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62" r:id="rId2"/>
    <p:sldId id="265" r:id="rId3"/>
    <p:sldId id="273" r:id="rId4"/>
    <p:sldId id="2142534459" r:id="rId5"/>
    <p:sldId id="274" r:id="rId6"/>
    <p:sldId id="2142534466" r:id="rId7"/>
    <p:sldId id="2142534473" r:id="rId8"/>
    <p:sldId id="2142534461" r:id="rId9"/>
    <p:sldId id="2142534477" r:id="rId10"/>
    <p:sldId id="2142534462" r:id="rId11"/>
    <p:sldId id="2142534468" r:id="rId12"/>
    <p:sldId id="2142534472" r:id="rId13"/>
    <p:sldId id="2142534476" r:id="rId14"/>
    <p:sldId id="267" r:id="rId15"/>
    <p:sldId id="268" r:id="rId16"/>
    <p:sldId id="2142534471" r:id="rId17"/>
    <p:sldId id="2142534463" r:id="rId18"/>
    <p:sldId id="2142534475" r:id="rId1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01FF"/>
    <a:srgbClr val="003DA5"/>
    <a:srgbClr val="E4002B"/>
    <a:srgbClr val="2685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밝은 스타일 2 - 강조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어두운 스타일 2 - 강조 1/강조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보통 스타일 1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86" autoAdjust="0"/>
    <p:restoredTop sz="94660"/>
  </p:normalViewPr>
  <p:slideViewPr>
    <p:cSldViewPr snapToGrid="0">
      <p:cViewPr>
        <p:scale>
          <a:sx n="120" d="100"/>
          <a:sy n="120" d="100"/>
        </p:scale>
        <p:origin x="496" y="424"/>
      </p:cViewPr>
      <p:guideLst/>
    </p:cSldViewPr>
  </p:slideViewPr>
  <p:notesTextViewPr>
    <p:cViewPr>
      <p:scale>
        <a:sx n="1" d="1"/>
        <a:sy n="1" d="1"/>
      </p:scale>
      <p:origin x="0" y="0"/>
    </p:cViewPr>
  </p:notesTextViewPr>
  <p:notesViewPr>
    <p:cSldViewPr snapToGrid="0">
      <p:cViewPr varScale="1">
        <p:scale>
          <a:sx n="74" d="100"/>
          <a:sy n="74" d="100"/>
        </p:scale>
        <p:origin x="2529" y="7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64C31D9A-A5FB-4D9A-AFAF-AF627D74BD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CADDA103-3199-4205-85A3-C09953AD95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380ADC-72D2-49D2-B416-6C025B115EB1}" type="datetimeFigureOut">
              <a:rPr lang="ko-KR" altLang="en-US" smtClean="0"/>
              <a:t>2024. 12. 10.</a:t>
            </a:fld>
            <a:endParaRPr lang="ko-KR" altLang="en-US"/>
          </a:p>
        </p:txBody>
      </p:sp>
      <p:sp>
        <p:nvSpPr>
          <p:cNvPr id="4" name="바닥글 개체 틀 3">
            <a:extLst>
              <a:ext uri="{FF2B5EF4-FFF2-40B4-BE49-F238E27FC236}">
                <a16:creationId xmlns:a16="http://schemas.microsoft.com/office/drawing/2014/main" id="{17ED0A18-6436-490B-9919-20725CCBA6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7F982F3D-9035-4BF0-9C43-5E0D4EC58D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D22ED0-7CF1-4E55-AA59-2FC144848218}" type="slidenum">
              <a:rPr lang="ko-KR" altLang="en-US" smtClean="0"/>
              <a:t>‹#›</a:t>
            </a:fld>
            <a:endParaRPr lang="ko-KR" altLang="en-US"/>
          </a:p>
        </p:txBody>
      </p:sp>
    </p:spTree>
    <p:extLst>
      <p:ext uri="{BB962C8B-B14F-4D97-AF65-F5344CB8AC3E}">
        <p14:creationId xmlns:p14="http://schemas.microsoft.com/office/powerpoint/2010/main" val="2859966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6BC3D-B938-410E-A77C-4B271EAF248E}" type="datetimeFigureOut">
              <a:rPr lang="ko-KR" altLang="en-US" smtClean="0"/>
              <a:t>2024. 12. 10.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C6173-0E17-411B-80EF-A2C8485E300C}" type="slidenum">
              <a:rPr lang="ko-KR" altLang="en-US" smtClean="0"/>
              <a:t>‹#›</a:t>
            </a:fld>
            <a:endParaRPr lang="ko-KR" altLang="en-US"/>
          </a:p>
        </p:txBody>
      </p:sp>
    </p:spTree>
    <p:extLst>
      <p:ext uri="{BB962C8B-B14F-4D97-AF65-F5344CB8AC3E}">
        <p14:creationId xmlns:p14="http://schemas.microsoft.com/office/powerpoint/2010/main" val="77617830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19" name="직사각형 18">
            <a:extLst>
              <a:ext uri="{FF2B5EF4-FFF2-40B4-BE49-F238E27FC236}">
                <a16:creationId xmlns:a16="http://schemas.microsoft.com/office/drawing/2014/main" id="{629E20CF-85E8-43B3-A632-28F2BFA99630}"/>
              </a:ext>
            </a:extLst>
          </p:cNvPr>
          <p:cNvSpPr/>
          <p:nvPr userDrawn="1"/>
        </p:nvSpPr>
        <p:spPr>
          <a:xfrm>
            <a:off x="0" y="617140"/>
            <a:ext cx="6846637" cy="3733269"/>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65CA2E1E-74FC-44C3-8A9F-B26DD753C527}"/>
              </a:ext>
            </a:extLst>
          </p:cNvPr>
          <p:cNvSpPr>
            <a:spLocks noGrp="1"/>
          </p:cNvSpPr>
          <p:nvPr>
            <p:ph type="ctrTitle" hasCustomPrompt="1"/>
          </p:nvPr>
        </p:nvSpPr>
        <p:spPr>
          <a:xfrm>
            <a:off x="315242" y="857954"/>
            <a:ext cx="6242092" cy="3218746"/>
          </a:xfrm>
        </p:spPr>
        <p:txBody>
          <a:bodyPr anchor="ctr"/>
          <a:lstStyle>
            <a:lvl1pPr algn="ctr">
              <a:defRPr sz="6000" b="1">
                <a:solidFill>
                  <a:schemeClr val="bg1"/>
                </a:solidFill>
                <a:effectLst>
                  <a:outerShdw blurRad="50800" dist="76200" dir="2700000" algn="tl" rotWithShape="0">
                    <a:prstClr val="black">
                      <a:alpha val="30000"/>
                    </a:prstClr>
                  </a:outerShdw>
                </a:effectLst>
                <a:latin typeface="Arial" panose="020B0604020202020204" pitchFamily="34" charset="0"/>
                <a:cs typeface="Arial" panose="020B0604020202020204" pitchFamily="34" charset="0"/>
              </a:defRPr>
            </a:lvl1pPr>
          </a:lstStyle>
          <a:p>
            <a:r>
              <a:rPr lang="en-US" altLang="ko-KR" dirty="0"/>
              <a:t>Title</a:t>
            </a:r>
            <a:endParaRPr lang="ko-KR" altLang="en-US" dirty="0"/>
          </a:p>
        </p:txBody>
      </p:sp>
      <p:sp>
        <p:nvSpPr>
          <p:cNvPr id="3" name="부제목 2">
            <a:extLst>
              <a:ext uri="{FF2B5EF4-FFF2-40B4-BE49-F238E27FC236}">
                <a16:creationId xmlns:a16="http://schemas.microsoft.com/office/drawing/2014/main" id="{A8F63473-C4B7-423E-ADB7-29B06D2C60ED}"/>
              </a:ext>
            </a:extLst>
          </p:cNvPr>
          <p:cNvSpPr>
            <a:spLocks noGrp="1"/>
          </p:cNvSpPr>
          <p:nvPr>
            <p:ph type="subTitle" idx="1" hasCustomPrompt="1"/>
          </p:nvPr>
        </p:nvSpPr>
        <p:spPr>
          <a:xfrm>
            <a:off x="311649" y="4591223"/>
            <a:ext cx="11508457" cy="1098377"/>
          </a:xfrm>
        </p:spPr>
        <p:txBody>
          <a:bodyPr/>
          <a:lstStyle>
            <a:lvl1pPr marL="0" marR="0" indent="0" algn="l" defTabSz="914400" rtl="0" eaLnBrk="1" fontAlgn="auto" latinLnBrk="1" hangingPunct="1">
              <a:lnSpc>
                <a:spcPct val="150000"/>
              </a:lnSpc>
              <a:spcBef>
                <a:spcPts val="1000"/>
              </a:spcBef>
              <a:spcAft>
                <a:spcPts val="0"/>
              </a:spcAft>
              <a:buClrTx/>
              <a:buSzTx/>
              <a:buFont typeface="Arial" panose="020B0604020202020204" pitchFamily="34" charset="0"/>
              <a:buNone/>
              <a:tabLst/>
              <a:defRPr sz="2400" b="1" spc="50" baseline="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Presenter name, PAL, Pohang</a:t>
            </a:r>
          </a:p>
        </p:txBody>
      </p:sp>
      <p:pic>
        <p:nvPicPr>
          <p:cNvPr id="21" name="그림 20">
            <a:extLst>
              <a:ext uri="{FF2B5EF4-FFF2-40B4-BE49-F238E27FC236}">
                <a16:creationId xmlns:a16="http://schemas.microsoft.com/office/drawing/2014/main" id="{D9A7D6CB-41D6-4577-8687-E4A8203B44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546"/>
          <a:stretch/>
        </p:blipFill>
        <p:spPr>
          <a:xfrm>
            <a:off x="6846637" y="617140"/>
            <a:ext cx="5345364" cy="3733269"/>
          </a:xfrm>
          <a:prstGeom prst="rect">
            <a:avLst/>
          </a:prstGeom>
        </p:spPr>
      </p:pic>
      <p:pic>
        <p:nvPicPr>
          <p:cNvPr id="31" name="그림 30">
            <a:extLst>
              <a:ext uri="{FF2B5EF4-FFF2-40B4-BE49-F238E27FC236}">
                <a16:creationId xmlns:a16="http://schemas.microsoft.com/office/drawing/2014/main" id="{9C15F0D4-9D9D-4905-91D4-3F76E669B9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8957" y="5839927"/>
            <a:ext cx="1703043" cy="801865"/>
          </a:xfrm>
          <a:prstGeom prst="rect">
            <a:avLst/>
          </a:prstGeom>
        </p:spPr>
      </p:pic>
    </p:spTree>
    <p:extLst>
      <p:ext uri="{BB962C8B-B14F-4D97-AF65-F5344CB8AC3E}">
        <p14:creationId xmlns:p14="http://schemas.microsoft.com/office/powerpoint/2010/main" val="405609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in page">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2CACC6A-3FC4-428D-A944-211889B93384}"/>
              </a:ext>
            </a:extLst>
          </p:cNvPr>
          <p:cNvSpPr>
            <a:spLocks noGrp="1"/>
          </p:cNvSpPr>
          <p:nvPr>
            <p:ph type="title" hasCustomPrompt="1"/>
          </p:nvPr>
        </p:nvSpPr>
        <p:spPr>
          <a:xfrm>
            <a:off x="393700" y="358891"/>
            <a:ext cx="11404600" cy="650875"/>
          </a:xfrm>
        </p:spPr>
        <p:txBody>
          <a:bodyPr/>
          <a:lstStyle>
            <a:lvl1pPr>
              <a:defRPr b="1">
                <a:solidFill>
                  <a:srgbClr val="002060"/>
                </a:solidFill>
              </a:defRPr>
            </a:lvl1pPr>
          </a:lstStyle>
          <a:p>
            <a:r>
              <a:rPr lang="en-US" altLang="ko-KR" dirty="0"/>
              <a:t>Main page title</a:t>
            </a:r>
            <a:endParaRPr lang="ko-KR" altLang="en-US" dirty="0"/>
          </a:p>
        </p:txBody>
      </p:sp>
      <p:sp>
        <p:nvSpPr>
          <p:cNvPr id="7" name="내용 개체 틀 6">
            <a:extLst>
              <a:ext uri="{FF2B5EF4-FFF2-40B4-BE49-F238E27FC236}">
                <a16:creationId xmlns:a16="http://schemas.microsoft.com/office/drawing/2014/main" id="{C181DF55-8A47-431C-8209-779A8FF0A4F3}"/>
              </a:ext>
            </a:extLst>
          </p:cNvPr>
          <p:cNvSpPr>
            <a:spLocks noGrp="1"/>
          </p:cNvSpPr>
          <p:nvPr>
            <p:ph sz="quarter" idx="13" hasCustomPrompt="1"/>
          </p:nvPr>
        </p:nvSpPr>
        <p:spPr>
          <a:xfrm>
            <a:off x="393700" y="1589517"/>
            <a:ext cx="11404600" cy="4393351"/>
          </a:xfrm>
        </p:spPr>
        <p:txBody>
          <a:bodyPr/>
          <a:lstStyle>
            <a:lvl1pPr marL="514350" indent="-514350">
              <a:buFont typeface="Arial" panose="020B0604020202020204" pitchFamily="34" charset="0"/>
              <a:buChar char="•"/>
              <a:defRPr b="1">
                <a:solidFill>
                  <a:srgbClr val="0070C0"/>
                </a:solidFill>
                <a:latin typeface="+mn-lt"/>
              </a:defRPr>
            </a:lvl1pPr>
            <a:lvl2pPr marL="914400" indent="-457200">
              <a:buFont typeface="Arial" panose="020B0604020202020204" pitchFamily="34" charset="0"/>
              <a:buChar char="•"/>
              <a:defRPr b="1">
                <a:solidFill>
                  <a:srgbClr val="0070C0"/>
                </a:solidFill>
                <a:latin typeface="+mn-lt"/>
              </a:defRPr>
            </a:lvl2pPr>
            <a:lvl3pPr marL="1371600" indent="-457200">
              <a:buFont typeface="Arial" panose="020B0604020202020204" pitchFamily="34" charset="0"/>
              <a:buChar char="•"/>
              <a:defRPr b="1">
                <a:solidFill>
                  <a:srgbClr val="0070C0"/>
                </a:solidFill>
                <a:latin typeface="+mn-lt"/>
              </a:defRPr>
            </a:lvl3pPr>
            <a:lvl4pPr marL="1714500" indent="-342900">
              <a:buFont typeface="Arial" panose="020B0604020202020204" pitchFamily="34" charset="0"/>
              <a:buChar char="•"/>
              <a:defRPr b="1">
                <a:solidFill>
                  <a:srgbClr val="0070C0"/>
                </a:solidFill>
                <a:latin typeface="+mn-lt"/>
              </a:defRPr>
            </a:lvl4pPr>
            <a:lvl5pPr marL="2171700" indent="-342900">
              <a:buFont typeface="Arial" panose="020B0604020202020204" pitchFamily="34" charset="0"/>
              <a:buChar char="•"/>
              <a:defRPr b="1">
                <a:solidFill>
                  <a:srgbClr val="0070C0"/>
                </a:solidFill>
                <a:latin typeface="+mn-lt"/>
              </a:defRPr>
            </a:lvl5pPr>
          </a:lstStyle>
          <a:p>
            <a:pPr lvl="0"/>
            <a:r>
              <a:rPr lang="en-US" altLang="ko-KR" dirty="0"/>
              <a:t>Title</a:t>
            </a:r>
            <a:endParaRPr lang="ko-KR" altLang="en-US" dirty="0"/>
          </a:p>
          <a:p>
            <a:pPr lvl="1"/>
            <a:r>
              <a:rPr lang="en-US" altLang="ko-KR" dirty="0"/>
              <a:t>Sub title</a:t>
            </a:r>
            <a:endParaRPr lang="ko-KR" altLang="en-US" dirty="0"/>
          </a:p>
          <a:p>
            <a:pPr lvl="2"/>
            <a:r>
              <a:rPr lang="en-US" altLang="ko-KR" dirty="0"/>
              <a:t>Third tile</a:t>
            </a:r>
            <a:endParaRPr lang="ko-KR" altLang="en-US" dirty="0"/>
          </a:p>
          <a:p>
            <a:pPr lvl="3"/>
            <a:r>
              <a:rPr lang="en-US" altLang="ko-KR" dirty="0"/>
              <a:t>Forth title</a:t>
            </a:r>
            <a:endParaRPr lang="ko-KR" altLang="en-US" dirty="0"/>
          </a:p>
          <a:p>
            <a:pPr lvl="4"/>
            <a:r>
              <a:rPr lang="en-US" altLang="ko-KR" dirty="0"/>
              <a:t>Fifth title</a:t>
            </a:r>
            <a:endParaRPr lang="ko-KR" altLang="en-US" dirty="0"/>
          </a:p>
        </p:txBody>
      </p:sp>
      <p:sp>
        <p:nvSpPr>
          <p:cNvPr id="11" name="텍스트 개체 틀 10">
            <a:extLst>
              <a:ext uri="{FF2B5EF4-FFF2-40B4-BE49-F238E27FC236}">
                <a16:creationId xmlns:a16="http://schemas.microsoft.com/office/drawing/2014/main" id="{AE8F9C63-EE25-4E2E-9F53-296F75A08F0C}"/>
              </a:ext>
            </a:extLst>
          </p:cNvPr>
          <p:cNvSpPr>
            <a:spLocks noGrp="1"/>
          </p:cNvSpPr>
          <p:nvPr>
            <p:ph type="body" sz="quarter" idx="14" hasCustomPrompt="1"/>
          </p:nvPr>
        </p:nvSpPr>
        <p:spPr>
          <a:xfrm>
            <a:off x="393700" y="1141413"/>
            <a:ext cx="11404600" cy="344487"/>
          </a:xfrm>
        </p:spPr>
        <p:txBody>
          <a:bodyPr>
            <a:noAutofit/>
          </a:bodyPr>
          <a:lstStyle>
            <a:lvl1pPr marL="0" indent="0">
              <a:buNone/>
              <a:defRPr sz="2000" b="1">
                <a:solidFill>
                  <a:srgbClr val="003DA5"/>
                </a:solidFill>
              </a:defRPr>
            </a:lvl1pPr>
          </a:lstStyle>
          <a:p>
            <a:pPr lvl="0"/>
            <a:r>
              <a:rPr lang="en-US" altLang="ko-KR" dirty="0"/>
              <a:t>Sub page title</a:t>
            </a:r>
            <a:endParaRPr lang="ko-KR" altLang="en-US" dirty="0"/>
          </a:p>
        </p:txBody>
      </p:sp>
      <p:sp>
        <p:nvSpPr>
          <p:cNvPr id="12" name="직사각형 11">
            <a:extLst>
              <a:ext uri="{FF2B5EF4-FFF2-40B4-BE49-F238E27FC236}">
                <a16:creationId xmlns:a16="http://schemas.microsoft.com/office/drawing/2014/main" id="{3B1022CE-674D-4147-A23C-21A29B9F6538}"/>
              </a:ext>
            </a:extLst>
          </p:cNvPr>
          <p:cNvSpPr/>
          <p:nvPr userDrawn="1"/>
        </p:nvSpPr>
        <p:spPr>
          <a:xfrm>
            <a:off x="0" y="6086310"/>
            <a:ext cx="12191999" cy="771690"/>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바닥글 개체 틀 3">
            <a:extLst>
              <a:ext uri="{FF2B5EF4-FFF2-40B4-BE49-F238E27FC236}">
                <a16:creationId xmlns:a16="http://schemas.microsoft.com/office/drawing/2014/main" id="{4FB78909-9874-4CF9-B248-3A13AA0EEBCC}"/>
              </a:ext>
            </a:extLst>
          </p:cNvPr>
          <p:cNvSpPr>
            <a:spLocks noGrp="1"/>
          </p:cNvSpPr>
          <p:nvPr>
            <p:ph type="ftr" sz="quarter" idx="11"/>
          </p:nvPr>
        </p:nvSpPr>
        <p:spPr>
          <a:xfrm>
            <a:off x="1270000" y="6310312"/>
            <a:ext cx="9694254" cy="365124"/>
          </a:xfrm>
        </p:spPr>
        <p:txBody>
          <a:bodyPr/>
          <a:lstStyle>
            <a:lvl1pPr>
              <a:defRPr>
                <a:solidFill>
                  <a:schemeClr val="bg1"/>
                </a:solidFill>
              </a:defRPr>
            </a:lvl1pPr>
          </a:lstStyle>
          <a:p>
            <a:r>
              <a:rPr lang="en-US" altLang="ko-KR"/>
              <a:t>Presentation title, Presenter, date, Conference info.</a:t>
            </a:r>
            <a:endParaRPr lang="ko-KR" altLang="en-US"/>
          </a:p>
        </p:txBody>
      </p:sp>
      <p:pic>
        <p:nvPicPr>
          <p:cNvPr id="15" name="그림 14">
            <a:extLst>
              <a:ext uri="{FF2B5EF4-FFF2-40B4-BE49-F238E27FC236}">
                <a16:creationId xmlns:a16="http://schemas.microsoft.com/office/drawing/2014/main" id="{44AFFEBD-0F95-4E90-BEC8-4C75DA1F8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72" y="6218144"/>
            <a:ext cx="1056857" cy="570703"/>
          </a:xfrm>
          <a:prstGeom prst="rect">
            <a:avLst/>
          </a:prstGeom>
        </p:spPr>
      </p:pic>
      <p:sp>
        <p:nvSpPr>
          <p:cNvPr id="9" name="슬라이드 번호 개체 틀 4">
            <a:extLst>
              <a:ext uri="{FF2B5EF4-FFF2-40B4-BE49-F238E27FC236}">
                <a16:creationId xmlns:a16="http://schemas.microsoft.com/office/drawing/2014/main" id="{B184F92C-535C-4176-A27E-DF25E5918196}"/>
              </a:ext>
            </a:extLst>
          </p:cNvPr>
          <p:cNvSpPr>
            <a:spLocks noGrp="1"/>
          </p:cNvSpPr>
          <p:nvPr>
            <p:ph type="sldNum" sz="quarter" idx="12"/>
          </p:nvPr>
        </p:nvSpPr>
        <p:spPr>
          <a:xfrm>
            <a:off x="11075929" y="6310311"/>
            <a:ext cx="833573" cy="365125"/>
          </a:xfrm>
        </p:spPr>
        <p:txBody>
          <a:bodyPr/>
          <a:lstStyle>
            <a:lvl1pPr algn="ctr">
              <a:defRPr>
                <a:solidFill>
                  <a:schemeClr val="bg1"/>
                </a:solidFill>
              </a:defRPr>
            </a:lvl1pPr>
          </a:lstStyle>
          <a:p>
            <a:r>
              <a:rPr lang="en-US" altLang="ko-KR"/>
              <a:t>Page </a:t>
            </a:r>
            <a:fld id="{7883D56B-A745-40B2-8941-444248B116C0}" type="slidenum">
              <a:rPr lang="ko-KR" altLang="en-US" smtClean="0"/>
              <a:pPr/>
              <a:t>‹#›</a:t>
            </a:fld>
            <a:endParaRPr lang="ko-KR" altLang="en-US"/>
          </a:p>
        </p:txBody>
      </p:sp>
    </p:spTree>
    <p:extLst>
      <p:ext uri="{BB962C8B-B14F-4D97-AF65-F5344CB8AC3E}">
        <p14:creationId xmlns:p14="http://schemas.microsoft.com/office/powerpoint/2010/main" val="4195102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in page with table">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2CACC6A-3FC4-428D-A944-211889B93384}"/>
              </a:ext>
            </a:extLst>
          </p:cNvPr>
          <p:cNvSpPr>
            <a:spLocks noGrp="1"/>
          </p:cNvSpPr>
          <p:nvPr>
            <p:ph type="title" hasCustomPrompt="1"/>
          </p:nvPr>
        </p:nvSpPr>
        <p:spPr>
          <a:xfrm>
            <a:off x="393700" y="358891"/>
            <a:ext cx="11404600" cy="650875"/>
          </a:xfrm>
        </p:spPr>
        <p:txBody>
          <a:bodyPr/>
          <a:lstStyle>
            <a:lvl1pPr>
              <a:defRPr b="1">
                <a:solidFill>
                  <a:srgbClr val="002060"/>
                </a:solidFill>
              </a:defRPr>
            </a:lvl1pPr>
          </a:lstStyle>
          <a:p>
            <a:r>
              <a:rPr lang="en-US" altLang="ko-KR" dirty="0"/>
              <a:t>Main page title</a:t>
            </a:r>
            <a:endParaRPr lang="ko-KR" altLang="en-US" dirty="0"/>
          </a:p>
        </p:txBody>
      </p:sp>
      <p:sp>
        <p:nvSpPr>
          <p:cNvPr id="7" name="내용 개체 틀 6">
            <a:extLst>
              <a:ext uri="{FF2B5EF4-FFF2-40B4-BE49-F238E27FC236}">
                <a16:creationId xmlns:a16="http://schemas.microsoft.com/office/drawing/2014/main" id="{C181DF55-8A47-431C-8209-779A8FF0A4F3}"/>
              </a:ext>
            </a:extLst>
          </p:cNvPr>
          <p:cNvSpPr>
            <a:spLocks noGrp="1"/>
          </p:cNvSpPr>
          <p:nvPr>
            <p:ph sz="quarter" idx="13" hasCustomPrompt="1"/>
          </p:nvPr>
        </p:nvSpPr>
        <p:spPr>
          <a:xfrm>
            <a:off x="393700" y="1589517"/>
            <a:ext cx="5702300" cy="4393351"/>
          </a:xfrm>
        </p:spPr>
        <p:txBody>
          <a:bodyPr/>
          <a:lstStyle>
            <a:lvl1pPr marL="514350" indent="-514350">
              <a:buFont typeface="Arial" panose="020B0604020202020204" pitchFamily="34" charset="0"/>
              <a:buChar char="•"/>
              <a:defRPr b="1">
                <a:solidFill>
                  <a:srgbClr val="0070C0"/>
                </a:solidFill>
                <a:latin typeface="+mn-lt"/>
              </a:defRPr>
            </a:lvl1pPr>
            <a:lvl2pPr marL="914400" indent="-457200">
              <a:buFont typeface="Arial" panose="020B0604020202020204" pitchFamily="34" charset="0"/>
              <a:buChar char="•"/>
              <a:defRPr b="1">
                <a:solidFill>
                  <a:srgbClr val="0070C0"/>
                </a:solidFill>
                <a:latin typeface="+mn-lt"/>
              </a:defRPr>
            </a:lvl2pPr>
            <a:lvl3pPr marL="1371600" indent="-457200">
              <a:buFont typeface="Arial" panose="020B0604020202020204" pitchFamily="34" charset="0"/>
              <a:buChar char="•"/>
              <a:defRPr b="1">
                <a:solidFill>
                  <a:srgbClr val="0070C0"/>
                </a:solidFill>
                <a:latin typeface="+mn-lt"/>
              </a:defRPr>
            </a:lvl3pPr>
            <a:lvl4pPr marL="1714500" indent="-342900">
              <a:buFont typeface="Arial" panose="020B0604020202020204" pitchFamily="34" charset="0"/>
              <a:buChar char="•"/>
              <a:defRPr b="1">
                <a:solidFill>
                  <a:srgbClr val="0070C0"/>
                </a:solidFill>
                <a:latin typeface="+mn-lt"/>
              </a:defRPr>
            </a:lvl4pPr>
            <a:lvl5pPr marL="2171700" indent="-342900">
              <a:buFont typeface="Arial" panose="020B0604020202020204" pitchFamily="34" charset="0"/>
              <a:buChar char="•"/>
              <a:defRPr b="1">
                <a:solidFill>
                  <a:srgbClr val="0070C0"/>
                </a:solidFill>
                <a:latin typeface="+mn-lt"/>
              </a:defRPr>
            </a:lvl5pPr>
          </a:lstStyle>
          <a:p>
            <a:pPr lvl="0"/>
            <a:r>
              <a:rPr lang="en-US" altLang="ko-KR" dirty="0"/>
              <a:t>Title</a:t>
            </a:r>
            <a:endParaRPr lang="ko-KR" altLang="en-US" dirty="0"/>
          </a:p>
          <a:p>
            <a:pPr lvl="1"/>
            <a:r>
              <a:rPr lang="en-US" altLang="ko-KR" dirty="0"/>
              <a:t>Sub title</a:t>
            </a:r>
            <a:endParaRPr lang="ko-KR" altLang="en-US" dirty="0"/>
          </a:p>
          <a:p>
            <a:pPr lvl="2"/>
            <a:r>
              <a:rPr lang="en-US" altLang="ko-KR" dirty="0"/>
              <a:t>Third tile</a:t>
            </a:r>
            <a:endParaRPr lang="ko-KR" altLang="en-US" dirty="0"/>
          </a:p>
          <a:p>
            <a:pPr lvl="3"/>
            <a:r>
              <a:rPr lang="en-US" altLang="ko-KR" dirty="0"/>
              <a:t>Forth title</a:t>
            </a:r>
            <a:endParaRPr lang="ko-KR" altLang="en-US" dirty="0"/>
          </a:p>
          <a:p>
            <a:pPr lvl="4"/>
            <a:r>
              <a:rPr lang="en-US" altLang="ko-KR" dirty="0"/>
              <a:t>Fifth title</a:t>
            </a:r>
            <a:endParaRPr lang="ko-KR" altLang="en-US" dirty="0"/>
          </a:p>
        </p:txBody>
      </p:sp>
      <p:sp>
        <p:nvSpPr>
          <p:cNvPr id="11" name="텍스트 개체 틀 10">
            <a:extLst>
              <a:ext uri="{FF2B5EF4-FFF2-40B4-BE49-F238E27FC236}">
                <a16:creationId xmlns:a16="http://schemas.microsoft.com/office/drawing/2014/main" id="{AE8F9C63-EE25-4E2E-9F53-296F75A08F0C}"/>
              </a:ext>
            </a:extLst>
          </p:cNvPr>
          <p:cNvSpPr>
            <a:spLocks noGrp="1"/>
          </p:cNvSpPr>
          <p:nvPr>
            <p:ph type="body" sz="quarter" idx="14" hasCustomPrompt="1"/>
          </p:nvPr>
        </p:nvSpPr>
        <p:spPr>
          <a:xfrm>
            <a:off x="393700" y="1141413"/>
            <a:ext cx="11404600" cy="344487"/>
          </a:xfrm>
        </p:spPr>
        <p:txBody>
          <a:bodyPr>
            <a:noAutofit/>
          </a:bodyPr>
          <a:lstStyle>
            <a:lvl1pPr marL="0" indent="0">
              <a:buNone/>
              <a:defRPr sz="2000" b="1">
                <a:solidFill>
                  <a:srgbClr val="003DA5"/>
                </a:solidFill>
              </a:defRPr>
            </a:lvl1pPr>
          </a:lstStyle>
          <a:p>
            <a:pPr lvl="0"/>
            <a:r>
              <a:rPr lang="en-US" altLang="ko-KR" dirty="0"/>
              <a:t>Sub page title</a:t>
            </a:r>
            <a:endParaRPr lang="ko-KR" altLang="en-US" dirty="0"/>
          </a:p>
        </p:txBody>
      </p:sp>
      <p:sp>
        <p:nvSpPr>
          <p:cNvPr id="12" name="직사각형 11">
            <a:extLst>
              <a:ext uri="{FF2B5EF4-FFF2-40B4-BE49-F238E27FC236}">
                <a16:creationId xmlns:a16="http://schemas.microsoft.com/office/drawing/2014/main" id="{3B1022CE-674D-4147-A23C-21A29B9F6538}"/>
              </a:ext>
            </a:extLst>
          </p:cNvPr>
          <p:cNvSpPr/>
          <p:nvPr userDrawn="1"/>
        </p:nvSpPr>
        <p:spPr>
          <a:xfrm>
            <a:off x="0" y="6086310"/>
            <a:ext cx="12191999" cy="771690"/>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그림 14">
            <a:extLst>
              <a:ext uri="{FF2B5EF4-FFF2-40B4-BE49-F238E27FC236}">
                <a16:creationId xmlns:a16="http://schemas.microsoft.com/office/drawing/2014/main" id="{44AFFEBD-0F95-4E90-BEC8-4C75DA1F8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72" y="6218144"/>
            <a:ext cx="1056857" cy="570703"/>
          </a:xfrm>
          <a:prstGeom prst="rect">
            <a:avLst/>
          </a:prstGeom>
        </p:spPr>
      </p:pic>
      <p:sp>
        <p:nvSpPr>
          <p:cNvPr id="5" name="표 개체 틀 4">
            <a:extLst>
              <a:ext uri="{FF2B5EF4-FFF2-40B4-BE49-F238E27FC236}">
                <a16:creationId xmlns:a16="http://schemas.microsoft.com/office/drawing/2014/main" id="{08398C8E-7CC7-4BEF-9776-47DED3E6ECA7}"/>
              </a:ext>
            </a:extLst>
          </p:cNvPr>
          <p:cNvSpPr>
            <a:spLocks noGrp="1"/>
          </p:cNvSpPr>
          <p:nvPr>
            <p:ph type="tbl" sz="quarter" idx="15"/>
          </p:nvPr>
        </p:nvSpPr>
        <p:spPr>
          <a:xfrm>
            <a:off x="6278563" y="1589088"/>
            <a:ext cx="5519737" cy="4394200"/>
          </a:xfrm>
        </p:spPr>
        <p:txBody>
          <a:bodyPr/>
          <a:lstStyle/>
          <a:p>
            <a:endParaRPr lang="ko-KR" altLang="en-US"/>
          </a:p>
        </p:txBody>
      </p:sp>
      <p:sp>
        <p:nvSpPr>
          <p:cNvPr id="14" name="바닥글 개체 틀 3">
            <a:extLst>
              <a:ext uri="{FF2B5EF4-FFF2-40B4-BE49-F238E27FC236}">
                <a16:creationId xmlns:a16="http://schemas.microsoft.com/office/drawing/2014/main" id="{7054B52A-EE9C-4C2B-825D-3952D4526460}"/>
              </a:ext>
            </a:extLst>
          </p:cNvPr>
          <p:cNvSpPr>
            <a:spLocks noGrp="1"/>
          </p:cNvSpPr>
          <p:nvPr>
            <p:ph type="ftr" sz="quarter" idx="11"/>
          </p:nvPr>
        </p:nvSpPr>
        <p:spPr>
          <a:xfrm>
            <a:off x="1270000" y="6310312"/>
            <a:ext cx="9694254" cy="365124"/>
          </a:xfrm>
        </p:spPr>
        <p:txBody>
          <a:bodyPr/>
          <a:lstStyle>
            <a:lvl1pPr>
              <a:defRPr>
                <a:solidFill>
                  <a:schemeClr val="bg1"/>
                </a:solidFill>
              </a:defRPr>
            </a:lvl1pPr>
          </a:lstStyle>
          <a:p>
            <a:r>
              <a:rPr lang="en-US" altLang="ko-KR"/>
              <a:t>Presentation title, Presenter, date, Conference info.</a:t>
            </a:r>
            <a:endParaRPr lang="ko-KR" altLang="en-US"/>
          </a:p>
        </p:txBody>
      </p:sp>
      <p:sp>
        <p:nvSpPr>
          <p:cNvPr id="16" name="슬라이드 번호 개체 틀 4">
            <a:extLst>
              <a:ext uri="{FF2B5EF4-FFF2-40B4-BE49-F238E27FC236}">
                <a16:creationId xmlns:a16="http://schemas.microsoft.com/office/drawing/2014/main" id="{C854CFA9-EDD3-4C36-B6BC-398117A97EA3}"/>
              </a:ext>
            </a:extLst>
          </p:cNvPr>
          <p:cNvSpPr>
            <a:spLocks noGrp="1"/>
          </p:cNvSpPr>
          <p:nvPr>
            <p:ph type="sldNum" sz="quarter" idx="12"/>
          </p:nvPr>
        </p:nvSpPr>
        <p:spPr>
          <a:xfrm>
            <a:off x="11075929" y="6310311"/>
            <a:ext cx="833573" cy="365125"/>
          </a:xfrm>
        </p:spPr>
        <p:txBody>
          <a:bodyPr/>
          <a:lstStyle>
            <a:lvl1pPr algn="ctr">
              <a:defRPr>
                <a:solidFill>
                  <a:schemeClr val="bg1"/>
                </a:solidFill>
              </a:defRPr>
            </a:lvl1pPr>
          </a:lstStyle>
          <a:p>
            <a:r>
              <a:rPr lang="en-US" altLang="ko-KR"/>
              <a:t>Page </a:t>
            </a:r>
            <a:fld id="{7883D56B-A745-40B2-8941-444248B116C0}" type="slidenum">
              <a:rPr lang="ko-KR" altLang="en-US" smtClean="0"/>
              <a:pPr/>
              <a:t>‹#›</a:t>
            </a:fld>
            <a:endParaRPr lang="ko-KR" altLang="en-US"/>
          </a:p>
        </p:txBody>
      </p:sp>
    </p:spTree>
    <p:extLst>
      <p:ext uri="{BB962C8B-B14F-4D97-AF65-F5344CB8AC3E}">
        <p14:creationId xmlns:p14="http://schemas.microsoft.com/office/powerpoint/2010/main" val="2570732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28C877D7-A7F6-456C-B0BC-5C8D87DD167B}"/>
              </a:ext>
            </a:extLst>
          </p:cNvPr>
          <p:cNvSpPr/>
          <p:nvPr userDrawn="1"/>
        </p:nvSpPr>
        <p:spPr>
          <a:xfrm>
            <a:off x="0" y="6086310"/>
            <a:ext cx="12191999" cy="771690"/>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42CACC6A-3FC4-428D-A944-211889B93384}"/>
              </a:ext>
            </a:extLst>
          </p:cNvPr>
          <p:cNvSpPr>
            <a:spLocks noGrp="1"/>
          </p:cNvSpPr>
          <p:nvPr>
            <p:ph type="title" hasCustomPrompt="1"/>
          </p:nvPr>
        </p:nvSpPr>
        <p:spPr>
          <a:xfrm>
            <a:off x="393700" y="358891"/>
            <a:ext cx="11404600" cy="650875"/>
          </a:xfrm>
        </p:spPr>
        <p:txBody>
          <a:bodyPr/>
          <a:lstStyle>
            <a:lvl1pPr>
              <a:defRPr b="1">
                <a:solidFill>
                  <a:srgbClr val="002060"/>
                </a:solidFill>
              </a:defRPr>
            </a:lvl1pPr>
          </a:lstStyle>
          <a:p>
            <a:r>
              <a:rPr lang="en-US" altLang="ko-KR" dirty="0"/>
              <a:t>Contents</a:t>
            </a:r>
            <a:endParaRPr lang="ko-KR" altLang="en-US" dirty="0"/>
          </a:p>
        </p:txBody>
      </p:sp>
      <p:sp>
        <p:nvSpPr>
          <p:cNvPr id="7" name="내용 개체 틀 6">
            <a:extLst>
              <a:ext uri="{FF2B5EF4-FFF2-40B4-BE49-F238E27FC236}">
                <a16:creationId xmlns:a16="http://schemas.microsoft.com/office/drawing/2014/main" id="{C181DF55-8A47-431C-8209-779A8FF0A4F3}"/>
              </a:ext>
            </a:extLst>
          </p:cNvPr>
          <p:cNvSpPr>
            <a:spLocks noGrp="1"/>
          </p:cNvSpPr>
          <p:nvPr>
            <p:ph sz="quarter" idx="13" hasCustomPrompt="1"/>
          </p:nvPr>
        </p:nvSpPr>
        <p:spPr>
          <a:xfrm>
            <a:off x="393700" y="1657884"/>
            <a:ext cx="11404600" cy="3802880"/>
          </a:xfrm>
        </p:spPr>
        <p:txBody>
          <a:bodyPr/>
          <a:lstStyle>
            <a:lvl1pPr marL="514350" indent="-514350">
              <a:buFont typeface="+mj-lt"/>
              <a:buAutoNum type="arabicPeriod"/>
              <a:defRPr b="1">
                <a:latin typeface="+mn-lt"/>
              </a:defRPr>
            </a:lvl1pPr>
            <a:lvl2pPr marL="914400" indent="-457200">
              <a:buFont typeface="+mj-lt"/>
              <a:buAutoNum type="arabicPeriod"/>
              <a:defRPr b="1">
                <a:solidFill>
                  <a:srgbClr val="003DA5"/>
                </a:solidFill>
                <a:latin typeface="+mn-lt"/>
              </a:defRPr>
            </a:lvl2pPr>
            <a:lvl3pPr marL="1371600" indent="-457200">
              <a:buFont typeface="+mj-lt"/>
              <a:buAutoNum type="arabicPeriod"/>
              <a:defRPr b="1">
                <a:latin typeface="+mn-lt"/>
              </a:defRPr>
            </a:lvl3pPr>
            <a:lvl4pPr marL="1714500" indent="-342900">
              <a:buFont typeface="+mj-lt"/>
              <a:buAutoNum type="arabicPeriod"/>
              <a:defRPr b="1">
                <a:latin typeface="+mn-lt"/>
              </a:defRPr>
            </a:lvl4pPr>
            <a:lvl5pPr marL="2171700" indent="-342900">
              <a:buFont typeface="+mj-lt"/>
              <a:buAutoNum type="arabicPeriod"/>
              <a:defRPr b="1">
                <a:latin typeface="+mn-lt"/>
              </a:defRPr>
            </a:lvl5pPr>
          </a:lstStyle>
          <a:p>
            <a:pPr lvl="1"/>
            <a:r>
              <a:rPr lang="en-US" altLang="ko-KR" dirty="0"/>
              <a:t>Introduction</a:t>
            </a:r>
            <a:endParaRPr lang="ko-KR" altLang="en-US" dirty="0"/>
          </a:p>
        </p:txBody>
      </p:sp>
      <p:pic>
        <p:nvPicPr>
          <p:cNvPr id="11" name="그림 10">
            <a:extLst>
              <a:ext uri="{FF2B5EF4-FFF2-40B4-BE49-F238E27FC236}">
                <a16:creationId xmlns:a16="http://schemas.microsoft.com/office/drawing/2014/main" id="{EE74E608-51AC-4F34-9B17-E41946BF3E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72" y="6218144"/>
            <a:ext cx="1056857" cy="570703"/>
          </a:xfrm>
          <a:prstGeom prst="rect">
            <a:avLst/>
          </a:prstGeom>
        </p:spPr>
      </p:pic>
      <p:sp>
        <p:nvSpPr>
          <p:cNvPr id="8" name="바닥글 개체 틀 3">
            <a:extLst>
              <a:ext uri="{FF2B5EF4-FFF2-40B4-BE49-F238E27FC236}">
                <a16:creationId xmlns:a16="http://schemas.microsoft.com/office/drawing/2014/main" id="{CA1DBD8C-2EE5-436A-99BE-CC26F18BCBCA}"/>
              </a:ext>
            </a:extLst>
          </p:cNvPr>
          <p:cNvSpPr>
            <a:spLocks noGrp="1"/>
          </p:cNvSpPr>
          <p:nvPr>
            <p:ph type="ftr" sz="quarter" idx="11"/>
          </p:nvPr>
        </p:nvSpPr>
        <p:spPr>
          <a:xfrm>
            <a:off x="1270000" y="6310312"/>
            <a:ext cx="9694254" cy="365124"/>
          </a:xfrm>
        </p:spPr>
        <p:txBody>
          <a:bodyPr/>
          <a:lstStyle>
            <a:lvl1pPr>
              <a:defRPr>
                <a:solidFill>
                  <a:schemeClr val="bg1"/>
                </a:solidFill>
              </a:defRPr>
            </a:lvl1pPr>
          </a:lstStyle>
          <a:p>
            <a:r>
              <a:rPr lang="en-US" altLang="ko-KR"/>
              <a:t>Presentation title, Presenter, date, Conference info.</a:t>
            </a:r>
            <a:endParaRPr lang="ko-KR" altLang="en-US"/>
          </a:p>
        </p:txBody>
      </p:sp>
      <p:sp>
        <p:nvSpPr>
          <p:cNvPr id="9" name="슬라이드 번호 개체 틀 4">
            <a:extLst>
              <a:ext uri="{FF2B5EF4-FFF2-40B4-BE49-F238E27FC236}">
                <a16:creationId xmlns:a16="http://schemas.microsoft.com/office/drawing/2014/main" id="{2F78DF15-99E2-4334-B702-4514C9B64E63}"/>
              </a:ext>
            </a:extLst>
          </p:cNvPr>
          <p:cNvSpPr>
            <a:spLocks noGrp="1"/>
          </p:cNvSpPr>
          <p:nvPr>
            <p:ph type="sldNum" sz="quarter" idx="12"/>
          </p:nvPr>
        </p:nvSpPr>
        <p:spPr>
          <a:xfrm>
            <a:off x="11075929" y="6310311"/>
            <a:ext cx="833573" cy="365125"/>
          </a:xfrm>
        </p:spPr>
        <p:txBody>
          <a:bodyPr/>
          <a:lstStyle>
            <a:lvl1pPr algn="ctr">
              <a:defRPr>
                <a:solidFill>
                  <a:schemeClr val="bg1"/>
                </a:solidFill>
              </a:defRPr>
            </a:lvl1pPr>
          </a:lstStyle>
          <a:p>
            <a:r>
              <a:rPr lang="en-US" altLang="ko-KR"/>
              <a:t>Page </a:t>
            </a:r>
            <a:fld id="{7883D56B-A745-40B2-8941-444248B116C0}" type="slidenum">
              <a:rPr lang="ko-KR" altLang="en-US" smtClean="0"/>
              <a:pPr/>
              <a:t>‹#›</a:t>
            </a:fld>
            <a:endParaRPr lang="ko-KR" altLang="en-US"/>
          </a:p>
        </p:txBody>
      </p:sp>
    </p:spTree>
    <p:extLst>
      <p:ext uri="{BB962C8B-B14F-4D97-AF65-F5344CB8AC3E}">
        <p14:creationId xmlns:p14="http://schemas.microsoft.com/office/powerpoint/2010/main" val="112031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ub title page">
    <p:spTree>
      <p:nvGrpSpPr>
        <p:cNvPr id="1" name=""/>
        <p:cNvGrpSpPr/>
        <p:nvPr/>
      </p:nvGrpSpPr>
      <p:grpSpPr>
        <a:xfrm>
          <a:off x="0" y="0"/>
          <a:ext cx="0" cy="0"/>
          <a:chOff x="0" y="0"/>
          <a:chExt cx="0" cy="0"/>
        </a:xfrm>
      </p:grpSpPr>
      <p:sp>
        <p:nvSpPr>
          <p:cNvPr id="19" name="직사각형 18">
            <a:extLst>
              <a:ext uri="{FF2B5EF4-FFF2-40B4-BE49-F238E27FC236}">
                <a16:creationId xmlns:a16="http://schemas.microsoft.com/office/drawing/2014/main" id="{629E20CF-85E8-43B3-A632-28F2BFA99630}"/>
              </a:ext>
            </a:extLst>
          </p:cNvPr>
          <p:cNvSpPr/>
          <p:nvPr userDrawn="1"/>
        </p:nvSpPr>
        <p:spPr>
          <a:xfrm>
            <a:off x="0" y="1562365"/>
            <a:ext cx="12192000" cy="3733269"/>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65CA2E1E-74FC-44C3-8A9F-B26DD753C527}"/>
              </a:ext>
            </a:extLst>
          </p:cNvPr>
          <p:cNvSpPr>
            <a:spLocks noGrp="1"/>
          </p:cNvSpPr>
          <p:nvPr>
            <p:ph type="ctrTitle" hasCustomPrompt="1"/>
          </p:nvPr>
        </p:nvSpPr>
        <p:spPr>
          <a:xfrm>
            <a:off x="343568" y="1819626"/>
            <a:ext cx="11504864" cy="3218746"/>
          </a:xfrm>
        </p:spPr>
        <p:txBody>
          <a:bodyPr anchor="ctr"/>
          <a:lstStyle>
            <a:lvl1pPr algn="ctr">
              <a:defRPr sz="6000" b="1">
                <a:solidFill>
                  <a:schemeClr val="bg1"/>
                </a:solidFill>
                <a:effectLst>
                  <a:outerShdw blurRad="50800" dist="76200" dir="2700000" algn="tl" rotWithShape="0">
                    <a:prstClr val="black">
                      <a:alpha val="30000"/>
                    </a:prstClr>
                  </a:outerShdw>
                </a:effectLst>
                <a:latin typeface="Arial" panose="020B0604020202020204" pitchFamily="34" charset="0"/>
                <a:cs typeface="Arial" panose="020B0604020202020204" pitchFamily="34" charset="0"/>
              </a:defRPr>
            </a:lvl1pPr>
          </a:lstStyle>
          <a:p>
            <a:r>
              <a:rPr lang="en-US" altLang="ko-KR" dirty="0"/>
              <a:t>Sub title page</a:t>
            </a:r>
            <a:endParaRPr lang="ko-KR" altLang="en-US" dirty="0"/>
          </a:p>
        </p:txBody>
      </p:sp>
      <p:pic>
        <p:nvPicPr>
          <p:cNvPr id="31" name="그림 30">
            <a:extLst>
              <a:ext uri="{FF2B5EF4-FFF2-40B4-BE49-F238E27FC236}">
                <a16:creationId xmlns:a16="http://schemas.microsoft.com/office/drawing/2014/main" id="{9C15F0D4-9D9D-4905-91D4-3F76E669B9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8957" y="5839927"/>
            <a:ext cx="1703043" cy="801865"/>
          </a:xfrm>
          <a:prstGeom prst="rect">
            <a:avLst/>
          </a:prstGeom>
        </p:spPr>
      </p:pic>
    </p:spTree>
    <p:extLst>
      <p:ext uri="{BB962C8B-B14F-4D97-AF65-F5344CB8AC3E}">
        <p14:creationId xmlns:p14="http://schemas.microsoft.com/office/powerpoint/2010/main" val="303854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ummary">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2CACC6A-3FC4-428D-A944-211889B93384}"/>
              </a:ext>
            </a:extLst>
          </p:cNvPr>
          <p:cNvSpPr>
            <a:spLocks noGrp="1"/>
          </p:cNvSpPr>
          <p:nvPr>
            <p:ph type="title" hasCustomPrompt="1"/>
          </p:nvPr>
        </p:nvSpPr>
        <p:spPr>
          <a:xfrm>
            <a:off x="393700" y="358891"/>
            <a:ext cx="11404600" cy="650875"/>
          </a:xfrm>
        </p:spPr>
        <p:txBody>
          <a:bodyPr/>
          <a:lstStyle>
            <a:lvl1pPr>
              <a:defRPr b="1">
                <a:solidFill>
                  <a:srgbClr val="002060"/>
                </a:solidFill>
              </a:defRPr>
            </a:lvl1pPr>
          </a:lstStyle>
          <a:p>
            <a:r>
              <a:rPr lang="en-US" altLang="ko-KR" dirty="0"/>
              <a:t>Summary</a:t>
            </a:r>
            <a:endParaRPr lang="ko-KR" altLang="en-US" dirty="0"/>
          </a:p>
        </p:txBody>
      </p:sp>
      <p:sp>
        <p:nvSpPr>
          <p:cNvPr id="7" name="내용 개체 틀 6">
            <a:extLst>
              <a:ext uri="{FF2B5EF4-FFF2-40B4-BE49-F238E27FC236}">
                <a16:creationId xmlns:a16="http://schemas.microsoft.com/office/drawing/2014/main" id="{C181DF55-8A47-431C-8209-779A8FF0A4F3}"/>
              </a:ext>
            </a:extLst>
          </p:cNvPr>
          <p:cNvSpPr>
            <a:spLocks noGrp="1"/>
          </p:cNvSpPr>
          <p:nvPr>
            <p:ph sz="quarter" idx="13" hasCustomPrompt="1"/>
          </p:nvPr>
        </p:nvSpPr>
        <p:spPr>
          <a:xfrm>
            <a:off x="393700" y="1367327"/>
            <a:ext cx="11404600" cy="4615542"/>
          </a:xfrm>
        </p:spPr>
        <p:txBody>
          <a:bodyPr/>
          <a:lstStyle>
            <a:lvl1pPr marL="514350" indent="-514350">
              <a:buFont typeface="Arial" panose="020B0604020202020204" pitchFamily="34" charset="0"/>
              <a:buChar char="•"/>
              <a:defRPr b="1">
                <a:solidFill>
                  <a:srgbClr val="0070C0"/>
                </a:solidFill>
                <a:latin typeface="+mn-lt"/>
              </a:defRPr>
            </a:lvl1pPr>
            <a:lvl2pPr marL="914400" indent="-457200">
              <a:buFont typeface="Arial" panose="020B0604020202020204" pitchFamily="34" charset="0"/>
              <a:buChar char="•"/>
              <a:defRPr b="1">
                <a:solidFill>
                  <a:srgbClr val="0070C0"/>
                </a:solidFill>
                <a:latin typeface="+mn-lt"/>
              </a:defRPr>
            </a:lvl2pPr>
            <a:lvl3pPr marL="1371600" indent="-457200">
              <a:buFont typeface="Arial" panose="020B0604020202020204" pitchFamily="34" charset="0"/>
              <a:buChar char="•"/>
              <a:defRPr b="1">
                <a:solidFill>
                  <a:srgbClr val="0070C0"/>
                </a:solidFill>
                <a:latin typeface="+mn-lt"/>
              </a:defRPr>
            </a:lvl3pPr>
            <a:lvl4pPr marL="1714500" indent="-342900">
              <a:buFont typeface="Arial" panose="020B0604020202020204" pitchFamily="34" charset="0"/>
              <a:buChar char="•"/>
              <a:defRPr b="1">
                <a:solidFill>
                  <a:srgbClr val="0070C0"/>
                </a:solidFill>
                <a:latin typeface="+mn-lt"/>
              </a:defRPr>
            </a:lvl4pPr>
            <a:lvl5pPr marL="2171700" indent="-342900">
              <a:buFont typeface="Arial" panose="020B0604020202020204" pitchFamily="34" charset="0"/>
              <a:buChar char="•"/>
              <a:defRPr b="1">
                <a:solidFill>
                  <a:srgbClr val="0070C0"/>
                </a:solidFill>
                <a:latin typeface="+mn-lt"/>
              </a:defRPr>
            </a:lvl5pPr>
          </a:lstStyle>
          <a:p>
            <a:pPr lvl="0"/>
            <a:r>
              <a:rPr lang="en-US" altLang="ko-KR" dirty="0"/>
              <a:t>Title</a:t>
            </a:r>
            <a:endParaRPr lang="ko-KR" altLang="en-US" dirty="0"/>
          </a:p>
          <a:p>
            <a:pPr lvl="1"/>
            <a:r>
              <a:rPr lang="en-US" altLang="ko-KR" dirty="0"/>
              <a:t>Sub title</a:t>
            </a:r>
            <a:endParaRPr lang="ko-KR" altLang="en-US" dirty="0"/>
          </a:p>
          <a:p>
            <a:pPr lvl="2"/>
            <a:r>
              <a:rPr lang="en-US" altLang="ko-KR" dirty="0"/>
              <a:t>Third tile</a:t>
            </a:r>
            <a:endParaRPr lang="ko-KR" altLang="en-US" dirty="0"/>
          </a:p>
          <a:p>
            <a:pPr lvl="3"/>
            <a:r>
              <a:rPr lang="en-US" altLang="ko-KR" dirty="0"/>
              <a:t>Forth title</a:t>
            </a:r>
            <a:endParaRPr lang="ko-KR" altLang="en-US" dirty="0"/>
          </a:p>
          <a:p>
            <a:pPr lvl="4"/>
            <a:r>
              <a:rPr lang="en-US" altLang="ko-KR" dirty="0"/>
              <a:t>Fifth title</a:t>
            </a:r>
            <a:endParaRPr lang="ko-KR" altLang="en-US" dirty="0"/>
          </a:p>
        </p:txBody>
      </p:sp>
      <p:sp>
        <p:nvSpPr>
          <p:cNvPr id="16" name="직사각형 15">
            <a:extLst>
              <a:ext uri="{FF2B5EF4-FFF2-40B4-BE49-F238E27FC236}">
                <a16:creationId xmlns:a16="http://schemas.microsoft.com/office/drawing/2014/main" id="{89971DA8-7220-416A-B3C3-1C7F20505378}"/>
              </a:ext>
            </a:extLst>
          </p:cNvPr>
          <p:cNvSpPr/>
          <p:nvPr userDrawn="1"/>
        </p:nvSpPr>
        <p:spPr>
          <a:xfrm>
            <a:off x="0" y="6086310"/>
            <a:ext cx="12191999" cy="771690"/>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8">
            <a:extLst>
              <a:ext uri="{FF2B5EF4-FFF2-40B4-BE49-F238E27FC236}">
                <a16:creationId xmlns:a16="http://schemas.microsoft.com/office/drawing/2014/main" id="{59DC9340-24CF-404A-8E83-3D2E285B34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72" y="6218144"/>
            <a:ext cx="1056857" cy="570703"/>
          </a:xfrm>
          <a:prstGeom prst="rect">
            <a:avLst/>
          </a:prstGeom>
        </p:spPr>
      </p:pic>
      <p:sp>
        <p:nvSpPr>
          <p:cNvPr id="9" name="바닥글 개체 틀 3">
            <a:extLst>
              <a:ext uri="{FF2B5EF4-FFF2-40B4-BE49-F238E27FC236}">
                <a16:creationId xmlns:a16="http://schemas.microsoft.com/office/drawing/2014/main" id="{DDBA3C86-075B-412B-A9AA-60D1AD3E09EC}"/>
              </a:ext>
            </a:extLst>
          </p:cNvPr>
          <p:cNvSpPr>
            <a:spLocks noGrp="1"/>
          </p:cNvSpPr>
          <p:nvPr>
            <p:ph type="ftr" sz="quarter" idx="11"/>
          </p:nvPr>
        </p:nvSpPr>
        <p:spPr>
          <a:xfrm>
            <a:off x="1270000" y="6310312"/>
            <a:ext cx="9694254" cy="365124"/>
          </a:xfrm>
        </p:spPr>
        <p:txBody>
          <a:bodyPr/>
          <a:lstStyle>
            <a:lvl1pPr>
              <a:defRPr>
                <a:solidFill>
                  <a:schemeClr val="bg1"/>
                </a:solidFill>
              </a:defRPr>
            </a:lvl1pPr>
          </a:lstStyle>
          <a:p>
            <a:r>
              <a:rPr lang="en-US" altLang="ko-KR"/>
              <a:t>Presentation title, Presenter, date, Conference info.</a:t>
            </a:r>
            <a:endParaRPr lang="ko-KR" altLang="en-US"/>
          </a:p>
        </p:txBody>
      </p:sp>
      <p:sp>
        <p:nvSpPr>
          <p:cNvPr id="10" name="슬라이드 번호 개체 틀 4">
            <a:extLst>
              <a:ext uri="{FF2B5EF4-FFF2-40B4-BE49-F238E27FC236}">
                <a16:creationId xmlns:a16="http://schemas.microsoft.com/office/drawing/2014/main" id="{BDDF70E7-EDF6-4048-9931-2E280B87A008}"/>
              </a:ext>
            </a:extLst>
          </p:cNvPr>
          <p:cNvSpPr>
            <a:spLocks noGrp="1"/>
          </p:cNvSpPr>
          <p:nvPr>
            <p:ph type="sldNum" sz="quarter" idx="12"/>
          </p:nvPr>
        </p:nvSpPr>
        <p:spPr>
          <a:xfrm>
            <a:off x="11075929" y="6310311"/>
            <a:ext cx="833573" cy="365125"/>
          </a:xfrm>
        </p:spPr>
        <p:txBody>
          <a:bodyPr/>
          <a:lstStyle>
            <a:lvl1pPr algn="ctr">
              <a:defRPr>
                <a:solidFill>
                  <a:schemeClr val="bg1"/>
                </a:solidFill>
              </a:defRPr>
            </a:lvl1pPr>
          </a:lstStyle>
          <a:p>
            <a:r>
              <a:rPr lang="en-US" altLang="ko-KR"/>
              <a:t>Page </a:t>
            </a:r>
            <a:fld id="{7883D56B-A745-40B2-8941-444248B116C0}" type="slidenum">
              <a:rPr lang="ko-KR" altLang="en-US" smtClean="0"/>
              <a:pPr/>
              <a:t>‹#›</a:t>
            </a:fld>
            <a:endParaRPr lang="ko-KR" altLang="en-US"/>
          </a:p>
        </p:txBody>
      </p:sp>
    </p:spTree>
    <p:extLst>
      <p:ext uri="{BB962C8B-B14F-4D97-AF65-F5344CB8AC3E}">
        <p14:creationId xmlns:p14="http://schemas.microsoft.com/office/powerpoint/2010/main" val="204597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87AB042-5B84-4BBE-A6DA-3E3A21BBEFF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r="34"/>
          <a:stretch/>
        </p:blipFill>
        <p:spPr>
          <a:xfrm>
            <a:off x="-1" y="0"/>
            <a:ext cx="12192000" cy="6869731"/>
          </a:xfrm>
          <a:prstGeom prst="rect">
            <a:avLst/>
          </a:prstGeom>
        </p:spPr>
      </p:pic>
      <p:sp>
        <p:nvSpPr>
          <p:cNvPr id="2" name="제목 1">
            <a:extLst>
              <a:ext uri="{FF2B5EF4-FFF2-40B4-BE49-F238E27FC236}">
                <a16:creationId xmlns:a16="http://schemas.microsoft.com/office/drawing/2014/main" id="{42CACC6A-3FC4-428D-A944-211889B93384}"/>
              </a:ext>
            </a:extLst>
          </p:cNvPr>
          <p:cNvSpPr>
            <a:spLocks noGrp="1"/>
          </p:cNvSpPr>
          <p:nvPr>
            <p:ph type="title" hasCustomPrompt="1"/>
          </p:nvPr>
        </p:nvSpPr>
        <p:spPr>
          <a:xfrm>
            <a:off x="393700" y="2403488"/>
            <a:ext cx="11404600" cy="2051023"/>
          </a:xfrm>
        </p:spPr>
        <p:txBody>
          <a:bodyPr>
            <a:normAutofit/>
          </a:bodyPr>
          <a:lstStyle>
            <a:lvl1pPr algn="ctr">
              <a:defRPr sz="6600" b="1">
                <a:solidFill>
                  <a:schemeClr val="bg1"/>
                </a:solidFill>
                <a:effectLst>
                  <a:outerShdw blurRad="50800" dist="76200" dir="2700000" algn="tl" rotWithShape="0">
                    <a:prstClr val="black">
                      <a:alpha val="30000"/>
                    </a:prstClr>
                  </a:outerShdw>
                </a:effectLst>
              </a:defRPr>
            </a:lvl1pPr>
          </a:lstStyle>
          <a:p>
            <a:r>
              <a:rPr lang="en-US" altLang="ko-KR" dirty="0"/>
              <a:t>Thank you !</a:t>
            </a:r>
            <a:endParaRPr lang="ko-KR" altLang="en-US" dirty="0"/>
          </a:p>
        </p:txBody>
      </p:sp>
      <p:sp>
        <p:nvSpPr>
          <p:cNvPr id="11" name="직사각형 10">
            <a:extLst>
              <a:ext uri="{FF2B5EF4-FFF2-40B4-BE49-F238E27FC236}">
                <a16:creationId xmlns:a16="http://schemas.microsoft.com/office/drawing/2014/main" id="{638B051E-6FB7-4C9F-835B-BE4BF186E07A}"/>
              </a:ext>
            </a:extLst>
          </p:cNvPr>
          <p:cNvSpPr/>
          <p:nvPr userDrawn="1"/>
        </p:nvSpPr>
        <p:spPr>
          <a:xfrm>
            <a:off x="0" y="6086310"/>
            <a:ext cx="12191999" cy="771690"/>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그림 16">
            <a:extLst>
              <a:ext uri="{FF2B5EF4-FFF2-40B4-BE49-F238E27FC236}">
                <a16:creationId xmlns:a16="http://schemas.microsoft.com/office/drawing/2014/main" id="{F2DEE639-8F02-4A7F-93FB-5F877B322A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72" y="6218144"/>
            <a:ext cx="1056857" cy="570703"/>
          </a:xfrm>
          <a:prstGeom prst="rect">
            <a:avLst/>
          </a:prstGeom>
        </p:spPr>
      </p:pic>
      <p:sp>
        <p:nvSpPr>
          <p:cNvPr id="4" name="이등변 삼각형 3">
            <a:extLst>
              <a:ext uri="{FF2B5EF4-FFF2-40B4-BE49-F238E27FC236}">
                <a16:creationId xmlns:a16="http://schemas.microsoft.com/office/drawing/2014/main" id="{80110137-F794-411A-8B5F-EB32BA1CFD36}"/>
              </a:ext>
            </a:extLst>
          </p:cNvPr>
          <p:cNvSpPr/>
          <p:nvPr userDrawn="1"/>
        </p:nvSpPr>
        <p:spPr>
          <a:xfrm>
            <a:off x="-1" y="3568393"/>
            <a:ext cx="12191999" cy="2506185"/>
          </a:xfrm>
          <a:prstGeom prst="triangle">
            <a:avLst>
              <a:gd name="adj" fmla="val 0"/>
            </a:avLst>
          </a:prstGeom>
          <a:solidFill>
            <a:schemeClr val="tx1">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이등변 삼각형 9">
            <a:extLst>
              <a:ext uri="{FF2B5EF4-FFF2-40B4-BE49-F238E27FC236}">
                <a16:creationId xmlns:a16="http://schemas.microsoft.com/office/drawing/2014/main" id="{3F654364-545A-47DF-8E4C-77B13D8398BD}"/>
              </a:ext>
            </a:extLst>
          </p:cNvPr>
          <p:cNvSpPr/>
          <p:nvPr userDrawn="1"/>
        </p:nvSpPr>
        <p:spPr>
          <a:xfrm rot="5400000">
            <a:off x="2258121" y="-2258123"/>
            <a:ext cx="3568394" cy="8084637"/>
          </a:xfrm>
          <a:prstGeom prst="triangle">
            <a:avLst>
              <a:gd name="adj" fmla="val 0"/>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이등변 삼각형 11">
            <a:extLst>
              <a:ext uri="{FF2B5EF4-FFF2-40B4-BE49-F238E27FC236}">
                <a16:creationId xmlns:a16="http://schemas.microsoft.com/office/drawing/2014/main" id="{4324FC43-1D57-4242-BF73-C9309C46C614}"/>
              </a:ext>
            </a:extLst>
          </p:cNvPr>
          <p:cNvSpPr/>
          <p:nvPr userDrawn="1"/>
        </p:nvSpPr>
        <p:spPr>
          <a:xfrm rot="16200000">
            <a:off x="7071732" y="-2020230"/>
            <a:ext cx="3100038" cy="7140498"/>
          </a:xfrm>
          <a:prstGeom prst="triangle">
            <a:avLst>
              <a:gd name="adj" fmla="val 100000"/>
            </a:avLst>
          </a:prstGeom>
          <a:solidFill>
            <a:schemeClr val="bg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이등변 삼각형 12">
            <a:extLst>
              <a:ext uri="{FF2B5EF4-FFF2-40B4-BE49-F238E27FC236}">
                <a16:creationId xmlns:a16="http://schemas.microsoft.com/office/drawing/2014/main" id="{D7847D4F-30AD-453C-ADFA-5F6446125E9E}"/>
              </a:ext>
            </a:extLst>
          </p:cNvPr>
          <p:cNvSpPr/>
          <p:nvPr userDrawn="1"/>
        </p:nvSpPr>
        <p:spPr>
          <a:xfrm>
            <a:off x="9091962" y="0"/>
            <a:ext cx="3100038" cy="6074578"/>
          </a:xfrm>
          <a:prstGeom prst="triangle">
            <a:avLst>
              <a:gd name="adj" fmla="val 100000"/>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이등변 삼각형 13">
            <a:extLst>
              <a:ext uri="{FF2B5EF4-FFF2-40B4-BE49-F238E27FC236}">
                <a16:creationId xmlns:a16="http://schemas.microsoft.com/office/drawing/2014/main" id="{6546E4B6-5552-4A8B-A89C-7CFF12CF647A}"/>
              </a:ext>
            </a:extLst>
          </p:cNvPr>
          <p:cNvSpPr/>
          <p:nvPr userDrawn="1"/>
        </p:nvSpPr>
        <p:spPr>
          <a:xfrm rot="10800000">
            <a:off x="-1" y="11732"/>
            <a:ext cx="2587083" cy="6074578"/>
          </a:xfrm>
          <a:prstGeom prst="triangle">
            <a:avLst>
              <a:gd name="adj" fmla="val 100000"/>
            </a:avLst>
          </a:pr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바닥글 개체 틀 3">
            <a:extLst>
              <a:ext uri="{FF2B5EF4-FFF2-40B4-BE49-F238E27FC236}">
                <a16:creationId xmlns:a16="http://schemas.microsoft.com/office/drawing/2014/main" id="{DFCABB7B-8963-4894-934C-BE6685935E09}"/>
              </a:ext>
            </a:extLst>
          </p:cNvPr>
          <p:cNvSpPr>
            <a:spLocks noGrp="1"/>
          </p:cNvSpPr>
          <p:nvPr>
            <p:ph type="ftr" sz="quarter" idx="11"/>
          </p:nvPr>
        </p:nvSpPr>
        <p:spPr>
          <a:xfrm>
            <a:off x="1270000" y="6310312"/>
            <a:ext cx="9694254" cy="365124"/>
          </a:xfrm>
        </p:spPr>
        <p:txBody>
          <a:bodyPr/>
          <a:lstStyle>
            <a:lvl1pPr>
              <a:defRPr>
                <a:solidFill>
                  <a:schemeClr val="bg1"/>
                </a:solidFill>
              </a:defRPr>
            </a:lvl1pPr>
          </a:lstStyle>
          <a:p>
            <a:r>
              <a:rPr lang="en-US" altLang="ko-KR"/>
              <a:t>Presentation title, Presenter, date, Conference info.</a:t>
            </a:r>
            <a:endParaRPr lang="ko-KR" altLang="en-US"/>
          </a:p>
        </p:txBody>
      </p:sp>
      <p:sp>
        <p:nvSpPr>
          <p:cNvPr id="20" name="슬라이드 번호 개체 틀 4">
            <a:extLst>
              <a:ext uri="{FF2B5EF4-FFF2-40B4-BE49-F238E27FC236}">
                <a16:creationId xmlns:a16="http://schemas.microsoft.com/office/drawing/2014/main" id="{D173447B-9AEA-469E-9991-FFE23D1E91FA}"/>
              </a:ext>
            </a:extLst>
          </p:cNvPr>
          <p:cNvSpPr>
            <a:spLocks noGrp="1"/>
          </p:cNvSpPr>
          <p:nvPr>
            <p:ph type="sldNum" sz="quarter" idx="12"/>
          </p:nvPr>
        </p:nvSpPr>
        <p:spPr>
          <a:xfrm>
            <a:off x="11075929" y="6310311"/>
            <a:ext cx="833573" cy="365125"/>
          </a:xfrm>
        </p:spPr>
        <p:txBody>
          <a:bodyPr/>
          <a:lstStyle>
            <a:lvl1pPr algn="ctr">
              <a:defRPr>
                <a:solidFill>
                  <a:schemeClr val="bg1"/>
                </a:solidFill>
              </a:defRPr>
            </a:lvl1pPr>
          </a:lstStyle>
          <a:p>
            <a:r>
              <a:rPr lang="en-US" altLang="ko-KR"/>
              <a:t>Page </a:t>
            </a:r>
            <a:fld id="{7883D56B-A745-40B2-8941-444248B116C0}" type="slidenum">
              <a:rPr lang="ko-KR" altLang="en-US" smtClean="0"/>
              <a:pPr/>
              <a:t>‹#›</a:t>
            </a:fld>
            <a:endParaRPr lang="ko-KR" altLang="en-US"/>
          </a:p>
        </p:txBody>
      </p:sp>
    </p:spTree>
    <p:extLst>
      <p:ext uri="{BB962C8B-B14F-4D97-AF65-F5344CB8AC3E}">
        <p14:creationId xmlns:p14="http://schemas.microsoft.com/office/powerpoint/2010/main" val="1458575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242A43AB-B493-41E8-B985-A7EB115B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dirty="0"/>
              <a:t>마스터 스타일 제목 편집</a:t>
            </a:r>
          </a:p>
        </p:txBody>
      </p:sp>
      <p:sp>
        <p:nvSpPr>
          <p:cNvPr id="3" name="텍스트 개체 틀 2">
            <a:extLst>
              <a:ext uri="{FF2B5EF4-FFF2-40B4-BE49-F238E27FC236}">
                <a16:creationId xmlns:a16="http://schemas.microsoft.com/office/drawing/2014/main" id="{13BA4E6F-53AF-47F4-8069-BE6C70ADC5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a:extLst>
              <a:ext uri="{FF2B5EF4-FFF2-40B4-BE49-F238E27FC236}">
                <a16:creationId xmlns:a16="http://schemas.microsoft.com/office/drawing/2014/main" id="{F4857289-7A51-4D94-99D6-A7E15D8B7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바닥글 개체 틀 4">
            <a:extLst>
              <a:ext uri="{FF2B5EF4-FFF2-40B4-BE49-F238E27FC236}">
                <a16:creationId xmlns:a16="http://schemas.microsoft.com/office/drawing/2014/main" id="{36E74C1C-6A4E-4885-B1AE-174BE8748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ko-KR"/>
              <a:t>Presentation title, Presenter, date, Conference info.</a:t>
            </a:r>
            <a:endParaRPr lang="ko-KR" altLang="en-US"/>
          </a:p>
        </p:txBody>
      </p:sp>
      <p:sp>
        <p:nvSpPr>
          <p:cNvPr id="6" name="슬라이드 번호 개체 틀 5">
            <a:extLst>
              <a:ext uri="{FF2B5EF4-FFF2-40B4-BE49-F238E27FC236}">
                <a16:creationId xmlns:a16="http://schemas.microsoft.com/office/drawing/2014/main" id="{D0CAA0DB-4E53-4FAD-B046-2B3D0182F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3D56B-A745-40B2-8941-444248B116C0}" type="slidenum">
              <a:rPr lang="ko-KR" altLang="en-US" smtClean="0"/>
              <a:t>‹#›</a:t>
            </a:fld>
            <a:endParaRPr lang="ko-KR" altLang="en-US"/>
          </a:p>
        </p:txBody>
      </p:sp>
    </p:spTree>
    <p:extLst>
      <p:ext uri="{BB962C8B-B14F-4D97-AF65-F5344CB8AC3E}">
        <p14:creationId xmlns:p14="http://schemas.microsoft.com/office/powerpoint/2010/main" val="2912624608"/>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6" r:id="rId3"/>
    <p:sldLayoutId id="2147483665" r:id="rId4"/>
    <p:sldLayoutId id="2147483675" r:id="rId5"/>
    <p:sldLayoutId id="2147483673" r:id="rId6"/>
    <p:sldLayoutId id="2147483671" r:id="rId7"/>
  </p:sldLayoutIdLst>
  <p:hf hd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jp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8.png"/><Relationship Id="rId5" Type="http://schemas.openxmlformats.org/officeDocument/2006/relationships/image" Target="../media/image14.jpg"/><Relationship Id="rId10"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CDCB8A6-1538-4643-A378-767EDFBEF8C4}"/>
              </a:ext>
            </a:extLst>
          </p:cNvPr>
          <p:cNvSpPr>
            <a:spLocks noGrp="1"/>
          </p:cNvSpPr>
          <p:nvPr>
            <p:ph type="ctrTitle"/>
          </p:nvPr>
        </p:nvSpPr>
        <p:spPr/>
        <p:txBody>
          <a:bodyPr>
            <a:noAutofit/>
          </a:bodyPr>
          <a:lstStyle/>
          <a:p>
            <a:r>
              <a:rPr lang="en-US" altLang="ko-KR" sz="4000" dirty="0"/>
              <a:t>Development of High-Precision Beam Position Monitor for the Korea-4GSR project</a:t>
            </a:r>
            <a:endParaRPr lang="ko-KR" altLang="en-US" sz="4000" dirty="0"/>
          </a:p>
        </p:txBody>
      </p:sp>
      <p:sp>
        <p:nvSpPr>
          <p:cNvPr id="3" name="부제목 2">
            <a:extLst>
              <a:ext uri="{FF2B5EF4-FFF2-40B4-BE49-F238E27FC236}">
                <a16:creationId xmlns:a16="http://schemas.microsoft.com/office/drawing/2014/main" id="{F6BF18B2-4C43-4AD2-882C-4E19A9FC422E}"/>
              </a:ext>
            </a:extLst>
          </p:cNvPr>
          <p:cNvSpPr>
            <a:spLocks noGrp="1"/>
          </p:cNvSpPr>
          <p:nvPr>
            <p:ph type="subTitle" idx="1"/>
          </p:nvPr>
        </p:nvSpPr>
        <p:spPr>
          <a:xfrm>
            <a:off x="315242" y="4483979"/>
            <a:ext cx="11508457" cy="1897366"/>
          </a:xfrm>
        </p:spPr>
        <p:txBody>
          <a:bodyPr>
            <a:normAutofit lnSpcReduction="10000"/>
          </a:bodyPr>
          <a:lstStyle/>
          <a:p>
            <a:r>
              <a:rPr lang="en-US" altLang="ko-KR" dirty="0" err="1"/>
              <a:t>Siwon</a:t>
            </a:r>
            <a:r>
              <a:rPr lang="en-US" altLang="ko-KR"/>
              <a:t> Jang</a:t>
            </a:r>
          </a:p>
          <a:p>
            <a:r>
              <a:rPr lang="en-US" altLang="ko-KR"/>
              <a:t>4GSR Beam Diagnostics Group, PAL</a:t>
            </a:r>
          </a:p>
          <a:p>
            <a:r>
              <a:rPr lang="en-US" altLang="ko-KR"/>
              <a:t>2024/12/11</a:t>
            </a:r>
          </a:p>
        </p:txBody>
      </p:sp>
    </p:spTree>
    <p:extLst>
      <p:ext uri="{BB962C8B-B14F-4D97-AF65-F5344CB8AC3E}">
        <p14:creationId xmlns:p14="http://schemas.microsoft.com/office/powerpoint/2010/main" val="1133212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Autofit/>
          </a:bodyPr>
          <a:lstStyle/>
          <a:p>
            <a:r>
              <a:rPr lang="en-US" altLang="ko-KR" sz="3200" dirty="0"/>
              <a:t>4GSR BPM test results at PLS-II </a:t>
            </a:r>
            <a:endParaRPr lang="ko-KR" altLang="en-US" sz="3200"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p:txBody>
          <a:bodyPr/>
          <a:lstStyle/>
          <a:p>
            <a:r>
              <a:rPr lang="en-US" altLang="ko-KR" dirty="0"/>
              <a:t>Output signal level comparison between SiO</a:t>
            </a:r>
            <a:r>
              <a:rPr lang="en-US" altLang="ko-KR" baseline="-25000" dirty="0"/>
              <a:t>2</a:t>
            </a:r>
            <a:r>
              <a:rPr lang="en-US" altLang="ko-KR" dirty="0"/>
              <a:t> &amp; Al</a:t>
            </a:r>
            <a:r>
              <a:rPr lang="en-US" altLang="ko-KR" baseline="-25000" dirty="0"/>
              <a:t>2</a:t>
            </a:r>
            <a:r>
              <a:rPr lang="en-US" altLang="ko-KR" dirty="0"/>
              <a:t>O</a:t>
            </a:r>
            <a:r>
              <a:rPr lang="en-US" altLang="ko-KR" baseline="-25000" dirty="0"/>
              <a:t>3</a:t>
            </a:r>
            <a:r>
              <a:rPr lang="en-US" altLang="ko-KR" dirty="0"/>
              <a:t> BPM</a:t>
            </a:r>
            <a:endParaRPr lang="ko-KR" altLang="en-US" dirty="0"/>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10</a:t>
            </a:fld>
            <a:endParaRPr lang="ko-KR" altLang="en-US"/>
          </a:p>
        </p:txBody>
      </p:sp>
      <p:sp>
        <p:nvSpPr>
          <p:cNvPr id="8" name="직사각형 7">
            <a:extLst>
              <a:ext uri="{FF2B5EF4-FFF2-40B4-BE49-F238E27FC236}">
                <a16:creationId xmlns:a16="http://schemas.microsoft.com/office/drawing/2014/main" id="{6F01E395-3552-E3D0-E105-EE993AC846F8}"/>
              </a:ext>
            </a:extLst>
          </p:cNvPr>
          <p:cNvSpPr/>
          <p:nvPr/>
        </p:nvSpPr>
        <p:spPr>
          <a:xfrm>
            <a:off x="393700" y="1571200"/>
            <a:ext cx="7038048" cy="1462708"/>
          </a:xfrm>
          <a:prstGeom prst="rect">
            <a:avLst/>
          </a:prstGeom>
        </p:spPr>
        <p:txBody>
          <a:bodyPr wrap="square">
            <a:spAutoFit/>
          </a:bodyPr>
          <a:lstStyle/>
          <a:p>
            <a:pPr marL="268045" indent="-268045">
              <a:buFont typeface="Arial" panose="020B0604020202020204" pitchFamily="34" charset="0"/>
              <a:buChar char="•"/>
            </a:pPr>
            <a:r>
              <a:rPr lang="en-US" altLang="ko-KR" sz="1400" b="1" dirty="0">
                <a:solidFill>
                  <a:prstClr val="black"/>
                </a:solidFill>
                <a:latin typeface="+mn-ea"/>
              </a:rPr>
              <a:t>RF Pick-up beam test at PLS-II 7 Cell straight section</a:t>
            </a:r>
            <a:endParaRPr lang="en-US" altLang="ko-KR" sz="1251" b="1" dirty="0">
              <a:solidFill>
                <a:prstClr val="black"/>
              </a:solidFill>
              <a:latin typeface="+mn-ea"/>
            </a:endParaRPr>
          </a:p>
          <a:p>
            <a:pPr marL="714751" lvl="1" indent="-268045">
              <a:buFont typeface="Arial" panose="020B0604020202020204" pitchFamily="34" charset="0"/>
              <a:buChar char="•"/>
            </a:pPr>
            <a:r>
              <a:rPr lang="en-US" altLang="ko-KR" sz="1251" b="1" dirty="0">
                <a:solidFill>
                  <a:prstClr val="black"/>
                </a:solidFill>
                <a:latin typeface="+mn-ea"/>
              </a:rPr>
              <a:t>Three BPMs were installed and test at PLS-II</a:t>
            </a:r>
          </a:p>
          <a:p>
            <a:pPr marL="714751" lvl="1" indent="-268045">
              <a:buFont typeface="Arial" panose="020B0604020202020204" pitchFamily="34" charset="0"/>
              <a:buChar char="•"/>
            </a:pPr>
            <a:r>
              <a:rPr lang="en-US" altLang="ko-KR" sz="1251" b="1" dirty="0">
                <a:solidFill>
                  <a:prstClr val="black"/>
                </a:solidFill>
                <a:latin typeface="+mn-ea"/>
              </a:rPr>
              <a:t>SiO</a:t>
            </a:r>
            <a:r>
              <a:rPr lang="en-US" altLang="ko-KR" sz="1251" b="1" baseline="-25000" dirty="0">
                <a:solidFill>
                  <a:prstClr val="black"/>
                </a:solidFill>
                <a:latin typeface="+mn-ea"/>
              </a:rPr>
              <a:t>2</a:t>
            </a:r>
            <a:r>
              <a:rPr lang="en-US" altLang="ko-KR" sz="1251" b="1" dirty="0">
                <a:solidFill>
                  <a:prstClr val="black"/>
                </a:solidFill>
                <a:latin typeface="+mn-ea"/>
              </a:rPr>
              <a:t> pick-up shows more higher sensitivity</a:t>
            </a:r>
          </a:p>
          <a:p>
            <a:pPr marL="714751" lvl="1" indent="-268045">
              <a:buFont typeface="Arial" panose="020B0604020202020204" pitchFamily="34" charset="0"/>
              <a:buChar char="•"/>
            </a:pPr>
            <a:r>
              <a:rPr lang="en-US" altLang="ko-KR" sz="1251" b="1" dirty="0">
                <a:solidFill>
                  <a:prstClr val="black"/>
                </a:solidFill>
                <a:latin typeface="+mn-ea"/>
              </a:rPr>
              <a:t>Phase of 4 BPM cables for 4GSR are well matched within 30ps with beam. </a:t>
            </a:r>
          </a:p>
          <a:p>
            <a:pPr marL="714751" lvl="1" indent="-268045">
              <a:buFont typeface="Arial" panose="020B0604020202020204" pitchFamily="34" charset="0"/>
              <a:buChar char="•"/>
            </a:pPr>
            <a:r>
              <a:rPr lang="en-US" altLang="ko-KR" sz="1251" b="1" dirty="0">
                <a:solidFill>
                  <a:prstClr val="black"/>
                </a:solidFill>
                <a:latin typeface="+mn-ea"/>
              </a:rPr>
              <a:t>BPM position resolution also measured by using there BPMs.</a:t>
            </a:r>
          </a:p>
          <a:p>
            <a:pPr marL="714751" lvl="1" indent="-268045">
              <a:buFont typeface="Arial" panose="020B0604020202020204" pitchFamily="34" charset="0"/>
              <a:buChar char="•"/>
            </a:pPr>
            <a:r>
              <a:rPr lang="en-US" altLang="ko-KR" sz="1251" b="1" dirty="0">
                <a:solidFill>
                  <a:prstClr val="black"/>
                </a:solidFill>
                <a:latin typeface="+mn-ea"/>
              </a:rPr>
              <a:t>SiO</a:t>
            </a:r>
            <a:r>
              <a:rPr lang="en-US" altLang="ko-KR" sz="1251" b="1" baseline="-25000" dirty="0">
                <a:solidFill>
                  <a:prstClr val="black"/>
                </a:solidFill>
                <a:latin typeface="+mn-ea"/>
              </a:rPr>
              <a:t>2</a:t>
            </a:r>
            <a:r>
              <a:rPr lang="en-US" altLang="ko-KR" sz="1251" b="1" dirty="0">
                <a:solidFill>
                  <a:prstClr val="black"/>
                </a:solidFill>
                <a:latin typeface="+mn-ea"/>
              </a:rPr>
              <a:t> BPM shows more precise beam position resolution rather than Al</a:t>
            </a:r>
            <a:r>
              <a:rPr lang="en-US" altLang="ko-KR" sz="1251" b="1" baseline="-25000" dirty="0">
                <a:solidFill>
                  <a:prstClr val="black"/>
                </a:solidFill>
                <a:latin typeface="+mn-ea"/>
              </a:rPr>
              <a:t>2</a:t>
            </a:r>
            <a:r>
              <a:rPr lang="en-US" altLang="ko-KR" sz="1251" b="1" dirty="0">
                <a:solidFill>
                  <a:prstClr val="black"/>
                </a:solidFill>
                <a:latin typeface="+mn-ea"/>
              </a:rPr>
              <a:t>O</a:t>
            </a:r>
            <a:r>
              <a:rPr lang="en-US" altLang="ko-KR" sz="1251" b="1" baseline="-25000" dirty="0">
                <a:solidFill>
                  <a:prstClr val="black"/>
                </a:solidFill>
                <a:latin typeface="+mn-ea"/>
              </a:rPr>
              <a:t>3</a:t>
            </a:r>
            <a:r>
              <a:rPr lang="en-US" altLang="ko-KR" sz="1251" b="1" dirty="0">
                <a:solidFill>
                  <a:prstClr val="black"/>
                </a:solidFill>
                <a:latin typeface="+mn-ea"/>
              </a:rPr>
              <a:t> BPM.</a:t>
            </a:r>
          </a:p>
          <a:p>
            <a:pPr marL="714751" lvl="1" indent="-268045">
              <a:buFont typeface="Arial" panose="020B0604020202020204" pitchFamily="34" charset="0"/>
              <a:buChar char="•"/>
            </a:pPr>
            <a:r>
              <a:rPr lang="en-US" altLang="ko-KR" sz="1251" b="1" dirty="0">
                <a:solidFill>
                  <a:srgbClr val="FF0000"/>
                </a:solidFill>
                <a:latin typeface="+mn-ea"/>
              </a:rPr>
              <a:t>SiO</a:t>
            </a:r>
            <a:r>
              <a:rPr lang="en-US" altLang="ko-KR" sz="1251" b="1" baseline="-25000" dirty="0">
                <a:solidFill>
                  <a:srgbClr val="FF0000"/>
                </a:solidFill>
                <a:latin typeface="+mn-ea"/>
              </a:rPr>
              <a:t>2</a:t>
            </a:r>
            <a:r>
              <a:rPr lang="en-US" altLang="ko-KR" sz="1251" b="1" dirty="0">
                <a:solidFill>
                  <a:srgbClr val="FF0000"/>
                </a:solidFill>
                <a:latin typeface="+mn-ea"/>
              </a:rPr>
              <a:t> BPM: ~1um </a:t>
            </a:r>
            <a:r>
              <a:rPr lang="en-US" altLang="ko-KR" sz="1251" b="1" dirty="0" err="1">
                <a:solidFill>
                  <a:srgbClr val="FF0000"/>
                </a:solidFill>
                <a:latin typeface="+mn-ea"/>
              </a:rPr>
              <a:t>TbT</a:t>
            </a:r>
            <a:r>
              <a:rPr lang="en-US" altLang="ko-KR" sz="1251" b="1" dirty="0">
                <a:solidFill>
                  <a:srgbClr val="FF0000"/>
                </a:solidFill>
                <a:latin typeface="+mn-ea"/>
              </a:rPr>
              <a:t> resolution, Al</a:t>
            </a:r>
            <a:r>
              <a:rPr lang="en-US" altLang="ko-KR" sz="1251" b="1" baseline="-25000" dirty="0">
                <a:solidFill>
                  <a:srgbClr val="FF0000"/>
                </a:solidFill>
                <a:latin typeface="+mn-ea"/>
              </a:rPr>
              <a:t>2</a:t>
            </a:r>
            <a:r>
              <a:rPr lang="en-US" altLang="ko-KR" sz="1251" b="1" dirty="0">
                <a:solidFill>
                  <a:srgbClr val="FF0000"/>
                </a:solidFill>
                <a:latin typeface="+mn-ea"/>
              </a:rPr>
              <a:t>O</a:t>
            </a:r>
            <a:r>
              <a:rPr lang="en-US" altLang="ko-KR" sz="1251" b="1" baseline="-25000" dirty="0">
                <a:solidFill>
                  <a:srgbClr val="FF0000"/>
                </a:solidFill>
                <a:latin typeface="+mn-ea"/>
              </a:rPr>
              <a:t>3</a:t>
            </a:r>
            <a:r>
              <a:rPr lang="en-US" altLang="ko-KR" sz="1251" b="1" dirty="0">
                <a:solidFill>
                  <a:srgbClr val="FF0000"/>
                </a:solidFill>
                <a:latin typeface="+mn-ea"/>
              </a:rPr>
              <a:t> BPM: ~1.9um </a:t>
            </a:r>
            <a:r>
              <a:rPr lang="en-US" altLang="ko-KR" sz="1251" b="1" dirty="0" err="1">
                <a:solidFill>
                  <a:srgbClr val="FF0000"/>
                </a:solidFill>
                <a:latin typeface="+mn-ea"/>
              </a:rPr>
              <a:t>TbT</a:t>
            </a:r>
            <a:r>
              <a:rPr lang="en-US" altLang="ko-KR" sz="1251" b="1" dirty="0">
                <a:solidFill>
                  <a:srgbClr val="FF0000"/>
                </a:solidFill>
                <a:latin typeface="+mn-ea"/>
              </a:rPr>
              <a:t> resolution @ 300mA</a:t>
            </a:r>
          </a:p>
        </p:txBody>
      </p:sp>
      <p:pic>
        <p:nvPicPr>
          <p:cNvPr id="9" name="그림 8">
            <a:extLst>
              <a:ext uri="{FF2B5EF4-FFF2-40B4-BE49-F238E27FC236}">
                <a16:creationId xmlns:a16="http://schemas.microsoft.com/office/drawing/2014/main" id="{E032EC2C-C749-D3CA-D13B-9FED08F82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 y="3165169"/>
            <a:ext cx="4213103" cy="2958613"/>
          </a:xfrm>
          <a:prstGeom prst="rect">
            <a:avLst/>
          </a:prstGeom>
        </p:spPr>
      </p:pic>
      <p:sp>
        <p:nvSpPr>
          <p:cNvPr id="10" name="TextBox 9">
            <a:extLst>
              <a:ext uri="{FF2B5EF4-FFF2-40B4-BE49-F238E27FC236}">
                <a16:creationId xmlns:a16="http://schemas.microsoft.com/office/drawing/2014/main" id="{8C771554-2553-93B2-B67C-7AC15FE7F1F0}"/>
              </a:ext>
            </a:extLst>
          </p:cNvPr>
          <p:cNvSpPr txBox="1"/>
          <p:nvPr/>
        </p:nvSpPr>
        <p:spPr>
          <a:xfrm>
            <a:off x="715199" y="4433257"/>
            <a:ext cx="533409" cy="276999"/>
          </a:xfrm>
          <a:prstGeom prst="rect">
            <a:avLst/>
          </a:prstGeom>
          <a:solidFill>
            <a:schemeClr val="bg1"/>
          </a:solidFill>
          <a:ln>
            <a:solidFill>
              <a:srgbClr val="FF0000"/>
            </a:solidFill>
          </a:ln>
        </p:spPr>
        <p:txBody>
          <a:bodyPr wrap="square" rtlCol="0">
            <a:spAutoFit/>
          </a:bodyPr>
          <a:lstStyle/>
          <a:p>
            <a:pPr algn="ctr"/>
            <a:r>
              <a:rPr kumimoji="1" lang="en-US" altLang="ko-Kore-KR" sz="1200" b="1" dirty="0"/>
              <a:t>SiO</a:t>
            </a:r>
            <a:r>
              <a:rPr kumimoji="1" lang="en-US" altLang="ko-Kore-KR" sz="1200" b="1" baseline="-25000" dirty="0"/>
              <a:t>2</a:t>
            </a:r>
            <a:endParaRPr kumimoji="1" lang="ko-Kore-KR" altLang="en-US" sz="1200" b="1" baseline="-25000"/>
          </a:p>
        </p:txBody>
      </p:sp>
      <p:sp>
        <p:nvSpPr>
          <p:cNvPr id="11" name="TextBox 10">
            <a:extLst>
              <a:ext uri="{FF2B5EF4-FFF2-40B4-BE49-F238E27FC236}">
                <a16:creationId xmlns:a16="http://schemas.microsoft.com/office/drawing/2014/main" id="{179B1B5B-BCCE-7CA6-DB42-0CBA3D58D327}"/>
              </a:ext>
            </a:extLst>
          </p:cNvPr>
          <p:cNvSpPr txBox="1"/>
          <p:nvPr/>
        </p:nvSpPr>
        <p:spPr>
          <a:xfrm>
            <a:off x="2078447" y="3973110"/>
            <a:ext cx="634515" cy="276999"/>
          </a:xfrm>
          <a:prstGeom prst="rect">
            <a:avLst/>
          </a:prstGeom>
          <a:solidFill>
            <a:schemeClr val="bg1"/>
          </a:solidFill>
          <a:ln>
            <a:solidFill>
              <a:srgbClr val="FF0000"/>
            </a:solidFill>
          </a:ln>
        </p:spPr>
        <p:txBody>
          <a:bodyPr wrap="square" rtlCol="0">
            <a:spAutoFit/>
          </a:bodyPr>
          <a:lstStyle/>
          <a:p>
            <a:pPr algn="ctr"/>
            <a:r>
              <a:rPr kumimoji="1" lang="en-US" altLang="ko-Kore-KR" sz="1200" b="1" dirty="0"/>
              <a:t>Al</a:t>
            </a:r>
            <a:r>
              <a:rPr kumimoji="1" lang="en-US" altLang="ko-Kore-KR" sz="1200" b="1" baseline="-25000" dirty="0"/>
              <a:t>2</a:t>
            </a:r>
            <a:r>
              <a:rPr kumimoji="1" lang="en-US" altLang="ko-Kore-KR" sz="1200" b="1" dirty="0"/>
              <a:t>O</a:t>
            </a:r>
            <a:r>
              <a:rPr kumimoji="1" lang="en-US" altLang="ko-Kore-KR" sz="1200" b="1" baseline="-25000" dirty="0"/>
              <a:t>3</a:t>
            </a:r>
            <a:endParaRPr kumimoji="1" lang="ko-Kore-KR" altLang="en-US" sz="1200" b="1" baseline="-25000"/>
          </a:p>
        </p:txBody>
      </p:sp>
      <p:sp>
        <p:nvSpPr>
          <p:cNvPr id="12" name="TextBox 11">
            <a:extLst>
              <a:ext uri="{FF2B5EF4-FFF2-40B4-BE49-F238E27FC236}">
                <a16:creationId xmlns:a16="http://schemas.microsoft.com/office/drawing/2014/main" id="{E0C8304A-C7C7-416A-0461-4A34B0A02D8B}"/>
              </a:ext>
            </a:extLst>
          </p:cNvPr>
          <p:cNvSpPr txBox="1"/>
          <p:nvPr/>
        </p:nvSpPr>
        <p:spPr>
          <a:xfrm>
            <a:off x="1912849" y="5189311"/>
            <a:ext cx="533409" cy="276999"/>
          </a:xfrm>
          <a:prstGeom prst="rect">
            <a:avLst/>
          </a:prstGeom>
          <a:solidFill>
            <a:schemeClr val="bg1"/>
          </a:solidFill>
          <a:ln>
            <a:solidFill>
              <a:srgbClr val="FF0000"/>
            </a:solidFill>
          </a:ln>
        </p:spPr>
        <p:txBody>
          <a:bodyPr wrap="square" rtlCol="0">
            <a:spAutoFit/>
          </a:bodyPr>
          <a:lstStyle/>
          <a:p>
            <a:pPr algn="ctr"/>
            <a:r>
              <a:rPr kumimoji="1" lang="en-US" altLang="ko-Kore-KR" sz="1200" b="1" dirty="0"/>
              <a:t>SiO</a:t>
            </a:r>
            <a:r>
              <a:rPr kumimoji="1" lang="en-US" altLang="ko-Kore-KR" sz="1200" b="1" baseline="-25000" dirty="0"/>
              <a:t>2</a:t>
            </a:r>
            <a:endParaRPr kumimoji="1" lang="ko-Kore-KR" altLang="en-US" sz="1200" b="1" baseline="-25000"/>
          </a:p>
        </p:txBody>
      </p:sp>
      <p:pic>
        <p:nvPicPr>
          <p:cNvPr id="19" name="그림 18">
            <a:extLst>
              <a:ext uri="{FF2B5EF4-FFF2-40B4-BE49-F238E27FC236}">
                <a16:creationId xmlns:a16="http://schemas.microsoft.com/office/drawing/2014/main" id="{99671F11-385C-6269-2899-F21EAF4C5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813" y="454194"/>
            <a:ext cx="4149665" cy="2660657"/>
          </a:xfrm>
          <a:prstGeom prst="rect">
            <a:avLst/>
          </a:prstGeom>
        </p:spPr>
      </p:pic>
      <p:pic>
        <p:nvPicPr>
          <p:cNvPr id="21" name="그림 20">
            <a:extLst>
              <a:ext uri="{FF2B5EF4-FFF2-40B4-BE49-F238E27FC236}">
                <a16:creationId xmlns:a16="http://schemas.microsoft.com/office/drawing/2014/main" id="{866CC7E6-A1BB-7D3D-006D-E1B8E3727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5617" y="3162249"/>
            <a:ext cx="3944818" cy="2958613"/>
          </a:xfrm>
          <a:prstGeom prst="rect">
            <a:avLst/>
          </a:prstGeom>
        </p:spPr>
      </p:pic>
      <p:sp>
        <p:nvSpPr>
          <p:cNvPr id="22" name="TextBox 21">
            <a:extLst>
              <a:ext uri="{FF2B5EF4-FFF2-40B4-BE49-F238E27FC236}">
                <a16:creationId xmlns:a16="http://schemas.microsoft.com/office/drawing/2014/main" id="{8935EB24-47F9-A99B-C7CE-03E7805D0213}"/>
              </a:ext>
            </a:extLst>
          </p:cNvPr>
          <p:cNvSpPr txBox="1"/>
          <p:nvPr/>
        </p:nvSpPr>
        <p:spPr>
          <a:xfrm>
            <a:off x="5355125" y="3707631"/>
            <a:ext cx="2541080" cy="308867"/>
          </a:xfrm>
          <a:prstGeom prst="rect">
            <a:avLst/>
          </a:prstGeom>
          <a:noFill/>
        </p:spPr>
        <p:txBody>
          <a:bodyPr wrap="none" rtlCol="0">
            <a:spAutoFit/>
          </a:bodyPr>
          <a:lstStyle/>
          <a:p>
            <a:r>
              <a:rPr kumimoji="1" lang="en-US" altLang="ko-KR" sz="1407" b="1">
                <a:solidFill>
                  <a:srgbClr val="FFFF00"/>
                </a:solidFill>
              </a:rPr>
              <a:t>BPM1 – port 2 signal (SiO2)</a:t>
            </a:r>
            <a:endParaRPr kumimoji="1" lang="ko-KR" altLang="en-US" sz="1407" b="1">
              <a:solidFill>
                <a:srgbClr val="FFFF00"/>
              </a:solidFill>
            </a:endParaRPr>
          </a:p>
        </p:txBody>
      </p:sp>
      <p:sp>
        <p:nvSpPr>
          <p:cNvPr id="23" name="TextBox 22">
            <a:extLst>
              <a:ext uri="{FF2B5EF4-FFF2-40B4-BE49-F238E27FC236}">
                <a16:creationId xmlns:a16="http://schemas.microsoft.com/office/drawing/2014/main" id="{C1E83088-1061-24B8-65E2-1403D768FCAD}"/>
              </a:ext>
            </a:extLst>
          </p:cNvPr>
          <p:cNvSpPr txBox="1"/>
          <p:nvPr/>
        </p:nvSpPr>
        <p:spPr>
          <a:xfrm>
            <a:off x="5355125" y="4093308"/>
            <a:ext cx="2651688" cy="308867"/>
          </a:xfrm>
          <a:prstGeom prst="rect">
            <a:avLst/>
          </a:prstGeom>
          <a:noFill/>
        </p:spPr>
        <p:txBody>
          <a:bodyPr wrap="none" rtlCol="0">
            <a:spAutoFit/>
          </a:bodyPr>
          <a:lstStyle/>
          <a:p>
            <a:r>
              <a:rPr kumimoji="1" lang="en-US" altLang="ko-KR" sz="1407" b="1">
                <a:solidFill>
                  <a:srgbClr val="00E8E7"/>
                </a:solidFill>
              </a:rPr>
              <a:t>BPM2 – port 2 signal (Al2O3)</a:t>
            </a:r>
            <a:endParaRPr kumimoji="1" lang="ko-KR" altLang="en-US" sz="1407" b="1">
              <a:solidFill>
                <a:srgbClr val="00E8E7"/>
              </a:solidFill>
            </a:endParaRPr>
          </a:p>
        </p:txBody>
      </p:sp>
      <p:sp>
        <p:nvSpPr>
          <p:cNvPr id="24" name="TextBox 23">
            <a:extLst>
              <a:ext uri="{FF2B5EF4-FFF2-40B4-BE49-F238E27FC236}">
                <a16:creationId xmlns:a16="http://schemas.microsoft.com/office/drawing/2014/main" id="{8EE8E64E-472D-FFF5-3B26-1AE773C639AA}"/>
              </a:ext>
            </a:extLst>
          </p:cNvPr>
          <p:cNvSpPr txBox="1"/>
          <p:nvPr/>
        </p:nvSpPr>
        <p:spPr>
          <a:xfrm>
            <a:off x="5351116" y="4555823"/>
            <a:ext cx="2590774" cy="308867"/>
          </a:xfrm>
          <a:prstGeom prst="rect">
            <a:avLst/>
          </a:prstGeom>
          <a:noFill/>
        </p:spPr>
        <p:txBody>
          <a:bodyPr wrap="none" rtlCol="0">
            <a:spAutoFit/>
          </a:bodyPr>
          <a:lstStyle/>
          <a:p>
            <a:r>
              <a:rPr kumimoji="1" lang="en-US" altLang="ko-KR" sz="1407" b="1" dirty="0">
                <a:solidFill>
                  <a:srgbClr val="970097"/>
                </a:solidFill>
              </a:rPr>
              <a:t>BPM3 – port 2 signal  (SiO2)</a:t>
            </a:r>
            <a:endParaRPr kumimoji="1" lang="ko-KR" altLang="en-US" sz="1407" b="1" dirty="0">
              <a:solidFill>
                <a:srgbClr val="970097"/>
              </a:solidFill>
            </a:endParaRPr>
          </a:p>
        </p:txBody>
      </p:sp>
      <p:sp>
        <p:nvSpPr>
          <p:cNvPr id="25" name="TextBox 24">
            <a:extLst>
              <a:ext uri="{FF2B5EF4-FFF2-40B4-BE49-F238E27FC236}">
                <a16:creationId xmlns:a16="http://schemas.microsoft.com/office/drawing/2014/main" id="{7503B521-64D9-85B0-40AE-479AEE19BF6C}"/>
              </a:ext>
            </a:extLst>
          </p:cNvPr>
          <p:cNvSpPr txBox="1"/>
          <p:nvPr/>
        </p:nvSpPr>
        <p:spPr>
          <a:xfrm>
            <a:off x="10153201" y="4888667"/>
            <a:ext cx="1579278" cy="308867"/>
          </a:xfrm>
          <a:prstGeom prst="rect">
            <a:avLst/>
          </a:prstGeom>
          <a:noFill/>
        </p:spPr>
        <p:txBody>
          <a:bodyPr wrap="none" rtlCol="0">
            <a:spAutoFit/>
          </a:bodyPr>
          <a:lstStyle/>
          <a:p>
            <a:r>
              <a:rPr kumimoji="1" lang="en-US" altLang="ko-KR" sz="1407" b="1">
                <a:solidFill>
                  <a:schemeClr val="bg1"/>
                </a:solidFill>
              </a:rPr>
              <a:t>Camshaft signal</a:t>
            </a:r>
            <a:endParaRPr kumimoji="1" lang="ko-KR" altLang="en-US" sz="1407" b="1">
              <a:solidFill>
                <a:schemeClr val="bg1"/>
              </a:solidFill>
            </a:endParaRPr>
          </a:p>
        </p:txBody>
      </p:sp>
      <p:pic>
        <p:nvPicPr>
          <p:cNvPr id="28" name="그림 27">
            <a:extLst>
              <a:ext uri="{FF2B5EF4-FFF2-40B4-BE49-F238E27FC236}">
                <a16:creationId xmlns:a16="http://schemas.microsoft.com/office/drawing/2014/main" id="{841B9734-664E-31BA-3662-D2435A936467}"/>
              </a:ext>
            </a:extLst>
          </p:cNvPr>
          <p:cNvPicPr>
            <a:picLocks noChangeAspect="1"/>
          </p:cNvPicPr>
          <p:nvPr/>
        </p:nvPicPr>
        <p:blipFill rotWithShape="1">
          <a:blip r:embed="rId5">
            <a:extLst>
              <a:ext uri="{28A0092B-C50C-407E-A947-70E740481C1C}">
                <a14:useLocalDpi xmlns:a14="http://schemas.microsoft.com/office/drawing/2010/main" val="0"/>
              </a:ext>
            </a:extLst>
          </a:blip>
          <a:srcRect l="6397" r="6465"/>
          <a:stretch/>
        </p:blipFill>
        <p:spPr>
          <a:xfrm>
            <a:off x="7960435" y="3159328"/>
            <a:ext cx="4213103" cy="2958613"/>
          </a:xfrm>
          <a:prstGeom prst="rect">
            <a:avLst/>
          </a:prstGeom>
        </p:spPr>
      </p:pic>
      <p:sp>
        <p:nvSpPr>
          <p:cNvPr id="29" name="TextBox 28">
            <a:extLst>
              <a:ext uri="{FF2B5EF4-FFF2-40B4-BE49-F238E27FC236}">
                <a16:creationId xmlns:a16="http://schemas.microsoft.com/office/drawing/2014/main" id="{72DF7250-0DC0-2F60-60B6-B717558BF14D}"/>
              </a:ext>
            </a:extLst>
          </p:cNvPr>
          <p:cNvSpPr txBox="1"/>
          <p:nvPr/>
        </p:nvSpPr>
        <p:spPr>
          <a:xfrm>
            <a:off x="9919403" y="5116241"/>
            <a:ext cx="2046873" cy="276999"/>
          </a:xfrm>
          <a:prstGeom prst="rect">
            <a:avLst/>
          </a:prstGeom>
          <a:noFill/>
        </p:spPr>
        <p:txBody>
          <a:bodyPr wrap="square" rtlCol="0">
            <a:spAutoFit/>
          </a:bodyPr>
          <a:lstStyle/>
          <a:p>
            <a:r>
              <a:rPr kumimoji="1" lang="en-US" altLang="ko-KR" sz="1200" b="1" dirty="0">
                <a:solidFill>
                  <a:srgbClr val="970097"/>
                </a:solidFill>
              </a:rPr>
              <a:t>BPM3 – 4CH signal  (SiO2)</a:t>
            </a:r>
            <a:endParaRPr kumimoji="1" lang="ko-KR" altLang="en-US" sz="1200" b="1" dirty="0">
              <a:solidFill>
                <a:srgbClr val="970097"/>
              </a:solidFill>
            </a:endParaRPr>
          </a:p>
        </p:txBody>
      </p:sp>
      <p:sp>
        <p:nvSpPr>
          <p:cNvPr id="31" name="TextBox 30">
            <a:extLst>
              <a:ext uri="{FF2B5EF4-FFF2-40B4-BE49-F238E27FC236}">
                <a16:creationId xmlns:a16="http://schemas.microsoft.com/office/drawing/2014/main" id="{B65B6A8C-2FCF-6BE0-E6C3-C913F768FFA9}"/>
              </a:ext>
            </a:extLst>
          </p:cNvPr>
          <p:cNvSpPr txBox="1"/>
          <p:nvPr/>
        </p:nvSpPr>
        <p:spPr>
          <a:xfrm>
            <a:off x="10503415" y="1872164"/>
            <a:ext cx="1459758" cy="276999"/>
          </a:xfrm>
          <a:prstGeom prst="rect">
            <a:avLst/>
          </a:prstGeom>
          <a:noFill/>
        </p:spPr>
        <p:txBody>
          <a:bodyPr wrap="square">
            <a:spAutoFit/>
          </a:bodyPr>
          <a:lstStyle/>
          <a:p>
            <a:pPr algn="ctr"/>
            <a:r>
              <a:rPr lang="en-US" altLang="ko-KR" sz="1200" b="1" dirty="0">
                <a:solidFill>
                  <a:prstClr val="black"/>
                </a:solidFill>
                <a:latin typeface="+mn-ea"/>
              </a:rPr>
              <a:t>LH18 OSI cable</a:t>
            </a:r>
            <a:endParaRPr lang="ko-KR" altLang="en-US" sz="1200" b="1" dirty="0"/>
          </a:p>
        </p:txBody>
      </p:sp>
    </p:spTree>
    <p:extLst>
      <p:ext uri="{BB962C8B-B14F-4D97-AF65-F5344CB8AC3E}">
        <p14:creationId xmlns:p14="http://schemas.microsoft.com/office/powerpoint/2010/main" val="213543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Autofit/>
          </a:bodyPr>
          <a:lstStyle/>
          <a:p>
            <a:r>
              <a:rPr lang="en-US" altLang="ko-KR" sz="3200" dirty="0"/>
              <a:t>4GSR BPM test results at PLS-II </a:t>
            </a:r>
            <a:endParaRPr lang="ko-KR" altLang="en-US" sz="3200"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a:xfrm>
            <a:off x="393700" y="1141413"/>
            <a:ext cx="6254526" cy="344487"/>
          </a:xfrm>
        </p:spPr>
        <p:txBody>
          <a:bodyPr/>
          <a:lstStyle/>
          <a:p>
            <a:r>
              <a:rPr lang="en-US" altLang="ko-KR" dirty="0"/>
              <a:t>Single Bunch Position Resolution Measurement</a:t>
            </a:r>
            <a:endParaRPr lang="ko-KR" altLang="en-US" dirty="0"/>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11</a:t>
            </a:fld>
            <a:endParaRPr lang="ko-KR" altLang="en-US"/>
          </a:p>
        </p:txBody>
      </p:sp>
      <p:pic>
        <p:nvPicPr>
          <p:cNvPr id="3" name="그림 2">
            <a:extLst>
              <a:ext uri="{FF2B5EF4-FFF2-40B4-BE49-F238E27FC236}">
                <a16:creationId xmlns:a16="http://schemas.microsoft.com/office/drawing/2014/main" id="{A2896F24-A210-8119-FAE6-341AC0869366}"/>
              </a:ext>
            </a:extLst>
          </p:cNvPr>
          <p:cNvPicPr>
            <a:picLocks noChangeAspect="1"/>
          </p:cNvPicPr>
          <p:nvPr/>
        </p:nvPicPr>
        <p:blipFill rotWithShape="1">
          <a:blip r:embed="rId2">
            <a:extLst>
              <a:ext uri="{28A0092B-C50C-407E-A947-70E740481C1C}">
                <a14:useLocalDpi xmlns:a14="http://schemas.microsoft.com/office/drawing/2010/main" val="0"/>
              </a:ext>
            </a:extLst>
          </a:blip>
          <a:srcRect l="6840" r="8113"/>
          <a:stretch/>
        </p:blipFill>
        <p:spPr>
          <a:xfrm>
            <a:off x="550579" y="2325485"/>
            <a:ext cx="5566548" cy="3632383"/>
          </a:xfrm>
          <a:prstGeom prst="rect">
            <a:avLst/>
          </a:prstGeom>
        </p:spPr>
      </p:pic>
      <p:pic>
        <p:nvPicPr>
          <p:cNvPr id="7" name="그림 6">
            <a:extLst>
              <a:ext uri="{FF2B5EF4-FFF2-40B4-BE49-F238E27FC236}">
                <a16:creationId xmlns:a16="http://schemas.microsoft.com/office/drawing/2014/main" id="{6D7597D8-EDEE-94FE-417C-424682474ABA}"/>
              </a:ext>
            </a:extLst>
          </p:cNvPr>
          <p:cNvPicPr>
            <a:picLocks noChangeAspect="1"/>
          </p:cNvPicPr>
          <p:nvPr/>
        </p:nvPicPr>
        <p:blipFill rotWithShape="1">
          <a:blip r:embed="rId3">
            <a:extLst>
              <a:ext uri="{28A0092B-C50C-407E-A947-70E740481C1C}">
                <a14:useLocalDpi xmlns:a14="http://schemas.microsoft.com/office/drawing/2010/main" val="0"/>
              </a:ext>
            </a:extLst>
          </a:blip>
          <a:srcRect l="7252" r="8363"/>
          <a:stretch/>
        </p:blipFill>
        <p:spPr>
          <a:xfrm>
            <a:off x="6505577" y="2325485"/>
            <a:ext cx="5403925" cy="3635213"/>
          </a:xfrm>
          <a:prstGeom prst="rect">
            <a:avLst/>
          </a:prstGeom>
        </p:spPr>
      </p:pic>
      <p:graphicFrame>
        <p:nvGraphicFramePr>
          <p:cNvPr id="29" name="표 28">
            <a:extLst>
              <a:ext uri="{FF2B5EF4-FFF2-40B4-BE49-F238E27FC236}">
                <a16:creationId xmlns:a16="http://schemas.microsoft.com/office/drawing/2014/main" id="{2191BA48-5071-C0C7-4E2A-91A7AFD718C7}"/>
              </a:ext>
            </a:extLst>
          </p:cNvPr>
          <p:cNvGraphicFramePr>
            <a:graphicFrameLocks noGrp="1"/>
          </p:cNvGraphicFramePr>
          <p:nvPr>
            <p:extLst>
              <p:ext uri="{D42A27DB-BD31-4B8C-83A1-F6EECF244321}">
                <p14:modId xmlns:p14="http://schemas.microsoft.com/office/powerpoint/2010/main" val="2357386229"/>
              </p:ext>
            </p:extLst>
          </p:nvPr>
        </p:nvGraphicFramePr>
        <p:xfrm>
          <a:off x="7280678" y="1093807"/>
          <a:ext cx="4733132" cy="1089572"/>
        </p:xfrm>
        <a:graphic>
          <a:graphicData uri="http://schemas.openxmlformats.org/drawingml/2006/table">
            <a:tbl>
              <a:tblPr firstRow="1" bandRow="1">
                <a:tableStyleId>{5C22544A-7EE6-4342-B048-85BDC9FD1C3A}</a:tableStyleId>
              </a:tblPr>
              <a:tblGrid>
                <a:gridCol w="1183283">
                  <a:extLst>
                    <a:ext uri="{9D8B030D-6E8A-4147-A177-3AD203B41FA5}">
                      <a16:colId xmlns:a16="http://schemas.microsoft.com/office/drawing/2014/main" val="1410286422"/>
                    </a:ext>
                  </a:extLst>
                </a:gridCol>
                <a:gridCol w="1183283">
                  <a:extLst>
                    <a:ext uri="{9D8B030D-6E8A-4147-A177-3AD203B41FA5}">
                      <a16:colId xmlns:a16="http://schemas.microsoft.com/office/drawing/2014/main" val="1473348865"/>
                    </a:ext>
                  </a:extLst>
                </a:gridCol>
                <a:gridCol w="1183283">
                  <a:extLst>
                    <a:ext uri="{9D8B030D-6E8A-4147-A177-3AD203B41FA5}">
                      <a16:colId xmlns:a16="http://schemas.microsoft.com/office/drawing/2014/main" val="3455270550"/>
                    </a:ext>
                  </a:extLst>
                </a:gridCol>
                <a:gridCol w="1183283">
                  <a:extLst>
                    <a:ext uri="{9D8B030D-6E8A-4147-A177-3AD203B41FA5}">
                      <a16:colId xmlns:a16="http://schemas.microsoft.com/office/drawing/2014/main" val="2465700004"/>
                    </a:ext>
                  </a:extLst>
                </a:gridCol>
              </a:tblGrid>
              <a:tr h="318933">
                <a:tc>
                  <a:txBody>
                    <a:bodyPr/>
                    <a:lstStyle/>
                    <a:p>
                      <a:pPr algn="ctr" latinLnBrk="1"/>
                      <a:r>
                        <a:rPr lang="en-US" altLang="ko-KR" sz="1300" dirty="0"/>
                        <a:t>Single bunch </a:t>
                      </a:r>
                    </a:p>
                    <a:p>
                      <a:pPr algn="ctr" latinLnBrk="1"/>
                      <a:r>
                        <a:rPr lang="en-US" altLang="ko-KR" sz="1300" dirty="0"/>
                        <a:t>resolution</a:t>
                      </a:r>
                      <a:endParaRPr lang="ko-KR" altLang="en-US" sz="1300" dirty="0"/>
                    </a:p>
                  </a:txBody>
                  <a:tcPr marL="45840" marR="45840" marT="27733" marB="27733" anchor="ctr"/>
                </a:tc>
                <a:tc>
                  <a:txBody>
                    <a:bodyPr/>
                    <a:lstStyle/>
                    <a:p>
                      <a:pPr algn="ctr" latinLnBrk="1"/>
                      <a:r>
                        <a:rPr lang="en-US" altLang="ko-KR" sz="1300" dirty="0"/>
                        <a:t>BPM-A</a:t>
                      </a:r>
                      <a:endParaRPr lang="ko-KR" altLang="en-US" sz="1300" dirty="0"/>
                    </a:p>
                  </a:txBody>
                  <a:tcPr marL="45840" marR="45840" marT="27733" marB="27733" anchor="ctr"/>
                </a:tc>
                <a:tc>
                  <a:txBody>
                    <a:bodyPr/>
                    <a:lstStyle/>
                    <a:p>
                      <a:pPr algn="ctr" latinLnBrk="1"/>
                      <a:r>
                        <a:rPr lang="en-US" altLang="ko-KR" sz="1300"/>
                        <a:t>BPM-B</a:t>
                      </a:r>
                      <a:endParaRPr lang="ko-KR" altLang="en-US" sz="1300"/>
                    </a:p>
                  </a:txBody>
                  <a:tcPr marL="45840" marR="45840" marT="27733" marB="27733" anchor="ctr"/>
                </a:tc>
                <a:tc>
                  <a:txBody>
                    <a:bodyPr/>
                    <a:lstStyle/>
                    <a:p>
                      <a:pPr algn="ctr" latinLnBrk="1"/>
                      <a:r>
                        <a:rPr lang="en-US" altLang="ko-KR" sz="1300"/>
                        <a:t>BPM-C</a:t>
                      </a:r>
                      <a:endParaRPr lang="ko-KR" altLang="en-US" sz="1300"/>
                    </a:p>
                  </a:txBody>
                  <a:tcPr marL="45840" marR="45840" marT="27733" marB="27733" anchor="ctr"/>
                </a:tc>
                <a:extLst>
                  <a:ext uri="{0D108BD9-81ED-4DB2-BD59-A6C34878D82A}">
                    <a16:rowId xmlns:a16="http://schemas.microsoft.com/office/drawing/2014/main" val="2663125982"/>
                  </a:ext>
                </a:extLst>
              </a:tr>
              <a:tr h="318933">
                <a:tc>
                  <a:txBody>
                    <a:bodyPr/>
                    <a:lstStyle/>
                    <a:p>
                      <a:pPr algn="ctr" latinLnBrk="1"/>
                      <a:r>
                        <a:rPr lang="en-US" altLang="ko-KR" sz="1300" dirty="0" err="1"/>
                        <a:t>X_resol</a:t>
                      </a:r>
                      <a:endParaRPr lang="ko-KR" altLang="en-US" sz="1300" dirty="0"/>
                    </a:p>
                  </a:txBody>
                  <a:tcPr marL="45840" marR="45840" marT="27733" marB="27733" anchor="ctr"/>
                </a:tc>
                <a:tc>
                  <a:txBody>
                    <a:bodyPr/>
                    <a:lstStyle/>
                    <a:p>
                      <a:pPr algn="ctr" latinLnBrk="1"/>
                      <a:r>
                        <a:rPr lang="en-US" altLang="ko-KR" sz="1300" dirty="0"/>
                        <a:t>20um</a:t>
                      </a:r>
                      <a:endParaRPr lang="ko-KR" altLang="en-US" sz="1300" dirty="0"/>
                    </a:p>
                  </a:txBody>
                  <a:tcPr marL="45840" marR="45840" marT="27733" marB="27733" anchor="ctr"/>
                </a:tc>
                <a:tc>
                  <a:txBody>
                    <a:bodyPr/>
                    <a:lstStyle/>
                    <a:p>
                      <a:pPr algn="ctr" latinLnBrk="1"/>
                      <a:r>
                        <a:rPr lang="en-US" altLang="ko-KR" sz="1300"/>
                        <a:t>43um</a:t>
                      </a:r>
                      <a:endParaRPr lang="ko-KR" altLang="en-US" sz="1300"/>
                    </a:p>
                  </a:txBody>
                  <a:tcPr marL="45840" marR="45840" marT="27733" marB="27733" anchor="ctr"/>
                </a:tc>
                <a:tc>
                  <a:txBody>
                    <a:bodyPr/>
                    <a:lstStyle/>
                    <a:p>
                      <a:pPr algn="ctr" latinLnBrk="1"/>
                      <a:r>
                        <a:rPr lang="en-US" altLang="ko-KR" sz="1300" dirty="0"/>
                        <a:t>19um</a:t>
                      </a:r>
                      <a:endParaRPr lang="ko-KR" altLang="en-US" sz="1300" dirty="0"/>
                    </a:p>
                  </a:txBody>
                  <a:tcPr marL="45840" marR="45840" marT="27733" marB="27733" anchor="ctr"/>
                </a:tc>
                <a:extLst>
                  <a:ext uri="{0D108BD9-81ED-4DB2-BD59-A6C34878D82A}">
                    <a16:rowId xmlns:a16="http://schemas.microsoft.com/office/drawing/2014/main" val="1425006206"/>
                  </a:ext>
                </a:extLst>
              </a:tr>
              <a:tr h="318933">
                <a:tc>
                  <a:txBody>
                    <a:bodyPr/>
                    <a:lstStyle/>
                    <a:p>
                      <a:pPr algn="ctr" latinLnBrk="1"/>
                      <a:r>
                        <a:rPr lang="en-US" altLang="ko-KR" sz="1300" dirty="0" err="1"/>
                        <a:t>Y_resol</a:t>
                      </a:r>
                      <a:endParaRPr lang="ko-KR" altLang="en-US" sz="1300" dirty="0"/>
                    </a:p>
                  </a:txBody>
                  <a:tcPr marL="45840" marR="45840" marT="27733" marB="27733" anchor="ctr"/>
                </a:tc>
                <a:tc>
                  <a:txBody>
                    <a:bodyPr/>
                    <a:lstStyle/>
                    <a:p>
                      <a:pPr algn="ctr" latinLnBrk="1"/>
                      <a:r>
                        <a:rPr lang="en-US" altLang="ko-KR" sz="1300" dirty="0"/>
                        <a:t>25um</a:t>
                      </a:r>
                      <a:endParaRPr lang="ko-KR" altLang="en-US" sz="1300" dirty="0"/>
                    </a:p>
                  </a:txBody>
                  <a:tcPr marL="45840" marR="45840" marT="27733" marB="27733" anchor="ctr"/>
                </a:tc>
                <a:tc>
                  <a:txBody>
                    <a:bodyPr/>
                    <a:lstStyle/>
                    <a:p>
                      <a:pPr algn="ctr" latinLnBrk="1"/>
                      <a:r>
                        <a:rPr lang="en-US" altLang="ko-KR" sz="1300"/>
                        <a:t>53um</a:t>
                      </a:r>
                      <a:endParaRPr lang="ko-KR" altLang="en-US" sz="1300"/>
                    </a:p>
                  </a:txBody>
                  <a:tcPr marL="45840" marR="45840" marT="27733" marB="27733" anchor="ctr"/>
                </a:tc>
                <a:tc>
                  <a:txBody>
                    <a:bodyPr/>
                    <a:lstStyle/>
                    <a:p>
                      <a:pPr algn="ctr" latinLnBrk="1"/>
                      <a:r>
                        <a:rPr lang="en-US" altLang="ko-KR" sz="1300" dirty="0"/>
                        <a:t>24um</a:t>
                      </a:r>
                      <a:endParaRPr lang="ko-KR" altLang="en-US" sz="1300" dirty="0"/>
                    </a:p>
                  </a:txBody>
                  <a:tcPr marL="45840" marR="45840" marT="27733" marB="27733" anchor="ctr"/>
                </a:tc>
                <a:extLst>
                  <a:ext uri="{0D108BD9-81ED-4DB2-BD59-A6C34878D82A}">
                    <a16:rowId xmlns:a16="http://schemas.microsoft.com/office/drawing/2014/main" val="3418978778"/>
                  </a:ext>
                </a:extLst>
              </a:tr>
            </a:tbl>
          </a:graphicData>
        </a:graphic>
      </p:graphicFrame>
      <p:sp>
        <p:nvSpPr>
          <p:cNvPr id="30" name="직사각형 29">
            <a:extLst>
              <a:ext uri="{FF2B5EF4-FFF2-40B4-BE49-F238E27FC236}">
                <a16:creationId xmlns:a16="http://schemas.microsoft.com/office/drawing/2014/main" id="{EF33A84A-7BA1-8911-4965-E2523A4C299A}"/>
              </a:ext>
            </a:extLst>
          </p:cNvPr>
          <p:cNvSpPr/>
          <p:nvPr/>
        </p:nvSpPr>
        <p:spPr>
          <a:xfrm>
            <a:off x="401187" y="1502380"/>
            <a:ext cx="6957043" cy="646331"/>
          </a:xfrm>
          <a:prstGeom prst="rect">
            <a:avLst/>
          </a:prstGeom>
        </p:spPr>
        <p:txBody>
          <a:bodyPr wrap="square">
            <a:spAutoFit/>
          </a:bodyPr>
          <a:lstStyle/>
          <a:p>
            <a:pPr marL="257551" indent="-268045">
              <a:buFont typeface="Arial" panose="020B0604020202020204" pitchFamily="34" charset="0"/>
              <a:buChar char="•"/>
            </a:pPr>
            <a:r>
              <a:rPr lang="en-US" altLang="ko-KR" sz="1200" b="1" dirty="0">
                <a:solidFill>
                  <a:prstClr val="black"/>
                </a:solidFill>
                <a:latin typeface="+mn-ea"/>
              </a:rPr>
              <a:t>Precise Single bunch/Single turn resolution is important for initial beam commissioning</a:t>
            </a:r>
          </a:p>
          <a:p>
            <a:pPr marL="257551" indent="-268045">
              <a:buFont typeface="Arial" panose="020B0604020202020204" pitchFamily="34" charset="0"/>
              <a:buChar char="•"/>
            </a:pPr>
            <a:r>
              <a:rPr kumimoji="1" lang="en-US" altLang="ko-KR" sz="1200" b="1" dirty="0">
                <a:latin typeface="+mj-ea"/>
                <a:ea typeface="+mj-ea"/>
              </a:rPr>
              <a:t>PLS-II 0.8mA/bunch = 4GSR 1nC single bunch</a:t>
            </a:r>
          </a:p>
          <a:p>
            <a:pPr marL="614944" lvl="1" indent="-268045">
              <a:buFont typeface="Arial" panose="020B0604020202020204" pitchFamily="34" charset="0"/>
              <a:buChar char="•"/>
            </a:pPr>
            <a:r>
              <a:rPr kumimoji="1" lang="en-US" altLang="ko-KR" sz="1200" b="1" dirty="0">
                <a:latin typeface="+mj-ea"/>
                <a:ea typeface="+mj-ea"/>
              </a:rPr>
              <a:t>20um beam position resolution with 60um RMS beam stability</a:t>
            </a:r>
          </a:p>
        </p:txBody>
      </p:sp>
    </p:spTree>
    <p:extLst>
      <p:ext uri="{BB962C8B-B14F-4D97-AF65-F5344CB8AC3E}">
        <p14:creationId xmlns:p14="http://schemas.microsoft.com/office/powerpoint/2010/main" val="1087899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Autofit/>
          </a:bodyPr>
          <a:lstStyle/>
          <a:p>
            <a:r>
              <a:rPr lang="en-US" altLang="ko-KR" sz="3200" dirty="0"/>
              <a:t>4GSR BPM test results at PLS-II </a:t>
            </a:r>
            <a:endParaRPr lang="ko-KR" altLang="en-US" sz="3200"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p:txBody>
          <a:bodyPr/>
          <a:lstStyle/>
          <a:p>
            <a:r>
              <a:rPr lang="en-US" altLang="ko-KR" dirty="0"/>
              <a:t>Tune measurement with single bunch operation mode</a:t>
            </a:r>
            <a:endParaRPr lang="ko-KR" altLang="en-US" dirty="0"/>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12</a:t>
            </a:fld>
            <a:endParaRPr lang="ko-KR" altLang="en-US"/>
          </a:p>
        </p:txBody>
      </p:sp>
      <p:pic>
        <p:nvPicPr>
          <p:cNvPr id="17" name="그림 16">
            <a:extLst>
              <a:ext uri="{FF2B5EF4-FFF2-40B4-BE49-F238E27FC236}">
                <a16:creationId xmlns:a16="http://schemas.microsoft.com/office/drawing/2014/main" id="{20023DDB-FB65-6C5C-838A-8DC4BBB6A970}"/>
              </a:ext>
            </a:extLst>
          </p:cNvPr>
          <p:cNvPicPr>
            <a:picLocks noChangeAspect="1"/>
          </p:cNvPicPr>
          <p:nvPr/>
        </p:nvPicPr>
        <p:blipFill rotWithShape="1">
          <a:blip r:embed="rId2">
            <a:extLst>
              <a:ext uri="{28A0092B-C50C-407E-A947-70E740481C1C}">
                <a14:useLocalDpi xmlns:a14="http://schemas.microsoft.com/office/drawing/2010/main" val="0"/>
              </a:ext>
            </a:extLst>
          </a:blip>
          <a:srcRect l="3202" r="6902"/>
          <a:stretch/>
        </p:blipFill>
        <p:spPr>
          <a:xfrm>
            <a:off x="699286" y="2233588"/>
            <a:ext cx="5069101" cy="3482999"/>
          </a:xfrm>
          <a:prstGeom prst="rect">
            <a:avLst/>
          </a:prstGeom>
        </p:spPr>
      </p:pic>
      <p:pic>
        <p:nvPicPr>
          <p:cNvPr id="20" name="그림 19">
            <a:extLst>
              <a:ext uri="{FF2B5EF4-FFF2-40B4-BE49-F238E27FC236}">
                <a16:creationId xmlns:a16="http://schemas.microsoft.com/office/drawing/2014/main" id="{028D25E8-1F01-BE6C-1D8C-6200179F8704}"/>
              </a:ext>
            </a:extLst>
          </p:cNvPr>
          <p:cNvPicPr>
            <a:picLocks noChangeAspect="1"/>
          </p:cNvPicPr>
          <p:nvPr/>
        </p:nvPicPr>
        <p:blipFill rotWithShape="1">
          <a:blip r:embed="rId3">
            <a:extLst>
              <a:ext uri="{28A0092B-C50C-407E-A947-70E740481C1C}">
                <a14:useLocalDpi xmlns:a14="http://schemas.microsoft.com/office/drawing/2010/main" val="0"/>
              </a:ext>
            </a:extLst>
          </a:blip>
          <a:srcRect l="3185" r="6583"/>
          <a:stretch/>
        </p:blipFill>
        <p:spPr>
          <a:xfrm>
            <a:off x="6423614" y="2238100"/>
            <a:ext cx="5069101" cy="3398906"/>
          </a:xfrm>
          <a:prstGeom prst="rect">
            <a:avLst/>
          </a:prstGeom>
        </p:spPr>
      </p:pic>
      <p:sp>
        <p:nvSpPr>
          <p:cNvPr id="30" name="직사각형 29">
            <a:extLst>
              <a:ext uri="{FF2B5EF4-FFF2-40B4-BE49-F238E27FC236}">
                <a16:creationId xmlns:a16="http://schemas.microsoft.com/office/drawing/2014/main" id="{EF33A84A-7BA1-8911-4965-E2523A4C299A}"/>
              </a:ext>
            </a:extLst>
          </p:cNvPr>
          <p:cNvSpPr/>
          <p:nvPr/>
        </p:nvSpPr>
        <p:spPr>
          <a:xfrm>
            <a:off x="393700" y="1600390"/>
            <a:ext cx="8215688" cy="523220"/>
          </a:xfrm>
          <a:prstGeom prst="rect">
            <a:avLst/>
          </a:prstGeom>
        </p:spPr>
        <p:txBody>
          <a:bodyPr wrap="square">
            <a:spAutoFit/>
          </a:bodyPr>
          <a:lstStyle/>
          <a:p>
            <a:pPr marL="257551" indent="-268045">
              <a:buFont typeface="Arial" panose="020B0604020202020204" pitchFamily="34" charset="0"/>
              <a:buChar char="•"/>
            </a:pPr>
            <a:r>
              <a:rPr kumimoji="1" lang="en-US" altLang="ko-KR" sz="1400" b="1" dirty="0">
                <a:latin typeface="+mj-ea"/>
                <a:ea typeface="+mj-ea"/>
              </a:rPr>
              <a:t>Analog Tune monitor was not working with single bunch, But </a:t>
            </a:r>
            <a:r>
              <a:rPr kumimoji="1" lang="en-US" altLang="ko-KR" sz="1400" b="1" dirty="0" err="1">
                <a:latin typeface="+mj-ea"/>
                <a:ea typeface="+mj-ea"/>
              </a:rPr>
              <a:t>TbT</a:t>
            </a:r>
            <a:r>
              <a:rPr kumimoji="1" lang="en-US" altLang="ko-KR" sz="1400" b="1" dirty="0">
                <a:latin typeface="+mj-ea"/>
                <a:ea typeface="+mj-ea"/>
              </a:rPr>
              <a:t> data can measured</a:t>
            </a:r>
          </a:p>
          <a:p>
            <a:pPr marL="257551" indent="-268045">
              <a:buFont typeface="Arial" panose="020B0604020202020204" pitchFamily="34" charset="0"/>
              <a:buChar char="•"/>
            </a:pPr>
            <a:r>
              <a:rPr kumimoji="1" lang="en-US" altLang="ko-KR" sz="1400" b="1" dirty="0">
                <a:latin typeface="+mj-ea"/>
                <a:ea typeface="+mj-ea"/>
              </a:rPr>
              <a:t>It can be very useful for the initial beam commissioning with low current beam operation</a:t>
            </a:r>
          </a:p>
        </p:txBody>
      </p:sp>
    </p:spTree>
    <p:extLst>
      <p:ext uri="{BB962C8B-B14F-4D97-AF65-F5344CB8AC3E}">
        <p14:creationId xmlns:p14="http://schemas.microsoft.com/office/powerpoint/2010/main" val="149266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Autofit/>
          </a:bodyPr>
          <a:lstStyle/>
          <a:p>
            <a:r>
              <a:rPr lang="en-US" altLang="ko-KR" sz="3200" dirty="0"/>
              <a:t>4GSR BPM mass production plan</a:t>
            </a:r>
            <a:endParaRPr lang="ko-KR" altLang="en-US" sz="3200"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p:txBody>
          <a:bodyPr/>
          <a:lstStyle/>
          <a:p>
            <a:r>
              <a:rPr lang="en-US" altLang="ko-KR" dirty="0"/>
              <a:t>Potential mass production companies at present</a:t>
            </a:r>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13</a:t>
            </a:fld>
            <a:endParaRPr lang="ko-KR" altLang="en-US"/>
          </a:p>
        </p:txBody>
      </p:sp>
      <p:sp>
        <p:nvSpPr>
          <p:cNvPr id="3" name="TextBox 2">
            <a:extLst>
              <a:ext uri="{FF2B5EF4-FFF2-40B4-BE49-F238E27FC236}">
                <a16:creationId xmlns:a16="http://schemas.microsoft.com/office/drawing/2014/main" id="{D62037AE-1E60-157C-32F1-04826BE4055D}"/>
              </a:ext>
            </a:extLst>
          </p:cNvPr>
          <p:cNvSpPr txBox="1"/>
          <p:nvPr/>
        </p:nvSpPr>
        <p:spPr>
          <a:xfrm>
            <a:off x="334706" y="1617547"/>
            <a:ext cx="5668431" cy="4401205"/>
          </a:xfrm>
          <a:prstGeom prst="rect">
            <a:avLst/>
          </a:prstGeom>
          <a:noFill/>
        </p:spPr>
        <p:txBody>
          <a:bodyPr wrap="square" rtlCol="0">
            <a:spAutoFit/>
          </a:bodyPr>
          <a:lstStyle/>
          <a:p>
            <a:r>
              <a:rPr lang="en" altLang="ko-KR" sz="2000" b="1" dirty="0">
                <a:solidFill>
                  <a:srgbClr val="0E0E0E"/>
                </a:solidFill>
                <a:effectLst/>
                <a:latin typeface=".AppleSystemUIFont"/>
              </a:rPr>
              <a:t>1. Kyocera JAPAN</a:t>
            </a:r>
            <a:r>
              <a:rPr lang="en" altLang="ko-KR" sz="2000" dirty="0">
                <a:solidFill>
                  <a:srgbClr val="0E0E0E"/>
                </a:solidFill>
                <a:effectLst/>
                <a:latin typeface=".AppleSystemUIFont"/>
              </a:rPr>
              <a:t>: A prototype manufacturer with a high understanding of all mass production processes.</a:t>
            </a:r>
          </a:p>
          <a:p>
            <a:pPr marL="342900" indent="-342900">
              <a:buAutoNum type="arabicPeriod"/>
            </a:pPr>
            <a:endParaRPr lang="en" altLang="ko-KR" sz="2000" dirty="0">
              <a:solidFill>
                <a:srgbClr val="0E0E0E"/>
              </a:solidFill>
              <a:effectLst/>
              <a:latin typeface=".AppleSystemUIFont"/>
            </a:endParaRPr>
          </a:p>
          <a:p>
            <a:r>
              <a:rPr lang="en" altLang="ko-KR" sz="2000" b="1" dirty="0">
                <a:solidFill>
                  <a:srgbClr val="0E0E0E"/>
                </a:solidFill>
                <a:latin typeface=".AppleSystemUIFont"/>
              </a:rPr>
              <a:t>2. </a:t>
            </a:r>
            <a:r>
              <a:rPr lang="en" altLang="ko-KR" sz="2000" b="1" dirty="0">
                <a:solidFill>
                  <a:srgbClr val="0E0E0E"/>
                </a:solidFill>
                <a:effectLst/>
                <a:latin typeface=".AppleSystemUIFont"/>
              </a:rPr>
              <a:t>BC-Tech</a:t>
            </a:r>
            <a:r>
              <a:rPr lang="en" altLang="ko-KR" sz="2000" dirty="0">
                <a:solidFill>
                  <a:srgbClr val="0E0E0E"/>
                </a:solidFill>
                <a:effectLst/>
                <a:latin typeface=".AppleSystemUIFont"/>
              </a:rPr>
              <a:t>: A company with extensive experience in Europe, currently in contact.</a:t>
            </a:r>
          </a:p>
          <a:p>
            <a:endParaRPr lang="en" altLang="ko-KR" sz="2000" dirty="0">
              <a:solidFill>
                <a:srgbClr val="0E0E0E"/>
              </a:solidFill>
              <a:effectLst/>
              <a:latin typeface=".AppleSystemUIFont"/>
            </a:endParaRPr>
          </a:p>
          <a:p>
            <a:r>
              <a:rPr lang="en" altLang="ko-KR" sz="2000" b="1" dirty="0">
                <a:solidFill>
                  <a:srgbClr val="0E0E0E"/>
                </a:solidFill>
                <a:latin typeface=".AppleSystemUIFont"/>
              </a:rPr>
              <a:t>3. </a:t>
            </a:r>
            <a:r>
              <a:rPr lang="en" altLang="ko-KR" sz="2000" b="1" dirty="0">
                <a:solidFill>
                  <a:srgbClr val="0E0E0E"/>
                </a:solidFill>
                <a:effectLst/>
                <a:latin typeface=".AppleSystemUIFont"/>
              </a:rPr>
              <a:t>Times Microwave</a:t>
            </a:r>
            <a:r>
              <a:rPr lang="en" altLang="ko-KR" sz="2000" dirty="0">
                <a:solidFill>
                  <a:srgbClr val="0E0E0E"/>
                </a:solidFill>
                <a:effectLst/>
                <a:latin typeface=".AppleSystemUIFont"/>
              </a:rPr>
              <a:t>: A US-based company with experience producing </a:t>
            </a:r>
            <a:r>
              <a:rPr lang="en" altLang="ko-KR" sz="2000" dirty="0" err="1">
                <a:solidFill>
                  <a:srgbClr val="0E0E0E"/>
                </a:solidFill>
                <a:effectLst/>
                <a:latin typeface=".AppleSystemUIFont"/>
              </a:rPr>
              <a:t>SiO</a:t>
            </a:r>
            <a:r>
              <a:rPr lang="en" altLang="ko-KR" sz="2000" dirty="0">
                <a:solidFill>
                  <a:srgbClr val="0E0E0E"/>
                </a:solidFill>
                <a:effectLst/>
                <a:latin typeface=".AppleSystemUIFont"/>
              </a:rPr>
              <a:t>₂ BPM for NSLS-II; </a:t>
            </a:r>
            <a:br>
              <a:rPr lang="en" altLang="ko-KR" sz="2000" dirty="0">
                <a:solidFill>
                  <a:srgbClr val="0E0E0E"/>
                </a:solidFill>
                <a:effectLst/>
                <a:latin typeface=".AppleSystemUIFont"/>
              </a:rPr>
            </a:br>
            <a:r>
              <a:rPr lang="en" altLang="ko-KR" sz="2000" dirty="0">
                <a:solidFill>
                  <a:srgbClr val="0E0E0E"/>
                </a:solidFill>
                <a:effectLst/>
                <a:latin typeface=".AppleSystemUIFont"/>
              </a:rPr>
              <a:t>however, its production capability is not fully verified.</a:t>
            </a:r>
          </a:p>
          <a:p>
            <a:endParaRPr lang="en" altLang="ko-KR" sz="2000" dirty="0">
              <a:solidFill>
                <a:srgbClr val="0E0E0E"/>
              </a:solidFill>
              <a:effectLst/>
              <a:latin typeface=".AppleSystemUIFont"/>
            </a:endParaRPr>
          </a:p>
          <a:p>
            <a:r>
              <a:rPr lang="en" altLang="ko-KR" sz="2000" b="1" dirty="0">
                <a:solidFill>
                  <a:srgbClr val="0E0E0E"/>
                </a:solidFill>
                <a:effectLst/>
                <a:latin typeface=".AppleSystemUIFont"/>
              </a:rPr>
              <a:t>4. SMG</a:t>
            </a:r>
            <a:r>
              <a:rPr lang="en" altLang="ko-KR" sz="2000" dirty="0">
                <a:solidFill>
                  <a:srgbClr val="0E0E0E"/>
                </a:solidFill>
                <a:effectLst/>
                <a:latin typeface=".AppleSystemUIFont"/>
              </a:rPr>
              <a:t> (</a:t>
            </a:r>
            <a:r>
              <a:rPr lang="en" altLang="ko-KR" sz="2000" b="1" dirty="0">
                <a:solidFill>
                  <a:srgbClr val="0E0E0E"/>
                </a:solidFill>
                <a:effectLst/>
                <a:latin typeface=".AppleSystemUIFont"/>
              </a:rPr>
              <a:t>Domestic company) </a:t>
            </a:r>
            <a:r>
              <a:rPr lang="en" altLang="ko-KR" sz="2000" dirty="0">
                <a:solidFill>
                  <a:srgbClr val="0E0E0E"/>
                </a:solidFill>
                <a:effectLst/>
                <a:latin typeface=".AppleSystemUIFont"/>
              </a:rPr>
              <a:t>: A Korean company with extensive experience producing materials with a dielectric constant up to 5, but no experience with dielectric constant 4 glass feedthroughs.</a:t>
            </a:r>
          </a:p>
        </p:txBody>
      </p:sp>
      <p:sp>
        <p:nvSpPr>
          <p:cNvPr id="9" name="TextBox 8">
            <a:extLst>
              <a:ext uri="{FF2B5EF4-FFF2-40B4-BE49-F238E27FC236}">
                <a16:creationId xmlns:a16="http://schemas.microsoft.com/office/drawing/2014/main" id="{D7833FDF-8926-B3D4-B566-BDFE969F4A24}"/>
              </a:ext>
            </a:extLst>
          </p:cNvPr>
          <p:cNvSpPr txBox="1"/>
          <p:nvPr/>
        </p:nvSpPr>
        <p:spPr>
          <a:xfrm>
            <a:off x="6209071" y="1592016"/>
            <a:ext cx="5982929" cy="3650358"/>
          </a:xfrm>
          <a:prstGeom prst="rect">
            <a:avLst/>
          </a:prstGeom>
          <a:noFill/>
        </p:spPr>
        <p:txBody>
          <a:bodyPr wrap="square">
            <a:spAutoFit/>
          </a:bodyPr>
          <a:lstStyle/>
          <a:p>
            <a:r>
              <a:rPr lang="en-US" altLang="ko-KR" b="1" dirty="0">
                <a:solidFill>
                  <a:srgbClr val="0E0E0E"/>
                </a:solidFill>
                <a:latin typeface=".AppleSystemUIFont"/>
              </a:rPr>
              <a:t>4GSR BPM pick-up </a:t>
            </a:r>
            <a:r>
              <a:rPr lang="en" altLang="ko-KR" b="1" dirty="0">
                <a:solidFill>
                  <a:srgbClr val="0E0E0E"/>
                </a:solidFill>
                <a:effectLst/>
                <a:latin typeface=".AppleSystemUIFont"/>
              </a:rPr>
              <a:t>Mass Production Process</a:t>
            </a:r>
            <a:r>
              <a:rPr lang="en" altLang="ko-KR" dirty="0">
                <a:solidFill>
                  <a:srgbClr val="0E0E0E"/>
                </a:solidFill>
                <a:effectLst/>
                <a:latin typeface=".AppleSystemUIFont"/>
              </a:rPr>
              <a:t>:</a:t>
            </a:r>
          </a:p>
          <a:p>
            <a:pPr>
              <a:lnSpc>
                <a:spcPct val="150000"/>
              </a:lnSpc>
            </a:pPr>
            <a:r>
              <a:rPr lang="en" altLang="ko-KR" dirty="0">
                <a:solidFill>
                  <a:srgbClr val="0E0E0E"/>
                </a:solidFill>
                <a:effectLst/>
                <a:latin typeface=".AppleSystemUIFont"/>
              </a:rPr>
              <a:t>1. Component machining</a:t>
            </a:r>
          </a:p>
          <a:p>
            <a:pPr>
              <a:lnSpc>
                <a:spcPct val="150000"/>
              </a:lnSpc>
            </a:pPr>
            <a:r>
              <a:rPr lang="en" altLang="ko-KR" dirty="0">
                <a:solidFill>
                  <a:srgbClr val="0E0E0E"/>
                </a:solidFill>
                <a:effectLst/>
                <a:latin typeface=".AppleSystemUIFont"/>
              </a:rPr>
              <a:t>2. Dimensional measurement of components</a:t>
            </a:r>
          </a:p>
          <a:p>
            <a:pPr>
              <a:lnSpc>
                <a:spcPct val="150000"/>
              </a:lnSpc>
            </a:pPr>
            <a:r>
              <a:rPr lang="en" altLang="ko-KR" dirty="0">
                <a:solidFill>
                  <a:srgbClr val="0E0E0E"/>
                </a:solidFill>
                <a:effectLst/>
                <a:latin typeface=".AppleSystemUIFont"/>
              </a:rPr>
              <a:t>3. Sorting by tolerance, followed by sealing</a:t>
            </a:r>
          </a:p>
          <a:p>
            <a:pPr>
              <a:lnSpc>
                <a:spcPct val="150000"/>
              </a:lnSpc>
            </a:pPr>
            <a:r>
              <a:rPr lang="en" altLang="ko-KR" dirty="0">
                <a:solidFill>
                  <a:srgbClr val="0E0E0E"/>
                </a:solidFill>
                <a:effectLst/>
                <a:latin typeface=".AppleSystemUIFont"/>
              </a:rPr>
              <a:t>4. Dimensional measurement after sealing</a:t>
            </a:r>
          </a:p>
          <a:p>
            <a:pPr>
              <a:lnSpc>
                <a:spcPct val="150000"/>
              </a:lnSpc>
            </a:pPr>
            <a:r>
              <a:rPr lang="en" altLang="ko-KR" dirty="0">
                <a:solidFill>
                  <a:srgbClr val="0E0E0E"/>
                </a:solidFill>
                <a:effectLst/>
                <a:latin typeface=".AppleSystemUIFont"/>
              </a:rPr>
              <a:t>5. TDR measurement and sorting based on capacitance values</a:t>
            </a:r>
          </a:p>
          <a:p>
            <a:pPr>
              <a:lnSpc>
                <a:spcPct val="150000"/>
              </a:lnSpc>
            </a:pPr>
            <a:r>
              <a:rPr lang="en" altLang="ko-KR" dirty="0">
                <a:solidFill>
                  <a:srgbClr val="0E0E0E"/>
                </a:solidFill>
                <a:effectLst/>
                <a:latin typeface=".AppleSystemUIFont"/>
              </a:rPr>
              <a:t>6. Number engraving on antenna wings</a:t>
            </a:r>
          </a:p>
          <a:p>
            <a:pPr>
              <a:lnSpc>
                <a:spcPct val="150000"/>
              </a:lnSpc>
            </a:pPr>
            <a:r>
              <a:rPr lang="en" altLang="ko-KR" dirty="0">
                <a:solidFill>
                  <a:srgbClr val="0E0E0E"/>
                </a:solidFill>
                <a:effectLst/>
                <a:latin typeface=".AppleSystemUIFont"/>
              </a:rPr>
              <a:t>7. Packaging in sets of 4, starting from No. 1</a:t>
            </a:r>
          </a:p>
          <a:p>
            <a:pPr>
              <a:lnSpc>
                <a:spcPct val="150000"/>
              </a:lnSpc>
            </a:pPr>
            <a:r>
              <a:rPr lang="en" altLang="ko-KR" dirty="0">
                <a:solidFill>
                  <a:srgbClr val="0E0E0E"/>
                </a:solidFill>
                <a:effectLst/>
                <a:latin typeface=".AppleSystemUIFont"/>
              </a:rPr>
              <a:t>8. Delivery with all datasheets included</a:t>
            </a:r>
          </a:p>
        </p:txBody>
      </p:sp>
    </p:spTree>
    <p:extLst>
      <p:ext uri="{BB962C8B-B14F-4D97-AF65-F5344CB8AC3E}">
        <p14:creationId xmlns:p14="http://schemas.microsoft.com/office/powerpoint/2010/main" val="2383830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2871A46-AA79-4718-B34E-6710B0DB329B}"/>
              </a:ext>
            </a:extLst>
          </p:cNvPr>
          <p:cNvSpPr>
            <a:spLocks noGrp="1"/>
          </p:cNvSpPr>
          <p:nvPr>
            <p:ph type="title"/>
          </p:nvPr>
        </p:nvSpPr>
        <p:spPr/>
        <p:txBody>
          <a:bodyPr>
            <a:normAutofit fontScale="90000"/>
          </a:bodyPr>
          <a:lstStyle/>
          <a:p>
            <a:r>
              <a:rPr lang="en-US" altLang="ko-KR"/>
              <a:t>Summary</a:t>
            </a:r>
            <a:endParaRPr lang="ko-KR" altLang="en-US"/>
          </a:p>
        </p:txBody>
      </p:sp>
      <p:sp>
        <p:nvSpPr>
          <p:cNvPr id="3" name="내용 개체 틀 2">
            <a:extLst>
              <a:ext uri="{FF2B5EF4-FFF2-40B4-BE49-F238E27FC236}">
                <a16:creationId xmlns:a16="http://schemas.microsoft.com/office/drawing/2014/main" id="{6D229C3A-EF17-48F7-90CF-F17C8D1AC040}"/>
              </a:ext>
            </a:extLst>
          </p:cNvPr>
          <p:cNvSpPr>
            <a:spLocks noGrp="1"/>
          </p:cNvSpPr>
          <p:nvPr>
            <p:ph sz="quarter" idx="13"/>
          </p:nvPr>
        </p:nvSpPr>
        <p:spPr>
          <a:xfrm>
            <a:off x="393699" y="1367327"/>
            <a:ext cx="11621091" cy="4615542"/>
          </a:xfrm>
        </p:spPr>
        <p:txBody>
          <a:bodyPr>
            <a:normAutofit fontScale="77500" lnSpcReduction="20000"/>
          </a:bodyPr>
          <a:lstStyle/>
          <a:p>
            <a:pPr marL="0" indent="0">
              <a:lnSpc>
                <a:spcPct val="150000"/>
              </a:lnSpc>
              <a:buNone/>
            </a:pPr>
            <a:r>
              <a:rPr lang="en-US" altLang="ko-KR" sz="2000" dirty="0"/>
              <a:t>1.</a:t>
            </a:r>
            <a:r>
              <a:rPr lang="ko-KR" altLang="en-US" sz="2000" dirty="0"/>
              <a:t> </a:t>
            </a:r>
            <a:r>
              <a:rPr lang="en-US" altLang="ko-KR" sz="2000" dirty="0"/>
              <a:t>Project Overview:</a:t>
            </a:r>
          </a:p>
          <a:p>
            <a:pPr marL="0" indent="0">
              <a:lnSpc>
                <a:spcPct val="150000"/>
              </a:lnSpc>
              <a:buNone/>
            </a:pPr>
            <a:r>
              <a:rPr lang="en-US" altLang="ko-KR" sz="2000" dirty="0"/>
              <a:t>-</a:t>
            </a:r>
            <a:r>
              <a:rPr lang="ko-KR" altLang="en-US" sz="2000" dirty="0"/>
              <a:t> </a:t>
            </a:r>
            <a:r>
              <a:rPr lang="en-US" altLang="ko-KR" sz="2000" dirty="0"/>
              <a:t>The 4GSR project requires a high-precision BPM system to handle ultra-small emittance beams.</a:t>
            </a:r>
          </a:p>
          <a:p>
            <a:pPr marL="0" indent="0">
              <a:lnSpc>
                <a:spcPct val="150000"/>
              </a:lnSpc>
              <a:buNone/>
            </a:pPr>
            <a:r>
              <a:rPr lang="en-US" altLang="ko-KR" sz="2000" dirty="0"/>
              <a:t>-</a:t>
            </a:r>
            <a:r>
              <a:rPr lang="ko-KR" altLang="en-US" sz="2000" dirty="0"/>
              <a:t> </a:t>
            </a:r>
            <a:r>
              <a:rPr lang="en-US" altLang="ko-KR" sz="2000" dirty="0"/>
              <a:t>Two BPM designs (</a:t>
            </a:r>
            <a:r>
              <a:rPr lang="en-US" altLang="ko-KR" sz="2000" dirty="0" err="1"/>
              <a:t>SiO</a:t>
            </a:r>
            <a:r>
              <a:rPr lang="en-US" altLang="ko-KR" sz="2000" dirty="0"/>
              <a:t>₂ and </a:t>
            </a:r>
            <a:r>
              <a:rPr lang="en-US" altLang="ko-KR" sz="2000" dirty="0" err="1"/>
              <a:t>Al₂O</a:t>
            </a:r>
            <a:r>
              <a:rPr lang="en-US" altLang="ko-KR" sz="2000" dirty="0"/>
              <a:t>₃) were developed to minimize wake impedance in the compact vacuum chambers.</a:t>
            </a:r>
          </a:p>
          <a:p>
            <a:pPr marL="0" indent="0">
              <a:lnSpc>
                <a:spcPct val="150000"/>
              </a:lnSpc>
              <a:buNone/>
            </a:pPr>
            <a:r>
              <a:rPr lang="en-US" altLang="ko-KR" sz="2000" dirty="0"/>
              <a:t>2. Prototype Testing:</a:t>
            </a:r>
          </a:p>
          <a:p>
            <a:pPr marL="0" indent="0">
              <a:lnSpc>
                <a:spcPct val="150000"/>
              </a:lnSpc>
              <a:buNone/>
            </a:pPr>
            <a:r>
              <a:rPr lang="en-US" altLang="ko-KR" sz="2000" dirty="0"/>
              <a:t>-</a:t>
            </a:r>
            <a:r>
              <a:rPr lang="ko-KR" altLang="en-US" sz="2000" dirty="0"/>
              <a:t> </a:t>
            </a:r>
            <a:r>
              <a:rPr lang="en-US" altLang="ko-KR" sz="2000" dirty="0"/>
              <a:t>BPM prototypes were tested at PLS-II with </a:t>
            </a:r>
            <a:r>
              <a:rPr lang="en-US" altLang="ko-KR" sz="2000" dirty="0" err="1"/>
              <a:t>SiO</a:t>
            </a:r>
            <a:r>
              <a:rPr lang="en-US" altLang="ko-KR" sz="2000" dirty="0"/>
              <a:t>₂ pick-ups demonstrating better sensitivity and resolution. </a:t>
            </a:r>
            <a:br>
              <a:rPr lang="en-US" altLang="ko-KR" sz="2000" dirty="0"/>
            </a:br>
            <a:r>
              <a:rPr lang="en-US" altLang="ko-KR" sz="2000" dirty="0"/>
              <a:t>  </a:t>
            </a:r>
            <a:r>
              <a:rPr lang="en-US" altLang="ko-KR" sz="2100" dirty="0"/>
              <a:t>(1 µm for SiO2 &amp;. 1.9 µm for </a:t>
            </a:r>
            <a:r>
              <a:rPr lang="en-US" altLang="ko-KR" sz="2100" dirty="0" err="1"/>
              <a:t>Al₂O</a:t>
            </a:r>
            <a:r>
              <a:rPr lang="en-US" altLang="ko-KR" sz="2100" dirty="0"/>
              <a:t>₃)</a:t>
            </a:r>
            <a:endParaRPr lang="en-US" altLang="ko-KR" sz="2000" dirty="0"/>
          </a:p>
          <a:p>
            <a:pPr marL="0" indent="0">
              <a:lnSpc>
                <a:spcPct val="150000"/>
              </a:lnSpc>
              <a:buNone/>
            </a:pPr>
            <a:r>
              <a:rPr lang="en-US" altLang="ko-KR" sz="2000" dirty="0"/>
              <a:t>-</a:t>
            </a:r>
            <a:r>
              <a:rPr lang="ko-KR" altLang="en-US" sz="2000" dirty="0"/>
              <a:t> </a:t>
            </a:r>
            <a:r>
              <a:rPr lang="en-US" altLang="ko-KR" sz="2000" dirty="0"/>
              <a:t>Key performance metrics like beam position resolution and TDR measurements were validated.</a:t>
            </a:r>
          </a:p>
          <a:p>
            <a:pPr marL="0" indent="0">
              <a:lnSpc>
                <a:spcPct val="150000"/>
              </a:lnSpc>
              <a:buNone/>
            </a:pPr>
            <a:r>
              <a:rPr lang="en-US" altLang="ko-KR" sz="2000" dirty="0"/>
              <a:t>3. Mass Production:</a:t>
            </a:r>
          </a:p>
          <a:p>
            <a:pPr marL="0" indent="0">
              <a:lnSpc>
                <a:spcPct val="150000"/>
              </a:lnSpc>
              <a:buNone/>
            </a:pPr>
            <a:r>
              <a:rPr lang="en-US" altLang="ko-KR" sz="2000" dirty="0"/>
              <a:t>-</a:t>
            </a:r>
            <a:r>
              <a:rPr lang="ko-KR" altLang="en-US" sz="2000" dirty="0"/>
              <a:t> </a:t>
            </a:r>
            <a:r>
              <a:rPr lang="en-US" altLang="ko-KR" sz="2000" dirty="0"/>
              <a:t>Reviewed potential companies for manufacturing BPMs, including Kyocera JAPAN and BC-Tech.</a:t>
            </a:r>
          </a:p>
          <a:p>
            <a:pPr marL="0" indent="0">
              <a:lnSpc>
                <a:spcPct val="150000"/>
              </a:lnSpc>
              <a:buNone/>
            </a:pPr>
            <a:r>
              <a:rPr lang="en-US" altLang="ko-KR" sz="2000" dirty="0"/>
              <a:t>-</a:t>
            </a:r>
            <a:r>
              <a:rPr lang="ko-KR" altLang="en-US" sz="2000" dirty="0"/>
              <a:t> </a:t>
            </a:r>
            <a:r>
              <a:rPr lang="en-US" altLang="ko-KR" sz="2000" dirty="0"/>
              <a:t>A systematic production process was designed, including component machining, sealing, and data verification.</a:t>
            </a:r>
          </a:p>
        </p:txBody>
      </p:sp>
      <p:sp>
        <p:nvSpPr>
          <p:cNvPr id="4" name="바닥글 개체 틀 3">
            <a:extLst>
              <a:ext uri="{FF2B5EF4-FFF2-40B4-BE49-F238E27FC236}">
                <a16:creationId xmlns:a16="http://schemas.microsoft.com/office/drawing/2014/main" id="{26480698-C761-47E3-B190-295F675F2919}"/>
              </a:ext>
            </a:extLst>
          </p:cNvPr>
          <p:cNvSpPr>
            <a:spLocks noGrp="1"/>
          </p:cNvSpPr>
          <p:nvPr>
            <p:ph type="ftr" sz="quarter" idx="11"/>
          </p:nvPr>
        </p:nvSpPr>
        <p:spPr>
          <a:xfrm>
            <a:off x="1270000" y="6310312"/>
            <a:ext cx="9694254" cy="365124"/>
          </a:xfrm>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5" name="슬라이드 번호 개체 틀 4">
            <a:extLst>
              <a:ext uri="{FF2B5EF4-FFF2-40B4-BE49-F238E27FC236}">
                <a16:creationId xmlns:a16="http://schemas.microsoft.com/office/drawing/2014/main" id="{C5C1A2B3-23A2-437C-8A3E-6653644DACD1}"/>
              </a:ext>
            </a:extLst>
          </p:cNvPr>
          <p:cNvSpPr>
            <a:spLocks noGrp="1"/>
          </p:cNvSpPr>
          <p:nvPr>
            <p:ph type="sldNum" sz="quarter" idx="12"/>
          </p:nvPr>
        </p:nvSpPr>
        <p:spPr>
          <a:xfrm>
            <a:off x="11075929" y="6310311"/>
            <a:ext cx="833573" cy="365125"/>
          </a:xfrm>
        </p:spPr>
        <p:txBody>
          <a:bodyPr/>
          <a:lstStyle/>
          <a:p>
            <a:r>
              <a:rPr lang="en-US" altLang="ko-KR"/>
              <a:t>Page </a:t>
            </a:r>
            <a:fld id="{7883D56B-A745-40B2-8941-444248B116C0}" type="slidenum">
              <a:rPr lang="ko-KR" altLang="en-US" smtClean="0"/>
              <a:pPr/>
              <a:t>14</a:t>
            </a:fld>
            <a:endParaRPr lang="ko-KR" altLang="en-US"/>
          </a:p>
        </p:txBody>
      </p:sp>
    </p:spTree>
    <p:extLst>
      <p:ext uri="{BB962C8B-B14F-4D97-AF65-F5344CB8AC3E}">
        <p14:creationId xmlns:p14="http://schemas.microsoft.com/office/powerpoint/2010/main" val="1735781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E4D2B69-B363-45BE-BFEA-5009F70740AF}"/>
              </a:ext>
            </a:extLst>
          </p:cNvPr>
          <p:cNvSpPr>
            <a:spLocks noGrp="1"/>
          </p:cNvSpPr>
          <p:nvPr>
            <p:ph type="title"/>
          </p:nvPr>
        </p:nvSpPr>
        <p:spPr/>
        <p:txBody>
          <a:bodyPr/>
          <a:lstStyle/>
          <a:p>
            <a:r>
              <a:rPr lang="en-US" altLang="ko-KR"/>
              <a:t>Thank you !</a:t>
            </a:r>
            <a:endParaRPr lang="ko-KR" altLang="en-US"/>
          </a:p>
        </p:txBody>
      </p:sp>
      <p:sp>
        <p:nvSpPr>
          <p:cNvPr id="3" name="바닥글 개체 틀 2">
            <a:extLst>
              <a:ext uri="{FF2B5EF4-FFF2-40B4-BE49-F238E27FC236}">
                <a16:creationId xmlns:a16="http://schemas.microsoft.com/office/drawing/2014/main" id="{9C442DC5-9913-4849-8B5F-F193B5A38521}"/>
              </a:ext>
            </a:extLst>
          </p:cNvPr>
          <p:cNvSpPr>
            <a:spLocks noGrp="1"/>
          </p:cNvSpPr>
          <p:nvPr>
            <p:ph type="ftr" sz="quarter" idx="11"/>
          </p:nvPr>
        </p:nvSpPr>
        <p:spPr>
          <a:xfrm>
            <a:off x="1270000" y="6310312"/>
            <a:ext cx="9694254" cy="365124"/>
          </a:xfrm>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4" name="슬라이드 번호 개체 틀 3">
            <a:extLst>
              <a:ext uri="{FF2B5EF4-FFF2-40B4-BE49-F238E27FC236}">
                <a16:creationId xmlns:a16="http://schemas.microsoft.com/office/drawing/2014/main" id="{690FCAB5-427F-4076-85DF-BA7CB78F7076}"/>
              </a:ext>
            </a:extLst>
          </p:cNvPr>
          <p:cNvSpPr>
            <a:spLocks noGrp="1"/>
          </p:cNvSpPr>
          <p:nvPr>
            <p:ph type="sldNum" sz="quarter" idx="12"/>
          </p:nvPr>
        </p:nvSpPr>
        <p:spPr>
          <a:xfrm>
            <a:off x="11075929" y="6310311"/>
            <a:ext cx="833573" cy="365125"/>
          </a:xfrm>
        </p:spPr>
        <p:txBody>
          <a:bodyPr/>
          <a:lstStyle/>
          <a:p>
            <a:r>
              <a:rPr lang="en-US" altLang="ko-KR"/>
              <a:t>Page </a:t>
            </a:r>
            <a:fld id="{7883D56B-A745-40B2-8941-444248B116C0}" type="slidenum">
              <a:rPr lang="ko-KR" altLang="en-US" smtClean="0"/>
              <a:pPr/>
              <a:t>15</a:t>
            </a:fld>
            <a:endParaRPr lang="ko-KR" altLang="en-US"/>
          </a:p>
        </p:txBody>
      </p:sp>
    </p:spTree>
    <p:extLst>
      <p:ext uri="{BB962C8B-B14F-4D97-AF65-F5344CB8AC3E}">
        <p14:creationId xmlns:p14="http://schemas.microsoft.com/office/powerpoint/2010/main" val="4209653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0BE2412-DAA4-591F-BFBF-56950CF7B774}"/>
              </a:ext>
            </a:extLst>
          </p:cNvPr>
          <p:cNvSpPr>
            <a:spLocks noGrp="1"/>
          </p:cNvSpPr>
          <p:nvPr>
            <p:ph type="title"/>
          </p:nvPr>
        </p:nvSpPr>
        <p:spPr/>
        <p:txBody>
          <a:bodyPr>
            <a:normAutofit fontScale="90000"/>
          </a:bodyPr>
          <a:lstStyle/>
          <a:p>
            <a:r>
              <a:rPr kumimoji="1" lang="en-US" altLang="ko-KR" dirty="0"/>
              <a:t>Button BPM measurement equipment</a:t>
            </a:r>
            <a:endParaRPr kumimoji="1" lang="ko-KR" altLang="en-US" dirty="0"/>
          </a:p>
        </p:txBody>
      </p:sp>
      <p:sp>
        <p:nvSpPr>
          <p:cNvPr id="4" name="텍스트 개체 틀 3">
            <a:extLst>
              <a:ext uri="{FF2B5EF4-FFF2-40B4-BE49-F238E27FC236}">
                <a16:creationId xmlns:a16="http://schemas.microsoft.com/office/drawing/2014/main" id="{E5BF451B-DDA2-5B68-9443-CFD6377E2237}"/>
              </a:ext>
            </a:extLst>
          </p:cNvPr>
          <p:cNvSpPr>
            <a:spLocks noGrp="1"/>
          </p:cNvSpPr>
          <p:nvPr>
            <p:ph type="body" sz="quarter" idx="14"/>
          </p:nvPr>
        </p:nvSpPr>
        <p:spPr/>
        <p:txBody>
          <a:bodyPr/>
          <a:lstStyle/>
          <a:p>
            <a:r>
              <a:rPr lang="en-US" altLang="ko-KR" spc="-150" dirty="0"/>
              <a:t>Keyence IM-8030 with 1um resolution</a:t>
            </a:r>
            <a:endParaRPr kumimoji="1" lang="ko-KR" altLang="en-US" dirty="0"/>
          </a:p>
        </p:txBody>
      </p:sp>
      <p:sp>
        <p:nvSpPr>
          <p:cNvPr id="5" name="바닥글 개체 틀 4">
            <a:extLst>
              <a:ext uri="{FF2B5EF4-FFF2-40B4-BE49-F238E27FC236}">
                <a16:creationId xmlns:a16="http://schemas.microsoft.com/office/drawing/2014/main" id="{77E131F8-7743-C99F-E6A9-78EB8459F240}"/>
              </a:ext>
            </a:extLst>
          </p:cNvPr>
          <p:cNvSpPr>
            <a:spLocks noGrp="1"/>
          </p:cNvSpPr>
          <p:nvPr>
            <p:ph type="ftr" sz="quarter" idx="11"/>
          </p:nvPr>
        </p:nvSpPr>
        <p:spPr/>
        <p:txBody>
          <a:bodyPr/>
          <a:lstStyle/>
          <a:p>
            <a:r>
              <a:rPr lang="en-US" altLang="ko-KR"/>
              <a:t>Presentation title, Presenter, date, Conference info.</a:t>
            </a:r>
            <a:endParaRPr lang="ko-KR" altLang="en-US"/>
          </a:p>
        </p:txBody>
      </p:sp>
      <p:sp>
        <p:nvSpPr>
          <p:cNvPr id="6" name="슬라이드 번호 개체 틀 5">
            <a:extLst>
              <a:ext uri="{FF2B5EF4-FFF2-40B4-BE49-F238E27FC236}">
                <a16:creationId xmlns:a16="http://schemas.microsoft.com/office/drawing/2014/main" id="{63A6C1A8-FE02-BE33-22FD-981489B9867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16</a:t>
            </a:fld>
            <a:endParaRPr lang="ko-KR" altLang="en-US"/>
          </a:p>
        </p:txBody>
      </p:sp>
      <p:pic>
        <p:nvPicPr>
          <p:cNvPr id="11" name="그림 10">
            <a:extLst>
              <a:ext uri="{FF2B5EF4-FFF2-40B4-BE49-F238E27FC236}">
                <a16:creationId xmlns:a16="http://schemas.microsoft.com/office/drawing/2014/main" id="{6D327AC7-103E-BBAD-6F97-5F8F5261EC22}"/>
              </a:ext>
            </a:extLst>
          </p:cNvPr>
          <p:cNvPicPr>
            <a:picLocks noChangeAspect="1"/>
          </p:cNvPicPr>
          <p:nvPr/>
        </p:nvPicPr>
        <p:blipFill rotWithShape="1">
          <a:blip r:embed="rId2">
            <a:extLst>
              <a:ext uri="{28A0092B-C50C-407E-A947-70E740481C1C}">
                <a14:useLocalDpi xmlns:a14="http://schemas.microsoft.com/office/drawing/2010/main" val="0"/>
              </a:ext>
            </a:extLst>
          </a:blip>
          <a:srcRect l="2020"/>
          <a:stretch/>
        </p:blipFill>
        <p:spPr>
          <a:xfrm rot="5400000">
            <a:off x="7677650" y="2102224"/>
            <a:ext cx="4070246" cy="3115630"/>
          </a:xfrm>
          <a:prstGeom prst="rect">
            <a:avLst/>
          </a:prstGeom>
        </p:spPr>
      </p:pic>
      <p:sp>
        <p:nvSpPr>
          <p:cNvPr id="12" name="TextBox 11">
            <a:extLst>
              <a:ext uri="{FF2B5EF4-FFF2-40B4-BE49-F238E27FC236}">
                <a16:creationId xmlns:a16="http://schemas.microsoft.com/office/drawing/2014/main" id="{A6E43E3B-62D3-A8D1-E65A-765CA4E6B7B1}"/>
              </a:ext>
            </a:extLst>
          </p:cNvPr>
          <p:cNvSpPr txBox="1"/>
          <p:nvPr/>
        </p:nvSpPr>
        <p:spPr>
          <a:xfrm>
            <a:off x="506675" y="1894958"/>
            <a:ext cx="4339192" cy="2118529"/>
          </a:xfrm>
          <a:prstGeom prst="rect">
            <a:avLst/>
          </a:prstGeom>
          <a:noFill/>
        </p:spPr>
        <p:txBody>
          <a:bodyPr wrap="square">
            <a:spAutoFit/>
          </a:bodyPr>
          <a:lstStyle/>
          <a:p>
            <a:pPr marL="171450" indent="-171450" defTabSz="554400">
              <a:lnSpc>
                <a:spcPct val="150000"/>
              </a:lnSpc>
              <a:buFont typeface="Wingdings" pitchFamily="2" charset="2"/>
              <a:buChar char="§"/>
            </a:pPr>
            <a:r>
              <a:rPr lang="en-US" altLang="ko-KR" spc="-150" dirty="0"/>
              <a:t>Optical image method measurement</a:t>
            </a:r>
          </a:p>
          <a:p>
            <a:pPr marL="171450" indent="-171450" defTabSz="554400">
              <a:lnSpc>
                <a:spcPct val="150000"/>
              </a:lnSpc>
              <a:buFont typeface="Wingdings" pitchFamily="2" charset="2"/>
              <a:buChar char="§"/>
            </a:pPr>
            <a:r>
              <a:rPr lang="en-US" altLang="ko-KR" spc="-150" dirty="0"/>
              <a:t>Automatic measurement within 1s</a:t>
            </a:r>
          </a:p>
          <a:p>
            <a:pPr marL="171450" indent="-171450" defTabSz="554400">
              <a:lnSpc>
                <a:spcPct val="150000"/>
              </a:lnSpc>
              <a:buFont typeface="Wingdings" pitchFamily="2" charset="2"/>
              <a:buChar char="§"/>
            </a:pPr>
            <a:r>
              <a:rPr lang="en-US" altLang="ko-KR" spc="-150" dirty="0"/>
              <a:t>1um measurement resolution</a:t>
            </a:r>
          </a:p>
          <a:p>
            <a:pPr marL="171450" indent="-171450" defTabSz="554400">
              <a:lnSpc>
                <a:spcPct val="150000"/>
              </a:lnSpc>
              <a:buFont typeface="Wingdings" pitchFamily="2" charset="2"/>
              <a:buChar char="§"/>
            </a:pPr>
            <a:r>
              <a:rPr lang="en-US" altLang="ko-KR" spc="-150" dirty="0"/>
              <a:t>Automatic judgement for outside of tolerance</a:t>
            </a:r>
          </a:p>
          <a:p>
            <a:pPr marL="171450" indent="-171450" defTabSz="554400">
              <a:lnSpc>
                <a:spcPct val="150000"/>
              </a:lnSpc>
              <a:buFont typeface="Wingdings" pitchFamily="2" charset="2"/>
              <a:buChar char="§"/>
            </a:pPr>
            <a:r>
              <a:rPr lang="en-US" altLang="ko-KR" spc="-150" dirty="0"/>
              <a:t>Automatic measured parameter list to Doc.</a:t>
            </a:r>
          </a:p>
        </p:txBody>
      </p:sp>
      <p:pic>
        <p:nvPicPr>
          <p:cNvPr id="19" name="그림 18">
            <a:extLst>
              <a:ext uri="{FF2B5EF4-FFF2-40B4-BE49-F238E27FC236}">
                <a16:creationId xmlns:a16="http://schemas.microsoft.com/office/drawing/2014/main" id="{7D6D617C-D9E7-41FE-F619-7872FAB18E17}"/>
              </a:ext>
            </a:extLst>
          </p:cNvPr>
          <p:cNvPicPr>
            <a:picLocks noChangeAspect="1"/>
          </p:cNvPicPr>
          <p:nvPr/>
        </p:nvPicPr>
        <p:blipFill rotWithShape="1">
          <a:blip r:embed="rId3">
            <a:extLst>
              <a:ext uri="{28A0092B-C50C-407E-A947-70E740481C1C}">
                <a14:useLocalDpi xmlns:a14="http://schemas.microsoft.com/office/drawing/2010/main" val="0"/>
              </a:ext>
            </a:extLst>
          </a:blip>
          <a:srcRect l="6384" t="2539" r="6384" b="8782"/>
          <a:stretch/>
        </p:blipFill>
        <p:spPr>
          <a:xfrm>
            <a:off x="5365167" y="1627048"/>
            <a:ext cx="2604921" cy="2702569"/>
          </a:xfrm>
          <a:prstGeom prst="rect">
            <a:avLst/>
          </a:prstGeom>
        </p:spPr>
      </p:pic>
      <p:pic>
        <p:nvPicPr>
          <p:cNvPr id="21" name="그림 20">
            <a:extLst>
              <a:ext uri="{FF2B5EF4-FFF2-40B4-BE49-F238E27FC236}">
                <a16:creationId xmlns:a16="http://schemas.microsoft.com/office/drawing/2014/main" id="{04AAD37D-28A7-71D0-FB05-DDF71A502141}"/>
              </a:ext>
            </a:extLst>
          </p:cNvPr>
          <p:cNvPicPr>
            <a:picLocks noChangeAspect="1"/>
          </p:cNvPicPr>
          <p:nvPr/>
        </p:nvPicPr>
        <p:blipFill rotWithShape="1">
          <a:blip r:embed="rId4">
            <a:extLst>
              <a:ext uri="{28A0092B-C50C-407E-A947-70E740481C1C}">
                <a14:useLocalDpi xmlns:a14="http://schemas.microsoft.com/office/drawing/2010/main" val="0"/>
              </a:ext>
            </a:extLst>
          </a:blip>
          <a:srcRect t="55508"/>
          <a:stretch/>
        </p:blipFill>
        <p:spPr>
          <a:xfrm>
            <a:off x="5365166" y="4363801"/>
            <a:ext cx="2604921" cy="1331361"/>
          </a:xfrm>
          <a:prstGeom prst="rect">
            <a:avLst/>
          </a:prstGeom>
        </p:spPr>
      </p:pic>
    </p:spTree>
    <p:extLst>
      <p:ext uri="{BB962C8B-B14F-4D97-AF65-F5344CB8AC3E}">
        <p14:creationId xmlns:p14="http://schemas.microsoft.com/office/powerpoint/2010/main" val="126062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Autofit/>
          </a:bodyPr>
          <a:lstStyle/>
          <a:p>
            <a:r>
              <a:rPr lang="en-US" altLang="ko-KR" sz="3200" dirty="0"/>
              <a:t>4GSR BPM test results at PLS-II </a:t>
            </a:r>
            <a:endParaRPr lang="ko-KR" altLang="en-US" sz="3200"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p:txBody>
          <a:bodyPr/>
          <a:lstStyle/>
          <a:p>
            <a:r>
              <a:rPr lang="en-US" altLang="ko-KR" dirty="0"/>
              <a:t>RF cable phase matching with camshaft signal</a:t>
            </a:r>
            <a:endParaRPr lang="ko-KR" altLang="en-US" dirty="0"/>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17</a:t>
            </a:fld>
            <a:endParaRPr lang="ko-KR" altLang="en-US"/>
          </a:p>
        </p:txBody>
      </p:sp>
      <p:pic>
        <p:nvPicPr>
          <p:cNvPr id="7" name="그림 6">
            <a:extLst>
              <a:ext uri="{FF2B5EF4-FFF2-40B4-BE49-F238E27FC236}">
                <a16:creationId xmlns:a16="http://schemas.microsoft.com/office/drawing/2014/main" id="{B9EFF6D1-13A4-D3FD-265B-284FEFD26F29}"/>
              </a:ext>
            </a:extLst>
          </p:cNvPr>
          <p:cNvPicPr>
            <a:picLocks noChangeAspect="1"/>
          </p:cNvPicPr>
          <p:nvPr/>
        </p:nvPicPr>
        <p:blipFill rotWithShape="1">
          <a:blip r:embed="rId2">
            <a:extLst>
              <a:ext uri="{28A0092B-C50C-407E-A947-70E740481C1C}">
                <a14:useLocalDpi xmlns:a14="http://schemas.microsoft.com/office/drawing/2010/main" val="0"/>
              </a:ext>
            </a:extLst>
          </a:blip>
          <a:srcRect l="6397" r="6465"/>
          <a:stretch/>
        </p:blipFill>
        <p:spPr>
          <a:xfrm>
            <a:off x="7765137" y="3159328"/>
            <a:ext cx="4341927" cy="2964454"/>
          </a:xfrm>
          <a:prstGeom prst="rect">
            <a:avLst/>
          </a:prstGeom>
        </p:spPr>
      </p:pic>
      <p:sp>
        <p:nvSpPr>
          <p:cNvPr id="8" name="직사각형 7">
            <a:extLst>
              <a:ext uri="{FF2B5EF4-FFF2-40B4-BE49-F238E27FC236}">
                <a16:creationId xmlns:a16="http://schemas.microsoft.com/office/drawing/2014/main" id="{6F01E395-3552-E3D0-E105-EE993AC846F8}"/>
              </a:ext>
            </a:extLst>
          </p:cNvPr>
          <p:cNvSpPr/>
          <p:nvPr/>
        </p:nvSpPr>
        <p:spPr>
          <a:xfrm>
            <a:off x="393700" y="1571200"/>
            <a:ext cx="7038048" cy="1462708"/>
          </a:xfrm>
          <a:prstGeom prst="rect">
            <a:avLst/>
          </a:prstGeom>
        </p:spPr>
        <p:txBody>
          <a:bodyPr wrap="square">
            <a:spAutoFit/>
          </a:bodyPr>
          <a:lstStyle/>
          <a:p>
            <a:pPr marL="268045" indent="-268045">
              <a:buFont typeface="Arial" panose="020B0604020202020204" pitchFamily="34" charset="0"/>
              <a:buChar char="•"/>
            </a:pPr>
            <a:r>
              <a:rPr lang="en-US" altLang="ko-KR" sz="1400" b="1" dirty="0">
                <a:solidFill>
                  <a:prstClr val="black"/>
                </a:solidFill>
                <a:latin typeface="+mn-ea"/>
              </a:rPr>
              <a:t>RF Pick-up beam test at PLS-II 7 Cell straight section</a:t>
            </a:r>
            <a:endParaRPr lang="en-US" altLang="ko-KR" sz="1251" b="1" dirty="0">
              <a:solidFill>
                <a:prstClr val="black"/>
              </a:solidFill>
              <a:latin typeface="+mn-ea"/>
            </a:endParaRPr>
          </a:p>
          <a:p>
            <a:pPr marL="714751" lvl="1" indent="-268045">
              <a:buFont typeface="Arial" panose="020B0604020202020204" pitchFamily="34" charset="0"/>
              <a:buChar char="•"/>
            </a:pPr>
            <a:r>
              <a:rPr lang="en-US" altLang="ko-KR" sz="1251" b="1" dirty="0">
                <a:solidFill>
                  <a:prstClr val="black"/>
                </a:solidFill>
                <a:latin typeface="+mn-ea"/>
              </a:rPr>
              <a:t>Three BPMs were installed and test at PLS-II</a:t>
            </a:r>
          </a:p>
          <a:p>
            <a:pPr marL="714751" lvl="1" indent="-268045">
              <a:buFont typeface="Arial" panose="020B0604020202020204" pitchFamily="34" charset="0"/>
              <a:buChar char="•"/>
            </a:pPr>
            <a:r>
              <a:rPr lang="en-US" altLang="ko-KR" sz="1251" b="1" dirty="0">
                <a:solidFill>
                  <a:prstClr val="black"/>
                </a:solidFill>
                <a:latin typeface="+mn-ea"/>
              </a:rPr>
              <a:t>SiO</a:t>
            </a:r>
            <a:r>
              <a:rPr lang="en-US" altLang="ko-KR" sz="1251" b="1" baseline="-25000" dirty="0">
                <a:solidFill>
                  <a:prstClr val="black"/>
                </a:solidFill>
                <a:latin typeface="+mn-ea"/>
              </a:rPr>
              <a:t>2</a:t>
            </a:r>
            <a:r>
              <a:rPr lang="en-US" altLang="ko-KR" sz="1251" b="1" dirty="0">
                <a:solidFill>
                  <a:prstClr val="black"/>
                </a:solidFill>
                <a:latin typeface="+mn-ea"/>
              </a:rPr>
              <a:t> pick-up shows more higher sensitivity</a:t>
            </a:r>
          </a:p>
          <a:p>
            <a:pPr marL="714751" lvl="1" indent="-268045">
              <a:buFont typeface="Arial" panose="020B0604020202020204" pitchFamily="34" charset="0"/>
              <a:buChar char="•"/>
            </a:pPr>
            <a:r>
              <a:rPr lang="en-US" altLang="ko-KR" sz="1251" b="1" dirty="0">
                <a:solidFill>
                  <a:prstClr val="black"/>
                </a:solidFill>
                <a:latin typeface="+mn-ea"/>
              </a:rPr>
              <a:t>Phase of 4 BPM cables for 4GSR are well matched within 30ps with beam. </a:t>
            </a:r>
          </a:p>
          <a:p>
            <a:pPr marL="714751" lvl="1" indent="-268045">
              <a:buFont typeface="Arial" panose="020B0604020202020204" pitchFamily="34" charset="0"/>
              <a:buChar char="•"/>
            </a:pPr>
            <a:r>
              <a:rPr lang="en-US" altLang="ko-KR" sz="1251" b="1" dirty="0">
                <a:solidFill>
                  <a:prstClr val="black"/>
                </a:solidFill>
                <a:latin typeface="+mn-ea"/>
              </a:rPr>
              <a:t>BPM position resolution also measured by using there BPMs.</a:t>
            </a:r>
          </a:p>
          <a:p>
            <a:pPr marL="714751" lvl="1" indent="-268045">
              <a:buFont typeface="Arial" panose="020B0604020202020204" pitchFamily="34" charset="0"/>
              <a:buChar char="•"/>
            </a:pPr>
            <a:r>
              <a:rPr lang="en-US" altLang="ko-KR" sz="1251" b="1" dirty="0">
                <a:solidFill>
                  <a:prstClr val="black"/>
                </a:solidFill>
                <a:latin typeface="+mn-ea"/>
              </a:rPr>
              <a:t>SiO</a:t>
            </a:r>
            <a:r>
              <a:rPr lang="en-US" altLang="ko-KR" sz="1251" b="1" baseline="-25000" dirty="0">
                <a:solidFill>
                  <a:prstClr val="black"/>
                </a:solidFill>
                <a:latin typeface="+mn-ea"/>
              </a:rPr>
              <a:t>2</a:t>
            </a:r>
            <a:r>
              <a:rPr lang="en-US" altLang="ko-KR" sz="1251" b="1" dirty="0">
                <a:solidFill>
                  <a:prstClr val="black"/>
                </a:solidFill>
                <a:latin typeface="+mn-ea"/>
              </a:rPr>
              <a:t> BPM shows more precise beam position resolution rather than Al</a:t>
            </a:r>
            <a:r>
              <a:rPr lang="en-US" altLang="ko-KR" sz="1251" b="1" baseline="-25000" dirty="0">
                <a:solidFill>
                  <a:prstClr val="black"/>
                </a:solidFill>
                <a:latin typeface="+mn-ea"/>
              </a:rPr>
              <a:t>2</a:t>
            </a:r>
            <a:r>
              <a:rPr lang="en-US" altLang="ko-KR" sz="1251" b="1" dirty="0">
                <a:solidFill>
                  <a:prstClr val="black"/>
                </a:solidFill>
                <a:latin typeface="+mn-ea"/>
              </a:rPr>
              <a:t>O</a:t>
            </a:r>
            <a:r>
              <a:rPr lang="en-US" altLang="ko-KR" sz="1251" b="1" baseline="-25000" dirty="0">
                <a:solidFill>
                  <a:prstClr val="black"/>
                </a:solidFill>
                <a:latin typeface="+mn-ea"/>
              </a:rPr>
              <a:t>3</a:t>
            </a:r>
            <a:r>
              <a:rPr lang="en-US" altLang="ko-KR" sz="1251" b="1" dirty="0">
                <a:solidFill>
                  <a:prstClr val="black"/>
                </a:solidFill>
                <a:latin typeface="+mn-ea"/>
              </a:rPr>
              <a:t> BPM.</a:t>
            </a:r>
          </a:p>
          <a:p>
            <a:pPr marL="714751" lvl="1" indent="-268045">
              <a:buFont typeface="Arial" panose="020B0604020202020204" pitchFamily="34" charset="0"/>
              <a:buChar char="•"/>
            </a:pPr>
            <a:r>
              <a:rPr lang="en-US" altLang="ko-KR" sz="1251" b="1" dirty="0">
                <a:solidFill>
                  <a:prstClr val="black"/>
                </a:solidFill>
                <a:latin typeface="+mn-ea"/>
              </a:rPr>
              <a:t>SiO</a:t>
            </a:r>
            <a:r>
              <a:rPr lang="en-US" altLang="ko-KR" sz="1251" b="1" baseline="-25000" dirty="0">
                <a:solidFill>
                  <a:prstClr val="black"/>
                </a:solidFill>
                <a:latin typeface="+mn-ea"/>
              </a:rPr>
              <a:t>2</a:t>
            </a:r>
            <a:r>
              <a:rPr lang="en-US" altLang="ko-KR" sz="1251" b="1" dirty="0">
                <a:solidFill>
                  <a:prstClr val="black"/>
                </a:solidFill>
                <a:latin typeface="+mn-ea"/>
              </a:rPr>
              <a:t> BPM: ~1um </a:t>
            </a:r>
            <a:r>
              <a:rPr lang="en-US" altLang="ko-KR" sz="1251" b="1" dirty="0" err="1">
                <a:solidFill>
                  <a:prstClr val="black"/>
                </a:solidFill>
                <a:latin typeface="+mn-ea"/>
              </a:rPr>
              <a:t>TbT</a:t>
            </a:r>
            <a:r>
              <a:rPr lang="en-US" altLang="ko-KR" sz="1251" b="1" dirty="0">
                <a:solidFill>
                  <a:prstClr val="black"/>
                </a:solidFill>
                <a:latin typeface="+mn-ea"/>
              </a:rPr>
              <a:t> resolution, Al</a:t>
            </a:r>
            <a:r>
              <a:rPr lang="en-US" altLang="ko-KR" sz="1251" b="1" baseline="-25000" dirty="0">
                <a:solidFill>
                  <a:prstClr val="black"/>
                </a:solidFill>
                <a:latin typeface="+mn-ea"/>
              </a:rPr>
              <a:t>2</a:t>
            </a:r>
            <a:r>
              <a:rPr lang="en-US" altLang="ko-KR" sz="1251" b="1" dirty="0">
                <a:solidFill>
                  <a:prstClr val="black"/>
                </a:solidFill>
                <a:latin typeface="+mn-ea"/>
              </a:rPr>
              <a:t>O</a:t>
            </a:r>
            <a:r>
              <a:rPr lang="en-US" altLang="ko-KR" sz="1251" b="1" baseline="-25000" dirty="0">
                <a:solidFill>
                  <a:prstClr val="black"/>
                </a:solidFill>
                <a:latin typeface="+mn-ea"/>
              </a:rPr>
              <a:t>3</a:t>
            </a:r>
            <a:r>
              <a:rPr lang="en-US" altLang="ko-KR" sz="1251" b="1" dirty="0">
                <a:solidFill>
                  <a:prstClr val="black"/>
                </a:solidFill>
                <a:latin typeface="+mn-ea"/>
              </a:rPr>
              <a:t> BPM: ~1.9um </a:t>
            </a:r>
            <a:r>
              <a:rPr lang="en-US" altLang="ko-KR" sz="1251" b="1" dirty="0" err="1">
                <a:solidFill>
                  <a:prstClr val="black"/>
                </a:solidFill>
                <a:latin typeface="+mn-ea"/>
              </a:rPr>
              <a:t>TbT</a:t>
            </a:r>
            <a:r>
              <a:rPr lang="en-US" altLang="ko-KR" sz="1251" b="1" dirty="0">
                <a:solidFill>
                  <a:prstClr val="black"/>
                </a:solidFill>
                <a:latin typeface="+mn-ea"/>
              </a:rPr>
              <a:t> resolution @ 300mA</a:t>
            </a:r>
          </a:p>
        </p:txBody>
      </p:sp>
      <p:pic>
        <p:nvPicPr>
          <p:cNvPr id="9" name="그림 8">
            <a:extLst>
              <a:ext uri="{FF2B5EF4-FFF2-40B4-BE49-F238E27FC236}">
                <a16:creationId xmlns:a16="http://schemas.microsoft.com/office/drawing/2014/main" id="{E032EC2C-C749-D3CA-D13B-9FED08F82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 y="3165169"/>
            <a:ext cx="4213103" cy="2958613"/>
          </a:xfrm>
          <a:prstGeom prst="rect">
            <a:avLst/>
          </a:prstGeom>
        </p:spPr>
      </p:pic>
      <p:sp>
        <p:nvSpPr>
          <p:cNvPr id="10" name="TextBox 9">
            <a:extLst>
              <a:ext uri="{FF2B5EF4-FFF2-40B4-BE49-F238E27FC236}">
                <a16:creationId xmlns:a16="http://schemas.microsoft.com/office/drawing/2014/main" id="{8C771554-2553-93B2-B67C-7AC15FE7F1F0}"/>
              </a:ext>
            </a:extLst>
          </p:cNvPr>
          <p:cNvSpPr txBox="1"/>
          <p:nvPr/>
        </p:nvSpPr>
        <p:spPr>
          <a:xfrm>
            <a:off x="1590864" y="3707631"/>
            <a:ext cx="533409" cy="276999"/>
          </a:xfrm>
          <a:prstGeom prst="rect">
            <a:avLst/>
          </a:prstGeom>
          <a:solidFill>
            <a:schemeClr val="bg1"/>
          </a:solidFill>
          <a:ln>
            <a:solidFill>
              <a:srgbClr val="FF0000"/>
            </a:solidFill>
          </a:ln>
        </p:spPr>
        <p:txBody>
          <a:bodyPr wrap="square" rtlCol="0">
            <a:spAutoFit/>
          </a:bodyPr>
          <a:lstStyle/>
          <a:p>
            <a:pPr algn="ctr"/>
            <a:r>
              <a:rPr kumimoji="1" lang="en-US" altLang="ko-Kore-KR" sz="1200" b="1" dirty="0"/>
              <a:t>SiO</a:t>
            </a:r>
            <a:r>
              <a:rPr kumimoji="1" lang="en-US" altLang="ko-Kore-KR" sz="1200" b="1" baseline="-25000" dirty="0"/>
              <a:t>2</a:t>
            </a:r>
            <a:endParaRPr kumimoji="1" lang="ko-Kore-KR" altLang="en-US" sz="1200" b="1" baseline="-25000"/>
          </a:p>
        </p:txBody>
      </p:sp>
      <p:sp>
        <p:nvSpPr>
          <p:cNvPr id="11" name="TextBox 10">
            <a:extLst>
              <a:ext uri="{FF2B5EF4-FFF2-40B4-BE49-F238E27FC236}">
                <a16:creationId xmlns:a16="http://schemas.microsoft.com/office/drawing/2014/main" id="{179B1B5B-BCCE-7CA6-DB42-0CBA3D58D327}"/>
              </a:ext>
            </a:extLst>
          </p:cNvPr>
          <p:cNvSpPr txBox="1"/>
          <p:nvPr/>
        </p:nvSpPr>
        <p:spPr>
          <a:xfrm>
            <a:off x="2185347" y="4070692"/>
            <a:ext cx="634515" cy="276999"/>
          </a:xfrm>
          <a:prstGeom prst="rect">
            <a:avLst/>
          </a:prstGeom>
          <a:solidFill>
            <a:schemeClr val="bg1"/>
          </a:solidFill>
          <a:ln>
            <a:solidFill>
              <a:srgbClr val="FF0000"/>
            </a:solidFill>
          </a:ln>
        </p:spPr>
        <p:txBody>
          <a:bodyPr wrap="square" rtlCol="0">
            <a:spAutoFit/>
          </a:bodyPr>
          <a:lstStyle/>
          <a:p>
            <a:pPr algn="ctr"/>
            <a:r>
              <a:rPr kumimoji="1" lang="en-US" altLang="ko-Kore-KR" sz="1200" b="1" dirty="0"/>
              <a:t>Al</a:t>
            </a:r>
            <a:r>
              <a:rPr kumimoji="1" lang="en-US" altLang="ko-Kore-KR" sz="1200" b="1" baseline="-25000" dirty="0"/>
              <a:t>2</a:t>
            </a:r>
            <a:r>
              <a:rPr kumimoji="1" lang="en-US" altLang="ko-Kore-KR" sz="1200" b="1" dirty="0"/>
              <a:t>O</a:t>
            </a:r>
            <a:r>
              <a:rPr kumimoji="1" lang="en-US" altLang="ko-Kore-KR" sz="1200" b="1" baseline="-25000" dirty="0"/>
              <a:t>3</a:t>
            </a:r>
            <a:endParaRPr kumimoji="1" lang="ko-Kore-KR" altLang="en-US" sz="1200" b="1" baseline="-25000"/>
          </a:p>
        </p:txBody>
      </p:sp>
      <p:sp>
        <p:nvSpPr>
          <p:cNvPr id="12" name="TextBox 11">
            <a:extLst>
              <a:ext uri="{FF2B5EF4-FFF2-40B4-BE49-F238E27FC236}">
                <a16:creationId xmlns:a16="http://schemas.microsoft.com/office/drawing/2014/main" id="{E0C8304A-C7C7-416A-0461-4A34B0A02D8B}"/>
              </a:ext>
            </a:extLst>
          </p:cNvPr>
          <p:cNvSpPr txBox="1"/>
          <p:nvPr/>
        </p:nvSpPr>
        <p:spPr>
          <a:xfrm>
            <a:off x="2831838" y="4408990"/>
            <a:ext cx="533409" cy="276999"/>
          </a:xfrm>
          <a:prstGeom prst="rect">
            <a:avLst/>
          </a:prstGeom>
          <a:solidFill>
            <a:schemeClr val="bg1"/>
          </a:solidFill>
          <a:ln>
            <a:solidFill>
              <a:srgbClr val="FF0000"/>
            </a:solidFill>
          </a:ln>
        </p:spPr>
        <p:txBody>
          <a:bodyPr wrap="square" rtlCol="0">
            <a:spAutoFit/>
          </a:bodyPr>
          <a:lstStyle/>
          <a:p>
            <a:pPr algn="ctr"/>
            <a:r>
              <a:rPr kumimoji="1" lang="en-US" altLang="ko-Kore-KR" sz="1200" b="1" dirty="0"/>
              <a:t>SiO</a:t>
            </a:r>
            <a:r>
              <a:rPr kumimoji="1" lang="en-US" altLang="ko-Kore-KR" sz="1200" b="1" baseline="-25000" dirty="0"/>
              <a:t>2</a:t>
            </a:r>
            <a:endParaRPr kumimoji="1" lang="ko-Kore-KR" altLang="en-US" sz="1200" b="1" baseline="-25000"/>
          </a:p>
        </p:txBody>
      </p:sp>
      <p:pic>
        <p:nvPicPr>
          <p:cNvPr id="13" name="그림 12">
            <a:extLst>
              <a:ext uri="{FF2B5EF4-FFF2-40B4-BE49-F238E27FC236}">
                <a16:creationId xmlns:a16="http://schemas.microsoft.com/office/drawing/2014/main" id="{4CA2F9FB-C450-6017-D57D-0E34BABA6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367" y="3162249"/>
            <a:ext cx="3582521" cy="2958613"/>
          </a:xfrm>
          <a:prstGeom prst="rect">
            <a:avLst/>
          </a:prstGeom>
        </p:spPr>
      </p:pic>
      <p:sp>
        <p:nvSpPr>
          <p:cNvPr id="14" name="TextBox 13">
            <a:extLst>
              <a:ext uri="{FF2B5EF4-FFF2-40B4-BE49-F238E27FC236}">
                <a16:creationId xmlns:a16="http://schemas.microsoft.com/office/drawing/2014/main" id="{B22CFC19-3207-47BA-4FD3-D9066FB005DC}"/>
              </a:ext>
            </a:extLst>
          </p:cNvPr>
          <p:cNvSpPr txBox="1"/>
          <p:nvPr/>
        </p:nvSpPr>
        <p:spPr>
          <a:xfrm>
            <a:off x="4976172" y="3418932"/>
            <a:ext cx="2541080" cy="308867"/>
          </a:xfrm>
          <a:prstGeom prst="rect">
            <a:avLst/>
          </a:prstGeom>
          <a:noFill/>
        </p:spPr>
        <p:txBody>
          <a:bodyPr wrap="none" rtlCol="0">
            <a:spAutoFit/>
          </a:bodyPr>
          <a:lstStyle/>
          <a:p>
            <a:r>
              <a:rPr kumimoji="1" lang="en-US" altLang="ko-KR" sz="1407" b="1">
                <a:solidFill>
                  <a:schemeClr val="bg1"/>
                </a:solidFill>
              </a:rPr>
              <a:t>BPM1 – port 2 signal (SiO2)</a:t>
            </a:r>
            <a:endParaRPr kumimoji="1" lang="ko-KR" altLang="en-US" sz="1407" b="1">
              <a:solidFill>
                <a:schemeClr val="bg1"/>
              </a:solidFill>
            </a:endParaRPr>
          </a:p>
        </p:txBody>
      </p:sp>
      <p:sp>
        <p:nvSpPr>
          <p:cNvPr id="15" name="TextBox 14">
            <a:extLst>
              <a:ext uri="{FF2B5EF4-FFF2-40B4-BE49-F238E27FC236}">
                <a16:creationId xmlns:a16="http://schemas.microsoft.com/office/drawing/2014/main" id="{719A626B-B49E-EA9B-81A3-00CF895FE3B9}"/>
              </a:ext>
            </a:extLst>
          </p:cNvPr>
          <p:cNvSpPr txBox="1"/>
          <p:nvPr/>
        </p:nvSpPr>
        <p:spPr>
          <a:xfrm>
            <a:off x="4912806" y="4270006"/>
            <a:ext cx="2651688" cy="308867"/>
          </a:xfrm>
          <a:prstGeom prst="rect">
            <a:avLst/>
          </a:prstGeom>
          <a:noFill/>
        </p:spPr>
        <p:txBody>
          <a:bodyPr wrap="none" rtlCol="0">
            <a:spAutoFit/>
          </a:bodyPr>
          <a:lstStyle/>
          <a:p>
            <a:r>
              <a:rPr kumimoji="1" lang="en-US" altLang="ko-KR" sz="1407" b="1">
                <a:solidFill>
                  <a:schemeClr val="bg1"/>
                </a:solidFill>
              </a:rPr>
              <a:t>BPM2 – port 2 signal (Al2O3)</a:t>
            </a:r>
            <a:endParaRPr kumimoji="1" lang="ko-KR" altLang="en-US" sz="1407" b="1">
              <a:solidFill>
                <a:schemeClr val="bg1"/>
              </a:solidFill>
            </a:endParaRPr>
          </a:p>
        </p:txBody>
      </p:sp>
      <p:sp>
        <p:nvSpPr>
          <p:cNvPr id="16" name="TextBox 15">
            <a:extLst>
              <a:ext uri="{FF2B5EF4-FFF2-40B4-BE49-F238E27FC236}">
                <a16:creationId xmlns:a16="http://schemas.microsoft.com/office/drawing/2014/main" id="{3598658D-5EFD-22D3-8871-3FA2C8633839}"/>
              </a:ext>
            </a:extLst>
          </p:cNvPr>
          <p:cNvSpPr txBox="1"/>
          <p:nvPr/>
        </p:nvSpPr>
        <p:spPr>
          <a:xfrm>
            <a:off x="4912806" y="5221463"/>
            <a:ext cx="2590774" cy="308867"/>
          </a:xfrm>
          <a:prstGeom prst="rect">
            <a:avLst/>
          </a:prstGeom>
          <a:noFill/>
        </p:spPr>
        <p:txBody>
          <a:bodyPr wrap="none" rtlCol="0">
            <a:spAutoFit/>
          </a:bodyPr>
          <a:lstStyle/>
          <a:p>
            <a:r>
              <a:rPr kumimoji="1" lang="en-US" altLang="ko-KR" sz="1407" b="1">
                <a:solidFill>
                  <a:schemeClr val="bg1"/>
                </a:solidFill>
              </a:rPr>
              <a:t>BPM3 – port 2 signal  (SiO2)</a:t>
            </a:r>
            <a:endParaRPr kumimoji="1" lang="ko-KR" altLang="en-US" sz="1407" b="1">
              <a:solidFill>
                <a:schemeClr val="bg1"/>
              </a:solidFill>
            </a:endParaRPr>
          </a:p>
        </p:txBody>
      </p:sp>
      <p:sp>
        <p:nvSpPr>
          <p:cNvPr id="17" name="TextBox 16">
            <a:extLst>
              <a:ext uri="{FF2B5EF4-FFF2-40B4-BE49-F238E27FC236}">
                <a16:creationId xmlns:a16="http://schemas.microsoft.com/office/drawing/2014/main" id="{B1B60E46-4322-B888-D83A-ED26D3C7A116}"/>
              </a:ext>
            </a:extLst>
          </p:cNvPr>
          <p:cNvSpPr txBox="1"/>
          <p:nvPr/>
        </p:nvSpPr>
        <p:spPr>
          <a:xfrm>
            <a:off x="9765448" y="5077113"/>
            <a:ext cx="2202847" cy="284822"/>
          </a:xfrm>
          <a:prstGeom prst="rect">
            <a:avLst/>
          </a:prstGeom>
          <a:noFill/>
        </p:spPr>
        <p:txBody>
          <a:bodyPr wrap="none" rtlCol="0">
            <a:spAutoFit/>
          </a:bodyPr>
          <a:lstStyle/>
          <a:p>
            <a:r>
              <a:rPr kumimoji="1" lang="en-US" altLang="ko-KR" sz="1251" b="1">
                <a:solidFill>
                  <a:srgbClr val="970097"/>
                </a:solidFill>
              </a:rPr>
              <a:t>BPM3 – 4CH signal  (SiO2)</a:t>
            </a:r>
            <a:endParaRPr kumimoji="1" lang="ko-KR" altLang="en-US" sz="1251" b="1">
              <a:solidFill>
                <a:srgbClr val="970097"/>
              </a:solidFill>
            </a:endParaRPr>
          </a:p>
        </p:txBody>
      </p:sp>
      <p:pic>
        <p:nvPicPr>
          <p:cNvPr id="18" name="그림 17">
            <a:extLst>
              <a:ext uri="{FF2B5EF4-FFF2-40B4-BE49-F238E27FC236}">
                <a16:creationId xmlns:a16="http://schemas.microsoft.com/office/drawing/2014/main" id="{8DA27B36-4062-33D4-305B-1FC109E23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1" y="4728990"/>
            <a:ext cx="2020337" cy="1391872"/>
          </a:xfrm>
          <a:prstGeom prst="rect">
            <a:avLst/>
          </a:prstGeom>
        </p:spPr>
      </p:pic>
      <p:pic>
        <p:nvPicPr>
          <p:cNvPr id="19" name="그림 18">
            <a:extLst>
              <a:ext uri="{FF2B5EF4-FFF2-40B4-BE49-F238E27FC236}">
                <a16:creationId xmlns:a16="http://schemas.microsoft.com/office/drawing/2014/main" id="{99671F11-385C-6269-2899-F21EAF4C5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772" y="457200"/>
            <a:ext cx="4149665" cy="2660657"/>
          </a:xfrm>
          <a:prstGeom prst="rect">
            <a:avLst/>
          </a:prstGeom>
        </p:spPr>
      </p:pic>
    </p:spTree>
    <p:extLst>
      <p:ext uri="{BB962C8B-B14F-4D97-AF65-F5344CB8AC3E}">
        <p14:creationId xmlns:p14="http://schemas.microsoft.com/office/powerpoint/2010/main" val="1759094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2B0D538-A6DA-8302-5400-CDDA5C6836E7}"/>
              </a:ext>
            </a:extLst>
          </p:cNvPr>
          <p:cNvSpPr>
            <a:spLocks noGrp="1"/>
          </p:cNvSpPr>
          <p:nvPr>
            <p:ph type="title"/>
          </p:nvPr>
        </p:nvSpPr>
        <p:spPr/>
        <p:txBody>
          <a:bodyPr>
            <a:normAutofit/>
          </a:bodyPr>
          <a:lstStyle/>
          <a:p>
            <a:r>
              <a:rPr lang="en-US" altLang="ko-KR" sz="3600" b="1" spc="-150" dirty="0"/>
              <a:t>160K turn BPM re</a:t>
            </a:r>
            <a:r>
              <a:rPr lang="en-US" altLang="ko-KR" sz="3600" spc="-150" dirty="0"/>
              <a:t>solution</a:t>
            </a:r>
            <a:endParaRPr kumimoji="1" lang="ko-KR" altLang="en-US" sz="3600" dirty="0"/>
          </a:p>
        </p:txBody>
      </p:sp>
      <p:sp>
        <p:nvSpPr>
          <p:cNvPr id="4" name="텍스트 개체 틀 3">
            <a:extLst>
              <a:ext uri="{FF2B5EF4-FFF2-40B4-BE49-F238E27FC236}">
                <a16:creationId xmlns:a16="http://schemas.microsoft.com/office/drawing/2014/main" id="{9F3AE35E-F230-98B1-23AF-423020A6EC5E}"/>
              </a:ext>
            </a:extLst>
          </p:cNvPr>
          <p:cNvSpPr>
            <a:spLocks noGrp="1"/>
          </p:cNvSpPr>
          <p:nvPr>
            <p:ph type="body" sz="quarter" idx="14"/>
          </p:nvPr>
        </p:nvSpPr>
        <p:spPr/>
        <p:txBody>
          <a:bodyPr/>
          <a:lstStyle/>
          <a:p>
            <a:r>
              <a:rPr lang="en-US" altLang="ko-KR" b="1" spc="-150" dirty="0">
                <a:solidFill>
                  <a:srgbClr val="FF0000"/>
                </a:solidFill>
              </a:rPr>
              <a:t>Top-up mode 300mA stored beam orbit data</a:t>
            </a:r>
            <a:endParaRPr kumimoji="1" lang="ko-KR" altLang="en-US" dirty="0"/>
          </a:p>
        </p:txBody>
      </p:sp>
      <p:sp>
        <p:nvSpPr>
          <p:cNvPr id="5" name="바닥글 개체 틀 4">
            <a:extLst>
              <a:ext uri="{FF2B5EF4-FFF2-40B4-BE49-F238E27FC236}">
                <a16:creationId xmlns:a16="http://schemas.microsoft.com/office/drawing/2014/main" id="{A2C68274-5E00-9E57-D08C-49CE5FB90AF0}"/>
              </a:ext>
            </a:extLst>
          </p:cNvPr>
          <p:cNvSpPr>
            <a:spLocks noGrp="1"/>
          </p:cNvSpPr>
          <p:nvPr>
            <p:ph type="ftr" sz="quarter" idx="11"/>
          </p:nvPr>
        </p:nvSpPr>
        <p:spPr/>
        <p:txBody>
          <a:bodyPr/>
          <a:lstStyle/>
          <a:p>
            <a:r>
              <a:rPr lang="en-US" altLang="ko-KR"/>
              <a:t>Presentation title, Presenter, date, Conference info.</a:t>
            </a:r>
            <a:endParaRPr lang="ko-KR" altLang="en-US"/>
          </a:p>
        </p:txBody>
      </p:sp>
      <p:sp>
        <p:nvSpPr>
          <p:cNvPr id="6" name="슬라이드 번호 개체 틀 5">
            <a:extLst>
              <a:ext uri="{FF2B5EF4-FFF2-40B4-BE49-F238E27FC236}">
                <a16:creationId xmlns:a16="http://schemas.microsoft.com/office/drawing/2014/main" id="{FBB02D43-D95D-D4A7-4617-6B275C16A1C0}"/>
              </a:ext>
            </a:extLst>
          </p:cNvPr>
          <p:cNvSpPr>
            <a:spLocks noGrp="1"/>
          </p:cNvSpPr>
          <p:nvPr>
            <p:ph type="sldNum" sz="quarter" idx="12"/>
          </p:nvPr>
        </p:nvSpPr>
        <p:spPr>
          <a:xfrm>
            <a:off x="12168749" y="6310311"/>
            <a:ext cx="833573" cy="365125"/>
          </a:xfrm>
        </p:spPr>
        <p:txBody>
          <a:bodyPr/>
          <a:lstStyle/>
          <a:p>
            <a:r>
              <a:rPr lang="en-US" altLang="ko-KR"/>
              <a:t>Page </a:t>
            </a:r>
            <a:fld id="{7883D56B-A745-40B2-8941-444248B116C0}" type="slidenum">
              <a:rPr lang="ko-KR" altLang="en-US" smtClean="0"/>
              <a:pPr/>
              <a:t>18</a:t>
            </a:fld>
            <a:endParaRPr lang="ko-KR" altLang="en-US"/>
          </a:p>
        </p:txBody>
      </p:sp>
      <p:pic>
        <p:nvPicPr>
          <p:cNvPr id="7" name="그림 6">
            <a:extLst>
              <a:ext uri="{FF2B5EF4-FFF2-40B4-BE49-F238E27FC236}">
                <a16:creationId xmlns:a16="http://schemas.microsoft.com/office/drawing/2014/main" id="{A09DA102-E918-3344-6148-92BBB8C53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793" y="1635513"/>
            <a:ext cx="2996596" cy="2247448"/>
          </a:xfrm>
          <a:prstGeom prst="rect">
            <a:avLst/>
          </a:prstGeom>
        </p:spPr>
      </p:pic>
      <p:pic>
        <p:nvPicPr>
          <p:cNvPr id="8" name="그림 7">
            <a:extLst>
              <a:ext uri="{FF2B5EF4-FFF2-40B4-BE49-F238E27FC236}">
                <a16:creationId xmlns:a16="http://schemas.microsoft.com/office/drawing/2014/main" id="{54DD86FC-1D20-4F8B-81E9-2F89E3815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793" y="3793308"/>
            <a:ext cx="2996596" cy="2247448"/>
          </a:xfrm>
          <a:prstGeom prst="rect">
            <a:avLst/>
          </a:prstGeom>
        </p:spPr>
      </p:pic>
      <p:pic>
        <p:nvPicPr>
          <p:cNvPr id="9" name="그림 8">
            <a:extLst>
              <a:ext uri="{FF2B5EF4-FFF2-40B4-BE49-F238E27FC236}">
                <a16:creationId xmlns:a16="http://schemas.microsoft.com/office/drawing/2014/main" id="{CED38268-7E86-5E5A-CE78-97658DF61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389" y="1658528"/>
            <a:ext cx="2996596" cy="2247448"/>
          </a:xfrm>
          <a:prstGeom prst="rect">
            <a:avLst/>
          </a:prstGeom>
        </p:spPr>
      </p:pic>
      <p:pic>
        <p:nvPicPr>
          <p:cNvPr id="10" name="그림 9">
            <a:extLst>
              <a:ext uri="{FF2B5EF4-FFF2-40B4-BE49-F238E27FC236}">
                <a16:creationId xmlns:a16="http://schemas.microsoft.com/office/drawing/2014/main" id="{7EA4E8EE-0286-835D-6208-C7308BE9D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389" y="3808366"/>
            <a:ext cx="2996596" cy="2247448"/>
          </a:xfrm>
          <a:prstGeom prst="rect">
            <a:avLst/>
          </a:prstGeom>
        </p:spPr>
      </p:pic>
      <p:pic>
        <p:nvPicPr>
          <p:cNvPr id="11" name="그림 10">
            <a:extLst>
              <a:ext uri="{FF2B5EF4-FFF2-40B4-BE49-F238E27FC236}">
                <a16:creationId xmlns:a16="http://schemas.microsoft.com/office/drawing/2014/main" id="{32833EC0-EFCB-5404-3764-A35774D32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4200" y="1661186"/>
            <a:ext cx="2996596" cy="2247448"/>
          </a:xfrm>
          <a:prstGeom prst="rect">
            <a:avLst/>
          </a:prstGeom>
        </p:spPr>
      </p:pic>
      <p:pic>
        <p:nvPicPr>
          <p:cNvPr id="12" name="그림 11">
            <a:extLst>
              <a:ext uri="{FF2B5EF4-FFF2-40B4-BE49-F238E27FC236}">
                <a16:creationId xmlns:a16="http://schemas.microsoft.com/office/drawing/2014/main" id="{CE858A13-88A1-85E8-F8BD-01E2B5CFBC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4200" y="3862232"/>
            <a:ext cx="2996596" cy="2247449"/>
          </a:xfrm>
          <a:prstGeom prst="rect">
            <a:avLst/>
          </a:prstGeom>
        </p:spPr>
      </p:pic>
      <p:sp>
        <p:nvSpPr>
          <p:cNvPr id="13" name="TextBox 12">
            <a:extLst>
              <a:ext uri="{FF2B5EF4-FFF2-40B4-BE49-F238E27FC236}">
                <a16:creationId xmlns:a16="http://schemas.microsoft.com/office/drawing/2014/main" id="{47834D3C-6B85-8380-DE9D-4698E82C4D1E}"/>
              </a:ext>
            </a:extLst>
          </p:cNvPr>
          <p:cNvSpPr txBox="1"/>
          <p:nvPr/>
        </p:nvSpPr>
        <p:spPr>
          <a:xfrm>
            <a:off x="6916991" y="629812"/>
            <a:ext cx="5251758" cy="987130"/>
          </a:xfrm>
          <a:prstGeom prst="rect">
            <a:avLst/>
          </a:prstGeom>
          <a:noFill/>
        </p:spPr>
        <p:txBody>
          <a:bodyPr wrap="none" rtlCol="0">
            <a:spAutoFit/>
          </a:bodyPr>
          <a:lstStyle/>
          <a:p>
            <a:pPr algn="ctr">
              <a:lnSpc>
                <a:spcPct val="150000"/>
              </a:lnSpc>
            </a:pPr>
            <a:r>
              <a:rPr lang="en-US" altLang="ko-KR" sz="1000" b="1" dirty="0">
                <a:latin typeface="Arial" pitchFamily="34" charset="0"/>
                <a:cs typeface="Arial" pitchFamily="34" charset="0"/>
              </a:rPr>
              <a:t>- BPM-AX (predict) = </a:t>
            </a:r>
            <a:r>
              <a:rPr lang="el-GR" altLang="ko-KR" sz="1000" b="1" dirty="0">
                <a:latin typeface="Arial" pitchFamily="34" charset="0"/>
                <a:cs typeface="Arial" pitchFamily="34" charset="0"/>
              </a:rPr>
              <a:t>α1·</a:t>
            </a:r>
            <a:r>
              <a:rPr lang="en-US" altLang="ko-KR" sz="1000" b="1" dirty="0">
                <a:latin typeface="Arial" pitchFamily="34" charset="0"/>
                <a:cs typeface="Arial" pitchFamily="34" charset="0"/>
              </a:rPr>
              <a:t>BPM-AY+</a:t>
            </a:r>
            <a:r>
              <a:rPr lang="el-GR" altLang="ko-KR" sz="1000" b="1" dirty="0">
                <a:latin typeface="Arial" pitchFamily="34" charset="0"/>
                <a:cs typeface="Arial" pitchFamily="34" charset="0"/>
              </a:rPr>
              <a:t>α2·</a:t>
            </a:r>
            <a:r>
              <a:rPr lang="en-US" altLang="ko-KR" sz="1000" b="1" dirty="0">
                <a:latin typeface="Arial" pitchFamily="34" charset="0"/>
                <a:cs typeface="Arial" pitchFamily="34" charset="0"/>
              </a:rPr>
              <a:t>BPM-BX+</a:t>
            </a:r>
            <a:r>
              <a:rPr lang="el-GR" altLang="ko-KR" sz="1000" b="1" dirty="0">
                <a:latin typeface="Arial" pitchFamily="34" charset="0"/>
                <a:cs typeface="Arial" pitchFamily="34" charset="0"/>
              </a:rPr>
              <a:t>α3·</a:t>
            </a:r>
            <a:r>
              <a:rPr lang="en-US" altLang="ko-KR" sz="1000" b="1" dirty="0">
                <a:latin typeface="Arial" pitchFamily="34" charset="0"/>
                <a:cs typeface="Arial" pitchFamily="34" charset="0"/>
              </a:rPr>
              <a:t>BPM BY+</a:t>
            </a:r>
            <a:r>
              <a:rPr lang="el-GR" altLang="ko-KR" sz="1000" b="1" dirty="0">
                <a:latin typeface="Arial" pitchFamily="34" charset="0"/>
                <a:cs typeface="Arial" pitchFamily="34" charset="0"/>
              </a:rPr>
              <a:t>α</a:t>
            </a:r>
            <a:r>
              <a:rPr lang="en-US" altLang="ko-KR" sz="1000" b="1" dirty="0">
                <a:latin typeface="Arial" pitchFamily="34" charset="0"/>
                <a:cs typeface="Arial" pitchFamily="34" charset="0"/>
              </a:rPr>
              <a:t>4</a:t>
            </a:r>
            <a:r>
              <a:rPr lang="el-GR" altLang="ko-KR" sz="1000" b="1" dirty="0">
                <a:latin typeface="Arial" pitchFamily="34" charset="0"/>
                <a:cs typeface="Arial" pitchFamily="34" charset="0"/>
              </a:rPr>
              <a:t>·</a:t>
            </a:r>
            <a:r>
              <a:rPr lang="en-US" altLang="ko-KR" sz="1000" b="1" dirty="0">
                <a:latin typeface="Arial" pitchFamily="34" charset="0"/>
                <a:cs typeface="Arial" pitchFamily="34" charset="0"/>
              </a:rPr>
              <a:t>BPM-CX+</a:t>
            </a:r>
            <a:r>
              <a:rPr lang="el-GR" altLang="ko-KR" sz="1000" b="1" dirty="0">
                <a:latin typeface="Arial" pitchFamily="34" charset="0"/>
                <a:cs typeface="Arial" pitchFamily="34" charset="0"/>
              </a:rPr>
              <a:t>α</a:t>
            </a:r>
            <a:r>
              <a:rPr lang="en-US" altLang="ko-KR" sz="1000" b="1" dirty="0">
                <a:latin typeface="Arial" pitchFamily="34" charset="0"/>
                <a:cs typeface="Arial" pitchFamily="34" charset="0"/>
              </a:rPr>
              <a:t>5</a:t>
            </a:r>
            <a:r>
              <a:rPr lang="el-GR" altLang="ko-KR" sz="1000" b="1" dirty="0">
                <a:latin typeface="Arial" pitchFamily="34" charset="0"/>
                <a:cs typeface="Arial" pitchFamily="34" charset="0"/>
              </a:rPr>
              <a:t>·</a:t>
            </a:r>
            <a:r>
              <a:rPr lang="en-US" altLang="ko-KR" sz="1000" b="1" dirty="0">
                <a:latin typeface="Arial" pitchFamily="34" charset="0"/>
                <a:cs typeface="Arial" pitchFamily="34" charset="0"/>
              </a:rPr>
              <a:t>BPM-CY</a:t>
            </a:r>
          </a:p>
          <a:p>
            <a:pPr algn="ctr">
              <a:lnSpc>
                <a:spcPct val="150000"/>
              </a:lnSpc>
            </a:pPr>
            <a:r>
              <a:rPr lang="en-US" altLang="ko-KR" sz="1000" b="1" dirty="0">
                <a:latin typeface="Arial" pitchFamily="34" charset="0"/>
                <a:cs typeface="Arial" pitchFamily="34" charset="0"/>
              </a:rPr>
              <a:t>                                 +</a:t>
            </a:r>
            <a:r>
              <a:rPr lang="el-GR" altLang="ko-KR" sz="1000" b="1" dirty="0">
                <a:latin typeface="Arial" pitchFamily="34" charset="0"/>
                <a:cs typeface="Arial" pitchFamily="34" charset="0"/>
              </a:rPr>
              <a:t>α</a:t>
            </a:r>
            <a:r>
              <a:rPr lang="en-US" altLang="ko-KR" sz="1000" b="1" dirty="0">
                <a:latin typeface="Arial" pitchFamily="34" charset="0"/>
                <a:cs typeface="Arial" pitchFamily="34" charset="0"/>
              </a:rPr>
              <a:t>6</a:t>
            </a:r>
            <a:r>
              <a:rPr lang="el-GR" altLang="ko-KR" sz="1000" b="1" dirty="0">
                <a:latin typeface="Arial" pitchFamily="34" charset="0"/>
                <a:cs typeface="Arial" pitchFamily="34" charset="0"/>
              </a:rPr>
              <a:t>·</a:t>
            </a:r>
            <a:r>
              <a:rPr lang="en-US" altLang="ko-KR" sz="1000" b="1" dirty="0">
                <a:latin typeface="Arial" pitchFamily="34" charset="0"/>
                <a:cs typeface="Arial" pitchFamily="34" charset="0"/>
              </a:rPr>
              <a:t>BPM-A_SUM+</a:t>
            </a:r>
            <a:r>
              <a:rPr lang="el-GR" altLang="ko-KR" sz="1000" b="1" dirty="0">
                <a:latin typeface="Arial" pitchFamily="34" charset="0"/>
                <a:cs typeface="Arial" pitchFamily="34" charset="0"/>
              </a:rPr>
              <a:t>α</a:t>
            </a:r>
            <a:r>
              <a:rPr lang="en-US" altLang="ko-KR" sz="1000" b="1" dirty="0">
                <a:latin typeface="Arial" pitchFamily="34" charset="0"/>
                <a:cs typeface="Arial" pitchFamily="34" charset="0"/>
              </a:rPr>
              <a:t>7</a:t>
            </a:r>
            <a:r>
              <a:rPr lang="el-GR" altLang="ko-KR" sz="1000" b="1" dirty="0">
                <a:latin typeface="Arial" pitchFamily="34" charset="0"/>
                <a:cs typeface="Arial" pitchFamily="34" charset="0"/>
              </a:rPr>
              <a:t>·</a:t>
            </a:r>
            <a:r>
              <a:rPr lang="en-US" altLang="ko-KR" sz="1000" b="1" dirty="0">
                <a:latin typeface="Arial" pitchFamily="34" charset="0"/>
                <a:cs typeface="Arial" pitchFamily="34" charset="0"/>
              </a:rPr>
              <a:t> BPM-B_SUM +</a:t>
            </a:r>
            <a:r>
              <a:rPr lang="el-GR" altLang="ko-KR" sz="1000" b="1" dirty="0">
                <a:latin typeface="Arial" pitchFamily="34" charset="0"/>
                <a:cs typeface="Arial" pitchFamily="34" charset="0"/>
              </a:rPr>
              <a:t>α</a:t>
            </a:r>
            <a:r>
              <a:rPr lang="en-US" altLang="ko-KR" sz="1000" b="1" dirty="0">
                <a:latin typeface="Arial" pitchFamily="34" charset="0"/>
                <a:cs typeface="Arial" pitchFamily="34" charset="0"/>
              </a:rPr>
              <a:t>8</a:t>
            </a:r>
            <a:r>
              <a:rPr lang="el-GR" altLang="ko-KR" sz="1000" b="1" dirty="0">
                <a:latin typeface="Arial" pitchFamily="34" charset="0"/>
                <a:cs typeface="Arial" pitchFamily="34" charset="0"/>
              </a:rPr>
              <a:t>·</a:t>
            </a:r>
            <a:r>
              <a:rPr lang="en-US" altLang="ko-KR" sz="1000" b="1" dirty="0">
                <a:latin typeface="Arial" pitchFamily="34" charset="0"/>
                <a:cs typeface="Arial" pitchFamily="34" charset="0"/>
              </a:rPr>
              <a:t> BPM-C_SUM</a:t>
            </a:r>
          </a:p>
          <a:p>
            <a:pPr algn="ctr">
              <a:lnSpc>
                <a:spcPct val="150000"/>
              </a:lnSpc>
            </a:pPr>
            <a:r>
              <a:rPr lang="en-US" altLang="ko-KR" sz="1000" b="1" dirty="0">
                <a:latin typeface="Arial" pitchFamily="34" charset="0"/>
                <a:cs typeface="Arial" pitchFamily="34" charset="0"/>
              </a:rPr>
              <a:t>- Residual = BPM-AX(meas.) - BPM-AX (predict.)</a:t>
            </a:r>
          </a:p>
          <a:p>
            <a:pPr algn="ctr">
              <a:lnSpc>
                <a:spcPct val="150000"/>
              </a:lnSpc>
            </a:pPr>
            <a:r>
              <a:rPr lang="en-US" altLang="ko-KR" sz="1000" b="1" dirty="0">
                <a:latin typeface="Arial" pitchFamily="34" charset="0"/>
                <a:cs typeface="Arial" pitchFamily="34" charset="0"/>
              </a:rPr>
              <a:t>- BPM resolution =  RMS of residual x Geo. factor</a:t>
            </a:r>
          </a:p>
        </p:txBody>
      </p:sp>
    </p:spTree>
    <p:extLst>
      <p:ext uri="{BB962C8B-B14F-4D97-AF65-F5344CB8AC3E}">
        <p14:creationId xmlns:p14="http://schemas.microsoft.com/office/powerpoint/2010/main" val="404431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FC07F68-1536-4C89-A229-9374CA28C200}"/>
              </a:ext>
            </a:extLst>
          </p:cNvPr>
          <p:cNvSpPr>
            <a:spLocks noGrp="1"/>
          </p:cNvSpPr>
          <p:nvPr>
            <p:ph type="title"/>
          </p:nvPr>
        </p:nvSpPr>
        <p:spPr/>
        <p:txBody>
          <a:bodyPr>
            <a:normAutofit fontScale="90000"/>
          </a:bodyPr>
          <a:lstStyle/>
          <a:p>
            <a:r>
              <a:rPr lang="en-US" altLang="ko-KR"/>
              <a:t>Contents</a:t>
            </a:r>
            <a:endParaRPr lang="ko-KR" altLang="en-US"/>
          </a:p>
        </p:txBody>
      </p:sp>
      <p:sp>
        <p:nvSpPr>
          <p:cNvPr id="3" name="바닥글 개체 틀 2">
            <a:extLst>
              <a:ext uri="{FF2B5EF4-FFF2-40B4-BE49-F238E27FC236}">
                <a16:creationId xmlns:a16="http://schemas.microsoft.com/office/drawing/2014/main" id="{D8FAC6D4-58FD-4E19-A9DD-6B265E59E151}"/>
              </a:ext>
            </a:extLst>
          </p:cNvPr>
          <p:cNvSpPr>
            <a:spLocks noGrp="1"/>
          </p:cNvSpPr>
          <p:nvPr>
            <p:ph type="ftr" sz="quarter" idx="11"/>
          </p:nvPr>
        </p:nvSpPr>
        <p:spPr>
          <a:xfrm>
            <a:off x="1270000" y="6310312"/>
            <a:ext cx="9694254" cy="365124"/>
          </a:xfrm>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4" name="슬라이드 번호 개체 틀 3">
            <a:extLst>
              <a:ext uri="{FF2B5EF4-FFF2-40B4-BE49-F238E27FC236}">
                <a16:creationId xmlns:a16="http://schemas.microsoft.com/office/drawing/2014/main" id="{6D098E54-341D-4DF7-8924-3931DC7B85EE}"/>
              </a:ext>
            </a:extLst>
          </p:cNvPr>
          <p:cNvSpPr>
            <a:spLocks noGrp="1"/>
          </p:cNvSpPr>
          <p:nvPr>
            <p:ph type="sldNum" sz="quarter" idx="12"/>
          </p:nvPr>
        </p:nvSpPr>
        <p:spPr>
          <a:xfrm>
            <a:off x="11075929" y="6310311"/>
            <a:ext cx="833573" cy="365125"/>
          </a:xfrm>
        </p:spPr>
        <p:txBody>
          <a:bodyPr/>
          <a:lstStyle/>
          <a:p>
            <a:r>
              <a:rPr lang="en-US" altLang="ko-KR"/>
              <a:t>Page </a:t>
            </a:r>
            <a:fld id="{7883D56B-A745-40B2-8941-444248B116C0}" type="slidenum">
              <a:rPr lang="ko-KR" altLang="en-US" smtClean="0"/>
              <a:pPr/>
              <a:t>2</a:t>
            </a:fld>
            <a:endParaRPr lang="ko-KR" altLang="en-US"/>
          </a:p>
        </p:txBody>
      </p:sp>
      <p:sp>
        <p:nvSpPr>
          <p:cNvPr id="5" name="내용 개체 틀 4">
            <a:extLst>
              <a:ext uri="{FF2B5EF4-FFF2-40B4-BE49-F238E27FC236}">
                <a16:creationId xmlns:a16="http://schemas.microsoft.com/office/drawing/2014/main" id="{F5D9413B-E484-44AC-8848-01E4D0DF09B4}"/>
              </a:ext>
            </a:extLst>
          </p:cNvPr>
          <p:cNvSpPr>
            <a:spLocks noGrp="1"/>
          </p:cNvSpPr>
          <p:nvPr>
            <p:ph sz="quarter" idx="13"/>
          </p:nvPr>
        </p:nvSpPr>
        <p:spPr/>
        <p:txBody>
          <a:bodyPr/>
          <a:lstStyle/>
          <a:p>
            <a:r>
              <a:rPr lang="en-US" altLang="ko-KR" dirty="0"/>
              <a:t>Introduction</a:t>
            </a:r>
          </a:p>
          <a:p>
            <a:r>
              <a:rPr kumimoji="1" lang="en-US" altLang="ko-KR" dirty="0"/>
              <a:t>Consideration of BPM design</a:t>
            </a:r>
          </a:p>
          <a:p>
            <a:r>
              <a:rPr lang="en" altLang="ko-KR" b="1" dirty="0">
                <a:solidFill>
                  <a:srgbClr val="0E0E0E"/>
                </a:solidFill>
                <a:effectLst/>
              </a:rPr>
              <a:t>Prototype of Korea 4GSR Button BPM</a:t>
            </a:r>
          </a:p>
          <a:p>
            <a:r>
              <a:rPr lang="en" altLang="ko-KR" b="1" dirty="0">
                <a:solidFill>
                  <a:srgbClr val="0E0E0E"/>
                </a:solidFill>
                <a:effectLst/>
              </a:rPr>
              <a:t>Beam test results @ PLS-II</a:t>
            </a:r>
          </a:p>
          <a:p>
            <a:r>
              <a:rPr lang="en-US" altLang="ko-KR" dirty="0"/>
              <a:t>Summary</a:t>
            </a:r>
            <a:endParaRPr lang="ko-KR" altLang="en-US" dirty="0"/>
          </a:p>
        </p:txBody>
      </p:sp>
    </p:spTree>
    <p:extLst>
      <p:ext uri="{BB962C8B-B14F-4D97-AF65-F5344CB8AC3E}">
        <p14:creationId xmlns:p14="http://schemas.microsoft.com/office/powerpoint/2010/main" val="2664956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9FE04CA-1463-E75D-0C77-2322FE9A0174}"/>
              </a:ext>
            </a:extLst>
          </p:cNvPr>
          <p:cNvSpPr>
            <a:spLocks noGrp="1"/>
          </p:cNvSpPr>
          <p:nvPr>
            <p:ph type="title"/>
          </p:nvPr>
        </p:nvSpPr>
        <p:spPr/>
        <p:txBody>
          <a:bodyPr>
            <a:normAutofit fontScale="90000"/>
          </a:bodyPr>
          <a:lstStyle/>
          <a:p>
            <a:r>
              <a:rPr lang="en-US" altLang="ko-KR" dirty="0"/>
              <a:t>Introduction</a:t>
            </a:r>
            <a:endParaRPr kumimoji="1" lang="ko-KR" altLang="en-US" dirty="0"/>
          </a:p>
        </p:txBody>
      </p:sp>
      <p:sp>
        <p:nvSpPr>
          <p:cNvPr id="5" name="바닥글 개체 틀 4">
            <a:extLst>
              <a:ext uri="{FF2B5EF4-FFF2-40B4-BE49-F238E27FC236}">
                <a16:creationId xmlns:a16="http://schemas.microsoft.com/office/drawing/2014/main" id="{02338451-4886-FDDA-3D51-365974792889}"/>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0CE5198C-62D0-41C1-355B-D32B5B5F7039}"/>
              </a:ext>
            </a:extLst>
          </p:cNvPr>
          <p:cNvSpPr>
            <a:spLocks noGrp="1"/>
          </p:cNvSpPr>
          <p:nvPr>
            <p:ph type="sldNum" sz="quarter" idx="12"/>
          </p:nvPr>
        </p:nvSpPr>
        <p:spPr/>
        <p:txBody>
          <a:bodyPr/>
          <a:lstStyle/>
          <a:p>
            <a:r>
              <a:rPr lang="en-US" altLang="ko-KR"/>
              <a:t>Page </a:t>
            </a:r>
            <a:fld id="{7883D56B-A745-40B2-8941-444248B116C0}" type="slidenum">
              <a:rPr lang="ko-KR" altLang="en-US" smtClean="0"/>
              <a:pPr/>
              <a:t>3</a:t>
            </a:fld>
            <a:endParaRPr lang="ko-KR" altLang="en-US"/>
          </a:p>
        </p:txBody>
      </p:sp>
      <p:sp>
        <p:nvSpPr>
          <p:cNvPr id="8" name="TextBox 7">
            <a:extLst>
              <a:ext uri="{FF2B5EF4-FFF2-40B4-BE49-F238E27FC236}">
                <a16:creationId xmlns:a16="http://schemas.microsoft.com/office/drawing/2014/main" id="{426E52D4-A2D6-5091-8D60-EDCD8D407C3D}"/>
              </a:ext>
            </a:extLst>
          </p:cNvPr>
          <p:cNvSpPr txBox="1"/>
          <p:nvPr/>
        </p:nvSpPr>
        <p:spPr>
          <a:xfrm>
            <a:off x="2825200" y="4971673"/>
            <a:ext cx="6583854" cy="923330"/>
          </a:xfrm>
          <a:prstGeom prst="rect">
            <a:avLst/>
          </a:prstGeom>
          <a:noFill/>
        </p:spPr>
        <p:txBody>
          <a:bodyPr wrap="none" rtlCol="0">
            <a:spAutoFit/>
          </a:bodyPr>
          <a:lstStyle/>
          <a:p>
            <a:pPr algn="ctr"/>
            <a:r>
              <a:rPr lang="en" altLang="ko-KR" b="1" dirty="0">
                <a:latin typeface="Arial" pitchFamily="34" charset="0"/>
                <a:cs typeface="Arial" pitchFamily="34" charset="0"/>
              </a:rPr>
              <a:t>Project Management: KBSI (Korea Basic Science Institute)</a:t>
            </a:r>
          </a:p>
          <a:p>
            <a:pPr algn="ctr"/>
            <a:r>
              <a:rPr lang="en" altLang="ko-KR" b="1" dirty="0">
                <a:latin typeface="Arial" pitchFamily="34" charset="0"/>
                <a:cs typeface="Arial" pitchFamily="34" charset="0"/>
              </a:rPr>
              <a:t>Korea 4GSR Accelerator Design &amp; Construction: PAL</a:t>
            </a:r>
          </a:p>
          <a:p>
            <a:pPr algn="ctr"/>
            <a:r>
              <a:rPr lang="en" altLang="ko-KR" b="1" dirty="0">
                <a:solidFill>
                  <a:srgbClr val="FF0000"/>
                </a:solidFill>
                <a:latin typeface="Arial" pitchFamily="34" charset="0"/>
                <a:cs typeface="Arial" pitchFamily="34" charset="0"/>
              </a:rPr>
              <a:t>Construction is expected to be completed by 2029.</a:t>
            </a:r>
          </a:p>
        </p:txBody>
      </p:sp>
      <p:pic>
        <p:nvPicPr>
          <p:cNvPr id="9" name="_x426370840" descr="EMB00004a5cb515">
            <a:extLst>
              <a:ext uri="{FF2B5EF4-FFF2-40B4-BE49-F238E27FC236}">
                <a16:creationId xmlns:a16="http://schemas.microsoft.com/office/drawing/2014/main" id="{5411B221-0733-3650-4C77-5F9EDD83BF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0582" y="1734296"/>
            <a:ext cx="3529563" cy="2572932"/>
          </a:xfrm>
          <a:prstGeom prst="rect">
            <a:avLst/>
          </a:prstGeom>
          <a:noFill/>
          <a:extLst>
            <a:ext uri="{909E8E84-426E-40DD-AFC4-6F175D3DCCD1}">
              <a14:hiddenFill xmlns:a14="http://schemas.microsoft.com/office/drawing/2010/main">
                <a:solidFill>
                  <a:srgbClr val="FFFFFF"/>
                </a:solidFill>
              </a14:hiddenFill>
            </a:ext>
          </a:extLst>
        </p:spPr>
      </p:pic>
      <p:pic>
        <p:nvPicPr>
          <p:cNvPr id="11" name="_x608336800" descr="EMB00004a5cb589">
            <a:extLst>
              <a:ext uri="{FF2B5EF4-FFF2-40B4-BE49-F238E27FC236}">
                <a16:creationId xmlns:a16="http://schemas.microsoft.com/office/drawing/2014/main" id="{74DEBD1E-5FBF-06BE-B487-CAF012B2AA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48617" y="1547311"/>
            <a:ext cx="4280329" cy="3076698"/>
          </a:xfrm>
          <a:prstGeom prst="rect">
            <a:avLst/>
          </a:prstGeom>
          <a:noFill/>
          <a:extLst>
            <a:ext uri="{909E8E84-426E-40DD-AFC4-6F175D3DCCD1}">
              <a14:hiddenFill xmlns:a14="http://schemas.microsoft.com/office/drawing/2010/main">
                <a:solidFill>
                  <a:srgbClr val="FFFFFF"/>
                </a:solidFill>
              </a14:hiddenFill>
            </a:ext>
          </a:extLst>
        </p:spPr>
      </p:pic>
      <p:sp>
        <p:nvSpPr>
          <p:cNvPr id="12" name="타원 11">
            <a:extLst>
              <a:ext uri="{FF2B5EF4-FFF2-40B4-BE49-F238E27FC236}">
                <a16:creationId xmlns:a16="http://schemas.microsoft.com/office/drawing/2014/main" id="{6ECF4C6E-C7DD-74A2-6FFE-05BC04FC4948}"/>
              </a:ext>
            </a:extLst>
          </p:cNvPr>
          <p:cNvSpPr/>
          <p:nvPr/>
        </p:nvSpPr>
        <p:spPr>
          <a:xfrm>
            <a:off x="10213174" y="3196353"/>
            <a:ext cx="194505" cy="174208"/>
          </a:xfrm>
          <a:prstGeom prst="ellipse">
            <a:avLst/>
          </a:prstGeom>
          <a:solidFill>
            <a:srgbClr val="FFFF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3" name="타원 12">
            <a:extLst>
              <a:ext uri="{FF2B5EF4-FFF2-40B4-BE49-F238E27FC236}">
                <a16:creationId xmlns:a16="http://schemas.microsoft.com/office/drawing/2014/main" id="{46007ABF-3CED-7FC9-D0B8-DEAE2482CB03}"/>
              </a:ext>
            </a:extLst>
          </p:cNvPr>
          <p:cNvSpPr/>
          <p:nvPr/>
        </p:nvSpPr>
        <p:spPr>
          <a:xfrm>
            <a:off x="8940668" y="2075522"/>
            <a:ext cx="194505" cy="174208"/>
          </a:xfrm>
          <a:prstGeom prst="ellipse">
            <a:avLst/>
          </a:prstGeom>
          <a:solidFill>
            <a:srgbClr val="FFFF00">
              <a:alpha val="4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cxnSp>
        <p:nvCxnSpPr>
          <p:cNvPr id="14" name="직선 화살표 연결선 13">
            <a:extLst>
              <a:ext uri="{FF2B5EF4-FFF2-40B4-BE49-F238E27FC236}">
                <a16:creationId xmlns:a16="http://schemas.microsoft.com/office/drawing/2014/main" id="{87A5C808-6F57-E4E3-AE42-B606C848BF9D}"/>
              </a:ext>
            </a:extLst>
          </p:cNvPr>
          <p:cNvCxnSpPr>
            <a:stCxn id="13" idx="5"/>
            <a:endCxn id="12" idx="1"/>
          </p:cNvCxnSpPr>
          <p:nvPr/>
        </p:nvCxnSpPr>
        <p:spPr>
          <a:xfrm>
            <a:off x="9106688" y="2224218"/>
            <a:ext cx="1134971" cy="9976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1">
            <a:extLst>
              <a:ext uri="{FF2B5EF4-FFF2-40B4-BE49-F238E27FC236}">
                <a16:creationId xmlns:a16="http://schemas.microsoft.com/office/drawing/2014/main" id="{5B99ED24-17DD-B65A-EEB7-6B2D0B790CDA}"/>
              </a:ext>
            </a:extLst>
          </p:cNvPr>
          <p:cNvSpPr txBox="1">
            <a:spLocks noChangeArrowheads="1"/>
          </p:cNvSpPr>
          <p:nvPr/>
        </p:nvSpPr>
        <p:spPr bwMode="auto">
          <a:xfrm>
            <a:off x="2604921" y="4527945"/>
            <a:ext cx="1837947" cy="342962"/>
          </a:xfrm>
          <a:prstGeom prst="rect">
            <a:avLst/>
          </a:prstGeom>
          <a:noFill/>
          <a:ln w="9525">
            <a:noFill/>
            <a:miter lim="800000"/>
            <a:headEnd/>
            <a:tailEnd/>
          </a:ln>
        </p:spPr>
        <p:txBody>
          <a:bodyPr wrap="none">
            <a:spAutoFit/>
          </a:bodyPr>
          <a:lstStyle/>
          <a:p>
            <a:r>
              <a:rPr lang="en-US" altLang="ko-KR" sz="1600" b="1">
                <a:solidFill>
                  <a:srgbClr val="FFC000"/>
                </a:solidFill>
                <a:effectLst>
                  <a:outerShdw blurRad="38100" dist="38100" dir="2700000" algn="tl">
                    <a:srgbClr val="000000">
                      <a:alpha val="43137"/>
                    </a:srgbClr>
                  </a:outerShdw>
                </a:effectLst>
                <a:latin typeface="+mj-lt"/>
                <a:ea typeface="휴먼둥근헤드라인" panose="02030504000101010101" pitchFamily="18" charset="-127"/>
              </a:rPr>
              <a:t>High brilliance</a:t>
            </a:r>
          </a:p>
        </p:txBody>
      </p:sp>
      <p:sp>
        <p:nvSpPr>
          <p:cNvPr id="16" name="TextBox 12">
            <a:extLst>
              <a:ext uri="{FF2B5EF4-FFF2-40B4-BE49-F238E27FC236}">
                <a16:creationId xmlns:a16="http://schemas.microsoft.com/office/drawing/2014/main" id="{CD445376-F5A6-D156-1085-D62074629EEB}"/>
              </a:ext>
            </a:extLst>
          </p:cNvPr>
          <p:cNvSpPr txBox="1">
            <a:spLocks noChangeArrowheads="1"/>
          </p:cNvSpPr>
          <p:nvPr/>
        </p:nvSpPr>
        <p:spPr bwMode="auto">
          <a:xfrm>
            <a:off x="4726003" y="4527945"/>
            <a:ext cx="2030735" cy="342962"/>
          </a:xfrm>
          <a:prstGeom prst="rect">
            <a:avLst/>
          </a:prstGeom>
          <a:noFill/>
          <a:ln w="9525">
            <a:noFill/>
            <a:miter lim="800000"/>
            <a:headEnd/>
            <a:tailEnd/>
          </a:ln>
        </p:spPr>
        <p:txBody>
          <a:bodyPr wrap="none">
            <a:spAutoFit/>
          </a:bodyPr>
          <a:lstStyle/>
          <a:p>
            <a:r>
              <a:rPr lang="en-US" altLang="ko-KR" sz="1600" b="1" dirty="0">
                <a:solidFill>
                  <a:srgbClr val="0070C0"/>
                </a:solidFill>
                <a:effectLst>
                  <a:outerShdw blurRad="38100" dist="38100" dir="2700000" algn="tl">
                    <a:srgbClr val="000000">
                      <a:alpha val="43137"/>
                    </a:srgbClr>
                  </a:outerShdw>
                </a:effectLst>
                <a:latin typeface="+mj-lt"/>
                <a:ea typeface="휴먼둥근헤드라인" panose="02030504000101010101" pitchFamily="18" charset="-127"/>
              </a:rPr>
              <a:t>Small beam size</a:t>
            </a:r>
          </a:p>
        </p:txBody>
      </p:sp>
      <p:sp>
        <p:nvSpPr>
          <p:cNvPr id="17" name="TextBox 13">
            <a:extLst>
              <a:ext uri="{FF2B5EF4-FFF2-40B4-BE49-F238E27FC236}">
                <a16:creationId xmlns:a16="http://schemas.microsoft.com/office/drawing/2014/main" id="{7C255CD8-B456-59DD-2F45-2BCABAF792B4}"/>
              </a:ext>
            </a:extLst>
          </p:cNvPr>
          <p:cNvSpPr txBox="1">
            <a:spLocks noChangeArrowheads="1"/>
          </p:cNvSpPr>
          <p:nvPr/>
        </p:nvSpPr>
        <p:spPr bwMode="auto">
          <a:xfrm>
            <a:off x="6926058" y="4527945"/>
            <a:ext cx="3508333" cy="338554"/>
          </a:xfrm>
          <a:prstGeom prst="rect">
            <a:avLst/>
          </a:prstGeom>
          <a:noFill/>
          <a:ln w="9525">
            <a:noFill/>
            <a:miter lim="800000"/>
            <a:headEnd/>
            <a:tailEnd/>
          </a:ln>
        </p:spPr>
        <p:txBody>
          <a:bodyPr wrap="none">
            <a:spAutoFit/>
          </a:bodyPr>
          <a:lstStyle/>
          <a:p>
            <a:r>
              <a:rPr lang="en-US" altLang="ko-KR" sz="1600" b="1" dirty="0">
                <a:solidFill>
                  <a:srgbClr val="FF0000"/>
                </a:solidFill>
                <a:effectLst>
                  <a:outerShdw blurRad="38100" dist="38100" dir="2700000" algn="tl">
                    <a:srgbClr val="000000">
                      <a:alpha val="43137"/>
                    </a:srgbClr>
                  </a:outerShdw>
                </a:effectLst>
                <a:latin typeface="+mj-lt"/>
                <a:ea typeface="휴먼둥근헤드라인" panose="02030504000101010101" pitchFamily="18" charset="-127"/>
              </a:rPr>
              <a:t>Precise &amp; stable orbit control</a:t>
            </a:r>
          </a:p>
        </p:txBody>
      </p:sp>
      <p:sp>
        <p:nvSpPr>
          <p:cNvPr id="18" name="Right Arrow 18">
            <a:extLst>
              <a:ext uri="{FF2B5EF4-FFF2-40B4-BE49-F238E27FC236}">
                <a16:creationId xmlns:a16="http://schemas.microsoft.com/office/drawing/2014/main" id="{369E2091-5DD5-0EB1-7EDC-AFEB1CFD8558}"/>
              </a:ext>
            </a:extLst>
          </p:cNvPr>
          <p:cNvSpPr>
            <a:spLocks noChangeArrowheads="1"/>
          </p:cNvSpPr>
          <p:nvPr/>
        </p:nvSpPr>
        <p:spPr bwMode="auto">
          <a:xfrm>
            <a:off x="4455863" y="4588312"/>
            <a:ext cx="211694" cy="211766"/>
          </a:xfrm>
          <a:prstGeom prst="rightArrow">
            <a:avLst>
              <a:gd name="adj1" fmla="val 50000"/>
              <a:gd name="adj2" fmla="val 50000"/>
            </a:avLst>
          </a:prstGeom>
          <a:solidFill>
            <a:srgbClr val="FFFF00"/>
          </a:solidFill>
          <a:ln w="9525" algn="ctr">
            <a:solidFill>
              <a:srgbClr val="FF0000"/>
            </a:solidFill>
            <a:round/>
            <a:headEnd/>
            <a:tailEnd/>
          </a:ln>
        </p:spPr>
        <p:txBody>
          <a:bodyPr/>
          <a:lstStyle/>
          <a:p>
            <a:endParaRPr lang="ko-KR" altLang="ko-KR" sz="1600" b="1">
              <a:solidFill>
                <a:srgbClr val="FF0000"/>
              </a:solidFill>
              <a:latin typeface="+mj-lt"/>
              <a:ea typeface="휴먼둥근헤드라인" panose="02030504000101010101" pitchFamily="18" charset="-127"/>
            </a:endParaRPr>
          </a:p>
        </p:txBody>
      </p:sp>
      <p:sp>
        <p:nvSpPr>
          <p:cNvPr id="19" name="Right Arrow 18">
            <a:extLst>
              <a:ext uri="{FF2B5EF4-FFF2-40B4-BE49-F238E27FC236}">
                <a16:creationId xmlns:a16="http://schemas.microsoft.com/office/drawing/2014/main" id="{88DC5914-708F-1FE8-EE7E-BC6715396F8D}"/>
              </a:ext>
            </a:extLst>
          </p:cNvPr>
          <p:cNvSpPr>
            <a:spLocks noChangeArrowheads="1"/>
          </p:cNvSpPr>
          <p:nvPr/>
        </p:nvSpPr>
        <p:spPr bwMode="auto">
          <a:xfrm>
            <a:off x="6714362" y="4595654"/>
            <a:ext cx="211696" cy="211766"/>
          </a:xfrm>
          <a:prstGeom prst="rightArrow">
            <a:avLst>
              <a:gd name="adj1" fmla="val 50000"/>
              <a:gd name="adj2" fmla="val 50000"/>
            </a:avLst>
          </a:prstGeom>
          <a:solidFill>
            <a:srgbClr val="FFFF00"/>
          </a:solidFill>
          <a:ln w="9525" algn="ctr">
            <a:solidFill>
              <a:srgbClr val="FF0000"/>
            </a:solidFill>
            <a:round/>
            <a:headEnd/>
            <a:tailEnd/>
          </a:ln>
        </p:spPr>
        <p:txBody>
          <a:bodyPr/>
          <a:lstStyle/>
          <a:p>
            <a:endParaRPr lang="ko-KR" altLang="ko-KR" sz="1600" b="1">
              <a:solidFill>
                <a:srgbClr val="FF0000"/>
              </a:solidFill>
              <a:latin typeface="+mj-lt"/>
              <a:ea typeface="휴먼둥근헤드라인" panose="02030504000101010101" pitchFamily="18" charset="-127"/>
            </a:endParaRPr>
          </a:p>
        </p:txBody>
      </p:sp>
      <p:sp>
        <p:nvSpPr>
          <p:cNvPr id="20" name="TextBox 19">
            <a:extLst>
              <a:ext uri="{FF2B5EF4-FFF2-40B4-BE49-F238E27FC236}">
                <a16:creationId xmlns:a16="http://schemas.microsoft.com/office/drawing/2014/main" id="{E00CA989-4614-A53A-14DE-0468F4D63C44}"/>
              </a:ext>
            </a:extLst>
          </p:cNvPr>
          <p:cNvSpPr txBox="1"/>
          <p:nvPr/>
        </p:nvSpPr>
        <p:spPr>
          <a:xfrm>
            <a:off x="9567527" y="3963168"/>
            <a:ext cx="2341975" cy="230832"/>
          </a:xfrm>
          <a:prstGeom prst="rect">
            <a:avLst/>
          </a:prstGeom>
          <a:solidFill>
            <a:schemeClr val="bg1"/>
          </a:solidFill>
          <a:ln w="38100">
            <a:solidFill>
              <a:srgbClr val="FF0000"/>
            </a:solidFill>
          </a:ln>
        </p:spPr>
        <p:txBody>
          <a:bodyPr wrap="square" rtlCol="0">
            <a:spAutoFit/>
          </a:bodyPr>
          <a:lstStyle/>
          <a:p>
            <a:pPr algn="ctr"/>
            <a:r>
              <a:rPr lang="en-US" altLang="ko-KR" sz="900" b="1">
                <a:latin typeface="맑은 고딕" panose="020B0503020000020004" pitchFamily="50" charset="-127"/>
                <a:ea typeface="맑은 고딕" panose="020B0503020000020004" pitchFamily="50" charset="-127"/>
              </a:rPr>
              <a:t>100times smaller emittance than PLS-II</a:t>
            </a:r>
            <a:endParaRPr lang="ko-KR" altLang="en-US" sz="900" b="1">
              <a:latin typeface="맑은 고딕" panose="020B0503020000020004" pitchFamily="50" charset="-127"/>
              <a:ea typeface="맑은 고딕" panose="020B0503020000020004" pitchFamily="50" charset="-127"/>
            </a:endParaRPr>
          </a:p>
        </p:txBody>
      </p:sp>
      <p:sp>
        <p:nvSpPr>
          <p:cNvPr id="22" name="텍스트 개체 틀 3">
            <a:extLst>
              <a:ext uri="{FF2B5EF4-FFF2-40B4-BE49-F238E27FC236}">
                <a16:creationId xmlns:a16="http://schemas.microsoft.com/office/drawing/2014/main" id="{EDEC4F91-236D-4D3B-E090-D423F581A701}"/>
              </a:ext>
            </a:extLst>
          </p:cNvPr>
          <p:cNvSpPr>
            <a:spLocks noGrp="1"/>
          </p:cNvSpPr>
          <p:nvPr>
            <p:ph type="body" sz="quarter" idx="14"/>
          </p:nvPr>
        </p:nvSpPr>
        <p:spPr>
          <a:xfrm>
            <a:off x="393700" y="1141413"/>
            <a:ext cx="11404600" cy="344487"/>
          </a:xfrm>
        </p:spPr>
        <p:txBody>
          <a:bodyPr/>
          <a:lstStyle/>
          <a:p>
            <a:r>
              <a:rPr lang="en-US" altLang="ko-KR" sz="2000" b="1" dirty="0">
                <a:ea typeface="굴림" charset="-127"/>
              </a:rPr>
              <a:t>A requirement of High-Precision Beam Position </a:t>
            </a:r>
            <a:r>
              <a:rPr lang="en-US" altLang="ko-KR" dirty="0">
                <a:ea typeface="굴림" charset="-127"/>
              </a:rPr>
              <a:t>M</a:t>
            </a:r>
            <a:r>
              <a:rPr lang="en-US" altLang="ko-KR" sz="2000" b="1" dirty="0">
                <a:ea typeface="굴림" charset="-127"/>
              </a:rPr>
              <a:t>onitor system </a:t>
            </a:r>
            <a:r>
              <a:rPr lang="en-US" altLang="ko-KR" dirty="0">
                <a:ea typeface="굴림" charset="-127"/>
              </a:rPr>
              <a:t>for Korea 4GSR</a:t>
            </a:r>
            <a:endParaRPr lang="en-US" altLang="ko-KR" sz="2000" b="1" dirty="0">
              <a:ea typeface="굴림" charset="-127"/>
            </a:endParaRPr>
          </a:p>
        </p:txBody>
      </p:sp>
      <p:pic>
        <p:nvPicPr>
          <p:cNvPr id="3" name="그림 2">
            <a:extLst>
              <a:ext uri="{FF2B5EF4-FFF2-40B4-BE49-F238E27FC236}">
                <a16:creationId xmlns:a16="http://schemas.microsoft.com/office/drawing/2014/main" id="{B9960D15-E7F6-B6B9-1F29-6C8D9354A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111" y="1560480"/>
            <a:ext cx="2357825" cy="3382965"/>
          </a:xfrm>
          <a:prstGeom prst="rect">
            <a:avLst/>
          </a:prstGeom>
        </p:spPr>
      </p:pic>
      <p:sp>
        <p:nvSpPr>
          <p:cNvPr id="4" name="TextBox 3">
            <a:extLst>
              <a:ext uri="{FF2B5EF4-FFF2-40B4-BE49-F238E27FC236}">
                <a16:creationId xmlns:a16="http://schemas.microsoft.com/office/drawing/2014/main" id="{EDD02C30-4590-32EF-D3A5-C2D465AA90C8}"/>
              </a:ext>
            </a:extLst>
          </p:cNvPr>
          <p:cNvSpPr txBox="1"/>
          <p:nvPr/>
        </p:nvSpPr>
        <p:spPr>
          <a:xfrm>
            <a:off x="139732" y="2162626"/>
            <a:ext cx="813043" cy="369332"/>
          </a:xfrm>
          <a:prstGeom prst="rect">
            <a:avLst/>
          </a:prstGeom>
          <a:noFill/>
        </p:spPr>
        <p:txBody>
          <a:bodyPr wrap="none" rtlCol="0">
            <a:spAutoFit/>
          </a:bodyPr>
          <a:lstStyle/>
          <a:p>
            <a:r>
              <a:rPr kumimoji="1" lang="en-US" altLang="ko-KR" b="1" dirty="0"/>
              <a:t>Seoul</a:t>
            </a:r>
            <a:endParaRPr kumimoji="1" lang="ko-KR" altLang="en-US" b="1" dirty="0"/>
          </a:p>
        </p:txBody>
      </p:sp>
      <p:cxnSp>
        <p:nvCxnSpPr>
          <p:cNvPr id="23" name="직선 화살표 연결선 22">
            <a:extLst>
              <a:ext uri="{FF2B5EF4-FFF2-40B4-BE49-F238E27FC236}">
                <a16:creationId xmlns:a16="http://schemas.microsoft.com/office/drawing/2014/main" id="{3202A1BC-A367-EA48-7025-8D5DEDEFA41D}"/>
              </a:ext>
            </a:extLst>
          </p:cNvPr>
          <p:cNvCxnSpPr>
            <a:cxnSpLocks/>
          </p:cNvCxnSpPr>
          <p:nvPr/>
        </p:nvCxnSpPr>
        <p:spPr>
          <a:xfrm>
            <a:off x="892953" y="2347292"/>
            <a:ext cx="678483" cy="293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E755118-7A7D-F083-C91E-FA666D323A58}"/>
              </a:ext>
            </a:extLst>
          </p:cNvPr>
          <p:cNvSpPr txBox="1"/>
          <p:nvPr/>
        </p:nvSpPr>
        <p:spPr>
          <a:xfrm>
            <a:off x="178208" y="3299309"/>
            <a:ext cx="981359" cy="523220"/>
          </a:xfrm>
          <a:prstGeom prst="rect">
            <a:avLst/>
          </a:prstGeom>
          <a:noFill/>
        </p:spPr>
        <p:txBody>
          <a:bodyPr wrap="none" rtlCol="0">
            <a:spAutoFit/>
          </a:bodyPr>
          <a:lstStyle/>
          <a:p>
            <a:r>
              <a:rPr kumimoji="1" lang="en-US" altLang="ko-KR" sz="1400" b="1" dirty="0" err="1"/>
              <a:t>Ochang</a:t>
            </a:r>
            <a:endParaRPr kumimoji="1" lang="en-US" altLang="ko-KR" sz="1400" b="1" dirty="0"/>
          </a:p>
          <a:p>
            <a:r>
              <a:rPr kumimoji="1" lang="en-US" altLang="ko-KR" sz="1400" b="1" dirty="0"/>
              <a:t>(K-4GSR)</a:t>
            </a:r>
            <a:endParaRPr kumimoji="1" lang="ko-KR" altLang="en-US" sz="1400" b="1" dirty="0"/>
          </a:p>
        </p:txBody>
      </p:sp>
      <p:cxnSp>
        <p:nvCxnSpPr>
          <p:cNvPr id="26" name="직선 화살표 연결선 25">
            <a:extLst>
              <a:ext uri="{FF2B5EF4-FFF2-40B4-BE49-F238E27FC236}">
                <a16:creationId xmlns:a16="http://schemas.microsoft.com/office/drawing/2014/main" id="{281B03F9-7EEE-941B-51CB-1966AF534EC8}"/>
              </a:ext>
            </a:extLst>
          </p:cNvPr>
          <p:cNvCxnSpPr>
            <a:cxnSpLocks/>
          </p:cNvCxnSpPr>
          <p:nvPr/>
        </p:nvCxnSpPr>
        <p:spPr>
          <a:xfrm flipV="1">
            <a:off x="1068224" y="3050103"/>
            <a:ext cx="722704" cy="428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포인트가 5개인 별[5] 27">
            <a:extLst>
              <a:ext uri="{FF2B5EF4-FFF2-40B4-BE49-F238E27FC236}">
                <a16:creationId xmlns:a16="http://schemas.microsoft.com/office/drawing/2014/main" id="{F6DE2F0A-7DD0-DD24-6192-8E260A291E7B}"/>
              </a:ext>
            </a:extLst>
          </p:cNvPr>
          <p:cNvSpPr/>
          <p:nvPr/>
        </p:nvSpPr>
        <p:spPr>
          <a:xfrm>
            <a:off x="1759887" y="2948746"/>
            <a:ext cx="192930" cy="176239"/>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9" name="TextBox 28">
            <a:extLst>
              <a:ext uri="{FF2B5EF4-FFF2-40B4-BE49-F238E27FC236}">
                <a16:creationId xmlns:a16="http://schemas.microsoft.com/office/drawing/2014/main" id="{06C3D6A0-11C7-B511-1CC3-59FE90F071F6}"/>
              </a:ext>
            </a:extLst>
          </p:cNvPr>
          <p:cNvSpPr txBox="1"/>
          <p:nvPr/>
        </p:nvSpPr>
        <p:spPr>
          <a:xfrm>
            <a:off x="3164245" y="2775255"/>
            <a:ext cx="840295" cy="523220"/>
          </a:xfrm>
          <a:prstGeom prst="rect">
            <a:avLst/>
          </a:prstGeom>
          <a:noFill/>
        </p:spPr>
        <p:txBody>
          <a:bodyPr wrap="none" rtlCol="0">
            <a:spAutoFit/>
          </a:bodyPr>
          <a:lstStyle/>
          <a:p>
            <a:pPr algn="ctr"/>
            <a:r>
              <a:rPr kumimoji="1" lang="en-US" altLang="ko-KR" sz="1400" b="1" dirty="0"/>
              <a:t>Pohang</a:t>
            </a:r>
          </a:p>
          <a:p>
            <a:pPr algn="ctr"/>
            <a:r>
              <a:rPr kumimoji="1" lang="en-US" altLang="ko-KR" sz="1400" b="1" dirty="0"/>
              <a:t>(PAL)</a:t>
            </a:r>
            <a:endParaRPr kumimoji="1" lang="ko-KR" altLang="en-US" sz="1400" b="1" dirty="0"/>
          </a:p>
        </p:txBody>
      </p:sp>
      <p:cxnSp>
        <p:nvCxnSpPr>
          <p:cNvPr id="30" name="직선 화살표 연결선 29">
            <a:extLst>
              <a:ext uri="{FF2B5EF4-FFF2-40B4-BE49-F238E27FC236}">
                <a16:creationId xmlns:a16="http://schemas.microsoft.com/office/drawing/2014/main" id="{F91E9AE0-B513-584E-C736-CFD3F3B37D61}"/>
              </a:ext>
            </a:extLst>
          </p:cNvPr>
          <p:cNvCxnSpPr>
            <a:cxnSpLocks/>
          </p:cNvCxnSpPr>
          <p:nvPr/>
        </p:nvCxnSpPr>
        <p:spPr>
          <a:xfrm flipH="1">
            <a:off x="3117277" y="3283457"/>
            <a:ext cx="275239" cy="2569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타원 32">
            <a:extLst>
              <a:ext uri="{FF2B5EF4-FFF2-40B4-BE49-F238E27FC236}">
                <a16:creationId xmlns:a16="http://schemas.microsoft.com/office/drawing/2014/main" id="{F264FBA1-7881-E210-DB9E-B93C134D0F5F}"/>
              </a:ext>
            </a:extLst>
          </p:cNvPr>
          <p:cNvSpPr/>
          <p:nvPr/>
        </p:nvSpPr>
        <p:spPr>
          <a:xfrm>
            <a:off x="2952044" y="3504471"/>
            <a:ext cx="162000" cy="162000"/>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34" name="TextBox 33">
            <a:extLst>
              <a:ext uri="{FF2B5EF4-FFF2-40B4-BE49-F238E27FC236}">
                <a16:creationId xmlns:a16="http://schemas.microsoft.com/office/drawing/2014/main" id="{F7AEF901-4D57-6796-74A7-B84C55A1BA4C}"/>
              </a:ext>
            </a:extLst>
          </p:cNvPr>
          <p:cNvSpPr txBox="1"/>
          <p:nvPr/>
        </p:nvSpPr>
        <p:spPr>
          <a:xfrm rot="1571762">
            <a:off x="2121337" y="2990808"/>
            <a:ext cx="902811" cy="369332"/>
          </a:xfrm>
          <a:prstGeom prst="rect">
            <a:avLst/>
          </a:prstGeom>
          <a:noFill/>
        </p:spPr>
        <p:txBody>
          <a:bodyPr wrap="none" rtlCol="0">
            <a:spAutoFit/>
          </a:bodyPr>
          <a:lstStyle/>
          <a:p>
            <a:r>
              <a:rPr kumimoji="1" lang="en-US" altLang="ko-KR" b="1" dirty="0">
                <a:solidFill>
                  <a:srgbClr val="002060"/>
                </a:solidFill>
              </a:rPr>
              <a:t>200km</a:t>
            </a:r>
            <a:endParaRPr kumimoji="1" lang="ko-KR" altLang="en-US" b="1" dirty="0">
              <a:solidFill>
                <a:srgbClr val="002060"/>
              </a:solidFill>
            </a:endParaRPr>
          </a:p>
        </p:txBody>
      </p:sp>
      <p:cxnSp>
        <p:nvCxnSpPr>
          <p:cNvPr id="35" name="직선 화살표 연결선 34">
            <a:extLst>
              <a:ext uri="{FF2B5EF4-FFF2-40B4-BE49-F238E27FC236}">
                <a16:creationId xmlns:a16="http://schemas.microsoft.com/office/drawing/2014/main" id="{A2512F33-35EE-22A2-4CEC-2FCEE3159136}"/>
              </a:ext>
            </a:extLst>
          </p:cNvPr>
          <p:cNvCxnSpPr>
            <a:cxnSpLocks/>
          </p:cNvCxnSpPr>
          <p:nvPr/>
        </p:nvCxnSpPr>
        <p:spPr>
          <a:xfrm flipH="1" flipV="1">
            <a:off x="1975038" y="3076836"/>
            <a:ext cx="942504" cy="470804"/>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83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9FE04CA-1463-E75D-0C77-2322FE9A0174}"/>
              </a:ext>
            </a:extLst>
          </p:cNvPr>
          <p:cNvSpPr>
            <a:spLocks noGrp="1"/>
          </p:cNvSpPr>
          <p:nvPr>
            <p:ph type="title"/>
          </p:nvPr>
        </p:nvSpPr>
        <p:spPr/>
        <p:txBody>
          <a:bodyPr>
            <a:normAutofit fontScale="90000"/>
          </a:bodyPr>
          <a:lstStyle/>
          <a:p>
            <a:r>
              <a:rPr kumimoji="1" lang="en-US" altLang="ko-KR" dirty="0"/>
              <a:t>Consideration of BPM design</a:t>
            </a:r>
            <a:endParaRPr kumimoji="1" lang="ko-KR" altLang="en-US" dirty="0"/>
          </a:p>
        </p:txBody>
      </p:sp>
      <p:sp>
        <p:nvSpPr>
          <p:cNvPr id="5" name="바닥글 개체 틀 4">
            <a:extLst>
              <a:ext uri="{FF2B5EF4-FFF2-40B4-BE49-F238E27FC236}">
                <a16:creationId xmlns:a16="http://schemas.microsoft.com/office/drawing/2014/main" id="{02338451-4886-FDDA-3D51-365974792889}"/>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0CE5198C-62D0-41C1-355B-D32B5B5F7039}"/>
              </a:ext>
            </a:extLst>
          </p:cNvPr>
          <p:cNvSpPr>
            <a:spLocks noGrp="1"/>
          </p:cNvSpPr>
          <p:nvPr>
            <p:ph type="sldNum" sz="quarter" idx="12"/>
          </p:nvPr>
        </p:nvSpPr>
        <p:spPr/>
        <p:txBody>
          <a:bodyPr/>
          <a:lstStyle/>
          <a:p>
            <a:r>
              <a:rPr lang="en-US" altLang="ko-KR"/>
              <a:t>Page </a:t>
            </a:r>
            <a:fld id="{7883D56B-A745-40B2-8941-444248B116C0}" type="slidenum">
              <a:rPr lang="ko-KR" altLang="en-US" smtClean="0"/>
              <a:pPr/>
              <a:t>4</a:t>
            </a:fld>
            <a:endParaRPr lang="ko-KR" altLang="en-US"/>
          </a:p>
        </p:txBody>
      </p:sp>
      <p:sp>
        <p:nvSpPr>
          <p:cNvPr id="22" name="텍스트 개체 틀 3">
            <a:extLst>
              <a:ext uri="{FF2B5EF4-FFF2-40B4-BE49-F238E27FC236}">
                <a16:creationId xmlns:a16="http://schemas.microsoft.com/office/drawing/2014/main" id="{EDEC4F91-236D-4D3B-E090-D423F581A701}"/>
              </a:ext>
            </a:extLst>
          </p:cNvPr>
          <p:cNvSpPr>
            <a:spLocks noGrp="1"/>
          </p:cNvSpPr>
          <p:nvPr>
            <p:ph type="body" sz="quarter" idx="14"/>
          </p:nvPr>
        </p:nvSpPr>
        <p:spPr>
          <a:xfrm>
            <a:off x="393700" y="1141413"/>
            <a:ext cx="11404600" cy="344487"/>
          </a:xfrm>
        </p:spPr>
        <p:txBody>
          <a:bodyPr/>
          <a:lstStyle/>
          <a:p>
            <a:r>
              <a:rPr lang="en-US" altLang="ko-KR" sz="2000" b="1" dirty="0">
                <a:ea typeface="굴림" charset="-127"/>
              </a:rPr>
              <a:t>Which type BPM is suitable for Korea 4GSR projects?</a:t>
            </a:r>
          </a:p>
        </p:txBody>
      </p:sp>
      <p:graphicFrame>
        <p:nvGraphicFramePr>
          <p:cNvPr id="3" name="표 2">
            <a:extLst>
              <a:ext uri="{FF2B5EF4-FFF2-40B4-BE49-F238E27FC236}">
                <a16:creationId xmlns:a16="http://schemas.microsoft.com/office/drawing/2014/main" id="{A7825358-FB76-8302-AD64-06A3C798774C}"/>
              </a:ext>
            </a:extLst>
          </p:cNvPr>
          <p:cNvGraphicFramePr>
            <a:graphicFrameLocks noGrp="1"/>
          </p:cNvGraphicFramePr>
          <p:nvPr>
            <p:extLst>
              <p:ext uri="{D42A27DB-BD31-4B8C-83A1-F6EECF244321}">
                <p14:modId xmlns:p14="http://schemas.microsoft.com/office/powerpoint/2010/main" val="1365370453"/>
              </p:ext>
            </p:extLst>
          </p:nvPr>
        </p:nvGraphicFramePr>
        <p:xfrm>
          <a:off x="1618845" y="1617547"/>
          <a:ext cx="9457084" cy="4348278"/>
        </p:xfrm>
        <a:graphic>
          <a:graphicData uri="http://schemas.openxmlformats.org/drawingml/2006/table">
            <a:tbl>
              <a:tblPr firstRow="1" bandRow="1">
                <a:tableStyleId>{5C22544A-7EE6-4342-B048-85BDC9FD1C3A}</a:tableStyleId>
              </a:tblPr>
              <a:tblGrid>
                <a:gridCol w="1585033">
                  <a:extLst>
                    <a:ext uri="{9D8B030D-6E8A-4147-A177-3AD203B41FA5}">
                      <a16:colId xmlns:a16="http://schemas.microsoft.com/office/drawing/2014/main" val="1449497680"/>
                    </a:ext>
                  </a:extLst>
                </a:gridCol>
                <a:gridCol w="1724061">
                  <a:extLst>
                    <a:ext uri="{9D8B030D-6E8A-4147-A177-3AD203B41FA5}">
                      <a16:colId xmlns:a16="http://schemas.microsoft.com/office/drawing/2014/main" val="1878930018"/>
                    </a:ext>
                  </a:extLst>
                </a:gridCol>
                <a:gridCol w="1367959">
                  <a:extLst>
                    <a:ext uri="{9D8B030D-6E8A-4147-A177-3AD203B41FA5}">
                      <a16:colId xmlns:a16="http://schemas.microsoft.com/office/drawing/2014/main" val="2207785801"/>
                    </a:ext>
                  </a:extLst>
                </a:gridCol>
                <a:gridCol w="1338752">
                  <a:extLst>
                    <a:ext uri="{9D8B030D-6E8A-4147-A177-3AD203B41FA5}">
                      <a16:colId xmlns:a16="http://schemas.microsoft.com/office/drawing/2014/main" val="2106172364"/>
                    </a:ext>
                  </a:extLst>
                </a:gridCol>
                <a:gridCol w="1484642">
                  <a:extLst>
                    <a:ext uri="{9D8B030D-6E8A-4147-A177-3AD203B41FA5}">
                      <a16:colId xmlns:a16="http://schemas.microsoft.com/office/drawing/2014/main" val="945136035"/>
                    </a:ext>
                  </a:extLst>
                </a:gridCol>
                <a:gridCol w="1956637">
                  <a:extLst>
                    <a:ext uri="{9D8B030D-6E8A-4147-A177-3AD203B41FA5}">
                      <a16:colId xmlns:a16="http://schemas.microsoft.com/office/drawing/2014/main" val="3761665634"/>
                    </a:ext>
                  </a:extLst>
                </a:gridCol>
              </a:tblGrid>
              <a:tr h="680279">
                <a:tc>
                  <a:txBody>
                    <a:bodyPr/>
                    <a:lstStyle/>
                    <a:p>
                      <a:pPr algn="ctr" latinLnBrk="1"/>
                      <a:r>
                        <a:rPr lang="en-US" altLang="ko-KR" sz="1600"/>
                        <a:t>4GSR Site</a:t>
                      </a:r>
                    </a:p>
                  </a:txBody>
                  <a:tcPr marL="89893" marR="89893" marT="33769" marB="33769" anchor="ctr"/>
                </a:tc>
                <a:tc>
                  <a:txBody>
                    <a:bodyPr/>
                    <a:lstStyle/>
                    <a:p>
                      <a:pPr algn="ctr" latinLnBrk="1"/>
                      <a:r>
                        <a:rPr lang="en-US" altLang="ko-KR" sz="1600"/>
                        <a:t>Beam pipe size </a:t>
                      </a:r>
                    </a:p>
                    <a:p>
                      <a:pPr algn="ctr" latinLnBrk="1"/>
                      <a:r>
                        <a:rPr lang="en-US" altLang="ko-KR" sz="1100"/>
                        <a:t>(mm x mm)</a:t>
                      </a:r>
                      <a:endParaRPr lang="en-US" altLang="ko-KR" sz="1600"/>
                    </a:p>
                  </a:txBody>
                  <a:tcPr marL="89893" marR="89893" marT="33769" marB="33769" anchor="ctr"/>
                </a:tc>
                <a:tc>
                  <a:txBody>
                    <a:bodyPr/>
                    <a:lstStyle/>
                    <a:p>
                      <a:pPr algn="ctr"/>
                      <a:r>
                        <a:rPr lang="en-US" altLang="ko-KR" sz="1600"/>
                        <a:t>Beam pipe</a:t>
                      </a:r>
                    </a:p>
                    <a:p>
                      <a:pPr algn="ctr"/>
                      <a:r>
                        <a:rPr lang="en-US" altLang="ko-KR" sz="1600"/>
                        <a:t>Shape</a:t>
                      </a:r>
                      <a:endParaRPr lang="ko-KR" altLang="en-US" sz="1600"/>
                    </a:p>
                  </a:txBody>
                  <a:tcPr marL="89893" marR="89893" marT="33769" marB="33769" anchor="ctr"/>
                </a:tc>
                <a:tc>
                  <a:txBody>
                    <a:bodyPr/>
                    <a:lstStyle/>
                    <a:p>
                      <a:pPr algn="ctr" latinLnBrk="1"/>
                      <a:r>
                        <a:rPr lang="en-US" altLang="ko-KR" sz="1600"/>
                        <a:t>N of BPM</a:t>
                      </a:r>
                      <a:endParaRPr lang="ko-KR" altLang="en-US" sz="1600"/>
                    </a:p>
                  </a:txBody>
                  <a:tcPr marL="89893" marR="89893" marT="33769" marB="33769" anchor="ctr"/>
                </a:tc>
                <a:tc>
                  <a:txBody>
                    <a:bodyPr/>
                    <a:lstStyle/>
                    <a:p>
                      <a:pPr algn="ctr" latinLnBrk="1"/>
                      <a:r>
                        <a:rPr lang="en-US" altLang="ko-KR" sz="1600"/>
                        <a:t>Insulator</a:t>
                      </a:r>
                    </a:p>
                    <a:p>
                      <a:pPr algn="ctr" latinLnBrk="1"/>
                      <a:r>
                        <a:rPr lang="en-US" altLang="ko-KR" sz="1600"/>
                        <a:t>Type</a:t>
                      </a:r>
                      <a:endParaRPr lang="ko-KR" altLang="en-US" sz="1600"/>
                    </a:p>
                  </a:txBody>
                  <a:tcPr marL="89893" marR="89893" marT="33769" marB="33769" anchor="ctr"/>
                </a:tc>
                <a:tc>
                  <a:txBody>
                    <a:bodyPr/>
                    <a:lstStyle/>
                    <a:p>
                      <a:pPr algn="ctr" latinLnBrk="1"/>
                      <a:r>
                        <a:rPr lang="en-US" altLang="ko-KR" sz="1600"/>
                        <a:t>Assemble</a:t>
                      </a:r>
                    </a:p>
                    <a:p>
                      <a:pPr algn="ctr" latinLnBrk="1"/>
                      <a:r>
                        <a:rPr lang="en-US" altLang="ko-KR" sz="900"/>
                        <a:t>Chamber/Insulator</a:t>
                      </a:r>
                    </a:p>
                  </a:txBody>
                  <a:tcPr marL="89893" marR="89893" marT="33769" marB="33769" anchor="ctr"/>
                </a:tc>
                <a:extLst>
                  <a:ext uri="{0D108BD9-81ED-4DB2-BD59-A6C34878D82A}">
                    <a16:rowId xmlns:a16="http://schemas.microsoft.com/office/drawing/2014/main" val="1356745522"/>
                  </a:ext>
                </a:extLst>
              </a:tr>
              <a:tr h="593672">
                <a:tc>
                  <a:txBody>
                    <a:bodyPr/>
                    <a:lstStyle/>
                    <a:p>
                      <a:pPr algn="ctr"/>
                      <a:r>
                        <a:rPr lang="en-US" altLang="ko-KR" sz="1600" b="1" dirty="0">
                          <a:solidFill>
                            <a:srgbClr val="1700FF"/>
                          </a:solidFill>
                        </a:rPr>
                        <a:t>Korea 4GSR</a:t>
                      </a:r>
                      <a:endParaRPr lang="ko-KR" altLang="en-US" sz="1600" b="1" dirty="0">
                        <a:solidFill>
                          <a:srgbClr val="1700FF"/>
                        </a:solidFill>
                      </a:endParaRPr>
                    </a:p>
                  </a:txBody>
                  <a:tcPr marL="89893" marR="89893" marT="33769" marB="33769" anchor="ctr"/>
                </a:tc>
                <a:tc>
                  <a:txBody>
                    <a:bodyPr/>
                    <a:lstStyle/>
                    <a:p>
                      <a:pPr algn="ctr" latinLnBrk="1"/>
                      <a:r>
                        <a:rPr lang="en-US" altLang="ko-KR" sz="1600">
                          <a:solidFill>
                            <a:srgbClr val="1700FF"/>
                          </a:solidFill>
                        </a:rPr>
                        <a:t>24 x </a:t>
                      </a:r>
                      <a:r>
                        <a:rPr lang="en-US" altLang="ko-KR" sz="1600" b="1">
                          <a:solidFill>
                            <a:srgbClr val="FF0000"/>
                          </a:solidFill>
                        </a:rPr>
                        <a:t>18</a:t>
                      </a:r>
                      <a:endParaRPr lang="ko-KR" altLang="en-US" sz="1600" b="1">
                        <a:solidFill>
                          <a:srgbClr val="FF0000"/>
                        </a:solidFill>
                      </a:endParaRPr>
                    </a:p>
                  </a:txBody>
                  <a:tcPr marL="89893" marR="89893" marT="33769" marB="33769" anchor="ctr"/>
                </a:tc>
                <a:tc>
                  <a:txBody>
                    <a:bodyPr/>
                    <a:lstStyle/>
                    <a:p>
                      <a:pPr algn="ctr"/>
                      <a:r>
                        <a:rPr lang="en-US" altLang="ko-KR" sz="1600">
                          <a:solidFill>
                            <a:srgbClr val="1700FF"/>
                          </a:solidFill>
                        </a:rPr>
                        <a:t>Octagonal</a:t>
                      </a:r>
                      <a:endParaRPr lang="ko-KR" altLang="en-US" sz="1600">
                        <a:solidFill>
                          <a:srgbClr val="1700FF"/>
                        </a:solidFill>
                      </a:endParaRPr>
                    </a:p>
                  </a:txBody>
                  <a:tcPr marL="89893" marR="89893" marT="33769" marB="33769" anchor="ctr"/>
                </a:tc>
                <a:tc>
                  <a:txBody>
                    <a:bodyPr/>
                    <a:lstStyle/>
                    <a:p>
                      <a:pPr algn="ctr" latinLnBrk="1"/>
                      <a:r>
                        <a:rPr lang="en-US" altLang="ko-KR" sz="1600" dirty="0">
                          <a:solidFill>
                            <a:srgbClr val="1700FF"/>
                          </a:solidFill>
                        </a:rPr>
                        <a:t>288</a:t>
                      </a:r>
                      <a:endParaRPr lang="ko-KR" altLang="en-US" sz="1600" dirty="0">
                        <a:solidFill>
                          <a:srgbClr val="1700FF"/>
                        </a:solidFill>
                      </a:endParaRPr>
                    </a:p>
                  </a:txBody>
                  <a:tcPr marL="89893" marR="89893" marT="33769" marB="33769" anchor="ctr"/>
                </a:tc>
                <a:tc>
                  <a:txBody>
                    <a:bodyPr/>
                    <a:lstStyle/>
                    <a:p>
                      <a:pPr algn="ctr" latinLnBrk="1"/>
                      <a:r>
                        <a:rPr lang="en-US" altLang="ko-KR" sz="1600" dirty="0">
                          <a:solidFill>
                            <a:srgbClr val="1700FF"/>
                          </a:solidFill>
                        </a:rPr>
                        <a:t>SiO</a:t>
                      </a:r>
                      <a:r>
                        <a:rPr lang="en-US" altLang="ko-KR" sz="1600" baseline="-25000" dirty="0">
                          <a:solidFill>
                            <a:srgbClr val="1700FF"/>
                          </a:solidFill>
                        </a:rPr>
                        <a:t>2 </a:t>
                      </a:r>
                      <a:r>
                        <a:rPr lang="en-US" altLang="ko-KR" sz="1600" dirty="0">
                          <a:solidFill>
                            <a:srgbClr val="1700FF"/>
                          </a:solidFill>
                        </a:rPr>
                        <a:t>(Al</a:t>
                      </a:r>
                      <a:r>
                        <a:rPr lang="en-US" altLang="ko-KR" sz="1600" baseline="-25000" dirty="0">
                          <a:solidFill>
                            <a:srgbClr val="1700FF"/>
                          </a:solidFill>
                        </a:rPr>
                        <a:t>2</a:t>
                      </a:r>
                      <a:r>
                        <a:rPr lang="en-US" altLang="ko-KR" sz="1600" dirty="0">
                          <a:solidFill>
                            <a:srgbClr val="1700FF"/>
                          </a:solidFill>
                        </a:rPr>
                        <a:t>O</a:t>
                      </a:r>
                      <a:r>
                        <a:rPr lang="en-US" altLang="ko-KR" sz="1600" baseline="-25000" dirty="0">
                          <a:solidFill>
                            <a:srgbClr val="1700FF"/>
                          </a:solidFill>
                        </a:rPr>
                        <a:t>3</a:t>
                      </a:r>
                      <a:r>
                        <a:rPr lang="en-US" altLang="ko-KR" sz="1600" dirty="0">
                          <a:solidFill>
                            <a:srgbClr val="1700FF"/>
                          </a:solidFill>
                        </a:rPr>
                        <a:t>)</a:t>
                      </a:r>
                      <a:endParaRPr lang="ko-KR" altLang="en-US" sz="1600" dirty="0">
                        <a:solidFill>
                          <a:srgbClr val="1700FF"/>
                        </a:solidFill>
                      </a:endParaRPr>
                    </a:p>
                  </a:txBody>
                  <a:tcPr marL="89893" marR="89893" marT="33769" marB="33769" anchor="ctr"/>
                </a:tc>
                <a:tc>
                  <a:txBody>
                    <a:bodyPr/>
                    <a:lstStyle/>
                    <a:p>
                      <a:pPr algn="ctr" latinLnBrk="1"/>
                      <a:r>
                        <a:rPr lang="en-US" altLang="ko-KR" sz="1600" dirty="0">
                          <a:solidFill>
                            <a:srgbClr val="1700FF"/>
                          </a:solidFill>
                        </a:rPr>
                        <a:t>1. TIG/ HT Sealing</a:t>
                      </a:r>
                    </a:p>
                    <a:p>
                      <a:pPr algn="ctr" latinLnBrk="1"/>
                      <a:r>
                        <a:rPr lang="en-US" altLang="ko-KR" sz="1200" dirty="0">
                          <a:solidFill>
                            <a:srgbClr val="1700FF"/>
                          </a:solidFill>
                        </a:rPr>
                        <a:t>2. Screw + TIG/ Brazing</a:t>
                      </a:r>
                      <a:endParaRPr lang="ko-KR" altLang="en-US" sz="1200" dirty="0">
                        <a:solidFill>
                          <a:srgbClr val="1700FF"/>
                        </a:solidFill>
                      </a:endParaRPr>
                    </a:p>
                  </a:txBody>
                  <a:tcPr marL="89893" marR="89893" marT="33769" marB="33769" anchor="ctr"/>
                </a:tc>
                <a:extLst>
                  <a:ext uri="{0D108BD9-81ED-4DB2-BD59-A6C34878D82A}">
                    <a16:rowId xmlns:a16="http://schemas.microsoft.com/office/drawing/2014/main" val="2365781812"/>
                  </a:ext>
                </a:extLst>
              </a:tr>
              <a:tr h="329371">
                <a:tc>
                  <a:txBody>
                    <a:bodyPr/>
                    <a:lstStyle/>
                    <a:p>
                      <a:pPr algn="ctr" latinLnBrk="1"/>
                      <a:r>
                        <a:rPr lang="en-US" altLang="ko-KR" sz="1600" b="1" dirty="0"/>
                        <a:t>PETRA IV</a:t>
                      </a:r>
                      <a:endParaRPr lang="ko-KR" altLang="en-US" sz="1600" b="1" dirty="0"/>
                    </a:p>
                  </a:txBody>
                  <a:tcPr marL="89893" marR="89893" marT="33769" marB="33769" anchor="ctr"/>
                </a:tc>
                <a:tc>
                  <a:txBody>
                    <a:bodyPr/>
                    <a:lstStyle/>
                    <a:p>
                      <a:pPr algn="ctr" latinLnBrk="1"/>
                      <a:r>
                        <a:rPr lang="en-US" altLang="ko-KR" sz="1600" b="1" dirty="0">
                          <a:solidFill>
                            <a:srgbClr val="FF0000"/>
                          </a:solidFill>
                          <a:ea typeface="굴림" charset="-127"/>
                        </a:rPr>
                        <a:t>Φ</a:t>
                      </a:r>
                      <a:r>
                        <a:rPr lang="en-US" altLang="ko-KR" sz="1600" b="1" dirty="0">
                          <a:solidFill>
                            <a:srgbClr val="FF0000"/>
                          </a:solidFill>
                        </a:rPr>
                        <a:t>20</a:t>
                      </a:r>
                      <a:endParaRPr lang="ko-KR" altLang="en-US" sz="1600" b="1" dirty="0">
                        <a:solidFill>
                          <a:srgbClr val="FF0000"/>
                        </a:solidFill>
                      </a:endParaRPr>
                    </a:p>
                  </a:txBody>
                  <a:tcPr marL="89893" marR="89893" marT="33769" marB="33769" anchor="ctr"/>
                </a:tc>
                <a:tc>
                  <a:txBody>
                    <a:bodyPr/>
                    <a:lstStyle/>
                    <a:p>
                      <a:pPr algn="ctr"/>
                      <a:r>
                        <a:rPr lang="en-US" altLang="ko-KR" sz="1600" dirty="0"/>
                        <a:t>Round</a:t>
                      </a:r>
                      <a:endParaRPr lang="ko-KR" altLang="en-US" sz="1600" dirty="0"/>
                    </a:p>
                  </a:txBody>
                  <a:tcPr marL="89893" marR="89893" marT="33769" marB="33769" anchor="ctr"/>
                </a:tc>
                <a:tc>
                  <a:txBody>
                    <a:bodyPr/>
                    <a:lstStyle/>
                    <a:p>
                      <a:pPr algn="ctr" latinLnBrk="1"/>
                      <a:r>
                        <a:rPr lang="en-US" altLang="ko-KR" sz="1600" dirty="0"/>
                        <a:t>800</a:t>
                      </a:r>
                      <a:endParaRPr lang="ko-KR" altLang="en-US" sz="1600" dirty="0"/>
                    </a:p>
                  </a:txBody>
                  <a:tcPr marL="89893" marR="89893" marT="33769" marB="33769" anchor="ctr"/>
                </a:tc>
                <a:tc>
                  <a:txBody>
                    <a:bodyPr/>
                    <a:lstStyle/>
                    <a:p>
                      <a:pPr algn="ctr" latinLnBrk="1"/>
                      <a:r>
                        <a:rPr lang="en-US" altLang="ko-KR" sz="1600" dirty="0"/>
                        <a:t>SiO</a:t>
                      </a:r>
                      <a:r>
                        <a:rPr lang="en-US" altLang="ko-KR" sz="1600" baseline="-25000" dirty="0"/>
                        <a:t>2</a:t>
                      </a:r>
                      <a:endParaRPr lang="ko-KR" altLang="en-US" sz="1600" baseline="-25000" dirty="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dirty="0"/>
                        <a:t>TIG/ HT Sealing</a:t>
                      </a:r>
                      <a:endParaRPr lang="ko-KR" altLang="en-US" sz="1600" dirty="0"/>
                    </a:p>
                  </a:txBody>
                  <a:tcPr marL="89893" marR="89893" marT="33769" marB="33769" anchor="ctr"/>
                </a:tc>
                <a:extLst>
                  <a:ext uri="{0D108BD9-81ED-4DB2-BD59-A6C34878D82A}">
                    <a16:rowId xmlns:a16="http://schemas.microsoft.com/office/drawing/2014/main" val="2849382494"/>
                  </a:ext>
                </a:extLst>
              </a:tr>
              <a:tr h="593672">
                <a:tc>
                  <a:txBody>
                    <a:bodyPr/>
                    <a:lstStyle/>
                    <a:p>
                      <a:pPr algn="ctr" latinLnBrk="1"/>
                      <a:r>
                        <a:rPr lang="en-US" altLang="ko-KR" sz="1600" b="1" dirty="0"/>
                        <a:t>SLS-2</a:t>
                      </a:r>
                      <a:endParaRPr lang="ko-KR" altLang="en-US" sz="1600" b="1" dirty="0"/>
                    </a:p>
                  </a:txBody>
                  <a:tcPr marL="89893" marR="89893" marT="33769" marB="33769" anchor="ctr"/>
                </a:tc>
                <a:tc>
                  <a:txBody>
                    <a:bodyPr/>
                    <a:lstStyle/>
                    <a:p>
                      <a:pPr algn="ctr" latinLnBrk="1"/>
                      <a:r>
                        <a:rPr lang="en-US" altLang="ko-KR" sz="1600" dirty="0"/>
                        <a:t>21 x </a:t>
                      </a:r>
                      <a:r>
                        <a:rPr lang="en-US" altLang="ko-KR" sz="1600" b="1" dirty="0">
                          <a:solidFill>
                            <a:srgbClr val="FF0000"/>
                          </a:solidFill>
                        </a:rPr>
                        <a:t>21</a:t>
                      </a:r>
                      <a:endParaRPr lang="ko-KR" altLang="en-US" sz="1600" b="1" dirty="0">
                        <a:solidFill>
                          <a:srgbClr val="FF0000"/>
                        </a:solidFill>
                      </a:endParaRPr>
                    </a:p>
                  </a:txBody>
                  <a:tcPr marL="89893" marR="89893" marT="33769" marB="33769" anchor="ctr"/>
                </a:tc>
                <a:tc>
                  <a:txBody>
                    <a:bodyPr/>
                    <a:lstStyle/>
                    <a:p>
                      <a:pPr algn="ctr"/>
                      <a:r>
                        <a:rPr lang="en-US" altLang="ko-KR" sz="1600" dirty="0"/>
                        <a:t>Octagonal</a:t>
                      </a:r>
                      <a:endParaRPr lang="ko-KR" altLang="en-US" sz="1600" dirty="0"/>
                    </a:p>
                  </a:txBody>
                  <a:tcPr marL="89893" marR="89893" marT="33769" marB="33769" anchor="ctr"/>
                </a:tc>
                <a:tc>
                  <a:txBody>
                    <a:bodyPr/>
                    <a:lstStyle/>
                    <a:p>
                      <a:pPr algn="ctr" latinLnBrk="1"/>
                      <a:r>
                        <a:rPr lang="en-US" altLang="ko-KR" sz="1600" dirty="0"/>
                        <a:t>116</a:t>
                      </a:r>
                      <a:endParaRPr lang="ko-KR" altLang="en-US" sz="1600" dirty="0"/>
                    </a:p>
                  </a:txBody>
                  <a:tcPr marL="89893" marR="89893" marT="33769" marB="33769" anchor="ctr"/>
                </a:tc>
                <a:tc>
                  <a:txBody>
                    <a:bodyPr/>
                    <a:lstStyle/>
                    <a:p>
                      <a:pPr algn="ctr" latinLnBrk="1"/>
                      <a:r>
                        <a:rPr lang="en-US" altLang="ko-KR" sz="1600" dirty="0"/>
                        <a:t>SiO</a:t>
                      </a:r>
                      <a:r>
                        <a:rPr lang="en-US" altLang="ko-KR" sz="1600" baseline="-25000" dirty="0"/>
                        <a:t>2</a:t>
                      </a:r>
                      <a:endParaRPr lang="ko-KR" altLang="en-US" sz="1600" baseline="-25000" dirty="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dirty="0"/>
                        <a:t>TIG + Screw/ </a:t>
                      </a:r>
                      <a:br>
                        <a:rPr lang="en-US" altLang="ko-KR" sz="1600" dirty="0"/>
                      </a:br>
                      <a:r>
                        <a:rPr lang="en-US" altLang="ko-KR" sz="1600" dirty="0"/>
                        <a:t>HT Sealing</a:t>
                      </a:r>
                    </a:p>
                  </a:txBody>
                  <a:tcPr marL="89893" marR="89893" marT="33769" marB="33769" anchor="ctr"/>
                </a:tc>
                <a:extLst>
                  <a:ext uri="{0D108BD9-81ED-4DB2-BD59-A6C34878D82A}">
                    <a16:rowId xmlns:a16="http://schemas.microsoft.com/office/drawing/2014/main" val="2439087231"/>
                  </a:ext>
                </a:extLst>
              </a:tr>
              <a:tr h="593672">
                <a:tc>
                  <a:txBody>
                    <a:bodyPr/>
                    <a:lstStyle/>
                    <a:p>
                      <a:pPr algn="ctr" latinLnBrk="1"/>
                      <a:r>
                        <a:rPr lang="en-US" altLang="ko-KR" sz="1600" b="1" dirty="0"/>
                        <a:t>ESRF-U</a:t>
                      </a:r>
                      <a:endParaRPr lang="ko-KR" altLang="en-US" sz="1600" b="1" dirty="0"/>
                    </a:p>
                  </a:txBody>
                  <a:tcPr marL="89893" marR="89893" marT="33769" marB="33769" anchor="ctr"/>
                </a:tc>
                <a:tc>
                  <a:txBody>
                    <a:bodyPr/>
                    <a:lstStyle/>
                    <a:p>
                      <a:pPr algn="ctr" latinLnBrk="1"/>
                      <a:r>
                        <a:rPr lang="en-US" altLang="ko-KR" sz="1600" dirty="0"/>
                        <a:t>12.5 x </a:t>
                      </a:r>
                      <a:r>
                        <a:rPr lang="en-US" altLang="ko-KR" sz="1600" b="1" dirty="0">
                          <a:solidFill>
                            <a:srgbClr val="FF0000"/>
                          </a:solidFill>
                        </a:rPr>
                        <a:t>9.6</a:t>
                      </a:r>
                      <a:r>
                        <a:rPr lang="en-US" altLang="ko-KR" sz="1600" dirty="0"/>
                        <a:t> /</a:t>
                      </a:r>
                    </a:p>
                    <a:p>
                      <a:pPr algn="ctr" latinLnBrk="1"/>
                      <a:r>
                        <a:rPr lang="en-US" altLang="ko-KR" sz="1600" dirty="0"/>
                        <a:t>23 x </a:t>
                      </a:r>
                      <a:r>
                        <a:rPr lang="en-US" altLang="ko-KR" sz="1600" b="1" dirty="0">
                          <a:solidFill>
                            <a:srgbClr val="FF0000"/>
                          </a:solidFill>
                        </a:rPr>
                        <a:t>13.4</a:t>
                      </a:r>
                      <a:endParaRPr lang="ko-KR" altLang="en-US" sz="1600" b="1" dirty="0">
                        <a:solidFill>
                          <a:srgbClr val="FF0000"/>
                        </a:solidFill>
                      </a:endParaRPr>
                    </a:p>
                  </a:txBody>
                  <a:tcPr marL="89893" marR="89893" marT="33769" marB="33769" anchor="ctr"/>
                </a:tc>
                <a:tc>
                  <a:txBody>
                    <a:bodyPr/>
                    <a:lstStyle/>
                    <a:p>
                      <a:pPr algn="ctr" latinLnBrk="1"/>
                      <a:r>
                        <a:rPr lang="en-US" altLang="ko-KR" sz="1600" dirty="0"/>
                        <a:t>Octagonal</a:t>
                      </a:r>
                      <a:endParaRPr lang="ko-KR" altLang="en-US" sz="1600" dirty="0"/>
                    </a:p>
                  </a:txBody>
                  <a:tcPr marL="89893" marR="89893" marT="33769" marB="33769" anchor="ctr"/>
                </a:tc>
                <a:tc>
                  <a:txBody>
                    <a:bodyPr/>
                    <a:lstStyle/>
                    <a:p>
                      <a:pPr algn="ctr" latinLnBrk="1"/>
                      <a:r>
                        <a:rPr lang="en-US" altLang="ko-KR" sz="1600" dirty="0"/>
                        <a:t>320</a:t>
                      </a:r>
                      <a:endParaRPr lang="ko-KR" altLang="en-US" sz="1600" dirty="0"/>
                    </a:p>
                  </a:txBody>
                  <a:tcPr marL="89893" marR="89893" marT="33769" marB="33769" anchor="ctr"/>
                </a:tc>
                <a:tc>
                  <a:txBody>
                    <a:bodyPr/>
                    <a:lstStyle/>
                    <a:p>
                      <a:pPr algn="ctr" latinLnBrk="1"/>
                      <a:r>
                        <a:rPr lang="en-US" altLang="ko-KR" sz="1600" dirty="0"/>
                        <a:t>Al</a:t>
                      </a:r>
                      <a:r>
                        <a:rPr lang="en-US" altLang="ko-KR" sz="1600" baseline="-25000" dirty="0"/>
                        <a:t>2</a:t>
                      </a:r>
                      <a:r>
                        <a:rPr lang="en-US" altLang="ko-KR" sz="1600" dirty="0"/>
                        <a:t>O</a:t>
                      </a:r>
                      <a:r>
                        <a:rPr lang="en-US" altLang="ko-KR" sz="1600" baseline="-25000" dirty="0"/>
                        <a:t>3</a:t>
                      </a:r>
                      <a:endParaRPr lang="ko-KR" altLang="en-US" sz="1600" baseline="-25000" dirty="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dirty="0"/>
                        <a:t>TIG/ Brazing</a:t>
                      </a:r>
                    </a:p>
                  </a:txBody>
                  <a:tcPr marL="89893" marR="89893" marT="33769" marB="33769" anchor="ctr"/>
                </a:tc>
                <a:extLst>
                  <a:ext uri="{0D108BD9-81ED-4DB2-BD59-A6C34878D82A}">
                    <a16:rowId xmlns:a16="http://schemas.microsoft.com/office/drawing/2014/main" val="384507115"/>
                  </a:ext>
                </a:extLst>
              </a:tr>
              <a:tr h="593672">
                <a:tc>
                  <a:txBody>
                    <a:bodyPr/>
                    <a:lstStyle/>
                    <a:p>
                      <a:pPr algn="ctr" latinLnBrk="1"/>
                      <a:r>
                        <a:rPr lang="en-US" altLang="ko-KR" sz="1600" b="1" dirty="0"/>
                        <a:t>SIRIUS</a:t>
                      </a:r>
                      <a:endParaRPr lang="ko-KR" altLang="en-US" sz="1600" b="1" dirty="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b="1" dirty="0">
                          <a:solidFill>
                            <a:srgbClr val="FF0000"/>
                          </a:solidFill>
                          <a:ea typeface="굴림" charset="-127"/>
                        </a:rPr>
                        <a:t>Φ</a:t>
                      </a:r>
                      <a:r>
                        <a:rPr lang="en-US" altLang="ko-KR" sz="1600" b="1" dirty="0">
                          <a:solidFill>
                            <a:srgbClr val="FF0000"/>
                          </a:solidFill>
                        </a:rPr>
                        <a:t>24</a:t>
                      </a:r>
                      <a:endParaRPr lang="ko-KR" altLang="en-US" sz="1600" b="1" dirty="0">
                        <a:solidFill>
                          <a:srgbClr val="FF0000"/>
                        </a:solidFill>
                      </a:endParaRPr>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dirty="0"/>
                        <a:t>Round</a:t>
                      </a:r>
                      <a:endParaRPr lang="ko-KR" altLang="en-US" sz="1600" dirty="0"/>
                    </a:p>
                  </a:txBody>
                  <a:tcPr marL="89893" marR="89893" marT="33769" marB="33769" anchor="ctr"/>
                </a:tc>
                <a:tc>
                  <a:txBody>
                    <a:bodyPr/>
                    <a:lstStyle/>
                    <a:p>
                      <a:pPr algn="ctr" latinLnBrk="1"/>
                      <a:r>
                        <a:rPr lang="en-US" altLang="ko-KR" sz="1600" dirty="0"/>
                        <a:t>160</a:t>
                      </a:r>
                      <a:endParaRPr lang="ko-KR" altLang="en-US" sz="1600" dirty="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t>BN/</a:t>
                      </a:r>
                      <a:r>
                        <a:rPr lang="en-US" altLang="ko-KR" sz="1400" dirty="0" err="1"/>
                        <a:t>AlN</a:t>
                      </a:r>
                      <a:r>
                        <a:rPr lang="en-US" altLang="ko-KR" sz="1400" dirty="0"/>
                        <a:t> -&gt; Al</a:t>
                      </a:r>
                      <a:r>
                        <a:rPr lang="en-US" altLang="ko-KR" sz="1400" baseline="-25000" dirty="0"/>
                        <a:t>2</a:t>
                      </a:r>
                      <a:r>
                        <a:rPr lang="en-US" altLang="ko-KR" sz="1400" dirty="0"/>
                        <a:t>O</a:t>
                      </a:r>
                      <a:r>
                        <a:rPr lang="en-US" altLang="ko-KR" sz="1400" baseline="-25000" dirty="0"/>
                        <a:t>3</a:t>
                      </a:r>
                      <a:endParaRPr lang="ko-KR" altLang="en-US" sz="1400" baseline="-25000" dirty="0"/>
                    </a:p>
                  </a:txBody>
                  <a:tcPr marL="89893" marR="89893" marT="33769" marB="33769" anchor="ctr"/>
                </a:tc>
                <a:tc>
                  <a:txBody>
                    <a:bodyPr/>
                    <a:lstStyle/>
                    <a:p>
                      <a:pPr algn="ctr" latinLnBrk="1"/>
                      <a:r>
                        <a:rPr lang="en-US" altLang="ko-KR" sz="1600"/>
                        <a:t>Screw + TIG/ Brazing</a:t>
                      </a:r>
                      <a:endParaRPr lang="ko-KR" altLang="en-US" sz="1600"/>
                    </a:p>
                  </a:txBody>
                  <a:tcPr marL="89893" marR="89893" marT="33769" marB="33769" anchor="ctr"/>
                </a:tc>
                <a:extLst>
                  <a:ext uri="{0D108BD9-81ED-4DB2-BD59-A6C34878D82A}">
                    <a16:rowId xmlns:a16="http://schemas.microsoft.com/office/drawing/2014/main" val="589631943"/>
                  </a:ext>
                </a:extLst>
              </a:tr>
              <a:tr h="593672">
                <a:tc>
                  <a:txBody>
                    <a:bodyPr/>
                    <a:lstStyle/>
                    <a:p>
                      <a:pPr algn="ctr" latinLnBrk="1"/>
                      <a:r>
                        <a:rPr lang="en-US" altLang="ko-KR" sz="1600" b="1"/>
                        <a:t>NSLS-II</a:t>
                      </a:r>
                      <a:endParaRPr lang="ko-KR" altLang="en-US" sz="1600" b="1"/>
                    </a:p>
                  </a:txBody>
                  <a:tcPr marL="89893" marR="89893" marT="33769" marB="33769" anchor="ctr"/>
                </a:tc>
                <a:tc>
                  <a:txBody>
                    <a:bodyPr/>
                    <a:lstStyle/>
                    <a:p>
                      <a:pPr algn="ctr" latinLnBrk="1"/>
                      <a:r>
                        <a:rPr lang="en-US" altLang="ko-KR" sz="1600"/>
                        <a:t>38 x 25 / </a:t>
                      </a:r>
                    </a:p>
                    <a:p>
                      <a:pPr algn="ctr" latinLnBrk="1"/>
                      <a:r>
                        <a:rPr lang="en-US" altLang="ko-KR" sz="1600"/>
                        <a:t>38 x </a:t>
                      </a:r>
                      <a:r>
                        <a:rPr lang="en-US" altLang="ko-KR" sz="1600" b="1">
                          <a:solidFill>
                            <a:srgbClr val="FF0000"/>
                          </a:solidFill>
                        </a:rPr>
                        <a:t>10</a:t>
                      </a:r>
                      <a:endParaRPr lang="ko-KR" altLang="en-US" sz="1600" b="1">
                        <a:solidFill>
                          <a:srgbClr val="FF0000"/>
                        </a:solidFill>
                      </a:endParaRPr>
                    </a:p>
                  </a:txBody>
                  <a:tcPr marL="89893" marR="89893" marT="33769" marB="33769" anchor="ctr"/>
                </a:tc>
                <a:tc>
                  <a:txBody>
                    <a:bodyPr/>
                    <a:lstStyle/>
                    <a:p>
                      <a:pPr algn="ctr" latinLnBrk="1"/>
                      <a:r>
                        <a:rPr lang="en-US" altLang="ko-KR" sz="1600"/>
                        <a:t>Ellipse</a:t>
                      </a:r>
                      <a:endParaRPr lang="ko-KR" altLang="en-US" sz="1600"/>
                    </a:p>
                  </a:txBody>
                  <a:tcPr marL="89893" marR="89893" marT="33769" marB="33769" anchor="ctr"/>
                </a:tc>
                <a:tc>
                  <a:txBody>
                    <a:bodyPr/>
                    <a:lstStyle/>
                    <a:p>
                      <a:pPr algn="ctr" latinLnBrk="1"/>
                      <a:r>
                        <a:rPr lang="en-US" altLang="ko-KR" sz="1600"/>
                        <a:t>180</a:t>
                      </a:r>
                      <a:endParaRPr lang="ko-KR" altLang="en-US" sz="1600"/>
                    </a:p>
                  </a:txBody>
                  <a:tcPr marL="89893" marR="89893" marT="33769" marB="33769" anchor="ctr"/>
                </a:tc>
                <a:tc>
                  <a:txBody>
                    <a:bodyPr/>
                    <a:lstStyle/>
                    <a:p>
                      <a:pPr algn="ctr" latinLnBrk="1"/>
                      <a:r>
                        <a:rPr lang="en-US" altLang="ko-KR" sz="1600" dirty="0"/>
                        <a:t>SiO</a:t>
                      </a:r>
                      <a:r>
                        <a:rPr lang="en-US" altLang="ko-KR" sz="1600" baseline="-25000" dirty="0"/>
                        <a:t>2</a:t>
                      </a:r>
                      <a:endParaRPr lang="ko-KR" altLang="en-US" sz="1600" baseline="-25000" dirty="0"/>
                    </a:p>
                  </a:txBody>
                  <a:tcPr marL="89893" marR="89893" marT="33769" marB="33769" anchor="ctr"/>
                </a:tc>
                <a:tc>
                  <a:txBody>
                    <a:bodyPr/>
                    <a:lstStyle/>
                    <a:p>
                      <a:pPr algn="ctr" latinLnBrk="1"/>
                      <a:r>
                        <a:rPr lang="en-US" altLang="ko-KR" sz="1600" dirty="0"/>
                        <a:t>Flange/ HT Sealing</a:t>
                      </a:r>
                    </a:p>
                  </a:txBody>
                  <a:tcPr marL="89893" marR="89893" marT="33769" marB="33769" anchor="ctr"/>
                </a:tc>
                <a:extLst>
                  <a:ext uri="{0D108BD9-81ED-4DB2-BD59-A6C34878D82A}">
                    <a16:rowId xmlns:a16="http://schemas.microsoft.com/office/drawing/2014/main" val="2934977556"/>
                  </a:ext>
                </a:extLst>
              </a:tr>
              <a:tr h="370268">
                <a:tc>
                  <a:txBody>
                    <a:bodyPr/>
                    <a:lstStyle/>
                    <a:p>
                      <a:pPr algn="ctr" latinLnBrk="1"/>
                      <a:r>
                        <a:rPr lang="en-US" altLang="ko-KR" sz="1600" b="1" dirty="0"/>
                        <a:t>APS U</a:t>
                      </a:r>
                      <a:endParaRPr lang="ko-KR" altLang="en-US" sz="1600" b="1" dirty="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b="1">
                          <a:solidFill>
                            <a:srgbClr val="FF0000"/>
                          </a:solidFill>
                          <a:ea typeface="굴림" charset="-127"/>
                        </a:rPr>
                        <a:t>Φ</a:t>
                      </a:r>
                      <a:r>
                        <a:rPr lang="en-US" altLang="ko-KR" sz="1600" b="1">
                          <a:solidFill>
                            <a:srgbClr val="FF0000"/>
                          </a:solidFill>
                        </a:rPr>
                        <a:t>22</a:t>
                      </a:r>
                      <a:endParaRPr lang="ko-KR" altLang="en-US" sz="1600" b="1">
                        <a:solidFill>
                          <a:srgbClr val="FF0000"/>
                        </a:solidFill>
                      </a:endParaRPr>
                    </a:p>
                  </a:txBody>
                  <a:tcPr marL="89893" marR="89893" marT="33769" marB="33769" anchor="ctr"/>
                </a:tc>
                <a:tc>
                  <a:txBody>
                    <a:bodyPr/>
                    <a:lstStyle/>
                    <a:p>
                      <a:pPr algn="ctr" latinLnBrk="1"/>
                      <a:r>
                        <a:rPr lang="en-US" altLang="ko-KR" sz="1600"/>
                        <a:t>Round</a:t>
                      </a:r>
                      <a:endParaRPr lang="ko-KR" altLang="en-US" sz="1600"/>
                    </a:p>
                  </a:txBody>
                  <a:tcPr marL="89893" marR="89893" marT="33769" marB="33769" anchor="ctr"/>
                </a:tc>
                <a:tc>
                  <a:txBody>
                    <a:bodyPr/>
                    <a:lstStyle/>
                    <a:p>
                      <a:pPr algn="ctr" latinLnBrk="1"/>
                      <a:r>
                        <a:rPr lang="en-US" altLang="ko-KR" sz="1600"/>
                        <a:t>480</a:t>
                      </a:r>
                      <a:endParaRPr lang="ko-KR" altLang="en-US" sz="160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a:t>Al</a:t>
                      </a:r>
                      <a:r>
                        <a:rPr lang="en-US" altLang="ko-KR" sz="1600" baseline="-25000"/>
                        <a:t>2</a:t>
                      </a:r>
                      <a:r>
                        <a:rPr lang="en-US" altLang="ko-KR" sz="1600"/>
                        <a:t>O</a:t>
                      </a:r>
                      <a:r>
                        <a:rPr lang="en-US" altLang="ko-KR" sz="1600" baseline="-25000"/>
                        <a:t>3</a:t>
                      </a:r>
                      <a:endParaRPr lang="ko-KR" altLang="en-US" sz="1600" baseline="-25000"/>
                    </a:p>
                  </a:txBody>
                  <a:tcPr marL="89893" marR="89893" marT="33769" marB="33769"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dirty="0"/>
                        <a:t>TIG/ Brazing</a:t>
                      </a:r>
                    </a:p>
                  </a:txBody>
                  <a:tcPr marL="89893" marR="89893" marT="33769" marB="33769" anchor="ctr"/>
                </a:tc>
                <a:extLst>
                  <a:ext uri="{0D108BD9-81ED-4DB2-BD59-A6C34878D82A}">
                    <a16:rowId xmlns:a16="http://schemas.microsoft.com/office/drawing/2014/main" val="1590585840"/>
                  </a:ext>
                </a:extLst>
              </a:tr>
            </a:tbl>
          </a:graphicData>
        </a:graphic>
      </p:graphicFrame>
    </p:spTree>
    <p:extLst>
      <p:ext uri="{BB962C8B-B14F-4D97-AF65-F5344CB8AC3E}">
        <p14:creationId xmlns:p14="http://schemas.microsoft.com/office/powerpoint/2010/main" val="2337761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a:xfrm>
            <a:off x="393700" y="358891"/>
            <a:ext cx="6075680" cy="650875"/>
          </a:xfrm>
        </p:spPr>
        <p:txBody>
          <a:bodyPr>
            <a:normAutofit fontScale="90000"/>
          </a:bodyPr>
          <a:lstStyle/>
          <a:p>
            <a:r>
              <a:rPr lang="en-US" altLang="ko-KR" dirty="0"/>
              <a:t>4GSR Button BPM</a:t>
            </a:r>
            <a:endParaRPr lang="ko-KR" altLang="en-US"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a:xfrm>
            <a:off x="393700" y="1141413"/>
            <a:ext cx="6649264" cy="344487"/>
          </a:xfrm>
        </p:spPr>
        <p:txBody>
          <a:bodyPr/>
          <a:lstStyle/>
          <a:p>
            <a:r>
              <a:rPr lang="en-US" altLang="ko-KR" dirty="0"/>
              <a:t>Why Two Types of BPM Designs?</a:t>
            </a:r>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5</a:t>
            </a:fld>
            <a:endParaRPr lang="ko-KR" altLang="en-US"/>
          </a:p>
        </p:txBody>
      </p:sp>
      <p:sp>
        <p:nvSpPr>
          <p:cNvPr id="9" name="TextBox 8">
            <a:extLst>
              <a:ext uri="{FF2B5EF4-FFF2-40B4-BE49-F238E27FC236}">
                <a16:creationId xmlns:a16="http://schemas.microsoft.com/office/drawing/2014/main" id="{37CB6D8B-E40F-AE96-52DA-06E134BA7E2F}"/>
              </a:ext>
            </a:extLst>
          </p:cNvPr>
          <p:cNvSpPr txBox="1"/>
          <p:nvPr/>
        </p:nvSpPr>
        <p:spPr>
          <a:xfrm>
            <a:off x="393700" y="1635948"/>
            <a:ext cx="6531207" cy="4431983"/>
          </a:xfrm>
          <a:prstGeom prst="rect">
            <a:avLst/>
          </a:prstGeom>
          <a:noFill/>
        </p:spPr>
        <p:txBody>
          <a:bodyPr wrap="square">
            <a:spAutoFit/>
          </a:bodyPr>
          <a:lstStyle/>
          <a:p>
            <a:r>
              <a:rPr lang="en" altLang="ko-KR" sz="1600" dirty="0">
                <a:solidFill>
                  <a:srgbClr val="0E0E0E"/>
                </a:solidFill>
                <a:effectLst/>
                <a:latin typeface=".AppleSystemUIFont"/>
              </a:rPr>
              <a:t>To minimize wake impedance in the compact vacuum chambers of the 4GSR storage ring, two common button pickup designs and insulators were compared to achieve an optimized solution:</a:t>
            </a:r>
            <a:endParaRPr lang="en" altLang="ko-KR" dirty="0">
              <a:solidFill>
                <a:srgbClr val="0E0E0E"/>
              </a:solidFill>
              <a:effectLst/>
              <a:latin typeface=".AppleSystemUIFont"/>
            </a:endParaRPr>
          </a:p>
          <a:p>
            <a:r>
              <a:rPr lang="en" altLang="ko-KR" dirty="0">
                <a:solidFill>
                  <a:srgbClr val="0E0E0E"/>
                </a:solidFill>
                <a:effectLst/>
                <a:latin typeface=".AppleSystemUIFont"/>
              </a:rPr>
              <a:t>1. </a:t>
            </a:r>
            <a:r>
              <a:rPr lang="en" altLang="ko-KR" b="1" dirty="0" err="1">
                <a:solidFill>
                  <a:srgbClr val="0E0E0E"/>
                </a:solidFill>
                <a:effectLst/>
                <a:latin typeface=".AppleSystemUIFont"/>
              </a:rPr>
              <a:t>SiO</a:t>
            </a:r>
            <a:r>
              <a:rPr lang="en" altLang="ko-KR" b="1" dirty="0">
                <a:solidFill>
                  <a:srgbClr val="0E0E0E"/>
                </a:solidFill>
                <a:effectLst/>
                <a:latin typeface=".AppleSystemUIFont"/>
              </a:rPr>
              <a:t>₂ Glass Insulator (Innovative &amp; New Technology)</a:t>
            </a:r>
            <a:endParaRPr lang="en" altLang="ko-KR" dirty="0">
              <a:solidFill>
                <a:srgbClr val="0E0E0E"/>
              </a:solidFill>
              <a:effectLst/>
              <a:latin typeface=".AppleSystemUIFont"/>
            </a:endParaRPr>
          </a:p>
          <a:p>
            <a:pPr lvl="1"/>
            <a:r>
              <a:rPr lang="en" altLang="ko-KR" sz="1400" dirty="0">
                <a:solidFill>
                  <a:srgbClr val="0E0E0E"/>
                </a:solidFill>
                <a:effectLst/>
                <a:latin typeface=".AppleSystemUIFont"/>
              </a:rPr>
              <a:t>• Shifts wake impedance to higher frequency bands, reducing its overall impact.</a:t>
            </a:r>
          </a:p>
          <a:p>
            <a:pPr lvl="1"/>
            <a:r>
              <a:rPr lang="en" altLang="ko-KR" sz="1400" dirty="0">
                <a:solidFill>
                  <a:srgbClr val="0E0E0E"/>
                </a:solidFill>
                <a:effectLst/>
                <a:latin typeface=".AppleSystemUIFont"/>
              </a:rPr>
              <a:t>• Easier to manufacture while ensuring excellent electrical performance.</a:t>
            </a:r>
          </a:p>
          <a:p>
            <a:pPr lvl="1"/>
            <a:r>
              <a:rPr lang="en" altLang="ko-KR" sz="1400" dirty="0">
                <a:solidFill>
                  <a:srgbClr val="0E0E0E"/>
                </a:solidFill>
                <a:effectLst/>
                <a:latin typeface=".AppleSystemUIFont"/>
              </a:rPr>
              <a:t>• Significantly more expensive than </a:t>
            </a:r>
            <a:r>
              <a:rPr lang="en" altLang="ko-KR" sz="1400" dirty="0" err="1">
                <a:solidFill>
                  <a:srgbClr val="0E0E0E"/>
                </a:solidFill>
                <a:effectLst/>
                <a:latin typeface=".AppleSystemUIFont"/>
              </a:rPr>
              <a:t>Al₂O</a:t>
            </a:r>
            <a:r>
              <a:rPr lang="en" altLang="ko-KR" sz="1400" dirty="0">
                <a:solidFill>
                  <a:srgbClr val="0E0E0E"/>
                </a:solidFill>
                <a:effectLst/>
                <a:latin typeface=".AppleSystemUIFont"/>
              </a:rPr>
              <a:t>₃ insulators.</a:t>
            </a:r>
          </a:p>
          <a:p>
            <a:pPr lvl="1"/>
            <a:endParaRPr lang="en" altLang="ko-KR" sz="1400" dirty="0">
              <a:solidFill>
                <a:srgbClr val="0E0E0E"/>
              </a:solidFill>
              <a:effectLst/>
              <a:latin typeface=".AppleSystemUIFont"/>
            </a:endParaRPr>
          </a:p>
          <a:p>
            <a:r>
              <a:rPr lang="en" altLang="ko-KR" dirty="0">
                <a:solidFill>
                  <a:srgbClr val="0E0E0E"/>
                </a:solidFill>
                <a:effectLst/>
                <a:latin typeface=".AppleSystemUIFont"/>
              </a:rPr>
              <a:t>2. </a:t>
            </a:r>
            <a:r>
              <a:rPr lang="en" altLang="ko-KR" b="1" dirty="0" err="1">
                <a:solidFill>
                  <a:srgbClr val="0E0E0E"/>
                </a:solidFill>
                <a:effectLst/>
                <a:latin typeface=".AppleSystemUIFont"/>
              </a:rPr>
              <a:t>Al₂O</a:t>
            </a:r>
            <a:r>
              <a:rPr lang="en" altLang="ko-KR" b="1" dirty="0">
                <a:solidFill>
                  <a:srgbClr val="0E0E0E"/>
                </a:solidFill>
                <a:effectLst/>
                <a:latin typeface=".AppleSystemUIFont"/>
              </a:rPr>
              <a:t>₃ Ceramic Insulator (Traditional &amp; Proven Technology)</a:t>
            </a:r>
            <a:endParaRPr lang="en" altLang="ko-KR" dirty="0">
              <a:solidFill>
                <a:srgbClr val="0E0E0E"/>
              </a:solidFill>
              <a:effectLst/>
              <a:latin typeface=".AppleSystemUIFont"/>
            </a:endParaRPr>
          </a:p>
          <a:p>
            <a:pPr lvl="1"/>
            <a:r>
              <a:rPr lang="en" altLang="ko-KR" sz="1400" dirty="0">
                <a:solidFill>
                  <a:srgbClr val="0E0E0E"/>
                </a:solidFill>
                <a:effectLst/>
                <a:latin typeface=".AppleSystemUIFont"/>
              </a:rPr>
              <a:t>• Provides superior thermal stability and mechanical strength.</a:t>
            </a:r>
          </a:p>
          <a:p>
            <a:pPr lvl="1"/>
            <a:r>
              <a:rPr lang="en" altLang="ko-KR" sz="1400" dirty="0">
                <a:solidFill>
                  <a:srgbClr val="0E0E0E"/>
                </a:solidFill>
                <a:effectLst/>
                <a:latin typeface=".AppleSystemUIFont"/>
              </a:rPr>
              <a:t>• Cone-shaped design achieves low wake impedance comparable to </a:t>
            </a:r>
            <a:r>
              <a:rPr lang="en" altLang="ko-KR" sz="1400" dirty="0" err="1">
                <a:solidFill>
                  <a:srgbClr val="0E0E0E"/>
                </a:solidFill>
                <a:effectLst/>
                <a:latin typeface=".AppleSystemUIFont"/>
              </a:rPr>
              <a:t>SiO</a:t>
            </a:r>
            <a:r>
              <a:rPr lang="en" altLang="ko-KR" sz="1400" dirty="0">
                <a:solidFill>
                  <a:srgbClr val="0E0E0E"/>
                </a:solidFill>
                <a:effectLst/>
                <a:latin typeface=".AppleSystemUIFont"/>
              </a:rPr>
              <a:t>₂ glass but involves a more complex fabrication process.</a:t>
            </a:r>
          </a:p>
          <a:p>
            <a:pPr lvl="1"/>
            <a:r>
              <a:rPr lang="en" altLang="ko-KR" sz="1400" dirty="0">
                <a:solidFill>
                  <a:srgbClr val="0E0E0E"/>
                </a:solidFill>
                <a:effectLst/>
                <a:latin typeface=".AppleSystemUIFont"/>
              </a:rPr>
              <a:t>• More cost-effective for standard precision requirements, but costs become similar for high-precision mass production to ensure concentricity.</a:t>
            </a:r>
          </a:p>
          <a:p>
            <a:endParaRPr lang="en" altLang="ko-KR" sz="1200" b="1" dirty="0">
              <a:solidFill>
                <a:srgbClr val="0E0E0E"/>
              </a:solidFill>
              <a:effectLst/>
              <a:latin typeface=".AppleSystemUIFont"/>
            </a:endParaRPr>
          </a:p>
          <a:p>
            <a:r>
              <a:rPr lang="en" altLang="ko-KR" sz="1200" b="1" dirty="0">
                <a:solidFill>
                  <a:srgbClr val="0E0E0E"/>
                </a:solidFill>
                <a:effectLst/>
                <a:latin typeface=".AppleSystemUIFont"/>
              </a:rPr>
              <a:t>Note:</a:t>
            </a:r>
            <a:r>
              <a:rPr lang="en" altLang="ko-KR" sz="1200" dirty="0">
                <a:solidFill>
                  <a:srgbClr val="0E0E0E"/>
                </a:solidFill>
                <a:effectLst/>
                <a:latin typeface=".AppleSystemUIFont"/>
              </a:rPr>
              <a:t> Under normal operation, the bunch length in the 4GSR storage ring with the 3rd harmonic cavity is 14.66 mm, resulting in negligible wake impedance issues. However, during the initial commissioning, the 3rd harmonic cavity may not function as intended. Therefore, the BPM design needed to account for extreme scenarios</a:t>
            </a:r>
            <a:r>
              <a:rPr lang="ko-KR" altLang="en-US" sz="1200" dirty="0">
                <a:solidFill>
                  <a:srgbClr val="0E0E0E"/>
                </a:solidFill>
                <a:effectLst/>
                <a:latin typeface=".AppleSystemUIFont"/>
              </a:rPr>
              <a:t> </a:t>
            </a:r>
            <a:r>
              <a:rPr lang="en-US" altLang="ko-KR" sz="1200" dirty="0">
                <a:solidFill>
                  <a:srgbClr val="0E0E0E"/>
                </a:solidFill>
                <a:effectLst/>
                <a:latin typeface=".AppleSystemUIFont"/>
              </a:rPr>
              <a:t>with 3.66mm bunch length</a:t>
            </a:r>
            <a:r>
              <a:rPr lang="en" altLang="ko-KR" sz="1200" dirty="0">
                <a:solidFill>
                  <a:srgbClr val="0E0E0E"/>
                </a:solidFill>
                <a:effectLst/>
                <a:latin typeface=".AppleSystemUIFont"/>
              </a:rPr>
              <a:t> to ensure reliability in all possible operating conditions.</a:t>
            </a:r>
          </a:p>
        </p:txBody>
      </p:sp>
      <p:pic>
        <p:nvPicPr>
          <p:cNvPr id="26" name="그림 25">
            <a:extLst>
              <a:ext uri="{FF2B5EF4-FFF2-40B4-BE49-F238E27FC236}">
                <a16:creationId xmlns:a16="http://schemas.microsoft.com/office/drawing/2014/main" id="{3629BD74-E7BF-B6F1-415D-A881BF2BD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964" y="367765"/>
            <a:ext cx="5067260" cy="2873939"/>
          </a:xfrm>
          <a:prstGeom prst="rect">
            <a:avLst/>
          </a:prstGeom>
        </p:spPr>
      </p:pic>
      <p:sp>
        <p:nvSpPr>
          <p:cNvPr id="27" name="오른쪽 화살표[R] 26">
            <a:extLst>
              <a:ext uri="{FF2B5EF4-FFF2-40B4-BE49-F238E27FC236}">
                <a16:creationId xmlns:a16="http://schemas.microsoft.com/office/drawing/2014/main" id="{73484910-2BB8-0AE2-DC9F-EDF60B087751}"/>
              </a:ext>
            </a:extLst>
          </p:cNvPr>
          <p:cNvSpPr/>
          <p:nvPr/>
        </p:nvSpPr>
        <p:spPr>
          <a:xfrm>
            <a:off x="10091852" y="855047"/>
            <a:ext cx="200722" cy="172243"/>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8" name="직사각형 27">
            <a:extLst>
              <a:ext uri="{FF2B5EF4-FFF2-40B4-BE49-F238E27FC236}">
                <a16:creationId xmlns:a16="http://schemas.microsoft.com/office/drawing/2014/main" id="{30D983A6-5781-3B93-7425-2D54083C5BB4}"/>
              </a:ext>
            </a:extLst>
          </p:cNvPr>
          <p:cNvSpPr/>
          <p:nvPr/>
        </p:nvSpPr>
        <p:spPr>
          <a:xfrm>
            <a:off x="7394488" y="2016012"/>
            <a:ext cx="1423788" cy="246221"/>
          </a:xfrm>
          <a:prstGeom prst="rect">
            <a:avLst/>
          </a:prstGeom>
        </p:spPr>
        <p:txBody>
          <a:bodyPr wrap="none">
            <a:spAutoFit/>
          </a:bodyPr>
          <a:lstStyle/>
          <a:p>
            <a:r>
              <a:rPr lang="en-US" altLang="ko-KR" sz="1000" b="1" dirty="0" err="1"/>
              <a:t>k</a:t>
            </a:r>
            <a:r>
              <a:rPr lang="en-US" altLang="ko-KR" sz="1000" b="1" baseline="-25000" dirty="0" err="1"/>
              <a:t>loss</a:t>
            </a:r>
            <a:r>
              <a:rPr lang="en-US" altLang="ko-KR" sz="1000" b="1" dirty="0"/>
              <a:t> = ∫ ds W</a:t>
            </a:r>
            <a:r>
              <a:rPr lang="en-US" altLang="ko-KR" sz="1000" b="1" baseline="-25000" dirty="0"/>
              <a:t>L</a:t>
            </a:r>
            <a:r>
              <a:rPr lang="en-US" altLang="ko-KR" sz="1000" b="1" dirty="0"/>
              <a:t>(s) </a:t>
            </a:r>
            <a:r>
              <a:rPr lang="el-GR" altLang="ko-KR" sz="1000" b="1" dirty="0"/>
              <a:t>λ(</a:t>
            </a:r>
            <a:r>
              <a:rPr lang="en-US" altLang="ko-KR" sz="1000" b="1" dirty="0"/>
              <a:t>s)</a:t>
            </a:r>
            <a:endParaRPr lang="ko-KR" altLang="en-US" sz="1000" b="1" dirty="0"/>
          </a:p>
        </p:txBody>
      </p:sp>
      <p:sp>
        <p:nvSpPr>
          <p:cNvPr id="29" name="직사각형 28">
            <a:extLst>
              <a:ext uri="{FF2B5EF4-FFF2-40B4-BE49-F238E27FC236}">
                <a16:creationId xmlns:a16="http://schemas.microsoft.com/office/drawing/2014/main" id="{1CA88FC7-F130-67ED-7B42-A19FE3886B3F}"/>
              </a:ext>
            </a:extLst>
          </p:cNvPr>
          <p:cNvSpPr/>
          <p:nvPr/>
        </p:nvSpPr>
        <p:spPr>
          <a:xfrm>
            <a:off x="7383337" y="1734105"/>
            <a:ext cx="2598788" cy="348813"/>
          </a:xfrm>
          <a:prstGeom prst="rect">
            <a:avLst/>
          </a:prstGeom>
        </p:spPr>
        <p:txBody>
          <a:bodyPr wrap="none">
            <a:spAutoFit/>
          </a:bodyPr>
          <a:lstStyle/>
          <a:p>
            <a:r>
              <a:rPr lang="en-US" altLang="ko-KR" sz="1000" b="1" dirty="0" err="1"/>
              <a:t>P</a:t>
            </a:r>
            <a:r>
              <a:rPr lang="en-US" altLang="ko-KR" sz="1000" b="1" baseline="-25000" dirty="0" err="1"/>
              <a:t>loss</a:t>
            </a:r>
            <a:r>
              <a:rPr lang="en-US" altLang="ko-KR" sz="1000" b="1" dirty="0"/>
              <a:t> [ W ] = M Q [</a:t>
            </a:r>
            <a:r>
              <a:rPr lang="en-US" altLang="ko-KR" sz="1000" b="1" dirty="0" err="1"/>
              <a:t>nC</a:t>
            </a:r>
            <a:r>
              <a:rPr lang="en-US" altLang="ko-KR" sz="1000" b="1" dirty="0"/>
              <a:t>]</a:t>
            </a:r>
            <a:r>
              <a:rPr lang="en-US" altLang="ko-KR" sz="1000" b="1" baseline="30000" dirty="0"/>
              <a:t>2</a:t>
            </a:r>
            <a:r>
              <a:rPr lang="en-US" altLang="ko-KR" sz="1000" b="1" dirty="0"/>
              <a:t> f</a:t>
            </a:r>
            <a:r>
              <a:rPr lang="en-US" altLang="ko-KR" sz="1000" b="1" baseline="-25000" dirty="0"/>
              <a:t>0</a:t>
            </a:r>
            <a:r>
              <a:rPr lang="en-US" altLang="ko-KR" sz="1000" b="1" dirty="0"/>
              <a:t> [kHz] 10</a:t>
            </a:r>
            <a:r>
              <a:rPr lang="en-US" altLang="ko-KR" sz="1000" b="1" baseline="30000" dirty="0"/>
              <a:t>−3 </a:t>
            </a:r>
            <a:r>
              <a:rPr lang="en-US" altLang="ko-KR" sz="1000" b="1" dirty="0" err="1"/>
              <a:t>k</a:t>
            </a:r>
            <a:r>
              <a:rPr lang="en-US" altLang="ko-KR" sz="1000" b="1" baseline="-25000" dirty="0" err="1"/>
              <a:t>loss</a:t>
            </a:r>
            <a:r>
              <a:rPr lang="en-US" altLang="ko-KR" sz="1000" b="1" baseline="30000" dirty="0"/>
              <a:t> </a:t>
            </a:r>
          </a:p>
          <a:p>
            <a:endParaRPr lang="ko-KR" altLang="en-US" sz="1000" b="1" baseline="30000" dirty="0"/>
          </a:p>
        </p:txBody>
      </p:sp>
      <p:sp>
        <p:nvSpPr>
          <p:cNvPr id="30" name="직사각형 29">
            <a:extLst>
              <a:ext uri="{FF2B5EF4-FFF2-40B4-BE49-F238E27FC236}">
                <a16:creationId xmlns:a16="http://schemas.microsoft.com/office/drawing/2014/main" id="{FD2638DF-730D-79A1-C1F0-4A56677B5635}"/>
              </a:ext>
            </a:extLst>
          </p:cNvPr>
          <p:cNvSpPr/>
          <p:nvPr/>
        </p:nvSpPr>
        <p:spPr>
          <a:xfrm>
            <a:off x="7396418" y="2290224"/>
            <a:ext cx="1228221" cy="507831"/>
          </a:xfrm>
          <a:prstGeom prst="rect">
            <a:avLst/>
          </a:prstGeom>
        </p:spPr>
        <p:txBody>
          <a:bodyPr wrap="none">
            <a:spAutoFit/>
          </a:bodyPr>
          <a:lstStyle/>
          <a:p>
            <a:r>
              <a:rPr lang="en-US" altLang="ko-KR" sz="900" b="1" dirty="0"/>
              <a:t>M : Bunch number</a:t>
            </a:r>
          </a:p>
          <a:p>
            <a:r>
              <a:rPr lang="en-US" altLang="ko-KR" sz="900" b="1" dirty="0"/>
              <a:t>Q : Bunch charge</a:t>
            </a:r>
          </a:p>
          <a:p>
            <a:r>
              <a:rPr lang="en-US" altLang="ko-KR" sz="900" b="1" dirty="0"/>
              <a:t>F</a:t>
            </a:r>
            <a:r>
              <a:rPr lang="en-US" altLang="ko-KR" sz="900" b="1" baseline="-25000" dirty="0"/>
              <a:t>0</a:t>
            </a:r>
            <a:r>
              <a:rPr lang="en-US" altLang="ko-KR" sz="900" b="1" dirty="0"/>
              <a:t> : Rev. frequency</a:t>
            </a:r>
            <a:endParaRPr lang="ko-KR" altLang="en-US" sz="900" dirty="0"/>
          </a:p>
        </p:txBody>
      </p:sp>
      <p:pic>
        <p:nvPicPr>
          <p:cNvPr id="32" name="그림 31">
            <a:extLst>
              <a:ext uri="{FF2B5EF4-FFF2-40B4-BE49-F238E27FC236}">
                <a16:creationId xmlns:a16="http://schemas.microsoft.com/office/drawing/2014/main" id="{E489C2E5-82BC-A545-7AB1-18DD9D3E3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907" y="3269695"/>
            <a:ext cx="5267093" cy="2796568"/>
          </a:xfrm>
          <a:prstGeom prst="rect">
            <a:avLst/>
          </a:prstGeom>
        </p:spPr>
      </p:pic>
    </p:spTree>
    <p:extLst>
      <p:ext uri="{BB962C8B-B14F-4D97-AF65-F5344CB8AC3E}">
        <p14:creationId xmlns:p14="http://schemas.microsoft.com/office/powerpoint/2010/main" val="326930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533CA0DD-0B30-5A91-C1D3-682C320A64EE}"/>
              </a:ext>
            </a:extLst>
          </p:cNvPr>
          <p:cNvPicPr>
            <a:picLocks noChangeAspect="1"/>
          </p:cNvPicPr>
          <p:nvPr/>
        </p:nvPicPr>
        <p:blipFill rotWithShape="1">
          <a:blip r:embed="rId2"/>
          <a:srcRect t="4706"/>
          <a:stretch/>
        </p:blipFill>
        <p:spPr>
          <a:xfrm>
            <a:off x="9435801" y="920403"/>
            <a:ext cx="1892002" cy="1870381"/>
          </a:xfrm>
          <a:prstGeom prst="rect">
            <a:avLst/>
          </a:prstGeom>
        </p:spPr>
      </p:pic>
      <p:pic>
        <p:nvPicPr>
          <p:cNvPr id="29" name="그림 28">
            <a:extLst>
              <a:ext uri="{FF2B5EF4-FFF2-40B4-BE49-F238E27FC236}">
                <a16:creationId xmlns:a16="http://schemas.microsoft.com/office/drawing/2014/main" id="{4D0A43E6-70B4-5EB9-F550-E76EE1A96ED7}"/>
              </a:ext>
            </a:extLst>
          </p:cNvPr>
          <p:cNvPicPr>
            <a:picLocks noChangeAspect="1"/>
          </p:cNvPicPr>
          <p:nvPr/>
        </p:nvPicPr>
        <p:blipFill>
          <a:blip r:embed="rId3"/>
          <a:stretch>
            <a:fillRect/>
          </a:stretch>
        </p:blipFill>
        <p:spPr>
          <a:xfrm>
            <a:off x="7109132" y="920403"/>
            <a:ext cx="1806312" cy="1870381"/>
          </a:xfrm>
          <a:prstGeom prst="rect">
            <a:avLst/>
          </a:prstGeom>
        </p:spPr>
      </p:pic>
      <p:pic>
        <p:nvPicPr>
          <p:cNvPr id="37" name="그림 36">
            <a:extLst>
              <a:ext uri="{FF2B5EF4-FFF2-40B4-BE49-F238E27FC236}">
                <a16:creationId xmlns:a16="http://schemas.microsoft.com/office/drawing/2014/main" id="{02F3AA1D-5569-AF99-0C4A-2A672EF1A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299" y="4580735"/>
            <a:ext cx="5963322" cy="1449235"/>
          </a:xfrm>
          <a:prstGeom prst="rect">
            <a:avLst/>
          </a:prstGeom>
        </p:spPr>
      </p:pic>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a:xfrm>
            <a:off x="393700" y="358891"/>
            <a:ext cx="6328992" cy="650875"/>
          </a:xfrm>
        </p:spPr>
        <p:txBody>
          <a:bodyPr>
            <a:normAutofit fontScale="90000"/>
          </a:bodyPr>
          <a:lstStyle/>
          <a:p>
            <a:r>
              <a:rPr lang="en-US" altLang="ko-KR" dirty="0"/>
              <a:t>Prototype of Button</a:t>
            </a:r>
            <a:endParaRPr lang="ko-KR" altLang="en-US"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a:xfrm>
            <a:off x="393700" y="1141413"/>
            <a:ext cx="6075680" cy="344487"/>
          </a:xfrm>
        </p:spPr>
        <p:txBody>
          <a:bodyPr/>
          <a:lstStyle/>
          <a:p>
            <a:r>
              <a:rPr lang="en-US" altLang="ko-KR"/>
              <a:t>Why Two Types of BPM Designs?</a:t>
            </a:r>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6</a:t>
            </a:fld>
            <a:endParaRPr lang="ko-KR" altLang="en-US"/>
          </a:p>
        </p:txBody>
      </p:sp>
      <p:sp>
        <p:nvSpPr>
          <p:cNvPr id="12" name="직사각형 11">
            <a:extLst>
              <a:ext uri="{FF2B5EF4-FFF2-40B4-BE49-F238E27FC236}">
                <a16:creationId xmlns:a16="http://schemas.microsoft.com/office/drawing/2014/main" id="{B92ED407-7DC2-824A-1D5F-ABCBC118219F}"/>
              </a:ext>
            </a:extLst>
          </p:cNvPr>
          <p:cNvSpPr/>
          <p:nvPr/>
        </p:nvSpPr>
        <p:spPr>
          <a:xfrm>
            <a:off x="345260" y="1547721"/>
            <a:ext cx="6328992" cy="1824730"/>
          </a:xfrm>
          <a:prstGeom prst="rect">
            <a:avLst/>
          </a:prstGeom>
        </p:spPr>
        <p:txBody>
          <a:bodyPr wrap="square">
            <a:spAutoFit/>
          </a:bodyPr>
          <a:lstStyle/>
          <a:p>
            <a:pPr marL="268045" indent="-268045">
              <a:buFont typeface="Arial" panose="020B0604020202020204" pitchFamily="34" charset="0"/>
              <a:buChar char="•"/>
            </a:pPr>
            <a:r>
              <a:rPr lang="en-US" altLang="ko-KR" sz="1251" b="1" dirty="0">
                <a:solidFill>
                  <a:prstClr val="black"/>
                </a:solidFill>
                <a:latin typeface="+mn-ea"/>
              </a:rPr>
              <a:t>RF Pick-up (</a:t>
            </a:r>
            <a:r>
              <a:rPr lang="en-US" altLang="ko-KR" sz="1251" b="1" dirty="0" err="1">
                <a:solidFill>
                  <a:prstClr val="black"/>
                </a:solidFill>
                <a:latin typeface="+mn-ea"/>
              </a:rPr>
              <a:t>Linac</a:t>
            </a:r>
            <a:r>
              <a:rPr lang="en-US" altLang="ko-KR" sz="1251" b="1" dirty="0">
                <a:solidFill>
                  <a:prstClr val="black"/>
                </a:solidFill>
                <a:latin typeface="+mn-ea"/>
              </a:rPr>
              <a:t>. to SR: All button type) </a:t>
            </a:r>
          </a:p>
          <a:p>
            <a:pPr marL="714751" lvl="1" indent="-268045">
              <a:buFont typeface="Arial" panose="020B0604020202020204" pitchFamily="34" charset="0"/>
              <a:buChar char="•"/>
            </a:pPr>
            <a:r>
              <a:rPr lang="en-US" altLang="ko-KR" sz="1251" b="1" dirty="0">
                <a:solidFill>
                  <a:prstClr val="black"/>
                </a:solidFill>
                <a:latin typeface="+mn-ea"/>
              </a:rPr>
              <a:t>Two prototype of buttons were fabricated and tested at PLS-II</a:t>
            </a:r>
          </a:p>
          <a:p>
            <a:pPr marL="714751" lvl="1" indent="-268045">
              <a:buFont typeface="Arial" panose="020B0604020202020204" pitchFamily="34" charset="0"/>
              <a:buChar char="•"/>
            </a:pPr>
            <a:r>
              <a:rPr lang="en-US" altLang="ko-KR" sz="1251" b="1" dirty="0">
                <a:solidFill>
                  <a:prstClr val="black"/>
                </a:solidFill>
                <a:latin typeface="+mn-ea"/>
              </a:rPr>
              <a:t>SiO2 pick-up shows more good quality and easy for mass production</a:t>
            </a:r>
          </a:p>
          <a:p>
            <a:pPr marL="714751" lvl="1" indent="-268045">
              <a:buFont typeface="Arial" panose="020B0604020202020204" pitchFamily="34" charset="0"/>
              <a:buChar char="•"/>
            </a:pPr>
            <a:r>
              <a:rPr lang="en-US" altLang="ko-KR" sz="1251" b="1" dirty="0">
                <a:solidFill>
                  <a:prstClr val="black"/>
                </a:solidFill>
                <a:latin typeface="+mn-ea"/>
              </a:rPr>
              <a:t>Reviewing production processes and quotations for mass production</a:t>
            </a:r>
          </a:p>
          <a:p>
            <a:pPr marL="714751" lvl="1" indent="-268045">
              <a:buFont typeface="Arial" panose="020B0604020202020204" pitchFamily="34" charset="0"/>
              <a:buChar char="•"/>
            </a:pPr>
            <a:r>
              <a:rPr lang="en-US" altLang="ko-KR" sz="1251" b="1" dirty="0">
                <a:solidFill>
                  <a:prstClr val="black"/>
                </a:solidFill>
                <a:latin typeface="+mn-ea"/>
              </a:rPr>
              <a:t>TDR &amp; tolerance measurements of pick-up</a:t>
            </a:r>
            <a:r>
              <a:rPr lang="ko-KR" altLang="en-US" sz="1251" b="1" dirty="0">
                <a:solidFill>
                  <a:prstClr val="black"/>
                </a:solidFill>
                <a:latin typeface="+mn-ea"/>
              </a:rPr>
              <a:t> </a:t>
            </a:r>
            <a:r>
              <a:rPr lang="en-US" altLang="ko-KR" sz="1251" b="1" dirty="0">
                <a:solidFill>
                  <a:prstClr val="black"/>
                </a:solidFill>
                <a:latin typeface="+mn-ea"/>
              </a:rPr>
              <a:t>have been complete.</a:t>
            </a:r>
          </a:p>
          <a:p>
            <a:pPr marL="714751" lvl="1" indent="-268045">
              <a:buFont typeface="Arial" panose="020B0604020202020204" pitchFamily="34" charset="0"/>
              <a:buChar char="•"/>
            </a:pPr>
            <a:r>
              <a:rPr lang="en-US" altLang="ko-KR" sz="1251" b="1" dirty="0">
                <a:solidFill>
                  <a:prstClr val="black"/>
                </a:solidFill>
                <a:latin typeface="+mn-ea"/>
              </a:rPr>
              <a:t>Challenges include ceramic thickness constraints and maintaining Al2O3 pickup concentricity during brazing</a:t>
            </a:r>
          </a:p>
          <a:p>
            <a:pPr marL="714751" lvl="1" indent="-268045">
              <a:buFont typeface="Arial" panose="020B0604020202020204" pitchFamily="34" charset="0"/>
              <a:buChar char="•"/>
            </a:pPr>
            <a:endParaRPr lang="en-US" altLang="ko-KR" sz="1251" b="1" dirty="0">
              <a:solidFill>
                <a:prstClr val="black"/>
              </a:solidFill>
              <a:latin typeface="+mn-ea"/>
            </a:endParaRPr>
          </a:p>
          <a:p>
            <a:pPr marL="714751" lvl="1" indent="-268045">
              <a:buFont typeface="Arial" panose="020B0604020202020204" pitchFamily="34" charset="0"/>
              <a:buChar char="•"/>
            </a:pPr>
            <a:endParaRPr lang="en-US" altLang="ko-KR" sz="1251" b="1" dirty="0">
              <a:solidFill>
                <a:prstClr val="black"/>
              </a:solidFill>
              <a:latin typeface="+mn-ea"/>
            </a:endParaRPr>
          </a:p>
        </p:txBody>
      </p:sp>
      <p:pic>
        <p:nvPicPr>
          <p:cNvPr id="16" name="그림 15">
            <a:extLst>
              <a:ext uri="{FF2B5EF4-FFF2-40B4-BE49-F238E27FC236}">
                <a16:creationId xmlns:a16="http://schemas.microsoft.com/office/drawing/2014/main" id="{E34436E8-9967-4A50-59A2-B2532B093D8D}"/>
              </a:ext>
            </a:extLst>
          </p:cNvPr>
          <p:cNvPicPr>
            <a:picLocks noChangeAspect="1"/>
          </p:cNvPicPr>
          <p:nvPr/>
        </p:nvPicPr>
        <p:blipFill rotWithShape="1">
          <a:blip r:embed="rId5"/>
          <a:srcRect l="17236" t="29440" r="11237" b="21296"/>
          <a:stretch/>
        </p:blipFill>
        <p:spPr>
          <a:xfrm>
            <a:off x="3832471" y="5154279"/>
            <a:ext cx="1846458" cy="869137"/>
          </a:xfrm>
          <a:prstGeom prst="rect">
            <a:avLst/>
          </a:prstGeom>
        </p:spPr>
      </p:pic>
      <p:sp>
        <p:nvSpPr>
          <p:cNvPr id="19" name="직사각형 18">
            <a:extLst>
              <a:ext uri="{FF2B5EF4-FFF2-40B4-BE49-F238E27FC236}">
                <a16:creationId xmlns:a16="http://schemas.microsoft.com/office/drawing/2014/main" id="{1DDAE97E-3E6A-9758-239D-24F9F13EC5F3}"/>
              </a:ext>
            </a:extLst>
          </p:cNvPr>
          <p:cNvSpPr/>
          <p:nvPr/>
        </p:nvSpPr>
        <p:spPr>
          <a:xfrm>
            <a:off x="1039999" y="4835133"/>
            <a:ext cx="1725862" cy="276999"/>
          </a:xfrm>
          <a:prstGeom prst="rect">
            <a:avLst/>
          </a:prstGeom>
        </p:spPr>
        <p:txBody>
          <a:bodyPr wrap="square">
            <a:spAutoFit/>
          </a:bodyPr>
          <a:lstStyle/>
          <a:p>
            <a:pPr algn="ctr"/>
            <a:r>
              <a:rPr lang="en-US" altLang="ko-KR" sz="1200" dirty="0">
                <a:solidFill>
                  <a:prstClr val="black"/>
                </a:solidFill>
              </a:rPr>
              <a:t>Type-A (SiO</a:t>
            </a:r>
            <a:r>
              <a:rPr lang="en-US" altLang="ko-KR" sz="1200" baseline="-25000" dirty="0">
                <a:solidFill>
                  <a:prstClr val="black"/>
                </a:solidFill>
              </a:rPr>
              <a:t>2</a:t>
            </a:r>
            <a:r>
              <a:rPr lang="en-US" altLang="ko-KR" sz="1200" dirty="0">
                <a:solidFill>
                  <a:prstClr val="black"/>
                </a:solidFill>
              </a:rPr>
              <a:t> Glass) </a:t>
            </a:r>
            <a:endParaRPr lang="ko-KR" altLang="en-US" sz="1200" dirty="0">
              <a:solidFill>
                <a:prstClr val="black"/>
              </a:solidFill>
            </a:endParaRPr>
          </a:p>
        </p:txBody>
      </p:sp>
      <p:sp>
        <p:nvSpPr>
          <p:cNvPr id="20" name="직사각형 19">
            <a:extLst>
              <a:ext uri="{FF2B5EF4-FFF2-40B4-BE49-F238E27FC236}">
                <a16:creationId xmlns:a16="http://schemas.microsoft.com/office/drawing/2014/main" id="{ED8B9145-C304-5709-FF44-5A3506715EEC}"/>
              </a:ext>
            </a:extLst>
          </p:cNvPr>
          <p:cNvSpPr/>
          <p:nvPr/>
        </p:nvSpPr>
        <p:spPr>
          <a:xfrm>
            <a:off x="3836130" y="4842250"/>
            <a:ext cx="1897332" cy="276999"/>
          </a:xfrm>
          <a:prstGeom prst="rect">
            <a:avLst/>
          </a:prstGeom>
        </p:spPr>
        <p:txBody>
          <a:bodyPr wrap="square">
            <a:spAutoFit/>
          </a:bodyPr>
          <a:lstStyle/>
          <a:p>
            <a:pPr algn="ctr"/>
            <a:r>
              <a:rPr lang="en-US" altLang="ko-KR" sz="1200" dirty="0">
                <a:solidFill>
                  <a:prstClr val="black"/>
                </a:solidFill>
              </a:rPr>
              <a:t>Type-B (Al</a:t>
            </a:r>
            <a:r>
              <a:rPr lang="en-US" altLang="ko-KR" sz="1200" baseline="-25000" dirty="0">
                <a:solidFill>
                  <a:prstClr val="black"/>
                </a:solidFill>
              </a:rPr>
              <a:t>2</a:t>
            </a:r>
            <a:r>
              <a:rPr lang="en-US" altLang="ko-KR" sz="1200" dirty="0">
                <a:solidFill>
                  <a:prstClr val="black"/>
                </a:solidFill>
              </a:rPr>
              <a:t>O</a:t>
            </a:r>
            <a:r>
              <a:rPr lang="en-US" altLang="ko-KR" sz="1200" baseline="-25000" dirty="0">
                <a:solidFill>
                  <a:prstClr val="black"/>
                </a:solidFill>
              </a:rPr>
              <a:t>3</a:t>
            </a:r>
            <a:r>
              <a:rPr lang="en-US" altLang="ko-KR" sz="1200" dirty="0">
                <a:solidFill>
                  <a:prstClr val="black"/>
                </a:solidFill>
              </a:rPr>
              <a:t> Alumina) </a:t>
            </a:r>
            <a:endParaRPr lang="ko-KR" altLang="en-US" sz="1200" dirty="0">
              <a:solidFill>
                <a:prstClr val="black"/>
              </a:solidFill>
            </a:endParaRPr>
          </a:p>
        </p:txBody>
      </p:sp>
      <p:grpSp>
        <p:nvGrpSpPr>
          <p:cNvPr id="21" name="그룹 20">
            <a:extLst>
              <a:ext uri="{FF2B5EF4-FFF2-40B4-BE49-F238E27FC236}">
                <a16:creationId xmlns:a16="http://schemas.microsoft.com/office/drawing/2014/main" id="{08B8F615-29DC-DD6F-FC04-82C7D78FD828}"/>
              </a:ext>
            </a:extLst>
          </p:cNvPr>
          <p:cNvGrpSpPr/>
          <p:nvPr/>
        </p:nvGrpSpPr>
        <p:grpSpPr>
          <a:xfrm>
            <a:off x="732788" y="5156131"/>
            <a:ext cx="2433355" cy="869136"/>
            <a:chOff x="118203" y="1820872"/>
            <a:chExt cx="6752264" cy="2735149"/>
          </a:xfrm>
        </p:grpSpPr>
        <p:pic>
          <p:nvPicPr>
            <p:cNvPr id="22" name="그림 21">
              <a:extLst>
                <a:ext uri="{FF2B5EF4-FFF2-40B4-BE49-F238E27FC236}">
                  <a16:creationId xmlns:a16="http://schemas.microsoft.com/office/drawing/2014/main" id="{743BC024-C766-EDA9-BBA7-CB27CD053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0716" y="1820873"/>
              <a:ext cx="2226671" cy="2735147"/>
            </a:xfrm>
            <a:prstGeom prst="rect">
              <a:avLst/>
            </a:prstGeom>
          </p:spPr>
        </p:pic>
        <p:pic>
          <p:nvPicPr>
            <p:cNvPr id="23" name="그림 22">
              <a:extLst>
                <a:ext uri="{FF2B5EF4-FFF2-40B4-BE49-F238E27FC236}">
                  <a16:creationId xmlns:a16="http://schemas.microsoft.com/office/drawing/2014/main" id="{FB744265-3730-D2AA-E850-597EA7FDC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3229" y="1820873"/>
              <a:ext cx="2447238" cy="2735148"/>
            </a:xfrm>
            <a:prstGeom prst="rect">
              <a:avLst/>
            </a:prstGeom>
          </p:spPr>
        </p:pic>
        <p:pic>
          <p:nvPicPr>
            <p:cNvPr id="24" name="그림 23">
              <a:extLst>
                <a:ext uri="{FF2B5EF4-FFF2-40B4-BE49-F238E27FC236}">
                  <a16:creationId xmlns:a16="http://schemas.microsoft.com/office/drawing/2014/main" id="{41E01A99-E0E1-D854-DE61-B7EE9F74E7E8}"/>
                </a:ext>
              </a:extLst>
            </p:cNvPr>
            <p:cNvPicPr>
              <a:picLocks noChangeAspect="1"/>
            </p:cNvPicPr>
            <p:nvPr/>
          </p:nvPicPr>
          <p:blipFill>
            <a:blip r:embed="rId8"/>
            <a:stretch>
              <a:fillRect/>
            </a:stretch>
          </p:blipFill>
          <p:spPr>
            <a:xfrm>
              <a:off x="118203" y="1820872"/>
              <a:ext cx="2152513" cy="2735148"/>
            </a:xfrm>
            <a:prstGeom prst="rect">
              <a:avLst/>
            </a:prstGeom>
          </p:spPr>
        </p:pic>
      </p:grpSp>
      <p:pic>
        <p:nvPicPr>
          <p:cNvPr id="34" name="그림 33">
            <a:extLst>
              <a:ext uri="{FF2B5EF4-FFF2-40B4-BE49-F238E27FC236}">
                <a16:creationId xmlns:a16="http://schemas.microsoft.com/office/drawing/2014/main" id="{A7430E19-A442-8CA0-9C84-58B6E5E67C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3198994"/>
            <a:ext cx="5963322" cy="1443050"/>
          </a:xfrm>
          <a:prstGeom prst="rect">
            <a:avLst/>
          </a:prstGeom>
        </p:spPr>
      </p:pic>
      <p:sp>
        <p:nvSpPr>
          <p:cNvPr id="35" name="TextBox 34">
            <a:extLst>
              <a:ext uri="{FF2B5EF4-FFF2-40B4-BE49-F238E27FC236}">
                <a16:creationId xmlns:a16="http://schemas.microsoft.com/office/drawing/2014/main" id="{A60E3B05-F1F2-1FC8-D2E0-5017CD62A9C7}"/>
              </a:ext>
            </a:extLst>
          </p:cNvPr>
          <p:cNvSpPr txBox="1"/>
          <p:nvPr/>
        </p:nvSpPr>
        <p:spPr>
          <a:xfrm>
            <a:off x="6843319" y="4227542"/>
            <a:ext cx="586750" cy="281402"/>
          </a:xfrm>
          <a:prstGeom prst="rect">
            <a:avLst/>
          </a:prstGeom>
          <a:solidFill>
            <a:schemeClr val="bg1"/>
          </a:solidFill>
          <a:ln>
            <a:solidFill>
              <a:srgbClr val="FF0000"/>
            </a:solidFill>
          </a:ln>
        </p:spPr>
        <p:txBody>
          <a:bodyPr wrap="square" rtlCol="0">
            <a:spAutoFit/>
          </a:bodyPr>
          <a:lstStyle/>
          <a:p>
            <a:pPr algn="ctr"/>
            <a:r>
              <a:rPr kumimoji="1" lang="en-US" altLang="ko-Kore-KR" sz="1407" b="1" dirty="0"/>
              <a:t>SiO</a:t>
            </a:r>
            <a:r>
              <a:rPr kumimoji="1" lang="en-US" altLang="ko-Kore-KR" sz="1407" b="1" baseline="-25000" dirty="0"/>
              <a:t>2</a:t>
            </a:r>
            <a:endParaRPr kumimoji="1" lang="ko-Kore-KR" altLang="en-US" sz="1407" b="1" baseline="-25000"/>
          </a:p>
        </p:txBody>
      </p:sp>
      <p:sp>
        <p:nvSpPr>
          <p:cNvPr id="36" name="TextBox 35">
            <a:extLst>
              <a:ext uri="{FF2B5EF4-FFF2-40B4-BE49-F238E27FC236}">
                <a16:creationId xmlns:a16="http://schemas.microsoft.com/office/drawing/2014/main" id="{B5CB3985-EE01-F6D4-CDBF-52614171635A}"/>
              </a:ext>
            </a:extLst>
          </p:cNvPr>
          <p:cNvSpPr txBox="1"/>
          <p:nvPr/>
        </p:nvSpPr>
        <p:spPr>
          <a:xfrm>
            <a:off x="6776857" y="5641306"/>
            <a:ext cx="634515" cy="308867"/>
          </a:xfrm>
          <a:prstGeom prst="rect">
            <a:avLst/>
          </a:prstGeom>
          <a:solidFill>
            <a:schemeClr val="bg1"/>
          </a:solidFill>
          <a:ln>
            <a:solidFill>
              <a:srgbClr val="FF0000"/>
            </a:solidFill>
          </a:ln>
        </p:spPr>
        <p:txBody>
          <a:bodyPr wrap="square" rtlCol="0">
            <a:spAutoFit/>
          </a:bodyPr>
          <a:lstStyle/>
          <a:p>
            <a:pPr algn="ctr"/>
            <a:r>
              <a:rPr kumimoji="1" lang="en-US" altLang="ko-Kore-KR" sz="1407" b="1" dirty="0"/>
              <a:t>Al</a:t>
            </a:r>
            <a:r>
              <a:rPr kumimoji="1" lang="en-US" altLang="ko-Kore-KR" sz="1407" b="1" baseline="-25000" dirty="0"/>
              <a:t>2</a:t>
            </a:r>
            <a:r>
              <a:rPr kumimoji="1" lang="en-US" altLang="ko-Kore-KR" sz="1407" b="1" dirty="0"/>
              <a:t>O</a:t>
            </a:r>
            <a:r>
              <a:rPr kumimoji="1" lang="en-US" altLang="ko-Kore-KR" sz="1407" b="1" baseline="-25000" dirty="0"/>
              <a:t>3</a:t>
            </a:r>
            <a:endParaRPr kumimoji="1" lang="ko-Kore-KR" altLang="en-US" sz="1407" b="1" baseline="-25000"/>
          </a:p>
        </p:txBody>
      </p:sp>
      <p:cxnSp>
        <p:nvCxnSpPr>
          <p:cNvPr id="8" name="직선 화살표 연결선 7">
            <a:extLst>
              <a:ext uri="{FF2B5EF4-FFF2-40B4-BE49-F238E27FC236}">
                <a16:creationId xmlns:a16="http://schemas.microsoft.com/office/drawing/2014/main" id="{92B7BDD8-9ADB-0DC5-2DBE-6D5B58D22ADB}"/>
              </a:ext>
            </a:extLst>
          </p:cNvPr>
          <p:cNvCxnSpPr>
            <a:cxnSpLocks/>
          </p:cNvCxnSpPr>
          <p:nvPr/>
        </p:nvCxnSpPr>
        <p:spPr>
          <a:xfrm>
            <a:off x="7711748" y="2790784"/>
            <a:ext cx="56642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19FAE2A1-6C61-53AB-0C00-4710FE950150}"/>
              </a:ext>
            </a:extLst>
          </p:cNvPr>
          <p:cNvCxnSpPr>
            <a:cxnSpLocks/>
          </p:cNvCxnSpPr>
          <p:nvPr/>
        </p:nvCxnSpPr>
        <p:spPr>
          <a:xfrm>
            <a:off x="7597214" y="2079273"/>
            <a:ext cx="79548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BC096257-0345-9171-6E7D-F23FF28608FE}"/>
              </a:ext>
            </a:extLst>
          </p:cNvPr>
          <p:cNvCxnSpPr>
            <a:cxnSpLocks/>
          </p:cNvCxnSpPr>
          <p:nvPr/>
        </p:nvCxnSpPr>
        <p:spPr>
          <a:xfrm>
            <a:off x="7314004" y="1968012"/>
            <a:ext cx="135685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8F5207D8-A981-98B0-BDED-BA59AF5367C3}"/>
              </a:ext>
            </a:extLst>
          </p:cNvPr>
          <p:cNvCxnSpPr>
            <a:cxnSpLocks/>
          </p:cNvCxnSpPr>
          <p:nvPr/>
        </p:nvCxnSpPr>
        <p:spPr>
          <a:xfrm>
            <a:off x="10124504" y="2737442"/>
            <a:ext cx="56642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3376558E-F90D-F0DD-7F94-F1C0D96D72C0}"/>
              </a:ext>
            </a:extLst>
          </p:cNvPr>
          <p:cNvCxnSpPr>
            <a:cxnSpLocks/>
          </p:cNvCxnSpPr>
          <p:nvPr/>
        </p:nvCxnSpPr>
        <p:spPr>
          <a:xfrm>
            <a:off x="10022216" y="2151654"/>
            <a:ext cx="745177"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그림 24">
            <a:extLst>
              <a:ext uri="{FF2B5EF4-FFF2-40B4-BE49-F238E27FC236}">
                <a16:creationId xmlns:a16="http://schemas.microsoft.com/office/drawing/2014/main" id="{0CB65D63-F3DE-ED2F-61B9-77101899E0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115" y="3166124"/>
            <a:ext cx="2819629" cy="1681506"/>
          </a:xfrm>
          <a:prstGeom prst="rect">
            <a:avLst/>
          </a:prstGeom>
        </p:spPr>
      </p:pic>
      <p:cxnSp>
        <p:nvCxnSpPr>
          <p:cNvPr id="26" name="직선 화살표 연결선 25">
            <a:extLst>
              <a:ext uri="{FF2B5EF4-FFF2-40B4-BE49-F238E27FC236}">
                <a16:creationId xmlns:a16="http://schemas.microsoft.com/office/drawing/2014/main" id="{EC6B1761-BD84-9A76-9537-F545AFDED375}"/>
              </a:ext>
            </a:extLst>
          </p:cNvPr>
          <p:cNvCxnSpPr>
            <a:cxnSpLocks/>
          </p:cNvCxnSpPr>
          <p:nvPr/>
        </p:nvCxnSpPr>
        <p:spPr>
          <a:xfrm>
            <a:off x="1521930" y="4020860"/>
            <a:ext cx="76531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직선 화살표 연결선 26">
            <a:extLst>
              <a:ext uri="{FF2B5EF4-FFF2-40B4-BE49-F238E27FC236}">
                <a16:creationId xmlns:a16="http://schemas.microsoft.com/office/drawing/2014/main" id="{16B0CC40-AE6C-F4F2-44C7-5BA0CF575B87}"/>
              </a:ext>
            </a:extLst>
          </p:cNvPr>
          <p:cNvCxnSpPr>
            <a:cxnSpLocks/>
          </p:cNvCxnSpPr>
          <p:nvPr/>
        </p:nvCxnSpPr>
        <p:spPr>
          <a:xfrm flipV="1">
            <a:off x="1902930" y="3734778"/>
            <a:ext cx="0" cy="57216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B6B113A-8EA7-CDD3-59FF-B4C10747D540}"/>
              </a:ext>
            </a:extLst>
          </p:cNvPr>
          <p:cNvSpPr txBox="1"/>
          <p:nvPr/>
        </p:nvSpPr>
        <p:spPr>
          <a:xfrm>
            <a:off x="1321008" y="3138632"/>
            <a:ext cx="1177425" cy="261610"/>
          </a:xfrm>
          <a:prstGeom prst="rect">
            <a:avLst/>
          </a:prstGeom>
          <a:solidFill>
            <a:schemeClr val="bg1"/>
          </a:solidFill>
          <a:ln>
            <a:solidFill>
              <a:srgbClr val="FF0000"/>
            </a:solidFill>
          </a:ln>
        </p:spPr>
        <p:txBody>
          <a:bodyPr wrap="square" rtlCol="0">
            <a:spAutoFit/>
          </a:bodyPr>
          <a:lstStyle/>
          <a:p>
            <a:pPr algn="ctr"/>
            <a:r>
              <a:rPr kumimoji="1" lang="en-US" altLang="ko-KR" sz="1050" b="1" dirty="0">
                <a:solidFill>
                  <a:srgbClr val="FF0000"/>
                </a:solidFill>
              </a:rPr>
              <a:t>24mm x 18mm</a:t>
            </a:r>
            <a:endParaRPr kumimoji="1" lang="ko-KR" altLang="en-US" sz="1050" b="1" dirty="0">
              <a:solidFill>
                <a:srgbClr val="FF0000"/>
              </a:solidFill>
            </a:endParaRPr>
          </a:p>
        </p:txBody>
      </p:sp>
      <p:cxnSp>
        <p:nvCxnSpPr>
          <p:cNvPr id="31" name="직선 화살표 연결선 30">
            <a:extLst>
              <a:ext uri="{FF2B5EF4-FFF2-40B4-BE49-F238E27FC236}">
                <a16:creationId xmlns:a16="http://schemas.microsoft.com/office/drawing/2014/main" id="{F4A72F8E-1BFE-E8AD-A29F-262A28341A0D}"/>
              </a:ext>
            </a:extLst>
          </p:cNvPr>
          <p:cNvCxnSpPr>
            <a:cxnSpLocks/>
          </p:cNvCxnSpPr>
          <p:nvPr/>
        </p:nvCxnSpPr>
        <p:spPr>
          <a:xfrm>
            <a:off x="9719077" y="1947652"/>
            <a:ext cx="135685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그림 31">
            <a:extLst>
              <a:ext uri="{FF2B5EF4-FFF2-40B4-BE49-F238E27FC236}">
                <a16:creationId xmlns:a16="http://schemas.microsoft.com/office/drawing/2014/main" id="{09583657-2682-7D5D-C4CB-22B0A124447B}"/>
              </a:ext>
            </a:extLst>
          </p:cNvPr>
          <p:cNvPicPr>
            <a:picLocks noChangeAspect="1"/>
          </p:cNvPicPr>
          <p:nvPr/>
        </p:nvPicPr>
        <p:blipFill rotWithShape="1">
          <a:blip r:embed="rId11">
            <a:extLst>
              <a:ext uri="{28A0092B-C50C-407E-A947-70E740481C1C}">
                <a14:useLocalDpi xmlns:a14="http://schemas.microsoft.com/office/drawing/2010/main" val="0"/>
              </a:ext>
            </a:extLst>
          </a:blip>
          <a:srcRect t="1778"/>
          <a:stretch/>
        </p:blipFill>
        <p:spPr>
          <a:xfrm>
            <a:off x="3285936" y="3161199"/>
            <a:ext cx="2753246" cy="1722543"/>
          </a:xfrm>
          <a:prstGeom prst="rect">
            <a:avLst/>
          </a:prstGeom>
        </p:spPr>
      </p:pic>
      <p:sp>
        <p:nvSpPr>
          <p:cNvPr id="38" name="직사각형 37">
            <a:extLst>
              <a:ext uri="{FF2B5EF4-FFF2-40B4-BE49-F238E27FC236}">
                <a16:creationId xmlns:a16="http://schemas.microsoft.com/office/drawing/2014/main" id="{7191FFAD-54CF-4AA3-7CFF-B8AAAB50D22B}"/>
              </a:ext>
            </a:extLst>
          </p:cNvPr>
          <p:cNvSpPr/>
          <p:nvPr/>
        </p:nvSpPr>
        <p:spPr>
          <a:xfrm>
            <a:off x="7128124" y="2856389"/>
            <a:ext cx="1725862" cy="276999"/>
          </a:xfrm>
          <a:prstGeom prst="rect">
            <a:avLst/>
          </a:prstGeom>
        </p:spPr>
        <p:txBody>
          <a:bodyPr wrap="square">
            <a:spAutoFit/>
          </a:bodyPr>
          <a:lstStyle/>
          <a:p>
            <a:pPr algn="ctr"/>
            <a:r>
              <a:rPr lang="en-US" altLang="ko-KR" sz="1200" dirty="0">
                <a:solidFill>
                  <a:prstClr val="black"/>
                </a:solidFill>
              </a:rPr>
              <a:t>Type-A (SiO</a:t>
            </a:r>
            <a:r>
              <a:rPr lang="en-US" altLang="ko-KR" sz="1200" baseline="-25000" dirty="0">
                <a:solidFill>
                  <a:prstClr val="black"/>
                </a:solidFill>
              </a:rPr>
              <a:t>2</a:t>
            </a:r>
            <a:r>
              <a:rPr lang="en-US" altLang="ko-KR" sz="1200" dirty="0">
                <a:solidFill>
                  <a:prstClr val="black"/>
                </a:solidFill>
              </a:rPr>
              <a:t> Glass) </a:t>
            </a:r>
            <a:endParaRPr lang="ko-KR" altLang="en-US" sz="1200" dirty="0">
              <a:solidFill>
                <a:prstClr val="black"/>
              </a:solidFill>
            </a:endParaRPr>
          </a:p>
        </p:txBody>
      </p:sp>
      <p:sp>
        <p:nvSpPr>
          <p:cNvPr id="39" name="직사각형 38">
            <a:extLst>
              <a:ext uri="{FF2B5EF4-FFF2-40B4-BE49-F238E27FC236}">
                <a16:creationId xmlns:a16="http://schemas.microsoft.com/office/drawing/2014/main" id="{DB0A7740-DFAB-70E1-BC6C-FA27602CF48F}"/>
              </a:ext>
            </a:extLst>
          </p:cNvPr>
          <p:cNvSpPr/>
          <p:nvPr/>
        </p:nvSpPr>
        <p:spPr>
          <a:xfrm>
            <a:off x="9446138" y="2868654"/>
            <a:ext cx="1897332" cy="276999"/>
          </a:xfrm>
          <a:prstGeom prst="rect">
            <a:avLst/>
          </a:prstGeom>
        </p:spPr>
        <p:txBody>
          <a:bodyPr wrap="square">
            <a:spAutoFit/>
          </a:bodyPr>
          <a:lstStyle/>
          <a:p>
            <a:pPr algn="ctr"/>
            <a:r>
              <a:rPr lang="en-US" altLang="ko-KR" sz="1200" dirty="0">
                <a:solidFill>
                  <a:prstClr val="black"/>
                </a:solidFill>
              </a:rPr>
              <a:t>Type-B (Al</a:t>
            </a:r>
            <a:r>
              <a:rPr lang="en-US" altLang="ko-KR" sz="1200" baseline="-25000" dirty="0">
                <a:solidFill>
                  <a:prstClr val="black"/>
                </a:solidFill>
              </a:rPr>
              <a:t>2</a:t>
            </a:r>
            <a:r>
              <a:rPr lang="en-US" altLang="ko-KR" sz="1200" dirty="0">
                <a:solidFill>
                  <a:prstClr val="black"/>
                </a:solidFill>
              </a:rPr>
              <a:t>O</a:t>
            </a:r>
            <a:r>
              <a:rPr lang="en-US" altLang="ko-KR" sz="1200" baseline="-25000" dirty="0">
                <a:solidFill>
                  <a:prstClr val="black"/>
                </a:solidFill>
              </a:rPr>
              <a:t>3</a:t>
            </a:r>
            <a:r>
              <a:rPr lang="en-US" altLang="ko-KR" sz="1200" dirty="0">
                <a:solidFill>
                  <a:prstClr val="black"/>
                </a:solidFill>
              </a:rPr>
              <a:t> Alumina) </a:t>
            </a:r>
            <a:endParaRPr lang="ko-KR" altLang="en-US" sz="1200" dirty="0">
              <a:solidFill>
                <a:prstClr val="black"/>
              </a:solidFill>
            </a:endParaRPr>
          </a:p>
        </p:txBody>
      </p:sp>
      <p:pic>
        <p:nvPicPr>
          <p:cNvPr id="40" name="그림 39">
            <a:extLst>
              <a:ext uri="{FF2B5EF4-FFF2-40B4-BE49-F238E27FC236}">
                <a16:creationId xmlns:a16="http://schemas.microsoft.com/office/drawing/2014/main" id="{A6153C48-E1D9-2AFB-7C13-BEB6A59DEE3B}"/>
              </a:ext>
            </a:extLst>
          </p:cNvPr>
          <p:cNvPicPr>
            <a:picLocks noChangeAspect="1"/>
          </p:cNvPicPr>
          <p:nvPr/>
        </p:nvPicPr>
        <p:blipFill>
          <a:blip r:embed="rId12">
            <a:alphaModFix amt="85000"/>
            <a:extLst>
              <a:ext uri="{BEBA8EAE-BF5A-486C-A8C5-ECC9F3942E4B}">
                <a14:imgProps xmlns:a14="http://schemas.microsoft.com/office/drawing/2010/main">
                  <a14:imgLayer r:embed="rId13">
                    <a14:imgEffect>
                      <a14:sharpenSoften amount="50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55190" y="3628143"/>
            <a:ext cx="814737" cy="814737"/>
          </a:xfrm>
          <a:prstGeom prst="rect">
            <a:avLst/>
          </a:prstGeom>
        </p:spPr>
      </p:pic>
    </p:spTree>
    <p:extLst>
      <p:ext uri="{BB962C8B-B14F-4D97-AF65-F5344CB8AC3E}">
        <p14:creationId xmlns:p14="http://schemas.microsoft.com/office/powerpoint/2010/main" val="205729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rmAutofit fontScale="90000"/>
          </a:bodyPr>
          <a:lstStyle/>
          <a:p>
            <a:r>
              <a:rPr lang="en-US" altLang="ko-KR" dirty="0"/>
              <a:t>Prototype of SiO2 Button</a:t>
            </a:r>
            <a:endParaRPr lang="ko-KR" altLang="en-US" dirty="0"/>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7</a:t>
            </a:fld>
            <a:endParaRPr lang="ko-KR" altLang="en-US"/>
          </a:p>
        </p:txBody>
      </p:sp>
      <p:pic>
        <p:nvPicPr>
          <p:cNvPr id="15" name="그림 14">
            <a:extLst>
              <a:ext uri="{FF2B5EF4-FFF2-40B4-BE49-F238E27FC236}">
                <a16:creationId xmlns:a16="http://schemas.microsoft.com/office/drawing/2014/main" id="{80633C4A-AE82-9423-2880-CA4DB9A120D8}"/>
              </a:ext>
            </a:extLst>
          </p:cNvPr>
          <p:cNvPicPr>
            <a:picLocks noChangeAspect="1"/>
          </p:cNvPicPr>
          <p:nvPr/>
        </p:nvPicPr>
        <p:blipFill rotWithShape="1">
          <a:blip r:embed="rId2">
            <a:extLst>
              <a:ext uri="{28A0092B-C50C-407E-A947-70E740481C1C}">
                <a14:useLocalDpi xmlns:a14="http://schemas.microsoft.com/office/drawing/2010/main" val="0"/>
              </a:ext>
            </a:extLst>
          </a:blip>
          <a:srcRect t="24975"/>
          <a:stretch/>
        </p:blipFill>
        <p:spPr>
          <a:xfrm>
            <a:off x="928029" y="2227658"/>
            <a:ext cx="6957335" cy="1863466"/>
          </a:xfrm>
          <a:prstGeom prst="rect">
            <a:avLst/>
          </a:prstGeom>
        </p:spPr>
      </p:pic>
      <p:pic>
        <p:nvPicPr>
          <p:cNvPr id="25" name="그림 24">
            <a:extLst>
              <a:ext uri="{FF2B5EF4-FFF2-40B4-BE49-F238E27FC236}">
                <a16:creationId xmlns:a16="http://schemas.microsoft.com/office/drawing/2014/main" id="{6F1FCCC2-A72F-1F35-F56F-9EE8343DD1DA}"/>
              </a:ext>
            </a:extLst>
          </p:cNvPr>
          <p:cNvPicPr>
            <a:picLocks noChangeAspect="1"/>
          </p:cNvPicPr>
          <p:nvPr/>
        </p:nvPicPr>
        <p:blipFill rotWithShape="1">
          <a:blip r:embed="rId3">
            <a:extLst>
              <a:ext uri="{28A0092B-C50C-407E-A947-70E740481C1C}">
                <a14:useLocalDpi xmlns:a14="http://schemas.microsoft.com/office/drawing/2010/main" val="0"/>
              </a:ext>
            </a:extLst>
          </a:blip>
          <a:srcRect t="23983"/>
          <a:stretch/>
        </p:blipFill>
        <p:spPr>
          <a:xfrm>
            <a:off x="978024" y="4236696"/>
            <a:ext cx="6853543" cy="1833816"/>
          </a:xfrm>
          <a:prstGeom prst="rect">
            <a:avLst/>
          </a:prstGeom>
        </p:spPr>
      </p:pic>
      <p:pic>
        <p:nvPicPr>
          <p:cNvPr id="26" name="그림 25">
            <a:extLst>
              <a:ext uri="{FF2B5EF4-FFF2-40B4-BE49-F238E27FC236}">
                <a16:creationId xmlns:a16="http://schemas.microsoft.com/office/drawing/2014/main" id="{B669043B-5F32-D293-9E29-B93590FCBD22}"/>
              </a:ext>
            </a:extLst>
          </p:cNvPr>
          <p:cNvPicPr>
            <a:picLocks noChangeAspect="1"/>
          </p:cNvPicPr>
          <p:nvPr/>
        </p:nvPicPr>
        <p:blipFill rotWithShape="1">
          <a:blip r:embed="rId4">
            <a:extLst>
              <a:ext uri="{28A0092B-C50C-407E-A947-70E740481C1C}">
                <a14:useLocalDpi xmlns:a14="http://schemas.microsoft.com/office/drawing/2010/main" val="0"/>
              </a:ext>
            </a:extLst>
          </a:blip>
          <a:srcRect r="2618"/>
          <a:stretch/>
        </p:blipFill>
        <p:spPr>
          <a:xfrm>
            <a:off x="8279389" y="758210"/>
            <a:ext cx="3518912" cy="2913827"/>
          </a:xfrm>
          <a:prstGeom prst="rect">
            <a:avLst/>
          </a:prstGeom>
        </p:spPr>
      </p:pic>
      <p:sp>
        <p:nvSpPr>
          <p:cNvPr id="27" name="직사각형 26">
            <a:extLst>
              <a:ext uri="{FF2B5EF4-FFF2-40B4-BE49-F238E27FC236}">
                <a16:creationId xmlns:a16="http://schemas.microsoft.com/office/drawing/2014/main" id="{3B03CCCE-4EE4-FE86-0EC9-86B721547B8E}"/>
              </a:ext>
            </a:extLst>
          </p:cNvPr>
          <p:cNvSpPr/>
          <p:nvPr/>
        </p:nvSpPr>
        <p:spPr>
          <a:xfrm>
            <a:off x="6376579" y="4253153"/>
            <a:ext cx="1508785" cy="1714654"/>
          </a:xfrm>
          <a:prstGeom prst="rect">
            <a:avLst/>
          </a:prstGeom>
          <a:solidFill>
            <a:srgbClr val="FF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0" name="TextBox 29">
            <a:extLst>
              <a:ext uri="{FF2B5EF4-FFF2-40B4-BE49-F238E27FC236}">
                <a16:creationId xmlns:a16="http://schemas.microsoft.com/office/drawing/2014/main" id="{9BCF2258-1723-8335-1048-3A865487A044}"/>
              </a:ext>
            </a:extLst>
          </p:cNvPr>
          <p:cNvSpPr txBox="1"/>
          <p:nvPr/>
        </p:nvSpPr>
        <p:spPr>
          <a:xfrm>
            <a:off x="8279388" y="450433"/>
            <a:ext cx="3518912" cy="307777"/>
          </a:xfrm>
          <a:prstGeom prst="rect">
            <a:avLst/>
          </a:prstGeom>
          <a:noFill/>
        </p:spPr>
        <p:txBody>
          <a:bodyPr wrap="none" rtlCol="0">
            <a:spAutoFit/>
          </a:bodyPr>
          <a:lstStyle/>
          <a:p>
            <a:r>
              <a:rPr kumimoji="1" lang="en-US" altLang="ko-KR" sz="1400" dirty="0">
                <a:solidFill>
                  <a:srgbClr val="FF0000"/>
                </a:solidFill>
              </a:rPr>
              <a:t>Sorted packaging with similar capacitance</a:t>
            </a:r>
            <a:endParaRPr kumimoji="1" lang="ko-KR" altLang="en-US" sz="1400" dirty="0">
              <a:solidFill>
                <a:srgbClr val="FF0000"/>
              </a:solidFill>
            </a:endParaRPr>
          </a:p>
        </p:txBody>
      </p:sp>
      <p:pic>
        <p:nvPicPr>
          <p:cNvPr id="38" name="그림 37">
            <a:extLst>
              <a:ext uri="{FF2B5EF4-FFF2-40B4-BE49-F238E27FC236}">
                <a16:creationId xmlns:a16="http://schemas.microsoft.com/office/drawing/2014/main" id="{FBDE40C9-2626-9B47-3106-4CB8392177F4}"/>
              </a:ext>
            </a:extLst>
          </p:cNvPr>
          <p:cNvPicPr>
            <a:picLocks noChangeAspect="1"/>
          </p:cNvPicPr>
          <p:nvPr/>
        </p:nvPicPr>
        <p:blipFill rotWithShape="1">
          <a:blip r:embed="rId2">
            <a:extLst>
              <a:ext uri="{28A0092B-C50C-407E-A947-70E740481C1C}">
                <a14:useLocalDpi xmlns:a14="http://schemas.microsoft.com/office/drawing/2010/main" val="0"/>
              </a:ext>
            </a:extLst>
          </a:blip>
          <a:srcRect b="90877"/>
          <a:stretch/>
        </p:blipFill>
        <p:spPr>
          <a:xfrm>
            <a:off x="1024834" y="1928595"/>
            <a:ext cx="6423471" cy="243691"/>
          </a:xfrm>
          <a:prstGeom prst="rect">
            <a:avLst/>
          </a:prstGeom>
        </p:spPr>
      </p:pic>
      <p:pic>
        <p:nvPicPr>
          <p:cNvPr id="39" name="그림 38">
            <a:extLst>
              <a:ext uri="{FF2B5EF4-FFF2-40B4-BE49-F238E27FC236}">
                <a16:creationId xmlns:a16="http://schemas.microsoft.com/office/drawing/2014/main" id="{BCC9EBE3-E71C-9AE4-CA00-EEEA4018A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9433" y="3672037"/>
            <a:ext cx="3428868" cy="2289183"/>
          </a:xfrm>
          <a:prstGeom prst="rect">
            <a:avLst/>
          </a:prstGeom>
        </p:spPr>
      </p:pic>
      <p:pic>
        <p:nvPicPr>
          <p:cNvPr id="41" name="그림 40">
            <a:extLst>
              <a:ext uri="{FF2B5EF4-FFF2-40B4-BE49-F238E27FC236}">
                <a16:creationId xmlns:a16="http://schemas.microsoft.com/office/drawing/2014/main" id="{2FF9FA89-4150-CB37-3D50-D8B7D24F7889}"/>
              </a:ext>
            </a:extLst>
          </p:cNvPr>
          <p:cNvPicPr>
            <a:picLocks noChangeAspect="1"/>
          </p:cNvPicPr>
          <p:nvPr/>
        </p:nvPicPr>
        <p:blipFill rotWithShape="1">
          <a:blip r:embed="rId3">
            <a:extLst>
              <a:ext uri="{28A0092B-C50C-407E-A947-70E740481C1C}">
                <a14:useLocalDpi xmlns:a14="http://schemas.microsoft.com/office/drawing/2010/main" val="0"/>
              </a:ext>
            </a:extLst>
          </a:blip>
          <a:srcRect b="89607"/>
          <a:stretch/>
        </p:blipFill>
        <p:spPr>
          <a:xfrm>
            <a:off x="1053322" y="3945186"/>
            <a:ext cx="6394983" cy="265838"/>
          </a:xfrm>
          <a:prstGeom prst="rect">
            <a:avLst/>
          </a:prstGeom>
        </p:spPr>
      </p:pic>
      <p:sp>
        <p:nvSpPr>
          <p:cNvPr id="28" name="TextBox 27">
            <a:extLst>
              <a:ext uri="{FF2B5EF4-FFF2-40B4-BE49-F238E27FC236}">
                <a16:creationId xmlns:a16="http://schemas.microsoft.com/office/drawing/2014/main" id="{06AD3345-0560-4B02-AB54-F1270E9E6912}"/>
              </a:ext>
            </a:extLst>
          </p:cNvPr>
          <p:cNvSpPr txBox="1"/>
          <p:nvPr/>
        </p:nvSpPr>
        <p:spPr>
          <a:xfrm>
            <a:off x="5961125" y="3845126"/>
            <a:ext cx="2318263" cy="415498"/>
          </a:xfrm>
          <a:prstGeom prst="rect">
            <a:avLst/>
          </a:prstGeom>
          <a:noFill/>
        </p:spPr>
        <p:txBody>
          <a:bodyPr wrap="none" rtlCol="0">
            <a:spAutoFit/>
          </a:bodyPr>
          <a:lstStyle/>
          <a:p>
            <a:pPr algn="ctr"/>
            <a:r>
              <a:rPr lang="en" altLang="ko-KR" sz="1050" dirty="0">
                <a:solidFill>
                  <a:srgbClr val="0E0E0E"/>
                </a:solidFill>
                <a:effectLst/>
                <a:latin typeface=".AppleSystemUIFont"/>
              </a:rPr>
              <a:t>The sealing jig plate will be redesigned </a:t>
            </a:r>
            <a:br>
              <a:rPr lang="en" altLang="ko-KR" sz="1050" dirty="0">
                <a:solidFill>
                  <a:srgbClr val="0E0E0E"/>
                </a:solidFill>
                <a:effectLst/>
                <a:latin typeface=".AppleSystemUIFont"/>
              </a:rPr>
            </a:br>
            <a:r>
              <a:rPr lang="en" altLang="ko-KR" sz="1050" dirty="0">
                <a:solidFill>
                  <a:srgbClr val="0E0E0E"/>
                </a:solidFill>
                <a:effectLst/>
                <a:latin typeface=".AppleSystemUIFont"/>
              </a:rPr>
              <a:t>for mass production.</a:t>
            </a:r>
          </a:p>
        </p:txBody>
      </p:sp>
      <p:sp>
        <p:nvSpPr>
          <p:cNvPr id="42" name="텍스트 개체 틀 3">
            <a:extLst>
              <a:ext uri="{FF2B5EF4-FFF2-40B4-BE49-F238E27FC236}">
                <a16:creationId xmlns:a16="http://schemas.microsoft.com/office/drawing/2014/main" id="{0C78A160-8B37-12A4-7AE8-E0959F44A74F}"/>
              </a:ext>
            </a:extLst>
          </p:cNvPr>
          <p:cNvSpPr>
            <a:spLocks noGrp="1"/>
          </p:cNvSpPr>
          <p:nvPr>
            <p:ph type="body" sz="quarter" idx="14"/>
          </p:nvPr>
        </p:nvSpPr>
        <p:spPr>
          <a:xfrm>
            <a:off x="393700" y="1141413"/>
            <a:ext cx="6649264" cy="344487"/>
          </a:xfrm>
        </p:spPr>
        <p:txBody>
          <a:bodyPr/>
          <a:lstStyle/>
          <a:p>
            <a:r>
              <a:rPr lang="en-US" altLang="ko-KR" dirty="0"/>
              <a:t>Fabricated by Kyocera JAPAN</a:t>
            </a:r>
          </a:p>
        </p:txBody>
      </p:sp>
      <p:sp>
        <p:nvSpPr>
          <p:cNvPr id="44" name="TextBox 43">
            <a:extLst>
              <a:ext uri="{FF2B5EF4-FFF2-40B4-BE49-F238E27FC236}">
                <a16:creationId xmlns:a16="http://schemas.microsoft.com/office/drawing/2014/main" id="{41BB0844-1882-03D0-A9B3-1C49E7FDF928}"/>
              </a:ext>
            </a:extLst>
          </p:cNvPr>
          <p:cNvSpPr txBox="1"/>
          <p:nvPr/>
        </p:nvSpPr>
        <p:spPr>
          <a:xfrm>
            <a:off x="4655807" y="1341289"/>
            <a:ext cx="3731555" cy="830997"/>
          </a:xfrm>
          <a:prstGeom prst="rect">
            <a:avLst/>
          </a:prstGeom>
          <a:noFill/>
        </p:spPr>
        <p:txBody>
          <a:bodyPr wrap="square">
            <a:spAutoFit/>
          </a:bodyPr>
          <a:lstStyle/>
          <a:p>
            <a:pPr marL="228600" indent="-228600">
              <a:buAutoNum type="arabicPeriod"/>
            </a:pPr>
            <a:r>
              <a:rPr lang="en-US" altLang="ko-KR" sz="1200" b="1" dirty="0"/>
              <a:t>Long term Vacuum test: 10^-11 Pa</a:t>
            </a:r>
            <a:r>
              <a:rPr lang="ko-KR" altLang="en-US" sz="1200" b="1" dirty="0"/>
              <a:t>・</a:t>
            </a:r>
            <a:r>
              <a:rPr lang="en-US" altLang="ko-KR" sz="1200" b="1" dirty="0"/>
              <a:t>m3/s </a:t>
            </a:r>
          </a:p>
          <a:p>
            <a:pPr marL="228600" indent="-228600">
              <a:buAutoNum type="arabicPeriod"/>
            </a:pPr>
            <a:r>
              <a:rPr lang="en-US" altLang="ko-KR" sz="1200" b="1" dirty="0"/>
              <a:t>Baking test with 250∘C during 48 hour</a:t>
            </a:r>
          </a:p>
          <a:p>
            <a:pPr marL="228600" indent="-228600">
              <a:buAutoNum type="arabicPeriod"/>
            </a:pPr>
            <a:r>
              <a:rPr lang="en-US" altLang="ko-KR" sz="1200" b="1" dirty="0"/>
              <a:t>All parts measurement before &amp; after sealing</a:t>
            </a:r>
          </a:p>
          <a:p>
            <a:pPr marL="228600" indent="-228600">
              <a:buAutoNum type="arabicPeriod"/>
            </a:pPr>
            <a:r>
              <a:rPr lang="en-US" altLang="ko-KR" sz="1200" b="1" dirty="0"/>
              <a:t>TDR measurement for packaging</a:t>
            </a:r>
            <a:endParaRPr lang="ko-KR" altLang="en-US" sz="1200" b="1" dirty="0"/>
          </a:p>
        </p:txBody>
      </p:sp>
    </p:spTree>
    <p:extLst>
      <p:ext uri="{BB962C8B-B14F-4D97-AF65-F5344CB8AC3E}">
        <p14:creationId xmlns:p14="http://schemas.microsoft.com/office/powerpoint/2010/main" val="263811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rmAutofit fontScale="90000"/>
          </a:bodyPr>
          <a:lstStyle/>
          <a:p>
            <a:r>
              <a:rPr lang="en-US" altLang="ko-KR" dirty="0"/>
              <a:t>Prototype of Button</a:t>
            </a:r>
            <a:endParaRPr lang="ko-KR" altLang="en-US"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p:txBody>
          <a:bodyPr/>
          <a:lstStyle/>
          <a:p>
            <a:r>
              <a:rPr lang="en-US" altLang="ko-KR"/>
              <a:t>Why Two Types of BPM Designs?</a:t>
            </a:r>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8</a:t>
            </a:fld>
            <a:endParaRPr lang="ko-KR" altLang="en-US"/>
          </a:p>
        </p:txBody>
      </p:sp>
      <p:sp>
        <p:nvSpPr>
          <p:cNvPr id="12" name="직사각형 11">
            <a:extLst>
              <a:ext uri="{FF2B5EF4-FFF2-40B4-BE49-F238E27FC236}">
                <a16:creationId xmlns:a16="http://schemas.microsoft.com/office/drawing/2014/main" id="{B92ED407-7DC2-824A-1D5F-ABCBC118219F}"/>
              </a:ext>
            </a:extLst>
          </p:cNvPr>
          <p:cNvSpPr/>
          <p:nvPr/>
        </p:nvSpPr>
        <p:spPr>
          <a:xfrm>
            <a:off x="345260" y="1547721"/>
            <a:ext cx="6328992" cy="1824730"/>
          </a:xfrm>
          <a:prstGeom prst="rect">
            <a:avLst/>
          </a:prstGeom>
        </p:spPr>
        <p:txBody>
          <a:bodyPr wrap="square">
            <a:spAutoFit/>
          </a:bodyPr>
          <a:lstStyle/>
          <a:p>
            <a:pPr marL="268045" indent="-268045">
              <a:buFont typeface="Arial" panose="020B0604020202020204" pitchFamily="34" charset="0"/>
              <a:buChar char="•"/>
            </a:pPr>
            <a:r>
              <a:rPr lang="en-US" altLang="ko-KR" sz="1251" b="1" dirty="0">
                <a:solidFill>
                  <a:prstClr val="black"/>
                </a:solidFill>
                <a:latin typeface="+mn-ea"/>
              </a:rPr>
              <a:t>RF Pick-up (</a:t>
            </a:r>
            <a:r>
              <a:rPr lang="en-US" altLang="ko-KR" sz="1251" b="1" dirty="0" err="1">
                <a:solidFill>
                  <a:prstClr val="black"/>
                </a:solidFill>
                <a:latin typeface="+mn-ea"/>
              </a:rPr>
              <a:t>Linac</a:t>
            </a:r>
            <a:r>
              <a:rPr lang="en-US" altLang="ko-KR" sz="1251" b="1" dirty="0">
                <a:solidFill>
                  <a:prstClr val="black"/>
                </a:solidFill>
                <a:latin typeface="+mn-ea"/>
              </a:rPr>
              <a:t>. to SR: All button type) </a:t>
            </a:r>
          </a:p>
          <a:p>
            <a:pPr marL="714751" lvl="1" indent="-268045">
              <a:buFont typeface="Arial" panose="020B0604020202020204" pitchFamily="34" charset="0"/>
              <a:buChar char="•"/>
            </a:pPr>
            <a:r>
              <a:rPr lang="en-US" altLang="ko-KR" sz="1251" b="1" dirty="0">
                <a:solidFill>
                  <a:prstClr val="black"/>
                </a:solidFill>
                <a:latin typeface="+mn-ea"/>
              </a:rPr>
              <a:t>Two prototype of buttons were fabricated and tested at PLS-II</a:t>
            </a:r>
          </a:p>
          <a:p>
            <a:pPr marL="714751" lvl="1" indent="-268045">
              <a:buFont typeface="Arial" panose="020B0604020202020204" pitchFamily="34" charset="0"/>
              <a:buChar char="•"/>
            </a:pPr>
            <a:r>
              <a:rPr lang="en-US" altLang="ko-KR" sz="1251" b="1" dirty="0">
                <a:solidFill>
                  <a:prstClr val="black"/>
                </a:solidFill>
                <a:latin typeface="+mn-ea"/>
              </a:rPr>
              <a:t>SiO2 pick-up shows more good quality and easy for mass production</a:t>
            </a:r>
          </a:p>
          <a:p>
            <a:pPr marL="714751" lvl="1" indent="-268045">
              <a:buFont typeface="Arial" panose="020B0604020202020204" pitchFamily="34" charset="0"/>
              <a:buChar char="•"/>
            </a:pPr>
            <a:r>
              <a:rPr lang="en-US" altLang="ko-KR" sz="1251" b="1" dirty="0">
                <a:solidFill>
                  <a:prstClr val="black"/>
                </a:solidFill>
                <a:latin typeface="+mn-ea"/>
              </a:rPr>
              <a:t>Reviewing production processes and quotations for mass production</a:t>
            </a:r>
          </a:p>
          <a:p>
            <a:pPr marL="714751" lvl="1" indent="-268045">
              <a:buFont typeface="Arial" panose="020B0604020202020204" pitchFamily="34" charset="0"/>
              <a:buChar char="•"/>
            </a:pPr>
            <a:r>
              <a:rPr lang="en-US" altLang="ko-KR" sz="1251" b="1" dirty="0">
                <a:solidFill>
                  <a:prstClr val="black"/>
                </a:solidFill>
                <a:latin typeface="+mn-ea"/>
              </a:rPr>
              <a:t>TDR &amp; tolerance measurements of pick-up</a:t>
            </a:r>
            <a:r>
              <a:rPr lang="ko-KR" altLang="en-US" sz="1251" b="1" dirty="0">
                <a:solidFill>
                  <a:prstClr val="black"/>
                </a:solidFill>
                <a:latin typeface="+mn-ea"/>
              </a:rPr>
              <a:t> </a:t>
            </a:r>
            <a:r>
              <a:rPr lang="en-US" altLang="ko-KR" sz="1251" b="1" dirty="0">
                <a:solidFill>
                  <a:prstClr val="black"/>
                </a:solidFill>
                <a:latin typeface="+mn-ea"/>
              </a:rPr>
              <a:t>have been complete.</a:t>
            </a:r>
          </a:p>
          <a:p>
            <a:pPr marL="714751" lvl="1" indent="-268045">
              <a:buFont typeface="Arial" panose="020B0604020202020204" pitchFamily="34" charset="0"/>
              <a:buChar char="•"/>
            </a:pPr>
            <a:r>
              <a:rPr lang="en-US" altLang="ko-KR" sz="1251" b="1" dirty="0">
                <a:solidFill>
                  <a:prstClr val="black"/>
                </a:solidFill>
                <a:latin typeface="+mn-ea"/>
              </a:rPr>
              <a:t>Challenges include ceramic thickness constraints and maintaining Al2O3 pickup concentricity during brazing</a:t>
            </a:r>
          </a:p>
          <a:p>
            <a:pPr marL="714751" lvl="1" indent="-268045">
              <a:buFont typeface="Arial" panose="020B0604020202020204" pitchFamily="34" charset="0"/>
              <a:buChar char="•"/>
            </a:pPr>
            <a:endParaRPr lang="en-US" altLang="ko-KR" sz="1251" b="1" dirty="0">
              <a:solidFill>
                <a:prstClr val="black"/>
              </a:solidFill>
              <a:latin typeface="+mn-ea"/>
            </a:endParaRPr>
          </a:p>
          <a:p>
            <a:pPr marL="714751" lvl="1" indent="-268045">
              <a:buFont typeface="Arial" panose="020B0604020202020204" pitchFamily="34" charset="0"/>
              <a:buChar char="•"/>
            </a:pPr>
            <a:endParaRPr lang="en-US" altLang="ko-KR" sz="1251" b="1" dirty="0">
              <a:solidFill>
                <a:prstClr val="black"/>
              </a:solidFill>
              <a:latin typeface="+mn-ea"/>
            </a:endParaRPr>
          </a:p>
        </p:txBody>
      </p:sp>
      <p:pic>
        <p:nvPicPr>
          <p:cNvPr id="16" name="그림 15">
            <a:extLst>
              <a:ext uri="{FF2B5EF4-FFF2-40B4-BE49-F238E27FC236}">
                <a16:creationId xmlns:a16="http://schemas.microsoft.com/office/drawing/2014/main" id="{E34436E8-9967-4A50-59A2-B2532B093D8D}"/>
              </a:ext>
            </a:extLst>
          </p:cNvPr>
          <p:cNvPicPr>
            <a:picLocks noChangeAspect="1"/>
          </p:cNvPicPr>
          <p:nvPr/>
        </p:nvPicPr>
        <p:blipFill rotWithShape="1">
          <a:blip r:embed="rId2"/>
          <a:srcRect l="17236" t="29440" r="11237" b="21296"/>
          <a:stretch/>
        </p:blipFill>
        <p:spPr>
          <a:xfrm>
            <a:off x="3832471" y="5154279"/>
            <a:ext cx="1846458" cy="869137"/>
          </a:xfrm>
          <a:prstGeom prst="rect">
            <a:avLst/>
          </a:prstGeom>
        </p:spPr>
      </p:pic>
      <p:pic>
        <p:nvPicPr>
          <p:cNvPr id="17" name="그림 16">
            <a:extLst>
              <a:ext uri="{FF2B5EF4-FFF2-40B4-BE49-F238E27FC236}">
                <a16:creationId xmlns:a16="http://schemas.microsoft.com/office/drawing/2014/main" id="{F06499B8-3BBC-C340-6728-668D07BDA336}"/>
              </a:ext>
            </a:extLst>
          </p:cNvPr>
          <p:cNvPicPr>
            <a:picLocks noChangeAspect="1"/>
          </p:cNvPicPr>
          <p:nvPr/>
        </p:nvPicPr>
        <p:blipFill>
          <a:blip r:embed="rId3"/>
          <a:stretch>
            <a:fillRect/>
          </a:stretch>
        </p:blipFill>
        <p:spPr>
          <a:xfrm>
            <a:off x="1267141" y="3055617"/>
            <a:ext cx="1806312" cy="1870381"/>
          </a:xfrm>
          <a:prstGeom prst="rect">
            <a:avLst/>
          </a:prstGeom>
        </p:spPr>
      </p:pic>
      <p:pic>
        <p:nvPicPr>
          <p:cNvPr id="18" name="그림 17">
            <a:extLst>
              <a:ext uri="{FF2B5EF4-FFF2-40B4-BE49-F238E27FC236}">
                <a16:creationId xmlns:a16="http://schemas.microsoft.com/office/drawing/2014/main" id="{4D16C141-B9D3-8FBE-B163-2A8441B57735}"/>
              </a:ext>
            </a:extLst>
          </p:cNvPr>
          <p:cNvPicPr>
            <a:picLocks noChangeAspect="1"/>
          </p:cNvPicPr>
          <p:nvPr/>
        </p:nvPicPr>
        <p:blipFill>
          <a:blip r:embed="rId4"/>
          <a:stretch>
            <a:fillRect/>
          </a:stretch>
        </p:blipFill>
        <p:spPr>
          <a:xfrm>
            <a:off x="3812161" y="3061153"/>
            <a:ext cx="1859790" cy="1843462"/>
          </a:xfrm>
          <a:prstGeom prst="rect">
            <a:avLst/>
          </a:prstGeom>
        </p:spPr>
      </p:pic>
      <p:sp>
        <p:nvSpPr>
          <p:cNvPr id="19" name="직사각형 18">
            <a:extLst>
              <a:ext uri="{FF2B5EF4-FFF2-40B4-BE49-F238E27FC236}">
                <a16:creationId xmlns:a16="http://schemas.microsoft.com/office/drawing/2014/main" id="{1DDAE97E-3E6A-9758-239D-24F9F13EC5F3}"/>
              </a:ext>
            </a:extLst>
          </p:cNvPr>
          <p:cNvSpPr/>
          <p:nvPr/>
        </p:nvSpPr>
        <p:spPr>
          <a:xfrm>
            <a:off x="1306593" y="4833282"/>
            <a:ext cx="1725862" cy="276999"/>
          </a:xfrm>
          <a:prstGeom prst="rect">
            <a:avLst/>
          </a:prstGeom>
        </p:spPr>
        <p:txBody>
          <a:bodyPr wrap="square">
            <a:spAutoFit/>
          </a:bodyPr>
          <a:lstStyle/>
          <a:p>
            <a:pPr algn="ctr"/>
            <a:r>
              <a:rPr lang="en-US" altLang="ko-KR" sz="1200">
                <a:solidFill>
                  <a:prstClr val="black"/>
                </a:solidFill>
              </a:rPr>
              <a:t>Type-A (SiO</a:t>
            </a:r>
            <a:r>
              <a:rPr lang="en-US" altLang="ko-KR" sz="1200" baseline="-25000">
                <a:solidFill>
                  <a:prstClr val="black"/>
                </a:solidFill>
              </a:rPr>
              <a:t>2</a:t>
            </a:r>
            <a:r>
              <a:rPr lang="en-US" altLang="ko-KR" sz="1200">
                <a:solidFill>
                  <a:prstClr val="black"/>
                </a:solidFill>
              </a:rPr>
              <a:t> Glass) </a:t>
            </a:r>
            <a:endParaRPr lang="ko-KR" altLang="en-US" sz="1200">
              <a:solidFill>
                <a:prstClr val="black"/>
              </a:solidFill>
            </a:endParaRPr>
          </a:p>
        </p:txBody>
      </p:sp>
      <p:sp>
        <p:nvSpPr>
          <p:cNvPr id="20" name="직사각형 19">
            <a:extLst>
              <a:ext uri="{FF2B5EF4-FFF2-40B4-BE49-F238E27FC236}">
                <a16:creationId xmlns:a16="http://schemas.microsoft.com/office/drawing/2014/main" id="{ED8B9145-C304-5709-FF44-5A3506715EEC}"/>
              </a:ext>
            </a:extLst>
          </p:cNvPr>
          <p:cNvSpPr/>
          <p:nvPr/>
        </p:nvSpPr>
        <p:spPr>
          <a:xfrm>
            <a:off x="3836130" y="4842250"/>
            <a:ext cx="1897332" cy="276999"/>
          </a:xfrm>
          <a:prstGeom prst="rect">
            <a:avLst/>
          </a:prstGeom>
        </p:spPr>
        <p:txBody>
          <a:bodyPr wrap="square">
            <a:spAutoFit/>
          </a:bodyPr>
          <a:lstStyle/>
          <a:p>
            <a:pPr algn="ctr"/>
            <a:r>
              <a:rPr lang="en-US" altLang="ko-KR" sz="1200">
                <a:solidFill>
                  <a:prstClr val="black"/>
                </a:solidFill>
              </a:rPr>
              <a:t>Type-B (Al</a:t>
            </a:r>
            <a:r>
              <a:rPr lang="en-US" altLang="ko-KR" sz="1200" baseline="-25000">
                <a:solidFill>
                  <a:prstClr val="black"/>
                </a:solidFill>
              </a:rPr>
              <a:t>2</a:t>
            </a:r>
            <a:r>
              <a:rPr lang="en-US" altLang="ko-KR" sz="1200">
                <a:solidFill>
                  <a:prstClr val="black"/>
                </a:solidFill>
              </a:rPr>
              <a:t>O</a:t>
            </a:r>
            <a:r>
              <a:rPr lang="en-US" altLang="ko-KR" sz="1200" baseline="-25000">
                <a:solidFill>
                  <a:prstClr val="black"/>
                </a:solidFill>
              </a:rPr>
              <a:t>3</a:t>
            </a:r>
            <a:r>
              <a:rPr lang="en-US" altLang="ko-KR" sz="1200">
                <a:solidFill>
                  <a:prstClr val="black"/>
                </a:solidFill>
              </a:rPr>
              <a:t> Alumina) </a:t>
            </a:r>
            <a:endParaRPr lang="ko-KR" altLang="en-US" sz="1200">
              <a:solidFill>
                <a:prstClr val="black"/>
              </a:solidFill>
            </a:endParaRPr>
          </a:p>
        </p:txBody>
      </p:sp>
      <p:grpSp>
        <p:nvGrpSpPr>
          <p:cNvPr id="21" name="그룹 20">
            <a:extLst>
              <a:ext uri="{FF2B5EF4-FFF2-40B4-BE49-F238E27FC236}">
                <a16:creationId xmlns:a16="http://schemas.microsoft.com/office/drawing/2014/main" id="{08B8F615-29DC-DD6F-FC04-82C7D78FD828}"/>
              </a:ext>
            </a:extLst>
          </p:cNvPr>
          <p:cNvGrpSpPr/>
          <p:nvPr/>
        </p:nvGrpSpPr>
        <p:grpSpPr>
          <a:xfrm>
            <a:off x="999382" y="5154280"/>
            <a:ext cx="2433355" cy="869136"/>
            <a:chOff x="118203" y="1820872"/>
            <a:chExt cx="6752264" cy="2735149"/>
          </a:xfrm>
        </p:grpSpPr>
        <p:pic>
          <p:nvPicPr>
            <p:cNvPr id="22" name="그림 21">
              <a:extLst>
                <a:ext uri="{FF2B5EF4-FFF2-40B4-BE49-F238E27FC236}">
                  <a16:creationId xmlns:a16="http://schemas.microsoft.com/office/drawing/2014/main" id="{743BC024-C766-EDA9-BBA7-CB27CD053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716" y="1820873"/>
              <a:ext cx="2226671" cy="2735147"/>
            </a:xfrm>
            <a:prstGeom prst="rect">
              <a:avLst/>
            </a:prstGeom>
          </p:spPr>
        </p:pic>
        <p:pic>
          <p:nvPicPr>
            <p:cNvPr id="23" name="그림 22">
              <a:extLst>
                <a:ext uri="{FF2B5EF4-FFF2-40B4-BE49-F238E27FC236}">
                  <a16:creationId xmlns:a16="http://schemas.microsoft.com/office/drawing/2014/main" id="{FB744265-3730-D2AA-E850-597EA7FDC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3229" y="1820873"/>
              <a:ext cx="2447238" cy="2735148"/>
            </a:xfrm>
            <a:prstGeom prst="rect">
              <a:avLst/>
            </a:prstGeom>
          </p:spPr>
        </p:pic>
        <p:pic>
          <p:nvPicPr>
            <p:cNvPr id="24" name="그림 23">
              <a:extLst>
                <a:ext uri="{FF2B5EF4-FFF2-40B4-BE49-F238E27FC236}">
                  <a16:creationId xmlns:a16="http://schemas.microsoft.com/office/drawing/2014/main" id="{41E01A99-E0E1-D854-DE61-B7EE9F74E7E8}"/>
                </a:ext>
              </a:extLst>
            </p:cNvPr>
            <p:cNvPicPr>
              <a:picLocks noChangeAspect="1"/>
            </p:cNvPicPr>
            <p:nvPr/>
          </p:nvPicPr>
          <p:blipFill>
            <a:blip r:embed="rId7"/>
            <a:stretch>
              <a:fillRect/>
            </a:stretch>
          </p:blipFill>
          <p:spPr>
            <a:xfrm>
              <a:off x="118203" y="1820872"/>
              <a:ext cx="2152513" cy="2735148"/>
            </a:xfrm>
            <a:prstGeom prst="rect">
              <a:avLst/>
            </a:prstGeom>
          </p:spPr>
        </p:pic>
      </p:grpSp>
      <p:pic>
        <p:nvPicPr>
          <p:cNvPr id="25" name="그림 24">
            <a:extLst>
              <a:ext uri="{FF2B5EF4-FFF2-40B4-BE49-F238E27FC236}">
                <a16:creationId xmlns:a16="http://schemas.microsoft.com/office/drawing/2014/main" id="{ABAF4D0E-62D2-8167-91DE-D3D04B90C6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9829" y="104914"/>
            <a:ext cx="2513796" cy="1821509"/>
          </a:xfrm>
          <a:prstGeom prst="rect">
            <a:avLst/>
          </a:prstGeom>
        </p:spPr>
      </p:pic>
      <p:pic>
        <p:nvPicPr>
          <p:cNvPr id="26" name="그림 25">
            <a:extLst>
              <a:ext uri="{FF2B5EF4-FFF2-40B4-BE49-F238E27FC236}">
                <a16:creationId xmlns:a16="http://schemas.microsoft.com/office/drawing/2014/main" id="{824C643A-C53A-664B-F1A5-74D01A768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1823" y="2039989"/>
            <a:ext cx="2474541" cy="1606273"/>
          </a:xfrm>
          <a:prstGeom prst="rect">
            <a:avLst/>
          </a:prstGeom>
        </p:spPr>
      </p:pic>
      <p:pic>
        <p:nvPicPr>
          <p:cNvPr id="27" name="그림 26">
            <a:extLst>
              <a:ext uri="{FF2B5EF4-FFF2-40B4-BE49-F238E27FC236}">
                <a16:creationId xmlns:a16="http://schemas.microsoft.com/office/drawing/2014/main" id="{13867D75-28E4-20FA-F676-025EC5C19D06}"/>
              </a:ext>
            </a:extLst>
          </p:cNvPr>
          <p:cNvPicPr>
            <a:picLocks noChangeAspect="1"/>
          </p:cNvPicPr>
          <p:nvPr/>
        </p:nvPicPr>
        <p:blipFill>
          <a:blip r:embed="rId3"/>
          <a:stretch>
            <a:fillRect/>
          </a:stretch>
        </p:blipFill>
        <p:spPr>
          <a:xfrm>
            <a:off x="7062058" y="930987"/>
            <a:ext cx="523224" cy="541782"/>
          </a:xfrm>
          <a:prstGeom prst="rect">
            <a:avLst/>
          </a:prstGeom>
        </p:spPr>
      </p:pic>
      <p:pic>
        <p:nvPicPr>
          <p:cNvPr id="28" name="그림 27">
            <a:extLst>
              <a:ext uri="{FF2B5EF4-FFF2-40B4-BE49-F238E27FC236}">
                <a16:creationId xmlns:a16="http://schemas.microsoft.com/office/drawing/2014/main" id="{FB48730F-6BDA-A0FD-BD09-413C00927226}"/>
              </a:ext>
            </a:extLst>
          </p:cNvPr>
          <p:cNvPicPr>
            <a:picLocks noChangeAspect="1"/>
          </p:cNvPicPr>
          <p:nvPr/>
        </p:nvPicPr>
        <p:blipFill>
          <a:blip r:embed="rId4"/>
          <a:stretch>
            <a:fillRect/>
          </a:stretch>
        </p:blipFill>
        <p:spPr>
          <a:xfrm>
            <a:off x="7063304" y="2693305"/>
            <a:ext cx="538716" cy="591848"/>
          </a:xfrm>
          <a:prstGeom prst="rect">
            <a:avLst/>
          </a:prstGeom>
        </p:spPr>
      </p:pic>
      <p:sp>
        <p:nvSpPr>
          <p:cNvPr id="29" name="TextBox 28">
            <a:extLst>
              <a:ext uri="{FF2B5EF4-FFF2-40B4-BE49-F238E27FC236}">
                <a16:creationId xmlns:a16="http://schemas.microsoft.com/office/drawing/2014/main" id="{0265D477-BE00-4A4B-E2FA-15AAC7BF599D}"/>
              </a:ext>
            </a:extLst>
          </p:cNvPr>
          <p:cNvSpPr txBox="1"/>
          <p:nvPr/>
        </p:nvSpPr>
        <p:spPr>
          <a:xfrm>
            <a:off x="7625175" y="367288"/>
            <a:ext cx="1356046" cy="261610"/>
          </a:xfrm>
          <a:prstGeom prst="rect">
            <a:avLst/>
          </a:prstGeom>
          <a:solidFill>
            <a:schemeClr val="bg1"/>
          </a:solidFill>
          <a:ln>
            <a:solidFill>
              <a:srgbClr val="FF0000"/>
            </a:solidFill>
          </a:ln>
        </p:spPr>
        <p:txBody>
          <a:bodyPr wrap="square" rtlCol="0">
            <a:spAutoFit/>
          </a:bodyPr>
          <a:lstStyle/>
          <a:p>
            <a:pPr algn="ctr"/>
            <a:r>
              <a:rPr kumimoji="1" lang="en-US" altLang="ko-Kore-KR" sz="1050" b="1" dirty="0"/>
              <a:t>Sim. TDR of SiO</a:t>
            </a:r>
            <a:r>
              <a:rPr kumimoji="1" lang="en-US" altLang="ko-Kore-KR" sz="1050" b="1" baseline="-25000" dirty="0"/>
              <a:t>2 </a:t>
            </a:r>
            <a:endParaRPr kumimoji="1" lang="ko-Kore-KR" altLang="en-US" sz="1050" b="1" baseline="-25000"/>
          </a:p>
        </p:txBody>
      </p:sp>
      <p:sp>
        <p:nvSpPr>
          <p:cNvPr id="30" name="TextBox 29">
            <a:extLst>
              <a:ext uri="{FF2B5EF4-FFF2-40B4-BE49-F238E27FC236}">
                <a16:creationId xmlns:a16="http://schemas.microsoft.com/office/drawing/2014/main" id="{40624CE3-859B-2993-29FB-A504AE9F7783}"/>
              </a:ext>
            </a:extLst>
          </p:cNvPr>
          <p:cNvSpPr txBox="1"/>
          <p:nvPr/>
        </p:nvSpPr>
        <p:spPr>
          <a:xfrm>
            <a:off x="7729211" y="2643530"/>
            <a:ext cx="1465184" cy="253916"/>
          </a:xfrm>
          <a:prstGeom prst="rect">
            <a:avLst/>
          </a:prstGeom>
          <a:solidFill>
            <a:schemeClr val="bg1"/>
          </a:solidFill>
          <a:ln>
            <a:solidFill>
              <a:srgbClr val="FF0000"/>
            </a:solidFill>
          </a:ln>
        </p:spPr>
        <p:txBody>
          <a:bodyPr wrap="square" rtlCol="0">
            <a:spAutoFit/>
          </a:bodyPr>
          <a:lstStyle/>
          <a:p>
            <a:pPr algn="ctr"/>
            <a:r>
              <a:rPr kumimoji="1" lang="en-US" altLang="ko-Kore-KR" sz="1050" b="1" dirty="0"/>
              <a:t>Sim. TDR of Al</a:t>
            </a:r>
            <a:r>
              <a:rPr kumimoji="1" lang="en-US" altLang="ko-Kore-KR" sz="1050" b="1" baseline="-25000" dirty="0"/>
              <a:t>2</a:t>
            </a:r>
            <a:r>
              <a:rPr kumimoji="1" lang="en-US" altLang="ko-Kore-KR" sz="1050" b="1" dirty="0"/>
              <a:t>O</a:t>
            </a:r>
            <a:r>
              <a:rPr kumimoji="1" lang="en-US" altLang="ko-Kore-KR" sz="1050" b="1" baseline="-25000" dirty="0"/>
              <a:t>3</a:t>
            </a:r>
            <a:endParaRPr kumimoji="1" lang="ko-Kore-KR" altLang="en-US" sz="1050" b="1" baseline="-25000"/>
          </a:p>
        </p:txBody>
      </p:sp>
      <p:pic>
        <p:nvPicPr>
          <p:cNvPr id="31" name="그림 30">
            <a:extLst>
              <a:ext uri="{FF2B5EF4-FFF2-40B4-BE49-F238E27FC236}">
                <a16:creationId xmlns:a16="http://schemas.microsoft.com/office/drawing/2014/main" id="{E9148409-4448-F3A7-EAEB-EAE815B9CF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4113" y="138727"/>
            <a:ext cx="2506954" cy="1746185"/>
          </a:xfrm>
          <a:prstGeom prst="rect">
            <a:avLst/>
          </a:prstGeom>
        </p:spPr>
      </p:pic>
      <p:pic>
        <p:nvPicPr>
          <p:cNvPr id="32" name="그림 31">
            <a:extLst>
              <a:ext uri="{FF2B5EF4-FFF2-40B4-BE49-F238E27FC236}">
                <a16:creationId xmlns:a16="http://schemas.microsoft.com/office/drawing/2014/main" id="{28295CDD-F5B0-8C38-8571-9D71FD07C2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3625" y="1926423"/>
            <a:ext cx="2513796" cy="1737654"/>
          </a:xfrm>
          <a:prstGeom prst="rect">
            <a:avLst/>
          </a:prstGeom>
        </p:spPr>
      </p:pic>
      <p:sp>
        <p:nvSpPr>
          <p:cNvPr id="33" name="TextBox 32">
            <a:extLst>
              <a:ext uri="{FF2B5EF4-FFF2-40B4-BE49-F238E27FC236}">
                <a16:creationId xmlns:a16="http://schemas.microsoft.com/office/drawing/2014/main" id="{F5B9594B-7A4B-2EEF-8FEF-F7C646818BB1}"/>
              </a:ext>
            </a:extLst>
          </p:cNvPr>
          <p:cNvSpPr txBox="1"/>
          <p:nvPr/>
        </p:nvSpPr>
        <p:spPr>
          <a:xfrm>
            <a:off x="9841928" y="351899"/>
            <a:ext cx="1370528" cy="276999"/>
          </a:xfrm>
          <a:prstGeom prst="rect">
            <a:avLst/>
          </a:prstGeom>
          <a:solidFill>
            <a:schemeClr val="bg1"/>
          </a:solidFill>
          <a:ln>
            <a:solidFill>
              <a:srgbClr val="FF0000"/>
            </a:solidFill>
          </a:ln>
        </p:spPr>
        <p:txBody>
          <a:bodyPr wrap="square">
            <a:spAutoFit/>
          </a:bodyPr>
          <a:lstStyle/>
          <a:p>
            <a:r>
              <a:rPr lang="en-US" altLang="ko-KR" sz="1200" spc="-117" dirty="0">
                <a:solidFill>
                  <a:srgbClr val="FF0000"/>
                </a:solidFill>
              </a:rPr>
              <a:t>TDR meas. of SiO</a:t>
            </a:r>
            <a:r>
              <a:rPr lang="en-US" altLang="ko-KR" sz="1200" spc="-117" baseline="-25000" dirty="0">
                <a:solidFill>
                  <a:srgbClr val="FF0000"/>
                </a:solidFill>
              </a:rPr>
              <a:t>2</a:t>
            </a:r>
            <a:r>
              <a:rPr lang="en-US" altLang="ko-KR" sz="1200" spc="-117" dirty="0">
                <a:solidFill>
                  <a:srgbClr val="FF0000"/>
                </a:solidFill>
              </a:rPr>
              <a:t> </a:t>
            </a:r>
            <a:endParaRPr lang="ko-KR" altLang="en-US" sz="1200" dirty="0"/>
          </a:p>
        </p:txBody>
      </p:sp>
      <p:pic>
        <p:nvPicPr>
          <p:cNvPr id="3" name="그림 2">
            <a:extLst>
              <a:ext uri="{FF2B5EF4-FFF2-40B4-BE49-F238E27FC236}">
                <a16:creationId xmlns:a16="http://schemas.microsoft.com/office/drawing/2014/main" id="{4BD4063A-F729-60FA-0FE9-75986CC4890A}"/>
              </a:ext>
            </a:extLst>
          </p:cNvPr>
          <p:cNvPicPr>
            <a:picLocks noChangeAspect="1"/>
          </p:cNvPicPr>
          <p:nvPr/>
        </p:nvPicPr>
        <p:blipFill rotWithShape="1">
          <a:blip r:embed="rId12">
            <a:extLst>
              <a:ext uri="{28A0092B-C50C-407E-A947-70E740481C1C}">
                <a14:useLocalDpi xmlns:a14="http://schemas.microsoft.com/office/drawing/2010/main" val="0"/>
              </a:ext>
            </a:extLst>
          </a:blip>
          <a:srcRect l="4920" r="7185"/>
          <a:stretch/>
        </p:blipFill>
        <p:spPr>
          <a:xfrm>
            <a:off x="8981221" y="3697892"/>
            <a:ext cx="3014335" cy="2316491"/>
          </a:xfrm>
          <a:prstGeom prst="rect">
            <a:avLst/>
          </a:prstGeom>
        </p:spPr>
      </p:pic>
      <p:pic>
        <p:nvPicPr>
          <p:cNvPr id="7" name="그림 6">
            <a:extLst>
              <a:ext uri="{FF2B5EF4-FFF2-40B4-BE49-F238E27FC236}">
                <a16:creationId xmlns:a16="http://schemas.microsoft.com/office/drawing/2014/main" id="{475735EB-97CA-A398-5845-76F401CD03B4}"/>
              </a:ext>
            </a:extLst>
          </p:cNvPr>
          <p:cNvPicPr>
            <a:picLocks noChangeAspect="1"/>
          </p:cNvPicPr>
          <p:nvPr/>
        </p:nvPicPr>
        <p:blipFill rotWithShape="1">
          <a:blip r:embed="rId13">
            <a:extLst>
              <a:ext uri="{28A0092B-C50C-407E-A947-70E740481C1C}">
                <a14:useLocalDpi xmlns:a14="http://schemas.microsoft.com/office/drawing/2010/main" val="0"/>
              </a:ext>
            </a:extLst>
          </a:blip>
          <a:srcRect l="4920" r="7185"/>
          <a:stretch/>
        </p:blipFill>
        <p:spPr>
          <a:xfrm>
            <a:off x="5934556" y="3714360"/>
            <a:ext cx="3014336" cy="2316491"/>
          </a:xfrm>
          <a:prstGeom prst="rect">
            <a:avLst/>
          </a:prstGeom>
        </p:spPr>
      </p:pic>
      <p:sp>
        <p:nvSpPr>
          <p:cNvPr id="8" name="TextBox 7">
            <a:extLst>
              <a:ext uri="{FF2B5EF4-FFF2-40B4-BE49-F238E27FC236}">
                <a16:creationId xmlns:a16="http://schemas.microsoft.com/office/drawing/2014/main" id="{735B1459-C13A-9755-6503-A30961121299}"/>
              </a:ext>
            </a:extLst>
          </p:cNvPr>
          <p:cNvSpPr txBox="1"/>
          <p:nvPr/>
        </p:nvSpPr>
        <p:spPr>
          <a:xfrm>
            <a:off x="7441724" y="4718171"/>
            <a:ext cx="1337226" cy="308867"/>
          </a:xfrm>
          <a:prstGeom prst="rect">
            <a:avLst/>
          </a:prstGeom>
          <a:noFill/>
        </p:spPr>
        <p:txBody>
          <a:bodyPr wrap="none" rtlCol="0">
            <a:spAutoFit/>
          </a:bodyPr>
          <a:lstStyle/>
          <a:p>
            <a:r>
              <a:rPr kumimoji="1" lang="en-US" altLang="ko-KR" sz="1407" dirty="0"/>
              <a:t>V~1/C, C=𝜏/Z</a:t>
            </a:r>
            <a:r>
              <a:rPr kumimoji="1" lang="en-US" altLang="ko-KR" sz="1407" baseline="-25000" dirty="0"/>
              <a:t>0</a:t>
            </a:r>
            <a:endParaRPr kumimoji="1" lang="ko-KR" altLang="en-US" sz="1407" baseline="-25000" dirty="0"/>
          </a:p>
        </p:txBody>
      </p:sp>
      <p:sp>
        <p:nvSpPr>
          <p:cNvPr id="10" name="TextBox 9">
            <a:extLst>
              <a:ext uri="{FF2B5EF4-FFF2-40B4-BE49-F238E27FC236}">
                <a16:creationId xmlns:a16="http://schemas.microsoft.com/office/drawing/2014/main" id="{1A31A491-3C6E-B59E-7C52-BAFC663BAC2E}"/>
              </a:ext>
            </a:extLst>
          </p:cNvPr>
          <p:cNvSpPr txBox="1"/>
          <p:nvPr/>
        </p:nvSpPr>
        <p:spPr>
          <a:xfrm>
            <a:off x="9803124" y="2123368"/>
            <a:ext cx="1370528" cy="276999"/>
          </a:xfrm>
          <a:prstGeom prst="rect">
            <a:avLst/>
          </a:prstGeom>
          <a:solidFill>
            <a:schemeClr val="bg1"/>
          </a:solidFill>
          <a:ln>
            <a:solidFill>
              <a:srgbClr val="FF0000"/>
            </a:solidFill>
          </a:ln>
        </p:spPr>
        <p:txBody>
          <a:bodyPr wrap="square">
            <a:spAutoFit/>
          </a:bodyPr>
          <a:lstStyle/>
          <a:p>
            <a:r>
              <a:rPr lang="en-US" altLang="ko-KR" sz="1200" spc="-117" dirty="0">
                <a:solidFill>
                  <a:srgbClr val="FF0000"/>
                </a:solidFill>
              </a:rPr>
              <a:t>TDR meas. of Al</a:t>
            </a:r>
            <a:r>
              <a:rPr lang="en-US" altLang="ko-KR" sz="1200" spc="-117" baseline="-25000" dirty="0">
                <a:solidFill>
                  <a:srgbClr val="FF0000"/>
                </a:solidFill>
              </a:rPr>
              <a:t>2</a:t>
            </a:r>
            <a:r>
              <a:rPr lang="en-US" altLang="ko-KR" sz="1200" spc="-117" dirty="0">
                <a:solidFill>
                  <a:srgbClr val="FF0000"/>
                </a:solidFill>
              </a:rPr>
              <a:t>O</a:t>
            </a:r>
            <a:r>
              <a:rPr lang="en-US" altLang="ko-KR" sz="1200" spc="-117" baseline="-25000" dirty="0">
                <a:solidFill>
                  <a:srgbClr val="FF0000"/>
                </a:solidFill>
              </a:rPr>
              <a:t>3</a:t>
            </a:r>
            <a:r>
              <a:rPr lang="en-US" altLang="ko-KR" sz="1200" spc="-117" dirty="0">
                <a:solidFill>
                  <a:srgbClr val="FF0000"/>
                </a:solidFill>
              </a:rPr>
              <a:t> </a:t>
            </a:r>
            <a:endParaRPr lang="ko-KR" altLang="en-US" sz="1200" dirty="0"/>
          </a:p>
        </p:txBody>
      </p:sp>
    </p:spTree>
    <p:extLst>
      <p:ext uri="{BB962C8B-B14F-4D97-AF65-F5344CB8AC3E}">
        <p14:creationId xmlns:p14="http://schemas.microsoft.com/office/powerpoint/2010/main" val="4271440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21C123-0926-40CC-B30A-7F0267E01DAA}"/>
              </a:ext>
            </a:extLst>
          </p:cNvPr>
          <p:cNvSpPr>
            <a:spLocks noGrp="1"/>
          </p:cNvSpPr>
          <p:nvPr>
            <p:ph type="title"/>
          </p:nvPr>
        </p:nvSpPr>
        <p:spPr/>
        <p:txBody>
          <a:bodyPr>
            <a:noAutofit/>
          </a:bodyPr>
          <a:lstStyle/>
          <a:p>
            <a:r>
              <a:rPr lang="en-US" altLang="ko-KR" sz="3200" dirty="0"/>
              <a:t>4GSR BPM test results at PLS-II </a:t>
            </a:r>
            <a:endParaRPr lang="ko-KR" altLang="en-US" sz="3200" dirty="0"/>
          </a:p>
        </p:txBody>
      </p:sp>
      <p:sp>
        <p:nvSpPr>
          <p:cNvPr id="4" name="텍스트 개체 틀 3">
            <a:extLst>
              <a:ext uri="{FF2B5EF4-FFF2-40B4-BE49-F238E27FC236}">
                <a16:creationId xmlns:a16="http://schemas.microsoft.com/office/drawing/2014/main" id="{BAF4E694-1784-4B47-851B-54912BD22EE1}"/>
              </a:ext>
            </a:extLst>
          </p:cNvPr>
          <p:cNvSpPr>
            <a:spLocks noGrp="1"/>
          </p:cNvSpPr>
          <p:nvPr>
            <p:ph type="body" sz="quarter" idx="14"/>
          </p:nvPr>
        </p:nvSpPr>
        <p:spPr/>
        <p:txBody>
          <a:bodyPr/>
          <a:lstStyle/>
          <a:p>
            <a:pPr algn="just"/>
            <a:r>
              <a:rPr lang="en-US" altLang="ko-KR" sz="2000" b="1" dirty="0">
                <a:latin typeface="Arial" pitchFamily="34" charset="0"/>
                <a:cs typeface="Arial" pitchFamily="34" charset="0"/>
              </a:rPr>
              <a:t>Test BPM for beam test @ PLS-II storage ring</a:t>
            </a:r>
          </a:p>
        </p:txBody>
      </p:sp>
      <p:sp>
        <p:nvSpPr>
          <p:cNvPr id="5" name="바닥글 개체 틀 4">
            <a:extLst>
              <a:ext uri="{FF2B5EF4-FFF2-40B4-BE49-F238E27FC236}">
                <a16:creationId xmlns:a16="http://schemas.microsoft.com/office/drawing/2014/main" id="{64C9217A-B947-4A6D-B93E-9872CB1ABCC8}"/>
              </a:ext>
            </a:extLst>
          </p:cNvPr>
          <p:cNvSpPr>
            <a:spLocks noGrp="1"/>
          </p:cNvSpPr>
          <p:nvPr>
            <p:ph type="ftr" sz="quarter" idx="11"/>
          </p:nvPr>
        </p:nvSpPr>
        <p:spPr/>
        <p:txBody>
          <a:bodyPr/>
          <a:lstStyle/>
          <a:p>
            <a:r>
              <a:rPr lang="en" altLang="ko-KR" i="0">
                <a:effectLst/>
              </a:rPr>
              <a:t>Development of High-Precision Beam Position Monitor for the Korea-4GSR project</a:t>
            </a:r>
            <a:r>
              <a:rPr lang="en-US" altLang="ko-KR"/>
              <a:t>, </a:t>
            </a:r>
            <a:r>
              <a:rPr lang="en-US" altLang="ko-KR" err="1"/>
              <a:t>Siwon</a:t>
            </a:r>
            <a:r>
              <a:rPr lang="en-US" altLang="ko-KR"/>
              <a:t> Jang, </a:t>
            </a:r>
            <a:br>
              <a:rPr lang="en-US" altLang="ko-KR"/>
            </a:br>
            <a:r>
              <a:rPr lang="en-US" altLang="ko-KR"/>
              <a:t>11th Dec. 2024, </a:t>
            </a:r>
            <a:r>
              <a:rPr lang="en" altLang="ko-KR" b="0" i="0">
                <a:effectLst/>
              </a:rPr>
              <a:t>Button BPMs for Synchrotron Light Source</a:t>
            </a:r>
            <a:r>
              <a:rPr lang="en-US" altLang="ko-KR"/>
              <a:t>s</a:t>
            </a:r>
            <a:r>
              <a:rPr lang="en" altLang="ko-KR" b="0" i="0">
                <a:effectLst/>
              </a:rPr>
              <a:t>, ALBA, Barcelona, Spain</a:t>
            </a:r>
            <a:endParaRPr lang="ko-KR" altLang="en-US"/>
          </a:p>
        </p:txBody>
      </p:sp>
      <p:sp>
        <p:nvSpPr>
          <p:cNvPr id="6" name="슬라이드 번호 개체 틀 5">
            <a:extLst>
              <a:ext uri="{FF2B5EF4-FFF2-40B4-BE49-F238E27FC236}">
                <a16:creationId xmlns:a16="http://schemas.microsoft.com/office/drawing/2014/main" id="{6ACB8E09-5C11-4BC2-A709-693FF58B7494}"/>
              </a:ext>
            </a:extLst>
          </p:cNvPr>
          <p:cNvSpPr>
            <a:spLocks noGrp="1"/>
          </p:cNvSpPr>
          <p:nvPr>
            <p:ph type="sldNum" sz="quarter" idx="12"/>
          </p:nvPr>
        </p:nvSpPr>
        <p:spPr/>
        <p:txBody>
          <a:bodyPr/>
          <a:lstStyle/>
          <a:p>
            <a:r>
              <a:rPr lang="en-US" altLang="ko-KR"/>
              <a:t>Page </a:t>
            </a:r>
            <a:fld id="{7883D56B-A745-40B2-8941-444248B116C0}" type="slidenum">
              <a:rPr lang="ko-KR" altLang="en-US" smtClean="0"/>
              <a:pPr/>
              <a:t>9</a:t>
            </a:fld>
            <a:endParaRPr lang="ko-KR" altLang="en-US"/>
          </a:p>
        </p:txBody>
      </p:sp>
      <p:sp>
        <p:nvSpPr>
          <p:cNvPr id="8" name="직사각형 7">
            <a:extLst>
              <a:ext uri="{FF2B5EF4-FFF2-40B4-BE49-F238E27FC236}">
                <a16:creationId xmlns:a16="http://schemas.microsoft.com/office/drawing/2014/main" id="{6F01E395-3552-E3D0-E105-EE993AC846F8}"/>
              </a:ext>
            </a:extLst>
          </p:cNvPr>
          <p:cNvSpPr/>
          <p:nvPr/>
        </p:nvSpPr>
        <p:spPr>
          <a:xfrm>
            <a:off x="385172" y="1713445"/>
            <a:ext cx="5903861" cy="3519169"/>
          </a:xfrm>
          <a:prstGeom prst="rect">
            <a:avLst/>
          </a:prstGeom>
        </p:spPr>
        <p:txBody>
          <a:bodyPr wrap="square">
            <a:spAutoFit/>
          </a:bodyPr>
          <a:lstStyle/>
          <a:p>
            <a:pPr>
              <a:lnSpc>
                <a:spcPct val="150000"/>
              </a:lnSpc>
            </a:pPr>
            <a:r>
              <a:rPr lang="en" altLang="ko-KR" sz="1200" b="1" dirty="0">
                <a:solidFill>
                  <a:srgbClr val="000000"/>
                </a:solidFill>
                <a:effectLst/>
                <a:latin typeface="Helvetica Neue" panose="02000503000000020004" pitchFamily="2" charset="0"/>
              </a:rPr>
              <a:t>• </a:t>
            </a:r>
            <a:r>
              <a:rPr lang="en" altLang="ko-KR" sz="1400" b="1" dirty="0">
                <a:solidFill>
                  <a:srgbClr val="000000"/>
                </a:solidFill>
                <a:effectLst/>
                <a:latin typeface="Helvetica Neue" panose="02000503000000020004" pitchFamily="2" charset="0"/>
              </a:rPr>
              <a:t>Purpose: To compare simulation results with actual measurements and indirectly predict how closely the simulation aligns with the 4GSR case.</a:t>
            </a:r>
          </a:p>
          <a:p>
            <a:pPr>
              <a:lnSpc>
                <a:spcPct val="150000"/>
              </a:lnSpc>
            </a:pPr>
            <a:endParaRPr lang="en" altLang="ko-KR" sz="1200" b="1" dirty="0">
              <a:solidFill>
                <a:srgbClr val="000000"/>
              </a:solidFill>
              <a:effectLst/>
              <a:latin typeface="Helvetica Neue" panose="02000503000000020004" pitchFamily="2" charset="0"/>
            </a:endParaRPr>
          </a:p>
          <a:p>
            <a:pPr>
              <a:lnSpc>
                <a:spcPct val="150000"/>
              </a:lnSpc>
            </a:pPr>
            <a:r>
              <a:rPr lang="en" altLang="ko-KR" sz="1200" b="1" dirty="0">
                <a:solidFill>
                  <a:srgbClr val="000000"/>
                </a:solidFill>
                <a:effectLst/>
                <a:latin typeface="Helvetica Neue" panose="02000503000000020004" pitchFamily="2" charset="0"/>
              </a:rPr>
              <a:t>• Test BPMs installed in the ID straight section of Cell 7 in the PLS-II storage ring @Pohang Accelerator Laboratory.</a:t>
            </a:r>
          </a:p>
          <a:p>
            <a:pPr>
              <a:lnSpc>
                <a:spcPct val="150000"/>
              </a:lnSpc>
            </a:pPr>
            <a:r>
              <a:rPr lang="en" altLang="ko-KR" sz="1200" b="1" dirty="0">
                <a:solidFill>
                  <a:srgbClr val="000000"/>
                </a:solidFill>
                <a:effectLst/>
                <a:latin typeface="Helvetica Neue" panose="02000503000000020004" pitchFamily="2" charset="0"/>
              </a:rPr>
              <a:t>• Configuration: </a:t>
            </a:r>
            <a:r>
              <a:rPr lang="en" altLang="ko-KR" sz="1200" b="1" dirty="0" err="1">
                <a:solidFill>
                  <a:srgbClr val="000000"/>
                </a:solidFill>
                <a:effectLst/>
                <a:latin typeface="Helvetica Neue" panose="02000503000000020004" pitchFamily="2" charset="0"/>
              </a:rPr>
              <a:t>SiO</a:t>
            </a:r>
            <a:r>
              <a:rPr lang="en" altLang="ko-KR" sz="1200" b="1" dirty="0">
                <a:solidFill>
                  <a:srgbClr val="000000"/>
                </a:solidFill>
                <a:effectLst/>
                <a:latin typeface="Helvetica Neue" panose="02000503000000020004" pitchFamily="2" charset="0"/>
              </a:rPr>
              <a:t>₂ BPMs on both sides, </a:t>
            </a:r>
            <a:r>
              <a:rPr lang="en" altLang="ko-KR" sz="1200" b="1" dirty="0" err="1">
                <a:solidFill>
                  <a:srgbClr val="000000"/>
                </a:solidFill>
                <a:effectLst/>
                <a:latin typeface="Helvetica Neue" panose="02000503000000020004" pitchFamily="2" charset="0"/>
              </a:rPr>
              <a:t>Al₂O</a:t>
            </a:r>
            <a:r>
              <a:rPr lang="en" altLang="ko-KR" sz="1200" b="1" dirty="0">
                <a:solidFill>
                  <a:srgbClr val="000000"/>
                </a:solidFill>
                <a:effectLst/>
                <a:latin typeface="Helvetica Neue" panose="02000503000000020004" pitchFamily="2" charset="0"/>
              </a:rPr>
              <a:t>₃ BPM in the center (3 BPM pick-ups in total).</a:t>
            </a:r>
          </a:p>
          <a:p>
            <a:pPr>
              <a:lnSpc>
                <a:spcPct val="150000"/>
              </a:lnSpc>
            </a:pPr>
            <a:r>
              <a:rPr lang="en" altLang="ko-KR" sz="1200" b="1" dirty="0">
                <a:solidFill>
                  <a:srgbClr val="000000"/>
                </a:solidFill>
                <a:effectLst/>
                <a:latin typeface="Helvetica Neue" panose="02000503000000020004" pitchFamily="2" charset="0"/>
              </a:rPr>
              <a:t>• Output signals (16 GHz bandwidth) observed without loss using a 50 GS/s high-performance oscilloscope.</a:t>
            </a:r>
          </a:p>
          <a:p>
            <a:pPr>
              <a:lnSpc>
                <a:spcPct val="150000"/>
              </a:lnSpc>
            </a:pPr>
            <a:r>
              <a:rPr lang="en" altLang="ko-KR" sz="1200" b="1" dirty="0">
                <a:solidFill>
                  <a:srgbClr val="000000"/>
                </a:solidFill>
                <a:effectLst/>
                <a:latin typeface="Helvetica Neue" panose="02000503000000020004" pitchFamily="2" charset="0"/>
              </a:rPr>
              <a:t>• Turn-by-turn beam position resolution measured with I-Tech’s Libera Brilliance+ system.</a:t>
            </a:r>
          </a:p>
        </p:txBody>
      </p:sp>
      <p:grpSp>
        <p:nvGrpSpPr>
          <p:cNvPr id="72" name="그룹 71">
            <a:extLst>
              <a:ext uri="{FF2B5EF4-FFF2-40B4-BE49-F238E27FC236}">
                <a16:creationId xmlns:a16="http://schemas.microsoft.com/office/drawing/2014/main" id="{A76A1EB4-582F-0559-3488-A23214C7C165}"/>
              </a:ext>
            </a:extLst>
          </p:cNvPr>
          <p:cNvGrpSpPr/>
          <p:nvPr/>
        </p:nvGrpSpPr>
        <p:grpSpPr>
          <a:xfrm>
            <a:off x="6325774" y="1145739"/>
            <a:ext cx="5733579" cy="4837687"/>
            <a:chOff x="2106235" y="30189586"/>
            <a:chExt cx="13519478" cy="11407013"/>
          </a:xfrm>
        </p:grpSpPr>
        <p:grpSp>
          <p:nvGrpSpPr>
            <p:cNvPr id="46" name="그룹 45">
              <a:extLst>
                <a:ext uri="{FF2B5EF4-FFF2-40B4-BE49-F238E27FC236}">
                  <a16:creationId xmlns:a16="http://schemas.microsoft.com/office/drawing/2014/main" id="{71607065-FC2F-C90B-4499-DEF277629885}"/>
                </a:ext>
              </a:extLst>
            </p:cNvPr>
            <p:cNvGrpSpPr/>
            <p:nvPr/>
          </p:nvGrpSpPr>
          <p:grpSpPr>
            <a:xfrm>
              <a:off x="2492553" y="34758745"/>
              <a:ext cx="5046426" cy="6228495"/>
              <a:chOff x="2143002" y="29694203"/>
              <a:chExt cx="5046426" cy="6228495"/>
            </a:xfrm>
          </p:grpSpPr>
          <p:pic>
            <p:nvPicPr>
              <p:cNvPr id="47" name="그림 46">
                <a:extLst>
                  <a:ext uri="{FF2B5EF4-FFF2-40B4-BE49-F238E27FC236}">
                    <a16:creationId xmlns:a16="http://schemas.microsoft.com/office/drawing/2014/main" id="{2A86C26C-49CA-678D-AEEF-86757BC97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002" y="32388288"/>
                <a:ext cx="5046426" cy="3534410"/>
              </a:xfrm>
              <a:prstGeom prst="rect">
                <a:avLst/>
              </a:prstGeom>
            </p:spPr>
          </p:pic>
          <p:pic>
            <p:nvPicPr>
              <p:cNvPr id="48" name="그림 47">
                <a:extLst>
                  <a:ext uri="{FF2B5EF4-FFF2-40B4-BE49-F238E27FC236}">
                    <a16:creationId xmlns:a16="http://schemas.microsoft.com/office/drawing/2014/main" id="{F7C14519-145D-2030-6924-F557ED43E71E}"/>
                  </a:ext>
                </a:extLst>
              </p:cNvPr>
              <p:cNvPicPr>
                <a:picLocks noChangeAspect="1"/>
              </p:cNvPicPr>
              <p:nvPr/>
            </p:nvPicPr>
            <p:blipFill rotWithShape="1">
              <a:blip r:embed="rId3">
                <a:extLst>
                  <a:ext uri="{28A0092B-C50C-407E-A947-70E740481C1C}">
                    <a14:useLocalDpi xmlns:a14="http://schemas.microsoft.com/office/drawing/2010/main" val="0"/>
                  </a:ext>
                </a:extLst>
              </a:blip>
              <a:srcRect t="6901"/>
              <a:stretch/>
            </p:blipFill>
            <p:spPr>
              <a:xfrm>
                <a:off x="2170050" y="29694203"/>
                <a:ext cx="4992323" cy="2755728"/>
              </a:xfrm>
              <a:prstGeom prst="rect">
                <a:avLst/>
              </a:prstGeom>
            </p:spPr>
          </p:pic>
        </p:grpSp>
        <p:pic>
          <p:nvPicPr>
            <p:cNvPr id="58" name="그림 57">
              <a:extLst>
                <a:ext uri="{FF2B5EF4-FFF2-40B4-BE49-F238E27FC236}">
                  <a16:creationId xmlns:a16="http://schemas.microsoft.com/office/drawing/2014/main" id="{E20EE70D-F79F-3727-5057-6EBFFA5BF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548" y="30189586"/>
              <a:ext cx="8520165" cy="4348829"/>
            </a:xfrm>
            <a:prstGeom prst="rect">
              <a:avLst/>
            </a:prstGeom>
          </p:spPr>
        </p:pic>
        <p:sp>
          <p:nvSpPr>
            <p:cNvPr id="59" name="TextBox 58">
              <a:extLst>
                <a:ext uri="{FF2B5EF4-FFF2-40B4-BE49-F238E27FC236}">
                  <a16:creationId xmlns:a16="http://schemas.microsoft.com/office/drawing/2014/main" id="{35551583-1DD0-1813-48E2-6A49AC6138CC}"/>
                </a:ext>
              </a:extLst>
            </p:cNvPr>
            <p:cNvSpPr txBox="1"/>
            <p:nvPr/>
          </p:nvSpPr>
          <p:spPr>
            <a:xfrm>
              <a:off x="11506872" y="32856635"/>
              <a:ext cx="3953856" cy="1124868"/>
            </a:xfrm>
            <a:prstGeom prst="rect">
              <a:avLst/>
            </a:prstGeom>
            <a:noFill/>
          </p:spPr>
          <p:txBody>
            <a:bodyPr wrap="square">
              <a:spAutoFit/>
            </a:bodyPr>
            <a:lstStyle/>
            <a:p>
              <a:pPr algn="r"/>
              <a:r>
                <a:rPr lang="en-US" altLang="ko-KR" sz="500" b="1" dirty="0">
                  <a:latin typeface="Arial" panose="020B0604020202020204" pitchFamily="34" charset="0"/>
                  <a:cs typeface="Arial" panose="020B0604020202020204" pitchFamily="34" charset="0"/>
                </a:rPr>
                <a:t>  PLS-II bunch parameters</a:t>
              </a:r>
              <a:endParaRPr lang="ko-KR" altLang="en-US" sz="500" b="1" dirty="0">
                <a:latin typeface="Arial" panose="020B0604020202020204" pitchFamily="34" charset="0"/>
                <a:cs typeface="Arial" panose="020B0604020202020204" pitchFamily="34" charset="0"/>
              </a:endParaRPr>
            </a:p>
            <a:p>
              <a:pPr algn="r"/>
              <a:r>
                <a:rPr lang="ko-KR" altLang="en-US" sz="500" b="1" dirty="0">
                  <a:latin typeface="Arial" panose="020B0604020202020204" pitchFamily="34" charset="0"/>
                  <a:cs typeface="Arial" panose="020B0604020202020204" pitchFamily="34" charset="0"/>
                </a:rPr>
                <a:t>  </a:t>
              </a:r>
              <a:r>
                <a:rPr lang="en-US" altLang="ko-KR" sz="500" b="1" dirty="0">
                  <a:latin typeface="Arial" panose="020B0604020202020204" pitchFamily="34" charset="0"/>
                  <a:cs typeface="Arial" panose="020B0604020202020204" pitchFamily="34" charset="0"/>
                </a:rPr>
                <a:t>Bunch length 1 s</a:t>
              </a:r>
              <a:r>
                <a:rPr lang="ko-KR" altLang="en-US" sz="500" b="1" dirty="0" err="1">
                  <a:latin typeface="Arial" panose="020B0604020202020204" pitchFamily="34" charset="0"/>
                  <a:cs typeface="Arial" panose="020B0604020202020204" pitchFamily="34" charset="0"/>
                </a:rPr>
                <a:t>igma</a:t>
              </a:r>
              <a:r>
                <a:rPr lang="ko-KR" altLang="en-US" sz="500" b="1" dirty="0">
                  <a:latin typeface="Arial" panose="020B0604020202020204" pitchFamily="34" charset="0"/>
                  <a:cs typeface="Arial" panose="020B0604020202020204" pitchFamily="34" charset="0"/>
                </a:rPr>
                <a:t> 7.5 </a:t>
              </a:r>
              <a:r>
                <a:rPr lang="ko-KR" altLang="en-US" sz="500" b="1" dirty="0" err="1">
                  <a:latin typeface="Arial" panose="020B0604020202020204" pitchFamily="34" charset="0"/>
                  <a:cs typeface="Arial" panose="020B0604020202020204" pitchFamily="34" charset="0"/>
                </a:rPr>
                <a:t>mm</a:t>
              </a:r>
              <a:endParaRPr lang="ko-KR" altLang="en-US" sz="500" b="1" dirty="0">
                <a:latin typeface="Arial" panose="020B0604020202020204" pitchFamily="34" charset="0"/>
                <a:cs typeface="Arial" panose="020B0604020202020204" pitchFamily="34" charset="0"/>
              </a:endParaRPr>
            </a:p>
            <a:p>
              <a:pPr algn="r"/>
              <a:r>
                <a:rPr lang="ko-KR" altLang="en-US" sz="500" b="1" dirty="0">
                  <a:latin typeface="Arial" panose="020B0604020202020204" pitchFamily="34" charset="0"/>
                  <a:cs typeface="Arial" panose="020B0604020202020204" pitchFamily="34" charset="0"/>
                </a:rPr>
                <a:t>  </a:t>
              </a:r>
              <a:r>
                <a:rPr lang="ko-KR" altLang="en-US" sz="500" b="1" dirty="0" err="1">
                  <a:latin typeface="Arial" panose="020B0604020202020204" pitchFamily="34" charset="0"/>
                  <a:cs typeface="Arial" panose="020B0604020202020204" pitchFamily="34" charset="0"/>
                </a:rPr>
                <a:t>Max</a:t>
              </a:r>
              <a:r>
                <a:rPr lang="ko-KR" altLang="en-US" sz="500" b="1" dirty="0">
                  <a:latin typeface="Arial" panose="020B0604020202020204" pitchFamily="34" charset="0"/>
                  <a:cs typeface="Arial" panose="020B0604020202020204" pitchFamily="34" charset="0"/>
                </a:rPr>
                <a:t>. </a:t>
              </a:r>
              <a:r>
                <a:rPr lang="ko-KR" altLang="en-US" sz="500" b="1" dirty="0" err="1">
                  <a:latin typeface="Arial" panose="020B0604020202020204" pitchFamily="34" charset="0"/>
                  <a:cs typeface="Arial" panose="020B0604020202020204" pitchFamily="34" charset="0"/>
                </a:rPr>
                <a:t>beam</a:t>
              </a:r>
              <a:r>
                <a:rPr lang="ko-KR" altLang="en-US" sz="500" b="1" dirty="0">
                  <a:latin typeface="Arial" panose="020B0604020202020204" pitchFamily="34" charset="0"/>
                  <a:cs typeface="Arial" panose="020B0604020202020204" pitchFamily="34" charset="0"/>
                </a:rPr>
                <a:t> </a:t>
              </a:r>
              <a:r>
                <a:rPr lang="ko-KR" altLang="en-US" sz="500" b="1" dirty="0" err="1">
                  <a:latin typeface="Arial" panose="020B0604020202020204" pitchFamily="34" charset="0"/>
                  <a:cs typeface="Arial" panose="020B0604020202020204" pitchFamily="34" charset="0"/>
                </a:rPr>
                <a:t>frequency</a:t>
              </a:r>
              <a:r>
                <a:rPr lang="ko-KR" altLang="en-US" sz="500" b="1" dirty="0">
                  <a:latin typeface="Arial" panose="020B0604020202020204" pitchFamily="34" charset="0"/>
                  <a:cs typeface="Arial" panose="020B0604020202020204" pitchFamily="34" charset="0"/>
                </a:rPr>
                <a:t> (-20 </a:t>
              </a:r>
              <a:r>
                <a:rPr lang="ko-KR" altLang="en-US" sz="500" b="1" dirty="0" err="1">
                  <a:latin typeface="Arial" panose="020B0604020202020204" pitchFamily="34" charset="0"/>
                  <a:cs typeface="Arial" panose="020B0604020202020204" pitchFamily="34" charset="0"/>
                </a:rPr>
                <a:t>dB</a:t>
              </a:r>
              <a:r>
                <a:rPr lang="ko-KR" altLang="en-US" sz="500" b="1" dirty="0">
                  <a:latin typeface="Arial" panose="020B0604020202020204" pitchFamily="34" charset="0"/>
                  <a:cs typeface="Arial" panose="020B0604020202020204" pitchFamily="34" charset="0"/>
                </a:rPr>
                <a:t>) 13.6522 </a:t>
              </a:r>
              <a:r>
                <a:rPr lang="ko-KR" altLang="en-US" sz="500" b="1" dirty="0" err="1">
                  <a:latin typeface="Arial" panose="020B0604020202020204" pitchFamily="34" charset="0"/>
                  <a:cs typeface="Arial" panose="020B0604020202020204" pitchFamily="34" charset="0"/>
                </a:rPr>
                <a:t>GHz</a:t>
              </a:r>
              <a:endParaRPr lang="ko-KR" altLang="en-US" sz="500" b="1" dirty="0">
                <a:latin typeface="Arial" panose="020B0604020202020204" pitchFamily="34" charset="0"/>
                <a:cs typeface="Arial" panose="020B0604020202020204" pitchFamily="34" charset="0"/>
              </a:endParaRPr>
            </a:p>
            <a:p>
              <a:pPr algn="r"/>
              <a:r>
                <a:rPr lang="ko-KR" altLang="en-US" sz="500" b="1" dirty="0">
                  <a:latin typeface="Arial" panose="020B0604020202020204" pitchFamily="34" charset="0"/>
                  <a:cs typeface="Arial" panose="020B0604020202020204" pitchFamily="34" charset="0"/>
                </a:rPr>
                <a:t>  </a:t>
              </a:r>
              <a:r>
                <a:rPr lang="ko-KR" altLang="en-US" sz="500" b="1" dirty="0" err="1">
                  <a:latin typeface="Arial" panose="020B0604020202020204" pitchFamily="34" charset="0"/>
                  <a:cs typeface="Arial" panose="020B0604020202020204" pitchFamily="34" charset="0"/>
                </a:rPr>
                <a:t>Beta</a:t>
              </a:r>
              <a:r>
                <a:rPr lang="ko-KR" altLang="en-US" sz="500" b="1" dirty="0">
                  <a:latin typeface="Arial" panose="020B0604020202020204" pitchFamily="34" charset="0"/>
                  <a:cs typeface="Arial" panose="020B0604020202020204" pitchFamily="34" charset="0"/>
                </a:rPr>
                <a:t> 1</a:t>
              </a:r>
            </a:p>
            <a:p>
              <a:pPr algn="r"/>
              <a:r>
                <a:rPr lang="ko-KR" altLang="en-US" sz="500" b="1" dirty="0">
                  <a:latin typeface="Arial" panose="020B0604020202020204" pitchFamily="34" charset="0"/>
                  <a:cs typeface="Arial" panose="020B0604020202020204" pitchFamily="34" charset="0"/>
                </a:rPr>
                <a:t>  </a:t>
              </a:r>
              <a:r>
                <a:rPr lang="ko-KR" altLang="en-US" sz="500" b="1" dirty="0" err="1">
                  <a:latin typeface="Arial" panose="020B0604020202020204" pitchFamily="34" charset="0"/>
                  <a:cs typeface="Arial" panose="020B0604020202020204" pitchFamily="34" charset="0"/>
                </a:rPr>
                <a:t>Charge</a:t>
              </a:r>
              <a:r>
                <a:rPr lang="ko-KR" altLang="en-US" sz="500" b="1" dirty="0">
                  <a:latin typeface="Arial" panose="020B0604020202020204" pitchFamily="34" charset="0"/>
                  <a:cs typeface="Arial" panose="020B0604020202020204" pitchFamily="34" charset="0"/>
                </a:rPr>
                <a:t> 1e-009 C</a:t>
              </a:r>
            </a:p>
          </p:txBody>
        </p:sp>
        <p:sp>
          <p:nvSpPr>
            <p:cNvPr id="60" name="직사각형 59">
              <a:extLst>
                <a:ext uri="{FF2B5EF4-FFF2-40B4-BE49-F238E27FC236}">
                  <a16:creationId xmlns:a16="http://schemas.microsoft.com/office/drawing/2014/main" id="{9B2AEF59-9D55-68A0-F8A5-816AAB354DB6}"/>
                </a:ext>
              </a:extLst>
            </p:cNvPr>
            <p:cNvSpPr/>
            <p:nvPr/>
          </p:nvSpPr>
          <p:spPr>
            <a:xfrm>
              <a:off x="13058908" y="30649985"/>
              <a:ext cx="2108611" cy="122413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sz="700" dirty="0"/>
            </a:p>
          </p:txBody>
        </p:sp>
        <p:cxnSp>
          <p:nvCxnSpPr>
            <p:cNvPr id="61" name="직선 연결선[R] 60">
              <a:extLst>
                <a:ext uri="{FF2B5EF4-FFF2-40B4-BE49-F238E27FC236}">
                  <a16:creationId xmlns:a16="http://schemas.microsoft.com/office/drawing/2014/main" id="{05132105-9F6A-A9F3-ACD4-C9CF2C6CC8AD}"/>
                </a:ext>
              </a:extLst>
            </p:cNvPr>
            <p:cNvCxnSpPr/>
            <p:nvPr/>
          </p:nvCxnSpPr>
          <p:spPr>
            <a:xfrm>
              <a:off x="13171109" y="30866008"/>
              <a:ext cx="5634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직선 연결선[R] 61">
              <a:extLst>
                <a:ext uri="{FF2B5EF4-FFF2-40B4-BE49-F238E27FC236}">
                  <a16:creationId xmlns:a16="http://schemas.microsoft.com/office/drawing/2014/main" id="{38E3B3E4-2008-BD9E-BBE6-F5249BA9C503}"/>
                </a:ext>
              </a:extLst>
            </p:cNvPr>
            <p:cNvCxnSpPr/>
            <p:nvPr/>
          </p:nvCxnSpPr>
          <p:spPr>
            <a:xfrm>
              <a:off x="13171106" y="31262051"/>
              <a:ext cx="56340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직선 연결선[R] 62">
              <a:extLst>
                <a:ext uri="{FF2B5EF4-FFF2-40B4-BE49-F238E27FC236}">
                  <a16:creationId xmlns:a16="http://schemas.microsoft.com/office/drawing/2014/main" id="{55DC035A-3D53-71EA-D911-376D111E6D97}"/>
                </a:ext>
              </a:extLst>
            </p:cNvPr>
            <p:cNvCxnSpPr/>
            <p:nvPr/>
          </p:nvCxnSpPr>
          <p:spPr>
            <a:xfrm>
              <a:off x="13171106" y="31658097"/>
              <a:ext cx="563408" cy="0"/>
            </a:xfrm>
            <a:prstGeom prst="line">
              <a:avLst/>
            </a:prstGeom>
            <a:ln w="57150">
              <a:solidFill>
                <a:srgbClr val="0600FF"/>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880A321-F5B4-6A90-C8B6-4574D4CDFFC8}"/>
                </a:ext>
              </a:extLst>
            </p:cNvPr>
            <p:cNvSpPr txBox="1"/>
            <p:nvPr/>
          </p:nvSpPr>
          <p:spPr>
            <a:xfrm>
              <a:off x="13767127" y="30696731"/>
              <a:ext cx="1508895" cy="435433"/>
            </a:xfrm>
            <a:prstGeom prst="rect">
              <a:avLst/>
            </a:prstGeom>
            <a:noFill/>
          </p:spPr>
          <p:txBody>
            <a:bodyPr wrap="none" rtlCol="0">
              <a:spAutoFit/>
            </a:bodyPr>
            <a:lstStyle/>
            <a:p>
              <a:r>
                <a:rPr kumimoji="1" lang="en-US" altLang="ko-KR" sz="600" b="1" dirty="0">
                  <a:latin typeface="Arial" panose="020B0604020202020204" pitchFamily="34" charset="0"/>
                  <a:cs typeface="Arial" panose="020B0604020202020204" pitchFamily="34" charset="0"/>
                </a:rPr>
                <a:t>SiO</a:t>
              </a:r>
              <a:r>
                <a:rPr kumimoji="1" lang="en-US" altLang="ko-KR" sz="600" b="1" baseline="-25000" dirty="0">
                  <a:latin typeface="Arial" panose="020B0604020202020204" pitchFamily="34" charset="0"/>
                  <a:cs typeface="Arial" panose="020B0604020202020204" pitchFamily="34" charset="0"/>
                </a:rPr>
                <a:t>2</a:t>
              </a:r>
              <a:r>
                <a:rPr kumimoji="1" lang="en-US" altLang="ko-KR" sz="600" b="1" dirty="0">
                  <a:latin typeface="Arial" panose="020B0604020202020204" pitchFamily="34" charset="0"/>
                  <a:cs typeface="Arial" panose="020B0604020202020204" pitchFamily="34" charset="0"/>
                </a:rPr>
                <a:t>  BPM-A</a:t>
              </a:r>
              <a:endParaRPr kumimoji="1" lang="ko-KR" altLang="en-US" sz="600" b="1"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D8C8EF56-AE76-EC38-A9AF-505A836C814E}"/>
                </a:ext>
              </a:extLst>
            </p:cNvPr>
            <p:cNvSpPr txBox="1"/>
            <p:nvPr/>
          </p:nvSpPr>
          <p:spPr>
            <a:xfrm>
              <a:off x="13773331" y="31491076"/>
              <a:ext cx="1508895" cy="435433"/>
            </a:xfrm>
            <a:prstGeom prst="rect">
              <a:avLst/>
            </a:prstGeom>
            <a:noFill/>
          </p:spPr>
          <p:txBody>
            <a:bodyPr wrap="none" rtlCol="0">
              <a:spAutoFit/>
            </a:bodyPr>
            <a:lstStyle/>
            <a:p>
              <a:r>
                <a:rPr kumimoji="1" lang="en-US" altLang="ko-KR" sz="600" b="1" dirty="0">
                  <a:latin typeface="Arial" panose="020B0604020202020204" pitchFamily="34" charset="0"/>
                  <a:cs typeface="Arial" panose="020B0604020202020204" pitchFamily="34" charset="0"/>
                </a:rPr>
                <a:t>SiO</a:t>
              </a:r>
              <a:r>
                <a:rPr kumimoji="1" lang="en-US" altLang="ko-KR" sz="600" b="1" baseline="-25000" dirty="0">
                  <a:latin typeface="Arial" panose="020B0604020202020204" pitchFamily="34" charset="0"/>
                  <a:cs typeface="Arial" panose="020B0604020202020204" pitchFamily="34" charset="0"/>
                </a:rPr>
                <a:t>2</a:t>
              </a:r>
              <a:r>
                <a:rPr kumimoji="1" lang="en-US" altLang="ko-KR" sz="600" b="1" dirty="0">
                  <a:latin typeface="Arial" panose="020B0604020202020204" pitchFamily="34" charset="0"/>
                  <a:cs typeface="Arial" panose="020B0604020202020204" pitchFamily="34" charset="0"/>
                </a:rPr>
                <a:t>  BPM-C</a:t>
              </a:r>
              <a:endParaRPr kumimoji="1" lang="ko-KR" altLang="en-US" sz="600" b="1"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DDFE96F6-F14F-8018-A180-BAD5A8B59652}"/>
                </a:ext>
              </a:extLst>
            </p:cNvPr>
            <p:cNvSpPr txBox="1"/>
            <p:nvPr/>
          </p:nvSpPr>
          <p:spPr>
            <a:xfrm>
              <a:off x="13739298" y="31092774"/>
              <a:ext cx="1539134" cy="435433"/>
            </a:xfrm>
            <a:prstGeom prst="rect">
              <a:avLst/>
            </a:prstGeom>
            <a:noFill/>
          </p:spPr>
          <p:txBody>
            <a:bodyPr wrap="none" rtlCol="0">
              <a:spAutoFit/>
            </a:bodyPr>
            <a:lstStyle/>
            <a:p>
              <a:r>
                <a:rPr kumimoji="1" lang="en-US" altLang="ko-KR" sz="600" b="1" dirty="0">
                  <a:latin typeface="Arial" panose="020B0604020202020204" pitchFamily="34" charset="0"/>
                  <a:cs typeface="Arial" panose="020B0604020202020204" pitchFamily="34" charset="0"/>
                </a:rPr>
                <a:t>Al</a:t>
              </a:r>
              <a:r>
                <a:rPr kumimoji="1" lang="en-US" altLang="ko-KR" sz="600" b="1" baseline="-25000" dirty="0">
                  <a:latin typeface="Arial" panose="020B0604020202020204" pitchFamily="34" charset="0"/>
                  <a:cs typeface="Arial" panose="020B0604020202020204" pitchFamily="34" charset="0"/>
                </a:rPr>
                <a:t>2</a:t>
              </a:r>
              <a:r>
                <a:rPr kumimoji="1" lang="en-US" altLang="ko-KR" sz="600" b="1" dirty="0">
                  <a:latin typeface="Arial" panose="020B0604020202020204" pitchFamily="34" charset="0"/>
                  <a:cs typeface="Arial" panose="020B0604020202020204" pitchFamily="34" charset="0"/>
                </a:rPr>
                <a:t>O</a:t>
              </a:r>
              <a:r>
                <a:rPr kumimoji="1" lang="en-US" altLang="ko-KR" sz="600" b="1" baseline="-25000" dirty="0">
                  <a:latin typeface="Arial" panose="020B0604020202020204" pitchFamily="34" charset="0"/>
                  <a:cs typeface="Arial" panose="020B0604020202020204" pitchFamily="34" charset="0"/>
                </a:rPr>
                <a:t>3</a:t>
              </a:r>
              <a:r>
                <a:rPr kumimoji="1" lang="en-US" altLang="ko-KR" sz="600" b="1" dirty="0">
                  <a:latin typeface="Arial" panose="020B0604020202020204" pitchFamily="34" charset="0"/>
                  <a:cs typeface="Arial" panose="020B0604020202020204" pitchFamily="34" charset="0"/>
                </a:rPr>
                <a:t> BPM-B</a:t>
              </a:r>
              <a:endParaRPr kumimoji="1" lang="ko-KR" altLang="en-US" sz="600" b="1" dirty="0">
                <a:latin typeface="Arial" panose="020B0604020202020204" pitchFamily="34" charset="0"/>
                <a:cs typeface="Arial" panose="020B0604020202020204" pitchFamily="34" charset="0"/>
              </a:endParaRPr>
            </a:p>
          </p:txBody>
        </p:sp>
        <p:cxnSp>
          <p:nvCxnSpPr>
            <p:cNvPr id="67" name="직선 화살표 연결선 66">
              <a:extLst>
                <a:ext uri="{FF2B5EF4-FFF2-40B4-BE49-F238E27FC236}">
                  <a16:creationId xmlns:a16="http://schemas.microsoft.com/office/drawing/2014/main" id="{2BC8C0D5-12AC-CE08-6552-351CCE16D846}"/>
                </a:ext>
              </a:extLst>
            </p:cNvPr>
            <p:cNvCxnSpPr/>
            <p:nvPr/>
          </p:nvCxnSpPr>
          <p:spPr>
            <a:xfrm>
              <a:off x="3506740" y="36061899"/>
              <a:ext cx="295260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8" name="직선 화살표 연결선 67">
              <a:extLst>
                <a:ext uri="{FF2B5EF4-FFF2-40B4-BE49-F238E27FC236}">
                  <a16:creationId xmlns:a16="http://schemas.microsoft.com/office/drawing/2014/main" id="{C5FD01FB-8388-F3C6-7262-930C38C025A7}"/>
                </a:ext>
              </a:extLst>
            </p:cNvPr>
            <p:cNvCxnSpPr/>
            <p:nvPr/>
          </p:nvCxnSpPr>
          <p:spPr>
            <a:xfrm>
              <a:off x="5002422" y="35566308"/>
              <a:ext cx="0" cy="9632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AC25CFF0-E4F5-A6A5-3356-CAC9F6C179CD}"/>
                </a:ext>
              </a:extLst>
            </p:cNvPr>
            <p:cNvSpPr txBox="1"/>
            <p:nvPr/>
          </p:nvSpPr>
          <p:spPr>
            <a:xfrm>
              <a:off x="4946899" y="35593465"/>
              <a:ext cx="1391722" cy="580576"/>
            </a:xfrm>
            <a:prstGeom prst="rect">
              <a:avLst/>
            </a:prstGeom>
            <a:noFill/>
          </p:spPr>
          <p:txBody>
            <a:bodyPr wrap="none" rtlCol="0">
              <a:spAutoFit/>
            </a:bodyPr>
            <a:lstStyle/>
            <a:p>
              <a:r>
                <a:rPr kumimoji="1" lang="en-US" altLang="ko-KR" sz="500" b="1" dirty="0">
                  <a:solidFill>
                    <a:srgbClr val="FF0000"/>
                  </a:solidFill>
                </a:rPr>
                <a:t>88</a:t>
              </a:r>
              <a:r>
                <a:rPr kumimoji="1" lang="ko-KR" altLang="en-US" sz="500" b="1" dirty="0">
                  <a:solidFill>
                    <a:srgbClr val="FF0000"/>
                  </a:solidFill>
                </a:rPr>
                <a:t>*</a:t>
              </a:r>
              <a:r>
                <a:rPr kumimoji="1" lang="en-US" altLang="ko-KR" sz="500" b="1" dirty="0">
                  <a:solidFill>
                    <a:srgbClr val="FF0000"/>
                  </a:solidFill>
                </a:rPr>
                <a:t>28mm</a:t>
              </a:r>
              <a:r>
                <a:rPr kumimoji="1" lang="ko-KR" altLang="en-US" sz="500" b="1" dirty="0">
                  <a:solidFill>
                    <a:srgbClr val="FF0000"/>
                  </a:solidFill>
                </a:rPr>
                <a:t> </a:t>
              </a:r>
              <a:endParaRPr kumimoji="1" lang="en-US" altLang="ko-KR" sz="500" b="1" dirty="0">
                <a:solidFill>
                  <a:srgbClr val="FF0000"/>
                </a:solidFill>
              </a:endParaRPr>
            </a:p>
            <a:p>
              <a:r>
                <a:rPr kumimoji="1" lang="en-US" altLang="ko-KR" sz="500" b="1" dirty="0">
                  <a:solidFill>
                    <a:srgbClr val="FF0000"/>
                  </a:solidFill>
                </a:rPr>
                <a:t>for ID section</a:t>
              </a:r>
              <a:endParaRPr kumimoji="1" lang="ko-KR" altLang="en-US" sz="500" b="1" dirty="0">
                <a:solidFill>
                  <a:srgbClr val="FF0000"/>
                </a:solidFill>
              </a:endParaRPr>
            </a:p>
          </p:txBody>
        </p:sp>
        <p:pic>
          <p:nvPicPr>
            <p:cNvPr id="70" name="그림 69">
              <a:extLst>
                <a:ext uri="{FF2B5EF4-FFF2-40B4-BE49-F238E27FC236}">
                  <a16:creationId xmlns:a16="http://schemas.microsoft.com/office/drawing/2014/main" id="{41E8C980-EACB-E522-6F5B-65F630E51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235" y="30214117"/>
              <a:ext cx="4826049" cy="4385938"/>
            </a:xfrm>
            <a:prstGeom prst="rect">
              <a:avLst/>
            </a:prstGeom>
          </p:spPr>
        </p:pic>
        <p:sp>
          <p:nvSpPr>
            <p:cNvPr id="71" name="TextBox 70">
              <a:extLst>
                <a:ext uri="{FF2B5EF4-FFF2-40B4-BE49-F238E27FC236}">
                  <a16:creationId xmlns:a16="http://schemas.microsoft.com/office/drawing/2014/main" id="{ABEF3202-9484-F62C-A6C3-902264D45EA7}"/>
                </a:ext>
              </a:extLst>
            </p:cNvPr>
            <p:cNvSpPr txBox="1"/>
            <p:nvPr/>
          </p:nvSpPr>
          <p:spPr>
            <a:xfrm>
              <a:off x="5002422" y="41088593"/>
              <a:ext cx="7851394" cy="508006"/>
            </a:xfrm>
            <a:prstGeom prst="rect">
              <a:avLst/>
            </a:prstGeom>
            <a:noFill/>
          </p:spPr>
          <p:txBody>
            <a:bodyPr wrap="none" rtlCol="0">
              <a:spAutoFit/>
            </a:bodyPr>
            <a:lstStyle/>
            <a:p>
              <a:r>
                <a:rPr kumimoji="1" lang="en-US" altLang="ko-KR" sz="800" b="1" dirty="0">
                  <a:latin typeface="Arial" panose="020B0604020202020204" pitchFamily="34" charset="0"/>
                  <a:cs typeface="Arial" panose="020B0604020202020204" pitchFamily="34" charset="0"/>
                </a:rPr>
                <a:t>Installation of Test BPM for the beam test at PLS-II storage ring. </a:t>
              </a:r>
              <a:endParaRPr kumimoji="1" lang="ko-KR" altLang="en-US" sz="800" b="1" dirty="0">
                <a:latin typeface="Arial" panose="020B0604020202020204" pitchFamily="34" charset="0"/>
                <a:cs typeface="Arial" panose="020B0604020202020204" pitchFamily="34" charset="0"/>
              </a:endParaRPr>
            </a:p>
          </p:txBody>
        </p:sp>
      </p:grpSp>
      <p:pic>
        <p:nvPicPr>
          <p:cNvPr id="74" name="그림 73">
            <a:extLst>
              <a:ext uri="{FF2B5EF4-FFF2-40B4-BE49-F238E27FC236}">
                <a16:creationId xmlns:a16="http://schemas.microsoft.com/office/drawing/2014/main" id="{1FAE3019-37A4-F2D4-EA20-7A0A55BB2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5775" y="3045153"/>
            <a:ext cx="3433578" cy="2667108"/>
          </a:xfrm>
          <a:prstGeom prst="rect">
            <a:avLst/>
          </a:prstGeom>
        </p:spPr>
      </p:pic>
      <p:sp>
        <p:nvSpPr>
          <p:cNvPr id="75" name="TextBox 74">
            <a:extLst>
              <a:ext uri="{FF2B5EF4-FFF2-40B4-BE49-F238E27FC236}">
                <a16:creationId xmlns:a16="http://schemas.microsoft.com/office/drawing/2014/main" id="{84308E21-D80F-66C2-8B3E-C6E26069AEFA}"/>
              </a:ext>
            </a:extLst>
          </p:cNvPr>
          <p:cNvSpPr txBox="1"/>
          <p:nvPr/>
        </p:nvSpPr>
        <p:spPr>
          <a:xfrm>
            <a:off x="8581960" y="894941"/>
            <a:ext cx="3461204" cy="215444"/>
          </a:xfrm>
          <a:prstGeom prst="rect">
            <a:avLst/>
          </a:prstGeom>
          <a:noFill/>
        </p:spPr>
        <p:txBody>
          <a:bodyPr wrap="none" rtlCol="0">
            <a:spAutoFit/>
          </a:bodyPr>
          <a:lstStyle/>
          <a:p>
            <a:r>
              <a:rPr kumimoji="1" lang="en-US" altLang="ko-KR" sz="800" b="1" dirty="0">
                <a:latin typeface="Arial" panose="020B0604020202020204" pitchFamily="34" charset="0"/>
                <a:cs typeface="Arial" panose="020B0604020202020204" pitchFamily="34" charset="0"/>
              </a:rPr>
              <a:t>3D simulation of Test BPM for the beam test at PLS-II storage ring. </a:t>
            </a:r>
            <a:endParaRPr kumimoji="1" lang="ko-KR" alt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974325"/>
      </p:ext>
    </p:extLst>
  </p:cSld>
  <p:clrMapOvr>
    <a:masterClrMapping/>
  </p:clrMapOvr>
</p:sld>
</file>

<file path=ppt/theme/theme1.xml><?xml version="1.0" encoding="utf-8"?>
<a:theme xmlns:a="http://schemas.openxmlformats.org/drawingml/2006/main" name="Office 테마">
  <a:themeElements>
    <a:clrScheme name="따뜻한 파란색">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3787</TotalTime>
  <Words>2301</Words>
  <Application>Microsoft Macintosh PowerPoint</Application>
  <PresentationFormat>와이드스크린</PresentationFormat>
  <Paragraphs>291</Paragraphs>
  <Slides>18</Slides>
  <Notes>0</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18</vt:i4>
      </vt:variant>
    </vt:vector>
  </HeadingPairs>
  <TitlesOfParts>
    <vt:vector size="26" baseType="lpstr">
      <vt:lpstr>.AppleSystemUIFont</vt:lpstr>
      <vt:lpstr>굴림</vt:lpstr>
      <vt:lpstr>맑은 고딕</vt:lpstr>
      <vt:lpstr>Arial</vt:lpstr>
      <vt:lpstr>Arial Black</vt:lpstr>
      <vt:lpstr>Helvetica Neue</vt:lpstr>
      <vt:lpstr>Wingdings</vt:lpstr>
      <vt:lpstr>Office 테마</vt:lpstr>
      <vt:lpstr>Development of High-Precision Beam Position Monitor for the Korea-4GSR project</vt:lpstr>
      <vt:lpstr>Contents</vt:lpstr>
      <vt:lpstr>Introduction</vt:lpstr>
      <vt:lpstr>Consideration of BPM design</vt:lpstr>
      <vt:lpstr>4GSR Button BPM</vt:lpstr>
      <vt:lpstr>Prototype of Button</vt:lpstr>
      <vt:lpstr>Prototype of SiO2 Button</vt:lpstr>
      <vt:lpstr>Prototype of Button</vt:lpstr>
      <vt:lpstr>4GSR BPM test results at PLS-II </vt:lpstr>
      <vt:lpstr>4GSR BPM test results at PLS-II </vt:lpstr>
      <vt:lpstr>4GSR BPM test results at PLS-II </vt:lpstr>
      <vt:lpstr>4GSR BPM test results at PLS-II </vt:lpstr>
      <vt:lpstr>4GSR BPM mass production plan</vt:lpstr>
      <vt:lpstr>Summary</vt:lpstr>
      <vt:lpstr>Thank you !</vt:lpstr>
      <vt:lpstr>Button BPM measurement equipment</vt:lpstr>
      <vt:lpstr>4GSR BPM test results at PLS-II </vt:lpstr>
      <vt:lpstr>160K turn BPM resolution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master</dc:creator>
  <cp:lastModifiedBy>장시원(빔운영팀)</cp:lastModifiedBy>
  <cp:revision>202</cp:revision>
  <dcterms:created xsi:type="dcterms:W3CDTF">2023-08-18T10:53:22Z</dcterms:created>
  <dcterms:modified xsi:type="dcterms:W3CDTF">2024-12-11T08:44:23Z</dcterms:modified>
</cp:coreProperties>
</file>