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</p:sldIdLst>
  <p:sldSz cy="5143500" cx="9144000"/>
  <p:notesSz cx="6858000" cy="9144000"/>
  <p:embeddedFontLst>
    <p:embeddedFont>
      <p:font typeface="Lexend Light"/>
      <p:regular r:id="rId9"/>
      <p:bold r:id="rId10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10" Type="http://schemas.openxmlformats.org/officeDocument/2006/relationships/font" Target="fonts/LexendLight-bold.fntdata"/><Relationship Id="rId9" Type="http://schemas.openxmlformats.org/officeDocument/2006/relationships/font" Target="fonts/LexendLight-regular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31e31ac029e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31e31ac029e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g31e31ac029e_0_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6" name="Google Shape;66;g31e31ac029e_0_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jp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ctrTitle"/>
          </p:nvPr>
        </p:nvSpPr>
        <p:spPr>
          <a:xfrm>
            <a:off x="299808" y="1596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it">
                <a:latin typeface="Lexend Light"/>
                <a:ea typeface="Lexend Light"/>
                <a:cs typeface="Lexend Light"/>
                <a:sym typeface="Lexend Light"/>
              </a:rPr>
              <a:t>Button BPMs for Synchrotron Light Sources</a:t>
            </a:r>
            <a:endParaRPr>
              <a:latin typeface="Lexend Light"/>
              <a:ea typeface="Lexend Light"/>
              <a:cs typeface="Lexend Light"/>
              <a:sym typeface="Lexend Light"/>
            </a:endParaRPr>
          </a:p>
        </p:txBody>
      </p:sp>
      <p:sp>
        <p:nvSpPr>
          <p:cNvPr id="55" name="Google Shape;55;p13"/>
          <p:cNvSpPr txBox="1"/>
          <p:nvPr/>
        </p:nvSpPr>
        <p:spPr>
          <a:xfrm>
            <a:off x="583450" y="2981750"/>
            <a:ext cx="7953300" cy="1462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2"/>
              </a:solidFill>
              <a:latin typeface="Lexend Light"/>
              <a:ea typeface="Lexend Light"/>
              <a:cs typeface="Lexend Light"/>
              <a:sym typeface="Lexend Light"/>
            </a:endParaRPr>
          </a:p>
        </p:txBody>
      </p:sp>
      <p:pic>
        <p:nvPicPr>
          <p:cNvPr id="56" name="Google Shape;56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066913" y="2620496"/>
            <a:ext cx="5010174" cy="20133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4"/>
          <p:cNvSpPr txBox="1"/>
          <p:nvPr/>
        </p:nvSpPr>
        <p:spPr>
          <a:xfrm>
            <a:off x="583450" y="2981750"/>
            <a:ext cx="7953300" cy="1462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2"/>
              </a:solidFill>
              <a:latin typeface="Lexend Light"/>
              <a:ea typeface="Lexend Light"/>
              <a:cs typeface="Lexend Light"/>
              <a:sym typeface="Lexend Light"/>
            </a:endParaRPr>
          </a:p>
        </p:txBody>
      </p:sp>
      <p:sp>
        <p:nvSpPr>
          <p:cNvPr id="62" name="Google Shape;62;p14"/>
          <p:cNvSpPr txBox="1"/>
          <p:nvPr/>
        </p:nvSpPr>
        <p:spPr>
          <a:xfrm>
            <a:off x="621100" y="368775"/>
            <a:ext cx="8074200" cy="4551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Lexend Light"/>
              <a:buChar char="●"/>
            </a:pPr>
            <a:r>
              <a:rPr lang="it" sz="1800">
                <a:solidFill>
                  <a:schemeClr val="dk2"/>
                </a:solidFill>
                <a:latin typeface="Lexend Light"/>
                <a:ea typeface="Lexend Light"/>
                <a:cs typeface="Lexend Light"/>
                <a:sym typeface="Lexend Light"/>
              </a:rPr>
              <a:t>28 Participants</a:t>
            </a:r>
            <a:br>
              <a:rPr lang="it" sz="1800">
                <a:solidFill>
                  <a:schemeClr val="dk2"/>
                </a:solidFill>
                <a:latin typeface="Lexend Light"/>
                <a:ea typeface="Lexend Light"/>
                <a:cs typeface="Lexend Light"/>
                <a:sym typeface="Lexend Light"/>
              </a:rPr>
            </a:br>
            <a:r>
              <a:rPr lang="it" sz="1800">
                <a:solidFill>
                  <a:schemeClr val="dk2"/>
                </a:solidFill>
                <a:latin typeface="Lexend Light"/>
                <a:ea typeface="Lexend Light"/>
                <a:cs typeface="Lexend Light"/>
                <a:sym typeface="Lexend Light"/>
              </a:rPr>
              <a:t>- 25 in </a:t>
            </a:r>
            <a:r>
              <a:rPr lang="it" sz="1800">
                <a:solidFill>
                  <a:schemeClr val="dk2"/>
                </a:solidFill>
                <a:latin typeface="Lexend Light"/>
                <a:ea typeface="Lexend Light"/>
                <a:cs typeface="Lexend Light"/>
                <a:sym typeface="Lexend Light"/>
              </a:rPr>
              <a:t>person + </a:t>
            </a:r>
            <a:r>
              <a:rPr lang="it" sz="1800">
                <a:solidFill>
                  <a:schemeClr val="dk2"/>
                </a:solidFill>
                <a:latin typeface="Lexend Light"/>
                <a:ea typeface="Lexend Light"/>
                <a:cs typeface="Lexend Light"/>
                <a:sym typeface="Lexend Light"/>
              </a:rPr>
              <a:t>3 remote</a:t>
            </a:r>
            <a:br>
              <a:rPr lang="it" sz="1800">
                <a:solidFill>
                  <a:schemeClr val="dk2"/>
                </a:solidFill>
                <a:latin typeface="Lexend Light"/>
                <a:ea typeface="Lexend Light"/>
                <a:cs typeface="Lexend Light"/>
                <a:sym typeface="Lexend Light"/>
              </a:rPr>
            </a:br>
            <a:r>
              <a:rPr lang="it" sz="1800">
                <a:solidFill>
                  <a:schemeClr val="dk2"/>
                </a:solidFill>
                <a:latin typeface="Lexend Light"/>
                <a:ea typeface="Lexend Light"/>
                <a:cs typeface="Lexend Light"/>
                <a:sym typeface="Lexend Light"/>
              </a:rPr>
              <a:t>- 21 men (75%) and 7 women (25%)</a:t>
            </a:r>
            <a:br>
              <a:rPr lang="it" sz="1800">
                <a:solidFill>
                  <a:schemeClr val="dk2"/>
                </a:solidFill>
                <a:latin typeface="Lexend Light"/>
                <a:ea typeface="Lexend Light"/>
                <a:cs typeface="Lexend Light"/>
                <a:sym typeface="Lexend Light"/>
              </a:rPr>
            </a:br>
            <a:r>
              <a:rPr lang="it" sz="1800">
                <a:solidFill>
                  <a:schemeClr val="dk2"/>
                </a:solidFill>
                <a:latin typeface="Lexend Light"/>
                <a:ea typeface="Lexend Light"/>
                <a:cs typeface="Lexend Light"/>
                <a:sym typeface="Lexend Light"/>
              </a:rPr>
              <a:t>- 21 european and (75%) and 7 intercontinental </a:t>
            </a:r>
            <a:r>
              <a:rPr lang="it" sz="1800">
                <a:solidFill>
                  <a:schemeClr val="dk2"/>
                </a:solidFill>
                <a:latin typeface="Lexend Light"/>
                <a:ea typeface="Lexend Light"/>
                <a:cs typeface="Lexend Light"/>
                <a:sym typeface="Lexend Light"/>
              </a:rPr>
              <a:t>(25%)</a:t>
            </a:r>
            <a:br>
              <a:rPr lang="it" sz="1800">
                <a:solidFill>
                  <a:schemeClr val="dk2"/>
                </a:solidFill>
                <a:latin typeface="Lexend Light"/>
                <a:ea typeface="Lexend Light"/>
                <a:cs typeface="Lexend Light"/>
                <a:sym typeface="Lexend Light"/>
              </a:rPr>
            </a:br>
            <a:r>
              <a:rPr lang="it" sz="1800">
                <a:solidFill>
                  <a:schemeClr val="dk2"/>
                </a:solidFill>
                <a:latin typeface="Lexend Light"/>
                <a:ea typeface="Lexend Light"/>
                <a:cs typeface="Lexend Light"/>
                <a:sym typeface="Lexend Light"/>
              </a:rPr>
              <a:t>- 21 light sources (75%)</a:t>
            </a:r>
            <a:r>
              <a:rPr lang="it" sz="1800">
                <a:solidFill>
                  <a:schemeClr val="dk2"/>
                </a:solidFill>
                <a:latin typeface="Lexend Light"/>
                <a:ea typeface="Lexend Light"/>
                <a:cs typeface="Lexend Light"/>
                <a:sym typeface="Lexend Light"/>
              </a:rPr>
              <a:t>  and 7 other machines (25%)</a:t>
            </a:r>
            <a:endParaRPr sz="1800">
              <a:solidFill>
                <a:schemeClr val="dk2"/>
              </a:solidFill>
              <a:latin typeface="Lexend Light"/>
              <a:ea typeface="Lexend Light"/>
              <a:cs typeface="Lexend Light"/>
              <a:sym typeface="Lexend Light"/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Lexend Light"/>
              <a:buChar char="●"/>
            </a:pPr>
            <a:r>
              <a:rPr lang="it" sz="1800">
                <a:solidFill>
                  <a:schemeClr val="dk2"/>
                </a:solidFill>
                <a:latin typeface="Lexend Light"/>
                <a:ea typeface="Lexend Light"/>
                <a:cs typeface="Lexend Light"/>
                <a:sym typeface="Lexend Light"/>
              </a:rPr>
              <a:t>18 contributions</a:t>
            </a:r>
            <a:br>
              <a:rPr lang="it" sz="1800">
                <a:solidFill>
                  <a:schemeClr val="dk2"/>
                </a:solidFill>
                <a:latin typeface="Lexend Light"/>
                <a:ea typeface="Lexend Light"/>
                <a:cs typeface="Lexend Light"/>
                <a:sym typeface="Lexend Light"/>
              </a:rPr>
            </a:br>
            <a:r>
              <a:rPr lang="it" sz="1800">
                <a:solidFill>
                  <a:schemeClr val="dk2"/>
                </a:solidFill>
                <a:latin typeface="Lexend Light"/>
                <a:ea typeface="Lexend Light"/>
                <a:cs typeface="Lexend Light"/>
                <a:sym typeface="Lexend Light"/>
              </a:rPr>
              <a:t>- 14 men (78%) and 4 women (22%)</a:t>
            </a:r>
            <a:br>
              <a:rPr lang="it" sz="1800">
                <a:solidFill>
                  <a:schemeClr val="dk2"/>
                </a:solidFill>
                <a:latin typeface="Lexend Light"/>
                <a:ea typeface="Lexend Light"/>
                <a:cs typeface="Lexend Light"/>
                <a:sym typeface="Lexend Light"/>
              </a:rPr>
            </a:br>
            <a:r>
              <a:rPr lang="it" sz="1800">
                <a:solidFill>
                  <a:schemeClr val="dk2"/>
                </a:solidFill>
                <a:latin typeface="Lexend Light"/>
                <a:ea typeface="Lexend Light"/>
                <a:cs typeface="Lexend Light"/>
                <a:sym typeface="Lexend Light"/>
              </a:rPr>
              <a:t>- 10 light sources, 6 other facilities, 2 codes</a:t>
            </a:r>
            <a:endParaRPr sz="1800">
              <a:solidFill>
                <a:schemeClr val="dk2"/>
              </a:solidFill>
              <a:latin typeface="Lexend Light"/>
              <a:ea typeface="Lexend Light"/>
              <a:cs typeface="Lexend Light"/>
              <a:sym typeface="Lexend Light"/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Lexend Light"/>
              <a:buChar char="●"/>
            </a:pPr>
            <a:r>
              <a:rPr lang="it" sz="1800">
                <a:solidFill>
                  <a:schemeClr val="dk2"/>
                </a:solidFill>
                <a:latin typeface="Lexend Light"/>
                <a:ea typeface="Lexend Light"/>
                <a:cs typeface="Lexend Light"/>
                <a:sym typeface="Lexend Light"/>
              </a:rPr>
              <a:t>1 guided discussion</a:t>
            </a:r>
            <a:br>
              <a:rPr lang="it" sz="1800">
                <a:solidFill>
                  <a:schemeClr val="dk2"/>
                </a:solidFill>
                <a:latin typeface="Lexend Light"/>
                <a:ea typeface="Lexend Light"/>
                <a:cs typeface="Lexend Light"/>
                <a:sym typeface="Lexend Light"/>
              </a:rPr>
            </a:br>
            <a:r>
              <a:rPr lang="it" sz="1800">
                <a:solidFill>
                  <a:schemeClr val="dk2"/>
                </a:solidFill>
                <a:latin typeface="Lexend Light"/>
                <a:ea typeface="Lexend Light"/>
                <a:cs typeface="Lexend Light"/>
                <a:sym typeface="Lexend Light"/>
              </a:rPr>
              <a:t>- loads of unguided discussions :)</a:t>
            </a:r>
            <a:endParaRPr sz="1800">
              <a:solidFill>
                <a:schemeClr val="dk2"/>
              </a:solidFill>
              <a:latin typeface="Lexend Light"/>
              <a:ea typeface="Lexend Light"/>
              <a:cs typeface="Lexend Light"/>
              <a:sym typeface="Lexend Light"/>
            </a:endParaRPr>
          </a:p>
        </p:txBody>
      </p:sp>
      <p:pic>
        <p:nvPicPr>
          <p:cNvPr id="63" name="Google Shape;63;p14"/>
          <p:cNvPicPr preferRelativeResize="0"/>
          <p:nvPr/>
        </p:nvPicPr>
        <p:blipFill rotWithShape="1">
          <a:blip r:embed="rId3">
            <a:alphaModFix/>
          </a:blip>
          <a:srcRect b="18678" l="2818" r="0" t="29623"/>
          <a:stretch/>
        </p:blipFill>
        <p:spPr>
          <a:xfrm>
            <a:off x="5725775" y="2041125"/>
            <a:ext cx="3047274" cy="28792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15"/>
          <p:cNvSpPr txBox="1"/>
          <p:nvPr>
            <p:ph type="ctrTitle"/>
          </p:nvPr>
        </p:nvSpPr>
        <p:spPr>
          <a:xfrm>
            <a:off x="299808" y="1596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it">
                <a:latin typeface="Lexend Light"/>
                <a:ea typeface="Lexend Light"/>
                <a:cs typeface="Lexend Light"/>
                <a:sym typeface="Lexend Light"/>
              </a:rPr>
              <a:t>Thank you!</a:t>
            </a:r>
            <a:endParaRPr>
              <a:latin typeface="Lexend Light"/>
              <a:ea typeface="Lexend Light"/>
              <a:cs typeface="Lexend Light"/>
              <a:sym typeface="Lexend Ligh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