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5" r:id="rId2"/>
  </p:sldMasterIdLst>
  <p:notesMasterIdLst>
    <p:notesMasterId r:id="rId20"/>
  </p:notesMasterIdLst>
  <p:handoutMasterIdLst>
    <p:handoutMasterId r:id="rId21"/>
  </p:handoutMasterIdLst>
  <p:sldIdLst>
    <p:sldId id="256" r:id="rId3"/>
    <p:sldId id="4821" r:id="rId4"/>
    <p:sldId id="4843" r:id="rId5"/>
    <p:sldId id="4854" r:id="rId6"/>
    <p:sldId id="4844" r:id="rId7"/>
    <p:sldId id="4840" r:id="rId8"/>
    <p:sldId id="4838" r:id="rId9"/>
    <p:sldId id="4841" r:id="rId10"/>
    <p:sldId id="4836" r:id="rId11"/>
    <p:sldId id="4842" r:id="rId12"/>
    <p:sldId id="4850" r:id="rId13"/>
    <p:sldId id="4853" r:id="rId14"/>
    <p:sldId id="4852" r:id="rId15"/>
    <p:sldId id="4846" r:id="rId16"/>
    <p:sldId id="4847" r:id="rId17"/>
    <p:sldId id="4848" r:id="rId18"/>
    <p:sldId id="4837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57F3D"/>
    <a:srgbClr val="FF9933"/>
    <a:srgbClr val="FFCC99"/>
    <a:srgbClr val="D1FFF0"/>
    <a:srgbClr val="89FFD8"/>
    <a:srgbClr val="007033"/>
    <a:srgbClr val="009A46"/>
    <a:srgbClr val="0066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8"/>
    <p:restoredTop sz="84149" autoAdjust="0"/>
  </p:normalViewPr>
  <p:slideViewPr>
    <p:cSldViewPr snapToGrid="0" snapToObjects="1">
      <p:cViewPr varScale="1">
        <p:scale>
          <a:sx n="97" d="100"/>
          <a:sy n="97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76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06/11/2024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25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AFBF2-D292-428C-1087-B6260DB8D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BC19A-50BA-ED6C-D07D-C87382A35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B0922-F4B4-CCC0-B42C-E03034C85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5CF9F-A872-21C8-5709-F240313E0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71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7194B-9B92-C6AF-C746-85E5432D3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16DEB-EAE5-B331-43AD-2A6E1AFC1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A7138D-0D8F-380F-596A-CE8FA765C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A50-30B8-C917-1AE5-A8FFA0C25B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21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7194B-9B92-C6AF-C746-85E5432D3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16DEB-EAE5-B331-43AD-2A6E1AFC1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A7138D-0D8F-380F-596A-CE8FA765C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A50-30B8-C917-1AE5-A8FFA0C25B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99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7194B-9B92-C6AF-C746-85E5432D3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16DEB-EAE5-B331-43AD-2A6E1AFC1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A7138D-0D8F-380F-596A-CE8FA765C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A50-30B8-C917-1AE5-A8FFA0C25B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04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94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3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995C5-B27D-4298-6E54-8A0242A4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3CC42-CDEE-1A17-0029-B4E210CCB0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D32C2-F135-FE2B-1B2F-995842DCD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A5AC3-E59D-784D-C4C4-D99BA12B0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10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995C5-B27D-4298-6E54-8A0242A4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3CC42-CDEE-1A17-0029-B4E210CCB0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D32C2-F135-FE2B-1B2F-995842DCD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A5AC3-E59D-784D-C4C4-D99BA12B0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66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190B5-C0E3-5BB7-4DD6-1EC3AD94B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FFC3C9-EB3C-471C-8AFA-4DFF3405F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4E6258-9EE0-CE73-15B8-858509643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FFC3E-E7B8-A881-7CAA-176FE9357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41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A57BE-670E-67C5-3F73-047DFB56C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6EEB93-DBFD-58A8-EA46-3FF2C54A7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E13E1-20EC-7E40-BCFB-44D6F9075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97CF6-E431-BC5B-28C2-967BF457B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48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34CD8-18C9-5734-7D1C-B93978669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827789-C371-ABC0-F62C-66F506420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3C806B-8421-D220-C5D5-C1C3B2E22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B2F29-F7D3-CFBC-800D-8FF702221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96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397F2-B026-ADB0-3632-C831C8DAA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8041E-9023-F8C4-EA32-ABCB90545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1EFB87-B3A4-0BD1-E08D-41B5381D5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90D4A-ABB0-C06B-1EC9-C1961EF07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80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07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1668"/>
            <a:ext cx="1694456" cy="845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4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06/11/2024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37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4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06/11/2024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008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1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6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86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08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46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7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4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3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7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34118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72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50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17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7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63936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6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3286" y="210028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7A64127-1BEF-44B7-8010-949E2254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5C017F5-6B57-4BF6-B5D8-89540B82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118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94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4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06/11/2024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25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77338"/>
            <a:ext cx="1012958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57" r:id="rId7"/>
    <p:sldLayoutId id="2147483691" r:id="rId8"/>
    <p:sldLayoutId id="2147483692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-171787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13 July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ALBA II Status - C. Biscari - SAC34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0" y="44147"/>
            <a:ext cx="858833" cy="480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3800" y="109889"/>
            <a:ext cx="932728" cy="4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avi"/><Relationship Id="rId7" Type="http://schemas.openxmlformats.org/officeDocument/2006/relationships/image" Target="../media/image1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video" Target="../media/media2.avi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https://github.com/Marcraven/RePlottr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5419493" y="5456762"/>
            <a:ext cx="53474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>
                <a:solidFill>
                  <a:srgbClr val="092F56"/>
                </a:solidFill>
                <a:cs typeface="Arial" panose="020B0604020202020204" pitchFamily="34" charset="0"/>
              </a:rPr>
              <a:t>Marc Raventós Tato</a:t>
            </a:r>
          </a:p>
          <a:p>
            <a:pPr algn="r"/>
            <a:endParaRPr lang="es-ES" sz="1600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pPr algn="r"/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06 </a:t>
            </a:r>
            <a:r>
              <a:rPr lang="es-ES" sz="1600" i="1" dirty="0" err="1">
                <a:solidFill>
                  <a:srgbClr val="009282"/>
                </a:solidFill>
                <a:cs typeface="Arial" panose="020B0604020202020204" pitchFamily="34" charset="0"/>
              </a:rPr>
              <a:t>November</a:t>
            </a:r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 2024 – </a:t>
            </a:r>
            <a:r>
              <a:rPr lang="es-ES" sz="16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</a:p>
          <a:p>
            <a:pPr algn="r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1581665" y="4488766"/>
            <a:ext cx="9185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092F56"/>
                </a:solidFill>
                <a:cs typeface="Arial" panose="020B0604020202020204" pitchFamily="34" charset="0"/>
              </a:rPr>
              <a:t>AI Applications for Methodology Development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D0494-BEC6-4500-352B-322B041FE0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787" y="915615"/>
            <a:ext cx="6903820" cy="3573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D041F-F05C-582B-D48F-3D1F65E2FE05}"/>
              </a:ext>
            </a:extLst>
          </p:cNvPr>
          <p:cNvSpPr txBox="1"/>
          <p:nvPr/>
        </p:nvSpPr>
        <p:spPr>
          <a:xfrm>
            <a:off x="1993787" y="915615"/>
            <a:ext cx="198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ALBA of the future:</a:t>
            </a:r>
          </a:p>
        </p:txBody>
      </p:sp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574AE-59A7-280B-473E-42CB1E98B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C77139-5759-B001-BAF2-4E430249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11178336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Work: 4D-STEM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3C9AC8-F31E-066E-5D2A-AEE5854C6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B6A240-7539-77C3-F67C-08513B81C394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001C5B-29F8-6CC2-8682-5F52D83C2FAA}"/>
              </a:ext>
            </a:extLst>
          </p:cNvPr>
          <p:cNvSpPr txBox="1"/>
          <p:nvPr/>
        </p:nvSpPr>
        <p:spPr>
          <a:xfrm>
            <a:off x="1222402" y="1028996"/>
            <a:ext cx="10207598" cy="4424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C33D3-EBDA-BC94-E8E8-250D5CB399BD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0644E2FA-A209-6003-7E45-7233C3907E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4" y="1598644"/>
            <a:ext cx="2082546" cy="2055214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A16BD52-670E-461E-4418-8ECD17F7C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15" y="3730963"/>
            <a:ext cx="4035277" cy="135682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FD34E368-C026-5C81-9010-FD83FD871C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1619428"/>
            <a:ext cx="2071408" cy="203443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3EF50A62-B09D-8D81-7F11-146E490CD8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1" y="5164896"/>
            <a:ext cx="3162820" cy="1425714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C9D7DD2-9088-7FDD-15E2-8A6963B57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4"/>
          <a:stretch/>
        </p:blipFill>
        <p:spPr>
          <a:xfrm>
            <a:off x="4785862" y="1428366"/>
            <a:ext cx="5697640" cy="2617314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51D41618-0A55-F828-D774-8C4FD979E6C5}"/>
              </a:ext>
            </a:extLst>
          </p:cNvPr>
          <p:cNvSpPr/>
          <p:nvPr/>
        </p:nvSpPr>
        <p:spPr>
          <a:xfrm>
            <a:off x="6462342" y="930020"/>
            <a:ext cx="2659535" cy="340641"/>
          </a:xfrm>
          <a:prstGeom prst="roundRect">
            <a:avLst>
              <a:gd name="adj" fmla="val 16667"/>
            </a:avLst>
          </a:prstGeom>
          <a:solidFill>
            <a:srgbClr val="3CB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chemeClr val="bg1"/>
                </a:solidFill>
                <a:latin typeface="Arial"/>
              </a:rPr>
              <a:t>Orientation-map</a:t>
            </a:r>
            <a:endParaRPr lang="en-US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C81F8D42-7FAA-1A1E-62B1-09F1ABDA3EDF}"/>
              </a:ext>
            </a:extLst>
          </p:cNvPr>
          <p:cNvSpPr/>
          <p:nvPr/>
        </p:nvSpPr>
        <p:spPr>
          <a:xfrm>
            <a:off x="325374" y="881094"/>
            <a:ext cx="4255078" cy="662953"/>
          </a:xfrm>
          <a:prstGeom prst="roundRect">
            <a:avLst>
              <a:gd name="adj" fmla="val 16667"/>
            </a:avLst>
          </a:prstGeom>
          <a:solidFill>
            <a:srgbClr val="3CB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lt1"/>
                </a:solidFill>
                <a:latin typeface="Arial"/>
              </a:rPr>
              <a:t>Automatic Crystalline Orientation Mapping(ACOM) for MM1000 steel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90779F-5B2C-5BFF-DA0F-703C08CF2F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7" t="18614" r="108" b="38071"/>
          <a:stretch/>
        </p:blipFill>
        <p:spPr>
          <a:xfrm>
            <a:off x="10575674" y="2232659"/>
            <a:ext cx="1374802" cy="1196341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0FBA4F8F-DAE0-DDE8-EC27-FC12A92D7C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8882" t="51506" r="3294"/>
          <a:stretch/>
        </p:blipFill>
        <p:spPr>
          <a:xfrm>
            <a:off x="7715361" y="4038470"/>
            <a:ext cx="3162820" cy="2636555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EDE998D9-2540-2040-79FC-1B78E4A526A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7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86" y="1198948"/>
            <a:ext cx="6334840" cy="4591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"/>
          <a:stretch/>
        </p:blipFill>
        <p:spPr>
          <a:xfrm rot="5400000">
            <a:off x="7958395" y="1436631"/>
            <a:ext cx="4085709" cy="388827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006735" y="1936865"/>
            <a:ext cx="7015941" cy="12385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0BC77139-5759-B001-BAF2-4E430249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11178336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Current Work : </a:t>
            </a:r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4D-XRD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">
            <a:extLst>
              <a:ext uri="{FF2B5EF4-FFF2-40B4-BE49-F238E27FC236}">
                <a16:creationId xmlns:a16="http://schemas.microsoft.com/office/drawing/2014/main" id="{51D41618-0A55-F828-D774-8C4FD979E6C5}"/>
              </a:ext>
            </a:extLst>
          </p:cNvPr>
          <p:cNvSpPr/>
          <p:nvPr/>
        </p:nvSpPr>
        <p:spPr>
          <a:xfrm>
            <a:off x="2779804" y="6117619"/>
            <a:ext cx="2659535" cy="340641"/>
          </a:xfrm>
          <a:prstGeom prst="roundRect">
            <a:avLst>
              <a:gd name="adj" fmla="val 16667"/>
            </a:avLst>
          </a:prstGeom>
          <a:solidFill>
            <a:srgbClr val="3CB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 smtClean="0">
                <a:solidFill>
                  <a:schemeClr val="bg1"/>
                </a:solidFill>
                <a:latin typeface="Arial"/>
              </a:rPr>
              <a:t>SEM</a:t>
            </a:r>
            <a:endParaRPr lang="en-US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51D41618-0A55-F828-D774-8C4FD979E6C5}"/>
              </a:ext>
            </a:extLst>
          </p:cNvPr>
          <p:cNvSpPr/>
          <p:nvPr/>
        </p:nvSpPr>
        <p:spPr>
          <a:xfrm>
            <a:off x="8671481" y="6117620"/>
            <a:ext cx="2659535" cy="340641"/>
          </a:xfrm>
          <a:prstGeom prst="roundRect">
            <a:avLst>
              <a:gd name="adj" fmla="val 16667"/>
            </a:avLst>
          </a:prstGeom>
          <a:solidFill>
            <a:srgbClr val="3CB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 smtClean="0">
                <a:solidFill>
                  <a:schemeClr val="bg1"/>
                </a:solidFill>
                <a:latin typeface="Arial"/>
              </a:rPr>
              <a:t>4D-XRD</a:t>
            </a:r>
            <a:endParaRPr lang="en-US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705004" y="1704109"/>
            <a:ext cx="3491345" cy="3649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BC3C33D3-EBDA-BC94-E8E8-250D5CB399BD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EDE998D9-2540-2040-79FC-1B78E4A526A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6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/>
          <a:stretch/>
        </p:blipFill>
        <p:spPr>
          <a:xfrm rot="5400000">
            <a:off x="3790950" y="1978429"/>
            <a:ext cx="4085709" cy="38789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/>
          <a:stretch/>
        </p:blipFill>
        <p:spPr>
          <a:xfrm>
            <a:off x="9115444" y="955214"/>
            <a:ext cx="2664362" cy="2528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/>
          <a:stretch/>
        </p:blipFill>
        <p:spPr>
          <a:xfrm>
            <a:off x="408533" y="1377209"/>
            <a:ext cx="2663309" cy="254068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7610470" y="5676899"/>
            <a:ext cx="1599216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9" idx="1"/>
          </p:cNvCxnSpPr>
          <p:nvPr/>
        </p:nvCxnSpPr>
        <p:spPr>
          <a:xfrm flipV="1">
            <a:off x="7032567" y="2219498"/>
            <a:ext cx="2082877" cy="1911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970549" y="2219498"/>
            <a:ext cx="127725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/>
          <a:stretch/>
        </p:blipFill>
        <p:spPr>
          <a:xfrm>
            <a:off x="9152692" y="4042050"/>
            <a:ext cx="2675736" cy="25374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"/>
          <a:stretch/>
        </p:blipFill>
        <p:spPr>
          <a:xfrm>
            <a:off x="408533" y="4143895"/>
            <a:ext cx="2664362" cy="252746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2970549" y="5676899"/>
            <a:ext cx="107774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Rectangle: Rounded Corners 1">
            <a:extLst>
              <a:ext uri="{FF2B5EF4-FFF2-40B4-BE49-F238E27FC236}">
                <a16:creationId xmlns:a16="http://schemas.microsoft.com/office/drawing/2014/main" id="{51D41618-0A55-F828-D774-8C4FD979E6C5}"/>
              </a:ext>
            </a:extLst>
          </p:cNvPr>
          <p:cNvSpPr/>
          <p:nvPr/>
        </p:nvSpPr>
        <p:spPr>
          <a:xfrm>
            <a:off x="4504036" y="6156652"/>
            <a:ext cx="2659535" cy="340641"/>
          </a:xfrm>
          <a:prstGeom prst="roundRect">
            <a:avLst>
              <a:gd name="adj" fmla="val 16667"/>
            </a:avLst>
          </a:prstGeom>
          <a:solidFill>
            <a:srgbClr val="3CB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 smtClean="0">
                <a:solidFill>
                  <a:schemeClr val="bg1"/>
                </a:solidFill>
                <a:latin typeface="Arial"/>
              </a:rPr>
              <a:t>4D-XRD</a:t>
            </a:r>
            <a:endParaRPr lang="en-US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0BC77139-5759-B001-BAF2-4E430249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11178336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Current Work : </a:t>
            </a:r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4D-XRD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C3C33D3-EBDA-BC94-E8E8-250D5CB399BD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EDE998D9-2540-2040-79FC-1B78E4A526A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01317" y="3307059"/>
            <a:ext cx="255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7380" r="15604" b="9543"/>
          <a:stretch/>
        </p:blipFill>
        <p:spPr>
          <a:xfrm>
            <a:off x="7636506" y="1943031"/>
            <a:ext cx="4590767" cy="4204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6" y="890665"/>
            <a:ext cx="2426404" cy="2911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24" y="890665"/>
            <a:ext cx="2426404" cy="2911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02" y="890665"/>
            <a:ext cx="2426404" cy="2911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2"/>
          <a:stretch/>
        </p:blipFill>
        <p:spPr>
          <a:xfrm>
            <a:off x="468935" y="3548958"/>
            <a:ext cx="2426404" cy="2747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2"/>
          <a:stretch/>
        </p:blipFill>
        <p:spPr>
          <a:xfrm>
            <a:off x="5214471" y="3543300"/>
            <a:ext cx="2426404" cy="27476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6"/>
          <a:stretch/>
        </p:blipFill>
        <p:spPr>
          <a:xfrm>
            <a:off x="2862226" y="1069905"/>
            <a:ext cx="2426404" cy="27324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/>
          <a:stretch/>
        </p:blipFill>
        <p:spPr>
          <a:xfrm>
            <a:off x="2836092" y="3566160"/>
            <a:ext cx="2426404" cy="2730483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0BC77139-5759-B001-BAF2-4E430249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11178336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Current Work : </a:t>
            </a:r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4D-XRD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5689" y="6111977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20nm NP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9547" y="786746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100nm NP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1609" r="24711" b="9543"/>
          <a:stretch/>
        </p:blipFill>
        <p:spPr>
          <a:xfrm rot="5400000">
            <a:off x="7655769" y="2151451"/>
            <a:ext cx="3998158" cy="39905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1657" y="6216648"/>
            <a:ext cx="241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(Label 1 is missing data)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51D41618-0A55-F828-D774-8C4FD979E6C5}"/>
              </a:ext>
            </a:extLst>
          </p:cNvPr>
          <p:cNvSpPr/>
          <p:nvPr/>
        </p:nvSpPr>
        <p:spPr>
          <a:xfrm>
            <a:off x="2719526" y="6165500"/>
            <a:ext cx="2659535" cy="340641"/>
          </a:xfrm>
          <a:prstGeom prst="roundRect">
            <a:avLst>
              <a:gd name="adj" fmla="val 16667"/>
            </a:avLst>
          </a:prstGeom>
          <a:solidFill>
            <a:srgbClr val="3CB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 smtClean="0">
                <a:solidFill>
                  <a:schemeClr val="bg1"/>
                </a:solidFill>
                <a:latin typeface="Arial"/>
              </a:rPr>
              <a:t>XRD</a:t>
            </a:r>
            <a:endParaRPr lang="en-US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Rectangle: Rounded Corners 1">
            <a:extLst>
              <a:ext uri="{FF2B5EF4-FFF2-40B4-BE49-F238E27FC236}">
                <a16:creationId xmlns:a16="http://schemas.microsoft.com/office/drawing/2014/main" id="{51D41618-0A55-F828-D774-8C4FD979E6C5}"/>
              </a:ext>
            </a:extLst>
          </p:cNvPr>
          <p:cNvSpPr/>
          <p:nvPr/>
        </p:nvSpPr>
        <p:spPr>
          <a:xfrm>
            <a:off x="8691135" y="969451"/>
            <a:ext cx="2503364" cy="871272"/>
          </a:xfrm>
          <a:prstGeom prst="roundRect">
            <a:avLst>
              <a:gd name="adj" fmla="val 16667"/>
            </a:avLst>
          </a:prstGeom>
          <a:solidFill>
            <a:srgbClr val="3CB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pc="-1" dirty="0" smtClean="0">
                <a:solidFill>
                  <a:schemeClr val="bg1"/>
                </a:solidFill>
                <a:latin typeface="Arial"/>
              </a:rPr>
              <a:t>Bayesian Gaussian Mixture Model Clustering</a:t>
            </a:r>
            <a:endParaRPr lang="en-US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BC3C33D3-EBDA-BC94-E8E8-250D5CB399BD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EDE998D9-2540-2040-79FC-1B78E4A526A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2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03831-EACB-9B8D-DC0C-4D7B8FD5A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89234-FC6E-F077-DBBB-6B4F1518F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11178336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Current Work : </a:t>
            </a:r>
            <a:r>
              <a:rPr lang="en-US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xrd_simulator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B05B7-1EDA-67CA-4DD1-2B1047E0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14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671E25-645B-AA44-D782-4FA32CA08040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A55EAA-D711-FB90-9CA7-28BC0FD68057}"/>
              </a:ext>
            </a:extLst>
          </p:cNvPr>
          <p:cNvSpPr txBox="1"/>
          <p:nvPr/>
        </p:nvSpPr>
        <p:spPr>
          <a:xfrm>
            <a:off x="1222402" y="1028996"/>
            <a:ext cx="10207598" cy="4424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5BE6C-5782-2FF8-C47C-116B84AC2995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7" name="AutoShape 8" descr="A Year in Review: Quansight's Contributions to PyTorch in 2021 | Quansight  Consulting">
            <a:extLst>
              <a:ext uri="{FF2B5EF4-FFF2-40B4-BE49-F238E27FC236}">
                <a16:creationId xmlns:a16="http://schemas.microsoft.com/office/drawing/2014/main" id="{AD0899DD-42DC-905F-E9F8-E7BFBCC3AA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3F9037C-D155-C42A-00AD-84A15351D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921" y="4631434"/>
            <a:ext cx="2734898" cy="1367449"/>
          </a:xfrm>
          <a:prstGeom prst="rect">
            <a:avLst/>
          </a:prstGeom>
        </p:spPr>
      </p:pic>
      <p:pic>
        <p:nvPicPr>
          <p:cNvPr id="1038" name="Picture 14" descr="GitHub - numpy/numpy: The fundamental package for scientific computing with  Python.">
            <a:extLst>
              <a:ext uri="{FF2B5EF4-FFF2-40B4-BE49-F238E27FC236}">
                <a16:creationId xmlns:a16="http://schemas.microsoft.com/office/drawing/2014/main" id="{B0A3AE4E-0643-0EDE-F39D-2FA5F9F5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39" y="4675150"/>
            <a:ext cx="2734898" cy="122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ráfico y precio acciones INTC — TradingView">
            <a:extLst>
              <a:ext uri="{FF2B5EF4-FFF2-40B4-BE49-F238E27FC236}">
                <a16:creationId xmlns:a16="http://schemas.microsoft.com/office/drawing/2014/main" id="{C8C9B128-3997-F5B1-6982-C4047556B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20" y="3329992"/>
            <a:ext cx="132556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ython Community - Full Stack Python">
            <a:extLst>
              <a:ext uri="{FF2B5EF4-FFF2-40B4-BE49-F238E27FC236}">
                <a16:creationId xmlns:a16="http://schemas.microsoft.com/office/drawing/2014/main" id="{7DB0952A-2724-6753-E90F-2AF6A0F7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94" y="5028902"/>
            <a:ext cx="2600106" cy="84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ow to Install CUDA and cuDNN on Ubuntu Linux">
            <a:extLst>
              <a:ext uri="{FF2B5EF4-FFF2-40B4-BE49-F238E27FC236}">
                <a16:creationId xmlns:a16="http://schemas.microsoft.com/office/drawing/2014/main" id="{31CCA44D-E7CA-19B7-2775-F099D4305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44" y="3116560"/>
            <a:ext cx="3830061" cy="184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716B7F51-5522-7FAA-29FC-14A6C46B3003}"/>
              </a:ext>
            </a:extLst>
          </p:cNvPr>
          <p:cNvCxnSpPr/>
          <p:nvPr/>
        </p:nvCxnSpPr>
        <p:spPr>
          <a:xfrm>
            <a:off x="2796540" y="4000500"/>
            <a:ext cx="49301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51C46325-C3D7-8A60-43FF-A9D3F15E1EF7}"/>
              </a:ext>
            </a:extLst>
          </p:cNvPr>
          <p:cNvCxnSpPr>
            <a:cxnSpLocks/>
          </p:cNvCxnSpPr>
          <p:nvPr/>
        </p:nvCxnSpPr>
        <p:spPr>
          <a:xfrm>
            <a:off x="3185160" y="5327737"/>
            <a:ext cx="10820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7BECA9D-5334-119E-B1D4-C8ED7C364E4E}"/>
              </a:ext>
            </a:extLst>
          </p:cNvPr>
          <p:cNvCxnSpPr>
            <a:cxnSpLocks/>
          </p:cNvCxnSpPr>
          <p:nvPr/>
        </p:nvCxnSpPr>
        <p:spPr>
          <a:xfrm>
            <a:off x="7239000" y="5327737"/>
            <a:ext cx="10820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2206835-F0A2-BB65-630C-5E20F93CDD3C}"/>
              </a:ext>
            </a:extLst>
          </p:cNvPr>
          <p:cNvSpPr txBox="1"/>
          <p:nvPr/>
        </p:nvSpPr>
        <p:spPr>
          <a:xfrm>
            <a:off x="1021080" y="6049130"/>
            <a:ext cx="1107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Henningsson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&amp; Hall, S. A. (2023).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xrd_simulator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3D 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X-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ray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diffraction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simulation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software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supporting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3D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polycrystalline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microstructure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morphology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descriptions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Applied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Crystallography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56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282-292.</a:t>
            </a:r>
            <a:endParaRPr lang="es-ES" sz="1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19" y="1225524"/>
            <a:ext cx="3404575" cy="14477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EDE998D9-2540-2040-79FC-1B78E4A526A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pic>
        <p:nvPicPr>
          <p:cNvPr id="1030" name="Picture 6" descr="Figure 1">
            <a:extLst>
              <a:ext uri="{FF2B5EF4-FFF2-40B4-BE49-F238E27FC236}">
                <a16:creationId xmlns:a16="http://schemas.microsoft.com/office/drawing/2014/main" id="{E95D0576-C63F-DD09-9486-3BB8DCAC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67" y="632712"/>
            <a:ext cx="4101015" cy="264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03831-EACB-9B8D-DC0C-4D7B8FD5A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89234-FC6E-F077-DBBB-6B4F1518F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11178336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Current Work : </a:t>
            </a:r>
            <a:r>
              <a:rPr lang="en-US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xrd_simulator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B05B7-1EDA-67CA-4DD1-2B1047E00F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671E25-645B-AA44-D782-4FA32CA08040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A55EAA-D711-FB90-9CA7-28BC0FD68057}"/>
              </a:ext>
            </a:extLst>
          </p:cNvPr>
          <p:cNvSpPr txBox="1"/>
          <p:nvPr/>
        </p:nvSpPr>
        <p:spPr>
          <a:xfrm>
            <a:off x="1222402" y="1028996"/>
            <a:ext cx="10207598" cy="4424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5BE6C-5782-2FF8-C47C-116B84AC2995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17" name="AutoShape 8" descr="A Year in Review: Quansight's Contributions to PyTorch in 2021 | Quansight  Consulting">
            <a:extLst>
              <a:ext uri="{FF2B5EF4-FFF2-40B4-BE49-F238E27FC236}">
                <a16:creationId xmlns:a16="http://schemas.microsoft.com/office/drawing/2014/main" id="{AD0899DD-42DC-905F-E9F8-E7BFBCC3AA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2206835-F0A2-BB65-630C-5E20F93CDD3C}"/>
              </a:ext>
            </a:extLst>
          </p:cNvPr>
          <p:cNvSpPr txBox="1"/>
          <p:nvPr/>
        </p:nvSpPr>
        <p:spPr>
          <a:xfrm>
            <a:off x="1021080" y="6049130"/>
            <a:ext cx="1107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Henningsson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&amp; Hall, S. A. (2023). </a:t>
            </a:r>
            <a:r>
              <a:rPr lang="es-E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xrd_simulator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3D 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X-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ray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diffraction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simulation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software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supporting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3D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polycrystalline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microstructure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morphology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descriptions</a:t>
            </a:r>
            <a:r>
              <a:rPr lang="es-ES" sz="12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Applied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2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Crystallography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56</a:t>
            </a:r>
            <a:r>
              <a:rPr lang="es-E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282-292.</a:t>
            </a:r>
            <a:endParaRPr lang="es-E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8" y="656642"/>
            <a:ext cx="5389848" cy="2725649"/>
          </a:xfrm>
          <a:prstGeom prst="rect">
            <a:avLst/>
          </a:prstGeom>
        </p:spPr>
      </p:pic>
      <p:cxnSp>
        <p:nvCxnSpPr>
          <p:cNvPr id="25" name="Conector recto de flecha 23">
            <a:extLst>
              <a:ext uri="{FF2B5EF4-FFF2-40B4-BE49-F238E27FC236}">
                <a16:creationId xmlns:a16="http://schemas.microsoft.com/office/drawing/2014/main" id="{51C46325-C3D7-8A60-43FF-A9D3F15E1EF7}"/>
              </a:ext>
            </a:extLst>
          </p:cNvPr>
          <p:cNvCxnSpPr>
            <a:cxnSpLocks/>
          </p:cNvCxnSpPr>
          <p:nvPr/>
        </p:nvCxnSpPr>
        <p:spPr>
          <a:xfrm>
            <a:off x="5620248" y="1997992"/>
            <a:ext cx="145918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87027" y="1070426"/>
            <a:ext cx="45950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5*10⁵ </a:t>
            </a:r>
            <a:r>
              <a:rPr lang="en-US" dirty="0" err="1" smtClean="0"/>
              <a:t>tetrahedra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2.065 seconds using GPU </a:t>
            </a:r>
            <a:r>
              <a:rPr lang="en-US" dirty="0" smtClean="0">
                <a:solidFill>
                  <a:srgbClr val="FF0000"/>
                </a:solidFill>
              </a:rPr>
              <a:t>(x19000 </a:t>
            </a:r>
            <a:r>
              <a:rPr lang="en-US" dirty="0" err="1" smtClean="0">
                <a:solidFill>
                  <a:srgbClr val="FF0000"/>
                </a:solidFill>
              </a:rPr>
              <a:t>improv</a:t>
            </a:r>
            <a:r>
              <a:rPr lang="en-US" dirty="0" smtClean="0">
                <a:solidFill>
                  <a:srgbClr val="FF0000"/>
                </a:solidFill>
              </a:rPr>
              <a:t>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7.9 seconds using CPU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x5000 </a:t>
            </a:r>
            <a:r>
              <a:rPr lang="en-US" dirty="0" err="1">
                <a:solidFill>
                  <a:srgbClr val="FF0000"/>
                </a:solidFill>
              </a:rPr>
              <a:t>improv</a:t>
            </a:r>
            <a:r>
              <a:rPr lang="en-US" dirty="0">
                <a:solidFill>
                  <a:srgbClr val="FF0000"/>
                </a:solidFill>
              </a:rPr>
              <a:t>.)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10⁶ </a:t>
            </a:r>
            <a:r>
              <a:rPr lang="en-US" dirty="0" err="1"/>
              <a:t>t</a:t>
            </a:r>
            <a:r>
              <a:rPr lang="en-US" dirty="0" err="1" smtClean="0"/>
              <a:t>etrahedra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12.4 seconds using CPU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x5000 </a:t>
            </a:r>
            <a:r>
              <a:rPr lang="en-US" dirty="0" err="1">
                <a:solidFill>
                  <a:srgbClr val="FF0000"/>
                </a:solidFill>
              </a:rPr>
              <a:t>improv</a:t>
            </a:r>
            <a:r>
              <a:rPr lang="en-US" dirty="0">
                <a:solidFill>
                  <a:srgbClr val="FF0000"/>
                </a:solidFill>
              </a:rPr>
              <a:t>.)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6" name="Imagen 18">
            <a:extLst>
              <a:ext uri="{FF2B5EF4-FFF2-40B4-BE49-F238E27FC236}">
                <a16:creationId xmlns:a16="http://schemas.microsoft.com/office/drawing/2014/main" id="{A3F9037C-D155-C42A-00AD-84A15351D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921" y="4631434"/>
            <a:ext cx="2734898" cy="1367449"/>
          </a:xfrm>
          <a:prstGeom prst="rect">
            <a:avLst/>
          </a:prstGeom>
        </p:spPr>
      </p:pic>
      <p:pic>
        <p:nvPicPr>
          <p:cNvPr id="27" name="Picture 14" descr="GitHub - numpy/numpy: The fundamental package for scientific computing with  Python.">
            <a:extLst>
              <a:ext uri="{FF2B5EF4-FFF2-40B4-BE49-F238E27FC236}">
                <a16:creationId xmlns:a16="http://schemas.microsoft.com/office/drawing/2014/main" id="{B0A3AE4E-0643-0EDE-F39D-2FA5F9F5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39" y="4675150"/>
            <a:ext cx="2734898" cy="122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Gráfico y precio acciones INTC — TradingView">
            <a:extLst>
              <a:ext uri="{FF2B5EF4-FFF2-40B4-BE49-F238E27FC236}">
                <a16:creationId xmlns:a16="http://schemas.microsoft.com/office/drawing/2014/main" id="{C8C9B128-3997-F5B1-6982-C4047556B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20" y="3329992"/>
            <a:ext cx="132556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Python Community - Full Stack Python">
            <a:extLst>
              <a:ext uri="{FF2B5EF4-FFF2-40B4-BE49-F238E27FC236}">
                <a16:creationId xmlns:a16="http://schemas.microsoft.com/office/drawing/2014/main" id="{7DB0952A-2724-6753-E90F-2AF6A0F7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94" y="5028902"/>
            <a:ext cx="2600106" cy="84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How to Install CUDA and cuDNN on Ubuntu Linux">
            <a:extLst>
              <a:ext uri="{FF2B5EF4-FFF2-40B4-BE49-F238E27FC236}">
                <a16:creationId xmlns:a16="http://schemas.microsoft.com/office/drawing/2014/main" id="{31CCA44D-E7CA-19B7-2775-F099D4305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44" y="3116560"/>
            <a:ext cx="3830061" cy="184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cto de flecha 22">
            <a:extLst>
              <a:ext uri="{FF2B5EF4-FFF2-40B4-BE49-F238E27FC236}">
                <a16:creationId xmlns:a16="http://schemas.microsoft.com/office/drawing/2014/main" id="{716B7F51-5522-7FAA-29FC-14A6C46B3003}"/>
              </a:ext>
            </a:extLst>
          </p:cNvPr>
          <p:cNvCxnSpPr/>
          <p:nvPr/>
        </p:nvCxnSpPr>
        <p:spPr>
          <a:xfrm>
            <a:off x="2796540" y="4000500"/>
            <a:ext cx="49301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23">
            <a:extLst>
              <a:ext uri="{FF2B5EF4-FFF2-40B4-BE49-F238E27FC236}">
                <a16:creationId xmlns:a16="http://schemas.microsoft.com/office/drawing/2014/main" id="{51C46325-C3D7-8A60-43FF-A9D3F15E1EF7}"/>
              </a:ext>
            </a:extLst>
          </p:cNvPr>
          <p:cNvCxnSpPr>
            <a:cxnSpLocks/>
          </p:cNvCxnSpPr>
          <p:nvPr/>
        </p:nvCxnSpPr>
        <p:spPr>
          <a:xfrm>
            <a:off x="3185160" y="5327737"/>
            <a:ext cx="10820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27">
            <a:extLst>
              <a:ext uri="{FF2B5EF4-FFF2-40B4-BE49-F238E27FC236}">
                <a16:creationId xmlns:a16="http://schemas.microsoft.com/office/drawing/2014/main" id="{17BECA9D-5334-119E-B1D4-C8ED7C364E4E}"/>
              </a:ext>
            </a:extLst>
          </p:cNvPr>
          <p:cNvCxnSpPr>
            <a:cxnSpLocks/>
          </p:cNvCxnSpPr>
          <p:nvPr/>
        </p:nvCxnSpPr>
        <p:spPr>
          <a:xfrm>
            <a:off x="7239000" y="5327737"/>
            <a:ext cx="10820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172075" y="2915154"/>
            <a:ext cx="113890" cy="1138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63037" y="2915154"/>
            <a:ext cx="113890" cy="1138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229020" y="1581150"/>
            <a:ext cx="0" cy="13340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824539" y="1909763"/>
            <a:ext cx="0" cy="10053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ooter Placeholder 3">
            <a:extLst>
              <a:ext uri="{FF2B5EF4-FFF2-40B4-BE49-F238E27FC236}">
                <a16:creationId xmlns:a16="http://schemas.microsoft.com/office/drawing/2014/main" id="{EDE998D9-2540-2040-79FC-1B78E4A526A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1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03831-EACB-9B8D-DC0C-4D7B8FD5A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89234-FC6E-F077-DBBB-6B4F1518F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0"/>
            <a:ext cx="11178336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Current Work :  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XRD-CT Simulation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B05B7-1EDA-67CA-4DD1-2B1047E00F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16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671E25-645B-AA44-D782-4FA32CA08040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A55EAA-D711-FB90-9CA7-28BC0FD68057}"/>
              </a:ext>
            </a:extLst>
          </p:cNvPr>
          <p:cNvSpPr txBox="1"/>
          <p:nvPr/>
        </p:nvSpPr>
        <p:spPr>
          <a:xfrm>
            <a:off x="1222402" y="1028996"/>
            <a:ext cx="10207598" cy="4424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5BE6C-5782-2FF8-C47C-116B84AC2995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2" y="791438"/>
            <a:ext cx="9425074" cy="5107484"/>
          </a:xfrm>
          <a:prstGeom prst="rect">
            <a:avLst/>
          </a:prstGeom>
        </p:spPr>
      </p:pic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EDE998D9-2540-2040-79FC-1B78E4A526A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5469" y="1028996"/>
            <a:ext cx="100584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Neutrons and metallurgy are my alma mater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Electrons and X-Rays are my current affair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Expertise in machine learning, neural networks and application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 love fields with lots of data like TEM and 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Current collaborations/interest in python libraries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Py4dstem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Libertem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xrd_simulator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Interest in creating a Python/CLI/Data Science school at ALBA</a:t>
            </a:r>
          </a:p>
          <a:p>
            <a:pPr lvl="1"/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FC9F8-29BA-D644-BCDF-4F3733FFAB19}"/>
              </a:ext>
            </a:extLst>
          </p:cNvPr>
          <p:cNvSpPr txBox="1"/>
          <p:nvPr/>
        </p:nvSpPr>
        <p:spPr>
          <a:xfrm>
            <a:off x="1222402" y="1028996"/>
            <a:ext cx="9427028" cy="4424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DE998D9-2540-2040-79FC-1B78E4A526A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Scientific Background: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FC9F8-29BA-D644-BCDF-4F3733FFAB19}"/>
              </a:ext>
            </a:extLst>
          </p:cNvPr>
          <p:cNvSpPr txBox="1"/>
          <p:nvPr/>
        </p:nvSpPr>
        <p:spPr>
          <a:xfrm>
            <a:off x="1222402" y="1028996"/>
            <a:ext cx="9427028" cy="53529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Educational Background: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Nuclear Engineer turned into Physicist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Thesis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and advisor: </a:t>
            </a:r>
            <a:r>
              <a:rPr lang="en-US" b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Polychromatic neutron diffractive imaging for polycrystalline materials </a:t>
            </a:r>
            <a:r>
              <a:rPr lang="en-US" i="1" dirty="0">
                <a:solidFill>
                  <a:srgbClr val="000000"/>
                </a:solidFill>
                <a:latin typeface="Roboto" panose="02000000000000000000" pitchFamily="2" charset="0"/>
              </a:rPr>
              <a:t>P</a:t>
            </a:r>
            <a:r>
              <a:rPr lang="en-US" i="1" dirty="0" smtClean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rof. Christian </a:t>
            </a:r>
            <a:r>
              <a:rPr lang="en-US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Rüegg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Scientific Interest: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Field(s): Neutron/X-Ray/Electron Diffraction and Imaging. Data Science.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achievements: First Laue Neutron Automated Multi-Crystal Indexing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publications:</a:t>
            </a:r>
          </a:p>
          <a:p>
            <a:pPr marL="1371577" lvl="2" indent="-457189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"Laue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three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dimensional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neutron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diffraction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Scientific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reports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9.1 (2019): 4798.</a:t>
            </a:r>
          </a:p>
          <a:p>
            <a:pPr marL="1371577" lvl="2" indent="-457189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"Grain morphology reconstruction of crystalline materials from Laue three-dimensional neutron diffraction tomography."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Scientific reports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10.1 (2020): 3724.</a:t>
            </a:r>
          </a:p>
          <a:p>
            <a:pPr marL="1371577" lvl="2" indent="-457189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"A Monte Carlo approach for scattering correction towards quantitative neutron imaging of polycrystals."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applied crystallography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51.2 (2018): 386-394.</a:t>
            </a:r>
          </a:p>
          <a:p>
            <a:pPr marL="1371577" lvl="2" indent="-457189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5E304-9BF3-047E-87FE-D13F67FE338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9596E-5799-C246-1673-7080CB9A7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7462C-2B77-FD4A-148B-9C235E6BF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Work from the Past: Laue 3DND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14CA89-5B05-8D6B-EF68-73366DBD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3</a:t>
            </a:fld>
            <a:endParaRPr lang="es-ES" dirty="0"/>
          </a:p>
        </p:txBody>
      </p:sp>
      <p:grpSp>
        <p:nvGrpSpPr>
          <p:cNvPr id="14" name="Groep 46">
            <a:extLst>
              <a:ext uri="{FF2B5EF4-FFF2-40B4-BE49-F238E27FC236}">
                <a16:creationId xmlns:a16="http://schemas.microsoft.com/office/drawing/2014/main" id="{A4AA08AA-5902-D5FF-30CD-B1F08B1EBA6D}"/>
              </a:ext>
            </a:extLst>
          </p:cNvPr>
          <p:cNvGrpSpPr>
            <a:grpSpLocks/>
          </p:cNvGrpSpPr>
          <p:nvPr/>
        </p:nvGrpSpPr>
        <p:grpSpPr bwMode="auto">
          <a:xfrm>
            <a:off x="1703513" y="1489629"/>
            <a:ext cx="8771467" cy="4384275"/>
            <a:chOff x="0" y="876300"/>
            <a:chExt cx="9553575" cy="4775200"/>
          </a:xfrm>
        </p:grpSpPr>
        <p:pic>
          <p:nvPicPr>
            <p:cNvPr id="15" name="Afbeelding 72" descr="FALCON.png">
              <a:extLst>
                <a:ext uri="{FF2B5EF4-FFF2-40B4-BE49-F238E27FC236}">
                  <a16:creationId xmlns:a16="http://schemas.microsoft.com/office/drawing/2014/main" id="{FF546D7C-8807-D0C3-535E-0CFD42256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6929">
              <a:off x="2649538" y="876300"/>
              <a:ext cx="6904037" cy="477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Connector 48">
              <a:extLst>
                <a:ext uri="{FF2B5EF4-FFF2-40B4-BE49-F238E27FC236}">
                  <a16:creationId xmlns:a16="http://schemas.microsoft.com/office/drawing/2014/main" id="{A304370A-496D-57CA-20F3-4089BBB243B4}"/>
                </a:ext>
              </a:extLst>
            </p:cNvPr>
            <p:cNvCxnSpPr/>
            <p:nvPr/>
          </p:nvCxnSpPr>
          <p:spPr>
            <a:xfrm flipV="1">
              <a:off x="5843588" y="2025650"/>
              <a:ext cx="1096962" cy="21590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58" descr="http://upload.wikimedia.org/wikipedia/commons/thumb/1/14/Quartz,_Tibet.jpg/240px-Quartz,_Tibet.jpg">
              <a:extLst>
                <a:ext uri="{FF2B5EF4-FFF2-40B4-BE49-F238E27FC236}">
                  <a16:creationId xmlns:a16="http://schemas.microsoft.com/office/drawing/2014/main" id="{9A095F8F-879A-6FBB-4DB4-D968D97E4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0" t="4247" r="7933" b="10448"/>
            <a:stretch>
              <a:fillRect/>
            </a:stretch>
          </p:blipFill>
          <p:spPr bwMode="auto">
            <a:xfrm>
              <a:off x="5635625" y="2051050"/>
              <a:ext cx="455613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48">
              <a:extLst>
                <a:ext uri="{FF2B5EF4-FFF2-40B4-BE49-F238E27FC236}">
                  <a16:creationId xmlns:a16="http://schemas.microsoft.com/office/drawing/2014/main" id="{3DB842C0-0D52-DA24-2FA3-ABED2A34E48D}"/>
                </a:ext>
              </a:extLst>
            </p:cNvPr>
            <p:cNvCxnSpPr/>
            <p:nvPr/>
          </p:nvCxnSpPr>
          <p:spPr>
            <a:xfrm flipV="1">
              <a:off x="5068888" y="2241550"/>
              <a:ext cx="779462" cy="14287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0">
              <a:extLst>
                <a:ext uri="{FF2B5EF4-FFF2-40B4-BE49-F238E27FC236}">
                  <a16:creationId xmlns:a16="http://schemas.microsoft.com/office/drawing/2014/main" id="{945008CA-F069-D19A-957D-A6F2A3EB00E6}"/>
                </a:ext>
              </a:extLst>
            </p:cNvPr>
            <p:cNvCxnSpPr/>
            <p:nvPr/>
          </p:nvCxnSpPr>
          <p:spPr>
            <a:xfrm flipV="1">
              <a:off x="8339138" y="1663700"/>
              <a:ext cx="630237" cy="14605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CBE11683-8298-B9A9-F25A-D4AA3F4F2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" t="726" r="12627" b="10521"/>
            <a:stretch>
              <a:fillRect/>
            </a:stretch>
          </p:blipFill>
          <p:spPr bwMode="auto">
            <a:xfrm>
              <a:off x="0" y="1589088"/>
              <a:ext cx="3070225" cy="2233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Straight Connector 48">
              <a:extLst>
                <a:ext uri="{FF2B5EF4-FFF2-40B4-BE49-F238E27FC236}">
                  <a16:creationId xmlns:a16="http://schemas.microsoft.com/office/drawing/2014/main" id="{A0F3BBBD-4CDB-A60C-E133-F91B09D484F4}"/>
                </a:ext>
              </a:extLst>
            </p:cNvPr>
            <p:cNvCxnSpPr/>
            <p:nvPr/>
          </p:nvCxnSpPr>
          <p:spPr>
            <a:xfrm flipV="1">
              <a:off x="0" y="2530475"/>
              <a:ext cx="3743325" cy="55245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 descr="Billede">
            <a:extLst>
              <a:ext uri="{FF2B5EF4-FFF2-40B4-BE49-F238E27FC236}">
                <a16:creationId xmlns:a16="http://schemas.microsoft.com/office/drawing/2014/main" id="{3DF14379-8C33-BDD9-5725-E163F5FD96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86" b="58434" l="38950" r="47666">
                        <a14:backgroundMark x1="47063" y1="47256" x2="47063" y2="47256"/>
                        <a14:backgroundMark x1="47346" y1="56627" x2="47346" y2="56627"/>
                        <a14:backgroundMark x1="47383" y1="56158" x2="47383" y2="56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00" t="45000" r="52288" b="40932"/>
          <a:stretch/>
        </p:blipFill>
        <p:spPr bwMode="auto">
          <a:xfrm rot="16200000">
            <a:off x="6737962" y="2452430"/>
            <a:ext cx="670247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F9D3FF2B-753C-E1EA-A8A0-22204DC3AC8C}"/>
              </a:ext>
            </a:extLst>
          </p:cNvPr>
          <p:cNvSpPr txBox="1"/>
          <p:nvPr/>
        </p:nvSpPr>
        <p:spPr>
          <a:xfrm>
            <a:off x="1811525" y="4590923"/>
            <a:ext cx="2602856" cy="17023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kern="1000" spc="30" dirty="0" smtClean="0">
                <a:cs typeface="Franklin Gothic Book"/>
              </a:rPr>
              <a:t>BER-II Nuclear Reactor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kern="1000" spc="30" dirty="0" smtClean="0">
                <a:cs typeface="Franklin Gothic Book"/>
              </a:rPr>
              <a:t>FALCON Beamline</a:t>
            </a:r>
            <a:endParaRPr lang="en-US" kern="1000" spc="30" dirty="0" smtClean="0">
              <a:cs typeface="Franklin Gothic Book"/>
            </a:endParaRP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kern="1000" spc="30" dirty="0" smtClean="0">
                <a:cs typeface="Franklin Gothic Book"/>
              </a:rPr>
              <a:t>400x400 </a:t>
            </a:r>
            <a:r>
              <a:rPr lang="en-US" kern="1000" spc="30" dirty="0">
                <a:cs typeface="Franklin Gothic Book"/>
              </a:rPr>
              <a:t>mm detectors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kern="1000" spc="30" dirty="0">
                <a:cs typeface="Franklin Gothic Book"/>
              </a:rPr>
              <a:t>4000x4000 pixels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kern="1000" spc="30" dirty="0">
                <a:cs typeface="Franklin Gothic Book"/>
              </a:rPr>
              <a:t>200 </a:t>
            </a:r>
            <a:r>
              <a:rPr lang="el-GR" kern="1000" spc="30" dirty="0">
                <a:cs typeface="Franklin Gothic Book"/>
              </a:rPr>
              <a:t>μ</a:t>
            </a:r>
            <a:r>
              <a:rPr lang="en-US" kern="1000" spc="30" dirty="0">
                <a:cs typeface="Franklin Gothic Book"/>
              </a:rPr>
              <a:t>m </a:t>
            </a:r>
            <a:r>
              <a:rPr lang="en-US" kern="1000" spc="30" baseline="30000" dirty="0">
                <a:cs typeface="Franklin Gothic Book"/>
              </a:rPr>
              <a:t>6</a:t>
            </a:r>
            <a:r>
              <a:rPr lang="en-US" kern="1000" spc="30" dirty="0">
                <a:cs typeface="Franklin Gothic Book"/>
              </a:rPr>
              <a:t>LiF-ZnS scinti.</a:t>
            </a:r>
          </a:p>
          <a:p>
            <a:pPr marL="285750" indent="-285750">
              <a:lnSpc>
                <a:spcPct val="110000"/>
              </a:lnSpc>
              <a:buFont typeface="Arial" charset="0"/>
              <a:buChar char="•"/>
            </a:pPr>
            <a:r>
              <a:rPr lang="en-US" kern="1000" spc="30" dirty="0">
                <a:cs typeface="Franklin Gothic Book"/>
              </a:rPr>
              <a:t>4 cameras/detector</a:t>
            </a:r>
          </a:p>
        </p:txBody>
      </p:sp>
      <p:sp>
        <p:nvSpPr>
          <p:cNvPr id="25" name="TextBox 74">
            <a:extLst>
              <a:ext uri="{FF2B5EF4-FFF2-40B4-BE49-F238E27FC236}">
                <a16:creationId xmlns:a16="http://schemas.microsoft.com/office/drawing/2014/main" id="{DFA99FE1-5C25-41D6-B8DA-1BDBFFC69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013" y="6058174"/>
            <a:ext cx="1719895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800" b="0" dirty="0">
                <a:solidFill>
                  <a:srgbClr val="0000FF"/>
                </a:solidFill>
              </a:rPr>
              <a:t>~50% </a:t>
            </a:r>
            <a:r>
              <a:rPr lang="de-DE" altLang="de-DE" sz="1800" b="0" dirty="0" err="1">
                <a:solidFill>
                  <a:srgbClr val="0000FF"/>
                </a:solidFill>
              </a:rPr>
              <a:t>of</a:t>
            </a:r>
            <a:r>
              <a:rPr lang="de-DE" altLang="de-DE" sz="1800" b="0" dirty="0">
                <a:solidFill>
                  <a:srgbClr val="0000FF"/>
                </a:solidFill>
              </a:rPr>
              <a:t> 4</a:t>
            </a:r>
            <a:r>
              <a:rPr lang="el-GR" altLang="de-DE" sz="1800" b="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π</a:t>
            </a:r>
            <a:endParaRPr lang="de-DE" altLang="de-DE" sz="1800" b="0" dirty="0">
              <a:solidFill>
                <a:srgbClr val="0000FF"/>
              </a:solidFill>
            </a:endParaRPr>
          </a:p>
        </p:txBody>
      </p:sp>
      <p:sp>
        <p:nvSpPr>
          <p:cNvPr id="26" name="TextBox 74">
            <a:extLst>
              <a:ext uri="{FF2B5EF4-FFF2-40B4-BE49-F238E27FC236}">
                <a16:creationId xmlns:a16="http://schemas.microsoft.com/office/drawing/2014/main" id="{D80B85E5-DFF8-9EEE-9520-61B5AB20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850" y="1040475"/>
            <a:ext cx="18872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800" b="0" dirty="0">
                <a:solidFill>
                  <a:srgbClr val="0000FF"/>
                </a:solidFill>
              </a:rPr>
              <a:t>Backscattering Detector</a:t>
            </a:r>
          </a:p>
        </p:txBody>
      </p:sp>
      <p:sp>
        <p:nvSpPr>
          <p:cNvPr id="27" name="TextBox 74">
            <a:extLst>
              <a:ext uri="{FF2B5EF4-FFF2-40B4-BE49-F238E27FC236}">
                <a16:creationId xmlns:a16="http://schemas.microsoft.com/office/drawing/2014/main" id="{30F34750-3C94-737C-7BD8-D5A57043D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960" y="1040475"/>
            <a:ext cx="21602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2800"/>
              </a:lnSpc>
              <a:spcBef>
                <a:spcPct val="20000"/>
              </a:spcBef>
              <a:buFont typeface="Arial" charset="0"/>
              <a:defRPr sz="2100" b="1">
                <a:solidFill>
                  <a:srgbClr val="00589C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800" b="0" dirty="0">
                <a:solidFill>
                  <a:srgbClr val="0000FF"/>
                </a:solidFill>
              </a:rPr>
              <a:t>Forwardscattering Detector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FB30CDE-997E-B093-B214-E4100F0D6C6B}"/>
              </a:ext>
            </a:extLst>
          </p:cNvPr>
          <p:cNvSpPr txBox="1"/>
          <p:nvPr/>
        </p:nvSpPr>
        <p:spPr>
          <a:xfrm>
            <a:off x="6707764" y="1417824"/>
            <a:ext cx="109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</a:t>
            </a:r>
            <a:r>
              <a:rPr lang="es-ES" dirty="0"/>
              <a:t>-Fe</a:t>
            </a:r>
          </a:p>
          <a:p>
            <a:r>
              <a:rPr lang="es-ES" dirty="0"/>
              <a:t>5x5mm</a:t>
            </a: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F374DC56-627D-075B-B537-5D946B245FDC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7086932" y="2064155"/>
            <a:ext cx="170295" cy="282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4D3F7A64-F614-6305-FF3D-C7381CA24EE3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40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9596E-5799-C246-1673-7080CB9A7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7462C-2B77-FD4A-148B-9C235E6BF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Work from the Past: Laue 3DND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14CA89-5B05-8D6B-EF68-73366DBD6D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4D3F7A64-F614-6305-FF3D-C7381CA24EE3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27" y="1684116"/>
            <a:ext cx="4266026" cy="4156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7"/>
          <a:stretch/>
        </p:blipFill>
        <p:spPr>
          <a:xfrm>
            <a:off x="3169457" y="1684116"/>
            <a:ext cx="4049420" cy="37452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62219" y="1630053"/>
            <a:ext cx="686778" cy="422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69457" y="2211082"/>
            <a:ext cx="4149979" cy="3195086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218877" y="2052841"/>
            <a:ext cx="2092271" cy="2872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81" b="8213"/>
          <a:stretch/>
        </p:blipFill>
        <p:spPr>
          <a:xfrm>
            <a:off x="331940" y="1378284"/>
            <a:ext cx="2687323" cy="22215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9" b="8213"/>
          <a:stretch/>
        </p:blipFill>
        <p:spPr>
          <a:xfrm>
            <a:off x="305395" y="3775587"/>
            <a:ext cx="2836221" cy="205124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02006" y="1194425"/>
            <a:ext cx="422192" cy="422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6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A41A1-27FB-6434-60DC-6F46F8D72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J:\10_people\Raventos\Presentations\2017.02.15 FALCON beamtime report\Fe_T.png">
            <a:extLst>
              <a:ext uri="{FF2B5EF4-FFF2-40B4-BE49-F238E27FC236}">
                <a16:creationId xmlns:a16="http://schemas.microsoft.com/office/drawing/2014/main" id="{2F222D8D-CE7B-47F0-6AF0-0DB31EF7D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57" y="1344629"/>
            <a:ext cx="4358226" cy="435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J:\10_people\Raventos\Presentations\2017.02.15 FALCON beamtime report\Fe_B.png">
            <a:extLst>
              <a:ext uri="{FF2B5EF4-FFF2-40B4-BE49-F238E27FC236}">
                <a16:creationId xmlns:a16="http://schemas.microsoft.com/office/drawing/2014/main" id="{70F0534F-8070-76FC-E6DC-B3CE282A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46" y="1344630"/>
            <a:ext cx="4358225" cy="43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813BC0C-9D23-3D27-C2A5-9232EF4A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Work from the Past: Laue 3DND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BE6588-8120-7CD4-F915-D0E814C1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281164-F85C-13A8-C75D-8A4B9B73A09C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ackward_Angles_BlackBackground-1.avi">
            <a:hlinkClick r:id="" action="ppaction://media"/>
            <a:extLst>
              <a:ext uri="{FF2B5EF4-FFF2-40B4-BE49-F238E27FC236}">
                <a16:creationId xmlns:a16="http://schemas.microsoft.com/office/drawing/2014/main" id="{8E36D418-D3D7-F32A-7B8B-E9AE7F6235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0222" y="1337915"/>
            <a:ext cx="4826074" cy="4598287"/>
          </a:xfrm>
          <a:prstGeom prst="rect">
            <a:avLst/>
          </a:prstGeom>
        </p:spPr>
      </p:pic>
      <p:pic>
        <p:nvPicPr>
          <p:cNvPr id="5" name="Forward_Angles_BlackBackground-1.avi">
            <a:hlinkClick r:id="" action="ppaction://media"/>
            <a:extLst>
              <a:ext uri="{FF2B5EF4-FFF2-40B4-BE49-F238E27FC236}">
                <a16:creationId xmlns:a16="http://schemas.microsoft.com/office/drawing/2014/main" id="{75FFEAA0-CD4A-0298-7D3F-57B0800E61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04360" y="1337915"/>
            <a:ext cx="4826074" cy="4598287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DD5BBD5-E21E-D0D3-A06A-8E765A041F44}"/>
              </a:ext>
            </a:extLst>
          </p:cNvPr>
          <p:cNvSpPr txBox="1"/>
          <p:nvPr/>
        </p:nvSpPr>
        <p:spPr>
          <a:xfrm>
            <a:off x="2498334" y="977875"/>
            <a:ext cx="3024336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Backward Diffraction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939FDE1-744A-9E4E-D0E1-98D62F3A1EF9}"/>
              </a:ext>
            </a:extLst>
          </p:cNvPr>
          <p:cNvSpPr txBox="1"/>
          <p:nvPr/>
        </p:nvSpPr>
        <p:spPr>
          <a:xfrm>
            <a:off x="6966081" y="977875"/>
            <a:ext cx="3024336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Forward Diffraction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pic>
        <p:nvPicPr>
          <p:cNvPr id="10" name="Picture 2" descr="I:\10_people\Raventos\Presentations\2018.09.01 WCNR11\Figure_Fe_Cubes.png">
            <a:extLst>
              <a:ext uri="{FF2B5EF4-FFF2-40B4-BE49-F238E27FC236}">
                <a16:creationId xmlns:a16="http://schemas.microsoft.com/office/drawing/2014/main" id="{06DAD412-94A6-9144-5787-FC8639D49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5" r="32772" b="10769"/>
          <a:stretch/>
        </p:blipFill>
        <p:spPr bwMode="auto">
          <a:xfrm>
            <a:off x="3111766" y="1576901"/>
            <a:ext cx="4900407" cy="496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:\10_people\Raventos\Presentations\2018.09.01 WCNR11\Figure_Fe_Cubes.png">
            <a:extLst>
              <a:ext uri="{FF2B5EF4-FFF2-40B4-BE49-F238E27FC236}">
                <a16:creationId xmlns:a16="http://schemas.microsoft.com/office/drawing/2014/main" id="{AC9E7A68-8E01-0B9F-2A50-72996C874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2"/>
          <a:stretch/>
        </p:blipFill>
        <p:spPr bwMode="auto">
          <a:xfrm>
            <a:off x="7938152" y="1337915"/>
            <a:ext cx="1715746" cy="539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28">
            <a:extLst>
              <a:ext uri="{FF2B5EF4-FFF2-40B4-BE49-F238E27FC236}">
                <a16:creationId xmlns:a16="http://schemas.microsoft.com/office/drawing/2014/main" id="{12206835-F0A2-BB65-630C-5E20F93CDD3C}"/>
              </a:ext>
            </a:extLst>
          </p:cNvPr>
          <p:cNvSpPr txBox="1"/>
          <p:nvPr/>
        </p:nvSpPr>
        <p:spPr>
          <a:xfrm>
            <a:off x="898486" y="6362097"/>
            <a:ext cx="1107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222222"/>
                </a:solidFill>
                <a:latin typeface="Arial" panose="020B0604020202020204" pitchFamily="34" charset="0"/>
              </a:rPr>
              <a:t>Raventós, M., Tovar, M., </a:t>
            </a:r>
            <a:r>
              <a:rPr lang="es-E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Medarde</a:t>
            </a:r>
            <a:r>
              <a:rPr lang="es-ES" sz="1200" dirty="0">
                <a:solidFill>
                  <a:srgbClr val="222222"/>
                </a:solidFill>
                <a:latin typeface="Arial" panose="020B0604020202020204" pitchFamily="34" charset="0"/>
              </a:rPr>
              <a:t>, M., </a:t>
            </a:r>
            <a:r>
              <a:rPr lang="es-E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Shang</a:t>
            </a:r>
            <a:r>
              <a:rPr lang="es-ES" sz="1200" dirty="0">
                <a:solidFill>
                  <a:srgbClr val="222222"/>
                </a:solidFill>
                <a:latin typeface="Arial" panose="020B0604020202020204" pitchFamily="34" charset="0"/>
              </a:rPr>
              <a:t>, T., </a:t>
            </a:r>
            <a:r>
              <a:rPr lang="es-E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Strobl</a:t>
            </a:r>
            <a:r>
              <a:rPr lang="es-ES" sz="1200" dirty="0">
                <a:solidFill>
                  <a:srgbClr val="222222"/>
                </a:solidFill>
                <a:latin typeface="Arial" panose="020B0604020202020204" pitchFamily="34" charset="0"/>
              </a:rPr>
              <a:t>, M., </a:t>
            </a:r>
            <a:r>
              <a:rPr lang="es-E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Samothrakitis</a:t>
            </a:r>
            <a:r>
              <a:rPr lang="es-ES" sz="1200" dirty="0">
                <a:solidFill>
                  <a:srgbClr val="222222"/>
                </a:solidFill>
                <a:latin typeface="Arial" panose="020B0604020202020204" pitchFamily="34" charset="0"/>
              </a:rPr>
              <a:t>, S., ... &amp; Schmidt, S. (2019). </a:t>
            </a:r>
            <a:r>
              <a:rPr lang="es-E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Laue</a:t>
            </a:r>
            <a:r>
              <a:rPr lang="es-ES" sz="12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three</a:t>
            </a:r>
            <a:r>
              <a:rPr lang="es-ES" sz="1200" dirty="0">
                <a:solidFill>
                  <a:srgbClr val="222222"/>
                </a:solidFill>
                <a:latin typeface="Arial" panose="020B0604020202020204" pitchFamily="34" charset="0"/>
              </a:rPr>
              <a:t> dimensional </a:t>
            </a:r>
            <a:r>
              <a:rPr lang="es-E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neutron</a:t>
            </a:r>
            <a:r>
              <a:rPr lang="es-ES" sz="12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diffraction</a:t>
            </a:r>
            <a:r>
              <a:rPr lang="es-ES" sz="12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s-E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Scientific</a:t>
            </a:r>
            <a:r>
              <a:rPr lang="es-E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reports</a:t>
            </a:r>
            <a:r>
              <a:rPr lang="es-ES" sz="1200" dirty="0">
                <a:solidFill>
                  <a:srgbClr val="222222"/>
                </a:solidFill>
                <a:latin typeface="Arial" panose="020B0604020202020204" pitchFamily="34" charset="0"/>
              </a:rPr>
              <a:t>, 9(1), 4798.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16906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BBDBD-7E1B-A4BD-777E-51A97BD4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id="{03A5A7B3-6F2D-6DEA-AEE2-432F34215FC9}"/>
              </a:ext>
            </a:extLst>
          </p:cNvPr>
          <p:cNvSpPr txBox="1"/>
          <p:nvPr/>
        </p:nvSpPr>
        <p:spPr>
          <a:xfrm>
            <a:off x="3692223" y="124866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Automated</a:t>
            </a:r>
            <a:r>
              <a:rPr lang="es-ES" dirty="0"/>
              <a:t> data </a:t>
            </a:r>
            <a:r>
              <a:rPr lang="es-ES" dirty="0" err="1"/>
              <a:t>extraction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scatterplots</a:t>
            </a:r>
            <a:r>
              <a:rPr lang="es-ES" dirty="0"/>
              <a:t>?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238F92-F98B-0D8A-0C5E-D0CF61D31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Work from the Past: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RePlottr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674657-01E9-DCAA-B1DE-0ED4DBC2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6</a:t>
            </a:fld>
            <a:endParaRPr lang="es-ES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94856DC7-8E51-C686-921E-E866F045A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272" y="1930677"/>
            <a:ext cx="8999456" cy="299664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475BB3D-E093-E845-73F1-034F97727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10" y="625203"/>
            <a:ext cx="5951885" cy="622044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6DC95AC-4676-DC4D-E05E-21D7E5661027}"/>
              </a:ext>
            </a:extLst>
          </p:cNvPr>
          <p:cNvSpPr txBox="1"/>
          <p:nvPr/>
        </p:nvSpPr>
        <p:spPr>
          <a:xfrm>
            <a:off x="3611880" y="1433327"/>
            <a:ext cx="2484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FF0000"/>
                </a:solidFill>
              </a:rPr>
              <a:t>GPT FAIL!</a:t>
            </a:r>
          </a:p>
          <a:p>
            <a:pPr algn="ctr"/>
            <a:r>
              <a:rPr lang="es-ES" sz="3200" b="1" dirty="0">
                <a:solidFill>
                  <a:srgbClr val="FF0000"/>
                </a:solidFill>
              </a:rPr>
              <a:t>(04-11-2024)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09A7023-BC35-36B2-1C59-672C61764E61}"/>
              </a:ext>
            </a:extLst>
          </p:cNvPr>
          <p:cNvSpPr/>
          <p:nvPr/>
        </p:nvSpPr>
        <p:spPr>
          <a:xfrm>
            <a:off x="3851910" y="5566410"/>
            <a:ext cx="5292090" cy="9264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29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81DC6-589B-EF88-7E14-8E684AD5E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0B019-C028-1BE4-B549-3D05926F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Work from the Past: </a:t>
            </a:r>
            <a:r>
              <a:rPr lang="en-US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RePlottr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E1D5BD-3AE4-E20B-CEB7-04A4BBBB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7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7243F5-1167-499C-3C3C-7D574B0B32A2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6A65C4BB-02BE-9B1A-23A7-241F510F8ACD}"/>
              </a:ext>
            </a:extLst>
          </p:cNvPr>
          <p:cNvSpPr>
            <a:spLocks noChangeAspect="1"/>
          </p:cNvSpPr>
          <p:nvPr/>
        </p:nvSpPr>
        <p:spPr>
          <a:xfrm>
            <a:off x="572386" y="3223986"/>
            <a:ext cx="1524418" cy="1008000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Sofia Pro Light"/>
              </a:rPr>
              <a:t>Scatterplot</a:t>
            </a:r>
            <a:endParaRPr lang="en-GB" b="1" dirty="0">
              <a:solidFill>
                <a:schemeClr val="accent1">
                  <a:lumMod val="75000"/>
                  <a:lumOff val="25000"/>
                </a:schemeClr>
              </a:solidFill>
              <a:latin typeface="Sofia Pro Light"/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E59CD26C-9206-0AD8-D87C-2F25C11C66F1}"/>
              </a:ext>
            </a:extLst>
          </p:cNvPr>
          <p:cNvSpPr>
            <a:spLocks noChangeAspect="1"/>
          </p:cNvSpPr>
          <p:nvPr/>
        </p:nvSpPr>
        <p:spPr>
          <a:xfrm>
            <a:off x="3723273" y="1932986"/>
            <a:ext cx="1008000" cy="10080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2"/>
                </a:solidFill>
                <a:latin typeface="Sofia Pro Light"/>
              </a:rPr>
              <a:t>YOLO</a:t>
            </a:r>
          </a:p>
          <a:p>
            <a:pPr algn="ctr"/>
            <a:r>
              <a:rPr lang="en-GB" b="1" dirty="0">
                <a:solidFill>
                  <a:schemeClr val="bg2"/>
                </a:solidFill>
                <a:latin typeface="Sofia Pro Light"/>
              </a:rPr>
              <a:t>model</a:t>
            </a: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E30B0700-6DE3-D098-DD8D-0091358313C7}"/>
              </a:ext>
            </a:extLst>
          </p:cNvPr>
          <p:cNvSpPr>
            <a:spLocks noChangeAspect="1"/>
          </p:cNvSpPr>
          <p:nvPr/>
        </p:nvSpPr>
        <p:spPr>
          <a:xfrm>
            <a:off x="3723273" y="4514986"/>
            <a:ext cx="1008000" cy="10080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2"/>
                </a:solidFill>
                <a:latin typeface="Sofia Pro Light"/>
              </a:rPr>
              <a:t>OCR</a:t>
            </a:r>
          </a:p>
          <a:p>
            <a:pPr algn="ctr"/>
            <a:r>
              <a:rPr lang="en-GB" b="1" dirty="0">
                <a:solidFill>
                  <a:schemeClr val="bg2"/>
                </a:solidFill>
                <a:latin typeface="Sofia Pro Light"/>
              </a:rPr>
              <a:t>model</a:t>
            </a: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5B53B89D-9A33-1510-959D-E0CCA608BF02}"/>
              </a:ext>
            </a:extLst>
          </p:cNvPr>
          <p:cNvSpPr>
            <a:spLocks noChangeAspect="1"/>
          </p:cNvSpPr>
          <p:nvPr/>
        </p:nvSpPr>
        <p:spPr>
          <a:xfrm>
            <a:off x="8007815" y="3223986"/>
            <a:ext cx="1008000" cy="10080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2"/>
                </a:solidFill>
                <a:latin typeface="Sofia Pro Light"/>
              </a:rPr>
              <a:t>Data</a:t>
            </a:r>
          </a:p>
          <a:p>
            <a:pPr algn="ctr"/>
            <a:r>
              <a:rPr lang="en-GB" b="1" dirty="0">
                <a:solidFill>
                  <a:schemeClr val="bg2"/>
                </a:solidFill>
                <a:latin typeface="Sofia Pro Light"/>
              </a:rPr>
              <a:t>merge</a:t>
            </a:r>
          </a:p>
        </p:txBody>
      </p:sp>
      <p:sp>
        <p:nvSpPr>
          <p:cNvPr id="18" name="Rectangle: Rounded Corners 8">
            <a:extLst>
              <a:ext uri="{FF2B5EF4-FFF2-40B4-BE49-F238E27FC236}">
                <a16:creationId xmlns:a16="http://schemas.microsoft.com/office/drawing/2014/main" id="{34FDA880-F6E1-556F-93EC-E681F642E997}"/>
              </a:ext>
            </a:extLst>
          </p:cNvPr>
          <p:cNvSpPr>
            <a:spLocks noChangeAspect="1"/>
          </p:cNvSpPr>
          <p:nvPr/>
        </p:nvSpPr>
        <p:spPr>
          <a:xfrm>
            <a:off x="10236015" y="3223986"/>
            <a:ext cx="1008000" cy="1008000"/>
          </a:xfrm>
          <a:prstGeom prst="roundRect">
            <a:avLst/>
          </a:prstGeom>
          <a:solidFill>
            <a:srgbClr val="E7F5D7"/>
          </a:solidFill>
          <a:ln>
            <a:solidFill>
              <a:srgbClr val="7DBC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DBC2D"/>
                </a:solidFill>
                <a:latin typeface="Sofia Pro Light"/>
              </a:rPr>
              <a:t>Read</a:t>
            </a:r>
          </a:p>
          <a:p>
            <a:pPr algn="ctr"/>
            <a:r>
              <a:rPr lang="en-GB" b="1" dirty="0">
                <a:solidFill>
                  <a:srgbClr val="7DBC2D"/>
                </a:solidFill>
                <a:latin typeface="Sofia Pro Light"/>
              </a:rPr>
              <a:t> data</a:t>
            </a:r>
          </a:p>
        </p:txBody>
      </p:sp>
      <p:cxnSp>
        <p:nvCxnSpPr>
          <p:cNvPr id="19" name="Straight Arrow Connector 9">
            <a:extLst>
              <a:ext uri="{FF2B5EF4-FFF2-40B4-BE49-F238E27FC236}">
                <a16:creationId xmlns:a16="http://schemas.microsoft.com/office/drawing/2014/main" id="{D8EA11D6-5971-F5A3-B5C4-16BAF2C932AD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4227273" y="2940986"/>
            <a:ext cx="0" cy="1574000"/>
          </a:xfrm>
          <a:prstGeom prst="straightConnector1">
            <a:avLst/>
          </a:prstGeom>
          <a:ln w="28575">
            <a:solidFill>
              <a:schemeClr val="accent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">
            <a:extLst>
              <a:ext uri="{FF2B5EF4-FFF2-40B4-BE49-F238E27FC236}">
                <a16:creationId xmlns:a16="http://schemas.microsoft.com/office/drawing/2014/main" id="{E0C2C8AA-91EE-B407-8F9F-BFED69E6EF26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9015815" y="3727986"/>
            <a:ext cx="1220200" cy="0"/>
          </a:xfrm>
          <a:prstGeom prst="straightConnector1">
            <a:avLst/>
          </a:prstGeom>
          <a:ln w="28575">
            <a:solidFill>
              <a:schemeClr val="accent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14">
            <a:extLst>
              <a:ext uri="{FF2B5EF4-FFF2-40B4-BE49-F238E27FC236}">
                <a16:creationId xmlns:a16="http://schemas.microsoft.com/office/drawing/2014/main" id="{76C7CD6E-CE10-1178-8512-22EEA97E402B}"/>
              </a:ext>
            </a:extLst>
          </p:cNvPr>
          <p:cNvCxnSpPr>
            <a:cxnSpLocks/>
            <a:stCxn id="24" idx="4"/>
            <a:endCxn id="16" idx="1"/>
          </p:cNvCxnSpPr>
          <p:nvPr/>
        </p:nvCxnSpPr>
        <p:spPr>
          <a:xfrm rot="16200000" flipH="1">
            <a:off x="2893531" y="4189243"/>
            <a:ext cx="1271215" cy="388269"/>
          </a:xfrm>
          <a:prstGeom prst="bentConnector2">
            <a:avLst/>
          </a:prstGeom>
          <a:ln w="28575">
            <a:solidFill>
              <a:schemeClr val="accent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0">
            <a:extLst>
              <a:ext uri="{FF2B5EF4-FFF2-40B4-BE49-F238E27FC236}">
                <a16:creationId xmlns:a16="http://schemas.microsoft.com/office/drawing/2014/main" id="{45421C6E-68F3-D487-E72E-03FFBF099906}"/>
              </a:ext>
            </a:extLst>
          </p:cNvPr>
          <p:cNvCxnSpPr>
            <a:cxnSpLocks/>
            <a:stCxn id="24" idx="0"/>
            <a:endCxn id="15" idx="1"/>
          </p:cNvCxnSpPr>
          <p:nvPr/>
        </p:nvCxnSpPr>
        <p:spPr>
          <a:xfrm rot="5400000" flipH="1" flipV="1">
            <a:off x="2891746" y="2880245"/>
            <a:ext cx="1274785" cy="388269"/>
          </a:xfrm>
          <a:prstGeom prst="bentConnector2">
            <a:avLst/>
          </a:prstGeom>
          <a:ln w="28575">
            <a:solidFill>
              <a:schemeClr val="accent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1">
            <a:extLst>
              <a:ext uri="{FF2B5EF4-FFF2-40B4-BE49-F238E27FC236}">
                <a16:creationId xmlns:a16="http://schemas.microsoft.com/office/drawing/2014/main" id="{78049B42-BDD3-E3E0-0936-434B5FD73EFE}"/>
              </a:ext>
            </a:extLst>
          </p:cNvPr>
          <p:cNvSpPr/>
          <p:nvPr/>
        </p:nvSpPr>
        <p:spPr>
          <a:xfrm>
            <a:off x="3317004" y="3711771"/>
            <a:ext cx="36000" cy="36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ofia Pro Light"/>
            </a:endParaRPr>
          </a:p>
        </p:txBody>
      </p:sp>
      <p:cxnSp>
        <p:nvCxnSpPr>
          <p:cNvPr id="25" name="Straight Connector 22">
            <a:extLst>
              <a:ext uri="{FF2B5EF4-FFF2-40B4-BE49-F238E27FC236}">
                <a16:creationId xmlns:a16="http://schemas.microsoft.com/office/drawing/2014/main" id="{DD1671BB-984B-CEB8-49AC-BCC544EC1AC9}"/>
              </a:ext>
            </a:extLst>
          </p:cNvPr>
          <p:cNvCxnSpPr>
            <a:cxnSpLocks/>
            <a:stCxn id="14" idx="3"/>
            <a:endCxn id="24" idx="2"/>
          </p:cNvCxnSpPr>
          <p:nvPr/>
        </p:nvCxnSpPr>
        <p:spPr>
          <a:xfrm>
            <a:off x="2096804" y="3727986"/>
            <a:ext cx="1220200" cy="1785"/>
          </a:xfrm>
          <a:prstGeom prst="line">
            <a:avLst/>
          </a:prstGeom>
          <a:ln w="28575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3">
            <a:extLst>
              <a:ext uri="{FF2B5EF4-FFF2-40B4-BE49-F238E27FC236}">
                <a16:creationId xmlns:a16="http://schemas.microsoft.com/office/drawing/2014/main" id="{876EF17C-4EDE-E73B-A326-B268BE14B9ED}"/>
              </a:ext>
            </a:extLst>
          </p:cNvPr>
          <p:cNvCxnSpPr>
            <a:cxnSpLocks/>
            <a:stCxn id="15" idx="3"/>
            <a:endCxn id="17" idx="0"/>
          </p:cNvCxnSpPr>
          <p:nvPr/>
        </p:nvCxnSpPr>
        <p:spPr>
          <a:xfrm>
            <a:off x="4731273" y="2436986"/>
            <a:ext cx="3780542" cy="787000"/>
          </a:xfrm>
          <a:prstGeom prst="bentConnector2">
            <a:avLst/>
          </a:prstGeom>
          <a:ln w="28575">
            <a:solidFill>
              <a:schemeClr val="accent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4">
            <a:extLst>
              <a:ext uri="{FF2B5EF4-FFF2-40B4-BE49-F238E27FC236}">
                <a16:creationId xmlns:a16="http://schemas.microsoft.com/office/drawing/2014/main" id="{56595DD5-BFC8-C698-9C57-0A52993B9862}"/>
              </a:ext>
            </a:extLst>
          </p:cNvPr>
          <p:cNvCxnSpPr>
            <a:cxnSpLocks/>
            <a:stCxn id="16" idx="3"/>
            <a:endCxn id="17" idx="2"/>
          </p:cNvCxnSpPr>
          <p:nvPr/>
        </p:nvCxnSpPr>
        <p:spPr>
          <a:xfrm flipV="1">
            <a:off x="4731273" y="4231986"/>
            <a:ext cx="3780542" cy="787000"/>
          </a:xfrm>
          <a:prstGeom prst="bentConnector2">
            <a:avLst/>
          </a:prstGeom>
          <a:ln w="28575">
            <a:solidFill>
              <a:schemeClr val="accent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">
            <a:extLst>
              <a:ext uri="{FF2B5EF4-FFF2-40B4-BE49-F238E27FC236}">
                <a16:creationId xmlns:a16="http://schemas.microsoft.com/office/drawing/2014/main" id="{26BB1EA3-B5A8-1180-2944-8D097D0B1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0" y="4381257"/>
            <a:ext cx="2191200" cy="164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45">
            <a:extLst>
              <a:ext uri="{FF2B5EF4-FFF2-40B4-BE49-F238E27FC236}">
                <a16:creationId xmlns:a16="http://schemas.microsoft.com/office/drawing/2014/main" id="{C1F79FA8-2EB9-05C1-C1CB-17C715BAC7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39" y="706561"/>
            <a:ext cx="2192639" cy="1644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1">
            <a:extLst>
              <a:ext uri="{FF2B5EF4-FFF2-40B4-BE49-F238E27FC236}">
                <a16:creationId xmlns:a16="http://schemas.microsoft.com/office/drawing/2014/main" id="{261897D1-1E58-BEDD-FB56-CDFA20038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2459" y="5884603"/>
            <a:ext cx="1879023" cy="242455"/>
          </a:xfrm>
          <a:prstGeom prst="rect">
            <a:avLst/>
          </a:prstGeom>
        </p:spPr>
      </p:pic>
      <p:pic>
        <p:nvPicPr>
          <p:cNvPr id="31" name="Imagen 22">
            <a:extLst>
              <a:ext uri="{FF2B5EF4-FFF2-40B4-BE49-F238E27FC236}">
                <a16:creationId xmlns:a16="http://schemas.microsoft.com/office/drawing/2014/main" id="{37A05DF5-F627-DC36-E56E-C952042242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1874" y="5182809"/>
            <a:ext cx="1267317" cy="275368"/>
          </a:xfrm>
          <a:prstGeom prst="rect">
            <a:avLst/>
          </a:prstGeom>
        </p:spPr>
      </p:pic>
      <p:pic>
        <p:nvPicPr>
          <p:cNvPr id="32" name="Imagen 24">
            <a:extLst>
              <a:ext uri="{FF2B5EF4-FFF2-40B4-BE49-F238E27FC236}">
                <a16:creationId xmlns:a16="http://schemas.microsoft.com/office/drawing/2014/main" id="{81DCD92C-5E2E-EEF1-A152-962AE49F04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461892" y="4861765"/>
            <a:ext cx="294409" cy="1619250"/>
          </a:xfrm>
          <a:prstGeom prst="rect">
            <a:avLst/>
          </a:prstGeom>
        </p:spPr>
      </p:pic>
      <p:grpSp>
        <p:nvGrpSpPr>
          <p:cNvPr id="33" name="Group 60">
            <a:extLst>
              <a:ext uri="{FF2B5EF4-FFF2-40B4-BE49-F238E27FC236}">
                <a16:creationId xmlns:a16="http://schemas.microsoft.com/office/drawing/2014/main" id="{D21C6F5A-6784-BF6F-3F75-91D7AC5181C9}"/>
              </a:ext>
            </a:extLst>
          </p:cNvPr>
          <p:cNvGrpSpPr>
            <a:grpSpLocks noChangeAspect="1"/>
          </p:cNvGrpSpPr>
          <p:nvPr/>
        </p:nvGrpSpPr>
        <p:grpSpPr>
          <a:xfrm>
            <a:off x="4662295" y="3006998"/>
            <a:ext cx="2377856" cy="1320239"/>
            <a:chOff x="8738157" y="4554734"/>
            <a:chExt cx="2615642" cy="1452263"/>
          </a:xfrm>
        </p:grpSpPr>
        <p:pic>
          <p:nvPicPr>
            <p:cNvPr id="34" name="Picture 61">
              <a:extLst>
                <a:ext uri="{FF2B5EF4-FFF2-40B4-BE49-F238E27FC236}">
                  <a16:creationId xmlns:a16="http://schemas.microsoft.com/office/drawing/2014/main" id="{D2BA47AF-92DB-42C5-5235-5EF693A11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8" t="24648" r="6884" b="4115"/>
            <a:stretch/>
          </p:blipFill>
          <p:spPr>
            <a:xfrm>
              <a:off x="8738157" y="4554734"/>
              <a:ext cx="2615642" cy="14522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Rectangle 62">
              <a:extLst>
                <a:ext uri="{FF2B5EF4-FFF2-40B4-BE49-F238E27FC236}">
                  <a16:creationId xmlns:a16="http://schemas.microsoft.com/office/drawing/2014/main" id="{273CE052-B79A-C693-1D8E-0E6D3ABC9656}"/>
                </a:ext>
              </a:extLst>
            </p:cNvPr>
            <p:cNvSpPr/>
            <p:nvPr/>
          </p:nvSpPr>
          <p:spPr>
            <a:xfrm>
              <a:off x="8798203" y="4965700"/>
              <a:ext cx="2495550" cy="825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venir Book" panose="02000503020000020003" pitchFamily="2" charset="0"/>
              </a:endParaRPr>
            </a:p>
          </p:txBody>
        </p:sp>
        <p:sp>
          <p:nvSpPr>
            <p:cNvPr id="36" name="Rectangle 63">
              <a:extLst>
                <a:ext uri="{FF2B5EF4-FFF2-40B4-BE49-F238E27FC236}">
                  <a16:creationId xmlns:a16="http://schemas.microsoft.com/office/drawing/2014/main" id="{0BD2EC83-C1E3-C67C-98A3-97EA6079D661}"/>
                </a:ext>
              </a:extLst>
            </p:cNvPr>
            <p:cNvSpPr/>
            <p:nvPr/>
          </p:nvSpPr>
          <p:spPr>
            <a:xfrm>
              <a:off x="8798203" y="5417238"/>
              <a:ext cx="2495550" cy="6202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venir Book" panose="02000503020000020003" pitchFamily="2" charset="0"/>
              </a:endParaRPr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6A5D4DC2-3ED8-218A-F188-2083DF69BD58}"/>
                </a:ext>
              </a:extLst>
            </p:cNvPr>
            <p:cNvSpPr/>
            <p:nvPr/>
          </p:nvSpPr>
          <p:spPr>
            <a:xfrm>
              <a:off x="8798203" y="5839354"/>
              <a:ext cx="2495550" cy="7504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venir Book" panose="02000503020000020003" pitchFamily="2" charset="0"/>
              </a:endParaRPr>
            </a:p>
          </p:txBody>
        </p:sp>
      </p:grpSp>
      <p:pic>
        <p:nvPicPr>
          <p:cNvPr id="38" name="Picture 65">
            <a:extLst>
              <a:ext uri="{FF2B5EF4-FFF2-40B4-BE49-F238E27FC236}">
                <a16:creationId xmlns:a16="http://schemas.microsoft.com/office/drawing/2014/main" id="{A0A6992F-3A68-DE76-7B9F-F382AD0580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24648" r="6884" b="4115"/>
          <a:stretch/>
        </p:blipFill>
        <p:spPr>
          <a:xfrm>
            <a:off x="6133959" y="5056020"/>
            <a:ext cx="2377856" cy="1320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F03197ED-E3E9-C94C-0858-D554A2DBF2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7200" y="808306"/>
            <a:ext cx="2338208" cy="2246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brave_Hgg2rk7vb4">
            <a:hlinkClick r:id="" action="ppaction://media"/>
            <a:extLst>
              <a:ext uri="{FF2B5EF4-FFF2-40B4-BE49-F238E27FC236}">
                <a16:creationId xmlns:a16="http://schemas.microsoft.com/office/drawing/2014/main" id="{09542DAC-48AB-41A5-E9C0-F8078D576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2866" y="854776"/>
            <a:ext cx="11202542" cy="5391224"/>
          </a:xfrm>
          <a:prstGeom prst="rect">
            <a:avLst/>
          </a:prstGeom>
        </p:spPr>
      </p:pic>
      <p:sp>
        <p:nvSpPr>
          <p:cNvPr id="41" name="CuadroTexto 28">
            <a:extLst>
              <a:ext uri="{FF2B5EF4-FFF2-40B4-BE49-F238E27FC236}">
                <a16:creationId xmlns:a16="http://schemas.microsoft.com/office/drawing/2014/main" id="{12206835-F0A2-BB65-630C-5E20F93CDD3C}"/>
              </a:ext>
            </a:extLst>
          </p:cNvPr>
          <p:cNvSpPr txBox="1"/>
          <p:nvPr/>
        </p:nvSpPr>
        <p:spPr>
          <a:xfrm>
            <a:off x="898486" y="6467342"/>
            <a:ext cx="11071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hlinkClick r:id="rId13"/>
              </a:rPr>
              <a:t>https://github.com/Marcraven/RePlottr</a:t>
            </a:r>
            <a:endParaRPr lang="es-E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597211" y="1545654"/>
            <a:ext cx="225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Only Look Once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381763" y="5620391"/>
            <a:ext cx="184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Optical Character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9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7FA3B-0268-912D-8A8C-12F3D7B14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3DF708-C855-7EDE-0B0D-C7115709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</a:rPr>
              <a:t>Goal for the ALBA Stay: 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</a:rPr>
              <a:t>Motivation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16C4F4-8C1C-E4C2-7D60-5AF488F2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F5A0D4-7870-5963-DA98-A1A196E1170C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FE4975-740D-E2E9-8A72-32EDF2E2C94C}"/>
              </a:ext>
            </a:extLst>
          </p:cNvPr>
          <p:cNvSpPr txBox="1"/>
          <p:nvPr/>
        </p:nvSpPr>
        <p:spPr>
          <a:xfrm>
            <a:off x="1222402" y="1028997"/>
            <a:ext cx="10207598" cy="44383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innovative experimental approaches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computational techniques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Deepen my understanding of synchrotron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Foster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collaboration across diverse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instruments and techniques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knowledge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new scientific applications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valuable, high-performance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Teach python and data science to those interested in ALBA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47B23-F6CF-AD2E-BF05-BA3457420AAF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DE998D9-2540-2040-79FC-1B78E4A526A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0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for the ALBA Stay: Network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9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FC9F8-29BA-D644-BCDF-4F3733FFAB19}"/>
              </a:ext>
            </a:extLst>
          </p:cNvPr>
          <p:cNvSpPr txBox="1"/>
          <p:nvPr/>
        </p:nvSpPr>
        <p:spPr>
          <a:xfrm>
            <a:off x="1222402" y="1028996"/>
            <a:ext cx="10207598" cy="495616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Current collaborations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Collaborations in ALBA: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Interface X-Ray-TEM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MSPD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CLAESS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NOTOS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FaXToR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Scientific Data Management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Collaborations outside ALBA: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eurecat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Technical University of Denmark (DTU)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DE998D9-2540-2040-79FC-1B78E4A526A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22960</TotalTime>
  <Words>611</Words>
  <Application>Microsoft Office PowerPoint</Application>
  <PresentationFormat>Widescreen</PresentationFormat>
  <Paragraphs>180</Paragraphs>
  <Slides>17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Avenir Book</vt:lpstr>
      <vt:lpstr>Calibri</vt:lpstr>
      <vt:lpstr>Calibri Light</vt:lpstr>
      <vt:lpstr>ClanOT-Book</vt:lpstr>
      <vt:lpstr>Franklin Gothic Book</vt:lpstr>
      <vt:lpstr>Roboto</vt:lpstr>
      <vt:lpstr>Sofia Pro Light</vt:lpstr>
      <vt:lpstr>Times New Roman</vt:lpstr>
      <vt:lpstr>Tema de Office</vt:lpstr>
      <vt:lpstr>Custom Design</vt:lpstr>
      <vt:lpstr>PowerPoint Presentation</vt:lpstr>
      <vt:lpstr>The Scientific Background:</vt:lpstr>
      <vt:lpstr>Key Work from the Past: Laue 3DND</vt:lpstr>
      <vt:lpstr>Key Work from the Past: Laue 3DND</vt:lpstr>
      <vt:lpstr>Key Work from the Past: Laue 3DND</vt:lpstr>
      <vt:lpstr>Key Work from the Past: RePlottr</vt:lpstr>
      <vt:lpstr>Key Work from the Past: RePlottr</vt:lpstr>
      <vt:lpstr>Goal for the ALBA Stay: Motivation</vt:lpstr>
      <vt:lpstr>Goal for the ALBA Stay: Network</vt:lpstr>
      <vt:lpstr>Current Work: 4D-STEM</vt:lpstr>
      <vt:lpstr>Current Work : 4D-XRD</vt:lpstr>
      <vt:lpstr>Current Work : 4D-XRD</vt:lpstr>
      <vt:lpstr>Current Work : 4D-XRD</vt:lpstr>
      <vt:lpstr>Current Work : xrd_simulator</vt:lpstr>
      <vt:lpstr>Current Work : xrd_simulator</vt:lpstr>
      <vt:lpstr>Current Work :  XRD-CT Simulation</vt:lpstr>
      <vt:lpstr>Summary: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Marc Raventós Tato</cp:lastModifiedBy>
  <cp:revision>291</cp:revision>
  <dcterms:created xsi:type="dcterms:W3CDTF">2020-10-01T11:03:13Z</dcterms:created>
  <dcterms:modified xsi:type="dcterms:W3CDTF">2024-11-06T08:57:36Z</dcterms:modified>
  <cp:category/>
</cp:coreProperties>
</file>