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455" r:id="rId2"/>
    <p:sldId id="4456" r:id="rId3"/>
    <p:sldId id="4457" r:id="rId4"/>
    <p:sldId id="4458" r:id="rId5"/>
    <p:sldId id="4459" r:id="rId6"/>
    <p:sldId id="4461" r:id="rId7"/>
    <p:sldId id="4463" r:id="rId8"/>
    <p:sldId id="4460" r:id="rId9"/>
    <p:sldId id="4470" r:id="rId10"/>
    <p:sldId id="4465" r:id="rId11"/>
    <p:sldId id="4466" r:id="rId12"/>
    <p:sldId id="4469" r:id="rId13"/>
    <p:sldId id="4468" r:id="rId14"/>
    <p:sldId id="4467" r:id="rId15"/>
    <p:sldId id="4471" r:id="rId16"/>
    <p:sldId id="4464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esySans Office" panose="020B0604020202020204" charset="0"/>
      <p:regular r:id="rId24"/>
      <p:bold r:id="rId25"/>
      <p:italic r:id="rId26"/>
      <p:boldItalic r:id="rId27"/>
    </p:embeddedFont>
    <p:embeddedFont>
      <p:font typeface="DesySans Office Cn Bold" panose="020B0604020202020204" charset="0"/>
      <p:regular r:id="rId28"/>
    </p:embeddedFont>
    <p:embeddedFont>
      <p:font typeface="DesySans Office Cn Heavy" panose="020B0604020202020204" charset="0"/>
      <p:regular r:id="rId29"/>
    </p:embeddedFont>
    <p:embeddedFont>
      <p:font typeface="DesySans Office Cn Medium" panose="020B0604020202020204" charset="0"/>
      <p:regular r:id="rId30"/>
      <p:bold r:id="rId31"/>
    </p:embeddedFont>
    <p:embeddedFont>
      <p:font typeface="DesySans Office Cn Regular" panose="020B0604020202020204" charset="0"/>
      <p:regular r:id="rId32"/>
      <p:bold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233C"/>
    <a:srgbClr val="FF0066"/>
    <a:srgbClr val="828282"/>
    <a:srgbClr val="797979"/>
    <a:srgbClr val="969696"/>
    <a:srgbClr val="007A31"/>
    <a:srgbClr val="D2006E"/>
    <a:srgbClr val="EB6E0F"/>
    <a:srgbClr val="00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550AFEE-AA60-49FA-939E-7A5CFF426D33}">
  <a:tblStyle styleId="{7550AFEE-AA60-49FA-939E-7A5CFF426D33}" styleName="DESY: on white background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chemeClr val="lt1"/>
              </a:solidFill>
            </a:ln>
          </a:top>
          <a:bottom>
            <a:ln w="6350" cmpd="sng">
              <a:solidFill>
                <a:schemeClr val="lt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V>
      <a:tcStyle>
        <a:tcBdr/>
        <a:fill>
          <a:solidFill>
            <a:schemeClr val="accent1">
              <a:tint val="15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1750" cmpd="sng">
              <a:solidFill>
                <a:schemeClr val="dk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top>
            <a:ln w="31750" cmpd="sng">
              <a:solidFill>
                <a:schemeClr val="dk2"/>
              </a:solidFill>
            </a:ln>
          </a:top>
          <a:bottom>
            <a:ln w="31750" cmpd="sng">
              <a:solidFill>
                <a:schemeClr val="dk2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F5BD4321-5A55-4BF0-89E4-40E6ED13D237}" styleName="DESY: on dark background">
    <a:wholeTbl>
      <a:tcTxStyle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dk2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dk2">
              <a:alpha val="20000"/>
            </a:schemeClr>
          </a:solidFill>
        </a:fill>
      </a:tcStyle>
    </a:band1H>
    <a:band2H>
      <a:tcStyle>
        <a:tcBdr/>
      </a:tcStyle>
    </a:band2H>
    <a:lastCol>
      <a:tcTxStyle b="on">
        <a:fontRef idx="minor">
          <a:prstClr val="black"/>
        </a:fontRef>
        <a:schemeClr val="lt1"/>
      </a:tcTxStyle>
      <a:tcStyle>
        <a:tcBdr/>
      </a:tcStyle>
    </a:lastCol>
    <a:firstCol>
      <a:tcTxStyle b="on">
        <a:fontRef idx="minor">
          <a:prstClr val="black"/>
        </a:fontRef>
        <a:schemeClr val="lt1"/>
      </a:tcTxStyle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0" cmpd="sng">
              <a:solidFill>
                <a:schemeClr val="dk2"/>
              </a:solidFill>
            </a:ln>
          </a:top>
        </a:tcBdr>
        <a:fill>
          <a:solidFill>
            <a:schemeClr val="dk2">
              <a:alpha val="50000"/>
            </a:schemeClr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top>
            <a:ln w="0" cmpd="sng">
              <a:solidFill>
                <a:schemeClr val="dk2"/>
              </a:solidFill>
            </a:ln>
          </a:top>
          <a:bottom>
            <a:ln w="0" cmpd="sng">
              <a:solidFill>
                <a:schemeClr val="dk2"/>
              </a:solidFill>
            </a:ln>
          </a:bottom>
        </a:tcBdr>
        <a:fill>
          <a:solidFill>
            <a:schemeClr val="dk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190" autoAdjust="0"/>
  </p:normalViewPr>
  <p:slideViewPr>
    <p:cSldViewPr snapToGrid="0">
      <p:cViewPr varScale="1">
        <p:scale>
          <a:sx n="61" d="100"/>
          <a:sy n="61" d="100"/>
        </p:scale>
        <p:origin x="64" y="416"/>
      </p:cViewPr>
      <p:guideLst/>
    </p:cSldViewPr>
  </p:slideViewPr>
  <p:outlineViewPr>
    <p:cViewPr>
      <p:scale>
        <a:sx n="33" d="100"/>
        <a:sy n="33" d="100"/>
      </p:scale>
      <p:origin x="0" y="-30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53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 (so far)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3-4765-88DC-6D66DC6ED09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ELO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 (so far)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3-4765-88DC-6D66DC6ED09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PWGL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 (so far)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3-4765-88DC-6D66DC6ED09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LLRF</c:v>
                </c:pt>
              </c:strCache>
            </c:strRef>
          </c:tx>
          <c:spPr>
            <a:solidFill>
              <a:schemeClr val="accent4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 (so far)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3-4765-88DC-6D66DC6ED0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712829312"/>
        <c:axId val="1712830272"/>
      </c:barChart>
      <c:catAx>
        <c:axId val="1712829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12830272"/>
        <c:crosses val="autoZero"/>
        <c:auto val="1"/>
        <c:lblAlgn val="ctr"/>
        <c:lblOffset val="100"/>
        <c:noMultiLvlLbl val="0"/>
      </c:catAx>
      <c:valAx>
        <c:axId val="1712830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282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FA64C5-A2DC-DEB9-9C78-6A225356DD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0E8E7E-E92D-89DF-DA41-3C54899153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922DF-306A-404F-BB0E-179426359AD8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09789E-B06D-4C2C-0D7D-A4EC761D1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BFE640-9FED-D227-78B0-79761F7579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BB0E1-91B1-9149-BADB-C8C9C7151F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02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fld id="{4144268F-05ED-448A-9733-8A4E564114DB}" type="datetimeFigureOut">
              <a:rPr lang="de-DE" smtClean="0"/>
              <a:pPr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fld id="{82BF6212-DF09-4E39-9308-E46D7D825E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35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Titellayouts</a:t>
            </a:r>
          </a:p>
        </p:txBody>
      </p:sp>
    </p:spTree>
    <p:extLst>
      <p:ext uri="{BB962C8B-B14F-4D97-AF65-F5344CB8AC3E}">
        <p14:creationId xmlns:p14="http://schemas.microsoft.com/office/powerpoint/2010/main" val="23888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Blau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6678421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6678421" cy="1407600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Image Subline, beschreibend zum Beispielthema.</a:t>
            </a:r>
            <a:br>
              <a:rPr lang="de-DE"/>
            </a:br>
            <a:r>
              <a:rPr lang="de-DE"/>
              <a:t>(Sublineplatzhalter ist kopierbar, wenn er Zeichen enthält.) </a:t>
            </a:r>
          </a:p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B80570-95EA-6D77-71CD-F4875EF37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347" y="5432199"/>
            <a:ext cx="1044126" cy="10441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C5BB1A-309B-0FDC-325D-70761D2A77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22CF277-9ABE-BD9A-4D8D-C528B0EB2A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4432177"/>
            <a:ext cx="370938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40973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Kapitellayouts</a:t>
            </a:r>
          </a:p>
        </p:txBody>
      </p:sp>
    </p:spTree>
    <p:extLst>
      <p:ext uri="{BB962C8B-B14F-4D97-AF65-F5344CB8AC3E}">
        <p14:creationId xmlns:p14="http://schemas.microsoft.com/office/powerpoint/2010/main" val="37840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7"/>
            <a:ext cx="11428413" cy="2458800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accent1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77CF04-F4D7-A223-9F98-AD1BB4CD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2A5CCA-3517-4D97-FDB4-A808DB48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606AD8-8789-F569-2C51-01D92CC1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5587F12C-EC5B-EDFF-B437-ABB42D6F3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429000"/>
            <a:ext cx="9499601" cy="2549525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Textplatzhalter lassen sich nur kopieren, wenn sie mindestens ein Zeichen enthalten.</a:t>
            </a:r>
            <a:br>
              <a:rPr lang="de-DE" dirty="0"/>
            </a:br>
            <a:r>
              <a:rPr lang="de-DE" dirty="0"/>
              <a:t>Copy, 20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39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2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7"/>
            <a:ext cx="11428413" cy="2457838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tx2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1FFA99AC-26DA-702E-AC6C-0DF7590462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429000"/>
            <a:ext cx="9499601" cy="2549525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20 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3B676-D45D-A254-4874-6F627D41AA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87AFA8-1A43-9320-C04E-D87A7FF1E6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1C377-0F65-3F7E-E24A-C6D3AC8F93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33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3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6"/>
            <a:ext cx="11428413" cy="5276939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F96DC2-C450-AE4E-862B-F53AE525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1BAB7-739E-D06E-7FCD-EA52B184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8EC27-03F4-2EA2-AB7A-748018CE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87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s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Basislayouts</a:t>
            </a:r>
          </a:p>
        </p:txBody>
      </p:sp>
    </p:spTree>
    <p:extLst>
      <p:ext uri="{BB962C8B-B14F-4D97-AF65-F5344CB8AC3E}">
        <p14:creationId xmlns:p14="http://schemas.microsoft.com/office/powerpoint/2010/main" val="164415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al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27200"/>
            <a:ext cx="11428412" cy="34488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74421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al 1/1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27200"/>
            <a:ext cx="11428412" cy="34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6617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13288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372DCA-5167-4A0B-2197-1D9409511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651500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24112F24-A451-E0CC-BC1C-4485991CE8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1206373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1D45-F429-95A3-E1C3-672BE6BCC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5651500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62512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unkel mit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6678421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71866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1D45-F429-95A3-E1C3-672BE6BCC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5651500" cy="16617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23363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59442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044371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 + zweispaltiger Text auf Farbverlauf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11428412" cy="651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7573962" cy="3448800"/>
          </a:xfrm>
        </p:spPr>
        <p:txBody>
          <a:bodyPr numCol="2" spcCol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10E685F4-4531-C4E3-1DFF-4266DD306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600"/>
            <a:ext cx="11428414" cy="905954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146000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auf Farbverlauf">
    <p:bg>
      <p:bgPr>
        <a:gradFill>
          <a:gsLst>
            <a:gs pos="0">
              <a:schemeClr val="tx1"/>
            </a:gs>
            <a:gs pos="50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11428410" cy="15038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4262" y="2279460"/>
            <a:ext cx="5645149" cy="3699065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349796"/>
            <a:ext cx="5508349" cy="3628729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901627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Info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A4EBB2A-B9DB-1927-36B6-64DB91DE3D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4963" y="0"/>
            <a:ext cx="4237036" cy="6858000"/>
          </a:xfrm>
          <a:solidFill>
            <a:schemeClr val="tx2"/>
          </a:solidFill>
        </p:spPr>
        <p:txBody>
          <a:bodyPr lIns="360000" tIns="709200" rIns="360000" bIns="360000" numCol="1" spcCol="136800"/>
          <a:lstStyle>
            <a:lvl1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1pPr>
            <a:lvl2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2pPr>
            <a:lvl3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3pPr>
            <a:lvl4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4pPr>
            <a:lvl5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5pPr>
            <a:lvl6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6pPr>
            <a:lvl7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7pPr>
            <a:lvl8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8pPr>
            <a:lvl9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Infotext, 17 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24000"/>
            <a:ext cx="7416000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1064" y="2349796"/>
            <a:ext cx="5508349" cy="3628729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BC2A8CE-38C1-E4B6-34FC-AEF13455C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2278800"/>
            <a:ext cx="5645149" cy="3700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1575313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263" y="324000"/>
            <a:ext cx="5645151" cy="1503886"/>
          </a:xfrm>
        </p:spPr>
        <p:txBody>
          <a:bodyPr/>
          <a:lstStyle>
            <a:lvl1pPr>
              <a:tabLst/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688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931D42AE-CB28-01AA-4C8F-2063EF40E4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4263" y="2278800"/>
            <a:ext cx="4512529" cy="3700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8" name="SmartArt-Platzhalter 25">
            <a:extLst>
              <a:ext uri="{FF2B5EF4-FFF2-40B4-BE49-F238E27FC236}">
                <a16:creationId xmlns:a16="http://schemas.microsoft.com/office/drawing/2014/main" id="{D44D9CB4-2EE6-0915-2A66-C3D89AF60BEE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0999" y="6519075"/>
            <a:ext cx="269424" cy="86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</p:spTree>
    <p:extLst>
      <p:ext uri="{BB962C8B-B14F-4D97-AF65-F5344CB8AC3E}">
        <p14:creationId xmlns:p14="http://schemas.microsoft.com/office/powerpoint/2010/main" val="333692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auf dunklem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577894E-3B80-9F7B-DBCB-DD49E04BEC7C}"/>
              </a:ext>
            </a:extLst>
          </p:cNvPr>
          <p:cNvSpPr/>
          <p:nvPr userDrawn="1"/>
        </p:nvSpPr>
        <p:spPr>
          <a:xfrm>
            <a:off x="5688000" y="0"/>
            <a:ext cx="650400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263" y="324000"/>
            <a:ext cx="5645151" cy="15038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688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8" name="SmartArt-Platzhalter 25">
            <a:extLst>
              <a:ext uri="{FF2B5EF4-FFF2-40B4-BE49-F238E27FC236}">
                <a16:creationId xmlns:a16="http://schemas.microsoft.com/office/drawing/2014/main" id="{D44D9CB4-2EE6-0915-2A66-C3D89AF60BEE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0999" y="6519075"/>
            <a:ext cx="269424" cy="86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F75CB23-7DFB-D484-A440-AD38BFF59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4263" y="2278800"/>
            <a:ext cx="4512528" cy="3700800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 dirty="0"/>
              <a:t>Textplatzhalter lassen sich nur kopieren, wenn sie mindestens ein Zeichen enthalten.</a:t>
            </a:r>
            <a:br>
              <a:rPr lang="de-DE" dirty="0"/>
            </a:br>
            <a:r>
              <a:rPr lang="de-DE" dirty="0"/>
              <a:t>Copy, 16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 err="1"/>
              <a:t>Bulletpoint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Spiegelstrich,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Copy,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 err="1"/>
              <a:t>Bulletpoint</a:t>
            </a:r>
            <a:r>
              <a:rPr lang="de-DE" dirty="0"/>
              <a:t>, 14 </a:t>
            </a:r>
            <a:r>
              <a:rPr lang="de-DE" dirty="0" err="1"/>
              <a:t>pt</a:t>
            </a:r>
            <a:endParaRPr lang="de-DE" dirty="0"/>
          </a:p>
          <a:p>
            <a:pPr lvl="5"/>
            <a:r>
              <a:rPr lang="de-DE" dirty="0"/>
              <a:t>Spiegelstrich, 14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Zwischenüberschrift,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Zwischenüberschrift,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Intro, 20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760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o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SmartArt-Platzhalter 25">
            <a:extLst>
              <a:ext uri="{FF2B5EF4-FFF2-40B4-BE49-F238E27FC236}">
                <a16:creationId xmlns:a16="http://schemas.microsoft.com/office/drawing/2014/main" id="{51B1533D-0D73-FD8B-F292-365BEC640E0A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80999" y="6519075"/>
            <a:ext cx="269424" cy="86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</p:spTree>
    <p:extLst>
      <p:ext uri="{BB962C8B-B14F-4D97-AF65-F5344CB8AC3E}">
        <p14:creationId xmlns:p14="http://schemas.microsoft.com/office/powerpoint/2010/main" val="138156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iagramm dunk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171E2C-78B1-0D92-2F65-43B973D63835}"/>
              </a:ext>
            </a:extLst>
          </p:cNvPr>
          <p:cNvSpPr/>
          <p:nvPr userDrawn="1"/>
        </p:nvSpPr>
        <p:spPr>
          <a:xfrm>
            <a:off x="6026150" y="0"/>
            <a:ext cx="616585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508171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7925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4D62449-366F-CD7C-6C33-B3C1B7C973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15DA966-9513-0A52-4DBB-18E3E120C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990F19-E294-A083-35F6-991EEBE9A5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26E01352-D459-6EB1-003F-F226E910A6E8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477000" y="1055688"/>
            <a:ext cx="5332413" cy="4922837"/>
          </a:xfrm>
        </p:spPr>
        <p:txBody>
          <a:bodyPr tIns="10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Diagramm durch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409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+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1080000" anchor="ctr"/>
          <a:lstStyle>
            <a:lvl1pPr algn="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6678421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2346863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iagramm h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508171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4D62449-366F-CD7C-6C33-B3C1B7C973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15DA966-9513-0A52-4DBB-18E3E120C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990F19-E294-A083-35F6-991EEBE9A5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26E01352-D459-6EB1-003F-F226E910A6E8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477000" y="1055688"/>
            <a:ext cx="5332413" cy="4922837"/>
          </a:xfrm>
        </p:spPr>
        <p:txBody>
          <a:bodyPr tIns="10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Diagramm durch Klick auf Symbol hinzufügen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CA3F286-B520-DB9E-31D1-B5B7798B5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7925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3240251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boxen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Infoboxen-layouts</a:t>
            </a:r>
          </a:p>
        </p:txBody>
      </p:sp>
    </p:spTree>
    <p:extLst>
      <p:ext uri="{BB962C8B-B14F-4D97-AF65-F5344CB8AC3E}">
        <p14:creationId xmlns:p14="http://schemas.microsoft.com/office/powerpoint/2010/main" val="4219941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en + Bild, dunkler Hintergrund">
    <p:bg>
      <p:bgPr>
        <a:gradFill>
          <a:gsLst>
            <a:gs pos="0">
              <a:schemeClr val="tx1"/>
            </a:gs>
            <a:gs pos="50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199C4A7-F715-7270-FEE5-14CF12D431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1737083"/>
            <a:ext cx="3467100" cy="3379786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Introtext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364C0D-8EE4-4D53-4C35-CF50AAC015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7037" y="4161600"/>
            <a:ext cx="3717926" cy="1816925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98000" indent="-19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16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0D5FD2E-FD04-E8B2-F332-74015BA419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1486" y="1823645"/>
            <a:ext cx="3717927" cy="415488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98000" indent="-19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16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7037" y="1823646"/>
            <a:ext cx="3717926" cy="23379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3553913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+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364C0D-8EE4-4D53-4C35-CF50AAC015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5F9B6DC-BE80-A0DC-D49A-DBE8DD6E39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36243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6690A4A-4C05-9486-2429-67925EE1A6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1486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3999"/>
            <a:ext cx="11428412" cy="12240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04026AA-2B84-54FD-934C-4005F90E237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36243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0781AAD5-6D1E-E610-93C6-4B3D5EBEAD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86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1730902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+ Bilder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F0522444-3BCD-70E7-E42F-DFF849D260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32105893-BE29-1087-3DF9-EA506C3717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36243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73F949-3F6A-0A47-4AAE-083D6E9D30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1486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3193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04026AA-2B84-54FD-934C-4005F90E237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36243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0781AAD5-6D1E-E610-93C6-4B3D5EBEAD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86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501987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Auzählung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F5BBA979-297F-B6D3-75C4-BFC8F39154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D1C3A40-461D-E5DA-4850-26E1100C18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36243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08F8F0E-CB29-25FF-BF7A-325A4D487E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1486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57A23D16-BF31-0FC2-B5FA-553D9609F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4853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E0AD860-0567-CEC0-B7AA-C9AB2F8275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20097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D7BB8715-2937-1E07-4A2A-A889E83546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75338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3489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Infobox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78AC64DD-B18B-6280-B751-9C8267FDE8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000" y="2014744"/>
            <a:ext cx="1790735" cy="3715200"/>
          </a:xfrm>
          <a:solidFill>
            <a:schemeClr val="tx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7EE21CF-B78A-6C51-4570-0874FB187E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08535" y="2014744"/>
            <a:ext cx="1790735" cy="3715200"/>
          </a:xfrm>
          <a:solidFill>
            <a:srgbClr val="00233C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 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AE319E4-BFAB-CF55-88F7-CC10A06368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36070" y="2014744"/>
            <a:ext cx="1790735" cy="3715200"/>
          </a:xfrm>
          <a:solidFill>
            <a:schemeClr val="bg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D1816DCC-0A86-D003-5B49-7372EBE126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63605" y="2014744"/>
            <a:ext cx="1790735" cy="3715200"/>
          </a:xfrm>
          <a:solidFill>
            <a:schemeClr val="tx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89055D0-980C-9470-7129-AF98117B71A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1140" y="2014744"/>
            <a:ext cx="1790735" cy="3715200"/>
          </a:xfrm>
          <a:solidFill>
            <a:srgbClr val="00233C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61AA9AE5-77B9-D44B-3877-A91CE842AE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18675" y="2014744"/>
            <a:ext cx="1790735" cy="3715200"/>
          </a:xfrm>
          <a:solidFill>
            <a:schemeClr val="bg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7BDCE6E3-3757-85DA-3F0E-97A694277C7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4156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6" name="Bildplatzhalter 22">
            <a:extLst>
              <a:ext uri="{FF2B5EF4-FFF2-40B4-BE49-F238E27FC236}">
                <a16:creationId xmlns:a16="http://schemas.microsoft.com/office/drawing/2014/main" id="{9D46E66F-A01F-6456-A74B-333440A197D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69103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7" name="Bildplatzhalter 22">
            <a:extLst>
              <a:ext uri="{FF2B5EF4-FFF2-40B4-BE49-F238E27FC236}">
                <a16:creationId xmlns:a16="http://schemas.microsoft.com/office/drawing/2014/main" id="{5A3117B4-6944-D905-AA2C-3D84067963B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79663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8" name="Bildplatzhalter 22">
            <a:extLst>
              <a:ext uri="{FF2B5EF4-FFF2-40B4-BE49-F238E27FC236}">
                <a16:creationId xmlns:a16="http://schemas.microsoft.com/office/drawing/2014/main" id="{646AE0E8-423B-72F5-C90E-30D8EC0C856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24173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9" name="Bildplatzhalter 22">
            <a:extLst>
              <a:ext uri="{FF2B5EF4-FFF2-40B4-BE49-F238E27FC236}">
                <a16:creationId xmlns:a16="http://schemas.microsoft.com/office/drawing/2014/main" id="{C46A9B5D-0CC3-D1B8-6680-6825B3C261E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65170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30" name="Bildplatzhalter 22">
            <a:extLst>
              <a:ext uri="{FF2B5EF4-FFF2-40B4-BE49-F238E27FC236}">
                <a16:creationId xmlns:a16="http://schemas.microsoft.com/office/drawing/2014/main" id="{369A327C-1E48-C21C-D374-8AB0B076EC9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579244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D152251-3B5F-910F-F447-FCA698D9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1698611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Mitarbei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FAE9453-E553-DA09-1D24-0048C8EBC8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81001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964BF34A-821F-9EFA-AC3C-D81609F668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5122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E97A083-57A0-1C3A-4CC7-5FE942D6A33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94043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602ED5D5-6E3D-623F-BAE8-6DDDDD3F67D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07085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8C68E0A1-2823-EC69-7F77-502CF63B271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20127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2ADAD49D-8625-BB17-98AA-35876FF2DA0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33169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676D4A00-D6F1-88A3-DB10-4E23D192510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188164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13BFD95F-FF63-522D-9D3B-FD6AECDDA08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1206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85E3B032-D736-C04C-3D48-E88EDB2BE6F4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814248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0FAB5F-9CA5-303C-2FC1-55B04208385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0127290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A35296BF-4F3A-AC35-1568-9F1BA88A577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0999" y="975947"/>
            <a:ext cx="11428412" cy="571247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1984551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itarbei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1DCF7057-FC35-8FFA-DB13-E39846A852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1001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60DDE78C-ABCE-2769-1F91-986F4C7558B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1001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1D27D42A-B00E-8C69-8A1C-98ED8BE5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9032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b"/>
          <a:lstStyle>
            <a:lvl1pPr marL="0" indent="0" algn="ctr">
              <a:defRPr sz="77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B0A7036-0685-BABB-118B-ABED517227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694043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8021561-BCF9-EECA-0A4B-991DD62404B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007085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17DD3F-D4A1-CEAF-CF81-2293F6AC6EE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320127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2D5B191-0158-03A2-DB90-9466D03FA53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33170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52E6895D-4F53-2394-ADCB-8EC10279003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3402074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6" name="Bildplatzhalter 11">
            <a:extLst>
              <a:ext uri="{FF2B5EF4-FFF2-40B4-BE49-F238E27FC236}">
                <a16:creationId xmlns:a16="http://schemas.microsoft.com/office/drawing/2014/main" id="{3603434F-C970-DE07-2F08-99065CAF7661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5715117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7" name="Bildplatzhalter 11">
            <a:extLst>
              <a:ext uri="{FF2B5EF4-FFF2-40B4-BE49-F238E27FC236}">
                <a16:creationId xmlns:a16="http://schemas.microsoft.com/office/drawing/2014/main" id="{3BFD04AC-3E51-1C91-034C-82B5FAFA5A34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8028158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8" name="Bildplatzhalter 11">
            <a:extLst>
              <a:ext uri="{FF2B5EF4-FFF2-40B4-BE49-F238E27FC236}">
                <a16:creationId xmlns:a16="http://schemas.microsoft.com/office/drawing/2014/main" id="{9BCC8A3B-006D-4379-9E00-2B21712A2C94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0341201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9" name="Bildplatzhalter 11">
            <a:extLst>
              <a:ext uri="{FF2B5EF4-FFF2-40B4-BE49-F238E27FC236}">
                <a16:creationId xmlns:a16="http://schemas.microsoft.com/office/drawing/2014/main" id="{016DFC82-8F82-62B1-ED33-77675F04B283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89032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b"/>
          <a:lstStyle>
            <a:lvl1pPr marL="0" indent="0" algn="ctr">
              <a:defRPr sz="77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B9B06D82-CBB6-84E9-13F3-7AE47994EAA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694043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B73548DB-8FD8-546F-18EF-9BE551361A1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07085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D334B039-7463-D922-863C-7FD416FE4A7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20127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15329793-21DD-48EE-3E0B-833F8FD2E97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33170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7" name="Bildplatzhalter 11">
            <a:extLst>
              <a:ext uri="{FF2B5EF4-FFF2-40B4-BE49-F238E27FC236}">
                <a16:creationId xmlns:a16="http://schemas.microsoft.com/office/drawing/2014/main" id="{BBD4B57A-F793-0C26-4C97-27A91DD72FC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3402074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8" name="Bildplatzhalter 11">
            <a:extLst>
              <a:ext uri="{FF2B5EF4-FFF2-40B4-BE49-F238E27FC236}">
                <a16:creationId xmlns:a16="http://schemas.microsoft.com/office/drawing/2014/main" id="{25E4EDE8-B88A-5608-F1E7-23193D301132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715116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9" name="Bildplatzhalter 11">
            <a:extLst>
              <a:ext uri="{FF2B5EF4-FFF2-40B4-BE49-F238E27FC236}">
                <a16:creationId xmlns:a16="http://schemas.microsoft.com/office/drawing/2014/main" id="{19FCBB71-CB60-9C31-ABFC-553181655173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28158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40" name="Bildplatzhalter 11">
            <a:extLst>
              <a:ext uri="{FF2B5EF4-FFF2-40B4-BE49-F238E27FC236}">
                <a16:creationId xmlns:a16="http://schemas.microsoft.com/office/drawing/2014/main" id="{BD508751-4453-5EF2-FE9F-C0AF9A788D99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0341201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</p:spTree>
    <p:extLst>
      <p:ext uri="{BB962C8B-B14F-4D97-AF65-F5344CB8AC3E}">
        <p14:creationId xmlns:p14="http://schemas.microsoft.com/office/powerpoint/2010/main" val="3332811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rei Mitarbeiter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BB63144-DC67-63BE-9C0A-2F98C38B20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BC4CB2F-E1A6-D8F4-F581-CC58BC51F1F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46950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19807EDA-9353-B73E-49CD-1D10B8E8ACC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13277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B4D12EB-F94E-74E5-8960-E93EBA2825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79606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83208717-6DA9-86F7-71EC-74B64A05BF5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746950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lnSpc>
                <a:spcPct val="120000"/>
              </a:lnSpc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5" name="Bildplatzhalter 11">
            <a:extLst>
              <a:ext uri="{FF2B5EF4-FFF2-40B4-BE49-F238E27FC236}">
                <a16:creationId xmlns:a16="http://schemas.microsoft.com/office/drawing/2014/main" id="{A8ED91C3-A7B8-5614-65B0-1C6214A97D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13277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6" name="Bildplatzhalter 11">
            <a:extLst>
              <a:ext uri="{FF2B5EF4-FFF2-40B4-BE49-F238E27FC236}">
                <a16:creationId xmlns:a16="http://schemas.microsoft.com/office/drawing/2014/main" id="{D71231BA-BDB9-3415-D256-E1526C50B86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879606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1796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Abdunkelung +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0" tIns="1080000" rIns="0" anchor="ctr"/>
          <a:lstStyle>
            <a:lvl1pPr algn="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014438" cy="6858000"/>
          </a:xfrm>
          <a:gradFill>
            <a:gsLst>
              <a:gs pos="0">
                <a:schemeClr val="tx1">
                  <a:alpha val="50000"/>
                </a:schemeClr>
              </a:gs>
              <a:gs pos="52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 lIns="381600" rIns="3600000" bIns="4212000"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3291840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Multipicture-layouts</a:t>
            </a:r>
          </a:p>
        </p:txBody>
      </p:sp>
    </p:spTree>
    <p:extLst>
      <p:ext uri="{BB962C8B-B14F-4D97-AF65-F5344CB8AC3E}">
        <p14:creationId xmlns:p14="http://schemas.microsoft.com/office/powerpoint/2010/main" val="1638741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1" y="1305099"/>
            <a:ext cx="5714206" cy="3050931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034A1EED-1039-5E36-6CC3-725E3F166C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5207" y="2003495"/>
            <a:ext cx="5714206" cy="3050931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A45AFFCA-6B8E-3CC8-E8BC-BC7177A6CAD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5207" y="381000"/>
            <a:ext cx="3127924" cy="162249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58AE085-43EA-59B6-697C-414C4CEB56E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67283" y="4356030"/>
            <a:ext cx="3127924" cy="162249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1932969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6096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E1137212-67B6-AD0F-CBD3-56E27A48C73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0"/>
            <a:ext cx="6096000" cy="3429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7A541AC7-FD36-1BB2-4AF2-CBDF5A1A12A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3429000"/>
            <a:ext cx="6096000" cy="3429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10" name="SmartArt-Platzhalter 25">
            <a:extLst>
              <a:ext uri="{FF2B5EF4-FFF2-40B4-BE49-F238E27FC236}">
                <a16:creationId xmlns:a16="http://schemas.microsoft.com/office/drawing/2014/main" id="{AB31D4FD-CF95-4E13-196F-159E22B96AB3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80999" y="6519075"/>
            <a:ext cx="269424" cy="8605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Klicken Sie auf das Symbol, um die SmartArt-Grafik hinzuzufügen</a:t>
            </a:r>
          </a:p>
        </p:txBody>
      </p:sp>
    </p:spTree>
    <p:extLst>
      <p:ext uri="{BB962C8B-B14F-4D97-AF65-F5344CB8AC3E}">
        <p14:creationId xmlns:p14="http://schemas.microsoft.com/office/powerpoint/2010/main" val="1780930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409E946-0122-A6C7-6EF9-4A4119014B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81000"/>
            <a:ext cx="5645807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94749154-A076-DE76-03DF-30BA3CD2FD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63607" y="380999"/>
            <a:ext cx="5645807" cy="5603876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4C60DEA3-2A5E-FCA4-B8DA-846C7C1FBA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3251338"/>
            <a:ext cx="2754504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451A7FFA-3181-BC7A-0012-6899561D55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72303" y="3251338"/>
            <a:ext cx="2754504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C426FD-F7A5-A4EE-8252-58607A9EE04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5C1835-E531-D957-0637-A856F025E2A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4A5118-D55B-9256-04CD-2522E96B847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973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pictur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372DCA-5167-4A0B-2197-1D9409511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4691742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zweizeilig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A689EF1B-0175-EAB1-3B77-78B8BFE2FB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57802" y="380999"/>
            <a:ext cx="2560360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26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92A4699B-743A-2486-3212-92F4B532E81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54963" y="380998"/>
            <a:ext cx="3854450" cy="5603876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EF9AEADB-2C99-BD07-CD9E-5F477EA81B2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57802" y="3251337"/>
            <a:ext cx="2560360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26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6CEBFB34-276D-4395-4A77-4756E8ADDB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1118917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Zitatlayouts</a:t>
            </a:r>
          </a:p>
        </p:txBody>
      </p:sp>
    </p:spTree>
    <p:extLst>
      <p:ext uri="{BB962C8B-B14F-4D97-AF65-F5344CB8AC3E}">
        <p14:creationId xmlns:p14="http://schemas.microsoft.com/office/powerpoint/2010/main" val="3115302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Zitat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>
            <a:extLst>
              <a:ext uri="{FF2B5EF4-FFF2-40B4-BE49-F238E27FC236}">
                <a16:creationId xmlns:a16="http://schemas.microsoft.com/office/drawing/2014/main" id="{2263AD1A-8F4E-3234-0574-35DC1E8346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9200" y="1047600"/>
            <a:ext cx="5400000" cy="1872000"/>
          </a:xfrm>
        </p:spPr>
        <p:txBody>
          <a:bodyPr lIns="288000" anchor="ctr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Zitat Text, 18 pt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200" y="1047600"/>
            <a:ext cx="1872000" cy="1872000"/>
          </a:xfrm>
          <a:prstGeom prst="ellipse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9392FFE-02F2-8FAD-7639-095B538BF2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32800" y="3510000"/>
            <a:ext cx="5400000" cy="1872000"/>
          </a:xfrm>
        </p:spPr>
        <p:txBody>
          <a:bodyPr lIns="288000" anchor="ctr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Zitat Text, 18 pt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95F193FE-7988-88B2-F87D-0C7CB5A343D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32800" y="3509999"/>
            <a:ext cx="1872000" cy="1872000"/>
          </a:xfrm>
          <a:prstGeom prst="ellipse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1643227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Vielen Dank-Layouts</a:t>
            </a:r>
          </a:p>
        </p:txBody>
      </p:sp>
    </p:spTree>
    <p:extLst>
      <p:ext uri="{BB962C8B-B14F-4D97-AF65-F5344CB8AC3E}">
        <p14:creationId xmlns:p14="http://schemas.microsoft.com/office/powerpoint/2010/main" val="271902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,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02F227C-F53F-6649-01E0-C7D83EB5782E}"/>
              </a:ext>
            </a:extLst>
          </p:cNvPr>
          <p:cNvSpPr txBox="1"/>
          <p:nvPr userDrawn="1"/>
        </p:nvSpPr>
        <p:spPr>
          <a:xfrm>
            <a:off x="342900" y="483577"/>
            <a:ext cx="5310554" cy="1342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750">
                <a:solidFill>
                  <a:schemeClr val="accent1"/>
                </a:solidFill>
                <a:latin typeface="DesySans Office Cn Bold" panose="020B0806040000020003" pitchFamily="34" charset="0"/>
              </a:rPr>
              <a:t>Vielen Dank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A3BA4FB-0E44-84D5-DBF7-2F0F958E7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864832"/>
            <a:ext cx="3717925" cy="261216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Kontakt</a:t>
            </a:r>
          </a:p>
          <a:p>
            <a:pPr lvl="1"/>
            <a:r>
              <a:rPr lang="de-DE"/>
              <a:t>Name, usw.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29F89A-6A2F-C219-F495-613FA7911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144" y="5432199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3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, dunkel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02F227C-F53F-6649-01E0-C7D83EB5782E}"/>
              </a:ext>
            </a:extLst>
          </p:cNvPr>
          <p:cNvSpPr txBox="1"/>
          <p:nvPr userDrawn="1"/>
        </p:nvSpPr>
        <p:spPr>
          <a:xfrm>
            <a:off x="342900" y="483577"/>
            <a:ext cx="5310554" cy="1342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750">
                <a:solidFill>
                  <a:schemeClr val="tx2"/>
                </a:solidFill>
                <a:latin typeface="DesySans Office Cn Bold" panose="020B0806040000020003" pitchFamily="34" charset="0"/>
              </a:rPr>
              <a:t>Vielen Dank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A3BA4FB-0E44-84D5-DBF7-2F0F958E7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864832"/>
            <a:ext cx="3717925" cy="2611493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Kontakt</a:t>
            </a:r>
          </a:p>
          <a:p>
            <a:pPr lvl="1"/>
            <a:r>
              <a:rPr lang="de-DE"/>
              <a:t>Name usw.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29F89A-6A2F-C219-F495-613FA7911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144" y="5432199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1" y="0"/>
            <a:ext cx="60325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5636612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7E310F-970E-1C05-04FB-DCAEF0248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EF533324-0576-47CD-9630-23D1C3E266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sp>
        <p:nvSpPr>
          <p:cNvPr id="7" name="Untertitel 9">
            <a:extLst>
              <a:ext uri="{FF2B5EF4-FFF2-40B4-BE49-F238E27FC236}">
                <a16:creationId xmlns:a16="http://schemas.microsoft.com/office/drawing/2014/main" id="{24B10E64-3335-34D1-ACD1-D86A55AD378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599" y="2651361"/>
            <a:ext cx="5636612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5A062A0-9B66-5C2D-20C3-56023CECE9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016" y="5445224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64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Standard-Layouts</a:t>
            </a:r>
          </a:p>
        </p:txBody>
      </p:sp>
    </p:spTree>
    <p:extLst>
      <p:ext uri="{BB962C8B-B14F-4D97-AF65-F5344CB8AC3E}">
        <p14:creationId xmlns:p14="http://schemas.microsoft.com/office/powerpoint/2010/main" val="119121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11428412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666FCD6-42DA-B38F-BEE5-3AA291F64E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500571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asic-Headline/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C06C9A80-4A15-EBD2-0CCE-FB3F7DEAB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12898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DC0D4F-9AA6-A8B4-196A-7684D591A2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5206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BCCAF07-60DD-9D5D-0ACE-BF5735B3AB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135816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320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0126664-DFD3-558B-E7A5-CF3578551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113929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711BDB-5138-7AC3-D0FB-B1E9F5C3309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10471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0E9E0F8-AA9B-E53D-4218-01478138B1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3994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C33247EC-57C4-2380-83A5-BE90437B28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864698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+ 1/3 Content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711BDB-5138-7AC3-D0FB-B1E9F5C3309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10471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79248E8-161B-2BD4-3AE6-A7F2381F4C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9940" y="2349500"/>
            <a:ext cx="3569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41BAB4-6518-DF63-2FCA-4EAA6A4EB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87195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749894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E772AE21-0476-0F1F-FCF5-488AC3626F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9940" y="2349500"/>
            <a:ext cx="3569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97A328-0227-2F36-163A-465E319B9F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9940" y="5581047"/>
            <a:ext cx="2180185" cy="394953"/>
          </a:xfrm>
          <a:solidFill>
            <a:schemeClr val="tx2"/>
          </a:solidFill>
        </p:spPr>
        <p:txBody>
          <a:bodyPr wrap="none" lIns="108000" tIns="108000" rIns="108000" bIns="108000" anchor="ctr">
            <a:sp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Optionale Bildbeschreibung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2B0663A-28B4-1EFE-7B1B-3ED3602DE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100698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1/2 Text +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75206" y="2349500"/>
            <a:ext cx="5534206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66C1025E-2016-35E0-5CE1-D263F26A67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018039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0999" y="2349500"/>
            <a:ext cx="11428412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FA3F867-4195-04FE-78F3-9CF8614EBA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5581047"/>
            <a:ext cx="2180185" cy="394953"/>
          </a:xfrm>
          <a:solidFill>
            <a:schemeClr val="tx2"/>
          </a:solidFill>
        </p:spPr>
        <p:txBody>
          <a:bodyPr wrap="none" lIns="108000" tIns="108000" rIns="108000" bIns="108000" anchor="ctr">
            <a:sp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Optionale Bildbeschreibung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90C4202-CBAF-A109-9033-040F2B5520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28477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unkelblau,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AE6A134-0A23-437D-A31B-F6CF06217AFF}"/>
              </a:ext>
            </a:extLst>
          </p:cNvPr>
          <p:cNvSpPr/>
          <p:nvPr userDrawn="1"/>
        </p:nvSpPr>
        <p:spPr>
          <a:xfrm>
            <a:off x="-1" y="0"/>
            <a:ext cx="619200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86880"/>
            <a:ext cx="5636612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9BA9E0-0AFD-6D77-7BA3-2C37EE05E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275621"/>
            <a:ext cx="1495270" cy="202886"/>
          </a:xfrm>
          <a:prstGeom prst="rect">
            <a:avLst/>
          </a:prstGeom>
        </p:spPr>
      </p:pic>
      <p:sp>
        <p:nvSpPr>
          <p:cNvPr id="4" name="Untertitel 9">
            <a:extLst>
              <a:ext uri="{FF2B5EF4-FFF2-40B4-BE49-F238E27FC236}">
                <a16:creationId xmlns:a16="http://schemas.microsoft.com/office/drawing/2014/main" id="{04DDABEC-36B3-C600-901E-BB6BDA66944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001" y="2651361"/>
            <a:ext cx="5636611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  <a:p>
            <a:endParaRPr lang="de-DE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FE66AC6-FEDF-D469-9E88-8D9E75A4FE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4432177"/>
            <a:ext cx="370938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9F8368-022F-5D88-B4FE-B82DE3E485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016" y="5445224"/>
            <a:ext cx="1044126" cy="1044126"/>
          </a:xfrm>
          <a:prstGeom prst="rect">
            <a:avLst/>
          </a:prstGeom>
        </p:spPr>
      </p:pic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9D96C1BB-7086-2D5C-1DF4-86FA0BF4B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1" y="0"/>
            <a:ext cx="60325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506422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2349500"/>
            <a:ext cx="5642207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FD10E8F9-43DB-C5A0-D391-39256544A6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7205" y="2349500"/>
            <a:ext cx="5642207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F769F3CA-076B-C956-639C-9CA165C520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1907256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E772AE21-0476-0F1F-FCF5-488AC3626F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85F40A81-4BDC-1980-1BD2-F7E22258E3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8470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C8B4EE04-5D28-1445-49F5-17870040DD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95941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A758EB07-87B1-D370-2D05-DD564DC5A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040533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642206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6636E66-EDBE-BB53-E379-8A8D3AC1B6E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7204" y="2278800"/>
            <a:ext cx="5642206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5F71407B-49C0-2CAA-2F91-9E4FFBA38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030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2278800"/>
            <a:ext cx="3713471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5E50D8A-1DDD-40EF-C1F1-677BF494F7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39264" y="2278800"/>
            <a:ext cx="3713471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A9B9CE3-3155-EFB0-3A49-5676416118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95943" y="2278800"/>
            <a:ext cx="3713471" cy="3697200"/>
          </a:xfrm>
          <a:solidFill>
            <a:schemeClr val="bg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6ECF7F8-6B81-6161-4EFE-E6AFDAD71C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525752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2278800"/>
            <a:ext cx="2749103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5E50D8A-1DDD-40EF-C1F1-677BF494F7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74104" y="2278800"/>
            <a:ext cx="2749103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A9B9CE3-3155-EFB0-3A49-5676416118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67207" y="2278800"/>
            <a:ext cx="2749103" cy="3697200"/>
          </a:xfrm>
          <a:solidFill>
            <a:schemeClr val="bg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7538024-5CE6-CA76-B28D-CD0555844A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60310" y="2278800"/>
            <a:ext cx="2749103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DE1704-4C3C-075F-58C9-8391E12A9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598222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en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Masterende</a:t>
            </a:r>
          </a:p>
        </p:txBody>
      </p:sp>
    </p:spTree>
    <p:extLst>
      <p:ext uri="{BB962C8B-B14F-4D97-AF65-F5344CB8AC3E}">
        <p14:creationId xmlns:p14="http://schemas.microsoft.com/office/powerpoint/2010/main" val="63748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Y_Zwei 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Luftfotografie, Vogelperspektive, draußen, Gebäude enthält.&#10;&#10;Automatisch generierte Beschreibung">
            <a:extLst>
              <a:ext uri="{FF2B5EF4-FFF2-40B4-BE49-F238E27FC236}">
                <a16:creationId xmlns:a16="http://schemas.microsoft.com/office/drawing/2014/main" id="{113D5B2B-FF26-6696-89E2-78001546A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2" name="Grafik 1" descr="Ein Bild, das draußen, Baum, Luftfotografie, Vogelperspektive enthält.&#10;&#10;Automatisch generierte Beschreibung">
            <a:extLst>
              <a:ext uri="{FF2B5EF4-FFF2-40B4-BE49-F238E27FC236}">
                <a16:creationId xmlns:a16="http://schemas.microsoft.com/office/drawing/2014/main" id="{D3340978-8239-FB84-A4D4-BD33DD182B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A7F023F-4F93-7CC0-17B7-E8337D430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81855C-95DD-E6B9-050E-2623883D6122}"/>
              </a:ext>
            </a:extLst>
          </p:cNvPr>
          <p:cNvSpPr txBox="1"/>
          <p:nvPr userDrawn="1"/>
        </p:nvSpPr>
        <p:spPr>
          <a:xfrm>
            <a:off x="789843" y="0"/>
            <a:ext cx="10612315" cy="59875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1200" spc="1080" baseline="0" dirty="0">
                <a:solidFill>
                  <a:schemeClr val="tx2"/>
                </a:solidFill>
                <a:latin typeface="DesySans Office Cn Heavy" panose="020B0B06040000020003" pitchFamily="34" charset="0"/>
              </a:rPr>
              <a:t>DES</a:t>
            </a:r>
            <a:r>
              <a:rPr lang="de-DE" sz="31200" spc="-50" baseline="0" dirty="0">
                <a:solidFill>
                  <a:schemeClr val="tx2"/>
                </a:solidFill>
                <a:latin typeface="DesySans Office Cn Heavy" panose="020B0B06040000020003" pitchFamily="34" charset="0"/>
              </a:rPr>
              <a:t>Y</a:t>
            </a:r>
            <a:r>
              <a:rPr lang="de-DE" sz="31200" spc="-50" baseline="0" dirty="0">
                <a:solidFill>
                  <a:srgbClr val="EB6E0F"/>
                </a:solidFill>
                <a:latin typeface="DesySans Office Cn Heavy" panose="020B0B06040000020003" pitchFamily="34" charset="0"/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0BE7296-5B14-6A04-7DAF-EAD0B9E12F14}"/>
              </a:ext>
            </a:extLst>
          </p:cNvPr>
          <p:cNvSpPr txBox="1"/>
          <p:nvPr userDrawn="1"/>
        </p:nvSpPr>
        <p:spPr>
          <a:xfrm>
            <a:off x="3630395" y="834374"/>
            <a:ext cx="4633566" cy="4539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2350" spc="50" baseline="0">
                <a:solidFill>
                  <a:srgbClr val="EB6E0F"/>
                </a:solidFill>
                <a:latin typeface="DesySans Office Cn Regular" panose="020B0506040000020003" pitchFamily="34" charset="0"/>
              </a:rPr>
              <a:t>Hamburg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551F770-886C-2636-676B-18D90EB01351}"/>
              </a:ext>
            </a:extLst>
          </p:cNvPr>
          <p:cNvSpPr txBox="1"/>
          <p:nvPr userDrawn="1"/>
        </p:nvSpPr>
        <p:spPr>
          <a:xfrm>
            <a:off x="4263590" y="4996067"/>
            <a:ext cx="4339170" cy="4539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DE" sz="2350" spc="50" baseline="0">
                <a:solidFill>
                  <a:srgbClr val="EB6E0F"/>
                </a:solidFill>
                <a:latin typeface="DesySans Office Cn Regular" panose="020B0506040000020003" pitchFamily="34" charset="0"/>
              </a:rPr>
              <a:t>Zeuthen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EFF1F95-C020-A13C-9CF3-A9E86E9D3366}"/>
              </a:ext>
            </a:extLst>
          </p:cNvPr>
          <p:cNvSpPr>
            <a:spLocks/>
          </p:cNvSpPr>
          <p:nvPr userDrawn="1"/>
        </p:nvSpPr>
        <p:spPr>
          <a:xfrm>
            <a:off x="1651803" y="994675"/>
            <a:ext cx="191488" cy="191488"/>
          </a:xfrm>
          <a:prstGeom prst="ellipse">
            <a:avLst/>
          </a:prstGeom>
          <a:solidFill>
            <a:srgbClr val="EB6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8" tIns="46410" rIns="92818" bIns="46410"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884BCBB-6D68-1CB2-3A8C-DFF05D95F63A}"/>
              </a:ext>
            </a:extLst>
          </p:cNvPr>
          <p:cNvCxnSpPr/>
          <p:nvPr userDrawn="1"/>
        </p:nvCxnSpPr>
        <p:spPr>
          <a:xfrm>
            <a:off x="1838051" y="1090419"/>
            <a:ext cx="1606095" cy="0"/>
          </a:xfrm>
          <a:prstGeom prst="line">
            <a:avLst/>
          </a:prstGeom>
          <a:ln w="12700">
            <a:solidFill>
              <a:srgbClr val="EB6E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BA4212FE-3438-9DCA-7FAC-41FA09C81149}"/>
              </a:ext>
            </a:extLst>
          </p:cNvPr>
          <p:cNvSpPr>
            <a:spLocks/>
          </p:cNvSpPr>
          <p:nvPr userDrawn="1"/>
        </p:nvSpPr>
        <p:spPr>
          <a:xfrm flipH="1">
            <a:off x="10389863" y="5159968"/>
            <a:ext cx="191488" cy="191488"/>
          </a:xfrm>
          <a:prstGeom prst="ellipse">
            <a:avLst/>
          </a:prstGeom>
          <a:solidFill>
            <a:srgbClr val="EB6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8" tIns="46410" rIns="92818" bIns="46410"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A6B9596-A1FD-33C0-D133-2483C6563B25}"/>
              </a:ext>
            </a:extLst>
          </p:cNvPr>
          <p:cNvCxnSpPr/>
          <p:nvPr userDrawn="1"/>
        </p:nvCxnSpPr>
        <p:spPr>
          <a:xfrm flipH="1">
            <a:off x="8789008" y="5255712"/>
            <a:ext cx="1606095" cy="0"/>
          </a:xfrm>
          <a:prstGeom prst="line">
            <a:avLst/>
          </a:prstGeom>
          <a:ln w="12700">
            <a:solidFill>
              <a:srgbClr val="EB6E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8299D5F-BD2D-54F4-56AE-4162121E1E06}"/>
              </a:ext>
            </a:extLst>
          </p:cNvPr>
          <p:cNvSpPr txBox="1"/>
          <p:nvPr userDrawn="1"/>
        </p:nvSpPr>
        <p:spPr>
          <a:xfrm>
            <a:off x="1093178" y="2259597"/>
            <a:ext cx="10005645" cy="23388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1500">
                <a:solidFill>
                  <a:schemeClr val="tx2"/>
                </a:solidFill>
                <a:latin typeface="DesySans Office Cn Bold" panose="020B0806040000020003" pitchFamily="34" charset="0"/>
              </a:rPr>
              <a:t>Zwei Standorte</a:t>
            </a:r>
          </a:p>
        </p:txBody>
      </p:sp>
    </p:spTree>
    <p:extLst>
      <p:ext uri="{BB962C8B-B14F-4D97-AF65-F5344CB8AC3E}">
        <p14:creationId xmlns:p14="http://schemas.microsoft.com/office/powerpoint/2010/main" val="19233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7" grpId="0" animBg="1"/>
      <p:bldP spid="22" grpId="0" animBg="1"/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Forschungsber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00.00.2025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pic>
        <p:nvPicPr>
          <p:cNvPr id="6" name="Bildplatzhalter 31" descr="Ein Bild, das Kleidung, Person, Bautechnik, Im Haus enthält.&#10;&#10;KI-generierte Inhalte können fehlerhaft sein.">
            <a:extLst>
              <a:ext uri="{FF2B5EF4-FFF2-40B4-BE49-F238E27FC236}">
                <a16:creationId xmlns:a16="http://schemas.microsoft.com/office/drawing/2014/main" id="{891EF143-B085-CE2B-80AB-18B7DB6CD4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7" name="Bildplatzhalter 33" descr="Ein Bild, das Bautechnik, Industrie, Stahl, Metall enthält.&#10;&#10;KI-generierte Inhalte können fehlerhaft sein.">
            <a:extLst>
              <a:ext uri="{FF2B5EF4-FFF2-40B4-BE49-F238E27FC236}">
                <a16:creationId xmlns:a16="http://schemas.microsoft.com/office/drawing/2014/main" id="{72A1FDE9-B492-56C5-2BBA-D4F43BFEB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8" name="Bildplatzhalter 37" descr="Ein Bild, das Licht enthält.&#10;&#10;KI-generierte Inhalte können fehlerhaft sein.">
            <a:extLst>
              <a:ext uri="{FF2B5EF4-FFF2-40B4-BE49-F238E27FC236}">
                <a16:creationId xmlns:a16="http://schemas.microsoft.com/office/drawing/2014/main" id="{52E6A8BA-CB62-D8C6-E743-78D32C8F30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pic>
        <p:nvPicPr>
          <p:cNvPr id="9" name="Bildplatzhalter 35" descr="Ein Bild, das Himmel, draußen, Gelände, Landschaft enthält.&#10;&#10;KI-generierte Inhalte können fehlerhaft sein.">
            <a:extLst>
              <a:ext uri="{FF2B5EF4-FFF2-40B4-BE49-F238E27FC236}">
                <a16:creationId xmlns:a16="http://schemas.microsoft.com/office/drawing/2014/main" id="{B3D4EE59-8463-3C32-6EB3-54F2998EB6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5788823-ACD8-D141-8CA2-F28F013EF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904541-FF57-8278-B44B-BEFA58C58659}"/>
              </a:ext>
            </a:extLst>
          </p:cNvPr>
          <p:cNvSpPr txBox="1"/>
          <p:nvPr userDrawn="1"/>
        </p:nvSpPr>
        <p:spPr>
          <a:xfrm>
            <a:off x="0" y="2259597"/>
            <a:ext cx="12192000" cy="22323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8000">
                <a:solidFill>
                  <a:schemeClr val="tx2"/>
                </a:solidFill>
                <a:latin typeface="DesySans Office Cn Bold" panose="020B0806040000020003" pitchFamily="34" charset="0"/>
              </a:rPr>
              <a:t>Vier Forschungsbereiche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E10B54-8BF0-8E8A-AB47-38C7E76DF795}"/>
              </a:ext>
            </a:extLst>
          </p:cNvPr>
          <p:cNvSpPr txBox="1"/>
          <p:nvPr userDrawn="1"/>
        </p:nvSpPr>
        <p:spPr>
          <a:xfrm>
            <a:off x="748397" y="1274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Photon Science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F355C4-D854-EF71-0CC7-621C2CDE6F48}"/>
              </a:ext>
            </a:extLst>
          </p:cNvPr>
          <p:cNvSpPr txBox="1"/>
          <p:nvPr userDrawn="1"/>
        </p:nvSpPr>
        <p:spPr>
          <a:xfrm>
            <a:off x="6844398" y="1274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Particle Physics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B3681A-D39A-AC3E-A27B-579E15BE3EFF}"/>
              </a:ext>
            </a:extLst>
          </p:cNvPr>
          <p:cNvSpPr txBox="1"/>
          <p:nvPr userDrawn="1"/>
        </p:nvSpPr>
        <p:spPr>
          <a:xfrm>
            <a:off x="748398" y="4703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Astro Particle Physics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181357-D9B1-3974-8955-CAC503E09DA1}"/>
              </a:ext>
            </a:extLst>
          </p:cNvPr>
          <p:cNvSpPr txBox="1"/>
          <p:nvPr userDrawn="1"/>
        </p:nvSpPr>
        <p:spPr>
          <a:xfrm>
            <a:off x="6844398" y="4703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Accelerators</a:t>
            </a:r>
          </a:p>
        </p:txBody>
      </p:sp>
    </p:spTree>
    <p:extLst>
      <p:ext uri="{BB962C8B-B14F-4D97-AF65-F5344CB8AC3E}">
        <p14:creationId xmlns:p14="http://schemas.microsoft.com/office/powerpoint/2010/main" val="17461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00" y="86880"/>
            <a:ext cx="6678420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4" name="Untertitel 9">
            <a:extLst>
              <a:ext uri="{FF2B5EF4-FFF2-40B4-BE49-F238E27FC236}">
                <a16:creationId xmlns:a16="http://schemas.microsoft.com/office/drawing/2014/main" id="{B8A8B4DC-327E-498B-3D92-1E3A17B4A63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599" y="2651361"/>
            <a:ext cx="6678420" cy="1407600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</a:t>
            </a:r>
            <a:br>
              <a:rPr lang="de-DE"/>
            </a:br>
            <a:r>
              <a:rPr lang="de-DE"/>
              <a:t>(Sublineplatzhalter ist kopierbar, wenn er Zeichen enthält.)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F278AC-CEC3-2F5F-0B60-716031399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347" y="5432199"/>
            <a:ext cx="1044126" cy="1044126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F9DEC044-D11B-6FDB-1CEB-176B6F6DA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347221-2F08-AFE6-236A-093159F28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5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9878D0-5ACE-0DFE-8ED6-2EEC61E4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7573963" cy="16617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Headline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EB2FA6-C9A8-1A0E-5E14-2B25F8964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2598738"/>
            <a:ext cx="11428413" cy="3379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B5C13A-6BF6-BDEC-C4EC-65533213D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00.00.2025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46A3D-4E9D-ED03-4E6F-2FAABC64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1" y="6475413"/>
            <a:ext cx="45561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B30850-3B87-C858-2181-46978151B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6602" y="6475413"/>
            <a:ext cx="4627128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</a:p>
        </p:txBody>
      </p:sp>
      <p:grpSp>
        <p:nvGrpSpPr>
          <p:cNvPr id="12" name="Grafik 8">
            <a:extLst>
              <a:ext uri="{FF2B5EF4-FFF2-40B4-BE49-F238E27FC236}">
                <a16:creationId xmlns:a16="http://schemas.microsoft.com/office/drawing/2014/main" id="{73ED5B53-34EF-45A2-B4F3-02CC97F44696}"/>
              </a:ext>
            </a:extLst>
          </p:cNvPr>
          <p:cNvGrpSpPr/>
          <p:nvPr userDrawn="1"/>
        </p:nvGrpSpPr>
        <p:grpSpPr>
          <a:xfrm>
            <a:off x="380999" y="6519075"/>
            <a:ext cx="269424" cy="86053"/>
            <a:chOff x="386631" y="6383698"/>
            <a:chExt cx="269424" cy="86053"/>
          </a:xfrm>
        </p:grpSpPr>
        <p:grpSp>
          <p:nvGrpSpPr>
            <p:cNvPr id="13" name="Grafik 8">
              <a:extLst>
                <a:ext uri="{FF2B5EF4-FFF2-40B4-BE49-F238E27FC236}">
                  <a16:creationId xmlns:a16="http://schemas.microsoft.com/office/drawing/2014/main" id="{64A7DC56-9933-D386-F726-FBD760D9BDB7}"/>
                </a:ext>
              </a:extLst>
            </p:cNvPr>
            <p:cNvGrpSpPr/>
            <p:nvPr/>
          </p:nvGrpSpPr>
          <p:grpSpPr>
            <a:xfrm>
              <a:off x="386631" y="6385008"/>
              <a:ext cx="121287" cy="83565"/>
              <a:chOff x="386631" y="6385008"/>
              <a:chExt cx="121287" cy="83565"/>
            </a:xfrm>
            <a:solidFill>
              <a:srgbClr val="007BC8"/>
            </a:solidFill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D0724188-9DCE-C686-83E4-138E657E75BD}"/>
                  </a:ext>
                </a:extLst>
              </p:cNvPr>
              <p:cNvSpPr/>
              <p:nvPr/>
            </p:nvSpPr>
            <p:spPr>
              <a:xfrm>
                <a:off x="386631" y="6385008"/>
                <a:ext cx="57500" cy="83565"/>
              </a:xfrm>
              <a:custGeom>
                <a:avLst/>
                <a:gdLst>
                  <a:gd name="connsiteX0" fmla="*/ 0 w 57500"/>
                  <a:gd name="connsiteY0" fmla="*/ 0 h 83565"/>
                  <a:gd name="connsiteX1" fmla="*/ 26327 w 57500"/>
                  <a:gd name="connsiteY1" fmla="*/ 0 h 83565"/>
                  <a:gd name="connsiteX2" fmla="*/ 49772 w 57500"/>
                  <a:gd name="connsiteY2" fmla="*/ 7204 h 83565"/>
                  <a:gd name="connsiteX3" fmla="*/ 57500 w 57500"/>
                  <a:gd name="connsiteY3" fmla="*/ 29209 h 83565"/>
                  <a:gd name="connsiteX4" fmla="*/ 57500 w 57500"/>
                  <a:gd name="connsiteY4" fmla="*/ 54357 h 83565"/>
                  <a:gd name="connsiteX5" fmla="*/ 49772 w 57500"/>
                  <a:gd name="connsiteY5" fmla="*/ 76361 h 83565"/>
                  <a:gd name="connsiteX6" fmla="*/ 26327 w 57500"/>
                  <a:gd name="connsiteY6" fmla="*/ 83565 h 83565"/>
                  <a:gd name="connsiteX7" fmla="*/ 0 w 57500"/>
                  <a:gd name="connsiteY7" fmla="*/ 83565 h 83565"/>
                  <a:gd name="connsiteX8" fmla="*/ 0 w 57500"/>
                  <a:gd name="connsiteY8" fmla="*/ 0 h 83565"/>
                  <a:gd name="connsiteX9" fmla="*/ 26196 w 57500"/>
                  <a:gd name="connsiteY9" fmla="*/ 67324 h 83565"/>
                  <a:gd name="connsiteX10" fmla="*/ 34972 w 57500"/>
                  <a:gd name="connsiteY10" fmla="*/ 64180 h 83565"/>
                  <a:gd name="connsiteX11" fmla="*/ 38115 w 57500"/>
                  <a:gd name="connsiteY11" fmla="*/ 54750 h 83565"/>
                  <a:gd name="connsiteX12" fmla="*/ 38115 w 57500"/>
                  <a:gd name="connsiteY12" fmla="*/ 29471 h 83565"/>
                  <a:gd name="connsiteX13" fmla="*/ 34972 w 57500"/>
                  <a:gd name="connsiteY13" fmla="*/ 19909 h 83565"/>
                  <a:gd name="connsiteX14" fmla="*/ 26196 w 57500"/>
                  <a:gd name="connsiteY14" fmla="*/ 16765 h 83565"/>
                  <a:gd name="connsiteX15" fmla="*/ 19385 w 57500"/>
                  <a:gd name="connsiteY15" fmla="*/ 16765 h 83565"/>
                  <a:gd name="connsiteX16" fmla="*/ 19385 w 57500"/>
                  <a:gd name="connsiteY16" fmla="*/ 67455 h 83565"/>
                  <a:gd name="connsiteX17" fmla="*/ 26196 w 57500"/>
                  <a:gd name="connsiteY17" fmla="*/ 67455 h 8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00" h="83565">
                    <a:moveTo>
                      <a:pt x="0" y="0"/>
                    </a:moveTo>
                    <a:lnTo>
                      <a:pt x="26327" y="0"/>
                    </a:lnTo>
                    <a:cubicBezTo>
                      <a:pt x="36805" y="0"/>
                      <a:pt x="44664" y="2358"/>
                      <a:pt x="49772" y="7204"/>
                    </a:cubicBezTo>
                    <a:cubicBezTo>
                      <a:pt x="54880" y="12050"/>
                      <a:pt x="57500" y="19385"/>
                      <a:pt x="57500" y="29209"/>
                    </a:cubicBezTo>
                    <a:lnTo>
                      <a:pt x="57500" y="54357"/>
                    </a:lnTo>
                    <a:cubicBezTo>
                      <a:pt x="57500" y="64180"/>
                      <a:pt x="54880" y="71515"/>
                      <a:pt x="49772" y="76361"/>
                    </a:cubicBezTo>
                    <a:cubicBezTo>
                      <a:pt x="44664" y="81208"/>
                      <a:pt x="36805" y="83565"/>
                      <a:pt x="26327" y="83565"/>
                    </a:cubicBezTo>
                    <a:lnTo>
                      <a:pt x="0" y="83565"/>
                    </a:lnTo>
                    <a:lnTo>
                      <a:pt x="0" y="0"/>
                    </a:lnTo>
                    <a:close/>
                    <a:moveTo>
                      <a:pt x="26196" y="67324"/>
                    </a:moveTo>
                    <a:cubicBezTo>
                      <a:pt x="29994" y="67324"/>
                      <a:pt x="32876" y="66276"/>
                      <a:pt x="34972" y="64180"/>
                    </a:cubicBezTo>
                    <a:cubicBezTo>
                      <a:pt x="37067" y="62085"/>
                      <a:pt x="38115" y="58941"/>
                      <a:pt x="38115" y="54750"/>
                    </a:cubicBezTo>
                    <a:lnTo>
                      <a:pt x="38115" y="29471"/>
                    </a:lnTo>
                    <a:cubicBezTo>
                      <a:pt x="38115" y="25148"/>
                      <a:pt x="37067" y="22005"/>
                      <a:pt x="34972" y="19909"/>
                    </a:cubicBezTo>
                    <a:cubicBezTo>
                      <a:pt x="32876" y="17813"/>
                      <a:pt x="29994" y="16765"/>
                      <a:pt x="26196" y="16765"/>
                    </a:cubicBezTo>
                    <a:lnTo>
                      <a:pt x="19385" y="16765"/>
                    </a:lnTo>
                    <a:lnTo>
                      <a:pt x="19385" y="67455"/>
                    </a:lnTo>
                    <a:lnTo>
                      <a:pt x="26196" y="67455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2C6CB5-37EB-D370-0587-BC43D8F589EF}"/>
                  </a:ext>
                </a:extLst>
              </p:cNvPr>
              <p:cNvSpPr/>
              <p:nvPr/>
            </p:nvSpPr>
            <p:spPr>
              <a:xfrm>
                <a:off x="457883" y="6385008"/>
                <a:ext cx="50034" cy="83565"/>
              </a:xfrm>
              <a:custGeom>
                <a:avLst/>
                <a:gdLst>
                  <a:gd name="connsiteX0" fmla="*/ 0 w 50034"/>
                  <a:gd name="connsiteY0" fmla="*/ 0 h 83565"/>
                  <a:gd name="connsiteX1" fmla="*/ 49379 w 50034"/>
                  <a:gd name="connsiteY1" fmla="*/ 0 h 83565"/>
                  <a:gd name="connsiteX2" fmla="*/ 49379 w 50034"/>
                  <a:gd name="connsiteY2" fmla="*/ 16242 h 83565"/>
                  <a:gd name="connsiteX3" fmla="*/ 19385 w 50034"/>
                  <a:gd name="connsiteY3" fmla="*/ 16242 h 83565"/>
                  <a:gd name="connsiteX4" fmla="*/ 19385 w 50034"/>
                  <a:gd name="connsiteY4" fmla="*/ 33793 h 83565"/>
                  <a:gd name="connsiteX5" fmla="*/ 46498 w 50034"/>
                  <a:gd name="connsiteY5" fmla="*/ 33793 h 83565"/>
                  <a:gd name="connsiteX6" fmla="*/ 46498 w 50034"/>
                  <a:gd name="connsiteY6" fmla="*/ 48856 h 83565"/>
                  <a:gd name="connsiteX7" fmla="*/ 19385 w 50034"/>
                  <a:gd name="connsiteY7" fmla="*/ 48856 h 83565"/>
                  <a:gd name="connsiteX8" fmla="*/ 19385 w 50034"/>
                  <a:gd name="connsiteY8" fmla="*/ 67324 h 83565"/>
                  <a:gd name="connsiteX9" fmla="*/ 50034 w 50034"/>
                  <a:gd name="connsiteY9" fmla="*/ 67324 h 83565"/>
                  <a:gd name="connsiteX10" fmla="*/ 50034 w 50034"/>
                  <a:gd name="connsiteY10" fmla="*/ 83565 h 83565"/>
                  <a:gd name="connsiteX11" fmla="*/ 131 w 50034"/>
                  <a:gd name="connsiteY11" fmla="*/ 83565 h 83565"/>
                  <a:gd name="connsiteX12" fmla="*/ 131 w 50034"/>
                  <a:gd name="connsiteY12" fmla="*/ 0 h 8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034" h="83565">
                    <a:moveTo>
                      <a:pt x="0" y="0"/>
                    </a:moveTo>
                    <a:lnTo>
                      <a:pt x="49379" y="0"/>
                    </a:lnTo>
                    <a:lnTo>
                      <a:pt x="49379" y="16242"/>
                    </a:lnTo>
                    <a:lnTo>
                      <a:pt x="19385" y="16242"/>
                    </a:lnTo>
                    <a:lnTo>
                      <a:pt x="19385" y="33793"/>
                    </a:lnTo>
                    <a:lnTo>
                      <a:pt x="46498" y="33793"/>
                    </a:lnTo>
                    <a:lnTo>
                      <a:pt x="46498" y="48856"/>
                    </a:lnTo>
                    <a:lnTo>
                      <a:pt x="19385" y="48856"/>
                    </a:lnTo>
                    <a:lnTo>
                      <a:pt x="19385" y="67324"/>
                    </a:lnTo>
                    <a:lnTo>
                      <a:pt x="50034" y="67324"/>
                    </a:lnTo>
                    <a:lnTo>
                      <a:pt x="50034" y="83565"/>
                    </a:lnTo>
                    <a:lnTo>
                      <a:pt x="131" y="8356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afik 8">
              <a:extLst>
                <a:ext uri="{FF2B5EF4-FFF2-40B4-BE49-F238E27FC236}">
                  <a16:creationId xmlns:a16="http://schemas.microsoft.com/office/drawing/2014/main" id="{45CDD609-0F55-4F37-2F49-FA7CD734ECDB}"/>
                </a:ext>
              </a:extLst>
            </p:cNvPr>
            <p:cNvGrpSpPr/>
            <p:nvPr/>
          </p:nvGrpSpPr>
          <p:grpSpPr>
            <a:xfrm>
              <a:off x="517872" y="6383698"/>
              <a:ext cx="120894" cy="85791"/>
              <a:chOff x="517872" y="6383698"/>
              <a:chExt cx="120894" cy="85791"/>
            </a:xfrm>
            <a:solidFill>
              <a:srgbClr val="007BC8"/>
            </a:solidFill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67159767-3C3F-556A-92F1-BD72FDE6B283}"/>
                  </a:ext>
                </a:extLst>
              </p:cNvPr>
              <p:cNvSpPr/>
              <p:nvPr/>
            </p:nvSpPr>
            <p:spPr>
              <a:xfrm>
                <a:off x="517872" y="6383698"/>
                <a:ext cx="54356" cy="85791"/>
              </a:xfrm>
              <a:custGeom>
                <a:avLst/>
                <a:gdLst>
                  <a:gd name="connsiteX0" fmla="*/ 10478 w 54356"/>
                  <a:gd name="connsiteY0" fmla="*/ 84613 h 85791"/>
                  <a:gd name="connsiteX1" fmla="*/ 0 w 54356"/>
                  <a:gd name="connsiteY1" fmla="*/ 81208 h 85791"/>
                  <a:gd name="connsiteX2" fmla="*/ 2882 w 54356"/>
                  <a:gd name="connsiteY2" fmla="*/ 64966 h 85791"/>
                  <a:gd name="connsiteX3" fmla="*/ 12967 w 54356"/>
                  <a:gd name="connsiteY3" fmla="*/ 68372 h 85791"/>
                  <a:gd name="connsiteX4" fmla="*/ 23445 w 54356"/>
                  <a:gd name="connsiteY4" fmla="*/ 69812 h 85791"/>
                  <a:gd name="connsiteX5" fmla="*/ 32483 w 54356"/>
                  <a:gd name="connsiteY5" fmla="*/ 67717 h 85791"/>
                  <a:gd name="connsiteX6" fmla="*/ 35234 w 54356"/>
                  <a:gd name="connsiteY6" fmla="*/ 62085 h 85791"/>
                  <a:gd name="connsiteX7" fmla="*/ 35234 w 54356"/>
                  <a:gd name="connsiteY7" fmla="*/ 61037 h 85791"/>
                  <a:gd name="connsiteX8" fmla="*/ 33662 w 54356"/>
                  <a:gd name="connsiteY8" fmla="*/ 56714 h 85791"/>
                  <a:gd name="connsiteX9" fmla="*/ 28423 w 54356"/>
                  <a:gd name="connsiteY9" fmla="*/ 53178 h 85791"/>
                  <a:gd name="connsiteX10" fmla="*/ 18992 w 54356"/>
                  <a:gd name="connsiteY10" fmla="*/ 48594 h 85791"/>
                  <a:gd name="connsiteX11" fmla="*/ 5763 w 54356"/>
                  <a:gd name="connsiteY11" fmla="*/ 38901 h 85791"/>
                  <a:gd name="connsiteX12" fmla="*/ 1441 w 54356"/>
                  <a:gd name="connsiteY12" fmla="*/ 25410 h 85791"/>
                  <a:gd name="connsiteX13" fmla="*/ 1441 w 54356"/>
                  <a:gd name="connsiteY13" fmla="*/ 23969 h 85791"/>
                  <a:gd name="connsiteX14" fmla="*/ 4715 w 54356"/>
                  <a:gd name="connsiteY14" fmla="*/ 11133 h 85791"/>
                  <a:gd name="connsiteX15" fmla="*/ 14539 w 54356"/>
                  <a:gd name="connsiteY15" fmla="*/ 2882 h 85791"/>
                  <a:gd name="connsiteX16" fmla="*/ 30518 w 54356"/>
                  <a:gd name="connsiteY16" fmla="*/ 0 h 85791"/>
                  <a:gd name="connsiteX17" fmla="*/ 42830 w 54356"/>
                  <a:gd name="connsiteY17" fmla="*/ 1179 h 85791"/>
                  <a:gd name="connsiteX18" fmla="*/ 51999 w 54356"/>
                  <a:gd name="connsiteY18" fmla="*/ 4060 h 85791"/>
                  <a:gd name="connsiteX19" fmla="*/ 48986 w 54356"/>
                  <a:gd name="connsiteY19" fmla="*/ 19516 h 85791"/>
                  <a:gd name="connsiteX20" fmla="*/ 41259 w 54356"/>
                  <a:gd name="connsiteY20" fmla="*/ 16896 h 85791"/>
                  <a:gd name="connsiteX21" fmla="*/ 31435 w 54356"/>
                  <a:gd name="connsiteY21" fmla="*/ 15849 h 85791"/>
                  <a:gd name="connsiteX22" fmla="*/ 23314 w 54356"/>
                  <a:gd name="connsiteY22" fmla="*/ 17944 h 85791"/>
                  <a:gd name="connsiteX23" fmla="*/ 20564 w 54356"/>
                  <a:gd name="connsiteY23" fmla="*/ 23576 h 85791"/>
                  <a:gd name="connsiteX24" fmla="*/ 20564 w 54356"/>
                  <a:gd name="connsiteY24" fmla="*/ 24493 h 85791"/>
                  <a:gd name="connsiteX25" fmla="*/ 22267 w 54356"/>
                  <a:gd name="connsiteY25" fmla="*/ 29209 h 85791"/>
                  <a:gd name="connsiteX26" fmla="*/ 27506 w 54356"/>
                  <a:gd name="connsiteY26" fmla="*/ 32876 h 85791"/>
                  <a:gd name="connsiteX27" fmla="*/ 36412 w 54356"/>
                  <a:gd name="connsiteY27" fmla="*/ 37329 h 85791"/>
                  <a:gd name="connsiteX28" fmla="*/ 46498 w 54356"/>
                  <a:gd name="connsiteY28" fmla="*/ 43616 h 85791"/>
                  <a:gd name="connsiteX29" fmla="*/ 52392 w 54356"/>
                  <a:gd name="connsiteY29" fmla="*/ 50820 h 85791"/>
                  <a:gd name="connsiteX30" fmla="*/ 54357 w 54356"/>
                  <a:gd name="connsiteY30" fmla="*/ 60120 h 85791"/>
                  <a:gd name="connsiteX31" fmla="*/ 54357 w 54356"/>
                  <a:gd name="connsiteY31" fmla="*/ 61561 h 85791"/>
                  <a:gd name="connsiteX32" fmla="*/ 50951 w 54356"/>
                  <a:gd name="connsiteY32" fmla="*/ 74528 h 85791"/>
                  <a:gd name="connsiteX33" fmla="*/ 40735 w 54356"/>
                  <a:gd name="connsiteY33" fmla="*/ 82910 h 85791"/>
                  <a:gd name="connsiteX34" fmla="*/ 24231 w 54356"/>
                  <a:gd name="connsiteY34" fmla="*/ 85792 h 85791"/>
                  <a:gd name="connsiteX35" fmla="*/ 10478 w 54356"/>
                  <a:gd name="connsiteY35" fmla="*/ 84351 h 8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4356" h="85791">
                    <a:moveTo>
                      <a:pt x="10478" y="84613"/>
                    </a:moveTo>
                    <a:cubicBezTo>
                      <a:pt x="6287" y="83696"/>
                      <a:pt x="2751" y="82517"/>
                      <a:pt x="0" y="81208"/>
                    </a:cubicBezTo>
                    <a:lnTo>
                      <a:pt x="2882" y="64966"/>
                    </a:lnTo>
                    <a:cubicBezTo>
                      <a:pt x="5894" y="66276"/>
                      <a:pt x="9300" y="67455"/>
                      <a:pt x="12967" y="68372"/>
                    </a:cubicBezTo>
                    <a:cubicBezTo>
                      <a:pt x="16634" y="69288"/>
                      <a:pt x="20171" y="69812"/>
                      <a:pt x="23445" y="69812"/>
                    </a:cubicBezTo>
                    <a:cubicBezTo>
                      <a:pt x="27506" y="69812"/>
                      <a:pt x="30518" y="69157"/>
                      <a:pt x="32483" y="67717"/>
                    </a:cubicBezTo>
                    <a:cubicBezTo>
                      <a:pt x="34317" y="66407"/>
                      <a:pt x="35234" y="64442"/>
                      <a:pt x="35234" y="62085"/>
                    </a:cubicBezTo>
                    <a:lnTo>
                      <a:pt x="35234" y="61037"/>
                    </a:lnTo>
                    <a:cubicBezTo>
                      <a:pt x="35234" y="59334"/>
                      <a:pt x="34710" y="57893"/>
                      <a:pt x="33662" y="56714"/>
                    </a:cubicBezTo>
                    <a:cubicBezTo>
                      <a:pt x="32614" y="55536"/>
                      <a:pt x="30911" y="54357"/>
                      <a:pt x="28423" y="53178"/>
                    </a:cubicBezTo>
                    <a:lnTo>
                      <a:pt x="18992" y="48594"/>
                    </a:lnTo>
                    <a:cubicBezTo>
                      <a:pt x="13098" y="45712"/>
                      <a:pt x="8645" y="42569"/>
                      <a:pt x="5763" y="38901"/>
                    </a:cubicBezTo>
                    <a:cubicBezTo>
                      <a:pt x="2882" y="35234"/>
                      <a:pt x="1441" y="30780"/>
                      <a:pt x="1441" y="25410"/>
                    </a:cubicBezTo>
                    <a:lnTo>
                      <a:pt x="1441" y="23969"/>
                    </a:lnTo>
                    <a:cubicBezTo>
                      <a:pt x="1441" y="18992"/>
                      <a:pt x="2489" y="14670"/>
                      <a:pt x="4715" y="11133"/>
                    </a:cubicBezTo>
                    <a:cubicBezTo>
                      <a:pt x="6942" y="7466"/>
                      <a:pt x="10216" y="4715"/>
                      <a:pt x="14539" y="2882"/>
                    </a:cubicBezTo>
                    <a:cubicBezTo>
                      <a:pt x="18861" y="917"/>
                      <a:pt x="24231" y="0"/>
                      <a:pt x="30518" y="0"/>
                    </a:cubicBezTo>
                    <a:cubicBezTo>
                      <a:pt x="34972" y="0"/>
                      <a:pt x="39032" y="393"/>
                      <a:pt x="42830" y="1179"/>
                    </a:cubicBezTo>
                    <a:cubicBezTo>
                      <a:pt x="46498" y="1965"/>
                      <a:pt x="49641" y="2882"/>
                      <a:pt x="51999" y="4060"/>
                    </a:cubicBezTo>
                    <a:lnTo>
                      <a:pt x="48986" y="19516"/>
                    </a:lnTo>
                    <a:cubicBezTo>
                      <a:pt x="46891" y="18468"/>
                      <a:pt x="44402" y="17551"/>
                      <a:pt x="41259" y="16896"/>
                    </a:cubicBezTo>
                    <a:cubicBezTo>
                      <a:pt x="38115" y="16242"/>
                      <a:pt x="34972" y="15849"/>
                      <a:pt x="31435" y="15849"/>
                    </a:cubicBezTo>
                    <a:cubicBezTo>
                      <a:pt x="27899" y="15849"/>
                      <a:pt x="25279" y="16503"/>
                      <a:pt x="23314" y="17944"/>
                    </a:cubicBezTo>
                    <a:cubicBezTo>
                      <a:pt x="21350" y="19385"/>
                      <a:pt x="20564" y="21219"/>
                      <a:pt x="20564" y="23576"/>
                    </a:cubicBezTo>
                    <a:lnTo>
                      <a:pt x="20564" y="24493"/>
                    </a:lnTo>
                    <a:cubicBezTo>
                      <a:pt x="20564" y="26327"/>
                      <a:pt x="21088" y="27899"/>
                      <a:pt x="22267" y="29209"/>
                    </a:cubicBezTo>
                    <a:cubicBezTo>
                      <a:pt x="23445" y="30518"/>
                      <a:pt x="25148" y="31697"/>
                      <a:pt x="27506" y="32876"/>
                    </a:cubicBezTo>
                    <a:lnTo>
                      <a:pt x="36412" y="37329"/>
                    </a:lnTo>
                    <a:cubicBezTo>
                      <a:pt x="40604" y="39425"/>
                      <a:pt x="43878" y="41521"/>
                      <a:pt x="46498" y="43616"/>
                    </a:cubicBezTo>
                    <a:cubicBezTo>
                      <a:pt x="49117" y="45712"/>
                      <a:pt x="51082" y="48201"/>
                      <a:pt x="52392" y="50820"/>
                    </a:cubicBezTo>
                    <a:cubicBezTo>
                      <a:pt x="53702" y="53440"/>
                      <a:pt x="54357" y="56583"/>
                      <a:pt x="54357" y="60120"/>
                    </a:cubicBezTo>
                    <a:lnTo>
                      <a:pt x="54357" y="61561"/>
                    </a:lnTo>
                    <a:cubicBezTo>
                      <a:pt x="54357" y="66538"/>
                      <a:pt x="53178" y="70860"/>
                      <a:pt x="50951" y="74528"/>
                    </a:cubicBezTo>
                    <a:cubicBezTo>
                      <a:pt x="48724" y="78195"/>
                      <a:pt x="45188" y="80946"/>
                      <a:pt x="40735" y="82910"/>
                    </a:cubicBezTo>
                    <a:cubicBezTo>
                      <a:pt x="36281" y="84875"/>
                      <a:pt x="30780" y="85792"/>
                      <a:pt x="24231" y="85792"/>
                    </a:cubicBezTo>
                    <a:cubicBezTo>
                      <a:pt x="19254" y="85792"/>
                      <a:pt x="14670" y="85268"/>
                      <a:pt x="10478" y="84351"/>
                    </a:cubicBez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AE79752-93E9-8EE1-5436-2DB5F755D693}"/>
                  </a:ext>
                </a:extLst>
              </p:cNvPr>
              <p:cNvSpPr/>
              <p:nvPr/>
            </p:nvSpPr>
            <p:spPr>
              <a:xfrm>
                <a:off x="576158" y="6385008"/>
                <a:ext cx="62608" cy="83434"/>
              </a:xfrm>
              <a:custGeom>
                <a:avLst/>
                <a:gdLst>
                  <a:gd name="connsiteX0" fmla="*/ 21481 w 62608"/>
                  <a:gd name="connsiteY0" fmla="*/ 50034 h 83434"/>
                  <a:gd name="connsiteX1" fmla="*/ 0 w 62608"/>
                  <a:gd name="connsiteY1" fmla="*/ 0 h 83434"/>
                  <a:gd name="connsiteX2" fmla="*/ 21219 w 62608"/>
                  <a:gd name="connsiteY2" fmla="*/ 0 h 83434"/>
                  <a:gd name="connsiteX3" fmla="*/ 31173 w 62608"/>
                  <a:gd name="connsiteY3" fmla="*/ 32876 h 83434"/>
                  <a:gd name="connsiteX4" fmla="*/ 41521 w 62608"/>
                  <a:gd name="connsiteY4" fmla="*/ 0 h 83434"/>
                  <a:gd name="connsiteX5" fmla="*/ 62608 w 62608"/>
                  <a:gd name="connsiteY5" fmla="*/ 0 h 83434"/>
                  <a:gd name="connsiteX6" fmla="*/ 40997 w 62608"/>
                  <a:gd name="connsiteY6" fmla="*/ 49903 h 83434"/>
                  <a:gd name="connsiteX7" fmla="*/ 40997 w 62608"/>
                  <a:gd name="connsiteY7" fmla="*/ 83434 h 83434"/>
                  <a:gd name="connsiteX8" fmla="*/ 21481 w 62608"/>
                  <a:gd name="connsiteY8" fmla="*/ 83434 h 83434"/>
                  <a:gd name="connsiteX9" fmla="*/ 21481 w 62608"/>
                  <a:gd name="connsiteY9" fmla="*/ 50034 h 8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608" h="83434">
                    <a:moveTo>
                      <a:pt x="21481" y="50034"/>
                    </a:moveTo>
                    <a:lnTo>
                      <a:pt x="0" y="0"/>
                    </a:lnTo>
                    <a:lnTo>
                      <a:pt x="21219" y="0"/>
                    </a:lnTo>
                    <a:lnTo>
                      <a:pt x="31173" y="32876"/>
                    </a:lnTo>
                    <a:lnTo>
                      <a:pt x="41521" y="0"/>
                    </a:lnTo>
                    <a:lnTo>
                      <a:pt x="62608" y="0"/>
                    </a:lnTo>
                    <a:lnTo>
                      <a:pt x="40997" y="49903"/>
                    </a:lnTo>
                    <a:lnTo>
                      <a:pt x="40997" y="83434"/>
                    </a:lnTo>
                    <a:lnTo>
                      <a:pt x="21481" y="83434"/>
                    </a:lnTo>
                    <a:lnTo>
                      <a:pt x="21481" y="50034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1BB5630-C6AB-5C11-55A9-BFF3C57B2A88}"/>
                </a:ext>
              </a:extLst>
            </p:cNvPr>
            <p:cNvSpPr/>
            <p:nvPr/>
          </p:nvSpPr>
          <p:spPr>
            <a:xfrm>
              <a:off x="635885" y="6449974"/>
              <a:ext cx="20170" cy="19777"/>
            </a:xfrm>
            <a:custGeom>
              <a:avLst/>
              <a:gdLst>
                <a:gd name="connsiteX0" fmla="*/ 2620 w 20170"/>
                <a:gd name="connsiteY0" fmla="*/ 17158 h 19777"/>
                <a:gd name="connsiteX1" fmla="*/ 0 w 20170"/>
                <a:gd name="connsiteY1" fmla="*/ 9954 h 19777"/>
                <a:gd name="connsiteX2" fmla="*/ 2751 w 20170"/>
                <a:gd name="connsiteY2" fmla="*/ 2751 h 19777"/>
                <a:gd name="connsiteX3" fmla="*/ 10085 w 20170"/>
                <a:gd name="connsiteY3" fmla="*/ 0 h 19777"/>
                <a:gd name="connsiteX4" fmla="*/ 17420 w 20170"/>
                <a:gd name="connsiteY4" fmla="*/ 2751 h 19777"/>
                <a:gd name="connsiteX5" fmla="*/ 20171 w 20170"/>
                <a:gd name="connsiteY5" fmla="*/ 9954 h 19777"/>
                <a:gd name="connsiteX6" fmla="*/ 17420 w 20170"/>
                <a:gd name="connsiteY6" fmla="*/ 17158 h 19777"/>
                <a:gd name="connsiteX7" fmla="*/ 9954 w 20170"/>
                <a:gd name="connsiteY7" fmla="*/ 19778 h 19777"/>
                <a:gd name="connsiteX8" fmla="*/ 2620 w 20170"/>
                <a:gd name="connsiteY8" fmla="*/ 17158 h 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0" h="19777">
                  <a:moveTo>
                    <a:pt x="2620" y="17158"/>
                  </a:moveTo>
                  <a:cubicBezTo>
                    <a:pt x="917" y="15456"/>
                    <a:pt x="0" y="13098"/>
                    <a:pt x="0" y="9954"/>
                  </a:cubicBezTo>
                  <a:cubicBezTo>
                    <a:pt x="0" y="6811"/>
                    <a:pt x="917" y="4584"/>
                    <a:pt x="2751" y="2751"/>
                  </a:cubicBezTo>
                  <a:cubicBezTo>
                    <a:pt x="4584" y="917"/>
                    <a:pt x="6942" y="0"/>
                    <a:pt x="10085" y="0"/>
                  </a:cubicBezTo>
                  <a:cubicBezTo>
                    <a:pt x="13229" y="0"/>
                    <a:pt x="15587" y="917"/>
                    <a:pt x="17420" y="2751"/>
                  </a:cubicBezTo>
                  <a:cubicBezTo>
                    <a:pt x="19254" y="4584"/>
                    <a:pt x="20171" y="6942"/>
                    <a:pt x="20171" y="9954"/>
                  </a:cubicBezTo>
                  <a:cubicBezTo>
                    <a:pt x="20171" y="12967"/>
                    <a:pt x="19254" y="15456"/>
                    <a:pt x="17420" y="17158"/>
                  </a:cubicBezTo>
                  <a:cubicBezTo>
                    <a:pt x="15587" y="18861"/>
                    <a:pt x="13098" y="19778"/>
                    <a:pt x="9954" y="19778"/>
                  </a:cubicBezTo>
                  <a:cubicBezTo>
                    <a:pt x="6811" y="19778"/>
                    <a:pt x="4322" y="18861"/>
                    <a:pt x="2620" y="17158"/>
                  </a:cubicBezTo>
                  <a:close/>
                </a:path>
              </a:pathLst>
            </a:custGeom>
            <a:solidFill>
              <a:srgbClr val="EB6E0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0992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762" r:id="rId3"/>
    <p:sldLayoutId id="2147483736" r:id="rId4"/>
    <p:sldLayoutId id="2147483679" r:id="rId5"/>
    <p:sldLayoutId id="2147483681" r:id="rId6"/>
    <p:sldLayoutId id="2147483665" r:id="rId7"/>
    <p:sldLayoutId id="2147483766" r:id="rId8"/>
    <p:sldLayoutId id="2147483739" r:id="rId9"/>
    <p:sldLayoutId id="2147483676" r:id="rId10"/>
    <p:sldLayoutId id="2147483674" r:id="rId11"/>
    <p:sldLayoutId id="2147483677" r:id="rId12"/>
    <p:sldLayoutId id="2147483683" r:id="rId13"/>
    <p:sldLayoutId id="2147483684" r:id="rId14"/>
    <p:sldLayoutId id="2147483675" r:id="rId15"/>
    <p:sldLayoutId id="2147483662" r:id="rId16"/>
    <p:sldLayoutId id="2147483738" r:id="rId17"/>
    <p:sldLayoutId id="2147483708" r:id="rId18"/>
    <p:sldLayoutId id="2147483716" r:id="rId19"/>
    <p:sldLayoutId id="2147483737" r:id="rId20"/>
    <p:sldLayoutId id="2147483722" r:id="rId21"/>
    <p:sldLayoutId id="2147483740" r:id="rId22"/>
    <p:sldLayoutId id="2147483688" r:id="rId23"/>
    <p:sldLayoutId id="2147483689" r:id="rId24"/>
    <p:sldLayoutId id="2147483690" r:id="rId25"/>
    <p:sldLayoutId id="2147483693" r:id="rId26"/>
    <p:sldLayoutId id="2147483765" r:id="rId27"/>
    <p:sldLayoutId id="2147483699" r:id="rId28"/>
    <p:sldLayoutId id="2147483725" r:id="rId29"/>
    <p:sldLayoutId id="2147483726" r:id="rId30"/>
    <p:sldLayoutId id="2147483700" r:id="rId31"/>
    <p:sldLayoutId id="2147483696" r:id="rId32"/>
    <p:sldLayoutId id="2147483702" r:id="rId33"/>
    <p:sldLayoutId id="2147483703" r:id="rId34"/>
    <p:sldLayoutId id="2147483705" r:id="rId35"/>
    <p:sldLayoutId id="2147483707" r:id="rId36"/>
    <p:sldLayoutId id="2147483709" r:id="rId37"/>
    <p:sldLayoutId id="2147483710" r:id="rId38"/>
    <p:sldLayoutId id="2147483711" r:id="rId39"/>
    <p:sldLayoutId id="2147483701" r:id="rId40"/>
    <p:sldLayoutId id="2147483697" r:id="rId41"/>
    <p:sldLayoutId id="2147483698" r:id="rId42"/>
    <p:sldLayoutId id="2147483713" r:id="rId43"/>
    <p:sldLayoutId id="2147483714" r:id="rId44"/>
    <p:sldLayoutId id="2147483715" r:id="rId45"/>
    <p:sldLayoutId id="2147483718" r:id="rId46"/>
    <p:sldLayoutId id="2147483734" r:id="rId47"/>
    <p:sldLayoutId id="2147483732" r:id="rId48"/>
    <p:sldLayoutId id="2147483733" r:id="rId49"/>
    <p:sldLayoutId id="2147483741" r:id="rId50"/>
    <p:sldLayoutId id="2147483742" r:id="rId51"/>
    <p:sldLayoutId id="2147483761" r:id="rId52"/>
    <p:sldLayoutId id="2147483750" r:id="rId53"/>
    <p:sldLayoutId id="2147483751" r:id="rId54"/>
    <p:sldLayoutId id="2147483752" r:id="rId55"/>
    <p:sldLayoutId id="2147483764" r:id="rId56"/>
    <p:sldLayoutId id="2147483753" r:id="rId57"/>
    <p:sldLayoutId id="2147483754" r:id="rId58"/>
    <p:sldLayoutId id="2147483757" r:id="rId59"/>
    <p:sldLayoutId id="2147483755" r:id="rId60"/>
    <p:sldLayoutId id="2147483756" r:id="rId61"/>
    <p:sldLayoutId id="2147483759" r:id="rId62"/>
    <p:sldLayoutId id="2147483760" r:id="rId63"/>
    <p:sldLayoutId id="2147483758" r:id="rId64"/>
    <p:sldLayoutId id="2147483735" r:id="rId65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8000" indent="-198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198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162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1368" userDrawn="1">
          <p15:clr>
            <a:srgbClr val="F26B43"/>
          </p15:clr>
        </p15:guide>
        <p15:guide id="5" pos="1456" userDrawn="1">
          <p15:clr>
            <a:srgbClr val="F26B43"/>
          </p15:clr>
        </p15:guide>
        <p15:guide id="6" pos="2584" userDrawn="1">
          <p15:clr>
            <a:srgbClr val="F26B43"/>
          </p15:clr>
        </p15:guide>
        <p15:guide id="7" pos="2672" userDrawn="1">
          <p15:clr>
            <a:srgbClr val="F26B43"/>
          </p15:clr>
        </p15:guide>
        <p15:guide id="8" pos="3800" userDrawn="1">
          <p15:clr>
            <a:srgbClr val="F26B43"/>
          </p15:clr>
        </p15:guide>
        <p15:guide id="9" pos="3880" userDrawn="1">
          <p15:clr>
            <a:srgbClr val="F26B43"/>
          </p15:clr>
        </p15:guide>
        <p15:guide id="10" pos="5008" userDrawn="1">
          <p15:clr>
            <a:srgbClr val="F26B43"/>
          </p15:clr>
        </p15:guide>
        <p15:guide id="11" pos="509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pos="6312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240" userDrawn="1">
          <p15:clr>
            <a:srgbClr val="F26B43"/>
          </p15:clr>
        </p15:guide>
        <p15:guide id="18" orient="horz" pos="4080" userDrawn="1">
          <p15:clr>
            <a:srgbClr val="F26B43"/>
          </p15:clr>
        </p15:guide>
        <p15:guide id="20" orient="horz" pos="376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117FD-55CA-229C-33B4-BA74796B4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8B8FF-8B20-43EA-2748-75520595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86880"/>
            <a:ext cx="6678421" cy="1188467"/>
          </a:xfrm>
        </p:spPr>
        <p:txBody>
          <a:bodyPr/>
          <a:lstStyle/>
          <a:p>
            <a:r>
              <a:rPr lang="de-DE" dirty="0"/>
              <a:t>DESY </a:t>
            </a:r>
            <a:r>
              <a:rPr lang="de-DE" dirty="0" err="1"/>
              <a:t>rf-dept</a:t>
            </a:r>
            <a:r>
              <a:rPr lang="de-DE" dirty="0">
                <a:solidFill>
                  <a:srgbClr val="EB6E0F"/>
                </a:solidFill>
              </a:rPr>
              <a:t>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8A8FDE-B5B7-AB99-59D0-5018CA9DDDC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1600" y="2651361"/>
            <a:ext cx="6678421" cy="14076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2DB4FF0-966E-272E-CC95-C1284CC81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Ruediger Onken</a:t>
            </a:r>
            <a:br>
              <a:rPr lang="en-GB" dirty="0"/>
            </a:br>
            <a:r>
              <a:rPr lang="en-GB" dirty="0"/>
              <a:t>DESY</a:t>
            </a:r>
          </a:p>
          <a:p>
            <a:r>
              <a:rPr lang="en-GB" dirty="0"/>
              <a:t>23rd October 2025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05C760-1A51-1621-3B08-8329BB89A0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75413"/>
            <a:ext cx="1273175" cy="161925"/>
          </a:xfrm>
        </p:spPr>
        <p:txBody>
          <a:bodyPr/>
          <a:lstStyle/>
          <a:p>
            <a:r>
              <a:rPr lang="de-DE"/>
              <a:t>00.00.2025</a:t>
            </a:r>
          </a:p>
        </p:txBody>
      </p:sp>
    </p:spTree>
    <p:extLst>
      <p:ext uri="{BB962C8B-B14F-4D97-AF65-F5344CB8AC3E}">
        <p14:creationId xmlns:p14="http://schemas.microsoft.com/office/powerpoint/2010/main" val="229582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D4E04-B43A-4FDE-A62E-E31FED0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E4A355-F60E-4D0D-95B6-7CA2E14743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9BC5321-F326-43E5-A4EB-B9E954F1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28413" cy="1060989"/>
          </a:xfrm>
        </p:spPr>
        <p:txBody>
          <a:bodyPr/>
          <a:lstStyle/>
          <a:p>
            <a:r>
              <a:rPr lang="en-US" dirty="0"/>
              <a:t>SSA &amp; HOM-damped cavity</a:t>
            </a:r>
            <a:br>
              <a:rPr lang="en-US" dirty="0"/>
            </a:br>
            <a:r>
              <a:rPr lang="en-US" dirty="0"/>
              <a:t>Light at the input-coupler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B46AB3-90E0-479B-A80E-DFAE51D61F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1384839"/>
            <a:ext cx="3808251" cy="25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960CFA-6EB2-4BA7-9C9F-F1CBEAE07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03791"/>
            <a:ext cx="4060761" cy="252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E2C4E2E-9F13-4434-9C13-D3684FC8A965}"/>
              </a:ext>
            </a:extLst>
          </p:cNvPr>
          <p:cNvSpPr txBox="1"/>
          <p:nvPr/>
        </p:nvSpPr>
        <p:spPr>
          <a:xfrm>
            <a:off x="4773555" y="1835651"/>
            <a:ext cx="680805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&lt;= We have a camera that will allow us to look through the HOM damper onto the input - coupler (IPC)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From approx. 360 kV, we observe luminous phenomena around the inner conductor of the IPC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brightness depends on the gradient and the tuning of the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 our IPC test bench, we can send 200 kW through the coupler without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 glow has no effect on the vacuum pressure or the performance of the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</a:rPr>
              <a:t>Titanizing</a:t>
            </a:r>
            <a:r>
              <a:rPr lang="en-US" sz="1600" dirty="0">
                <a:solidFill>
                  <a:schemeClr val="accent1"/>
                </a:solidFill>
              </a:rPr>
              <a:t> the ceramic suppresses the phenomenon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Conditioning shifts the performance limit at which luminescence begins upward, but proceeds more slowly the higher the gradient increases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1880DAE-1A5E-42F7-A224-2A45E445874E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243484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D4E04-B43A-4FDE-A62E-E31FED0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E4A355-F60E-4D0D-95B6-7CA2E14743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9BC5321-F326-43E5-A4EB-B9E954F1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28413" cy="1177443"/>
          </a:xfrm>
        </p:spPr>
        <p:txBody>
          <a:bodyPr/>
          <a:lstStyle/>
          <a:p>
            <a:r>
              <a:rPr lang="en-US" dirty="0"/>
              <a:t>SSA &amp; HOM-damped cavity</a:t>
            </a:r>
            <a:br>
              <a:rPr lang="en-US" dirty="0"/>
            </a:br>
            <a:r>
              <a:rPr lang="en-US" dirty="0"/>
              <a:t>Plunger - problems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1B0149-D255-4ACA-A98E-206BE5919E2A}"/>
              </a:ext>
            </a:extLst>
          </p:cNvPr>
          <p:cNvSpPr txBox="1"/>
          <p:nvPr/>
        </p:nvSpPr>
        <p:spPr>
          <a:xfrm>
            <a:off x="4687036" y="1501293"/>
            <a:ext cx="680805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 the PETRA cavities, the plungers could have been the reason for arc-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We have many plungers that show discoloration on the piston after several years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However, it is not possible to inspect the affected areas without causing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So the follow-up has another flange to enable the piston to be examined all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To make it easier to install the plunger, we have designed an “insertion aid”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But what do we see?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054D6C-191C-4224-9AFC-C8C25B9D6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06" y="1427480"/>
            <a:ext cx="2887294" cy="16234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1ECC6A2-C640-442E-8D10-1318B498C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828" y="1427480"/>
            <a:ext cx="1733550" cy="266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DEB2F6B-C195-47D6-AA03-BE1948FEF0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66" y="4091480"/>
            <a:ext cx="3660812" cy="2301623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0E6CE28-1AD4-4733-B3D6-04617EAEA93A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38382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D4E04-B43A-4FDE-A62E-E31FED0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E4A355-F60E-4D0D-95B6-7CA2E14743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9BC5321-F326-43E5-A4EB-B9E954F1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28413" cy="1177443"/>
          </a:xfrm>
        </p:spPr>
        <p:txBody>
          <a:bodyPr/>
          <a:lstStyle/>
          <a:p>
            <a:r>
              <a:rPr lang="en-US" dirty="0"/>
              <a:t>SSA &amp; HOM-damped cavity</a:t>
            </a:r>
            <a:br>
              <a:rPr lang="en-US" dirty="0"/>
            </a:br>
            <a:r>
              <a:rPr lang="en-US" dirty="0"/>
              <a:t>Plunger - problems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1B0149-D255-4ACA-A98E-206BE5919E2A}"/>
              </a:ext>
            </a:extLst>
          </p:cNvPr>
          <p:cNvSpPr txBox="1"/>
          <p:nvPr/>
        </p:nvSpPr>
        <p:spPr>
          <a:xfrm>
            <a:off x="4687036" y="1501293"/>
            <a:ext cx="68080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There is likely to be discoloration where there is no water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It is possible that they were created during conditioning at high gradients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8D238D7-BF81-402A-B078-63FE149297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3282" y="1921010"/>
            <a:ext cx="3069339" cy="2088000"/>
          </a:xfrm>
          <a:prstGeom prst="rect">
            <a:avLst/>
          </a:prstGeom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3765A8CD-1EC8-4BD0-AB23-6C1B6121E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7" y="1430340"/>
            <a:ext cx="1992287" cy="3069340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254E27FC-403A-446A-A36D-85B8E859E3AE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137686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D4E04-B43A-4FDE-A62E-E31FED0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E4A355-F60E-4D0D-95B6-7CA2E14743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9BC5321-F326-43E5-A4EB-B9E954F1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28413" cy="1662113"/>
          </a:xfrm>
        </p:spPr>
        <p:txBody>
          <a:bodyPr/>
          <a:lstStyle/>
          <a:p>
            <a:r>
              <a:rPr lang="en-US" dirty="0"/>
              <a:t>SSA &amp; HOM-damped cavity</a:t>
            </a:r>
            <a:br>
              <a:rPr lang="en-US" dirty="0"/>
            </a:br>
            <a:r>
              <a:rPr lang="en-US" dirty="0"/>
              <a:t>Fluff in the cavity?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8A6958-30CD-4BB6-9C6A-FA9DE4512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" b="-766"/>
          <a:stretch/>
        </p:blipFill>
        <p:spPr>
          <a:xfrm rot="5400000">
            <a:off x="119512" y="1661662"/>
            <a:ext cx="3027750" cy="25047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740F17-6144-427B-B095-50DA0470D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4512068"/>
            <a:ext cx="3831413" cy="19177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196313E-136B-4328-A004-E52199720F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065" y="1400174"/>
            <a:ext cx="1530553" cy="302775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EEC615C-64CC-4C38-830E-3973700B8646}"/>
              </a:ext>
            </a:extLst>
          </p:cNvPr>
          <p:cNvSpPr txBox="1"/>
          <p:nvPr/>
        </p:nvSpPr>
        <p:spPr>
          <a:xfrm>
            <a:off x="4662908" y="1394163"/>
            <a:ext cx="7146505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During a cavity inspection, “burn marks” were noticed on the cavity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We planned an inspection with Research </a:t>
            </a:r>
            <a:r>
              <a:rPr lang="en-US" sz="1600" dirty="0" err="1">
                <a:solidFill>
                  <a:schemeClr val="accent1"/>
                </a:solidFill>
              </a:rPr>
              <a:t>Instrumnets</a:t>
            </a:r>
            <a:r>
              <a:rPr lang="en-US" sz="1600" dirty="0">
                <a:solidFill>
                  <a:schemeClr val="accent1"/>
                </a:solidFill>
              </a:rPr>
              <a:t> and colleagues from PSI for December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No obvious cause could be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Analysis of swab samples also showed no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Research Instruments: </a:t>
            </a:r>
            <a:r>
              <a:rPr lang="en-US" sz="1600" dirty="0">
                <a:solidFill>
                  <a:schemeClr val="accent1"/>
                </a:solidFill>
              </a:rPr>
              <a:t>Fluff (e.g., from heating elements) may have entered the inside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It seems recommendable to inspect the cavity thoroughly upon receipt and, if necessary, clean the inner surface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C79E7C9-7631-4713-93EA-AFFC5109EE08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307139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D4E04-B43A-4FDE-A62E-E31FED0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E4A355-F60E-4D0D-95B6-7CA2E14743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9BC5321-F326-43E5-A4EB-B9E954F1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1"/>
            <a:ext cx="11313695" cy="1120280"/>
          </a:xfrm>
        </p:spPr>
        <p:txBody>
          <a:bodyPr/>
          <a:lstStyle/>
          <a:p>
            <a:r>
              <a:rPr lang="en-US" dirty="0"/>
              <a:t>SSA &amp; HOM-damped cavity</a:t>
            </a:r>
            <a:br>
              <a:rPr lang="en-US" dirty="0"/>
            </a:br>
            <a:r>
              <a:rPr lang="en-US" dirty="0"/>
              <a:t>Plunger- movement causes drop in cavity- voltage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B746E0-45F5-4449-9E46-E8CCF05413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47713"/>
            <a:ext cx="6032705" cy="352892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99DCC03-689C-4B5F-A30D-9FC5D1ACBA1D}"/>
              </a:ext>
            </a:extLst>
          </p:cNvPr>
          <p:cNvSpPr txBox="1"/>
          <p:nvPr/>
        </p:nvSpPr>
        <p:spPr>
          <a:xfrm>
            <a:off x="6601327" y="2038550"/>
            <a:ext cx="509336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Observations: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With slow cavity control, there are significant discontinuities in the cavity voltage during plunger movements as soon as the plunger moves.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Possible causes: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Shock-like movement caused by bearing play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0EA3CD20-3442-437C-A12F-4ED66C953CFF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257367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BD4E04-B43A-4FDE-A62E-E31FED0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E4A355-F60E-4D0D-95B6-7CA2E14743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9BC5321-F326-43E5-A4EB-B9E954F18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1"/>
            <a:ext cx="11313695" cy="1120280"/>
          </a:xfrm>
        </p:spPr>
        <p:txBody>
          <a:bodyPr/>
          <a:lstStyle/>
          <a:p>
            <a:r>
              <a:rPr lang="en-US" dirty="0"/>
              <a:t>Fast loop in LLRF corrects plunger movement effects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9DCC03-689C-4B5F-A30D-9FC5D1ACBA1D}"/>
              </a:ext>
            </a:extLst>
          </p:cNvPr>
          <p:cNvSpPr txBox="1"/>
          <p:nvPr/>
        </p:nvSpPr>
        <p:spPr>
          <a:xfrm>
            <a:off x="6601327" y="2038550"/>
            <a:ext cx="509336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Observations: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Without fast Multiple-In-Multiple-Out feedback correction plunger movement is visible in cavity amplitude and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With fast feedback loop closed the plunger movement has no effect on cavity voltage or phase</a:t>
            </a:r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ttfinfo.desy.de/MHFEelog/data/2025/33/2025-08-13T10:18:18-22.PNG">
            <a:extLst>
              <a:ext uri="{FF2B5EF4-FFF2-40B4-BE49-F238E27FC236}">
                <a16:creationId xmlns:a16="http://schemas.microsoft.com/office/drawing/2014/main" id="{0577273B-F970-40D2-BCC1-24F339B42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23" b="20155"/>
          <a:stretch/>
        </p:blipFill>
        <p:spPr bwMode="auto">
          <a:xfrm>
            <a:off x="533255" y="1403188"/>
            <a:ext cx="5522988" cy="48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CFB5FED-D57D-47BF-9FCB-DDF02B2E1C90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384777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18E32-9669-7016-8D8E-DEC8E6A5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20BF28-F16A-BC58-9F14-37C63DE673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" y="3864832"/>
            <a:ext cx="3717925" cy="2611493"/>
          </a:xfrm>
        </p:spPr>
        <p:txBody>
          <a:bodyPr/>
          <a:lstStyle/>
          <a:p>
            <a:r>
              <a:rPr lang="de-DE" dirty="0"/>
              <a:t>Kontakt</a:t>
            </a:r>
          </a:p>
          <a:p>
            <a:pPr lvl="1"/>
            <a:r>
              <a:rPr lang="de-DE" dirty="0"/>
              <a:t>Ruediger Onken</a:t>
            </a:r>
            <a:br>
              <a:rPr lang="de-DE" dirty="0"/>
            </a:br>
            <a:r>
              <a:rPr lang="de-DE" dirty="0"/>
              <a:t>Telefon: +49 (0)40 8998-3453</a:t>
            </a:r>
            <a:br>
              <a:rPr lang="de-DE" dirty="0"/>
            </a:br>
            <a:r>
              <a:rPr lang="de-DE" dirty="0"/>
              <a:t>E-Mail: ruediger.onken@desy.de</a:t>
            </a:r>
          </a:p>
          <a:p>
            <a:r>
              <a:rPr lang="de-DE" dirty="0"/>
              <a:t>Deutsches Elektronen-Synchrotron DESY</a:t>
            </a:r>
          </a:p>
          <a:p>
            <a:pPr lvl="1"/>
            <a:r>
              <a:rPr lang="de-DE" dirty="0"/>
              <a:t>Abteilung MHF</a:t>
            </a:r>
          </a:p>
          <a:p>
            <a:pPr lvl="1"/>
            <a:r>
              <a:rPr lang="de-DE" dirty="0" err="1"/>
              <a:t>Notkestraße</a:t>
            </a:r>
            <a:r>
              <a:rPr lang="de-DE" dirty="0"/>
              <a:t> 85</a:t>
            </a:r>
            <a:br>
              <a:rPr lang="de-DE" dirty="0"/>
            </a:br>
            <a:r>
              <a:rPr lang="de-DE" dirty="0"/>
              <a:t>22607 Hamburg</a:t>
            </a:r>
            <a:br>
              <a:rPr lang="de-DE" dirty="0"/>
            </a:br>
            <a:r>
              <a:rPr lang="de-DE" dirty="0"/>
              <a:t>www.desy.de</a:t>
            </a:r>
          </a:p>
        </p:txBody>
      </p:sp>
    </p:spTree>
    <p:extLst>
      <p:ext uri="{BB962C8B-B14F-4D97-AF65-F5344CB8AC3E}">
        <p14:creationId xmlns:p14="http://schemas.microsoft.com/office/powerpoint/2010/main" val="394283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19541-F1AC-3BE5-C16A-8C4AA316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3C0E5C84-68A1-D69C-5E7C-091A0C31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263" y="324000"/>
            <a:ext cx="5645151" cy="903221"/>
          </a:xfrm>
        </p:spPr>
        <p:txBody>
          <a:bodyPr/>
          <a:lstStyle/>
          <a:p>
            <a:r>
              <a:rPr lang="de-DE" dirty="0"/>
              <a:t>Outline</a:t>
            </a:r>
          </a:p>
        </p:txBody>
      </p:sp>
      <p:pic>
        <p:nvPicPr>
          <p:cNvPr id="9" name="Bildplatzhalter 14" descr="Ein Bild, das Reihe, Licht, Nacht, Lampe enthält.&#10;&#10;Automatisch generierte Beschreibung">
            <a:extLst>
              <a:ext uri="{FF2B5EF4-FFF2-40B4-BE49-F238E27FC236}">
                <a16:creationId xmlns:a16="http://schemas.microsoft.com/office/drawing/2014/main" id="{F8F815A3-CDE3-D6A2-E3A1-8672D86F0C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88000" cy="685800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0227D-847C-7A7C-338C-7166775A2B2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</p:spPr>
        <p:txBody>
          <a:bodyPr/>
          <a:lstStyle/>
          <a:p>
            <a:r>
              <a:rPr lang="de-DE" dirty="0"/>
              <a:t>23.10.2025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D16590-0B0C-5328-3F76-F5EFE534E3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F7CE8-49F6-0642-7DDD-57D776F05B2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166602" y="6475413"/>
            <a:ext cx="4627128" cy="1620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13" name="SmartArt-Platzhalter 12">
            <a:extLst>
              <a:ext uri="{FF2B5EF4-FFF2-40B4-BE49-F238E27FC236}">
                <a16:creationId xmlns:a16="http://schemas.microsoft.com/office/drawing/2014/main" id="{40BEE973-0BB2-8DCD-DB2F-108422779302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197F7C5-5EFB-145B-AC93-425A2F466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9221" y="986589"/>
            <a:ext cx="6312568" cy="49930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Bigger DESY issues</a:t>
            </a:r>
          </a:p>
          <a:p>
            <a:pPr marL="483750" lvl="1" indent="-285750"/>
            <a:r>
              <a:rPr lang="en-GB" dirty="0"/>
              <a:t>Fire in the central booster electronics room </a:t>
            </a:r>
            <a:r>
              <a:rPr lang="en-GB" sz="1000" dirty="0"/>
              <a:t>/ Oct. 2024</a:t>
            </a:r>
          </a:p>
          <a:p>
            <a:pPr marL="483750" lvl="1" indent="-285750"/>
            <a:r>
              <a:rPr lang="en-GB" dirty="0"/>
              <a:t>Water in the transmitter hall and tunnel </a:t>
            </a:r>
            <a:r>
              <a:rPr lang="en-GB" sz="1000" dirty="0"/>
              <a:t>/ Apr. 2024 &amp; Aug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Petra – III Operation</a:t>
            </a:r>
          </a:p>
          <a:p>
            <a:pPr marL="483750" lvl="1" indent="-285750"/>
            <a:r>
              <a:rPr lang="en-GB" dirty="0"/>
              <a:t>Error statistics (PETRA-III)</a:t>
            </a:r>
          </a:p>
          <a:p>
            <a:pPr marL="483750" lvl="1" indent="-285750"/>
            <a:r>
              <a:rPr lang="en-GB" dirty="0"/>
              <a:t>Failures of focus power supplies</a:t>
            </a:r>
          </a:p>
          <a:p>
            <a:pPr marL="483750" lvl="1" indent="-285750"/>
            <a:r>
              <a:rPr lang="en-GB" dirty="0"/>
              <a:t>Reactivation of old klystrons</a:t>
            </a:r>
          </a:p>
          <a:p>
            <a:pPr marL="285750" indent="-285750"/>
            <a:r>
              <a:rPr lang="en-GB" sz="2000" b="1" dirty="0"/>
              <a:t>Operation of prototype SSA &amp; HOM-damped cavity</a:t>
            </a:r>
          </a:p>
          <a:p>
            <a:pPr marL="483750" lvl="1" indent="-285750"/>
            <a:r>
              <a:rPr lang="en-GB" dirty="0"/>
              <a:t>Overview of operation </a:t>
            </a:r>
          </a:p>
          <a:p>
            <a:pPr marL="483750" lvl="1" indent="-285750"/>
            <a:r>
              <a:rPr lang="en-GB" dirty="0"/>
              <a:t>Light at the input-coupler</a:t>
            </a:r>
          </a:p>
          <a:p>
            <a:pPr marL="483750" lvl="1" indent="-285750"/>
            <a:r>
              <a:rPr lang="en-GB" dirty="0"/>
              <a:t>Plunger – problems</a:t>
            </a:r>
          </a:p>
          <a:p>
            <a:pPr marL="483750" lvl="1" indent="-285750"/>
            <a:r>
              <a:rPr lang="en-GB" dirty="0"/>
              <a:t>Fluff in the cavity?</a:t>
            </a:r>
          </a:p>
          <a:p>
            <a:pPr marL="483750" lvl="1" indent="-285750"/>
            <a:r>
              <a:rPr lang="en-GB" dirty="0"/>
              <a:t>Plunger- movement causes drop in cavity- voltage</a:t>
            </a:r>
          </a:p>
        </p:txBody>
      </p:sp>
    </p:spTree>
    <p:extLst>
      <p:ext uri="{BB962C8B-B14F-4D97-AF65-F5344CB8AC3E}">
        <p14:creationId xmlns:p14="http://schemas.microsoft.com/office/powerpoint/2010/main" val="230737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9D546-0BB2-0495-2E30-9059E1460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D0532B65-9718-B572-BA67-D9A790FF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11428412" cy="1223193"/>
          </a:xfrm>
        </p:spPr>
        <p:txBody>
          <a:bodyPr/>
          <a:lstStyle/>
          <a:p>
            <a:r>
              <a:rPr lang="en-US" dirty="0"/>
              <a:t>Fire in the central booster electronics room </a:t>
            </a:r>
            <a:r>
              <a:rPr lang="en-US" sz="2000" dirty="0"/>
              <a:t>/ Oct. 2024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78429B-D189-8BE4-8383-32171562E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33EB55-EA57-5968-0394-C25CF3AD97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166602" y="6475413"/>
            <a:ext cx="4627128" cy="1620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pic>
        <p:nvPicPr>
          <p:cNvPr id="7" name="Bildplatzhalter 9">
            <a:extLst>
              <a:ext uri="{FF2B5EF4-FFF2-40B4-BE49-F238E27FC236}">
                <a16:creationId xmlns:a16="http://schemas.microsoft.com/office/drawing/2014/main" id="{A635F217-0604-D619-2D3C-61B13C3626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64" y="1107528"/>
            <a:ext cx="2091220" cy="3687030"/>
          </a:xfr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41AC183-BC20-44D4-AFD2-9AF2A0198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77526" y="1107931"/>
            <a:ext cx="3360299" cy="2520000"/>
          </a:xfrm>
          <a:prstGeom prst="rect">
            <a:avLst/>
          </a:prstGeom>
          <a:ln w="0">
            <a:noFill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8F9F67E-EE88-4001-9083-51D5D27C05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01767" y="1107931"/>
            <a:ext cx="3360299" cy="2520000"/>
          </a:xfrm>
          <a:prstGeom prst="rect">
            <a:avLst/>
          </a:prstGeom>
          <a:ln w="0">
            <a:noFill/>
          </a:ln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0943908-668F-4C11-A145-6F4A473236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35948" y="3752850"/>
            <a:ext cx="8229599" cy="22713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Septum power supply burned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Entire central electronics room was heavily contaminated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entire ER had to be cleaned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electronic components had to be removed and cleaned / washed</a:t>
            </a:r>
          </a:p>
          <a:p>
            <a:r>
              <a:rPr lang="en-US" dirty="0"/>
              <a:t>After three weeks of hard work, operations could resume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6A8DEA7-AA2D-4000-972F-61C5D68319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652" y="1107528"/>
            <a:ext cx="1954726" cy="2520000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101F083-4DD5-45B0-923A-C2DCE2E1568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</p:spPr>
        <p:txBody>
          <a:bodyPr/>
          <a:lstStyle/>
          <a:p>
            <a:r>
              <a:rPr lang="de-DE" dirty="0"/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315124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9D546-0BB2-0495-2E30-9059E1460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D0532B65-9718-B572-BA67-D9A790FF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11428412" cy="1223193"/>
          </a:xfrm>
        </p:spPr>
        <p:txBody>
          <a:bodyPr/>
          <a:lstStyle/>
          <a:p>
            <a:r>
              <a:rPr lang="en-US" dirty="0"/>
              <a:t>Water in the transmitter hall and tunnel </a:t>
            </a:r>
            <a:r>
              <a:rPr lang="en-US" sz="2000" dirty="0"/>
              <a:t>/ Apr. 2024 &amp; Aug 2025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78429B-D189-8BE4-8383-32171562E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33EB55-EA57-5968-0394-C25CF3AD97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166602" y="6475413"/>
            <a:ext cx="4627128" cy="1620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0943908-668F-4C11-A145-6F4A473236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1000" y="3580161"/>
            <a:ext cx="7120587" cy="1943101"/>
          </a:xfrm>
        </p:spPr>
        <p:txBody>
          <a:bodyPr/>
          <a:lstStyle/>
          <a:p>
            <a:r>
              <a:rPr lang="en-US" dirty="0"/>
              <a:t>Two incidents involving large amounts of water in the HF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pipe burst in the osmosis system</a:t>
            </a:r>
            <a:br>
              <a:rPr lang="en-US" dirty="0"/>
            </a:br>
            <a:r>
              <a:rPr lang="en-US" sz="1400" b="0" dirty="0"/>
              <a:t>Only the hall and the high-voltage room were affected</a:t>
            </a:r>
            <a:br>
              <a:rPr lang="en-US" sz="1400" b="0" dirty="0"/>
            </a:br>
            <a:r>
              <a:rPr lang="en-US" sz="1400" b="0" dirty="0"/>
              <a:t>we changed the distribution of power  =&gt; 3 hours of downtime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Heavy rainfall</a:t>
            </a:r>
            <a:br>
              <a:rPr lang="en-US" dirty="0"/>
            </a:br>
            <a:r>
              <a:rPr lang="en-US" sz="1400" b="0" dirty="0"/>
              <a:t>Event occurred during shutdown</a:t>
            </a:r>
            <a:endParaRPr lang="de-DE" sz="1400" b="0" dirty="0"/>
          </a:p>
        </p:txBody>
      </p:sp>
      <p:pic>
        <p:nvPicPr>
          <p:cNvPr id="2053" name="Picture 5" descr="https://ttfinfo.desy.de/MHFEelog/data/2024/15/2024-04-12T13:17:55-00.jpg">
            <a:extLst>
              <a:ext uri="{FF2B5EF4-FFF2-40B4-BE49-F238E27FC236}">
                <a16:creationId xmlns:a16="http://schemas.microsoft.com/office/drawing/2014/main" id="{DB3B59C2-8098-40B5-BC87-DFB55E11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9" y="1060161"/>
            <a:ext cx="44683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ttfinfo.desy.de/MHFEelog/data/2024/15/2024-04-12T12:34:38-00.jpg">
            <a:extLst>
              <a:ext uri="{FF2B5EF4-FFF2-40B4-BE49-F238E27FC236}">
                <a16:creationId xmlns:a16="http://schemas.microsoft.com/office/drawing/2014/main" id="{DE93E6C7-ECAA-47A2-AD7B-2E0D54CB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175" y="1060161"/>
            <a:ext cx="446833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C5405D2-6ADF-40AA-80EE-3A05D2E996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991" y="1052893"/>
            <a:ext cx="2943333" cy="252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3507CA-5447-451C-96D9-F575DAA344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587" y="3572893"/>
            <a:ext cx="4628737" cy="2603665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D73ABCFD-4E42-4C44-89EF-D8E21BB7243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</p:spPr>
        <p:txBody>
          <a:bodyPr/>
          <a:lstStyle/>
          <a:p>
            <a:r>
              <a:rPr lang="de-DE" dirty="0"/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412719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EEC18A4-6799-CA88-EAFC-29739B80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5508171" cy="558000"/>
          </a:xfrm>
        </p:spPr>
        <p:txBody>
          <a:bodyPr/>
          <a:lstStyle/>
          <a:p>
            <a:r>
              <a:rPr lang="de-DE" dirty="0"/>
              <a:t>Error </a:t>
            </a:r>
            <a:r>
              <a:rPr lang="de-DE" dirty="0" err="1"/>
              <a:t>statistics</a:t>
            </a:r>
            <a:r>
              <a:rPr lang="de-DE" dirty="0"/>
              <a:t> (PETRA-III)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6449A32-99C0-8956-B325-0D8C617F0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88" y="1055688"/>
            <a:ext cx="5332413" cy="5094000"/>
          </a:xfrm>
        </p:spPr>
        <p:txBody>
          <a:bodyPr/>
          <a:lstStyle/>
          <a:p>
            <a:pPr lvl="6"/>
            <a:r>
              <a:rPr lang="de-DE" dirty="0"/>
              <a:t>Explanation and </a:t>
            </a:r>
            <a:r>
              <a:rPr lang="de-DE" dirty="0" err="1"/>
              <a:t>preventive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Power glitches dominate</a:t>
            </a:r>
          </a:p>
          <a:p>
            <a:pPr marL="483750" lvl="1" indent="-285750"/>
            <a:r>
              <a:rPr lang="en-US" sz="1400" dirty="0"/>
              <a:t>often both TX systems trip=&gt; only one beam loss</a:t>
            </a:r>
          </a:p>
          <a:p>
            <a:pPr marL="483750" lvl="1" indent="-285750"/>
            <a:r>
              <a:rPr lang="en-US" sz="1400" dirty="0"/>
              <a:t>On average, 12 power glitches/year of different strengths</a:t>
            </a:r>
          </a:p>
          <a:p>
            <a:pPr marL="483750" lvl="1" indent="-285750"/>
            <a:r>
              <a:rPr lang="en-US" sz="1400" dirty="0"/>
              <a:t>At severe HV drops, the LLRF control system fails However, an advance control measure has problems with interferences</a:t>
            </a:r>
          </a:p>
          <a:p>
            <a:pPr marL="483750" lvl="1" indent="-285750"/>
            <a:r>
              <a:rPr lang="en-US" sz="1400" dirty="0"/>
              <a:t>SSA seems to be more robust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2022 LLRF</a:t>
            </a:r>
            <a:br>
              <a:rPr lang="en-US" b="1" dirty="0"/>
            </a:br>
            <a:r>
              <a:rPr lang="en-US" dirty="0"/>
              <a:t>Signal interference on fast interlock loop caused many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Cavity arcing</a:t>
            </a:r>
            <a:br>
              <a:rPr lang="de-DE" dirty="0"/>
            </a:br>
            <a:r>
              <a:rPr lang="en-US" dirty="0"/>
              <a:t>Reduction of error rates due to stable cavity temperatures, but we will never come to zero </a:t>
            </a:r>
            <a:r>
              <a:rPr lang="en-US" sz="2000" b="1" dirty="0">
                <a:sym typeface="Wingdings" panose="05000000000000000000" pitchFamily="2" charset="2"/>
              </a:rPr>
              <a:t></a:t>
            </a:r>
            <a:endParaRPr lang="en-US" sz="20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1D3D6C-CA01-796B-F589-4040D08F5B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9C4EF81-36C9-B88E-8D24-227E9EA45E8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166602" y="6475413"/>
            <a:ext cx="4627128" cy="1620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graphicFrame>
        <p:nvGraphicFramePr>
          <p:cNvPr id="13" name="Diagrammplatzhalter 12">
            <a:extLst>
              <a:ext uri="{FF2B5EF4-FFF2-40B4-BE49-F238E27FC236}">
                <a16:creationId xmlns:a16="http://schemas.microsoft.com/office/drawing/2014/main" id="{CEF47C24-5EFC-F79B-E5A0-B9DBC526C123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6391466"/>
              </p:ext>
            </p:extLst>
          </p:nvPr>
        </p:nvGraphicFramePr>
        <p:xfrm>
          <a:off x="6477000" y="1055688"/>
          <a:ext cx="5332413" cy="492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80B6885-A083-473A-99C4-48F34ED05C38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208122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A55A24-390F-8B2A-752E-59DC3D15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11153274" cy="625750"/>
          </a:xfrm>
        </p:spPr>
        <p:txBody>
          <a:bodyPr/>
          <a:lstStyle/>
          <a:p>
            <a:r>
              <a:rPr lang="en-US" dirty="0"/>
              <a:t>Failures of focus power supplies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68C3B4-FA21-D318-4CC0-CB5F6DC3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0B3AC6-1E13-0633-7407-6D145CBB8B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66602" y="6475413"/>
            <a:ext cx="4627128" cy="1620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pic>
        <p:nvPicPr>
          <p:cNvPr id="3074" name="Picture 2" descr="https://ttfinfo.desy.de/MHFEelog/data/2021/06/2021-02-09T14:59:08-00.jpg">
            <a:extLst>
              <a:ext uri="{FF2B5EF4-FFF2-40B4-BE49-F238E27FC236}">
                <a16:creationId xmlns:a16="http://schemas.microsoft.com/office/drawing/2014/main" id="{633B6EAB-2710-449F-8A97-79E839DA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542541"/>
            <a:ext cx="2801200" cy="21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50A4E4A-A49E-43BC-B957-79C6ACD4E21F}"/>
              </a:ext>
            </a:extLst>
          </p:cNvPr>
          <p:cNvSpPr txBox="1"/>
          <p:nvPr/>
        </p:nvSpPr>
        <p:spPr>
          <a:xfrm>
            <a:off x="3631029" y="2555066"/>
            <a:ext cx="8178383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Sometimes our focus power supplies fail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The power supply dies in steady state operation - </a:t>
            </a:r>
            <a:r>
              <a:rPr lang="en-US" sz="1400" b="1" u="sng" dirty="0">
                <a:solidFill>
                  <a:schemeClr val="accent1"/>
                </a:solidFill>
              </a:rPr>
              <a:t>not</a:t>
            </a:r>
            <a:r>
              <a:rPr lang="en-US" sz="1400" dirty="0">
                <a:solidFill>
                  <a:schemeClr val="accent1"/>
                </a:solidFill>
              </a:rPr>
              <a:t> during switching on or off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The fuse for the entire rack always trips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High current is flowing, see picture with burnt contacts in the upstream switch-on contactor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In most cases, the devices are dead afterwards, but sometimes they still work after the event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Circumstances/scenarios: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In steady state operation – No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Often in maintenance period or service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Mitigation measures: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Using a different manufacturer </a:t>
            </a:r>
            <a:r>
              <a:rPr lang="en-US" sz="1400" b="1" dirty="0">
                <a:solidFill>
                  <a:schemeClr val="accent1"/>
                </a:solidFill>
              </a:rPr>
              <a:t>(Delta / EA- Electronics)</a:t>
            </a: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Compensation circuit for inductive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Mains voltage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Grounding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532C9BD-2007-41F3-BAB5-424A4BF6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49750"/>
            <a:ext cx="3967769" cy="14490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FA87293-C5D9-4C7D-8347-CE6DF67D0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019" y="955510"/>
            <a:ext cx="4404796" cy="818529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0FCDC504-45B4-4AD9-A755-A30D64416C2E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102936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A55A24-390F-8B2A-752E-59DC3D15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11428412" cy="542274"/>
          </a:xfrm>
        </p:spPr>
        <p:txBody>
          <a:bodyPr/>
          <a:lstStyle/>
          <a:p>
            <a:r>
              <a:rPr lang="en-US" dirty="0"/>
              <a:t>Reactivation of old klystrons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68C3B4-FA21-D318-4CC0-CB5F6DC3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0B3AC6-1E13-0633-7407-6D145CBB8B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66602" y="6475413"/>
            <a:ext cx="4627128" cy="1620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C8727E-ACAA-4780-88DE-770A87F74D95}"/>
              </a:ext>
            </a:extLst>
          </p:cNvPr>
          <p:cNvSpPr txBox="1"/>
          <p:nvPr/>
        </p:nvSpPr>
        <p:spPr>
          <a:xfrm>
            <a:off x="2540165" y="967401"/>
            <a:ext cx="9160671" cy="39087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PETRA III will run until end of 2029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accent1"/>
                </a:solidFill>
              </a:rPr>
              <a:t>The rf has to work reliably until the end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No further refurbishment work on rf- system (except personal interlock)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Use up klystrons from the HERA era (older than 20 years / not brand new / stored in TX- halls)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5 tubes in constant use, 3 of which have more than 50,000 operating hours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Approximately 10 usable tubes (according to our records)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accent1"/>
                </a:solidFill>
              </a:rPr>
              <a:t>Recently, “heating filament failure” after switching off the heating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Clamp slips off heating terminal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 Only reduce the heating current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Water leaks due to flushing/corrosion</a:t>
            </a:r>
          </a:p>
          <a:p>
            <a:endParaRPr lang="en-US" sz="1600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accent1"/>
                </a:solidFill>
              </a:rPr>
              <a:t>Usually transport to the transmitter hall, set up, commissioning, operation</a:t>
            </a: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D658DF-4547-4F6C-BA57-45A87B7C9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967402"/>
            <a:ext cx="2175271" cy="22891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E69E98D-D057-4162-81CD-1CB9848A08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835" y="4177893"/>
            <a:ext cx="2049001" cy="1928622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2FC0161-8395-4210-B36A-EFF8CADA1A32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332229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A55A24-390F-8B2A-752E-59DC3D15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11428412" cy="566337"/>
          </a:xfrm>
        </p:spPr>
        <p:txBody>
          <a:bodyPr/>
          <a:lstStyle/>
          <a:p>
            <a:r>
              <a:rPr lang="en-US" dirty="0"/>
              <a:t>SSA &amp; HOM-damped cavity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68C3B4-FA21-D318-4CC0-CB5F6DC3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0B3AC6-1E13-0633-7407-6D145CBB8B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66602" y="6475413"/>
            <a:ext cx="4627128" cy="1620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  <a:endParaRPr lang="de-DE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39282200-BB8C-4007-8C83-C94690E01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5875" y="894924"/>
            <a:ext cx="6623700" cy="462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3990DC4-BA68-4203-B9EB-931303799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90337"/>
            <a:ext cx="4697730" cy="536697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E554DAA-6F46-44FD-BD5C-F52D86890030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123448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A55A24-390F-8B2A-752E-59DC3D15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11428412" cy="566337"/>
          </a:xfrm>
        </p:spPr>
        <p:txBody>
          <a:bodyPr/>
          <a:lstStyle/>
          <a:p>
            <a:r>
              <a:rPr lang="en-US" dirty="0"/>
              <a:t>SSA &amp; HOM-damped cavity / Overview of operation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68C3B4-FA21-D318-4CC0-CB5F6DC3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1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0B3AC6-1E13-0633-7407-6D145CBB8B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66602" y="6475413"/>
            <a:ext cx="4627128" cy="162000"/>
          </a:xfrm>
        </p:spPr>
        <p:txBody>
          <a:bodyPr/>
          <a:lstStyle/>
          <a:p>
            <a:r>
              <a:rPr lang="en-US" dirty="0"/>
              <a:t>Operation of PETRA III over the past 2 years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45156392-F0FC-4CF8-B939-AE007FC71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625675"/>
              </p:ext>
            </p:extLst>
          </p:nvPr>
        </p:nvGraphicFramePr>
        <p:xfrm>
          <a:off x="488407" y="4670106"/>
          <a:ext cx="2880436" cy="1456800"/>
        </p:xfrm>
        <a:graphic>
          <a:graphicData uri="http://schemas.openxmlformats.org/drawingml/2006/table">
            <a:tbl>
              <a:tblPr/>
              <a:tblGrid>
                <a:gridCol w="156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2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400" b="1" u="none" strike="noStrike" dirty="0">
                          <a:solidFill>
                            <a:schemeClr val="lt1"/>
                          </a:solidFill>
                          <a:effectLst/>
                          <a:uFillTx/>
                          <a:latin typeface="DesySans Office"/>
                        </a:rPr>
                        <a:t>Year</a:t>
                      </a:r>
                      <a:endParaRPr lang="de-DE" sz="1400" b="0" u="none" strike="noStrike" dirty="0">
                        <a:solidFill>
                          <a:srgbClr val="FFFFFF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400" b="1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DesySans Office"/>
                        </a:rPr>
                        <a:t>Operating hours</a:t>
                      </a:r>
                      <a:endParaRPr lang="de-DE" sz="14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DesySans Office"/>
                        </a:rPr>
                        <a:t>2023 (</a:t>
                      </a:r>
                      <a:r>
                        <a:rPr lang="en-US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DesySans Office"/>
                        </a:rPr>
                        <a:t>Jun-Dec</a:t>
                      </a:r>
                      <a:r>
                        <a:rPr lang="de-DE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DesySans Office"/>
                        </a:rPr>
                        <a:t>)</a:t>
                      </a:r>
                      <a:endParaRPr lang="de-DE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defTabSz="914400">
                        <a:lnSpc>
                          <a:spcPct val="100000"/>
                        </a:lnSpc>
                      </a:pPr>
                      <a:r>
                        <a:rPr lang="de-DE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DesySans Office"/>
                        </a:rPr>
                        <a:t>2160 h</a:t>
                      </a:r>
                      <a:endParaRPr lang="de-DE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6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DesySans Office"/>
                        </a:rPr>
                        <a:t>2024</a:t>
                      </a:r>
                      <a:endParaRPr lang="de-DE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4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DesySans Office"/>
                        </a:rPr>
                        <a:t>7046 h</a:t>
                      </a:r>
                      <a:endParaRPr lang="de-DE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4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de-DE" sz="14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DesySans Office"/>
                        </a:rPr>
                        <a:t>2025 (Jan-Jul)</a:t>
                      </a:r>
                      <a:endParaRPr lang="de-DE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de-DE" sz="1400" b="0" u="none" strike="noStrike" dirty="0">
                          <a:solidFill>
                            <a:schemeClr val="dk1"/>
                          </a:solidFill>
                          <a:effectLst/>
                          <a:uFillTx/>
                          <a:latin typeface="DesySans Office"/>
                        </a:rPr>
                        <a:t>2916 h</a:t>
                      </a:r>
                      <a:endParaRPr lang="de-DE" sz="1400" b="0" u="none" strike="noStrike" dirty="0"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PlaceHolder 4">
            <a:extLst>
              <a:ext uri="{FF2B5EF4-FFF2-40B4-BE49-F238E27FC236}">
                <a16:creationId xmlns:a16="http://schemas.microsoft.com/office/drawing/2014/main" id="{97A3D20E-CC55-45A3-B920-D4C5C7C3A3E9}"/>
              </a:ext>
            </a:extLst>
          </p:cNvPr>
          <p:cNvSpPr txBox="1">
            <a:spLocks/>
          </p:cNvSpPr>
          <p:nvPr/>
        </p:nvSpPr>
        <p:spPr>
          <a:xfrm>
            <a:off x="3718125" y="833256"/>
            <a:ext cx="6693202" cy="54600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Cavity has run reliable at PETRA IV voltage levels</a:t>
            </a: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January 2023: Installation of the cavity in PETRA III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July 2023: Installation of the SSA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Stable for extended periods at voltages above 330 kV (PETRA IV nominal voltage)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Conservative increments to protect PETRA III operation</a:t>
            </a:r>
          </a:p>
          <a:p>
            <a:pPr>
              <a:lnSpc>
                <a:spcPct val="100000"/>
              </a:lnSpc>
              <a:tabLst>
                <a:tab pos="361800" algn="l"/>
              </a:tabLst>
            </a:pPr>
            <a:endParaRPr lang="en-US" sz="16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Operated up to PETRA IV power level: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Powers up to 50 kW – 60 kW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Increasing levels over time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Protecting PETRA III operation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Observing coupler appearance as power increases</a:t>
            </a:r>
          </a:p>
          <a:p>
            <a:pPr>
              <a:lnSpc>
                <a:spcPct val="100000"/>
              </a:lnSpc>
              <a:tabLst>
                <a:tab pos="361800" algn="l"/>
              </a:tabLst>
            </a:pPr>
            <a:endParaRPr lang="en-US" sz="16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en-US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Cavity has been vented for observations , coupler/plunger changes: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Dec 23: Inspection: burning marks on cavity surface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Jul 24: Input Power Coupler changed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Jan 25: Plunger changed: Discoloration on uncooled surfaces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Vacuum has recovered after each opening</a:t>
            </a:r>
          </a:p>
          <a:p>
            <a:pPr marL="361800" indent="-361800">
              <a:lnSpc>
                <a:spcPct val="110000"/>
              </a:lnSpc>
              <a:buClr>
                <a:srgbClr val="000000"/>
              </a:buClr>
              <a:buFont typeface="Arial"/>
              <a:buChar char="•"/>
              <a:tabLst>
                <a:tab pos="361800" algn="l"/>
              </a:tabLst>
            </a:pPr>
            <a:r>
              <a:rPr lang="en-US" sz="16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Cavity conditioning rate determined by vacuum level</a:t>
            </a:r>
          </a:p>
          <a:p>
            <a:pPr>
              <a:lnSpc>
                <a:spcPct val="110000"/>
              </a:lnSpc>
              <a:tabLst>
                <a:tab pos="361800" algn="l"/>
              </a:tabLst>
            </a:pPr>
            <a:endParaRPr lang="en-US" sz="1600" dirty="0">
              <a:solidFill>
                <a:schemeClr val="dk1"/>
              </a:solidFill>
              <a:latin typeface="Arial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br>
              <a:rPr lang="en-US" sz="1600" dirty="0"/>
            </a:br>
            <a:endParaRPr lang="en-US" sz="1600" dirty="0">
              <a:solidFill>
                <a:schemeClr val="dk1"/>
              </a:solidFill>
              <a:latin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780717-C165-4079-A52E-5F3C51A78D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07" y="847224"/>
            <a:ext cx="2880436" cy="3822882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310CA9C5-B225-4458-B8D9-CD7E5B5252D3}"/>
              </a:ext>
            </a:extLst>
          </p:cNvPr>
          <p:cNvSpPr txBox="1">
            <a:spLocks/>
          </p:cNvSpPr>
          <p:nvPr/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</a:rPr>
              <a:t>23.10.2025</a:t>
            </a:r>
          </a:p>
        </p:txBody>
      </p:sp>
    </p:spTree>
    <p:extLst>
      <p:ext uri="{BB962C8B-B14F-4D97-AF65-F5344CB8AC3E}">
        <p14:creationId xmlns:p14="http://schemas.microsoft.com/office/powerpoint/2010/main" val="924469535"/>
      </p:ext>
    </p:extLst>
  </p:cSld>
  <p:clrMapOvr>
    <a:masterClrMapping/>
  </p:clrMapOvr>
</p:sld>
</file>

<file path=ppt/theme/theme1.xml><?xml version="1.0" encoding="utf-8"?>
<a:theme xmlns:a="http://schemas.openxmlformats.org/drawingml/2006/main" name="DESY Master">
  <a:themeElements>
    <a:clrScheme name="Office">
      <a:dk1>
        <a:srgbClr val="000000"/>
      </a:dk1>
      <a:lt1>
        <a:srgbClr val="FFFFFF"/>
      </a:lt1>
      <a:dk2>
        <a:srgbClr val="009FDF"/>
      </a:dk2>
      <a:lt2>
        <a:srgbClr val="EAF1F4"/>
      </a:lt2>
      <a:accent1>
        <a:srgbClr val="007BC8"/>
      </a:accent1>
      <a:accent2>
        <a:srgbClr val="003A57"/>
      </a:accent2>
      <a:accent3>
        <a:srgbClr val="008938"/>
      </a:accent3>
      <a:accent4>
        <a:srgbClr val="005A5A"/>
      </a:accent4>
      <a:accent5>
        <a:srgbClr val="D2006E"/>
      </a:accent5>
      <a:accent6>
        <a:srgbClr val="50509B"/>
      </a:accent6>
      <a:hlink>
        <a:srgbClr val="007BC8"/>
      </a:hlink>
      <a:folHlink>
        <a:srgbClr val="007BC8"/>
      </a:folHlink>
    </a:clrScheme>
    <a:fontScheme name="Desy Master 2024">
      <a:majorFont>
        <a:latin typeface="DesySans Office Cn Medium"/>
        <a:ea typeface=""/>
        <a:cs typeface=""/>
      </a:majorFont>
      <a:minorFont>
        <a:latin typeface="Desy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Orange">
      <a:srgbClr val="EB6E0F"/>
    </a:custClr>
    <a:custClr name="Dunkelblau">
      <a:srgbClr val="00233C"/>
    </a:custClr>
  </a:custClrLst>
  <a:extLst>
    <a:ext uri="{05A4C25C-085E-4340-85A3-A5531E510DB2}">
      <thm15:themeFamily xmlns:thm15="http://schemas.microsoft.com/office/thememl/2012/main" name="DESY-PPT-Master_05_2025" id="{E4DAE04C-5CDC-A345-B787-CC326890C53D}" vid="{8A6E42BB-B41F-9E4C-9326-0CF3BCF0168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DESY-PPT-Master_05_2025</Template>
  <TotalTime>0</TotalTime>
  <Words>1300</Words>
  <Application>Microsoft Office PowerPoint</Application>
  <PresentationFormat>Widescreen</PresentationFormat>
  <Paragraphs>184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DesySans Office Cn Medium</vt:lpstr>
      <vt:lpstr>DesySans Office Cn Bold</vt:lpstr>
      <vt:lpstr>Arial</vt:lpstr>
      <vt:lpstr>Symbol</vt:lpstr>
      <vt:lpstr>Calibri</vt:lpstr>
      <vt:lpstr>DesySans Office Cn Regular</vt:lpstr>
      <vt:lpstr>DesySans Office Cn Heavy</vt:lpstr>
      <vt:lpstr>Wingdings</vt:lpstr>
      <vt:lpstr>DesySans Office</vt:lpstr>
      <vt:lpstr>Wingdings 3</vt:lpstr>
      <vt:lpstr>DESY Master</vt:lpstr>
      <vt:lpstr>DESY rf-dept.</vt:lpstr>
      <vt:lpstr>Outline</vt:lpstr>
      <vt:lpstr>Fire in the central booster electronics room / Oct. 2024</vt:lpstr>
      <vt:lpstr>Water in the transmitter hall and tunnel / Apr. 2024 &amp; Aug 2025</vt:lpstr>
      <vt:lpstr>Error statistics (PETRA-III)</vt:lpstr>
      <vt:lpstr>Failures of focus power supplies</vt:lpstr>
      <vt:lpstr>Reactivation of old klystrons</vt:lpstr>
      <vt:lpstr>SSA &amp; HOM-damped cavity</vt:lpstr>
      <vt:lpstr>SSA &amp; HOM-damped cavity / Overview of operation</vt:lpstr>
      <vt:lpstr>SSA &amp; HOM-damped cavity Light at the input-coupler</vt:lpstr>
      <vt:lpstr>SSA &amp; HOM-damped cavity Plunger - problems</vt:lpstr>
      <vt:lpstr>SSA &amp; HOM-damped cavity Plunger - problems</vt:lpstr>
      <vt:lpstr>SSA &amp; HOM-damped cavity Fluff in the cavity?</vt:lpstr>
      <vt:lpstr>SSA &amp; HOM-damped cavity Plunger- movement causes drop in cavity- voltage</vt:lpstr>
      <vt:lpstr>Fast loop in LLRF corrects plunger movement effects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Headline.</dc:title>
  <dc:creator>Onken, Ruediger</dc:creator>
  <cp:lastModifiedBy>Christou, Chris</cp:lastModifiedBy>
  <cp:revision>66</cp:revision>
  <dcterms:created xsi:type="dcterms:W3CDTF">2025-09-30T10:45:39Z</dcterms:created>
  <dcterms:modified xsi:type="dcterms:W3CDTF">2025-10-21T19:23:22Z</dcterms:modified>
</cp:coreProperties>
</file>