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4"/>
  </p:sldMasterIdLst>
  <p:notesMasterIdLst>
    <p:notesMasterId r:id="rId29"/>
  </p:notesMasterIdLst>
  <p:handoutMasterIdLst>
    <p:handoutMasterId r:id="rId30"/>
  </p:handoutMasterIdLst>
  <p:sldIdLst>
    <p:sldId id="1372" r:id="rId5"/>
    <p:sldId id="379" r:id="rId6"/>
    <p:sldId id="1371" r:id="rId7"/>
    <p:sldId id="301" r:id="rId8"/>
    <p:sldId id="338" r:id="rId9"/>
    <p:sldId id="340" r:id="rId10"/>
    <p:sldId id="355" r:id="rId11"/>
    <p:sldId id="257" r:id="rId12"/>
    <p:sldId id="378" r:id="rId13"/>
    <p:sldId id="298" r:id="rId14"/>
    <p:sldId id="304" r:id="rId15"/>
    <p:sldId id="380" r:id="rId16"/>
    <p:sldId id="1354" r:id="rId17"/>
    <p:sldId id="302" r:id="rId18"/>
    <p:sldId id="303" r:id="rId19"/>
    <p:sldId id="305" r:id="rId20"/>
    <p:sldId id="306" r:id="rId21"/>
    <p:sldId id="1349" r:id="rId22"/>
    <p:sldId id="1367" r:id="rId23"/>
    <p:sldId id="299" r:id="rId24"/>
    <p:sldId id="1370" r:id="rId25"/>
    <p:sldId id="1368" r:id="rId26"/>
    <p:sldId id="1369" r:id="rId27"/>
    <p:sldId id="294" r:id="rId2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0F0F0"/>
    <a:srgbClr val="CBCCF5"/>
    <a:srgbClr val="E7E7FA"/>
    <a:srgbClr val="EBE7F9"/>
    <a:srgbClr val="D5CCF2"/>
    <a:srgbClr val="FF66FF"/>
    <a:srgbClr val="F5F5F5"/>
    <a:srgbClr val="FFFFFF"/>
    <a:srgbClr val="F1F3F3"/>
    <a:srgbClr val="E5EA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93" autoAdjust="0"/>
  </p:normalViewPr>
  <p:slideViewPr>
    <p:cSldViewPr showGuides="1">
      <p:cViewPr varScale="1">
        <p:scale>
          <a:sx n="111" d="100"/>
          <a:sy n="111" d="100"/>
        </p:scale>
        <p:origin x="480" y="96"/>
      </p:cViewPr>
      <p:guideLst/>
    </p:cSldViewPr>
  </p:slideViewPr>
  <p:outlineViewPr>
    <p:cViewPr>
      <p:scale>
        <a:sx n="33" d="100"/>
        <a:sy n="33" d="100"/>
      </p:scale>
      <p:origin x="0" y="-266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6" d="100"/>
          <a:sy n="96" d="100"/>
        </p:scale>
        <p:origin x="3538" y="5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476672" y="229395"/>
            <a:ext cx="4320480" cy="310159"/>
          </a:xfrm>
          <a:prstGeom prst="rect">
            <a:avLst/>
          </a:prstGeom>
        </p:spPr>
        <p:txBody>
          <a:bodyPr vert="horz" lIns="0" tIns="0" rIns="0" bIns="0" rtlCol="0"/>
          <a:lstStyle>
            <a:lvl1pPr algn="l">
              <a:defRPr sz="1200"/>
            </a:lvl1pPr>
          </a:lstStyle>
          <a:p>
            <a:r>
              <a:rPr lang="de-CH" sz="900"/>
              <a:t>Kopfzeilentext</a:t>
            </a:r>
            <a:endParaRPr lang="de-CH" sz="90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137720" y="229395"/>
            <a:ext cx="1243608" cy="310159"/>
          </a:xfrm>
          <a:prstGeom prst="rect">
            <a:avLst/>
          </a:prstGeom>
        </p:spPr>
        <p:txBody>
          <a:bodyPr vert="horz" lIns="0" tIns="0" rIns="0" bIns="0" rtlCol="0"/>
          <a:lstStyle>
            <a:lvl1pPr algn="r">
              <a:defRPr sz="1200"/>
            </a:lvl1pPr>
          </a:lstStyle>
          <a:p>
            <a:fld id="{EEC665CA-D682-48EC-95D2-126FD6449D65}" type="datetime1">
              <a:rPr lang="de-CH" sz="900" smtClean="0"/>
              <a:t>21.10.2025</a:t>
            </a:fld>
            <a:endParaRPr lang="de-CH" sz="90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476672" y="8489144"/>
            <a:ext cx="4320480" cy="331331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200"/>
            </a:lvl1pPr>
          </a:lstStyle>
          <a:p>
            <a:r>
              <a:rPr lang="de-CH" sz="900"/>
              <a:t>Fusszeilentext</a:t>
            </a:r>
            <a:endParaRPr lang="de-CH" sz="9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137720" y="8489146"/>
            <a:ext cx="1243608" cy="331329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/>
            </a:lvl1pPr>
          </a:lstStyle>
          <a:p>
            <a:fld id="{2CEDAA2C-602C-494B-9BFF-F0D7FF14E319}" type="slidenum">
              <a:rPr lang="de-CH" sz="900" smtClean="0"/>
              <a:t>‹#›</a:t>
            </a:fld>
            <a:endParaRPr lang="de-CH" sz="900" dirty="0"/>
          </a:p>
        </p:txBody>
      </p:sp>
    </p:spTree>
    <p:extLst>
      <p:ext uri="{BB962C8B-B14F-4D97-AF65-F5344CB8AC3E}">
        <p14:creationId xmlns:p14="http://schemas.microsoft.com/office/powerpoint/2010/main" val="162500267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lienbildplatzhalter 11"/>
          <p:cNvSpPr>
            <a:spLocks noGrp="1" noRot="1" noChangeAspect="1"/>
          </p:cNvSpPr>
          <p:nvPr>
            <p:ph type="sldImg" idx="2"/>
          </p:nvPr>
        </p:nvSpPr>
        <p:spPr>
          <a:xfrm>
            <a:off x="764704" y="899592"/>
            <a:ext cx="5560412" cy="3127732"/>
          </a:xfrm>
          <a:prstGeom prst="rect">
            <a:avLst/>
          </a:prstGeom>
          <a:noFill/>
          <a:ln w="3175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4"/>
          </p:nvPr>
        </p:nvSpPr>
        <p:spPr>
          <a:xfrm>
            <a:off x="775244" y="8712000"/>
            <a:ext cx="2230428" cy="179512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900"/>
            </a:lvl1pPr>
          </a:lstStyle>
          <a:p>
            <a:r>
              <a:rPr lang="de-CH" dirty="0"/>
              <a:t>Fusszeilentext</a:t>
            </a:r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5"/>
          </p:nvPr>
        </p:nvSpPr>
        <p:spPr>
          <a:xfrm>
            <a:off x="5462663" y="8712000"/>
            <a:ext cx="871173" cy="179512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900"/>
            </a:lvl1pPr>
          </a:lstStyle>
          <a:p>
            <a:fld id="{83C81C81-E364-4366-A610-2DB15FF98538}" type="slidenum">
              <a:rPr lang="de-CH" smtClean="0"/>
              <a:pPr/>
              <a:t>‹#›</a:t>
            </a:fld>
            <a:endParaRPr lang="de-CH" dirty="0"/>
          </a:p>
        </p:txBody>
      </p:sp>
      <p:sp>
        <p:nvSpPr>
          <p:cNvPr id="16" name="Notizenplatzhalter 15"/>
          <p:cNvSpPr>
            <a:spLocks noGrp="1"/>
          </p:cNvSpPr>
          <p:nvPr>
            <p:ph type="body" sz="quarter" idx="3"/>
          </p:nvPr>
        </p:nvSpPr>
        <p:spPr>
          <a:xfrm>
            <a:off x="773424" y="4283968"/>
            <a:ext cx="5560412" cy="4248472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17" name="Datumsplatzhalter 16"/>
          <p:cNvSpPr>
            <a:spLocks noGrp="1"/>
          </p:cNvSpPr>
          <p:nvPr>
            <p:ph type="dt" idx="1"/>
          </p:nvPr>
        </p:nvSpPr>
        <p:spPr>
          <a:xfrm>
            <a:off x="4229809" y="425838"/>
            <a:ext cx="2095308" cy="185722"/>
          </a:xfrm>
          <a:prstGeom prst="rect">
            <a:avLst/>
          </a:prstGeom>
        </p:spPr>
        <p:txBody>
          <a:bodyPr vert="horz" lIns="0" tIns="0" rIns="0" bIns="0" rtlCol="0"/>
          <a:lstStyle>
            <a:lvl1pPr algn="r">
              <a:defRPr sz="900"/>
            </a:lvl1pPr>
          </a:lstStyle>
          <a:p>
            <a:fld id="{A17AAF7D-4283-4014-80F4-26E915FEACF8}" type="datetime1">
              <a:rPr lang="de-CH" smtClean="0"/>
              <a:t>21.10.2025</a:t>
            </a:fld>
            <a:endParaRPr lang="de-CH" dirty="0"/>
          </a:p>
        </p:txBody>
      </p:sp>
      <p:sp>
        <p:nvSpPr>
          <p:cNvPr id="18" name="Kopfzeilenplatzhalter 17"/>
          <p:cNvSpPr>
            <a:spLocks noGrp="1"/>
          </p:cNvSpPr>
          <p:nvPr>
            <p:ph type="hdr" sz="quarter"/>
          </p:nvPr>
        </p:nvSpPr>
        <p:spPr>
          <a:xfrm>
            <a:off x="764704" y="432000"/>
            <a:ext cx="3249080" cy="179560"/>
          </a:xfrm>
          <a:prstGeom prst="rect">
            <a:avLst/>
          </a:prstGeom>
        </p:spPr>
        <p:txBody>
          <a:bodyPr vert="horz" lIns="0" tIns="0" rIns="0" bIns="0" rtlCol="0"/>
          <a:lstStyle>
            <a:lvl1pPr algn="l">
              <a:defRPr sz="900"/>
            </a:lvl1pPr>
          </a:lstStyle>
          <a:p>
            <a:r>
              <a:rPr lang="de-CH"/>
              <a:t>Kopfzeilentext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11709705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spcAft>
        <a:spcPts val="600"/>
      </a:spcAft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177800" indent="-177800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357188" indent="-179388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534988" indent="-177800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720725" indent="-185738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4DA2638D-B38B-003C-CEF8-94606F0C047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86" y="1558"/>
            <a:ext cx="12189228" cy="6854883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AB1FE6A2-0C6A-9BEE-D675-F84989D3C0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1137" y="358671"/>
            <a:ext cx="1773820" cy="73007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95325" y="1445854"/>
            <a:ext cx="8045451" cy="2007994"/>
          </a:xfrm>
        </p:spPr>
        <p:txBody>
          <a:bodyPr anchor="b"/>
          <a:lstStyle>
            <a:lvl1pPr algn="l">
              <a:lnSpc>
                <a:spcPct val="92000"/>
              </a:lnSpc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Add Title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695325" y="3789040"/>
            <a:ext cx="8045451" cy="1080120"/>
          </a:xfrm>
        </p:spPr>
        <p:txBody>
          <a:bodyPr/>
          <a:lstStyle>
            <a:lvl1pPr marL="0" indent="0" algn="l">
              <a:lnSpc>
                <a:spcPct val="92000"/>
              </a:lnSpc>
              <a:buNone/>
              <a:defRPr sz="26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Add Subtitle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68F03BE3-7C85-C716-E994-40806F5A846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5325" y="5841268"/>
            <a:ext cx="5292725" cy="288032"/>
          </a:xfrm>
        </p:spPr>
        <p:txBody>
          <a:bodyPr anchor="b"/>
          <a:lstStyle>
            <a:lvl1pPr>
              <a:defRPr sz="160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GB" noProof="0" dirty="0"/>
              <a:t>Author</a:t>
            </a:r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BB6EAADF-428F-C6D8-43A9-FBCA196FE95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6129300"/>
            <a:ext cx="5292725" cy="252028"/>
          </a:xfrm>
        </p:spPr>
        <p:txBody>
          <a:bodyPr anchor="t"/>
          <a:lstStyle>
            <a:lvl1pPr>
              <a:defRPr sz="160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GB" noProof="0" dirty="0"/>
              <a:t>Location, DD Month YYYY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19A7B534-9AA2-7BDC-83B8-A11FF9792B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02"/>
          <a:stretch/>
        </p:blipFill>
        <p:spPr>
          <a:xfrm>
            <a:off x="2532062" y="536705"/>
            <a:ext cx="2162109" cy="403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6990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7106">
          <p15:clr>
            <a:srgbClr val="A4A3A4"/>
          </p15:clr>
        </p15:guide>
        <p15:guide id="3" orient="horz" pos="3181">
          <p15:clr>
            <a:srgbClr val="A4A3A4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ing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7E4E3B-B029-4FB4-981D-E15979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EA707-816F-4DBF-9FC1-48440001C7D7}" type="datetime1">
              <a:rPr lang="de-CH" noProof="0" smtClean="0"/>
              <a:t>21.10.2025</a:t>
            </a:fld>
            <a:endParaRPr lang="en-GB" noProof="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3A6D9A-857D-4B6F-B977-93015D03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PSI Center for Accelerator Science and Engineering</a:t>
            </a:r>
            <a:endParaRPr lang="en-GB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38A5E6FE-0D37-3DFF-F3B7-73A91BE8460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5325" y="1292087"/>
            <a:ext cx="8964613" cy="4729302"/>
          </a:xfrm>
        </p:spPr>
        <p:txBody>
          <a:bodyPr/>
          <a:lstStyle>
            <a:lvl1pPr>
              <a:defRPr sz="4200"/>
            </a:lvl1pPr>
            <a:lvl2pPr marL="0" indent="0">
              <a:buFontTx/>
              <a:buNone/>
              <a:defRPr/>
            </a:lvl2pPr>
            <a:lvl3pPr marL="250825" indent="-250825">
              <a:defRPr/>
            </a:lvl3pPr>
          </a:lstStyle>
          <a:p>
            <a:pPr lvl="0"/>
            <a:r>
              <a:rPr lang="en-GB" noProof="0" dirty="0"/>
              <a:t>Section Heading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39758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ing Yellow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7E4E3B-B029-4FB4-981D-E15979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B385C-7712-4F59-90E0-BF5F17A76AFF}" type="datetime1">
              <a:rPr lang="de-CH" noProof="0" smtClean="0"/>
              <a:t>21.10.2025</a:t>
            </a:fld>
            <a:endParaRPr lang="en-GB" noProof="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3A6D9A-857D-4B6F-B977-93015D03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PSI Center for Accelerator Science and Engineering</a:t>
            </a:r>
            <a:endParaRPr lang="en-GB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38A5E6FE-0D37-3DFF-F3B7-73A91BE8460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5325" y="1292087"/>
            <a:ext cx="8964613" cy="4729302"/>
          </a:xfrm>
        </p:spPr>
        <p:txBody>
          <a:bodyPr/>
          <a:lstStyle>
            <a:lvl1pPr>
              <a:defRPr sz="4200"/>
            </a:lvl1pPr>
            <a:lvl2pPr marL="0" indent="0">
              <a:buFontTx/>
              <a:buNone/>
              <a:defRPr/>
            </a:lvl2pPr>
            <a:lvl3pPr marL="250825" indent="-250825">
              <a:defRPr/>
            </a:lvl3pPr>
          </a:lstStyle>
          <a:p>
            <a:pPr lvl="0"/>
            <a:r>
              <a:rPr lang="en-GB" noProof="0" dirty="0"/>
              <a:t>Section Heading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225316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695325" y="1376773"/>
            <a:ext cx="8964613" cy="4644616"/>
          </a:xfrm>
        </p:spPr>
        <p:txBody>
          <a:bodyPr/>
          <a:lstStyle>
            <a:lvl1pPr defTabSz="984250">
              <a:tabLst>
                <a:tab pos="536575" algn="l"/>
              </a:tabLst>
              <a:defRPr/>
            </a:lvl1pPr>
            <a:lvl2pPr>
              <a:tabLst>
                <a:tab pos="536575" algn="l"/>
              </a:tabLst>
              <a:defRPr/>
            </a:lvl2pPr>
          </a:lstStyle>
          <a:p>
            <a:pPr lvl="0"/>
            <a:r>
              <a:rPr lang="en-GB" noProof="0" dirty="0"/>
              <a:t>Add Content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7E4E3B-B029-4FB4-981D-E15979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5E6CB-B32D-41BB-A431-31ACE27797AC}" type="datetime1">
              <a:rPr lang="de-CH" noProof="0" smtClean="0"/>
              <a:t>21.10.2025</a:t>
            </a:fld>
            <a:endParaRPr lang="en-GB" noProof="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3A6D9A-857D-4B6F-B977-93015D03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PSI Center for Accelerator Science and Engineering</a:t>
            </a:r>
            <a:endParaRPr lang="en-GB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A939BEE7-204C-1008-67F3-C8FC6E64EB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4795704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Extra w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Add Title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695325" y="1376773"/>
            <a:ext cx="10801349" cy="464461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Add Content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7E4E3B-B029-4FB4-981D-E15979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963D4-5156-42CD-86D2-F9C48C35F25C}" type="datetime1">
              <a:rPr lang="de-CH" noProof="0" smtClean="0"/>
              <a:t>21.10.2025</a:t>
            </a:fld>
            <a:endParaRPr lang="en-GB" noProof="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3A6D9A-857D-4B6F-B977-93015D03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PSI Center for Accelerator Science and Engineering</a:t>
            </a:r>
            <a:endParaRPr lang="en-GB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651099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Add Title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695326" y="1376773"/>
            <a:ext cx="5291476" cy="4644616"/>
          </a:xfrm>
        </p:spPr>
        <p:txBody>
          <a:bodyPr tIns="18000"/>
          <a:lstStyle>
            <a:lvl1pPr>
              <a:spcBef>
                <a:spcPts val="400"/>
              </a:spcBef>
              <a:defRPr sz="1600"/>
            </a:lvl1pPr>
            <a:lvl2pPr marL="179388" indent="-179388">
              <a:spcBef>
                <a:spcPts val="400"/>
              </a:spcBef>
              <a:defRPr sz="1600"/>
            </a:lvl2pPr>
            <a:lvl3pPr marL="360363" indent="-180975">
              <a:spcBef>
                <a:spcPts val="400"/>
              </a:spcBef>
              <a:defRPr sz="1600"/>
            </a:lvl3pPr>
            <a:lvl4pPr>
              <a:defRPr sz="1600"/>
            </a:lvl4pPr>
            <a:lvl5pPr>
              <a:defRPr sz="1600"/>
            </a:lvl5pPr>
            <a:lvl6pPr marL="2286000" indent="0">
              <a:buNone/>
              <a:defRPr/>
            </a:lvl6pPr>
          </a:lstStyle>
          <a:p>
            <a:pPr lvl="0"/>
            <a:r>
              <a:rPr lang="en-GB" noProof="0" dirty="0"/>
              <a:t>Add Content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7E4E3B-B029-4FB4-981D-E15979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008EA-072D-4E88-A4E3-7561DD02B0D9}" type="datetime1">
              <a:rPr lang="de-CH" noProof="0" smtClean="0"/>
              <a:t>21.10.2025</a:t>
            </a:fld>
            <a:endParaRPr lang="en-GB" noProof="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3A6D9A-857D-4B6F-B977-93015D03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PSI Center for Accelerator Science and Engineering</a:t>
            </a:r>
            <a:endParaRPr lang="en-GB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03327075-DC64-5DAB-E02B-8A18CBF5A994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205201" y="1376773"/>
            <a:ext cx="5291474" cy="4644616"/>
          </a:xfrm>
        </p:spPr>
        <p:txBody>
          <a:bodyPr tIns="18000"/>
          <a:lstStyle>
            <a:lvl1pPr>
              <a:spcBef>
                <a:spcPts val="400"/>
              </a:spcBef>
              <a:defRPr sz="1600"/>
            </a:lvl1pPr>
            <a:lvl2pPr marL="179388" indent="-179388">
              <a:spcBef>
                <a:spcPts val="400"/>
              </a:spcBef>
              <a:defRPr sz="1600"/>
            </a:lvl2pPr>
            <a:lvl3pPr marL="360363" indent="-180975">
              <a:spcBef>
                <a:spcPts val="400"/>
              </a:spcBef>
              <a:defRPr sz="1600"/>
            </a:lvl3pPr>
            <a:lvl4pPr>
              <a:defRPr sz="1600"/>
            </a:lvl4pPr>
            <a:lvl5pPr>
              <a:defRPr sz="1600"/>
            </a:lvl5pPr>
            <a:lvl6pPr marL="2286000" indent="0">
              <a:buNone/>
              <a:defRPr/>
            </a:lvl6pPr>
          </a:lstStyle>
          <a:p>
            <a:pPr lvl="0"/>
            <a:r>
              <a:rPr lang="en-GB" noProof="0" dirty="0"/>
              <a:t>Add Content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87882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Add Title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695325" y="1376773"/>
            <a:ext cx="5292725" cy="464461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Add Content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7E4E3B-B029-4FB4-981D-E15979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F872E-A9CB-4516-A020-A04A2928C07F}" type="datetime1">
              <a:rPr lang="de-CH" noProof="0" smtClean="0"/>
              <a:t>21.10.2025</a:t>
            </a:fld>
            <a:endParaRPr lang="en-GB" noProof="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3A6D9A-857D-4B6F-B977-93015D03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PSI Center for Accelerator Science and Engineering</a:t>
            </a:r>
            <a:endParaRPr lang="en-GB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7" name="Bildplatzhalter 4">
            <a:extLst>
              <a:ext uri="{FF2B5EF4-FFF2-40B4-BE49-F238E27FC236}">
                <a16:creationId xmlns:a16="http://schemas.microsoft.com/office/drawing/2014/main" id="{C1B2C62D-FBA5-44A1-36F5-135381BC9A6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03948" y="1449389"/>
            <a:ext cx="5292725" cy="4572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</p:spTree>
    <p:extLst>
      <p:ext uri="{BB962C8B-B14F-4D97-AF65-F5344CB8AC3E}">
        <p14:creationId xmlns:p14="http://schemas.microsoft.com/office/powerpoint/2010/main" val="35993912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Add Title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6203950" y="1376773"/>
            <a:ext cx="5292724" cy="464461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Add Content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7E4E3B-B029-4FB4-981D-E15979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FD1A0-E3CA-4CD4-9E05-451A1800B6F9}" type="datetime1">
              <a:rPr lang="de-CH" noProof="0" smtClean="0"/>
              <a:t>21.10.2025</a:t>
            </a:fld>
            <a:endParaRPr lang="en-GB" noProof="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3A6D9A-857D-4B6F-B977-93015D03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PSI Center for Accelerator Science and Engineering</a:t>
            </a:r>
            <a:endParaRPr lang="en-GB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7" name="Bildplatzhalter 4">
            <a:extLst>
              <a:ext uri="{FF2B5EF4-FFF2-40B4-BE49-F238E27FC236}">
                <a16:creationId xmlns:a16="http://schemas.microsoft.com/office/drawing/2014/main" id="{C1B2C62D-FBA5-44A1-36F5-135381BC9A6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95326" y="1449389"/>
            <a:ext cx="5292724" cy="4572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</p:spTree>
    <p:extLst>
      <p:ext uri="{BB962C8B-B14F-4D97-AF65-F5344CB8AC3E}">
        <p14:creationId xmlns:p14="http://schemas.microsoft.com/office/powerpoint/2010/main" val="28135738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Add Title</a:t>
            </a:r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1024D5AC-18B7-42A0-8763-5161D9B6B29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95325" y="1449389"/>
            <a:ext cx="8964613" cy="4572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EB216CB-AE9D-4C01-AD48-4B791587519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62EE5DD-8223-4F0C-9C85-5070DE4DBF46}" type="datetime1">
              <a:rPr lang="de-CH" noProof="0" smtClean="0"/>
              <a:t>21.10.2025</a:t>
            </a:fld>
            <a:endParaRPr lang="en-GB" noProof="0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3E67269-0443-40A6-8D53-CF9C30AE720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PSI Center for Accelerator Science and Engineering</a:t>
            </a:r>
            <a:endParaRPr lang="en-GB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FD2179C-3288-47A5-A587-1B7255A2C3E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42AD375-037F-43D0-B059-5172DA06796A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4517538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Add Title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7E4E3B-B029-4FB4-981D-E15979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15EF-DBE8-4715-8E4D-3572642C6FC2}" type="datetime1">
              <a:rPr lang="de-CH" noProof="0" smtClean="0"/>
              <a:t>21.10.2025</a:t>
            </a:fld>
            <a:endParaRPr lang="en-GB" noProof="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3A6D9A-857D-4B6F-B977-93015D03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PSI Center for Accelerator Science and Engineering</a:t>
            </a:r>
            <a:endParaRPr lang="en-GB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7" name="Bildplatzhalter 4">
            <a:extLst>
              <a:ext uri="{FF2B5EF4-FFF2-40B4-BE49-F238E27FC236}">
                <a16:creationId xmlns:a16="http://schemas.microsoft.com/office/drawing/2014/main" id="{C1B2C62D-FBA5-44A1-36F5-135381BC9A6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95326" y="1449389"/>
            <a:ext cx="5292724" cy="4571999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8" name="Bildplatzhalter 4">
            <a:extLst>
              <a:ext uri="{FF2B5EF4-FFF2-40B4-BE49-F238E27FC236}">
                <a16:creationId xmlns:a16="http://schemas.microsoft.com/office/drawing/2014/main" id="{17580FB4-DD13-1B0D-5A9E-15F0A7CB65B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03948" y="1449389"/>
            <a:ext cx="5292725" cy="4571999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</p:spTree>
    <p:extLst>
      <p:ext uri="{BB962C8B-B14F-4D97-AF65-F5344CB8AC3E}">
        <p14:creationId xmlns:p14="http://schemas.microsoft.com/office/powerpoint/2010/main" val="31529325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w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Add Title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7E4E3B-B029-4FB4-981D-E15979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54A55-A700-485F-B5C2-827481B42513}" type="datetime1">
              <a:rPr lang="de-CH" noProof="0" smtClean="0"/>
              <a:t>21.10.2025</a:t>
            </a:fld>
            <a:endParaRPr lang="en-GB" noProof="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3A6D9A-857D-4B6F-B977-93015D03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PSI Center for Accelerator Science and Engineering</a:t>
            </a:r>
            <a:endParaRPr lang="en-GB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7" name="Bildplatzhalter 4">
            <a:extLst>
              <a:ext uri="{FF2B5EF4-FFF2-40B4-BE49-F238E27FC236}">
                <a16:creationId xmlns:a16="http://schemas.microsoft.com/office/drawing/2014/main" id="{C1B2C62D-FBA5-44A1-36F5-135381BC9A6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367213" y="1449389"/>
            <a:ext cx="7129461" cy="4572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F99B93C7-FD88-F860-2772-AA3BFEC82DB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5326" y="1376773"/>
            <a:ext cx="3455988" cy="464461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Add Content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73706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Dark Blue"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6E0B8465-E746-9D70-F459-A9E689DBA5B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84" y="1948"/>
            <a:ext cx="12190615" cy="685566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95325" y="1449388"/>
            <a:ext cx="8045451" cy="2004460"/>
          </a:xfrm>
        </p:spPr>
        <p:txBody>
          <a:bodyPr anchor="b"/>
          <a:lstStyle>
            <a:lvl1pPr algn="l">
              <a:lnSpc>
                <a:spcPct val="92000"/>
              </a:lnSpc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Add Title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695325" y="3789040"/>
            <a:ext cx="8045451" cy="1080120"/>
          </a:xfrm>
        </p:spPr>
        <p:txBody>
          <a:bodyPr/>
          <a:lstStyle>
            <a:lvl1pPr marL="0" indent="0" algn="l">
              <a:lnSpc>
                <a:spcPct val="92000"/>
              </a:lnSpc>
              <a:buNone/>
              <a:defRPr sz="26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Subtitle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68F03BE3-7C85-C716-E994-40806F5A846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5325" y="5841268"/>
            <a:ext cx="5292725" cy="288032"/>
          </a:xfrm>
        </p:spPr>
        <p:txBody>
          <a:bodyPr anchor="b"/>
          <a:lstStyle>
            <a:lvl1pPr>
              <a:defRPr sz="160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GB" noProof="0" dirty="0"/>
              <a:t>Author</a:t>
            </a:r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BB6EAADF-428F-C6D8-43A9-FBCA196FE95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6129300"/>
            <a:ext cx="5292725" cy="252028"/>
          </a:xfrm>
        </p:spPr>
        <p:txBody>
          <a:bodyPr anchor="t"/>
          <a:lstStyle>
            <a:lvl1pPr>
              <a:defRPr sz="160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GB" noProof="0" dirty="0"/>
              <a:t>Location, DD Month YYYY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601D5720-24EF-D102-D260-2D0ECB313EF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1137" y="358671"/>
            <a:ext cx="1773820" cy="73007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28DCFFAF-CE03-EAAE-EF7B-2D9CE7DA64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02"/>
          <a:stretch/>
        </p:blipFill>
        <p:spPr>
          <a:xfrm>
            <a:off x="2532062" y="536705"/>
            <a:ext cx="2162109" cy="403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1684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7106">
          <p15:clr>
            <a:srgbClr val="A4A3A4"/>
          </p15:clr>
        </p15:guide>
        <p15:guide id="3" orient="horz" pos="3181">
          <p15:clr>
            <a:srgbClr val="A4A3A4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Add Title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7E4E3B-B029-4FB4-981D-E15979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E1C9E-DE46-47F4-999C-A6440E82C6E8}" type="datetime1">
              <a:rPr lang="de-CH" noProof="0" smtClean="0"/>
              <a:t>21.10.2025</a:t>
            </a:fld>
            <a:endParaRPr lang="en-GB" noProof="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3A6D9A-857D-4B6F-B977-93015D03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PSI Center for Accelerator Science and Engineering</a:t>
            </a:r>
            <a:endParaRPr lang="en-GB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7" name="Bildplatzhalter 4">
            <a:extLst>
              <a:ext uri="{FF2B5EF4-FFF2-40B4-BE49-F238E27FC236}">
                <a16:creationId xmlns:a16="http://schemas.microsoft.com/office/drawing/2014/main" id="{C1B2C62D-FBA5-44A1-36F5-135381BC9A6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367213" y="1449389"/>
            <a:ext cx="3457575" cy="4572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3" name="Bildplatzhalter 4">
            <a:extLst>
              <a:ext uri="{FF2B5EF4-FFF2-40B4-BE49-F238E27FC236}">
                <a16:creationId xmlns:a16="http://schemas.microsoft.com/office/drawing/2014/main" id="{FB98D413-4196-B49D-71B4-7CED7EED69F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040688" y="1449389"/>
            <a:ext cx="3455986" cy="4572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C5A45EC1-6C70-C75B-70A0-557B1FE6DA3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5326" y="1376773"/>
            <a:ext cx="3455988" cy="464461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Add Content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724320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Add Title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7E4E3B-B029-4FB4-981D-E15979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02DA9-A50D-40A4-A931-BC275A2EBFA0}" type="datetime1">
              <a:rPr lang="de-CH" noProof="0" smtClean="0"/>
              <a:t>21.10.2025</a:t>
            </a:fld>
            <a:endParaRPr lang="en-GB" noProof="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3A6D9A-857D-4B6F-B977-93015D03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PSI Center for Accelerator Science and Engineering</a:t>
            </a:r>
            <a:endParaRPr lang="en-GB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7" name="Bildplatzhalter 4">
            <a:extLst>
              <a:ext uri="{FF2B5EF4-FFF2-40B4-BE49-F238E27FC236}">
                <a16:creationId xmlns:a16="http://schemas.microsoft.com/office/drawing/2014/main" id="{C1B2C62D-FBA5-44A1-36F5-135381BC9A6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367213" y="1449388"/>
            <a:ext cx="3457575" cy="2178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3" name="Bildplatzhalter 4">
            <a:extLst>
              <a:ext uri="{FF2B5EF4-FFF2-40B4-BE49-F238E27FC236}">
                <a16:creationId xmlns:a16="http://schemas.microsoft.com/office/drawing/2014/main" id="{FB98D413-4196-B49D-71B4-7CED7EED69F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040688" y="1449389"/>
            <a:ext cx="3455986" cy="4572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11" name="Bildplatzhalter 4">
            <a:extLst>
              <a:ext uri="{FF2B5EF4-FFF2-40B4-BE49-F238E27FC236}">
                <a16:creationId xmlns:a16="http://schemas.microsoft.com/office/drawing/2014/main" id="{FDF6C985-A691-B0CD-8A11-7C955F32458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367213" y="3843389"/>
            <a:ext cx="3457575" cy="2178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C772A35F-591D-5A80-72BC-28B068C3A56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5326" y="1376773"/>
            <a:ext cx="3455988" cy="464461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Add Content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920425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fou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Add Title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7E4E3B-B029-4FB4-981D-E15979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39A11-DEB0-4E52-A890-5DCCA2942D1F}" type="datetime1">
              <a:rPr lang="de-CH" noProof="0" smtClean="0"/>
              <a:t>21.10.2025</a:t>
            </a:fld>
            <a:endParaRPr lang="en-GB" noProof="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3A6D9A-857D-4B6F-B977-93015D03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PSI Center for Accelerator Science and Engineering</a:t>
            </a:r>
            <a:endParaRPr lang="en-GB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7" name="Bildplatzhalter 4">
            <a:extLst>
              <a:ext uri="{FF2B5EF4-FFF2-40B4-BE49-F238E27FC236}">
                <a16:creationId xmlns:a16="http://schemas.microsoft.com/office/drawing/2014/main" id="{C1B2C62D-FBA5-44A1-36F5-135381BC9A6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367213" y="1449388"/>
            <a:ext cx="3457575" cy="2178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3" name="Bildplatzhalter 4">
            <a:extLst>
              <a:ext uri="{FF2B5EF4-FFF2-40B4-BE49-F238E27FC236}">
                <a16:creationId xmlns:a16="http://schemas.microsoft.com/office/drawing/2014/main" id="{FB98D413-4196-B49D-71B4-7CED7EED69F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040688" y="1449389"/>
            <a:ext cx="3455986" cy="2177999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11" name="Bildplatzhalter 4">
            <a:extLst>
              <a:ext uri="{FF2B5EF4-FFF2-40B4-BE49-F238E27FC236}">
                <a16:creationId xmlns:a16="http://schemas.microsoft.com/office/drawing/2014/main" id="{FDF6C985-A691-B0CD-8A11-7C955F32458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367213" y="3843389"/>
            <a:ext cx="3457575" cy="2178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9" name="Bildplatzhalter 4">
            <a:extLst>
              <a:ext uri="{FF2B5EF4-FFF2-40B4-BE49-F238E27FC236}">
                <a16:creationId xmlns:a16="http://schemas.microsoft.com/office/drawing/2014/main" id="{CE065AA4-86F5-4BAD-ED9D-98129FDEFEF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040688" y="3843387"/>
            <a:ext cx="3455986" cy="2178001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089D7F61-76FC-5B15-D914-2BB427BF716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5326" y="1376773"/>
            <a:ext cx="3455988" cy="464461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Add Content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7138349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a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Add Title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7E4E3B-B029-4FB4-981D-E15979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3221E-9575-4F07-B839-745025E02771}" type="datetime1">
              <a:rPr lang="de-CH" noProof="0" smtClean="0"/>
              <a:t>21.10.2025</a:t>
            </a:fld>
            <a:endParaRPr lang="en-GB" noProof="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3A6D9A-857D-4B6F-B977-93015D03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PSI Center for Accelerator Science and Engineering</a:t>
            </a:r>
            <a:endParaRPr lang="en-GB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EED849DD-27BF-60D5-0E2A-BC6C9A827AC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5325" y="1376773"/>
            <a:ext cx="7129463" cy="464461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Add Content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13" name="Bildplatzhalter 4">
            <a:extLst>
              <a:ext uri="{FF2B5EF4-FFF2-40B4-BE49-F238E27FC236}">
                <a16:creationId xmlns:a16="http://schemas.microsoft.com/office/drawing/2014/main" id="{8CA68BBC-536B-0C49-B239-F2A8A8ACBAA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040688" y="1449389"/>
            <a:ext cx="3455986" cy="4572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</p:spTree>
    <p:extLst>
      <p:ext uri="{BB962C8B-B14F-4D97-AF65-F5344CB8AC3E}">
        <p14:creationId xmlns:p14="http://schemas.microsoft.com/office/powerpoint/2010/main" val="10008472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wo wid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Add Title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7E4E3B-B029-4FB4-981D-E15979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EB00C-1486-4C07-A8B7-272553D42C76}" type="datetime1">
              <a:rPr lang="de-CH" noProof="0" smtClean="0"/>
              <a:t>21.10.2025</a:t>
            </a:fld>
            <a:endParaRPr lang="en-GB" noProof="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3A6D9A-857D-4B6F-B977-93015D03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PSI Center for Accelerator Science and Engineering</a:t>
            </a:r>
            <a:endParaRPr lang="en-GB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3" name="Bildplatzhalter 4">
            <a:extLst>
              <a:ext uri="{FF2B5EF4-FFF2-40B4-BE49-F238E27FC236}">
                <a16:creationId xmlns:a16="http://schemas.microsoft.com/office/drawing/2014/main" id="{FB98D413-4196-B49D-71B4-7CED7EED69F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040688" y="1449389"/>
            <a:ext cx="3455986" cy="2177999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9" name="Bildplatzhalter 4">
            <a:extLst>
              <a:ext uri="{FF2B5EF4-FFF2-40B4-BE49-F238E27FC236}">
                <a16:creationId xmlns:a16="http://schemas.microsoft.com/office/drawing/2014/main" id="{CE065AA4-86F5-4BAD-ED9D-98129FDEFEF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040688" y="3843387"/>
            <a:ext cx="3455986" cy="2178001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EED849DD-27BF-60D5-0E2A-BC6C9A827AC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5325" y="1376773"/>
            <a:ext cx="7129463" cy="464461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Add Content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391598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aptione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Add Title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7E4E3B-B029-4FB4-981D-E15979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4DF8B-CF50-41FC-A12B-AAA89A0E8E51}" type="datetime1">
              <a:rPr lang="de-CH" noProof="0" smtClean="0"/>
              <a:t>21.10.2025</a:t>
            </a:fld>
            <a:endParaRPr lang="en-GB" noProof="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3A6D9A-857D-4B6F-B977-93015D03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PSI Center for Accelerator Science and Engineering</a:t>
            </a:r>
            <a:endParaRPr lang="en-GB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7" name="Bildplatzhalter 4">
            <a:extLst>
              <a:ext uri="{FF2B5EF4-FFF2-40B4-BE49-F238E27FC236}">
                <a16:creationId xmlns:a16="http://schemas.microsoft.com/office/drawing/2014/main" id="{C1B2C62D-FBA5-44A1-36F5-135381BC9A6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95326" y="1449389"/>
            <a:ext cx="5292724" cy="2987723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8" name="Bildplatzhalter 4">
            <a:extLst>
              <a:ext uri="{FF2B5EF4-FFF2-40B4-BE49-F238E27FC236}">
                <a16:creationId xmlns:a16="http://schemas.microsoft.com/office/drawing/2014/main" id="{17580FB4-DD13-1B0D-5A9E-15F0A7CB65B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03948" y="1449389"/>
            <a:ext cx="5292725" cy="2987723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747A0213-C397-B258-EE3A-69DBB54DD3B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5326" y="4553982"/>
            <a:ext cx="5291476" cy="1467406"/>
          </a:xfrm>
        </p:spPr>
        <p:txBody>
          <a:bodyPr tIns="18000"/>
          <a:lstStyle>
            <a:lvl1pPr>
              <a:spcBef>
                <a:spcPts val="400"/>
              </a:spcBef>
              <a:defRPr sz="1600"/>
            </a:lvl1pPr>
            <a:lvl2pPr marL="179388" indent="-179388">
              <a:spcBef>
                <a:spcPts val="400"/>
              </a:spcBef>
              <a:defRPr sz="1600"/>
            </a:lvl2pPr>
            <a:lvl3pPr marL="360363" indent="-180975">
              <a:spcBef>
                <a:spcPts val="400"/>
              </a:spcBef>
              <a:defRPr sz="1600"/>
            </a:lvl3pPr>
            <a:lvl4pPr>
              <a:defRPr sz="1600"/>
            </a:lvl4pPr>
            <a:lvl5pPr>
              <a:defRPr sz="1600"/>
            </a:lvl5pPr>
            <a:lvl6pPr marL="2286000" indent="0">
              <a:buNone/>
              <a:defRPr/>
            </a:lvl6pPr>
          </a:lstStyle>
          <a:p>
            <a:pPr lvl="0"/>
            <a:r>
              <a:rPr lang="en-GB" noProof="0" dirty="0"/>
              <a:t>Add Content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7DE0905A-F588-783E-2408-3EEBCC47B7C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205201" y="4553982"/>
            <a:ext cx="5291474" cy="1467406"/>
          </a:xfrm>
        </p:spPr>
        <p:txBody>
          <a:bodyPr tIns="18000"/>
          <a:lstStyle>
            <a:lvl1pPr>
              <a:spcBef>
                <a:spcPts val="400"/>
              </a:spcBef>
              <a:defRPr sz="1600"/>
            </a:lvl1pPr>
            <a:lvl2pPr marL="179388" indent="-179388">
              <a:spcBef>
                <a:spcPts val="400"/>
              </a:spcBef>
              <a:defRPr sz="1600"/>
            </a:lvl2pPr>
            <a:lvl3pPr marL="360363" indent="-180975">
              <a:spcBef>
                <a:spcPts val="400"/>
              </a:spcBef>
              <a:defRPr sz="1600"/>
            </a:lvl3pPr>
            <a:lvl4pPr>
              <a:defRPr sz="1600"/>
            </a:lvl4pPr>
            <a:lvl5pPr>
              <a:defRPr sz="1600"/>
            </a:lvl5pPr>
            <a:lvl6pPr marL="2286000" indent="0">
              <a:buNone/>
              <a:defRPr/>
            </a:lvl6pPr>
          </a:lstStyle>
          <a:p>
            <a:pPr lvl="0"/>
            <a:r>
              <a:rPr lang="en-GB" noProof="0" dirty="0"/>
              <a:t>Add Content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212682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aptione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Add Title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7E4E3B-B029-4FB4-981D-E15979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B2750-6DAD-4BB3-A314-C78FD87B7140}" type="datetime1">
              <a:rPr lang="de-CH" noProof="0" smtClean="0"/>
              <a:t>21.10.2025</a:t>
            </a:fld>
            <a:endParaRPr lang="en-GB" noProof="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3A6D9A-857D-4B6F-B977-93015D03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PSI Center for Accelerator Science and Engineering</a:t>
            </a:r>
            <a:endParaRPr lang="en-GB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7" name="Bildplatzhalter 4">
            <a:extLst>
              <a:ext uri="{FF2B5EF4-FFF2-40B4-BE49-F238E27FC236}">
                <a16:creationId xmlns:a16="http://schemas.microsoft.com/office/drawing/2014/main" id="{C1B2C62D-FBA5-44A1-36F5-135381BC9A6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367213" y="1449388"/>
            <a:ext cx="3457575" cy="2987724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11B3F6C3-759F-AE0A-F24C-FF78D18C5F8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5326" y="4545123"/>
            <a:ext cx="3455987" cy="1476265"/>
          </a:xfrm>
        </p:spPr>
        <p:txBody>
          <a:bodyPr tIns="18000"/>
          <a:lstStyle>
            <a:lvl1pPr>
              <a:spcBef>
                <a:spcPts val="400"/>
              </a:spcBef>
              <a:defRPr sz="1600"/>
            </a:lvl1pPr>
            <a:lvl2pPr marL="179388" indent="-179388">
              <a:spcBef>
                <a:spcPts val="400"/>
              </a:spcBef>
              <a:defRPr sz="1600"/>
            </a:lvl2pPr>
            <a:lvl3pPr marL="360363" indent="-180975">
              <a:spcBef>
                <a:spcPts val="400"/>
              </a:spcBef>
              <a:defRPr sz="1600"/>
            </a:lvl3pPr>
            <a:lvl4pPr>
              <a:defRPr sz="1600"/>
            </a:lvl4pPr>
            <a:lvl5pPr>
              <a:defRPr sz="1600"/>
            </a:lvl5pPr>
            <a:lvl6pPr marL="2286000" indent="0">
              <a:buNone/>
              <a:defRPr/>
            </a:lvl6pPr>
          </a:lstStyle>
          <a:p>
            <a:pPr lvl="0"/>
            <a:r>
              <a:rPr lang="en-GB" noProof="0" dirty="0"/>
              <a:t>Add Content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3" name="Bildplatzhalter 4">
            <a:extLst>
              <a:ext uri="{FF2B5EF4-FFF2-40B4-BE49-F238E27FC236}">
                <a16:creationId xmlns:a16="http://schemas.microsoft.com/office/drawing/2014/main" id="{FB98D413-4196-B49D-71B4-7CED7EED69F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040688" y="1449389"/>
            <a:ext cx="3455986" cy="2987723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11" name="Bildplatzhalter 4">
            <a:extLst>
              <a:ext uri="{FF2B5EF4-FFF2-40B4-BE49-F238E27FC236}">
                <a16:creationId xmlns:a16="http://schemas.microsoft.com/office/drawing/2014/main" id="{FDF6C985-A691-B0CD-8A11-7C955F32458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95325" y="1449388"/>
            <a:ext cx="3457575" cy="2987724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7D982B28-131F-0EF1-DBEF-7E5426DA6F8C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4368801" y="4545123"/>
            <a:ext cx="3455987" cy="1476265"/>
          </a:xfrm>
        </p:spPr>
        <p:txBody>
          <a:bodyPr tIns="18000"/>
          <a:lstStyle>
            <a:lvl1pPr>
              <a:spcBef>
                <a:spcPts val="400"/>
              </a:spcBef>
              <a:defRPr sz="1600"/>
            </a:lvl1pPr>
            <a:lvl2pPr marL="179388" indent="-179388">
              <a:spcBef>
                <a:spcPts val="400"/>
              </a:spcBef>
              <a:defRPr sz="1600"/>
            </a:lvl2pPr>
            <a:lvl3pPr marL="360363" indent="-180975">
              <a:spcBef>
                <a:spcPts val="400"/>
              </a:spcBef>
              <a:defRPr sz="1600"/>
            </a:lvl3pPr>
            <a:lvl4pPr>
              <a:defRPr sz="1600"/>
            </a:lvl4pPr>
            <a:lvl5pPr>
              <a:defRPr sz="1600"/>
            </a:lvl5pPr>
            <a:lvl6pPr marL="2286000" indent="0">
              <a:buNone/>
              <a:defRPr/>
            </a:lvl6pPr>
          </a:lstStyle>
          <a:p>
            <a:pPr lvl="0"/>
            <a:r>
              <a:rPr lang="en-GB" noProof="0" dirty="0"/>
              <a:t>Add Content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13" name="Inhaltsplatzhalter 2">
            <a:extLst>
              <a:ext uri="{FF2B5EF4-FFF2-40B4-BE49-F238E27FC236}">
                <a16:creationId xmlns:a16="http://schemas.microsoft.com/office/drawing/2014/main" id="{3A5C3130-D9C4-9998-9902-8B054B641165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8040688" y="4545123"/>
            <a:ext cx="3455987" cy="1476265"/>
          </a:xfrm>
        </p:spPr>
        <p:txBody>
          <a:bodyPr tIns="18000"/>
          <a:lstStyle>
            <a:lvl1pPr>
              <a:spcBef>
                <a:spcPts val="400"/>
              </a:spcBef>
              <a:defRPr sz="1600"/>
            </a:lvl1pPr>
            <a:lvl2pPr marL="179388" indent="-179388">
              <a:spcBef>
                <a:spcPts val="400"/>
              </a:spcBef>
              <a:defRPr sz="1600"/>
            </a:lvl2pPr>
            <a:lvl3pPr marL="360363" indent="-180975">
              <a:spcBef>
                <a:spcPts val="400"/>
              </a:spcBef>
              <a:defRPr sz="1600"/>
            </a:lvl3pPr>
            <a:lvl4pPr>
              <a:defRPr sz="1600"/>
            </a:lvl4pPr>
            <a:lvl5pPr>
              <a:defRPr sz="1600"/>
            </a:lvl5pPr>
            <a:lvl6pPr marL="2286000" indent="0">
              <a:buNone/>
              <a:defRPr/>
            </a:lvl6pPr>
          </a:lstStyle>
          <a:p>
            <a:pPr lvl="0"/>
            <a:r>
              <a:rPr lang="en-GB" noProof="0" dirty="0"/>
              <a:t>Add Content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258806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aptione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Add Title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7E4E3B-B029-4FB4-981D-E15979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6C5A0-2FE0-40AF-833F-851850EA9092}" type="datetime1">
              <a:rPr lang="de-CH" noProof="0" smtClean="0"/>
              <a:t>21.10.2025</a:t>
            </a:fld>
            <a:endParaRPr lang="en-GB" noProof="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3A6D9A-857D-4B6F-B977-93015D03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PSI Center for Accelerator Science and Engineering</a:t>
            </a:r>
            <a:endParaRPr lang="en-GB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9" name="Bildplatzhalter 4">
            <a:extLst>
              <a:ext uri="{FF2B5EF4-FFF2-40B4-BE49-F238E27FC236}">
                <a16:creationId xmlns:a16="http://schemas.microsoft.com/office/drawing/2014/main" id="{12784F6E-FB73-D6E4-8C2C-41F75D7C722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95327" y="1449389"/>
            <a:ext cx="2538000" cy="2987723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10" name="Bildplatzhalter 4">
            <a:extLst>
              <a:ext uri="{FF2B5EF4-FFF2-40B4-BE49-F238E27FC236}">
                <a16:creationId xmlns:a16="http://schemas.microsoft.com/office/drawing/2014/main" id="{2EA8E577-195E-4B1A-BC32-FE3D591B8C3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958673" y="1449389"/>
            <a:ext cx="2538000" cy="2987723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14" name="Bildplatzhalter 4">
            <a:extLst>
              <a:ext uri="{FF2B5EF4-FFF2-40B4-BE49-F238E27FC236}">
                <a16:creationId xmlns:a16="http://schemas.microsoft.com/office/drawing/2014/main" id="{0646FBB3-9915-B3D3-1716-7B2E4AB38A58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3450050" y="1449389"/>
            <a:ext cx="2538000" cy="2987723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15" name="Bildplatzhalter 4">
            <a:extLst>
              <a:ext uri="{FF2B5EF4-FFF2-40B4-BE49-F238E27FC236}">
                <a16:creationId xmlns:a16="http://schemas.microsoft.com/office/drawing/2014/main" id="{B3FC8EB0-667A-22B3-F4B0-8DFF6865569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203950" y="1449389"/>
            <a:ext cx="2538000" cy="2987723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21" name="Textplatzhalter 19">
            <a:extLst>
              <a:ext uri="{FF2B5EF4-FFF2-40B4-BE49-F238E27FC236}">
                <a16:creationId xmlns:a16="http://schemas.microsoft.com/office/drawing/2014/main" id="{2B3EE353-935F-47F2-890E-86D599D69C3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95325" y="4545013"/>
            <a:ext cx="2533650" cy="1476375"/>
          </a:xfrm>
        </p:spPr>
        <p:txBody>
          <a:bodyPr/>
          <a:lstStyle>
            <a:lvl1pPr>
              <a:spcBef>
                <a:spcPts val="40"/>
              </a:spcBef>
              <a:defRPr sz="1600"/>
            </a:lvl1pPr>
            <a:lvl2pPr marL="179388" indent="-179388">
              <a:spcBef>
                <a:spcPts val="40"/>
              </a:spcBef>
              <a:defRPr sz="1600"/>
            </a:lvl2pPr>
            <a:lvl3pPr marL="360363" indent="-180975">
              <a:spcBef>
                <a:spcPts val="40"/>
              </a:spcBef>
              <a:defRPr sz="1600"/>
            </a:lvl3pPr>
            <a:lvl4pPr>
              <a:spcBef>
                <a:spcPts val="40"/>
              </a:spcBef>
              <a:defRPr sz="1600"/>
            </a:lvl4pPr>
            <a:lvl5pPr>
              <a:spcBef>
                <a:spcPts val="40"/>
              </a:spcBef>
              <a:defRPr sz="1600"/>
            </a:lvl5pPr>
          </a:lstStyle>
          <a:p>
            <a:pPr lvl="0"/>
            <a:r>
              <a:rPr lang="en-GB" noProof="0" dirty="0"/>
              <a:t>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22" name="Textplatzhalter 19">
            <a:extLst>
              <a:ext uri="{FF2B5EF4-FFF2-40B4-BE49-F238E27FC236}">
                <a16:creationId xmlns:a16="http://schemas.microsoft.com/office/drawing/2014/main" id="{7650EC49-433E-6552-2740-6B65EFF9480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449108" y="4545013"/>
            <a:ext cx="2533650" cy="1476375"/>
          </a:xfrm>
        </p:spPr>
        <p:txBody>
          <a:bodyPr/>
          <a:lstStyle>
            <a:lvl1pPr>
              <a:spcBef>
                <a:spcPts val="40"/>
              </a:spcBef>
              <a:defRPr sz="1600"/>
            </a:lvl1pPr>
            <a:lvl2pPr marL="179388" indent="-179388">
              <a:spcBef>
                <a:spcPts val="40"/>
              </a:spcBef>
              <a:defRPr sz="1600"/>
            </a:lvl2pPr>
            <a:lvl3pPr marL="360363" indent="-180975">
              <a:spcBef>
                <a:spcPts val="40"/>
              </a:spcBef>
              <a:defRPr sz="1600"/>
            </a:lvl3pPr>
            <a:lvl4pPr>
              <a:spcBef>
                <a:spcPts val="40"/>
              </a:spcBef>
              <a:defRPr sz="1600"/>
            </a:lvl4pPr>
            <a:lvl5pPr>
              <a:spcBef>
                <a:spcPts val="40"/>
              </a:spcBef>
              <a:defRPr sz="1600"/>
            </a:lvl5pPr>
          </a:lstStyle>
          <a:p>
            <a:pPr lvl="0"/>
            <a:r>
              <a:rPr lang="en-GB" noProof="0" dirty="0"/>
              <a:t>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23" name="Textplatzhalter 19">
            <a:extLst>
              <a:ext uri="{FF2B5EF4-FFF2-40B4-BE49-F238E27FC236}">
                <a16:creationId xmlns:a16="http://schemas.microsoft.com/office/drawing/2014/main" id="{38A397CC-14F5-DD8F-565D-CB576CCEF0A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02891" y="4545013"/>
            <a:ext cx="2533650" cy="1476375"/>
          </a:xfrm>
        </p:spPr>
        <p:txBody>
          <a:bodyPr/>
          <a:lstStyle>
            <a:lvl1pPr>
              <a:spcBef>
                <a:spcPts val="40"/>
              </a:spcBef>
              <a:defRPr sz="1600"/>
            </a:lvl1pPr>
            <a:lvl2pPr marL="179388" indent="-179388">
              <a:spcBef>
                <a:spcPts val="40"/>
              </a:spcBef>
              <a:defRPr sz="1600"/>
            </a:lvl2pPr>
            <a:lvl3pPr marL="360363" indent="-180975">
              <a:spcBef>
                <a:spcPts val="40"/>
              </a:spcBef>
              <a:defRPr sz="1600"/>
            </a:lvl3pPr>
            <a:lvl4pPr>
              <a:spcBef>
                <a:spcPts val="40"/>
              </a:spcBef>
              <a:defRPr sz="1600"/>
            </a:lvl4pPr>
            <a:lvl5pPr>
              <a:spcBef>
                <a:spcPts val="40"/>
              </a:spcBef>
              <a:defRPr sz="1600"/>
            </a:lvl5pPr>
          </a:lstStyle>
          <a:p>
            <a:pPr lvl="0"/>
            <a:r>
              <a:rPr lang="en-GB" noProof="0" dirty="0"/>
              <a:t>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24" name="Textplatzhalter 19">
            <a:extLst>
              <a:ext uri="{FF2B5EF4-FFF2-40B4-BE49-F238E27FC236}">
                <a16:creationId xmlns:a16="http://schemas.microsoft.com/office/drawing/2014/main" id="{52C714DB-CD94-62D4-DBCC-363F77E96BF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956675" y="4545013"/>
            <a:ext cx="2533650" cy="1476375"/>
          </a:xfrm>
        </p:spPr>
        <p:txBody>
          <a:bodyPr/>
          <a:lstStyle>
            <a:lvl1pPr>
              <a:spcBef>
                <a:spcPts val="40"/>
              </a:spcBef>
              <a:defRPr sz="1600"/>
            </a:lvl1pPr>
            <a:lvl2pPr marL="179388" indent="-179388">
              <a:spcBef>
                <a:spcPts val="40"/>
              </a:spcBef>
              <a:defRPr sz="1600"/>
            </a:lvl2pPr>
            <a:lvl3pPr marL="360363" indent="-180975">
              <a:spcBef>
                <a:spcPts val="40"/>
              </a:spcBef>
              <a:defRPr sz="1600"/>
            </a:lvl3pPr>
            <a:lvl4pPr>
              <a:spcBef>
                <a:spcPts val="40"/>
              </a:spcBef>
              <a:defRPr sz="1600"/>
            </a:lvl4pPr>
            <a:lvl5pPr>
              <a:spcBef>
                <a:spcPts val="40"/>
              </a:spcBef>
              <a:defRPr sz="1600"/>
            </a:lvl5pPr>
          </a:lstStyle>
          <a:p>
            <a:pPr lvl="0"/>
            <a:r>
              <a:rPr lang="en-GB" noProof="0" dirty="0"/>
              <a:t>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021725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captione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Add Title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7E4E3B-B029-4FB4-981D-E15979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CB552-B1A6-488D-8881-5C09CE5975F9}" type="datetime1">
              <a:rPr lang="de-CH" noProof="0" smtClean="0"/>
              <a:t>21.10.2025</a:t>
            </a:fld>
            <a:endParaRPr lang="en-GB" noProof="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3A6D9A-857D-4B6F-B977-93015D03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PSI Center for Accelerator Science and Engineering</a:t>
            </a:r>
            <a:endParaRPr lang="en-GB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10" name="Bildplatzhalter 4">
            <a:extLst>
              <a:ext uri="{FF2B5EF4-FFF2-40B4-BE49-F238E27FC236}">
                <a16:creationId xmlns:a16="http://schemas.microsoft.com/office/drawing/2014/main" id="{18983A1D-4D6A-20A1-246F-D90E834D680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367213" y="1449388"/>
            <a:ext cx="3457575" cy="1799593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14" name="Bildplatzhalter 4">
            <a:extLst>
              <a:ext uri="{FF2B5EF4-FFF2-40B4-BE49-F238E27FC236}">
                <a16:creationId xmlns:a16="http://schemas.microsoft.com/office/drawing/2014/main" id="{1EC548A2-BD24-9227-A6CD-523677F543B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040688" y="1449389"/>
            <a:ext cx="3455986" cy="1799592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15" name="Bildplatzhalter 4">
            <a:extLst>
              <a:ext uri="{FF2B5EF4-FFF2-40B4-BE49-F238E27FC236}">
                <a16:creationId xmlns:a16="http://schemas.microsoft.com/office/drawing/2014/main" id="{B1FDEC21-8808-4E1C-5D07-37DFA511752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95325" y="1449388"/>
            <a:ext cx="3457575" cy="1799593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16" name="Bildplatzhalter 4">
            <a:extLst>
              <a:ext uri="{FF2B5EF4-FFF2-40B4-BE49-F238E27FC236}">
                <a16:creationId xmlns:a16="http://schemas.microsoft.com/office/drawing/2014/main" id="{C093E107-B829-CEE4-9295-B1B84BEAE14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367212" y="3852000"/>
            <a:ext cx="3457575" cy="1799593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17" name="Bildplatzhalter 4">
            <a:extLst>
              <a:ext uri="{FF2B5EF4-FFF2-40B4-BE49-F238E27FC236}">
                <a16:creationId xmlns:a16="http://schemas.microsoft.com/office/drawing/2014/main" id="{269E9327-75CD-A94E-4F13-6C971DCF19A5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8040688" y="3852000"/>
            <a:ext cx="3455986" cy="1799592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18" name="Bildplatzhalter 4">
            <a:extLst>
              <a:ext uri="{FF2B5EF4-FFF2-40B4-BE49-F238E27FC236}">
                <a16:creationId xmlns:a16="http://schemas.microsoft.com/office/drawing/2014/main" id="{7B4B6D58-21AF-6B45-2504-E31EDE54A33E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95325" y="3852000"/>
            <a:ext cx="3457575" cy="1799593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20" name="Textplatzhalter 19">
            <a:extLst>
              <a:ext uri="{FF2B5EF4-FFF2-40B4-BE49-F238E27FC236}">
                <a16:creationId xmlns:a16="http://schemas.microsoft.com/office/drawing/2014/main" id="{7EDE1E8A-EFD6-AFE3-8FC8-A8781D081C6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95325" y="5689101"/>
            <a:ext cx="3457575" cy="332288"/>
          </a:xfrm>
        </p:spPr>
        <p:txBody>
          <a:bodyPr/>
          <a:lstStyle>
            <a:lvl1pPr>
              <a:spcBef>
                <a:spcPts val="20"/>
              </a:spcBef>
              <a:defRPr sz="1200"/>
            </a:lvl1pPr>
            <a:lvl2pPr marL="179388" indent="-179388">
              <a:spcBef>
                <a:spcPts val="20"/>
              </a:spcBef>
              <a:defRPr sz="1200"/>
            </a:lvl2pPr>
            <a:lvl3pPr>
              <a:spcBef>
                <a:spcPts val="20"/>
              </a:spcBef>
              <a:defRPr sz="1200"/>
            </a:lvl3pPr>
            <a:lvl4pPr>
              <a:spcBef>
                <a:spcPts val="20"/>
              </a:spcBef>
              <a:defRPr sz="1200"/>
            </a:lvl4pPr>
            <a:lvl5pPr>
              <a:spcBef>
                <a:spcPts val="20"/>
              </a:spcBef>
              <a:defRPr sz="1200"/>
            </a:lvl5pPr>
          </a:lstStyle>
          <a:p>
            <a:pPr lvl="0"/>
            <a:r>
              <a:rPr lang="en-GB" noProof="0" dirty="0"/>
              <a:t>Add Text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21" name="Textplatzhalter 19">
            <a:extLst>
              <a:ext uri="{FF2B5EF4-FFF2-40B4-BE49-F238E27FC236}">
                <a16:creationId xmlns:a16="http://schemas.microsoft.com/office/drawing/2014/main" id="{90B09162-F170-AF79-446C-2FD12FCF2EF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367212" y="5689101"/>
            <a:ext cx="3457575" cy="332288"/>
          </a:xfrm>
        </p:spPr>
        <p:txBody>
          <a:bodyPr/>
          <a:lstStyle>
            <a:lvl1pPr>
              <a:spcBef>
                <a:spcPts val="20"/>
              </a:spcBef>
              <a:defRPr sz="1200"/>
            </a:lvl1pPr>
            <a:lvl2pPr marL="179388" indent="-179388">
              <a:spcBef>
                <a:spcPts val="20"/>
              </a:spcBef>
              <a:defRPr sz="1200"/>
            </a:lvl2pPr>
            <a:lvl3pPr>
              <a:spcBef>
                <a:spcPts val="20"/>
              </a:spcBef>
              <a:defRPr sz="1200"/>
            </a:lvl3pPr>
            <a:lvl4pPr>
              <a:spcBef>
                <a:spcPts val="20"/>
              </a:spcBef>
              <a:defRPr sz="1200"/>
            </a:lvl4pPr>
            <a:lvl5pPr>
              <a:spcBef>
                <a:spcPts val="20"/>
              </a:spcBef>
              <a:defRPr sz="1200"/>
            </a:lvl5pPr>
          </a:lstStyle>
          <a:p>
            <a:pPr lvl="0"/>
            <a:r>
              <a:rPr lang="en-GB" noProof="0" dirty="0"/>
              <a:t>Add Text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22" name="Textplatzhalter 19">
            <a:extLst>
              <a:ext uri="{FF2B5EF4-FFF2-40B4-BE49-F238E27FC236}">
                <a16:creationId xmlns:a16="http://schemas.microsoft.com/office/drawing/2014/main" id="{B625CAA8-22B4-0491-F50F-A64DB818205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040688" y="5689101"/>
            <a:ext cx="3457575" cy="332288"/>
          </a:xfrm>
        </p:spPr>
        <p:txBody>
          <a:bodyPr/>
          <a:lstStyle>
            <a:lvl1pPr>
              <a:spcBef>
                <a:spcPts val="20"/>
              </a:spcBef>
              <a:defRPr sz="1200"/>
            </a:lvl1pPr>
            <a:lvl2pPr marL="179388" indent="-179388">
              <a:spcBef>
                <a:spcPts val="20"/>
              </a:spcBef>
              <a:defRPr sz="1200"/>
            </a:lvl2pPr>
            <a:lvl3pPr>
              <a:spcBef>
                <a:spcPts val="20"/>
              </a:spcBef>
              <a:defRPr sz="1200"/>
            </a:lvl3pPr>
            <a:lvl4pPr>
              <a:spcBef>
                <a:spcPts val="20"/>
              </a:spcBef>
              <a:defRPr sz="1200"/>
            </a:lvl4pPr>
            <a:lvl5pPr>
              <a:spcBef>
                <a:spcPts val="20"/>
              </a:spcBef>
              <a:defRPr sz="1200"/>
            </a:lvl5pPr>
          </a:lstStyle>
          <a:p>
            <a:pPr lvl="0"/>
            <a:r>
              <a:rPr lang="en-GB" noProof="0" dirty="0"/>
              <a:t>Add Text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23" name="Textplatzhalter 19">
            <a:extLst>
              <a:ext uri="{FF2B5EF4-FFF2-40B4-BE49-F238E27FC236}">
                <a16:creationId xmlns:a16="http://schemas.microsoft.com/office/drawing/2014/main" id="{233B6E2E-EE51-3815-5A82-51C2D0BDCDE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95325" y="3299877"/>
            <a:ext cx="3457575" cy="332288"/>
          </a:xfrm>
        </p:spPr>
        <p:txBody>
          <a:bodyPr/>
          <a:lstStyle>
            <a:lvl1pPr>
              <a:spcBef>
                <a:spcPts val="20"/>
              </a:spcBef>
              <a:defRPr sz="1200"/>
            </a:lvl1pPr>
            <a:lvl2pPr marL="179388" indent="-179388">
              <a:spcBef>
                <a:spcPts val="20"/>
              </a:spcBef>
              <a:defRPr sz="1200"/>
            </a:lvl2pPr>
            <a:lvl3pPr>
              <a:spcBef>
                <a:spcPts val="20"/>
              </a:spcBef>
              <a:defRPr sz="1200"/>
            </a:lvl3pPr>
            <a:lvl4pPr>
              <a:spcBef>
                <a:spcPts val="20"/>
              </a:spcBef>
              <a:defRPr sz="1200"/>
            </a:lvl4pPr>
            <a:lvl5pPr>
              <a:spcBef>
                <a:spcPts val="20"/>
              </a:spcBef>
              <a:defRPr sz="1200"/>
            </a:lvl5pPr>
          </a:lstStyle>
          <a:p>
            <a:pPr lvl="0"/>
            <a:r>
              <a:rPr lang="en-GB" noProof="0" dirty="0"/>
              <a:t>Add Text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24" name="Textplatzhalter 19">
            <a:extLst>
              <a:ext uri="{FF2B5EF4-FFF2-40B4-BE49-F238E27FC236}">
                <a16:creationId xmlns:a16="http://schemas.microsoft.com/office/drawing/2014/main" id="{DC029808-0B66-A918-9826-7CF902C7DE3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367212" y="3299877"/>
            <a:ext cx="3457575" cy="332288"/>
          </a:xfrm>
        </p:spPr>
        <p:txBody>
          <a:bodyPr/>
          <a:lstStyle>
            <a:lvl1pPr>
              <a:spcBef>
                <a:spcPts val="20"/>
              </a:spcBef>
              <a:defRPr sz="1200"/>
            </a:lvl1pPr>
            <a:lvl2pPr marL="179388" indent="-179388">
              <a:spcBef>
                <a:spcPts val="20"/>
              </a:spcBef>
              <a:defRPr sz="1200"/>
            </a:lvl2pPr>
            <a:lvl3pPr>
              <a:spcBef>
                <a:spcPts val="20"/>
              </a:spcBef>
              <a:defRPr sz="1200"/>
            </a:lvl3pPr>
            <a:lvl4pPr>
              <a:spcBef>
                <a:spcPts val="20"/>
              </a:spcBef>
              <a:defRPr sz="1200"/>
            </a:lvl4pPr>
            <a:lvl5pPr>
              <a:spcBef>
                <a:spcPts val="20"/>
              </a:spcBef>
              <a:defRPr sz="1200"/>
            </a:lvl5pPr>
          </a:lstStyle>
          <a:p>
            <a:pPr lvl="0"/>
            <a:r>
              <a:rPr lang="en-GB" noProof="0" dirty="0"/>
              <a:t>Add Text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25" name="Textplatzhalter 19">
            <a:extLst>
              <a:ext uri="{FF2B5EF4-FFF2-40B4-BE49-F238E27FC236}">
                <a16:creationId xmlns:a16="http://schemas.microsoft.com/office/drawing/2014/main" id="{0C032556-82F7-0D1B-C717-506C730F768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040688" y="3299877"/>
            <a:ext cx="3457575" cy="332288"/>
          </a:xfrm>
        </p:spPr>
        <p:txBody>
          <a:bodyPr/>
          <a:lstStyle>
            <a:lvl1pPr>
              <a:spcBef>
                <a:spcPts val="20"/>
              </a:spcBef>
              <a:defRPr sz="1200"/>
            </a:lvl1pPr>
            <a:lvl2pPr marL="179388" indent="-179388">
              <a:spcBef>
                <a:spcPts val="20"/>
              </a:spcBef>
              <a:defRPr sz="1200"/>
            </a:lvl2pPr>
            <a:lvl3pPr>
              <a:spcBef>
                <a:spcPts val="20"/>
              </a:spcBef>
              <a:defRPr sz="1200"/>
            </a:lvl3pPr>
            <a:lvl4pPr>
              <a:spcBef>
                <a:spcPts val="20"/>
              </a:spcBef>
              <a:defRPr sz="1200"/>
            </a:lvl4pPr>
            <a:lvl5pPr>
              <a:spcBef>
                <a:spcPts val="20"/>
              </a:spcBef>
              <a:defRPr sz="1200"/>
            </a:lvl5pPr>
          </a:lstStyle>
          <a:p>
            <a:pPr lvl="0"/>
            <a:r>
              <a:rPr lang="en-GB" noProof="0" dirty="0"/>
              <a:t>Add Text</a:t>
            </a:r>
          </a:p>
          <a:p>
            <a:pPr lvl="1"/>
            <a:r>
              <a:rPr lang="en-GB" noProof="0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9472543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captione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Add Title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7E4E3B-B029-4FB4-981D-E15979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776C6-FBF2-400C-840B-70F64F70310D}" type="datetime1">
              <a:rPr lang="de-CH" noProof="0" smtClean="0"/>
              <a:t>21.10.2025</a:t>
            </a:fld>
            <a:endParaRPr lang="en-GB" noProof="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3A6D9A-857D-4B6F-B977-93015D03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PSI Center for Accelerator Science and Engineering</a:t>
            </a:r>
            <a:endParaRPr lang="en-GB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9" name="Bildplatzhalter 4">
            <a:extLst>
              <a:ext uri="{FF2B5EF4-FFF2-40B4-BE49-F238E27FC236}">
                <a16:creationId xmlns:a16="http://schemas.microsoft.com/office/drawing/2014/main" id="{12784F6E-FB73-D6E4-8C2C-41F75D7C722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95327" y="1449390"/>
            <a:ext cx="2538000" cy="1799592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10" name="Bildplatzhalter 4">
            <a:extLst>
              <a:ext uri="{FF2B5EF4-FFF2-40B4-BE49-F238E27FC236}">
                <a16:creationId xmlns:a16="http://schemas.microsoft.com/office/drawing/2014/main" id="{2EA8E577-195E-4B1A-BC32-FE3D591B8C3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958673" y="1449390"/>
            <a:ext cx="2538000" cy="1799592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14" name="Bildplatzhalter 4">
            <a:extLst>
              <a:ext uri="{FF2B5EF4-FFF2-40B4-BE49-F238E27FC236}">
                <a16:creationId xmlns:a16="http://schemas.microsoft.com/office/drawing/2014/main" id="{0646FBB3-9915-B3D3-1716-7B2E4AB38A58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3450050" y="1449390"/>
            <a:ext cx="2538000" cy="1799592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15" name="Bildplatzhalter 4">
            <a:extLst>
              <a:ext uri="{FF2B5EF4-FFF2-40B4-BE49-F238E27FC236}">
                <a16:creationId xmlns:a16="http://schemas.microsoft.com/office/drawing/2014/main" id="{B3FC8EB0-667A-22B3-F4B0-8DFF6865569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203950" y="1449390"/>
            <a:ext cx="2538000" cy="1799592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22" name="Textplatzhalter 19">
            <a:extLst>
              <a:ext uri="{FF2B5EF4-FFF2-40B4-BE49-F238E27FC236}">
                <a16:creationId xmlns:a16="http://schemas.microsoft.com/office/drawing/2014/main" id="{7650EC49-433E-6552-2740-6B65EFF9480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449108" y="5689100"/>
            <a:ext cx="2533650" cy="332288"/>
          </a:xfrm>
        </p:spPr>
        <p:txBody>
          <a:bodyPr/>
          <a:lstStyle>
            <a:lvl1pPr>
              <a:spcBef>
                <a:spcPts val="40"/>
              </a:spcBef>
              <a:defRPr sz="1200"/>
            </a:lvl1pPr>
            <a:lvl2pPr marL="179388" indent="-179388">
              <a:spcBef>
                <a:spcPts val="40"/>
              </a:spcBef>
              <a:defRPr sz="1200"/>
            </a:lvl2pPr>
            <a:lvl3pPr>
              <a:spcBef>
                <a:spcPts val="40"/>
              </a:spcBef>
              <a:defRPr sz="1200"/>
            </a:lvl3pPr>
            <a:lvl4pPr>
              <a:spcBef>
                <a:spcPts val="40"/>
              </a:spcBef>
              <a:defRPr sz="1600"/>
            </a:lvl4pPr>
            <a:lvl5pPr>
              <a:spcBef>
                <a:spcPts val="40"/>
              </a:spcBef>
              <a:defRPr sz="1600"/>
            </a:lvl5pPr>
          </a:lstStyle>
          <a:p>
            <a:pPr lvl="0"/>
            <a:r>
              <a:rPr lang="en-GB" noProof="0" dirty="0"/>
              <a:t>Add Text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23" name="Textplatzhalter 19">
            <a:extLst>
              <a:ext uri="{FF2B5EF4-FFF2-40B4-BE49-F238E27FC236}">
                <a16:creationId xmlns:a16="http://schemas.microsoft.com/office/drawing/2014/main" id="{38A397CC-14F5-DD8F-565D-CB576CCEF0A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08300" y="5689100"/>
            <a:ext cx="2533650" cy="332288"/>
          </a:xfrm>
        </p:spPr>
        <p:txBody>
          <a:bodyPr/>
          <a:lstStyle>
            <a:lvl1pPr>
              <a:spcBef>
                <a:spcPts val="40"/>
              </a:spcBef>
              <a:defRPr sz="1200"/>
            </a:lvl1pPr>
            <a:lvl2pPr marL="179388" indent="-179388">
              <a:spcBef>
                <a:spcPts val="40"/>
              </a:spcBef>
              <a:defRPr sz="1200"/>
            </a:lvl2pPr>
            <a:lvl3pPr>
              <a:spcBef>
                <a:spcPts val="40"/>
              </a:spcBef>
              <a:defRPr sz="1200"/>
            </a:lvl3pPr>
            <a:lvl4pPr>
              <a:spcBef>
                <a:spcPts val="40"/>
              </a:spcBef>
              <a:defRPr sz="1600"/>
            </a:lvl4pPr>
            <a:lvl5pPr>
              <a:spcBef>
                <a:spcPts val="40"/>
              </a:spcBef>
              <a:defRPr sz="1600"/>
            </a:lvl5pPr>
          </a:lstStyle>
          <a:p>
            <a:pPr lvl="0"/>
            <a:r>
              <a:rPr lang="en-GB" noProof="0" dirty="0"/>
              <a:t>Add Text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24" name="Textplatzhalter 19">
            <a:extLst>
              <a:ext uri="{FF2B5EF4-FFF2-40B4-BE49-F238E27FC236}">
                <a16:creationId xmlns:a16="http://schemas.microsoft.com/office/drawing/2014/main" id="{52C714DB-CD94-62D4-DBCC-363F77E96BF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956675" y="5689100"/>
            <a:ext cx="2533650" cy="332288"/>
          </a:xfrm>
        </p:spPr>
        <p:txBody>
          <a:bodyPr/>
          <a:lstStyle>
            <a:lvl1pPr>
              <a:spcBef>
                <a:spcPts val="40"/>
              </a:spcBef>
              <a:defRPr sz="1200"/>
            </a:lvl1pPr>
            <a:lvl2pPr marL="179388" indent="-179388">
              <a:spcBef>
                <a:spcPts val="40"/>
              </a:spcBef>
              <a:defRPr sz="1200"/>
            </a:lvl2pPr>
            <a:lvl3pPr>
              <a:spcBef>
                <a:spcPts val="40"/>
              </a:spcBef>
              <a:defRPr sz="1200"/>
            </a:lvl3pPr>
            <a:lvl4pPr>
              <a:spcBef>
                <a:spcPts val="40"/>
              </a:spcBef>
              <a:defRPr sz="1600"/>
            </a:lvl4pPr>
            <a:lvl5pPr>
              <a:spcBef>
                <a:spcPts val="40"/>
              </a:spcBef>
              <a:defRPr sz="1600"/>
            </a:lvl5pPr>
          </a:lstStyle>
          <a:p>
            <a:pPr lvl="0"/>
            <a:r>
              <a:rPr lang="en-GB" noProof="0" dirty="0"/>
              <a:t>Add Text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7" name="Bildplatzhalter 4">
            <a:extLst>
              <a:ext uri="{FF2B5EF4-FFF2-40B4-BE49-F238E27FC236}">
                <a16:creationId xmlns:a16="http://schemas.microsoft.com/office/drawing/2014/main" id="{FF900A0F-DD38-976A-BFC1-92B5ACB7395B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95325" y="3852000"/>
            <a:ext cx="2538000" cy="1799593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8" name="Textplatzhalter 19">
            <a:extLst>
              <a:ext uri="{FF2B5EF4-FFF2-40B4-BE49-F238E27FC236}">
                <a16:creationId xmlns:a16="http://schemas.microsoft.com/office/drawing/2014/main" id="{530B9B83-A2E6-A97A-6B7B-389BCDC2C8C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95325" y="3299877"/>
            <a:ext cx="2536825" cy="332288"/>
          </a:xfrm>
        </p:spPr>
        <p:txBody>
          <a:bodyPr/>
          <a:lstStyle>
            <a:lvl1pPr>
              <a:spcBef>
                <a:spcPts val="20"/>
              </a:spcBef>
              <a:defRPr sz="1200"/>
            </a:lvl1pPr>
            <a:lvl2pPr marL="179388" indent="-179388">
              <a:spcBef>
                <a:spcPts val="20"/>
              </a:spcBef>
              <a:defRPr sz="1200"/>
            </a:lvl2pPr>
            <a:lvl3pPr>
              <a:spcBef>
                <a:spcPts val="20"/>
              </a:spcBef>
              <a:defRPr sz="1200"/>
            </a:lvl3pPr>
            <a:lvl4pPr>
              <a:spcBef>
                <a:spcPts val="20"/>
              </a:spcBef>
              <a:defRPr sz="1200"/>
            </a:lvl4pPr>
            <a:lvl5pPr>
              <a:spcBef>
                <a:spcPts val="20"/>
              </a:spcBef>
              <a:defRPr sz="1200"/>
            </a:lvl5pPr>
          </a:lstStyle>
          <a:p>
            <a:pPr lvl="0"/>
            <a:r>
              <a:rPr lang="en-GB" noProof="0" dirty="0"/>
              <a:t>Add Text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11" name="Textplatzhalter 19">
            <a:extLst>
              <a:ext uri="{FF2B5EF4-FFF2-40B4-BE49-F238E27FC236}">
                <a16:creationId xmlns:a16="http://schemas.microsoft.com/office/drawing/2014/main" id="{CD6A5AE7-8194-069E-96C6-A9A19A691F1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95325" y="5689101"/>
            <a:ext cx="2540001" cy="332288"/>
          </a:xfrm>
        </p:spPr>
        <p:txBody>
          <a:bodyPr/>
          <a:lstStyle>
            <a:lvl1pPr>
              <a:spcBef>
                <a:spcPts val="20"/>
              </a:spcBef>
              <a:defRPr sz="1200"/>
            </a:lvl1pPr>
            <a:lvl2pPr marL="179388" indent="-179388">
              <a:spcBef>
                <a:spcPts val="20"/>
              </a:spcBef>
              <a:defRPr sz="1200"/>
            </a:lvl2pPr>
            <a:lvl3pPr>
              <a:spcBef>
                <a:spcPts val="20"/>
              </a:spcBef>
              <a:defRPr sz="1200"/>
            </a:lvl3pPr>
            <a:lvl4pPr>
              <a:spcBef>
                <a:spcPts val="20"/>
              </a:spcBef>
              <a:defRPr sz="1200"/>
            </a:lvl4pPr>
            <a:lvl5pPr>
              <a:spcBef>
                <a:spcPts val="20"/>
              </a:spcBef>
              <a:defRPr sz="1200"/>
            </a:lvl5pPr>
          </a:lstStyle>
          <a:p>
            <a:pPr lvl="0"/>
            <a:r>
              <a:rPr lang="en-GB" noProof="0" dirty="0"/>
              <a:t>Add Text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12" name="Textplatzhalter 19">
            <a:extLst>
              <a:ext uri="{FF2B5EF4-FFF2-40B4-BE49-F238E27FC236}">
                <a16:creationId xmlns:a16="http://schemas.microsoft.com/office/drawing/2014/main" id="{E33B1E40-AEE0-028C-74FA-4DA2F2785C8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448050" y="3299877"/>
            <a:ext cx="2533650" cy="332288"/>
          </a:xfrm>
        </p:spPr>
        <p:txBody>
          <a:bodyPr/>
          <a:lstStyle>
            <a:lvl1pPr>
              <a:spcBef>
                <a:spcPts val="40"/>
              </a:spcBef>
              <a:defRPr sz="1200"/>
            </a:lvl1pPr>
            <a:lvl2pPr marL="179388" indent="-179388">
              <a:spcBef>
                <a:spcPts val="40"/>
              </a:spcBef>
              <a:defRPr sz="1200"/>
            </a:lvl2pPr>
            <a:lvl3pPr>
              <a:spcBef>
                <a:spcPts val="40"/>
              </a:spcBef>
              <a:defRPr sz="1200"/>
            </a:lvl3pPr>
            <a:lvl4pPr>
              <a:spcBef>
                <a:spcPts val="40"/>
              </a:spcBef>
              <a:defRPr sz="1600"/>
            </a:lvl4pPr>
            <a:lvl5pPr>
              <a:spcBef>
                <a:spcPts val="40"/>
              </a:spcBef>
              <a:defRPr sz="1600"/>
            </a:lvl5pPr>
          </a:lstStyle>
          <a:p>
            <a:pPr lvl="0"/>
            <a:r>
              <a:rPr lang="en-GB" noProof="0" dirty="0"/>
              <a:t>Add Text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13" name="Textplatzhalter 19">
            <a:extLst>
              <a:ext uri="{FF2B5EF4-FFF2-40B4-BE49-F238E27FC236}">
                <a16:creationId xmlns:a16="http://schemas.microsoft.com/office/drawing/2014/main" id="{6CF8C6E7-2EBA-0F42-5F97-0B15A298F57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208300" y="3299877"/>
            <a:ext cx="2533650" cy="332288"/>
          </a:xfrm>
        </p:spPr>
        <p:txBody>
          <a:bodyPr/>
          <a:lstStyle>
            <a:lvl1pPr>
              <a:spcBef>
                <a:spcPts val="40"/>
              </a:spcBef>
              <a:defRPr sz="1200"/>
            </a:lvl1pPr>
            <a:lvl2pPr marL="179388" indent="-179388">
              <a:spcBef>
                <a:spcPts val="40"/>
              </a:spcBef>
              <a:defRPr sz="1200"/>
            </a:lvl2pPr>
            <a:lvl3pPr>
              <a:spcBef>
                <a:spcPts val="40"/>
              </a:spcBef>
              <a:defRPr sz="1200"/>
            </a:lvl3pPr>
            <a:lvl4pPr>
              <a:spcBef>
                <a:spcPts val="40"/>
              </a:spcBef>
              <a:defRPr sz="1600"/>
            </a:lvl4pPr>
            <a:lvl5pPr>
              <a:spcBef>
                <a:spcPts val="40"/>
              </a:spcBef>
              <a:defRPr sz="1600"/>
            </a:lvl5pPr>
          </a:lstStyle>
          <a:p>
            <a:pPr lvl="0"/>
            <a:r>
              <a:rPr lang="en-GB" noProof="0" dirty="0"/>
              <a:t>Add Text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16" name="Textplatzhalter 19">
            <a:extLst>
              <a:ext uri="{FF2B5EF4-FFF2-40B4-BE49-F238E27FC236}">
                <a16:creationId xmlns:a16="http://schemas.microsoft.com/office/drawing/2014/main" id="{A8581B57-63E2-3060-2AF6-9711ABA1492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955617" y="3299877"/>
            <a:ext cx="2533650" cy="332288"/>
          </a:xfrm>
        </p:spPr>
        <p:txBody>
          <a:bodyPr/>
          <a:lstStyle>
            <a:lvl1pPr>
              <a:spcBef>
                <a:spcPts val="40"/>
              </a:spcBef>
              <a:defRPr sz="1200"/>
            </a:lvl1pPr>
            <a:lvl2pPr marL="179388" indent="-179388">
              <a:spcBef>
                <a:spcPts val="40"/>
              </a:spcBef>
              <a:defRPr sz="1200"/>
            </a:lvl2pPr>
            <a:lvl3pPr>
              <a:spcBef>
                <a:spcPts val="40"/>
              </a:spcBef>
              <a:defRPr sz="1200"/>
            </a:lvl3pPr>
            <a:lvl4pPr>
              <a:spcBef>
                <a:spcPts val="40"/>
              </a:spcBef>
              <a:defRPr sz="1600"/>
            </a:lvl4pPr>
            <a:lvl5pPr>
              <a:spcBef>
                <a:spcPts val="40"/>
              </a:spcBef>
              <a:defRPr sz="1600"/>
            </a:lvl5pPr>
          </a:lstStyle>
          <a:p>
            <a:pPr lvl="0"/>
            <a:r>
              <a:rPr lang="en-GB" noProof="0" dirty="0"/>
              <a:t>Add Text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17" name="Bildplatzhalter 4">
            <a:extLst>
              <a:ext uri="{FF2B5EF4-FFF2-40B4-BE49-F238E27FC236}">
                <a16:creationId xmlns:a16="http://schemas.microsoft.com/office/drawing/2014/main" id="{615C431B-993D-61F7-28CB-6E9C6E916B27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8957560" y="3852000"/>
            <a:ext cx="2538000" cy="1799592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18" name="Bildplatzhalter 4">
            <a:extLst>
              <a:ext uri="{FF2B5EF4-FFF2-40B4-BE49-F238E27FC236}">
                <a16:creationId xmlns:a16="http://schemas.microsoft.com/office/drawing/2014/main" id="{5F9CC3CC-2D09-5169-EE63-2F307DD025AE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3448937" y="3852000"/>
            <a:ext cx="2538000" cy="1799592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19" name="Bildplatzhalter 4">
            <a:extLst>
              <a:ext uri="{FF2B5EF4-FFF2-40B4-BE49-F238E27FC236}">
                <a16:creationId xmlns:a16="http://schemas.microsoft.com/office/drawing/2014/main" id="{05CD9CF5-8030-A2FA-B5F1-BDE8A3AB64FE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6202837" y="3852000"/>
            <a:ext cx="2538000" cy="1799592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</p:spTree>
    <p:extLst>
      <p:ext uri="{BB962C8B-B14F-4D97-AF65-F5344CB8AC3E}">
        <p14:creationId xmlns:p14="http://schemas.microsoft.com/office/powerpoint/2010/main" val="2331809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Red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F590BA4F-2B46-0F93-906A-902CA5CD3C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84" y="1948"/>
            <a:ext cx="12190615" cy="685566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95325" y="1449388"/>
            <a:ext cx="8045451" cy="2004460"/>
          </a:xfrm>
        </p:spPr>
        <p:txBody>
          <a:bodyPr anchor="b"/>
          <a:lstStyle>
            <a:lvl1pPr algn="l">
              <a:lnSpc>
                <a:spcPct val="92000"/>
              </a:lnSpc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Add Title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695325" y="3789040"/>
            <a:ext cx="8045451" cy="1080120"/>
          </a:xfrm>
        </p:spPr>
        <p:txBody>
          <a:bodyPr/>
          <a:lstStyle>
            <a:lvl1pPr marL="0" indent="0" algn="l">
              <a:lnSpc>
                <a:spcPct val="92000"/>
              </a:lnSpc>
              <a:buNone/>
              <a:defRPr sz="26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Add Subtitle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68F03BE3-7C85-C716-E994-40806F5A846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5325" y="5841268"/>
            <a:ext cx="5292725" cy="288032"/>
          </a:xfrm>
        </p:spPr>
        <p:txBody>
          <a:bodyPr anchor="b"/>
          <a:lstStyle>
            <a:lvl1pPr>
              <a:defRPr sz="160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GB" noProof="0" dirty="0"/>
              <a:t>Author</a:t>
            </a:r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BB6EAADF-428F-C6D8-43A9-FBCA196FE95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6129300"/>
            <a:ext cx="5292725" cy="252028"/>
          </a:xfrm>
        </p:spPr>
        <p:txBody>
          <a:bodyPr anchor="t"/>
          <a:lstStyle>
            <a:lvl1pPr>
              <a:defRPr sz="160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GB" noProof="0" dirty="0"/>
              <a:t>Location, DD Month YYYY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601D5720-24EF-D102-D260-2D0ECB313EF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1137" y="358671"/>
            <a:ext cx="1773820" cy="73007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8EA9535A-62CA-463C-3EC2-C8F0DB0BA1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02"/>
          <a:stretch/>
        </p:blipFill>
        <p:spPr>
          <a:xfrm>
            <a:off x="2532062" y="536705"/>
            <a:ext cx="2162109" cy="403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9416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7106">
          <p15:clr>
            <a:srgbClr val="A4A3A4"/>
          </p15:clr>
        </p15:guide>
        <p15:guide id="3" orient="horz" pos="3181">
          <p15:clr>
            <a:srgbClr val="A4A3A4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lve captione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Add Title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7E4E3B-B029-4FB4-981D-E15979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F10AD-AB05-42A8-9D28-23EA7315BF70}" type="datetime1">
              <a:rPr lang="de-CH" noProof="0" smtClean="0"/>
              <a:t>21.10.2025</a:t>
            </a:fld>
            <a:endParaRPr lang="en-GB" noProof="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3A6D9A-857D-4B6F-B977-93015D03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PSI Center for Accelerator Science and Engineering</a:t>
            </a:r>
            <a:endParaRPr lang="en-GB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10" name="Bildplatzhalter 4">
            <a:extLst>
              <a:ext uri="{FF2B5EF4-FFF2-40B4-BE49-F238E27FC236}">
                <a16:creationId xmlns:a16="http://schemas.microsoft.com/office/drawing/2014/main" id="{18983A1D-4D6A-20A1-246F-D90E834D680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367213" y="1449389"/>
            <a:ext cx="1620837" cy="1692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0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14" name="Bildplatzhalter 4">
            <a:extLst>
              <a:ext uri="{FF2B5EF4-FFF2-40B4-BE49-F238E27FC236}">
                <a16:creationId xmlns:a16="http://schemas.microsoft.com/office/drawing/2014/main" id="{1EC548A2-BD24-9227-A6CD-523677F543B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874248" y="1449389"/>
            <a:ext cx="1622425" cy="1692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0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15" name="Bildplatzhalter 4">
            <a:extLst>
              <a:ext uri="{FF2B5EF4-FFF2-40B4-BE49-F238E27FC236}">
                <a16:creationId xmlns:a16="http://schemas.microsoft.com/office/drawing/2014/main" id="{B1FDEC21-8808-4E1C-5D07-37DFA511752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95326" y="1449389"/>
            <a:ext cx="1620838" cy="1692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0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16" name="Bildplatzhalter 4">
            <a:extLst>
              <a:ext uri="{FF2B5EF4-FFF2-40B4-BE49-F238E27FC236}">
                <a16:creationId xmlns:a16="http://schemas.microsoft.com/office/drawing/2014/main" id="{C093E107-B829-CEE4-9295-B1B84BEAE14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367212" y="3851999"/>
            <a:ext cx="1620837" cy="1692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0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17" name="Bildplatzhalter 4">
            <a:extLst>
              <a:ext uri="{FF2B5EF4-FFF2-40B4-BE49-F238E27FC236}">
                <a16:creationId xmlns:a16="http://schemas.microsoft.com/office/drawing/2014/main" id="{269E9327-75CD-A94E-4F13-6C971DCF19A5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8040688" y="3852000"/>
            <a:ext cx="1619250" cy="1692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0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18" name="Bildplatzhalter 4">
            <a:extLst>
              <a:ext uri="{FF2B5EF4-FFF2-40B4-BE49-F238E27FC236}">
                <a16:creationId xmlns:a16="http://schemas.microsoft.com/office/drawing/2014/main" id="{7B4B6D58-21AF-6B45-2504-E31EDE54A33E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95326" y="3851999"/>
            <a:ext cx="1620838" cy="1692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0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20" name="Textplatzhalter 19">
            <a:extLst>
              <a:ext uri="{FF2B5EF4-FFF2-40B4-BE49-F238E27FC236}">
                <a16:creationId xmlns:a16="http://schemas.microsoft.com/office/drawing/2014/main" id="{7EDE1E8A-EFD6-AFE3-8FC8-A8781D081C6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95326" y="5589240"/>
            <a:ext cx="1620838" cy="332288"/>
          </a:xfrm>
        </p:spPr>
        <p:txBody>
          <a:bodyPr/>
          <a:lstStyle>
            <a:lvl1pPr>
              <a:spcBef>
                <a:spcPts val="20"/>
              </a:spcBef>
              <a:defRPr sz="1000"/>
            </a:lvl1pPr>
            <a:lvl2pPr marL="90488" indent="-90488">
              <a:spcBef>
                <a:spcPts val="20"/>
              </a:spcBef>
              <a:defRPr sz="1000"/>
            </a:lvl2pPr>
            <a:lvl3pPr>
              <a:spcBef>
                <a:spcPts val="20"/>
              </a:spcBef>
              <a:defRPr sz="1200"/>
            </a:lvl3pPr>
            <a:lvl4pPr>
              <a:spcBef>
                <a:spcPts val="20"/>
              </a:spcBef>
              <a:defRPr sz="1200"/>
            </a:lvl4pPr>
            <a:lvl5pPr>
              <a:spcBef>
                <a:spcPts val="20"/>
              </a:spcBef>
              <a:defRPr sz="1200"/>
            </a:lvl5pPr>
          </a:lstStyle>
          <a:p>
            <a:pPr lvl="0"/>
            <a:r>
              <a:rPr lang="en-GB" noProof="0" dirty="0"/>
              <a:t>Add Text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21" name="Textplatzhalter 19">
            <a:extLst>
              <a:ext uri="{FF2B5EF4-FFF2-40B4-BE49-F238E27FC236}">
                <a16:creationId xmlns:a16="http://schemas.microsoft.com/office/drawing/2014/main" id="{90B09162-F170-AF79-446C-2FD12FCF2EF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367212" y="5589240"/>
            <a:ext cx="1620837" cy="332288"/>
          </a:xfrm>
        </p:spPr>
        <p:txBody>
          <a:bodyPr/>
          <a:lstStyle>
            <a:lvl1pPr>
              <a:spcBef>
                <a:spcPts val="20"/>
              </a:spcBef>
              <a:defRPr sz="1000"/>
            </a:lvl1pPr>
            <a:lvl2pPr marL="90488" indent="-90488">
              <a:spcBef>
                <a:spcPts val="20"/>
              </a:spcBef>
              <a:defRPr sz="1000"/>
            </a:lvl2pPr>
            <a:lvl3pPr>
              <a:spcBef>
                <a:spcPts val="20"/>
              </a:spcBef>
              <a:defRPr sz="1200"/>
            </a:lvl3pPr>
            <a:lvl4pPr>
              <a:spcBef>
                <a:spcPts val="20"/>
              </a:spcBef>
              <a:defRPr sz="1200"/>
            </a:lvl4pPr>
            <a:lvl5pPr>
              <a:spcBef>
                <a:spcPts val="20"/>
              </a:spcBef>
              <a:defRPr sz="1200"/>
            </a:lvl5pPr>
          </a:lstStyle>
          <a:p>
            <a:pPr lvl="0"/>
            <a:r>
              <a:rPr lang="en-GB" noProof="0" dirty="0"/>
              <a:t>Add Text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22" name="Textplatzhalter 19">
            <a:extLst>
              <a:ext uri="{FF2B5EF4-FFF2-40B4-BE49-F238E27FC236}">
                <a16:creationId xmlns:a16="http://schemas.microsoft.com/office/drawing/2014/main" id="{B625CAA8-22B4-0491-F50F-A64DB818205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040688" y="5589240"/>
            <a:ext cx="1619995" cy="332288"/>
          </a:xfrm>
        </p:spPr>
        <p:txBody>
          <a:bodyPr/>
          <a:lstStyle>
            <a:lvl1pPr>
              <a:spcBef>
                <a:spcPts val="20"/>
              </a:spcBef>
              <a:defRPr sz="1000"/>
            </a:lvl1pPr>
            <a:lvl2pPr marL="90488" indent="-90488">
              <a:spcBef>
                <a:spcPts val="20"/>
              </a:spcBef>
              <a:defRPr sz="1000"/>
            </a:lvl2pPr>
            <a:lvl3pPr>
              <a:spcBef>
                <a:spcPts val="20"/>
              </a:spcBef>
              <a:defRPr sz="1200"/>
            </a:lvl3pPr>
            <a:lvl4pPr>
              <a:spcBef>
                <a:spcPts val="20"/>
              </a:spcBef>
              <a:defRPr sz="1200"/>
            </a:lvl4pPr>
            <a:lvl5pPr>
              <a:spcBef>
                <a:spcPts val="20"/>
              </a:spcBef>
              <a:defRPr sz="1200"/>
            </a:lvl5pPr>
          </a:lstStyle>
          <a:p>
            <a:pPr lvl="0"/>
            <a:r>
              <a:rPr lang="en-GB" noProof="0" dirty="0"/>
              <a:t>Add Text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23" name="Textplatzhalter 19">
            <a:extLst>
              <a:ext uri="{FF2B5EF4-FFF2-40B4-BE49-F238E27FC236}">
                <a16:creationId xmlns:a16="http://schemas.microsoft.com/office/drawing/2014/main" id="{233B6E2E-EE51-3815-5A82-51C2D0BDCDE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95326" y="3204724"/>
            <a:ext cx="1620838" cy="332288"/>
          </a:xfrm>
        </p:spPr>
        <p:txBody>
          <a:bodyPr/>
          <a:lstStyle>
            <a:lvl1pPr>
              <a:spcBef>
                <a:spcPts val="20"/>
              </a:spcBef>
              <a:defRPr sz="1000"/>
            </a:lvl1pPr>
            <a:lvl2pPr marL="90488" indent="-90488">
              <a:spcBef>
                <a:spcPts val="20"/>
              </a:spcBef>
              <a:defRPr sz="1000"/>
            </a:lvl2pPr>
            <a:lvl3pPr>
              <a:spcBef>
                <a:spcPts val="20"/>
              </a:spcBef>
              <a:defRPr sz="1200"/>
            </a:lvl3pPr>
            <a:lvl4pPr>
              <a:spcBef>
                <a:spcPts val="20"/>
              </a:spcBef>
              <a:defRPr sz="1200"/>
            </a:lvl4pPr>
            <a:lvl5pPr>
              <a:spcBef>
                <a:spcPts val="20"/>
              </a:spcBef>
              <a:defRPr sz="1200"/>
            </a:lvl5pPr>
          </a:lstStyle>
          <a:p>
            <a:pPr lvl="0"/>
            <a:r>
              <a:rPr lang="en-GB" noProof="0" dirty="0"/>
              <a:t>Add Text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24" name="Textplatzhalter 19">
            <a:extLst>
              <a:ext uri="{FF2B5EF4-FFF2-40B4-BE49-F238E27FC236}">
                <a16:creationId xmlns:a16="http://schemas.microsoft.com/office/drawing/2014/main" id="{DC029808-0B66-A918-9826-7CF902C7DE3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367212" y="3204724"/>
            <a:ext cx="1620837" cy="332288"/>
          </a:xfrm>
        </p:spPr>
        <p:txBody>
          <a:bodyPr/>
          <a:lstStyle>
            <a:lvl1pPr>
              <a:spcBef>
                <a:spcPts val="20"/>
              </a:spcBef>
              <a:defRPr sz="1000"/>
            </a:lvl1pPr>
            <a:lvl2pPr marL="90488" indent="-90488">
              <a:spcBef>
                <a:spcPts val="20"/>
              </a:spcBef>
              <a:defRPr sz="1000"/>
            </a:lvl2pPr>
            <a:lvl3pPr>
              <a:spcBef>
                <a:spcPts val="20"/>
              </a:spcBef>
              <a:defRPr sz="1200"/>
            </a:lvl3pPr>
            <a:lvl4pPr>
              <a:spcBef>
                <a:spcPts val="20"/>
              </a:spcBef>
              <a:defRPr sz="1200"/>
            </a:lvl4pPr>
            <a:lvl5pPr>
              <a:spcBef>
                <a:spcPts val="20"/>
              </a:spcBef>
              <a:defRPr sz="1200"/>
            </a:lvl5pPr>
          </a:lstStyle>
          <a:p>
            <a:pPr lvl="0"/>
            <a:r>
              <a:rPr lang="en-GB" noProof="0" dirty="0"/>
              <a:t>Add Text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25" name="Textplatzhalter 19">
            <a:extLst>
              <a:ext uri="{FF2B5EF4-FFF2-40B4-BE49-F238E27FC236}">
                <a16:creationId xmlns:a16="http://schemas.microsoft.com/office/drawing/2014/main" id="{0C032556-82F7-0D1B-C717-506C730F768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875092" y="3204724"/>
            <a:ext cx="1623171" cy="332288"/>
          </a:xfrm>
        </p:spPr>
        <p:txBody>
          <a:bodyPr/>
          <a:lstStyle>
            <a:lvl1pPr>
              <a:spcBef>
                <a:spcPts val="20"/>
              </a:spcBef>
              <a:defRPr sz="1000"/>
            </a:lvl1pPr>
            <a:lvl2pPr marL="90488" indent="-90488">
              <a:spcBef>
                <a:spcPts val="20"/>
              </a:spcBef>
              <a:defRPr sz="1000"/>
            </a:lvl2pPr>
            <a:lvl3pPr>
              <a:spcBef>
                <a:spcPts val="20"/>
              </a:spcBef>
              <a:defRPr sz="1200"/>
            </a:lvl3pPr>
            <a:lvl4pPr>
              <a:spcBef>
                <a:spcPts val="20"/>
              </a:spcBef>
              <a:defRPr sz="1200"/>
            </a:lvl4pPr>
            <a:lvl5pPr>
              <a:spcBef>
                <a:spcPts val="20"/>
              </a:spcBef>
              <a:defRPr sz="1200"/>
            </a:lvl5pPr>
          </a:lstStyle>
          <a:p>
            <a:pPr lvl="0"/>
            <a:r>
              <a:rPr lang="en-GB" noProof="0" dirty="0"/>
              <a:t>Add Text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3" name="Bildplatzhalter 4">
            <a:extLst>
              <a:ext uri="{FF2B5EF4-FFF2-40B4-BE49-F238E27FC236}">
                <a16:creationId xmlns:a16="http://schemas.microsoft.com/office/drawing/2014/main" id="{1C50D6C7-B8FE-16E3-A56F-215DF2E7FD00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2532062" y="1449389"/>
            <a:ext cx="1620838" cy="1692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0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7" name="Textplatzhalter 19">
            <a:extLst>
              <a:ext uri="{FF2B5EF4-FFF2-40B4-BE49-F238E27FC236}">
                <a16:creationId xmlns:a16="http://schemas.microsoft.com/office/drawing/2014/main" id="{F254DC50-8CC2-CE50-0FB2-B9D82F2F6FB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532062" y="3204724"/>
            <a:ext cx="1620838" cy="332288"/>
          </a:xfrm>
        </p:spPr>
        <p:txBody>
          <a:bodyPr/>
          <a:lstStyle>
            <a:lvl1pPr>
              <a:spcBef>
                <a:spcPts val="20"/>
              </a:spcBef>
              <a:defRPr sz="1000"/>
            </a:lvl1pPr>
            <a:lvl2pPr marL="90488" indent="-90488">
              <a:spcBef>
                <a:spcPts val="20"/>
              </a:spcBef>
              <a:defRPr sz="1000"/>
            </a:lvl2pPr>
            <a:lvl3pPr>
              <a:spcBef>
                <a:spcPts val="20"/>
              </a:spcBef>
              <a:defRPr sz="1200"/>
            </a:lvl3pPr>
            <a:lvl4pPr>
              <a:spcBef>
                <a:spcPts val="20"/>
              </a:spcBef>
              <a:defRPr sz="1200"/>
            </a:lvl4pPr>
            <a:lvl5pPr>
              <a:spcBef>
                <a:spcPts val="20"/>
              </a:spcBef>
              <a:defRPr sz="1200"/>
            </a:lvl5pPr>
          </a:lstStyle>
          <a:p>
            <a:pPr lvl="0"/>
            <a:r>
              <a:rPr lang="en-GB" noProof="0" dirty="0"/>
              <a:t>Add Text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9" name="Bildplatzhalter 4">
            <a:extLst>
              <a:ext uri="{FF2B5EF4-FFF2-40B4-BE49-F238E27FC236}">
                <a16:creationId xmlns:a16="http://schemas.microsoft.com/office/drawing/2014/main" id="{4356FD2E-817C-6008-A624-C0ED226EC77F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6202363" y="1449389"/>
            <a:ext cx="1622425" cy="1692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0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11" name="Textplatzhalter 19">
            <a:extLst>
              <a:ext uri="{FF2B5EF4-FFF2-40B4-BE49-F238E27FC236}">
                <a16:creationId xmlns:a16="http://schemas.microsoft.com/office/drawing/2014/main" id="{B844240D-6410-EAE1-FBFE-02793B43B59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202362" y="3204724"/>
            <a:ext cx="1622425" cy="332288"/>
          </a:xfrm>
        </p:spPr>
        <p:txBody>
          <a:bodyPr/>
          <a:lstStyle>
            <a:lvl1pPr>
              <a:spcBef>
                <a:spcPts val="20"/>
              </a:spcBef>
              <a:defRPr sz="1000"/>
            </a:lvl1pPr>
            <a:lvl2pPr marL="90488" indent="-90488">
              <a:spcBef>
                <a:spcPts val="20"/>
              </a:spcBef>
              <a:defRPr sz="1000"/>
            </a:lvl2pPr>
            <a:lvl3pPr>
              <a:spcBef>
                <a:spcPts val="20"/>
              </a:spcBef>
              <a:defRPr sz="1200"/>
            </a:lvl3pPr>
            <a:lvl4pPr>
              <a:spcBef>
                <a:spcPts val="20"/>
              </a:spcBef>
              <a:defRPr sz="1200"/>
            </a:lvl4pPr>
            <a:lvl5pPr>
              <a:spcBef>
                <a:spcPts val="20"/>
              </a:spcBef>
              <a:defRPr sz="1200"/>
            </a:lvl5pPr>
          </a:lstStyle>
          <a:p>
            <a:pPr lvl="0"/>
            <a:r>
              <a:rPr lang="en-GB" noProof="0" dirty="0"/>
              <a:t>Add Text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4729A6D7-E881-5FD5-1C1E-FD7A660187BE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8040688" y="1449389"/>
            <a:ext cx="1619250" cy="1692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0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13" name="Textplatzhalter 19">
            <a:extLst>
              <a:ext uri="{FF2B5EF4-FFF2-40B4-BE49-F238E27FC236}">
                <a16:creationId xmlns:a16="http://schemas.microsoft.com/office/drawing/2014/main" id="{86799E5C-45B4-E8EF-0A33-26FADBDA89C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040688" y="3204724"/>
            <a:ext cx="1619995" cy="332288"/>
          </a:xfrm>
        </p:spPr>
        <p:txBody>
          <a:bodyPr/>
          <a:lstStyle>
            <a:lvl1pPr>
              <a:spcBef>
                <a:spcPts val="20"/>
              </a:spcBef>
              <a:defRPr sz="1000"/>
            </a:lvl1pPr>
            <a:lvl2pPr marL="90488" indent="-90488">
              <a:spcBef>
                <a:spcPts val="20"/>
              </a:spcBef>
              <a:defRPr sz="1000"/>
            </a:lvl2pPr>
            <a:lvl3pPr>
              <a:spcBef>
                <a:spcPts val="20"/>
              </a:spcBef>
              <a:defRPr sz="1200"/>
            </a:lvl3pPr>
            <a:lvl4pPr>
              <a:spcBef>
                <a:spcPts val="20"/>
              </a:spcBef>
              <a:defRPr sz="1200"/>
            </a:lvl4pPr>
            <a:lvl5pPr>
              <a:spcBef>
                <a:spcPts val="20"/>
              </a:spcBef>
              <a:defRPr sz="1200"/>
            </a:lvl5pPr>
          </a:lstStyle>
          <a:p>
            <a:pPr lvl="0"/>
            <a:r>
              <a:rPr lang="en-GB" noProof="0" dirty="0"/>
              <a:t>Add Text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19" name="Bildplatzhalter 4">
            <a:extLst>
              <a:ext uri="{FF2B5EF4-FFF2-40B4-BE49-F238E27FC236}">
                <a16:creationId xmlns:a16="http://schemas.microsoft.com/office/drawing/2014/main" id="{20480596-0358-6167-AD5A-A43149936E4D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2532062" y="3851999"/>
            <a:ext cx="1620838" cy="1692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0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26" name="Textplatzhalter 19">
            <a:extLst>
              <a:ext uri="{FF2B5EF4-FFF2-40B4-BE49-F238E27FC236}">
                <a16:creationId xmlns:a16="http://schemas.microsoft.com/office/drawing/2014/main" id="{99EB327B-0262-FA88-4B41-185878FCDBA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532062" y="5589240"/>
            <a:ext cx="1620838" cy="332288"/>
          </a:xfrm>
        </p:spPr>
        <p:txBody>
          <a:bodyPr/>
          <a:lstStyle>
            <a:lvl1pPr>
              <a:spcBef>
                <a:spcPts val="20"/>
              </a:spcBef>
              <a:defRPr sz="1000"/>
            </a:lvl1pPr>
            <a:lvl2pPr marL="90488" indent="-90488">
              <a:spcBef>
                <a:spcPts val="20"/>
              </a:spcBef>
              <a:defRPr sz="1000"/>
            </a:lvl2pPr>
            <a:lvl3pPr>
              <a:spcBef>
                <a:spcPts val="20"/>
              </a:spcBef>
              <a:defRPr sz="1200"/>
            </a:lvl3pPr>
            <a:lvl4pPr>
              <a:spcBef>
                <a:spcPts val="20"/>
              </a:spcBef>
              <a:defRPr sz="1200"/>
            </a:lvl4pPr>
            <a:lvl5pPr>
              <a:spcBef>
                <a:spcPts val="20"/>
              </a:spcBef>
              <a:defRPr sz="1200"/>
            </a:lvl5pPr>
          </a:lstStyle>
          <a:p>
            <a:pPr lvl="0"/>
            <a:r>
              <a:rPr lang="en-GB" noProof="0" dirty="0"/>
              <a:t>Add Text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27" name="Bildplatzhalter 4">
            <a:extLst>
              <a:ext uri="{FF2B5EF4-FFF2-40B4-BE49-F238E27FC236}">
                <a16:creationId xmlns:a16="http://schemas.microsoft.com/office/drawing/2014/main" id="{7383DAC6-063E-B185-1200-CBEAF6F1917B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6203950" y="3851999"/>
            <a:ext cx="1620837" cy="1692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0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28" name="Textplatzhalter 19">
            <a:extLst>
              <a:ext uri="{FF2B5EF4-FFF2-40B4-BE49-F238E27FC236}">
                <a16:creationId xmlns:a16="http://schemas.microsoft.com/office/drawing/2014/main" id="{814D2A83-C214-5D3D-33E5-499378F10FD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203950" y="5589240"/>
            <a:ext cx="1620837" cy="332288"/>
          </a:xfrm>
        </p:spPr>
        <p:txBody>
          <a:bodyPr/>
          <a:lstStyle>
            <a:lvl1pPr>
              <a:spcBef>
                <a:spcPts val="20"/>
              </a:spcBef>
              <a:defRPr sz="1000"/>
            </a:lvl1pPr>
            <a:lvl2pPr marL="90488" indent="-90488">
              <a:spcBef>
                <a:spcPts val="20"/>
              </a:spcBef>
              <a:defRPr sz="1000"/>
            </a:lvl2pPr>
            <a:lvl3pPr>
              <a:spcBef>
                <a:spcPts val="20"/>
              </a:spcBef>
              <a:defRPr sz="1200"/>
            </a:lvl3pPr>
            <a:lvl4pPr>
              <a:spcBef>
                <a:spcPts val="20"/>
              </a:spcBef>
              <a:defRPr sz="1200"/>
            </a:lvl4pPr>
            <a:lvl5pPr>
              <a:spcBef>
                <a:spcPts val="20"/>
              </a:spcBef>
              <a:defRPr sz="1200"/>
            </a:lvl5pPr>
          </a:lstStyle>
          <a:p>
            <a:pPr lvl="0"/>
            <a:r>
              <a:rPr lang="en-GB" noProof="0" dirty="0"/>
              <a:t>Add Text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29" name="Bildplatzhalter 4">
            <a:extLst>
              <a:ext uri="{FF2B5EF4-FFF2-40B4-BE49-F238E27FC236}">
                <a16:creationId xmlns:a16="http://schemas.microsoft.com/office/drawing/2014/main" id="{0C7EA178-EA7E-CEB6-BCCA-A6C695A390C4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9873502" y="3852000"/>
            <a:ext cx="1623171" cy="1692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0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30" name="Textplatzhalter 19">
            <a:extLst>
              <a:ext uri="{FF2B5EF4-FFF2-40B4-BE49-F238E27FC236}">
                <a16:creationId xmlns:a16="http://schemas.microsoft.com/office/drawing/2014/main" id="{67FC58FF-0434-E3CF-0015-FA751A6F2C4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874346" y="5589240"/>
            <a:ext cx="1623917" cy="332288"/>
          </a:xfrm>
        </p:spPr>
        <p:txBody>
          <a:bodyPr/>
          <a:lstStyle>
            <a:lvl1pPr>
              <a:spcBef>
                <a:spcPts val="20"/>
              </a:spcBef>
              <a:defRPr sz="1000"/>
            </a:lvl1pPr>
            <a:lvl2pPr marL="90488" indent="-90488">
              <a:spcBef>
                <a:spcPts val="20"/>
              </a:spcBef>
              <a:defRPr sz="1000"/>
            </a:lvl2pPr>
            <a:lvl3pPr>
              <a:spcBef>
                <a:spcPts val="20"/>
              </a:spcBef>
              <a:defRPr sz="1200"/>
            </a:lvl3pPr>
            <a:lvl4pPr>
              <a:spcBef>
                <a:spcPts val="20"/>
              </a:spcBef>
              <a:defRPr sz="1200"/>
            </a:lvl4pPr>
            <a:lvl5pPr>
              <a:spcBef>
                <a:spcPts val="20"/>
              </a:spcBef>
              <a:defRPr sz="1200"/>
            </a:lvl5pPr>
          </a:lstStyle>
          <a:p>
            <a:pPr lvl="0"/>
            <a:r>
              <a:rPr lang="en-GB" noProof="0" dirty="0"/>
              <a:t>Add Text</a:t>
            </a:r>
          </a:p>
          <a:p>
            <a:pPr lvl="1"/>
            <a:r>
              <a:rPr lang="en-GB" noProof="0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02212163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full size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7E4E3B-B029-4FB4-981D-E15979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BE162-503C-4BD8-8879-ABE2B492B94E}" type="datetime1">
              <a:rPr lang="de-CH" noProof="0" smtClean="0"/>
              <a:t>21.10.2025</a:t>
            </a:fld>
            <a:endParaRPr lang="en-GB" noProof="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3A6D9A-857D-4B6F-B977-93015D03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PSI Center for Accelerator Science and Engineering</a:t>
            </a:r>
            <a:endParaRPr lang="en-GB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8" name="Bildplatzhalter 4">
            <a:extLst>
              <a:ext uri="{FF2B5EF4-FFF2-40B4-BE49-F238E27FC236}">
                <a16:creationId xmlns:a16="http://schemas.microsoft.com/office/drawing/2014/main" id="{17580FB4-DD13-1B0D-5A9E-15F0A7CB65B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03948" y="0"/>
            <a:ext cx="5988052" cy="6857999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sp>
        <p:nvSpPr>
          <p:cNvPr id="7" name="Bildplatzhalter 4">
            <a:extLst>
              <a:ext uri="{FF2B5EF4-FFF2-40B4-BE49-F238E27FC236}">
                <a16:creationId xmlns:a16="http://schemas.microsoft.com/office/drawing/2014/main" id="{C1B2C62D-FBA5-44A1-36F5-135381BC9A6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"/>
            <a:ext cx="5988050" cy="6858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</p:spTree>
    <p:extLst>
      <p:ext uri="{BB962C8B-B14F-4D97-AF65-F5344CB8AC3E}">
        <p14:creationId xmlns:p14="http://schemas.microsoft.com/office/powerpoint/2010/main" val="41314079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iz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7E4E3B-B029-4FB4-981D-E15979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52956-A07D-4142-998D-643983E6B7D7}" type="datetime1">
              <a:rPr lang="de-CH" noProof="0" smtClean="0"/>
              <a:t>21.10.2025</a:t>
            </a:fld>
            <a:endParaRPr lang="en-GB" noProof="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3A6D9A-857D-4B6F-B977-93015D03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PSI Center for Accelerator Science and Engineering</a:t>
            </a:r>
            <a:endParaRPr lang="en-GB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7" name="Bildplatzhalter 4">
            <a:extLst>
              <a:ext uri="{FF2B5EF4-FFF2-40B4-BE49-F238E27FC236}">
                <a16:creationId xmlns:a16="http://schemas.microsoft.com/office/drawing/2014/main" id="{C1B2C62D-FBA5-44A1-36F5-135381BC9A6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"/>
            <a:ext cx="12192000" cy="6858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</p:spTree>
    <p:extLst>
      <p:ext uri="{BB962C8B-B14F-4D97-AF65-F5344CB8AC3E}">
        <p14:creationId xmlns:p14="http://schemas.microsoft.com/office/powerpoint/2010/main" val="368479264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Add Title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846EAAB-E9CC-4FBB-A777-DFD68618E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0EAF5-CD0C-4FC0-AC99-7554DE12F6ED}" type="datetime1">
              <a:rPr lang="de-CH" noProof="0" smtClean="0"/>
              <a:t>21.10.2025</a:t>
            </a:fld>
            <a:endParaRPr lang="en-GB" noProof="0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490A60D-3123-4534-B4E1-1B214E402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PSI Center for Accelerator Science and Engineering</a:t>
            </a:r>
            <a:endParaRPr lang="en-GB" noProof="0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CA66DD1-3165-483D-99FB-202ADC04E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8379844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B84E75BB-61FF-4F7E-9CDB-A5E34775C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A9B5A-1447-4E67-A1F3-6BAF62A33A60}" type="datetime1">
              <a:rPr lang="de-CH" noProof="0" smtClean="0"/>
              <a:t>21.10.2025</a:t>
            </a:fld>
            <a:endParaRPr lang="en-GB" noProof="0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909AB7D-DBAB-4FFF-BA65-85B952116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PSI Center for Accelerator Science and Engineering</a:t>
            </a:r>
            <a:endParaRPr lang="en-GB" noProof="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B9B7570-0B3E-4F91-B744-978CA7BDE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0544614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3" hasCustomPrompt="1"/>
          </p:nvPr>
        </p:nvSpPr>
        <p:spPr/>
        <p:txBody>
          <a:bodyPr/>
          <a:lstStyle>
            <a:lvl1pPr marL="17780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>
                <a:latin typeface="+mn-lt"/>
              </a:defRPr>
            </a:lvl1pPr>
            <a:lvl2pPr marL="35560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>
                <a:latin typeface="+mn-lt"/>
              </a:defRPr>
            </a:lvl2pPr>
            <a:lvl3pPr marL="539750" marR="0" indent="-1841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>
                <a:latin typeface="+mn-lt"/>
              </a:defRPr>
            </a:lvl3pPr>
            <a:lvl4pPr marL="71755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>
                <a:latin typeface="+mn-lt"/>
              </a:defRPr>
            </a:lvl4pPr>
            <a:lvl5pPr marL="89535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>
                <a:latin typeface="+mn-lt"/>
              </a:defRPr>
            </a:lvl5pPr>
            <a:lvl6pPr marL="1074738" indent="-179388">
              <a:lnSpc>
                <a:spcPct val="110000"/>
              </a:lnSpc>
              <a:buClr>
                <a:schemeClr val="tx1"/>
              </a:buClr>
              <a:buFont typeface="Symbol" panose="05050102010706020507" pitchFamily="18" charset="2"/>
              <a:buChar char="-"/>
              <a:defRPr sz="1600"/>
            </a:lvl6pPr>
            <a:lvl7pPr marL="1257300" indent="-182563">
              <a:lnSpc>
                <a:spcPct val="110000"/>
              </a:lnSpc>
              <a:buFont typeface="Symbol" panose="05050102010706020507" pitchFamily="18" charset="2"/>
              <a:buChar char="-"/>
              <a:defRPr sz="1600"/>
            </a:lvl7pPr>
            <a:lvl8pPr marL="1436688" indent="-179388">
              <a:lnSpc>
                <a:spcPct val="110000"/>
              </a:lnSpc>
              <a:buFont typeface="Symbol" panose="05050102010706020507" pitchFamily="18" charset="2"/>
              <a:buChar char="-"/>
              <a:defRPr sz="1600"/>
            </a:lvl8pPr>
            <a:lvl9pPr marL="1614488" indent="-177800">
              <a:lnSpc>
                <a:spcPct val="110000"/>
              </a:lnSpc>
              <a:buFont typeface="Symbol" panose="05050102010706020507" pitchFamily="18" charset="2"/>
              <a:buChar char="-"/>
              <a:defRPr sz="1600"/>
            </a:lvl9pPr>
          </a:lstStyle>
          <a:p>
            <a:pPr lvl="0"/>
            <a:r>
              <a:rPr lang="en-GB" noProof="0" dirty="0"/>
              <a:t>Edit master text format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Sixth level</a:t>
            </a:r>
          </a:p>
          <a:p>
            <a:pPr lvl="6"/>
            <a:r>
              <a:rPr lang="en-GB" noProof="0" dirty="0"/>
              <a:t>Seventh level</a:t>
            </a:r>
          </a:p>
          <a:p>
            <a:pPr lvl="7"/>
            <a:r>
              <a:rPr lang="en-GB" noProof="0" dirty="0"/>
              <a:t>Eighth level</a:t>
            </a:r>
          </a:p>
          <a:p>
            <a:pPr lvl="8"/>
            <a:r>
              <a:rPr lang="en-GB" noProof="0" dirty="0"/>
              <a:t>Ninth level</a:t>
            </a:r>
          </a:p>
        </p:txBody>
      </p:sp>
      <p:sp>
        <p:nvSpPr>
          <p:cNvPr id="10" name="Titel 9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/>
              <a:t>Edit title master format by clicking</a:t>
            </a:r>
            <a:endParaRPr lang="en-GB" noProof="0" dirty="0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 dirty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31195075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Image Red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>
            <a:extLst>
              <a:ext uri="{FF2B5EF4-FFF2-40B4-BE49-F238E27FC236}">
                <a16:creationId xmlns:a16="http://schemas.microsoft.com/office/drawing/2014/main" id="{8BDEC662-E6F5-15D3-BB36-ED6F08201703}"/>
              </a:ext>
            </a:extLst>
          </p:cNvPr>
          <p:cNvSpPr/>
          <p:nvPr userDrawn="1"/>
        </p:nvSpPr>
        <p:spPr>
          <a:xfrm>
            <a:off x="0" y="0"/>
            <a:ext cx="12192000" cy="50498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>
              <a:solidFill>
                <a:schemeClr val="tx1"/>
              </a:solidFill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4DFD2566-A3FD-67ED-A874-3763AC327B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12"/>
          <a:stretch/>
        </p:blipFill>
        <p:spPr>
          <a:xfrm>
            <a:off x="2532061" y="534324"/>
            <a:ext cx="2164491" cy="40801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95325" y="1449388"/>
            <a:ext cx="5292725" cy="2004460"/>
          </a:xfrm>
        </p:spPr>
        <p:txBody>
          <a:bodyPr anchor="b"/>
          <a:lstStyle>
            <a:lvl1pPr algn="l">
              <a:lnSpc>
                <a:spcPct val="92000"/>
              </a:lnSpc>
              <a:defRPr sz="4200"/>
            </a:lvl1pPr>
          </a:lstStyle>
          <a:p>
            <a:r>
              <a:rPr lang="en-GB" noProof="0" dirty="0"/>
              <a:t>Add Title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695325" y="3789040"/>
            <a:ext cx="5292725" cy="1080120"/>
          </a:xfrm>
        </p:spPr>
        <p:txBody>
          <a:bodyPr/>
          <a:lstStyle>
            <a:lvl1pPr marL="0" indent="0" algn="l">
              <a:lnSpc>
                <a:spcPct val="92000"/>
              </a:lnSpc>
              <a:buNone/>
              <a:defRPr sz="26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Add Subtitle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68F03BE3-7C85-C716-E994-40806F5A846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5325" y="5841268"/>
            <a:ext cx="5292725" cy="288032"/>
          </a:xfrm>
        </p:spPr>
        <p:txBody>
          <a:bodyPr anchor="b"/>
          <a:lstStyle>
            <a:lvl1pPr>
              <a:defRPr sz="160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GB" noProof="0" dirty="0"/>
              <a:t>Author</a:t>
            </a:r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BB6EAADF-428F-C6D8-43A9-FBCA196FE95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6129300"/>
            <a:ext cx="5292725" cy="252028"/>
          </a:xfrm>
        </p:spPr>
        <p:txBody>
          <a:bodyPr anchor="t"/>
          <a:lstStyle>
            <a:lvl1pPr>
              <a:defRPr sz="160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GB" noProof="0" dirty="0"/>
              <a:t>Location, DD Month YYYY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601D5720-24EF-D102-D260-2D0ECB313EF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35" y="358671"/>
            <a:ext cx="1773825" cy="730070"/>
          </a:xfrm>
          <a:prstGeom prst="rect">
            <a:avLst/>
          </a:prstGeom>
        </p:spPr>
      </p:pic>
      <p:sp>
        <p:nvSpPr>
          <p:cNvPr id="15" name="Bildplatzhalter 4">
            <a:extLst>
              <a:ext uri="{FF2B5EF4-FFF2-40B4-BE49-F238E27FC236}">
                <a16:creationId xmlns:a16="http://schemas.microsoft.com/office/drawing/2014/main" id="{918345C2-B555-CE5A-CF14-EC753A31EDB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03948" y="549275"/>
            <a:ext cx="5076827" cy="5436009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</p:spTree>
    <p:extLst>
      <p:ext uri="{BB962C8B-B14F-4D97-AF65-F5344CB8AC3E}">
        <p14:creationId xmlns:p14="http://schemas.microsoft.com/office/powerpoint/2010/main" val="26246348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6">
          <p15:clr>
            <a:srgbClr val="A4A3A4"/>
          </p15:clr>
        </p15:guide>
        <p15:guide id="2" pos="7106">
          <p15:clr>
            <a:srgbClr val="A4A3A4"/>
          </p15:clr>
        </p15:guide>
        <p15:guide id="3" orient="horz" pos="3181">
          <p15:clr>
            <a:srgbClr val="A4A3A4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Image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>
            <a:extLst>
              <a:ext uri="{FF2B5EF4-FFF2-40B4-BE49-F238E27FC236}">
                <a16:creationId xmlns:a16="http://schemas.microsoft.com/office/drawing/2014/main" id="{8BDEC662-E6F5-15D3-BB36-ED6F08201703}"/>
              </a:ext>
            </a:extLst>
          </p:cNvPr>
          <p:cNvSpPr/>
          <p:nvPr userDrawn="1"/>
        </p:nvSpPr>
        <p:spPr>
          <a:xfrm>
            <a:off x="0" y="0"/>
            <a:ext cx="12192000" cy="50498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>
              <a:solidFill>
                <a:schemeClr val="tx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95325" y="1449388"/>
            <a:ext cx="5292725" cy="2004460"/>
          </a:xfrm>
        </p:spPr>
        <p:txBody>
          <a:bodyPr anchor="b"/>
          <a:lstStyle>
            <a:lvl1pPr algn="l">
              <a:lnSpc>
                <a:spcPct val="92000"/>
              </a:lnSpc>
              <a:defRPr sz="4200"/>
            </a:lvl1pPr>
          </a:lstStyle>
          <a:p>
            <a:r>
              <a:rPr lang="en-GB" noProof="0" dirty="0"/>
              <a:t>Add Title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695325" y="3789040"/>
            <a:ext cx="5292725" cy="1080120"/>
          </a:xfrm>
        </p:spPr>
        <p:txBody>
          <a:bodyPr/>
          <a:lstStyle>
            <a:lvl1pPr marL="0" indent="0" algn="l">
              <a:lnSpc>
                <a:spcPct val="92000"/>
              </a:lnSpc>
              <a:buNone/>
              <a:defRPr sz="26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Add Subtitle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68F03BE3-7C85-C716-E994-40806F5A846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5325" y="5841268"/>
            <a:ext cx="5292725" cy="288032"/>
          </a:xfrm>
        </p:spPr>
        <p:txBody>
          <a:bodyPr anchor="b"/>
          <a:lstStyle>
            <a:lvl1pPr>
              <a:defRPr sz="160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GB" noProof="0" dirty="0"/>
              <a:t>Author</a:t>
            </a:r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BB6EAADF-428F-C6D8-43A9-FBCA196FE95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6129300"/>
            <a:ext cx="5292725" cy="252028"/>
          </a:xfrm>
        </p:spPr>
        <p:txBody>
          <a:bodyPr anchor="t"/>
          <a:lstStyle>
            <a:lvl1pPr>
              <a:defRPr sz="160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GB" noProof="0" dirty="0"/>
              <a:t>Location, DD Month YYYY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601D5720-24EF-D102-D260-2D0ECB313EF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35" y="358671"/>
            <a:ext cx="1773825" cy="730070"/>
          </a:xfrm>
          <a:prstGeom prst="rect">
            <a:avLst/>
          </a:prstGeom>
        </p:spPr>
      </p:pic>
      <p:sp>
        <p:nvSpPr>
          <p:cNvPr id="15" name="Bildplatzhalter 4">
            <a:extLst>
              <a:ext uri="{FF2B5EF4-FFF2-40B4-BE49-F238E27FC236}">
                <a16:creationId xmlns:a16="http://schemas.microsoft.com/office/drawing/2014/main" id="{918345C2-B555-CE5A-CF14-EC753A31EDB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03948" y="549275"/>
            <a:ext cx="5076827" cy="5436009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96870C5F-11D5-8460-287C-2F6348198F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12"/>
          <a:stretch/>
        </p:blipFill>
        <p:spPr>
          <a:xfrm>
            <a:off x="2532061" y="534324"/>
            <a:ext cx="2164491" cy="408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8493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6">
          <p15:clr>
            <a:srgbClr val="A4A3A4"/>
          </p15:clr>
        </p15:guide>
        <p15:guide id="2" pos="7106">
          <p15:clr>
            <a:srgbClr val="A4A3A4"/>
          </p15:clr>
        </p15:guide>
        <p15:guide id="3" orient="horz" pos="3181">
          <p15:clr>
            <a:srgbClr val="A4A3A4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Image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>
            <a:extLst>
              <a:ext uri="{FF2B5EF4-FFF2-40B4-BE49-F238E27FC236}">
                <a16:creationId xmlns:a16="http://schemas.microsoft.com/office/drawing/2014/main" id="{8BDEC662-E6F5-15D3-BB36-ED6F08201703}"/>
              </a:ext>
            </a:extLst>
          </p:cNvPr>
          <p:cNvSpPr/>
          <p:nvPr userDrawn="1"/>
        </p:nvSpPr>
        <p:spPr>
          <a:xfrm>
            <a:off x="0" y="0"/>
            <a:ext cx="12192000" cy="50498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>
              <a:solidFill>
                <a:schemeClr val="tx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95325" y="1449388"/>
            <a:ext cx="5292725" cy="2004460"/>
          </a:xfrm>
        </p:spPr>
        <p:txBody>
          <a:bodyPr anchor="b"/>
          <a:lstStyle>
            <a:lvl1pPr algn="l">
              <a:lnSpc>
                <a:spcPct val="92000"/>
              </a:lnSpc>
              <a:defRPr sz="4200"/>
            </a:lvl1pPr>
          </a:lstStyle>
          <a:p>
            <a:r>
              <a:rPr lang="en-GB" noProof="0" dirty="0"/>
              <a:t>Add Title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695325" y="3789040"/>
            <a:ext cx="5292725" cy="1080120"/>
          </a:xfrm>
        </p:spPr>
        <p:txBody>
          <a:bodyPr/>
          <a:lstStyle>
            <a:lvl1pPr marL="0" indent="0" algn="l">
              <a:lnSpc>
                <a:spcPct val="92000"/>
              </a:lnSpc>
              <a:buNone/>
              <a:defRPr sz="26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Add Subtitle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68F03BE3-7C85-C716-E994-40806F5A846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5325" y="5841268"/>
            <a:ext cx="5292725" cy="288032"/>
          </a:xfrm>
        </p:spPr>
        <p:txBody>
          <a:bodyPr anchor="b"/>
          <a:lstStyle>
            <a:lvl1pPr>
              <a:defRPr sz="1600">
                <a:solidFill>
                  <a:schemeClr val="tx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GB" noProof="0" dirty="0"/>
              <a:t>Author</a:t>
            </a:r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BB6EAADF-428F-C6D8-43A9-FBCA196FE95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6129300"/>
            <a:ext cx="5292725" cy="252028"/>
          </a:xfrm>
        </p:spPr>
        <p:txBody>
          <a:bodyPr anchor="t"/>
          <a:lstStyle>
            <a:lvl1pPr>
              <a:defRPr sz="1600">
                <a:solidFill>
                  <a:schemeClr val="tx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GB" noProof="0" dirty="0"/>
              <a:t>Location, DD Month YYYY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601D5720-24EF-D102-D260-2D0ECB313EF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35" y="358671"/>
            <a:ext cx="1773825" cy="730070"/>
          </a:xfrm>
          <a:prstGeom prst="rect">
            <a:avLst/>
          </a:prstGeom>
        </p:spPr>
      </p:pic>
      <p:sp>
        <p:nvSpPr>
          <p:cNvPr id="15" name="Bildplatzhalter 4">
            <a:extLst>
              <a:ext uri="{FF2B5EF4-FFF2-40B4-BE49-F238E27FC236}">
                <a16:creationId xmlns:a16="http://schemas.microsoft.com/office/drawing/2014/main" id="{918345C2-B555-CE5A-CF14-EC753A31EDB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03948" y="549275"/>
            <a:ext cx="5076827" cy="5436009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EA8AE9AD-12B1-0B9A-D618-19C2B2C188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12"/>
          <a:stretch/>
        </p:blipFill>
        <p:spPr>
          <a:xfrm>
            <a:off x="2532061" y="534324"/>
            <a:ext cx="2164491" cy="408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6755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6">
          <p15:clr>
            <a:srgbClr val="A4A3A4"/>
          </p15:clr>
        </p15:guide>
        <p15:guide id="2" pos="7106">
          <p15:clr>
            <a:srgbClr val="A4A3A4"/>
          </p15:clr>
        </p15:guide>
        <p15:guide id="3" orient="horz" pos="3181">
          <p15:clr>
            <a:srgbClr val="A4A3A4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Image Pink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>
            <a:extLst>
              <a:ext uri="{FF2B5EF4-FFF2-40B4-BE49-F238E27FC236}">
                <a16:creationId xmlns:a16="http://schemas.microsoft.com/office/drawing/2014/main" id="{8BDEC662-E6F5-15D3-BB36-ED6F08201703}"/>
              </a:ext>
            </a:extLst>
          </p:cNvPr>
          <p:cNvSpPr/>
          <p:nvPr userDrawn="1"/>
        </p:nvSpPr>
        <p:spPr>
          <a:xfrm>
            <a:off x="0" y="0"/>
            <a:ext cx="12192000" cy="50498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>
              <a:solidFill>
                <a:schemeClr val="tx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95325" y="1449388"/>
            <a:ext cx="5292725" cy="2004460"/>
          </a:xfrm>
        </p:spPr>
        <p:txBody>
          <a:bodyPr anchor="b"/>
          <a:lstStyle>
            <a:lvl1pPr algn="l">
              <a:lnSpc>
                <a:spcPct val="92000"/>
              </a:lnSpc>
              <a:defRPr sz="4200"/>
            </a:lvl1pPr>
          </a:lstStyle>
          <a:p>
            <a:r>
              <a:rPr lang="en-GB" noProof="0" dirty="0"/>
              <a:t>Add Title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695325" y="3789040"/>
            <a:ext cx="5292725" cy="1080120"/>
          </a:xfrm>
        </p:spPr>
        <p:txBody>
          <a:bodyPr/>
          <a:lstStyle>
            <a:lvl1pPr marL="0" indent="0" algn="l">
              <a:lnSpc>
                <a:spcPct val="92000"/>
              </a:lnSpc>
              <a:buNone/>
              <a:defRPr sz="26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Add Subtitle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68F03BE3-7C85-C716-E994-40806F5A846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5325" y="5841268"/>
            <a:ext cx="5292725" cy="288032"/>
          </a:xfrm>
        </p:spPr>
        <p:txBody>
          <a:bodyPr anchor="b"/>
          <a:lstStyle>
            <a:lvl1pPr>
              <a:defRPr sz="1600">
                <a:solidFill>
                  <a:schemeClr val="tx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GB" noProof="0" dirty="0"/>
              <a:t>Author</a:t>
            </a:r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BB6EAADF-428F-C6D8-43A9-FBCA196FE95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6129300"/>
            <a:ext cx="5292725" cy="252028"/>
          </a:xfrm>
        </p:spPr>
        <p:txBody>
          <a:bodyPr anchor="t"/>
          <a:lstStyle>
            <a:lvl1pPr>
              <a:defRPr sz="1600">
                <a:solidFill>
                  <a:schemeClr val="tx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GB" noProof="0" dirty="0"/>
              <a:t>Location, DD Month YYYY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601D5720-24EF-D102-D260-2D0ECB313EF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35" y="358671"/>
            <a:ext cx="1773825" cy="730070"/>
          </a:xfrm>
          <a:prstGeom prst="rect">
            <a:avLst/>
          </a:prstGeom>
        </p:spPr>
      </p:pic>
      <p:sp>
        <p:nvSpPr>
          <p:cNvPr id="15" name="Bildplatzhalter 4">
            <a:extLst>
              <a:ext uri="{FF2B5EF4-FFF2-40B4-BE49-F238E27FC236}">
                <a16:creationId xmlns:a16="http://schemas.microsoft.com/office/drawing/2014/main" id="{918345C2-B555-CE5A-CF14-EC753A31EDB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03948" y="549275"/>
            <a:ext cx="5076827" cy="5436009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 noProof="0" dirty="0"/>
              <a:t>Add image by tapping on icon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182E6CA-D243-3684-56BE-12FABE3FF3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12"/>
          <a:stretch/>
        </p:blipFill>
        <p:spPr>
          <a:xfrm>
            <a:off x="2532061" y="534324"/>
            <a:ext cx="2164491" cy="408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1511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6">
          <p15:clr>
            <a:srgbClr val="A4A3A4"/>
          </p15:clr>
        </p15:guide>
        <p15:guide id="2" pos="7106">
          <p15:clr>
            <a:srgbClr val="A4A3A4"/>
          </p15:clr>
        </p15:guide>
        <p15:guide id="3" orient="horz" pos="3181">
          <p15:clr>
            <a:srgbClr val="A4A3A4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ing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7E4E3B-B029-4FB4-981D-E15979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4E84F3-2080-4163-B18A-D9792ECF084C}" type="datetime1">
              <a:rPr lang="de-CH" noProof="0" smtClean="0"/>
              <a:t>21.10.2025</a:t>
            </a:fld>
            <a:endParaRPr lang="en-GB" noProof="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3A6D9A-857D-4B6F-B977-93015D03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PSI Center for Accelerator Science and Engineering</a:t>
            </a:r>
            <a:endParaRPr lang="en-GB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42AD375-037F-43D0-B059-5172DA06796A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38A5E6FE-0D37-3DFF-F3B7-73A91BE8460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5325" y="1292087"/>
            <a:ext cx="8964613" cy="4729302"/>
          </a:xfrm>
        </p:spPr>
        <p:txBody>
          <a:bodyPr/>
          <a:lstStyle>
            <a:lvl1pPr>
              <a:defRPr sz="420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>
                <a:solidFill>
                  <a:schemeClr val="bg1"/>
                </a:solidFill>
              </a:defRPr>
            </a:lvl2pPr>
            <a:lvl3pPr marL="250825" indent="-250825"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GB" noProof="0" dirty="0"/>
              <a:t>Section Heading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126DA47E-D7F3-07E8-00B3-57D325A007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15134" y="305378"/>
            <a:ext cx="881465" cy="36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755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ing Red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7E4E3B-B029-4FB4-981D-E15979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60BA4C1-9D90-413F-BC8E-FC708948DF54}" type="datetime1">
              <a:rPr lang="de-CH" noProof="0" smtClean="0"/>
              <a:t>21.10.2025</a:t>
            </a:fld>
            <a:endParaRPr lang="en-GB" noProof="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3A6D9A-857D-4B6F-B977-93015D03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PSI Center for Accelerator Science and Engineering</a:t>
            </a:r>
            <a:endParaRPr lang="en-GB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42AD375-037F-43D0-B059-5172DA06796A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38A5E6FE-0D37-3DFF-F3B7-73A91BE8460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5325" y="1292087"/>
            <a:ext cx="8964613" cy="4729302"/>
          </a:xfrm>
        </p:spPr>
        <p:txBody>
          <a:bodyPr/>
          <a:lstStyle>
            <a:lvl1pPr>
              <a:defRPr sz="420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>
                <a:solidFill>
                  <a:schemeClr val="bg1"/>
                </a:solidFill>
              </a:defRPr>
            </a:lvl2pPr>
            <a:lvl3pPr marL="250825" indent="-250825"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GB" noProof="0" dirty="0"/>
              <a:t>Section Heading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126DA47E-D7F3-07E8-00B3-57D325A007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15134" y="305378"/>
            <a:ext cx="881465" cy="36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642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95325" y="278296"/>
            <a:ext cx="8964613" cy="81044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GB" noProof="0" dirty="0"/>
              <a:t>Add Title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95325" y="1376364"/>
            <a:ext cx="10801275" cy="46450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Add Content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9875837" y="6404573"/>
            <a:ext cx="1620837" cy="14401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7719FEF2-6262-442A-8B9E-C58A73299CFD}" type="datetime1">
              <a:rPr lang="de-CH" noProof="0" smtClean="0"/>
              <a:t>21.10.2025</a:t>
            </a:fld>
            <a:endParaRPr lang="en-GB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614487" y="6404573"/>
            <a:ext cx="8045451" cy="14401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PSI Center for Accelerator Science and Engineering</a:t>
            </a:r>
            <a:endParaRPr lang="en-GB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95325" y="6404573"/>
            <a:ext cx="703263" cy="14401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442AD375-037F-43D0-B059-5172DA06796A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EC2031EC-4715-FBAB-E65E-0A3E5D91D8E4}"/>
              </a:ext>
            </a:extLst>
          </p:cNvPr>
          <p:cNvPicPr>
            <a:picLocks noChangeAspect="1"/>
          </p:cNvPicPr>
          <p:nvPr userDrawn="1"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5133" y="305378"/>
            <a:ext cx="881467" cy="36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663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705" r:id="rId2"/>
    <p:sldLayoutId id="2147483713" r:id="rId3"/>
    <p:sldLayoutId id="2147483721" r:id="rId4"/>
    <p:sldLayoutId id="2147483738" r:id="rId5"/>
    <p:sldLayoutId id="2147483739" r:id="rId6"/>
    <p:sldLayoutId id="2147483740" r:id="rId7"/>
    <p:sldLayoutId id="2147483694" r:id="rId8"/>
    <p:sldLayoutId id="2147483737" r:id="rId9"/>
    <p:sldLayoutId id="2147483692" r:id="rId10"/>
    <p:sldLayoutId id="2147483693" r:id="rId11"/>
    <p:sldLayoutId id="2147483659" r:id="rId12"/>
    <p:sldLayoutId id="2147483666" r:id="rId13"/>
    <p:sldLayoutId id="2147483667" r:id="rId14"/>
    <p:sldLayoutId id="2147483668" r:id="rId15"/>
    <p:sldLayoutId id="2147483669" r:id="rId16"/>
    <p:sldLayoutId id="2147483665" r:id="rId17"/>
    <p:sldLayoutId id="2147483670" r:id="rId18"/>
    <p:sldLayoutId id="2147483671" r:id="rId19"/>
    <p:sldLayoutId id="2147483672" r:id="rId20"/>
    <p:sldLayoutId id="2147483673" r:id="rId21"/>
    <p:sldLayoutId id="2147483674" r:id="rId22"/>
    <p:sldLayoutId id="2147483675" r:id="rId23"/>
    <p:sldLayoutId id="2147483676" r:id="rId24"/>
    <p:sldLayoutId id="2147483695" r:id="rId25"/>
    <p:sldLayoutId id="2147483677" r:id="rId26"/>
    <p:sldLayoutId id="2147483679" r:id="rId27"/>
    <p:sldLayoutId id="2147483678" r:id="rId28"/>
    <p:sldLayoutId id="2147483680" r:id="rId29"/>
    <p:sldLayoutId id="2147483681" r:id="rId30"/>
    <p:sldLayoutId id="2147483682" r:id="rId31"/>
    <p:sldLayoutId id="2147483683" r:id="rId32"/>
    <p:sldLayoutId id="2147483663" r:id="rId33"/>
    <p:sldLayoutId id="2147483664" r:id="rId34"/>
    <p:sldLayoutId id="2147483741" r:id="rId35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buFont typeface="+mj-lt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52000" indent="-252000" algn="l" defTabSz="914400" rtl="0" eaLnBrk="1" latinLnBrk="0" hangingPunct="1">
        <a:lnSpc>
          <a:spcPct val="100000"/>
        </a:lnSpc>
        <a:spcBef>
          <a:spcPts val="600"/>
        </a:spcBef>
        <a:buFont typeface="Aptos" panose="020B00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504000" indent="-252000" algn="l" defTabSz="914400" rtl="0" eaLnBrk="1" latinLnBrk="0" hangingPunct="1">
        <a:lnSpc>
          <a:spcPct val="100000"/>
        </a:lnSpc>
        <a:spcBef>
          <a:spcPts val="600"/>
        </a:spcBef>
        <a:buFont typeface="Aptos" panose="020B00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756000" indent="-252000" algn="l" defTabSz="914400" rtl="0" eaLnBrk="1" latinLnBrk="0" hangingPunct="1">
        <a:lnSpc>
          <a:spcPct val="100000"/>
        </a:lnSpc>
        <a:spcBef>
          <a:spcPts val="400"/>
        </a:spcBef>
        <a:buFont typeface="Aptos" panose="020B00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008000" indent="-252000" algn="l" defTabSz="914400" rtl="0" eaLnBrk="1" latinLnBrk="0" hangingPunct="1">
        <a:lnSpc>
          <a:spcPct val="100000"/>
        </a:lnSpc>
        <a:spcBef>
          <a:spcPts val="400"/>
        </a:spcBef>
        <a:buFont typeface="Aptos" panose="020B00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38" userDrawn="1">
          <p15:clr>
            <a:srgbClr val="A4A3A4"/>
          </p15:clr>
        </p15:guide>
        <p15:guide id="2" pos="7242" userDrawn="1">
          <p15:clr>
            <a:srgbClr val="A4A3A4"/>
          </p15:clr>
        </p15:guide>
        <p15:guide id="3" orient="horz" pos="4110" userDrawn="1">
          <p15:clr>
            <a:srgbClr val="A4A3A4"/>
          </p15:clr>
        </p15:guide>
        <p15:guide id="4" orient="horz" pos="913" userDrawn="1">
          <p15:clr>
            <a:srgbClr val="A4A3A4"/>
          </p15:clr>
        </p15:guide>
        <p15:guide id="5" pos="3772" userDrawn="1">
          <p15:clr>
            <a:srgbClr val="A4A3A4"/>
          </p15:clr>
        </p15:guide>
        <p15:guide id="6" pos="3908" userDrawn="1">
          <p15:clr>
            <a:srgbClr val="A4A3A4"/>
          </p15:clr>
        </p15:guide>
        <p15:guide id="7" pos="2751" userDrawn="1">
          <p15:clr>
            <a:srgbClr val="A4A3A4"/>
          </p15:clr>
        </p15:guide>
        <p15:guide id="8" pos="2615" userDrawn="1">
          <p15:clr>
            <a:srgbClr val="A4A3A4"/>
          </p15:clr>
        </p15:guide>
        <p15:guide id="9" pos="1595" userDrawn="1">
          <p15:clr>
            <a:srgbClr val="A4A3A4"/>
          </p15:clr>
        </p15:guide>
        <p15:guide id="10" pos="1459" userDrawn="1">
          <p15:clr>
            <a:srgbClr val="A4A3A4"/>
          </p15:clr>
        </p15:guide>
        <p15:guide id="11" pos="4929" userDrawn="1">
          <p15:clr>
            <a:srgbClr val="A4A3A4"/>
          </p15:clr>
        </p15:guide>
        <p15:guide id="12" pos="5065" userDrawn="1">
          <p15:clr>
            <a:srgbClr val="A4A3A4"/>
          </p15:clr>
        </p15:guide>
        <p15:guide id="13" pos="6085" userDrawn="1">
          <p15:clr>
            <a:srgbClr val="A4A3A4"/>
          </p15:clr>
        </p15:guide>
        <p15:guide id="14" pos="6221" userDrawn="1">
          <p15:clr>
            <a:srgbClr val="A4A3A4"/>
          </p15:clr>
        </p15:guide>
        <p15:guide id="15" pos="2172" userDrawn="1">
          <p15:clr>
            <a:srgbClr val="A4A3A4"/>
          </p15:clr>
        </p15:guide>
        <p15:guide id="16" pos="2036" userDrawn="1">
          <p15:clr>
            <a:srgbClr val="A4A3A4"/>
          </p15:clr>
        </p15:guide>
        <p15:guide id="17" pos="3194" userDrawn="1">
          <p15:clr>
            <a:srgbClr val="A4A3A4"/>
          </p15:clr>
        </p15:guide>
        <p15:guide id="18" pos="3330" userDrawn="1">
          <p15:clr>
            <a:srgbClr val="A4A3A4"/>
          </p15:clr>
        </p15:guide>
        <p15:guide id="19" pos="881" userDrawn="1">
          <p15:clr>
            <a:srgbClr val="A4A3A4"/>
          </p15:clr>
        </p15:guide>
        <p15:guide id="20" pos="1017" userDrawn="1">
          <p15:clr>
            <a:srgbClr val="A4A3A4"/>
          </p15:clr>
        </p15:guide>
        <p15:guide id="21" pos="4351" userDrawn="1">
          <p15:clr>
            <a:srgbClr val="A4A3A4"/>
          </p15:clr>
        </p15:guide>
        <p15:guide id="22" pos="4487" userDrawn="1">
          <p15:clr>
            <a:srgbClr val="A4A3A4"/>
          </p15:clr>
        </p15:guide>
        <p15:guide id="23" pos="5508" userDrawn="1">
          <p15:clr>
            <a:srgbClr val="A4A3A4"/>
          </p15:clr>
        </p15:guide>
        <p15:guide id="24" pos="5642" userDrawn="1">
          <p15:clr>
            <a:srgbClr val="A4A3A4"/>
          </p15:clr>
        </p15:guide>
        <p15:guide id="25" pos="6663" userDrawn="1">
          <p15:clr>
            <a:srgbClr val="A4A3A4"/>
          </p15:clr>
        </p15:guide>
        <p15:guide id="26" pos="6799" userDrawn="1">
          <p15:clr>
            <a:srgbClr val="A4A3A4"/>
          </p15:clr>
        </p15:guide>
        <p15:guide id="27" orient="horz" pos="229" userDrawn="1">
          <p15:clr>
            <a:srgbClr val="A4A3A4"/>
          </p15:clr>
        </p15:guide>
        <p15:guide id="28" orient="horz" pos="867" userDrawn="1">
          <p15:clr>
            <a:srgbClr val="A4A3A4"/>
          </p15:clr>
        </p15:guide>
        <p15:guide id="29" orient="horz" pos="3793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hyperlink" Target="https://drive.google.com/drive/folders/1Mm6sxhJcHU8-c7NWd_mLzV-8obGov-Hy" TargetMode="Externa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5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794FE6E-4D26-9A7D-C79E-808227C1187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Operation and Upgrade of the </a:t>
            </a:r>
            <a:br>
              <a:rPr lang="en-GB" dirty="0"/>
            </a:br>
            <a:r>
              <a:rPr lang="en-GB" dirty="0"/>
              <a:t>SLS RF Systems</a:t>
            </a:r>
            <a:endParaRPr lang="de-CH"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FDB8508C-217E-13EE-9812-B3DD0A26D9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ESLS RF &amp; HarmonLIP Workshops</a:t>
            </a:r>
          </a:p>
          <a:p>
            <a:endParaRPr lang="de-CH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341FB09-6C76-4733-9456-4F723A7F323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Lukas Stingelin for the SLS RF-team</a:t>
            </a:r>
          </a:p>
          <a:p>
            <a:endParaRPr lang="de-CH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3BCD3FE-DF72-E216-C60C-0F178B5EBD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ALBA Synchrotron, Spain, 22</a:t>
            </a:r>
            <a:r>
              <a:rPr lang="en-GB" baseline="30000" dirty="0"/>
              <a:t>nd</a:t>
            </a:r>
            <a:r>
              <a:rPr lang="en-GB" dirty="0"/>
              <a:t> -24</a:t>
            </a:r>
            <a:r>
              <a:rPr lang="en-GB" baseline="30000" dirty="0"/>
              <a:t>th</a:t>
            </a:r>
            <a:r>
              <a:rPr lang="en-GB" dirty="0"/>
              <a:t> October 2025</a:t>
            </a:r>
          </a:p>
          <a:p>
            <a:endParaRPr lang="de-CH" dirty="0"/>
          </a:p>
        </p:txBody>
      </p:sp>
      <p:pic>
        <p:nvPicPr>
          <p:cNvPr id="12" name="Picture Placeholder 9" descr="A river running through a valley&#10;&#10;AI-generated content may be incorrect.">
            <a:extLst>
              <a:ext uri="{FF2B5EF4-FFF2-40B4-BE49-F238E27FC236}">
                <a16:creationId xmlns:a16="http://schemas.microsoft.com/office/drawing/2014/main" id="{7804AB0B-6AC2-5C5C-3350-3AA4B58D4C74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03950" y="549275"/>
            <a:ext cx="5076825" cy="5435600"/>
          </a:xfrm>
        </p:spPr>
      </p:pic>
    </p:spTree>
    <p:extLst>
      <p:ext uri="{BB962C8B-B14F-4D97-AF65-F5344CB8AC3E}">
        <p14:creationId xmlns:p14="http://schemas.microsoft.com/office/powerpoint/2010/main" val="25647237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A44AB9-A39C-43D8-AB91-29E7F989D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Waveguide, Platform and Layout of 500MHz RF-Systems</a:t>
            </a:r>
            <a:endParaRPr lang="en-GB" noProof="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0F1E6AD-5F9D-40E2-9400-77D55F7A0D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03950" y="1376772"/>
            <a:ext cx="5292724" cy="4788531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noProof="0" dirty="0"/>
              <a:t>Cut- and re-welded waveguide pieces to </a:t>
            </a:r>
            <a:r>
              <a:rPr lang="en-GB" dirty="0"/>
              <a:t>new</a:t>
            </a:r>
            <a:r>
              <a:rPr lang="en-GB" noProof="0" dirty="0"/>
              <a:t> length.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New concrete bricks, additional polyethylene shielding for wave-guide passage.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New platform for waveguide, circulator and load supports.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noProof="0" dirty="0"/>
              <a:t>In principle, the new amplifiers should be fine for direct connection to cavities. But old circulators installed as additional protection. Replacement bypass piece is in production.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noProof="0" dirty="0"/>
              <a:t>LLRF-Racks are below the platform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Cooling water distribution under the raised flooring between the LLRF-Racks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GB" noProof="0" dirty="0"/>
              <a:t>Circulators get relatively warm, since no air-cooling in waveguides an</a:t>
            </a:r>
            <a:r>
              <a:rPr lang="en-GB" dirty="0" err="1"/>
              <a:t>ymore</a:t>
            </a:r>
            <a:r>
              <a:rPr lang="en-GB" dirty="0"/>
              <a:t>.</a:t>
            </a:r>
            <a:endParaRPr lang="en-GB" noProof="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noProof="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B46D4CA-3A2C-4D31-81D9-FCE07D6BA7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FB413-4170-40BD-8D99-39FF76898CC6}" type="datetime1">
              <a:rPr lang="de-CH" smtClean="0"/>
              <a:t>21.10.2025</a:t>
            </a:fld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2AAF9BD-D9A1-45DA-A63F-A9AFDC2F7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PSI Center for Accelerator Science and Engineering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6EBFCF1-2587-4BC9-A56B-8BCD854D6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10</a:t>
            </a:fld>
            <a:endParaRPr lang="de-CH" dirty="0"/>
          </a:p>
        </p:txBody>
      </p:sp>
      <p:pic>
        <p:nvPicPr>
          <p:cNvPr id="9" name="Picture Placeholder 8" descr="A factory with many boxes&#10;&#10;AI-generated content may be incorrect.">
            <a:extLst>
              <a:ext uri="{FF2B5EF4-FFF2-40B4-BE49-F238E27FC236}">
                <a16:creationId xmlns:a16="http://schemas.microsoft.com/office/drawing/2014/main" id="{8F7EF6CD-7EAF-54C3-F6F3-567208E8A28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288241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A44AB9-A39C-43D8-AB91-29E7F989D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Four New </a:t>
            </a:r>
            <a:r>
              <a:rPr lang="en-GB" dirty="0" err="1"/>
              <a:t>Cryoelectra</a:t>
            </a:r>
            <a:r>
              <a:rPr lang="en-GB" dirty="0"/>
              <a:t> Amplifiers for the Storage Ring</a:t>
            </a:r>
            <a:endParaRPr lang="en-GB" noProof="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B46D4CA-3A2C-4D31-81D9-FCE07D6BA7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B51E9-9F8A-4CDE-A71B-322D31AFC03B}" type="datetime1">
              <a:rPr lang="de-CH" smtClean="0"/>
              <a:t>21.10.2025</a:t>
            </a:fld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2AAF9BD-D9A1-45DA-A63F-A9AFDC2F7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PSI Center for Accelerator Science and Engineering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6EBFCF1-2587-4BC9-A56B-8BCD854D6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11</a:t>
            </a:fld>
            <a:endParaRPr lang="de-CH" dirty="0"/>
          </a:p>
        </p:txBody>
      </p:sp>
      <p:pic>
        <p:nvPicPr>
          <p:cNvPr id="10" name="Picture Placeholder 9" descr="A large white machine in a room&#10;&#10;AI-generated content may be incorrect.">
            <a:extLst>
              <a:ext uri="{FF2B5EF4-FFF2-40B4-BE49-F238E27FC236}">
                <a16:creationId xmlns:a16="http://schemas.microsoft.com/office/drawing/2014/main" id="{D8559742-86F8-4EAA-6CB0-52EFC89D071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4" name="Picture Placeholder 13" descr="A large white cabinet with black squares&#10;&#10;AI-generated content may be incorrect.">
            <a:extLst>
              <a:ext uri="{FF2B5EF4-FFF2-40B4-BE49-F238E27FC236}">
                <a16:creationId xmlns:a16="http://schemas.microsoft.com/office/drawing/2014/main" id="{F1C023B1-F2DF-5338-6348-D2B23CDFFB4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6" name="Picture Placeholder 15" descr="A large machine with many electronic components&#10;&#10;AI-generated content may be incorrect.">
            <a:extLst>
              <a:ext uri="{FF2B5EF4-FFF2-40B4-BE49-F238E27FC236}">
                <a16:creationId xmlns:a16="http://schemas.microsoft.com/office/drawing/2014/main" id="{C76A3FB4-6224-B98C-3F66-A7CDD850A516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8" name="Picture Placeholder 17" descr="A large machine with many wires&#10;&#10;AI-generated content may be incorrect.">
            <a:extLst>
              <a:ext uri="{FF2B5EF4-FFF2-40B4-BE49-F238E27FC236}">
                <a16:creationId xmlns:a16="http://schemas.microsoft.com/office/drawing/2014/main" id="{1871BCDC-B80A-AB76-65BD-197FD5AE6686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0F1E6AD-5F9D-40E2-9400-77D55F7A0D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/>
              <a:t>Each Amplifier Specified for 150kWcw, 500MHz</a:t>
            </a:r>
          </a:p>
          <a:p>
            <a:endParaRPr lang="en-GB" b="1" noProof="0" dirty="0"/>
          </a:p>
          <a:p>
            <a:r>
              <a:rPr lang="en-GB" dirty="0"/>
              <a:t>Manufacturing  got delayed because issues with welding quality of cooling pipes.</a:t>
            </a:r>
          </a:p>
          <a:p>
            <a:endParaRPr lang="en-GB" b="1" noProof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noProof="0" dirty="0"/>
              <a:t>15x Tower Modules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100x ACDC converter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Connected to PSI smoke-detection system.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Control-interface mirrored on EPICS, </a:t>
            </a:r>
            <a:r>
              <a:rPr lang="en-GB" dirty="0" err="1"/>
              <a:t>errorlog</a:t>
            </a:r>
            <a:r>
              <a:rPr lang="en-GB" dirty="0"/>
              <a:t>, </a:t>
            </a:r>
            <a:r>
              <a:rPr lang="en-GB" dirty="0" err="1"/>
              <a:t>kibana</a:t>
            </a:r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69379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2DC1A18D-915D-6F1D-1F2F-906608180B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New Solid State </a:t>
            </a:r>
            <a:r>
              <a:rPr lang="de-CH" dirty="0" err="1"/>
              <a:t>Amplifiers</a:t>
            </a:r>
            <a:r>
              <a:rPr lang="de-CH" dirty="0"/>
              <a:t> </a:t>
            </a:r>
            <a:r>
              <a:rPr lang="de-CH" dirty="0" err="1"/>
              <a:t>from</a:t>
            </a:r>
            <a:r>
              <a:rPr lang="de-CH" dirty="0"/>
              <a:t> </a:t>
            </a:r>
            <a:r>
              <a:rPr lang="de-CH" dirty="0" err="1"/>
              <a:t>Cryoelectra</a:t>
            </a:r>
            <a:r>
              <a:rPr lang="de-CH" dirty="0"/>
              <a:t> 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DF14117A-2020-CEB3-23EB-789A9B5E00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noProof="0" dirty="0" err="1"/>
              <a:t>Pilz</a:t>
            </a:r>
            <a:r>
              <a:rPr lang="en-GB" noProof="0" dirty="0"/>
              <a:t>-safety controller for critical subsystems</a:t>
            </a:r>
          </a:p>
          <a:p>
            <a:r>
              <a:rPr lang="en-GB" dirty="0">
                <a:sym typeface="Wingdings" panose="05000000000000000000" pitchFamily="2" charset="2"/>
              </a:rPr>
              <a:t>       3x fake interlocks,</a:t>
            </a:r>
            <a:br>
              <a:rPr lang="en-GB" dirty="0">
                <a:sym typeface="Wingdings" panose="05000000000000000000" pitchFamily="2" charset="2"/>
              </a:rPr>
            </a:br>
            <a:r>
              <a:rPr lang="en-GB" dirty="0">
                <a:sym typeface="Wingdings" panose="05000000000000000000" pitchFamily="2" charset="2"/>
              </a:rPr>
              <a:t>          filter-ferrites installed, </a:t>
            </a:r>
            <a:br>
              <a:rPr lang="en-GB" dirty="0">
                <a:sym typeface="Wingdings" panose="05000000000000000000" pitchFamily="2" charset="2"/>
              </a:rPr>
            </a:br>
            <a:r>
              <a:rPr lang="en-GB" dirty="0">
                <a:sym typeface="Wingdings" panose="05000000000000000000" pitchFamily="2" charset="2"/>
              </a:rPr>
              <a:t>          still under investigation</a:t>
            </a:r>
            <a:endParaRPr lang="de-CH" sz="2000" dirty="0"/>
          </a:p>
          <a:p>
            <a:pPr algn="l"/>
            <a:endParaRPr lang="de-CH" sz="2000" dirty="0"/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de-CH" sz="2000" dirty="0"/>
              <a:t>Efficiency at 120kW &gt; 62%, </a:t>
            </a:r>
            <a:r>
              <a:rPr lang="de-CH" sz="2000" dirty="0" err="1"/>
              <a:t>received</a:t>
            </a:r>
            <a:r>
              <a:rPr lang="de-CH" sz="2000" dirty="0"/>
              <a:t> </a:t>
            </a:r>
            <a:r>
              <a:rPr lang="de-CH" sz="2000" dirty="0" err="1"/>
              <a:t>full</a:t>
            </a:r>
            <a:r>
              <a:rPr lang="de-CH" sz="2000" dirty="0"/>
              <a:t> </a:t>
            </a:r>
            <a:r>
              <a:rPr lang="de-CH" sz="2000" dirty="0" err="1"/>
              <a:t>ProkW</a:t>
            </a:r>
            <a:r>
              <a:rPr lang="de-CH" sz="2000" dirty="0"/>
              <a:t> </a:t>
            </a:r>
            <a:r>
              <a:rPr lang="de-CH" sz="2000" dirty="0" err="1"/>
              <a:t>funding</a:t>
            </a:r>
            <a:r>
              <a:rPr lang="de-CH" sz="2000" dirty="0"/>
              <a:t>.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endParaRPr lang="de-CH" sz="2000" dirty="0"/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n-US" sz="2000" dirty="0"/>
              <a:t>Ordering of spare-parts </a:t>
            </a:r>
            <a:r>
              <a:rPr lang="en-US" dirty="0"/>
              <a:t>almost completed</a:t>
            </a:r>
            <a:r>
              <a:rPr lang="en-US" sz="2000" dirty="0"/>
              <a:t>.</a:t>
            </a:r>
          </a:p>
          <a:p>
            <a:endParaRPr lang="de-CH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5EB433-ABCA-F2C4-7415-16098A458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39A11-DEB0-4E52-A890-5DCCA2942D1F}" type="datetime1">
              <a:rPr lang="de-CH" noProof="0" smtClean="0"/>
              <a:t>21.10.2025</a:t>
            </a:fld>
            <a:endParaRPr lang="en-GB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085D6F-E74B-1993-5B76-438593B63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PSI Center for Accelerator Science and Engineering</a:t>
            </a:r>
            <a:endParaRPr lang="en-GB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FF0AE4-9E6B-D118-FDFF-DF6BBA7FE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noProof="0" smtClean="0"/>
              <a:pPr/>
              <a:t>12</a:t>
            </a:fld>
            <a:endParaRPr lang="en-GB" noProof="0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30E090AB-3FF2-E7B0-B4F3-3849BFA9AD2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15" name="Content Placeholder 7">
            <a:extLst>
              <a:ext uri="{FF2B5EF4-FFF2-40B4-BE49-F238E27FC236}">
                <a16:creationId xmlns:a16="http://schemas.microsoft.com/office/drawing/2014/main" id="{8B3404B4-1EF3-BA6D-04DF-624C0E8F1A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3948" y="1471924"/>
            <a:ext cx="5292725" cy="459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678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85150C3-92B3-3D37-3CAC-4EA9912F2B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690" y="1736303"/>
            <a:ext cx="5789310" cy="4645025"/>
          </a:xfr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F7BA94A-EB0A-99FB-6B53-740D2AE58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9C8AD-FACB-42EB-BD47-43AC2A002D15}" type="datetime1">
              <a:rPr lang="de-CH" noProof="0" smtClean="0"/>
              <a:t>21.10.2025</a:t>
            </a:fld>
            <a:endParaRPr lang="en-GB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5F5F98-AA0C-2127-82B9-B0A27C651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/>
              <a:t>Paul Scherrer Institute PSI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D544D4-6260-209E-43D1-E7DC5291A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noProof="0" smtClean="0"/>
              <a:pPr/>
              <a:t>13</a:t>
            </a:fld>
            <a:endParaRPr lang="en-GB" noProof="0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8556814-5C85-E1BA-B574-07EAE58EB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278296"/>
            <a:ext cx="9865171" cy="810444"/>
          </a:xfrm>
        </p:spPr>
        <p:txBody>
          <a:bodyPr/>
          <a:lstStyle/>
          <a:p>
            <a:r>
              <a:rPr lang="de-CH" dirty="0"/>
              <a:t>Noise </a:t>
            </a:r>
            <a:r>
              <a:rPr lang="de-CH" dirty="0" err="1"/>
              <a:t>Measurements</a:t>
            </a:r>
            <a:r>
              <a:rPr lang="de-CH" dirty="0"/>
              <a:t> </a:t>
            </a:r>
            <a:r>
              <a:rPr lang="de-CH" dirty="0" err="1"/>
              <a:t>of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new</a:t>
            </a:r>
            <a:r>
              <a:rPr lang="de-CH" dirty="0"/>
              <a:t> 500MHz Solid State </a:t>
            </a:r>
            <a:r>
              <a:rPr lang="de-CH" dirty="0" err="1"/>
              <a:t>Amplifiers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9BE029E-0B4C-CD78-E9CD-72A96A98AF9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3044" y="1736303"/>
            <a:ext cx="5759961" cy="46450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80243BD-C783-4F69-A7DC-612E9EA6228E}"/>
              </a:ext>
            </a:extLst>
          </p:cNvPr>
          <p:cNvSpPr txBox="1"/>
          <p:nvPr/>
        </p:nvSpPr>
        <p:spPr>
          <a:xfrm>
            <a:off x="479375" y="764704"/>
            <a:ext cx="1147362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de-CH" sz="2000" dirty="0" err="1"/>
              <a:t>Satisfies</a:t>
            </a:r>
            <a:r>
              <a:rPr lang="de-CH" sz="2000" dirty="0"/>
              <a:t> PSI </a:t>
            </a:r>
            <a:r>
              <a:rPr lang="de-CH" sz="2000" dirty="0" err="1"/>
              <a:t>specifications</a:t>
            </a:r>
            <a:r>
              <a:rPr lang="de-CH" sz="2000" dirty="0"/>
              <a:t>,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CH" sz="2000" dirty="0" err="1"/>
              <a:t>Cryoelectra</a:t>
            </a:r>
            <a:r>
              <a:rPr lang="de-CH" sz="2000" dirty="0"/>
              <a:t> </a:t>
            </a:r>
            <a:r>
              <a:rPr lang="de-CH" sz="2000" dirty="0" err="1"/>
              <a:t>improved</a:t>
            </a:r>
            <a:r>
              <a:rPr lang="de-CH" sz="2000" dirty="0"/>
              <a:t> </a:t>
            </a:r>
            <a:r>
              <a:rPr lang="de-CH" sz="2000" dirty="0" err="1"/>
              <a:t>noise</a:t>
            </a:r>
            <a:r>
              <a:rPr lang="de-CH" sz="2000" dirty="0"/>
              <a:t> </a:t>
            </a:r>
            <a:r>
              <a:rPr lang="de-CH" sz="2000" dirty="0" err="1"/>
              <a:t>by</a:t>
            </a:r>
            <a:r>
              <a:rPr lang="de-CH" sz="2000" dirty="0"/>
              <a:t> upgrade </a:t>
            </a:r>
            <a:r>
              <a:rPr lang="de-CH" sz="2000" dirty="0" err="1"/>
              <a:t>of</a:t>
            </a:r>
            <a:r>
              <a:rPr lang="de-CH" sz="2000" dirty="0"/>
              <a:t> </a:t>
            </a:r>
            <a:r>
              <a:rPr lang="de-CH" sz="2000" dirty="0" err="1"/>
              <a:t>the</a:t>
            </a:r>
            <a:r>
              <a:rPr lang="de-CH" sz="2000" dirty="0"/>
              <a:t> </a:t>
            </a:r>
            <a:r>
              <a:rPr lang="de-CH" sz="2000" dirty="0" err="1"/>
              <a:t>pre-amplifier</a:t>
            </a:r>
            <a:r>
              <a:rPr lang="de-CH" sz="2000" dirty="0"/>
              <a:t> power </a:t>
            </a:r>
            <a:r>
              <a:rPr lang="de-CH" sz="2000" dirty="0" err="1"/>
              <a:t>supply</a:t>
            </a:r>
            <a:r>
              <a:rPr lang="de-CH" sz="2000" dirty="0"/>
              <a:t>.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2CE557B-FF33-A5FF-4870-DB6764AC983D}"/>
              </a:ext>
            </a:extLst>
          </p:cNvPr>
          <p:cNvCxnSpPr>
            <a:cxnSpLocks/>
          </p:cNvCxnSpPr>
          <p:nvPr/>
        </p:nvCxnSpPr>
        <p:spPr>
          <a:xfrm>
            <a:off x="869156" y="2669381"/>
            <a:ext cx="1963895" cy="107089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FA98445-440D-3045-C210-B2C03E5148AE}"/>
              </a:ext>
            </a:extLst>
          </p:cNvPr>
          <p:cNvCxnSpPr>
            <a:cxnSpLocks/>
          </p:cNvCxnSpPr>
          <p:nvPr/>
        </p:nvCxnSpPr>
        <p:spPr>
          <a:xfrm>
            <a:off x="6729413" y="3288506"/>
            <a:ext cx="1735931" cy="79945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E238096-25E7-0E12-4CB9-BBF2BBEFC9CF}"/>
              </a:ext>
            </a:extLst>
          </p:cNvPr>
          <p:cNvCxnSpPr>
            <a:cxnSpLocks/>
          </p:cNvCxnSpPr>
          <p:nvPr/>
        </p:nvCxnSpPr>
        <p:spPr>
          <a:xfrm>
            <a:off x="2833051" y="3740277"/>
            <a:ext cx="3168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92901B8-3B35-083B-7C36-E87BB8D61CE7}"/>
              </a:ext>
            </a:extLst>
          </p:cNvPr>
          <p:cNvCxnSpPr>
            <a:cxnSpLocks/>
          </p:cNvCxnSpPr>
          <p:nvPr/>
        </p:nvCxnSpPr>
        <p:spPr>
          <a:xfrm flipV="1">
            <a:off x="8444835" y="4080245"/>
            <a:ext cx="3456000" cy="589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07601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A44AB9-A39C-43D8-AB91-29E7F989D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Work on the Booster RF-System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B46D4CA-3A2C-4D31-81D9-FCE07D6BA7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91DD8-06AF-4381-AB64-B39BDA6F1B07}" type="datetime1">
              <a:rPr lang="de-CH" smtClean="0"/>
              <a:t>21.10.2025</a:t>
            </a:fld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2AAF9BD-D9A1-45DA-A63F-A9AFDC2F7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PSI Center for Accelerator Science and Engineering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6EBFCF1-2587-4BC9-A56B-8BCD854D6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14</a:t>
            </a:fld>
            <a:endParaRPr lang="de-CH" dirty="0"/>
          </a:p>
        </p:txBody>
      </p:sp>
      <p:pic>
        <p:nvPicPr>
          <p:cNvPr id="10" name="Picture Placeholder 9" descr="A machine with many wires&#10;&#10;AI-generated content may be incorrect.">
            <a:extLst>
              <a:ext uri="{FF2B5EF4-FFF2-40B4-BE49-F238E27FC236}">
                <a16:creationId xmlns:a16="http://schemas.microsoft.com/office/drawing/2014/main" id="{16B471E3-F273-92AF-D007-AC2246867BF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3810000" y="2006600"/>
            <a:ext cx="4572000" cy="3457575"/>
          </a:xfrm>
        </p:spPr>
      </p:pic>
      <p:pic>
        <p:nvPicPr>
          <p:cNvPr id="12" name="Picture Placeholder 11" descr="A white machine with a blue light&#10;&#10;AI-generated content may be incorrect.">
            <a:extLst>
              <a:ext uri="{FF2B5EF4-FFF2-40B4-BE49-F238E27FC236}">
                <a16:creationId xmlns:a16="http://schemas.microsoft.com/office/drawing/2014/main" id="{DCE7E737-F37B-FE1A-4FF1-65B4FFF9B0F1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7481888" y="2008188"/>
            <a:ext cx="4572000" cy="3454400"/>
          </a:xfrm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0F1E6AD-5F9D-40E2-9400-77D55F7A0D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noProof="0" dirty="0"/>
              <a:t>ELETTRA-cavity r</a:t>
            </a:r>
            <a:r>
              <a:rPr lang="en-GB" b="1" dirty="0" err="1"/>
              <a:t>eplaced</a:t>
            </a:r>
            <a:r>
              <a:rPr lang="en-GB" b="1" dirty="0"/>
              <a:t>:</a:t>
            </a:r>
            <a:endParaRPr lang="en-GB" b="1" noProof="0" dirty="0"/>
          </a:p>
          <a:p>
            <a:r>
              <a:rPr lang="en-GB" noProof="0" dirty="0"/>
              <a:t>Because of several water leaks, the cavity was replaced by SLS1 storage-ring cavity.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noProof="0" dirty="0"/>
              <a:t>New resonance tuning system based on stepper motor.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RF-radiation perturbed the Storage-Ring BPM-system </a:t>
            </a:r>
            <a:r>
              <a:rPr lang="en-GB" dirty="0">
                <a:sym typeface="Wingdings" panose="05000000000000000000" pitchFamily="2" charset="2"/>
              </a:rPr>
              <a:t> additional shielding.</a:t>
            </a:r>
            <a:endParaRPr lang="en-GB" noProof="0" dirty="0"/>
          </a:p>
          <a:p>
            <a:endParaRPr lang="en-GB" noProof="0" dirty="0"/>
          </a:p>
          <a:p>
            <a:r>
              <a:rPr lang="en-GB" b="1" dirty="0"/>
              <a:t>Safety upgrade: </a:t>
            </a:r>
            <a:endParaRPr lang="en-GB" b="1" noProof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SSA and KSU needed additional </a:t>
            </a:r>
            <a:r>
              <a:rPr lang="en-GB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safety-box</a:t>
            </a:r>
            <a:endParaRPr lang="en-GB" noProof="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740B95C-BB69-3857-C02C-78CB3C23441B}"/>
              </a:ext>
            </a:extLst>
          </p:cNvPr>
          <p:cNvSpPr/>
          <p:nvPr/>
        </p:nvSpPr>
        <p:spPr>
          <a:xfrm>
            <a:off x="8688288" y="2348880"/>
            <a:ext cx="1440160" cy="792088"/>
          </a:xfrm>
          <a:prstGeom prst="rect">
            <a:avLst/>
          </a:prstGeom>
          <a:noFill/>
          <a:ln w="3810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2000" dirty="0" err="1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7932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A44AB9-A39C-43D8-AB91-29E7F989D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New Digital 500MHz LLRF-Systems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B46D4CA-3A2C-4D31-81D9-FCE07D6BA7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C56CE-DDF4-44C0-8F0B-92AF4AFA590D}" type="datetime1">
              <a:rPr lang="de-CH" smtClean="0"/>
              <a:t>21.10.2025</a:t>
            </a:fld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2AAF9BD-D9A1-45DA-A63F-A9AFDC2F7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PSI Center for Accelerator Science and Engineering</a:t>
            </a:r>
            <a:endParaRPr lang="en-GB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6EBFCF1-2587-4BC9-A56B-8BCD854D6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15</a:t>
            </a:fld>
            <a:endParaRPr lang="de-CH" dirty="0"/>
          </a:p>
        </p:txBody>
      </p:sp>
      <p:pic>
        <p:nvPicPr>
          <p:cNvPr id="22" name="Picture Placeholder 21" descr="A close-up of a yellow machine&#10;&#10;AI-generated content may be incorrect.">
            <a:extLst>
              <a:ext uri="{FF2B5EF4-FFF2-40B4-BE49-F238E27FC236}">
                <a16:creationId xmlns:a16="http://schemas.microsoft.com/office/drawing/2014/main" id="{0A4180E7-6411-43ED-39F9-476F1C8CA1E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3810000" y="2006600"/>
            <a:ext cx="4572000" cy="3457575"/>
          </a:xfrm>
        </p:spPr>
      </p:pic>
      <p:pic>
        <p:nvPicPr>
          <p:cNvPr id="17" name="Picture Placeholder 16" descr="A yellow cabinet with glass doors&#10;&#10;AI-generated content may be incorrect.">
            <a:extLst>
              <a:ext uri="{FF2B5EF4-FFF2-40B4-BE49-F238E27FC236}">
                <a16:creationId xmlns:a16="http://schemas.microsoft.com/office/drawing/2014/main" id="{21BC0717-C150-4D3F-563E-3496098FEE50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7482681" y="2007394"/>
            <a:ext cx="4572000" cy="3455987"/>
          </a:xfrm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0F1E6AD-5F9D-40E2-9400-77D55F7A0D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1800" b="1" noProof="0" dirty="0"/>
              <a:t>Digital LLRF-System based on Compact PCI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noProof="0" dirty="0"/>
              <a:t>Compatible with LLRF-Systems at other PSI-Accelerators.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/>
              <a:t>Turn synchronous waveforms,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noProof="0" dirty="0"/>
              <a:t>Beam-dump synchronized postmortem acquisition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GB" sz="1800" dirty="0"/>
              <a:t>Dipole-oscillation visible on beam when band-widths are increased</a:t>
            </a:r>
            <a:endParaRPr lang="en-GB" sz="1800" noProof="0" dirty="0"/>
          </a:p>
          <a:p>
            <a:r>
              <a:rPr lang="en-GB" sz="1800" b="1" dirty="0"/>
              <a:t>Separated Interlock System based on Spartan-Type FPGA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 err="1"/>
              <a:t>Prefl</a:t>
            </a:r>
            <a:r>
              <a:rPr lang="en-GB" sz="1800" dirty="0"/>
              <a:t>. thresholds depend on drive-power and beam-current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/>
              <a:t>Coincidence-arc detection</a:t>
            </a:r>
            <a:endParaRPr lang="en-GB" sz="1800" noProof="0" dirty="0"/>
          </a:p>
          <a:p>
            <a:r>
              <a:rPr lang="en-GB" sz="1800" b="1" dirty="0"/>
              <a:t>ECMC based Tuner Control</a:t>
            </a:r>
            <a:endParaRPr lang="en-GB" sz="1800" b="1" noProof="0" dirty="0"/>
          </a:p>
        </p:txBody>
      </p:sp>
    </p:spTree>
    <p:extLst>
      <p:ext uri="{BB962C8B-B14F-4D97-AF65-F5344CB8AC3E}">
        <p14:creationId xmlns:p14="http://schemas.microsoft.com/office/powerpoint/2010/main" val="4495733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A44AB9-A39C-43D8-AB91-29E7F989D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New 500MHz Master Signal Generator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0F1E6AD-5F9D-40E2-9400-77D55F7A0D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b="1" dirty="0"/>
              <a:t>SMA 100B RF </a:t>
            </a:r>
            <a:r>
              <a:rPr lang="de-CH" b="1" dirty="0" err="1"/>
              <a:t>generator</a:t>
            </a:r>
            <a:r>
              <a:rPr lang="de-CH" b="1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dirty="0" err="1"/>
              <a:t>with</a:t>
            </a:r>
            <a:r>
              <a:rPr lang="de-CH" dirty="0"/>
              <a:t> USB remote </a:t>
            </a:r>
            <a:r>
              <a:rPr lang="de-CH" dirty="0" err="1"/>
              <a:t>control</a:t>
            </a:r>
            <a:r>
              <a:rPr lang="de-CH" dirty="0"/>
              <a:t> interface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de-CH" dirty="0" err="1"/>
              <a:t>operates</a:t>
            </a:r>
            <a:r>
              <a:rPr lang="de-CH" dirty="0"/>
              <a:t> at 100 Hz </a:t>
            </a:r>
            <a:r>
              <a:rPr lang="de-CH" dirty="0" err="1"/>
              <a:t>command</a:t>
            </a:r>
            <a:r>
              <a:rPr lang="de-CH" dirty="0"/>
              <a:t>-rate.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CH" dirty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de-CH" dirty="0" err="1"/>
              <a:t>Failure</a:t>
            </a:r>
            <a:r>
              <a:rPr lang="de-CH" dirty="0"/>
              <a:t> </a:t>
            </a:r>
            <a:r>
              <a:rPr lang="de-CH" dirty="0" err="1"/>
              <a:t>because</a:t>
            </a:r>
            <a:r>
              <a:rPr lang="de-CH" dirty="0"/>
              <a:t> </a:t>
            </a:r>
            <a:r>
              <a:rPr lang="de-CH" dirty="0" err="1"/>
              <a:t>NaN</a:t>
            </a:r>
            <a:r>
              <a:rPr lang="de-CH" dirty="0"/>
              <a:t> </a:t>
            </a:r>
            <a:r>
              <a:rPr lang="de-CH" dirty="0" err="1"/>
              <a:t>input</a:t>
            </a:r>
            <a:r>
              <a:rPr lang="de-CH" dirty="0"/>
              <a:t> </a:t>
            </a:r>
            <a:r>
              <a:rPr lang="de-CH" dirty="0" err="1"/>
              <a:t>signal</a:t>
            </a:r>
            <a:r>
              <a:rPr lang="de-CH" dirty="0"/>
              <a:t>, </a:t>
            </a:r>
            <a:r>
              <a:rPr lang="de-CH" dirty="0" err="1"/>
              <a:t>drove</a:t>
            </a:r>
            <a:r>
              <a:rPr lang="de-CH" dirty="0"/>
              <a:t> </a:t>
            </a:r>
            <a:r>
              <a:rPr lang="de-CH" dirty="0" err="1"/>
              <a:t>generator</a:t>
            </a:r>
            <a:r>
              <a:rPr lang="de-CH" dirty="0"/>
              <a:t> out </a:t>
            </a:r>
            <a:r>
              <a:rPr lang="de-CH" dirty="0" err="1"/>
              <a:t>of</a:t>
            </a:r>
            <a:r>
              <a:rPr lang="de-CH" dirty="0"/>
              <a:t> </a:t>
            </a:r>
            <a:r>
              <a:rPr lang="de-CH" dirty="0" err="1"/>
              <a:t>range</a:t>
            </a:r>
            <a:r>
              <a:rPr lang="de-CH" dirty="0"/>
              <a:t> </a:t>
            </a:r>
            <a:r>
              <a:rPr lang="de-CH" dirty="0" err="1"/>
              <a:t>of</a:t>
            </a:r>
            <a:r>
              <a:rPr lang="de-CH" dirty="0"/>
              <a:t> RF-systems.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de-CH" dirty="0"/>
              <a:t>1x </a:t>
            </a:r>
            <a:r>
              <a:rPr lang="de-CH" dirty="0" err="1"/>
              <a:t>failure</a:t>
            </a:r>
            <a:r>
              <a:rPr lang="de-CH" dirty="0"/>
              <a:t> </a:t>
            </a:r>
            <a:r>
              <a:rPr lang="de-CH" dirty="0" err="1"/>
              <a:t>of</a:t>
            </a:r>
            <a:r>
              <a:rPr lang="de-CH" dirty="0"/>
              <a:t> </a:t>
            </a:r>
            <a:r>
              <a:rPr lang="de-CH" dirty="0" err="1"/>
              <a:t>blocked</a:t>
            </a:r>
            <a:r>
              <a:rPr lang="de-CH" dirty="0"/>
              <a:t> interface </a:t>
            </a:r>
            <a:r>
              <a:rPr lang="de-CH" dirty="0">
                <a:sym typeface="Wingdings" panose="05000000000000000000" pitchFamily="2" charset="2"/>
              </a:rPr>
              <a:t> </a:t>
            </a:r>
            <a:r>
              <a:rPr lang="de-CH" dirty="0" err="1">
                <a:sym typeface="Wingdings" panose="05000000000000000000" pitchFamily="2" charset="2"/>
              </a:rPr>
              <a:t>improved</a:t>
            </a:r>
            <a:r>
              <a:rPr lang="de-CH" dirty="0">
                <a:sym typeface="Wingdings" panose="05000000000000000000" pitchFamily="2" charset="2"/>
              </a:rPr>
              <a:t>.</a:t>
            </a:r>
            <a:endParaRPr lang="de-CH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CH" dirty="0"/>
          </a:p>
          <a:p>
            <a:r>
              <a:rPr lang="de-CH" b="1" dirty="0" err="1"/>
              <a:t>Improved</a:t>
            </a:r>
            <a:r>
              <a:rPr lang="de-CH" b="1" dirty="0"/>
              <a:t> </a:t>
            </a:r>
            <a:r>
              <a:rPr lang="de-CH" b="1" dirty="0" err="1"/>
              <a:t>distribution</a:t>
            </a:r>
            <a:r>
              <a:rPr lang="de-CH" b="1" dirty="0"/>
              <a:t> </a:t>
            </a:r>
            <a:r>
              <a:rPr lang="de-CH" b="1" dirty="0" err="1"/>
              <a:t>amplifier</a:t>
            </a:r>
            <a:r>
              <a:rPr lang="de-CH" dirty="0"/>
              <a:t>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de-CH" dirty="0" err="1"/>
              <a:t>with</a:t>
            </a:r>
            <a:r>
              <a:rPr lang="de-CH" dirty="0"/>
              <a:t> </a:t>
            </a:r>
            <a:r>
              <a:rPr lang="de-CH" dirty="0" err="1"/>
              <a:t>new</a:t>
            </a:r>
            <a:r>
              <a:rPr lang="de-CH" dirty="0"/>
              <a:t> power </a:t>
            </a:r>
            <a:r>
              <a:rPr lang="de-CH" dirty="0" err="1"/>
              <a:t>supply</a:t>
            </a:r>
            <a:r>
              <a:rPr lang="de-CH" dirty="0"/>
              <a:t>, </a:t>
            </a:r>
            <a:r>
              <a:rPr lang="de-CH" dirty="0" err="1"/>
              <a:t>removes</a:t>
            </a:r>
            <a:r>
              <a:rPr lang="de-CH" dirty="0"/>
              <a:t> </a:t>
            </a:r>
            <a:r>
              <a:rPr lang="de-CH" dirty="0" err="1"/>
              <a:t>many</a:t>
            </a:r>
            <a:r>
              <a:rPr lang="de-CH" dirty="0"/>
              <a:t> </a:t>
            </a:r>
            <a:r>
              <a:rPr lang="de-CH" dirty="0" err="1"/>
              <a:t>spurs</a:t>
            </a:r>
            <a:endParaRPr lang="de-CH" dirty="0"/>
          </a:p>
          <a:p>
            <a:endParaRPr lang="en-GB" noProof="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B46D4CA-3A2C-4D31-81D9-FCE07D6BA7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6494A-BB58-4115-AAC1-9FA36D7C3B7E}" type="datetime1">
              <a:rPr lang="de-CH" smtClean="0"/>
              <a:t>21.10.2025</a:t>
            </a:fld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2AAF9BD-D9A1-45DA-A63F-A9AFDC2F7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PSI Center for Accelerator Science and Engineering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6EBFCF1-2587-4BC9-A56B-8BCD854D6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16</a:t>
            </a:fld>
            <a:endParaRPr lang="de-CH" dirty="0"/>
          </a:p>
        </p:txBody>
      </p:sp>
      <p:pic>
        <p:nvPicPr>
          <p:cNvPr id="32" name="Picture Placeholder 31" descr="A close-up of several electronic equipment&#10;&#10;AI-generated content may be incorrect.">
            <a:extLst>
              <a:ext uri="{FF2B5EF4-FFF2-40B4-BE49-F238E27FC236}">
                <a16:creationId xmlns:a16="http://schemas.microsoft.com/office/drawing/2014/main" id="{8D32CE0F-E0C6-597E-49C3-05AE874B2B0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6705624" y="1612924"/>
            <a:ext cx="4973514" cy="4608587"/>
          </a:xfrm>
        </p:spPr>
      </p:pic>
    </p:spTree>
    <p:extLst>
      <p:ext uri="{BB962C8B-B14F-4D97-AF65-F5344CB8AC3E}">
        <p14:creationId xmlns:p14="http://schemas.microsoft.com/office/powerpoint/2010/main" val="38647571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A44AB9-A39C-43D8-AB91-29E7F989D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Super-3HC </a:t>
            </a:r>
            <a:r>
              <a:rPr lang="en-GB" dirty="0"/>
              <a:t>Relocated to</a:t>
            </a:r>
            <a:r>
              <a:rPr lang="en-GB" noProof="0" dirty="0"/>
              <a:t> Long Straight 09, 2x 250kV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B46D4CA-3A2C-4D31-81D9-FCE07D6BA7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370A3-B2C9-43AF-A793-9F6AF709F29A}" type="datetime1">
              <a:rPr lang="de-CH" smtClean="0"/>
              <a:t>21.10.2025</a:t>
            </a:fld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2AAF9BD-D9A1-45DA-A63F-A9AFDC2F7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PSI Center for Accelerator Science and Engineering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6EBFCF1-2587-4BC9-A56B-8BCD854D6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17</a:t>
            </a:fld>
            <a:endParaRPr lang="de-CH" dirty="0"/>
          </a:p>
        </p:txBody>
      </p:sp>
      <p:pic>
        <p:nvPicPr>
          <p:cNvPr id="12" name="Picture Placeholder 11" descr="A yellow machine in a factory&#10;&#10;AI-generated content may be incorrect.">
            <a:extLst>
              <a:ext uri="{FF2B5EF4-FFF2-40B4-BE49-F238E27FC236}">
                <a16:creationId xmlns:a16="http://schemas.microsoft.com/office/drawing/2014/main" id="{694671A9-793B-041E-2083-43E41A17DE9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4" name="Picture Placeholder 13" descr="A large machine in a factory&#10;&#10;AI-generated content may be incorrect.">
            <a:extLst>
              <a:ext uri="{FF2B5EF4-FFF2-40B4-BE49-F238E27FC236}">
                <a16:creationId xmlns:a16="http://schemas.microsoft.com/office/drawing/2014/main" id="{C451E4D2-F7A1-8C21-DBFC-9E499B8A4440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0F1E6AD-5F9D-40E2-9400-77D55F7A0D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/>
              <a:t>C</a:t>
            </a:r>
            <a:r>
              <a:rPr lang="en-GB" b="1" noProof="0" dirty="0" err="1"/>
              <a:t>ryogroup</a:t>
            </a:r>
            <a:r>
              <a:rPr lang="en-GB" b="1" noProof="0" dirty="0"/>
              <a:t> made a new control-rack, valve-panel and –box got refurbished etc.</a:t>
            </a:r>
          </a:p>
          <a:p>
            <a:r>
              <a:rPr lang="en-GB" noProof="0" dirty="0"/>
              <a:t>Pressure fluctuations affected voltage-stability </a:t>
            </a:r>
            <a:br>
              <a:rPr lang="en-GB" noProof="0" dirty="0"/>
            </a:br>
            <a:r>
              <a:rPr lang="en-GB" noProof="0" dirty="0">
                <a:sym typeface="Wingdings" panose="05000000000000000000" pitchFamily="2" charset="2"/>
              </a:rPr>
              <a:t> </a:t>
            </a:r>
            <a:r>
              <a:rPr lang="en-GB" noProof="0" dirty="0" err="1">
                <a:sym typeface="Wingdings" panose="05000000000000000000" pitchFamily="2" charset="2"/>
              </a:rPr>
              <a:t>Cryogroup</a:t>
            </a:r>
            <a:r>
              <a:rPr lang="en-GB" noProof="0" dirty="0">
                <a:sym typeface="Wingdings" panose="05000000000000000000" pitchFamily="2" charset="2"/>
              </a:rPr>
              <a:t> managed to improve pressure stability.</a:t>
            </a:r>
            <a:r>
              <a:rPr lang="en-GB" noProof="0" dirty="0"/>
              <a:t> </a:t>
            </a:r>
          </a:p>
          <a:p>
            <a:r>
              <a:rPr lang="en-GB" dirty="0"/>
              <a:t>Slow voltage-asymmetry drift observed at SLS1 does not appear anymore.</a:t>
            </a:r>
          </a:p>
          <a:p>
            <a:r>
              <a:rPr lang="en-GB" noProof="0" dirty="0"/>
              <a:t>Alignment of taper in front of Super-3HC was insufficient</a:t>
            </a:r>
            <a:br>
              <a:rPr lang="en-GB" noProof="0" dirty="0"/>
            </a:br>
            <a:r>
              <a:rPr lang="en-GB" noProof="0" dirty="0">
                <a:sym typeface="Wingdings" panose="05000000000000000000" pitchFamily="2" charset="2"/>
              </a:rPr>
              <a:t> replaced by taper with bellow</a:t>
            </a:r>
            <a:endParaRPr lang="en-GB" noProof="0" dirty="0"/>
          </a:p>
          <a:p>
            <a:endParaRPr lang="en-GB" noProof="0" dirty="0"/>
          </a:p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2421410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A white box in a room&#10;&#10;Description automatically generated">
            <a:extLst>
              <a:ext uri="{FF2B5EF4-FFF2-40B4-BE49-F238E27FC236}">
                <a16:creationId xmlns:a16="http://schemas.microsoft.com/office/drawing/2014/main" id="{E16732DD-363A-89F1-9E19-908294420C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6509" y="911914"/>
            <a:ext cx="2762982" cy="4911969"/>
          </a:xfr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BDE2C4-229B-71E6-7A03-4A3BC61C7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9C8AD-FACB-42EB-BD47-43AC2A002D15}" type="datetime1">
              <a:rPr lang="de-CH" noProof="0" smtClean="0"/>
              <a:t>21.10.2025</a:t>
            </a:fld>
            <a:endParaRPr lang="en-GB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7C42E1-BD7C-7840-75D6-46B9C0E22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/>
              <a:t>Paul Scherrer Institute PSI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B61804-1E38-CDF9-EFFD-76CDD0408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noProof="0" smtClean="0"/>
              <a:pPr/>
              <a:t>18</a:t>
            </a:fld>
            <a:endParaRPr lang="en-GB" noProof="0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32DBED5-EBC5-1345-A105-3C4F7C3FF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Super-3HC </a:t>
            </a:r>
            <a:r>
              <a:rPr lang="de-CH" dirty="0" err="1"/>
              <a:t>Relocated</a:t>
            </a:r>
            <a:r>
              <a:rPr lang="de-CH" dirty="0"/>
              <a:t> </a:t>
            </a:r>
            <a:r>
              <a:rPr lang="de-CH" dirty="0" err="1"/>
              <a:t>with</a:t>
            </a:r>
            <a:r>
              <a:rPr lang="de-CH" dirty="0"/>
              <a:t> </a:t>
            </a:r>
            <a:r>
              <a:rPr lang="de-CH" dirty="0" err="1"/>
              <a:t>Upgraded</a:t>
            </a:r>
            <a:r>
              <a:rPr lang="de-CH" dirty="0"/>
              <a:t> Tuning System</a:t>
            </a:r>
            <a:endParaRPr lang="en-US" dirty="0"/>
          </a:p>
        </p:txBody>
      </p:sp>
      <p:pic>
        <p:nvPicPr>
          <p:cNvPr id="3074" name="Grafik 6">
            <a:extLst>
              <a:ext uri="{FF2B5EF4-FFF2-40B4-BE49-F238E27FC236}">
                <a16:creationId xmlns:a16="http://schemas.microsoft.com/office/drawing/2014/main" id="{69EC8F61-8800-971A-532F-FC58EBF93B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743" y="3379185"/>
            <a:ext cx="3187519" cy="2738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A large factory with machinery&#10;&#10;Description automatically generated with medium confidence">
            <a:extLst>
              <a:ext uri="{FF2B5EF4-FFF2-40B4-BE49-F238E27FC236}">
                <a16:creationId xmlns:a16="http://schemas.microsoft.com/office/drawing/2014/main" id="{46409D90-10EC-2692-ABE0-A8B7C9FD107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02240" y="3429000"/>
            <a:ext cx="3187519" cy="264739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D38E04B-4678-6575-E689-0CB46C809CE0}"/>
              </a:ext>
            </a:extLst>
          </p:cNvPr>
          <p:cNvSpPr txBox="1"/>
          <p:nvPr/>
        </p:nvSpPr>
        <p:spPr>
          <a:xfrm>
            <a:off x="613185" y="911914"/>
            <a:ext cx="8261184" cy="276998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CH" sz="2000" b="1" dirty="0"/>
              <a:t>1</a:t>
            </a:r>
            <a:r>
              <a:rPr lang="de-CH" sz="2000" b="1" baseline="30000" dirty="0"/>
              <a:t>st</a:t>
            </a:r>
            <a:r>
              <a:rPr lang="de-CH" sz="2000" b="1" dirty="0"/>
              <a:t> </a:t>
            </a:r>
            <a:r>
              <a:rPr lang="de-CH" sz="2000" b="1" dirty="0" err="1"/>
              <a:t>problem</a:t>
            </a:r>
            <a:r>
              <a:rPr lang="de-CH" sz="2000" b="1" dirty="0"/>
              <a:t> (</a:t>
            </a:r>
            <a:r>
              <a:rPr lang="de-CH" sz="2000" b="1" dirty="0" err="1"/>
              <a:t>tuner</a:t>
            </a:r>
            <a:r>
              <a:rPr lang="de-CH" sz="2000" b="1" dirty="0"/>
              <a:t> upgrade): </a:t>
            </a:r>
            <a:r>
              <a:rPr lang="de-CH" sz="2000" dirty="0"/>
              <a:t>3d-file </a:t>
            </a:r>
            <a:r>
              <a:rPr lang="de-CH" sz="2000" dirty="0" err="1"/>
              <a:t>from</a:t>
            </a:r>
            <a:r>
              <a:rPr lang="de-CH" sz="2000" dirty="0"/>
              <a:t> CEA was different </a:t>
            </a:r>
            <a:r>
              <a:rPr lang="de-CH" sz="2000" dirty="0" err="1"/>
              <a:t>from</a:t>
            </a:r>
            <a:r>
              <a:rPr lang="de-CH" sz="2000" dirty="0"/>
              <a:t> </a:t>
            </a:r>
            <a:r>
              <a:rPr lang="de-CH" sz="2000" dirty="0" err="1"/>
              <a:t>reality</a:t>
            </a:r>
            <a:endParaRPr lang="de-CH" sz="2000" dirty="0"/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de-CH" sz="2000" dirty="0"/>
              <a:t>Last </a:t>
            </a:r>
            <a:r>
              <a:rPr lang="de-CH" sz="2000" dirty="0" err="1"/>
              <a:t>minute</a:t>
            </a:r>
            <a:r>
              <a:rPr lang="de-CH" sz="2000" dirty="0"/>
              <a:t> </a:t>
            </a:r>
            <a:r>
              <a:rPr lang="de-CH" sz="2000" dirty="0" err="1"/>
              <a:t>modification</a:t>
            </a:r>
            <a:r>
              <a:rPr lang="de-CH" sz="2000" dirty="0"/>
              <a:t> </a:t>
            </a:r>
            <a:r>
              <a:rPr lang="de-CH" sz="2000" dirty="0" err="1"/>
              <a:t>of</a:t>
            </a:r>
            <a:r>
              <a:rPr lang="de-CH" sz="2000" dirty="0"/>
              <a:t> </a:t>
            </a:r>
            <a:r>
              <a:rPr lang="de-CH" sz="2000" dirty="0" err="1"/>
              <a:t>the</a:t>
            </a:r>
            <a:r>
              <a:rPr lang="de-CH" sz="2000" dirty="0"/>
              <a:t> </a:t>
            </a:r>
            <a:r>
              <a:rPr lang="de-CH" sz="2000" dirty="0" err="1"/>
              <a:t>fixation</a:t>
            </a:r>
            <a:endParaRPr lang="de-CH" sz="20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CH" sz="2000" b="1" dirty="0"/>
              <a:t>2</a:t>
            </a:r>
            <a:r>
              <a:rPr lang="de-CH" sz="2000" b="1" baseline="30000" dirty="0"/>
              <a:t>nd</a:t>
            </a:r>
            <a:r>
              <a:rPr lang="de-CH" sz="2000" b="1" dirty="0"/>
              <a:t> </a:t>
            </a:r>
            <a:r>
              <a:rPr lang="de-CH" sz="2000" b="1" dirty="0" err="1"/>
              <a:t>problem</a:t>
            </a:r>
            <a:r>
              <a:rPr lang="de-CH" sz="2000" b="1" dirty="0"/>
              <a:t> (</a:t>
            </a:r>
            <a:r>
              <a:rPr lang="de-CH" sz="2000" b="1" dirty="0" err="1"/>
              <a:t>tuner</a:t>
            </a:r>
            <a:r>
              <a:rPr lang="de-CH" sz="2000" b="1" dirty="0"/>
              <a:t> </a:t>
            </a:r>
            <a:r>
              <a:rPr lang="de-CH" sz="2000" b="1" dirty="0" err="1"/>
              <a:t>motor</a:t>
            </a:r>
            <a:r>
              <a:rPr lang="de-CH" sz="2000" b="1" dirty="0"/>
              <a:t>): </a:t>
            </a:r>
            <a:r>
              <a:rPr lang="de-CH" sz="2000" dirty="0"/>
              <a:t>1 </a:t>
            </a:r>
            <a:r>
              <a:rPr lang="de-CH" sz="2000" dirty="0" err="1"/>
              <a:t>motor</a:t>
            </a:r>
            <a:r>
              <a:rPr lang="de-CH" sz="2000" dirty="0"/>
              <a:t> </a:t>
            </a:r>
            <a:r>
              <a:rPr lang="de-CH" sz="2000" dirty="0" err="1"/>
              <a:t>did</a:t>
            </a:r>
            <a:r>
              <a:rPr lang="de-CH" sz="2000" dirty="0"/>
              <a:t> not </a:t>
            </a:r>
            <a:r>
              <a:rPr lang="de-CH" sz="2000" dirty="0" err="1"/>
              <a:t>move</a:t>
            </a:r>
            <a:r>
              <a:rPr lang="de-CH" sz="2000" dirty="0"/>
              <a:t> </a:t>
            </a:r>
            <a:r>
              <a:rPr lang="de-CH" sz="2000" dirty="0" err="1"/>
              <a:t>anymore</a:t>
            </a:r>
            <a:r>
              <a:rPr lang="de-CH" sz="2000" dirty="0"/>
              <a:t> at </a:t>
            </a:r>
            <a:r>
              <a:rPr lang="de-CH" sz="2000" dirty="0" err="1"/>
              <a:t>cold</a:t>
            </a:r>
            <a:r>
              <a:rPr lang="de-CH" sz="2000" dirty="0"/>
              <a:t> </a:t>
            </a:r>
            <a:r>
              <a:rPr lang="de-CH" sz="2000" dirty="0" err="1"/>
              <a:t>cavity</a:t>
            </a:r>
            <a:endParaRPr lang="de-CH" sz="2000" dirty="0"/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de-CH" sz="2000" dirty="0" err="1"/>
              <a:t>Replaced</a:t>
            </a:r>
            <a:r>
              <a:rPr lang="de-CH" sz="2000" dirty="0"/>
              <a:t> </a:t>
            </a:r>
            <a:r>
              <a:rPr lang="de-CH" sz="2000" dirty="0" err="1"/>
              <a:t>tuner</a:t>
            </a:r>
            <a:r>
              <a:rPr lang="de-CH" sz="2000" dirty="0"/>
              <a:t> </a:t>
            </a:r>
            <a:r>
              <a:rPr lang="de-CH" sz="2000" dirty="0" err="1"/>
              <a:t>motor</a:t>
            </a:r>
            <a:r>
              <a:rPr lang="de-CH" sz="2000" dirty="0"/>
              <a:t> and </a:t>
            </a:r>
            <a:r>
              <a:rPr lang="de-CH" sz="2000" dirty="0" err="1"/>
              <a:t>gearbox</a:t>
            </a:r>
            <a:r>
              <a:rPr lang="de-CH" sz="2000" dirty="0"/>
              <a:t> in an </a:t>
            </a:r>
            <a:r>
              <a:rPr lang="de-CH" sz="2000" dirty="0" err="1"/>
              <a:t>improvised</a:t>
            </a:r>
            <a:r>
              <a:rPr lang="de-CH" sz="2000" dirty="0"/>
              <a:t> clean-</a:t>
            </a:r>
            <a:r>
              <a:rPr lang="de-CH" sz="2000" dirty="0" err="1"/>
              <a:t>room</a:t>
            </a:r>
            <a:endParaRPr lang="de-CH" sz="2000" dirty="0"/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de-CH" sz="2000" dirty="0"/>
              <a:t>Lab-</a:t>
            </a:r>
            <a:r>
              <a:rPr lang="de-CH" sz="2000" dirty="0" err="1"/>
              <a:t>cryo</a:t>
            </a:r>
            <a:r>
              <a:rPr lang="de-CH" sz="2000" dirty="0"/>
              <a:t> </a:t>
            </a:r>
            <a:r>
              <a:rPr lang="de-CH" sz="2000" dirty="0" err="1"/>
              <a:t>tests</a:t>
            </a:r>
            <a:r>
              <a:rPr lang="de-CH" sz="2000" dirty="0"/>
              <a:t> </a:t>
            </a:r>
            <a:r>
              <a:rPr lang="de-CH" sz="2000" dirty="0" err="1"/>
              <a:t>were</a:t>
            </a:r>
            <a:r>
              <a:rPr lang="de-CH" sz="2000" dirty="0"/>
              <a:t> not </a:t>
            </a:r>
            <a:r>
              <a:rPr lang="de-CH" sz="2000" dirty="0" err="1"/>
              <a:t>conclusive</a:t>
            </a:r>
            <a:r>
              <a:rPr lang="de-CH" sz="2000" dirty="0"/>
              <a:t>, </a:t>
            </a:r>
            <a:r>
              <a:rPr lang="de-CH" sz="2000" dirty="0" err="1"/>
              <a:t>ordered</a:t>
            </a:r>
            <a:r>
              <a:rPr lang="de-CH" sz="2000" dirty="0"/>
              <a:t> </a:t>
            </a:r>
            <a:r>
              <a:rPr lang="de-CH" sz="2000" dirty="0" err="1"/>
              <a:t>one</a:t>
            </a:r>
            <a:r>
              <a:rPr lang="de-CH" sz="2000" dirty="0"/>
              <a:t> </a:t>
            </a:r>
            <a:r>
              <a:rPr lang="de-CH" sz="2000" dirty="0" err="1"/>
              <a:t>more</a:t>
            </a:r>
            <a:r>
              <a:rPr lang="de-CH" sz="2000" dirty="0"/>
              <a:t> spare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000" b="1" dirty="0"/>
              <a:t>3</a:t>
            </a:r>
            <a:r>
              <a:rPr lang="de-CH" sz="2000" b="1" baseline="30000" dirty="0"/>
              <a:t>rd</a:t>
            </a:r>
            <a:r>
              <a:rPr lang="de-CH" sz="2000" b="1" dirty="0"/>
              <a:t> </a:t>
            </a:r>
            <a:r>
              <a:rPr lang="de-CH" sz="2000" b="1" dirty="0" err="1"/>
              <a:t>problem</a:t>
            </a:r>
            <a:r>
              <a:rPr lang="de-CH" sz="2000" b="1" dirty="0"/>
              <a:t> (</a:t>
            </a:r>
            <a:r>
              <a:rPr lang="de-CH" sz="2000" b="1" dirty="0" err="1"/>
              <a:t>taper</a:t>
            </a:r>
            <a:r>
              <a:rPr lang="de-CH" sz="2000" b="1" dirty="0"/>
              <a:t> </a:t>
            </a:r>
            <a:r>
              <a:rPr lang="de-CH" sz="2000" b="1" dirty="0" err="1"/>
              <a:t>alignment</a:t>
            </a:r>
            <a:r>
              <a:rPr lang="de-CH" sz="2000" b="1" dirty="0"/>
              <a:t>): </a:t>
            </a:r>
            <a:r>
              <a:rPr lang="de-CH" sz="2000" dirty="0" err="1"/>
              <a:t>upstream</a:t>
            </a:r>
            <a:r>
              <a:rPr lang="de-CH" sz="2000" dirty="0"/>
              <a:t> </a:t>
            </a:r>
            <a:r>
              <a:rPr lang="de-CH" sz="2000" dirty="0" err="1"/>
              <a:t>synchrotron</a:t>
            </a:r>
            <a:r>
              <a:rPr lang="de-CH" sz="2000" dirty="0"/>
              <a:t>-radiation </a:t>
            </a:r>
            <a:r>
              <a:rPr lang="de-CH" sz="2000" dirty="0" err="1"/>
              <a:t>taper</a:t>
            </a:r>
            <a:r>
              <a:rPr lang="de-CH" sz="2000" dirty="0"/>
              <a:t> was </a:t>
            </a:r>
            <a:r>
              <a:rPr lang="de-CH" sz="2000" dirty="0" err="1"/>
              <a:t>completely</a:t>
            </a:r>
            <a:r>
              <a:rPr lang="de-CH" sz="2000" dirty="0"/>
              <a:t> </a:t>
            </a:r>
            <a:r>
              <a:rPr lang="de-CH" sz="2000" dirty="0" err="1"/>
              <a:t>misaligned</a:t>
            </a:r>
            <a:r>
              <a:rPr lang="de-CH" sz="2000" dirty="0"/>
              <a:t> </a:t>
            </a:r>
            <a:r>
              <a:rPr lang="de-CH" sz="2000" dirty="0" err="1"/>
              <a:t>to</a:t>
            </a:r>
            <a:r>
              <a:rPr lang="de-CH" sz="2000" dirty="0"/>
              <a:t> beam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de-CH" sz="2000" dirty="0" err="1"/>
              <a:t>Got</a:t>
            </a:r>
            <a:r>
              <a:rPr lang="de-CH" sz="2000" dirty="0"/>
              <a:t> </a:t>
            </a:r>
            <a:r>
              <a:rPr lang="de-CH" sz="2000" dirty="0" err="1"/>
              <a:t>new</a:t>
            </a:r>
            <a:r>
              <a:rPr lang="de-CH" sz="2000" dirty="0"/>
              <a:t> taper-piece </a:t>
            </a:r>
            <a:r>
              <a:rPr lang="de-CH" sz="2000" dirty="0" err="1"/>
              <a:t>with</a:t>
            </a:r>
            <a:r>
              <a:rPr lang="de-CH" sz="2000" dirty="0"/>
              <a:t> </a:t>
            </a:r>
            <a:r>
              <a:rPr lang="de-CH" sz="2000" dirty="0" err="1"/>
              <a:t>bellow</a:t>
            </a:r>
            <a:r>
              <a:rPr lang="de-CH" sz="200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CH" sz="2000" dirty="0"/>
          </a:p>
        </p:txBody>
      </p:sp>
    </p:spTree>
    <p:extLst>
      <p:ext uri="{BB962C8B-B14F-4D97-AF65-F5344CB8AC3E}">
        <p14:creationId xmlns:p14="http://schemas.microsoft.com/office/powerpoint/2010/main" val="3438856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3"/>
          </p:nvPr>
        </p:nvSpPr>
        <p:spPr>
          <a:xfrm>
            <a:off x="5169876" y="804813"/>
            <a:ext cx="6902787" cy="5248374"/>
          </a:xfrm>
        </p:spPr>
        <p:txBody>
          <a:bodyPr/>
          <a:lstStyle/>
          <a:p>
            <a:pPr marL="0" indent="0">
              <a:buNone/>
            </a:pPr>
            <a:r>
              <a:rPr lang="de-CH" b="1" dirty="0"/>
              <a:t>Status</a:t>
            </a:r>
          </a:p>
          <a:p>
            <a:r>
              <a:rPr lang="de-CH" dirty="0" err="1"/>
              <a:t>Installed</a:t>
            </a:r>
            <a:r>
              <a:rPr lang="de-CH" dirty="0"/>
              <a:t> and </a:t>
            </a:r>
            <a:r>
              <a:rPr lang="de-CH" dirty="0" err="1"/>
              <a:t>initially</a:t>
            </a:r>
            <a:r>
              <a:rPr lang="de-CH" dirty="0"/>
              <a:t> </a:t>
            </a:r>
            <a:r>
              <a:rPr lang="de-CH" dirty="0" err="1"/>
              <a:t>calibrated</a:t>
            </a:r>
            <a:r>
              <a:rPr lang="de-CH" dirty="0"/>
              <a:t> </a:t>
            </a:r>
            <a:r>
              <a:rPr lang="de-CH" dirty="0" err="1"/>
              <a:t>both</a:t>
            </a:r>
            <a:r>
              <a:rPr lang="de-CH" dirty="0"/>
              <a:t> LLRF/ILK </a:t>
            </a:r>
            <a:r>
              <a:rPr lang="de-CH" dirty="0" err="1"/>
              <a:t>frontends</a:t>
            </a:r>
            <a:endParaRPr lang="de-CH" dirty="0"/>
          </a:p>
          <a:p>
            <a:r>
              <a:rPr lang="de-CH" dirty="0"/>
              <a:t>RFFE1 </a:t>
            </a:r>
            <a:r>
              <a:rPr lang="de-CH" dirty="0" err="1"/>
              <a:t>from</a:t>
            </a:r>
            <a:r>
              <a:rPr lang="de-CH" dirty="0"/>
              <a:t> SLS-1: RFFE1 </a:t>
            </a:r>
            <a:r>
              <a:rPr lang="de-CH" dirty="0">
                <a:sym typeface="Wingdings" panose="05000000000000000000" pitchFamily="2" charset="2"/>
              </a:rPr>
              <a:t> analog </a:t>
            </a:r>
            <a:r>
              <a:rPr lang="de-CH" dirty="0" err="1">
                <a:sym typeface="Wingdings" panose="05000000000000000000" pitchFamily="2" charset="2"/>
              </a:rPr>
              <a:t>signal</a:t>
            </a:r>
            <a:r>
              <a:rPr lang="de-CH" dirty="0">
                <a:sym typeface="Wingdings" panose="05000000000000000000" pitchFamily="2" charset="2"/>
              </a:rPr>
              <a:t>  MIS PLC  BDC</a:t>
            </a:r>
          </a:p>
          <a:p>
            <a:r>
              <a:rPr lang="de-CH" dirty="0">
                <a:sym typeface="Wingdings" panose="05000000000000000000" pitchFamily="2" charset="2"/>
              </a:rPr>
              <a:t>RFFE2 </a:t>
            </a:r>
            <a:r>
              <a:rPr lang="de-CH" dirty="0" err="1">
                <a:sym typeface="Wingdings" panose="05000000000000000000" pitchFamily="2" charset="2"/>
              </a:rPr>
              <a:t>protoype</a:t>
            </a:r>
            <a:r>
              <a:rPr lang="de-CH" dirty="0">
                <a:sym typeface="Wingdings" panose="05000000000000000000" pitchFamily="2" charset="2"/>
              </a:rPr>
              <a:t>:    RFFE2                                                             BDC</a:t>
            </a:r>
            <a:endParaRPr lang="de-CH" dirty="0"/>
          </a:p>
          <a:p>
            <a:pPr lvl="1"/>
            <a:r>
              <a:rPr lang="de-CH" sz="1600" dirty="0">
                <a:solidFill>
                  <a:srgbClr val="FF0000"/>
                </a:solidFill>
              </a:rPr>
              <a:t>Large </a:t>
            </a:r>
            <a:r>
              <a:rPr lang="de-CH" sz="1600" dirty="0" err="1">
                <a:solidFill>
                  <a:srgbClr val="FF0000"/>
                </a:solidFill>
              </a:rPr>
              <a:t>ch-to-ch</a:t>
            </a:r>
            <a:r>
              <a:rPr lang="de-CH" sz="1600" dirty="0">
                <a:solidFill>
                  <a:srgbClr val="FF0000"/>
                </a:solidFill>
              </a:rPr>
              <a:t> </a:t>
            </a:r>
            <a:r>
              <a:rPr lang="de-CH" sz="1600" dirty="0" err="1">
                <a:solidFill>
                  <a:srgbClr val="FF0000"/>
                </a:solidFill>
              </a:rPr>
              <a:t>drift</a:t>
            </a:r>
            <a:r>
              <a:rPr lang="de-CH" sz="1600" dirty="0"/>
              <a:t>: 0.24 dB after 1 </a:t>
            </a:r>
            <a:r>
              <a:rPr lang="de-CH" sz="1600" dirty="0" err="1"/>
              <a:t>day</a:t>
            </a:r>
            <a:r>
              <a:rPr lang="de-CH" sz="1600" dirty="0"/>
              <a:t> (</a:t>
            </a:r>
            <a:r>
              <a:rPr lang="de-CH" sz="1600" dirty="0" err="1"/>
              <a:t>screenshot</a:t>
            </a:r>
            <a:r>
              <a:rPr lang="de-CH" sz="1600" dirty="0"/>
              <a:t> top </a:t>
            </a:r>
            <a:r>
              <a:rPr lang="de-CH" sz="1600" dirty="0" err="1"/>
              <a:t>left</a:t>
            </a:r>
            <a:r>
              <a:rPr lang="de-CH" sz="1600" dirty="0"/>
              <a:t>)</a:t>
            </a:r>
          </a:p>
          <a:p>
            <a:pPr lvl="1"/>
            <a:r>
              <a:rPr lang="de-CH" sz="1600" dirty="0" err="1"/>
              <a:t>Requirements</a:t>
            </a:r>
            <a:r>
              <a:rPr lang="de-CH" sz="1600" dirty="0"/>
              <a:t>:</a:t>
            </a:r>
          </a:p>
          <a:p>
            <a:pPr lvl="2"/>
            <a:r>
              <a:rPr lang="de-CH" sz="1600" dirty="0" err="1"/>
              <a:t>Reaction</a:t>
            </a:r>
            <a:r>
              <a:rPr lang="de-CH" sz="1600" dirty="0"/>
              <a:t> on faults </a:t>
            </a:r>
            <a:r>
              <a:rPr lang="de-CH" sz="1600" dirty="0" err="1"/>
              <a:t>longer</a:t>
            </a:r>
            <a:r>
              <a:rPr lang="de-CH" sz="1600" dirty="0"/>
              <a:t> </a:t>
            </a:r>
            <a:r>
              <a:rPr lang="de-CH" sz="1600" dirty="0" err="1"/>
              <a:t>than</a:t>
            </a:r>
            <a:r>
              <a:rPr lang="de-CH" sz="1600" dirty="0"/>
              <a:t> 5 </a:t>
            </a:r>
            <a:r>
              <a:rPr lang="de-CH" sz="1600" dirty="0" err="1"/>
              <a:t>us</a:t>
            </a:r>
            <a:r>
              <a:rPr lang="de-CH" sz="1600" dirty="0"/>
              <a:t> (5 </a:t>
            </a:r>
            <a:r>
              <a:rPr lang="de-CH" sz="1600" dirty="0" err="1"/>
              <a:t>turns</a:t>
            </a:r>
            <a:r>
              <a:rPr lang="de-CH" sz="1600" dirty="0"/>
              <a:t>). (=</a:t>
            </a:r>
            <a:r>
              <a:rPr lang="de-CH" sz="1600" dirty="0" err="1"/>
              <a:t>inhibit</a:t>
            </a:r>
            <a:r>
              <a:rPr lang="de-CH" sz="1600" dirty="0"/>
              <a:t>/</a:t>
            </a:r>
            <a:r>
              <a:rPr lang="de-CH" sz="1600" dirty="0" err="1"/>
              <a:t>filter</a:t>
            </a:r>
            <a:r>
              <a:rPr lang="de-CH" sz="1600" dirty="0"/>
              <a:t> </a:t>
            </a:r>
            <a:r>
              <a:rPr lang="de-CH" sz="1600" dirty="0" err="1"/>
              <a:t>shorter</a:t>
            </a:r>
            <a:r>
              <a:rPr lang="de-CH" sz="1600" dirty="0"/>
              <a:t> faults)</a:t>
            </a:r>
          </a:p>
          <a:p>
            <a:pPr lvl="2"/>
            <a:r>
              <a:rPr lang="de-CH" sz="1600" dirty="0"/>
              <a:t>Max. </a:t>
            </a:r>
            <a:r>
              <a:rPr lang="de-CH" sz="1600" dirty="0" err="1"/>
              <a:t>latency</a:t>
            </a:r>
            <a:r>
              <a:rPr lang="de-CH" sz="1600" dirty="0"/>
              <a:t>: 50 </a:t>
            </a:r>
            <a:r>
              <a:rPr lang="de-CH" sz="1600" dirty="0" err="1"/>
              <a:t>us</a:t>
            </a:r>
            <a:r>
              <a:rPr lang="de-CH" sz="1600" dirty="0"/>
              <a:t>. </a:t>
            </a:r>
            <a:r>
              <a:rPr lang="de-CH" sz="1600" dirty="0" err="1"/>
              <a:t>Measured</a:t>
            </a:r>
            <a:r>
              <a:rPr lang="de-CH" sz="1600" dirty="0"/>
              <a:t> 25 </a:t>
            </a:r>
            <a:r>
              <a:rPr lang="de-CH" sz="1600" dirty="0" err="1"/>
              <a:t>us</a:t>
            </a:r>
            <a:r>
              <a:rPr lang="de-CH" sz="1600" dirty="0"/>
              <a:t>.</a:t>
            </a:r>
          </a:p>
          <a:p>
            <a:r>
              <a:rPr lang="de-CH" sz="1600" dirty="0"/>
              <a:t>Beam-</a:t>
            </a:r>
            <a:r>
              <a:rPr lang="de-CH" sz="1600" dirty="0" err="1"/>
              <a:t>based</a:t>
            </a:r>
            <a:r>
              <a:rPr lang="de-CH" sz="1600" dirty="0"/>
              <a:t> </a:t>
            </a:r>
            <a:r>
              <a:rPr lang="de-CH" sz="1600" dirty="0" err="1"/>
              <a:t>calibration</a:t>
            </a:r>
            <a:r>
              <a:rPr lang="de-CH" sz="1600" dirty="0"/>
              <a:t> at 400mA</a:t>
            </a:r>
          </a:p>
          <a:p>
            <a:pPr marL="0" indent="0">
              <a:buNone/>
            </a:pPr>
            <a:endParaRPr lang="de-CH" dirty="0"/>
          </a:p>
          <a:p>
            <a:pPr marL="0" indent="0">
              <a:buNone/>
            </a:pPr>
            <a:r>
              <a:rPr lang="de-CH" b="1" dirty="0"/>
              <a:t>Outlook</a:t>
            </a:r>
            <a:endParaRPr lang="de-CH" dirty="0"/>
          </a:p>
          <a:p>
            <a:r>
              <a:rPr lang="de-CH" dirty="0" err="1"/>
              <a:t>Revise</a:t>
            </a:r>
            <a:r>
              <a:rPr lang="de-CH" dirty="0"/>
              <a:t> </a:t>
            </a:r>
            <a:r>
              <a:rPr lang="de-CH" dirty="0" err="1"/>
              <a:t>protoype</a:t>
            </a:r>
            <a:r>
              <a:rPr lang="de-CH" dirty="0"/>
              <a:t>, </a:t>
            </a:r>
            <a:r>
              <a:rPr lang="de-CH" dirty="0" err="1"/>
              <a:t>goal</a:t>
            </a:r>
            <a:r>
              <a:rPr lang="de-CH" dirty="0"/>
              <a:t> </a:t>
            </a:r>
            <a:r>
              <a:rPr lang="de-CH" dirty="0" err="1"/>
              <a:t>is</a:t>
            </a:r>
            <a:r>
              <a:rPr lang="de-CH" dirty="0"/>
              <a:t> </a:t>
            </a:r>
            <a:r>
              <a:rPr lang="de-CH" dirty="0" err="1"/>
              <a:t>to</a:t>
            </a:r>
            <a:r>
              <a:rPr lang="de-CH" dirty="0"/>
              <a:t> </a:t>
            </a:r>
            <a:r>
              <a:rPr lang="de-CH" dirty="0" err="1"/>
              <a:t>install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series</a:t>
            </a:r>
            <a:r>
              <a:rPr lang="de-CH" dirty="0"/>
              <a:t> </a:t>
            </a:r>
            <a:r>
              <a:rPr lang="de-CH" dirty="0" err="1"/>
              <a:t>version</a:t>
            </a:r>
            <a:r>
              <a:rPr lang="de-CH" dirty="0"/>
              <a:t> in SD2026.</a:t>
            </a:r>
          </a:p>
          <a:p>
            <a:pPr lvl="1"/>
            <a:r>
              <a:rPr lang="de-CH" sz="1600" dirty="0"/>
              <a:t>Same </a:t>
            </a:r>
            <a:r>
              <a:rPr lang="de-CH" sz="1600" dirty="0" err="1"/>
              <a:t>measurement</a:t>
            </a:r>
            <a:r>
              <a:rPr lang="de-CH" sz="1600" dirty="0"/>
              <a:t> and </a:t>
            </a:r>
            <a:r>
              <a:rPr lang="de-CH" sz="1600" dirty="0" err="1"/>
              <a:t>protection</a:t>
            </a:r>
            <a:r>
              <a:rPr lang="de-CH" sz="1600" dirty="0"/>
              <a:t> </a:t>
            </a:r>
            <a:r>
              <a:rPr lang="de-CH" sz="1600" dirty="0" err="1"/>
              <a:t>functionality</a:t>
            </a:r>
            <a:endParaRPr lang="de-CH" sz="1600" dirty="0"/>
          </a:p>
          <a:p>
            <a:pPr lvl="1"/>
            <a:r>
              <a:rPr lang="de-CH" sz="1600" dirty="0" err="1"/>
              <a:t>Added</a:t>
            </a:r>
            <a:r>
              <a:rPr lang="de-CH" sz="1600" dirty="0"/>
              <a:t> internal </a:t>
            </a:r>
            <a:r>
              <a:rPr lang="de-CH" sz="1600" dirty="0" err="1"/>
              <a:t>self-calibration</a:t>
            </a:r>
            <a:endParaRPr lang="de-CH" sz="1600" dirty="0"/>
          </a:p>
          <a:p>
            <a:pPr lvl="1"/>
            <a:r>
              <a:rPr lang="de-CH" sz="1600" dirty="0" err="1"/>
              <a:t>Added</a:t>
            </a:r>
            <a:r>
              <a:rPr lang="de-CH" sz="1600" dirty="0"/>
              <a:t> 1.5 GHz </a:t>
            </a:r>
            <a:r>
              <a:rPr lang="de-CH" sz="1600" dirty="0" err="1"/>
              <a:t>to</a:t>
            </a:r>
            <a:r>
              <a:rPr lang="de-CH" sz="1600" dirty="0"/>
              <a:t> 500 MHz </a:t>
            </a:r>
            <a:r>
              <a:rPr lang="de-CH" sz="1600" dirty="0" err="1"/>
              <a:t>downconverter</a:t>
            </a:r>
            <a:r>
              <a:rPr lang="de-CH" sz="1600" dirty="0"/>
              <a:t>, </a:t>
            </a:r>
            <a:r>
              <a:rPr lang="de-CH" sz="1600" dirty="0" err="1"/>
              <a:t>for</a:t>
            </a:r>
            <a:r>
              <a:rPr lang="de-CH" sz="1600" dirty="0"/>
              <a:t> </a:t>
            </a:r>
            <a:r>
              <a:rPr lang="de-CH" sz="1600" dirty="0" err="1"/>
              <a:t>beeing</a:t>
            </a:r>
            <a:r>
              <a:rPr lang="de-CH" sz="1600" dirty="0"/>
              <a:t> </a:t>
            </a:r>
            <a:r>
              <a:rPr lang="de-CH" sz="1600" dirty="0" err="1"/>
              <a:t>able</a:t>
            </a:r>
            <a:r>
              <a:rPr lang="de-CH" sz="1600" dirty="0"/>
              <a:t> </a:t>
            </a:r>
            <a:r>
              <a:rPr lang="de-CH" sz="1600" dirty="0" err="1"/>
              <a:t>to</a:t>
            </a:r>
            <a:r>
              <a:rPr lang="de-CH" sz="1600" dirty="0"/>
              <a:t> </a:t>
            </a:r>
            <a:r>
              <a:rPr lang="de-CH" sz="1600" dirty="0" err="1"/>
              <a:t>install</a:t>
            </a:r>
            <a:r>
              <a:rPr lang="de-CH" sz="1600" dirty="0"/>
              <a:t> a </a:t>
            </a:r>
            <a:r>
              <a:rPr lang="de-CH" sz="1600" dirty="0" err="1"/>
              <a:t>standard</a:t>
            </a:r>
            <a:r>
              <a:rPr lang="de-CH" sz="1600" dirty="0"/>
              <a:t> type 500 MHz LLRF </a:t>
            </a:r>
            <a:r>
              <a:rPr lang="de-CH" sz="1600" dirty="0" err="1"/>
              <a:t>to</a:t>
            </a:r>
            <a:r>
              <a:rPr lang="de-CH" sz="1600" dirty="0"/>
              <a:t> </a:t>
            </a:r>
            <a:r>
              <a:rPr lang="de-CH" sz="1600" dirty="0" err="1"/>
              <a:t>allow</a:t>
            </a:r>
            <a:r>
              <a:rPr lang="de-CH" sz="1600" dirty="0"/>
              <a:t> turn-</a:t>
            </a:r>
            <a:r>
              <a:rPr lang="de-CH" sz="1600" dirty="0" err="1"/>
              <a:t>by</a:t>
            </a:r>
            <a:r>
              <a:rPr lang="de-CH" sz="1600" dirty="0"/>
              <a:t>-turn DAQ </a:t>
            </a:r>
            <a:r>
              <a:rPr lang="de-CH" sz="1600" dirty="0" err="1"/>
              <a:t>of</a:t>
            </a:r>
            <a:r>
              <a:rPr lang="de-CH" sz="1600" dirty="0"/>
              <a:t> </a:t>
            </a:r>
            <a:r>
              <a:rPr lang="de-CH" sz="1600" dirty="0" err="1"/>
              <a:t>the</a:t>
            </a:r>
            <a:r>
              <a:rPr lang="de-CH" sz="1600" dirty="0"/>
              <a:t> </a:t>
            </a:r>
            <a:r>
              <a:rPr lang="de-CH" sz="1600" dirty="0" err="1"/>
              <a:t>voltage</a:t>
            </a:r>
            <a:r>
              <a:rPr lang="de-CH" sz="1600" dirty="0"/>
              <a:t> and </a:t>
            </a:r>
            <a:r>
              <a:rPr lang="de-CH" sz="1600" dirty="0" err="1"/>
              <a:t>the</a:t>
            </a:r>
            <a:r>
              <a:rPr lang="de-CH" sz="1600" dirty="0"/>
              <a:t> </a:t>
            </a:r>
            <a:r>
              <a:rPr lang="de-CH" sz="1600" dirty="0" err="1"/>
              <a:t>phase</a:t>
            </a:r>
            <a:r>
              <a:rPr lang="de-CH" sz="1600" dirty="0"/>
              <a:t> </a:t>
            </a:r>
            <a:r>
              <a:rPr lang="de-CH" sz="1600" dirty="0" err="1"/>
              <a:t>of</a:t>
            </a:r>
            <a:r>
              <a:rPr lang="de-CH" sz="1600" dirty="0"/>
              <a:t> </a:t>
            </a:r>
            <a:r>
              <a:rPr lang="de-CH" sz="1600" dirty="0" err="1"/>
              <a:t>the</a:t>
            </a:r>
            <a:r>
              <a:rPr lang="de-CH" sz="1600" dirty="0"/>
              <a:t> Super-3HC </a:t>
            </a:r>
            <a:r>
              <a:rPr lang="de-CH" sz="1600" dirty="0" err="1"/>
              <a:t>cavities</a:t>
            </a:r>
            <a:r>
              <a:rPr lang="de-CH" sz="1600" dirty="0"/>
              <a:t>.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ILK/(LLRF) 1500 MHz </a:t>
            </a:r>
            <a:r>
              <a:rPr lang="de-CH" dirty="0" err="1"/>
              <a:t>for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Super-3HC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19</a:t>
            </a:fld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 rot="16200000">
            <a:off x="-1078383" y="5154020"/>
            <a:ext cx="2592288" cy="19685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110000"/>
              </a:lnSpc>
            </a:pPr>
            <a:r>
              <a:rPr lang="de-CH" sz="1200" kern="1000" spc="30" dirty="0">
                <a:cs typeface="Franklin Gothic Book"/>
              </a:rPr>
              <a:t>Slide: R. Kalt, </a:t>
            </a:r>
            <a:r>
              <a:rPr lang="de-CH" sz="1200" kern="1000" spc="30" dirty="0" err="1">
                <a:cs typeface="Franklin Gothic Book"/>
              </a:rPr>
              <a:t>group</a:t>
            </a:r>
            <a:r>
              <a:rPr lang="de-CH" sz="1200" kern="1000" spc="30" dirty="0">
                <a:cs typeface="Franklin Gothic Book"/>
              </a:rPr>
              <a:t> 8417, 22.02.2025</a:t>
            </a:r>
            <a:endParaRPr lang="en-US" sz="1200" kern="1000" spc="30" dirty="0">
              <a:cs typeface="Franklin Gothic Book"/>
            </a:endParaRPr>
          </a:p>
        </p:txBody>
      </p:sp>
      <p:pic>
        <p:nvPicPr>
          <p:cNvPr id="8" name="Picture 7" descr="Close-up of a machine with wires and cables&#10;&#10;Description automatically generated">
            <a:extLst>
              <a:ext uri="{FF2B5EF4-FFF2-40B4-BE49-F238E27FC236}">
                <a16:creationId xmlns:a16="http://schemas.microsoft.com/office/drawing/2014/main" id="{1F23E905-4623-8332-BCF8-399CF80DCDC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778" y="804813"/>
            <a:ext cx="4260237" cy="239638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A8F42A5-65E8-F2B3-BD48-234BC96AD7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778" y="3324676"/>
            <a:ext cx="4260237" cy="2865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657324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FC5202B0-8313-E1D4-49F9-A275849F7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Work on </a:t>
            </a:r>
            <a:r>
              <a:rPr lang="de-CH" dirty="0" err="1"/>
              <a:t>the</a:t>
            </a:r>
            <a:r>
              <a:rPr lang="de-CH" dirty="0"/>
              <a:t> SLS Storage Ring: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792FBB0-ADB6-FE6B-4203-2DB5814E069B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de-CH" sz="1800" b="1" dirty="0" err="1"/>
              <a:t>Done</a:t>
            </a:r>
            <a:r>
              <a:rPr lang="de-CH" sz="1800" b="1" dirty="0"/>
              <a:t>:</a:t>
            </a:r>
          </a:p>
          <a:p>
            <a:pPr marL="0" indent="0">
              <a:buNone/>
            </a:pPr>
            <a:endParaRPr lang="de-CH" sz="1800" b="1" dirty="0"/>
          </a:p>
          <a:p>
            <a:pPr>
              <a:buFont typeface="Wingdings" panose="05000000000000000000" pitchFamily="2" charset="2"/>
              <a:buChar char="ü"/>
            </a:pPr>
            <a:r>
              <a:rPr lang="de-CH" sz="1800" dirty="0"/>
              <a:t> </a:t>
            </a:r>
            <a:r>
              <a:rPr lang="de-CH" sz="1800" dirty="0" err="1"/>
              <a:t>Preconditioning</a:t>
            </a:r>
            <a:r>
              <a:rPr lang="de-CH" sz="1800" dirty="0"/>
              <a:t> </a:t>
            </a:r>
            <a:r>
              <a:rPr lang="de-CH" sz="1800" dirty="0" err="1"/>
              <a:t>of</a:t>
            </a:r>
            <a:r>
              <a:rPr lang="de-CH" sz="1800" dirty="0"/>
              <a:t> 5 </a:t>
            </a:r>
            <a:r>
              <a:rPr lang="de-CH" sz="1800" dirty="0" err="1"/>
              <a:t>new</a:t>
            </a:r>
            <a:r>
              <a:rPr lang="de-CH" sz="1800" dirty="0"/>
              <a:t>, HOM-</a:t>
            </a:r>
            <a:r>
              <a:rPr lang="de-CH" sz="1800" dirty="0" err="1"/>
              <a:t>damped</a:t>
            </a:r>
            <a:r>
              <a:rPr lang="de-CH" sz="1800" dirty="0"/>
              <a:t> </a:t>
            </a:r>
            <a:r>
              <a:rPr lang="de-CH" sz="1800" dirty="0" err="1"/>
              <a:t>cavities</a:t>
            </a:r>
            <a:r>
              <a:rPr lang="de-CH" sz="1800" dirty="0"/>
              <a:t> </a:t>
            </a:r>
            <a:br>
              <a:rPr lang="de-CH" sz="1800" dirty="0"/>
            </a:br>
            <a:r>
              <a:rPr lang="de-CH" sz="1800" dirty="0"/>
              <a:t>     in </a:t>
            </a:r>
            <a:r>
              <a:rPr lang="de-CH" sz="1800" dirty="0" err="1"/>
              <a:t>the</a:t>
            </a:r>
            <a:r>
              <a:rPr lang="de-CH" sz="1800" dirty="0"/>
              <a:t> teststand, </a:t>
            </a:r>
            <a:r>
              <a:rPr lang="de-CH" sz="1800" dirty="0" err="1"/>
              <a:t>inspected</a:t>
            </a:r>
            <a:r>
              <a:rPr lang="de-CH" sz="1800" dirty="0"/>
              <a:t> in clean-</a:t>
            </a:r>
            <a:r>
              <a:rPr lang="de-CH" sz="1800" dirty="0" err="1"/>
              <a:t>room</a:t>
            </a:r>
            <a:r>
              <a:rPr lang="de-CH" sz="1800" dirty="0"/>
              <a:t> and</a:t>
            </a:r>
            <a:br>
              <a:rPr lang="de-CH" sz="1800" dirty="0"/>
            </a:br>
            <a:r>
              <a:rPr lang="de-CH" sz="1800" dirty="0"/>
              <a:t>    </a:t>
            </a:r>
            <a:r>
              <a:rPr lang="de-CH" sz="1800" dirty="0" err="1"/>
              <a:t>coupler</a:t>
            </a:r>
            <a:r>
              <a:rPr lang="de-CH" sz="1800" dirty="0"/>
              <a:t> </a:t>
            </a:r>
            <a:r>
              <a:rPr lang="de-CH" sz="1800" dirty="0" err="1"/>
              <a:t>rotated</a:t>
            </a:r>
            <a:r>
              <a:rPr lang="de-CH" sz="1800" dirty="0"/>
              <a:t>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de-CH" sz="1800" dirty="0"/>
              <a:t> </a:t>
            </a:r>
            <a:r>
              <a:rPr lang="de-CH" sz="1800" dirty="0" err="1"/>
              <a:t>Commissioned</a:t>
            </a:r>
            <a:r>
              <a:rPr lang="de-CH" sz="1800" dirty="0"/>
              <a:t> 4 </a:t>
            </a:r>
            <a:r>
              <a:rPr lang="de-CH" sz="1800" dirty="0" err="1"/>
              <a:t>new</a:t>
            </a:r>
            <a:r>
              <a:rPr lang="de-CH" sz="1800" dirty="0"/>
              <a:t> solid </a:t>
            </a:r>
            <a:r>
              <a:rPr lang="de-CH" sz="1800" dirty="0" err="1"/>
              <a:t>state</a:t>
            </a:r>
            <a:r>
              <a:rPr lang="de-CH" sz="1800" dirty="0"/>
              <a:t> </a:t>
            </a:r>
            <a:r>
              <a:rPr lang="de-CH" sz="1800" dirty="0" err="1"/>
              <a:t>amplifiers</a:t>
            </a:r>
            <a:r>
              <a:rPr lang="de-CH" sz="1800" dirty="0"/>
              <a:t>, </a:t>
            </a:r>
            <a:r>
              <a:rPr lang="de-CH" sz="1800" dirty="0" err="1"/>
              <a:t>got</a:t>
            </a:r>
            <a:br>
              <a:rPr lang="de-CH" sz="1800" dirty="0"/>
            </a:br>
            <a:r>
              <a:rPr lang="de-CH" sz="1800" dirty="0"/>
              <a:t>     </a:t>
            </a:r>
            <a:r>
              <a:rPr lang="de-CH" sz="1800" dirty="0" err="1"/>
              <a:t>ProkW</a:t>
            </a:r>
            <a:r>
              <a:rPr lang="de-CH" sz="1800" dirty="0"/>
              <a:t> </a:t>
            </a:r>
            <a:r>
              <a:rPr lang="de-CH" sz="1800" dirty="0" err="1"/>
              <a:t>funding</a:t>
            </a:r>
            <a:r>
              <a:rPr lang="de-CH" sz="1800" dirty="0"/>
              <a:t> </a:t>
            </a:r>
            <a:r>
              <a:rPr lang="de-CH" sz="1800" dirty="0" err="1"/>
              <a:t>for</a:t>
            </a:r>
            <a:r>
              <a:rPr lang="de-CH" sz="1800" dirty="0"/>
              <a:t> </a:t>
            </a:r>
            <a:r>
              <a:rPr lang="de-CH" sz="1800" dirty="0" err="1"/>
              <a:t>efficiency</a:t>
            </a:r>
            <a:r>
              <a:rPr lang="de-CH" sz="1800" dirty="0"/>
              <a:t> &gt; 58%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de-CH" sz="1800" dirty="0"/>
              <a:t> </a:t>
            </a:r>
            <a:r>
              <a:rPr lang="de-CH" sz="1800" dirty="0" err="1"/>
              <a:t>Modified</a:t>
            </a:r>
            <a:r>
              <a:rPr lang="de-CH" sz="1800" dirty="0"/>
              <a:t> tunnel-</a:t>
            </a:r>
            <a:r>
              <a:rPr lang="de-CH" sz="1800" dirty="0" err="1"/>
              <a:t>shielding</a:t>
            </a:r>
            <a:r>
              <a:rPr lang="de-CH" sz="1800" dirty="0"/>
              <a:t> </a:t>
            </a:r>
            <a:r>
              <a:rPr lang="de-CH" sz="1800" dirty="0" err="1"/>
              <a:t>for</a:t>
            </a:r>
            <a:r>
              <a:rPr lang="de-CH" sz="1800" dirty="0"/>
              <a:t> </a:t>
            </a:r>
            <a:r>
              <a:rPr lang="de-CH" sz="1800" dirty="0" err="1"/>
              <a:t>new</a:t>
            </a:r>
            <a:r>
              <a:rPr lang="de-CH" sz="1800" dirty="0"/>
              <a:t> </a:t>
            </a:r>
            <a:r>
              <a:rPr lang="de-CH" sz="1800" dirty="0" err="1"/>
              <a:t>location</a:t>
            </a:r>
            <a:r>
              <a:rPr lang="de-CH" sz="1800" dirty="0"/>
              <a:t> and</a:t>
            </a:r>
            <a:br>
              <a:rPr lang="de-CH" sz="1800" dirty="0"/>
            </a:br>
            <a:r>
              <a:rPr lang="de-CH" sz="1800" dirty="0"/>
              <a:t>     </a:t>
            </a:r>
            <a:r>
              <a:rPr lang="de-CH" sz="1800" dirty="0" err="1"/>
              <a:t>waveguide</a:t>
            </a:r>
            <a:r>
              <a:rPr lang="de-CH" sz="1800" dirty="0"/>
              <a:t>-run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de-CH" sz="1800" dirty="0"/>
              <a:t> </a:t>
            </a:r>
            <a:r>
              <a:rPr lang="de-CH" sz="1800" dirty="0" err="1"/>
              <a:t>Installed</a:t>
            </a:r>
            <a:r>
              <a:rPr lang="de-CH" sz="1800" dirty="0"/>
              <a:t> 4 </a:t>
            </a:r>
            <a:r>
              <a:rPr lang="de-CH" sz="1800" dirty="0" err="1"/>
              <a:t>new</a:t>
            </a:r>
            <a:r>
              <a:rPr lang="de-CH" sz="1800" dirty="0"/>
              <a:t> </a:t>
            </a:r>
            <a:r>
              <a:rPr lang="de-CH" sz="1800" dirty="0" err="1"/>
              <a:t>cavities</a:t>
            </a:r>
            <a:r>
              <a:rPr lang="de-CH" sz="1800" dirty="0"/>
              <a:t> in </a:t>
            </a:r>
            <a:r>
              <a:rPr lang="de-CH" sz="1800" dirty="0" err="1"/>
              <a:t>the</a:t>
            </a:r>
            <a:r>
              <a:rPr lang="de-CH" sz="1800" dirty="0"/>
              <a:t> </a:t>
            </a:r>
            <a:r>
              <a:rPr lang="de-CH" sz="1800" dirty="0" err="1"/>
              <a:t>storage</a:t>
            </a:r>
            <a:r>
              <a:rPr lang="de-CH" sz="1800" dirty="0"/>
              <a:t>-ring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de-CH" sz="1800" dirty="0"/>
              <a:t> Apprentice</a:t>
            </a:r>
            <a:r>
              <a:rPr lang="de-CH" sz="1800" baseline="30000" dirty="0"/>
              <a:t>+</a:t>
            </a:r>
            <a:r>
              <a:rPr lang="de-CH" sz="1800" dirty="0"/>
              <a:t> </a:t>
            </a:r>
            <a:r>
              <a:rPr lang="de-CH" sz="1800" dirty="0" err="1"/>
              <a:t>project</a:t>
            </a:r>
            <a:r>
              <a:rPr lang="de-CH" sz="1800" dirty="0"/>
              <a:t> </a:t>
            </a:r>
            <a:r>
              <a:rPr lang="de-CH" sz="1800" dirty="0" err="1"/>
              <a:t>gave</a:t>
            </a:r>
            <a:r>
              <a:rPr lang="de-CH" sz="1800" dirty="0"/>
              <a:t> </a:t>
            </a:r>
            <a:r>
              <a:rPr lang="de-CH" sz="1800" dirty="0" err="1"/>
              <a:t>cooling</a:t>
            </a:r>
            <a:r>
              <a:rPr lang="de-CH" sz="1800" dirty="0"/>
              <a:t> </a:t>
            </a:r>
            <a:r>
              <a:rPr lang="de-CH" sz="1800" dirty="0" err="1"/>
              <a:t>controller</a:t>
            </a:r>
            <a:r>
              <a:rPr lang="de-CH" sz="1800" dirty="0"/>
              <a:t>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de-CH" sz="1800" dirty="0"/>
              <a:t> </a:t>
            </a:r>
            <a:r>
              <a:rPr lang="de-CH" sz="1800" dirty="0" err="1"/>
              <a:t>Commissioned</a:t>
            </a:r>
            <a:r>
              <a:rPr lang="de-CH" sz="1800" dirty="0"/>
              <a:t> </a:t>
            </a:r>
            <a:r>
              <a:rPr lang="de-CH" sz="1800" dirty="0" err="1"/>
              <a:t>new</a:t>
            </a:r>
            <a:r>
              <a:rPr lang="de-CH" sz="1800" dirty="0"/>
              <a:t> 500MHz master-</a:t>
            </a:r>
            <a:r>
              <a:rPr lang="de-CH" sz="1800" dirty="0" err="1"/>
              <a:t>oscillator</a:t>
            </a:r>
            <a:r>
              <a:rPr lang="de-CH" sz="1800" dirty="0"/>
              <a:t>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de-CH" sz="1800" dirty="0"/>
              <a:t> </a:t>
            </a:r>
            <a:r>
              <a:rPr lang="de-CH" sz="1800" dirty="0" err="1"/>
              <a:t>Commissioned</a:t>
            </a:r>
            <a:r>
              <a:rPr lang="de-CH" sz="1800" dirty="0"/>
              <a:t> </a:t>
            </a:r>
            <a:r>
              <a:rPr lang="de-CH" sz="1800" dirty="0" err="1"/>
              <a:t>new</a:t>
            </a:r>
            <a:r>
              <a:rPr lang="de-CH" sz="1800" dirty="0"/>
              <a:t> digital LLRF-System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de-CH" sz="1800" dirty="0"/>
              <a:t> </a:t>
            </a:r>
            <a:r>
              <a:rPr lang="de-CH" sz="1800" dirty="0" err="1"/>
              <a:t>Upgraded</a:t>
            </a:r>
            <a:r>
              <a:rPr lang="de-CH" sz="1800" dirty="0"/>
              <a:t> </a:t>
            </a:r>
            <a:r>
              <a:rPr lang="de-CH" sz="1800" dirty="0" err="1"/>
              <a:t>tuning</a:t>
            </a:r>
            <a:r>
              <a:rPr lang="de-CH" sz="1800" dirty="0"/>
              <a:t>-system </a:t>
            </a:r>
            <a:r>
              <a:rPr lang="de-CH" sz="1800" dirty="0" err="1"/>
              <a:t>of</a:t>
            </a:r>
            <a:r>
              <a:rPr lang="de-CH" sz="1800" dirty="0"/>
              <a:t> Super-3HC,</a:t>
            </a:r>
            <a:br>
              <a:rPr lang="de-CH" sz="1800" dirty="0"/>
            </a:br>
            <a:r>
              <a:rPr lang="de-CH" sz="1800" dirty="0"/>
              <a:t>     </a:t>
            </a:r>
            <a:r>
              <a:rPr lang="de-CH" sz="1800" dirty="0" err="1"/>
              <a:t>commissioned</a:t>
            </a:r>
            <a:r>
              <a:rPr lang="de-CH" sz="1800" dirty="0"/>
              <a:t> prototype fast Interlock-System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836C3B-9250-1CCE-1393-9FF09BDDA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5E6CB-B32D-41BB-A431-31ACE27797AC}" type="datetime1">
              <a:rPr lang="de-CH" noProof="0" smtClean="0"/>
              <a:t>21.10.2025</a:t>
            </a:fld>
            <a:endParaRPr lang="en-GB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2A7129-A81F-584A-E770-B20A5B8B9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PSI Center for Accelerator Science and Engineering</a:t>
            </a:r>
            <a:endParaRPr lang="en-GB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8A8D5B-C305-55EA-E190-37F40F6C6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noProof="0" smtClean="0"/>
              <a:pPr/>
              <a:t>2</a:t>
            </a:fld>
            <a:endParaRPr lang="en-GB" noProof="0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C5B36DAB-AE7C-6FBC-413D-D22ED7F246A4}"/>
              </a:ext>
            </a:extLst>
          </p:cNvPr>
          <p:cNvSpPr>
            <a:spLocks noGrp="1"/>
          </p:cNvSpPr>
          <p:nvPr>
            <p:ph idx="13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de-CH" sz="1800" b="1" dirty="0" err="1"/>
              <a:t>To</a:t>
            </a:r>
            <a:r>
              <a:rPr lang="de-CH" sz="1800" b="1" dirty="0"/>
              <a:t> </a:t>
            </a:r>
            <a:r>
              <a:rPr lang="de-CH" sz="1800" b="1" dirty="0" err="1"/>
              <a:t>be</a:t>
            </a:r>
            <a:r>
              <a:rPr lang="de-CH" sz="1800" b="1" dirty="0"/>
              <a:t> </a:t>
            </a:r>
            <a:r>
              <a:rPr lang="de-CH" sz="1800" b="1" dirty="0" err="1"/>
              <a:t>completed</a:t>
            </a:r>
            <a:r>
              <a:rPr lang="de-CH" sz="1800" b="1" dirty="0"/>
              <a:t>:</a:t>
            </a:r>
          </a:p>
          <a:p>
            <a:pPr marL="0" indent="0">
              <a:buNone/>
            </a:pPr>
            <a:endParaRPr lang="de-CH" sz="1800" b="1" dirty="0"/>
          </a:p>
          <a:p>
            <a:pPr>
              <a:buFont typeface="Calibri" panose="020F0502020204030204" pitchFamily="34" charset="0"/>
              <a:buChar char="□"/>
            </a:pPr>
            <a:r>
              <a:rPr lang="de-CH" sz="1800" dirty="0"/>
              <a:t> </a:t>
            </a:r>
            <a:r>
              <a:rPr lang="de-CH" sz="1800" dirty="0" err="1"/>
              <a:t>Consolidate</a:t>
            </a:r>
            <a:r>
              <a:rPr lang="de-CH" sz="1800" dirty="0"/>
              <a:t> and </a:t>
            </a:r>
            <a:r>
              <a:rPr lang="de-CH" sz="1800" dirty="0" err="1"/>
              <a:t>optimize</a:t>
            </a:r>
            <a:r>
              <a:rPr lang="de-CH" sz="1800" dirty="0"/>
              <a:t> RF-Systems, </a:t>
            </a:r>
            <a:r>
              <a:rPr lang="de-CH" sz="1800" dirty="0" err="1"/>
              <a:t>improve</a:t>
            </a:r>
            <a:br>
              <a:rPr lang="de-CH" sz="1800" dirty="0"/>
            </a:br>
            <a:r>
              <a:rPr lang="de-CH" sz="1800" dirty="0"/>
              <a:t>    post-mortem </a:t>
            </a:r>
            <a:r>
              <a:rPr lang="de-CH" sz="1800" dirty="0" err="1"/>
              <a:t>tool</a:t>
            </a:r>
            <a:r>
              <a:rPr lang="de-CH" sz="1800" dirty="0"/>
              <a:t>.</a:t>
            </a:r>
          </a:p>
          <a:p>
            <a:pPr>
              <a:buFont typeface="Calibri" panose="020F0502020204030204" pitchFamily="34" charset="0"/>
              <a:buChar char="□"/>
            </a:pPr>
            <a:r>
              <a:rPr lang="de-CH" sz="1800" dirty="0"/>
              <a:t> System </a:t>
            </a:r>
            <a:r>
              <a:rPr lang="de-CH" sz="1800" dirty="0" err="1"/>
              <a:t>characterization</a:t>
            </a:r>
            <a:r>
              <a:rPr lang="de-CH" sz="1800" dirty="0"/>
              <a:t> </a:t>
            </a:r>
            <a:r>
              <a:rPr lang="de-CH" sz="1800" dirty="0" err="1"/>
              <a:t>of</a:t>
            </a:r>
            <a:r>
              <a:rPr lang="de-CH" sz="1800" dirty="0"/>
              <a:t> </a:t>
            </a:r>
            <a:r>
              <a:rPr lang="de-CH" sz="1800" dirty="0" err="1"/>
              <a:t>storage</a:t>
            </a:r>
            <a:r>
              <a:rPr lang="de-CH" sz="1800" dirty="0"/>
              <a:t>-ring 500MHz </a:t>
            </a:r>
            <a:br>
              <a:rPr lang="de-CH" sz="1800" dirty="0"/>
            </a:br>
            <a:r>
              <a:rPr lang="de-CH" sz="1800" dirty="0"/>
              <a:t>    RF-system, upgrade </a:t>
            </a:r>
            <a:r>
              <a:rPr lang="de-CH" sz="1800" dirty="0" err="1"/>
              <a:t>of</a:t>
            </a:r>
            <a:r>
              <a:rPr lang="de-CH" sz="1800" dirty="0"/>
              <a:t> LLRF-feedbacks</a:t>
            </a:r>
          </a:p>
          <a:p>
            <a:pPr>
              <a:buFont typeface="Calibri" panose="020F0502020204030204" pitchFamily="34" charset="0"/>
              <a:buChar char="□"/>
            </a:pPr>
            <a:r>
              <a:rPr lang="de-CH" sz="1800" dirty="0"/>
              <a:t> </a:t>
            </a:r>
            <a:r>
              <a:rPr lang="de-CH" sz="1800" dirty="0" err="1"/>
              <a:t>Better</a:t>
            </a:r>
            <a:r>
              <a:rPr lang="de-CH" sz="1800" dirty="0"/>
              <a:t> </a:t>
            </a:r>
            <a:r>
              <a:rPr lang="de-CH" sz="1800" dirty="0" err="1"/>
              <a:t>handling</a:t>
            </a:r>
            <a:r>
              <a:rPr lang="de-CH" sz="1800" dirty="0"/>
              <a:t> </a:t>
            </a:r>
            <a:r>
              <a:rPr lang="de-CH" sz="1800" dirty="0" err="1"/>
              <a:t>of</a:t>
            </a:r>
            <a:r>
              <a:rPr lang="de-CH" sz="1800" dirty="0"/>
              <a:t> beam-dumps</a:t>
            </a:r>
          </a:p>
          <a:p>
            <a:pPr>
              <a:buFont typeface="Calibri" panose="020F0502020204030204" pitchFamily="34" charset="0"/>
              <a:buChar char="□"/>
            </a:pPr>
            <a:r>
              <a:rPr lang="de-CH" sz="1800" dirty="0"/>
              <a:t> </a:t>
            </a:r>
            <a:r>
              <a:rPr lang="de-CH" sz="1800" dirty="0" err="1"/>
              <a:t>Complete</a:t>
            </a:r>
            <a:r>
              <a:rPr lang="de-CH" sz="1800" dirty="0"/>
              <a:t> design and </a:t>
            </a:r>
            <a:r>
              <a:rPr lang="de-CH" sz="1800" dirty="0" err="1"/>
              <a:t>test</a:t>
            </a:r>
            <a:r>
              <a:rPr lang="de-CH" sz="1800" dirty="0"/>
              <a:t> prototype </a:t>
            </a:r>
            <a:br>
              <a:rPr lang="de-CH" sz="1800" dirty="0"/>
            </a:br>
            <a:r>
              <a:rPr lang="de-CH" sz="1800" dirty="0"/>
              <a:t>    </a:t>
            </a:r>
            <a:r>
              <a:rPr lang="de-CH" sz="1800" dirty="0" err="1"/>
              <a:t>vertical</a:t>
            </a:r>
            <a:r>
              <a:rPr lang="de-CH" sz="1800" dirty="0"/>
              <a:t> HOM-</a:t>
            </a:r>
            <a:r>
              <a:rPr lang="de-CH" sz="1800" dirty="0" err="1"/>
              <a:t>damper</a:t>
            </a:r>
            <a:r>
              <a:rPr lang="de-CH" sz="1800" dirty="0"/>
              <a:t>.</a:t>
            </a:r>
          </a:p>
          <a:p>
            <a:pPr>
              <a:buFont typeface="Calibri" panose="020F0502020204030204" pitchFamily="34" charset="0"/>
              <a:buChar char="□"/>
            </a:pPr>
            <a:r>
              <a:rPr lang="de-CH" sz="1800" dirty="0"/>
              <a:t> </a:t>
            </a:r>
            <a:r>
              <a:rPr lang="de-CH" sz="1800" dirty="0" err="1"/>
              <a:t>Install</a:t>
            </a:r>
            <a:r>
              <a:rPr lang="de-CH" sz="1800" dirty="0"/>
              <a:t> and </a:t>
            </a:r>
            <a:r>
              <a:rPr lang="de-CH" sz="1800" dirty="0" err="1"/>
              <a:t>commission</a:t>
            </a:r>
            <a:r>
              <a:rPr lang="de-CH" sz="1800" dirty="0"/>
              <a:t> </a:t>
            </a:r>
            <a:r>
              <a:rPr lang="de-CH" sz="1800" dirty="0" err="1"/>
              <a:t>new</a:t>
            </a:r>
            <a:r>
              <a:rPr lang="de-CH" sz="1800" dirty="0"/>
              <a:t> LLRF-system </a:t>
            </a:r>
            <a:r>
              <a:rPr lang="de-CH" sz="1800" dirty="0" err="1"/>
              <a:t>for</a:t>
            </a:r>
            <a:r>
              <a:rPr lang="de-CH" sz="1800" dirty="0"/>
              <a:t> </a:t>
            </a:r>
            <a:br>
              <a:rPr lang="de-CH" sz="1800" dirty="0"/>
            </a:br>
            <a:r>
              <a:rPr lang="de-CH" sz="1800" dirty="0"/>
              <a:t>    Super-3HC.</a:t>
            </a:r>
          </a:p>
          <a:p>
            <a:pPr>
              <a:buFont typeface="Calibri" panose="020F0502020204030204" pitchFamily="34" charset="0"/>
              <a:buChar char="□"/>
            </a:pPr>
            <a:r>
              <a:rPr lang="de-CH" sz="1800" dirty="0"/>
              <a:t> </a:t>
            </a:r>
            <a:r>
              <a:rPr lang="de-CH" sz="1800" dirty="0" err="1"/>
              <a:t>Procurement</a:t>
            </a:r>
            <a:r>
              <a:rPr lang="de-CH" sz="1800" dirty="0"/>
              <a:t> </a:t>
            </a:r>
            <a:r>
              <a:rPr lang="de-CH" sz="1800" dirty="0" err="1"/>
              <a:t>of</a:t>
            </a:r>
            <a:r>
              <a:rPr lang="de-CH" sz="1800" dirty="0"/>
              <a:t> spare-parts.</a:t>
            </a:r>
          </a:p>
          <a:p>
            <a:pPr>
              <a:buFont typeface="Calibri" panose="020F0502020204030204" pitchFamily="34" charset="0"/>
              <a:buChar char="□"/>
            </a:pPr>
            <a:r>
              <a:rPr lang="de-CH" sz="1800" dirty="0" err="1"/>
              <a:t>Circulator</a:t>
            </a:r>
            <a:r>
              <a:rPr lang="de-CH" sz="1800" dirty="0"/>
              <a:t> TCU6 do not </a:t>
            </a:r>
            <a:r>
              <a:rPr lang="de-CH" sz="1800" dirty="0" err="1"/>
              <a:t>start</a:t>
            </a:r>
            <a:r>
              <a:rPr lang="de-CH" sz="1800" dirty="0"/>
              <a:t> after power-</a:t>
            </a:r>
            <a:r>
              <a:rPr lang="de-CH" sz="1800" dirty="0" err="1"/>
              <a:t>cycle</a:t>
            </a:r>
            <a:r>
              <a:rPr lang="de-CH" sz="1800" dirty="0"/>
              <a:t> </a:t>
            </a:r>
            <a:br>
              <a:rPr lang="de-CH" sz="1800" dirty="0"/>
            </a:br>
            <a:r>
              <a:rPr lang="de-CH" sz="1800" dirty="0"/>
              <a:t>     </a:t>
            </a:r>
            <a:r>
              <a:rPr lang="de-CH" sz="1800" dirty="0" err="1"/>
              <a:t>when</a:t>
            </a:r>
            <a:r>
              <a:rPr lang="de-CH" sz="1800" dirty="0"/>
              <a:t> interface </a:t>
            </a:r>
            <a:r>
              <a:rPr lang="de-CH" sz="1800" dirty="0" err="1"/>
              <a:t>is</a:t>
            </a:r>
            <a:r>
              <a:rPr lang="de-CH" sz="1800" dirty="0"/>
              <a:t> </a:t>
            </a:r>
            <a:r>
              <a:rPr lang="de-CH" sz="1800" dirty="0" err="1"/>
              <a:t>connected</a:t>
            </a:r>
            <a:r>
              <a:rPr lang="de-CH" sz="1800" dirty="0"/>
              <a:t>.</a:t>
            </a:r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5072901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D2808-C4CD-EE7E-F038-11DE0575B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Upgrade of ACCEL-LINAC</a:t>
            </a:r>
            <a:endParaRPr lang="en-GB" noProof="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78B0F9-C639-12FA-FA74-AEF9F16BB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3F41C-78C9-4A52-A79E-AFBE2406F6B9}" type="datetime1">
              <a:rPr lang="de-CH" smtClean="0"/>
              <a:t>21.10.2025</a:t>
            </a:fld>
            <a:endParaRPr lang="de-CH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1E5E88-D23D-AF70-34D2-9AB6D37CC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PSI Center for Accelerator Science and Engineering</a:t>
            </a:r>
            <a:endParaRPr lang="de-CH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344805-D18C-DF6A-4B07-A1CDAF080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20</a:t>
            </a:fld>
            <a:endParaRPr lang="de-CH" dirty="0"/>
          </a:p>
        </p:txBody>
      </p:sp>
      <p:pic>
        <p:nvPicPr>
          <p:cNvPr id="18" name="Picture Placeholder 17" descr="A row of computer equipment in a room&#10;&#10;AI-generated content may be incorrect.">
            <a:extLst>
              <a:ext uri="{FF2B5EF4-FFF2-40B4-BE49-F238E27FC236}">
                <a16:creationId xmlns:a16="http://schemas.microsoft.com/office/drawing/2014/main" id="{43482120-191D-3C56-6A55-C32A39D879A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pic>
        <p:nvPicPr>
          <p:cNvPr id="16" name="Picture Placeholder 15" descr="A large white machine in a room&#10;&#10;AI-generated content may be incorrect.">
            <a:extLst>
              <a:ext uri="{FF2B5EF4-FFF2-40B4-BE49-F238E27FC236}">
                <a16:creationId xmlns:a16="http://schemas.microsoft.com/office/drawing/2014/main" id="{D500724F-52F6-7016-9F1B-F7A0A3A802CD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24FF69E0-BD59-CF68-3FEE-9D39959E01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sz="1600" dirty="0" err="1"/>
              <a:t>Safety</a:t>
            </a:r>
            <a:r>
              <a:rPr lang="de-CH" sz="1600" dirty="0"/>
              <a:t> relevant </a:t>
            </a:r>
            <a:r>
              <a:rPr lang="de-CH" sz="1600" dirty="0" err="1"/>
              <a:t>components</a:t>
            </a:r>
            <a:r>
              <a:rPr lang="de-CH" sz="1600" dirty="0"/>
              <a:t> </a:t>
            </a:r>
            <a:r>
              <a:rPr lang="de-CH" sz="1600" dirty="0" err="1"/>
              <a:t>replaced</a:t>
            </a:r>
            <a:r>
              <a:rPr lang="de-CH" sz="1600" dirty="0"/>
              <a:t> and </a:t>
            </a:r>
            <a:r>
              <a:rPr lang="de-CH" sz="1600" dirty="0" err="1"/>
              <a:t>upgraded</a:t>
            </a:r>
            <a:r>
              <a:rPr lang="de-CH" sz="1600" dirty="0"/>
              <a:t> (beam-blocker, </a:t>
            </a:r>
            <a:r>
              <a:rPr lang="de-CH" sz="1600" dirty="0" err="1"/>
              <a:t>door</a:t>
            </a:r>
            <a:r>
              <a:rPr lang="de-CH" sz="1600" dirty="0"/>
              <a:t>-switches, Personal-</a:t>
            </a:r>
            <a:r>
              <a:rPr lang="de-CH" sz="1600" dirty="0" err="1"/>
              <a:t>Safety</a:t>
            </a:r>
            <a:r>
              <a:rPr lang="de-CH" sz="1600" dirty="0"/>
              <a:t>-System.</a:t>
            </a:r>
          </a:p>
          <a:p>
            <a:endParaRPr lang="de-CH" sz="800" dirty="0"/>
          </a:p>
          <a:p>
            <a:r>
              <a:rPr lang="de-CH" sz="1600" dirty="0"/>
              <a:t>Pilz </a:t>
            </a:r>
            <a:r>
              <a:rPr lang="de-CH" sz="1600" dirty="0" err="1"/>
              <a:t>controller</a:t>
            </a:r>
            <a:r>
              <a:rPr lang="de-CH" sz="1600" dirty="0"/>
              <a:t> </a:t>
            </a:r>
            <a:r>
              <a:rPr lang="de-CH" sz="1600" dirty="0" err="1"/>
              <a:t>for</a:t>
            </a:r>
            <a:r>
              <a:rPr lang="de-CH" sz="1600" dirty="0"/>
              <a:t> </a:t>
            </a:r>
            <a:r>
              <a:rPr lang="de-CH" sz="1600" dirty="0" err="1"/>
              <a:t>safety</a:t>
            </a:r>
            <a:r>
              <a:rPr lang="de-CH" sz="1600" dirty="0"/>
              <a:t> </a:t>
            </a:r>
            <a:r>
              <a:rPr lang="de-CH" sz="1600" dirty="0" err="1"/>
              <a:t>components</a:t>
            </a:r>
            <a:r>
              <a:rPr lang="de-CH" sz="1600" dirty="0"/>
              <a:t>.</a:t>
            </a:r>
          </a:p>
          <a:p>
            <a:endParaRPr lang="de-CH" sz="800" dirty="0"/>
          </a:p>
          <a:p>
            <a:r>
              <a:rPr lang="de-CH" sz="1600" dirty="0"/>
              <a:t>PLC </a:t>
            </a:r>
            <a:r>
              <a:rPr lang="de-CH" sz="1600" dirty="0" err="1"/>
              <a:t>replaced</a:t>
            </a:r>
            <a:r>
              <a:rPr lang="de-CH" sz="1600" dirty="0"/>
              <a:t> </a:t>
            </a:r>
            <a:r>
              <a:rPr lang="de-CH" sz="1600" dirty="0" err="1"/>
              <a:t>by</a:t>
            </a:r>
            <a:r>
              <a:rPr lang="de-CH" sz="1600" dirty="0"/>
              <a:t> Beckhoff-PLC</a:t>
            </a:r>
          </a:p>
          <a:p>
            <a:endParaRPr lang="de-CH" sz="800" dirty="0"/>
          </a:p>
          <a:p>
            <a:r>
              <a:rPr lang="de-CH" sz="1600" dirty="0"/>
              <a:t>New </a:t>
            </a:r>
            <a:r>
              <a:rPr lang="de-CH" sz="1600" dirty="0" err="1"/>
              <a:t>Klystron-solenoids+PS</a:t>
            </a:r>
            <a:r>
              <a:rPr lang="de-CH" sz="1600" dirty="0"/>
              <a:t>, </a:t>
            </a:r>
            <a:r>
              <a:rPr lang="de-CH" sz="1600" dirty="0" err="1"/>
              <a:t>shielding</a:t>
            </a:r>
            <a:endParaRPr lang="de-CH" sz="800" dirty="0"/>
          </a:p>
          <a:p>
            <a:r>
              <a:rPr lang="de-CH" sz="1600" dirty="0"/>
              <a:t>Operation </a:t>
            </a:r>
            <a:r>
              <a:rPr lang="de-CH" sz="1600" dirty="0" err="1"/>
              <a:t>optimized</a:t>
            </a:r>
            <a:r>
              <a:rPr lang="de-CH" sz="1600" dirty="0"/>
              <a:t> </a:t>
            </a:r>
            <a:r>
              <a:rPr lang="de-CH" sz="1600" dirty="0" err="1"/>
              <a:t>for</a:t>
            </a:r>
            <a:r>
              <a:rPr lang="de-CH" sz="1600" dirty="0"/>
              <a:t> </a:t>
            </a:r>
            <a:r>
              <a:rPr lang="de-CH" sz="1600" dirty="0" err="1"/>
              <a:t>reduced</a:t>
            </a:r>
            <a:r>
              <a:rPr lang="de-CH" sz="1600" dirty="0"/>
              <a:t> </a:t>
            </a:r>
            <a:r>
              <a:rPr lang="de-CH" sz="1600" dirty="0" err="1"/>
              <a:t>set</a:t>
            </a:r>
            <a:r>
              <a:rPr lang="de-CH" sz="1600" dirty="0"/>
              <a:t> </a:t>
            </a:r>
            <a:r>
              <a:rPr lang="de-CH" sz="1600" dirty="0" err="1"/>
              <a:t>of</a:t>
            </a:r>
            <a:r>
              <a:rPr lang="de-CH" sz="1600" dirty="0"/>
              <a:t> LINAC </a:t>
            </a:r>
            <a:r>
              <a:rPr lang="de-CH" sz="1600" dirty="0" err="1"/>
              <a:t>solenoides</a:t>
            </a:r>
            <a:endParaRPr lang="de-CH" sz="1600" dirty="0"/>
          </a:p>
          <a:p>
            <a:endParaRPr lang="de-CH" sz="800" dirty="0"/>
          </a:p>
          <a:p>
            <a:r>
              <a:rPr lang="de-CH" sz="1600" b="1" dirty="0"/>
              <a:t>In 2026: </a:t>
            </a:r>
            <a:r>
              <a:rPr lang="de-CH" sz="1600" dirty="0" err="1"/>
              <a:t>Replacement</a:t>
            </a:r>
            <a:r>
              <a:rPr lang="de-CH" sz="1600" dirty="0"/>
              <a:t> </a:t>
            </a:r>
            <a:r>
              <a:rPr lang="de-CH" sz="1600" dirty="0" err="1"/>
              <a:t>of</a:t>
            </a:r>
            <a:r>
              <a:rPr lang="de-CH" sz="1600" dirty="0"/>
              <a:t> LINAC </a:t>
            </a:r>
            <a:r>
              <a:rPr lang="de-CH" sz="1600" dirty="0" err="1"/>
              <a:t>solenoids+PS</a:t>
            </a:r>
            <a:r>
              <a:rPr lang="de-CH" sz="1600" dirty="0"/>
              <a:t> and upgrade </a:t>
            </a:r>
            <a:r>
              <a:rPr lang="de-CH" sz="1600" dirty="0" err="1"/>
              <a:t>of</a:t>
            </a:r>
            <a:r>
              <a:rPr lang="de-CH" sz="1600" dirty="0"/>
              <a:t> </a:t>
            </a:r>
            <a:r>
              <a:rPr lang="de-CH" sz="1600" dirty="0" err="1"/>
              <a:t>waveguide</a:t>
            </a:r>
            <a:r>
              <a:rPr lang="de-CH" sz="1600" dirty="0"/>
              <a:t>-run, evtl. </a:t>
            </a:r>
            <a:r>
              <a:rPr lang="de-CH" sz="1600" dirty="0" err="1"/>
              <a:t>adaptation</a:t>
            </a:r>
            <a:r>
              <a:rPr lang="de-CH" sz="1600" dirty="0"/>
              <a:t> </a:t>
            </a:r>
            <a:r>
              <a:rPr lang="de-CH" sz="1600" dirty="0" err="1"/>
              <a:t>of</a:t>
            </a:r>
            <a:r>
              <a:rPr lang="de-CH" sz="1600" dirty="0"/>
              <a:t> </a:t>
            </a:r>
            <a:r>
              <a:rPr lang="de-CH" sz="1600" dirty="0" err="1"/>
              <a:t>Klystronplate</a:t>
            </a:r>
            <a:r>
              <a:rPr lang="de-CH" sz="1600" dirty="0"/>
              <a:t> </a:t>
            </a:r>
            <a:r>
              <a:rPr lang="de-CH" sz="1600" dirty="0" err="1"/>
              <a:t>to</a:t>
            </a:r>
            <a:r>
              <a:rPr lang="de-CH" sz="1600" dirty="0"/>
              <a:t> Canon-Klystrons.</a:t>
            </a:r>
          </a:p>
        </p:txBody>
      </p:sp>
    </p:spTree>
    <p:extLst>
      <p:ext uri="{BB962C8B-B14F-4D97-AF65-F5344CB8AC3E}">
        <p14:creationId xmlns:p14="http://schemas.microsoft.com/office/powerpoint/2010/main" val="32831452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D69B5E7-D0C2-D3A4-5165-31C366B88F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dirty="0">
                <a:sym typeface="Wingdings" panose="05000000000000000000" pitchFamily="2" charset="2"/>
              </a:rPr>
              <a:t>Covid19 </a:t>
            </a:r>
            <a:r>
              <a:rPr lang="de-CH" dirty="0" err="1">
                <a:sym typeface="Wingdings" panose="05000000000000000000" pitchFamily="2" charset="2"/>
              </a:rPr>
              <a:t>during</a:t>
            </a:r>
            <a:r>
              <a:rPr lang="de-CH" dirty="0">
                <a:sym typeface="Wingdings" panose="05000000000000000000" pitchFamily="2" charset="2"/>
              </a:rPr>
              <a:t> design-phase, </a:t>
            </a:r>
            <a:r>
              <a:rPr lang="de-CH" dirty="0" err="1">
                <a:sym typeface="Wingdings" panose="05000000000000000000" pitchFamily="2" charset="2"/>
              </a:rPr>
              <a:t>procurement</a:t>
            </a:r>
            <a:r>
              <a:rPr lang="de-CH" dirty="0">
                <a:sym typeface="Wingdings" panose="05000000000000000000" pitchFamily="2" charset="2"/>
              </a:rPr>
              <a:t>-system </a:t>
            </a:r>
            <a:r>
              <a:rPr lang="de-CH" dirty="0" err="1">
                <a:sym typeface="Wingdings" panose="05000000000000000000" pitchFamily="2" charset="2"/>
              </a:rPr>
              <a:t>transfer</a:t>
            </a:r>
            <a:r>
              <a:rPr lang="de-CH" dirty="0">
                <a:sym typeface="Wingdings" panose="05000000000000000000" pitchFamily="2" charset="2"/>
              </a:rPr>
              <a:t> </a:t>
            </a:r>
            <a:r>
              <a:rPr lang="de-CH" dirty="0" err="1">
                <a:sym typeface="Wingdings" panose="05000000000000000000" pitchFamily="2" charset="2"/>
              </a:rPr>
              <a:t>to</a:t>
            </a:r>
            <a:r>
              <a:rPr lang="de-CH" dirty="0">
                <a:sym typeface="Wingdings" panose="05000000000000000000" pitchFamily="2" charset="2"/>
              </a:rPr>
              <a:t> SAP, upgrade </a:t>
            </a:r>
            <a:r>
              <a:rPr lang="de-CH" dirty="0" err="1">
                <a:sym typeface="Wingdings" panose="05000000000000000000" pitchFamily="2" charset="2"/>
              </a:rPr>
              <a:t>of</a:t>
            </a:r>
            <a:r>
              <a:rPr lang="de-CH" dirty="0">
                <a:sym typeface="Wingdings" panose="05000000000000000000" pitchFamily="2" charset="2"/>
              </a:rPr>
              <a:t> CAD-system, </a:t>
            </a:r>
            <a:r>
              <a:rPr lang="de-CH" dirty="0" err="1">
                <a:sym typeface="Wingdings" panose="05000000000000000000" pitchFamily="2" charset="2"/>
              </a:rPr>
              <a:t>new</a:t>
            </a:r>
            <a:r>
              <a:rPr lang="de-CH" dirty="0">
                <a:sym typeface="Wingdings" panose="05000000000000000000" pitchFamily="2" charset="2"/>
              </a:rPr>
              <a:t> </a:t>
            </a:r>
            <a:r>
              <a:rPr lang="de-CH" dirty="0" err="1">
                <a:sym typeface="Wingdings" panose="05000000000000000000" pitchFamily="2" charset="2"/>
              </a:rPr>
              <a:t>telephone</a:t>
            </a:r>
            <a:r>
              <a:rPr lang="de-CH" dirty="0">
                <a:sym typeface="Wingdings" panose="05000000000000000000" pitchFamily="2" charset="2"/>
              </a:rPr>
              <a:t>-solution…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dirty="0" err="1">
                <a:sym typeface="Wingdings" panose="05000000000000000000" pitchFamily="2" charset="2"/>
              </a:rPr>
              <a:t>Water-leaks</a:t>
            </a:r>
            <a:r>
              <a:rPr lang="de-CH" dirty="0">
                <a:sym typeface="Wingdings" panose="05000000000000000000" pitchFamily="2" charset="2"/>
              </a:rPr>
              <a:t> </a:t>
            </a:r>
            <a:r>
              <a:rPr lang="de-CH" dirty="0" err="1">
                <a:sym typeface="Wingdings" panose="05000000000000000000" pitchFamily="2" charset="2"/>
              </a:rPr>
              <a:t>from</a:t>
            </a:r>
            <a:r>
              <a:rPr lang="de-CH" dirty="0">
                <a:sym typeface="Wingdings" panose="05000000000000000000" pitchFamily="2" charset="2"/>
              </a:rPr>
              <a:t> </a:t>
            </a:r>
            <a:r>
              <a:rPr lang="de-CH" dirty="0" err="1">
                <a:sym typeface="Wingdings" panose="05000000000000000000" pitchFamily="2" charset="2"/>
              </a:rPr>
              <a:t>the</a:t>
            </a:r>
            <a:r>
              <a:rPr lang="de-CH" dirty="0">
                <a:sym typeface="Wingdings" panose="05000000000000000000" pitchFamily="2" charset="2"/>
              </a:rPr>
              <a:t> </a:t>
            </a:r>
            <a:r>
              <a:rPr lang="de-CH" dirty="0" err="1">
                <a:sym typeface="Wingdings" panose="05000000000000000000" pitchFamily="2" charset="2"/>
              </a:rPr>
              <a:t>roof</a:t>
            </a:r>
            <a:r>
              <a:rPr lang="de-CH" dirty="0">
                <a:sym typeface="Wingdings" panose="05000000000000000000" pitchFamily="2" charset="2"/>
              </a:rPr>
              <a:t> </a:t>
            </a:r>
            <a:r>
              <a:rPr lang="de-CH" dirty="0" err="1">
                <a:sym typeface="Wingdings" panose="05000000000000000000" pitchFamily="2" charset="2"/>
              </a:rPr>
              <a:t>during</a:t>
            </a:r>
            <a:r>
              <a:rPr lang="de-CH" dirty="0">
                <a:sym typeface="Wingdings" panose="05000000000000000000" pitchFamily="2" charset="2"/>
              </a:rPr>
              <a:t> </a:t>
            </a:r>
            <a:r>
              <a:rPr lang="de-CH" dirty="0" err="1">
                <a:sym typeface="Wingdings" panose="05000000000000000000" pitchFamily="2" charset="2"/>
              </a:rPr>
              <a:t>civil</a:t>
            </a:r>
            <a:r>
              <a:rPr lang="de-CH" dirty="0">
                <a:sym typeface="Wingdings" panose="05000000000000000000" pitchFamily="2" charset="2"/>
              </a:rPr>
              <a:t> </a:t>
            </a:r>
            <a:r>
              <a:rPr lang="de-CH" dirty="0" err="1">
                <a:sym typeface="Wingdings" panose="05000000000000000000" pitchFamily="2" charset="2"/>
              </a:rPr>
              <a:t>engineering</a:t>
            </a:r>
            <a:r>
              <a:rPr lang="de-CH" dirty="0">
                <a:sym typeface="Wingdings" panose="05000000000000000000" pitchFamily="2" charset="2"/>
              </a:rPr>
              <a:t>.</a:t>
            </a:r>
            <a:endParaRPr lang="de-CH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dirty="0"/>
              <a:t>Super-3HC </a:t>
            </a:r>
            <a:r>
              <a:rPr lang="de-CH" dirty="0" err="1"/>
              <a:t>tuning</a:t>
            </a:r>
            <a:r>
              <a:rPr lang="de-CH" dirty="0"/>
              <a:t>-system upgrade: Geometry was not </a:t>
            </a:r>
            <a:r>
              <a:rPr lang="de-CH" dirty="0" err="1"/>
              <a:t>as</a:t>
            </a:r>
            <a:r>
              <a:rPr lang="de-CH" dirty="0"/>
              <a:t> </a:t>
            </a:r>
            <a:r>
              <a:rPr lang="de-CH" dirty="0" err="1"/>
              <a:t>expected</a:t>
            </a:r>
            <a:r>
              <a:rPr lang="de-CH" dirty="0"/>
              <a:t> </a:t>
            </a:r>
            <a:r>
              <a:rPr lang="de-CH" dirty="0" err="1"/>
              <a:t>from</a:t>
            </a:r>
            <a:r>
              <a:rPr lang="de-CH" dirty="0"/>
              <a:t> 3D-drawings, </a:t>
            </a:r>
            <a:r>
              <a:rPr lang="de-CH" dirty="0" err="1"/>
              <a:t>tuning</a:t>
            </a:r>
            <a:r>
              <a:rPr lang="de-CH" dirty="0"/>
              <a:t> </a:t>
            </a:r>
            <a:r>
              <a:rPr lang="de-CH" dirty="0" err="1"/>
              <a:t>motor</a:t>
            </a:r>
            <a:r>
              <a:rPr lang="de-CH" dirty="0"/>
              <a:t> </a:t>
            </a:r>
            <a:r>
              <a:rPr lang="de-CH" dirty="0" err="1"/>
              <a:t>got</a:t>
            </a:r>
            <a:r>
              <a:rPr lang="de-CH" dirty="0"/>
              <a:t> stuck.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de-CH" dirty="0"/>
              <a:t>LLRF-System: </a:t>
            </a:r>
            <a:r>
              <a:rPr lang="de-CH" dirty="0" err="1"/>
              <a:t>bandwidths</a:t>
            </a:r>
            <a:r>
              <a:rPr lang="de-CH" dirty="0"/>
              <a:t> </a:t>
            </a:r>
            <a:r>
              <a:rPr lang="de-CH" dirty="0" err="1"/>
              <a:t>of</a:t>
            </a:r>
            <a:r>
              <a:rPr lang="de-CH" dirty="0"/>
              <a:t> </a:t>
            </a:r>
            <a:r>
              <a:rPr lang="de-CH" dirty="0" err="1"/>
              <a:t>amplitude</a:t>
            </a:r>
            <a:r>
              <a:rPr lang="de-CH" dirty="0"/>
              <a:t>- and </a:t>
            </a:r>
            <a:r>
              <a:rPr lang="de-CH" dirty="0" err="1"/>
              <a:t>phase</a:t>
            </a:r>
            <a:r>
              <a:rPr lang="de-CH" dirty="0"/>
              <a:t>-feedback </a:t>
            </a:r>
            <a:r>
              <a:rPr lang="de-CH" dirty="0" err="1"/>
              <a:t>loops</a:t>
            </a:r>
            <a:r>
              <a:rPr lang="de-CH" dirty="0"/>
              <a:t> </a:t>
            </a:r>
            <a:r>
              <a:rPr lang="de-CH" dirty="0" err="1"/>
              <a:t>had</a:t>
            </a:r>
            <a:r>
              <a:rPr lang="de-CH" dirty="0"/>
              <a:t> </a:t>
            </a:r>
            <a:r>
              <a:rPr lang="de-CH" dirty="0" err="1"/>
              <a:t>to</a:t>
            </a:r>
            <a:r>
              <a:rPr lang="de-CH" dirty="0"/>
              <a:t> </a:t>
            </a:r>
            <a:r>
              <a:rPr lang="de-CH" dirty="0" err="1"/>
              <a:t>be</a:t>
            </a:r>
            <a:r>
              <a:rPr lang="de-CH" dirty="0"/>
              <a:t> </a:t>
            </a:r>
            <a:r>
              <a:rPr lang="de-CH" dirty="0" err="1"/>
              <a:t>reduced</a:t>
            </a:r>
            <a:r>
              <a:rPr lang="de-CH" dirty="0"/>
              <a:t> </a:t>
            </a:r>
            <a:r>
              <a:rPr lang="de-CH" dirty="0" err="1"/>
              <a:t>to</a:t>
            </a:r>
            <a:r>
              <a:rPr lang="de-CH" dirty="0"/>
              <a:t> </a:t>
            </a:r>
            <a:r>
              <a:rPr lang="de-CH" dirty="0" err="1"/>
              <a:t>reduce</a:t>
            </a:r>
            <a:r>
              <a:rPr lang="de-CH" dirty="0"/>
              <a:t> longitudinal </a:t>
            </a:r>
            <a:r>
              <a:rPr lang="de-CH" dirty="0" err="1"/>
              <a:t>oscillation</a:t>
            </a:r>
            <a:r>
              <a:rPr lang="de-CH" dirty="0"/>
              <a:t>. </a:t>
            </a:r>
            <a:r>
              <a:rPr lang="de-CH" dirty="0">
                <a:sym typeface="Wingdings" panose="05000000000000000000" pitchFamily="2" charset="2"/>
              </a:rPr>
              <a:t> </a:t>
            </a:r>
            <a:r>
              <a:rPr lang="de-CH" dirty="0" err="1">
                <a:sym typeface="Wingdings" panose="05000000000000000000" pitchFamily="2" charset="2"/>
              </a:rPr>
              <a:t>Advanced</a:t>
            </a:r>
            <a:r>
              <a:rPr lang="de-CH" dirty="0">
                <a:sym typeface="Wingdings" panose="05000000000000000000" pitchFamily="2" charset="2"/>
              </a:rPr>
              <a:t> </a:t>
            </a:r>
            <a:r>
              <a:rPr lang="de-CH" dirty="0" err="1">
                <a:sym typeface="Wingdings" panose="05000000000000000000" pitchFamily="2" charset="2"/>
              </a:rPr>
              <a:t>characterization</a:t>
            </a:r>
            <a:r>
              <a:rPr lang="de-CH" dirty="0">
                <a:sym typeface="Wingdings" panose="05000000000000000000" pitchFamily="2" charset="2"/>
              </a:rPr>
              <a:t> and upgrade </a:t>
            </a:r>
            <a:r>
              <a:rPr lang="de-CH" dirty="0" err="1">
                <a:sym typeface="Wingdings" panose="05000000000000000000" pitchFamily="2" charset="2"/>
              </a:rPr>
              <a:t>of</a:t>
            </a:r>
            <a:r>
              <a:rPr lang="de-CH" dirty="0">
                <a:sym typeface="Wingdings" panose="05000000000000000000" pitchFamily="2" charset="2"/>
              </a:rPr>
              <a:t> </a:t>
            </a:r>
            <a:r>
              <a:rPr lang="de-CH" dirty="0" err="1">
                <a:sym typeface="Wingdings" panose="05000000000000000000" pitchFamily="2" charset="2"/>
              </a:rPr>
              <a:t>feedback</a:t>
            </a:r>
            <a:r>
              <a:rPr lang="de-CH" dirty="0">
                <a:sym typeface="Wingdings" panose="05000000000000000000" pitchFamily="2" charset="2"/>
              </a:rPr>
              <a:t> </a:t>
            </a:r>
            <a:r>
              <a:rPr lang="de-CH" dirty="0" err="1">
                <a:sym typeface="Wingdings" panose="05000000000000000000" pitchFamily="2" charset="2"/>
              </a:rPr>
              <a:t>loops</a:t>
            </a:r>
            <a:r>
              <a:rPr lang="de-CH" dirty="0">
                <a:sym typeface="Wingdings" panose="05000000000000000000" pitchFamily="2" charset="2"/>
              </a:rPr>
              <a:t> (</a:t>
            </a:r>
            <a:r>
              <a:rPr lang="de-CH" dirty="0" err="1">
                <a:sym typeface="Wingdings" panose="05000000000000000000" pitchFamily="2" charset="2"/>
              </a:rPr>
              <a:t>mode</a:t>
            </a:r>
            <a:r>
              <a:rPr lang="de-CH" dirty="0">
                <a:sym typeface="Wingdings" panose="05000000000000000000" pitchFamily="2" charset="2"/>
              </a:rPr>
              <a:t> 0-damper).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ED179D4-37CE-F87A-00BB-31BB87C3B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5E6CB-B32D-41BB-A431-31ACE27797AC}" type="datetime1">
              <a:rPr lang="de-CH" noProof="0" smtClean="0"/>
              <a:t>21.10.2025</a:t>
            </a:fld>
            <a:endParaRPr lang="en-GB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12D043-C9E4-04DB-87D4-C06D3D988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PSI Center for Accelerator Science and Engineering</a:t>
            </a:r>
            <a:endParaRPr lang="en-GB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A37501-1D78-89E8-66F5-3D6B4FAAB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noProof="0" smtClean="0"/>
              <a:pPr/>
              <a:t>21</a:t>
            </a:fld>
            <a:endParaRPr lang="en-GB" noProof="0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2D59E6C-5EE2-00D8-873C-510A485AF1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Special Challenges</a:t>
            </a:r>
          </a:p>
        </p:txBody>
      </p:sp>
    </p:spTree>
    <p:extLst>
      <p:ext uri="{BB962C8B-B14F-4D97-AF65-F5344CB8AC3E}">
        <p14:creationId xmlns:p14="http://schemas.microsoft.com/office/powerpoint/2010/main" val="30640586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03406F-431C-B04A-8456-3D82BC494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Second Hand </a:t>
            </a:r>
            <a:r>
              <a:rPr lang="de-CH" dirty="0" err="1"/>
              <a:t>from</a:t>
            </a:r>
            <a:r>
              <a:rPr lang="de-CH" dirty="0"/>
              <a:t> 4x 500MHz </a:t>
            </a:r>
            <a:r>
              <a:rPr lang="de-CH" dirty="0" err="1"/>
              <a:t>Ampegon</a:t>
            </a:r>
            <a:r>
              <a:rPr lang="de-CH" dirty="0"/>
              <a:t> KSUs. </a:t>
            </a:r>
            <a:r>
              <a:rPr lang="de-CH" dirty="0" err="1"/>
              <a:t>Interested</a:t>
            </a:r>
            <a:r>
              <a:rPr lang="de-CH" dirty="0"/>
              <a:t>?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A3EEE3-45A0-88CD-EB15-64B40EF582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39A11-DEB0-4E52-A890-5DCCA2942D1F}" type="datetime1">
              <a:rPr lang="de-CH" noProof="0" smtClean="0"/>
              <a:t>21.10.2025</a:t>
            </a:fld>
            <a:endParaRPr lang="en-GB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67BDF9-9CBA-5B98-D3CB-E57D925B5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PSI Center for Accelerator Science and Engineering</a:t>
            </a:r>
            <a:endParaRPr lang="en-GB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7DFED5-9B72-0D00-1ABF-CD45CC880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noProof="0" smtClean="0"/>
              <a:pPr/>
              <a:t>22</a:t>
            </a:fld>
            <a:endParaRPr lang="en-GB" noProof="0" dirty="0"/>
          </a:p>
        </p:txBody>
      </p:sp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35CEB5AA-503C-BE7A-C28C-4944C7D7029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14EB4B4B-4191-501F-767D-1B36D09F56E9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pic>
        <p:nvPicPr>
          <p:cNvPr id="26" name="Picture Placeholder 25">
            <a:extLst>
              <a:ext uri="{FF2B5EF4-FFF2-40B4-BE49-F238E27FC236}">
                <a16:creationId xmlns:a16="http://schemas.microsoft.com/office/drawing/2014/main" id="{B3521FC4-7326-6891-EE60-A9105923BA29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pic>
        <p:nvPicPr>
          <p:cNvPr id="40" name="Picture Placeholder 39">
            <a:extLst>
              <a:ext uri="{FF2B5EF4-FFF2-40B4-BE49-F238E27FC236}">
                <a16:creationId xmlns:a16="http://schemas.microsoft.com/office/drawing/2014/main" id="{13D5B058-A3DD-4D1A-E028-2789699EA716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pic>
        <p:nvPicPr>
          <p:cNvPr id="30" name="Picture Placeholder 29">
            <a:extLst>
              <a:ext uri="{FF2B5EF4-FFF2-40B4-BE49-F238E27FC236}">
                <a16:creationId xmlns:a16="http://schemas.microsoft.com/office/drawing/2014/main" id="{12D7B33C-23BD-747A-021E-DF5824CC058D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ADAD89A6-2FCC-E3C4-FD1B-A60A352B770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de-CH" dirty="0"/>
              <a:t>Klystron Auxiliar Power </a:t>
            </a:r>
            <a:r>
              <a:rPr lang="de-CH" dirty="0" err="1"/>
              <a:t>Supplies</a:t>
            </a:r>
            <a:endParaRPr lang="de-CH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3B52F0F4-1C0B-7184-9126-D3A5C4539AC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de-CH" dirty="0" err="1"/>
              <a:t>Ampegon</a:t>
            </a:r>
            <a:r>
              <a:rPr lang="de-CH" dirty="0"/>
              <a:t> Klystron </a:t>
            </a:r>
            <a:r>
              <a:rPr lang="de-CH" dirty="0" err="1"/>
              <a:t>control</a:t>
            </a:r>
            <a:r>
              <a:rPr lang="de-CH" dirty="0"/>
              <a:t>-system </a:t>
            </a:r>
            <a:r>
              <a:rPr lang="de-CH" dirty="0" err="1"/>
              <a:t>components</a:t>
            </a:r>
            <a:endParaRPr lang="de-CH" dirty="0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6DB98EB4-9ED1-C184-80A1-9983DBB4E82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de-CH" dirty="0"/>
              <a:t>500MHz Klystrons </a:t>
            </a:r>
            <a:r>
              <a:rPr lang="de-CH" dirty="0" err="1"/>
              <a:t>from</a:t>
            </a:r>
            <a:r>
              <a:rPr lang="de-CH" dirty="0"/>
              <a:t> EEV </a:t>
            </a:r>
            <a:r>
              <a:rPr lang="de-CH" dirty="0" err="1"/>
              <a:t>or</a:t>
            </a:r>
            <a:r>
              <a:rPr lang="de-CH" dirty="0"/>
              <a:t> Thales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D63AFC88-2789-0F48-BAD4-40A83F2414F6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de-CH" dirty="0"/>
              <a:t>Transformators </a:t>
            </a:r>
            <a:r>
              <a:rPr lang="de-CH" dirty="0" err="1"/>
              <a:t>for</a:t>
            </a:r>
            <a:r>
              <a:rPr lang="de-CH" dirty="0"/>
              <a:t> Klystron Supply Unit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5985C491-EE29-AA4F-506E-D345203A7F3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de-CH" dirty="0"/>
              <a:t>Old AFT </a:t>
            </a:r>
            <a:r>
              <a:rPr lang="de-CH" dirty="0" err="1"/>
              <a:t>Circulator</a:t>
            </a:r>
            <a:r>
              <a:rPr lang="de-CH" dirty="0"/>
              <a:t> </a:t>
            </a:r>
            <a:r>
              <a:rPr lang="de-CH" dirty="0" err="1"/>
              <a:t>Temperature</a:t>
            </a:r>
            <a:r>
              <a:rPr lang="de-CH" dirty="0"/>
              <a:t> Control Unit TCU3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FD559397-52C2-CB97-C366-9C9F090D6F4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de-CH" dirty="0"/>
              <a:t>Air-Cooling Unit </a:t>
            </a:r>
            <a:r>
              <a:rPr lang="de-CH" dirty="0" err="1"/>
              <a:t>for</a:t>
            </a:r>
            <a:r>
              <a:rPr lang="de-CH" dirty="0"/>
              <a:t> Klystron Supply Unit</a:t>
            </a:r>
          </a:p>
        </p:txBody>
      </p:sp>
      <p:pic>
        <p:nvPicPr>
          <p:cNvPr id="36" name="Picture Placeholder 35">
            <a:extLst>
              <a:ext uri="{FF2B5EF4-FFF2-40B4-BE49-F238E27FC236}">
                <a16:creationId xmlns:a16="http://schemas.microsoft.com/office/drawing/2014/main" id="{22EB0406-C861-3AA0-C8DC-594CA391A190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</p:spTree>
    <p:extLst>
      <p:ext uri="{BB962C8B-B14F-4D97-AF65-F5344CB8AC3E}">
        <p14:creationId xmlns:p14="http://schemas.microsoft.com/office/powerpoint/2010/main" val="29541926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9ACF8-B447-6A4E-E1C1-4E2595F24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Spare-Part Table </a:t>
            </a:r>
            <a:r>
              <a:rPr lang="de-CH" dirty="0" err="1"/>
              <a:t>for</a:t>
            </a:r>
            <a:r>
              <a:rPr lang="de-CH" dirty="0"/>
              <a:t> AMPEGON KSUs, Extension </a:t>
            </a:r>
            <a:r>
              <a:rPr lang="de-CH" dirty="0" err="1"/>
              <a:t>for</a:t>
            </a:r>
            <a:r>
              <a:rPr lang="de-CH" dirty="0"/>
              <a:t> LINAC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F3ED940-6E0F-2E7D-222A-0C550A1CD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CB552-B1A6-488D-8881-5C09CE5975F9}" type="datetime1">
              <a:rPr lang="de-CH" noProof="0" smtClean="0"/>
              <a:t>21.10.2025</a:t>
            </a:fld>
            <a:endParaRPr lang="en-GB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CA51D8-8852-65E5-87AF-5EF5182BE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PSI Center for Accelerator Science and Engineering</a:t>
            </a:r>
            <a:endParaRPr lang="en-GB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8B2E2E-30B0-68DF-B6AB-564C5498A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noProof="0" smtClean="0"/>
              <a:pPr/>
              <a:t>23</a:t>
            </a:fld>
            <a:endParaRPr lang="en-GB" noProof="0" dirty="0"/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8842177D-5BE8-5D92-9787-308098EDA1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sz="1600" u="sng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2"/>
              </a:rPr>
              <a:t>https://drive.google.com/drive/folders/1Mm6sxhJcHU8-c7NWd_mLzV-8obGov-Hy</a:t>
            </a:r>
            <a:endParaRPr lang="de-CH" sz="1600" u="sng" dirty="0">
              <a:solidFill>
                <a:srgbClr val="000000"/>
              </a:solidFill>
              <a:effectLst/>
              <a:latin typeface="Aptos" panose="020B000402020202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en-US" b="1" dirty="0"/>
              <a:t>From online workshop for «</a:t>
            </a:r>
            <a:r>
              <a:rPr lang="en-US" b="1" dirty="0" err="1"/>
              <a:t>Ampegon</a:t>
            </a:r>
            <a:r>
              <a:rPr lang="en-US" b="1" dirty="0"/>
              <a:t> RF Transmitter for Operating Light Source» organized by NSRRC </a:t>
            </a:r>
          </a:p>
          <a:p>
            <a:endParaRPr lang="de-CH" dirty="0"/>
          </a:p>
          <a:p>
            <a:endParaRPr lang="de-CH" dirty="0"/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957AADA7-FA5D-196D-1609-4C2E48C66FC4}"/>
              </a:ext>
            </a:extLst>
          </p:cNvPr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r>
              <a:rPr lang="de-CH" dirty="0" err="1"/>
              <a:t>We</a:t>
            </a:r>
            <a:r>
              <a:rPr lang="de-CH" dirty="0"/>
              <a:t> </a:t>
            </a:r>
            <a:r>
              <a:rPr lang="de-CH" dirty="0" err="1"/>
              <a:t>would</a:t>
            </a:r>
            <a:r>
              <a:rPr lang="de-CH" dirty="0"/>
              <a:t> like </a:t>
            </a:r>
            <a:r>
              <a:rPr lang="de-CH" dirty="0" err="1"/>
              <a:t>to</a:t>
            </a:r>
            <a:r>
              <a:rPr lang="de-CH" dirty="0"/>
              <a:t> </a:t>
            </a:r>
            <a:r>
              <a:rPr lang="de-CH" dirty="0" err="1"/>
              <a:t>extend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table</a:t>
            </a:r>
            <a:r>
              <a:rPr lang="de-CH" dirty="0"/>
              <a:t> </a:t>
            </a:r>
            <a:r>
              <a:rPr lang="de-CH" dirty="0" err="1"/>
              <a:t>to</a:t>
            </a:r>
            <a:r>
              <a:rPr lang="de-CH" dirty="0"/>
              <a:t> ACCEL-RI-LINAC </a:t>
            </a:r>
            <a:r>
              <a:rPr lang="de-CH" dirty="0" err="1"/>
              <a:t>compatible</a:t>
            </a:r>
            <a:r>
              <a:rPr lang="de-CH" dirty="0"/>
              <a:t> </a:t>
            </a:r>
            <a:r>
              <a:rPr lang="de-CH" dirty="0" err="1"/>
              <a:t>components</a:t>
            </a:r>
            <a:r>
              <a:rPr lang="de-CH" dirty="0"/>
              <a:t>.</a:t>
            </a:r>
            <a:br>
              <a:rPr lang="de-CH" dirty="0"/>
            </a:br>
            <a:r>
              <a:rPr lang="de-CH" dirty="0"/>
              <a:t>At PSI, </a:t>
            </a:r>
            <a:r>
              <a:rPr lang="de-CH" dirty="0" err="1"/>
              <a:t>contact</a:t>
            </a:r>
            <a:r>
              <a:rPr lang="de-CH" dirty="0"/>
              <a:t> </a:t>
            </a:r>
            <a:r>
              <a:rPr lang="de-CH" dirty="0" err="1"/>
              <a:t>person</a:t>
            </a:r>
            <a:r>
              <a:rPr lang="de-CH" dirty="0"/>
              <a:t> </a:t>
            </a:r>
            <a:r>
              <a:rPr lang="de-CH" dirty="0" err="1"/>
              <a:t>is</a:t>
            </a:r>
            <a:r>
              <a:rPr lang="de-CH" dirty="0"/>
              <a:t> Carl Beard.</a:t>
            </a:r>
          </a:p>
        </p:txBody>
      </p:sp>
      <p:pic>
        <p:nvPicPr>
          <p:cNvPr id="30" name="Picture Placeholder 29" descr="A machine in a factory&#10;&#10;AI-generated content may be incorrect.">
            <a:extLst>
              <a:ext uri="{FF2B5EF4-FFF2-40B4-BE49-F238E27FC236}">
                <a16:creationId xmlns:a16="http://schemas.microsoft.com/office/drawing/2014/main" id="{6E853058-9421-693E-BED5-CE05275F8DD1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28" name="Picture Placeholder 24">
            <a:extLst>
              <a:ext uri="{FF2B5EF4-FFF2-40B4-BE49-F238E27FC236}">
                <a16:creationId xmlns:a16="http://schemas.microsoft.com/office/drawing/2014/main" id="{F8A1A019-C3B8-279D-CC68-FD3D1A843C0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5325" y="1449388"/>
            <a:ext cx="5292725" cy="2987675"/>
          </a:xfrm>
        </p:spPr>
      </p:pic>
    </p:spTree>
    <p:extLst>
      <p:ext uri="{BB962C8B-B14F-4D97-AF65-F5344CB8AC3E}">
        <p14:creationId xmlns:p14="http://schemas.microsoft.com/office/powerpoint/2010/main" val="8971700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umsplatzhalter 12">
            <a:extLst>
              <a:ext uri="{FF2B5EF4-FFF2-40B4-BE49-F238E27FC236}">
                <a16:creationId xmlns:a16="http://schemas.microsoft.com/office/drawing/2014/main" id="{23013C72-5AEC-3D7F-B9DD-590409135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99288-1CA6-47C5-AE84-833EF86B3614}" type="datetime1">
              <a:rPr lang="de-CH" smtClean="0"/>
              <a:t>21.10.2025</a:t>
            </a:fld>
            <a:endParaRPr lang="de-CH" dirty="0"/>
          </a:p>
        </p:txBody>
      </p:sp>
      <p:sp>
        <p:nvSpPr>
          <p:cNvPr id="14" name="Fußzeilenplatzhalter 13">
            <a:extLst>
              <a:ext uri="{FF2B5EF4-FFF2-40B4-BE49-F238E27FC236}">
                <a16:creationId xmlns:a16="http://schemas.microsoft.com/office/drawing/2014/main" id="{0E9973C4-44FD-2BA6-36FD-FAA90684B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PSI Center for Accelerator Science and Engineering</a:t>
            </a:r>
            <a:endParaRPr lang="de-CH" dirty="0"/>
          </a:p>
        </p:txBody>
      </p:sp>
      <p:sp>
        <p:nvSpPr>
          <p:cNvPr id="15" name="Foliennummernplatzhalter 14">
            <a:extLst>
              <a:ext uri="{FF2B5EF4-FFF2-40B4-BE49-F238E27FC236}">
                <a16:creationId xmlns:a16="http://schemas.microsoft.com/office/drawing/2014/main" id="{385EF029-1E81-5B55-C105-2464DE146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24</a:t>
            </a:fld>
            <a:endParaRPr lang="de-CH" dirty="0"/>
          </a:p>
        </p:txBody>
      </p:sp>
      <p:pic>
        <p:nvPicPr>
          <p:cNvPr id="3" name="Picture Placeholder 2" descr="A circular building with a circular roof&#10;&#10;AI-generated content may be incorrect.">
            <a:extLst>
              <a:ext uri="{FF2B5EF4-FFF2-40B4-BE49-F238E27FC236}">
                <a16:creationId xmlns:a16="http://schemas.microsoft.com/office/drawing/2014/main" id="{C23D67E1-5AD4-A7FF-622A-2B7D6F2DC299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640242"/>
            <a:ext cx="12192000" cy="621775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0C5BAB-31F2-CD4B-A94B-19D600406FD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77813"/>
            <a:ext cx="8964613" cy="811212"/>
          </a:xfrm>
        </p:spPr>
        <p:txBody>
          <a:bodyPr/>
          <a:lstStyle/>
          <a:p>
            <a:r>
              <a:rPr lang="en-GB" noProof="0" dirty="0"/>
              <a:t>Thank you for your attention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BCF515-581E-3245-50E7-BFF53D70926F}"/>
              </a:ext>
            </a:extLst>
          </p:cNvPr>
          <p:cNvSpPr txBox="1"/>
          <p:nvPr/>
        </p:nvSpPr>
        <p:spPr>
          <a:xfrm>
            <a:off x="93873" y="5373216"/>
            <a:ext cx="3041228" cy="14157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2400" b="1" dirty="0"/>
              <a:t>Energy saving of 35%, </a:t>
            </a:r>
            <a:r>
              <a:rPr lang="en-GB" sz="2400" b="1" dirty="0">
                <a:sym typeface="Wingdings" panose="05000000000000000000" pitchFamily="2" charset="2"/>
              </a:rPr>
              <a:t> about</a:t>
            </a:r>
            <a:r>
              <a:rPr lang="en-GB" sz="2400" b="1" dirty="0"/>
              <a:t> 8.3GWh/a </a:t>
            </a:r>
            <a:br>
              <a:rPr lang="en-GB" sz="2400" b="1" dirty="0"/>
            </a:br>
            <a:r>
              <a:rPr lang="en-GB" sz="2400" b="1" dirty="0">
                <a:sym typeface="Wingdings" panose="05000000000000000000" pitchFamily="2" charset="2"/>
              </a:rPr>
              <a:t> about 1.4 M€$/a</a:t>
            </a:r>
            <a:endParaRPr lang="en-GB" sz="2400" b="1" dirty="0"/>
          </a:p>
          <a:p>
            <a:pPr algn="l"/>
            <a:endParaRPr lang="de-CH" sz="2000" dirty="0"/>
          </a:p>
        </p:txBody>
      </p:sp>
    </p:spTree>
    <p:extLst>
      <p:ext uri="{BB962C8B-B14F-4D97-AF65-F5344CB8AC3E}">
        <p14:creationId xmlns:p14="http://schemas.microsoft.com/office/powerpoint/2010/main" val="3828968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0" fill="hold"/>
                                        <p:tgtEl>
                                          <p:spTgt spid="3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2C3F30B-E7D3-EB4A-F4ED-1C45E6BFAD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1376773"/>
            <a:ext cx="9180512" cy="3204355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dirty="0" err="1"/>
              <a:t>Failure</a:t>
            </a:r>
            <a:r>
              <a:rPr lang="de-CH" dirty="0"/>
              <a:t> </a:t>
            </a:r>
            <a:r>
              <a:rPr lang="de-CH" dirty="0" err="1"/>
              <a:t>of</a:t>
            </a:r>
            <a:r>
              <a:rPr lang="de-CH" dirty="0"/>
              <a:t> Teststand-KSU VME-</a:t>
            </a:r>
            <a:r>
              <a:rPr lang="de-CH" dirty="0" err="1"/>
              <a:t>crate</a:t>
            </a:r>
            <a:r>
              <a:rPr lang="de-CH" dirty="0"/>
              <a:t> power </a:t>
            </a:r>
            <a:r>
              <a:rPr lang="de-CH" dirty="0" err="1"/>
              <a:t>supply</a:t>
            </a:r>
            <a:r>
              <a:rPr lang="de-CH" dirty="0"/>
              <a:t> </a:t>
            </a:r>
            <a:r>
              <a:rPr lang="de-CH" dirty="0" err="1"/>
              <a:t>caused</a:t>
            </a:r>
            <a:r>
              <a:rPr lang="de-CH" dirty="0"/>
              <a:t> </a:t>
            </a:r>
            <a:r>
              <a:rPr lang="de-CH" dirty="0" err="1"/>
              <a:t>fire</a:t>
            </a:r>
            <a:r>
              <a:rPr lang="de-CH" dirty="0"/>
              <a:t>-brigade </a:t>
            </a:r>
            <a:r>
              <a:rPr lang="de-CH" dirty="0" err="1"/>
              <a:t>dispatch</a:t>
            </a:r>
            <a:r>
              <a:rPr lang="de-CH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dirty="0"/>
              <a:t>Booster SSA </a:t>
            </a:r>
            <a:r>
              <a:rPr lang="de-CH" dirty="0" err="1"/>
              <a:t>controller</a:t>
            </a:r>
            <a:r>
              <a:rPr lang="de-CH" dirty="0"/>
              <a:t> </a:t>
            </a:r>
            <a:r>
              <a:rPr lang="de-CH" dirty="0" err="1"/>
              <a:t>communication</a:t>
            </a:r>
            <a:r>
              <a:rPr lang="de-CH" dirty="0"/>
              <a:t> </a:t>
            </a:r>
            <a:r>
              <a:rPr lang="de-CH" dirty="0" err="1"/>
              <a:t>failure</a:t>
            </a:r>
            <a:endParaRPr lang="de-CH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dirty="0"/>
              <a:t>Communication fault </a:t>
            </a:r>
            <a:r>
              <a:rPr lang="de-CH" dirty="0" err="1"/>
              <a:t>to</a:t>
            </a:r>
            <a:r>
              <a:rPr lang="de-CH" dirty="0"/>
              <a:t> Storage-Ring SSA Module </a:t>
            </a:r>
            <a:r>
              <a:rPr lang="de-CH" dirty="0" err="1"/>
              <a:t>controller</a:t>
            </a:r>
            <a:r>
              <a:rPr lang="de-CH" dirty="0"/>
              <a:t>:</a:t>
            </a:r>
            <a:br>
              <a:rPr lang="de-CH" dirty="0"/>
            </a:br>
            <a:r>
              <a:rPr lang="de-CH" dirty="0">
                <a:sym typeface="Wingdings" panose="05000000000000000000" pitchFamily="2" charset="2"/>
              </a:rPr>
              <a:t></a:t>
            </a:r>
            <a:r>
              <a:rPr lang="de-CH" dirty="0"/>
              <a:t> </a:t>
            </a:r>
            <a:r>
              <a:rPr lang="de-CH" dirty="0" err="1"/>
              <a:t>bad</a:t>
            </a:r>
            <a:r>
              <a:rPr lang="de-CH" dirty="0"/>
              <a:t> BNC-</a:t>
            </a:r>
            <a:r>
              <a:rPr lang="de-CH" dirty="0" err="1"/>
              <a:t>cable</a:t>
            </a:r>
            <a:r>
              <a:rPr lang="de-CH" dirty="0"/>
              <a:t> </a:t>
            </a:r>
            <a:r>
              <a:rPr lang="de-CH" dirty="0" err="1"/>
              <a:t>replaced</a:t>
            </a:r>
            <a:r>
              <a:rPr lang="de-CH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dirty="0" err="1"/>
              <a:t>Failures</a:t>
            </a:r>
            <a:r>
              <a:rPr lang="de-CH" dirty="0"/>
              <a:t> </a:t>
            </a:r>
            <a:r>
              <a:rPr lang="de-CH" dirty="0" err="1"/>
              <a:t>of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Storage-Ring SSA Pilz-</a:t>
            </a:r>
            <a:r>
              <a:rPr lang="de-CH" dirty="0" err="1"/>
              <a:t>Safety</a:t>
            </a:r>
            <a:r>
              <a:rPr lang="de-CH" dirty="0"/>
              <a:t> </a:t>
            </a:r>
            <a:r>
              <a:rPr lang="de-CH" dirty="0" err="1"/>
              <a:t>controller</a:t>
            </a:r>
            <a:r>
              <a:rPr lang="de-CH" dirty="0"/>
              <a:t>: </a:t>
            </a:r>
            <a:r>
              <a:rPr lang="de-CH" dirty="0" err="1"/>
              <a:t>noise</a:t>
            </a:r>
            <a:r>
              <a:rPr lang="de-CH" dirty="0"/>
              <a:t> </a:t>
            </a:r>
            <a:r>
              <a:rPr lang="de-CH" dirty="0" err="1"/>
              <a:t>problem</a:t>
            </a:r>
            <a:r>
              <a:rPr lang="de-CH" dirty="0"/>
              <a:t>? </a:t>
            </a:r>
            <a:br>
              <a:rPr lang="de-CH" dirty="0"/>
            </a:br>
            <a:r>
              <a:rPr lang="de-CH" dirty="0">
                <a:sym typeface="Wingdings" panose="05000000000000000000" pitchFamily="2" charset="2"/>
              </a:rPr>
              <a:t> </a:t>
            </a:r>
            <a:r>
              <a:rPr lang="de-CH" dirty="0" err="1">
                <a:sym typeface="Wingdings" panose="05000000000000000000" pitchFamily="2" charset="2"/>
              </a:rPr>
              <a:t>installed</a:t>
            </a:r>
            <a:r>
              <a:rPr lang="de-CH" dirty="0">
                <a:sym typeface="Wingdings" panose="05000000000000000000" pitchFamily="2" charset="2"/>
              </a:rPr>
              <a:t> </a:t>
            </a:r>
            <a:r>
              <a:rPr lang="de-CH" dirty="0" err="1">
                <a:sym typeface="Wingdings" panose="05000000000000000000" pitchFamily="2" charset="2"/>
              </a:rPr>
              <a:t>ferrites</a:t>
            </a:r>
            <a:r>
              <a:rPr lang="de-CH" dirty="0">
                <a:sym typeface="Wingdings" panose="05000000000000000000" pitchFamily="2" charset="2"/>
              </a:rPr>
              <a:t>, still </a:t>
            </a:r>
            <a:r>
              <a:rPr lang="de-CH" dirty="0" err="1">
                <a:sym typeface="Wingdings" panose="05000000000000000000" pitchFamily="2" charset="2"/>
              </a:rPr>
              <a:t>under</a:t>
            </a:r>
            <a:r>
              <a:rPr lang="de-CH" dirty="0">
                <a:sym typeface="Wingdings" panose="05000000000000000000" pitchFamily="2" charset="2"/>
              </a:rPr>
              <a:t> </a:t>
            </a:r>
            <a:r>
              <a:rPr lang="de-CH" dirty="0" err="1">
                <a:sym typeface="Wingdings" panose="05000000000000000000" pitchFamily="2" charset="2"/>
              </a:rPr>
              <a:t>investigation</a:t>
            </a:r>
            <a:r>
              <a:rPr lang="de-CH" dirty="0">
                <a:sym typeface="Wingdings" panose="05000000000000000000" pitchFamily="2" charset="2"/>
              </a:rPr>
              <a:t>.</a:t>
            </a:r>
            <a:endParaRPr lang="de-CH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dirty="0" err="1"/>
              <a:t>During</a:t>
            </a:r>
            <a:r>
              <a:rPr lang="de-CH" dirty="0"/>
              <a:t> </a:t>
            </a:r>
            <a:r>
              <a:rPr lang="de-CH" dirty="0" err="1"/>
              <a:t>shutdown</a:t>
            </a:r>
            <a:r>
              <a:rPr lang="de-CH" dirty="0"/>
              <a:t>: Communication fault do Storage-Ring SSA-</a:t>
            </a:r>
            <a:r>
              <a:rPr lang="de-CH" dirty="0" err="1"/>
              <a:t>Predriver</a:t>
            </a:r>
            <a:endParaRPr lang="de-CH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dirty="0"/>
              <a:t>LINAC: 2x </a:t>
            </a:r>
            <a:r>
              <a:rPr lang="de-CH" dirty="0" err="1"/>
              <a:t>burnt</a:t>
            </a:r>
            <a:r>
              <a:rPr lang="de-CH" dirty="0"/>
              <a:t> </a:t>
            </a:r>
            <a:r>
              <a:rPr lang="de-CH" dirty="0" err="1"/>
              <a:t>cable</a:t>
            </a:r>
            <a:r>
              <a:rPr lang="de-CH" dirty="0"/>
              <a:t> </a:t>
            </a:r>
            <a:r>
              <a:rPr lang="de-CH" dirty="0" err="1"/>
              <a:t>of</a:t>
            </a:r>
            <a:r>
              <a:rPr lang="de-CH" dirty="0"/>
              <a:t> LINAC PFN </a:t>
            </a:r>
            <a:r>
              <a:rPr lang="de-CH" dirty="0" err="1"/>
              <a:t>charging</a:t>
            </a:r>
            <a:r>
              <a:rPr lang="de-CH" dirty="0"/>
              <a:t> </a:t>
            </a:r>
            <a:r>
              <a:rPr lang="de-CH" dirty="0" err="1"/>
              <a:t>unit</a:t>
            </a:r>
            <a:endParaRPr lang="de-CH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dirty="0"/>
              <a:t>LINAC: </a:t>
            </a:r>
            <a:r>
              <a:rPr lang="de-CH" dirty="0" err="1"/>
              <a:t>Failure</a:t>
            </a:r>
            <a:r>
              <a:rPr lang="de-CH" dirty="0"/>
              <a:t> </a:t>
            </a:r>
            <a:r>
              <a:rPr lang="de-CH" dirty="0" err="1"/>
              <a:t>of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Gun</a:t>
            </a:r>
            <a:r>
              <a:rPr lang="de-CH" dirty="0"/>
              <a:t>-HVPS.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CH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2B4BD7-7279-FB4E-9360-25329C7624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008EA-072D-4E88-A4E3-7561DD02B0D9}" type="datetime1">
              <a:rPr lang="de-CH" noProof="0" smtClean="0"/>
              <a:t>21.10.2025</a:t>
            </a:fld>
            <a:endParaRPr lang="en-GB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C3CDB1-8838-ACA3-28F5-7C3405448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PSI Center for Accelerator Science and Engineering</a:t>
            </a:r>
            <a:endParaRPr lang="en-GB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D89875-39D2-39A5-4F04-05D0CF14B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noProof="0" smtClean="0"/>
              <a:pPr/>
              <a:t>3</a:t>
            </a:fld>
            <a:endParaRPr lang="en-GB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68A2D7-7001-48F1-3759-DBA1D65B6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RF-</a:t>
            </a:r>
            <a:r>
              <a:rPr lang="de-CH" dirty="0" err="1"/>
              <a:t>Failures</a:t>
            </a:r>
            <a:r>
              <a:rPr lang="de-CH" dirty="0"/>
              <a:t> </a:t>
            </a:r>
            <a:r>
              <a:rPr lang="de-CH" dirty="0" err="1"/>
              <a:t>During</a:t>
            </a:r>
            <a:r>
              <a:rPr lang="de-CH" dirty="0"/>
              <a:t> </a:t>
            </a:r>
            <a:r>
              <a:rPr lang="de-CH" dirty="0" err="1"/>
              <a:t>Commissioning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4689813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A44AB9-A39C-43D8-AB91-29E7F989D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278296"/>
            <a:ext cx="9180512" cy="810444"/>
          </a:xfrm>
        </p:spPr>
        <p:txBody>
          <a:bodyPr/>
          <a:lstStyle/>
          <a:p>
            <a:r>
              <a:rPr lang="en-GB" noProof="0" dirty="0"/>
              <a:t>The Four HOM-Damped Cavities from Research-Instruments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B46D4CA-3A2C-4D31-81D9-FCE07D6BA7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E0F88-DA45-4811-A7C5-D14C47219B4B}" type="datetime1">
              <a:rPr lang="de-CH" smtClean="0"/>
              <a:t>21.10.2025</a:t>
            </a:fld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2AAF9BD-D9A1-45DA-A63F-A9AFDC2F7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PSI Center for Accelerator Science and Engineering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6EBFCF1-2587-4BC9-A56B-8BCD854D6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4</a:t>
            </a:fld>
            <a:endParaRPr lang="de-CH" dirty="0"/>
          </a:p>
        </p:txBody>
      </p:sp>
      <p:pic>
        <p:nvPicPr>
          <p:cNvPr id="9" name="Picture Placeholder 8" descr="A large machine in a factory&#10;&#10;AI-generated content may be incorrect.">
            <a:extLst>
              <a:ext uri="{FF2B5EF4-FFF2-40B4-BE49-F238E27FC236}">
                <a16:creationId xmlns:a16="http://schemas.microsoft.com/office/drawing/2014/main" id="{B768A121-0EF5-9D50-EEB8-02DE6AC9183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0F1E6AD-5F9D-40E2-9400-77D55F7A0D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1800" b="1" noProof="0" dirty="0"/>
              <a:t>PETRA-type c</a:t>
            </a:r>
            <a:r>
              <a:rPr lang="en-GB" sz="1800" b="1" dirty="0" err="1"/>
              <a:t>oupler</a:t>
            </a:r>
            <a:r>
              <a:rPr lang="en-GB" sz="1800" b="1" dirty="0"/>
              <a:t> and waveguide-transition, </a:t>
            </a:r>
            <a:br>
              <a:rPr lang="en-GB" sz="1800" b="1" dirty="0"/>
            </a:br>
            <a:r>
              <a:rPr lang="en-GB" sz="1800" b="1" dirty="0"/>
              <a:t>modified tuner</a:t>
            </a:r>
            <a:endParaRPr lang="en-GB" sz="1800" b="1" noProof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1800" dirty="0"/>
              <a:t>β</a:t>
            </a:r>
            <a:r>
              <a:rPr lang="de-CH" sz="1800" dirty="0"/>
              <a:t>=4.1, </a:t>
            </a:r>
            <a:r>
              <a:rPr lang="en-GB" sz="1800" noProof="0" dirty="0"/>
              <a:t>currently: 440kV, ~100kW per cavity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noProof="0" dirty="0"/>
              <a:t>Only 1 bellow per cavity. </a:t>
            </a:r>
            <a:br>
              <a:rPr lang="en-GB" sz="1800" noProof="0" dirty="0"/>
            </a:br>
            <a:r>
              <a:rPr lang="en-GB" sz="1800" noProof="0" dirty="0"/>
              <a:t>Sliding mechanics help to </a:t>
            </a:r>
            <a:r>
              <a:rPr lang="en-GB" sz="1800" dirty="0"/>
              <a:t>install cavity.</a:t>
            </a:r>
          </a:p>
        </p:txBody>
      </p:sp>
      <p:pic>
        <p:nvPicPr>
          <p:cNvPr id="10" name="Picture 9" descr="A machine with metal frame&#10;&#10;Description automatically generated with medium confidence">
            <a:extLst>
              <a:ext uri="{FF2B5EF4-FFF2-40B4-BE49-F238E27FC236}">
                <a16:creationId xmlns:a16="http://schemas.microsoft.com/office/drawing/2014/main" id="{EE27758C-9F2D-76FF-8C01-25C53AE2526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325" y="4016268"/>
            <a:ext cx="3564659" cy="2005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0073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D508B478-E086-691E-E1C6-579604C39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Observations</a:t>
            </a:r>
            <a:r>
              <a:rPr lang="de-CH" dirty="0"/>
              <a:t> </a:t>
            </a:r>
            <a:r>
              <a:rPr lang="de-CH" dirty="0" err="1"/>
              <a:t>During</a:t>
            </a:r>
            <a:r>
              <a:rPr lang="de-CH" dirty="0"/>
              <a:t> </a:t>
            </a:r>
            <a:r>
              <a:rPr lang="de-CH" dirty="0" err="1"/>
              <a:t>Inspection</a:t>
            </a:r>
            <a:r>
              <a:rPr lang="de-CH" dirty="0"/>
              <a:t> after </a:t>
            </a:r>
            <a:r>
              <a:rPr lang="de-CH" dirty="0" err="1"/>
              <a:t>Conditioning</a:t>
            </a:r>
            <a:endParaRPr lang="de-CH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B0B15B-86DC-5B84-C3A9-3D64170CB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5E6CB-B32D-41BB-A431-31ACE27797AC}" type="datetime1">
              <a:rPr lang="de-CH" noProof="0" smtClean="0"/>
              <a:t>21.10.2025</a:t>
            </a:fld>
            <a:endParaRPr lang="en-GB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6B32B9-C7BE-881E-5A27-978DA3B65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PSI Center for Accelerator Science and Engineering</a:t>
            </a:r>
            <a:endParaRPr lang="en-GB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5AEAF3-F008-6E2E-8941-4E2CD6A82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noProof="0" smtClean="0"/>
              <a:pPr/>
              <a:t>5</a:t>
            </a:fld>
            <a:endParaRPr lang="en-GB" noProof="0" dirty="0"/>
          </a:p>
        </p:txBody>
      </p:sp>
      <p:pic>
        <p:nvPicPr>
          <p:cNvPr id="12" name="Picture Placeholder 11" descr="Close-up of a metal object&#10;&#10;Description automatically generated">
            <a:extLst>
              <a:ext uri="{FF2B5EF4-FFF2-40B4-BE49-F238E27FC236}">
                <a16:creationId xmlns:a16="http://schemas.microsoft.com/office/drawing/2014/main" id="{7EDDA18D-C1AB-7AE1-DF73-C1B4B6F7375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B6760A44-EAC1-6EA4-9CE3-B213D4DD2B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1376772"/>
            <a:ext cx="3455988" cy="4860539"/>
          </a:xfrm>
        </p:spPr>
        <p:txBody>
          <a:bodyPr/>
          <a:lstStyle/>
          <a:p>
            <a:r>
              <a:rPr lang="de-CH" b="1" dirty="0"/>
              <a:t>As </a:t>
            </a:r>
            <a:r>
              <a:rPr lang="de-CH" b="1" dirty="0" err="1"/>
              <a:t>indicated</a:t>
            </a:r>
            <a:r>
              <a:rPr lang="de-CH" b="1" dirty="0"/>
              <a:t> </a:t>
            </a:r>
            <a:r>
              <a:rPr lang="de-CH" b="1" dirty="0" err="1"/>
              <a:t>during</a:t>
            </a:r>
            <a:r>
              <a:rPr lang="de-CH" b="1" dirty="0"/>
              <a:t> power-tests on </a:t>
            </a:r>
            <a:r>
              <a:rPr lang="de-CH" b="1" dirty="0" err="1"/>
              <a:t>the</a:t>
            </a:r>
            <a:r>
              <a:rPr lang="de-CH" b="1" dirty="0"/>
              <a:t> </a:t>
            </a:r>
            <a:r>
              <a:rPr lang="de-CH" b="1" dirty="0" err="1"/>
              <a:t>coupler</a:t>
            </a:r>
            <a:r>
              <a:rPr lang="de-CH" b="1" dirty="0"/>
              <a:t> </a:t>
            </a:r>
            <a:r>
              <a:rPr lang="de-CH" b="1" dirty="0" err="1"/>
              <a:t>camera</a:t>
            </a:r>
            <a:r>
              <a:rPr lang="de-CH" b="1" dirty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dirty="0" err="1"/>
              <a:t>Found</a:t>
            </a:r>
            <a:r>
              <a:rPr lang="de-CH" dirty="0"/>
              <a:t> </a:t>
            </a:r>
            <a:r>
              <a:rPr lang="de-CH" dirty="0" err="1"/>
              <a:t>loose</a:t>
            </a:r>
            <a:r>
              <a:rPr lang="de-CH" dirty="0"/>
              <a:t> </a:t>
            </a:r>
            <a:r>
              <a:rPr lang="de-CH" dirty="0" err="1"/>
              <a:t>screw</a:t>
            </a:r>
            <a:r>
              <a:rPr lang="de-CH" dirty="0"/>
              <a:t> at power-</a:t>
            </a:r>
            <a:r>
              <a:rPr lang="de-CH" dirty="0" err="1"/>
              <a:t>coupler</a:t>
            </a:r>
            <a:r>
              <a:rPr lang="de-CH" dirty="0"/>
              <a:t>.</a:t>
            </a:r>
          </a:p>
          <a:p>
            <a:endParaRPr lang="de-CH" b="1" dirty="0"/>
          </a:p>
          <a:p>
            <a:r>
              <a:rPr lang="de-CH" b="1" dirty="0"/>
              <a:t>Black Spots in </a:t>
            </a:r>
            <a:r>
              <a:rPr lang="de-CH" b="1" dirty="0" err="1"/>
              <a:t>Cavities</a:t>
            </a:r>
            <a:r>
              <a:rPr lang="de-CH" b="1" dirty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dirty="0" err="1"/>
              <a:t>No</a:t>
            </a:r>
            <a:r>
              <a:rPr lang="de-CH" dirty="0"/>
              <a:t> </a:t>
            </a:r>
            <a:r>
              <a:rPr lang="de-CH" dirty="0" err="1"/>
              <a:t>spots</a:t>
            </a:r>
            <a:r>
              <a:rPr lang="de-CH" dirty="0"/>
              <a:t> </a:t>
            </a:r>
            <a:r>
              <a:rPr lang="de-CH" dirty="0" err="1"/>
              <a:t>found</a:t>
            </a:r>
            <a:r>
              <a:rPr lang="de-CH" dirty="0"/>
              <a:t> on </a:t>
            </a:r>
            <a:r>
              <a:rPr lang="de-CH" dirty="0" err="1"/>
              <a:t>upper</a:t>
            </a:r>
            <a:r>
              <a:rPr lang="de-CH" dirty="0"/>
              <a:t> </a:t>
            </a:r>
            <a:r>
              <a:rPr lang="de-CH" dirty="0" err="1"/>
              <a:t>part</a:t>
            </a:r>
            <a:r>
              <a:rPr lang="de-CH" dirty="0"/>
              <a:t> </a:t>
            </a:r>
            <a:r>
              <a:rPr lang="de-CH" dirty="0" err="1"/>
              <a:t>of</a:t>
            </a:r>
            <a:r>
              <a:rPr lang="de-CH" dirty="0"/>
              <a:t> </a:t>
            </a:r>
            <a:r>
              <a:rPr lang="de-CH" dirty="0" err="1"/>
              <a:t>cavities</a:t>
            </a:r>
            <a:endParaRPr lang="de-CH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dirty="0"/>
              <a:t>In </a:t>
            </a:r>
            <a:r>
              <a:rPr lang="de-CH" dirty="0" err="1"/>
              <a:t>this</a:t>
            </a:r>
            <a:r>
              <a:rPr lang="de-CH" dirty="0"/>
              <a:t> </a:t>
            </a:r>
            <a:r>
              <a:rPr lang="de-CH" dirty="0" err="1"/>
              <a:t>cavity</a:t>
            </a:r>
            <a:r>
              <a:rPr lang="de-CH" dirty="0"/>
              <a:t>, </a:t>
            </a:r>
            <a:r>
              <a:rPr lang="de-CH" dirty="0" err="1"/>
              <a:t>there</a:t>
            </a:r>
            <a:r>
              <a:rPr lang="de-CH" dirty="0"/>
              <a:t> </a:t>
            </a:r>
            <a:r>
              <a:rPr lang="de-CH" dirty="0" err="1"/>
              <a:t>are</a:t>
            </a:r>
            <a:r>
              <a:rPr lang="de-CH" dirty="0"/>
              <a:t> </a:t>
            </a:r>
            <a:r>
              <a:rPr lang="de-CH" dirty="0" err="1"/>
              <a:t>about</a:t>
            </a:r>
            <a:r>
              <a:rPr lang="de-CH" dirty="0"/>
              <a:t> </a:t>
            </a:r>
            <a:r>
              <a:rPr lang="de-CH" dirty="0" err="1"/>
              <a:t>two</a:t>
            </a:r>
            <a:r>
              <a:rPr lang="de-CH" dirty="0"/>
              <a:t> </a:t>
            </a:r>
            <a:r>
              <a:rPr lang="de-CH" dirty="0" err="1"/>
              <a:t>spots</a:t>
            </a:r>
            <a:r>
              <a:rPr lang="de-CH" dirty="0"/>
              <a:t> </a:t>
            </a:r>
            <a:r>
              <a:rPr lang="de-CH" dirty="0" err="1"/>
              <a:t>with</a:t>
            </a:r>
            <a:r>
              <a:rPr lang="de-CH" dirty="0"/>
              <a:t> </a:t>
            </a:r>
            <a:r>
              <a:rPr lang="de-CH" dirty="0" err="1"/>
              <a:t>crater</a:t>
            </a:r>
            <a:r>
              <a:rPr lang="de-CH" dirty="0"/>
              <a:t> like </a:t>
            </a:r>
            <a:r>
              <a:rPr lang="de-CH" dirty="0" err="1"/>
              <a:t>shape</a:t>
            </a:r>
            <a:r>
              <a:rPr lang="de-CH" dirty="0"/>
              <a:t>, </a:t>
            </a:r>
            <a:r>
              <a:rPr lang="de-CH" dirty="0" err="1"/>
              <a:t>one</a:t>
            </a:r>
            <a:r>
              <a:rPr lang="de-CH" dirty="0"/>
              <a:t> </a:t>
            </a:r>
            <a:r>
              <a:rPr lang="de-CH" dirty="0" err="1"/>
              <a:t>spot</a:t>
            </a:r>
            <a:r>
              <a:rPr lang="de-CH" dirty="0"/>
              <a:t> </a:t>
            </a:r>
            <a:r>
              <a:rPr lang="de-CH" dirty="0" err="1"/>
              <a:t>has</a:t>
            </a:r>
            <a:r>
              <a:rPr lang="de-CH" dirty="0"/>
              <a:t> like a </a:t>
            </a:r>
            <a:r>
              <a:rPr lang="de-CH" dirty="0" err="1"/>
              <a:t>halo</a:t>
            </a:r>
            <a:r>
              <a:rPr lang="de-CH" dirty="0"/>
              <a:t> </a:t>
            </a:r>
            <a:r>
              <a:rPr lang="de-CH" dirty="0" err="1"/>
              <a:t>around</a:t>
            </a:r>
            <a:r>
              <a:rPr lang="de-CH" dirty="0"/>
              <a:t> </a:t>
            </a:r>
            <a:r>
              <a:rPr lang="de-CH" dirty="0" err="1"/>
              <a:t>it</a:t>
            </a:r>
            <a:r>
              <a:rPr lang="de-CH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51394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A close-up of a metal surface&#10;&#10;Description automatically generated">
            <a:extLst>
              <a:ext uri="{FF2B5EF4-FFF2-40B4-BE49-F238E27FC236}">
                <a16:creationId xmlns:a16="http://schemas.microsoft.com/office/drawing/2014/main" id="{403CF413-B959-8127-B3FE-CFC0B4EF4C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973" y="1268761"/>
            <a:ext cx="5376597" cy="4032448"/>
          </a:xfr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CA15BE-8745-8351-5AB9-030C4CCBC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5E6CB-B32D-41BB-A431-31ACE27797AC}" type="datetime1">
              <a:rPr lang="de-CH" noProof="0" smtClean="0"/>
              <a:t>21.10.2025</a:t>
            </a:fld>
            <a:endParaRPr lang="en-GB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C89C51-D699-BE99-D972-C1A9F3806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PSI Center for Accelerator Science and Engineering</a:t>
            </a:r>
            <a:endParaRPr lang="en-GB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D6F29C-8592-F37E-C9B9-B69F873C2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noProof="0" smtClean="0"/>
              <a:pPr/>
              <a:t>6</a:t>
            </a:fld>
            <a:endParaRPr lang="en-GB" noProof="0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1339244-E526-FFAC-A493-FAA4764330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Close-</a:t>
            </a:r>
            <a:r>
              <a:rPr lang="de-CH" dirty="0" err="1"/>
              <a:t>up</a:t>
            </a:r>
            <a:r>
              <a:rPr lang="de-CH" dirty="0"/>
              <a:t> Pictures </a:t>
            </a:r>
            <a:r>
              <a:rPr lang="de-CH" dirty="0" err="1"/>
              <a:t>from</a:t>
            </a:r>
            <a:r>
              <a:rPr lang="de-CH" dirty="0"/>
              <a:t> </a:t>
            </a:r>
            <a:r>
              <a:rPr lang="de-CH" dirty="0" err="1"/>
              <a:t>Endoscope</a:t>
            </a:r>
            <a:r>
              <a:rPr lang="de-CH" dirty="0"/>
              <a:t> on Black Spots </a:t>
            </a:r>
            <a:br>
              <a:rPr lang="de-CH" dirty="0"/>
            </a:br>
            <a:r>
              <a:rPr lang="de-CH" dirty="0"/>
              <a:t>(</a:t>
            </a:r>
            <a:r>
              <a:rPr lang="de-CH" dirty="0" err="1"/>
              <a:t>picture</a:t>
            </a:r>
            <a:r>
              <a:rPr lang="de-CH" dirty="0"/>
              <a:t> </a:t>
            </a:r>
            <a:r>
              <a:rPr lang="de-CH" dirty="0" err="1"/>
              <a:t>rotation</a:t>
            </a:r>
            <a:r>
              <a:rPr lang="de-CH" dirty="0"/>
              <a:t> </a:t>
            </a:r>
            <a:r>
              <a:rPr lang="de-CH" dirty="0" err="1"/>
              <a:t>arbitrary</a:t>
            </a:r>
            <a:r>
              <a:rPr lang="de-CH" dirty="0"/>
              <a:t>…)</a:t>
            </a:r>
          </a:p>
        </p:txBody>
      </p:sp>
      <p:pic>
        <p:nvPicPr>
          <p:cNvPr id="10" name="Picture 9" descr="A close-up of a red glass&#10;&#10;Description automatically generated">
            <a:extLst>
              <a:ext uri="{FF2B5EF4-FFF2-40B4-BE49-F238E27FC236}">
                <a16:creationId xmlns:a16="http://schemas.microsoft.com/office/drawing/2014/main" id="{868E96E2-3649-D0A0-2642-F8D909D1CB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4664" y="1243863"/>
            <a:ext cx="5409795" cy="4057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3078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A close-up of a metal object&#10;&#10;Description automatically generated">
            <a:extLst>
              <a:ext uri="{FF2B5EF4-FFF2-40B4-BE49-F238E27FC236}">
                <a16:creationId xmlns:a16="http://schemas.microsoft.com/office/drawing/2014/main" id="{6ED2C34F-5F81-6210-EBFB-9D799AF49A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4833" y="1268478"/>
            <a:ext cx="5083775" cy="3812832"/>
          </a:xfr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BFA2A2-C763-0111-65CC-A80CD382B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5E6CB-B32D-41BB-A431-31ACE27797AC}" type="datetime1">
              <a:rPr lang="de-CH" noProof="0" smtClean="0"/>
              <a:t>21.10.2025</a:t>
            </a:fld>
            <a:endParaRPr lang="en-GB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3E3F95-F220-C29A-AEE9-56C2C3BA5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PSI Center for Accelerator Science and Engineering</a:t>
            </a:r>
            <a:endParaRPr lang="en-GB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D895BC-34DB-8DE6-523F-58FEB31A4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en-GB" noProof="0" smtClean="0"/>
              <a:pPr/>
              <a:t>7</a:t>
            </a:fld>
            <a:endParaRPr lang="en-GB" noProof="0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D80BE82-48AE-78BD-6CC3-3ED8C90D25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Before</a:t>
            </a:r>
            <a:r>
              <a:rPr lang="de-CH" dirty="0"/>
              <a:t>- and after </a:t>
            </a:r>
            <a:r>
              <a:rPr lang="de-CH" dirty="0" err="1"/>
              <a:t>Cleaning</a:t>
            </a:r>
            <a:r>
              <a:rPr lang="de-CH" dirty="0"/>
              <a:t> </a:t>
            </a:r>
            <a:r>
              <a:rPr lang="de-CH" dirty="0" err="1"/>
              <a:t>with</a:t>
            </a:r>
            <a:r>
              <a:rPr lang="de-CH" dirty="0"/>
              <a:t> Ethanol on First </a:t>
            </a:r>
            <a:r>
              <a:rPr lang="de-CH" dirty="0" err="1"/>
              <a:t>Cavity</a:t>
            </a:r>
            <a:endParaRPr lang="de-CH" dirty="0"/>
          </a:p>
        </p:txBody>
      </p:sp>
      <p:pic>
        <p:nvPicPr>
          <p:cNvPr id="9" name="Picture Placeholder 11" descr="Close-up of a metal object&#10;&#10;Description automatically generated">
            <a:extLst>
              <a:ext uri="{FF2B5EF4-FFF2-40B4-BE49-F238E27FC236}">
                <a16:creationId xmlns:a16="http://schemas.microsoft.com/office/drawing/2014/main" id="{61C5B2EF-B75C-52E6-6C1E-309A66462C9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13848" y="1298911"/>
            <a:ext cx="5898176" cy="378239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37DB326-5EB9-A0CA-93A8-ED23F0F34251}"/>
              </a:ext>
            </a:extLst>
          </p:cNvPr>
          <p:cNvSpPr txBox="1"/>
          <p:nvPr/>
        </p:nvSpPr>
        <p:spPr>
          <a:xfrm>
            <a:off x="407368" y="5301208"/>
            <a:ext cx="1116124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de-CH" sz="2000" dirty="0"/>
              <a:t>Maybe, </a:t>
            </a:r>
            <a:r>
              <a:rPr lang="de-CH" sz="2000" dirty="0" err="1"/>
              <a:t>the</a:t>
            </a:r>
            <a:r>
              <a:rPr lang="de-CH" sz="2000" dirty="0"/>
              <a:t> </a:t>
            </a:r>
            <a:r>
              <a:rPr lang="de-CH" sz="2000" dirty="0" err="1"/>
              <a:t>black</a:t>
            </a:r>
            <a:r>
              <a:rPr lang="de-CH" sz="2000" dirty="0"/>
              <a:t> </a:t>
            </a:r>
            <a:r>
              <a:rPr lang="de-CH" sz="2000" dirty="0" err="1"/>
              <a:t>spots</a:t>
            </a:r>
            <a:r>
              <a:rPr lang="de-CH" sz="2000" dirty="0"/>
              <a:t> </a:t>
            </a:r>
            <a:r>
              <a:rPr lang="de-CH" sz="2000" dirty="0" err="1"/>
              <a:t>were</a:t>
            </a:r>
            <a:r>
              <a:rPr lang="de-CH" sz="2000" dirty="0"/>
              <a:t> </a:t>
            </a:r>
            <a:r>
              <a:rPr lang="de-CH" sz="2000" dirty="0" err="1"/>
              <a:t>caused</a:t>
            </a:r>
            <a:r>
              <a:rPr lang="de-CH" sz="2000" dirty="0"/>
              <a:t> </a:t>
            </a:r>
            <a:r>
              <a:rPr lang="de-CH" sz="2000" dirty="0" err="1"/>
              <a:t>by</a:t>
            </a:r>
            <a:r>
              <a:rPr lang="de-CH" sz="2000" dirty="0"/>
              <a:t> </a:t>
            </a:r>
            <a:r>
              <a:rPr lang="de-CH" sz="2000" dirty="0" err="1"/>
              <a:t>fibres</a:t>
            </a:r>
            <a:r>
              <a:rPr lang="de-CH" sz="2000" dirty="0"/>
              <a:t> </a:t>
            </a:r>
            <a:r>
              <a:rPr lang="de-CH" sz="2000" dirty="0" err="1"/>
              <a:t>from</a:t>
            </a:r>
            <a:r>
              <a:rPr lang="de-CH" sz="2000" dirty="0"/>
              <a:t> </a:t>
            </a:r>
            <a:r>
              <a:rPr lang="de-CH" sz="2000" dirty="0" err="1"/>
              <a:t>glass</a:t>
            </a:r>
            <a:r>
              <a:rPr lang="de-CH" sz="2000" dirty="0"/>
              <a:t>-isolation </a:t>
            </a:r>
            <a:r>
              <a:rPr lang="de-CH" sz="2000" dirty="0" err="1"/>
              <a:t>of</a:t>
            </a:r>
            <a:r>
              <a:rPr lang="de-CH" sz="2000" dirty="0"/>
              <a:t> bake-out </a:t>
            </a:r>
            <a:r>
              <a:rPr lang="de-CH" sz="2000" dirty="0" err="1"/>
              <a:t>jackets</a:t>
            </a:r>
            <a:r>
              <a:rPr lang="de-CH" sz="20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035627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B380E6FD-8B91-6B21-E55C-2FF8598D255A}"/>
              </a:ext>
            </a:extLst>
          </p:cNvPr>
          <p:cNvGrpSpPr/>
          <p:nvPr/>
        </p:nvGrpSpPr>
        <p:grpSpPr>
          <a:xfrm>
            <a:off x="-228830" y="926000"/>
            <a:ext cx="7315180" cy="3919104"/>
            <a:chOff x="20" y="-394854"/>
            <a:chExt cx="12191980" cy="7252854"/>
          </a:xfrm>
        </p:grpSpPr>
        <p:pic>
          <p:nvPicPr>
            <p:cNvPr id="3" name="Grafik 2" descr="Ein Bild, das Platane Flugzeug Hobel enthält.&#10;&#10;Automatisch generierte Beschreibung">
              <a:extLst>
                <a:ext uri="{FF2B5EF4-FFF2-40B4-BE49-F238E27FC236}">
                  <a16:creationId xmlns:a16="http://schemas.microsoft.com/office/drawing/2014/main" id="{9783AEBF-4967-E977-761C-B7C03F41A6E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0" y="1282"/>
              <a:ext cx="12191980" cy="6856718"/>
            </a:xfrm>
            <a:prstGeom prst="rect">
              <a:avLst/>
            </a:prstGeom>
          </p:spPr>
        </p:pic>
        <p:sp>
          <p:nvSpPr>
            <p:cNvPr id="4" name="Rechteck: abgerundete Ecken 3">
              <a:extLst>
                <a:ext uri="{FF2B5EF4-FFF2-40B4-BE49-F238E27FC236}">
                  <a16:creationId xmlns:a16="http://schemas.microsoft.com/office/drawing/2014/main" id="{7FA7B39C-2243-3CB8-A6B4-04254FAC5B79}"/>
                </a:ext>
              </a:extLst>
            </p:cNvPr>
            <p:cNvSpPr/>
            <p:nvPr/>
          </p:nvSpPr>
          <p:spPr>
            <a:xfrm rot="1900796">
              <a:off x="6542810" y="-394854"/>
              <a:ext cx="1489656" cy="3429000"/>
            </a:xfrm>
            <a:custGeom>
              <a:avLst/>
              <a:gdLst>
                <a:gd name="connsiteX0" fmla="*/ 0 w 1489656"/>
                <a:gd name="connsiteY0" fmla="*/ 248281 h 3429000"/>
                <a:gd name="connsiteX1" fmla="*/ 248281 w 1489656"/>
                <a:gd name="connsiteY1" fmla="*/ 0 h 3429000"/>
                <a:gd name="connsiteX2" fmla="*/ 754759 w 1489656"/>
                <a:gd name="connsiteY2" fmla="*/ 0 h 3429000"/>
                <a:gd name="connsiteX3" fmla="*/ 1241375 w 1489656"/>
                <a:gd name="connsiteY3" fmla="*/ 0 h 3429000"/>
                <a:gd name="connsiteX4" fmla="*/ 1489656 w 1489656"/>
                <a:gd name="connsiteY4" fmla="*/ 248281 h 3429000"/>
                <a:gd name="connsiteX5" fmla="*/ 1489656 w 1489656"/>
                <a:gd name="connsiteY5" fmla="*/ 805444 h 3429000"/>
                <a:gd name="connsiteX6" fmla="*/ 1489656 w 1489656"/>
                <a:gd name="connsiteY6" fmla="*/ 1303959 h 3429000"/>
                <a:gd name="connsiteX7" fmla="*/ 1489656 w 1489656"/>
                <a:gd name="connsiteY7" fmla="*/ 1802473 h 3429000"/>
                <a:gd name="connsiteX8" fmla="*/ 1489656 w 1489656"/>
                <a:gd name="connsiteY8" fmla="*/ 2447610 h 3429000"/>
                <a:gd name="connsiteX9" fmla="*/ 1489656 w 1489656"/>
                <a:gd name="connsiteY9" fmla="*/ 3180719 h 3429000"/>
                <a:gd name="connsiteX10" fmla="*/ 1241375 w 1489656"/>
                <a:gd name="connsiteY10" fmla="*/ 3429000 h 3429000"/>
                <a:gd name="connsiteX11" fmla="*/ 774621 w 1489656"/>
                <a:gd name="connsiteY11" fmla="*/ 3429000 h 3429000"/>
                <a:gd name="connsiteX12" fmla="*/ 248281 w 1489656"/>
                <a:gd name="connsiteY12" fmla="*/ 3429000 h 3429000"/>
                <a:gd name="connsiteX13" fmla="*/ 0 w 1489656"/>
                <a:gd name="connsiteY13" fmla="*/ 3180719 h 3429000"/>
                <a:gd name="connsiteX14" fmla="*/ 0 w 1489656"/>
                <a:gd name="connsiteY14" fmla="*/ 2682205 h 3429000"/>
                <a:gd name="connsiteX15" fmla="*/ 0 w 1489656"/>
                <a:gd name="connsiteY15" fmla="*/ 2095717 h 3429000"/>
                <a:gd name="connsiteX16" fmla="*/ 0 w 1489656"/>
                <a:gd name="connsiteY16" fmla="*/ 1450581 h 3429000"/>
                <a:gd name="connsiteX17" fmla="*/ 0 w 1489656"/>
                <a:gd name="connsiteY17" fmla="*/ 805444 h 3429000"/>
                <a:gd name="connsiteX18" fmla="*/ 0 w 1489656"/>
                <a:gd name="connsiteY18" fmla="*/ 248281 h 3429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89656" h="3429000" extrusionOk="0">
                  <a:moveTo>
                    <a:pt x="0" y="248281"/>
                  </a:moveTo>
                  <a:cubicBezTo>
                    <a:pt x="-3220" y="90372"/>
                    <a:pt x="114438" y="4382"/>
                    <a:pt x="248281" y="0"/>
                  </a:cubicBezTo>
                  <a:cubicBezTo>
                    <a:pt x="386727" y="-11449"/>
                    <a:pt x="629065" y="20564"/>
                    <a:pt x="754759" y="0"/>
                  </a:cubicBezTo>
                  <a:cubicBezTo>
                    <a:pt x="880453" y="-20564"/>
                    <a:pt x="1053397" y="7019"/>
                    <a:pt x="1241375" y="0"/>
                  </a:cubicBezTo>
                  <a:cubicBezTo>
                    <a:pt x="1352073" y="-2590"/>
                    <a:pt x="1478318" y="124317"/>
                    <a:pt x="1489656" y="248281"/>
                  </a:cubicBezTo>
                  <a:cubicBezTo>
                    <a:pt x="1504067" y="479908"/>
                    <a:pt x="1467156" y="542218"/>
                    <a:pt x="1489656" y="805444"/>
                  </a:cubicBezTo>
                  <a:cubicBezTo>
                    <a:pt x="1512156" y="1068670"/>
                    <a:pt x="1468337" y="1080771"/>
                    <a:pt x="1489656" y="1303959"/>
                  </a:cubicBezTo>
                  <a:cubicBezTo>
                    <a:pt x="1510975" y="1527148"/>
                    <a:pt x="1460666" y="1558453"/>
                    <a:pt x="1489656" y="1802473"/>
                  </a:cubicBezTo>
                  <a:cubicBezTo>
                    <a:pt x="1518646" y="2046493"/>
                    <a:pt x="1455766" y="2309262"/>
                    <a:pt x="1489656" y="2447610"/>
                  </a:cubicBezTo>
                  <a:cubicBezTo>
                    <a:pt x="1523546" y="2585958"/>
                    <a:pt x="1484461" y="2906551"/>
                    <a:pt x="1489656" y="3180719"/>
                  </a:cubicBezTo>
                  <a:cubicBezTo>
                    <a:pt x="1509336" y="3330111"/>
                    <a:pt x="1386676" y="3440114"/>
                    <a:pt x="1241375" y="3429000"/>
                  </a:cubicBezTo>
                  <a:cubicBezTo>
                    <a:pt x="1096010" y="3461717"/>
                    <a:pt x="978876" y="3377142"/>
                    <a:pt x="774621" y="3429000"/>
                  </a:cubicBezTo>
                  <a:cubicBezTo>
                    <a:pt x="570366" y="3480858"/>
                    <a:pt x="473088" y="3399090"/>
                    <a:pt x="248281" y="3429000"/>
                  </a:cubicBezTo>
                  <a:cubicBezTo>
                    <a:pt x="121797" y="3412092"/>
                    <a:pt x="9541" y="3301774"/>
                    <a:pt x="0" y="3180719"/>
                  </a:cubicBezTo>
                  <a:cubicBezTo>
                    <a:pt x="-12090" y="3045605"/>
                    <a:pt x="24914" y="2878736"/>
                    <a:pt x="0" y="2682205"/>
                  </a:cubicBezTo>
                  <a:cubicBezTo>
                    <a:pt x="-24914" y="2485674"/>
                    <a:pt x="595" y="2277345"/>
                    <a:pt x="0" y="2095717"/>
                  </a:cubicBezTo>
                  <a:cubicBezTo>
                    <a:pt x="-595" y="1914089"/>
                    <a:pt x="53101" y="1718457"/>
                    <a:pt x="0" y="1450581"/>
                  </a:cubicBezTo>
                  <a:cubicBezTo>
                    <a:pt x="-53101" y="1182705"/>
                    <a:pt x="6785" y="979458"/>
                    <a:pt x="0" y="805444"/>
                  </a:cubicBezTo>
                  <a:cubicBezTo>
                    <a:pt x="-6785" y="631430"/>
                    <a:pt x="41781" y="514108"/>
                    <a:pt x="0" y="248281"/>
                  </a:cubicBezTo>
                  <a:close/>
                </a:path>
              </a:pathLst>
            </a:custGeom>
            <a:noFill/>
            <a:ln w="57150">
              <a:extLst>
                <a:ext uri="{C807C97D-BFC1-408E-A445-0C87EB9F89A2}">
                  <ask:lineSketchStyleProps xmlns:ask="http://schemas.microsoft.com/office/drawing/2018/sketchyshapes" sd="645750320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6" name="Textfeld 5">
              <a:extLst>
                <a:ext uri="{FF2B5EF4-FFF2-40B4-BE49-F238E27FC236}">
                  <a16:creationId xmlns:a16="http://schemas.microsoft.com/office/drawing/2014/main" id="{86F4297B-B6FB-36EA-E4BE-C0EF3516FADA}"/>
                </a:ext>
              </a:extLst>
            </p:cNvPr>
            <p:cNvSpPr txBox="1"/>
            <p:nvPr/>
          </p:nvSpPr>
          <p:spPr>
            <a:xfrm>
              <a:off x="8281555" y="1246909"/>
              <a:ext cx="39089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Find a ‘plug in’ replacement of Ferrite</a:t>
              </a:r>
            </a:p>
            <a:p>
              <a:r>
                <a:rPr lang="en-US" b="1" dirty="0"/>
                <a:t>Based load of cavity</a:t>
              </a:r>
              <a:endParaRPr lang="de-CH" b="1" dirty="0"/>
            </a:p>
          </p:txBody>
        </p:sp>
      </p:grpSp>
      <p:sp>
        <p:nvSpPr>
          <p:cNvPr id="10" name="Textfeld 9">
            <a:extLst>
              <a:ext uri="{FF2B5EF4-FFF2-40B4-BE49-F238E27FC236}">
                <a16:creationId xmlns:a16="http://schemas.microsoft.com/office/drawing/2014/main" id="{76A44C23-2CF9-E8BB-BA80-28FB3F0127BE}"/>
              </a:ext>
            </a:extLst>
          </p:cNvPr>
          <p:cNvSpPr txBox="1"/>
          <p:nvPr/>
        </p:nvSpPr>
        <p:spPr>
          <a:xfrm>
            <a:off x="7101804" y="780115"/>
            <a:ext cx="4876146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+mj-lt"/>
              </a:rPr>
              <a:t>Concept: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 pair of </a:t>
            </a:r>
            <a:r>
              <a:rPr lang="en-US" dirty="0" err="1"/>
              <a:t>SiC</a:t>
            </a:r>
            <a:r>
              <a:rPr lang="en-US" dirty="0"/>
              <a:t> blocks slowly transitioning from the sides of the ridged waveguide towards the main field region between the ridges to match the incoming wave into the </a:t>
            </a:r>
            <a:r>
              <a:rPr lang="en-US" dirty="0" err="1"/>
              <a:t>SiC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 short piece of cylindrical waveguide at the end to give a pseudo magnetic termination at the end and optimize damping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Radial pumping 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Optical viewport looking towards cavity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6735410B-5A3A-6459-9558-0D6889FA9E61}"/>
              </a:ext>
            </a:extLst>
          </p:cNvPr>
          <p:cNvSpPr txBox="1"/>
          <p:nvPr/>
        </p:nvSpPr>
        <p:spPr>
          <a:xfrm>
            <a:off x="1412112" y="173620"/>
            <a:ext cx="7924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+mj-lt"/>
              </a:rPr>
              <a:t>An alternative HOM load design for the RI cavity</a:t>
            </a:r>
            <a:endParaRPr lang="de-CH" sz="2800" b="1" dirty="0">
              <a:latin typeface="+mj-lt"/>
            </a:endParaRP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3765448A-2E22-7A53-2FDF-298F5430D31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5090" y="3734770"/>
            <a:ext cx="7221344" cy="3139715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5A8A3264-4861-C62E-360A-433D4349E8F7}"/>
              </a:ext>
            </a:extLst>
          </p:cNvPr>
          <p:cNvSpPr txBox="1"/>
          <p:nvPr/>
        </p:nvSpPr>
        <p:spPr>
          <a:xfrm>
            <a:off x="3895134" y="5717947"/>
            <a:ext cx="1689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Towards cavity</a:t>
            </a:r>
            <a:endParaRPr lang="de-CH" dirty="0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B55E8148-4CE2-7DBA-B689-31E71658C1F7}"/>
              </a:ext>
            </a:extLst>
          </p:cNvPr>
          <p:cNvSpPr txBox="1"/>
          <p:nvPr/>
        </p:nvSpPr>
        <p:spPr>
          <a:xfrm>
            <a:off x="10609162" y="6182864"/>
            <a:ext cx="1745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Optical viewport</a:t>
            </a:r>
            <a:endParaRPr lang="de-CH" dirty="0"/>
          </a:p>
        </p:txBody>
      </p:sp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id="{FF3868B0-D372-4A09-82C2-04A0690A7312}"/>
              </a:ext>
            </a:extLst>
          </p:cNvPr>
          <p:cNvCxnSpPr/>
          <p:nvPr/>
        </p:nvCxnSpPr>
        <p:spPr>
          <a:xfrm flipH="1" flipV="1">
            <a:off x="11609408" y="4953965"/>
            <a:ext cx="486136" cy="122889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Gerade Verbindung mit Pfeil 17">
            <a:extLst>
              <a:ext uri="{FF2B5EF4-FFF2-40B4-BE49-F238E27FC236}">
                <a16:creationId xmlns:a16="http://schemas.microsoft.com/office/drawing/2014/main" id="{FB08F17E-1D55-56B1-C363-D9B1D9F0D18A}"/>
              </a:ext>
            </a:extLst>
          </p:cNvPr>
          <p:cNvCxnSpPr>
            <a:cxnSpLocks/>
          </p:cNvCxnSpPr>
          <p:nvPr/>
        </p:nvCxnSpPr>
        <p:spPr>
          <a:xfrm flipV="1">
            <a:off x="5471702" y="5106365"/>
            <a:ext cx="1231708" cy="79624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extfeld 4">
            <a:extLst>
              <a:ext uri="{FF2B5EF4-FFF2-40B4-BE49-F238E27FC236}">
                <a16:creationId xmlns:a16="http://schemas.microsoft.com/office/drawing/2014/main" id="{4FAB27B2-8C0D-A1B5-996D-A1888CB0A7E0}"/>
              </a:ext>
            </a:extLst>
          </p:cNvPr>
          <p:cNvSpPr txBox="1"/>
          <p:nvPr/>
        </p:nvSpPr>
        <p:spPr>
          <a:xfrm rot="16200000">
            <a:off x="-1078383" y="5154020"/>
            <a:ext cx="2592288" cy="19685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110000"/>
              </a:lnSpc>
            </a:pPr>
            <a:r>
              <a:rPr lang="de-CH" sz="1200" kern="1000" spc="30" dirty="0">
                <a:cs typeface="Franklin Gothic Book"/>
              </a:rPr>
              <a:t>Slide: M. Dehler, 15.10. 2025</a:t>
            </a:r>
            <a:endParaRPr lang="en-US" sz="1200" kern="1000" spc="30" dirty="0"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25592963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F0678FDB-AD44-322C-ADFB-E69CE9009FB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885" y="893009"/>
            <a:ext cx="6095865" cy="2650376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878FB695-2132-F5D7-7FFA-0519532BEC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360" y="3543385"/>
            <a:ext cx="7677977" cy="3338251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CF318016-56F8-6A81-0073-59C2F8A983A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0096" y="897348"/>
            <a:ext cx="5123875" cy="6013938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B5EE3202-F2F6-90DC-42A8-E95B5783045A}"/>
              </a:ext>
            </a:extLst>
          </p:cNvPr>
          <p:cNvSpPr txBox="1"/>
          <p:nvPr/>
        </p:nvSpPr>
        <p:spPr>
          <a:xfrm>
            <a:off x="2238375" y="4114800"/>
            <a:ext cx="414337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  <a:r>
              <a:rPr lang="en-US" sz="1600" dirty="0"/>
              <a:t>11</a:t>
            </a:r>
            <a:r>
              <a:rPr lang="en-US" dirty="0"/>
              <a:t>&lt; -10 dB near first HOM</a:t>
            </a:r>
          </a:p>
          <a:p>
            <a:r>
              <a:rPr lang="en-US" dirty="0"/>
              <a:t>      &lt; -20 dB else</a:t>
            </a:r>
            <a:endParaRPr lang="de-CH" dirty="0"/>
          </a:p>
        </p:txBody>
      </p:sp>
      <p:sp>
        <p:nvSpPr>
          <p:cNvPr id="2" name="Textfeld 4">
            <a:extLst>
              <a:ext uri="{FF2B5EF4-FFF2-40B4-BE49-F238E27FC236}">
                <a16:creationId xmlns:a16="http://schemas.microsoft.com/office/drawing/2014/main" id="{F1C1F94F-3AF2-224E-E93E-78F767003E89}"/>
              </a:ext>
            </a:extLst>
          </p:cNvPr>
          <p:cNvSpPr txBox="1"/>
          <p:nvPr/>
        </p:nvSpPr>
        <p:spPr>
          <a:xfrm rot="16200000">
            <a:off x="-1078383" y="5154020"/>
            <a:ext cx="2592288" cy="19685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110000"/>
              </a:lnSpc>
            </a:pPr>
            <a:r>
              <a:rPr lang="de-CH" sz="1200" kern="1000" spc="30" dirty="0">
                <a:cs typeface="Franklin Gothic Book"/>
              </a:rPr>
              <a:t>Slide: M. Dehler, 15.10. 2025</a:t>
            </a:r>
            <a:endParaRPr lang="en-US" sz="1200" kern="1000" spc="30" dirty="0">
              <a:cs typeface="Franklin Gothic Book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B6900AC-3CA4-37E2-FBF3-B2FEE5D4B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278296"/>
            <a:ext cx="9865171" cy="810444"/>
          </a:xfrm>
        </p:spPr>
        <p:txBody>
          <a:bodyPr/>
          <a:lstStyle/>
          <a:p>
            <a:r>
              <a:rPr lang="en-US" dirty="0"/>
              <a:t>Mechanical Concept Together With Cavity and Full Infrastructure</a:t>
            </a:r>
            <a:br>
              <a:rPr lang="de-CH" dirty="0"/>
            </a:b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517267206"/>
      </p:ext>
    </p:extLst>
  </p:cSld>
  <p:clrMapOvr>
    <a:masterClrMapping/>
  </p:clrMapOvr>
</p:sld>
</file>

<file path=ppt/theme/theme1.xml><?xml version="1.0" encoding="utf-8"?>
<a:theme xmlns:a="http://schemas.openxmlformats.org/drawingml/2006/main" name="Benutzerdefiniertes Design">
  <a:themeElements>
    <a:clrScheme name="PSI">
      <a:dk1>
        <a:sysClr val="windowText" lastClr="000000"/>
      </a:dk1>
      <a:lt1>
        <a:sysClr val="window" lastClr="FFFFFF"/>
      </a:lt1>
      <a:dk2>
        <a:srgbClr val="4B4B4B"/>
      </a:dk2>
      <a:lt2>
        <a:srgbClr val="B9B9B9"/>
      </a:lt2>
      <a:accent1>
        <a:srgbClr val="0014E6"/>
      </a:accent1>
      <a:accent2>
        <a:srgbClr val="00F0A0"/>
      </a:accent2>
      <a:accent3>
        <a:srgbClr val="DC005A"/>
      </a:accent3>
      <a:accent4>
        <a:srgbClr val="6E14DC"/>
      </a:accent4>
      <a:accent5>
        <a:srgbClr val="F0F500"/>
      </a:accent5>
      <a:accent6>
        <a:srgbClr val="F050FA"/>
      </a:accent6>
      <a:hlink>
        <a:srgbClr val="000000"/>
      </a:hlink>
      <a:folHlink>
        <a:srgbClr val="000000"/>
      </a:folHlink>
    </a:clrScheme>
    <a:fontScheme name="PSI">
      <a:majorFont>
        <a:latin typeface="Aptos"/>
        <a:ea typeface=""/>
        <a:cs typeface=""/>
      </a:majorFont>
      <a:minorFont>
        <a:latin typeface="Apto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sz="20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 PSI CAS V8" id="{064E1F69-F7DB-4A09-94E4-8C427170E7EA}" vid="{7643CE5B-6D02-48B3-BE19-E2325451F8F3}"/>
    </a:ext>
  </a:extLst>
</a:theme>
</file>

<file path=ppt/theme/theme2.xml><?xml version="1.0" encoding="utf-8"?>
<a:theme xmlns:a="http://schemas.openxmlformats.org/drawingml/2006/main" name="Office Theme">
  <a:themeElements>
    <a:clrScheme name="PSI">
      <a:dk1>
        <a:sysClr val="windowText" lastClr="000000"/>
      </a:dk1>
      <a:lt1>
        <a:sysClr val="window" lastClr="FFFFFF"/>
      </a:lt1>
      <a:dk2>
        <a:srgbClr val="4B4B4B"/>
      </a:dk2>
      <a:lt2>
        <a:srgbClr val="B9B9B9"/>
      </a:lt2>
      <a:accent1>
        <a:srgbClr val="0014E6"/>
      </a:accent1>
      <a:accent2>
        <a:srgbClr val="00F096"/>
      </a:accent2>
      <a:accent3>
        <a:srgbClr val="DC005A"/>
      </a:accent3>
      <a:accent4>
        <a:srgbClr val="6E14DC"/>
      </a:accent4>
      <a:accent5>
        <a:srgbClr val="F0F500"/>
      </a:accent5>
      <a:accent6>
        <a:srgbClr val="F050FA"/>
      </a:accent6>
      <a:hlink>
        <a:srgbClr val="000000"/>
      </a:hlink>
      <a:folHlink>
        <a:srgbClr val="000000"/>
      </a:folHlink>
    </a:clrScheme>
    <a:fontScheme name="PSI">
      <a:majorFont>
        <a:latin typeface="Aptos"/>
        <a:ea typeface=""/>
        <a:cs typeface=""/>
      </a:majorFont>
      <a:minorFont>
        <a:latin typeface="Apto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PSI">
      <a:dk1>
        <a:sysClr val="windowText" lastClr="000000"/>
      </a:dk1>
      <a:lt1>
        <a:sysClr val="window" lastClr="FFFFFF"/>
      </a:lt1>
      <a:dk2>
        <a:srgbClr val="4B4B4B"/>
      </a:dk2>
      <a:lt2>
        <a:srgbClr val="B9B9B9"/>
      </a:lt2>
      <a:accent1>
        <a:srgbClr val="0014E6"/>
      </a:accent1>
      <a:accent2>
        <a:srgbClr val="00F096"/>
      </a:accent2>
      <a:accent3>
        <a:srgbClr val="DC005A"/>
      </a:accent3>
      <a:accent4>
        <a:srgbClr val="6E14DC"/>
      </a:accent4>
      <a:accent5>
        <a:srgbClr val="F0F500"/>
      </a:accent5>
      <a:accent6>
        <a:srgbClr val="F050FA"/>
      </a:accent6>
      <a:hlink>
        <a:srgbClr val="000000"/>
      </a:hlink>
      <a:folHlink>
        <a:srgbClr val="000000"/>
      </a:folHlink>
    </a:clrScheme>
    <a:fontScheme name="PSI">
      <a:majorFont>
        <a:latin typeface="Aptos"/>
        <a:ea typeface=""/>
        <a:cs typeface=""/>
      </a:majorFont>
      <a:minorFont>
        <a:latin typeface="Apto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c24777f-78b6-4f3c-a73a-d5fa08e4d537" xsi:nil="true"/>
    <lcf76f155ced4ddcb4097134ff3c332f xmlns="c9077d15-72ed-4fec-bcfe-3472729e9195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E594130A2AF244FBF3F304D904ED593" ma:contentTypeVersion="18" ma:contentTypeDescription="Ein neues Dokument erstellen." ma:contentTypeScope="" ma:versionID="9c227ad3ab8d826471e210bb857ebfda">
  <xsd:schema xmlns:xsd="http://www.w3.org/2001/XMLSchema" xmlns:xs="http://www.w3.org/2001/XMLSchema" xmlns:p="http://schemas.microsoft.com/office/2006/metadata/properties" xmlns:ns2="c9077d15-72ed-4fec-bcfe-3472729e9195" xmlns:ns3="bc24777f-78b6-4f3c-a73a-d5fa08e4d537" targetNamespace="http://schemas.microsoft.com/office/2006/metadata/properties" ma:root="true" ma:fieldsID="2a0acd45fe6cc66a06723547185abeb0" ns2:_="" ns3:_="">
    <xsd:import namespace="c9077d15-72ed-4fec-bcfe-3472729e9195"/>
    <xsd:import namespace="bc24777f-78b6-4f3c-a73a-d5fa08e4d53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077d15-72ed-4fec-bcfe-3472729e919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Bildmarkierungen" ma:readOnly="false" ma:fieldId="{5cf76f15-5ced-4ddc-b409-7134ff3c332f}" ma:taxonomyMulti="true" ma:sspId="7fbe3b91-0d7a-4fca-85de-75d49bc052c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24777f-78b6-4f3c-a73a-d5fa08e4d537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523888c3-3691-4ee2-9093-74875a1c94d8}" ma:internalName="TaxCatchAll" ma:showField="CatchAllData" ma:web="bc24777f-78b6-4f3c-a73a-d5fa08e4d53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B6B7BE2-63AD-4C37-AC44-F0E4FC348E2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626B806-0237-4942-A1FD-5C97285908C2}">
  <ds:schemaRefs>
    <ds:schemaRef ds:uri="http://schemas.microsoft.com/office/2006/documentManagement/types"/>
    <ds:schemaRef ds:uri="http://purl.org/dc/elements/1.1/"/>
    <ds:schemaRef ds:uri="http://www.w3.org/XML/1998/namespace"/>
    <ds:schemaRef ds:uri="bc24777f-78b6-4f3c-a73a-d5fa08e4d537"/>
    <ds:schemaRef ds:uri="http://purl.org/dc/terms/"/>
    <ds:schemaRef ds:uri="http://purl.org/dc/dcmitype/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  <ds:schemaRef ds:uri="c9077d15-72ed-4fec-bcfe-3472729e9195"/>
  </ds:schemaRefs>
</ds:datastoreItem>
</file>

<file path=customXml/itemProps3.xml><?xml version="1.0" encoding="utf-8"?>
<ds:datastoreItem xmlns:ds="http://schemas.openxmlformats.org/officeDocument/2006/customXml" ds:itemID="{7B9C8326-17BB-45BD-9C1C-A05512924ED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9077d15-72ed-4fec-bcfe-3472729e9195"/>
    <ds:schemaRef ds:uri="bc24777f-78b6-4f3c-a73a-d5fa08e4d53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VO-9722-782_0_CAS+Presentation+Content+Slides (1)</Template>
  <TotalTime>0</TotalTime>
  <Words>1641</Words>
  <Application>Microsoft Office PowerPoint</Application>
  <PresentationFormat>Widescreen</PresentationFormat>
  <Paragraphs>236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Aptos</vt:lpstr>
      <vt:lpstr>Arial</vt:lpstr>
      <vt:lpstr>Calibri</vt:lpstr>
      <vt:lpstr>Courier New</vt:lpstr>
      <vt:lpstr>Franklin Gothic Book</vt:lpstr>
      <vt:lpstr>Symbol</vt:lpstr>
      <vt:lpstr>Wingdings</vt:lpstr>
      <vt:lpstr>Benutzerdefiniertes Design</vt:lpstr>
      <vt:lpstr>Operation and Upgrade of the  SLS RF Systems</vt:lpstr>
      <vt:lpstr>Work on the SLS Storage Ring:</vt:lpstr>
      <vt:lpstr>RF-Failures During Commissioning</vt:lpstr>
      <vt:lpstr>The Four HOM-Damped Cavities from Research-Instruments</vt:lpstr>
      <vt:lpstr>Observations During Inspection after Conditioning</vt:lpstr>
      <vt:lpstr>Close-up Pictures from Endoscope on Black Spots  (picture rotation arbitrary…)</vt:lpstr>
      <vt:lpstr>Before- and after Cleaning with Ethanol on First Cavity</vt:lpstr>
      <vt:lpstr>PowerPoint Presentation</vt:lpstr>
      <vt:lpstr>Mechanical Concept Together With Cavity and Full Infrastructure </vt:lpstr>
      <vt:lpstr>Waveguide, Platform and Layout of 500MHz RF-Systems</vt:lpstr>
      <vt:lpstr>Four New Cryoelectra Amplifiers for the Storage Ring</vt:lpstr>
      <vt:lpstr>New Solid State Amplifiers from Cryoelectra </vt:lpstr>
      <vt:lpstr>Noise Measurements of the new 500MHz Solid State Amplifiers</vt:lpstr>
      <vt:lpstr>Work on the Booster RF-System</vt:lpstr>
      <vt:lpstr>New Digital 500MHz LLRF-Systems</vt:lpstr>
      <vt:lpstr>New 500MHz Master Signal Generator</vt:lpstr>
      <vt:lpstr>Super-3HC Relocated to Long Straight 09, 2x 250kV</vt:lpstr>
      <vt:lpstr>Super-3HC Relocated with Upgraded Tuning System</vt:lpstr>
      <vt:lpstr>ILK/(LLRF) 1500 MHz for the Super-3HC</vt:lpstr>
      <vt:lpstr>Upgrade of ACCEL-LINAC</vt:lpstr>
      <vt:lpstr>Special Challenges</vt:lpstr>
      <vt:lpstr>Second Hand from 4x 500MHz Ampegon KSUs. Interested?</vt:lpstr>
      <vt:lpstr>Spare-Part Table for AMPEGON KSUs, Extension for LINAC</vt:lpstr>
      <vt:lpstr>Thank you for your attention</vt:lpstr>
    </vt:vector>
  </TitlesOfParts>
  <Company>Paul Scherrer Institut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creator>Stingelin, Lukas</dc:creator>
  <dc:description>erstellt durch Vorlagenbauer.ch</dc:description>
  <cp:lastModifiedBy>Stingelin, Lukas</cp:lastModifiedBy>
  <cp:revision>42</cp:revision>
  <dcterms:created xsi:type="dcterms:W3CDTF">2025-10-16T14:17:35Z</dcterms:created>
  <dcterms:modified xsi:type="dcterms:W3CDTF">2025-10-21T16:08:43Z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0x0101000E594130A2AF244FBF3F304D904ED593</vt:lpwstr>
  </property>
  <property fmtid="{D5CDD505-2E9C-101B-9397-08002B2CF9AE}" pid="3" name="MediaServiceImageTags">
    <vt:lpwstr/>
  </property>
</Properties>
</file>