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448" r:id="rId2"/>
    <p:sldId id="436" r:id="rId3"/>
    <p:sldId id="381" r:id="rId4"/>
    <p:sldId id="624" r:id="rId5"/>
    <p:sldId id="626" r:id="rId6"/>
    <p:sldId id="670" r:id="rId7"/>
    <p:sldId id="669" r:id="rId8"/>
    <p:sldId id="421" r:id="rId9"/>
    <p:sldId id="417" r:id="rId10"/>
    <p:sldId id="423" r:id="rId11"/>
    <p:sldId id="422" r:id="rId12"/>
    <p:sldId id="419" r:id="rId13"/>
    <p:sldId id="662" r:id="rId14"/>
    <p:sldId id="403" r:id="rId15"/>
    <p:sldId id="404" r:id="rId16"/>
    <p:sldId id="405" r:id="rId17"/>
    <p:sldId id="661" r:id="rId18"/>
    <p:sldId id="660" r:id="rId19"/>
    <p:sldId id="418" r:id="rId20"/>
    <p:sldId id="420" r:id="rId21"/>
    <p:sldId id="664" r:id="rId22"/>
    <p:sldId id="394" r:id="rId23"/>
    <p:sldId id="666" r:id="rId24"/>
    <p:sldId id="665" r:id="rId25"/>
    <p:sldId id="667" r:id="rId26"/>
    <p:sldId id="668" r:id="rId27"/>
    <p:sldId id="671" r:id="rId28"/>
    <p:sldId id="393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84E8B"/>
    <a:srgbClr val="BCD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94"/>
  </p:normalViewPr>
  <p:slideViewPr>
    <p:cSldViewPr snapToGrid="0" snapToObjects="1" showGuides="1">
      <p:cViewPr varScale="1">
        <p:scale>
          <a:sx n="69" d="100"/>
          <a:sy n="69" d="100"/>
        </p:scale>
        <p:origin x="4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98376-67D4-4BC4-996C-AE07EC230E2C}" type="datetimeFigureOut">
              <a:rPr lang="de-DE" smtClean="0"/>
              <a:t>22.10.2025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C999A-5A26-482F-B6E8-F8DEB88A06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76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D70813-0C05-49AB-8640-2BFA7B1C26B7}" type="slidenum">
              <a:rPr kumimoji="0" lang="de-DE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2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25591CE0-D79E-0246-BC2A-3F5CA401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62785"/>
            <a:ext cx="12192000" cy="41061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262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262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262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59F48FC-2605-394C-88DA-678ACCBE2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828C05B-6588-224C-A400-0B770D4C0864}"/>
              </a:ext>
            </a:extLst>
          </p:cNvPr>
          <p:cNvSpPr/>
          <p:nvPr userDrawn="1"/>
        </p:nvSpPr>
        <p:spPr>
          <a:xfrm>
            <a:off x="8805742" y="4749256"/>
            <a:ext cx="1656184" cy="16561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7714C198-5905-BE49-AC9F-57E747432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DE464674-1518-1647-8861-DF39B0AB3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29327FC-2074-4A87-A845-7F86ECB04655}" type="slidenum">
              <a:rPr lang="de-DE" altLang="de-DE"/>
              <a:pPr/>
              <a:t>‹#›</a:t>
            </a:fld>
            <a:endParaRPr lang="de-DE" altLang="de-DE"/>
          </a:p>
        </p:txBody>
      </p:sp>
      <p:pic>
        <p:nvPicPr>
          <p:cNvPr id="2" name="Grafik 8" descr="Wissenschaftl_Info_a_Kopf.bmp">
            <a:extLst>
              <a:ext uri="{FF2B5EF4-FFF2-40B4-BE49-F238E27FC236}">
                <a16:creationId xmlns:a16="http://schemas.microsoft.com/office/drawing/2014/main" id="{0B05A507-A8EF-F5A9-7032-DAF3311C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2">
            <a:extLst>
              <a:ext uri="{FF2B5EF4-FFF2-40B4-BE49-F238E27FC236}">
                <a16:creationId xmlns:a16="http://schemas.microsoft.com/office/drawing/2014/main" id="{471ACBB3-06E0-7DD3-A9E7-1BC940591F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9863" y="0"/>
            <a:ext cx="1922137" cy="6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1EB2A590-122C-9E41-BF84-61FE894EF59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1A12957-312E-7A4C-8525-81C600AB25B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F048576-E8AD-B649-970A-914BCCB6CCC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BCD233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D99AFF-F828-F24B-B40D-0909AA29A358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B5A3834-3A04-D74D-B87D-899C34517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5C00210-99AF-0E4F-BE9C-4E18FB441107}"/>
              </a:ext>
            </a:extLst>
          </p:cNvPr>
          <p:cNvSpPr/>
          <p:nvPr userDrawn="1"/>
        </p:nvSpPr>
        <p:spPr>
          <a:xfrm>
            <a:off x="8827666" y="4749256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56651F90-87D8-A343-9F3F-9DCBBA9635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762CF7CF-1CAF-4546-9B84-0B533C25F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3D710C-1D3D-E062-644C-6BC32BC10D86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45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3 z.B.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BEF23178-630A-874F-9CB2-FB6BFF2EE8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926" y="4616450"/>
            <a:ext cx="11614150" cy="19446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B38E91-AAE6-6643-86D1-EE5CEB74B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EF8A3F-99D4-0E4F-A11C-D6DCB358D1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8926" y="1612900"/>
            <a:ext cx="11614150" cy="3284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941342"/>
            <a:ext cx="12192000" cy="26751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3249612"/>
            <a:ext cx="11036300" cy="54768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mehrzeilig sein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B68C694-BBB6-1847-A5CC-ED5BB5EC0B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1941342"/>
            <a:ext cx="11036300" cy="1855957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27666" y="3854450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3544949-F749-CB48-BC8D-DCF4F8DE65FC}"/>
              </a:ext>
            </a:extLst>
          </p:cNvPr>
          <p:cNvSpPr/>
          <p:nvPr userDrawn="1"/>
        </p:nvSpPr>
        <p:spPr>
          <a:xfrm>
            <a:off x="577850" y="461645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3E6ED63-906E-E043-ABF7-0EAB54F027B8}"/>
              </a:ext>
            </a:extLst>
          </p:cNvPr>
          <p:cNvSpPr/>
          <p:nvPr userDrawn="1"/>
        </p:nvSpPr>
        <p:spPr>
          <a:xfrm>
            <a:off x="1009850" y="461645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C1BE680-5E65-2B4D-AB30-5DE75588709B}"/>
              </a:ext>
            </a:extLst>
          </p:cNvPr>
          <p:cNvSpPr/>
          <p:nvPr userDrawn="1"/>
        </p:nvSpPr>
        <p:spPr>
          <a:xfrm>
            <a:off x="1441550" y="461645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/>
              </a:solidFill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4410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4844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FDB4638-6D3F-8FBE-7F91-760A5F545910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54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F2E95589-6537-4D47-84C0-55FA48CA11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934F5C24-478F-4341-8AB2-C3B8DAAADCE3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93E4E5B-8250-48E7-86A0-03124C1ED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14C7F77-822B-C9F3-F0EC-5828BE6F71EB}"/>
              </a:ext>
            </a:extLst>
          </p:cNvPr>
          <p:cNvSpPr txBox="1"/>
          <p:nvPr userDrawn="1"/>
        </p:nvSpPr>
        <p:spPr>
          <a:xfrm>
            <a:off x="9289640" y="309432"/>
            <a:ext cx="23245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dirty="0" err="1">
                <a:solidFill>
                  <a:srgbClr val="184E8B"/>
                </a:solidFill>
                <a:latin typeface="Source Sans Pro" panose="020B0503030403020204" pitchFamily="34" charset="0"/>
              </a:rPr>
              <a:t>For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 Internal Use </a:t>
            </a:r>
            <a:r>
              <a:rPr lang="de-DE" sz="1100" b="0" dirty="0" err="1">
                <a:solidFill>
                  <a:srgbClr val="184E8B"/>
                </a:solidFill>
                <a:latin typeface="Source Sans Pro" panose="020B0503030403020204" pitchFamily="34" charset="0"/>
              </a:rPr>
              <a:t>Only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 </a:t>
            </a:r>
            <a:r>
              <a:rPr lang="de-DE" sz="1100" b="1" dirty="0" err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 </a:t>
            </a:r>
            <a:r>
              <a:rPr lang="de-DE" sz="1100" b="0" dirty="0" err="1">
                <a:solidFill>
                  <a:srgbClr val="184E8B"/>
                </a:solidFill>
                <a:latin typeface="Source Sans Pro" panose="020B0503030403020204" pitchFamily="34" charset="0"/>
              </a:rPr>
              <a:t>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D844AD-7FE7-7C4B-ABC7-62D1AFD61512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36159AA-0883-E040-B04F-0956C54F2AF6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9E1E49-C4A6-ED46-A5AD-D3CAAFA0BB8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FBA6DC7-BF94-48AA-8460-D93B036698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01C9A59-950A-4DEF-A536-2C1DBF8356C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AEDFA0C-2E95-4249-82B2-632B5E753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AF6B0DE-3725-4957-CB56-027A88996973}"/>
              </a:ext>
            </a:extLst>
          </p:cNvPr>
          <p:cNvSpPr txBox="1"/>
          <p:nvPr userDrawn="1"/>
        </p:nvSpPr>
        <p:spPr>
          <a:xfrm>
            <a:off x="9398154" y="231914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166127-8F6F-3747-9D2E-9343E79C6A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ECD78C-D996-2C49-9E17-07F0B3247BE9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959A54-9950-1B43-817C-EE295E98FAA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8D0AD654-8EEA-470E-AC89-8552940BB5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FB1A686-F9A8-464B-A05C-73FD48B605EF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D939512-455D-41B3-9A15-5757B3582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1EB4123-4516-6458-3D4E-0B264FFCA96A}"/>
              </a:ext>
            </a:extLst>
          </p:cNvPr>
          <p:cNvSpPr txBox="1"/>
          <p:nvPr userDrawn="1"/>
        </p:nvSpPr>
        <p:spPr>
          <a:xfrm>
            <a:off x="9398154" y="231914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5847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29E17F-F786-DA46-892D-9AC9057EFBEC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8A19D77-AAFF-8B4C-A56A-219924348047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AF1682-6FCF-B24A-88D5-A567401A8E4A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C867531C-1840-48DB-9725-42BE371E956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A2F92D8B-11D6-4CE3-9144-1D5D6008DEA8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2ACEFA0-62B9-4775-B0CC-1EFE86A8C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2F37F80-8E6C-31F8-4A40-A64C4A3328BA}"/>
              </a:ext>
            </a:extLst>
          </p:cNvPr>
          <p:cNvSpPr txBox="1"/>
          <p:nvPr userDrawn="1"/>
        </p:nvSpPr>
        <p:spPr>
          <a:xfrm>
            <a:off x="9398154" y="231914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CEBBC38-EF7B-F448-AB72-6B21CE4927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72F898-CDD2-EB46-935F-1A01F39663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84A07B7-25E7-A147-A6FE-B58A3B5D85F6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6911299D-57C4-48C5-8B2E-2ADB5BE1EE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BFF68FFA-1044-4E9F-8356-97B6F0E329F9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258A15-D87F-4778-A194-3C5F2B995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57B5FA0-7F1F-638F-89D8-52CC8F79FEF9}"/>
              </a:ext>
            </a:extLst>
          </p:cNvPr>
          <p:cNvSpPr txBox="1"/>
          <p:nvPr userDrawn="1"/>
        </p:nvSpPr>
        <p:spPr>
          <a:xfrm>
            <a:off x="9398154" y="231914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8C26B1F-6643-5D4B-9331-A6AF47F302BF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E5AE330-4793-1247-A8B2-0502F6C0C372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B5D097C-8800-2843-8D1C-E802969F5417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8F2A7931-4B8D-4FA0-B0B0-05D8F7315E7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1" name="Foliennummernplatzhalter 11">
            <a:extLst>
              <a:ext uri="{FF2B5EF4-FFF2-40B4-BE49-F238E27FC236}">
                <a16:creationId xmlns:a16="http://schemas.microsoft.com/office/drawing/2014/main" id="{47EF36CD-9CB8-453C-8BD8-2E830C36A0DA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89F8082-7472-4054-BF27-BE3C2C9D6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5E6B5EE-52D4-5F52-5E52-753FF1170126}"/>
              </a:ext>
            </a:extLst>
          </p:cNvPr>
          <p:cNvSpPr txBox="1"/>
          <p:nvPr userDrawn="1"/>
        </p:nvSpPr>
        <p:spPr>
          <a:xfrm>
            <a:off x="9398154" y="231914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44F69-732F-B74F-945A-CBDADE82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76CAF-1EA1-423C-8058-649BCDB34A0D}" type="datetime1">
              <a:rPr lang="de-DE" smtClean="0"/>
              <a:t>22.10.2025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DF1E7-7728-684B-896D-8CFDB8DC33E7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61" r:id="rId3"/>
    <p:sldLayoutId id="2147483650" r:id="rId4"/>
    <p:sldLayoutId id="2147483651" r:id="rId5"/>
    <p:sldLayoutId id="2147483662" r:id="rId6"/>
    <p:sldLayoutId id="2147483663" r:id="rId7"/>
    <p:sldLayoutId id="2147483664" r:id="rId8"/>
    <p:sldLayoutId id="2147483665" r:id="rId9"/>
    <p:sldLayoutId id="2147483678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0.png"/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9" Type="http://schemas.openxmlformats.org/officeDocument/2006/relationships/image" Target="../media/image4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2BEC8-6130-C556-3C2E-477897538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564DD-9A15-C6B8-22CD-B0E51B6C4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846" y="2227247"/>
            <a:ext cx="9973531" cy="909896"/>
          </a:xfrm>
        </p:spPr>
        <p:txBody>
          <a:bodyPr>
            <a:normAutofit fontScale="90000"/>
          </a:bodyPr>
          <a:lstStyle/>
          <a:p>
            <a:r>
              <a:rPr lang="en-US" dirty="0"/>
              <a:t>Design of the 3.5th-Harmonic Active Cavity for the BESSY II Storage Ring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FAC7AD-E1D0-01A4-CD85-2B50126DB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845" y="3453385"/>
            <a:ext cx="7532481" cy="459719"/>
          </a:xfrm>
        </p:spPr>
        <p:txBody>
          <a:bodyPr>
            <a:noAutofit/>
          </a:bodyPr>
          <a:lstStyle/>
          <a:p>
            <a:r>
              <a:rPr lang="de-DE" b="1" dirty="0">
                <a:latin typeface="+mn-lt"/>
              </a:rPr>
              <a:t>Dr. Andranik Tsakanian,</a:t>
            </a:r>
            <a:r>
              <a:rPr lang="en-US" b="1" dirty="0">
                <a:latin typeface="+mn-lt"/>
              </a:rPr>
              <a:t> on behalf of BESSY II Teams</a:t>
            </a:r>
            <a:r>
              <a:rPr lang="de-DE" b="1" dirty="0">
                <a:latin typeface="+mn-lt"/>
              </a:rPr>
              <a:t> </a:t>
            </a:r>
            <a:endParaRPr lang="de-DE" sz="2000" b="1" dirty="0">
              <a:latin typeface="+mn-lt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9C264A-4899-D90D-F2F6-52521831A9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465273">
            <a:off x="8737653" y="5334965"/>
            <a:ext cx="1722906" cy="7043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b="1" dirty="0" err="1">
                <a:latin typeface="+mn-lt"/>
              </a:rPr>
              <a:t>HarmonLIP</a:t>
            </a:r>
            <a:r>
              <a:rPr lang="de-DE" sz="1800" b="1" dirty="0">
                <a:latin typeface="+mn-lt"/>
              </a:rPr>
              <a:t>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b="1" dirty="0">
                <a:latin typeface="+mn-lt"/>
              </a:rPr>
              <a:t>Workshop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A2F3E097-B3D9-3DCD-3CE2-0C727F8282C3}"/>
              </a:ext>
            </a:extLst>
          </p:cNvPr>
          <p:cNvSpPr txBox="1">
            <a:spLocks/>
          </p:cNvSpPr>
          <p:nvPr/>
        </p:nvSpPr>
        <p:spPr>
          <a:xfrm>
            <a:off x="577850" y="3956404"/>
            <a:ext cx="7659245" cy="8243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952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4800" b="0" i="0" kern="1200">
                <a:solidFill>
                  <a:schemeClr val="bg1"/>
                </a:solidFill>
                <a:latin typeface="Source Sans Pro Light" panose="020B04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b="1" dirty="0">
              <a:latin typeface="+mn-lt"/>
            </a:endParaRP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45DF7D6-4DB1-8580-66A6-283E606865E2}"/>
              </a:ext>
            </a:extLst>
          </p:cNvPr>
          <p:cNvSpPr txBox="1">
            <a:spLocks/>
          </p:cNvSpPr>
          <p:nvPr/>
        </p:nvSpPr>
        <p:spPr>
          <a:xfrm>
            <a:off x="3118995" y="4468346"/>
            <a:ext cx="5118100" cy="1131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+mn-lt"/>
              </a:rPr>
              <a:t>ESLS RF &amp; </a:t>
            </a:r>
            <a:r>
              <a:rPr lang="en-US" sz="1800" b="1" dirty="0" err="1">
                <a:latin typeface="+mn-lt"/>
              </a:rPr>
              <a:t>HarmonLIP</a:t>
            </a:r>
            <a:r>
              <a:rPr lang="en-US" sz="1800" b="1" dirty="0">
                <a:latin typeface="+mn-lt"/>
              </a:rPr>
              <a:t> Workshops 2025</a:t>
            </a:r>
          </a:p>
          <a:p>
            <a:pPr algn="ctr"/>
            <a:endParaRPr lang="de-DE" sz="1200" b="1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b="1" dirty="0">
                <a:latin typeface="+mn-lt"/>
              </a:rPr>
              <a:t>22 - 24 </a:t>
            </a:r>
            <a:r>
              <a:rPr lang="de-DE" sz="1600" b="1" dirty="0" err="1">
                <a:latin typeface="+mn-lt"/>
              </a:rPr>
              <a:t>October</a:t>
            </a:r>
            <a:r>
              <a:rPr lang="de-DE" sz="1600" b="1" dirty="0">
                <a:latin typeface="+mn-lt"/>
              </a:rPr>
              <a:t> 2025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b="1" dirty="0">
                <a:latin typeface="+mn-lt"/>
              </a:rPr>
              <a:t>ALBA Synchrotron,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2597050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F0840-444B-20AA-5EBB-54B85DF45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65">
            <a:extLst>
              <a:ext uri="{FF2B5EF4-FFF2-40B4-BE49-F238E27FC236}">
                <a16:creationId xmlns:a16="http://schemas.microsoft.com/office/drawing/2014/main" id="{092C3EA1-44BA-CF30-3BA1-17E96115B2FE}"/>
              </a:ext>
            </a:extLst>
          </p:cNvPr>
          <p:cNvSpPr txBox="1">
            <a:spLocks/>
          </p:cNvSpPr>
          <p:nvPr/>
        </p:nvSpPr>
        <p:spPr>
          <a:xfrm>
            <a:off x="1271464" y="50147"/>
            <a:ext cx="14559502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Energy Acceptance Normal-Shortening Mode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437FDC-5A55-2E43-68F0-D51DA6547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8947" b="6209"/>
          <a:stretch/>
        </p:blipFill>
        <p:spPr>
          <a:xfrm>
            <a:off x="94347" y="1052736"/>
            <a:ext cx="9235297" cy="5739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376E9-AFC4-A282-7103-D1E7E3A3D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989" r="60959" b="69981"/>
          <a:stretch/>
        </p:blipFill>
        <p:spPr>
          <a:xfrm>
            <a:off x="10110282" y="1003617"/>
            <a:ext cx="1917574" cy="174962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67D5E6-7ACA-2EEE-CFD2-BC3062B77EDC}"/>
              </a:ext>
            </a:extLst>
          </p:cNvPr>
          <p:cNvGrpSpPr/>
          <p:nvPr/>
        </p:nvGrpSpPr>
        <p:grpSpPr>
          <a:xfrm>
            <a:off x="8112224" y="2003057"/>
            <a:ext cx="1967648" cy="768840"/>
            <a:chOff x="7512728" y="1580040"/>
            <a:chExt cx="1967648" cy="768840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C41AC595-945F-701A-4042-C882EB61DF82}"/>
                </a:ext>
              </a:extLst>
            </p:cNvPr>
            <p:cNvSpPr/>
            <p:nvPr/>
          </p:nvSpPr>
          <p:spPr>
            <a:xfrm>
              <a:off x="7512728" y="1580040"/>
              <a:ext cx="1967648" cy="768840"/>
            </a:xfrm>
            <a:prstGeom prst="rightArrow">
              <a:avLst>
                <a:gd name="adj1" fmla="val 50000"/>
                <a:gd name="adj2" fmla="val 64621"/>
              </a:avLst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0977FB-C706-6368-BFBD-9E98AD15F783}"/>
                </a:ext>
              </a:extLst>
            </p:cNvPr>
            <p:cNvSpPr txBox="1"/>
            <p:nvPr/>
          </p:nvSpPr>
          <p:spPr>
            <a:xfrm>
              <a:off x="7512728" y="1795183"/>
              <a:ext cx="1967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Natural ∆E/E~ 10</a:t>
              </a:r>
              <a:r>
                <a:rPr kumimoji="0" lang="de-DE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-3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2940F6-DFBF-6921-2E88-589035F85D0A}"/>
              </a:ext>
            </a:extLst>
          </p:cNvPr>
          <p:cNvGrpSpPr/>
          <p:nvPr/>
        </p:nvGrpSpPr>
        <p:grpSpPr>
          <a:xfrm>
            <a:off x="7392144" y="620688"/>
            <a:ext cx="2327819" cy="1220074"/>
            <a:chOff x="7392144" y="620688"/>
            <a:chExt cx="2327819" cy="12200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533457-00AE-8926-19B3-CBAB7B6E0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5" t="66731" r="57492" b="9281"/>
            <a:stretch/>
          </p:blipFill>
          <p:spPr>
            <a:xfrm>
              <a:off x="7392144" y="620688"/>
              <a:ext cx="2088233" cy="12200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A0753F-AAEC-8187-FFF4-5EAD053FFB5B}"/>
                </a:ext>
              </a:extLst>
            </p:cNvPr>
            <p:cNvSpPr txBox="1"/>
            <p:nvPr/>
          </p:nvSpPr>
          <p:spPr>
            <a:xfrm>
              <a:off x="8750670" y="728613"/>
              <a:ext cx="96929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∆E/E~ 10</a:t>
              </a:r>
              <a:r>
                <a:rPr kumimoji="0" lang="de-DE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-3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FF4B4B-CFA1-0CC3-BFFE-76BE44FFD5F9}"/>
              </a:ext>
            </a:extLst>
          </p:cNvPr>
          <p:cNvGrpSpPr/>
          <p:nvPr/>
        </p:nvGrpSpPr>
        <p:grpSpPr>
          <a:xfrm>
            <a:off x="655122" y="620688"/>
            <a:ext cx="2207234" cy="1155039"/>
            <a:chOff x="655122" y="620688"/>
            <a:chExt cx="2207234" cy="11550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4E31A4-1E4D-AE2C-7F4B-7EA50B789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18" t="67357" r="18168" b="9933"/>
            <a:stretch/>
          </p:blipFill>
          <p:spPr>
            <a:xfrm>
              <a:off x="894708" y="620688"/>
              <a:ext cx="1967648" cy="11550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A1DA78-BA09-09FA-78C6-21066FCBD33F}"/>
                </a:ext>
              </a:extLst>
            </p:cNvPr>
            <p:cNvSpPr txBox="1"/>
            <p:nvPr/>
          </p:nvSpPr>
          <p:spPr>
            <a:xfrm>
              <a:off x="655122" y="702047"/>
              <a:ext cx="96929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∆E/E~ 10</a:t>
              </a:r>
              <a:r>
                <a:rPr kumimoji="0" lang="de-DE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-3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28A2E80-D8D6-8819-67F3-78DD56E996E0}"/>
              </a:ext>
            </a:extLst>
          </p:cNvPr>
          <p:cNvSpPr txBox="1"/>
          <p:nvPr/>
        </p:nvSpPr>
        <p:spPr>
          <a:xfrm>
            <a:off x="9421453" y="6413699"/>
            <a:ext cx="212479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Courtesy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Matveenko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24AE609-1CA1-12A1-8994-B80222A99D9C}"/>
              </a:ext>
            </a:extLst>
          </p:cNvPr>
          <p:cNvSpPr txBox="1">
            <a:spLocks/>
          </p:cNvSpPr>
          <p:nvPr/>
        </p:nvSpPr>
        <p:spPr>
          <a:xfrm>
            <a:off x="9061451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de-DE" altLang="de-DE" sz="18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34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8A6367-0A94-22CF-E0CA-C2FD878F0F32}"/>
              </a:ext>
            </a:extLst>
          </p:cNvPr>
          <p:cNvGrpSpPr/>
          <p:nvPr/>
        </p:nvGrpSpPr>
        <p:grpSpPr>
          <a:xfrm>
            <a:off x="191344" y="1169368"/>
            <a:ext cx="8784976" cy="5572000"/>
            <a:chOff x="263352" y="620688"/>
            <a:chExt cx="9577064" cy="59385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A64383-959F-6E44-DFB4-015D4B4B6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4" t="6051" r="9248" b="6084"/>
            <a:stretch/>
          </p:blipFill>
          <p:spPr>
            <a:xfrm>
              <a:off x="263352" y="980727"/>
              <a:ext cx="9577064" cy="557849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8E95A8-BC9B-B98D-37D8-7C0659E7A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8" r="30658" b="93188"/>
            <a:stretch/>
          </p:blipFill>
          <p:spPr>
            <a:xfrm>
              <a:off x="3524960" y="620688"/>
              <a:ext cx="3960440" cy="43204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A731D23-DD0E-BB45-1424-A93CD1206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2" t="6751" r="60513" b="66073"/>
          <a:stretch/>
        </p:blipFill>
        <p:spPr>
          <a:xfrm>
            <a:off x="10095963" y="1789884"/>
            <a:ext cx="1728192" cy="1855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5BB005-C9AA-85FC-CAC6-5289B03311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3" t="6751" r="21060" b="66073"/>
          <a:stretch/>
        </p:blipFill>
        <p:spPr>
          <a:xfrm>
            <a:off x="9935856" y="3933056"/>
            <a:ext cx="2016224" cy="18551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02F568F-33EC-57CD-14CD-E03BCEEDE717}"/>
              </a:ext>
            </a:extLst>
          </p:cNvPr>
          <p:cNvGrpSpPr/>
          <p:nvPr/>
        </p:nvGrpSpPr>
        <p:grpSpPr>
          <a:xfrm>
            <a:off x="7930108" y="2876184"/>
            <a:ext cx="2005748" cy="768840"/>
            <a:chOff x="7474628" y="1580040"/>
            <a:chExt cx="2005748" cy="768840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FD888EFF-752B-4630-44A9-E9F3D15959D8}"/>
                </a:ext>
              </a:extLst>
            </p:cNvPr>
            <p:cNvSpPr/>
            <p:nvPr/>
          </p:nvSpPr>
          <p:spPr>
            <a:xfrm>
              <a:off x="7512728" y="1580040"/>
              <a:ext cx="1967648" cy="768840"/>
            </a:xfrm>
            <a:prstGeom prst="rightArrow">
              <a:avLst>
                <a:gd name="adj1" fmla="val 50000"/>
                <a:gd name="adj2" fmla="val 64621"/>
              </a:avLst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CA53B9-2306-6040-3866-C5A873937ED1}"/>
                </a:ext>
              </a:extLst>
            </p:cNvPr>
            <p:cNvSpPr txBox="1"/>
            <p:nvPr/>
          </p:nvSpPr>
          <p:spPr>
            <a:xfrm>
              <a:off x="7474628" y="1795183"/>
              <a:ext cx="1967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Natural ∆E/E~ 10</a:t>
              </a:r>
              <a:r>
                <a:rPr kumimoji="0" lang="de-DE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-3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itel 65">
            <a:extLst>
              <a:ext uri="{FF2B5EF4-FFF2-40B4-BE49-F238E27FC236}">
                <a16:creationId xmlns:a16="http://schemas.microsoft.com/office/drawing/2014/main" id="{0183F393-F94F-93DF-2648-A41954EC5D3F}"/>
              </a:ext>
            </a:extLst>
          </p:cNvPr>
          <p:cNvSpPr txBox="1">
            <a:spLocks/>
          </p:cNvSpPr>
          <p:nvPr/>
        </p:nvSpPr>
        <p:spPr>
          <a:xfrm>
            <a:off x="1271464" y="50147"/>
            <a:ext cx="9217024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Energy Acceptance Shortening-Lengthening Mode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36AF80-2EA1-7A58-AEC8-0E67C9CB621B}"/>
              </a:ext>
            </a:extLst>
          </p:cNvPr>
          <p:cNvSpPr txBox="1"/>
          <p:nvPr/>
        </p:nvSpPr>
        <p:spPr>
          <a:xfrm>
            <a:off x="9336360" y="6400865"/>
            <a:ext cx="212479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Courtesy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Matveenko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7A2848-A65E-14AB-3290-1E0B528BE0A6}"/>
              </a:ext>
            </a:extLst>
          </p:cNvPr>
          <p:cNvSpPr txBox="1"/>
          <p:nvPr/>
        </p:nvSpPr>
        <p:spPr>
          <a:xfrm>
            <a:off x="6506172" y="4081451"/>
            <a:ext cx="170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Quartic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Potential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E1A8BD-5F59-9567-4DAC-F14AC9FEB4D6}"/>
              </a:ext>
            </a:extLst>
          </p:cNvPr>
          <p:cNvCxnSpPr/>
          <p:nvPr/>
        </p:nvCxnSpPr>
        <p:spPr>
          <a:xfrm flipH="1">
            <a:off x="6960096" y="4409612"/>
            <a:ext cx="262197" cy="793377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6A9961-B65E-E6E1-2FD0-5AFDCF3C95BD}"/>
              </a:ext>
            </a:extLst>
          </p:cNvPr>
          <p:cNvGrpSpPr/>
          <p:nvPr/>
        </p:nvGrpSpPr>
        <p:grpSpPr>
          <a:xfrm>
            <a:off x="7239236" y="620688"/>
            <a:ext cx="2460124" cy="1389412"/>
            <a:chOff x="7239236" y="620688"/>
            <a:chExt cx="2460124" cy="13894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41AF01-1F4A-B1B9-CAAE-320A91E65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34" t="66457" r="17903" b="9982"/>
            <a:stretch/>
          </p:blipFill>
          <p:spPr>
            <a:xfrm>
              <a:off x="7459966" y="620688"/>
              <a:ext cx="2239394" cy="13894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BFDE4F-6535-3391-A0C6-275689082786}"/>
                </a:ext>
              </a:extLst>
            </p:cNvPr>
            <p:cNvSpPr txBox="1"/>
            <p:nvPr/>
          </p:nvSpPr>
          <p:spPr>
            <a:xfrm>
              <a:off x="7239236" y="769964"/>
              <a:ext cx="96929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∆E/E~ 10</a:t>
              </a:r>
              <a:r>
                <a:rPr kumimoji="0" lang="de-DE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-3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9D8EDA-AFFE-158F-4F2B-885DFAA91BFF}"/>
              </a:ext>
            </a:extLst>
          </p:cNvPr>
          <p:cNvGrpSpPr/>
          <p:nvPr/>
        </p:nvGrpSpPr>
        <p:grpSpPr>
          <a:xfrm>
            <a:off x="1011623" y="620688"/>
            <a:ext cx="2410215" cy="1257226"/>
            <a:chOff x="1011623" y="620688"/>
            <a:chExt cx="2410215" cy="12572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8773C4-41FB-A67D-A915-C614F814E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1" t="66878" r="57175" b="9915"/>
            <a:stretch/>
          </p:blipFill>
          <p:spPr>
            <a:xfrm>
              <a:off x="1011623" y="620688"/>
              <a:ext cx="2171572" cy="12572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1A422A-B459-AC13-1432-3DC7B6DAECB9}"/>
                </a:ext>
              </a:extLst>
            </p:cNvPr>
            <p:cNvSpPr txBox="1"/>
            <p:nvPr/>
          </p:nvSpPr>
          <p:spPr>
            <a:xfrm>
              <a:off x="2452545" y="712314"/>
              <a:ext cx="96929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∆E/E~ 10</a:t>
              </a:r>
              <a:r>
                <a:rPr kumimoji="0" lang="de-DE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-3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D4EAE6-3F96-AA22-5A5A-5FB76D9F3FBE}"/>
              </a:ext>
            </a:extLst>
          </p:cNvPr>
          <p:cNvSpPr txBox="1">
            <a:spLocks/>
          </p:cNvSpPr>
          <p:nvPr/>
        </p:nvSpPr>
        <p:spPr>
          <a:xfrm>
            <a:off x="9061451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de-DE" altLang="de-DE" sz="18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7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949FA-EDB8-A413-E72F-E5F52B507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2E263D-8067-65B8-F5D3-21B6CDFDD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1" t="31510" r="39583" b="12464"/>
          <a:stretch/>
        </p:blipFill>
        <p:spPr>
          <a:xfrm>
            <a:off x="7449732" y="5086186"/>
            <a:ext cx="1787564" cy="1686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0D2E89-92F3-56FA-63D5-F89DCB10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0" r="39959"/>
          <a:stretch/>
        </p:blipFill>
        <p:spPr>
          <a:xfrm>
            <a:off x="162323" y="681531"/>
            <a:ext cx="2446936" cy="52934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35004-E15F-7A92-31EB-F88B939EDA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27FC-2074-4A87-A845-7F86ECB04655}" type="slidenum"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E84B0-1926-1145-1D09-B1CE92B75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6" t="6416" r="32500" b="3774"/>
          <a:stretch/>
        </p:blipFill>
        <p:spPr>
          <a:xfrm>
            <a:off x="2904313" y="846427"/>
            <a:ext cx="4173858" cy="53927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74F3A4-C892-E50B-BE38-4E7AF84BDF39}"/>
              </a:ext>
            </a:extLst>
          </p:cNvPr>
          <p:cNvSpPr txBox="1"/>
          <p:nvPr/>
        </p:nvSpPr>
        <p:spPr>
          <a:xfrm>
            <a:off x="1822631" y="1042969"/>
            <a:ext cx="95123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WATRAX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533B94-2F47-CD4D-37B5-936459447D3C}"/>
              </a:ext>
            </a:extLst>
          </p:cNvPr>
          <p:cNvSpPr txBox="1"/>
          <p:nvPr/>
        </p:nvSpPr>
        <p:spPr>
          <a:xfrm>
            <a:off x="5812224" y="6298089"/>
            <a:ext cx="143590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HOM-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Damper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2502F-4D6B-3978-9CB7-A04D55737ACA}"/>
              </a:ext>
            </a:extLst>
          </p:cNvPr>
          <p:cNvSpPr txBox="1"/>
          <p:nvPr/>
        </p:nvSpPr>
        <p:spPr>
          <a:xfrm>
            <a:off x="6417924" y="3785960"/>
            <a:ext cx="250715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Plunger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(Same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1.5GHz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Cavity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7A9F5B-4C5F-601D-55B1-2D16E5BEC1CC}"/>
              </a:ext>
            </a:extLst>
          </p:cNvPr>
          <p:cNvSpPr txBox="1"/>
          <p:nvPr/>
        </p:nvSpPr>
        <p:spPr>
          <a:xfrm>
            <a:off x="209613" y="6014645"/>
            <a:ext cx="250971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Pickup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Antenna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(same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1.5GHz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Cavity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A271A3-C929-D973-A0EF-75A2EC9C7B3E}"/>
              </a:ext>
            </a:extLst>
          </p:cNvPr>
          <p:cNvSpPr txBox="1"/>
          <p:nvPr/>
        </p:nvSpPr>
        <p:spPr>
          <a:xfrm>
            <a:off x="2477626" y="2690838"/>
            <a:ext cx="21048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Coupler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Inner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conductor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same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1.5GHz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Cavity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47A31A-B0CD-FB8C-07A7-C73B52458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r="8657" b="5095"/>
          <a:stretch/>
        </p:blipFill>
        <p:spPr>
          <a:xfrm>
            <a:off x="2948597" y="4687432"/>
            <a:ext cx="2412645" cy="201589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B0B4739-8818-C9C2-572F-E5441CFA0C99}"/>
              </a:ext>
            </a:extLst>
          </p:cNvPr>
          <p:cNvGrpSpPr/>
          <p:nvPr/>
        </p:nvGrpSpPr>
        <p:grpSpPr>
          <a:xfrm>
            <a:off x="9150658" y="668424"/>
            <a:ext cx="2666385" cy="3986111"/>
            <a:chOff x="9265378" y="1878860"/>
            <a:chExt cx="2666385" cy="39861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B2B2C77-2E1C-5264-9926-43A4DADA7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378" y="1878860"/>
              <a:ext cx="2666385" cy="39861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6F2F20-BA75-0B96-0B14-23981E9583E6}"/>
                </a:ext>
              </a:extLst>
            </p:cNvPr>
            <p:cNvSpPr txBox="1"/>
            <p:nvPr/>
          </p:nvSpPr>
          <p:spPr>
            <a:xfrm>
              <a:off x="9720181" y="1935520"/>
              <a:ext cx="15273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1.5GHz </a:t>
              </a: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Cavity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0F6FB53-45A7-7E30-30B2-4A54C5BB0F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r="33903"/>
          <a:stretch/>
        </p:blipFill>
        <p:spPr>
          <a:xfrm>
            <a:off x="6587179" y="846427"/>
            <a:ext cx="2397236" cy="23100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09D64F-3DC2-434B-00A7-B4CAE27587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3" t="24801" r="34585" b="25850"/>
          <a:stretch/>
        </p:blipFill>
        <p:spPr>
          <a:xfrm>
            <a:off x="10074060" y="4702717"/>
            <a:ext cx="1549910" cy="186783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15BEC8-D79D-6150-9285-29B001C3DAE9}"/>
              </a:ext>
            </a:extLst>
          </p:cNvPr>
          <p:cNvSpPr txBox="1"/>
          <p:nvPr/>
        </p:nvSpPr>
        <p:spPr>
          <a:xfrm>
            <a:off x="6595433" y="4532640"/>
            <a:ext cx="250715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Ferrite Teils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(Same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1.5GHz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Cavity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1B8D0E-6DB2-358D-6E46-6687FDFAB22E}"/>
              </a:ext>
            </a:extLst>
          </p:cNvPr>
          <p:cNvSpPr txBox="1"/>
          <p:nvPr/>
        </p:nvSpPr>
        <p:spPr>
          <a:xfrm>
            <a:off x="6164178" y="2643926"/>
            <a:ext cx="69713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Body</a:t>
            </a:r>
          </a:p>
        </p:txBody>
      </p:sp>
      <p:sp>
        <p:nvSpPr>
          <p:cNvPr id="7" name="Titel 65">
            <a:extLst>
              <a:ext uri="{FF2B5EF4-FFF2-40B4-BE49-F238E27FC236}">
                <a16:creationId xmlns:a16="http://schemas.microsoft.com/office/drawing/2014/main" id="{25EA6CE4-2D7B-60CE-9934-D5362E168136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1.75GHz Cu Cavity Design– Overview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4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0" t="37441" r="45608" b="29202"/>
          <a:stretch/>
        </p:blipFill>
        <p:spPr>
          <a:xfrm>
            <a:off x="4092921" y="938307"/>
            <a:ext cx="2527335" cy="25933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2" t="37537" r="47891" b="30911"/>
          <a:stretch/>
        </p:blipFill>
        <p:spPr>
          <a:xfrm>
            <a:off x="7262187" y="929856"/>
            <a:ext cx="2421622" cy="25897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2" t="14303" r="43261"/>
          <a:stretch/>
        </p:blipFill>
        <p:spPr>
          <a:xfrm>
            <a:off x="9805609" y="872283"/>
            <a:ext cx="2324640" cy="3628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6916" r="34000"/>
          <a:stretch/>
        </p:blipFill>
        <p:spPr>
          <a:xfrm>
            <a:off x="1095428" y="580444"/>
            <a:ext cx="2917197" cy="4032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 t="7387" r="2442"/>
          <a:stretch/>
        </p:blipFill>
        <p:spPr>
          <a:xfrm>
            <a:off x="683812" y="4500438"/>
            <a:ext cx="3601941" cy="22061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27FC-2074-4A87-A845-7F86ECB04655}" type="slidenum"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3979" y="123564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field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69202" y="1958385"/>
            <a:ext cx="1687552" cy="4346354"/>
            <a:chOff x="1847528" y="1916832"/>
            <a:chExt cx="1687552" cy="434635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535080" y="1988840"/>
              <a:ext cx="0" cy="4274346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847528" y="1916832"/>
              <a:ext cx="0" cy="434635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el 65"/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Accelerating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mode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8269" y="5227521"/>
            <a:ext cx="1800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RF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parameters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R/Q=168.5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Ω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Q0=1.61*1e4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QL=8345, </a:t>
            </a:r>
            <a:r>
              <a:rPr kumimoji="0" lang="el-G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β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=0.8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6932" y="398290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field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38735" y="771399"/>
            <a:ext cx="10081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field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4376" y="833375"/>
            <a:ext cx="10081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field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23368" y="4517229"/>
            <a:ext cx="6830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High E-field around the in inner gap corners could be limitation for gradient – discharge issue.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  <a:r>
              <a:rPr kumimoji="0" lang="de-DE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&lt; 30 MV/m (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Kilpatrick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High B-field at connection of cavity body &amp; attached elements – heat issue. Local losses </a:t>
            </a: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&lt; 1.2 </a:t>
            </a:r>
            <a:r>
              <a:rPr lang="en-US" sz="1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W/mm</a:t>
            </a:r>
            <a:r>
              <a:rPr lang="en-US" sz="1600" b="1" baseline="30000" dirty="0" smtClean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, fulfilled.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Field has asymmetry due to the FPC etc. – field map tracking is required (Beam dynamic)</a:t>
            </a:r>
          </a:p>
        </p:txBody>
      </p:sp>
    </p:spTree>
    <p:extLst>
      <p:ext uri="{BB962C8B-B14F-4D97-AF65-F5344CB8AC3E}">
        <p14:creationId xmlns:p14="http://schemas.microsoft.com/office/powerpoint/2010/main" val="1633994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02AF6D-B19D-7DE6-8B28-EC8FA0A894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27FC-2074-4A87-A845-7F86ECB04655}" type="slidenum"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el 65">
            <a:extLst>
              <a:ext uri="{FF2B5EF4-FFF2-40B4-BE49-F238E27FC236}">
                <a16:creationId xmlns:a16="http://schemas.microsoft.com/office/drawing/2014/main" id="{2F6461EA-EEC0-3187-CC4C-69073B6B07F8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1.75GHz Cu Cavity – Plunger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8B6DFC-285A-4A0C-1B2C-744F17E832B6}"/>
              </a:ext>
            </a:extLst>
          </p:cNvPr>
          <p:cNvSpPr txBox="1"/>
          <p:nvPr/>
        </p:nvSpPr>
        <p:spPr>
          <a:xfrm>
            <a:off x="3842172" y="5456250"/>
            <a:ext cx="7736620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Max. Plunger Losses (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=-25mm) – inner conductor Q=1.8e5 (Below &lt;10% of Q0).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Fundamental mode losses in HOM waveguide end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Qext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≥ 2.5e7 (0.1% of Q0) each.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Highest loss density &lt; 1.1 W/mm^2 (at 200kV accelerating voltage). 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Off-resonance of plunger localised modes with cavity acc. mode is fulfilled for entire tuning range. Plunger mode is at ~1770 </a:t>
            </a:r>
            <a:r>
              <a:rPr lang="en-GB" sz="1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MHz.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D88A2B-0B87-E73A-588D-A0B75BDF4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 r="34180"/>
          <a:stretch/>
        </p:blipFill>
        <p:spPr>
          <a:xfrm>
            <a:off x="3619255" y="559579"/>
            <a:ext cx="4522855" cy="35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B0C789-C4D4-C3D2-6A2E-97767E8E8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r="54612" b="4434"/>
          <a:stretch/>
        </p:blipFill>
        <p:spPr>
          <a:xfrm>
            <a:off x="167416" y="1859031"/>
            <a:ext cx="3634943" cy="4513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BC9141-CBEB-C527-ED2B-093A4692A3AD}"/>
              </a:ext>
            </a:extLst>
          </p:cNvPr>
          <p:cNvGrpSpPr/>
          <p:nvPr/>
        </p:nvGrpSpPr>
        <p:grpSpPr>
          <a:xfrm>
            <a:off x="7587236" y="1124744"/>
            <a:ext cx="4437348" cy="4331506"/>
            <a:chOff x="7587236" y="519361"/>
            <a:chExt cx="4437348" cy="433150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7D5DDB6-79B7-2D4D-81AF-7A3C3C9A35A4}"/>
                </a:ext>
              </a:extLst>
            </p:cNvPr>
            <p:cNvGrpSpPr/>
            <p:nvPr/>
          </p:nvGrpSpPr>
          <p:grpSpPr>
            <a:xfrm>
              <a:off x="7587236" y="519361"/>
              <a:ext cx="4352925" cy="4331506"/>
              <a:chOff x="7587236" y="519361"/>
              <a:chExt cx="4352925" cy="43315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F9AE5C5-17F9-5CDB-33CC-B41CF6230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7236" y="519361"/>
                <a:ext cx="4352925" cy="381952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D5B2A9-5EEF-AA4A-12E4-5D8B61F9F0EE}"/>
                  </a:ext>
                </a:extLst>
              </p:cNvPr>
              <p:cNvSpPr txBox="1"/>
              <p:nvPr/>
            </p:nvSpPr>
            <p:spPr>
              <a:xfrm>
                <a:off x="7833728" y="4266092"/>
                <a:ext cx="3862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+9.6     +7.1    +2.9     -1.3     -4.2    -5.8     -6.6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Δf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[MHz] (f0=1748.79MHz)</a:t>
                </a:r>
                <a:endParaRPr kumimoji="0" lang="en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81B4552-570A-1C2F-7EE1-0E026AEE1CD9}"/>
                  </a:ext>
                </a:extLst>
              </p:cNvPr>
              <p:cNvCxnSpPr/>
              <p:nvPr/>
            </p:nvCxnSpPr>
            <p:spPr>
              <a:xfrm>
                <a:off x="8142110" y="4114922"/>
                <a:ext cx="0" cy="196256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BED552C-C7F3-B4F6-7335-F37DCE59D89B}"/>
                  </a:ext>
                </a:extLst>
              </p:cNvPr>
              <p:cNvCxnSpPr/>
              <p:nvPr/>
            </p:nvCxnSpPr>
            <p:spPr>
              <a:xfrm>
                <a:off x="8691674" y="4114922"/>
                <a:ext cx="0" cy="196256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DB5D2D0-9564-F7C6-3DFF-4EC305520CED}"/>
                  </a:ext>
                </a:extLst>
              </p:cNvPr>
              <p:cNvCxnSpPr/>
              <p:nvPr/>
            </p:nvCxnSpPr>
            <p:spPr>
              <a:xfrm>
                <a:off x="10862218" y="4132287"/>
                <a:ext cx="0" cy="196256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74C3CF1-3712-D6AC-CDCD-1C17FAA22870}"/>
                  </a:ext>
                </a:extLst>
              </p:cNvPr>
              <p:cNvCxnSpPr/>
              <p:nvPr/>
            </p:nvCxnSpPr>
            <p:spPr>
              <a:xfrm>
                <a:off x="11407165" y="4114922"/>
                <a:ext cx="0" cy="196256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DDDCF7-C390-0797-7986-BEAE580669F4}"/>
                </a:ext>
              </a:extLst>
            </p:cNvPr>
            <p:cNvSpPr/>
            <p:nvPr/>
          </p:nvSpPr>
          <p:spPr>
            <a:xfrm>
              <a:off x="7587236" y="519361"/>
              <a:ext cx="4437348" cy="433150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E916F7-C8F6-2082-2F60-971C19970D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8" t="46329" r="51214" b="23999"/>
          <a:stretch/>
        </p:blipFill>
        <p:spPr>
          <a:xfrm rot="10800000">
            <a:off x="9121651" y="87276"/>
            <a:ext cx="1734663" cy="121083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9CB7E4-35F1-379C-2C8A-B2E8E1D0F73D}"/>
              </a:ext>
            </a:extLst>
          </p:cNvPr>
          <p:cNvCxnSpPr>
            <a:cxnSpLocks/>
          </p:cNvCxnSpPr>
          <p:nvPr/>
        </p:nvCxnSpPr>
        <p:spPr>
          <a:xfrm>
            <a:off x="9763698" y="1124744"/>
            <a:ext cx="0" cy="3384376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8B6DFC-285A-4A0C-1B2C-744F17E832B6}"/>
              </a:ext>
            </a:extLst>
          </p:cNvPr>
          <p:cNvSpPr txBox="1"/>
          <p:nvPr/>
        </p:nvSpPr>
        <p:spPr>
          <a:xfrm>
            <a:off x="3915332" y="4579087"/>
            <a:ext cx="35589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6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Successfully integrated plunger from 1.5GHz EU-HOM-Damped cavity.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5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ED83EDE-B01F-CFCE-12A2-00CAD2707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5" y="692272"/>
            <a:ext cx="2288994" cy="57627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CDF9CA-3355-49ED-964F-4220FB0B4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3" y="3737826"/>
            <a:ext cx="4271306" cy="2891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FD360B-799D-640B-DA8E-D705CAE02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03" y="1077119"/>
            <a:ext cx="7109194" cy="26449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02AF6D-B19D-7DE6-8B28-EC8FA0A894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27FC-2074-4A87-A845-7F86ECB04655}" type="slidenum"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725A93-63AB-26BD-1448-863F1F0580C2}"/>
              </a:ext>
            </a:extLst>
          </p:cNvPr>
          <p:cNvCxnSpPr>
            <a:cxnSpLocks/>
          </p:cNvCxnSpPr>
          <p:nvPr/>
        </p:nvCxnSpPr>
        <p:spPr>
          <a:xfrm>
            <a:off x="6636887" y="3186204"/>
            <a:ext cx="3096344" cy="0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65">
            <a:extLst>
              <a:ext uri="{FF2B5EF4-FFF2-40B4-BE49-F238E27FC236}">
                <a16:creationId xmlns:a16="http://schemas.microsoft.com/office/drawing/2014/main" id="{61C09F7D-BE32-76F4-537D-1DE1AF0CA36E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1.75GHz Coupler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A5AB54-C320-1CA1-D54A-6B117D50583D}"/>
              </a:ext>
            </a:extLst>
          </p:cNvPr>
          <p:cNvSpPr txBox="1"/>
          <p:nvPr/>
        </p:nvSpPr>
        <p:spPr>
          <a:xfrm>
            <a:off x="6105479" y="672170"/>
            <a:ext cx="4159159" cy="33855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Ceramic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27 x 74 mm,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Thickness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 mm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330726-3956-C262-9784-EA28D2EE6788}"/>
              </a:ext>
            </a:extLst>
          </p:cNvPr>
          <p:cNvCxnSpPr>
            <a:cxnSpLocks/>
          </p:cNvCxnSpPr>
          <p:nvPr/>
        </p:nvCxnSpPr>
        <p:spPr>
          <a:xfrm>
            <a:off x="7889079" y="1061321"/>
            <a:ext cx="1844152" cy="131208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6ECBC9-4610-875E-ACEE-DA9C2F41E17A}"/>
              </a:ext>
            </a:extLst>
          </p:cNvPr>
          <p:cNvCxnSpPr>
            <a:cxnSpLocks/>
          </p:cNvCxnSpPr>
          <p:nvPr/>
        </p:nvCxnSpPr>
        <p:spPr>
          <a:xfrm flipH="1">
            <a:off x="6636887" y="1058624"/>
            <a:ext cx="1252192" cy="133905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A4FCF21-92FA-1023-F196-BF754401032E}"/>
              </a:ext>
            </a:extLst>
          </p:cNvPr>
          <p:cNvSpPr txBox="1"/>
          <p:nvPr/>
        </p:nvSpPr>
        <p:spPr>
          <a:xfrm>
            <a:off x="7551513" y="3177341"/>
            <a:ext cx="996363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89.4 mm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CBAF02-52B5-DE5A-D3CD-74EB779FE540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4349749" y="1204080"/>
            <a:ext cx="619816" cy="403364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1F427CF-D88C-7E92-459C-F02B3AAB6F34}"/>
              </a:ext>
            </a:extLst>
          </p:cNvPr>
          <p:cNvSpPr txBox="1"/>
          <p:nvPr/>
        </p:nvSpPr>
        <p:spPr>
          <a:xfrm>
            <a:off x="3006285" y="619305"/>
            <a:ext cx="2686928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Coax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diamters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33.35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 66mm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Cut-off 1.937 GHz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FB1C9B-EEBB-981B-64B9-89CA7BA1441A}"/>
              </a:ext>
            </a:extLst>
          </p:cNvPr>
          <p:cNvSpPr txBox="1"/>
          <p:nvPr/>
        </p:nvSpPr>
        <p:spPr>
          <a:xfrm>
            <a:off x="2370565" y="4374991"/>
            <a:ext cx="5197999" cy="156966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FPC Inner conductor is same as for 1.5GHz FPC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ceramics are same with 10mm thickness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outer diameter is decrease (compare to 1.5GHz FPC) to increase the cut-off frequency of coax TE mode. 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D806BC-078C-828B-063B-6D8E199C8106}"/>
              </a:ext>
            </a:extLst>
          </p:cNvPr>
          <p:cNvSpPr/>
          <p:nvPr/>
        </p:nvSpPr>
        <p:spPr>
          <a:xfrm>
            <a:off x="238539" y="743457"/>
            <a:ext cx="2576223" cy="352639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897036-4A8F-D542-F287-F6EE2F11E7E1}"/>
              </a:ext>
            </a:extLst>
          </p:cNvPr>
          <p:cNvCxnSpPr>
            <a:cxnSpLocks/>
          </p:cNvCxnSpPr>
          <p:nvPr/>
        </p:nvCxnSpPr>
        <p:spPr>
          <a:xfrm>
            <a:off x="2834744" y="2691068"/>
            <a:ext cx="2005141" cy="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960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D83EDE-B01F-CFCE-12A2-00CAD2707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5" y="692272"/>
            <a:ext cx="2288994" cy="57627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5F3588-D059-B033-120B-0D64CA71A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32" y="638005"/>
            <a:ext cx="5857185" cy="34444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02AF6D-B19D-7DE6-8B28-EC8FA0A894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27FC-2074-4A87-A845-7F86ECB04655}" type="slidenum"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el 65">
            <a:extLst>
              <a:ext uri="{FF2B5EF4-FFF2-40B4-BE49-F238E27FC236}">
                <a16:creationId xmlns:a16="http://schemas.microsoft.com/office/drawing/2014/main" id="{2F6461EA-EEC0-3187-CC4C-69073B6B07F8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1.75GHz Coupler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FB1C9B-EEBB-981B-64B9-89CA7BA1441A}"/>
              </a:ext>
            </a:extLst>
          </p:cNvPr>
          <p:cNvSpPr txBox="1"/>
          <p:nvPr/>
        </p:nvSpPr>
        <p:spPr>
          <a:xfrm>
            <a:off x="3287688" y="4312651"/>
            <a:ext cx="7879752" cy="156966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Optimised FPC with cavity at critically coupling has S11 &lt; -50dB. This indicates that power is transmitted to the cavity fully and is not reflected from FPC 2xCeramic 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(if considered as transmission line). 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FPC tip is same as for 1.5GHz FPC. Small adaption to be done – mechanical design &amp; final cross check is foreseen including frequency correction.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009109-728E-D34B-7AC8-31861EF2B2DA}"/>
              </a:ext>
            </a:extLst>
          </p:cNvPr>
          <p:cNvSpPr txBox="1"/>
          <p:nvPr/>
        </p:nvSpPr>
        <p:spPr>
          <a:xfrm>
            <a:off x="3075958" y="6126128"/>
            <a:ext cx="5795659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area should be considered as part of coupling adjustment.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D806BC-078C-828B-063B-6D8E199C8106}"/>
              </a:ext>
            </a:extLst>
          </p:cNvPr>
          <p:cNvSpPr/>
          <p:nvPr/>
        </p:nvSpPr>
        <p:spPr>
          <a:xfrm>
            <a:off x="403165" y="4139343"/>
            <a:ext cx="2273721" cy="211114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B897036-4A8F-D542-F287-F6EE2F11E7E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2661273" y="6134243"/>
            <a:ext cx="414685" cy="161162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F621D88-4E88-8E0D-32CE-6B8CD1E63C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0" r="29717"/>
          <a:stretch/>
        </p:blipFill>
        <p:spPr>
          <a:xfrm>
            <a:off x="8291195" y="638005"/>
            <a:ext cx="3643713" cy="34764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E46AD3-4C70-B67F-FBD8-160B45530DB8}"/>
              </a:ext>
            </a:extLst>
          </p:cNvPr>
          <p:cNvSpPr txBox="1"/>
          <p:nvPr/>
        </p:nvSpPr>
        <p:spPr>
          <a:xfrm>
            <a:off x="8932905" y="3809760"/>
            <a:ext cx="2723670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FPC rotated by 46° for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28367-55E3-F60E-9708-1CC5E906ED42}"/>
              </a:ext>
            </a:extLst>
          </p:cNvPr>
          <p:cNvSpPr txBox="1"/>
          <p:nvPr/>
        </p:nvSpPr>
        <p:spPr>
          <a:xfrm>
            <a:off x="3287688" y="1034311"/>
            <a:ext cx="1708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F-Solver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0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498F0-C3CB-3B25-A38C-7B845C045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FD9E26C-28FA-9370-9F3D-219F4F5A21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16" t="10481" r="25384" b="9277"/>
          <a:stretch>
            <a:fillRect/>
          </a:stretch>
        </p:blipFill>
        <p:spPr>
          <a:xfrm>
            <a:off x="8074769" y="787983"/>
            <a:ext cx="3770720" cy="28554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9E27977-2F7A-E526-B9A6-21B56D3ED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77" y="853188"/>
            <a:ext cx="6459830" cy="26499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ED29EAB-55CA-E25B-09F4-A9B724D11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" y="3752798"/>
            <a:ext cx="5529654" cy="244727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0F8F1A-03E4-D469-73C5-BACDBC333980}"/>
              </a:ext>
            </a:extLst>
          </p:cNvPr>
          <p:cNvCxnSpPr>
            <a:cxnSpLocks/>
          </p:cNvCxnSpPr>
          <p:nvPr/>
        </p:nvCxnSpPr>
        <p:spPr>
          <a:xfrm>
            <a:off x="3641697" y="2532425"/>
            <a:ext cx="88746" cy="331158"/>
          </a:xfrm>
          <a:prstGeom prst="line">
            <a:avLst/>
          </a:prstGeom>
          <a:ln w="25400">
            <a:solidFill>
              <a:srgbClr val="C0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FD8E72D-F6E6-9C42-5CA7-C477457F086F}"/>
              </a:ext>
            </a:extLst>
          </p:cNvPr>
          <p:cNvSpPr txBox="1"/>
          <p:nvPr/>
        </p:nvSpPr>
        <p:spPr>
          <a:xfrm>
            <a:off x="3253958" y="2927866"/>
            <a:ext cx="1564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Tuning Flange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DA063E-A24D-0DD2-3F2A-056E0895E2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27FC-2074-4A87-A845-7F86ECB04655}" type="slidenum"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el 65">
            <a:extLst>
              <a:ext uri="{FF2B5EF4-FFF2-40B4-BE49-F238E27FC236}">
                <a16:creationId xmlns:a16="http://schemas.microsoft.com/office/drawing/2014/main" id="{52D8D1CE-C461-885D-8CA8-F4F686BF2611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WATRAX 1750 MHz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F5DF30-1907-DE60-2603-761E688CEF24}"/>
              </a:ext>
            </a:extLst>
          </p:cNvPr>
          <p:cNvCxnSpPr>
            <a:cxnSpLocks/>
          </p:cNvCxnSpPr>
          <p:nvPr/>
        </p:nvCxnSpPr>
        <p:spPr>
          <a:xfrm>
            <a:off x="874643" y="2057989"/>
            <a:ext cx="644056" cy="843768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0AA3A2-C219-2697-ABAF-AD6052BEE70C}"/>
              </a:ext>
            </a:extLst>
          </p:cNvPr>
          <p:cNvSpPr txBox="1"/>
          <p:nvPr/>
        </p:nvSpPr>
        <p:spPr>
          <a:xfrm>
            <a:off x="527676" y="2844831"/>
            <a:ext cx="28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Rect. Waveguide - WR430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4FA0E-5EDF-40E3-30D6-45B95C1E6C72}"/>
              </a:ext>
            </a:extLst>
          </p:cNvPr>
          <p:cNvSpPr txBox="1"/>
          <p:nvPr/>
        </p:nvSpPr>
        <p:spPr>
          <a:xfrm>
            <a:off x="5849510" y="3845740"/>
            <a:ext cx="5644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Geometry has symmetry plane as shown in picture.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GB" sz="16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prstClr val="black"/>
                </a:solidFill>
                <a:cs typeface="Arial" panose="020B0604020202020204" pitchFamily="34" charset="0"/>
              </a:rPr>
              <a:t>Frequency range is at least 1748.9 ± 6 MHz (S11&lt; -30dB)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Frequency tuning is done by tuning flange only ! i.e. adjusting the position 132 </a:t>
            </a:r>
            <a:r>
              <a:rPr lang="en-GB" sz="1600" b="1" dirty="0">
                <a:cs typeface="Arial" panose="020B0604020202020204" pitchFamily="34" charset="0"/>
              </a:rPr>
              <a:t>± 4mm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&amp; thickness </a:t>
            </a:r>
            <a:r>
              <a:rPr lang="en-GB" sz="1600" b="1" dirty="0">
                <a:solidFill>
                  <a:prstClr val="black"/>
                </a:solidFill>
                <a:cs typeface="Arial" panose="020B0604020202020204" pitchFamily="34" charset="0"/>
              </a:rPr>
              <a:t>17.8 ± 1.5mm.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GB" sz="16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prstClr val="black"/>
                </a:solidFill>
                <a:cs typeface="Arial" panose="020B0604020202020204" pitchFamily="34" charset="0"/>
              </a:rPr>
              <a:t>Fabrication tolerances ±1mm can be compensated by tuning flange &amp; proofed in dedicated tolerance studies.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GB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3624C0-8852-1A1D-CAAD-E8C333A5AC6B}"/>
              </a:ext>
            </a:extLst>
          </p:cNvPr>
          <p:cNvSpPr txBox="1"/>
          <p:nvPr/>
        </p:nvSpPr>
        <p:spPr>
          <a:xfrm>
            <a:off x="3535625" y="4947592"/>
            <a:ext cx="151216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 =17.8 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= -0.3 mm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3594A9-905C-D848-DDAA-EFE9D47E7EAD}"/>
              </a:ext>
            </a:extLst>
          </p:cNvPr>
          <p:cNvSpPr txBox="1"/>
          <p:nvPr/>
        </p:nvSpPr>
        <p:spPr>
          <a:xfrm>
            <a:off x="7154187" y="2163093"/>
            <a:ext cx="1841163" cy="7386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Coax Diameters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33.35 x 66 mm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Cut-off = 1.937 GHz</a:t>
            </a:r>
            <a:endParaRPr kumimoji="0" lang="en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5283155-D359-EF38-3F8B-ACB2B02DA3EA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6623151" y="2532425"/>
            <a:ext cx="531036" cy="0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8165C23-B959-0D78-44FF-4685B7F6DF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16" t="10523" r="30638" b="2504"/>
          <a:stretch>
            <a:fillRect/>
          </a:stretch>
        </p:blipFill>
        <p:spPr>
          <a:xfrm>
            <a:off x="9729856" y="803382"/>
            <a:ext cx="2321994" cy="4556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5E200C-0EAD-EDA0-A1DD-F59EEA849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91" y="4704239"/>
            <a:ext cx="2163840" cy="20485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D5661A-0A63-89D6-685C-FE2C755031E1}"/>
              </a:ext>
            </a:extLst>
          </p:cNvPr>
          <p:cNvSpPr txBox="1"/>
          <p:nvPr/>
        </p:nvSpPr>
        <p:spPr>
          <a:xfrm>
            <a:off x="8658561" y="5600629"/>
            <a:ext cx="770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H-field</a:t>
            </a:r>
            <a:endParaRPr lang="en-DE" sz="1600" b="1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32CBF-3ECC-B653-97C6-5A61CC38D1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27FC-2074-4A87-A845-7F86ECB04655}" type="slidenum"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el 65">
            <a:extLst>
              <a:ext uri="{FF2B5EF4-FFF2-40B4-BE49-F238E27FC236}">
                <a16:creationId xmlns:a16="http://schemas.microsoft.com/office/drawing/2014/main" id="{943901E5-0144-3A82-6D20-293EF1D912D0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HOM-Damper for 1.75 GHz Cavity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07C97-AA60-2CCE-F62C-BFAEC3B57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r="44685" b="14756"/>
          <a:stretch>
            <a:fillRect/>
          </a:stretch>
        </p:blipFill>
        <p:spPr>
          <a:xfrm>
            <a:off x="382055" y="627372"/>
            <a:ext cx="3426025" cy="260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915993-BABD-7B79-0176-5E13CF95A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7" t="10059" r="21061"/>
          <a:stretch>
            <a:fillRect/>
          </a:stretch>
        </p:blipFill>
        <p:spPr>
          <a:xfrm>
            <a:off x="292399" y="3355935"/>
            <a:ext cx="3515681" cy="334210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2E9F2D88-B343-B52A-4491-682799196C1A}"/>
              </a:ext>
            </a:extLst>
          </p:cNvPr>
          <p:cNvSpPr txBox="1"/>
          <p:nvPr/>
        </p:nvSpPr>
        <p:spPr>
          <a:xfrm>
            <a:off x="3749341" y="748810"/>
            <a:ext cx="5980515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Trans-damper design is based on adding antenna &amp; tuning flange on ridged-waveguide of 1.75GHz cavity, i.e.  no transition piece needed.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Antenna tip dimensions allows outside mounting with feedthrough &amp; installation through coax pipe.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Damper is optimised for TE1 mode of R-waveguide up to 5 GHz.  At higher frequencies other waveguide modes are excited that are not damped.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BB92138-61DF-B8BE-2A04-D1713C271898}"/>
              </a:ext>
            </a:extLst>
          </p:cNvPr>
          <p:cNvCxnSpPr>
            <a:cxnSpLocks/>
          </p:cNvCxnSpPr>
          <p:nvPr/>
        </p:nvCxnSpPr>
        <p:spPr>
          <a:xfrm>
            <a:off x="2603373" y="2121626"/>
            <a:ext cx="644116" cy="216024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61CFDCF1-BE72-39DE-2D09-0598EF649510}"/>
              </a:ext>
            </a:extLst>
          </p:cNvPr>
          <p:cNvSpPr txBox="1"/>
          <p:nvPr/>
        </p:nvSpPr>
        <p:spPr>
          <a:xfrm>
            <a:off x="2438561" y="2354796"/>
            <a:ext cx="1710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HOM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Antenna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Tip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DDFA8AD-B2D3-6AB8-8576-6D1403570EC6}"/>
              </a:ext>
            </a:extLst>
          </p:cNvPr>
          <p:cNvCxnSpPr>
            <a:cxnSpLocks/>
          </p:cNvCxnSpPr>
          <p:nvPr/>
        </p:nvCxnSpPr>
        <p:spPr>
          <a:xfrm>
            <a:off x="2118192" y="2664881"/>
            <a:ext cx="340636" cy="233170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83830F7-D152-8D8E-5150-0C83C708507D}"/>
              </a:ext>
            </a:extLst>
          </p:cNvPr>
          <p:cNvSpPr txBox="1"/>
          <p:nvPr/>
        </p:nvSpPr>
        <p:spPr>
          <a:xfrm>
            <a:off x="1953380" y="2898051"/>
            <a:ext cx="1710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Tuning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Flange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3E1BEE-6395-5D65-43A2-8DE49D9C3B9D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0696176" y="5326471"/>
            <a:ext cx="477649" cy="265633"/>
          </a:xfrm>
          <a:prstGeom prst="line">
            <a:avLst/>
          </a:prstGeom>
          <a:ln w="25400">
            <a:solidFill>
              <a:srgbClr val="0000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126F4FA-B47C-C047-DFDB-8A193E25173D}"/>
              </a:ext>
            </a:extLst>
          </p:cNvPr>
          <p:cNvSpPr txBox="1"/>
          <p:nvPr/>
        </p:nvSpPr>
        <p:spPr>
          <a:xfrm>
            <a:off x="9499802" y="5592104"/>
            <a:ext cx="239274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Excitation Port, mode TE1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C429FC-812D-8488-AFBE-F7F15F63408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274201" y="5417838"/>
            <a:ext cx="1421975" cy="174266"/>
          </a:xfrm>
          <a:prstGeom prst="line">
            <a:avLst/>
          </a:prstGeom>
          <a:ln w="25400">
            <a:solidFill>
              <a:srgbClr val="0000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BC75E32-D10F-B4C0-3462-A3F8045E21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293" t="10229" r="30696" b="2959"/>
          <a:stretch>
            <a:fillRect/>
          </a:stretch>
        </p:blipFill>
        <p:spPr>
          <a:xfrm>
            <a:off x="4509199" y="2408287"/>
            <a:ext cx="2245631" cy="42897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9501291-D0B9-EB8A-CF7B-4916D4D4674E}"/>
              </a:ext>
            </a:extLst>
          </p:cNvPr>
          <p:cNvSpPr txBox="1"/>
          <p:nvPr/>
        </p:nvSpPr>
        <p:spPr>
          <a:xfrm>
            <a:off x="9729856" y="4697161"/>
            <a:ext cx="86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f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=4 GHz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B65B52-7A54-0C5E-5B97-3E5A235EAB5B}"/>
              </a:ext>
            </a:extLst>
          </p:cNvPr>
          <p:cNvSpPr txBox="1"/>
          <p:nvPr/>
        </p:nvSpPr>
        <p:spPr>
          <a:xfrm>
            <a:off x="4688404" y="5335694"/>
            <a:ext cx="86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f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=3 GHz</a:t>
            </a:r>
          </a:p>
        </p:txBody>
      </p:sp>
    </p:spTree>
    <p:extLst>
      <p:ext uri="{BB962C8B-B14F-4D97-AF65-F5344CB8AC3E}">
        <p14:creationId xmlns:p14="http://schemas.microsoft.com/office/powerpoint/2010/main" val="188465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5A3AE-F8A6-563A-BE53-D2D7DCD0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F3CFF8F-A73F-BA05-5954-1B06C5C57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385" y="3579233"/>
            <a:ext cx="3045979" cy="29461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970BC93-8B81-C623-7F5D-F7E01A1539EC}"/>
              </a:ext>
            </a:extLst>
          </p:cNvPr>
          <p:cNvSpPr txBox="1"/>
          <p:nvPr/>
        </p:nvSpPr>
        <p:spPr>
          <a:xfrm>
            <a:off x="10056440" y="3311093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TE2 - Fc~3.554GHz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DE033-0424-5E51-B560-B8315F8A22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27FC-2074-4A87-A845-7F86ECB04655}" type="slidenum"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el 65">
            <a:extLst>
              <a:ext uri="{FF2B5EF4-FFF2-40B4-BE49-F238E27FC236}">
                <a16:creationId xmlns:a16="http://schemas.microsoft.com/office/drawing/2014/main" id="{978871C7-F874-7447-2C4D-1418816DEDB9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HOM-Damper for 1750 MHz Cavity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8EA1E-38E2-D5EB-F90C-9136C138F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r="4077"/>
          <a:stretch/>
        </p:blipFill>
        <p:spPr>
          <a:xfrm>
            <a:off x="5900846" y="4285514"/>
            <a:ext cx="3147482" cy="23797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5AA1265-6F9E-673F-12A8-F0956582B92F}"/>
              </a:ext>
            </a:extLst>
          </p:cNvPr>
          <p:cNvGrpSpPr/>
          <p:nvPr/>
        </p:nvGrpSpPr>
        <p:grpSpPr>
          <a:xfrm>
            <a:off x="70210" y="620688"/>
            <a:ext cx="6120680" cy="4029939"/>
            <a:chOff x="47328" y="2112372"/>
            <a:chExt cx="7272808" cy="41944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32BCD2-58D3-4201-0F18-C004E16A3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45" b="-1"/>
            <a:stretch/>
          </p:blipFill>
          <p:spPr>
            <a:xfrm>
              <a:off x="119336" y="2112372"/>
              <a:ext cx="7200800" cy="17486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863614-00AB-D00A-CDAF-ACA75D01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8" y="3861048"/>
              <a:ext cx="7128792" cy="244576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25BE722-7FB4-D54F-2889-1389B8E1F2C6}"/>
              </a:ext>
            </a:extLst>
          </p:cNvPr>
          <p:cNvSpPr txBox="1"/>
          <p:nvPr/>
        </p:nvSpPr>
        <p:spPr>
          <a:xfrm>
            <a:off x="47327" y="4755913"/>
            <a:ext cx="5840395" cy="1600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 the cavity beampipe (diameter 40mm) cut-off frequency is ~4.4GHz, the trans-dumpers are optimised to damp up to 5GHz.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For fundamental waveguide mode (Fcut~2.037GHz) broadband damping (≤ -15dB) between 2.4-5GHz is reached.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Higher waveguide modes are not damped &amp; if required additional HOM antenna might be needed. There are two other waveguide TE modes with cut-off frequencies below 5GHz &amp; the Fcut~3.5GHz.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1CC124-B109-D3D1-4DFB-E87B46F25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42" y="825760"/>
            <a:ext cx="2579329" cy="25125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15E7C2-EC4F-75D2-2DD2-515117B2ED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51" y="891696"/>
            <a:ext cx="2976794" cy="28181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0CB2E89-05ED-32EE-F04F-52025633A325}"/>
              </a:ext>
            </a:extLst>
          </p:cNvPr>
          <p:cNvSpPr txBox="1"/>
          <p:nvPr/>
        </p:nvSpPr>
        <p:spPr>
          <a:xfrm>
            <a:off x="6911526" y="612650"/>
            <a:ext cx="1848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TE1 - Fc~2.037GHz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EDC59A-DDC1-885D-C431-991139610614}"/>
              </a:ext>
            </a:extLst>
          </p:cNvPr>
          <p:cNvSpPr txBox="1"/>
          <p:nvPr/>
        </p:nvSpPr>
        <p:spPr>
          <a:xfrm>
            <a:off x="9560489" y="524980"/>
            <a:ext cx="184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TE3 - Fc~3.598GHz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FA3F02-C650-BB53-9D8A-188B3D265725}"/>
              </a:ext>
            </a:extLst>
          </p:cNvPr>
          <p:cNvSpPr txBox="1"/>
          <p:nvPr/>
        </p:nvSpPr>
        <p:spPr>
          <a:xfrm>
            <a:off x="8240169" y="2157009"/>
            <a:ext cx="770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H-field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02C379-D263-A0DC-065B-A577AA6A30B9}"/>
              </a:ext>
            </a:extLst>
          </p:cNvPr>
          <p:cNvSpPr txBox="1"/>
          <p:nvPr/>
        </p:nvSpPr>
        <p:spPr>
          <a:xfrm>
            <a:off x="11059943" y="1818455"/>
            <a:ext cx="770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H-field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365ADA-FC39-09B1-BC1B-8DA85CFBF97C}"/>
              </a:ext>
            </a:extLst>
          </p:cNvPr>
          <p:cNvSpPr txBox="1"/>
          <p:nvPr/>
        </p:nvSpPr>
        <p:spPr>
          <a:xfrm>
            <a:off x="11292312" y="4833722"/>
            <a:ext cx="770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H-field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52C94-BF41-9355-7A19-8EFA7FAA061C}"/>
              </a:ext>
            </a:extLst>
          </p:cNvPr>
          <p:cNvSpPr/>
          <p:nvPr/>
        </p:nvSpPr>
        <p:spPr>
          <a:xfrm>
            <a:off x="911424" y="663334"/>
            <a:ext cx="3024336" cy="3592818"/>
          </a:xfrm>
          <a:prstGeom prst="rect">
            <a:avLst/>
          </a:prstGeom>
          <a:solidFill>
            <a:srgbClr val="FFC000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2329C2-2A61-BC72-634F-C3C828256212}"/>
              </a:ext>
            </a:extLst>
          </p:cNvPr>
          <p:cNvCxnSpPr>
            <a:cxnSpLocks/>
          </p:cNvCxnSpPr>
          <p:nvPr/>
        </p:nvCxnSpPr>
        <p:spPr>
          <a:xfrm>
            <a:off x="911424" y="1412776"/>
            <a:ext cx="3024336" cy="0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1B7A10-AF32-3687-3FFF-5B122FB10A16}"/>
              </a:ext>
            </a:extLst>
          </p:cNvPr>
          <p:cNvSpPr txBox="1"/>
          <p:nvPr/>
        </p:nvSpPr>
        <p:spPr>
          <a:xfrm>
            <a:off x="911424" y="1093952"/>
            <a:ext cx="3146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S11 ≤ -15dB (Excitation TE1 mode) 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65">
            <a:extLst>
              <a:ext uri="{FF2B5EF4-FFF2-40B4-BE49-F238E27FC236}">
                <a16:creationId xmlns:a16="http://schemas.microsoft.com/office/drawing/2014/main" id="{924A3A59-41AF-2E94-783C-D7B083AE7797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800" dirty="0">
                <a:latin typeface="Century Gothic" panose="020B0502020202020204" pitchFamily="34" charset="0"/>
                <a:ea typeface="+mn-ea"/>
                <a:cs typeface="Arial" charset="0"/>
              </a:rPr>
              <a:t>Outline</a:t>
            </a:r>
            <a:endParaRPr lang="en-US" sz="2800" baseline="30000" dirty="0"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0AF7ED-1600-8796-266C-880BB548FF21}"/>
              </a:ext>
            </a:extLst>
          </p:cNvPr>
          <p:cNvSpPr txBox="1"/>
          <p:nvPr/>
        </p:nvSpPr>
        <p:spPr>
          <a:xfrm>
            <a:off x="1199456" y="1599218"/>
            <a:ext cx="791090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Introduction to BESSY II storage ring</a:t>
            </a:r>
          </a:p>
          <a:p>
            <a:endParaRPr lang="en-US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entury Gothic" panose="020B0502020202020204" pitchFamily="34" charset="0"/>
              </a:rPr>
              <a:t>BESSY II Plus:  </a:t>
            </a:r>
            <a:r>
              <a:rPr lang="en-US" b="1" dirty="0" smtClean="0">
                <a:latin typeface="Century Gothic" panose="020B0502020202020204" pitchFamily="34" charset="0"/>
              </a:rPr>
              <a:t>normal conducting </a:t>
            </a:r>
            <a:r>
              <a:rPr lang="en-US" b="1" dirty="0">
                <a:latin typeface="Century Gothic" panose="020B0502020202020204" pitchFamily="34" charset="0"/>
              </a:rPr>
              <a:t>3rd &amp; 3.5rd </a:t>
            </a:r>
            <a:r>
              <a:rPr lang="en-US" b="1" dirty="0" smtClean="0">
                <a:latin typeface="Century Gothic" panose="020B0502020202020204" pitchFamily="34" charset="0"/>
              </a:rPr>
              <a:t>harmonic </a:t>
            </a:r>
            <a:r>
              <a:rPr lang="en-US" b="1" dirty="0">
                <a:latin typeface="Century Gothic" panose="020B0502020202020204" pitchFamily="34" charset="0"/>
              </a:rPr>
              <a:t>c</a:t>
            </a:r>
            <a:r>
              <a:rPr lang="en-US" b="1" dirty="0" smtClean="0">
                <a:latin typeface="Century Gothic" panose="020B0502020202020204" pitchFamily="34" charset="0"/>
              </a:rPr>
              <a:t>avities </a:t>
            </a:r>
            <a:endParaRPr lang="en-US" b="1" dirty="0">
              <a:latin typeface="Century Gothic" panose="020B0502020202020204" pitchFamily="34" charset="0"/>
            </a:endParaRPr>
          </a:p>
          <a:p>
            <a:endParaRPr lang="en-US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Century Gothic" panose="020B0502020202020204" pitchFamily="34" charset="0"/>
              </a:rPr>
              <a:t>Design </a:t>
            </a:r>
            <a:r>
              <a:rPr lang="en-US" b="1" dirty="0">
                <a:latin typeface="Century Gothic" panose="020B0502020202020204" pitchFamily="34" charset="0"/>
              </a:rPr>
              <a:t>of 3.5rd </a:t>
            </a:r>
            <a:r>
              <a:rPr lang="en-US" b="1" dirty="0" smtClean="0">
                <a:latin typeface="Century Gothic" panose="020B0502020202020204" pitchFamily="34" charset="0"/>
              </a:rPr>
              <a:t>harmonic </a:t>
            </a:r>
            <a:r>
              <a:rPr lang="en-US" b="1" dirty="0">
                <a:latin typeface="Century Gothic" panose="020B0502020202020204" pitchFamily="34" charset="0"/>
              </a:rPr>
              <a:t>c</a:t>
            </a:r>
            <a:r>
              <a:rPr lang="en-US" b="1" dirty="0" smtClean="0">
                <a:latin typeface="Century Gothic" panose="020B0502020202020204" pitchFamily="34" charset="0"/>
              </a:rPr>
              <a:t>avity</a:t>
            </a:r>
            <a:endParaRPr lang="en-US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entury Gothic" panose="020B0502020202020204" pitchFamily="34" charset="0"/>
              </a:rPr>
              <a:t>HOM </a:t>
            </a:r>
            <a:r>
              <a:rPr lang="en-US" b="1" dirty="0" smtClean="0">
                <a:latin typeface="Century Gothic" panose="020B0502020202020204" pitchFamily="34" charset="0"/>
              </a:rPr>
              <a:t>power levels.</a:t>
            </a:r>
            <a:endParaRPr lang="en-US" b="1" dirty="0">
              <a:latin typeface="Century Gothic" panose="020B0502020202020204" pitchFamily="34" charset="0"/>
            </a:endParaRPr>
          </a:p>
          <a:p>
            <a:endParaRPr lang="en-US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entury Gothic" panose="020B0502020202020204" pitchFamily="34" charset="0"/>
              </a:rPr>
              <a:t>Outlook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D890B505-F83F-5544-DA4D-AA314C8700FA}"/>
              </a:ext>
            </a:extLst>
          </p:cNvPr>
          <p:cNvSpPr txBox="1">
            <a:spLocks/>
          </p:cNvSpPr>
          <p:nvPr/>
        </p:nvSpPr>
        <p:spPr bwMode="auto">
          <a:xfrm>
            <a:off x="8922072" y="6293324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14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A2BD3B7-4E44-A74C-F2B8-D300542F2718}"/>
              </a:ext>
            </a:extLst>
          </p:cNvPr>
          <p:cNvGrpSpPr/>
          <p:nvPr/>
        </p:nvGrpSpPr>
        <p:grpSpPr>
          <a:xfrm>
            <a:off x="4514114" y="871504"/>
            <a:ext cx="1826823" cy="4567056"/>
            <a:chOff x="6151103" y="2136415"/>
            <a:chExt cx="1826823" cy="456705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A5A7C7-B159-9F4F-D7ED-AE073B153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56" t="6731" r="38991" b="39305"/>
            <a:stretch>
              <a:fillRect/>
            </a:stretch>
          </p:blipFill>
          <p:spPr>
            <a:xfrm>
              <a:off x="6151103" y="2136415"/>
              <a:ext cx="1826823" cy="4567056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D29DF01-E7B0-9C9D-C15E-BFA57DE31D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1238" y="3701234"/>
              <a:ext cx="600602" cy="253625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EB2CC17-DE0B-2613-D614-43B75CB38FEA}"/>
                </a:ext>
              </a:extLst>
            </p:cNvPr>
            <p:cNvSpPr txBox="1"/>
            <p:nvPr/>
          </p:nvSpPr>
          <p:spPr>
            <a:xfrm rot="16974467">
              <a:off x="6060048" y="4165241"/>
              <a:ext cx="11086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350mm</a:t>
              </a:r>
              <a:endParaRPr kumimoji="0" lang="en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79288D-CC51-89B5-E278-5B9467817A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27FC-2074-4A87-A845-7F86ECB04655}" type="slidenum"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el 65">
            <a:extLst>
              <a:ext uri="{FF2B5EF4-FFF2-40B4-BE49-F238E27FC236}">
                <a16:creationId xmlns:a16="http://schemas.microsoft.com/office/drawing/2014/main" id="{5E201051-2475-9AB1-0E91-FBD47C034692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1.75GHz Cu Cavity EM Design – HOM WGs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F9F6A-848A-A02F-0219-4B04D2757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1" t="26810" r="46260" b="58769"/>
          <a:stretch>
            <a:fillRect/>
          </a:stretch>
        </p:blipFill>
        <p:spPr>
          <a:xfrm>
            <a:off x="7108251" y="765682"/>
            <a:ext cx="4641609" cy="12210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635BEE-0755-7E4C-A64C-251EF35087C0}"/>
              </a:ext>
            </a:extLst>
          </p:cNvPr>
          <p:cNvSpPr txBox="1"/>
          <p:nvPr/>
        </p:nvSpPr>
        <p:spPr>
          <a:xfrm>
            <a:off x="3706336" y="5618735"/>
            <a:ext cx="5399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Same 1.5GHz Ferrite tiles can be used.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Ridged-WG length from cavity axis should be min. 350mm</a:t>
            </a:r>
            <a:endParaRPr kumimoji="0" lang="en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286006-0074-E43C-A242-CCE105FBA2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104" t="-433" r="50471" b="8014"/>
          <a:stretch>
            <a:fillRect/>
          </a:stretch>
        </p:blipFill>
        <p:spPr>
          <a:xfrm>
            <a:off x="175270" y="781584"/>
            <a:ext cx="1514900" cy="5542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F9054B-EE10-D599-E009-E61F64363BEC}"/>
              </a:ext>
            </a:extLst>
          </p:cNvPr>
          <p:cNvCxnSpPr>
            <a:cxnSpLocks/>
          </p:cNvCxnSpPr>
          <p:nvPr/>
        </p:nvCxnSpPr>
        <p:spPr>
          <a:xfrm flipH="1" flipV="1">
            <a:off x="1125680" y="6312371"/>
            <a:ext cx="476230" cy="1194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9048841-4AE0-A276-AA05-DADA67A66B5D}"/>
              </a:ext>
            </a:extLst>
          </p:cNvPr>
          <p:cNvSpPr txBox="1"/>
          <p:nvPr/>
        </p:nvSpPr>
        <p:spPr>
          <a:xfrm>
            <a:off x="1424580" y="6085354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Excitation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Port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8D629F7-343D-6C62-E9FD-98F456E51C37}"/>
              </a:ext>
            </a:extLst>
          </p:cNvPr>
          <p:cNvCxnSpPr>
            <a:cxnSpLocks/>
          </p:cNvCxnSpPr>
          <p:nvPr/>
        </p:nvCxnSpPr>
        <p:spPr>
          <a:xfrm flipH="1">
            <a:off x="1424580" y="673519"/>
            <a:ext cx="356512" cy="2311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BB13047-E021-C893-8B52-DA510FB81446}"/>
              </a:ext>
            </a:extLst>
          </p:cNvPr>
          <p:cNvSpPr txBox="1"/>
          <p:nvPr/>
        </p:nvSpPr>
        <p:spPr>
          <a:xfrm>
            <a:off x="1711027" y="579117"/>
            <a:ext cx="136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Transmission Port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4408BDE-D25F-AB42-A626-CE2685CC5A6F}"/>
              </a:ext>
            </a:extLst>
          </p:cNvPr>
          <p:cNvCxnSpPr>
            <a:cxnSpLocks/>
          </p:cNvCxnSpPr>
          <p:nvPr/>
        </p:nvCxnSpPr>
        <p:spPr>
          <a:xfrm flipH="1" flipV="1">
            <a:off x="1000992" y="3644919"/>
            <a:ext cx="510283" cy="6805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8971B1-4880-90C2-3BC2-45E52731C2DA}"/>
              </a:ext>
            </a:extLst>
          </p:cNvPr>
          <p:cNvGrpSpPr/>
          <p:nvPr/>
        </p:nvGrpSpPr>
        <p:grpSpPr>
          <a:xfrm>
            <a:off x="1382609" y="4208416"/>
            <a:ext cx="2276888" cy="1822906"/>
            <a:chOff x="3063748" y="799099"/>
            <a:chExt cx="2276888" cy="18229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FBAF2D-3A3F-B2BE-3A7A-C350047BB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724" y="1216467"/>
              <a:ext cx="1644214" cy="14055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48E833-D020-5393-CE5F-CB34863A4B2C}"/>
                </a:ext>
              </a:extLst>
            </p:cNvPr>
            <p:cNvSpPr txBox="1"/>
            <p:nvPr/>
          </p:nvSpPr>
          <p:spPr>
            <a:xfrm>
              <a:off x="3063748" y="799099"/>
              <a:ext cx="22768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Ferrite C48: </a:t>
              </a:r>
              <a:r>
                <a:rPr kumimoji="0" lang="de-DE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Dimensions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19.6 x16.6 x2.7 mm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19382C7-5217-8061-3CD7-C12FEF865B8A}"/>
              </a:ext>
            </a:extLst>
          </p:cNvPr>
          <p:cNvSpPr txBox="1"/>
          <p:nvPr/>
        </p:nvSpPr>
        <p:spPr>
          <a:xfrm>
            <a:off x="1099634" y="3371314"/>
            <a:ext cx="3715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 field,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Fcut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=2.037GHz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(same as scaled from 1.5GHz cavity)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06697-C9BB-9C1F-58DF-837461167C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194" t="17747" r="23435" b="11776"/>
          <a:stretch>
            <a:fillRect/>
          </a:stretch>
        </p:blipFill>
        <p:spPr>
          <a:xfrm>
            <a:off x="1763943" y="1217924"/>
            <a:ext cx="2260350" cy="20966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09EE78C-EEFE-EEB2-90B2-E6FBD7A2075C}"/>
              </a:ext>
            </a:extLst>
          </p:cNvPr>
          <p:cNvGrpSpPr/>
          <p:nvPr/>
        </p:nvGrpSpPr>
        <p:grpSpPr>
          <a:xfrm>
            <a:off x="6405884" y="2442959"/>
            <a:ext cx="5786116" cy="3029332"/>
            <a:chOff x="6374080" y="2343301"/>
            <a:chExt cx="5786116" cy="30293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580B8E-289E-125C-5218-6E3AB280B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8226" r="2737"/>
            <a:stretch>
              <a:fillRect/>
            </a:stretch>
          </p:blipFill>
          <p:spPr>
            <a:xfrm>
              <a:off x="6526132" y="2343301"/>
              <a:ext cx="5634064" cy="2812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8B76B5-6C47-CDCA-C103-1EA889C1F2FC}"/>
                </a:ext>
              </a:extLst>
            </p:cNvPr>
            <p:cNvSpPr txBox="1"/>
            <p:nvPr/>
          </p:nvSpPr>
          <p:spPr>
            <a:xfrm>
              <a:off x="8610600" y="5034079"/>
              <a:ext cx="16442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Frequency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[GHz]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DFD32C-5629-3F0C-9126-42FBBC1C03A3}"/>
                </a:ext>
              </a:extLst>
            </p:cNvPr>
            <p:cNvSpPr txBox="1"/>
            <p:nvPr/>
          </p:nvSpPr>
          <p:spPr>
            <a:xfrm rot="16200000">
              <a:off x="5721250" y="3504556"/>
              <a:ext cx="16442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Power [W]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7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" name="Titel 65"/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Mode Atlas 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5146" r="50239" b="30388"/>
          <a:stretch/>
        </p:blipFill>
        <p:spPr>
          <a:xfrm>
            <a:off x="5738293" y="705330"/>
            <a:ext cx="6176801" cy="2825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t="6022" r="48413" b="24268"/>
          <a:stretch/>
        </p:blipFill>
        <p:spPr>
          <a:xfrm>
            <a:off x="5738294" y="3514359"/>
            <a:ext cx="6176800" cy="30596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r="35304"/>
          <a:stretch/>
        </p:blipFill>
        <p:spPr>
          <a:xfrm>
            <a:off x="324416" y="579587"/>
            <a:ext cx="3737113" cy="46288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FE9FE6-26A9-A4FE-3621-BDD3842EF8DD}"/>
              </a:ext>
            </a:extLst>
          </p:cNvPr>
          <p:cNvSpPr txBox="1"/>
          <p:nvPr/>
        </p:nvSpPr>
        <p:spPr>
          <a:xfrm>
            <a:off x="2894032" y="644921"/>
            <a:ext cx="2844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Eigenmode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Simulations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048841-4AE0-A276-AA05-DADA67A66B5D}"/>
              </a:ext>
            </a:extLst>
          </p:cNvPr>
          <p:cNvSpPr txBox="1"/>
          <p:nvPr/>
        </p:nvSpPr>
        <p:spPr>
          <a:xfrm>
            <a:off x="2894031" y="2601639"/>
            <a:ext cx="2844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Plunger </a:t>
            </a:r>
            <a:r>
              <a:rPr lang="de-DE" sz="1600" b="1" dirty="0" err="1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is</a:t>
            </a:r>
            <a:r>
              <a:rPr lang="de-DE" sz="1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tuned</a:t>
            </a:r>
            <a:r>
              <a:rPr lang="de-DE" sz="1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to</a:t>
            </a:r>
            <a:r>
              <a:rPr lang="de-DE" sz="1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1748.8 MHz </a:t>
            </a:r>
            <a:r>
              <a:rPr lang="de-DE" sz="1600" b="1" dirty="0" err="1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for</a:t>
            </a:r>
            <a:r>
              <a:rPr lang="de-DE" sz="1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acc</a:t>
            </a:r>
            <a:r>
              <a:rPr lang="de-DE" sz="1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. Mode.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598" y="5042118"/>
            <a:ext cx="5403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Eigenmodes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are computed for fixed plunger position.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eigenmode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solver gives accurate results up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3.5GHz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At higher &gt;3GHz frequencies the resonant modes spectrum becomes very dense &amp; sensitive on port boundaries.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For broader frequency range up to 10GHz long-range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wakefield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simulation are required.</a:t>
            </a:r>
          </a:p>
        </p:txBody>
      </p:sp>
    </p:spTree>
    <p:extLst>
      <p:ext uri="{BB962C8B-B14F-4D97-AF65-F5344CB8AC3E}">
        <p14:creationId xmlns:p14="http://schemas.microsoft.com/office/powerpoint/2010/main" val="36787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t="7624" r="8712" b="8238"/>
          <a:stretch/>
        </p:blipFill>
        <p:spPr>
          <a:xfrm>
            <a:off x="1129145" y="646720"/>
            <a:ext cx="10027447" cy="29185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" name="Titel 65"/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Mode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Atlas – Wakefield Simulations 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D9C71-D5D3-45D2-1FD6-F5CECE5C4DD9}"/>
              </a:ext>
            </a:extLst>
          </p:cNvPr>
          <p:cNvSpPr txBox="1"/>
          <p:nvPr/>
        </p:nvSpPr>
        <p:spPr>
          <a:xfrm>
            <a:off x="2168030" y="797058"/>
            <a:ext cx="644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Long Range Wakefield Simulation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Off-axis XY=2.1mm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9mm bunch, 20m wake length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 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2" r="2405"/>
          <a:stretch/>
        </p:blipFill>
        <p:spPr>
          <a:xfrm>
            <a:off x="1918385" y="3565236"/>
            <a:ext cx="8448965" cy="32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0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r="41894"/>
          <a:stretch/>
        </p:blipFill>
        <p:spPr>
          <a:xfrm>
            <a:off x="465481" y="3715574"/>
            <a:ext cx="5963351" cy="28237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" name="Titel 65"/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Mode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Atlas – Wakefield Simulations 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8831" y="4172947"/>
            <a:ext cx="55969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Pole-fitting accuracy is not satisfactory and requires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additional analyses.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Especially the modes that are contributing in the wake potential up to 5m.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US" sz="1600" noProof="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FFT / impedance of the wake captures the TM011 mode and is in good agreement with </a:t>
            </a:r>
            <a:r>
              <a:rPr lang="en-US" sz="1600" noProof="0" dirty="0" err="1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Eigenmode</a:t>
            </a:r>
            <a:r>
              <a:rPr lang="en-US" sz="1600" noProof="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computation.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Generally the results above 5 GHz should be cross checked as the wake simulation accuracy seems to be poor, i.e. the model is to heavy &amp; with many small details in FPC &amp; Plunger.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For accurate HOM damping analyses an equivalent simplified model to be constructed.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2877BC-0F51-E4E8-A468-22A1B284A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" t="35955" r="1625" b="45318"/>
          <a:stretch/>
        </p:blipFill>
        <p:spPr>
          <a:xfrm>
            <a:off x="6276434" y="3565236"/>
            <a:ext cx="3456384" cy="5154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t="7624" r="8712" b="8238"/>
          <a:stretch/>
        </p:blipFill>
        <p:spPr>
          <a:xfrm>
            <a:off x="1129145" y="646720"/>
            <a:ext cx="10027447" cy="2918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AD9C71-D5D3-45D2-1FD6-F5CECE5C4DD9}"/>
              </a:ext>
            </a:extLst>
          </p:cNvPr>
          <p:cNvSpPr txBox="1"/>
          <p:nvPr/>
        </p:nvSpPr>
        <p:spPr>
          <a:xfrm>
            <a:off x="2168030" y="797058"/>
            <a:ext cx="644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Long Range Wakefield Simulation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Off-axis XY=2.1mm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9mm bunch, 20m wake length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 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856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90"/>
          <a:stretch/>
        </p:blipFill>
        <p:spPr>
          <a:xfrm>
            <a:off x="47329" y="693146"/>
            <a:ext cx="4824536" cy="29766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925381"/>
            <a:ext cx="3584004" cy="267197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5400000">
            <a:off x="1616754" y="3518016"/>
            <a:ext cx="362573" cy="363036"/>
          </a:xfrm>
          <a:prstGeom prst="rightArrow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64152" y="504053"/>
            <a:ext cx="2502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Bunch Train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934339" y="3291996"/>
                <a:ext cx="3510769" cy="597343"/>
              </a:xfrm>
              <a:prstGeom prst="rect">
                <a:avLst/>
              </a:prstGeom>
              <a:noFill/>
              <a:ln w="28575">
                <a:solidFill>
                  <a:srgbClr val="D76F07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accPr>
                            <m:e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𝑰</m:t>
                              </m:r>
                            </m:e>
                          </m:acc>
                        </m:e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𝒃</m:t>
                          </m:r>
                        </m:sub>
                      </m:sSub>
                      <m:d>
                        <m:d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𝒇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𝒓𝒆𝒗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naryPr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𝒏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−</m:t>
                              </m:r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𝟎</m:t>
                              </m:r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.</m:t>
                              </m:r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𝟓</m:t>
                              </m:r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p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𝟐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𝒏</m:t>
                                  </m:r>
                                </m:sub>
                                <m:sup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𝟐</m:t>
                                  </m:r>
                                </m:sup>
                              </m:sSubSup>
                            </m:sup>
                          </m:sSup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𝒆</m:t>
                          </m:r>
                        </m:e>
                        <m:sup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𝒋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339" y="3291996"/>
                <a:ext cx="3510769" cy="5973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D76F07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3954709" y="4307106"/>
            <a:ext cx="3585523" cy="1295307"/>
            <a:chOff x="3947452" y="5086021"/>
            <a:chExt cx="3585523" cy="12953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602726" y="5589240"/>
                  <a:ext cx="2133064" cy="615618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𝑷</m:t>
                        </m:r>
                        <m:d>
                          <m:dPr>
                            <m:ctrlPr>
                              <a:rPr kumimoji="0" lang="en-US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</m:d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0" lang="en-US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kumimoji="0" lang="en-US" sz="16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kumimoji="0" lang="en-US" sz="16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kumimoji="0" lang="en-US" sz="1600" b="1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1600" b="1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𝑰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16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𝒃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kumimoji="0" lang="en-US" sz="16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kumimoji="0" lang="en-US" sz="1600" b="1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1600" b="1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𝑰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16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kumimoji="0" lang="en-US" sz="16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𝓕</m:t>
                                </m:r>
                                <m:r>
                                  <a:rPr kumimoji="0" lang="en-US" sz="16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kumimoji="0" lang="en-US" sz="16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  <m:r>
                                  <a:rPr kumimoji="0" lang="en-US" sz="16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2726" y="5589240"/>
                  <a:ext cx="2133064" cy="61561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/>
            <p:cNvSpPr txBox="1"/>
            <p:nvPr/>
          </p:nvSpPr>
          <p:spPr>
            <a:xfrm>
              <a:off x="3947452" y="5086021"/>
              <a:ext cx="35855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pectral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weighting of port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signal &amp; Power per freq. bins (FFT)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92849" y="5086021"/>
              <a:ext cx="3055279" cy="12953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ight Arrow 31"/>
          <p:cNvSpPr/>
          <p:nvPr/>
        </p:nvSpPr>
        <p:spPr>
          <a:xfrm>
            <a:off x="3759014" y="4755330"/>
            <a:ext cx="362573" cy="363036"/>
          </a:xfrm>
          <a:prstGeom prst="rightArrow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ight Arrow 32"/>
          <p:cNvSpPr/>
          <p:nvPr/>
        </p:nvSpPr>
        <p:spPr>
          <a:xfrm rot="10800000">
            <a:off x="7216522" y="4838995"/>
            <a:ext cx="362573" cy="363036"/>
          </a:xfrm>
          <a:prstGeom prst="rightArrow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8327" y="4040004"/>
            <a:ext cx="520885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FFT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448944" y="5710920"/>
                <a:ext cx="2737310" cy="21935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0" lang="en-US" sz="1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1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𝑰</m:t>
                            </m:r>
                          </m:e>
                        </m:acc>
                      </m:e>
                      <m:sub>
                        <m:r>
                          <a:rPr kumimoji="0" lang="en-US" sz="1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de-DE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 - </a:t>
                </a:r>
                <a:r>
                  <a:rPr kumimoji="0" lang="de-DE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Simulated</a:t>
                </a:r>
                <a:r>
                  <a:rPr kumimoji="0" lang="de-DE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de-DE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single</a:t>
                </a:r>
                <a:r>
                  <a:rPr kumimoji="0" lang="de-DE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de-DE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bunch</a:t>
                </a:r>
                <a:endPara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944" y="5710920"/>
                <a:ext cx="2737310" cy="219355"/>
              </a:xfrm>
              <a:prstGeom prst="rect">
                <a:avLst/>
              </a:prstGeom>
              <a:blipFill rotWithShape="0">
                <a:blip r:embed="rId9"/>
                <a:stretch>
                  <a:fillRect l="-2227" t="-25000" b="-4722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itel 1"/>
          <p:cNvSpPr txBox="1">
            <a:spLocks/>
          </p:cNvSpPr>
          <p:nvPr/>
        </p:nvSpPr>
        <p:spPr>
          <a:xfrm>
            <a:off x="1199456" y="44624"/>
            <a:ext cx="10972800" cy="43973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itchFamily="34" charset="0"/>
              </a:rPr>
              <a:t>Signal Spectral Weighting Technique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27" name="Foliennummernplatzhalter 3"/>
          <p:cNvSpPr txBox="1">
            <a:spLocks/>
          </p:cNvSpPr>
          <p:nvPr/>
        </p:nvSpPr>
        <p:spPr bwMode="auto">
          <a:xfrm>
            <a:off x="9061451" y="6356351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68" y="788838"/>
            <a:ext cx="6690230" cy="239465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799034" y="4015468"/>
            <a:ext cx="3816424" cy="2138471"/>
            <a:chOff x="6888088" y="3400802"/>
            <a:chExt cx="4563790" cy="2645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088" y="3400802"/>
              <a:ext cx="4563790" cy="264577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471367" y="3688551"/>
              <a:ext cx="1875440" cy="4188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∆f =250 MHz</a:t>
              </a:r>
              <a:endParaRPr kumimoji="0" lang="de-DE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0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3413" r="17652" b="11371"/>
          <a:stretch/>
        </p:blipFill>
        <p:spPr>
          <a:xfrm>
            <a:off x="184728" y="720220"/>
            <a:ext cx="8640586" cy="332249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27FC-2074-4A87-A845-7F86ECB04655}" type="slidenum"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611269"/>
              </p:ext>
            </p:extLst>
          </p:nvPr>
        </p:nvGraphicFramePr>
        <p:xfrm>
          <a:off x="8825314" y="720220"/>
          <a:ext cx="3289912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4487">
                  <a:extLst>
                    <a:ext uri="{9D8B030D-6E8A-4147-A177-3AD203B41FA5}">
                      <a16:colId xmlns:a16="http://schemas.microsoft.com/office/drawing/2014/main" val="2177135436"/>
                    </a:ext>
                  </a:extLst>
                </a:gridCol>
                <a:gridCol w="1225425">
                  <a:extLst>
                    <a:ext uri="{9D8B030D-6E8A-4147-A177-3AD203B41FA5}">
                      <a16:colId xmlns:a16="http://schemas.microsoft.com/office/drawing/2014/main" val="836043577"/>
                    </a:ext>
                  </a:extLst>
                </a:gridCol>
              </a:tblGrid>
              <a:tr h="190753"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+mn-lt"/>
                        </a:rPr>
                        <a:t>HOM Power </a:t>
                      </a:r>
                      <a:r>
                        <a:rPr lang="en-GB" sz="1400" b="1" dirty="0">
                          <a:latin typeface="+mn-lt"/>
                        </a:rPr>
                        <a:t>[W] for Baseline Filling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33573"/>
                  </a:ext>
                </a:extLst>
              </a:tr>
              <a:tr h="248439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+mn-lt"/>
                        </a:rPr>
                        <a:t>Port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latin typeface="+mn-lt"/>
                        </a:rPr>
                        <a:t>Power [W]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524291"/>
                  </a:ext>
                </a:extLst>
              </a:tr>
              <a:tr h="190753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+mn-lt"/>
                        </a:rPr>
                        <a:t>1 </a:t>
                      </a:r>
                      <a:r>
                        <a:rPr lang="de-DE" sz="1400" b="1" dirty="0" smtClean="0">
                          <a:latin typeface="+mn-lt"/>
                        </a:rPr>
                        <a:t>–</a:t>
                      </a:r>
                      <a:r>
                        <a:rPr lang="de-DE" sz="1400" b="1" baseline="0" dirty="0" smtClean="0">
                          <a:latin typeface="+mn-lt"/>
                        </a:rPr>
                        <a:t> </a:t>
                      </a:r>
                      <a:r>
                        <a:rPr lang="de-DE" sz="1400" b="1" baseline="0" dirty="0" err="1" smtClean="0">
                          <a:latin typeface="+mn-lt"/>
                        </a:rPr>
                        <a:t>Damper</a:t>
                      </a:r>
                      <a:r>
                        <a:rPr lang="de-DE" sz="1400" b="1" baseline="0" dirty="0" smtClean="0">
                          <a:latin typeface="+mn-lt"/>
                        </a:rPr>
                        <a:t> 1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+mn-lt"/>
                        </a:rPr>
                        <a:t>77.8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481064"/>
                  </a:ext>
                </a:extLst>
              </a:tr>
              <a:tr h="190753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+mn-lt"/>
                        </a:rPr>
                        <a:t>2 </a:t>
                      </a:r>
                      <a:r>
                        <a:rPr lang="de-DE" sz="1400" b="1" dirty="0" smtClean="0">
                          <a:latin typeface="+mn-lt"/>
                        </a:rPr>
                        <a:t>– </a:t>
                      </a:r>
                      <a:r>
                        <a:rPr lang="de-DE" sz="1400" b="1" dirty="0" err="1" smtClean="0">
                          <a:latin typeface="+mn-lt"/>
                        </a:rPr>
                        <a:t>Damper</a:t>
                      </a:r>
                      <a:r>
                        <a:rPr lang="de-DE" sz="1400" b="1" baseline="0" dirty="0" smtClean="0">
                          <a:latin typeface="+mn-lt"/>
                        </a:rPr>
                        <a:t> 2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+mn-lt"/>
                        </a:rPr>
                        <a:t>64.5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970682"/>
                  </a:ext>
                </a:extLst>
              </a:tr>
              <a:tr h="190753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latin typeface="+mn-lt"/>
                        </a:rPr>
                        <a:t>3 - </a:t>
                      </a:r>
                      <a:r>
                        <a:rPr lang="de-DE" sz="1400" b="1" dirty="0" err="1" smtClean="0">
                          <a:latin typeface="+mn-lt"/>
                        </a:rPr>
                        <a:t>Damper</a:t>
                      </a:r>
                      <a:r>
                        <a:rPr lang="de-DE" sz="1400" b="1" baseline="0" dirty="0" smtClean="0">
                          <a:latin typeface="+mn-lt"/>
                        </a:rPr>
                        <a:t> 3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+mn-lt"/>
                        </a:rPr>
                        <a:t>58.5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965886"/>
                  </a:ext>
                </a:extLst>
              </a:tr>
              <a:tr h="1907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latin typeface="+mn-lt"/>
                        </a:rPr>
                        <a:t>4 </a:t>
                      </a:r>
                      <a:r>
                        <a:rPr lang="de-DE" sz="1400" b="1" dirty="0" smtClean="0">
                          <a:latin typeface="+mn-lt"/>
                        </a:rPr>
                        <a:t>– </a:t>
                      </a:r>
                      <a:r>
                        <a:rPr lang="de-DE" sz="1400" b="1" dirty="0" err="1" smtClean="0">
                          <a:latin typeface="+mn-lt"/>
                        </a:rPr>
                        <a:t>Beampipe</a:t>
                      </a:r>
                      <a:r>
                        <a:rPr lang="de-DE" sz="1400" b="1" dirty="0" smtClean="0">
                          <a:latin typeface="+mn-lt"/>
                        </a:rPr>
                        <a:t> 1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+mn-lt"/>
                        </a:rPr>
                        <a:t>107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7810"/>
                  </a:ext>
                </a:extLst>
              </a:tr>
              <a:tr h="190753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latin typeface="+mn-lt"/>
                        </a:rPr>
                        <a:t>5</a:t>
                      </a:r>
                      <a:r>
                        <a:rPr lang="de-DE" sz="1400" b="1" baseline="0" dirty="0" smtClean="0">
                          <a:latin typeface="+mn-lt"/>
                        </a:rPr>
                        <a:t> – </a:t>
                      </a:r>
                      <a:r>
                        <a:rPr lang="de-DE" sz="1400" b="1" baseline="0" dirty="0" err="1" smtClean="0">
                          <a:latin typeface="+mn-lt"/>
                        </a:rPr>
                        <a:t>Beampipe</a:t>
                      </a:r>
                      <a:r>
                        <a:rPr lang="de-DE" sz="1400" b="1" baseline="0" dirty="0" smtClean="0">
                          <a:latin typeface="+mn-lt"/>
                        </a:rPr>
                        <a:t> 2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+mn-lt"/>
                        </a:rPr>
                        <a:t>113 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475430"/>
                  </a:ext>
                </a:extLst>
              </a:tr>
              <a:tr h="190753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latin typeface="+mn-lt"/>
                        </a:rPr>
                        <a:t>6</a:t>
                      </a:r>
                      <a:r>
                        <a:rPr lang="de-DE" sz="1400" b="1" baseline="0" dirty="0" smtClean="0">
                          <a:latin typeface="+mn-lt"/>
                        </a:rPr>
                        <a:t> -  FPC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+mn-lt"/>
                        </a:rPr>
                        <a:t>105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92245"/>
                  </a:ext>
                </a:extLst>
              </a:tr>
              <a:tr h="190753"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latin typeface="+mn-lt"/>
                        </a:rPr>
                        <a:t>Sum</a:t>
                      </a:r>
                      <a:r>
                        <a:rPr lang="de-DE" sz="1400" b="1" dirty="0">
                          <a:latin typeface="+mn-lt"/>
                        </a:rPr>
                        <a:t> - </a:t>
                      </a:r>
                      <a:r>
                        <a:rPr lang="de-DE" sz="1400" b="1" dirty="0" err="1">
                          <a:latin typeface="+mn-lt"/>
                        </a:rPr>
                        <a:t>Coherent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latin typeface="+mn-lt"/>
                        </a:rPr>
                        <a:t>527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326133"/>
                  </a:ext>
                </a:extLst>
              </a:tr>
              <a:tr h="1907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err="1">
                          <a:latin typeface="+mn-lt"/>
                        </a:rPr>
                        <a:t>Sum</a:t>
                      </a:r>
                      <a:r>
                        <a:rPr lang="de-DE" sz="1400" b="1" dirty="0">
                          <a:latin typeface="+mn-lt"/>
                        </a:rPr>
                        <a:t> – None-</a:t>
                      </a:r>
                      <a:r>
                        <a:rPr lang="de-DE" sz="1400" b="1" dirty="0" err="1">
                          <a:latin typeface="+mn-lt"/>
                        </a:rPr>
                        <a:t>Coherent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+mn-lt"/>
                        </a:rPr>
                        <a:t>464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8017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271464" y="10968"/>
            <a:ext cx="906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HOM Power Levels &amp; Spectrum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2382">
            <a:off x="9097340" y="5496225"/>
            <a:ext cx="2406853" cy="5171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3564" y="4042713"/>
            <a:ext cx="101045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In this simulation the cavity is exactly tuned to the 1.75GHz , i.e. is hitting beam harmonic multiple to 250MHz and causing increase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coherent HOM power.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In this setup HOMs are off resonance with circulating beam.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Additional studies should be performed on HOM spectrum sensitivity on fundamental mode tuning (plunger), taking into account different operating scenarios.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Each HOM damper is prepared for min. 200W broadband-absorption. 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600" dirty="0" smtClea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06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65">
            <a:extLst>
              <a:ext uri="{FF2B5EF4-FFF2-40B4-BE49-F238E27FC236}">
                <a16:creationId xmlns:a16="http://schemas.microsoft.com/office/drawing/2014/main" id="{D12D19EC-EC9B-BDF0-7D15-54F46B534AC2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9145016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Outlook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94325-2630-A3AC-F009-B2EDE74917A7}"/>
              </a:ext>
            </a:extLst>
          </p:cNvPr>
          <p:cNvSpPr txBox="1"/>
          <p:nvPr/>
        </p:nvSpPr>
        <p:spPr>
          <a:xfrm>
            <a:off x="628731" y="1412777"/>
            <a:ext cx="106174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design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3.5rd –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harmonic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cavity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finished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fabrication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stage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integration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different sub-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components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common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parts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from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1.5 GHz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cavity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succesful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i.e. same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plunger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FPC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inner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conductor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ferrites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etc.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HOM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damper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design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antenna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integrated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ridged-waveguide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Accurate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wakefield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simulations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are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required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HOM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analyses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at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higher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frequencies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160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HOM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analyses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3 x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cavity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chain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are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planned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Requires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development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equivalent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simplifyed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wakefield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simulations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104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65">
            <a:extLst>
              <a:ext uri="{FF2B5EF4-FFF2-40B4-BE49-F238E27FC236}">
                <a16:creationId xmlns:a16="http://schemas.microsoft.com/office/drawing/2014/main" id="{D12D19EC-EC9B-BDF0-7D15-54F46B534AC2}"/>
              </a:ext>
            </a:extLst>
          </p:cNvPr>
          <p:cNvSpPr txBox="1">
            <a:spLocks/>
          </p:cNvSpPr>
          <p:nvPr/>
        </p:nvSpPr>
        <p:spPr>
          <a:xfrm>
            <a:off x="1199456" y="67580"/>
            <a:ext cx="9145016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Outlook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94325-2630-A3AC-F009-B2EDE74917A7}"/>
              </a:ext>
            </a:extLst>
          </p:cNvPr>
          <p:cNvSpPr txBox="1"/>
          <p:nvPr/>
        </p:nvSpPr>
        <p:spPr>
          <a:xfrm>
            <a:off x="628731" y="1412777"/>
            <a:ext cx="106174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design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3.5rd –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harmonic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cavity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finished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fabrication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stage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integration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different sub-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components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common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parts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from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1.5 GHz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cavity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succesful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i.e. same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plunger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FPC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inner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conductor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ferrites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etc.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HOM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damper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design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antenna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integrated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ridged-waveguide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Accurate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wakefield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simulations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are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required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HOM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analyses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at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higher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frequencies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160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HOM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analyses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3 x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cavity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chain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are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planned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Requires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development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equivalent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simplifyed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wakefield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simulations</a:t>
            </a:r>
            <a:r>
              <a:rPr lang="de-DE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3632" y="5040071"/>
            <a:ext cx="5735488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Thank You for Your Attention !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325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6" y="836712"/>
            <a:ext cx="7624496" cy="2636129"/>
          </a:xfrm>
          <a:prstGeom prst="rect">
            <a:avLst/>
          </a:prstGeom>
          <a:ln w="127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993302"/>
            <a:ext cx="3600400" cy="2309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2220" y="1196752"/>
            <a:ext cx="1640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∆f =500 MHz</a:t>
            </a:r>
            <a:endParaRPr kumimoji="0" lang="de-DE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951638"/>
            <a:ext cx="8208912" cy="29063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355158" y="4214924"/>
            <a:ext cx="3816424" cy="2138471"/>
            <a:chOff x="6888088" y="3400802"/>
            <a:chExt cx="4563790" cy="2645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088" y="3400802"/>
              <a:ext cx="4563790" cy="26457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71367" y="3688551"/>
              <a:ext cx="1875440" cy="4188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∆f =250 MHz</a:t>
              </a:r>
              <a:endParaRPr kumimoji="0" lang="de-DE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oliennummernplatzhalter 3"/>
          <p:cNvSpPr txBox="1">
            <a:spLocks/>
          </p:cNvSpPr>
          <p:nvPr/>
        </p:nvSpPr>
        <p:spPr bwMode="auto">
          <a:xfrm>
            <a:off x="9061451" y="6356351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itel 65"/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BESSY II Filling Patterns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9790" y="993302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BESSY II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Filling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3532" y="3823736"/>
            <a:ext cx="16561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Baseline - VSR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4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700808"/>
            <a:ext cx="6372289" cy="4957641"/>
          </a:xfrm>
          <a:prstGeom prst="rect">
            <a:avLst/>
          </a:prstGeom>
        </p:spPr>
      </p:pic>
      <p:sp>
        <p:nvSpPr>
          <p:cNvPr id="4" name="Titel 65"/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BESSY II Storage Ring 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392" y="617789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BESSY II is a 1.7 GeV synchrotron radiation source operating for 20 years in Berlin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393" y="1188041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Core wavelength in the range from Terahertz region to hard X rays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660618"/>
            <a:ext cx="3648744" cy="17773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8544272" y="2792788"/>
          <a:ext cx="2524800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6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74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BESSY II Parameters</a:t>
                      </a:r>
                      <a:endParaRPr lang="de-DE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Lattice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DBA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Circumference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240 m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Energy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1.7</a:t>
                      </a:r>
                      <a:r>
                        <a:rPr lang="en-US" sz="1400" baseline="0" dirty="0">
                          <a:latin typeface="Century Gothic" panose="020B0502020202020204" pitchFamily="34" charset="0"/>
                        </a:rPr>
                        <a:t> GeV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Current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300 mA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RF Frequency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500 MHz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7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RF Voltage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1.5 MV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7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Bunch Length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15 </a:t>
                      </a:r>
                      <a:r>
                        <a:rPr lang="en-US" sz="1400" dirty="0" err="1">
                          <a:latin typeface="Century Gothic" panose="020B0502020202020204" pitchFamily="34" charset="0"/>
                        </a:rPr>
                        <a:t>ps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741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entury Gothic" panose="020B0502020202020204" pitchFamily="34" charset="0"/>
                        </a:rPr>
                        <a:t>Emmitance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6 nm rad</a:t>
                      </a:r>
                      <a:endParaRPr lang="de-DE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Foliennummernplatzhalter 3"/>
          <p:cNvSpPr txBox="1">
            <a:spLocks/>
          </p:cNvSpPr>
          <p:nvPr/>
        </p:nvSpPr>
        <p:spPr bwMode="auto">
          <a:xfrm>
            <a:off x="9061451" y="6356351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10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65"/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3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&amp; 3.5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Harmonic Cavities </a:t>
            </a:r>
          </a:p>
        </p:txBody>
      </p:sp>
      <p:sp>
        <p:nvSpPr>
          <p:cNvPr id="10" name="Foliennummernplatzhalter 3"/>
          <p:cNvSpPr txBox="1">
            <a:spLocks/>
          </p:cNvSpPr>
          <p:nvPr/>
        </p:nvSpPr>
        <p:spPr bwMode="auto">
          <a:xfrm>
            <a:off x="9061451" y="6356351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r="46937"/>
          <a:stretch/>
        </p:blipFill>
        <p:spPr>
          <a:xfrm>
            <a:off x="658873" y="1316043"/>
            <a:ext cx="3771564" cy="5164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889" y="1452416"/>
            <a:ext cx="2052023" cy="1615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1D009-9A83-ED7A-91A9-E76FFEDD749F}"/>
              </a:ext>
            </a:extLst>
          </p:cNvPr>
          <p:cNvSpPr txBox="1"/>
          <p:nvPr/>
        </p:nvSpPr>
        <p:spPr>
          <a:xfrm>
            <a:off x="479376" y="701162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1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Wingdings"/>
              </a:rPr>
              <a:t>Superconducting HOM Damped cavities  BESSY VSR 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5636F-8AA9-E906-470F-537E11318D44}"/>
              </a:ext>
            </a:extLst>
          </p:cNvPr>
          <p:cNvSpPr txBox="1"/>
          <p:nvPr/>
        </p:nvSpPr>
        <p:spPr>
          <a:xfrm>
            <a:off x="6740147" y="848070"/>
            <a:ext cx="516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Wingdings"/>
              </a:rPr>
              <a:t>Normal Conducting HOM Damped Cavities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8AAF73-4B84-669D-8FE3-955CAAF7B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47" y="1737924"/>
            <a:ext cx="2776453" cy="4283364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1D10E3-A581-E567-DABC-90462160A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61" y="1744804"/>
            <a:ext cx="2908788" cy="43484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4FA2F1-6870-A2B1-E38C-B024AA421235}"/>
              </a:ext>
            </a:extLst>
          </p:cNvPr>
          <p:cNvSpPr txBox="1"/>
          <p:nvPr/>
        </p:nvSpPr>
        <p:spPr>
          <a:xfrm>
            <a:off x="6976225" y="2318345"/>
            <a:ext cx="2296256" cy="5996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1.5 GHz Landau Cavities (Passive)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BC321B-5BB2-4E9E-5A44-CE212888340E}"/>
              </a:ext>
            </a:extLst>
          </p:cNvPr>
          <p:cNvSpPr txBox="1"/>
          <p:nvPr/>
        </p:nvSpPr>
        <p:spPr>
          <a:xfrm>
            <a:off x="8975355" y="1452416"/>
            <a:ext cx="304075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1.5 GHz EU-HOM Damped Cavities (Active)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CE54E7-AB58-DA2E-48A2-C2BFE3D10947}"/>
              </a:ext>
            </a:extLst>
          </p:cNvPr>
          <p:cNvSpPr/>
          <p:nvPr/>
        </p:nvSpPr>
        <p:spPr>
          <a:xfrm>
            <a:off x="6023991" y="1214682"/>
            <a:ext cx="6115531" cy="508293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0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D95A8-FDA7-43B4-3308-698B4CEC5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39B60-8225-6952-7908-5B38132A1C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el 65">
            <a:extLst>
              <a:ext uri="{FF2B5EF4-FFF2-40B4-BE49-F238E27FC236}">
                <a16:creationId xmlns:a16="http://schemas.microsoft.com/office/drawing/2014/main" id="{1DD6A276-27AA-1C11-C121-CAB33EFFCB5C}"/>
              </a:ext>
            </a:extLst>
          </p:cNvPr>
          <p:cNvSpPr txBox="1">
            <a:spLocks/>
          </p:cNvSpPr>
          <p:nvPr/>
        </p:nvSpPr>
        <p:spPr>
          <a:xfrm>
            <a:off x="1170397" y="65467"/>
            <a:ext cx="9984843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BESSY II Plus:  Normal Conducting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3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 &amp; 3.5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rd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Harmonic Cavities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90AFF-0FC7-5348-32BF-5A10DBE88E5D}"/>
              </a:ext>
            </a:extLst>
          </p:cNvPr>
          <p:cNvSpPr txBox="1"/>
          <p:nvPr/>
        </p:nvSpPr>
        <p:spPr>
          <a:xfrm>
            <a:off x="285749" y="1225726"/>
            <a:ext cx="576724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5 x 1.5 GHz EU-HOM Damped Cavities are in Fabrication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Stage. First cavity is delivered.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4 x 1.75 GHz EU-HOM Damped Cavities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are ordered with delivery in 2026.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Placeholder 7">
            <a:extLst>
              <a:ext uri="{FF2B5EF4-FFF2-40B4-BE49-F238E27FC236}">
                <a16:creationId xmlns:a16="http://schemas.microsoft.com/office/drawing/2014/main" id="{2936BE37-EF80-08C8-51B1-15FC8DB8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5" b="14345"/>
          <a:stretch/>
        </p:blipFill>
        <p:spPr bwMode="auto">
          <a:xfrm>
            <a:off x="5950184" y="734255"/>
            <a:ext cx="3816424" cy="36286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D3A14C-53A3-E549-D151-004235A230EB}"/>
              </a:ext>
            </a:extLst>
          </p:cNvPr>
          <p:cNvSpPr txBox="1"/>
          <p:nvPr/>
        </p:nvSpPr>
        <p:spPr>
          <a:xfrm>
            <a:off x="839416" y="734255"/>
            <a:ext cx="57672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Prototype by ALBA Installed in BESSY II 2022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2025</a:t>
            </a:r>
            <a:endParaRPr kumimoji="0" lang="en-DE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756836-752C-61C4-B33D-E936523576D2}"/>
              </a:ext>
            </a:extLst>
          </p:cNvPr>
          <p:cNvSpPr txBox="1"/>
          <p:nvPr/>
        </p:nvSpPr>
        <p:spPr>
          <a:xfrm>
            <a:off x="9766608" y="619575"/>
            <a:ext cx="25235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EU Level Collaboration</a:t>
            </a:r>
            <a:endParaRPr kumimoji="0" lang="en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Placeholder 48">
            <a:extLst>
              <a:ext uri="{FF2B5EF4-FFF2-40B4-BE49-F238E27FC236}">
                <a16:creationId xmlns:a16="http://schemas.microsoft.com/office/drawing/2014/main" id="{6CB30E6D-ACF9-BFD4-0EBD-D695C203C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4" t="2703" r="-4054" b="2703"/>
          <a:stretch/>
        </p:blipFill>
        <p:spPr bwMode="auto">
          <a:xfrm>
            <a:off x="10342885" y="988907"/>
            <a:ext cx="1165742" cy="1020024"/>
          </a:xfrm>
          <a:prstGeom prst="rect">
            <a:avLst/>
          </a:prstGeom>
          <a:noFill/>
        </p:spPr>
      </p:pic>
      <p:pic>
        <p:nvPicPr>
          <p:cNvPr id="27" name="Picture 2" descr="ALBA">
            <a:extLst>
              <a:ext uri="{FF2B5EF4-FFF2-40B4-BE49-F238E27FC236}">
                <a16:creationId xmlns:a16="http://schemas.microsoft.com/office/drawing/2014/main" id="{BEA90464-98F0-9BED-7024-1B3749FD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95" r="17895"/>
          <a:stretch>
            <a:fillRect/>
          </a:stretch>
        </p:blipFill>
        <p:spPr bwMode="auto">
          <a:xfrm>
            <a:off x="10334504" y="2470750"/>
            <a:ext cx="1165742" cy="1020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Grafik 1">
            <a:extLst>
              <a:ext uri="{FF2B5EF4-FFF2-40B4-BE49-F238E27FC236}">
                <a16:creationId xmlns:a16="http://schemas.microsoft.com/office/drawing/2014/main" id="{76FD3EDA-D031-2536-B9E7-CDDC80FF0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780"/>
          <a:stretch/>
        </p:blipFill>
        <p:spPr bwMode="auto">
          <a:xfrm>
            <a:off x="10233513" y="2008931"/>
            <a:ext cx="1420375" cy="599106"/>
          </a:xfrm>
          <a:prstGeom prst="rect">
            <a:avLst/>
          </a:prstGeom>
        </p:spPr>
      </p:pic>
      <p:pic>
        <p:nvPicPr>
          <p:cNvPr id="29" name="Picture Placeholder 7">
            <a:extLst>
              <a:ext uri="{FF2B5EF4-FFF2-40B4-BE49-F238E27FC236}">
                <a16:creationId xmlns:a16="http://schemas.microsoft.com/office/drawing/2014/main" id="{F1642392-AA50-D6A0-792C-1B3991FFBE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" r="-92"/>
          <a:stretch/>
        </p:blipFill>
        <p:spPr>
          <a:xfrm>
            <a:off x="2861105" y="2700288"/>
            <a:ext cx="2999655" cy="1845938"/>
          </a:xfrm>
          <a:prstGeom prst="rect">
            <a:avLst/>
          </a:prstGeom>
          <a:noFill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211FEB-B64E-D983-38CE-ED010891B8AD}"/>
              </a:ext>
            </a:extLst>
          </p:cNvPr>
          <p:cNvSpPr txBox="1"/>
          <p:nvPr/>
        </p:nvSpPr>
        <p:spPr>
          <a:xfrm>
            <a:off x="2711624" y="2198354"/>
            <a:ext cx="32385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15 kW CW Solid-State Amplifiers 1.5 &amp; 1.75GHz are in House</a:t>
            </a:r>
          </a:p>
        </p:txBody>
      </p:sp>
    </p:spTree>
    <p:extLst>
      <p:ext uri="{BB962C8B-B14F-4D97-AF65-F5344CB8AC3E}">
        <p14:creationId xmlns:p14="http://schemas.microsoft.com/office/powerpoint/2010/main" val="1462205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D95A8-FDA7-43B4-3308-698B4CEC5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39B60-8225-6952-7908-5B38132A1C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el 65">
            <a:extLst>
              <a:ext uri="{FF2B5EF4-FFF2-40B4-BE49-F238E27FC236}">
                <a16:creationId xmlns:a16="http://schemas.microsoft.com/office/drawing/2014/main" id="{1DD6A276-27AA-1C11-C121-CAB33EFFCB5C}"/>
              </a:ext>
            </a:extLst>
          </p:cNvPr>
          <p:cNvSpPr txBox="1">
            <a:spLocks/>
          </p:cNvSpPr>
          <p:nvPr/>
        </p:nvSpPr>
        <p:spPr>
          <a:xfrm>
            <a:off x="1170397" y="65467"/>
            <a:ext cx="9984843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BESSY II Plus:  Normal Conducting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3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 &amp; 3.5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rd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Harmonic Cavities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90AFF-0FC7-5348-32BF-5A10DBE88E5D}"/>
              </a:ext>
            </a:extLst>
          </p:cNvPr>
          <p:cNvSpPr txBox="1"/>
          <p:nvPr/>
        </p:nvSpPr>
        <p:spPr>
          <a:xfrm>
            <a:off x="285749" y="1225726"/>
            <a:ext cx="576724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5 x 1.5 GHz EU-HOM Damped Cavities are in Fabrication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Stage. First cavity is delivered.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4 x 1.75 GHz EU-HOM Damped Cavities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are ordered with delivery in 2026.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Placeholder 7">
            <a:extLst>
              <a:ext uri="{FF2B5EF4-FFF2-40B4-BE49-F238E27FC236}">
                <a16:creationId xmlns:a16="http://schemas.microsoft.com/office/drawing/2014/main" id="{2936BE37-EF80-08C8-51B1-15FC8DB8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5" b="14345"/>
          <a:stretch/>
        </p:blipFill>
        <p:spPr bwMode="auto">
          <a:xfrm>
            <a:off x="5950184" y="734255"/>
            <a:ext cx="3816424" cy="36286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D3A14C-53A3-E549-D151-004235A230EB}"/>
              </a:ext>
            </a:extLst>
          </p:cNvPr>
          <p:cNvSpPr txBox="1"/>
          <p:nvPr/>
        </p:nvSpPr>
        <p:spPr>
          <a:xfrm>
            <a:off x="839416" y="734255"/>
            <a:ext cx="57672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Prototype by ALBA Installed in BESSY II 2022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2025</a:t>
            </a:r>
            <a:endParaRPr kumimoji="0" lang="en-DE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756836-752C-61C4-B33D-E936523576D2}"/>
              </a:ext>
            </a:extLst>
          </p:cNvPr>
          <p:cNvSpPr txBox="1"/>
          <p:nvPr/>
        </p:nvSpPr>
        <p:spPr>
          <a:xfrm>
            <a:off x="9766608" y="619575"/>
            <a:ext cx="25235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EU Level Collaboration</a:t>
            </a:r>
            <a:endParaRPr kumimoji="0" lang="en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Placeholder 48">
            <a:extLst>
              <a:ext uri="{FF2B5EF4-FFF2-40B4-BE49-F238E27FC236}">
                <a16:creationId xmlns:a16="http://schemas.microsoft.com/office/drawing/2014/main" id="{6CB30E6D-ACF9-BFD4-0EBD-D695C203C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4" t="2703" r="-4054" b="2703"/>
          <a:stretch/>
        </p:blipFill>
        <p:spPr bwMode="auto">
          <a:xfrm>
            <a:off x="10342885" y="988907"/>
            <a:ext cx="1165742" cy="1020024"/>
          </a:xfrm>
          <a:prstGeom prst="rect">
            <a:avLst/>
          </a:prstGeom>
          <a:noFill/>
        </p:spPr>
      </p:pic>
      <p:pic>
        <p:nvPicPr>
          <p:cNvPr id="27" name="Picture 2" descr="ALBA">
            <a:extLst>
              <a:ext uri="{FF2B5EF4-FFF2-40B4-BE49-F238E27FC236}">
                <a16:creationId xmlns:a16="http://schemas.microsoft.com/office/drawing/2014/main" id="{BEA90464-98F0-9BED-7024-1B3749FD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95" r="17895"/>
          <a:stretch>
            <a:fillRect/>
          </a:stretch>
        </p:blipFill>
        <p:spPr bwMode="auto">
          <a:xfrm>
            <a:off x="10334504" y="2470750"/>
            <a:ext cx="1165742" cy="1020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Grafik 1">
            <a:extLst>
              <a:ext uri="{FF2B5EF4-FFF2-40B4-BE49-F238E27FC236}">
                <a16:creationId xmlns:a16="http://schemas.microsoft.com/office/drawing/2014/main" id="{76FD3EDA-D031-2536-B9E7-CDDC80FF0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780"/>
          <a:stretch/>
        </p:blipFill>
        <p:spPr bwMode="auto">
          <a:xfrm>
            <a:off x="10233513" y="2008931"/>
            <a:ext cx="1420375" cy="599106"/>
          </a:xfrm>
          <a:prstGeom prst="rect">
            <a:avLst/>
          </a:prstGeom>
        </p:spPr>
      </p:pic>
      <p:pic>
        <p:nvPicPr>
          <p:cNvPr id="29" name="Picture Placeholder 7">
            <a:extLst>
              <a:ext uri="{FF2B5EF4-FFF2-40B4-BE49-F238E27FC236}">
                <a16:creationId xmlns:a16="http://schemas.microsoft.com/office/drawing/2014/main" id="{F1642392-AA50-D6A0-792C-1B3991FFBE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" r="-92"/>
          <a:stretch/>
        </p:blipFill>
        <p:spPr>
          <a:xfrm>
            <a:off x="2861105" y="2700288"/>
            <a:ext cx="2999655" cy="1845938"/>
          </a:xfrm>
          <a:prstGeom prst="rect">
            <a:avLst/>
          </a:prstGeom>
          <a:noFill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211FEB-B64E-D983-38CE-ED010891B8AD}"/>
              </a:ext>
            </a:extLst>
          </p:cNvPr>
          <p:cNvSpPr txBox="1"/>
          <p:nvPr/>
        </p:nvSpPr>
        <p:spPr>
          <a:xfrm>
            <a:off x="2711624" y="2198354"/>
            <a:ext cx="32385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15 kW CW Solid-State Amplifiers 1.5 &amp; 1.75GHz are in House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5E0F2B-FACD-D5BB-9C9C-8451F1528A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9" b="40382"/>
          <a:stretch/>
        </p:blipFill>
        <p:spPr>
          <a:xfrm>
            <a:off x="285749" y="4576009"/>
            <a:ext cx="11328870" cy="2105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034352-DB81-F1AB-2DA0-2CEA1BF89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3" t="26901" r="28905" b="24801"/>
          <a:stretch/>
        </p:blipFill>
        <p:spPr>
          <a:xfrm>
            <a:off x="367636" y="2666711"/>
            <a:ext cx="2190346" cy="21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1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9327FC-2074-4A87-A845-7F86ECB04655}" type="slidenum">
              <a:rPr lang="de-DE" altLang="de-DE" smtClean="0"/>
              <a:pPr/>
              <a:t>7</a:t>
            </a:fld>
            <a:endParaRPr lang="de-DE" alt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A6EDC-02F5-B67C-AEC0-ADB5B9E8BD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07" r="25666"/>
          <a:stretch>
            <a:fillRect/>
          </a:stretch>
        </p:blipFill>
        <p:spPr>
          <a:xfrm rot="5400000">
            <a:off x="-505182" y="2001325"/>
            <a:ext cx="5319712" cy="3690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F6D81A-4844-DF94-274E-DF0E7F7D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66" t="30626" r="6139" b="31113"/>
          <a:stretch>
            <a:fillRect/>
          </a:stretch>
        </p:blipFill>
        <p:spPr>
          <a:xfrm>
            <a:off x="3822883" y="5811278"/>
            <a:ext cx="2188193" cy="727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B02E78-E4FF-1E53-38C6-CA30A5A5A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12" r="41148"/>
          <a:stretch/>
        </p:blipFill>
        <p:spPr>
          <a:xfrm>
            <a:off x="8610600" y="776503"/>
            <a:ext cx="3486075" cy="5579847"/>
          </a:xfrm>
          <a:prstGeom prst="rect">
            <a:avLst/>
          </a:prstGeom>
        </p:spPr>
      </p:pic>
      <p:sp>
        <p:nvSpPr>
          <p:cNvPr id="6" name="Titel 65"/>
          <p:cNvSpPr txBox="1">
            <a:spLocks/>
          </p:cNvSpPr>
          <p:nvPr/>
        </p:nvSpPr>
        <p:spPr>
          <a:xfrm>
            <a:off x="1199456" y="67580"/>
            <a:ext cx="822960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3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Harmonic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Cavities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90AFF-0FC7-5348-32BF-5A10DBE88E5D}"/>
              </a:ext>
            </a:extLst>
          </p:cNvPr>
          <p:cNvSpPr txBox="1"/>
          <p:nvPr/>
        </p:nvSpPr>
        <p:spPr>
          <a:xfrm>
            <a:off x="4091709" y="2463851"/>
            <a:ext cx="438894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First series cavity</a:t>
            </a:r>
            <a:r>
              <a:rPr lang="en-US" sz="1600" b="1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arrived &amp; is prepared for high power conditioning.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Factory acceptance is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successful and remaining 4x cavities will be delivered this year.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90AFF-0FC7-5348-32BF-5A10DBE88E5D}"/>
              </a:ext>
            </a:extLst>
          </p:cNvPr>
          <p:cNvSpPr txBox="1"/>
          <p:nvPr/>
        </p:nvSpPr>
        <p:spPr>
          <a:xfrm>
            <a:off x="1094896" y="776503"/>
            <a:ext cx="21195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Cavity tuning at RI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590AFF-0FC7-5348-32BF-5A10DBE88E5D}"/>
              </a:ext>
            </a:extLst>
          </p:cNvPr>
          <p:cNvSpPr txBox="1"/>
          <p:nvPr/>
        </p:nvSpPr>
        <p:spPr>
          <a:xfrm>
            <a:off x="9236364" y="894202"/>
            <a:ext cx="240796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Cavity installed at HZB for high power test.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54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0F625-EF80-AE1D-EDD1-55AC620BF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8831" b="2066"/>
          <a:stretch/>
        </p:blipFill>
        <p:spPr>
          <a:xfrm>
            <a:off x="1559496" y="692247"/>
            <a:ext cx="9433048" cy="6106478"/>
          </a:xfrm>
          <a:prstGeom prst="rect">
            <a:avLst/>
          </a:prstGeom>
        </p:spPr>
      </p:pic>
      <p:sp>
        <p:nvSpPr>
          <p:cNvPr id="4" name="Titel 65">
            <a:extLst>
              <a:ext uri="{FF2B5EF4-FFF2-40B4-BE49-F238E27FC236}">
                <a16:creationId xmlns:a16="http://schemas.microsoft.com/office/drawing/2014/main" id="{A180BDFA-9157-8BA4-6C29-B2FEBA59DD81}"/>
              </a:ext>
            </a:extLst>
          </p:cNvPr>
          <p:cNvSpPr txBox="1">
            <a:spLocks/>
          </p:cNvSpPr>
          <p:nvPr/>
        </p:nvSpPr>
        <p:spPr>
          <a:xfrm>
            <a:off x="1271464" y="50147"/>
            <a:ext cx="8640960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Energy Acceptance Lengthening Mode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485DC-B853-84C5-E3B9-9021B4E439C3}"/>
              </a:ext>
            </a:extLst>
          </p:cNvPr>
          <p:cNvSpPr txBox="1"/>
          <p:nvPr/>
        </p:nvSpPr>
        <p:spPr>
          <a:xfrm>
            <a:off x="8306372" y="3748911"/>
            <a:ext cx="170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Quartic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Potential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8FDAAE-75C0-C275-9C78-77E771FDC298}"/>
              </a:ext>
            </a:extLst>
          </p:cNvPr>
          <p:cNvCxnSpPr/>
          <p:nvPr/>
        </p:nvCxnSpPr>
        <p:spPr>
          <a:xfrm flipH="1">
            <a:off x="8760296" y="4077072"/>
            <a:ext cx="262197" cy="793377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2D38C2-E937-01EE-8A71-3F807FCE7DDA}"/>
              </a:ext>
            </a:extLst>
          </p:cNvPr>
          <p:cNvSpPr txBox="1"/>
          <p:nvPr/>
        </p:nvSpPr>
        <p:spPr>
          <a:xfrm>
            <a:off x="9324602" y="6387656"/>
            <a:ext cx="212479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Courtesy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Matveenko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A2D315A-875E-8E0A-0486-F4D161EC2811}"/>
              </a:ext>
            </a:extLst>
          </p:cNvPr>
          <p:cNvSpPr txBox="1">
            <a:spLocks/>
          </p:cNvSpPr>
          <p:nvPr/>
        </p:nvSpPr>
        <p:spPr>
          <a:xfrm>
            <a:off x="9061451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de-DE" altLang="de-DE" sz="18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96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A5FD9-6B7C-2D82-6693-83342E26D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r="8660" b="1557"/>
          <a:stretch/>
        </p:blipFill>
        <p:spPr>
          <a:xfrm>
            <a:off x="47328" y="1052736"/>
            <a:ext cx="8813092" cy="5755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EA946-A4D7-6C82-1188-12863181C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6" t="5752" r="20775" b="70140"/>
          <a:stretch/>
        </p:blipFill>
        <p:spPr>
          <a:xfrm>
            <a:off x="9819778" y="931968"/>
            <a:ext cx="2216046" cy="172819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7A85D9-3FC8-266E-0646-19D9D54EF8DD}"/>
              </a:ext>
            </a:extLst>
          </p:cNvPr>
          <p:cNvGrpSpPr/>
          <p:nvPr/>
        </p:nvGrpSpPr>
        <p:grpSpPr>
          <a:xfrm>
            <a:off x="7824192" y="1796064"/>
            <a:ext cx="1967648" cy="768840"/>
            <a:chOff x="7475930" y="1169074"/>
            <a:chExt cx="1967648" cy="768840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2E9AE196-D0E5-6A3B-A70F-61610EAAE090}"/>
                </a:ext>
              </a:extLst>
            </p:cNvPr>
            <p:cNvSpPr/>
            <p:nvPr/>
          </p:nvSpPr>
          <p:spPr>
            <a:xfrm>
              <a:off x="7475930" y="1169074"/>
              <a:ext cx="1967648" cy="768840"/>
            </a:xfrm>
            <a:prstGeom prst="rightArrow">
              <a:avLst>
                <a:gd name="adj1" fmla="val 50000"/>
                <a:gd name="adj2" fmla="val 48516"/>
              </a:avLst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5BD276-ABCA-6B13-5F21-9F0649D3272B}"/>
                </a:ext>
              </a:extLst>
            </p:cNvPr>
            <p:cNvSpPr txBox="1"/>
            <p:nvPr/>
          </p:nvSpPr>
          <p:spPr>
            <a:xfrm>
              <a:off x="7475930" y="1384217"/>
              <a:ext cx="1967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Natural ∆E/E~ 10</a:t>
              </a:r>
              <a:r>
                <a:rPr kumimoji="0" lang="de-DE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-3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itel 65">
            <a:extLst>
              <a:ext uri="{FF2B5EF4-FFF2-40B4-BE49-F238E27FC236}">
                <a16:creationId xmlns:a16="http://schemas.microsoft.com/office/drawing/2014/main" id="{B1542606-18F2-0B00-80D1-AC722BBA87C7}"/>
              </a:ext>
            </a:extLst>
          </p:cNvPr>
          <p:cNvSpPr txBox="1">
            <a:spLocks/>
          </p:cNvSpPr>
          <p:nvPr/>
        </p:nvSpPr>
        <p:spPr>
          <a:xfrm>
            <a:off x="1271464" y="50147"/>
            <a:ext cx="8568952" cy="426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charset="0"/>
              </a:rPr>
              <a:t>Energy Acceptance Normal-Lengthening Mode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EF2B1-738D-5F24-5030-60A205325ED1}"/>
              </a:ext>
            </a:extLst>
          </p:cNvPr>
          <p:cNvSpPr txBox="1"/>
          <p:nvPr/>
        </p:nvSpPr>
        <p:spPr>
          <a:xfrm>
            <a:off x="6328900" y="3928112"/>
            <a:ext cx="170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Quartic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Potential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7E0DF61-E479-D399-D40D-1F8EE3D03EED}"/>
              </a:ext>
            </a:extLst>
          </p:cNvPr>
          <p:cNvCxnSpPr/>
          <p:nvPr/>
        </p:nvCxnSpPr>
        <p:spPr>
          <a:xfrm flipH="1">
            <a:off x="6782824" y="4256273"/>
            <a:ext cx="262197" cy="793377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C761A-2D76-234F-3A56-AC9510B08E59}"/>
              </a:ext>
            </a:extLst>
          </p:cNvPr>
          <p:cNvGrpSpPr/>
          <p:nvPr/>
        </p:nvGrpSpPr>
        <p:grpSpPr>
          <a:xfrm>
            <a:off x="6758416" y="666440"/>
            <a:ext cx="2243738" cy="1059040"/>
            <a:chOff x="6758416" y="666440"/>
            <a:chExt cx="2243738" cy="10590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E7F15E-DDD0-4126-7013-8F791A56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65" t="67338" r="17889" b="10581"/>
            <a:stretch/>
          </p:blipFill>
          <p:spPr>
            <a:xfrm>
              <a:off x="6913923" y="666440"/>
              <a:ext cx="2088231" cy="10590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E28B2C-8575-B43A-8974-5A6A9BC4A6C5}"/>
                </a:ext>
              </a:extLst>
            </p:cNvPr>
            <p:cNvSpPr txBox="1"/>
            <p:nvPr/>
          </p:nvSpPr>
          <p:spPr>
            <a:xfrm>
              <a:off x="6758416" y="705700"/>
              <a:ext cx="96929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∆E/E~ 10</a:t>
              </a:r>
              <a:r>
                <a:rPr kumimoji="0" lang="de-DE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-3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13B243-2FC4-A1A4-0D0F-E215236A231F}"/>
              </a:ext>
            </a:extLst>
          </p:cNvPr>
          <p:cNvGrpSpPr/>
          <p:nvPr/>
        </p:nvGrpSpPr>
        <p:grpSpPr>
          <a:xfrm>
            <a:off x="793243" y="629416"/>
            <a:ext cx="2311610" cy="1079315"/>
            <a:chOff x="793243" y="629416"/>
            <a:chExt cx="2311610" cy="10793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E07394-D7C9-82C1-76F8-F11B0ABBC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3" t="66983" r="57642" b="10512"/>
            <a:stretch/>
          </p:blipFill>
          <p:spPr>
            <a:xfrm>
              <a:off x="793243" y="629416"/>
              <a:ext cx="2088233" cy="10793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4DA177-899A-0A2A-54BB-6AEBC21C8E50}"/>
                </a:ext>
              </a:extLst>
            </p:cNvPr>
            <p:cNvSpPr txBox="1"/>
            <p:nvPr/>
          </p:nvSpPr>
          <p:spPr>
            <a:xfrm>
              <a:off x="2135560" y="705699"/>
              <a:ext cx="96929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∆E/E~ 10</a:t>
              </a:r>
              <a:r>
                <a:rPr kumimoji="0" lang="de-DE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-3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77A3D1C-ABE6-22AD-6213-9576A6BBADDB}"/>
              </a:ext>
            </a:extLst>
          </p:cNvPr>
          <p:cNvSpPr txBox="1"/>
          <p:nvPr/>
        </p:nvSpPr>
        <p:spPr>
          <a:xfrm>
            <a:off x="9336360" y="6385024"/>
            <a:ext cx="212479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Courtesy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Matveenko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70555D-ADC4-5AC6-390B-D9F1A12A1F35}"/>
              </a:ext>
            </a:extLst>
          </p:cNvPr>
          <p:cNvSpPr txBox="1">
            <a:spLocks/>
          </p:cNvSpPr>
          <p:nvPr/>
        </p:nvSpPr>
        <p:spPr>
          <a:xfrm>
            <a:off x="9061451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de-DE" altLang="de-DE" sz="18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186"/>
      </a:accent1>
      <a:accent2>
        <a:srgbClr val="6CABE9"/>
      </a:accent2>
      <a:accent3>
        <a:srgbClr val="D15E57"/>
      </a:accent3>
      <a:accent4>
        <a:srgbClr val="C6D970"/>
      </a:accent4>
      <a:accent5>
        <a:srgbClr val="BCD233"/>
      </a:accent5>
      <a:accent6>
        <a:srgbClr val="9AC6F3"/>
      </a:accent6>
      <a:hlink>
        <a:srgbClr val="002D4D"/>
      </a:hlink>
      <a:folHlink>
        <a:srgbClr val="F765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1836</Words>
  <Application>Microsoft Office PowerPoint</Application>
  <PresentationFormat>Widescreen</PresentationFormat>
  <Paragraphs>281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Cambria Math</vt:lpstr>
      <vt:lpstr>Century Gothic</vt:lpstr>
      <vt:lpstr>Roboto</vt:lpstr>
      <vt:lpstr>Source Sans Pro</vt:lpstr>
      <vt:lpstr>Source Sans Pro Light</vt:lpstr>
      <vt:lpstr>Source Sans Pro Semibold</vt:lpstr>
      <vt:lpstr>Wingdings</vt:lpstr>
      <vt:lpstr>Office</vt:lpstr>
      <vt:lpstr>Design of the 3.5th-Harmonic Active Cavity for the BESSY II Storage Ring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Tsakanian, Andranik</cp:lastModifiedBy>
  <cp:revision>287</cp:revision>
  <dcterms:created xsi:type="dcterms:W3CDTF">2021-07-30T13:31:34Z</dcterms:created>
  <dcterms:modified xsi:type="dcterms:W3CDTF">2025-10-22T00:27:22Z</dcterms:modified>
</cp:coreProperties>
</file>