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4"/>
  </p:notesMasterIdLst>
  <p:sldIdLst>
    <p:sldId id="256" r:id="rId5"/>
    <p:sldId id="410" r:id="rId6"/>
    <p:sldId id="402" r:id="rId7"/>
    <p:sldId id="427" r:id="rId8"/>
    <p:sldId id="412" r:id="rId9"/>
    <p:sldId id="413" r:id="rId10"/>
    <p:sldId id="414" r:id="rId11"/>
    <p:sldId id="415" r:id="rId12"/>
    <p:sldId id="417" r:id="rId13"/>
    <p:sldId id="411" r:id="rId14"/>
    <p:sldId id="419" r:id="rId15"/>
    <p:sldId id="418" r:id="rId16"/>
    <p:sldId id="400" r:id="rId17"/>
    <p:sldId id="420" r:id="rId18"/>
    <p:sldId id="421" r:id="rId19"/>
    <p:sldId id="423" r:id="rId20"/>
    <p:sldId id="264" r:id="rId21"/>
    <p:sldId id="424" r:id="rId22"/>
    <p:sldId id="428" r:id="rId2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837648-38A7-C749-A856-F699D5F8663C}" v="2" dt="2025-10-24T04:35:03.982"/>
    <p1510:client id="{C6DAE78D-5A97-0B47-B0F7-9DB7A14AC311}" v="5" dt="2025-10-23T16:28:21.3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6" autoAdjust="0"/>
    <p:restoredTop sz="84932" autoAdjust="0"/>
  </p:normalViewPr>
  <p:slideViewPr>
    <p:cSldViewPr snapToGrid="0" snapToObjects="1">
      <p:cViewPr varScale="1">
        <p:scale>
          <a:sx n="107" d="100"/>
          <a:sy n="107" d="100"/>
        </p:scale>
        <p:origin x="8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7102BB-76E6-4BC7-8D7E-60E395CA2227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D2A10-A60B-4812-90DA-48A627F9CD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8183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Thank you for introduction. I’m Naoto Yamamoto from KEK Japan</a:t>
            </a:r>
          </a:p>
          <a:p>
            <a:r>
              <a:rPr kumimoji="1" lang="en-US" altLang="ja-JP" baseline="0" dirty="0"/>
              <a:t>I would like to talk about “</a:t>
            </a:r>
            <a:r>
              <a:rPr lang="en-US" altLang="ja-JP" sz="1200" dirty="0">
                <a:latin typeface="Corbel" panose="020B0503020204020204" pitchFamily="34" charset="0"/>
              </a:rPr>
              <a:t>Experimental demonstration of the compensation of the transient beam loading caused by a long bunch gap in the KEK-PF 2.5GeV ring”</a:t>
            </a:r>
            <a:endParaRPr kumimoji="1" lang="en-US" altLang="ja-JP" baseline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D2A10-A60B-4812-90DA-48A627F9CDD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99700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8D9615-FBBA-AF4B-7D2E-9B398584A1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23760D2-99FF-D1F4-AC13-FD035FEAB9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B4D915D-87B9-1B87-5275-8935DDDF66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Here, I would like introduce our HC R&amp;DS.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We also proposed the TBL compensation with a broadband kicker cavity.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3589E73-80DB-C6FD-8FA2-709A1F3232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6D2A10-A60B-4812-90DA-48A627F9CDD7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73081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9905F8-1FE5-284A-ACE6-CEC4360007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5CB684B-1923-FD1D-949E-B2213A33EE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591C6D1-485A-E638-AAFA-5AB2DBA0A3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Here, I would like introduce our HC R&amp;DS.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We also proposed the TBL compensation with a broadband kicker cavity.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F26CCBA-5BE2-C1D7-87A7-978D7234A7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6D2A10-A60B-4812-90DA-48A627F9CDD7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81479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448D7D-9E0A-067B-E7B9-CB38F85CE4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AC05E78-E3E1-69E5-AA27-5F84DD57A3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2F821B9-9461-8A20-7D4F-C24D0AFAFA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Here, I would like introduce our HC R&amp;DS.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We also proposed the TBL compensation with a broadband kicker cavity.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A3AA6D8-C8DF-AAE6-0607-66831B27A3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6D2A10-A60B-4812-90DA-48A627F9CDD7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17369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FC5606-5E19-68C7-2BFC-7B1D0CFA3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6104443-B031-ED56-6A53-F695AB23DB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9C18DA4-E776-5DD5-52F4-392396EBD0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Here, I would like introduce our HC R&amp;DS.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We also proposed the TBL compensation with a broadband kicker cavity.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7183268-FAAD-D4F1-B6EE-07A8A379C5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6D2A10-A60B-4812-90DA-48A627F9CDD7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5126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C0AA23-C9E6-16A3-9DAC-C2E2BD03AE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2E3479B-9F04-C632-4B6E-6539F19868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6ADAA8C-8A72-46D0-E546-463E9D62FD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Here, I would like introduce our HC R&amp;DS.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We also proposed the TBL compensation with a broadband kicker cavity.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5BF5542-87D3-7800-F5D6-CF568AC77D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6D2A10-A60B-4812-90DA-48A627F9CDD7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64395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6E51D1-B989-B3AE-8A02-FA382CA6D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9B6E026-DA8C-B3A6-A176-803DE33943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56086F9-EF3E-34B7-C9B8-56830BF09D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Here, I would like introduce our HC R&amp;DS.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We also proposed the TBL compensation with a broadband kicker cavity.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B042A00-CD06-5C32-DD74-8E09F685B9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6D2A10-A60B-4812-90DA-48A627F9CDD7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79878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To realize the TBL compensation,</a:t>
            </a:r>
          </a:p>
          <a:p>
            <a:r>
              <a:rPr kumimoji="1" lang="en-US" altLang="ja-JP" dirty="0"/>
              <a:t>We developed a broadband kicker cavity and bunch phase monitor.</a:t>
            </a:r>
          </a:p>
          <a:p>
            <a:r>
              <a:rPr kumimoji="1" lang="en-US" altLang="ja-JP" dirty="0"/>
              <a:t>Today, I skip the detail.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D2A10-A60B-4812-90DA-48A627F9CDD7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55154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Ok, that’s all.</a:t>
            </a:r>
          </a:p>
          <a:p>
            <a:r>
              <a:rPr kumimoji="1" lang="en-US" altLang="ja-JP" dirty="0"/>
              <a:t>I</a:t>
            </a:r>
            <a:r>
              <a:rPr kumimoji="1" lang="en-US" altLang="ja-JP" baseline="0" dirty="0"/>
              <a:t> summarized my talk.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D2A10-A60B-4812-90DA-48A627F9CDD7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16312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92A3CD-4F7C-ED56-07E5-1255645B61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55E7B5F-6ADE-5965-3952-DFC44CE760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D3454AF-744D-A275-0F0C-DCA901A1E0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42693D3-405E-B450-8E8E-46C9C52439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6D2A10-A60B-4812-90DA-48A627F9CDD7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3211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D576EB-63F9-2B18-E3C0-F59A2BA577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DA900E3-C37E-3E8F-D67C-F4A64A6A29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CAD8CA1-DA45-6E8F-4694-E2AEFBB4DD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Here, I would like introduce our HC R&amp;DS.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Fig1.</a:t>
            </a:r>
          </a:p>
          <a:p>
            <a:r>
              <a:rPr kumimoji="1" lang="en-US" altLang="ja-JP" dirty="0"/>
              <a:t>A harmonic voltage cancels the slope of the longitudinal focusing force at the synchronous phase in keeping the longitudinal acceptance.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Fig2. shows the effect of the TBL.</a:t>
            </a:r>
          </a:p>
          <a:p>
            <a:r>
              <a:rPr kumimoji="1" lang="en-US" altLang="ja-JP" dirty="0"/>
              <a:t>So, the TBL reduce the bunch lengthening performance at the both side of bunch train.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9328B91-49EA-1017-DBCE-99A7566DC6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6D2A10-A60B-4812-90DA-48A627F9CDD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7493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0CF8C3-3C36-E740-4793-17B117165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116CEC1-AF3D-343A-2A6D-D7844D5288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390C862-FE5D-7548-201A-F4ACBE4067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This slide shows  a concept of TBL compensation.</a:t>
            </a:r>
          </a:p>
          <a:p>
            <a:r>
              <a:rPr kumimoji="1" lang="en-US" altLang="ja-JP" baseline="0" dirty="0"/>
              <a:t>Here we assume the use of a broadband kicker cavity as shown the parameter in this table.</a:t>
            </a:r>
          </a:p>
          <a:p>
            <a:endParaRPr kumimoji="1" lang="en-US" altLang="ja-JP" baseline="0" dirty="0"/>
          </a:p>
          <a:p>
            <a:r>
              <a:rPr kumimoji="1" lang="en-US" altLang="ja-JP" baseline="0" dirty="0"/>
              <a:t>In this scheme,</a:t>
            </a:r>
          </a:p>
          <a:p>
            <a:r>
              <a:rPr kumimoji="1" lang="en-US" altLang="ja-JP" baseline="0" dirty="0"/>
              <a:t>At first, the cavity voltage and bunch information are monitored.</a:t>
            </a:r>
          </a:p>
          <a:p>
            <a:endParaRPr kumimoji="1" lang="en-US" altLang="ja-JP" baseline="0" dirty="0"/>
          </a:p>
          <a:p>
            <a:r>
              <a:rPr kumimoji="1" lang="en-US" altLang="ja-JP" baseline="0" dirty="0"/>
              <a:t>Second, the input signal for kicker cavity is outputted form LLRF system.</a:t>
            </a:r>
          </a:p>
          <a:p>
            <a:r>
              <a:rPr kumimoji="1" lang="en-US" altLang="ja-JP" baseline="0" dirty="0"/>
              <a:t>By using the kicker cavity, the variation of the cavities are compensated, and the improvement of bunch lengthening performance is expected.</a:t>
            </a:r>
          </a:p>
          <a:p>
            <a:endParaRPr kumimoji="1" lang="en-US" altLang="ja-JP" baseline="0" dirty="0"/>
          </a:p>
          <a:p>
            <a:endParaRPr kumimoji="1" lang="en-US" altLang="ja-JP" baseline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C2D604D-EFC5-53C9-A9C3-333E1A535A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D2A10-A60B-4812-90DA-48A627F9CDD7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542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FFDA34-792D-5A4E-747A-69EA81A110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44500D8-833D-7245-08EB-C0961B0AF1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85AC3DB-DACB-AC87-03A1-8773E34259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AFFC45-675A-67ED-AF3F-D789FABF4F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D2A10-A60B-4812-90DA-48A627F9CDD7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9081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1B76A1-D476-020F-C639-08EF8B3E03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82037E2-B96C-BE58-E27E-B82D7E16BD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5C6CDCD-E052-C513-102D-5845CA7300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aseline="0" dirty="0"/>
              <a:t>However, we doesn't have harmonic cavity. Then we considered a different approach.</a:t>
            </a:r>
          </a:p>
          <a:p>
            <a:r>
              <a:rPr kumimoji="1" lang="en-US" altLang="ja-JP" baseline="0" dirty="0"/>
              <a:t>We try to demonstrate the control of the bunch phase shift by using of the fundamental cavity and Digital LLRF system. </a:t>
            </a:r>
          </a:p>
          <a:p>
            <a:endParaRPr kumimoji="1" lang="en-US" altLang="ja-JP" baseline="0" dirty="0"/>
          </a:p>
          <a:p>
            <a:r>
              <a:rPr kumimoji="1" lang="en-US" altLang="ja-JP" baseline="0" dirty="0"/>
              <a:t>As a preparation, we introduce a bunch phase shift along the bunch index by introducing the large bunch gap.</a:t>
            </a:r>
          </a:p>
          <a:p>
            <a:r>
              <a:rPr kumimoji="1" lang="en-US" altLang="ja-JP" baseline="0" dirty="0"/>
              <a:t>Then, the modulation signal is inputted to the fundamental cavity in monitoring the bunch phase shift.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0C1807E-5FBB-8CFE-F57E-7ACAD2F691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D2A10-A60B-4812-90DA-48A627F9CDD7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2203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C69BFE-EB03-1CF9-D53F-E7F3E17911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8D06D07-731C-09E5-4DA3-54AEBDFAA5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8690CB5-7C6A-77F5-8B86-FC3BBC5222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aseline="0" dirty="0"/>
              <a:t>This slide shows “</a:t>
            </a:r>
            <a:r>
              <a:rPr lang="en-US" altLang="ja-JP" u="sng" dirty="0">
                <a:latin typeface="Corbel" panose="020B0503020204020204" pitchFamily="34" charset="0"/>
              </a:rPr>
              <a:t>Setup of the experimental “demonstration”</a:t>
            </a:r>
            <a:r>
              <a:rPr kumimoji="1" lang="en-US" altLang="ja-JP" u="sng" dirty="0">
                <a:latin typeface="Corbel" panose="020B0503020204020204" pitchFamily="34" charset="0"/>
              </a:rPr>
              <a:t> “</a:t>
            </a:r>
            <a:endParaRPr kumimoji="1" lang="en-US" altLang="ja-JP" baseline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F4E937F-00C4-C499-6BC7-D63E872A8A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D2A10-A60B-4812-90DA-48A627F9CDD7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927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3D2812-87E6-64F9-0671-BE2B024B69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98933C8-36C1-A434-2B2C-0406DDD2D5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5C60520-53B5-11D1-CC68-3DEBEB508B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At first, I would like to introduce what is the TBL compensation.</a:t>
            </a:r>
            <a:endParaRPr kumimoji="1" lang="en-US" altLang="ja-JP" baseline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0BDC9D0-B332-1DF0-E5EF-CAFCFB536E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D2A10-A60B-4812-90DA-48A627F9CDD7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4055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35C517-9E25-30DF-7C74-45BC935728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7172EFE-1E20-4F4E-E854-19C8A36B48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ADA9039-2884-D2A2-155C-4DA078A424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At first, I would like to introduce what is the TBL compensation.</a:t>
            </a:r>
          </a:p>
          <a:p>
            <a:endParaRPr kumimoji="1" lang="en-US" altLang="ja-JP" baseline="0" dirty="0"/>
          </a:p>
          <a:p>
            <a:endParaRPr kumimoji="1" lang="en-US" altLang="ja-JP" baseline="0" dirty="0"/>
          </a:p>
          <a:p>
            <a:r>
              <a:rPr kumimoji="1" lang="en-US" altLang="ja-JP" baseline="0" dirty="0"/>
              <a:t>Cutoff, </a:t>
            </a:r>
            <a:r>
              <a:rPr kumimoji="1" lang="en-US" altLang="ja-JP" baseline="0" dirty="0" err="1"/>
              <a:t>dia</a:t>
            </a:r>
            <a:r>
              <a:rPr kumimoji="1" lang="en-US" altLang="ja-JP" baseline="0" dirty="0"/>
              <a:t>=90mm -&gt; 2.55GHz, 1.95GHz; </a:t>
            </a:r>
            <a:r>
              <a:rPr kumimoji="1" lang="en-US" altLang="ja-JP" baseline="0" dirty="0" err="1"/>
              <a:t>dia</a:t>
            </a:r>
            <a:r>
              <a:rPr kumimoji="1" lang="en-US" altLang="ja-JP" baseline="0" dirty="0"/>
              <a:t>=140mm -&gt; 1.64GHz, 1.26GHz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3B5C1F5-0D45-C7D0-BA78-DA47AEF535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D2A10-A60B-4812-90DA-48A627F9CDD7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4464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C375A9-A3B3-895C-B293-B2188EF7F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3586523-F4EC-E4C6-8132-18C9979F35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30314A4-7BD7-1D48-62CA-41DD584253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At first, I would like to introduce what is the TBL compensation.</a:t>
            </a:r>
            <a:endParaRPr kumimoji="1" lang="en-US" altLang="ja-JP" baseline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5D5244F-0F66-88D0-3B6D-ACECE88E38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D2A10-A60B-4812-90DA-48A627F9CDD7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4133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71B395-2235-0C49-9421-A2CA92C5A4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8426A10-315C-5845-8F5D-EAF0FD9112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F54C86C-DF11-1B4A-B560-36D023E557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43A716-5E06-9942-9068-090430ADC08C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E34C73F-328E-C943-B09C-683013623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88902"/>
            <a:ext cx="4114800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EB31DF4-31E9-0049-B22A-689E7BAE8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9866-D6A0-DB46-ABEE-551451B0E2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2941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5282BA-63B5-3243-AFD2-42F63F07B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C9726E5-F48B-F849-9ADE-9399E1A63C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89CB42C-FFE5-A249-BE5F-CA6B375EC9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43A716-5E06-9942-9068-090430ADC08C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E9C5A2-B602-244B-B189-7F8A6D5B5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45ABA4C-3903-F24A-9FEC-A3C669F86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9866-D6A0-DB46-ABEE-551451B0E2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8834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A289C21F-BC32-BD47-92FE-24109C42D2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4704A5A-D0D0-F74D-A75C-365071A55B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D9ACF2E-1A6E-0042-B55D-715D7C6614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43A716-5E06-9942-9068-090430ADC08C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2802D9C-299C-134E-B100-E3BC8346D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F75DDE0-F763-224B-BAA4-97EE86C64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9866-D6A0-DB46-ABEE-551451B0E2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2377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6208B8F-E280-584D-84D9-5C0F4F733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51F925D-94B1-EC4A-9186-B59234CAA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880" y="6356350"/>
            <a:ext cx="4345193" cy="365125"/>
          </a:xfrm>
        </p:spPr>
        <p:txBody>
          <a:bodyPr/>
          <a:lstStyle/>
          <a:p>
            <a:r>
              <a:rPr lang="en-US" altLang="ja-JP" dirty="0">
                <a:latin typeface="Corbel" panose="020B0503020204020204" pitchFamily="34" charset="0"/>
              </a:rPr>
              <a:t>Naoto Yamamoto -</a:t>
            </a:r>
            <a:r>
              <a:rPr lang="en-US" altLang="ja-JP" dirty="0" err="1">
                <a:latin typeface="Corbel" panose="020B0503020204020204" pitchFamily="34" charset="0"/>
              </a:rPr>
              <a:t>HarmonLIP</a:t>
            </a:r>
            <a:r>
              <a:rPr lang="en-US" altLang="ja-JP" dirty="0">
                <a:latin typeface="Corbel" panose="020B0503020204020204" pitchFamily="34" charset="0"/>
              </a:rPr>
              <a:t> 2022, 11-12 October 2022, MAX IV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FD83BC8-BC70-4647-9438-C9E07547A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9866-D6A0-DB46-ABEE-551451B0E29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254120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B47CE2-AA14-AF4C-B3DC-D201956B5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10AFB57-4F39-E548-BB05-CF1487F5C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C5E9863-67D1-B444-9FDF-34DCA827C5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43A716-5E06-9942-9068-090430ADC08C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C210415-B626-A844-9FA7-8B3479B9F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82019BB-5030-E748-A1FF-6B0E8421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9866-D6A0-DB46-ABEE-551451B0E2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968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DE1A96-E3C8-EA47-A4F7-BFF5B95D1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34FDAE9-4D3A-BF4B-AE50-3EB0D2F0BD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D9E156D-BC05-CA48-A2E4-94F95725D3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0B319C5-F2CD-A24E-A565-8B3143B55B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43A716-5E06-9942-9068-090430ADC08C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46B4394-51FD-854F-B830-56C9768CA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CE7B200-96E2-BF43-80B0-EF2BC8240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9866-D6A0-DB46-ABEE-551451B0E2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2306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C8B880-61CC-AD42-A17A-4B49E06B9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6630607-ADD3-7B4C-86BF-418F65597B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7654F27-79D5-8D43-BF21-84313BA63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E3C7206-3791-414C-B282-3962B65BCF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8022926-F9F2-9841-B48D-BFAD533382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58492024-57F0-484E-B4B1-640BAE5C96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43A716-5E06-9942-9068-090430ADC08C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6491757-FE61-6346-B4C3-6D36168BB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391E609-7469-F74D-9D72-FB7CF7A12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9866-D6A0-DB46-ABEE-551451B0E2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0354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6D5E1D-0016-9E42-BAEE-02B7BD33A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4385239-27C8-AB4D-8F14-C6FE81E3A0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43A716-5E06-9942-9068-090430ADC08C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28FEE98-E9F6-8B4F-B264-919EC25C9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11E202D-9F07-8842-9820-9CA3B96A7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9866-D6A0-DB46-ABEE-551451B0E2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5013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E2F885C-E28F-5B4C-B147-A930D1CF99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43A716-5E06-9942-9068-090430ADC08C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7BF054F-8FE0-FE47-A35B-04BA7270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5319133-C761-7F40-A89B-F7A0618F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9866-D6A0-DB46-ABEE-551451B0E2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2206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077990-C58B-F742-AFCD-BC9F7B1A8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11C3202-F7FA-FE40-80FC-D32B7631A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B789344-3986-7042-AAFE-C047065ADF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9A6B1FE-D84C-E947-9E86-2D8E5B80E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43A716-5E06-9942-9068-090430ADC08C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2849A72-3396-9144-A534-E37BBAF1D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BD67FFC-349F-394E-B541-7DD0E6A63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9866-D6A0-DB46-ABEE-551451B0E2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6219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1D1804-4892-6D4F-9978-9F03C50A2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B055D05-0726-D441-A0F5-0DB3E0BBBF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65BC315-C347-4D48-B80C-E8873A66DB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56D9AB0-E0EC-694B-89BB-6EBE1EA2B4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43A716-5E06-9942-9068-090430ADC08C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05CD6C9-BD3E-314E-9FD1-78CD1E612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F751967-97B5-C341-8270-47E1AA46E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9866-D6A0-DB46-ABEE-551451B0E2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8212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0E5F5F4F-12BE-D447-9166-9A057E60C58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5233851"/>
            <a:ext cx="12192000" cy="1624148"/>
          </a:xfrm>
          <a:prstGeom prst="rect">
            <a:avLst/>
          </a:prstGeom>
        </p:spPr>
      </p:pic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26CFD6E-EC0A-3B4B-AFD0-C804F522A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037C647-EB3C-024E-9B1A-6308AC5CE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76F23B0-78B6-8A4A-AC01-1B9F8990C9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4395" y="6356350"/>
            <a:ext cx="47109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dirty="0">
                <a:latin typeface="Corbel" panose="020B0503020204020204" pitchFamily="34" charset="0"/>
              </a:rPr>
              <a:t>Naoto Yamamoto -</a:t>
            </a:r>
            <a:r>
              <a:rPr lang="en-US" altLang="ja-JP" dirty="0" err="1">
                <a:latin typeface="Corbel" panose="020B0503020204020204" pitchFamily="34" charset="0"/>
              </a:rPr>
              <a:t>HarmonLIP</a:t>
            </a:r>
            <a:r>
              <a:rPr lang="en-US" altLang="ja-JP" dirty="0">
                <a:latin typeface="Corbel" panose="020B0503020204020204" pitchFamily="34" charset="0"/>
              </a:rPr>
              <a:t> 2022, 11-12 October 2022, MAX IV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8EB1E7B-5265-E048-A2D1-AB83BD88B4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39866-D6A0-DB46-ABEE-551451B0E29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BA9A7DF7-06F0-AB43-A3EF-FB5FC4684C93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5426075" y="6282266"/>
            <a:ext cx="1339850" cy="44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828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3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87FF50-C887-7544-8396-B4D1FD36AA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8187" y="950241"/>
            <a:ext cx="10180781" cy="2387600"/>
          </a:xfrm>
        </p:spPr>
        <p:txBody>
          <a:bodyPr>
            <a:noAutofit/>
          </a:bodyPr>
          <a:lstStyle/>
          <a:p>
            <a:pPr algn="just"/>
            <a:r>
              <a:rPr lang="en-US" altLang="ja-JP" sz="3600" dirty="0">
                <a:latin typeface="Corbel" panose="020B0503020204020204" pitchFamily="34" charset="0"/>
              </a:rPr>
              <a:t>Experimental demonstration of the compensation of the transient beam loading caused by a long bunch gap in the KEK-PF 2.5 GeV ring</a:t>
            </a:r>
            <a:endParaRPr kumimoji="1" lang="ja-JP" altLang="en-US" sz="3600" dirty="0">
              <a:latin typeface="Corbel" panose="020B0503020204020204" pitchFamily="34" charset="0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28047B3-B8DA-C44F-A909-FB0CF33D4C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92421"/>
            <a:ext cx="9144000" cy="2303910"/>
          </a:xfrm>
        </p:spPr>
        <p:txBody>
          <a:bodyPr>
            <a:normAutofit/>
          </a:bodyPr>
          <a:lstStyle/>
          <a:p>
            <a:r>
              <a:rPr kumimoji="1" lang="en-US" altLang="ja-JP" u="sng" dirty="0">
                <a:latin typeface="Corbel" panose="020B0503020204020204" pitchFamily="34" charset="0"/>
              </a:rPr>
              <a:t>Naoto Yamamoto</a:t>
            </a:r>
            <a:r>
              <a:rPr kumimoji="1" lang="en-US" altLang="ja-JP" dirty="0">
                <a:latin typeface="Corbel" panose="020B0503020204020204" pitchFamily="34" charset="0"/>
              </a:rPr>
              <a:t>, D. Naito, S. </a:t>
            </a:r>
            <a:r>
              <a:rPr kumimoji="1" lang="en-US" altLang="ja-JP" dirty="0" err="1">
                <a:latin typeface="Corbel" panose="020B0503020204020204" pitchFamily="34" charset="0"/>
              </a:rPr>
              <a:t>Sakanaka</a:t>
            </a:r>
            <a:r>
              <a:rPr kumimoji="1" lang="en-US" altLang="ja-JP" dirty="0">
                <a:latin typeface="Corbel" panose="020B0503020204020204" pitchFamily="34" charset="0"/>
              </a:rPr>
              <a:t>,</a:t>
            </a:r>
          </a:p>
          <a:p>
            <a:r>
              <a:rPr lang="en-US" altLang="ja-JP" dirty="0">
                <a:latin typeface="Corbel" panose="020B0503020204020204" pitchFamily="34" charset="0"/>
              </a:rPr>
              <a:t>T. Takahashi, A. </a:t>
            </a:r>
            <a:r>
              <a:rPr lang="en-US" altLang="ja-JP" dirty="0" err="1">
                <a:latin typeface="Corbel" panose="020B0503020204020204" pitchFamily="34" charset="0"/>
              </a:rPr>
              <a:t>Motomura</a:t>
            </a:r>
            <a:endParaRPr kumimoji="1" lang="en-US" altLang="ja-JP" dirty="0">
              <a:latin typeface="Corbel" panose="020B0503020204020204" pitchFamily="34" charset="0"/>
            </a:endParaRPr>
          </a:p>
          <a:p>
            <a:r>
              <a:rPr lang="en-US" altLang="ja-JP" dirty="0">
                <a:latin typeface="Corbel" panose="020B0503020204020204" pitchFamily="34" charset="0"/>
              </a:rPr>
              <a:t>RF-Group, ACC 6</a:t>
            </a:r>
            <a:r>
              <a:rPr lang="en-US" altLang="ja-JP" baseline="30000" dirty="0">
                <a:latin typeface="Corbel" panose="020B0503020204020204" pitchFamily="34" charset="0"/>
              </a:rPr>
              <a:t>th</a:t>
            </a:r>
            <a:r>
              <a:rPr lang="en-US" altLang="ja-JP" dirty="0">
                <a:latin typeface="Corbel" panose="020B0503020204020204" pitchFamily="34" charset="0"/>
              </a:rPr>
              <a:t> division, KEK </a:t>
            </a:r>
          </a:p>
          <a:p>
            <a:endParaRPr kumimoji="1" lang="en-US" altLang="ja-JP" dirty="0">
              <a:latin typeface="Corbel" panose="020B0503020204020204" pitchFamily="34" charset="0"/>
            </a:endParaRPr>
          </a:p>
          <a:p>
            <a:r>
              <a:rPr lang="en-US" altLang="ja-JP" dirty="0">
                <a:latin typeface="Corbel" panose="020B0503020204020204" pitchFamily="34" charset="0"/>
              </a:rPr>
              <a:t>30 minutes, including questions</a:t>
            </a:r>
            <a:endParaRPr kumimoji="1" lang="ja-JP" altLang="en-US" dirty="0">
              <a:latin typeface="Corbel" panose="020B0503020204020204" pitchFamily="34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62578" y="627075"/>
            <a:ext cx="5099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Corbel" panose="020B0503020204020204" pitchFamily="34" charset="0"/>
              </a:rPr>
              <a:t>ESLS RF &amp; </a:t>
            </a:r>
            <a:r>
              <a:rPr kumimoji="1" lang="en-US" altLang="ja-JP" dirty="0" err="1">
                <a:latin typeface="Corbel" panose="020B0503020204020204" pitchFamily="34" charset="0"/>
              </a:rPr>
              <a:t>HarmonLIP</a:t>
            </a:r>
            <a:r>
              <a:rPr kumimoji="1" lang="en-US" altLang="ja-JP" dirty="0">
                <a:latin typeface="Corbel" panose="020B0503020204020204" pitchFamily="34" charset="0"/>
              </a:rPr>
              <a:t> Workshop 2025</a:t>
            </a:r>
          </a:p>
          <a:p>
            <a:r>
              <a:rPr lang="en-US" altLang="ja-JP" dirty="0">
                <a:latin typeface="Corbel" panose="020B0503020204020204" pitchFamily="34" charset="0"/>
              </a:rPr>
              <a:t>Oct.24, ALBA Synchrotron</a:t>
            </a:r>
          </a:p>
        </p:txBody>
      </p:sp>
    </p:spTree>
    <p:extLst>
      <p:ext uri="{BB962C8B-B14F-4D97-AF65-F5344CB8AC3E}">
        <p14:creationId xmlns:p14="http://schemas.microsoft.com/office/powerpoint/2010/main" val="2210493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5EE986-1A61-1A38-C063-E69C405B3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084734-20B3-EC1D-0165-C5CC62B00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1483"/>
            <a:ext cx="10715413" cy="823004"/>
          </a:xfrm>
        </p:spPr>
        <p:txBody>
          <a:bodyPr>
            <a:noAutofit/>
          </a:bodyPr>
          <a:lstStyle/>
          <a:p>
            <a:r>
              <a:rPr lang="en-US" altLang="ja-JP" sz="3200" u="sng" dirty="0">
                <a:latin typeface="Corbel" panose="020B0503020204020204" pitchFamily="34" charset="0"/>
              </a:rPr>
              <a:t>Analytical estimation of Modulation signal for generator</a:t>
            </a:r>
            <a:endParaRPr kumimoji="1" lang="ja-JP" altLang="en-US" sz="3200" u="sng" dirty="0">
              <a:latin typeface="Corbel" panose="020B0503020204020204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321C8A7-5958-CB0C-5B25-968B7410E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82" y="4478847"/>
            <a:ext cx="11102036" cy="212289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ja-JP" sz="2400" dirty="0">
                <a:latin typeface="Corbel" panose="020B0503020204020204" pitchFamily="34" charset="0"/>
              </a:rPr>
              <a:t>Feedforward signal to modulate the amplitude of the generator induced voltage</a:t>
            </a:r>
          </a:p>
          <a:p>
            <a:endParaRPr lang="en-US" altLang="ja-JP" sz="2400" dirty="0">
              <a:latin typeface="Corbel" panose="020B0503020204020204" pitchFamily="34" charset="0"/>
            </a:endParaRPr>
          </a:p>
          <a:p>
            <a:endParaRPr lang="en-US" altLang="ja-JP" sz="2400" dirty="0">
              <a:latin typeface="Corbel" panose="020B0503020204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sz="2000" dirty="0">
                <a:latin typeface="Corbel" panose="020B0503020204020204" pitchFamily="34" charset="0"/>
              </a:rPr>
              <a:t>Add cosine wave with a revolution frequency ( </a:t>
            </a:r>
            <a:r>
              <a:rPr lang="en-US" altLang="ja-JP" sz="2000" b="1" i="1" dirty="0" err="1">
                <a:latin typeface="Corbel" panose="020B0503020204020204" pitchFamily="34" charset="0"/>
              </a:rPr>
              <a:t>f</a:t>
            </a:r>
            <a:r>
              <a:rPr lang="en-US" altLang="ja-JP" sz="2000" b="1" i="1" baseline="-25000" dirty="0" err="1">
                <a:latin typeface="Corbel" panose="020B0503020204020204" pitchFamily="34" charset="0"/>
              </a:rPr>
              <a:t>rev</a:t>
            </a:r>
            <a:r>
              <a:rPr lang="en-US" altLang="ja-JP" sz="2000" b="1" i="1" dirty="0">
                <a:latin typeface="Corbel" panose="020B0503020204020204" pitchFamily="34" charset="0"/>
              </a:rPr>
              <a:t> </a:t>
            </a:r>
            <a:r>
              <a:rPr lang="en-US" altLang="ja-JP" sz="2000" dirty="0">
                <a:latin typeface="Corbel" panose="020B0503020204020204" pitchFamily="34" charset="0"/>
              </a:rPr>
              <a:t>= 1.6 MHz )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sz="2000" dirty="0">
                <a:latin typeface="Corbel" panose="020B0503020204020204" pitchFamily="34" charset="0"/>
              </a:rPr>
              <a:t>Clock of the FPGA, resolution of </a:t>
            </a:r>
            <a:r>
              <a:rPr lang="en-US" altLang="ja-JP" sz="2000" b="1" i="1" dirty="0">
                <a:latin typeface="Corbel" panose="020B0503020204020204" pitchFamily="34" charset="0"/>
              </a:rPr>
              <a:t>t</a:t>
            </a:r>
            <a:r>
              <a:rPr lang="en-US" altLang="ja-JP" sz="2000" dirty="0">
                <a:latin typeface="Corbel" panose="020B0503020204020204" pitchFamily="34" charset="0"/>
              </a:rPr>
              <a:t>, is </a:t>
            </a:r>
            <a:r>
              <a:rPr lang="en-US" altLang="ja-JP" sz="2800" dirty="0">
                <a:latin typeface="Corbel" panose="020B0503020204020204" pitchFamily="34" charset="0"/>
              </a:rPr>
              <a:t>13 ns</a:t>
            </a:r>
            <a:r>
              <a:rPr lang="en-US" altLang="ja-JP" sz="2000" dirty="0">
                <a:latin typeface="Corbel" panose="020B0503020204020204" pitchFamily="34" charset="0"/>
              </a:rPr>
              <a:t> ( 76.94 MHz = 500.1 MHz x 2 / 13 ) 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8E16A04-D2A1-D6CD-3449-081B1A12F48B}"/>
              </a:ext>
            </a:extLst>
          </p:cNvPr>
          <p:cNvSpPr txBox="1"/>
          <p:nvPr/>
        </p:nvSpPr>
        <p:spPr>
          <a:xfrm>
            <a:off x="0" y="773619"/>
            <a:ext cx="3127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Corbel" panose="020B0503020204020204" pitchFamily="34" charset="0"/>
              </a:rPr>
              <a:t>Fig.1 </a:t>
            </a:r>
            <a:r>
              <a:rPr lang="en-US" altLang="ja-JP" sz="1400" b="1" dirty="0">
                <a:latin typeface="Corbel" panose="020B0503020204020204" pitchFamily="34" charset="0"/>
              </a:rPr>
              <a:t> Cavity voltage and bunch phase</a:t>
            </a:r>
          </a:p>
          <a:p>
            <a:pPr algn="r"/>
            <a:r>
              <a:rPr lang="en-US" altLang="ja-JP" sz="1400" b="1" dirty="0">
                <a:latin typeface="Corbel" panose="020B0503020204020204" pitchFamily="34" charset="0"/>
              </a:rPr>
              <a:t> with uniform filling</a:t>
            </a:r>
            <a:endParaRPr kumimoji="1" lang="ja-JP" altLang="en-US" sz="1400" b="1" dirty="0">
              <a:latin typeface="Corbel" panose="020B0503020204020204" pitchFamily="34" charset="0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89026B1F-F4E2-231C-E497-85A71C07E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92" y="1303104"/>
            <a:ext cx="3156207" cy="2160000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F39DAA22-0B16-EAD2-67FF-6405101FED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7019" y="1125486"/>
            <a:ext cx="4189091" cy="2880000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1E314A38-6BC7-1624-F757-C6C75B9CEC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5884" y="1125486"/>
            <a:ext cx="4241225" cy="2880000"/>
          </a:xfrm>
          <a:prstGeom prst="rect">
            <a:avLst/>
          </a:prstGeom>
        </p:spPr>
      </p:pic>
      <p:sp>
        <p:nvSpPr>
          <p:cNvPr id="20" name="矢印: 上カーブ 19">
            <a:extLst>
              <a:ext uri="{FF2B5EF4-FFF2-40B4-BE49-F238E27FC236}">
                <a16:creationId xmlns:a16="http://schemas.microsoft.com/office/drawing/2014/main" id="{52C23F31-E823-F45F-DB73-BD38D60A0915}"/>
              </a:ext>
            </a:extLst>
          </p:cNvPr>
          <p:cNvSpPr/>
          <p:nvPr/>
        </p:nvSpPr>
        <p:spPr>
          <a:xfrm>
            <a:off x="2831385" y="3637532"/>
            <a:ext cx="941494" cy="433240"/>
          </a:xfrm>
          <a:prstGeom prst="curvedUp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7CE4A00-35F7-07DA-EA62-14FAC48FEA88}"/>
              </a:ext>
            </a:extLst>
          </p:cNvPr>
          <p:cNvSpPr txBox="1"/>
          <p:nvPr/>
        </p:nvSpPr>
        <p:spPr>
          <a:xfrm>
            <a:off x="4296117" y="828202"/>
            <a:ext cx="2834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Corbel" panose="020B0503020204020204" pitchFamily="34" charset="0"/>
              </a:rPr>
              <a:t>Fig.2 </a:t>
            </a:r>
            <a:r>
              <a:rPr lang="en-US" altLang="ja-JP" sz="1400" b="1" dirty="0">
                <a:latin typeface="Corbel" panose="020B0503020204020204" pitchFamily="34" charset="0"/>
              </a:rPr>
              <a:t> With 156 unoccupied bunch</a:t>
            </a:r>
            <a:r>
              <a:rPr kumimoji="1" lang="en-US" altLang="ja-JP" sz="1400" b="1" dirty="0">
                <a:latin typeface="Corbel" panose="020B0503020204020204" pitchFamily="34" charset="0"/>
              </a:rPr>
              <a:t>.</a:t>
            </a:r>
            <a:endParaRPr kumimoji="1" lang="ja-JP" altLang="en-US" sz="1400" b="1" dirty="0">
              <a:latin typeface="Corbel" panose="020B0503020204020204" pitchFamily="34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20C1754-8499-1D58-E40E-34678FA5C8C2}"/>
              </a:ext>
            </a:extLst>
          </p:cNvPr>
          <p:cNvSpPr txBox="1"/>
          <p:nvPr/>
        </p:nvSpPr>
        <p:spPr>
          <a:xfrm>
            <a:off x="1765052" y="3809162"/>
            <a:ext cx="2132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>
                <a:solidFill>
                  <a:srgbClr val="00B050"/>
                </a:solidFill>
                <a:latin typeface="Corbel" panose="020B0503020204020204" pitchFamily="34" charset="0"/>
              </a:rPr>
              <a:t>Introducing</a:t>
            </a:r>
          </a:p>
          <a:p>
            <a:r>
              <a:rPr lang="en-US" altLang="ja-JP" sz="1400" b="1" dirty="0">
                <a:solidFill>
                  <a:srgbClr val="00B050"/>
                </a:solidFill>
                <a:latin typeface="Corbel" panose="020B0503020204020204" pitchFamily="34" charset="0"/>
              </a:rPr>
              <a:t>unoccupied 156 buckets</a:t>
            </a:r>
            <a:endParaRPr kumimoji="1" lang="ja-JP" altLang="en-US" sz="1400" b="1" dirty="0">
              <a:solidFill>
                <a:srgbClr val="00B050"/>
              </a:solidFill>
              <a:latin typeface="Corbel" panose="020B0503020204020204" pitchFamily="34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9037FC4-166F-842E-4949-FB3EE9FDCF93}"/>
              </a:ext>
            </a:extLst>
          </p:cNvPr>
          <p:cNvSpPr txBox="1"/>
          <p:nvPr/>
        </p:nvSpPr>
        <p:spPr>
          <a:xfrm>
            <a:off x="8046852" y="798525"/>
            <a:ext cx="4053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Corbel" panose="020B0503020204020204" pitchFamily="34" charset="0"/>
              </a:rPr>
              <a:t>Fig.</a:t>
            </a:r>
            <a:r>
              <a:rPr lang="en-US" altLang="ja-JP" sz="1400" b="1" dirty="0">
                <a:latin typeface="Corbel" panose="020B0503020204020204" pitchFamily="34" charset="0"/>
              </a:rPr>
              <a:t>3</a:t>
            </a:r>
            <a:r>
              <a:rPr kumimoji="1" lang="en-US" altLang="ja-JP" sz="1400" b="1" dirty="0">
                <a:latin typeface="Corbel" panose="020B0503020204020204" pitchFamily="34" charset="0"/>
              </a:rPr>
              <a:t> </a:t>
            </a:r>
            <a:r>
              <a:rPr lang="en-US" altLang="ja-JP" sz="1400" b="1" dirty="0">
                <a:latin typeface="Corbel" panose="020B0503020204020204" pitchFamily="34" charset="0"/>
              </a:rPr>
              <a:t> With mod. signal (Amod, </a:t>
            </a:r>
            <a:r>
              <a:rPr lang="el-GR" altLang="ja-JP" sz="1400" b="1" dirty="0">
                <a:latin typeface="Corbel" panose="020B0503020204020204" pitchFamily="34" charset="0"/>
              </a:rPr>
              <a:t>θ</a:t>
            </a:r>
            <a:r>
              <a:rPr lang="en-US" altLang="ja-JP" sz="1400" b="1" dirty="0">
                <a:latin typeface="Corbel" panose="020B0503020204020204" pitchFamily="34" charset="0"/>
              </a:rPr>
              <a:t>delay) = (0.014,0) </a:t>
            </a:r>
            <a:r>
              <a:rPr kumimoji="1" lang="en-US" altLang="ja-JP" sz="1400" b="1" dirty="0">
                <a:latin typeface="Corbel" panose="020B0503020204020204" pitchFamily="34" charset="0"/>
              </a:rPr>
              <a:t>.</a:t>
            </a:r>
            <a:endParaRPr kumimoji="1" lang="ja-JP" altLang="en-US" sz="1400" b="1" dirty="0">
              <a:latin typeface="Corbel" panose="020B0503020204020204" pitchFamily="34" charset="0"/>
            </a:endParaRPr>
          </a:p>
        </p:txBody>
      </p:sp>
      <p:sp>
        <p:nvSpPr>
          <p:cNvPr id="24" name="矢印: 上カーブ 23">
            <a:extLst>
              <a:ext uri="{FF2B5EF4-FFF2-40B4-BE49-F238E27FC236}">
                <a16:creationId xmlns:a16="http://schemas.microsoft.com/office/drawing/2014/main" id="{D2CFBF75-68DD-F5CE-BC2E-12D39E68BDA8}"/>
              </a:ext>
            </a:extLst>
          </p:cNvPr>
          <p:cNvSpPr/>
          <p:nvPr/>
        </p:nvSpPr>
        <p:spPr>
          <a:xfrm>
            <a:off x="7576105" y="3637532"/>
            <a:ext cx="941494" cy="433240"/>
          </a:xfrm>
          <a:prstGeom prst="curvedUp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4E2282D-51CF-5F40-C18A-9857AF33DD25}"/>
              </a:ext>
            </a:extLst>
          </p:cNvPr>
          <p:cNvSpPr txBox="1"/>
          <p:nvPr/>
        </p:nvSpPr>
        <p:spPr>
          <a:xfrm>
            <a:off x="6714697" y="3854152"/>
            <a:ext cx="3269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>
                <a:solidFill>
                  <a:srgbClr val="00B050"/>
                </a:solidFill>
                <a:latin typeface="Corbel" panose="020B0503020204020204" pitchFamily="34" charset="0"/>
              </a:rPr>
              <a:t>Apply </a:t>
            </a:r>
          </a:p>
          <a:p>
            <a:r>
              <a:rPr lang="en-US" altLang="ja-JP" sz="1400" b="1" dirty="0">
                <a:solidFill>
                  <a:srgbClr val="00B050"/>
                </a:solidFill>
                <a:latin typeface="Corbel" panose="020B0503020204020204" pitchFamily="34" charset="0"/>
              </a:rPr>
              <a:t>Modulation signal </a:t>
            </a:r>
            <a:r>
              <a:rPr lang="ja-JP" altLang="en-US" sz="1400" b="1" dirty="0">
                <a:solidFill>
                  <a:srgbClr val="00B050"/>
                </a:solidFill>
                <a:latin typeface="Corbel" panose="020B0503020204020204" pitchFamily="34" charset="0"/>
              </a:rPr>
              <a:t> </a:t>
            </a:r>
            <a:r>
              <a:rPr lang="en-US" altLang="ja-JP" sz="1400" b="1" dirty="0">
                <a:solidFill>
                  <a:srgbClr val="00B050"/>
                </a:solidFill>
                <a:latin typeface="Corbel" panose="020B0503020204020204" pitchFamily="34" charset="0"/>
              </a:rPr>
              <a:t>for</a:t>
            </a:r>
            <a:r>
              <a:rPr lang="ja-JP" altLang="en-US" sz="1400" b="1" dirty="0">
                <a:solidFill>
                  <a:srgbClr val="00B050"/>
                </a:solidFill>
                <a:latin typeface="Corbel" panose="020B0503020204020204" pitchFamily="34" charset="0"/>
              </a:rPr>
              <a:t> </a:t>
            </a:r>
            <a:r>
              <a:rPr lang="en-US" altLang="ja-JP" sz="1400" b="1" dirty="0">
                <a:solidFill>
                  <a:srgbClr val="00B050"/>
                </a:solidFill>
                <a:latin typeface="Corbel" panose="020B0503020204020204" pitchFamily="34" charset="0"/>
              </a:rPr>
              <a:t>generator voltage</a:t>
            </a:r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CF8DA043-AAF8-3236-39BD-98EE1DAD10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0373" y="5061867"/>
            <a:ext cx="7491307" cy="53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337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FEAC49-749A-2CC9-5E23-88BBBD11CA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図 37" descr="ダイアグラム&#10;&#10;AI 生成コンテンツは誤りを含む可能性があります。">
            <a:extLst>
              <a:ext uri="{FF2B5EF4-FFF2-40B4-BE49-F238E27FC236}">
                <a16:creationId xmlns:a16="http://schemas.microsoft.com/office/drawing/2014/main" id="{E65E099E-1DC2-AC67-4F50-9936E817E2E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102" b="14998"/>
          <a:stretch>
            <a:fillRect/>
          </a:stretch>
        </p:blipFill>
        <p:spPr>
          <a:xfrm>
            <a:off x="720935" y="1785696"/>
            <a:ext cx="6829224" cy="2203797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CD49F244-1254-7AA9-9445-BCF533955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1483"/>
            <a:ext cx="12192001" cy="823004"/>
          </a:xfrm>
        </p:spPr>
        <p:txBody>
          <a:bodyPr>
            <a:noAutofit/>
          </a:bodyPr>
          <a:lstStyle/>
          <a:p>
            <a:r>
              <a:rPr lang="en-US" altLang="ja-JP" sz="3200" u="sng" dirty="0">
                <a:latin typeface="Corbel" panose="020B0503020204020204" pitchFamily="34" charset="0"/>
              </a:rPr>
              <a:t>Analytical estimation of Modulation signal for generator with Klystron </a:t>
            </a:r>
            <a:endParaRPr kumimoji="1" lang="ja-JP" altLang="en-US" sz="3200" u="sng" dirty="0">
              <a:latin typeface="Corbel" panose="020B0503020204020204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2350BEC-B922-CDB7-14C5-63637ECF1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280" y="4063385"/>
            <a:ext cx="11856971" cy="2676082"/>
          </a:xfrm>
          <a:noFill/>
          <a:ln w="381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en-US" altLang="ja-JP" sz="2400" dirty="0">
                <a:latin typeface="Corbel" panose="020B0503020204020204" pitchFamily="34" charset="0"/>
              </a:rPr>
              <a:t>At the exit of the LLRF system , responses of the cavity and klystron should be considered.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sz="2000" dirty="0">
                <a:latin typeface="Corbel" panose="020B0503020204020204" pitchFamily="34" charset="0"/>
              </a:rPr>
              <a:t> Attenuation due to bandwidth of the cavity  (32 dB)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sz="2000" dirty="0">
                <a:latin typeface="Corbel" panose="020B0503020204020204" pitchFamily="34" charset="0"/>
              </a:rPr>
              <a:t>Amplitude-to-Phase conversion in the klystron</a:t>
            </a:r>
            <a:endParaRPr kumimoji="1" lang="en-US" altLang="ja-JP" sz="2000" dirty="0">
              <a:latin typeface="Corbel" panose="020B0503020204020204" pitchFamily="34" charset="0"/>
            </a:endParaRP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7DBE035E-7A45-AAD9-889E-D8F1BAAC66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6852" y="1036869"/>
            <a:ext cx="3976150" cy="2700000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64A7CFD-177F-6363-62C2-5A5CE86C21C3}"/>
              </a:ext>
            </a:extLst>
          </p:cNvPr>
          <p:cNvSpPr txBox="1"/>
          <p:nvPr/>
        </p:nvSpPr>
        <p:spPr>
          <a:xfrm>
            <a:off x="8046852" y="717246"/>
            <a:ext cx="4053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Corbel" panose="020B0503020204020204" pitchFamily="34" charset="0"/>
              </a:rPr>
              <a:t>Fig.</a:t>
            </a:r>
            <a:r>
              <a:rPr lang="en-US" altLang="ja-JP" sz="1400" b="1" dirty="0">
                <a:latin typeface="Corbel" panose="020B0503020204020204" pitchFamily="34" charset="0"/>
              </a:rPr>
              <a:t>3</a:t>
            </a:r>
            <a:r>
              <a:rPr kumimoji="1" lang="en-US" altLang="ja-JP" sz="1400" b="1" dirty="0">
                <a:latin typeface="Corbel" panose="020B0503020204020204" pitchFamily="34" charset="0"/>
              </a:rPr>
              <a:t> </a:t>
            </a:r>
            <a:r>
              <a:rPr lang="en-US" altLang="ja-JP" sz="1400" b="1" dirty="0">
                <a:latin typeface="Corbel" panose="020B0503020204020204" pitchFamily="34" charset="0"/>
              </a:rPr>
              <a:t> With mod. signal (Amod, </a:t>
            </a:r>
            <a:r>
              <a:rPr lang="el-GR" altLang="ja-JP" sz="1400" b="1" dirty="0">
                <a:latin typeface="Corbel" panose="020B0503020204020204" pitchFamily="34" charset="0"/>
              </a:rPr>
              <a:t>θ</a:t>
            </a:r>
            <a:r>
              <a:rPr lang="en-US" altLang="ja-JP" sz="1400" b="1" dirty="0">
                <a:latin typeface="Corbel" panose="020B0503020204020204" pitchFamily="34" charset="0"/>
              </a:rPr>
              <a:t>delay) = (0.014,0) </a:t>
            </a:r>
            <a:r>
              <a:rPr kumimoji="1" lang="en-US" altLang="ja-JP" sz="1400" b="1" dirty="0">
                <a:latin typeface="Corbel" panose="020B0503020204020204" pitchFamily="34" charset="0"/>
              </a:rPr>
              <a:t>.</a:t>
            </a:r>
            <a:endParaRPr kumimoji="1" lang="ja-JP" altLang="en-US" sz="1400" b="1" dirty="0">
              <a:latin typeface="Corbel" panose="020B0503020204020204" pitchFamily="34" charset="0"/>
            </a:endParaRPr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3F5956A5-E10E-5C36-2111-8AE88A1208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0312" y="1145657"/>
            <a:ext cx="5852028" cy="418625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AD08627-C2D4-2277-464C-C3D09642B36E}"/>
              </a:ext>
            </a:extLst>
          </p:cNvPr>
          <p:cNvSpPr txBox="1"/>
          <p:nvPr/>
        </p:nvSpPr>
        <p:spPr>
          <a:xfrm>
            <a:off x="1560905" y="689750"/>
            <a:ext cx="5643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Corbel" panose="020B0503020204020204" pitchFamily="34" charset="0"/>
              </a:rPr>
              <a:t>Feedforward signal to the generator induced voltage</a:t>
            </a: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30DBB884-DA0D-30E8-7C36-55C122AF963C}"/>
              </a:ext>
            </a:extLst>
          </p:cNvPr>
          <p:cNvCxnSpPr>
            <a:cxnSpLocks/>
            <a:stCxn id="27" idx="2"/>
          </p:cNvCxnSpPr>
          <p:nvPr/>
        </p:nvCxnSpPr>
        <p:spPr>
          <a:xfrm>
            <a:off x="4766326" y="1564282"/>
            <a:ext cx="252714" cy="597353"/>
          </a:xfrm>
          <a:prstGeom prst="straightConnector1">
            <a:avLst/>
          </a:prstGeom>
          <a:ln w="28575">
            <a:solidFill>
              <a:srgbClr val="00B050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D897C946-24AE-B398-4E74-DEDD1C704275}"/>
              </a:ext>
            </a:extLst>
          </p:cNvPr>
          <p:cNvCxnSpPr>
            <a:cxnSpLocks/>
          </p:cNvCxnSpPr>
          <p:nvPr/>
        </p:nvCxnSpPr>
        <p:spPr>
          <a:xfrm flipV="1">
            <a:off x="897622" y="2208588"/>
            <a:ext cx="1577130" cy="1833440"/>
          </a:xfrm>
          <a:prstGeom prst="straightConnector1">
            <a:avLst/>
          </a:prstGeom>
          <a:ln w="28575">
            <a:solidFill>
              <a:srgbClr val="00B050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>
            <a:extLst>
              <a:ext uri="{FF2B5EF4-FFF2-40B4-BE49-F238E27FC236}">
                <a16:creationId xmlns:a16="http://schemas.microsoft.com/office/drawing/2014/main" id="{06C64786-952A-2693-B70C-F642D5412E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2"/>
          <a:stretch>
            <a:fillRect/>
          </a:stretch>
        </p:blipFill>
        <p:spPr bwMode="auto">
          <a:xfrm>
            <a:off x="6680962" y="4478699"/>
            <a:ext cx="5419289" cy="208669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FA388AEF-09BF-D237-983D-22D2834E8DB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51780"/>
          <a:stretch>
            <a:fillRect/>
          </a:stretch>
        </p:blipFill>
        <p:spPr>
          <a:xfrm>
            <a:off x="352494" y="5359331"/>
            <a:ext cx="5878973" cy="603029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3F1CF9D6-1161-3DB3-450E-607D3C6AEBA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48220"/>
          <a:stretch>
            <a:fillRect/>
          </a:stretch>
        </p:blipFill>
        <p:spPr>
          <a:xfrm>
            <a:off x="1968616" y="5962360"/>
            <a:ext cx="6313027" cy="60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57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A20B49-E11B-8E44-01C7-472BC59DDB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B70218-EB45-8640-71B5-5ABC9FCB6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1483"/>
            <a:ext cx="10715413" cy="823004"/>
          </a:xfrm>
        </p:spPr>
        <p:txBody>
          <a:bodyPr>
            <a:noAutofit/>
          </a:bodyPr>
          <a:lstStyle/>
          <a:p>
            <a:r>
              <a:rPr lang="en-US" altLang="ja-JP" sz="3600" u="sng" dirty="0">
                <a:latin typeface="Corbel" panose="020B0503020204020204" pitchFamily="34" charset="0"/>
              </a:rPr>
              <a:t>Experimental result</a:t>
            </a:r>
            <a:endParaRPr kumimoji="1" lang="ja-JP" altLang="en-US" sz="3600" u="sng" dirty="0">
              <a:latin typeface="Corbel" panose="020B0503020204020204" pitchFamily="34" charset="0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17F2297B-694D-5DCD-0C4A-A80EA9E36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4442" y="869954"/>
            <a:ext cx="2785099" cy="2305845"/>
          </a:xfrm>
          <a:prstGeom prst="rect">
            <a:avLst/>
          </a:prstGeom>
        </p:spPr>
      </p:pic>
      <p:pic>
        <p:nvPicPr>
          <p:cNvPr id="11" name="図 10" descr="ダイアグラム&#10;&#10;AI 生成コンテンツは誤りを含む可能性があります。">
            <a:extLst>
              <a:ext uri="{FF2B5EF4-FFF2-40B4-BE49-F238E27FC236}">
                <a16:creationId xmlns:a16="http://schemas.microsoft.com/office/drawing/2014/main" id="{1FE46AA1-ABBD-6CFF-ACFE-A7602C2F404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7103"/>
          <a:stretch>
            <a:fillRect/>
          </a:stretch>
        </p:blipFill>
        <p:spPr>
          <a:xfrm>
            <a:off x="449356" y="834487"/>
            <a:ext cx="5900940" cy="2270869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507A3B8E-BED0-1E17-65C5-F29FBE5DBF6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273"/>
          <a:stretch>
            <a:fillRect/>
          </a:stretch>
        </p:blipFill>
        <p:spPr>
          <a:xfrm>
            <a:off x="238585" y="2777067"/>
            <a:ext cx="7045142" cy="4010280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9A25066-731D-71EB-E738-ECDA4467500B}"/>
              </a:ext>
            </a:extLst>
          </p:cNvPr>
          <p:cNvSpPr/>
          <p:nvPr/>
        </p:nvSpPr>
        <p:spPr>
          <a:xfrm>
            <a:off x="7617754" y="2616107"/>
            <a:ext cx="2397760" cy="44343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41A2B36-F88F-EF99-0C88-26A5F6F1A389}"/>
              </a:ext>
            </a:extLst>
          </p:cNvPr>
          <p:cNvSpPr txBox="1"/>
          <p:nvPr/>
        </p:nvSpPr>
        <p:spPr>
          <a:xfrm>
            <a:off x="7744894" y="3780231"/>
            <a:ext cx="29705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Corbel" panose="020B0503020204020204" pitchFamily="34" charset="0"/>
              </a:rPr>
              <a:t>Nominal values are</a:t>
            </a:r>
          </a:p>
          <a:p>
            <a:pPr algn="r"/>
            <a:r>
              <a:rPr kumimoji="1" lang="en-US" altLang="ja-JP" sz="1400" b="1" dirty="0">
                <a:latin typeface="Corbel" panose="020B0503020204020204" pitchFamily="34" charset="0"/>
              </a:rPr>
              <a:t>   0.45mA and 1.7MV.</a:t>
            </a:r>
          </a:p>
          <a:p>
            <a:pPr algn="r"/>
            <a:endParaRPr lang="en-US" altLang="ja-JP" sz="1400" b="1" dirty="0">
              <a:latin typeface="Corbel" panose="020B0503020204020204" pitchFamily="34" charset="0"/>
            </a:endParaRPr>
          </a:p>
          <a:p>
            <a:r>
              <a:rPr lang="en-US" altLang="ja-JP" sz="1400" b="1" dirty="0">
                <a:latin typeface="Corbel" panose="020B0503020204020204" pitchFamily="34" charset="0"/>
              </a:rPr>
              <a:t>To increase power margin of the input signal and to reduce the cavity reflection power </a:t>
            </a:r>
          </a:p>
        </p:txBody>
      </p:sp>
      <p:sp>
        <p:nvSpPr>
          <p:cNvPr id="6" name="矢印: 下 5">
            <a:extLst>
              <a:ext uri="{FF2B5EF4-FFF2-40B4-BE49-F238E27FC236}">
                <a16:creationId xmlns:a16="http://schemas.microsoft.com/office/drawing/2014/main" id="{9B4FCE70-BCD2-5C45-8E2B-B22EDD03DEE4}"/>
              </a:ext>
            </a:extLst>
          </p:cNvPr>
          <p:cNvSpPr/>
          <p:nvPr/>
        </p:nvSpPr>
        <p:spPr>
          <a:xfrm rot="10800000">
            <a:off x="8441673" y="3295135"/>
            <a:ext cx="291253" cy="36576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5EAC251-CC8E-52F5-C0D4-419BB32BE8FD}"/>
              </a:ext>
            </a:extLst>
          </p:cNvPr>
          <p:cNvSpPr txBox="1"/>
          <p:nvPr/>
        </p:nvSpPr>
        <p:spPr>
          <a:xfrm>
            <a:off x="10444368" y="2588909"/>
            <a:ext cx="1747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>
                <a:latin typeface="Corbel" panose="020B0503020204020204" pitchFamily="34" charset="0"/>
              </a:rPr>
              <a:t>Selected </a:t>
            </a:r>
            <a:r>
              <a:rPr kumimoji="1" lang="en-US" altLang="ja-JP" sz="1400" b="1" dirty="0">
                <a:latin typeface="Corbel" panose="020B0503020204020204" pitchFamily="34" charset="0"/>
              </a:rPr>
              <a:t>To enhance the TBL effect</a:t>
            </a:r>
            <a:endParaRPr lang="en-US" altLang="ja-JP" sz="1400" b="1" dirty="0">
              <a:latin typeface="Corbel" panose="020B0503020204020204" pitchFamily="34" charset="0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A062F5A-680B-53B6-46B5-EC0CF8C05FB0}"/>
              </a:ext>
            </a:extLst>
          </p:cNvPr>
          <p:cNvSpPr/>
          <p:nvPr/>
        </p:nvSpPr>
        <p:spPr>
          <a:xfrm>
            <a:off x="7617754" y="2401162"/>
            <a:ext cx="2397760" cy="18625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70C0"/>
              </a:solidFill>
            </a:endParaRPr>
          </a:p>
        </p:txBody>
      </p:sp>
      <p:sp>
        <p:nvSpPr>
          <p:cNvPr id="10" name="矢印: 下 9">
            <a:extLst>
              <a:ext uri="{FF2B5EF4-FFF2-40B4-BE49-F238E27FC236}">
                <a16:creationId xmlns:a16="http://schemas.microsoft.com/office/drawing/2014/main" id="{2A8BEF4E-EB67-32D8-5ABB-E4741F236F62}"/>
              </a:ext>
            </a:extLst>
          </p:cNvPr>
          <p:cNvSpPr/>
          <p:nvPr/>
        </p:nvSpPr>
        <p:spPr>
          <a:xfrm rot="5400000">
            <a:off x="10257226" y="2339589"/>
            <a:ext cx="291253" cy="36576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325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7E76D3-83AA-FFEE-C435-531853B4D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2E3B39-7B99-8809-2A36-DA4AEB492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966937"/>
          </a:xfrm>
        </p:spPr>
        <p:txBody>
          <a:bodyPr>
            <a:normAutofit/>
          </a:bodyPr>
          <a:lstStyle/>
          <a:p>
            <a:r>
              <a:rPr lang="en-US" altLang="ja-JP" u="sng" dirty="0">
                <a:latin typeface="Corbel" panose="020B0503020204020204" pitchFamily="34" charset="0"/>
              </a:rPr>
              <a:t>Experimental result</a:t>
            </a:r>
            <a:endParaRPr kumimoji="1" lang="ja-JP" altLang="en-US" u="sng" dirty="0">
              <a:latin typeface="Corbel" panose="020B0503020204020204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E8D73CA-D815-284E-3DBC-BC5255A1F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493" y="943341"/>
            <a:ext cx="8778240" cy="584839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ja-JP" sz="2400" dirty="0">
                <a:latin typeface="Corbel" panose="020B0503020204020204" pitchFamily="34" charset="0"/>
              </a:rPr>
              <a:t>As predicted by the semi-analytical calculation, the bunch phase shift along the bunch index can be successfully mitigated by adding the modulation signal.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7546A73-D931-D7F3-E315-9CA623B64A62}"/>
              </a:ext>
            </a:extLst>
          </p:cNvPr>
          <p:cNvSpPr txBox="1"/>
          <p:nvPr/>
        </p:nvSpPr>
        <p:spPr>
          <a:xfrm>
            <a:off x="1472675" y="2468878"/>
            <a:ext cx="4772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Corbel" panose="020B0503020204020204" pitchFamily="34" charset="0"/>
              </a:rPr>
              <a:t>Fig.1 </a:t>
            </a:r>
            <a:r>
              <a:rPr lang="en-US" altLang="ja-JP" sz="1400" b="1" dirty="0">
                <a:latin typeface="Corbel" panose="020B0503020204020204" pitchFamily="34" charset="0"/>
              </a:rPr>
              <a:t>Observed bunch phase shift w/wo. modulation signals</a:t>
            </a:r>
            <a:endParaRPr kumimoji="1" lang="ja-JP" altLang="en-US" sz="1400" b="1" dirty="0">
              <a:latin typeface="Corbel" panose="020B0503020204020204" pitchFamily="34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D78E7A6-BD93-81AF-8E96-91314F05B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154" y="2753682"/>
            <a:ext cx="5626512" cy="3817991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567EBE29-0BCB-B6E1-C0ED-8175811B0C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5648" y="3706813"/>
            <a:ext cx="3926871" cy="2664663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0E632D1C-4BD1-B4F9-39D3-EC788334D4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8644" y="553955"/>
            <a:ext cx="2785099" cy="2305845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C05A9EF-364B-F215-B654-C1A4B590BE65}"/>
              </a:ext>
            </a:extLst>
          </p:cNvPr>
          <p:cNvSpPr txBox="1"/>
          <p:nvPr/>
        </p:nvSpPr>
        <p:spPr>
          <a:xfrm>
            <a:off x="6921327" y="3405807"/>
            <a:ext cx="4041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Corbel" panose="020B0503020204020204" pitchFamily="34" charset="0"/>
              </a:rPr>
              <a:t>Fig.2 RMS bunch phase within 40 and 150 buckets </a:t>
            </a:r>
            <a:endParaRPr kumimoji="1" lang="ja-JP" altLang="en-US" sz="14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542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683DC7-0A73-E1A4-2A4E-F0EC1D3DFE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DD7BC2-8692-BA3A-CDC6-56ACD7C4B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966937"/>
          </a:xfrm>
        </p:spPr>
        <p:txBody>
          <a:bodyPr>
            <a:normAutofit/>
          </a:bodyPr>
          <a:lstStyle/>
          <a:p>
            <a:r>
              <a:rPr lang="en-US" altLang="ja-JP" u="sng" dirty="0">
                <a:latin typeface="Corbel" panose="020B0503020204020204" pitchFamily="34" charset="0"/>
              </a:rPr>
              <a:t>Experimental result vs Analytical estimation</a:t>
            </a:r>
            <a:endParaRPr kumimoji="1" lang="ja-JP" altLang="en-US" u="sng" dirty="0">
              <a:latin typeface="Corbel" panose="020B0503020204020204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101DBE5-FAC9-616D-D59A-73650139D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82" y="943341"/>
            <a:ext cx="11102036" cy="584839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ja-JP" dirty="0">
                <a:latin typeface="Corbel" panose="020B0503020204020204" pitchFamily="34" charset="0"/>
              </a:rPr>
              <a:t>The analytical calculation reproduce the observed results well.</a:t>
            </a:r>
            <a:endParaRPr lang="en-US" altLang="ja-JP" sz="2800" dirty="0">
              <a:latin typeface="Corbel" panose="020B0503020204020204" pitchFamily="34" charset="0"/>
            </a:endParaRPr>
          </a:p>
          <a:p>
            <a:endParaRPr lang="en-US" altLang="ja-JP" dirty="0">
              <a:latin typeface="Corbel" panose="020B0503020204020204" pitchFamily="34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F0D4430-831C-CE6B-92A7-11CB8E455B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251" y="2645308"/>
            <a:ext cx="5305260" cy="360000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0009D85E-6D1D-549F-A06A-1E70C65AB1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7803" y="2645308"/>
            <a:ext cx="5290107" cy="3600000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47CFF24-AB69-03A3-CF27-0DED458E4BA9}"/>
              </a:ext>
            </a:extLst>
          </p:cNvPr>
          <p:cNvSpPr txBox="1"/>
          <p:nvPr/>
        </p:nvSpPr>
        <p:spPr>
          <a:xfrm>
            <a:off x="822435" y="2337531"/>
            <a:ext cx="4772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Corbel" panose="020B0503020204020204" pitchFamily="34" charset="0"/>
              </a:rPr>
              <a:t>Fig.1 </a:t>
            </a:r>
            <a:r>
              <a:rPr lang="en-US" altLang="ja-JP" sz="1400" b="1" dirty="0">
                <a:latin typeface="Corbel" panose="020B0503020204020204" pitchFamily="34" charset="0"/>
              </a:rPr>
              <a:t>Observed bunch phase shift w/wo. modulation signals</a:t>
            </a:r>
            <a:endParaRPr kumimoji="1" lang="ja-JP" altLang="en-US" sz="1400" b="1" dirty="0">
              <a:latin typeface="Corbel" panose="020B050302020402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D033EC1-733E-A9B9-1174-C21D603F6396}"/>
              </a:ext>
            </a:extLst>
          </p:cNvPr>
          <p:cNvSpPr txBox="1"/>
          <p:nvPr/>
        </p:nvSpPr>
        <p:spPr>
          <a:xfrm>
            <a:off x="6503491" y="2337531"/>
            <a:ext cx="4772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Corbel" panose="020B0503020204020204" pitchFamily="34" charset="0"/>
              </a:rPr>
              <a:t>Fig.2 Analytical calculation </a:t>
            </a:r>
            <a:r>
              <a:rPr lang="en-US" altLang="ja-JP" sz="1400" b="1" dirty="0">
                <a:latin typeface="Corbel" panose="020B0503020204020204" pitchFamily="34" charset="0"/>
              </a:rPr>
              <a:t>w/wo. modulation signals</a:t>
            </a:r>
            <a:endParaRPr kumimoji="1" lang="ja-JP" altLang="en-US" sz="14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497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845D12-F2B2-6BDB-07B0-4F932A1CF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992CCE-1C1B-39CF-7B54-6F49E010A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966937"/>
          </a:xfrm>
        </p:spPr>
        <p:txBody>
          <a:bodyPr>
            <a:normAutofit/>
          </a:bodyPr>
          <a:lstStyle/>
          <a:p>
            <a:r>
              <a:rPr lang="en-US" altLang="ja-JP" u="sng" dirty="0">
                <a:latin typeface="Corbel" panose="020B0503020204020204" pitchFamily="34" charset="0"/>
              </a:rPr>
              <a:t>Experimental result vs Analytical estimation</a:t>
            </a:r>
            <a:endParaRPr kumimoji="1" lang="ja-JP" altLang="en-US" u="sng" dirty="0">
              <a:latin typeface="Corbel" panose="020B0503020204020204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89A3A5C-62DE-1F74-DA8B-7B8BD4019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82" y="943341"/>
            <a:ext cx="11102036" cy="584839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ja-JP" dirty="0">
                <a:latin typeface="Corbel" panose="020B0503020204020204" pitchFamily="34" charset="0"/>
              </a:rPr>
              <a:t>The analytical calculation suggests better results.</a:t>
            </a:r>
          </a:p>
          <a:p>
            <a:r>
              <a:rPr lang="en-US" altLang="ja-JP" dirty="0">
                <a:latin typeface="Corbel" panose="020B0503020204020204" pitchFamily="34" charset="0"/>
              </a:rPr>
              <a:t>However, it could not be tested due to the limitation of the dynamic range of the LLRF output and the power of cavity reflection.</a:t>
            </a:r>
          </a:p>
          <a:p>
            <a:endParaRPr lang="en-US" altLang="ja-JP" dirty="0"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en-US" altLang="ja-JP" sz="2800" dirty="0">
              <a:latin typeface="Corbel" panose="020B0503020204020204" pitchFamily="34" charset="0"/>
            </a:endParaRPr>
          </a:p>
          <a:p>
            <a:endParaRPr lang="en-US" altLang="ja-JP" dirty="0">
              <a:latin typeface="Corbel" panose="020B0503020204020204" pitchFamily="34" charset="0"/>
            </a:endParaRP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D102D6FB-D49E-C75C-D4E9-708151B750FD}"/>
              </a:ext>
            </a:extLst>
          </p:cNvPr>
          <p:cNvGrpSpPr/>
          <p:nvPr/>
        </p:nvGrpSpPr>
        <p:grpSpPr>
          <a:xfrm>
            <a:off x="6598317" y="2712886"/>
            <a:ext cx="4282107" cy="3938208"/>
            <a:chOff x="6503491" y="2398139"/>
            <a:chExt cx="4282107" cy="3938208"/>
          </a:xfrm>
        </p:grpSpPr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FB908B2D-023D-3352-BAA1-4904070F8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03491" y="2398139"/>
              <a:ext cx="4282107" cy="3938208"/>
            </a:xfrm>
            <a:prstGeom prst="rect">
              <a:avLst/>
            </a:prstGeom>
          </p:spPr>
        </p:pic>
        <p:sp>
          <p:nvSpPr>
            <p:cNvPr id="4" name="星: 5 pt 3">
              <a:extLst>
                <a:ext uri="{FF2B5EF4-FFF2-40B4-BE49-F238E27FC236}">
                  <a16:creationId xmlns:a16="http://schemas.microsoft.com/office/drawing/2014/main" id="{1725E8FC-A16E-6F9D-EA6D-D225773D7CA5}"/>
                </a:ext>
              </a:extLst>
            </p:cNvPr>
            <p:cNvSpPr/>
            <p:nvPr/>
          </p:nvSpPr>
          <p:spPr>
            <a:xfrm>
              <a:off x="7398661" y="5466081"/>
              <a:ext cx="331892" cy="331892"/>
            </a:xfrm>
            <a:prstGeom prst="star5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星: 5 pt 6">
              <a:extLst>
                <a:ext uri="{FF2B5EF4-FFF2-40B4-BE49-F238E27FC236}">
                  <a16:creationId xmlns:a16="http://schemas.microsoft.com/office/drawing/2014/main" id="{98AFE921-C9E5-15D5-669D-E4A1D17041BC}"/>
                </a:ext>
              </a:extLst>
            </p:cNvPr>
            <p:cNvSpPr/>
            <p:nvPr/>
          </p:nvSpPr>
          <p:spPr>
            <a:xfrm>
              <a:off x="7380521" y="4830818"/>
              <a:ext cx="331892" cy="331892"/>
            </a:xfrm>
            <a:prstGeom prst="star5">
              <a:avLst/>
            </a:prstGeom>
            <a:noFill/>
            <a:ln w="19050"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0" name="直線矢印コネクタ 9">
              <a:extLst>
                <a:ext uri="{FF2B5EF4-FFF2-40B4-BE49-F238E27FC236}">
                  <a16:creationId xmlns:a16="http://schemas.microsoft.com/office/drawing/2014/main" id="{64F473E4-24AD-BB42-AF3A-765C5CFED0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46467" y="4996764"/>
              <a:ext cx="0" cy="433493"/>
            </a:xfrm>
            <a:prstGeom prst="straightConnector1">
              <a:avLst/>
            </a:prstGeom>
            <a:ln w="38100">
              <a:solidFill>
                <a:schemeClr val="accent2">
                  <a:lumMod val="20000"/>
                  <a:lumOff val="80000"/>
                </a:schemeClr>
              </a:solidFill>
              <a:prstDash val="sysDot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FD1FA5C2-FC07-54EB-162F-31AFE3F51E0B}"/>
                </a:ext>
              </a:extLst>
            </p:cNvPr>
            <p:cNvSpPr txBox="1"/>
            <p:nvPr/>
          </p:nvSpPr>
          <p:spPr>
            <a:xfrm>
              <a:off x="7685785" y="4623393"/>
              <a:ext cx="36740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kumimoji="1" lang="ja-JP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3" name="図 12">
            <a:extLst>
              <a:ext uri="{FF2B5EF4-FFF2-40B4-BE49-F238E27FC236}">
                <a16:creationId xmlns:a16="http://schemas.microsoft.com/office/drawing/2014/main" id="{782F41B8-AEBD-E8BD-EE17-8F4D1FACDE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901" y="3246299"/>
            <a:ext cx="4476920" cy="3046614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B1D58ED-AB51-5C52-8944-C61E5590BBF0}"/>
              </a:ext>
            </a:extLst>
          </p:cNvPr>
          <p:cNvSpPr txBox="1"/>
          <p:nvPr/>
        </p:nvSpPr>
        <p:spPr>
          <a:xfrm>
            <a:off x="1211402" y="2879397"/>
            <a:ext cx="4772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Corbel" panose="020B0503020204020204" pitchFamily="34" charset="0"/>
              </a:rPr>
              <a:t>Fig.</a:t>
            </a:r>
            <a:r>
              <a:rPr lang="en-US" altLang="ja-JP" sz="1400" b="1" dirty="0">
                <a:latin typeface="Corbel" panose="020B0503020204020204" pitchFamily="34" charset="0"/>
              </a:rPr>
              <a:t>1</a:t>
            </a:r>
            <a:r>
              <a:rPr kumimoji="1" lang="en-US" altLang="ja-JP" sz="1400" b="1" dirty="0">
                <a:latin typeface="Corbel" panose="020B0503020204020204" pitchFamily="34" charset="0"/>
              </a:rPr>
              <a:t> Analytical calculation </a:t>
            </a:r>
            <a:r>
              <a:rPr lang="en-US" altLang="ja-JP" sz="1400" b="1" dirty="0">
                <a:latin typeface="Corbel" panose="020B0503020204020204" pitchFamily="34" charset="0"/>
              </a:rPr>
              <a:t>w/wo. modulation signals</a:t>
            </a:r>
            <a:endParaRPr kumimoji="1" lang="ja-JP" altLang="en-US" sz="1400" b="1" dirty="0">
              <a:latin typeface="Corbel" panose="020B0503020204020204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BBF24BE-46A4-B79D-097F-9B70E499EFD2}"/>
              </a:ext>
            </a:extLst>
          </p:cNvPr>
          <p:cNvSpPr txBox="1"/>
          <p:nvPr/>
        </p:nvSpPr>
        <p:spPr>
          <a:xfrm>
            <a:off x="6415438" y="2214287"/>
            <a:ext cx="4772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Corbel" panose="020B0503020204020204" pitchFamily="34" charset="0"/>
              </a:rPr>
              <a:t>Fig.2 Rms bunch phase dependence on the parameter of the </a:t>
            </a:r>
            <a:r>
              <a:rPr lang="en-US" altLang="ja-JP" sz="1400" b="1" dirty="0">
                <a:latin typeface="Corbel" panose="020B0503020204020204" pitchFamily="34" charset="0"/>
              </a:rPr>
              <a:t>signals (analytical calculation)</a:t>
            </a:r>
            <a:endParaRPr kumimoji="1" lang="ja-JP" altLang="en-US" sz="14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007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>
            <a:extLst>
              <a:ext uri="{FF2B5EF4-FFF2-40B4-BE49-F238E27FC236}">
                <a16:creationId xmlns:a16="http://schemas.microsoft.com/office/drawing/2014/main" id="{A214B414-D1EC-A34A-0B29-9126D2D9708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9983"/>
          <a:stretch>
            <a:fillRect/>
          </a:stretch>
        </p:blipFill>
        <p:spPr>
          <a:xfrm>
            <a:off x="9216034" y="2048406"/>
            <a:ext cx="2975966" cy="2417668"/>
          </a:xfrm>
          <a:prstGeom prst="rect">
            <a:avLst/>
          </a:prstGeom>
        </p:spPr>
      </p:pic>
      <p:sp>
        <p:nvSpPr>
          <p:cNvPr id="4" name="矢印: 下 3">
            <a:extLst>
              <a:ext uri="{FF2B5EF4-FFF2-40B4-BE49-F238E27FC236}">
                <a16:creationId xmlns:a16="http://schemas.microsoft.com/office/drawing/2014/main" id="{EB592FDA-4575-A8AB-A318-79CB46956101}"/>
              </a:ext>
            </a:extLst>
          </p:cNvPr>
          <p:cNvSpPr/>
          <p:nvPr/>
        </p:nvSpPr>
        <p:spPr>
          <a:xfrm>
            <a:off x="2704554" y="1932049"/>
            <a:ext cx="760392" cy="1742772"/>
          </a:xfrm>
          <a:prstGeom prst="downArrow">
            <a:avLst>
              <a:gd name="adj1" fmla="val 42179"/>
              <a:gd name="adj2" fmla="val 50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52820"/>
            <a:ext cx="12083216" cy="838426"/>
          </a:xfrm>
        </p:spPr>
        <p:txBody>
          <a:bodyPr>
            <a:normAutofit/>
          </a:bodyPr>
          <a:lstStyle/>
          <a:p>
            <a:r>
              <a:rPr lang="en-US" altLang="ja-JP" u="sng" dirty="0">
                <a:latin typeface="Corbel" panose="020B0503020204020204" pitchFamily="34" charset="0"/>
              </a:rPr>
              <a:t>Toward further improvement</a:t>
            </a:r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4E0EFB57-FA91-FE08-8722-00A6CDA9DF4D}"/>
              </a:ext>
            </a:extLst>
          </p:cNvPr>
          <p:cNvSpPr txBox="1">
            <a:spLocks/>
          </p:cNvSpPr>
          <p:nvPr/>
        </p:nvSpPr>
        <p:spPr>
          <a:xfrm>
            <a:off x="154106" y="878901"/>
            <a:ext cx="11242623" cy="1644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>
                <a:latin typeface="Corbel" panose="020B0503020204020204" pitchFamily="34" charset="0"/>
              </a:rPr>
              <a:t>TBL mitigation with a harmonic cavity having low R/Q and high Q.</a:t>
            </a:r>
          </a:p>
          <a:p>
            <a:r>
              <a:rPr lang="en-US" altLang="ja-JP" dirty="0">
                <a:solidFill>
                  <a:srgbClr val="00B050"/>
                </a:solidFill>
                <a:latin typeface="Corbel" panose="020B0503020204020204" pitchFamily="34" charset="0"/>
              </a:rPr>
              <a:t>A broadband kicker cavity</a:t>
            </a:r>
          </a:p>
          <a:p>
            <a:r>
              <a:rPr lang="en-US" altLang="ja-JP" dirty="0">
                <a:solidFill>
                  <a:srgbClr val="FF0000"/>
                </a:solidFill>
                <a:latin typeface="Corbel" panose="020B0503020204020204" pitchFamily="34" charset="0"/>
              </a:rPr>
              <a:t>Advanced LLRF system with integrated bunch phase monitor</a:t>
            </a:r>
          </a:p>
        </p:txBody>
      </p:sp>
      <p:sp>
        <p:nvSpPr>
          <p:cNvPr id="16" name="矢印: 下 15">
            <a:extLst>
              <a:ext uri="{FF2B5EF4-FFF2-40B4-BE49-F238E27FC236}">
                <a16:creationId xmlns:a16="http://schemas.microsoft.com/office/drawing/2014/main" id="{DB4AF9CF-EB88-D8EF-A37A-4B2AA1640019}"/>
              </a:ext>
            </a:extLst>
          </p:cNvPr>
          <p:cNvSpPr/>
          <p:nvPr/>
        </p:nvSpPr>
        <p:spPr>
          <a:xfrm>
            <a:off x="7167881" y="2446460"/>
            <a:ext cx="760393" cy="98253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A34D464D-3006-D676-62F3-33FE78CCBE48}"/>
              </a:ext>
            </a:extLst>
          </p:cNvPr>
          <p:cNvGrpSpPr/>
          <p:nvPr/>
        </p:nvGrpSpPr>
        <p:grpSpPr>
          <a:xfrm>
            <a:off x="61495" y="2914654"/>
            <a:ext cx="3210621" cy="2818546"/>
            <a:chOff x="4399018" y="3319363"/>
            <a:chExt cx="3317245" cy="2912149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E1B921C9-61DB-7799-E075-A92258FE97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116"/>
            <a:stretch/>
          </p:blipFill>
          <p:spPr>
            <a:xfrm>
              <a:off x="4399018" y="3319363"/>
              <a:ext cx="3074797" cy="2912149"/>
            </a:xfrm>
            <a:prstGeom prst="rect">
              <a:avLst/>
            </a:prstGeom>
          </p:spPr>
        </p:pic>
        <p:cxnSp>
          <p:nvCxnSpPr>
            <p:cNvPr id="7" name="直線矢印コネクタ 6">
              <a:extLst>
                <a:ext uri="{FF2B5EF4-FFF2-40B4-BE49-F238E27FC236}">
                  <a16:creationId xmlns:a16="http://schemas.microsoft.com/office/drawing/2014/main" id="{B44AF3E3-0DB3-6323-4140-45C7E2C443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62368" y="4743961"/>
              <a:ext cx="2653895" cy="1459780"/>
            </a:xfrm>
            <a:prstGeom prst="straightConnector1">
              <a:avLst/>
            </a:prstGeom>
            <a:ln w="38100">
              <a:solidFill>
                <a:srgbClr val="00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D6A12D14-26C3-9FFD-1F07-15EC50921884}"/>
                </a:ext>
              </a:extLst>
            </p:cNvPr>
            <p:cNvSpPr txBox="1"/>
            <p:nvPr/>
          </p:nvSpPr>
          <p:spPr>
            <a:xfrm>
              <a:off x="6403943" y="5308573"/>
              <a:ext cx="10358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~990mm</a:t>
              </a:r>
              <a:endParaRPr kumimoji="1" lang="ja-JP" alt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3C7261D-3CCB-9D2B-9232-CF695F6445E7}"/>
              </a:ext>
            </a:extLst>
          </p:cNvPr>
          <p:cNvSpPr txBox="1"/>
          <p:nvPr/>
        </p:nvSpPr>
        <p:spPr>
          <a:xfrm>
            <a:off x="6624152" y="3564417"/>
            <a:ext cx="2540282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altLang="ja-JP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Integrated Bunch Phase Monitor (</a:t>
            </a:r>
            <a:r>
              <a:rPr lang="en-US" altLang="ja-JP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iBPhM</a:t>
            </a:r>
            <a:r>
              <a:rPr lang="en-US" altLang="ja-JP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1" lang="en-US" altLang="ja-JP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0664B44-991E-27DD-D1C3-B47831CCD71D}"/>
              </a:ext>
            </a:extLst>
          </p:cNvPr>
          <p:cNvSpPr txBox="1"/>
          <p:nvPr/>
        </p:nvSpPr>
        <p:spPr>
          <a:xfrm>
            <a:off x="6624152" y="4451163"/>
            <a:ext cx="5459065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latin typeface="Corbel" panose="020B0503020204020204" pitchFamily="34" charset="0"/>
              </a:rPr>
              <a:t>Configuration of KEK-PF Digital LLRF system</a:t>
            </a:r>
            <a:endParaRPr kumimoji="1" lang="en-US" altLang="ja-JP" sz="2000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>
                <a:latin typeface="Corbel" panose="020B0503020204020204" pitchFamily="34" charset="0"/>
              </a:rPr>
              <a:t>μ</a:t>
            </a:r>
            <a:r>
              <a:rPr kumimoji="1" lang="en-US" altLang="ja-JP" sz="2000" dirty="0">
                <a:latin typeface="Corbel" panose="020B0503020204020204" pitchFamily="34" charset="0"/>
              </a:rPr>
              <a:t>TCA.4 technology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>
                <a:latin typeface="Corbel" panose="020B0503020204020204" pitchFamily="34" charset="0"/>
              </a:rPr>
              <a:t>Non-IQ Direct Sampling method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>
                <a:latin typeface="Corbel" panose="020B0503020204020204" pitchFamily="34" charset="0"/>
              </a:rPr>
              <a:t>Sampling frequency = 307.75 MHz,</a:t>
            </a:r>
            <a:r>
              <a:rPr kumimoji="1" lang="en-US" altLang="ja-JP" sz="2000" dirty="0">
                <a:latin typeface="Corbel" panose="020B0503020204020204" pitchFamily="34" charset="0"/>
              </a:rPr>
              <a:t> </a:t>
            </a:r>
            <a:r>
              <a:rPr kumimoji="1" lang="en-US" altLang="ja-JP" sz="2000" dirty="0" err="1">
                <a:latin typeface="Corbel" panose="020B0503020204020204" pitchFamily="34" charset="0"/>
              </a:rPr>
              <a:t>F</a:t>
            </a:r>
            <a:r>
              <a:rPr kumimoji="1" lang="en-US" altLang="ja-JP" sz="2000" baseline="-25000" dirty="0" err="1">
                <a:latin typeface="Corbel" panose="020B0503020204020204" pitchFamily="34" charset="0"/>
              </a:rPr>
              <a:t>rf</a:t>
            </a:r>
            <a:r>
              <a:rPr kumimoji="1" lang="en-US" altLang="ja-JP" sz="2000" dirty="0">
                <a:latin typeface="Corbel" panose="020B0503020204020204" pitchFamily="34" charset="0"/>
              </a:rPr>
              <a:t> x 8/13</a:t>
            </a:r>
            <a:endParaRPr lang="en-US" altLang="ja-JP" sz="2000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>
                <a:latin typeface="Corbel" panose="020B0503020204020204" pitchFamily="34" charset="0"/>
              </a:rPr>
              <a:t>Synchronized to Revolution clock</a:t>
            </a:r>
            <a:r>
              <a:rPr lang="ja-JP" altLang="en-US" sz="2000" dirty="0">
                <a:latin typeface="Corbel" panose="020B0503020204020204" pitchFamily="34" charset="0"/>
              </a:rPr>
              <a:t> </a:t>
            </a:r>
            <a:r>
              <a:rPr lang="en-US" altLang="ja-JP" sz="2000" dirty="0">
                <a:latin typeface="Corbel" panose="020B0503020204020204" pitchFamily="34" charset="0"/>
              </a:rPr>
              <a:t>(1.6MHz, PF)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 err="1">
                <a:latin typeface="Corbel" panose="020B0503020204020204" pitchFamily="34" charset="0"/>
              </a:rPr>
              <a:t>BPhM</a:t>
            </a:r>
            <a:r>
              <a:rPr lang="en-US" altLang="ja-JP" sz="2000" dirty="0">
                <a:latin typeface="Corbel" panose="020B0503020204020204" pitchFamily="34" charset="0"/>
              </a:rPr>
              <a:t> Data rate = ~ 1kHz (average 100-turn)</a:t>
            </a:r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45D9F429-9D1D-8EC1-407E-C10FB18A4C45}"/>
              </a:ext>
            </a:extLst>
          </p:cNvPr>
          <p:cNvGrpSpPr/>
          <p:nvPr/>
        </p:nvGrpSpPr>
        <p:grpSpPr>
          <a:xfrm>
            <a:off x="2974229" y="4166360"/>
            <a:ext cx="3590064" cy="2593127"/>
            <a:chOff x="8562182" y="4080207"/>
            <a:chExt cx="3590064" cy="2593127"/>
          </a:xfrm>
        </p:grpSpPr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656B7155-7930-C27F-988E-0EA092175F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8562182" y="4449539"/>
              <a:ext cx="3481515" cy="2223795"/>
            </a:xfrm>
            <a:prstGeom prst="rect">
              <a:avLst/>
            </a:prstGeom>
          </p:spPr>
        </p:pic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E2FC3585-622B-4494-2F70-DC84D216BEE0}"/>
                </a:ext>
              </a:extLst>
            </p:cNvPr>
            <p:cNvSpPr txBox="1"/>
            <p:nvPr/>
          </p:nvSpPr>
          <p:spPr>
            <a:xfrm>
              <a:off x="10272979" y="4080207"/>
              <a:ext cx="18792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ja-JP" sz="1800" b="0" i="0" u="sng" strike="noStrike" baseline="0" dirty="0">
                  <a:highlight>
                    <a:srgbClr val="FFFFFF"/>
                  </a:highlight>
                  <a:latin typeface="Corbel" panose="020B0503020204020204" pitchFamily="34" charset="0"/>
                </a:rPr>
                <a:t>Low power model</a:t>
              </a:r>
              <a:endParaRPr kumimoji="1" lang="ja-JP" altLang="en-US" u="sng" dirty="0">
                <a:highlight>
                  <a:srgbClr val="FFFFFF"/>
                </a:highlight>
                <a:latin typeface="Corbel" panose="020B0503020204020204" pitchFamily="34" charset="0"/>
              </a:endParaRPr>
            </a:p>
          </p:txBody>
        </p:sp>
      </p:grp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E213081-6B76-C14F-7682-77440AFF1146}"/>
              </a:ext>
            </a:extLst>
          </p:cNvPr>
          <p:cNvSpPr txBox="1"/>
          <p:nvPr/>
        </p:nvSpPr>
        <p:spPr>
          <a:xfrm>
            <a:off x="3602808" y="2690753"/>
            <a:ext cx="2071913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latin typeface="Corbel" panose="020B0503020204020204" pitchFamily="34" charset="0"/>
              </a:rPr>
              <a:t>Fres = 1.500GHz</a:t>
            </a:r>
          </a:p>
          <a:p>
            <a:r>
              <a:rPr lang="en-US" altLang="ja-JP" sz="2000" dirty="0">
                <a:latin typeface="Corbel" panose="020B0503020204020204" pitchFamily="34" charset="0"/>
              </a:rPr>
              <a:t>R/Q = 60Ω</a:t>
            </a:r>
          </a:p>
          <a:p>
            <a:r>
              <a:rPr lang="en-US" altLang="ja-JP" sz="2000" dirty="0">
                <a:latin typeface="Corbel" panose="020B0503020204020204" pitchFamily="34" charset="0"/>
              </a:rPr>
              <a:t>Q0 = 17,937</a:t>
            </a:r>
          </a:p>
          <a:p>
            <a:r>
              <a:rPr lang="en-US" altLang="ja-JP" sz="2000" dirty="0">
                <a:latin typeface="Corbel" panose="020B0503020204020204" pitchFamily="34" charset="0"/>
              </a:rPr>
              <a:t>QL = 292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9FB2D1FD-8D25-115A-4899-95B33C210E43}"/>
              </a:ext>
            </a:extLst>
          </p:cNvPr>
          <p:cNvSpPr txBox="1"/>
          <p:nvPr/>
        </p:nvSpPr>
        <p:spPr>
          <a:xfrm>
            <a:off x="8586893" y="6390155"/>
            <a:ext cx="33964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800" i="1" dirty="0">
                <a:latin typeface="Corbel" panose="020B0503020204020204" pitchFamily="34" charset="0"/>
              </a:rPr>
              <a:t>D. Naito et al., PASJ2021, THOA01.</a:t>
            </a:r>
            <a:endParaRPr lang="ja-JP" altLang="en-US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9D6452D0-4532-2228-AC20-F752D789E4D5}"/>
              </a:ext>
            </a:extLst>
          </p:cNvPr>
          <p:cNvSpPr txBox="1"/>
          <p:nvPr/>
        </p:nvSpPr>
        <p:spPr>
          <a:xfrm>
            <a:off x="208639" y="5956498"/>
            <a:ext cx="26482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800" i="1" dirty="0">
                <a:latin typeface="Corbel" panose="020B0503020204020204" pitchFamily="34" charset="0"/>
              </a:rPr>
              <a:t>D. Naito et al., PRAB, (accepted on </a:t>
            </a:r>
            <a:r>
              <a:rPr lang="en" altLang="ja-JP" dirty="0">
                <a:latin typeface="Corbel" panose="020B0503020204020204" pitchFamily="34" charset="0"/>
              </a:rPr>
              <a:t>2025 Oct 22)</a:t>
            </a:r>
            <a:endParaRPr lang="ja-JP" altLang="en-US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704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15248"/>
          </a:xfrm>
        </p:spPr>
        <p:txBody>
          <a:bodyPr>
            <a:normAutofit/>
          </a:bodyPr>
          <a:lstStyle/>
          <a:p>
            <a:r>
              <a:rPr lang="en-US" altLang="ja-JP" u="sng" dirty="0">
                <a:latin typeface="Corbel" panose="020B0503020204020204" pitchFamily="34" charset="0"/>
              </a:rPr>
              <a:t>Summary</a:t>
            </a:r>
            <a:endParaRPr kumimoji="1" lang="ja-JP" altLang="en-US" u="sng" dirty="0">
              <a:latin typeface="Corbel" panose="020B0503020204020204" pitchFamily="34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08911" y="1070525"/>
            <a:ext cx="11107304" cy="4999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ja-JP" sz="2800" dirty="0">
                <a:solidFill>
                  <a:prstClr val="black"/>
                </a:solidFill>
                <a:latin typeface="Corbel" panose="020B0503020204020204" pitchFamily="34" charset="0"/>
              </a:rPr>
              <a:t>To improve the bunch lengthening performance, TBL compensation method by using an adaptive feedback are considered.</a:t>
            </a:r>
            <a:r>
              <a:rPr lang="en-US" altLang="ja-JP" sz="2800" dirty="0">
                <a:latin typeface="Corbel" panose="020B0503020204020204" pitchFamily="34" charset="0"/>
              </a:rPr>
              <a:t>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ja-JP" sz="2800" dirty="0">
                <a:latin typeface="Corbel" panose="020B0503020204020204" pitchFamily="34" charset="0"/>
              </a:rPr>
              <a:t>As a first step, feasible study using a fundamental cavity and FPGA-based LLRF was performed at the PF 2.5 GeV ring.</a:t>
            </a:r>
          </a:p>
          <a:p>
            <a:pPr marL="914400" lvl="1" indent="-4572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altLang="ja-JP" sz="2800" dirty="0">
                <a:latin typeface="Corbel" panose="020B0503020204020204" pitchFamily="34" charset="0"/>
              </a:rPr>
              <a:t>The TBL compensation was successfully demonstrated, and the bunch phase variation was reduced  from ±1.5˚ to ±0.4˚.</a:t>
            </a:r>
          </a:p>
          <a:p>
            <a:pPr marL="914400" lvl="1" indent="-4572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altLang="ja-JP" sz="2800" dirty="0">
                <a:latin typeface="Corbel" panose="020B0503020204020204" pitchFamily="34" charset="0"/>
              </a:rPr>
              <a:t>Considering the klystron and cavity responses, the behaviors can be reproduced by analytical calculations.</a:t>
            </a:r>
          </a:p>
          <a:p>
            <a:pPr marL="914400" lvl="1" indent="-4572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endParaRPr lang="en-US" altLang="ja-JP" sz="2800" dirty="0">
              <a:latin typeface="Corbel" panose="020B0503020204020204" pitchFamily="34" charset="0"/>
            </a:endParaRP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ja-JP" sz="2800" dirty="0">
                <a:latin typeface="Corbel" panose="020B0503020204020204" pitchFamily="34" charset="0"/>
              </a:rPr>
              <a:t>A broad band kicker cavity, fast bunch phase monitor and harmonic cavity having low R/Q are also being developed.</a:t>
            </a:r>
          </a:p>
        </p:txBody>
      </p:sp>
    </p:spTree>
    <p:extLst>
      <p:ext uri="{BB962C8B-B14F-4D97-AF65-F5344CB8AC3E}">
        <p14:creationId xmlns:p14="http://schemas.microsoft.com/office/powerpoint/2010/main" val="2756837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ABD15A-B76D-70F3-7B18-C58D77000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182" y="1476587"/>
            <a:ext cx="10515600" cy="1528022"/>
          </a:xfrm>
        </p:spPr>
        <p:txBody>
          <a:bodyPr/>
          <a:lstStyle/>
          <a:p>
            <a:r>
              <a:rPr lang="en-US" altLang="ja-JP" dirty="0"/>
              <a:t>Gracias </a:t>
            </a:r>
            <a:r>
              <a:rPr lang="en-US" altLang="ja-JP" dirty="0" err="1"/>
              <a:t>por</a:t>
            </a:r>
            <a:r>
              <a:rPr lang="en-US" altLang="ja-JP" dirty="0"/>
              <a:t> </a:t>
            </a:r>
            <a:r>
              <a:rPr lang="en-US" altLang="ja-JP" dirty="0" err="1"/>
              <a:t>su</a:t>
            </a:r>
            <a:r>
              <a:rPr lang="en-US" altLang="ja-JP" dirty="0"/>
              <a:t> </a:t>
            </a:r>
            <a:r>
              <a:rPr lang="en-US" altLang="ja-JP" dirty="0" err="1"/>
              <a:t>atención</a:t>
            </a:r>
            <a:r>
              <a:rPr lang="en-US" altLang="ja-JP" dirty="0"/>
              <a:t>.</a:t>
            </a:r>
            <a:endParaRPr kumimoji="1" lang="ja-JP" altLang="en-US" dirty="0"/>
          </a:p>
        </p:txBody>
      </p:sp>
      <p:pic>
        <p:nvPicPr>
          <p:cNvPr id="1026" name="Picture 2" descr="サグラダ・ファミリアのイラスト">
            <a:extLst>
              <a:ext uri="{FF2B5EF4-FFF2-40B4-BE49-F238E27FC236}">
                <a16:creationId xmlns:a16="http://schemas.microsoft.com/office/drawing/2014/main" id="{7077090E-366D-B3A5-EC9D-3B0448937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594" y="2790614"/>
            <a:ext cx="30765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696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8F6B14-A797-9004-C24B-461AE83930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1F15007-53D4-56AB-022E-9A0AB4AD5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912" y="724396"/>
            <a:ext cx="10515600" cy="4351338"/>
          </a:xfrm>
          <a:noFill/>
        </p:spPr>
        <p:txBody>
          <a:bodyPr>
            <a:normAutofit/>
          </a:bodyPr>
          <a:lstStyle/>
          <a:p>
            <a:r>
              <a:rPr lang="en-US" altLang="ja-JP" dirty="0">
                <a:latin typeface="Corbel" panose="020B0503020204020204" pitchFamily="34" charset="0"/>
              </a:rPr>
              <a:t>The design of the cavity is almost finished.</a:t>
            </a:r>
          </a:p>
          <a:p>
            <a:r>
              <a:rPr lang="en-US" altLang="ja-JP" dirty="0">
                <a:latin typeface="Corbel" panose="020B0503020204020204" pitchFamily="34" charset="0"/>
              </a:rPr>
              <a:t>The detail of the design is reported in the following paper.</a:t>
            </a: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22EB6905-DE78-5F92-75BA-019DA060A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30" y="18256"/>
            <a:ext cx="10515600" cy="813018"/>
          </a:xfrm>
        </p:spPr>
        <p:txBody>
          <a:bodyPr/>
          <a:lstStyle/>
          <a:p>
            <a:r>
              <a:rPr lang="en-US" altLang="ja-JP" u="sng" dirty="0">
                <a:latin typeface="Corbel" panose="020B0503020204020204" pitchFamily="34" charset="0"/>
              </a:rPr>
              <a:t>TM020 cavity</a:t>
            </a:r>
            <a:endParaRPr lang="ja-JP" altLang="en-US" u="sng">
              <a:latin typeface="Corbel" panose="020B0503020204020204" pitchFamily="34" charset="0"/>
            </a:endParaRPr>
          </a:p>
        </p:txBody>
      </p:sp>
      <p:pic>
        <p:nvPicPr>
          <p:cNvPr id="8" name="図 7" descr="グラフィカル ユーザー インターフェイス, テキスト, アプリケーション, メール&#10;&#10;AI 生成コンテンツは誤りを含む可能性があります。">
            <a:extLst>
              <a:ext uri="{FF2B5EF4-FFF2-40B4-BE49-F238E27FC236}">
                <a16:creationId xmlns:a16="http://schemas.microsoft.com/office/drawing/2014/main" id="{46CBEC89-0B62-62B3-C7A2-C2B4B01D8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812" y="1767889"/>
            <a:ext cx="6647507" cy="24781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25D4C48-4CDB-BE7B-B6C8-9DDE758A6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765" y="2296929"/>
            <a:ext cx="3674423" cy="418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図 3" descr="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44F85951-7C8B-344B-E274-950FAF689D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812" y="4261644"/>
            <a:ext cx="5549900" cy="25781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83898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35BD49-4986-BF08-433A-B4377433FF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7442C0-659D-A0B5-5F59-0EFFF47D9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966937"/>
          </a:xfrm>
        </p:spPr>
        <p:txBody>
          <a:bodyPr>
            <a:normAutofit/>
          </a:bodyPr>
          <a:lstStyle/>
          <a:p>
            <a:r>
              <a:rPr lang="en-US" altLang="ja-JP" u="sng" dirty="0">
                <a:latin typeface="Corbel" panose="020B0503020204020204" pitchFamily="34" charset="0"/>
              </a:rPr>
              <a:t>Introduction</a:t>
            </a:r>
            <a:endParaRPr kumimoji="1" lang="ja-JP" altLang="en-US" u="sng" dirty="0">
              <a:latin typeface="Corbel" panose="020B0503020204020204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E21163B-7889-CEAF-4FE3-C2AC7B973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82" y="943341"/>
            <a:ext cx="11102036" cy="5848398"/>
          </a:xfrm>
          <a:noFill/>
        </p:spPr>
        <p:txBody>
          <a:bodyPr>
            <a:normAutofit/>
          </a:bodyPr>
          <a:lstStyle/>
          <a:p>
            <a:r>
              <a:rPr kumimoji="1" lang="en-US" altLang="ja-JP" dirty="0">
                <a:latin typeface="Corbel" panose="020B0503020204020204" pitchFamily="34" charset="0"/>
              </a:rPr>
              <a:t>The transient beam loading effect affects the bunch lengthening </a:t>
            </a:r>
            <a:r>
              <a:rPr lang="en-US" altLang="ja-JP" dirty="0">
                <a:latin typeface="Corbel" panose="020B0503020204020204" pitchFamily="34" charset="0"/>
              </a:rPr>
              <a:t>performance with harmonic rf system.</a:t>
            </a:r>
          </a:p>
          <a:p>
            <a:r>
              <a:rPr kumimoji="1" lang="en-US" altLang="ja-JP" dirty="0">
                <a:latin typeface="Corbel" panose="020B0503020204020204" pitchFamily="34" charset="0"/>
              </a:rPr>
              <a:t>A compensation method using the </a:t>
            </a:r>
            <a:r>
              <a:rPr lang="en-US" altLang="ja-JP" dirty="0">
                <a:latin typeface="Corbel" panose="020B0503020204020204" pitchFamily="34" charset="0"/>
              </a:rPr>
              <a:t>fundamental/harmonic cavity or a broadband longitudinal kicker cavity are one method to recover the bunch lengthening performance 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PRAB 21, 012001, 2018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kumimoji="1" lang="en-US" altLang="ja-JP" dirty="0">
              <a:latin typeface="Corbel" panose="020B0503020204020204" pitchFamily="34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A66DB8E-DCF5-1FDE-1D0F-A769921B22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39182" y="3523587"/>
            <a:ext cx="3211375" cy="301776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図 10" descr="図形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182F79A9-2A3A-C15C-0605-52CBFB219E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7243" y="3487086"/>
            <a:ext cx="4119157" cy="331202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図 12" descr="グラフ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D4534EF6-61BF-AA39-EF3E-D30440A693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9483" y="3590567"/>
            <a:ext cx="3734221" cy="299904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47A67A1-E391-55C9-471A-D3E2EF441601}"/>
              </a:ext>
            </a:extLst>
          </p:cNvPr>
          <p:cNvSpPr txBox="1"/>
          <p:nvPr/>
        </p:nvSpPr>
        <p:spPr>
          <a:xfrm>
            <a:off x="223377" y="3049428"/>
            <a:ext cx="31271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Corbel" panose="020B0503020204020204" pitchFamily="34" charset="0"/>
              </a:rPr>
              <a:t>Fig.1 Schematic of bunch lengthening by using harmonic cavity with the flat potential.</a:t>
            </a:r>
            <a:endParaRPr kumimoji="1" lang="ja-JP" altLang="en-US" sz="1400" b="1" dirty="0">
              <a:latin typeface="Corbel" panose="020B0503020204020204" pitchFamily="34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268758B-A420-6C8A-F0A4-5A8E58FAF909}"/>
              </a:ext>
            </a:extLst>
          </p:cNvPr>
          <p:cNvSpPr txBox="1"/>
          <p:nvPr/>
        </p:nvSpPr>
        <p:spPr>
          <a:xfrm>
            <a:off x="4283700" y="3088302"/>
            <a:ext cx="3473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Corbel" panose="020B0503020204020204" pitchFamily="34" charset="0"/>
              </a:rPr>
              <a:t>Fig.2 TBL Mitigation with NC TM020 cavity</a:t>
            </a:r>
            <a:endParaRPr kumimoji="1" lang="ja-JP" altLang="en-US" sz="1400" b="1" dirty="0">
              <a:latin typeface="Corbel" panose="020B0503020204020204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04C51FD-41C1-ED38-5FA3-140B4C8EECD5}"/>
              </a:ext>
            </a:extLst>
          </p:cNvPr>
          <p:cNvSpPr txBox="1"/>
          <p:nvPr/>
        </p:nvSpPr>
        <p:spPr>
          <a:xfrm>
            <a:off x="8561482" y="3045552"/>
            <a:ext cx="3462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Corbel" panose="020B0503020204020204" pitchFamily="34" charset="0"/>
              </a:rPr>
              <a:t>Fig.3 TBL compensation with a broadband kicker cavity.</a:t>
            </a:r>
            <a:endParaRPr kumimoji="1" lang="ja-JP" altLang="en-US" sz="14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237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643DC-A41D-E0C0-44F0-87C3134289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8B01B4-F890-070D-2F32-3615E202E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673547" cy="815248"/>
          </a:xfrm>
        </p:spPr>
        <p:txBody>
          <a:bodyPr>
            <a:normAutofit/>
          </a:bodyPr>
          <a:lstStyle/>
          <a:p>
            <a:r>
              <a:rPr lang="en-US" altLang="ja-JP" u="sng" dirty="0">
                <a:latin typeface="Corbel" panose="020B0503020204020204" pitchFamily="34" charset="0"/>
              </a:rPr>
              <a:t>Concept of </a:t>
            </a:r>
            <a:r>
              <a:rPr kumimoji="1" lang="en-US" altLang="ja-JP" u="sng" dirty="0">
                <a:latin typeface="Corbel" panose="020B0503020204020204" pitchFamily="34" charset="0"/>
              </a:rPr>
              <a:t>TBL compensation </a:t>
            </a:r>
            <a:endParaRPr kumimoji="1" lang="ja-JP" altLang="en-US" u="sng" dirty="0">
              <a:latin typeface="Corbel" panose="020B0503020204020204" pitchFamily="34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79CFA91-3D1A-0670-5CD9-CB44673BB76E}"/>
              </a:ext>
            </a:extLst>
          </p:cNvPr>
          <p:cNvSpPr txBox="1"/>
          <p:nvPr/>
        </p:nvSpPr>
        <p:spPr>
          <a:xfrm>
            <a:off x="5997242" y="823081"/>
            <a:ext cx="19972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Corbel" panose="020B0503020204020204" pitchFamily="34" charset="0"/>
              </a:rPr>
              <a:t>Fig. Concept of  active compensation for TBL</a:t>
            </a:r>
          </a:p>
          <a:p>
            <a:r>
              <a:rPr kumimoji="1" lang="en-US" altLang="ja-JP" sz="1400" b="1" dirty="0">
                <a:latin typeface="Corbel" panose="020B0503020204020204" pitchFamily="34" charset="0"/>
              </a:rPr>
              <a:t> [Proc. of MCBI2019]</a:t>
            </a:r>
            <a:endParaRPr kumimoji="1" lang="ja-JP" altLang="en-US" sz="1400" b="1" dirty="0">
              <a:latin typeface="Corbel" panose="020B0503020204020204" pitchFamily="34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2FE9767-41A3-3738-EF91-592D31417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47" y="3429000"/>
            <a:ext cx="3219615" cy="331487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D43E2E1-E297-01BE-B4C1-3DC7F16E83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5222" y="3597032"/>
            <a:ext cx="4081556" cy="3082465"/>
          </a:xfrm>
          <a:prstGeom prst="rect">
            <a:avLst/>
          </a:prstGeom>
        </p:spPr>
      </p:pic>
      <p:pic>
        <p:nvPicPr>
          <p:cNvPr id="8" name="図 7" descr="グラフ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CA284AA1-6B33-DC02-89E4-8E3A54D1A2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5235" y="3597032"/>
            <a:ext cx="3734221" cy="299904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9D4AD795-7FD6-1FEF-E937-C18782F8160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38580" y="870722"/>
            <a:ext cx="5900940" cy="2334773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23C1AED-F5AF-8D64-59D6-290941D59603}"/>
              </a:ext>
            </a:extLst>
          </p:cNvPr>
          <p:cNvSpPr txBox="1"/>
          <p:nvPr/>
        </p:nvSpPr>
        <p:spPr>
          <a:xfrm>
            <a:off x="1241999" y="1996659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68E28CF-923F-FE7A-EA52-B6B00E84D88D}"/>
              </a:ext>
            </a:extLst>
          </p:cNvPr>
          <p:cNvSpPr txBox="1"/>
          <p:nvPr/>
        </p:nvSpPr>
        <p:spPr>
          <a:xfrm>
            <a:off x="238580" y="3129654"/>
            <a:ext cx="3779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Monitor Signal from pickup/</a:t>
            </a:r>
            <a:r>
              <a:rPr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BPM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87180BF-300F-5C60-E848-58F36CAA63A6}"/>
              </a:ext>
            </a:extLst>
          </p:cNvPr>
          <p:cNvSpPr txBox="1"/>
          <p:nvPr/>
        </p:nvSpPr>
        <p:spPr>
          <a:xfrm>
            <a:off x="2922986" y="71400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8810220-57B1-36C4-AE19-10B76FFAD4B7}"/>
              </a:ext>
            </a:extLst>
          </p:cNvPr>
          <p:cNvSpPr txBox="1"/>
          <p:nvPr/>
        </p:nvSpPr>
        <p:spPr>
          <a:xfrm>
            <a:off x="4244157" y="3125355"/>
            <a:ext cx="3264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Input signal to Kicker cavity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F25E026-6EC0-519B-5AB7-7B5BE93E3948}"/>
              </a:ext>
            </a:extLst>
          </p:cNvPr>
          <p:cNvSpPr txBox="1"/>
          <p:nvPr/>
        </p:nvSpPr>
        <p:spPr>
          <a:xfrm>
            <a:off x="8105298" y="2919414"/>
            <a:ext cx="3848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Bunch length along the train </a:t>
            </a:r>
          </a:p>
          <a:p>
            <a:pPr algn="r"/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w/wo. Compensation signal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412A66B-6005-1148-01A1-425A58EE7C21}"/>
              </a:ext>
            </a:extLst>
          </p:cNvPr>
          <p:cNvSpPr txBox="1"/>
          <p:nvPr/>
        </p:nvSpPr>
        <p:spPr>
          <a:xfrm>
            <a:off x="5401195" y="714008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5EE3372A-62AE-9DFB-FE99-08E4D1F1A7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134460"/>
              </p:ext>
            </p:extLst>
          </p:nvPr>
        </p:nvGraphicFramePr>
        <p:xfrm>
          <a:off x="8463231" y="730265"/>
          <a:ext cx="3328782" cy="2055495"/>
        </p:xfrm>
        <a:graphic>
          <a:graphicData uri="http://schemas.openxmlformats.org/drawingml/2006/table">
            <a:tbl>
              <a:tblPr firstCol="1">
                <a:tableStyleId>{9D7B26C5-4107-4FEC-AEDC-1716B250A1EF}</a:tableStyleId>
              </a:tblPr>
              <a:tblGrid>
                <a:gridCol w="1664391">
                  <a:extLst>
                    <a:ext uri="{9D8B030D-6E8A-4147-A177-3AD203B41FA5}">
                      <a16:colId xmlns:a16="http://schemas.microsoft.com/office/drawing/2014/main" val="3675963765"/>
                    </a:ext>
                  </a:extLst>
                </a:gridCol>
                <a:gridCol w="1664391">
                  <a:extLst>
                    <a:ext uri="{9D8B030D-6E8A-4147-A177-3AD203B41FA5}">
                      <a16:colId xmlns:a16="http://schemas.microsoft.com/office/drawing/2014/main" val="328365319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Frequency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r>
                        <a:rPr lang="ja-JP" alt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ja-JP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MHz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87581435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R/Q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 </a:t>
                      </a:r>
                      <a:r>
                        <a:rPr lang="el-GR" altLang="ja-JP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Ω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30095661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Unloaded-Q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40000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50214239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Cavity number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82513043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Cavity coupling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44283948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Loaded-Q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94154469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3dB bandwidth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 MHz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13955554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32AB012-E6BA-CB40-63D6-6E04402293FA}"/>
              </a:ext>
            </a:extLst>
          </p:cNvPr>
          <p:cNvSpPr txBox="1"/>
          <p:nvPr/>
        </p:nvSpPr>
        <p:spPr>
          <a:xfrm>
            <a:off x="8877918" y="402549"/>
            <a:ext cx="24688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Corbel" panose="020B0503020204020204" pitchFamily="34" charset="0"/>
              </a:rPr>
              <a:t>Tab.  Kicker cavity  parameter</a:t>
            </a:r>
          </a:p>
        </p:txBody>
      </p:sp>
    </p:spTree>
    <p:extLst>
      <p:ext uri="{BB962C8B-B14F-4D97-AF65-F5344CB8AC3E}">
        <p14:creationId xmlns:p14="http://schemas.microsoft.com/office/powerpoint/2010/main" val="932158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EE14F5-7F37-F9D2-D3D6-A1C854F4BD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11DEEA-1831-C151-22DC-F63A645CF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673547" cy="815248"/>
          </a:xfrm>
        </p:spPr>
        <p:txBody>
          <a:bodyPr>
            <a:normAutofit/>
          </a:bodyPr>
          <a:lstStyle/>
          <a:p>
            <a:r>
              <a:rPr lang="en-US" altLang="ja-JP" u="sng" dirty="0">
                <a:latin typeface="Corbel" panose="020B0503020204020204" pitchFamily="34" charset="0"/>
              </a:rPr>
              <a:t>Concept of </a:t>
            </a:r>
            <a:r>
              <a:rPr kumimoji="1" lang="en-US" altLang="ja-JP" u="sng" dirty="0">
                <a:latin typeface="Corbel" panose="020B0503020204020204" pitchFamily="34" charset="0"/>
              </a:rPr>
              <a:t>TBL compensation </a:t>
            </a:r>
            <a:endParaRPr kumimoji="1" lang="ja-JP" altLang="en-US" u="sng" dirty="0">
              <a:latin typeface="Corbel" panose="020B0503020204020204" pitchFamily="34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E253802-0F50-9B89-2CBE-350F1AE94934}"/>
              </a:ext>
            </a:extLst>
          </p:cNvPr>
          <p:cNvSpPr txBox="1"/>
          <p:nvPr/>
        </p:nvSpPr>
        <p:spPr>
          <a:xfrm>
            <a:off x="5997242" y="823081"/>
            <a:ext cx="19972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Corbel" panose="020B0503020204020204" pitchFamily="34" charset="0"/>
              </a:rPr>
              <a:t>Fig. Concept of  active compensation for TBL</a:t>
            </a:r>
          </a:p>
          <a:p>
            <a:r>
              <a:rPr kumimoji="1" lang="en-US" altLang="ja-JP" sz="1400" b="1" dirty="0">
                <a:latin typeface="Corbel" panose="020B0503020204020204" pitchFamily="34" charset="0"/>
              </a:rPr>
              <a:t> [Proc. of MCBI2019]</a:t>
            </a:r>
            <a:endParaRPr kumimoji="1" lang="ja-JP" altLang="en-US" sz="1400" b="1" dirty="0">
              <a:latin typeface="Corbel" panose="020B0503020204020204" pitchFamily="34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42BD101-191C-DE6E-D006-621932680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47" y="3429000"/>
            <a:ext cx="3219615" cy="331487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F80E42B-BB5D-F390-AC2C-656DADE652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5222" y="3597032"/>
            <a:ext cx="4081556" cy="3082465"/>
          </a:xfrm>
          <a:prstGeom prst="rect">
            <a:avLst/>
          </a:prstGeom>
        </p:spPr>
      </p:pic>
      <p:pic>
        <p:nvPicPr>
          <p:cNvPr id="8" name="図 7" descr="グラフ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02B4E4B4-175B-5819-E3FD-3F542D4DDA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5235" y="3597032"/>
            <a:ext cx="3734221" cy="299904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52CF4393-E437-AD72-D1F1-F3A057910D7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38580" y="870722"/>
            <a:ext cx="5900940" cy="2334773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78F7C85-C7FB-C796-9669-FD8129913860}"/>
              </a:ext>
            </a:extLst>
          </p:cNvPr>
          <p:cNvSpPr txBox="1"/>
          <p:nvPr/>
        </p:nvSpPr>
        <p:spPr>
          <a:xfrm>
            <a:off x="1241999" y="1996659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BE99C19-2FBE-4969-4F36-9689A5D5048D}"/>
              </a:ext>
            </a:extLst>
          </p:cNvPr>
          <p:cNvSpPr txBox="1"/>
          <p:nvPr/>
        </p:nvSpPr>
        <p:spPr>
          <a:xfrm>
            <a:off x="238580" y="3129654"/>
            <a:ext cx="3779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Monitor Signal from pickup/</a:t>
            </a:r>
            <a:r>
              <a:rPr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BPM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8E1731E-C06D-8825-CEAA-A10A6E063AA7}"/>
              </a:ext>
            </a:extLst>
          </p:cNvPr>
          <p:cNvSpPr txBox="1"/>
          <p:nvPr/>
        </p:nvSpPr>
        <p:spPr>
          <a:xfrm>
            <a:off x="2922986" y="71400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605C4CB-7E39-DA8D-6603-C06739662307}"/>
              </a:ext>
            </a:extLst>
          </p:cNvPr>
          <p:cNvSpPr txBox="1"/>
          <p:nvPr/>
        </p:nvSpPr>
        <p:spPr>
          <a:xfrm>
            <a:off x="4244157" y="3125355"/>
            <a:ext cx="3264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Input signal to Kicker cavity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091EB3E-5B70-AA1F-E619-7138AF1C3843}"/>
              </a:ext>
            </a:extLst>
          </p:cNvPr>
          <p:cNvSpPr txBox="1"/>
          <p:nvPr/>
        </p:nvSpPr>
        <p:spPr>
          <a:xfrm>
            <a:off x="8105298" y="2919414"/>
            <a:ext cx="3848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Bunch length along the train </a:t>
            </a:r>
          </a:p>
          <a:p>
            <a:pPr algn="r"/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w/wo. Compensation signal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49AAB20-903A-8A67-E2E2-F3A6541B5FAA}"/>
              </a:ext>
            </a:extLst>
          </p:cNvPr>
          <p:cNvSpPr txBox="1"/>
          <p:nvPr/>
        </p:nvSpPr>
        <p:spPr>
          <a:xfrm>
            <a:off x="5401195" y="714008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AAC2220A-7235-109B-7407-12074B08C8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768930"/>
              </p:ext>
            </p:extLst>
          </p:nvPr>
        </p:nvGraphicFramePr>
        <p:xfrm>
          <a:off x="8463231" y="730265"/>
          <a:ext cx="3328782" cy="2055495"/>
        </p:xfrm>
        <a:graphic>
          <a:graphicData uri="http://schemas.openxmlformats.org/drawingml/2006/table">
            <a:tbl>
              <a:tblPr firstCol="1">
                <a:tableStyleId>{9D7B26C5-4107-4FEC-AEDC-1716B250A1EF}</a:tableStyleId>
              </a:tblPr>
              <a:tblGrid>
                <a:gridCol w="1664391">
                  <a:extLst>
                    <a:ext uri="{9D8B030D-6E8A-4147-A177-3AD203B41FA5}">
                      <a16:colId xmlns:a16="http://schemas.microsoft.com/office/drawing/2014/main" val="3675963765"/>
                    </a:ext>
                  </a:extLst>
                </a:gridCol>
                <a:gridCol w="1664391">
                  <a:extLst>
                    <a:ext uri="{9D8B030D-6E8A-4147-A177-3AD203B41FA5}">
                      <a16:colId xmlns:a16="http://schemas.microsoft.com/office/drawing/2014/main" val="328365319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Frequency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r>
                        <a:rPr lang="ja-JP" alt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ja-JP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MHz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87581435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R/Q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 </a:t>
                      </a:r>
                      <a:r>
                        <a:rPr lang="el-GR" altLang="ja-JP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Ω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30095661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Unloaded-Q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40000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50214239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Cavity number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82513043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Cavity coupling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44283948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Loaded-Q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94154469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3dB bandwidth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 MHz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13955554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D7BDACF-9953-7333-A723-9B3D7F443F5C}"/>
              </a:ext>
            </a:extLst>
          </p:cNvPr>
          <p:cNvSpPr txBox="1"/>
          <p:nvPr/>
        </p:nvSpPr>
        <p:spPr>
          <a:xfrm>
            <a:off x="8877918" y="402549"/>
            <a:ext cx="24688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Corbel" panose="020B0503020204020204" pitchFamily="34" charset="0"/>
              </a:rPr>
              <a:t>Tab.  Kicker cavity  parameter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A3A11DA-C070-DBC9-ADAB-99A47B979D62}"/>
              </a:ext>
            </a:extLst>
          </p:cNvPr>
          <p:cNvSpPr txBox="1"/>
          <p:nvPr/>
        </p:nvSpPr>
        <p:spPr>
          <a:xfrm>
            <a:off x="777773" y="3229483"/>
            <a:ext cx="10636454" cy="3046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ja-JP" sz="3200" dirty="0">
                <a:solidFill>
                  <a:srgbClr val="7030A0"/>
                </a:solidFill>
                <a:latin typeface="Corbel" panose="020B0503020204020204" pitchFamily="34" charset="0"/>
              </a:rPr>
              <a:t>In the calculation, the improvement using fundamental/harmonic cavities instead of the kicker cavity is expected although the effect is limited.</a:t>
            </a:r>
          </a:p>
          <a:p>
            <a:pPr marL="0" indent="0">
              <a:buNone/>
            </a:pPr>
            <a:endParaRPr lang="en-US" altLang="ja-JP" sz="3200" dirty="0">
              <a:solidFill>
                <a:srgbClr val="7030A0"/>
              </a:solidFill>
              <a:latin typeface="Corbel" panose="020B0503020204020204" pitchFamily="34" charset="0"/>
            </a:endParaRPr>
          </a:p>
          <a:p>
            <a:pPr marL="0" indent="0">
              <a:buNone/>
            </a:pPr>
            <a:r>
              <a:rPr lang="en-US" altLang="ja-JP" sz="3200" dirty="0">
                <a:solidFill>
                  <a:srgbClr val="7030A0"/>
                </a:solidFill>
                <a:latin typeface="Corbel" panose="020B0503020204020204" pitchFamily="34" charset="0"/>
              </a:rPr>
              <a:t>Then, we decided to confirm the feasibility of this method at the PF ring.</a:t>
            </a:r>
          </a:p>
        </p:txBody>
      </p:sp>
    </p:spTree>
    <p:extLst>
      <p:ext uri="{BB962C8B-B14F-4D97-AF65-F5344CB8AC3E}">
        <p14:creationId xmlns:p14="http://schemas.microsoft.com/office/powerpoint/2010/main" val="881615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C56BB7-22CC-F6D1-8095-CC1B354792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ダイアグラム&#10;&#10;AI 生成コンテンツは誤りを含む可能性があります。">
            <a:extLst>
              <a:ext uri="{FF2B5EF4-FFF2-40B4-BE49-F238E27FC236}">
                <a16:creationId xmlns:a16="http://schemas.microsoft.com/office/drawing/2014/main" id="{EBDA4929-B2DE-8816-F3BD-2B6C9865F10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192"/>
          <a:stretch>
            <a:fillRect/>
          </a:stretch>
        </p:blipFill>
        <p:spPr>
          <a:xfrm>
            <a:off x="795601" y="1218021"/>
            <a:ext cx="6062898" cy="2305845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C48A107-3830-9D4C-83D2-9441D7982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1195222" cy="815248"/>
          </a:xfrm>
        </p:spPr>
        <p:txBody>
          <a:bodyPr>
            <a:normAutofit/>
          </a:bodyPr>
          <a:lstStyle/>
          <a:p>
            <a:r>
              <a:rPr lang="en-US" altLang="ja-JP" u="sng" dirty="0">
                <a:latin typeface="Corbel" panose="020B0503020204020204" pitchFamily="34" charset="0"/>
              </a:rPr>
              <a:t>Concept of </a:t>
            </a:r>
            <a:r>
              <a:rPr kumimoji="1" lang="en-US" altLang="ja-JP" u="sng" dirty="0">
                <a:latin typeface="Corbel" panose="020B0503020204020204" pitchFamily="34" charset="0"/>
              </a:rPr>
              <a:t>TBL compensation</a:t>
            </a:r>
            <a:r>
              <a:rPr lang="en-US" altLang="ja-JP" u="sng" dirty="0">
                <a:latin typeface="Corbel" panose="020B0503020204020204" pitchFamily="34" charset="0"/>
              </a:rPr>
              <a:t> at PF ring</a:t>
            </a:r>
            <a:r>
              <a:rPr kumimoji="1" lang="en-US" altLang="ja-JP" u="sng" dirty="0">
                <a:latin typeface="Corbel" panose="020B0503020204020204" pitchFamily="34" charset="0"/>
              </a:rPr>
              <a:t> </a:t>
            </a:r>
            <a:endParaRPr kumimoji="1" lang="ja-JP" altLang="en-US" u="sng" dirty="0">
              <a:latin typeface="Corbel" panose="020B0503020204020204" pitchFamily="34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AFA5C5C8-6C7E-F13D-02B5-D3FA93CCDD4A}"/>
              </a:ext>
            </a:extLst>
          </p:cNvPr>
          <p:cNvSpPr txBox="1"/>
          <p:nvPr/>
        </p:nvSpPr>
        <p:spPr>
          <a:xfrm>
            <a:off x="6186575" y="977544"/>
            <a:ext cx="2897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Corbel" panose="020B0503020204020204" pitchFamily="34" charset="0"/>
              </a:rPr>
              <a:t>Fig. Concept of  active compensation for TBL</a:t>
            </a:r>
            <a:r>
              <a:rPr lang="ja-JP" altLang="en-US" sz="1400" b="1" dirty="0">
                <a:latin typeface="Corbel" panose="020B0503020204020204" pitchFamily="34" charset="0"/>
              </a:rPr>
              <a:t> </a:t>
            </a:r>
            <a:r>
              <a:rPr lang="en-US" altLang="ja-JP" sz="1400" b="1" dirty="0">
                <a:latin typeface="Corbel" panose="020B0503020204020204" pitchFamily="34" charset="0"/>
              </a:rPr>
              <a:t>at</a:t>
            </a:r>
            <a:r>
              <a:rPr lang="ja-JP" altLang="en-US" sz="1400" b="1" dirty="0">
                <a:latin typeface="Corbel" panose="020B0503020204020204" pitchFamily="34" charset="0"/>
              </a:rPr>
              <a:t> </a:t>
            </a:r>
            <a:r>
              <a:rPr lang="en-US" altLang="ja-JP" sz="1400" b="1" dirty="0">
                <a:latin typeface="Corbel" panose="020B0503020204020204" pitchFamily="34" charset="0"/>
              </a:rPr>
              <a:t>PF</a:t>
            </a:r>
            <a:r>
              <a:rPr lang="ja-JP" altLang="en-US" sz="1400" b="1" dirty="0">
                <a:latin typeface="Corbel" panose="020B0503020204020204" pitchFamily="34" charset="0"/>
              </a:rPr>
              <a:t> </a:t>
            </a:r>
            <a:r>
              <a:rPr lang="en-US" altLang="ja-JP" sz="1400" b="1" dirty="0">
                <a:latin typeface="Corbel" panose="020B0503020204020204" pitchFamily="34" charset="0"/>
              </a:rPr>
              <a:t>ring</a:t>
            </a:r>
            <a:endParaRPr kumimoji="1" lang="en-US" altLang="ja-JP" sz="1400" b="1" dirty="0">
              <a:latin typeface="Corbel" panose="020B050302020402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13F063E-13E7-B47B-D603-980704350C9C}"/>
              </a:ext>
            </a:extLst>
          </p:cNvPr>
          <p:cNvSpPr txBox="1"/>
          <p:nvPr/>
        </p:nvSpPr>
        <p:spPr>
          <a:xfrm>
            <a:off x="2221715" y="2357757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c)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DEBF2E9-26A5-2FF7-CD32-EA8991FDFF90}"/>
              </a:ext>
            </a:extLst>
          </p:cNvPr>
          <p:cNvSpPr txBox="1"/>
          <p:nvPr/>
        </p:nvSpPr>
        <p:spPr>
          <a:xfrm>
            <a:off x="180804" y="3420139"/>
            <a:ext cx="37222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R"/>
            </a:pPr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Introduce the TBL bunch phase </a:t>
            </a:r>
          </a:p>
          <a:p>
            <a:r>
              <a:rPr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shift using large bunch gap</a:t>
            </a:r>
            <a:r>
              <a:rPr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7F33FBC-99ED-07DD-C0B8-CD2C28573BC6}"/>
              </a:ext>
            </a:extLst>
          </p:cNvPr>
          <p:cNvSpPr txBox="1"/>
          <p:nvPr/>
        </p:nvSpPr>
        <p:spPr>
          <a:xfrm>
            <a:off x="4119221" y="1150812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DB01196-E334-DAD7-92D4-05E04FBCFCBE}"/>
              </a:ext>
            </a:extLst>
          </p:cNvPr>
          <p:cNvSpPr txBox="1"/>
          <p:nvPr/>
        </p:nvSpPr>
        <p:spPr>
          <a:xfrm>
            <a:off x="4101751" y="3447134"/>
            <a:ext cx="3848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Added </a:t>
            </a:r>
            <a:r>
              <a:rPr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modulation </a:t>
            </a:r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signal from the </a:t>
            </a:r>
            <a:r>
              <a:rPr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kumimoji="1" lang="en-US" altLang="ja-JP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Fundamental</a:t>
            </a:r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cavity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990C1C5-E5B9-3549-865F-721375D640A2}"/>
              </a:ext>
            </a:extLst>
          </p:cNvPr>
          <p:cNvSpPr txBox="1"/>
          <p:nvPr/>
        </p:nvSpPr>
        <p:spPr>
          <a:xfrm>
            <a:off x="8069043" y="3447134"/>
            <a:ext cx="3848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Bunch phase along the train </a:t>
            </a:r>
          </a:p>
          <a:p>
            <a:pPr algn="r"/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w/wo. Compensation signal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2DFC23F1-157A-EF78-40DD-FC411E386C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7865" y="926914"/>
            <a:ext cx="2785099" cy="2305845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53D6CA76-3608-996E-8483-EAABD29EF8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661" y="4104983"/>
            <a:ext cx="3145766" cy="2440993"/>
          </a:xfrm>
          <a:prstGeom prst="rect">
            <a:avLst/>
          </a:prstGeom>
        </p:spPr>
      </p:pic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205DE041-4EE7-FA13-B6C7-3D773D18069C}"/>
              </a:ext>
            </a:extLst>
          </p:cNvPr>
          <p:cNvCxnSpPr>
            <a:cxnSpLocks/>
          </p:cNvCxnSpPr>
          <p:nvPr/>
        </p:nvCxnSpPr>
        <p:spPr>
          <a:xfrm>
            <a:off x="1394143" y="4664050"/>
            <a:ext cx="1855684" cy="0"/>
          </a:xfrm>
          <a:prstGeom prst="straightConnector1">
            <a:avLst/>
          </a:prstGeom>
          <a:ln w="38100">
            <a:solidFill>
              <a:srgbClr val="FFFF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0B0D91A0-740D-B6F3-289F-ECD4FF61069F}"/>
              </a:ext>
            </a:extLst>
          </p:cNvPr>
          <p:cNvSpPr txBox="1"/>
          <p:nvPr/>
        </p:nvSpPr>
        <p:spPr>
          <a:xfrm>
            <a:off x="1433366" y="4318344"/>
            <a:ext cx="17772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solidFill>
                  <a:schemeClr val="bg1"/>
                </a:solidFill>
                <a:latin typeface="Corbel" panose="020B0503020204020204" pitchFamily="34" charset="0"/>
              </a:rPr>
              <a:t>1 revolution, 624 ns</a:t>
            </a:r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B7999255-4CA6-7AC5-876E-9C2674A9B2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2333" y="4084019"/>
            <a:ext cx="3361809" cy="2281228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EC5E61AB-431D-2C60-5ECF-00D9AB7F5DA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8032716" y="4121691"/>
            <a:ext cx="3920774" cy="2664663"/>
          </a:xfrm>
          <a:prstGeom prst="rect">
            <a:avLst/>
          </a:prstGeom>
        </p:spPr>
      </p:pic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76DA66FD-E7F5-9DE2-D147-0650370EC4F2}"/>
              </a:ext>
            </a:extLst>
          </p:cNvPr>
          <p:cNvSpPr txBox="1"/>
          <p:nvPr/>
        </p:nvSpPr>
        <p:spPr>
          <a:xfrm>
            <a:off x="9285542" y="31626"/>
            <a:ext cx="30706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600" i="1" dirty="0">
                <a:latin typeface="Corbel" panose="020B0503020204020204" pitchFamily="34" charset="0"/>
              </a:rPr>
              <a:t>D. Naito et al., IPAC2025, WEFN1</a:t>
            </a:r>
            <a:endParaRPr lang="ja-JP" altLang="en-US" sz="16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4285248-F778-1675-92FC-16005BE9D68E}"/>
              </a:ext>
            </a:extLst>
          </p:cNvPr>
          <p:cNvSpPr txBox="1"/>
          <p:nvPr/>
        </p:nvSpPr>
        <p:spPr>
          <a:xfrm>
            <a:off x="395170" y="717261"/>
            <a:ext cx="5152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rgbClr val="00B050"/>
                </a:solidFill>
                <a:latin typeface="Corbel" panose="020B0503020204020204" pitchFamily="34" charset="0"/>
              </a:rPr>
              <a:t>No kicker or Harmonic cavity at the PF ring!!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53DFA1B-09C9-2AC9-9F5D-51346D07D9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61464" y="5175451"/>
            <a:ext cx="2268977" cy="1559922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18A0298-23CD-E4F4-2498-6D57CC5926E8}"/>
              </a:ext>
            </a:extLst>
          </p:cNvPr>
          <p:cNvSpPr txBox="1"/>
          <p:nvPr/>
        </p:nvSpPr>
        <p:spPr>
          <a:xfrm>
            <a:off x="9285542" y="675473"/>
            <a:ext cx="19998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Corbel" panose="020B0503020204020204" pitchFamily="34" charset="0"/>
              </a:rPr>
              <a:t>Tab.  PF ring parameter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26014C-5E2F-D0FC-8797-713B98C8CA80}"/>
              </a:ext>
            </a:extLst>
          </p:cNvPr>
          <p:cNvSpPr txBox="1"/>
          <p:nvPr/>
        </p:nvSpPr>
        <p:spPr>
          <a:xfrm>
            <a:off x="9052150" y="5699797"/>
            <a:ext cx="1768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Corbel" panose="020B0503020204020204" pitchFamily="34" charset="0"/>
              </a:rPr>
              <a:t>wo. Compensation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0333288-CE97-EAD6-1796-CEF069E16FD3}"/>
              </a:ext>
            </a:extLst>
          </p:cNvPr>
          <p:cNvSpPr txBox="1"/>
          <p:nvPr/>
        </p:nvSpPr>
        <p:spPr>
          <a:xfrm>
            <a:off x="9978197" y="5136989"/>
            <a:ext cx="1768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solidFill>
                  <a:srgbClr val="FF0000"/>
                </a:solidFill>
                <a:latin typeface="Corbel" panose="020B0503020204020204" pitchFamily="34" charset="0"/>
              </a:rPr>
              <a:t>w. Compensation</a:t>
            </a:r>
          </a:p>
        </p:txBody>
      </p:sp>
    </p:spTree>
    <p:extLst>
      <p:ext uri="{BB962C8B-B14F-4D97-AF65-F5344CB8AC3E}">
        <p14:creationId xmlns:p14="http://schemas.microsoft.com/office/powerpoint/2010/main" val="2846595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1AC0C2-4AE4-4397-8D0D-89D8E07F4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4C7BA4FA-36BB-C41E-0C64-061CCA39000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83421" y="802029"/>
            <a:ext cx="7593804" cy="2859205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50AF2A9-29C0-626E-1621-BD6A69AFF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253" y="4108482"/>
            <a:ext cx="10963711" cy="2279425"/>
          </a:xfrm>
        </p:spPr>
        <p:txBody>
          <a:bodyPr>
            <a:normAutofit lnSpcReduction="10000"/>
          </a:bodyPr>
          <a:lstStyle/>
          <a:p>
            <a:r>
              <a:rPr lang="en-US" altLang="ja-JP" sz="2400" dirty="0">
                <a:latin typeface="Corbel" panose="020B0503020204020204" pitchFamily="34" charset="0"/>
              </a:rPr>
              <a:t>Use of the fundamental cavity </a:t>
            </a:r>
            <a:r>
              <a:rPr lang="en-US" altLang="ja-JP" sz="2400">
                <a:latin typeface="Corbel" panose="020B0503020204020204" pitchFamily="34" charset="0"/>
              </a:rPr>
              <a:t>and it’s </a:t>
            </a:r>
            <a:r>
              <a:rPr lang="en-US" altLang="ja-JP" sz="2400" dirty="0">
                <a:latin typeface="Corbel" panose="020B0503020204020204" pitchFamily="34" charset="0"/>
              </a:rPr>
              <a:t>Digital </a:t>
            </a:r>
            <a:r>
              <a:rPr lang="en-US" altLang="ja-JP" sz="2400">
                <a:latin typeface="Corbel" panose="020B0503020204020204" pitchFamily="34" charset="0"/>
              </a:rPr>
              <a:t>LLRF system</a:t>
            </a:r>
            <a:endParaRPr lang="en-US" altLang="ja-JP" sz="2400" dirty="0">
              <a:latin typeface="Corbel" panose="020B0503020204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sz="2000" dirty="0">
                <a:latin typeface="Corbel" panose="020B0503020204020204" pitchFamily="34" charset="0"/>
              </a:rPr>
              <a:t>The  DLLRF system was introduced to the PF ring in 2023.</a:t>
            </a:r>
          </a:p>
          <a:p>
            <a:r>
              <a:rPr lang="en-US" altLang="ja-JP" sz="2400" dirty="0">
                <a:latin typeface="Corbel" panose="020B0503020204020204" pitchFamily="34" charset="0"/>
              </a:rPr>
              <a:t>Bunch signal monitored by button-type pickup is processed using  the integrated Giga-sample processor (</a:t>
            </a:r>
            <a:r>
              <a:rPr lang="en-US" altLang="ja-JP" sz="2400" dirty="0" err="1">
                <a:latin typeface="Corbel" panose="020B0503020204020204" pitchFamily="34" charset="0"/>
              </a:rPr>
              <a:t>iGp</a:t>
            </a:r>
            <a:r>
              <a:rPr lang="en-US" altLang="ja-JP" sz="2400" dirty="0">
                <a:latin typeface="Corbel" panose="020B0503020204020204" pitchFamily="34" charset="0"/>
              </a:rPr>
              <a:t>) as an average of 40,000 turns bunch by bunch </a:t>
            </a:r>
            <a:r>
              <a:rPr lang="en-US" altLang="ja-JP" sz="2400" dirty="0">
                <a:latin typeface="Corbel" panose="020B0503020204020204" pitchFamily="34" charset="0"/>
                <a:cs typeface="Times New Roman" panose="02020603050405020304" pitchFamily="18" charset="0"/>
              </a:rPr>
              <a:t>(</a:t>
            </a:r>
            <a:r>
              <a:rPr lang="en-US" altLang="ja-JP" sz="1800" i="1" dirty="0" err="1">
                <a:latin typeface="Corbel" panose="020B0503020204020204" pitchFamily="34" charset="0"/>
                <a:cs typeface="Times New Roman" panose="02020603050405020304" pitchFamily="18" charset="0"/>
              </a:rPr>
              <a:t>R.Takai</a:t>
            </a:r>
            <a:r>
              <a:rPr lang="en-US" altLang="ja-JP" sz="1800" i="1" dirty="0">
                <a:latin typeface="Corbel" panose="020B0503020204020204" pitchFamily="34" charset="0"/>
                <a:cs typeface="Times New Roman" panose="02020603050405020304" pitchFamily="18" charset="0"/>
              </a:rPr>
              <a:t>, DIPAC09, pp. 59-61</a:t>
            </a:r>
            <a:r>
              <a:rPr lang="en-US" altLang="ja-JP" sz="2400" dirty="0">
                <a:latin typeface="Corbel" panose="020B0503020204020204" pitchFamily="34" charset="0"/>
                <a:cs typeface="Times New Roman" panose="02020603050405020304" pitchFamily="18" charset="0"/>
              </a:rPr>
              <a:t>).</a:t>
            </a:r>
          </a:p>
          <a:p>
            <a:r>
              <a:rPr lang="en-US" altLang="ja-JP" sz="2400" dirty="0">
                <a:latin typeface="Corbel" panose="020B0503020204020204" pitchFamily="34" charset="0"/>
                <a:cs typeface="Times New Roman" panose="02020603050405020304" pitchFamily="18" charset="0"/>
              </a:rPr>
              <a:t>The FPGA-based Digital LLRF system was used to modulate the rf generator signal.</a:t>
            </a:r>
            <a:endParaRPr lang="ja-JP" altLang="en-US" sz="2400" dirty="0">
              <a:latin typeface="Corbel" panose="020B0503020204020204" pitchFamily="34" charset="0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4218603-96E6-D8B2-FBF6-D2B52D5D2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799"/>
            <a:ext cx="10515600" cy="704541"/>
          </a:xfrm>
        </p:spPr>
        <p:txBody>
          <a:bodyPr>
            <a:normAutofit/>
          </a:bodyPr>
          <a:lstStyle/>
          <a:p>
            <a:r>
              <a:rPr lang="en-US" altLang="ja-JP" u="sng" dirty="0">
                <a:latin typeface="Corbel" panose="020B0503020204020204" pitchFamily="34" charset="0"/>
              </a:rPr>
              <a:t>Setup of the experimental “demonstration”</a:t>
            </a:r>
            <a:r>
              <a:rPr kumimoji="1" lang="en-US" altLang="ja-JP" u="sng" dirty="0">
                <a:latin typeface="Corbel" panose="020B0503020204020204" pitchFamily="34" charset="0"/>
              </a:rPr>
              <a:t> </a:t>
            </a:r>
            <a:endParaRPr kumimoji="1" lang="ja-JP" altLang="en-US" u="sng" dirty="0">
              <a:latin typeface="Corbel" panose="020B0503020204020204" pitchFamily="34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DE0A7D6-7B08-9EE1-1597-A230F4A0D632}"/>
              </a:ext>
            </a:extLst>
          </p:cNvPr>
          <p:cNvSpPr txBox="1"/>
          <p:nvPr/>
        </p:nvSpPr>
        <p:spPr>
          <a:xfrm>
            <a:off x="3975947" y="3528702"/>
            <a:ext cx="4101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Corbel" panose="020B0503020204020204" pitchFamily="34" charset="0"/>
              </a:rPr>
              <a:t>Fig. Schematic of  </a:t>
            </a:r>
            <a:r>
              <a:rPr lang="en-US" altLang="ja-JP" sz="1400" b="1" dirty="0">
                <a:latin typeface="Corbel" panose="020B0503020204020204" pitchFamily="34" charset="0"/>
              </a:rPr>
              <a:t>LLRF </a:t>
            </a:r>
            <a:r>
              <a:rPr kumimoji="1" lang="en-US" altLang="ja-JP" sz="1400" b="1" dirty="0">
                <a:latin typeface="Corbel" panose="020B0503020204020204" pitchFamily="34" charset="0"/>
              </a:rPr>
              <a:t>feedback system</a:t>
            </a:r>
            <a:r>
              <a:rPr lang="ja-JP" altLang="en-US" sz="1400" b="1" dirty="0">
                <a:latin typeface="Corbel" panose="020B0503020204020204" pitchFamily="34" charset="0"/>
              </a:rPr>
              <a:t> </a:t>
            </a:r>
            <a:r>
              <a:rPr lang="en-US" altLang="ja-JP" sz="1400" b="1" dirty="0">
                <a:latin typeface="Corbel" panose="020B0503020204020204" pitchFamily="34" charset="0"/>
              </a:rPr>
              <a:t>at</a:t>
            </a:r>
            <a:r>
              <a:rPr lang="ja-JP" altLang="en-US" sz="1400" b="1" dirty="0">
                <a:latin typeface="Corbel" panose="020B0503020204020204" pitchFamily="34" charset="0"/>
              </a:rPr>
              <a:t> </a:t>
            </a:r>
            <a:r>
              <a:rPr lang="en-US" altLang="ja-JP" sz="1400" b="1" dirty="0">
                <a:latin typeface="Corbel" panose="020B0503020204020204" pitchFamily="34" charset="0"/>
              </a:rPr>
              <a:t>PF</a:t>
            </a:r>
            <a:r>
              <a:rPr lang="ja-JP" altLang="en-US" sz="1400" b="1" dirty="0">
                <a:latin typeface="Corbel" panose="020B0503020204020204" pitchFamily="34" charset="0"/>
              </a:rPr>
              <a:t> </a:t>
            </a:r>
            <a:r>
              <a:rPr lang="en-US" altLang="ja-JP" sz="1400" b="1" dirty="0">
                <a:latin typeface="Corbel" panose="020B0503020204020204" pitchFamily="34" charset="0"/>
              </a:rPr>
              <a:t>ring</a:t>
            </a:r>
            <a:endParaRPr kumimoji="1" lang="en-US" altLang="ja-JP" sz="1400" b="1" dirty="0">
              <a:latin typeface="Corbel" panose="020B0503020204020204" pitchFamily="34" charset="0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97FC90C7-8DEA-6A1F-700E-4A6C67AB30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3480" y="1530634"/>
            <a:ext cx="2785099" cy="2305845"/>
          </a:xfrm>
          <a:prstGeom prst="rect">
            <a:avLst/>
          </a:prstGeom>
        </p:spPr>
      </p:pic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3C9A81FE-465D-D0F5-9798-AEAB861CCA8D}"/>
              </a:ext>
            </a:extLst>
          </p:cNvPr>
          <p:cNvSpPr txBox="1"/>
          <p:nvPr/>
        </p:nvSpPr>
        <p:spPr>
          <a:xfrm>
            <a:off x="9278768" y="588360"/>
            <a:ext cx="30706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600" i="1" dirty="0">
                <a:latin typeface="Corbel" panose="020B0503020204020204" pitchFamily="34" charset="0"/>
              </a:rPr>
              <a:t>D. Naito et al., IPAC2025, WEFN1</a:t>
            </a:r>
            <a:endParaRPr lang="ja-JP" altLang="en-US" sz="16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110A8D0-CE59-E7A3-5C99-9D2B2DB18525}"/>
              </a:ext>
            </a:extLst>
          </p:cNvPr>
          <p:cNvSpPr txBox="1"/>
          <p:nvPr/>
        </p:nvSpPr>
        <p:spPr>
          <a:xfrm>
            <a:off x="9316086" y="1278322"/>
            <a:ext cx="19998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Corbel" panose="020B0503020204020204" pitchFamily="34" charset="0"/>
              </a:rPr>
              <a:t>Tab.  PF ring parameter</a:t>
            </a:r>
          </a:p>
        </p:txBody>
      </p:sp>
    </p:spTree>
    <p:extLst>
      <p:ext uri="{BB962C8B-B14F-4D97-AF65-F5344CB8AC3E}">
        <p14:creationId xmlns:p14="http://schemas.microsoft.com/office/powerpoint/2010/main" val="1575663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B17621-58F8-8127-F067-1FA62D7535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F623C8F0-EB8F-EAD6-5606-C16C6E7BC2E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80613" y="711340"/>
            <a:ext cx="7987241" cy="3218109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8C498F1-22A2-2CFD-A8C6-4BFC1DB2B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297" y="4074091"/>
            <a:ext cx="10818341" cy="2305845"/>
          </a:xfrm>
        </p:spPr>
        <p:txBody>
          <a:bodyPr>
            <a:normAutofit lnSpcReduction="10000"/>
          </a:bodyPr>
          <a:lstStyle/>
          <a:p>
            <a:r>
              <a:rPr lang="en-US" altLang="ja-JP" sz="2400" dirty="0">
                <a:latin typeface="Corbel" panose="020B0503020204020204" pitchFamily="34" charset="0"/>
              </a:rPr>
              <a:t>The cavity voltage is controlled by a double feedback loop.</a:t>
            </a:r>
          </a:p>
          <a:p>
            <a:r>
              <a:rPr lang="en-US" altLang="ja-JP" sz="2400" dirty="0">
                <a:latin typeface="Corbel" panose="020B0503020204020204" pitchFamily="34" charset="0"/>
                <a:cs typeface="Times New Roman" panose="02020603050405020304" pitchFamily="18" charset="0"/>
              </a:rPr>
              <a:t>A FPGA-based Digital system is used to modulate the rf generator signal.</a:t>
            </a:r>
          </a:p>
          <a:p>
            <a:r>
              <a:rPr lang="en-US" altLang="ja-JP" sz="2400" dirty="0">
                <a:latin typeface="Corbel" panose="020B0503020204020204" pitchFamily="34" charset="0"/>
              </a:rPr>
              <a:t>Arbitrary feedforward pattern of the generator voltage synchronized with the beam revolution can be outputted.</a:t>
            </a:r>
          </a:p>
          <a:p>
            <a:r>
              <a:rPr lang="en-US" altLang="ja-JP" sz="2400" dirty="0">
                <a:latin typeface="Corbel" panose="020B0503020204020204" pitchFamily="34" charset="0"/>
              </a:rPr>
              <a:t>Thanks to IIR filters in the loop,  the feedforward modulation does not affect the feedbacks.</a:t>
            </a:r>
            <a:endParaRPr lang="ja-JP" altLang="en-US" sz="2400" dirty="0">
              <a:latin typeface="Corbel" panose="020B0503020204020204" pitchFamily="34" charset="0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801A1F8-0644-E86F-2B79-C37834F4F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799"/>
            <a:ext cx="10515600" cy="704541"/>
          </a:xfrm>
        </p:spPr>
        <p:txBody>
          <a:bodyPr>
            <a:normAutofit/>
          </a:bodyPr>
          <a:lstStyle/>
          <a:p>
            <a:r>
              <a:rPr lang="en-US" altLang="ja-JP" u="sng" dirty="0">
                <a:latin typeface="Corbel" panose="020B0503020204020204" pitchFamily="34" charset="0"/>
              </a:rPr>
              <a:t>FPGA-based Digital LLRF system </a:t>
            </a:r>
            <a:r>
              <a:rPr kumimoji="1" lang="en-US" altLang="ja-JP" u="sng" dirty="0">
                <a:latin typeface="Corbel" panose="020B0503020204020204" pitchFamily="34" charset="0"/>
              </a:rPr>
              <a:t> </a:t>
            </a:r>
            <a:endParaRPr kumimoji="1" lang="ja-JP" altLang="en-US" u="sng" dirty="0">
              <a:latin typeface="Corbel" panose="020B0503020204020204" pitchFamily="34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5D19916-E2E3-B968-E2A7-BA1D176CD471}"/>
              </a:ext>
            </a:extLst>
          </p:cNvPr>
          <p:cNvSpPr txBox="1"/>
          <p:nvPr/>
        </p:nvSpPr>
        <p:spPr>
          <a:xfrm>
            <a:off x="4551834" y="855982"/>
            <a:ext cx="3922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Corbel" panose="020B0503020204020204" pitchFamily="34" charset="0"/>
              </a:rPr>
              <a:t>Fig. Schematic of  Digital LLRF system</a:t>
            </a:r>
            <a:r>
              <a:rPr lang="ja-JP" altLang="en-US" sz="1400" b="1" dirty="0">
                <a:latin typeface="Corbel" panose="020B0503020204020204" pitchFamily="34" charset="0"/>
              </a:rPr>
              <a:t> </a:t>
            </a:r>
            <a:r>
              <a:rPr lang="en-US" altLang="ja-JP" sz="1400" b="1" dirty="0">
                <a:latin typeface="Corbel" panose="020B0503020204020204" pitchFamily="34" charset="0"/>
              </a:rPr>
              <a:t>at</a:t>
            </a:r>
            <a:r>
              <a:rPr lang="ja-JP" altLang="en-US" sz="1400" b="1" dirty="0">
                <a:latin typeface="Corbel" panose="020B0503020204020204" pitchFamily="34" charset="0"/>
              </a:rPr>
              <a:t> </a:t>
            </a:r>
            <a:r>
              <a:rPr lang="en-US" altLang="ja-JP" sz="1400" b="1" dirty="0">
                <a:latin typeface="Corbel" panose="020B0503020204020204" pitchFamily="34" charset="0"/>
              </a:rPr>
              <a:t>PF</a:t>
            </a:r>
            <a:r>
              <a:rPr lang="ja-JP" altLang="en-US" sz="1400" b="1" dirty="0">
                <a:latin typeface="Corbel" panose="020B0503020204020204" pitchFamily="34" charset="0"/>
              </a:rPr>
              <a:t> </a:t>
            </a:r>
            <a:r>
              <a:rPr lang="en-US" altLang="ja-JP" sz="1400" b="1" dirty="0">
                <a:latin typeface="Corbel" panose="020B0503020204020204" pitchFamily="34" charset="0"/>
              </a:rPr>
              <a:t>ring</a:t>
            </a:r>
            <a:endParaRPr kumimoji="1" lang="en-US" altLang="ja-JP" sz="1400" b="1" dirty="0">
              <a:latin typeface="Corbel" panose="020B0503020204020204" pitchFamily="34" charset="0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AF00F484-E7A4-3A4F-9455-B723B260666B}"/>
              </a:ext>
            </a:extLst>
          </p:cNvPr>
          <p:cNvSpPr txBox="1"/>
          <p:nvPr/>
        </p:nvSpPr>
        <p:spPr>
          <a:xfrm>
            <a:off x="9121376" y="332596"/>
            <a:ext cx="30706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600" i="1" dirty="0">
                <a:latin typeface="Corbel" panose="020B0503020204020204" pitchFamily="34" charset="0"/>
              </a:rPr>
              <a:t>D. Naito et al., IPAC2024, THPG71</a:t>
            </a:r>
            <a:endParaRPr lang="ja-JP" altLang="en-US" sz="1600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3DCD83F-810F-0248-8DD2-4B894522FB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1209" y="1314761"/>
            <a:ext cx="2838166" cy="21513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1914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B2719C-ED29-1A9A-15FA-44BE791AC6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7DBE77A-E40F-2022-4BB8-866515DA9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0669" y="3995826"/>
            <a:ext cx="9412775" cy="2305845"/>
          </a:xfrm>
        </p:spPr>
        <p:txBody>
          <a:bodyPr>
            <a:normAutofit lnSpcReduction="10000"/>
          </a:bodyPr>
          <a:lstStyle/>
          <a:p>
            <a:r>
              <a:rPr lang="en-US" altLang="ja-JP" sz="2000" dirty="0">
                <a:latin typeface="Corbel" panose="020B0503020204020204" pitchFamily="34" charset="0"/>
              </a:rPr>
              <a:t>Enlarged beam tube structure for HOM damping (higher than cutoff frequency)  </a:t>
            </a:r>
          </a:p>
          <a:p>
            <a:r>
              <a:rPr lang="en-US" altLang="ja-JP" sz="2000" dirty="0">
                <a:latin typeface="Corbel" panose="020B0503020204020204" pitchFamily="34" charset="0"/>
              </a:rPr>
              <a:t>4 cavities are installed and used for user operation</a:t>
            </a:r>
          </a:p>
          <a:p>
            <a:r>
              <a:rPr lang="en-US" altLang="ja-JP" sz="2000" dirty="0">
                <a:latin typeface="Corbel" panose="020B0503020204020204" pitchFamily="34" charset="0"/>
                <a:cs typeface="Times New Roman" panose="02020603050405020304" pitchFamily="18" charset="0"/>
              </a:rPr>
              <a:t>3dB-band width is 21.2 kHz, while the revolution frequency is 1.6 MHz for PF ring</a:t>
            </a:r>
          </a:p>
          <a:p>
            <a:pPr marL="0" indent="0">
              <a:buNone/>
            </a:pPr>
            <a:r>
              <a:rPr lang="en-US" altLang="ja-JP" sz="2000" dirty="0">
                <a:latin typeface="Corbel" panose="020B0503020204020204" pitchFamily="34" charset="0"/>
                <a:cs typeface="Times New Roman" panose="02020603050405020304" pitchFamily="18" charset="0"/>
              </a:rPr>
              <a:t>	</a:t>
            </a:r>
            <a:r>
              <a:rPr lang="ja-JP" altLang="en-US" sz="2000" dirty="0">
                <a:latin typeface="Corbel" panose="020B0503020204020204" pitchFamily="34" charset="0"/>
                <a:cs typeface="Times New Roman" panose="02020603050405020304" pitchFamily="18" charset="0"/>
              </a:rPr>
              <a:t>→　</a:t>
            </a:r>
            <a:r>
              <a:rPr lang="en-US" altLang="ja-JP" sz="2000" dirty="0">
                <a:latin typeface="Corbel" panose="020B0503020204020204" pitchFamily="34" charset="0"/>
                <a:cs typeface="Times New Roman" panose="02020603050405020304" pitchFamily="18" charset="0"/>
              </a:rPr>
              <a:t>When the 1.6MHz modulated signal is inputted, almost power is reflected.</a:t>
            </a:r>
          </a:p>
          <a:p>
            <a:pPr marL="0" indent="0">
              <a:buNone/>
            </a:pPr>
            <a:r>
              <a:rPr lang="en-US" altLang="ja-JP" sz="2000" dirty="0">
                <a:latin typeface="Corbel" panose="020B0503020204020204" pitchFamily="34" charset="0"/>
                <a:cs typeface="Times New Roman" panose="02020603050405020304" pitchFamily="18" charset="0"/>
              </a:rPr>
              <a:t>		attenuation of the cavity is ~ 32 dB at 1.6 </a:t>
            </a:r>
            <a:r>
              <a:rPr lang="en-US" altLang="ja-JP" sz="2000" dirty="0" err="1">
                <a:latin typeface="Corbel" panose="020B0503020204020204" pitchFamily="34" charset="0"/>
                <a:cs typeface="Times New Roman" panose="02020603050405020304" pitchFamily="18" charset="0"/>
              </a:rPr>
              <a:t>MHz.</a:t>
            </a:r>
            <a:endParaRPr lang="en-US" altLang="ja-JP" sz="2000" dirty="0">
              <a:latin typeface="Corbel" panose="020B0503020204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ja-JP" sz="2000" dirty="0">
                <a:latin typeface="Corbel" panose="020B0503020204020204" pitchFamily="34" charset="0"/>
                <a:cs typeface="Times New Roman" panose="02020603050405020304" pitchFamily="18" charset="0"/>
              </a:rPr>
              <a:t>		modulation amplitudes are limited by the dummy load, ~30 kW. </a:t>
            </a:r>
          </a:p>
          <a:p>
            <a:pPr marL="0" indent="0">
              <a:buNone/>
            </a:pPr>
            <a:endParaRPr lang="en-US" altLang="ja-JP" sz="2000" dirty="0"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B4D46DB-9A6E-F8E9-DD50-CB836800A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799"/>
            <a:ext cx="10515600" cy="704541"/>
          </a:xfrm>
        </p:spPr>
        <p:txBody>
          <a:bodyPr>
            <a:normAutofit/>
          </a:bodyPr>
          <a:lstStyle/>
          <a:p>
            <a:r>
              <a:rPr lang="en-US" altLang="ja-JP" u="sng" dirty="0">
                <a:latin typeface="Corbel" panose="020B0503020204020204" pitchFamily="34" charset="0"/>
              </a:rPr>
              <a:t>Fundamental cavity </a:t>
            </a:r>
            <a:r>
              <a:rPr kumimoji="1" lang="en-US" altLang="ja-JP" u="sng" dirty="0">
                <a:latin typeface="Corbel" panose="020B0503020204020204" pitchFamily="34" charset="0"/>
              </a:rPr>
              <a:t> </a:t>
            </a:r>
            <a:endParaRPr kumimoji="1" lang="ja-JP" altLang="en-US" u="sng" dirty="0">
              <a:latin typeface="Corbel" panose="020B0503020204020204" pitchFamily="34" charset="0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8A869758-1D42-5251-B34B-4C690C308C00}"/>
              </a:ext>
            </a:extLst>
          </p:cNvPr>
          <p:cNvSpPr txBox="1"/>
          <p:nvPr/>
        </p:nvSpPr>
        <p:spPr>
          <a:xfrm>
            <a:off x="8408773" y="352833"/>
            <a:ext cx="35741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600" i="1" dirty="0">
                <a:latin typeface="Corbel" panose="020B0503020204020204" pitchFamily="34" charset="0"/>
              </a:rPr>
              <a:t>T. Koseki et al., RSI, 66, 1926-1929, 1995</a:t>
            </a:r>
            <a:endParaRPr lang="ja-JP" altLang="en-US" sz="1600" dirty="0"/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0A524997-2606-D246-8F19-ACAB48A1E5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975339"/>
              </p:ext>
            </p:extLst>
          </p:nvPr>
        </p:nvGraphicFramePr>
        <p:xfrm>
          <a:off x="8904386" y="982109"/>
          <a:ext cx="2988000" cy="2560320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1656000">
                  <a:extLst>
                    <a:ext uri="{9D8B030D-6E8A-4147-A177-3AD203B41FA5}">
                      <a16:colId xmlns:a16="http://schemas.microsoft.com/office/drawing/2014/main" val="1586369493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160981387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Corbel" panose="020B0503020204020204" pitchFamily="34" charset="0"/>
                        </a:rPr>
                        <a:t>Parameter</a:t>
                      </a:r>
                      <a:endParaRPr kumimoji="1" lang="ja-JP" altLang="en-US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Corbel" panose="020B0503020204020204" pitchFamily="34" charset="0"/>
                        </a:rPr>
                        <a:t>Value</a:t>
                      </a:r>
                      <a:endParaRPr kumimoji="1" lang="ja-JP" altLang="en-US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87887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Corbel" panose="020B0503020204020204" pitchFamily="34" charset="0"/>
                        </a:rPr>
                        <a:t>Cavity number</a:t>
                      </a:r>
                      <a:endParaRPr kumimoji="1" lang="ja-JP" altLang="en-US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Corbel" panose="020B0503020204020204" pitchFamily="34" charset="0"/>
                        </a:rPr>
                        <a:t>4</a:t>
                      </a:r>
                      <a:endParaRPr kumimoji="1" lang="ja-JP" altLang="en-US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53678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Corbel" panose="020B0503020204020204" pitchFamily="34" charset="0"/>
                        </a:rPr>
                        <a:t>R/Q, R=Vc</a:t>
                      </a:r>
                      <a:r>
                        <a:rPr kumimoji="1" lang="en-US" altLang="ja-JP" baseline="30000" dirty="0">
                          <a:latin typeface="Corbel" panose="020B0503020204020204" pitchFamily="34" charset="0"/>
                        </a:rPr>
                        <a:t>2</a:t>
                      </a:r>
                      <a:r>
                        <a:rPr kumimoji="1" lang="en-US" altLang="ja-JP" dirty="0">
                          <a:latin typeface="Corbel" panose="020B0503020204020204" pitchFamily="34" charset="0"/>
                        </a:rPr>
                        <a:t>/P</a:t>
                      </a:r>
                      <a:r>
                        <a:rPr kumimoji="1" lang="en-US" altLang="ja-JP" baseline="-25000" dirty="0">
                          <a:latin typeface="Corbel" panose="020B0503020204020204" pitchFamily="34" charset="0"/>
                        </a:rPr>
                        <a:t>C</a:t>
                      </a:r>
                      <a:endParaRPr kumimoji="1" lang="ja-JP" altLang="en-US" baseline="-25000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Corbel" panose="020B0503020204020204" pitchFamily="34" charset="0"/>
                        </a:rPr>
                        <a:t>174 Ω</a:t>
                      </a:r>
                      <a:endParaRPr kumimoji="1" lang="ja-JP" altLang="en-US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18576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Corbel" panose="020B0503020204020204" pitchFamily="34" charset="0"/>
                        </a:rPr>
                        <a:t>Unloaded Q</a:t>
                      </a:r>
                      <a:endParaRPr kumimoji="1" lang="ja-JP" altLang="en-US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Corbel" panose="020B0503020204020204" pitchFamily="34" charset="0"/>
                        </a:rPr>
                        <a:t>39,000</a:t>
                      </a:r>
                      <a:endParaRPr kumimoji="1" lang="ja-JP" altLang="en-US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587704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Corbel" panose="020B0503020204020204" pitchFamily="34" charset="0"/>
                        </a:rPr>
                        <a:t>Loaded 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Corbel" panose="020B0503020204020204" pitchFamily="34" charset="0"/>
                        </a:rPr>
                        <a:t>11,818</a:t>
                      </a:r>
                      <a:endParaRPr kumimoji="1" lang="ja-JP" altLang="en-US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88208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Corbel" panose="020B0503020204020204" pitchFamily="34" charset="0"/>
                        </a:rPr>
                        <a:t>3dB Bandwidth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Corbel" panose="020B0503020204020204" pitchFamily="34" charset="0"/>
                        </a:rPr>
                        <a:t>21.2 kHz</a:t>
                      </a:r>
                      <a:endParaRPr kumimoji="1" lang="ja-JP" altLang="en-US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4826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Corbel" panose="020B0503020204020204" pitchFamily="34" charset="0"/>
                        </a:rPr>
                        <a:t>Filling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Corbel" panose="020B0503020204020204" pitchFamily="34" charset="0"/>
                        </a:rPr>
                        <a:t>7.5 µs</a:t>
                      </a:r>
                      <a:endParaRPr kumimoji="1" lang="ja-JP" altLang="en-US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7416000"/>
                  </a:ext>
                </a:extLst>
              </a:tr>
            </a:tbl>
          </a:graphicData>
        </a:graphic>
      </p:graphicFrame>
      <p:pic>
        <p:nvPicPr>
          <p:cNvPr id="14" name="図 13" descr="ダイアグラム, 設計図&#10;&#10;AI 生成コンテンツは誤りを含む可能性があります。">
            <a:extLst>
              <a:ext uri="{FF2B5EF4-FFF2-40B4-BE49-F238E27FC236}">
                <a16:creationId xmlns:a16="http://schemas.microsoft.com/office/drawing/2014/main" id="{0E366068-3CE9-F955-0D08-A0BBF824B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1602" y="1162197"/>
            <a:ext cx="4514232" cy="2380232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16" name="図 15" descr="屋内, エンジン, 電車, 古い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20FDD9D7-BCCF-D637-2663-DD77600F13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183" y="3367216"/>
            <a:ext cx="2468880" cy="3129742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18E06E9E-251A-87A1-6BBB-D5454B8A71E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70822" y="946744"/>
            <a:ext cx="4872482" cy="183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992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49221F-2E54-1712-0ACE-80B600E371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E24FD4F-18C0-6C3E-2572-673CA2C45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0669" y="4102123"/>
            <a:ext cx="9412775" cy="2305845"/>
          </a:xfrm>
        </p:spPr>
        <p:txBody>
          <a:bodyPr>
            <a:normAutofit/>
          </a:bodyPr>
          <a:lstStyle/>
          <a:p>
            <a:r>
              <a:rPr lang="en-US" altLang="ja-JP" sz="2000" dirty="0">
                <a:latin typeface="Corbel" panose="020B0503020204020204" pitchFamily="34" charset="0"/>
              </a:rPr>
              <a:t>4 x 180kW klystrons are used for user operation  </a:t>
            </a:r>
          </a:p>
          <a:p>
            <a:r>
              <a:rPr lang="en-US" altLang="ja-JP" sz="2000" dirty="0">
                <a:latin typeface="Corbel" panose="020B0503020204020204" pitchFamily="34" charset="0"/>
              </a:rPr>
              <a:t>There is an amplitude resonance  around 2MHz ( due to the resonant frequency of one of the middle cavity of the klystron) </a:t>
            </a:r>
            <a:endParaRPr lang="en-US" altLang="ja-JP" sz="2000" dirty="0">
              <a:latin typeface="Corbel" panose="020B0503020204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ja-JP" sz="2000" dirty="0">
                <a:latin typeface="Corbel" panose="020B0503020204020204" pitchFamily="34" charset="0"/>
                <a:cs typeface="Times New Roman" panose="02020603050405020304" pitchFamily="18" charset="0"/>
              </a:rPr>
              <a:t>	</a:t>
            </a:r>
            <a:r>
              <a:rPr lang="ja-JP" altLang="en-US" sz="2000" dirty="0">
                <a:latin typeface="Corbel" panose="020B0503020204020204" pitchFamily="34" charset="0"/>
                <a:cs typeface="Times New Roman" panose="02020603050405020304" pitchFamily="18" charset="0"/>
              </a:rPr>
              <a:t>→　</a:t>
            </a:r>
            <a:r>
              <a:rPr lang="en-US" altLang="ja-JP" sz="2000" dirty="0">
                <a:latin typeface="Corbel" panose="020B0503020204020204" pitchFamily="34" charset="0"/>
                <a:cs typeface="Times New Roman" panose="02020603050405020304" pitchFamily="18" charset="0"/>
              </a:rPr>
              <a:t>	An 1.6MHz modulated signal is used for the TBL compensation.</a:t>
            </a:r>
          </a:p>
          <a:p>
            <a:pPr marL="0" indent="0">
              <a:buNone/>
            </a:pPr>
            <a:r>
              <a:rPr lang="en-US" altLang="ja-JP" sz="2000" dirty="0">
                <a:latin typeface="Corbel" panose="020B0503020204020204" pitchFamily="34" charset="0"/>
                <a:cs typeface="Times New Roman" panose="02020603050405020304" pitchFamily="18" charset="0"/>
              </a:rPr>
              <a:t>		The klystron response should be taken in account.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E9EFF2C-FE6D-C4B3-C53D-D9E02A975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799"/>
            <a:ext cx="10515600" cy="704541"/>
          </a:xfrm>
        </p:spPr>
        <p:txBody>
          <a:bodyPr>
            <a:normAutofit/>
          </a:bodyPr>
          <a:lstStyle/>
          <a:p>
            <a:r>
              <a:rPr lang="en-US" altLang="ja-JP" u="sng" dirty="0">
                <a:latin typeface="Corbel" panose="020B0503020204020204" pitchFamily="34" charset="0"/>
              </a:rPr>
              <a:t>RF amplifier; Klystron </a:t>
            </a:r>
            <a:endParaRPr kumimoji="1" lang="ja-JP" altLang="en-US" u="sng" dirty="0">
              <a:latin typeface="Corbel" panose="020B0503020204020204" pitchFamily="34" charset="0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080C0FAF-42AB-B2C4-A8F8-2E2931C2DC7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7380"/>
          <a:stretch>
            <a:fillRect/>
          </a:stretch>
        </p:blipFill>
        <p:spPr>
          <a:xfrm>
            <a:off x="199011" y="898948"/>
            <a:ext cx="4082605" cy="1884961"/>
          </a:xfrm>
          <a:prstGeom prst="rect">
            <a:avLst/>
          </a:prstGeom>
        </p:spPr>
      </p:pic>
      <p:pic>
        <p:nvPicPr>
          <p:cNvPr id="5" name="図 4" descr="屋内, 建物, 部屋, テーブル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8A96E196-45B0-6ACB-F5A9-F59CE7FB67A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60020"/>
          <a:stretch>
            <a:fillRect/>
          </a:stretch>
        </p:blipFill>
        <p:spPr>
          <a:xfrm>
            <a:off x="170822" y="3609593"/>
            <a:ext cx="2306935" cy="2902043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40841B5-A407-8FB0-A8C8-C5561E8755F1}"/>
              </a:ext>
            </a:extLst>
          </p:cNvPr>
          <p:cNvSpPr txBox="1"/>
          <p:nvPr/>
        </p:nvSpPr>
        <p:spPr>
          <a:xfrm>
            <a:off x="5818402" y="628801"/>
            <a:ext cx="51235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Corbel" panose="020B0503020204020204" pitchFamily="34" charset="0"/>
              </a:rPr>
              <a:t>Fig. </a:t>
            </a:r>
            <a:r>
              <a:rPr lang="en-US" altLang="ja-JP" sz="1400" b="1" dirty="0">
                <a:latin typeface="Corbel" panose="020B0503020204020204" pitchFamily="34" charset="0"/>
              </a:rPr>
              <a:t>Klystron responses as a function of input signal frequency</a:t>
            </a:r>
            <a:endParaRPr kumimoji="1" lang="en-US" altLang="ja-JP" sz="1400" b="1" dirty="0">
              <a:latin typeface="Corbel" panose="020B0503020204020204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A086627-ABF2-35D6-452E-085EF71F2F74}"/>
              </a:ext>
            </a:extLst>
          </p:cNvPr>
          <p:cNvSpPr txBox="1"/>
          <p:nvPr/>
        </p:nvSpPr>
        <p:spPr>
          <a:xfrm>
            <a:off x="28229" y="2996535"/>
            <a:ext cx="2979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游ゴシック" panose="020B0400000000000000" pitchFamily="50" charset="-128"/>
                <a:cs typeface="+mn-cs"/>
              </a:rPr>
              <a:t>Canon E3774 Klystron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游ゴシック" panose="020B0400000000000000" pitchFamily="50" charset="-128"/>
                <a:cs typeface="+mn-cs"/>
              </a:rPr>
              <a:t>500MHz, 180kW</a:t>
            </a:r>
            <a:endParaRPr kumimoji="1" lang="ja-JP" altLang="en-US" sz="16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42E6D563-A45B-85D9-BD44-F84B68310AC6}"/>
              </a:ext>
            </a:extLst>
          </p:cNvPr>
          <p:cNvCxnSpPr/>
          <p:nvPr/>
        </p:nvCxnSpPr>
        <p:spPr>
          <a:xfrm>
            <a:off x="7482016" y="1303637"/>
            <a:ext cx="0" cy="2131541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A089B21A-6A7F-8BDC-D574-1F5873B55B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2"/>
          <a:stretch>
            <a:fillRect/>
          </a:stretch>
        </p:blipFill>
        <p:spPr bwMode="auto">
          <a:xfrm>
            <a:off x="4205529" y="946744"/>
            <a:ext cx="7815649" cy="300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17429C8-43DF-5BED-938E-EE96A58A2018}"/>
              </a:ext>
            </a:extLst>
          </p:cNvPr>
          <p:cNvSpPr txBox="1"/>
          <p:nvPr/>
        </p:nvSpPr>
        <p:spPr>
          <a:xfrm>
            <a:off x="6581203" y="2550259"/>
            <a:ext cx="90081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b="1" dirty="0">
                <a:solidFill>
                  <a:schemeClr val="accent2"/>
                </a:solidFill>
                <a:latin typeface="Corbel" panose="020B0503020204020204" pitchFamily="34" charset="0"/>
                <a:ea typeface="游ゴシック" panose="020B0400000000000000" pitchFamily="50" charset="-128"/>
              </a:rPr>
              <a:t>→</a:t>
            </a:r>
            <a:endParaRPr kumimoji="1" lang="en-US" altLang="ja-JP" sz="2000" b="1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orbel" panose="020B0503020204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rbel" panose="020B0503020204020204" pitchFamily="34" charset="0"/>
                <a:ea typeface="游ゴシック" panose="020B0400000000000000" pitchFamily="50" charset="-128"/>
                <a:cs typeface="+mn-cs"/>
              </a:rPr>
              <a:t>1.6MHz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600" b="1" dirty="0">
                <a:solidFill>
                  <a:schemeClr val="accent2"/>
                </a:solidFill>
                <a:latin typeface="Corbel" panose="020B0503020204020204" pitchFamily="34" charset="0"/>
                <a:ea typeface="游ゴシック" panose="020B0400000000000000" pitchFamily="50" charset="-128"/>
              </a:rPr>
              <a:t>(</a:t>
            </a:r>
            <a:r>
              <a:rPr lang="en-US" altLang="ja-JP" sz="1600" b="1" dirty="0" err="1">
                <a:solidFill>
                  <a:schemeClr val="accent2"/>
                </a:solidFill>
                <a:latin typeface="Corbel" panose="020B0503020204020204" pitchFamily="34" charset="0"/>
                <a:ea typeface="游ゴシック" panose="020B0400000000000000" pitchFamily="50" charset="-128"/>
              </a:rPr>
              <a:t>Frev</a:t>
            </a:r>
            <a:r>
              <a:rPr lang="en-US" altLang="ja-JP" sz="1600" b="1" dirty="0">
                <a:solidFill>
                  <a:schemeClr val="accent2"/>
                </a:solidFill>
                <a:latin typeface="Corbel" panose="020B0503020204020204" pitchFamily="34" charset="0"/>
                <a:ea typeface="游ゴシック" panose="020B0400000000000000" pitchFamily="50" charset="-128"/>
              </a:rPr>
              <a:t>)</a:t>
            </a:r>
            <a:endParaRPr kumimoji="1" lang="ja-JP" altLang="en-US" sz="1600" b="1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7581297"/>
      </p:ext>
    </p:extLst>
  </p:cSld>
  <p:clrMapOvr>
    <a:masterClrMapping/>
  </p:clrMapOvr>
</p:sld>
</file>

<file path=ppt/theme/theme1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B716E752CAA524B8C9DB12A48F48EAD" ma:contentTypeVersion="8" ma:contentTypeDescription="新しいドキュメントを作成します。" ma:contentTypeScope="" ma:versionID="96948292d897b7c4168e47a7fe6e56ce">
  <xsd:schema xmlns:xsd="http://www.w3.org/2001/XMLSchema" xmlns:xs="http://www.w3.org/2001/XMLSchema" xmlns:p="http://schemas.microsoft.com/office/2006/metadata/properties" xmlns:ns3="954611f5-7ca5-437a-97a1-e42616c4f560" targetNamespace="http://schemas.microsoft.com/office/2006/metadata/properties" ma:root="true" ma:fieldsID="f37a2c29bb62922453d37ffb740cd021" ns3:_="">
    <xsd:import namespace="954611f5-7ca5-437a-97a1-e42616c4f56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4611f5-7ca5-437a-97a1-e42616c4f5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B3B3158-328B-4145-8F81-0070DC971DC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D12BF47-8C69-418B-B562-EF06930C09C3}">
  <ds:schemaRefs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purl.org/dc/elements/1.1/"/>
    <ds:schemaRef ds:uri="http://purl.org/dc/dcmitype/"/>
    <ds:schemaRef ds:uri="954611f5-7ca5-437a-97a1-e42616c4f560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584F028-9204-43BB-9FFC-5425F68003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4611f5-7ca5-437a-97a1-e42616c4f5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7541</TotalTime>
  <Words>1974</Words>
  <Application>Microsoft Macintosh PowerPoint</Application>
  <PresentationFormat>ワイド画面</PresentationFormat>
  <Paragraphs>271</Paragraphs>
  <Slides>19</Slides>
  <Notes>18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6" baseType="lpstr">
      <vt:lpstr>游ゴシック</vt:lpstr>
      <vt:lpstr>游ゴシック Light</vt:lpstr>
      <vt:lpstr>Arial</vt:lpstr>
      <vt:lpstr>Corbel</vt:lpstr>
      <vt:lpstr>Times New Roman</vt:lpstr>
      <vt:lpstr>Wingdings</vt:lpstr>
      <vt:lpstr>デザインの設定</vt:lpstr>
      <vt:lpstr>Experimental demonstration of the compensation of the transient beam loading caused by a long bunch gap in the KEK-PF 2.5 GeV ring</vt:lpstr>
      <vt:lpstr>Introduction</vt:lpstr>
      <vt:lpstr>Concept of TBL compensation </vt:lpstr>
      <vt:lpstr>Concept of TBL compensation </vt:lpstr>
      <vt:lpstr>Concept of TBL compensation at PF ring </vt:lpstr>
      <vt:lpstr>Setup of the experimental “demonstration” </vt:lpstr>
      <vt:lpstr>FPGA-based Digital LLRF system  </vt:lpstr>
      <vt:lpstr>Fundamental cavity  </vt:lpstr>
      <vt:lpstr>RF amplifier; Klystron </vt:lpstr>
      <vt:lpstr>Analytical estimation of Modulation signal for generator</vt:lpstr>
      <vt:lpstr>Analytical estimation of Modulation signal for generator with Klystron </vt:lpstr>
      <vt:lpstr>Experimental result</vt:lpstr>
      <vt:lpstr>Experimental result</vt:lpstr>
      <vt:lpstr>Experimental result vs Analytical estimation</vt:lpstr>
      <vt:lpstr>Experimental result vs Analytical estimation</vt:lpstr>
      <vt:lpstr>Toward further improvement</vt:lpstr>
      <vt:lpstr>Summary</vt:lpstr>
      <vt:lpstr>Gracias por su atención.</vt:lpstr>
      <vt:lpstr>TM020 cavity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吉成 喜久代</dc:creator>
  <cp:lastModifiedBy>YAMAMOTO Naoto</cp:lastModifiedBy>
  <cp:revision>201</cp:revision>
  <dcterms:created xsi:type="dcterms:W3CDTF">2020-04-15T03:00:52Z</dcterms:created>
  <dcterms:modified xsi:type="dcterms:W3CDTF">2025-10-24T04:35:22Z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0x0101000B716E752CAA524B8C9DB12A48F48EAD</vt:lpwstr>
  </property>
</Properties>
</file>