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410" r:id="rId6"/>
    <p:sldId id="402" r:id="rId7"/>
    <p:sldId id="427" r:id="rId8"/>
    <p:sldId id="412" r:id="rId9"/>
    <p:sldId id="413" r:id="rId10"/>
    <p:sldId id="414" r:id="rId11"/>
    <p:sldId id="415" r:id="rId12"/>
    <p:sldId id="417" r:id="rId13"/>
    <p:sldId id="411" r:id="rId14"/>
    <p:sldId id="419" r:id="rId15"/>
    <p:sldId id="418" r:id="rId16"/>
    <p:sldId id="400" r:id="rId17"/>
    <p:sldId id="420" r:id="rId18"/>
    <p:sldId id="421" r:id="rId19"/>
    <p:sldId id="423" r:id="rId20"/>
    <p:sldId id="264" r:id="rId21"/>
    <p:sldId id="424" r:id="rId22"/>
    <p:sldId id="428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37648-38A7-C749-A856-F699D5F8663C}" v="2" dt="2025-10-24T04:35:03.982"/>
    <p1510:client id="{C6DAE78D-5A97-0B47-B0F7-9DB7A14AC311}" v="5" dt="2025-10-23T16:28:21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84932" autoAdjust="0"/>
  </p:normalViewPr>
  <p:slideViewPr>
    <p:cSldViewPr snapToGrid="0" snapToObjects="1">
      <p:cViewPr varScale="1">
        <p:scale>
          <a:sx n="107" d="100"/>
          <a:sy n="107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MOTO Naoto" userId="931335f1-3b10-44de-8c79-0108443daae5" providerId="ADAL" clId="{1C5F0C7F-3950-51AB-A475-12708997AC69}"/>
    <pc:docChg chg="modSld">
      <pc:chgData name="YAMAMOTO Naoto" userId="931335f1-3b10-44de-8c79-0108443daae5" providerId="ADAL" clId="{1C5F0C7F-3950-51AB-A475-12708997AC69}" dt="2025-10-24T05:27:03.966" v="4" actId="403"/>
      <pc:docMkLst>
        <pc:docMk/>
      </pc:docMkLst>
      <pc:sldChg chg="modSp mod">
        <pc:chgData name="YAMAMOTO Naoto" userId="931335f1-3b10-44de-8c79-0108443daae5" providerId="ADAL" clId="{1C5F0C7F-3950-51AB-A475-12708997AC69}" dt="2025-10-24T05:27:03.966" v="4" actId="403"/>
        <pc:sldMkLst>
          <pc:docMk/>
          <pc:sldMk cId="386325369" sldId="418"/>
        </pc:sldMkLst>
        <pc:spChg chg="mod">
          <ac:chgData name="YAMAMOTO Naoto" userId="931335f1-3b10-44de-8c79-0108443daae5" providerId="ADAL" clId="{1C5F0C7F-3950-51AB-A475-12708997AC69}" dt="2025-10-24T05:27:03.966" v="4" actId="403"/>
          <ac:spMkLst>
            <pc:docMk/>
            <pc:sldMk cId="386325369" sldId="418"/>
            <ac:spMk id="4" creationId="{141A2B36-F88F-EF99-0C88-26A5F6F1A3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02BB-76E6-4BC7-8D7E-60E395CA2227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2A10-A60B-4812-90DA-48A627F9C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1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for introduction. I’m Naoto Yamamoto from KEK Japan</a:t>
            </a:r>
          </a:p>
          <a:p>
            <a:r>
              <a:rPr kumimoji="1" lang="en-US" altLang="ja-JP" baseline="0" dirty="0"/>
              <a:t>I would like to talk about “</a:t>
            </a:r>
            <a:r>
              <a:rPr lang="en-US" altLang="ja-JP" sz="12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2.5GeV ring”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97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D9615-FBBA-AF4B-7D2E-9B398584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3760D2-99FF-D1F4-AC13-FD035FEAB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4D915D-87B9-1B87-5275-8935DDDF6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89E73-80DB-C6FD-8FA2-709A1F323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30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05F8-1FE5-284A-ACE6-CEC436000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CB684B-1923-FD1D-949E-B2213A33E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91C6D1-485A-E638-AAFA-5AB2DBA0A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26CCBA-5BE2-C1D7-87A7-978D7234A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14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8D7D-9E0A-067B-E7B9-CB38F85C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C05E78-E3E1-69E5-AA27-5F84DD57A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F821B9-9461-8A20-7D4F-C24D0AFAF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3AA6D8-C8DF-AAE6-0607-66831B27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73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C5606-5E19-68C7-2BFC-7B1D0CFA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104443-B031-ED56-6A53-F695AB23D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C18DA4-E776-5DD5-52F4-392396EBD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183268-FAAD-D4F1-B6EE-07A8A379C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1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AA23-C9E6-16A3-9DAC-C2E2BD03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E3479B-9F04-C632-4B6E-6539F1986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DAA8C-8A72-46D0-E546-463E9D62F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BF5542-87D3-7800-F5D6-CF568AC77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43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1D1-B989-B3AE-8A02-FA382CA6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B6E026-DA8C-B3A6-A176-803DE339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6086F9-EF3E-34B7-C9B8-56830BF09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42A00-CD06-5C32-DD74-8E09F685B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87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realize the TBL compensation,</a:t>
            </a:r>
          </a:p>
          <a:p>
            <a:r>
              <a:rPr kumimoji="1" lang="en-US" altLang="ja-JP" dirty="0"/>
              <a:t>We developed a broadband kicker cavity and bunch phase monitor.</a:t>
            </a:r>
          </a:p>
          <a:p>
            <a:r>
              <a:rPr kumimoji="1" lang="en-US" altLang="ja-JP" dirty="0"/>
              <a:t>Today, I skip the detail.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51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Ok, that’s all.</a:t>
            </a:r>
          </a:p>
          <a:p>
            <a:r>
              <a:rPr kumimoji="1" lang="en-US" altLang="ja-JP" dirty="0"/>
              <a:t>I</a:t>
            </a:r>
            <a:r>
              <a:rPr kumimoji="1" lang="en-US" altLang="ja-JP" baseline="0" dirty="0"/>
              <a:t> summarized my talk.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63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A3CD-4F7C-ED56-07E5-1255645B6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5E7B5F-6ADE-5965-3952-DFC44CE76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3454AF-744D-A275-0F0C-DCA901A1E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2693D3-405E-B450-8E8E-46C9C5243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1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576EB-63F9-2B18-E3C0-F59A2BA5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A900E3-C37E-3E8F-D67C-F4A64A6A2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AD8CA1-DA45-6E8F-4694-E2AEFBB4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Fig1.</a:t>
            </a:r>
          </a:p>
          <a:p>
            <a:r>
              <a:rPr kumimoji="1" lang="en-US" altLang="ja-JP" dirty="0"/>
              <a:t>A harmonic voltage cancels the slope of the longitudinal focusing force at the synchronous phase in keeping the longitudinal acceptance.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Fig2. shows the effect of the TBL.</a:t>
            </a:r>
          </a:p>
          <a:p>
            <a:r>
              <a:rPr kumimoji="1" lang="en-US" altLang="ja-JP" dirty="0"/>
              <a:t>So, the TBL reduce the bunch lengthening performance at the both side of bunch train.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328B91-49EA-1017-DBCE-99A7566DC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CF8C3-3C36-E740-4793-17B11716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16CEC1-AF3D-343A-2A6D-D7844D528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90C862-FE5D-7548-201A-F4ACBE406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 a concept of TBL compensation.</a:t>
            </a:r>
          </a:p>
          <a:p>
            <a:r>
              <a:rPr kumimoji="1" lang="en-US" altLang="ja-JP" baseline="0" dirty="0"/>
              <a:t>Here we assume the use of a broadband kicker cavity as shown the parameter in this table.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this scheme,</a:t>
            </a:r>
          </a:p>
          <a:p>
            <a:r>
              <a:rPr kumimoji="1" lang="en-US" altLang="ja-JP" baseline="0" dirty="0"/>
              <a:t>At first, the cavity voltage and bunch information are monitored.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Second, the input signal for kicker cavity is outputted form LLRF system.</a:t>
            </a:r>
          </a:p>
          <a:p>
            <a:r>
              <a:rPr kumimoji="1" lang="en-US" altLang="ja-JP" baseline="0" dirty="0"/>
              <a:t>By using the kicker cavity, the variation of the cavities are compensated, and the improvement of bunch lengthening performance is expected.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D604D-EFC5-53C9-A9C3-333E1A535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DA34-792D-5A4E-747A-69EA81A1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4500D8-833D-7245-08EB-C0961B0AF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5AC3DB-DACB-AC87-03A1-8773E3425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AFFC45-675A-67ED-AF3F-D789FABF4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08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76A1-D476-020F-C639-08EF8B3E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2037E2-B96C-BE58-E27E-B82D7E16B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C6CDCD-E052-C513-102D-5845CA730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However, we doesn't have harmonic cavity. Then we considered a different approach.</a:t>
            </a:r>
          </a:p>
          <a:p>
            <a:r>
              <a:rPr kumimoji="1" lang="en-US" altLang="ja-JP" baseline="0" dirty="0"/>
              <a:t>We try to demonstrate the control of the bunch phase shift by using of the fundamental cavity and Digital LLRF system.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As a preparation, we introduce a bunch phase shift along the bunch index by introducing the large bunch gap.</a:t>
            </a:r>
          </a:p>
          <a:p>
            <a:r>
              <a:rPr kumimoji="1" lang="en-US" altLang="ja-JP" baseline="0" dirty="0"/>
              <a:t>Then, the modulation signal is inputted to the fundamental cavity in monitoring the bunch phase shift.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1807E-5FBB-8CFE-F57E-7ACAD2F6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0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9BFE-EB03-1CF9-D53F-E7F3E179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D06D07-731C-09E5-4DA3-54AEBDFAA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690CB5-7C6A-77F5-8B86-FC3BBC522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This slide shows “</a:t>
            </a:r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“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E937F-00C4-C499-6BC7-D63E872A8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2812-87E6-64F9-0671-BE2B024B6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8933C8-36C1-A434-2B2C-0406DDD2D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C60520-53B5-11D1-CC68-3DEBEB508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BDC9D0-B332-1DF0-E5EF-CAFCFB536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05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C517-9E25-30DF-7C74-45BC9357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72EFE-1E20-4F4E-E854-19C8A36B4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DA9039-2884-D2A2-155C-4DA078A42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Cutoff,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=90mm -&gt; 2.55GHz, 1.95GHz;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=140mm -&gt; 1.64GHz, 1.26GHz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B5C1F5-0D45-C7D0-BA78-DA47AEF53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4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75A9-A3B3-895C-B293-B2188EF7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86523-F4EC-E4C6-8132-18C9979F3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0314A4-7BD7-1D48-62CA-41DD58425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D5244F-0F66-88D0-3B6D-ACECE88E3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3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1B395-2235-0C49-9421-A2CA92C5A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426A10-315C-5845-8F5D-EAF0FD91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4C86C-DF11-1B4A-B560-36D023E5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34C73F-328E-C943-B09C-68301362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8902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B31DF4-31E9-0049-B22A-689E7BAE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4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82BA-63B5-3243-AFD2-42F63F07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9726E5-F48B-F849-9ADE-9399E1A63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9CB42C-FFE5-A249-BE5F-CA6B375E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E9C5A2-B602-244B-B189-7F8A6D5B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5ABA4C-3903-F24A-9FEC-A3C669F8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289C21F-BC32-BD47-92FE-24109C42D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704A5A-D0D0-F74D-A75C-365071A55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ACF2E-1A6E-0042-B55D-715D7C6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802D9C-299C-134E-B100-E3BC834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5DDE0-F763-224B-BAA4-97EE86C6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08B8F-E280-584D-84D9-5C0F4F73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F925D-94B1-EC4A-9186-B59234CA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56350"/>
            <a:ext cx="4345193" cy="365125"/>
          </a:xfrm>
        </p:spPr>
        <p:txBody>
          <a:bodyPr/>
          <a:lstStyle/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83BC8-BC70-4647-9438-C9E0754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412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47CE2-AA14-AF4C-B3DC-D201956B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0AFB57-4F39-E548-BB05-CF1487F5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E9863-67D1-B444-9FDF-34DCA827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210415-B626-A844-9FA7-8B3479B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2019BB-5030-E748-A1FF-6B0E8421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E1A96-E3C8-EA47-A4F7-BFF5B95D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FDAE9-4D3A-BF4B-AE50-3EB0D2F0B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9E156D-BC05-CA48-A2E4-94F95725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B319C5-F2CD-A24E-A565-8B3143B5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B4394-51FD-854F-B830-56C9768C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E7B200-96E2-BF43-80B0-EF2BC824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30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8B880-61CC-AD42-A17A-4B49E06B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630607-ADD3-7B4C-86BF-418F6559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654F27-79D5-8D43-BF21-84313BA63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3C7206-3791-414C-B282-3962B65BC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022926-F9F2-9841-B48D-BFAD53338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492024-57F0-484E-B4B1-640BAE5C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491757-FE61-6346-B4C3-6D36168B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91E609-7469-F74D-9D72-FB7CF7A1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5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D5E1D-0016-9E42-BAEE-02B7BD33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385239-27C8-AB4D-8F14-C6FE81E3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8FEE98-E9F6-8B4F-B264-919EC25C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1E202D-9F07-8842-9820-9CA3B96A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01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2F885C-E28F-5B4C-B147-A930D1CF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BF054F-8FE0-FE47-A35B-04BA7270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19133-C761-7F40-A89B-F7A0618F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77990-C58B-F742-AFCD-BC9F7B1A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1C3202-F7FA-FE40-80FC-D32B7631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789344-3986-7042-AAFE-C047065AD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A6B1FE-D84C-E947-9E86-2D8E5B80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849A72-3396-9144-A534-E37BBAF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D67FFC-349F-394E-B541-7DD0E6A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1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D1804-4892-6D4F-9978-9F03C50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055D05-0726-D441-A0F5-0DB3E0BBB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5BC315-C347-4D48-B80C-E8873A66D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6D9AB0-E0EC-694B-89BB-6EBE1EA2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CD6C9-BD3E-314E-9FD1-78CD1E61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751967-97B5-C341-8270-47E1AA46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E5F5F4F-12BE-D447-9166-9A057E60C5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233851"/>
            <a:ext cx="12192000" cy="1624148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26CFD6E-EC0A-3B4B-AFD0-C804F522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37C647-EB3C-024E-9B1A-6308AC5C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6F23B0-78B6-8A4A-AC01-1B9F8990C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395" y="6356350"/>
            <a:ext cx="47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EB1E7B-5265-E048-A2D1-AB83BD88B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9A7DF7-06F0-AB43-A3EF-FB5FC4684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26075" y="6282266"/>
            <a:ext cx="1339850" cy="4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7FF50-C887-7544-8396-B4D1FD36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87" y="950241"/>
            <a:ext cx="10180781" cy="2387600"/>
          </a:xfrm>
        </p:spPr>
        <p:txBody>
          <a:bodyPr>
            <a:noAutofit/>
          </a:bodyPr>
          <a:lstStyle/>
          <a:p>
            <a:pPr algn="just"/>
            <a:r>
              <a:rPr lang="en-US" altLang="ja-JP" sz="36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 GeV ring</a:t>
            </a:r>
            <a:endParaRPr kumimoji="1" lang="ja-JP" altLang="en-US" sz="3600" dirty="0">
              <a:latin typeface="Corbel" panose="020B0503020204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8047B3-B8DA-C44F-A909-FB0CF33D4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2421"/>
            <a:ext cx="9144000" cy="2303910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Corbel" panose="020B0503020204020204" pitchFamily="34" charset="0"/>
              </a:rPr>
              <a:t>Naoto Yamamoto</a:t>
            </a:r>
            <a:r>
              <a:rPr kumimoji="1" lang="en-US" altLang="ja-JP" dirty="0">
                <a:latin typeface="Corbel" panose="020B0503020204020204" pitchFamily="34" charset="0"/>
              </a:rPr>
              <a:t>, D. Naito, S. </a:t>
            </a:r>
            <a:r>
              <a:rPr kumimoji="1" lang="en-US" altLang="ja-JP" dirty="0" err="1">
                <a:latin typeface="Corbel" panose="020B0503020204020204" pitchFamily="34" charset="0"/>
              </a:rPr>
              <a:t>Sakanaka</a:t>
            </a:r>
            <a:r>
              <a:rPr kumimoji="1" lang="en-US" altLang="ja-JP" dirty="0">
                <a:latin typeface="Corbel" panose="020B0503020204020204" pitchFamily="34" charset="0"/>
              </a:rPr>
              <a:t>,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T. Takahashi, A. </a:t>
            </a:r>
            <a:r>
              <a:rPr lang="en-US" altLang="ja-JP" dirty="0" err="1">
                <a:latin typeface="Corbel" panose="020B0503020204020204" pitchFamily="34" charset="0"/>
              </a:rPr>
              <a:t>Motomura</a:t>
            </a:r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RF-Group, ACC 6</a:t>
            </a:r>
            <a:r>
              <a:rPr lang="en-US" altLang="ja-JP" baseline="30000" dirty="0">
                <a:latin typeface="Corbel" panose="020B0503020204020204" pitchFamily="34" charset="0"/>
              </a:rPr>
              <a:t>th</a:t>
            </a:r>
            <a:r>
              <a:rPr lang="en-US" altLang="ja-JP" dirty="0">
                <a:latin typeface="Corbel" panose="020B0503020204020204" pitchFamily="34" charset="0"/>
              </a:rPr>
              <a:t> division, KEK </a:t>
            </a:r>
          </a:p>
          <a:p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30 minutes, including questions</a:t>
            </a:r>
            <a:endParaRPr kumimoji="1" lang="ja-JP" altLang="en-US" dirty="0">
              <a:latin typeface="Corbel" panose="020B0503020204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2578" y="627075"/>
            <a:ext cx="50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ESLS RF &amp; </a:t>
            </a:r>
            <a:r>
              <a:rPr kumimoji="1" lang="en-US" altLang="ja-JP" dirty="0" err="1">
                <a:latin typeface="Corbel" panose="020B0503020204020204" pitchFamily="34" charset="0"/>
              </a:rPr>
              <a:t>HarmonLIP</a:t>
            </a:r>
            <a:r>
              <a:rPr kumimoji="1" lang="en-US" altLang="ja-JP" dirty="0">
                <a:latin typeface="Corbel" panose="020B0503020204020204" pitchFamily="34" charset="0"/>
              </a:rPr>
              <a:t> Workshop 2025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Oct.24, ALBA Synchrotron</a:t>
            </a:r>
          </a:p>
        </p:txBody>
      </p:sp>
    </p:spTree>
    <p:extLst>
      <p:ext uri="{BB962C8B-B14F-4D97-AF65-F5344CB8AC3E}">
        <p14:creationId xmlns:p14="http://schemas.microsoft.com/office/powerpoint/2010/main" val="22104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E986-1A61-1A38-C063-E69C405B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84734-20B3-EC1D-0165-C5CC62B0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1C8A7-5958-CB0C-5B25-968B7410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4478847"/>
            <a:ext cx="11102036" cy="21228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Feedforward signal to modulate the amplitude of the generator induced voltage</a:t>
            </a: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Add cosine wave with a revolution frequency ( </a:t>
            </a:r>
            <a:r>
              <a:rPr lang="en-US" altLang="ja-JP" sz="2000" b="1" i="1" dirty="0" err="1">
                <a:latin typeface="Corbel" panose="020B0503020204020204" pitchFamily="34" charset="0"/>
              </a:rPr>
              <a:t>f</a:t>
            </a:r>
            <a:r>
              <a:rPr lang="en-US" altLang="ja-JP" sz="2000" b="1" i="1" baseline="-25000" dirty="0" err="1">
                <a:latin typeface="Corbel" panose="020B0503020204020204" pitchFamily="34" charset="0"/>
              </a:rPr>
              <a:t>rev</a:t>
            </a:r>
            <a:r>
              <a:rPr lang="en-US" altLang="ja-JP" sz="2000" b="1" i="1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= 1.6 MHz 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Clock of the FPGA, resolution of </a:t>
            </a:r>
            <a:r>
              <a:rPr lang="en-US" altLang="ja-JP" sz="2000" b="1" i="1" dirty="0">
                <a:latin typeface="Corbel" panose="020B0503020204020204" pitchFamily="34" charset="0"/>
              </a:rPr>
              <a:t>t</a:t>
            </a:r>
            <a:r>
              <a:rPr lang="en-US" altLang="ja-JP" sz="2000" dirty="0">
                <a:latin typeface="Corbel" panose="020B0503020204020204" pitchFamily="34" charset="0"/>
              </a:rPr>
              <a:t>, is </a:t>
            </a:r>
            <a:r>
              <a:rPr lang="en-US" altLang="ja-JP" sz="2800" dirty="0">
                <a:latin typeface="Corbel" panose="020B0503020204020204" pitchFamily="34" charset="0"/>
              </a:rPr>
              <a:t>13 ns</a:t>
            </a:r>
            <a:r>
              <a:rPr lang="en-US" altLang="ja-JP" sz="2000" dirty="0">
                <a:latin typeface="Corbel" panose="020B0503020204020204" pitchFamily="34" charset="0"/>
              </a:rPr>
              <a:t> ( 76.94 MHz = 500.1 MHz x 2 / 13 )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E16A04-D2A1-D6CD-3449-081B1A12F48B}"/>
              </a:ext>
            </a:extLst>
          </p:cNvPr>
          <p:cNvSpPr txBox="1"/>
          <p:nvPr/>
        </p:nvSpPr>
        <p:spPr>
          <a:xfrm>
            <a:off x="0" y="773619"/>
            <a:ext cx="312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 Cavity voltage and bunch phase</a:t>
            </a:r>
          </a:p>
          <a:p>
            <a:pPr algn="r"/>
            <a:r>
              <a:rPr lang="en-US" altLang="ja-JP" sz="1400" b="1" dirty="0">
                <a:latin typeface="Corbel" panose="020B0503020204020204" pitchFamily="34" charset="0"/>
              </a:rPr>
              <a:t> with uniform filling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9026B1F-F4E2-231C-E497-85A71C07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2" y="1303104"/>
            <a:ext cx="3156207" cy="216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39DAA22-0B16-EAD2-67FF-6405101F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19" y="1125486"/>
            <a:ext cx="4189091" cy="288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E314A38-6BC7-1624-F757-C6C75B9CE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884" y="1125486"/>
            <a:ext cx="4241225" cy="2880000"/>
          </a:xfrm>
          <a:prstGeom prst="rect">
            <a:avLst/>
          </a:prstGeom>
        </p:spPr>
      </p:pic>
      <p:sp>
        <p:nvSpPr>
          <p:cNvPr id="20" name="矢印: 上カーブ 19">
            <a:extLst>
              <a:ext uri="{FF2B5EF4-FFF2-40B4-BE49-F238E27FC236}">
                <a16:creationId xmlns:a16="http://schemas.microsoft.com/office/drawing/2014/main" id="{52C23F31-E823-F45F-DB73-BD38D60A0915}"/>
              </a:ext>
            </a:extLst>
          </p:cNvPr>
          <p:cNvSpPr/>
          <p:nvPr/>
        </p:nvSpPr>
        <p:spPr>
          <a:xfrm>
            <a:off x="2831385" y="3637532"/>
            <a:ext cx="941494" cy="433240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CE4A00-35F7-07DA-EA62-14FAC48FEA88}"/>
              </a:ext>
            </a:extLst>
          </p:cNvPr>
          <p:cNvSpPr txBox="1"/>
          <p:nvPr/>
        </p:nvSpPr>
        <p:spPr>
          <a:xfrm>
            <a:off x="4296117" y="828202"/>
            <a:ext cx="283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</a:t>
            </a:r>
            <a:r>
              <a:rPr lang="en-US" altLang="ja-JP" sz="1400" b="1" dirty="0">
                <a:latin typeface="Corbel" panose="020B0503020204020204" pitchFamily="34" charset="0"/>
              </a:rPr>
              <a:t> With 156 unoccupied bunch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0C1754-8499-1D58-E40E-34678FA5C8C2}"/>
              </a:ext>
            </a:extLst>
          </p:cNvPr>
          <p:cNvSpPr txBox="1"/>
          <p:nvPr/>
        </p:nvSpPr>
        <p:spPr>
          <a:xfrm>
            <a:off x="1765052" y="3809162"/>
            <a:ext cx="213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Introducing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unoccupied 156 buckets</a:t>
            </a:r>
            <a:endParaRPr kumimoji="1" lang="ja-JP" altLang="en-US" sz="1400" b="1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037FC4-166F-842E-4949-FB3EE9FDCF93}"/>
              </a:ext>
            </a:extLst>
          </p:cNvPr>
          <p:cNvSpPr txBox="1"/>
          <p:nvPr/>
        </p:nvSpPr>
        <p:spPr>
          <a:xfrm>
            <a:off x="8046852" y="798525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4" name="矢印: 上カーブ 23">
            <a:extLst>
              <a:ext uri="{FF2B5EF4-FFF2-40B4-BE49-F238E27FC236}">
                <a16:creationId xmlns:a16="http://schemas.microsoft.com/office/drawing/2014/main" id="{D2CFBF75-68DD-F5CE-BC2E-12D39E68BDA8}"/>
              </a:ext>
            </a:extLst>
          </p:cNvPr>
          <p:cNvSpPr/>
          <p:nvPr/>
        </p:nvSpPr>
        <p:spPr>
          <a:xfrm>
            <a:off x="7576105" y="3637532"/>
            <a:ext cx="941494" cy="433240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E2282D-51CF-5F40-C18A-9857AF33DD25}"/>
              </a:ext>
            </a:extLst>
          </p:cNvPr>
          <p:cNvSpPr txBox="1"/>
          <p:nvPr/>
        </p:nvSpPr>
        <p:spPr>
          <a:xfrm>
            <a:off x="6714697" y="3854152"/>
            <a:ext cx="326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Apply 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Modulation signal 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for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generator voltage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F8DA043-AAF8-3236-39BD-98EE1DAD1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373" y="5061867"/>
            <a:ext cx="7491307" cy="5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AC49-749A-2CC9-5E23-88BBBD11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65E099E-1DC2-AC67-4F50-9936E817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2" b="14998"/>
          <a:stretch>
            <a:fillRect/>
          </a:stretch>
        </p:blipFill>
        <p:spPr>
          <a:xfrm>
            <a:off x="720935" y="1785696"/>
            <a:ext cx="6829224" cy="22037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49F244-1254-7AA9-9445-BCF53395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2192001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 with Klystron 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50BEC-B922-CDB7-14C5-63637ECF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4063385"/>
            <a:ext cx="11856971" cy="2676082"/>
          </a:xfrm>
          <a:noFill/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At the exit of the LLRF system , responses of the cavity and klystron should be considered.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 Attenuation due to bandwidth of the cavity  (32 dB)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Amplitude-to-Phase conversion in the klystron</a:t>
            </a:r>
            <a:endParaRPr kumimoji="1" lang="en-US" altLang="ja-JP" sz="2000" dirty="0">
              <a:latin typeface="Corbel" panose="020B0503020204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DBE035E-7A45-AAD9-889E-D8F1BAAC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52" y="1036869"/>
            <a:ext cx="3976150" cy="2700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64A7CFD-177F-6363-62C2-5A5CE86C21C3}"/>
              </a:ext>
            </a:extLst>
          </p:cNvPr>
          <p:cNvSpPr txBox="1"/>
          <p:nvPr/>
        </p:nvSpPr>
        <p:spPr>
          <a:xfrm>
            <a:off x="8046852" y="717246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F5956A5-E10E-5C36-2111-8AE88A12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312" y="1145657"/>
            <a:ext cx="5852028" cy="4186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D08627-C2D4-2277-464C-C3D09642B36E}"/>
              </a:ext>
            </a:extLst>
          </p:cNvPr>
          <p:cNvSpPr txBox="1"/>
          <p:nvPr/>
        </p:nvSpPr>
        <p:spPr>
          <a:xfrm>
            <a:off x="1560905" y="689750"/>
            <a:ext cx="56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orbel" panose="020B0503020204020204" pitchFamily="34" charset="0"/>
              </a:rPr>
              <a:t>Feedforward signal to the generator induced voltage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DBB884-DA0D-30E8-7C36-55C122AF963C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766326" y="1564282"/>
            <a:ext cx="252714" cy="597353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897C946-24AE-B398-4E74-DEDD1C704275}"/>
              </a:ext>
            </a:extLst>
          </p:cNvPr>
          <p:cNvCxnSpPr>
            <a:cxnSpLocks/>
          </p:cNvCxnSpPr>
          <p:nvPr/>
        </p:nvCxnSpPr>
        <p:spPr>
          <a:xfrm flipV="1">
            <a:off x="897622" y="2208588"/>
            <a:ext cx="1577130" cy="183344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06C64786-952A-2693-B70C-F642D5412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6680962" y="4478699"/>
            <a:ext cx="5419289" cy="20866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A388AEF-09BF-D237-983D-22D2834E8D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1780"/>
          <a:stretch>
            <a:fillRect/>
          </a:stretch>
        </p:blipFill>
        <p:spPr>
          <a:xfrm>
            <a:off x="352494" y="5359331"/>
            <a:ext cx="5878973" cy="6030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F1CF9D6-1161-3DB3-450E-607D3C6A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220"/>
          <a:stretch>
            <a:fillRect/>
          </a:stretch>
        </p:blipFill>
        <p:spPr>
          <a:xfrm>
            <a:off x="1968616" y="5962360"/>
            <a:ext cx="6313027" cy="6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0B49-E11B-8E44-01C7-472BC59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70218-EB45-8640-71B5-5ABC9FCB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600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sz="3600" u="sng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F2297B-694D-5DCD-0C4A-A80EA9E3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42" y="869954"/>
            <a:ext cx="2785099" cy="2305845"/>
          </a:xfrm>
          <a:prstGeom prst="rect">
            <a:avLst/>
          </a:prstGeom>
        </p:spPr>
      </p:pic>
      <p:pic>
        <p:nvPicPr>
          <p:cNvPr id="11" name="図 1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FE46AA1-ABBD-6CFF-ACFE-A7602C2F40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03"/>
          <a:stretch>
            <a:fillRect/>
          </a:stretch>
        </p:blipFill>
        <p:spPr>
          <a:xfrm>
            <a:off x="449356" y="834487"/>
            <a:ext cx="5900940" cy="22708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7A3B8E-BED0-1E17-65C5-F29FBE5DBF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73"/>
          <a:stretch>
            <a:fillRect/>
          </a:stretch>
        </p:blipFill>
        <p:spPr>
          <a:xfrm>
            <a:off x="238585" y="2777067"/>
            <a:ext cx="7045142" cy="40102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A25066-731D-71EB-E738-ECDA4467500B}"/>
              </a:ext>
            </a:extLst>
          </p:cNvPr>
          <p:cNvSpPr/>
          <p:nvPr/>
        </p:nvSpPr>
        <p:spPr>
          <a:xfrm>
            <a:off x="7617754" y="2616107"/>
            <a:ext cx="2397760" cy="443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A2B36-F88F-EF99-0C88-26A5F6F1A389}"/>
              </a:ext>
            </a:extLst>
          </p:cNvPr>
          <p:cNvSpPr txBox="1"/>
          <p:nvPr/>
        </p:nvSpPr>
        <p:spPr>
          <a:xfrm>
            <a:off x="7744893" y="3780231"/>
            <a:ext cx="3429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orbel" panose="020B0503020204020204" pitchFamily="34" charset="0"/>
              </a:rPr>
              <a:t>Nominal values are</a:t>
            </a:r>
          </a:p>
          <a:p>
            <a:pPr algn="r"/>
            <a:r>
              <a:rPr kumimoji="1" lang="en-US" altLang="ja-JP" b="1" dirty="0">
                <a:latin typeface="Corbel" panose="020B0503020204020204" pitchFamily="34" charset="0"/>
              </a:rPr>
              <a:t>   0.45 A and 1.7MV.</a:t>
            </a:r>
          </a:p>
          <a:p>
            <a:pPr algn="r"/>
            <a:endParaRPr lang="en-US" altLang="ja-JP" b="1" dirty="0">
              <a:latin typeface="Corbel" panose="020B0503020204020204" pitchFamily="34" charset="0"/>
            </a:endParaRPr>
          </a:p>
          <a:p>
            <a:r>
              <a:rPr lang="en-US" altLang="ja-JP" b="1" dirty="0">
                <a:latin typeface="Corbel" panose="020B0503020204020204" pitchFamily="34" charset="0"/>
              </a:rPr>
              <a:t>To increase power margin of the input signal and to reduce the cavity reflection power 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9B4FCE70-BCD2-5C45-8E2B-B22EDD03DEE4}"/>
              </a:ext>
            </a:extLst>
          </p:cNvPr>
          <p:cNvSpPr/>
          <p:nvPr/>
        </p:nvSpPr>
        <p:spPr>
          <a:xfrm rot="10800000">
            <a:off x="8441673" y="3295135"/>
            <a:ext cx="291253" cy="36576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EAC251-CC8E-52F5-C0D4-419BB32BE8FD}"/>
              </a:ext>
            </a:extLst>
          </p:cNvPr>
          <p:cNvSpPr txBox="1"/>
          <p:nvPr/>
        </p:nvSpPr>
        <p:spPr>
          <a:xfrm>
            <a:off x="10444368" y="258890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Corbel" panose="020B0503020204020204" pitchFamily="34" charset="0"/>
              </a:rPr>
              <a:t>Selected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To enhance the TBL effect</a:t>
            </a:r>
            <a:endParaRPr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062F5A-680B-53B6-46B5-EC0CF8C05FB0}"/>
              </a:ext>
            </a:extLst>
          </p:cNvPr>
          <p:cNvSpPr/>
          <p:nvPr/>
        </p:nvSpPr>
        <p:spPr>
          <a:xfrm>
            <a:off x="7617754" y="2401162"/>
            <a:ext cx="2397760" cy="1862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A8BEF4E-EB67-32D8-5ABB-E4741F236F62}"/>
              </a:ext>
            </a:extLst>
          </p:cNvPr>
          <p:cNvSpPr/>
          <p:nvPr/>
        </p:nvSpPr>
        <p:spPr>
          <a:xfrm rot="5400000">
            <a:off x="10257226" y="2339589"/>
            <a:ext cx="291253" cy="3657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76D3-83AA-FFEE-C435-531853B4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E3B39-7B99-8809-2A36-DA4AEB49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D73CA-D815-284E-3DBC-BC5255A1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3" y="943341"/>
            <a:ext cx="8778240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As predicted by the semi-analytical calculation, the bunch phase shift along the bunch index can be successfully mitigated by adding the modulation signal.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46A73-D931-D7F3-E315-9CA623B64A62}"/>
              </a:ext>
            </a:extLst>
          </p:cNvPr>
          <p:cNvSpPr txBox="1"/>
          <p:nvPr/>
        </p:nvSpPr>
        <p:spPr>
          <a:xfrm>
            <a:off x="1472675" y="2468878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D78E7A6-BD93-81AF-8E96-91314F05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4" y="2753682"/>
            <a:ext cx="5626512" cy="38179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67EBE29-0BCB-B6E1-C0ED-8175811B0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648" y="3706813"/>
            <a:ext cx="3926871" cy="2664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632D1C-4BD1-B4F9-39D3-EC788334D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644" y="553955"/>
            <a:ext cx="2785099" cy="230584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05A9EF-364B-F215-B654-C1A4B590BE65}"/>
              </a:ext>
            </a:extLst>
          </p:cNvPr>
          <p:cNvSpPr txBox="1"/>
          <p:nvPr/>
        </p:nvSpPr>
        <p:spPr>
          <a:xfrm>
            <a:off x="6921327" y="3405807"/>
            <a:ext cx="404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within 40 and 150 buckets 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3DC7-0A73-E1A4-2A4E-F0EC1D3DF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DD7BC2-8692-BA3A-CDC6-56ACD7C4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01DBE5-FAC9-616D-D59A-73650139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reproduce the observed results well.</a:t>
            </a: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0D4430-831C-CE6B-92A7-11CB8E45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1" y="2645308"/>
            <a:ext cx="5305260" cy="360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9D85E-6D1D-549F-A06A-1E70C65AB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03" y="2645308"/>
            <a:ext cx="5290107" cy="360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7CFF24-AB69-03A3-CF27-0DED458E4BA9}"/>
              </a:ext>
            </a:extLst>
          </p:cNvPr>
          <p:cNvSpPr txBox="1"/>
          <p:nvPr/>
        </p:nvSpPr>
        <p:spPr>
          <a:xfrm>
            <a:off x="822435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033EC1-733E-A9B9-1174-C21D603F6396}"/>
              </a:ext>
            </a:extLst>
          </p:cNvPr>
          <p:cNvSpPr txBox="1"/>
          <p:nvPr/>
        </p:nvSpPr>
        <p:spPr>
          <a:xfrm>
            <a:off x="6503491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5D12-F2B2-6BDB-07B0-4F932A1CF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92CCE-1C1B-39CF-7B54-6F49E010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A3A5C-62DE-1F74-DA8B-7B8BD401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suggests better results.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However, it could not be tested due to the limitation of the dynamic range of the LLRF output and the power of cavity reflection.</a:t>
            </a:r>
          </a:p>
          <a:p>
            <a:endParaRPr lang="en-US" altLang="ja-JP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02D6FB-D49E-C75C-D4E9-708151B750FD}"/>
              </a:ext>
            </a:extLst>
          </p:cNvPr>
          <p:cNvGrpSpPr/>
          <p:nvPr/>
        </p:nvGrpSpPr>
        <p:grpSpPr>
          <a:xfrm>
            <a:off x="6598317" y="2712886"/>
            <a:ext cx="4282107" cy="3938208"/>
            <a:chOff x="6503491" y="2398139"/>
            <a:chExt cx="4282107" cy="393820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B908B2D-023D-3352-BAA1-4904070F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491" y="2398139"/>
              <a:ext cx="4282107" cy="3938208"/>
            </a:xfrm>
            <a:prstGeom prst="rect">
              <a:avLst/>
            </a:prstGeom>
          </p:spPr>
        </p:pic>
        <p:sp>
          <p:nvSpPr>
            <p:cNvPr id="4" name="星: 5 pt 3">
              <a:extLst>
                <a:ext uri="{FF2B5EF4-FFF2-40B4-BE49-F238E27FC236}">
                  <a16:creationId xmlns:a16="http://schemas.microsoft.com/office/drawing/2014/main" id="{1725E8FC-A16E-6F9D-EA6D-D225773D7CA5}"/>
                </a:ext>
              </a:extLst>
            </p:cNvPr>
            <p:cNvSpPr/>
            <p:nvPr/>
          </p:nvSpPr>
          <p:spPr>
            <a:xfrm>
              <a:off x="7398661" y="5466081"/>
              <a:ext cx="331892" cy="331892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星: 5 pt 6">
              <a:extLst>
                <a:ext uri="{FF2B5EF4-FFF2-40B4-BE49-F238E27FC236}">
                  <a16:creationId xmlns:a16="http://schemas.microsoft.com/office/drawing/2014/main" id="{98AFE921-C9E5-15D5-669D-E4A1D17041BC}"/>
                </a:ext>
              </a:extLst>
            </p:cNvPr>
            <p:cNvSpPr/>
            <p:nvPr/>
          </p:nvSpPr>
          <p:spPr>
            <a:xfrm>
              <a:off x="7380521" y="4830818"/>
              <a:ext cx="331892" cy="331892"/>
            </a:xfrm>
            <a:prstGeom prst="star5">
              <a:avLst/>
            </a:prstGeom>
            <a:noFill/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64F473E4-24AD-BB42-AF3A-765C5CFED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6467" y="4996764"/>
              <a:ext cx="0" cy="433493"/>
            </a:xfrm>
            <a:prstGeom prst="straightConnector1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1FA5C2-FC07-54EB-162F-31AFE3F51E0B}"/>
                </a:ext>
              </a:extLst>
            </p:cNvPr>
            <p:cNvSpPr txBox="1"/>
            <p:nvPr/>
          </p:nvSpPr>
          <p:spPr>
            <a:xfrm>
              <a:off x="7685785" y="4623393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82F41B8-AEBD-E8BD-EE17-8F4D1FACD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01" y="3246299"/>
            <a:ext cx="4476920" cy="304661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1D58ED-AB51-5C52-8944-C61E5590BBF0}"/>
              </a:ext>
            </a:extLst>
          </p:cNvPr>
          <p:cNvSpPr txBox="1"/>
          <p:nvPr/>
        </p:nvSpPr>
        <p:spPr>
          <a:xfrm>
            <a:off x="1211402" y="2879397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1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BF24BE-46A4-B79D-097F-9B70E499EFD2}"/>
              </a:ext>
            </a:extLst>
          </p:cNvPr>
          <p:cNvSpPr txBox="1"/>
          <p:nvPr/>
        </p:nvSpPr>
        <p:spPr>
          <a:xfrm>
            <a:off x="6415438" y="2214287"/>
            <a:ext cx="477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dependence on the parameter of the </a:t>
            </a:r>
            <a:r>
              <a:rPr lang="en-US" altLang="ja-JP" sz="1400" b="1" dirty="0">
                <a:latin typeface="Corbel" panose="020B0503020204020204" pitchFamily="34" charset="0"/>
              </a:rPr>
              <a:t>signals (analytical calculation)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0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A214B414-D1EC-A34A-0B29-9126D2D9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83"/>
          <a:stretch>
            <a:fillRect/>
          </a:stretch>
        </p:blipFill>
        <p:spPr>
          <a:xfrm>
            <a:off x="9216034" y="2048406"/>
            <a:ext cx="2975966" cy="2417668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EB592FDA-4575-A8AB-A318-79CB46956101}"/>
              </a:ext>
            </a:extLst>
          </p:cNvPr>
          <p:cNvSpPr/>
          <p:nvPr/>
        </p:nvSpPr>
        <p:spPr>
          <a:xfrm>
            <a:off x="2704554" y="1932049"/>
            <a:ext cx="760392" cy="1742772"/>
          </a:xfrm>
          <a:prstGeom prst="downArrow">
            <a:avLst>
              <a:gd name="adj1" fmla="val 42179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820"/>
            <a:ext cx="12083216" cy="838426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Toward further improvement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E0EFB57-FA91-FE08-8722-00A6CDA9DF4D}"/>
              </a:ext>
            </a:extLst>
          </p:cNvPr>
          <p:cNvSpPr txBox="1">
            <a:spLocks/>
          </p:cNvSpPr>
          <p:nvPr/>
        </p:nvSpPr>
        <p:spPr>
          <a:xfrm>
            <a:off x="154106" y="878901"/>
            <a:ext cx="11242623" cy="164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rbel" panose="020B0503020204020204" pitchFamily="34" charset="0"/>
              </a:rPr>
              <a:t>TBL mitigation with a harmonic cavity having low R/Q and high Q.</a:t>
            </a:r>
          </a:p>
          <a:p>
            <a:r>
              <a:rPr lang="en-US" altLang="ja-JP" dirty="0">
                <a:solidFill>
                  <a:srgbClr val="00B050"/>
                </a:solidFill>
                <a:latin typeface="Corbel" panose="020B0503020204020204" pitchFamily="34" charset="0"/>
              </a:rPr>
              <a:t>A broadband kicker cavity</a:t>
            </a:r>
          </a:p>
          <a:p>
            <a:r>
              <a:rPr lang="en-US" altLang="ja-JP" dirty="0">
                <a:solidFill>
                  <a:srgbClr val="FF0000"/>
                </a:solidFill>
                <a:latin typeface="Corbel" panose="020B0503020204020204" pitchFamily="34" charset="0"/>
              </a:rPr>
              <a:t>Advanced LLRF system with integrated bunch phase monitor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B4AF9CF-EB88-D8EF-A37A-4B2AA1640019}"/>
              </a:ext>
            </a:extLst>
          </p:cNvPr>
          <p:cNvSpPr/>
          <p:nvPr/>
        </p:nvSpPr>
        <p:spPr>
          <a:xfrm>
            <a:off x="7167881" y="2446460"/>
            <a:ext cx="760393" cy="9825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34D464D-3006-D676-62F3-33FE78CCBE48}"/>
              </a:ext>
            </a:extLst>
          </p:cNvPr>
          <p:cNvGrpSpPr/>
          <p:nvPr/>
        </p:nvGrpSpPr>
        <p:grpSpPr>
          <a:xfrm>
            <a:off x="61495" y="2914654"/>
            <a:ext cx="3210621" cy="2818546"/>
            <a:chOff x="4399018" y="3319363"/>
            <a:chExt cx="3317245" cy="29121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1B921C9-61DB-7799-E075-A92258FE9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16"/>
            <a:stretch/>
          </p:blipFill>
          <p:spPr>
            <a:xfrm>
              <a:off x="4399018" y="3319363"/>
              <a:ext cx="3074797" cy="2912149"/>
            </a:xfrm>
            <a:prstGeom prst="rect">
              <a:avLst/>
            </a:prstGeom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44AF3E3-0DB3-6323-4140-45C7E2C44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2368" y="4743961"/>
              <a:ext cx="2653895" cy="145978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6A12D14-26C3-9FFD-1F07-15EC50921884}"/>
                </a:ext>
              </a:extLst>
            </p:cNvPr>
            <p:cNvSpPr txBox="1"/>
            <p:nvPr/>
          </p:nvSpPr>
          <p:spPr>
            <a:xfrm>
              <a:off x="6403943" y="5308573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~990mm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C7261D-3CCB-9D2B-9232-CF695F6445E7}"/>
              </a:ext>
            </a:extLst>
          </p:cNvPr>
          <p:cNvSpPr txBox="1"/>
          <p:nvPr/>
        </p:nvSpPr>
        <p:spPr>
          <a:xfrm>
            <a:off x="6624152" y="3564417"/>
            <a:ext cx="254028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Bunch Phase Monitor (</a:t>
            </a:r>
            <a:r>
              <a:rPr lang="en-US" altLang="ja-JP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iBPhM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64B44-991E-27DD-D1C3-B47831CCD71D}"/>
              </a:ext>
            </a:extLst>
          </p:cNvPr>
          <p:cNvSpPr txBox="1"/>
          <p:nvPr/>
        </p:nvSpPr>
        <p:spPr>
          <a:xfrm>
            <a:off x="6624152" y="4451163"/>
            <a:ext cx="545906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Configuration of KEK-PF Digital LLRF system</a:t>
            </a:r>
            <a:endParaRPr kumimoji="1"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μ</a:t>
            </a:r>
            <a:r>
              <a:rPr kumimoji="1" lang="en-US" altLang="ja-JP" sz="2000" dirty="0">
                <a:latin typeface="Corbel" panose="020B0503020204020204" pitchFamily="34" charset="0"/>
              </a:rPr>
              <a:t>TCA.4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Non-IQ Direct Sampling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Sampling frequency = 307.75 MHz,</a:t>
            </a:r>
            <a:r>
              <a:rPr kumimoji="1" lang="en-US" altLang="ja-JP" sz="2000" dirty="0">
                <a:latin typeface="Corbel" panose="020B0503020204020204" pitchFamily="34" charset="0"/>
              </a:rPr>
              <a:t> </a:t>
            </a:r>
            <a:r>
              <a:rPr kumimoji="1" lang="en-US" altLang="ja-JP" sz="2000" dirty="0" err="1">
                <a:latin typeface="Corbel" panose="020B0503020204020204" pitchFamily="34" charset="0"/>
              </a:rPr>
              <a:t>F</a:t>
            </a:r>
            <a:r>
              <a:rPr kumimoji="1" lang="en-US" altLang="ja-JP" sz="2000" baseline="-25000" dirty="0" err="1">
                <a:latin typeface="Corbel" panose="020B0503020204020204" pitchFamily="34" charset="0"/>
              </a:rPr>
              <a:t>rf</a:t>
            </a:r>
            <a:r>
              <a:rPr kumimoji="1" lang="en-US" altLang="ja-JP" sz="2000" dirty="0">
                <a:latin typeface="Corbel" panose="020B0503020204020204" pitchFamily="34" charset="0"/>
              </a:rPr>
              <a:t> x 8/13</a:t>
            </a:r>
            <a:endParaRPr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Synchronized to Revolution clock</a:t>
            </a:r>
            <a:r>
              <a:rPr lang="ja-JP" altLang="en-US" sz="2000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(1.6MHz, PF)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Corbel" panose="020B0503020204020204" pitchFamily="34" charset="0"/>
              </a:rPr>
              <a:t>BPhM</a:t>
            </a:r>
            <a:r>
              <a:rPr lang="en-US" altLang="ja-JP" sz="2000" dirty="0">
                <a:latin typeface="Corbel" panose="020B0503020204020204" pitchFamily="34" charset="0"/>
              </a:rPr>
              <a:t> Data rate = ~ 1kHz (average 100-turn)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5D9F429-9D1D-8EC1-407E-C10FB18A4C45}"/>
              </a:ext>
            </a:extLst>
          </p:cNvPr>
          <p:cNvGrpSpPr/>
          <p:nvPr/>
        </p:nvGrpSpPr>
        <p:grpSpPr>
          <a:xfrm>
            <a:off x="2974229" y="4166360"/>
            <a:ext cx="3590064" cy="2593127"/>
            <a:chOff x="8562182" y="4080207"/>
            <a:chExt cx="3590064" cy="2593127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56B7155-7930-C27F-988E-0EA09217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62182" y="4449539"/>
              <a:ext cx="3481515" cy="2223795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2FC3585-622B-4494-2F70-DC84D216BEE0}"/>
                </a:ext>
              </a:extLst>
            </p:cNvPr>
            <p:cNvSpPr txBox="1"/>
            <p:nvPr/>
          </p:nvSpPr>
          <p:spPr>
            <a:xfrm>
              <a:off x="10272979" y="4080207"/>
              <a:ext cx="1879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800" b="0" i="0" u="sng" strike="noStrike" baseline="0" dirty="0">
                  <a:highlight>
                    <a:srgbClr val="FFFFFF"/>
                  </a:highlight>
                  <a:latin typeface="Corbel" panose="020B0503020204020204" pitchFamily="34" charset="0"/>
                </a:rPr>
                <a:t>Low power model</a:t>
              </a:r>
              <a:endParaRPr kumimoji="1" lang="ja-JP" altLang="en-US" u="sng" dirty="0">
                <a:highlight>
                  <a:srgbClr val="FFFFFF"/>
                </a:highlight>
                <a:latin typeface="Corbel" panose="020B0503020204020204" pitchFamily="34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213081-6B76-C14F-7682-77440AFF1146}"/>
              </a:ext>
            </a:extLst>
          </p:cNvPr>
          <p:cNvSpPr txBox="1"/>
          <p:nvPr/>
        </p:nvSpPr>
        <p:spPr>
          <a:xfrm>
            <a:off x="3602808" y="2690753"/>
            <a:ext cx="207191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Fres = 1.500GHz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R/Q = 60Ω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Q0 = 17,937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QL = 292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B2D1FD-8D25-115A-4899-95B33C210E43}"/>
              </a:ext>
            </a:extLst>
          </p:cNvPr>
          <p:cNvSpPr txBox="1"/>
          <p:nvPr/>
        </p:nvSpPr>
        <p:spPr>
          <a:xfrm>
            <a:off x="8586893" y="6390155"/>
            <a:ext cx="3396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PASJ2021, THOA01.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D6452D0-4532-2228-AC20-F752D789E4D5}"/>
              </a:ext>
            </a:extLst>
          </p:cNvPr>
          <p:cNvSpPr txBox="1"/>
          <p:nvPr/>
        </p:nvSpPr>
        <p:spPr>
          <a:xfrm>
            <a:off x="208639" y="5956498"/>
            <a:ext cx="26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PRAB, (accepted on </a:t>
            </a:r>
            <a:r>
              <a:rPr lang="en" altLang="ja-JP" dirty="0">
                <a:latin typeface="Corbel" panose="020B0503020204020204" pitchFamily="34" charset="0"/>
              </a:rPr>
              <a:t>2025 Oct 22)</a:t>
            </a:r>
            <a:endParaRPr lang="ja-JP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Summary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8911" y="1070525"/>
            <a:ext cx="11107304" cy="499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latin typeface="Corbel" panose="020B0503020204020204" pitchFamily="34" charset="0"/>
              </a:rPr>
              <a:t>To improve the bunch lengthening performance, TBL compensation method by using an adaptive feedback are considered.</a:t>
            </a:r>
            <a:r>
              <a:rPr lang="en-US" altLang="ja-JP" sz="2800" dirty="0">
                <a:latin typeface="Corbel" panose="020B0503020204020204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As a first step, feasible study using a fundamental cavity and FPGA-based LLRF was performed at the PF 2.5 GeV ring.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The TBL compensation was successfully demonstrated, and the bunch phase variation was reduced  from ±1.5˚ to ±0.4˚.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Considering the klystron and cavity responses, the behaviors can be reproduced by analytical calculations.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ja-JP" sz="2800" dirty="0">
              <a:latin typeface="Corbel" panose="020B05030202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 broad band kicker cavity, fast bunch phase monitor and harmonic cavity having low R/Q are also being developed.</a:t>
            </a:r>
          </a:p>
        </p:txBody>
      </p:sp>
    </p:spTree>
    <p:extLst>
      <p:ext uri="{BB962C8B-B14F-4D97-AF65-F5344CB8AC3E}">
        <p14:creationId xmlns:p14="http://schemas.microsoft.com/office/powerpoint/2010/main" val="275683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BD15A-B76D-70F3-7B18-C58D7700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82" y="1476587"/>
            <a:ext cx="10515600" cy="1528022"/>
          </a:xfrm>
        </p:spPr>
        <p:txBody>
          <a:bodyPr/>
          <a:lstStyle/>
          <a:p>
            <a:r>
              <a:rPr lang="en-US" altLang="ja-JP" dirty="0"/>
              <a:t>Gracias </a:t>
            </a:r>
            <a:r>
              <a:rPr lang="en-US" altLang="ja-JP" dirty="0" err="1"/>
              <a:t>por</a:t>
            </a:r>
            <a:r>
              <a:rPr lang="en-US" altLang="ja-JP" dirty="0"/>
              <a:t> </a:t>
            </a:r>
            <a:r>
              <a:rPr lang="en-US" altLang="ja-JP" dirty="0" err="1"/>
              <a:t>su</a:t>
            </a:r>
            <a:r>
              <a:rPr lang="en-US" altLang="ja-JP" dirty="0"/>
              <a:t> </a:t>
            </a:r>
            <a:r>
              <a:rPr lang="en-US" altLang="ja-JP" dirty="0" err="1"/>
              <a:t>atención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1026" name="Picture 2" descr="サグラダ・ファミリアのイラスト">
            <a:extLst>
              <a:ext uri="{FF2B5EF4-FFF2-40B4-BE49-F238E27FC236}">
                <a16:creationId xmlns:a16="http://schemas.microsoft.com/office/drawing/2014/main" id="{7077090E-366D-B3A5-EC9D-3B044893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94" y="2790614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9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F6B14-A797-9004-C24B-461AE839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15007-53D4-56AB-022E-9A0AB4AD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2" y="724396"/>
            <a:ext cx="10515600" cy="4351338"/>
          </a:xfrm>
          <a:noFill/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design of the cavity is almost finished.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The detail of the design is reported in the following paper.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2EB6905-DE78-5F92-75BA-019DA060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18256"/>
            <a:ext cx="10515600" cy="813018"/>
          </a:xfrm>
        </p:spPr>
        <p:txBody>
          <a:bodyPr/>
          <a:lstStyle/>
          <a:p>
            <a:r>
              <a:rPr lang="en-US" altLang="ja-JP" u="sng" dirty="0">
                <a:latin typeface="Corbel" panose="020B0503020204020204" pitchFamily="34" charset="0"/>
              </a:rPr>
              <a:t>TM020 cavity</a:t>
            </a:r>
            <a:endParaRPr lang="ja-JP" altLang="en-US" u="sng">
              <a:latin typeface="Corbel" panose="020B0503020204020204" pitchFamily="34" charset="0"/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46CBEC89-0B62-62B3-C7A2-C2B4B01D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2" y="1767889"/>
            <a:ext cx="6647507" cy="247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5D4C48-4CDB-BE7B-B6C8-9DDE758A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5" y="2296929"/>
            <a:ext cx="3674423" cy="41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4F85951-7C8B-344B-E274-950FAF689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12" y="4261644"/>
            <a:ext cx="5549900" cy="2578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89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5BD49-4986-BF08-433A-B4377433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442C0-659D-A0B5-5F59-0EFFF47D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Introduction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21163B-7889-CEAF-4FE3-C2AC7B97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The transient beam loading effect affects the bunch lengthening </a:t>
            </a:r>
            <a:r>
              <a:rPr lang="en-US" altLang="ja-JP" dirty="0">
                <a:latin typeface="Corbel" panose="020B0503020204020204" pitchFamily="34" charset="0"/>
              </a:rPr>
              <a:t>performance with harmonic rf system.</a:t>
            </a:r>
          </a:p>
          <a:p>
            <a:r>
              <a:rPr kumimoji="1" lang="en-US" altLang="ja-JP" dirty="0">
                <a:latin typeface="Corbel" panose="020B0503020204020204" pitchFamily="34" charset="0"/>
              </a:rPr>
              <a:t>A compensation method using the </a:t>
            </a:r>
            <a:r>
              <a:rPr lang="en-US" altLang="ja-JP" dirty="0">
                <a:latin typeface="Corbel" panose="020B0503020204020204" pitchFamily="34" charset="0"/>
              </a:rPr>
              <a:t>fundamental/harmonic cavity or a broadband longitudinal kicker cavity are one method to recover the bunch lengthening performance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PRAB 21, 012001, 2018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en-US" altLang="ja-JP" dirty="0">
              <a:latin typeface="Corbel" panose="020B05030202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66DB8E-DCF5-1FDE-1D0F-A769921B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182" y="3523587"/>
            <a:ext cx="3211375" cy="30177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82F79A9-2A3A-C15C-0605-52CBFB219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43" y="3487086"/>
            <a:ext cx="4119157" cy="33120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4534EF6-61BF-AA39-EF3E-D30440A69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83" y="3590567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7A67A1-E391-55C9-471A-D3E2EF441601}"/>
              </a:ext>
            </a:extLst>
          </p:cNvPr>
          <p:cNvSpPr txBox="1"/>
          <p:nvPr/>
        </p:nvSpPr>
        <p:spPr>
          <a:xfrm>
            <a:off x="223377" y="3049428"/>
            <a:ext cx="3127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Schematic of bunch lengthening by using harmonic cavity with the flat potential.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68758B-A420-6C8A-F0A4-5A8E58FAF909}"/>
              </a:ext>
            </a:extLst>
          </p:cNvPr>
          <p:cNvSpPr txBox="1"/>
          <p:nvPr/>
        </p:nvSpPr>
        <p:spPr>
          <a:xfrm>
            <a:off x="4283700" y="3088302"/>
            <a:ext cx="347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TBL Mitigation with NC TM020 cavity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4C51FD-41C1-ED38-5FA3-140B4C8EECD5}"/>
              </a:ext>
            </a:extLst>
          </p:cNvPr>
          <p:cNvSpPr txBox="1"/>
          <p:nvPr/>
        </p:nvSpPr>
        <p:spPr>
          <a:xfrm>
            <a:off x="8561482" y="3045552"/>
            <a:ext cx="346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Fig.3 TBL compensation with a broadband kicker cavity.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3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43DC-A41D-E0C0-44F0-87C31342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B01B4-F890-070D-2F32-3615E202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9CFA91-3D1A-0670-5CD9-CB44673BB76E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FE9767-41A3-3738-EF91-592D3141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43E2E1-E297-01BE-B4C1-3DC7F16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A284AA1-6B33-DC02-89E4-8E3A54D1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D4AD795-7FD6-1FEF-E937-C18782F816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3C1AED-F5AF-8D64-59D6-290941D59603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8E28CF-923F-FE7A-EA52-B6B00E84D8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7180BF-300F-5C60-E848-58F36CAA63A6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810220-57B1-36C4-AE19-10B76FFAD4B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25E026-6EC0-519B-5AB7-7B5BE93E3948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12A66B-6005-1148-01A1-425A58EE7C21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EE3372A-62AE-9DFB-FE99-08E4D1F1A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446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2AB012-E6BA-CB40-63D6-6E04402293FA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</p:spTree>
    <p:extLst>
      <p:ext uri="{BB962C8B-B14F-4D97-AF65-F5344CB8AC3E}">
        <p14:creationId xmlns:p14="http://schemas.microsoft.com/office/powerpoint/2010/main" val="93215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E14F5-7F37-F9D2-D3D6-A1C854F4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1DEEA-1831-C151-22DC-F63A645C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253802-0F50-9B89-2CBE-350F1AE94934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42BD101-191C-DE6E-D006-62193268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F80E42B-BB5D-F390-AC2C-656DADE65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2B4E4B4-175B-5819-E3FD-3F542D4DD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2CF4393-E437-AD72-D1F1-F3A057910D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8F7C85-C7FB-C796-9669-FD8129913860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E99C19-2FBE-4969-4F36-9689A5D504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E1731E-C06D-8825-CEAA-A10A6E063AA7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05C4CB-7E39-DA8D-6603-C0673966230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91EB3E-5B70-AA1F-E619-7138AF1C3843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9AAB20-903A-8A67-E2E2-F3A6541B5FAA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AC2220A-7235-109B-7407-12074B08C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6893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7BDACF-9953-7333-A723-9B3D7F443F5C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3A11DA-C070-DBC9-ADAB-99A47B979D62}"/>
              </a:ext>
            </a:extLst>
          </p:cNvPr>
          <p:cNvSpPr txBox="1"/>
          <p:nvPr/>
        </p:nvSpPr>
        <p:spPr>
          <a:xfrm>
            <a:off x="777773" y="3229483"/>
            <a:ext cx="1063645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In the calculation, the improvement using fundamental/harmonic cavities instead of the kicker cavity is expected although the effect is limited.</a:t>
            </a:r>
          </a:p>
          <a:p>
            <a:pPr marL="0" indent="0">
              <a:buNone/>
            </a:pPr>
            <a:endParaRPr lang="en-US" altLang="ja-JP" sz="3200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Then, we decided to confirm the feasibility of this method at the PF ring.</a:t>
            </a:r>
          </a:p>
        </p:txBody>
      </p:sp>
    </p:spTree>
    <p:extLst>
      <p:ext uri="{BB962C8B-B14F-4D97-AF65-F5344CB8AC3E}">
        <p14:creationId xmlns:p14="http://schemas.microsoft.com/office/powerpoint/2010/main" val="88161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6BB7-22CC-F6D1-8095-CC1B3547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BDA4929-B2DE-8816-F3BD-2B6C9865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92"/>
          <a:stretch>
            <a:fillRect/>
          </a:stretch>
        </p:blipFill>
        <p:spPr>
          <a:xfrm>
            <a:off x="795601" y="1218021"/>
            <a:ext cx="6062898" cy="230584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48A107-3830-9D4C-83D2-9441D798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195222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</a:t>
            </a:r>
            <a:r>
              <a:rPr lang="en-US" altLang="ja-JP" u="sng" dirty="0">
                <a:latin typeface="Corbel" panose="020B0503020204020204" pitchFamily="34" charset="0"/>
              </a:rPr>
              <a:t> at PF ring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A5C5C8-6C7E-F13D-02B5-D3FA93CCDD4A}"/>
              </a:ext>
            </a:extLst>
          </p:cNvPr>
          <p:cNvSpPr txBox="1"/>
          <p:nvPr/>
        </p:nvSpPr>
        <p:spPr>
          <a:xfrm>
            <a:off x="6186575" y="977544"/>
            <a:ext cx="289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3F063E-13E7-B47B-D603-980704350C9C}"/>
              </a:ext>
            </a:extLst>
          </p:cNvPr>
          <p:cNvSpPr txBox="1"/>
          <p:nvPr/>
        </p:nvSpPr>
        <p:spPr>
          <a:xfrm>
            <a:off x="2221715" y="235775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EBF2E9-26A5-2FF7-CD32-EA8991FDFF90}"/>
              </a:ext>
            </a:extLst>
          </p:cNvPr>
          <p:cNvSpPr txBox="1"/>
          <p:nvPr/>
        </p:nvSpPr>
        <p:spPr>
          <a:xfrm>
            <a:off x="180804" y="3420139"/>
            <a:ext cx="3722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the TBL bunch phase </a:t>
            </a:r>
          </a:p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using large bunch gap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F33FBC-99ED-07DD-C0B8-CD2C28573BC6}"/>
              </a:ext>
            </a:extLst>
          </p:cNvPr>
          <p:cNvSpPr txBox="1"/>
          <p:nvPr/>
        </p:nvSpPr>
        <p:spPr>
          <a:xfrm>
            <a:off x="4119221" y="11508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B01196-E334-DAD7-92D4-05E04FBCFCBE}"/>
              </a:ext>
            </a:extLst>
          </p:cNvPr>
          <p:cNvSpPr txBox="1"/>
          <p:nvPr/>
        </p:nvSpPr>
        <p:spPr>
          <a:xfrm>
            <a:off x="4101751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Added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from the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1"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90C1C5-E5B9-3549-865F-721375D640A2}"/>
              </a:ext>
            </a:extLst>
          </p:cNvPr>
          <p:cNvSpPr txBox="1"/>
          <p:nvPr/>
        </p:nvSpPr>
        <p:spPr>
          <a:xfrm>
            <a:off x="8069043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phase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FC23F1-157A-EF78-40DD-FC411E386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65" y="926914"/>
            <a:ext cx="2785099" cy="230584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3D6CA76-3608-996E-8483-EAABD29EF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61" y="4104983"/>
            <a:ext cx="3145766" cy="2440993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05DE041-4EE7-FA13-B6C7-3D773D18069C}"/>
              </a:ext>
            </a:extLst>
          </p:cNvPr>
          <p:cNvCxnSpPr>
            <a:cxnSpLocks/>
          </p:cNvCxnSpPr>
          <p:nvPr/>
        </p:nvCxnSpPr>
        <p:spPr>
          <a:xfrm>
            <a:off x="1394143" y="4664050"/>
            <a:ext cx="1855684" cy="0"/>
          </a:xfrm>
          <a:prstGeom prst="straightConnector1">
            <a:avLst/>
          </a:prstGeom>
          <a:ln w="38100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B0D91A0-740D-B6F3-289F-ECD4FF61069F}"/>
              </a:ext>
            </a:extLst>
          </p:cNvPr>
          <p:cNvSpPr txBox="1"/>
          <p:nvPr/>
        </p:nvSpPr>
        <p:spPr>
          <a:xfrm>
            <a:off x="1433366" y="4318344"/>
            <a:ext cx="177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Corbel" panose="020B0503020204020204" pitchFamily="34" charset="0"/>
              </a:rPr>
              <a:t>1 revolution, 624 ns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7999255-4CA6-7AC5-876E-9C2674A9B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333" y="4084019"/>
            <a:ext cx="3361809" cy="228122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C5E61AB-431D-2C60-5ECF-00D9AB7F5D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32716" y="4121691"/>
            <a:ext cx="3920774" cy="266466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DA66FD-E7F5-9DE2-D147-0650370EC4F2}"/>
              </a:ext>
            </a:extLst>
          </p:cNvPr>
          <p:cNvSpPr txBox="1"/>
          <p:nvPr/>
        </p:nvSpPr>
        <p:spPr>
          <a:xfrm>
            <a:off x="9285542" y="3162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285248-F778-1675-92FC-16005BE9D68E}"/>
              </a:ext>
            </a:extLst>
          </p:cNvPr>
          <p:cNvSpPr txBox="1"/>
          <p:nvPr/>
        </p:nvSpPr>
        <p:spPr>
          <a:xfrm>
            <a:off x="395170" y="717261"/>
            <a:ext cx="515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50"/>
                </a:solidFill>
                <a:latin typeface="Corbel" panose="020B0503020204020204" pitchFamily="34" charset="0"/>
              </a:rPr>
              <a:t>No kicker or Harmonic cavity at the PF ring!!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3DFA1B-09C9-2AC9-9F5D-51346D07D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464" y="5175451"/>
            <a:ext cx="2268977" cy="15599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8A0298-23CD-E4F4-2498-6D57CC5926E8}"/>
              </a:ext>
            </a:extLst>
          </p:cNvPr>
          <p:cNvSpPr txBox="1"/>
          <p:nvPr/>
        </p:nvSpPr>
        <p:spPr>
          <a:xfrm>
            <a:off x="9285542" y="675473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26014C-5E2F-D0FC-8797-713B98C8CA80}"/>
              </a:ext>
            </a:extLst>
          </p:cNvPr>
          <p:cNvSpPr txBox="1"/>
          <p:nvPr/>
        </p:nvSpPr>
        <p:spPr>
          <a:xfrm>
            <a:off x="9052150" y="5699797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wo. Compensation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333288-CE97-EAD6-1796-CEF069E16FD3}"/>
              </a:ext>
            </a:extLst>
          </p:cNvPr>
          <p:cNvSpPr txBox="1"/>
          <p:nvPr/>
        </p:nvSpPr>
        <p:spPr>
          <a:xfrm>
            <a:off x="9978197" y="5136989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w. Compensation</a:t>
            </a:r>
          </a:p>
        </p:txBody>
      </p:sp>
    </p:spTree>
    <p:extLst>
      <p:ext uri="{BB962C8B-B14F-4D97-AF65-F5344CB8AC3E}">
        <p14:creationId xmlns:p14="http://schemas.microsoft.com/office/powerpoint/2010/main" val="284659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C0C2-4AE4-4397-8D0D-89D8E07F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7BA4FA-36BB-C41E-0C64-061CCA39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421" y="802029"/>
            <a:ext cx="7593804" cy="285920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AF2A9-29C0-626E-1621-BD6A69AF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53" y="4108482"/>
            <a:ext cx="10963711" cy="227942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Use of the fundamental cavity </a:t>
            </a:r>
            <a:r>
              <a:rPr lang="en-US" altLang="ja-JP" sz="2400">
                <a:latin typeface="Corbel" panose="020B0503020204020204" pitchFamily="34" charset="0"/>
              </a:rPr>
              <a:t>and it’s </a:t>
            </a:r>
            <a:r>
              <a:rPr lang="en-US" altLang="ja-JP" sz="2400" dirty="0">
                <a:latin typeface="Corbel" panose="020B0503020204020204" pitchFamily="34" charset="0"/>
              </a:rPr>
              <a:t>Digital </a:t>
            </a:r>
            <a:r>
              <a:rPr lang="en-US" altLang="ja-JP" sz="2400">
                <a:latin typeface="Corbel" panose="020B0503020204020204" pitchFamily="34" charset="0"/>
              </a:rPr>
              <a:t>LLRF system</a:t>
            </a:r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The  DLLRF system was introduced to the PF ring in 2023.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Bunch signal monitored by button-type pickup is processed using  the integrated Giga-sample processor (</a:t>
            </a:r>
            <a:r>
              <a:rPr lang="en-US" altLang="ja-JP" sz="2400" dirty="0" err="1">
                <a:latin typeface="Corbel" panose="020B0503020204020204" pitchFamily="34" charset="0"/>
              </a:rPr>
              <a:t>iGp</a:t>
            </a:r>
            <a:r>
              <a:rPr lang="en-US" altLang="ja-JP" sz="2400" dirty="0">
                <a:latin typeface="Corbel" panose="020B0503020204020204" pitchFamily="34" charset="0"/>
              </a:rPr>
              <a:t>) as an average of 40,000 turns bunch by bunch 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ja-JP" sz="1800" i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R.Takai</a:t>
            </a:r>
            <a:r>
              <a:rPr lang="en-US" altLang="ja-JP" sz="1800" i="1" dirty="0">
                <a:latin typeface="Corbel" panose="020B0503020204020204" pitchFamily="34" charset="0"/>
                <a:cs typeface="Times New Roman" panose="02020603050405020304" pitchFamily="18" charset="0"/>
              </a:rPr>
              <a:t>, DIPAC09, pp. 59-61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The FPGA-based Digital LLRF system was used to modulate the rf generator signal.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218603-96E6-D8B2-FBF6-D2B52D5D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E0A7D6-7B08-9EE1-1597-A230F4A0D632}"/>
              </a:ext>
            </a:extLst>
          </p:cNvPr>
          <p:cNvSpPr txBox="1"/>
          <p:nvPr/>
        </p:nvSpPr>
        <p:spPr>
          <a:xfrm>
            <a:off x="3975947" y="3528702"/>
            <a:ext cx="410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</a:t>
            </a:r>
            <a:r>
              <a:rPr lang="en-US" altLang="ja-JP" sz="1400" b="1" dirty="0">
                <a:latin typeface="Corbel" panose="020B0503020204020204" pitchFamily="34" charset="0"/>
              </a:rPr>
              <a:t>LLRF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feedback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FC90C7-8DEA-6A1F-700E-4A6C67AB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80" y="1530634"/>
            <a:ext cx="2785099" cy="230584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9A81FE-465D-D0F5-9798-AEAB861CCA8D}"/>
              </a:ext>
            </a:extLst>
          </p:cNvPr>
          <p:cNvSpPr txBox="1"/>
          <p:nvPr/>
        </p:nvSpPr>
        <p:spPr>
          <a:xfrm>
            <a:off x="9278768" y="588360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10A8D0-CE59-E7A3-5C99-9D2B2DB18525}"/>
              </a:ext>
            </a:extLst>
          </p:cNvPr>
          <p:cNvSpPr txBox="1"/>
          <p:nvPr/>
        </p:nvSpPr>
        <p:spPr>
          <a:xfrm>
            <a:off x="9316086" y="1278322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</p:spTree>
    <p:extLst>
      <p:ext uri="{BB962C8B-B14F-4D97-AF65-F5344CB8AC3E}">
        <p14:creationId xmlns:p14="http://schemas.microsoft.com/office/powerpoint/2010/main" val="157566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17621-58F8-8127-F067-1FA62D75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23C8F0-EB8F-EAD6-5606-C16C6E7B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0613" y="711340"/>
            <a:ext cx="7987241" cy="3218109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C498F1-22A2-2CFD-A8C6-4BFC1DB2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7" y="4074091"/>
            <a:ext cx="10818341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The cavity voltage is controlled by a double feedback loop.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A FPGA-based Digital system is used to modulate the rf generator signal.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Arbitrary feedforward pattern of the generator voltage synchronized with the beam revolution can be outputted.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Thanks to IIR filters in the loop,  the feedforward modulation does not affect the feedbacks.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01A1F8-0644-E86F-2B79-C37834F4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FPGA-based Digital LLRF system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D19916-E2E3-B968-E2A7-BA1D176CD471}"/>
              </a:ext>
            </a:extLst>
          </p:cNvPr>
          <p:cNvSpPr txBox="1"/>
          <p:nvPr/>
        </p:nvSpPr>
        <p:spPr>
          <a:xfrm>
            <a:off x="4551834" y="855982"/>
            <a:ext cx="392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Digital LLRF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F00F484-E7A4-3A4F-9455-B723B260666B}"/>
              </a:ext>
            </a:extLst>
          </p:cNvPr>
          <p:cNvSpPr txBox="1"/>
          <p:nvPr/>
        </p:nvSpPr>
        <p:spPr>
          <a:xfrm>
            <a:off x="9121376" y="33259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IPAC2024, THPG71</a:t>
            </a:r>
            <a:endParaRPr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DCD83F-810F-0248-8DD2-4B894522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209" y="1314761"/>
            <a:ext cx="2838166" cy="21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9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719C-ED29-1A9A-15FA-44BE791A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DBE77A-E40F-2022-4BB8-866515DA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3995826"/>
            <a:ext cx="9412775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Enlarged beam tube structure for HOM damping (higher than cutoff frequency)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4 cavities are installed and used for user operation</a:t>
            </a:r>
          </a:p>
          <a:p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3dB-band width is 21.2 kHz, while the revolution frequency is 1.6 MHz for PF ring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When the 1.6MHz modulated signal is inputted, almost power is reflected.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attenuation of the cavity is ~ 32 dB at 1.6 </a:t>
            </a:r>
            <a:r>
              <a:rPr lang="en-US" altLang="ja-JP" sz="2000" dirty="0" err="1">
                <a:latin typeface="Corbel" panose="020B0503020204020204" pitchFamily="34" charset="0"/>
                <a:cs typeface="Times New Roman" panose="02020603050405020304" pitchFamily="18" charset="0"/>
              </a:rPr>
              <a:t>MHz.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modulation amplitudes are limited by the dummy load, ~30 kW. </a:t>
            </a:r>
          </a:p>
          <a:p>
            <a:pPr marL="0" indent="0">
              <a:buNone/>
            </a:pP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4D46DB-9A6E-F8E9-DD50-CB836800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Fundamental cavity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869758-1D42-5251-B34B-4C690C308C00}"/>
              </a:ext>
            </a:extLst>
          </p:cNvPr>
          <p:cNvSpPr txBox="1"/>
          <p:nvPr/>
        </p:nvSpPr>
        <p:spPr>
          <a:xfrm>
            <a:off x="8408773" y="352833"/>
            <a:ext cx="3574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T. Koseki et al., RSI, 66, 1926-1929, 1995</a:t>
            </a:r>
            <a:endParaRPr lang="ja-JP" altLang="en-US" sz="1600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A524997-2606-D246-8F19-ACAB48A1E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5339"/>
              </p:ext>
            </p:extLst>
          </p:nvPr>
        </p:nvGraphicFramePr>
        <p:xfrm>
          <a:off x="8904386" y="982109"/>
          <a:ext cx="2988000" cy="25603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58636949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098138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Parameter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Value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788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Cavity number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4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367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R/Q, R=Vc</a:t>
                      </a:r>
                      <a:r>
                        <a:rPr kumimoji="1" lang="en-US" altLang="ja-JP" baseline="30000" dirty="0">
                          <a:latin typeface="Corbel" panose="020B0503020204020204" pitchFamily="34" charset="0"/>
                        </a:rPr>
                        <a:t>2</a:t>
                      </a:r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/P</a:t>
                      </a:r>
                      <a:r>
                        <a:rPr kumimoji="1" lang="en-US" altLang="ja-JP" baseline="-25000" dirty="0">
                          <a:latin typeface="Corbel" panose="020B0503020204020204" pitchFamily="34" charset="0"/>
                        </a:rPr>
                        <a:t>C</a:t>
                      </a:r>
                      <a:endParaRPr kumimoji="1" lang="ja-JP" altLang="en-US" baseline="-25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174 Ω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1857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Unloaded Q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39,000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770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Loaded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11,818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82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3dB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21.2 kHz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26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Filling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7.5 µs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16000"/>
                  </a:ext>
                </a:extLst>
              </a:tr>
            </a:tbl>
          </a:graphicData>
        </a:graphic>
      </p:graphicFrame>
      <p:pic>
        <p:nvPicPr>
          <p:cNvPr id="14" name="図 13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0E366068-3CE9-F955-0D08-A0BBF824B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02" y="1162197"/>
            <a:ext cx="4514232" cy="23802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図 15" descr="屋内, エンジン, 電車, 古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0FDD9D7-BCCF-D637-2663-DD77600F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3" y="3367216"/>
            <a:ext cx="2468880" cy="31297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8E06E9E-251A-87A1-6BBB-D5454B8A71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0822" y="946744"/>
            <a:ext cx="4872482" cy="18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21F-2E54-1712-0ACE-80B600E3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24FD4F-18C0-6C3E-2572-673CA2C4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4102123"/>
            <a:ext cx="9412775" cy="2305845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4 x 180kW klystrons are used for user operation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There is an amplitude resonance  around 2MHz ( due to the resonant frequency of one of the middle cavity of the klystron) 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An 1.6MHz modulated signal is used for the TBL compensation.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The klystron response should be taken in account.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9EFF2C-FE6D-C4B3-C53D-D9E02A97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RF amplifier; Klystron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80C0FAF-42AB-B2C4-A8F8-2E2931C2DC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380"/>
          <a:stretch>
            <a:fillRect/>
          </a:stretch>
        </p:blipFill>
        <p:spPr>
          <a:xfrm>
            <a:off x="199011" y="898948"/>
            <a:ext cx="4082605" cy="1884961"/>
          </a:xfrm>
          <a:prstGeom prst="rect">
            <a:avLst/>
          </a:prstGeom>
        </p:spPr>
      </p:pic>
      <p:pic>
        <p:nvPicPr>
          <p:cNvPr id="5" name="図 4" descr="屋内, 建物, 部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96E196-45B0-6ACB-F5A9-F59CE7FB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020"/>
          <a:stretch>
            <a:fillRect/>
          </a:stretch>
        </p:blipFill>
        <p:spPr>
          <a:xfrm>
            <a:off x="170822" y="3609593"/>
            <a:ext cx="2306935" cy="29020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0841B5-A407-8FB0-A8C8-C5561E8755F1}"/>
              </a:ext>
            </a:extLst>
          </p:cNvPr>
          <p:cNvSpPr txBox="1"/>
          <p:nvPr/>
        </p:nvSpPr>
        <p:spPr>
          <a:xfrm>
            <a:off x="5818402" y="628801"/>
            <a:ext cx="512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</a:t>
            </a:r>
            <a:r>
              <a:rPr lang="en-US" altLang="ja-JP" sz="1400" b="1" dirty="0">
                <a:latin typeface="Corbel" panose="020B0503020204020204" pitchFamily="34" charset="0"/>
              </a:rPr>
              <a:t>Klystron responses as a function of input signal frequency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086627-ABF2-35D6-452E-085EF71F2F74}"/>
              </a:ext>
            </a:extLst>
          </p:cNvPr>
          <p:cNvSpPr txBox="1"/>
          <p:nvPr/>
        </p:nvSpPr>
        <p:spPr>
          <a:xfrm>
            <a:off x="28229" y="2996535"/>
            <a:ext cx="297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Canon E3774 Klystron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500MHz, 180kW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2E6D563-A45B-85D9-BD44-F84B68310AC6}"/>
              </a:ext>
            </a:extLst>
          </p:cNvPr>
          <p:cNvCxnSpPr/>
          <p:nvPr/>
        </p:nvCxnSpPr>
        <p:spPr>
          <a:xfrm>
            <a:off x="7482016" y="1303637"/>
            <a:ext cx="0" cy="213154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9B21A-6A7F-8BDC-D574-1F5873B55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4205529" y="946744"/>
            <a:ext cx="7815649" cy="30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7429C8-43DF-5BED-938E-EE96A58A2018}"/>
              </a:ext>
            </a:extLst>
          </p:cNvPr>
          <p:cNvSpPr txBox="1"/>
          <p:nvPr/>
        </p:nvSpPr>
        <p:spPr>
          <a:xfrm>
            <a:off x="6581203" y="2550259"/>
            <a:ext cx="900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→</a:t>
            </a:r>
            <a:endParaRPr kumimoji="1" lang="en-US" altLang="ja-JP" sz="20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1.6MHz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(</a:t>
            </a:r>
            <a:r>
              <a:rPr lang="en-US" altLang="ja-JP" sz="1600" b="1" dirty="0" err="1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Frev</a:t>
            </a: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)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8129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716E752CAA524B8C9DB12A48F48EAD" ma:contentTypeVersion="8" ma:contentTypeDescription="新しいドキュメントを作成します。" ma:contentTypeScope="" ma:versionID="96948292d897b7c4168e47a7fe6e56ce">
  <xsd:schema xmlns:xsd="http://www.w3.org/2001/XMLSchema" xmlns:xs="http://www.w3.org/2001/XMLSchema" xmlns:p="http://schemas.microsoft.com/office/2006/metadata/properties" xmlns:ns3="954611f5-7ca5-437a-97a1-e42616c4f560" targetNamespace="http://schemas.microsoft.com/office/2006/metadata/properties" ma:root="true" ma:fieldsID="f37a2c29bb62922453d37ffb740cd021" ns3:_="">
    <xsd:import namespace="954611f5-7ca5-437a-97a1-e42616c4f5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611f5-7ca5-437a-97a1-e42616c4f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4F028-9204-43BB-9FFC-5425F6800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611f5-7ca5-437a-97a1-e42616c4f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12BF47-8C69-418B-B562-EF06930C09C3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954611f5-7ca5-437a-97a1-e42616c4f560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B3B3158-328B-4145-8F81-0070DC971D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7541</TotalTime>
  <Words>1975</Words>
  <Application>Microsoft Macintosh PowerPoint</Application>
  <PresentationFormat>ワイド画面</PresentationFormat>
  <Paragraphs>271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游ゴシック</vt:lpstr>
      <vt:lpstr>游ゴシック Light</vt:lpstr>
      <vt:lpstr>Arial</vt:lpstr>
      <vt:lpstr>Corbel</vt:lpstr>
      <vt:lpstr>Times New Roman</vt:lpstr>
      <vt:lpstr>Wingdings</vt:lpstr>
      <vt:lpstr>デザインの設定</vt:lpstr>
      <vt:lpstr>Experimental demonstration of the compensation of the transient beam loading caused by a long bunch gap in the KEK-PF 2.5 GeV ring</vt:lpstr>
      <vt:lpstr>Introduction</vt:lpstr>
      <vt:lpstr>Concept of TBL compensation </vt:lpstr>
      <vt:lpstr>Concept of TBL compensation </vt:lpstr>
      <vt:lpstr>Concept of TBL compensation at PF ring </vt:lpstr>
      <vt:lpstr>Setup of the experimental “demonstration” </vt:lpstr>
      <vt:lpstr>FPGA-based Digital LLRF system  </vt:lpstr>
      <vt:lpstr>Fundamental cavity  </vt:lpstr>
      <vt:lpstr>RF amplifier; Klystron </vt:lpstr>
      <vt:lpstr>Analytical estimation of Modulation signal for generator</vt:lpstr>
      <vt:lpstr>Analytical estimation of Modulation signal for generator with Klystron </vt:lpstr>
      <vt:lpstr>Experimental result</vt:lpstr>
      <vt:lpstr>Experimental result</vt:lpstr>
      <vt:lpstr>Experimental result vs Analytical estimation</vt:lpstr>
      <vt:lpstr>Experimental result vs Analytical estimation</vt:lpstr>
      <vt:lpstr>Toward further improvement</vt:lpstr>
      <vt:lpstr>Summary</vt:lpstr>
      <vt:lpstr>Gracias por su atención.</vt:lpstr>
      <vt:lpstr>TM020 cavity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吉成 喜久代</dc:creator>
  <cp:lastModifiedBy>山本 尚人</cp:lastModifiedBy>
  <cp:revision>201</cp:revision>
  <dcterms:created xsi:type="dcterms:W3CDTF">2020-04-15T03:00:52Z</dcterms:created>
  <dcterms:modified xsi:type="dcterms:W3CDTF">2025-10-24T05:27:09Z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0x0101000B716E752CAA524B8C9DB12A48F48EAD</vt:lpwstr>
  </property>
</Properties>
</file>