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68" r:id="rId2"/>
    <p:sldId id="335" r:id="rId3"/>
    <p:sldId id="266" r:id="rId4"/>
    <p:sldId id="345" r:id="rId5"/>
    <p:sldId id="333" r:id="rId6"/>
    <p:sldId id="343" r:id="rId7"/>
    <p:sldId id="334" r:id="rId8"/>
    <p:sldId id="344" r:id="rId9"/>
    <p:sldId id="332" r:id="rId10"/>
    <p:sldId id="337" r:id="rId11"/>
    <p:sldId id="330" r:id="rId12"/>
    <p:sldId id="331" r:id="rId13"/>
    <p:sldId id="347" r:id="rId14"/>
    <p:sldId id="348" r:id="rId15"/>
    <p:sldId id="329" r:id="rId16"/>
    <p:sldId id="328" r:id="rId17"/>
    <p:sldId id="339" r:id="rId18"/>
    <p:sldId id="327" r:id="rId19"/>
    <p:sldId id="325" r:id="rId20"/>
    <p:sldId id="324" r:id="rId21"/>
    <p:sldId id="340" r:id="rId22"/>
    <p:sldId id="323" r:id="rId23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DesySans Office" panose="020B0604020202020204" charset="0"/>
      <p:regular r:id="rId31"/>
      <p:bold r:id="rId32"/>
      <p:italic r:id="rId33"/>
      <p:boldItalic r:id="rId34"/>
    </p:embeddedFont>
    <p:embeddedFont>
      <p:font typeface="DesySans Office Cn Medium" panose="020B0604020202020204" charset="0"/>
      <p:regular r:id="rId35"/>
      <p:bold r:id="rId36"/>
    </p:embeddedFont>
    <p:embeddedFont>
      <p:font typeface="DesySans Office Cn Regular" panose="020B0604020202020204" charset="0"/>
      <p:regular r:id="rId37"/>
      <p:bold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E0F"/>
    <a:srgbClr val="007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25" autoAdjust="0"/>
    <p:restoredTop sz="94672" autoAdjust="0"/>
  </p:normalViewPr>
  <p:slideViewPr>
    <p:cSldViewPr showGuides="1">
      <p:cViewPr varScale="1">
        <p:scale>
          <a:sx n="69" d="100"/>
          <a:sy n="69" d="100"/>
        </p:scale>
        <p:origin x="52" y="144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21.10.2025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21.10.2025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261914"/>
            <a:ext cx="993600" cy="13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b="1" dirty="0">
                <a:solidFill>
                  <a:srgbClr val="007BC8"/>
                </a:solidFill>
                <a:latin typeface="DesySans Office" panose="020B0503040000020003" pitchFamily="34" charset="0"/>
              </a:rPr>
              <a:t>DESY</a:t>
            </a:r>
            <a:r>
              <a:rPr lang="de-DE" b="1" dirty="0">
                <a:solidFill>
                  <a:srgbClr val="EB6E0F"/>
                </a:solidFill>
                <a:latin typeface="DesySans Office" panose="020B0503040000020003" pitchFamily="34" charset="0"/>
              </a:rPr>
              <a:t>.</a:t>
            </a:r>
            <a:r>
              <a:rPr lang="de-DE" dirty="0">
                <a:latin typeface="DesySans Office" panose="020B0503040000020003" pitchFamily="34" charset="0"/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latin typeface="DesySans Office" panose="020B0503040000020003" pitchFamily="34" charset="0"/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latin typeface="DesySans Office" panose="020B0503040000020003" pitchFamily="34" charset="0"/>
            </a:endParaRPr>
          </a:p>
          <a:p>
            <a:pPr>
              <a:lnSpc>
                <a:spcPct val="120000"/>
              </a:lnSpc>
            </a:pPr>
            <a:r>
              <a:rPr lang="de-DE" dirty="0">
                <a:latin typeface="DesySans Office" panose="020B0503040000020003" pitchFamily="34" charset="0"/>
              </a:rPr>
              <a:t>www.desy.de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latin typeface="DesySans Office Cn Medium" panose="020B0706040000020003" pitchFamily="34" charset="0"/>
              </a:rPr>
              <a:t>Contact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 sz="1600">
                <a:latin typeface="DesySans Office" panose="020B0503040000020003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0" y="6261914"/>
            <a:ext cx="993600" cy="1351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498140"/>
            <a:ext cx="1137602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| Technical Advisory Committee Meeting March 2022 | PETRA IV WP &lt;No&gt; - &lt;Name&gt;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 dirty="0">
                <a:solidFill>
                  <a:srgbClr val="007BC8"/>
                </a:solidFill>
              </a:rPr>
              <a:t>DESY</a:t>
            </a:r>
            <a:r>
              <a:rPr lang="en-US" b="1" dirty="0">
                <a:solidFill>
                  <a:srgbClr val="EB6E0F"/>
                </a:solidFill>
              </a:rPr>
              <a:t>.</a:t>
            </a:r>
            <a:r>
              <a:rPr lang="en-US" b="1" dirty="0"/>
              <a:t> </a:t>
            </a:r>
            <a:r>
              <a:rPr lang="en-US" dirty="0"/>
              <a:t>| Technical Advisory Committee Meeting March 2022 | PETRA IV WP &lt;No&gt; - &lt;Name&gt;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>
                <a:latin typeface="DesySans Office" panose="020B0503040000020003" pitchFamily="34" charset="0"/>
              </a:rPr>
              <a:t>Page </a:t>
            </a:r>
            <a:fld id="{0427E4B2-AC28-443E-BE04-5CD55098A90B}" type="slidenum">
              <a:rPr lang="en-US" sz="1000" b="1" noProof="0" smtClean="0">
                <a:latin typeface="DesySans Office" panose="020B0503040000020003" pitchFamily="34" charset="0"/>
              </a:rPr>
              <a:pPr algn="r"/>
              <a:t>‹#›</a:t>
            </a:fld>
            <a:endParaRPr lang="en-US" sz="1000" b="1" noProof="0" dirty="0">
              <a:latin typeface="DesySans Office" panose="020B05030400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12191997" cy="3428999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8000" y="1556792"/>
            <a:ext cx="11376025" cy="1099777"/>
          </a:xfrm>
        </p:spPr>
        <p:txBody>
          <a:bodyPr/>
          <a:lstStyle/>
          <a:p>
            <a:r>
              <a:rPr lang="en-GB" sz="5400" dirty="0">
                <a:latin typeface="DesySans Office Cn Medium" panose="020B0706040000020003" pitchFamily="34" charset="0"/>
                <a:cs typeface="Calibri" panose="020F0502020204030204" pitchFamily="34" charset="0"/>
              </a:rPr>
              <a:t>RF plans for PETRA IV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2000" y="2852936"/>
            <a:ext cx="11376025" cy="520403"/>
          </a:xfrm>
        </p:spPr>
        <p:txBody>
          <a:bodyPr/>
          <a:lstStyle/>
          <a:p>
            <a:r>
              <a:rPr lang="en-GB">
                <a:latin typeface="DesySans Office Cn Medium" panose="020B0706040000020003" pitchFamily="34" charset="0"/>
                <a:cs typeface="Calibri" panose="020F0502020204030204" pitchFamily="34" charset="0"/>
              </a:rPr>
              <a:t>ESLS RF &amp; HarmonLIP Workshops 2025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32000" y="4104000"/>
            <a:ext cx="11369548" cy="700373"/>
          </a:xfrm>
        </p:spPr>
        <p:txBody>
          <a:bodyPr/>
          <a:lstStyle/>
          <a:p>
            <a:r>
              <a:rPr lang="en-GB">
                <a:latin typeface="DesySans Office Cn Regular" panose="020B0506040000020003" pitchFamily="34" charset="0"/>
                <a:cs typeface="Calibri" panose="020F0502020204030204" pitchFamily="34" charset="0"/>
              </a:rPr>
              <a:t>Chris Christou on behalf of DESY-MHF</a:t>
            </a:r>
          </a:p>
          <a:p>
            <a:r>
              <a:rPr lang="en-GB">
                <a:latin typeface="DesySans Office Cn Regular" panose="020B0506040000020003" pitchFamily="34" charset="0"/>
                <a:cs typeface="Calibri" panose="020F0502020204030204" pitchFamily="34" charset="0"/>
              </a:rPr>
              <a:t>24</a:t>
            </a:r>
            <a:r>
              <a:rPr lang="en-GB" baseline="30000">
                <a:latin typeface="DesySans Office Cn Regular" panose="020B0506040000020003" pitchFamily="34" charset="0"/>
                <a:cs typeface="Calibri" panose="020F0502020204030204" pitchFamily="34" charset="0"/>
              </a:rPr>
              <a:t>th</a:t>
            </a:r>
            <a:r>
              <a:rPr lang="en-GB">
                <a:latin typeface="DesySans Office Cn Regular" panose="020B0506040000020003" pitchFamily="34" charset="0"/>
                <a:cs typeface="Calibri" panose="020F0502020204030204" pitchFamily="34" charset="0"/>
              </a:rPr>
              <a:t> October 2025, ALBA Synchrotron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540000"/>
            <a:ext cx="23444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PETRA IV prototype in PETRA III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52284B2-1517-43C2-9BD9-AD9DD12CF6C9}"/>
              </a:ext>
            </a:extLst>
          </p:cNvPr>
          <p:cNvSpPr txBox="1">
            <a:spLocks/>
          </p:cNvSpPr>
          <p:nvPr/>
        </p:nvSpPr>
        <p:spPr>
          <a:xfrm>
            <a:off x="1055440" y="4797152"/>
            <a:ext cx="10657184" cy="15841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Single EU HOM-damped cavity has been in PETRA III ring since January 2023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Passive conditioning with beam until July 2023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120 kW solid-state amplifier installed in July 2023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Routinely operated up to 400 kV and to 50 kW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Using DESY </a:t>
            </a:r>
            <a:r>
              <a:rPr lang="en-GB" dirty="0" err="1">
                <a:latin typeface="DesySans Office" panose="020B0503040000020003" pitchFamily="34" charset="0"/>
                <a:cs typeface="Calibri" panose="020F0502020204030204" pitchFamily="34" charset="0"/>
              </a:rPr>
              <a:t>MicroTCA</a:t>
            </a: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-based LLRF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No major problems have been encountered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33087-B0E0-498D-BF80-15487CE0B2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850" y="1055784"/>
            <a:ext cx="2194750" cy="3596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1A9DB-5E16-4B5A-AECD-9265A4692A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0" y="1056648"/>
            <a:ext cx="6395258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73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Layout of RF straight and RF hall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B1B5F6-7C47-4A3B-A22D-28E505616C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7768" y="1556793"/>
            <a:ext cx="4249280" cy="1392646"/>
          </a:xfrm>
          <a:prstGeom prst="rect">
            <a:avLst/>
          </a:prstGeom>
        </p:spPr>
      </p:pic>
      <p:pic>
        <p:nvPicPr>
          <p:cNvPr id="7" name="Grafik 18">
            <a:extLst>
              <a:ext uri="{FF2B5EF4-FFF2-40B4-BE49-F238E27FC236}">
                <a16:creationId xmlns:a16="http://schemas.microsoft.com/office/drawing/2014/main" id="{875E2A0F-83DA-440D-8A4E-532DB2081945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464152" y="1484784"/>
            <a:ext cx="4319905" cy="1741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41BFB7-CB61-443C-9C22-A632959F95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340768"/>
            <a:ext cx="4322439" cy="2365453"/>
          </a:xfrm>
          <a:prstGeom prst="rect">
            <a:avLst/>
          </a:prstGeom>
        </p:spPr>
      </p:pic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061368B-489E-4D76-8DA9-5B080BAE0353}"/>
              </a:ext>
            </a:extLst>
          </p:cNvPr>
          <p:cNvSpPr txBox="1">
            <a:spLocks/>
          </p:cNvSpPr>
          <p:nvPr/>
        </p:nvSpPr>
        <p:spPr>
          <a:xfrm>
            <a:off x="1055440" y="3933056"/>
            <a:ext cx="10657184" cy="2448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RF straight will be relocated to ring North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Tunnel is above ground</a:t>
            </a:r>
            <a:b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</a:b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All cavities in single RF straight with new RF hall built alongside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Hall houses transmitters, cooling infrastructure, power supplies, LLRF…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Cavities grouped to minimise number of beam-tube tapers arising from cavity inner diameter differences</a:t>
            </a:r>
          </a:p>
          <a:p>
            <a:pPr marL="361950" lvl="1" indent="0">
              <a:spcAft>
                <a:spcPts val="0"/>
              </a:spcAft>
              <a:buNone/>
            </a:pPr>
            <a:endParaRPr lang="en-GB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RF straight infrastructure requirements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	Total wall-plug power for RF: 2.8 MW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	Total cooling water flow for RF: 216 m</a:t>
            </a:r>
            <a:r>
              <a:rPr lang="en-GB" sz="1600" baseline="30000" dirty="0">
                <a:latin typeface="DesySans Office" panose="020B0503040000020003" pitchFamily="34" charset="0"/>
                <a:cs typeface="Calibri" panose="020F0502020204030204" pitchFamily="34" charset="0"/>
              </a:rPr>
              <a:t>3</a:t>
            </a:r>
            <a:r>
              <a:rPr lang="en-GB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/hr</a:t>
            </a:r>
          </a:p>
        </p:txBody>
      </p:sp>
    </p:spTree>
    <p:extLst>
      <p:ext uri="{BB962C8B-B14F-4D97-AF65-F5344CB8AC3E}">
        <p14:creationId xmlns:p14="http://schemas.microsoft.com/office/powerpoint/2010/main" val="3869964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Harmonic cavity options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7885AF-FEA5-4A53-9E6B-239BDEBA0A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68760"/>
            <a:ext cx="3240360" cy="3301355"/>
          </a:xfrm>
          <a:prstGeom prst="rect">
            <a:avLst/>
          </a:prstGeom>
        </p:spPr>
      </p:pic>
      <p:graphicFrame>
        <p:nvGraphicFramePr>
          <p:cNvPr id="9" name="Tabelle 6">
            <a:extLst>
              <a:ext uri="{FF2B5EF4-FFF2-40B4-BE49-F238E27FC236}">
                <a16:creationId xmlns:a16="http://schemas.microsoft.com/office/drawing/2014/main" id="{AC5BB953-C9CD-43DE-8231-120F10A10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070282"/>
              </p:ext>
            </p:extLst>
          </p:nvPr>
        </p:nvGraphicFramePr>
        <p:xfrm>
          <a:off x="1415480" y="4869160"/>
          <a:ext cx="950505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4076">
                  <a:extLst>
                    <a:ext uri="{9D8B030D-6E8A-4147-A177-3AD203B41FA5}">
                      <a16:colId xmlns:a16="http://schemas.microsoft.com/office/drawing/2014/main" val="2880301850"/>
                    </a:ext>
                  </a:extLst>
                </a:gridCol>
                <a:gridCol w="3085201">
                  <a:extLst>
                    <a:ext uri="{9D8B030D-6E8A-4147-A177-3AD203B41FA5}">
                      <a16:colId xmlns:a16="http://schemas.microsoft.com/office/drawing/2014/main" val="2826253378"/>
                    </a:ext>
                  </a:extLst>
                </a:gridCol>
                <a:gridCol w="2935779">
                  <a:extLst>
                    <a:ext uri="{9D8B030D-6E8A-4147-A177-3AD203B41FA5}">
                      <a16:colId xmlns:a16="http://schemas.microsoft.com/office/drawing/2014/main" val="3041988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noProof="0">
                          <a:latin typeface="DesySans Office" panose="020B0503040000020003" pitchFamily="34" charset="0"/>
                        </a:rPr>
                        <a:t>Cavity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latin typeface="DesySans Office" panose="020B0503040000020003" pitchFamily="34" charset="0"/>
                        </a:rPr>
                        <a:t>Scaled HOM Damped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latin typeface="DesySans Office" panose="020B0503040000020003" pitchFamily="34" charset="0"/>
                        </a:rPr>
                        <a:t>Choke Mode Cavity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541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latin typeface="DesySans Office" panose="020B0503040000020003" pitchFamily="34" charset="0"/>
                        </a:rPr>
                        <a:t>Shunt Impedance R</a:t>
                      </a:r>
                      <a:r>
                        <a:rPr lang="en-GB" sz="1600" baseline="-25000" noProof="0" dirty="0">
                          <a:latin typeface="DesySans Office" panose="020B0503040000020003" pitchFamily="3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en-GB" sz="1600" noProof="0">
                          <a:latin typeface="DesySans Office" panose="020B0503040000020003" pitchFamily="34" charset="0"/>
                        </a:rPr>
                        <a:t>1.1 M</a:t>
                      </a:r>
                      <a:r>
                        <a:rPr lang="en-GB" sz="1600" noProof="0">
                          <a:latin typeface="DesySans Office" panose="020B0503040000020003" pitchFamily="34" charset="0"/>
                          <a:cs typeface="Calibri" panose="020F0502020204030204" pitchFamily="34" charset="0"/>
                        </a:rPr>
                        <a:t>Ω</a:t>
                      </a:r>
                      <a:endParaRPr lang="en-GB" sz="1600" noProof="0">
                        <a:latin typeface="DesySans Office" panose="020B05030400000200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latin typeface="DesySans Office" panose="020B0503040000020003" pitchFamily="34" charset="0"/>
                        </a:rPr>
                        <a:t>1.6 M</a:t>
                      </a:r>
                      <a:r>
                        <a:rPr lang="en-GB" sz="1600" noProof="0" dirty="0">
                          <a:latin typeface="DesySans Office" panose="020B0503040000020003" pitchFamily="34" charset="0"/>
                          <a:cs typeface="Calibri" panose="020F0502020204030204" pitchFamily="34" charset="0"/>
                        </a:rPr>
                        <a:t>Ω</a:t>
                      </a:r>
                      <a:endParaRPr lang="en-GB" sz="1600" noProof="0" dirty="0">
                        <a:latin typeface="DesySans Office" panose="020B05030400000200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4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latin typeface="DesySans Office" panose="020B0503040000020003" pitchFamily="34" charset="0"/>
                        </a:rPr>
                        <a:t>Unloaded Quality Factor Q</a:t>
                      </a:r>
                      <a:r>
                        <a:rPr lang="en-GB" sz="1600" baseline="-25000" noProof="0" dirty="0">
                          <a:latin typeface="DesySans Office" panose="020B0503040000020003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noProof="0" dirty="0">
                          <a:latin typeface="DesySans Office" panose="020B0503040000020003" pitchFamily="34" charset="0"/>
                        </a:rPr>
                        <a:t>14000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noProof="0" dirty="0">
                          <a:latin typeface="DesySans Office" panose="020B0503040000020003" pitchFamily="34" charset="0"/>
                        </a:rPr>
                        <a:t>19000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9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noProof="0">
                          <a:latin typeface="DesySans Office" panose="020B0503040000020003" pitchFamily="34" charset="0"/>
                        </a:rPr>
                        <a:t>Coupling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noProof="0">
                          <a:latin typeface="DesySans Office" panose="020B0503040000020003" pitchFamily="34" charset="0"/>
                        </a:rPr>
                        <a:t>Fixed at installation: 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noProof="0" dirty="0">
                          <a:latin typeface="DesySans Office" panose="020B0503040000020003" pitchFamily="34" charset="0"/>
                        </a:rPr>
                        <a:t>Variable from 0.1 to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009879"/>
                  </a:ext>
                </a:extLst>
              </a:tr>
            </a:tbl>
          </a:graphicData>
        </a:graphic>
      </p:graphicFrame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D35BDCD2-02F3-4AE4-B4EF-FFE6240334FF}"/>
              </a:ext>
            </a:extLst>
          </p:cNvPr>
          <p:cNvSpPr txBox="1">
            <a:spLocks/>
          </p:cNvSpPr>
          <p:nvPr/>
        </p:nvSpPr>
        <p:spPr>
          <a:xfrm>
            <a:off x="3935760" y="1988840"/>
            <a:ext cx="2232248" cy="15841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Baseline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Scaled HOM-damped cavity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Proven at BESSY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B6A6062A-ECBF-4C33-A0FE-C4DD2412FBD0}"/>
              </a:ext>
            </a:extLst>
          </p:cNvPr>
          <p:cNvSpPr txBox="1">
            <a:spLocks/>
          </p:cNvSpPr>
          <p:nvPr/>
        </p:nvSpPr>
        <p:spPr>
          <a:xfrm>
            <a:off x="9082728" y="1916832"/>
            <a:ext cx="3109272" cy="15841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Option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Choke mode cavity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In production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Manufacturing complete in 2026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Test and decision in 2027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2AFFA-4420-415C-B322-FDDB7F3060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300808"/>
            <a:ext cx="3249450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71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Choke-mode cavity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3C8E70F-2706-40F3-9837-9C23E2A200D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440" y="1196752"/>
            <a:ext cx="2304256" cy="280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3B09E90-E4B2-4419-9747-39C1952DA7F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0787" y="1268760"/>
            <a:ext cx="2040567" cy="28707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E82159-F117-4887-9725-EF392DC81154}"/>
              </a:ext>
            </a:extLst>
          </p:cNvPr>
          <p:cNvSpPr txBox="1"/>
          <p:nvPr/>
        </p:nvSpPr>
        <p:spPr>
          <a:xfrm>
            <a:off x="911424" y="4365104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DesySans Office" panose="020B0604020202020204" charset="0"/>
              </a:rPr>
              <a:t>The TM010 mode is rejected by the choke. Due to the distance of l/2 between the short circuit of the choke and the annular output of the cavity, the TM010 mode "sees" a short circuit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913FCD-1585-42C0-B677-74EC9B1F88B2}"/>
              </a:ext>
            </a:extLst>
          </p:cNvPr>
          <p:cNvSpPr txBox="1"/>
          <p:nvPr/>
        </p:nvSpPr>
        <p:spPr>
          <a:xfrm>
            <a:off x="983432" y="5805264"/>
            <a:ext cx="4176464" cy="47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10000"/>
              </a:lnSpc>
              <a:tabLst>
                <a:tab pos="361950" algn="l"/>
              </a:tabLst>
            </a:pPr>
            <a:r>
              <a:rPr lang="en-GB" sz="1200" i="1">
                <a:latin typeface="DesySans Office" panose="020B0503040000020003" pitchFamily="34" charset="0"/>
                <a:cs typeface="Calibri" panose="020F0502020204030204" pitchFamily="34" charset="0"/>
              </a:rPr>
              <a:t>Tsumoru Shintake: “The Choke Mode Cavity”, 1992 Jpn. J. Appl. Phys. 31 L1567</a:t>
            </a:r>
          </a:p>
        </p:txBody>
      </p:sp>
      <p:pic>
        <p:nvPicPr>
          <p:cNvPr id="11" name="Grafik 9">
            <a:extLst>
              <a:ext uri="{FF2B5EF4-FFF2-40B4-BE49-F238E27FC236}">
                <a16:creationId xmlns:a16="http://schemas.microsoft.com/office/drawing/2014/main" id="{193C95C0-7D01-4867-A929-BC632864E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112" y="1268760"/>
            <a:ext cx="3400283" cy="291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93545C-48EF-457D-ACC1-BB4CC913294F}"/>
              </a:ext>
            </a:extLst>
          </p:cNvPr>
          <p:cNvSpPr txBox="1"/>
          <p:nvPr/>
        </p:nvSpPr>
        <p:spPr>
          <a:xfrm>
            <a:off x="6744072" y="5698962"/>
            <a:ext cx="4176464" cy="68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10000"/>
              </a:lnSpc>
              <a:tabLst>
                <a:tab pos="361950" algn="l"/>
              </a:tabLst>
            </a:pPr>
            <a:r>
              <a:rPr lang="en-GB" sz="1200" i="1">
                <a:latin typeface="DesySans Office" panose="020B0503040000020003" pitchFamily="34" charset="0"/>
                <a:cs typeface="Calibri" panose="020F0502020204030204" pitchFamily="34" charset="0"/>
              </a:rPr>
              <a:t>T. Inagaki et al.: “High-gradient C-band linac for a compact x-ray free-electron laser facility”, PRSTAB, 17, 080702 (2014)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CF25E-CDF8-44D7-BB8E-E4317A724897}"/>
              </a:ext>
            </a:extLst>
          </p:cNvPr>
          <p:cNvSpPr txBox="1"/>
          <p:nvPr/>
        </p:nvSpPr>
        <p:spPr>
          <a:xfrm>
            <a:off x="7104112" y="4581128"/>
            <a:ext cx="345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DesySans Office" panose="020B0604020202020204" charset="0"/>
              </a:rPr>
              <a:t>Silicon carbide absorber rings are fixed in position with a titanium spring</a:t>
            </a:r>
          </a:p>
        </p:txBody>
      </p:sp>
    </p:spTree>
    <p:extLst>
      <p:ext uri="{BB962C8B-B14F-4D97-AF65-F5344CB8AC3E}">
        <p14:creationId xmlns:p14="http://schemas.microsoft.com/office/powerpoint/2010/main" val="406329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BC8"/>
                </a:solidFill>
                <a:latin typeface="DesySans Office Cn Medium" panose="020B0706040000020003" pitchFamily="34" charset="0"/>
              </a:rPr>
              <a:t>DESY “</a:t>
            </a:r>
            <a:r>
              <a:rPr lang="en-GB" dirty="0" err="1">
                <a:solidFill>
                  <a:srgbClr val="007BC8"/>
                </a:solidFill>
                <a:latin typeface="DesySans Office Cn Medium" panose="020B0706040000020003" pitchFamily="34" charset="0"/>
              </a:rPr>
              <a:t>Shintake</a:t>
            </a:r>
            <a:r>
              <a:rPr lang="en-GB" dirty="0">
                <a:solidFill>
                  <a:srgbClr val="007BC8"/>
                </a:solidFill>
                <a:latin typeface="DesySans Office Cn Medium" panose="020B0706040000020003" pitchFamily="34" charset="0"/>
              </a:rPr>
              <a:t>” choke mode harmonic cavity variant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pic>
        <p:nvPicPr>
          <p:cNvPr id="15" name="Grafik 20">
            <a:extLst>
              <a:ext uri="{FF2B5EF4-FFF2-40B4-BE49-F238E27FC236}">
                <a16:creationId xmlns:a16="http://schemas.microsoft.com/office/drawing/2014/main" id="{F17998C3-C781-4583-BEF9-90B5523223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464" y="1268760"/>
            <a:ext cx="2249097" cy="35846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EAB07D-60B1-4386-A4FA-395D0B989249}"/>
              </a:ext>
            </a:extLst>
          </p:cNvPr>
          <p:cNvSpPr txBox="1"/>
          <p:nvPr/>
        </p:nvSpPr>
        <p:spPr>
          <a:xfrm>
            <a:off x="983432" y="5301208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DesySans Office" panose="020B0604020202020204" charset="0"/>
              </a:rPr>
              <a:t>Single cell design</a:t>
            </a:r>
          </a:p>
          <a:p>
            <a:r>
              <a:rPr lang="en-GB" sz="1600">
                <a:latin typeface="DesySans Office" panose="020B0604020202020204" charset="0"/>
              </a:rPr>
              <a:t>Adjustable coupler and tuner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5C0014-736F-4063-AB17-69FD2DE997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81298"/>
              </p:ext>
            </p:extLst>
          </p:nvPr>
        </p:nvGraphicFramePr>
        <p:xfrm>
          <a:off x="4871864" y="1412776"/>
          <a:ext cx="6408712" cy="284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617">
                  <a:extLst>
                    <a:ext uri="{9D8B030D-6E8A-4147-A177-3AD203B41FA5}">
                      <a16:colId xmlns:a16="http://schemas.microsoft.com/office/drawing/2014/main" val="3050971863"/>
                    </a:ext>
                  </a:extLst>
                </a:gridCol>
                <a:gridCol w="4794095">
                  <a:extLst>
                    <a:ext uri="{9D8B030D-6E8A-4147-A177-3AD203B41FA5}">
                      <a16:colId xmlns:a16="http://schemas.microsoft.com/office/drawing/2014/main" val="626618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800" b="1" kern="1200" noProof="0">
                        <a:solidFill>
                          <a:schemeClr val="lt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 noProof="0">
                          <a:solidFill>
                            <a:schemeClr val="lt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Arguments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840547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The HOM damper capabilities are not frequency 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992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kern="1200" noProof="0">
                        <a:solidFill>
                          <a:schemeClr val="dk1"/>
                        </a:solidFill>
                        <a:latin typeface="DesySans Office" panose="020B05030400000200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noProof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Mechanical construction is simple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5968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kern="1200" noProof="0">
                        <a:solidFill>
                          <a:schemeClr val="dk1"/>
                        </a:solidFill>
                        <a:latin typeface="DesySans Office" panose="020B05030400000200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noProof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Only a small number of cooling circuits required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8061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kern="1200" noProof="0" dirty="0">
                        <a:solidFill>
                          <a:schemeClr val="dk1"/>
                        </a:solidFill>
                        <a:latin typeface="DesySans Office" panose="020B05030400000200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High power coupling factor can be varied from 0 to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159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Disadvantages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Frequency of the cavity body and the choke must be precisely matched to each 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333603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66B49CE-4745-4AD6-B195-548D7E0949D4}"/>
              </a:ext>
            </a:extLst>
          </p:cNvPr>
          <p:cNvSpPr txBox="1"/>
          <p:nvPr/>
        </p:nvSpPr>
        <p:spPr>
          <a:xfrm>
            <a:off x="6023992" y="4653136"/>
            <a:ext cx="51845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DesySans Office" panose="020B0604020202020204" charset="0"/>
              </a:rPr>
              <a:t>Cavity construction status</a:t>
            </a:r>
          </a:p>
          <a:p>
            <a:pPr lvl="1"/>
            <a:r>
              <a:rPr lang="en-GB" sz="1600" dirty="0">
                <a:latin typeface="DesySans Office" panose="020B0604020202020204" charset="0"/>
              </a:rPr>
              <a:t>Design is complete</a:t>
            </a:r>
          </a:p>
          <a:p>
            <a:pPr lvl="1"/>
            <a:r>
              <a:rPr lang="en-GB" sz="1600" dirty="0">
                <a:latin typeface="DesySans Office" panose="020B0604020202020204" charset="0"/>
              </a:rPr>
              <a:t>Manufacturing drawings have been produced</a:t>
            </a:r>
          </a:p>
          <a:p>
            <a:pPr lvl="1"/>
            <a:r>
              <a:rPr lang="en-GB" sz="1600" dirty="0">
                <a:latin typeface="DesySans Office" panose="020B0604020202020204" charset="0"/>
              </a:rPr>
              <a:t>First components have been delivered</a:t>
            </a:r>
          </a:p>
          <a:p>
            <a:pPr lvl="1"/>
            <a:r>
              <a:rPr lang="en-GB" sz="1600" dirty="0">
                <a:latin typeface="DesySans Office" panose="020B0604020202020204" charset="0"/>
              </a:rPr>
              <a:t>Construction complete in late 2026</a:t>
            </a:r>
          </a:p>
          <a:p>
            <a:pPr lvl="1"/>
            <a:r>
              <a:rPr lang="en-GB" sz="1600" dirty="0">
                <a:latin typeface="DesySans Office" panose="020B0604020202020204" charset="0"/>
              </a:rPr>
              <a:t>Test in 2026/27</a:t>
            </a:r>
          </a:p>
        </p:txBody>
      </p:sp>
    </p:spTree>
    <p:extLst>
      <p:ext uri="{BB962C8B-B14F-4D97-AF65-F5344CB8AC3E}">
        <p14:creationId xmlns:p14="http://schemas.microsoft.com/office/powerpoint/2010/main" val="2469761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Analytic estimation of power dissipated in HOM-loads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graphicFrame>
        <p:nvGraphicFramePr>
          <p:cNvPr id="6" name="Tabelle 4">
            <a:extLst>
              <a:ext uri="{FF2B5EF4-FFF2-40B4-BE49-F238E27FC236}">
                <a16:creationId xmlns:a16="http://schemas.microsoft.com/office/drawing/2014/main" id="{CA5674F1-1018-4220-B7B9-D83E56A04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3890"/>
              </p:ext>
            </p:extLst>
          </p:nvPr>
        </p:nvGraphicFramePr>
        <p:xfrm>
          <a:off x="407988" y="1340768"/>
          <a:ext cx="5688012" cy="1728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7772">
                  <a:extLst>
                    <a:ext uri="{9D8B030D-6E8A-4147-A177-3AD203B41FA5}">
                      <a16:colId xmlns:a16="http://schemas.microsoft.com/office/drawing/2014/main" val="420663858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955936778"/>
                    </a:ext>
                  </a:extLst>
                </a:gridCol>
              </a:tblGrid>
              <a:tr h="288032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Parameters of the 500MHz HOM Damped Cavity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998828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Gap width g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226 mm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078546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Beam pipe radius a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37 mm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314732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Shunt impedance R</a:t>
                      </a:r>
                      <a:r>
                        <a:rPr lang="en-GB" sz="1600" baseline="-25000" noProof="0">
                          <a:effectLst/>
                          <a:latin typeface="DesySans Office" panose="020B0604020202020204" charset="0"/>
                        </a:rPr>
                        <a:t>S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3.4 MΩ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254482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Unloaded quality factor Q</a:t>
                      </a:r>
                      <a:r>
                        <a:rPr lang="en-GB" sz="1600" baseline="-25000" noProof="0">
                          <a:effectLst/>
                          <a:latin typeface="DesySans Office" panose="020B0604020202020204" charset="0"/>
                        </a:rPr>
                        <a:t>0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29910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60146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Frequency f</a:t>
                      </a:r>
                      <a:r>
                        <a:rPr lang="en-GB" sz="1600" baseline="-25000" noProof="0">
                          <a:effectLst/>
                          <a:latin typeface="DesySans Office" panose="020B0604020202020204" charset="0"/>
                        </a:rPr>
                        <a:t>RF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 dirty="0">
                          <a:effectLst/>
                          <a:latin typeface="DesySans Office" panose="020B0604020202020204" charset="0"/>
                        </a:rPr>
                        <a:t>499.665 MHz</a:t>
                      </a:r>
                      <a:endParaRPr lang="en-GB" sz="1600" noProof="0" dirty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7576480"/>
                  </a:ext>
                </a:extLst>
              </a:tr>
            </a:tbl>
          </a:graphicData>
        </a:graphic>
      </p:graphicFrame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1290D9BE-E06D-48DB-8D89-855F257E3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362031"/>
              </p:ext>
            </p:extLst>
          </p:nvPr>
        </p:nvGraphicFramePr>
        <p:xfrm>
          <a:off x="410171" y="3212977"/>
          <a:ext cx="5685829" cy="17281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5589">
                  <a:extLst>
                    <a:ext uri="{9D8B030D-6E8A-4147-A177-3AD203B41FA5}">
                      <a16:colId xmlns:a16="http://schemas.microsoft.com/office/drawing/2014/main" val="421709003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932566250"/>
                    </a:ext>
                  </a:extLst>
                </a:gridCol>
              </a:tblGrid>
              <a:tr h="24340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Parameters of PETRA III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1901886"/>
                  </a:ext>
                </a:extLst>
              </a:tr>
              <a:tr h="243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Circumference of PETRA III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2304 m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5137391"/>
                  </a:ext>
                </a:extLst>
              </a:tr>
              <a:tr h="243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Revolution time T</a:t>
                      </a:r>
                      <a:r>
                        <a:rPr lang="en-GB" sz="1600" baseline="-25000" noProof="0">
                          <a:effectLst/>
                          <a:latin typeface="DesySans Office" panose="020B0604020202020204" charset="0"/>
                        </a:rPr>
                        <a:t>0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7,69 ms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7449797"/>
                  </a:ext>
                </a:extLst>
              </a:tr>
              <a:tr h="511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Number of circulating bunches N</a:t>
                      </a:r>
                      <a:r>
                        <a:rPr lang="en-GB" sz="1600" baseline="-25000" noProof="0">
                          <a:effectLst/>
                          <a:latin typeface="DesySans Office" panose="020B0604020202020204" charset="0"/>
                        </a:rPr>
                        <a:t>b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40 (timing mode)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5461236"/>
                  </a:ext>
                </a:extLst>
              </a:tr>
              <a:tr h="243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Electron beam current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100 mA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5864570"/>
                  </a:ext>
                </a:extLst>
              </a:tr>
              <a:tr h="243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>
                          <a:effectLst/>
                          <a:latin typeface="DesySans Office" panose="020B0604020202020204" charset="0"/>
                        </a:rPr>
                        <a:t>Longitudinal bunch length s</a:t>
                      </a:r>
                      <a:r>
                        <a:rPr lang="en-GB" sz="1600" baseline="-25000" noProof="0">
                          <a:effectLst/>
                          <a:latin typeface="DesySans Office" panose="020B0604020202020204" charset="0"/>
                        </a:rPr>
                        <a:t>l</a:t>
                      </a:r>
                      <a:endParaRPr lang="en-GB" sz="1600" noProof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 dirty="0">
                          <a:effectLst/>
                          <a:latin typeface="DesySans Office" panose="020B0604020202020204" charset="0"/>
                        </a:rPr>
                        <a:t>13,2 mm</a:t>
                      </a:r>
                      <a:endParaRPr lang="en-GB" sz="1600" noProof="0" dirty="0">
                        <a:effectLst/>
                        <a:latin typeface="DesySans Office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009065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9">
                <a:extLst>
                  <a:ext uri="{FF2B5EF4-FFF2-40B4-BE49-F238E27FC236}">
                    <a16:creationId xmlns:a16="http://schemas.microsoft.com/office/drawing/2014/main" id="{CD62C740-096B-4C0D-B2C7-6281095DCC4D}"/>
                  </a:ext>
                </a:extLst>
              </p:cNvPr>
              <p:cNvSpPr/>
              <p:nvPr/>
            </p:nvSpPr>
            <p:spPr>
              <a:xfrm>
                <a:off x="1487488" y="5157192"/>
                <a:ext cx="9055825" cy="778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smtClean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𝐻𝑂𝑀</m:t>
                          </m:r>
                        </m:sub>
                      </m:sSub>
                      <m:r>
                        <a:rPr lang="en-GB" sz="160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160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GB" sz="1600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60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GB" sz="16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GB" sz="160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0" smtClean="0">
                              <a:latin typeface="Cambria Math" panose="02040503050406030204" pitchFamily="18" charset="0"/>
                            </a:rPr>
                            <m:t>5,33∙</m:t>
                          </m:r>
                          <m:sSup>
                            <m:sSup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GB" sz="1600" i="0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  <m:f>
                            <m:f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  <m:r>
                            <a:rPr lang="en-GB" sz="1600" i="0" smtClean="0">
                              <a:latin typeface="Cambria Math" panose="02040503050406030204" pitchFamily="18" charset="0"/>
                            </a:rPr>
                            <m:t>∙7,69∙</m:t>
                          </m:r>
                          <m:sSup>
                            <m:sSup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GB" sz="1600" i="0" smtClean="0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sup>
                          </m:sSup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GB" sz="1600" i="0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GB" sz="1600" i="0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i="0" smtClean="0">
                                  <a:latin typeface="Cambria Math" panose="02040503050406030204" pitchFamily="18" charset="0"/>
                                </a:rPr>
                                <m:t>100∙</m:t>
                              </m:r>
                              <m:sSup>
                                <m:sSup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i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1600" i="0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GB" sz="16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600" i="0" smtClean="0">
                          <a:latin typeface="Cambria Math" panose="02040503050406030204" pitchFamily="18" charset="0"/>
                        </a:rPr>
                        <m:t>=1025 </m:t>
                      </m:r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GB" sz="1600" dirty="0">
                  <a:latin typeface="DesySans Office" panose="020B0604020202020204" charset="0"/>
                </a:endParaRPr>
              </a:p>
            </p:txBody>
          </p:sp>
        </mc:Choice>
        <mc:Fallback xmlns="">
          <p:sp>
            <p:nvSpPr>
              <p:cNvPr id="8" name="Rechteck 9">
                <a:extLst>
                  <a:ext uri="{FF2B5EF4-FFF2-40B4-BE49-F238E27FC236}">
                    <a16:creationId xmlns:a16="http://schemas.microsoft.com/office/drawing/2014/main" id="{CD62C740-096B-4C0D-B2C7-6281095DCC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488" y="5157192"/>
                <a:ext cx="9055825" cy="7784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10">
            <a:extLst>
              <a:ext uri="{FF2B5EF4-FFF2-40B4-BE49-F238E27FC236}">
                <a16:creationId xmlns:a16="http://schemas.microsoft.com/office/drawing/2014/main" id="{E9C293F2-2C9B-4744-87B1-47AE0AE00A99}"/>
              </a:ext>
            </a:extLst>
          </p:cNvPr>
          <p:cNvSpPr txBox="1"/>
          <p:nvPr/>
        </p:nvSpPr>
        <p:spPr>
          <a:xfrm>
            <a:off x="1343472" y="6021288"/>
            <a:ext cx="96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DesySans Office" panose="020B0604020202020204" charset="0"/>
              </a:rPr>
              <a:t>Each HOM-damper of the cavity has to dissipate </a:t>
            </a:r>
            <a:r>
              <a:rPr lang="en-GB" i="1" dirty="0">
                <a:latin typeface="DesySans Office" panose="020B0604020202020204" charset="0"/>
              </a:rPr>
              <a:t>342 W</a:t>
            </a:r>
            <a:r>
              <a:rPr lang="en-GB" dirty="0">
                <a:latin typeface="DesySans Office" panose="020B0604020202020204" charset="0"/>
              </a:rPr>
              <a:t> during the PETRA III timing mode</a:t>
            </a:r>
            <a:endParaRPr lang="en-GB" sz="1600" dirty="0">
              <a:latin typeface="DesySans Office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8">
                <a:extLst>
                  <a:ext uri="{FF2B5EF4-FFF2-40B4-BE49-F238E27FC236}">
                    <a16:creationId xmlns:a16="http://schemas.microsoft.com/office/drawing/2014/main" id="{08D7D48E-AE67-4147-B775-94605E825ECE}"/>
                  </a:ext>
                </a:extLst>
              </p:cNvPr>
              <p:cNvSpPr/>
              <p:nvPr/>
            </p:nvSpPr>
            <p:spPr>
              <a:xfrm>
                <a:off x="7317963" y="1772816"/>
                <a:ext cx="3997055" cy="819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160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60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160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GB" sz="160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60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GB" sz="16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GB" sz="16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60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GB" sz="16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GB" sz="1600" dirty="0">
                  <a:latin typeface="DesySans Office" panose="020B0604020202020204" charset="0"/>
                </a:endParaRPr>
              </a:p>
            </p:txBody>
          </p:sp>
        </mc:Choice>
        <mc:Fallback xmlns="">
          <p:sp>
            <p:nvSpPr>
              <p:cNvPr id="11" name="Rechteck 8">
                <a:extLst>
                  <a:ext uri="{FF2B5EF4-FFF2-40B4-BE49-F238E27FC236}">
                    <a16:creationId xmlns:a16="http://schemas.microsoft.com/office/drawing/2014/main" id="{08D7D48E-AE67-4147-B775-94605E825E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963" y="1772816"/>
                <a:ext cx="3997055" cy="8198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3">
                <a:extLst>
                  <a:ext uri="{FF2B5EF4-FFF2-40B4-BE49-F238E27FC236}">
                    <a16:creationId xmlns:a16="http://schemas.microsoft.com/office/drawing/2014/main" id="{FC9D8AB8-2ED9-418C-84B4-3ECFF6B2C5B5}"/>
                  </a:ext>
                </a:extLst>
              </p:cNvPr>
              <p:cNvSpPr/>
              <p:nvPr/>
            </p:nvSpPr>
            <p:spPr>
              <a:xfrm>
                <a:off x="7461979" y="3429000"/>
                <a:ext cx="3601306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smtClean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</m:sSub>
                      <m:r>
                        <a:rPr lang="en-GB" sz="160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</m:sSub>
                      <m:d>
                        <m:d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60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GB" sz="16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GB" sz="160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GB" sz="16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60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GB" sz="16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GB" sz="1600" dirty="0">
                  <a:latin typeface="DesySans Office" panose="020B0604020202020204" charset="0"/>
                </a:endParaRPr>
              </a:p>
            </p:txBody>
          </p:sp>
        </mc:Choice>
        <mc:Fallback xmlns="">
          <p:sp>
            <p:nvSpPr>
              <p:cNvPr id="12" name="Rechteck 13">
                <a:extLst>
                  <a:ext uri="{FF2B5EF4-FFF2-40B4-BE49-F238E27FC236}">
                    <a16:creationId xmlns:a16="http://schemas.microsoft.com/office/drawing/2014/main" id="{FC9D8AB8-2ED9-418C-84B4-3ECFF6B2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979" y="3429000"/>
                <a:ext cx="3601306" cy="6455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2">
            <a:extLst>
              <a:ext uri="{FF2B5EF4-FFF2-40B4-BE49-F238E27FC236}">
                <a16:creationId xmlns:a16="http://schemas.microsoft.com/office/drawing/2014/main" id="{230280BF-98C4-44FA-91CE-9AFA1753312A}"/>
              </a:ext>
            </a:extLst>
          </p:cNvPr>
          <p:cNvSpPr txBox="1"/>
          <p:nvPr/>
        </p:nvSpPr>
        <p:spPr>
          <a:xfrm>
            <a:off x="6796773" y="1321138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DesySans Office" panose="020B0604020202020204" charset="0"/>
              </a:rPr>
              <a:t>Power loss in all Modes:</a:t>
            </a:r>
          </a:p>
        </p:txBody>
      </p:sp>
      <p:sp>
        <p:nvSpPr>
          <p:cNvPr id="14" name="Textfeld 14">
            <a:extLst>
              <a:ext uri="{FF2B5EF4-FFF2-40B4-BE49-F238E27FC236}">
                <a16:creationId xmlns:a16="http://schemas.microsoft.com/office/drawing/2014/main" id="{B09CBD28-4A11-4EF7-8D8B-0C16BEF5B778}"/>
              </a:ext>
            </a:extLst>
          </p:cNvPr>
          <p:cNvSpPr txBox="1"/>
          <p:nvPr/>
        </p:nvSpPr>
        <p:spPr>
          <a:xfrm>
            <a:off x="6786275" y="2763902"/>
            <a:ext cx="492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DesySans Office" panose="020B0604020202020204" charset="0"/>
              </a:rPr>
              <a:t>Power loss into the fundamental mode only:</a:t>
            </a:r>
          </a:p>
        </p:txBody>
      </p:sp>
      <p:sp>
        <p:nvSpPr>
          <p:cNvPr id="15" name="Textfeld 15">
            <a:extLst>
              <a:ext uri="{FF2B5EF4-FFF2-40B4-BE49-F238E27FC236}">
                <a16:creationId xmlns:a16="http://schemas.microsoft.com/office/drawing/2014/main" id="{A160ACE7-31BB-4B83-82E2-8DC19F215CF7}"/>
              </a:ext>
            </a:extLst>
          </p:cNvPr>
          <p:cNvSpPr txBox="1"/>
          <p:nvPr/>
        </p:nvSpPr>
        <p:spPr>
          <a:xfrm>
            <a:off x="6836432" y="4306596"/>
            <a:ext cx="378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DesySans Office" panose="020B0604020202020204" charset="0"/>
              </a:rPr>
              <a:t>Power loss into the HOM damper:</a:t>
            </a:r>
          </a:p>
        </p:txBody>
      </p:sp>
      <p:sp>
        <p:nvSpPr>
          <p:cNvPr id="16" name="Textfeld 3">
            <a:extLst>
              <a:ext uri="{FF2B5EF4-FFF2-40B4-BE49-F238E27FC236}">
                <a16:creationId xmlns:a16="http://schemas.microsoft.com/office/drawing/2014/main" id="{18C3DAEA-7F88-4525-B7F9-34583C12986A}"/>
              </a:ext>
            </a:extLst>
          </p:cNvPr>
          <p:cNvSpPr txBox="1"/>
          <p:nvPr/>
        </p:nvSpPr>
        <p:spPr>
          <a:xfrm>
            <a:off x="486075" y="836712"/>
            <a:ext cx="5880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DesySans Office" panose="020B0604020202020204" charset="0"/>
              </a:rPr>
              <a:t>Application of the analytical approach of R. B. Palmer (1989)</a:t>
            </a:r>
          </a:p>
        </p:txBody>
      </p:sp>
    </p:spTree>
    <p:extLst>
      <p:ext uri="{BB962C8B-B14F-4D97-AF65-F5344CB8AC3E}">
        <p14:creationId xmlns:p14="http://schemas.microsoft.com/office/powerpoint/2010/main" val="2344423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Measurement of HOM-load in PETRA III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pic>
        <p:nvPicPr>
          <p:cNvPr id="7" name="Grafik 2">
            <a:extLst>
              <a:ext uri="{FF2B5EF4-FFF2-40B4-BE49-F238E27FC236}">
                <a16:creationId xmlns:a16="http://schemas.microsoft.com/office/drawing/2014/main" id="{5559D1C5-0CF2-4590-AB6E-31FB1D1E264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921" y="3713600"/>
            <a:ext cx="4440342" cy="2604431"/>
          </a:xfrm>
          <a:prstGeom prst="rect">
            <a:avLst/>
          </a:prstGeom>
          <a:noFill/>
        </p:spPr>
      </p:pic>
      <p:sp>
        <p:nvSpPr>
          <p:cNvPr id="9" name="Textfeld 5">
            <a:extLst>
              <a:ext uri="{FF2B5EF4-FFF2-40B4-BE49-F238E27FC236}">
                <a16:creationId xmlns:a16="http://schemas.microsoft.com/office/drawing/2014/main" id="{8EC84636-BAA6-4583-BE15-CD1DE234BE97}"/>
              </a:ext>
            </a:extLst>
          </p:cNvPr>
          <p:cNvSpPr txBox="1"/>
          <p:nvPr/>
        </p:nvSpPr>
        <p:spPr>
          <a:xfrm>
            <a:off x="4062752" y="5622339"/>
            <a:ext cx="793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2488" algn="l"/>
              </a:tabLst>
            </a:pPr>
            <a:r>
              <a:rPr lang="en-GB" sz="1600" dirty="0">
                <a:latin typeface="DesySans Office" panose="020B0604020202020204" charset="0"/>
              </a:rPr>
              <a:t>The measurement and analytical calculation are remarkably close to each other: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662488" algn="l"/>
              </a:tabLst>
            </a:pPr>
            <a:r>
              <a:rPr lang="en-GB" sz="1600" dirty="0">
                <a:latin typeface="DesySans Office" panose="020B0604020202020204" charset="0"/>
              </a:rPr>
              <a:t>Energy loss into HOM`s calculate by theory: 	      1025W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662488" algn="l"/>
              </a:tabLst>
            </a:pPr>
            <a:r>
              <a:rPr lang="en-GB" sz="1600" dirty="0">
                <a:latin typeface="DesySans Office" panose="020B0604020202020204" charset="0"/>
              </a:rPr>
              <a:t>Measurement has delivered:	       955 W</a:t>
            </a: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05299632-5C04-492E-834C-D0BA7EC3B4DA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8326" y="3174992"/>
            <a:ext cx="3678950" cy="1956071"/>
          </a:xfrm>
          <a:prstGeom prst="rect">
            <a:avLst/>
          </a:prstGeom>
          <a:noFill/>
        </p:spPr>
      </p:pic>
      <p:pic>
        <p:nvPicPr>
          <p:cNvPr id="12" name="Grafik 7">
            <a:extLst>
              <a:ext uri="{FF2B5EF4-FFF2-40B4-BE49-F238E27FC236}">
                <a16:creationId xmlns:a16="http://schemas.microsoft.com/office/drawing/2014/main" id="{188CC8AC-14E1-4EC8-B491-BAD40FEFA532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828" y="1145167"/>
            <a:ext cx="3240360" cy="2551271"/>
          </a:xfrm>
          <a:prstGeom prst="rect">
            <a:avLst/>
          </a:prstGeom>
          <a:noFill/>
        </p:spPr>
      </p:pic>
      <p:sp>
        <p:nvSpPr>
          <p:cNvPr id="13" name="Textfeld 9">
            <a:extLst>
              <a:ext uri="{FF2B5EF4-FFF2-40B4-BE49-F238E27FC236}">
                <a16:creationId xmlns:a16="http://schemas.microsoft.com/office/drawing/2014/main" id="{6EB3FB8A-2A7F-4657-AEC0-CCADB2396A75}"/>
              </a:ext>
            </a:extLst>
          </p:cNvPr>
          <p:cNvSpPr txBox="1"/>
          <p:nvPr/>
        </p:nvSpPr>
        <p:spPr>
          <a:xfrm>
            <a:off x="4062752" y="1284909"/>
            <a:ext cx="7739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DesySans Office" panose="020B0604020202020204" charset="0"/>
              </a:rPr>
              <a:t>Measurement of the HOM power loss by observing the temperature of the cooling water temperature leaving the ferrite HOM dampers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DesySans Office" panose="020B0604020202020204" charset="0"/>
              </a:rPr>
              <a:t>Beam current was decreased from 100 mA to 29 mA within 2.8 h which keeps the HOM dampers in an equilibrium at all beam currents.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DesySans Office" panose="020B0604020202020204" charset="0"/>
              </a:rPr>
              <a:t>Constant gap voltage keeps the heat contribution due to heat conduction from the fundamental mode in the HOM damper constant.</a:t>
            </a:r>
          </a:p>
        </p:txBody>
      </p:sp>
      <p:sp>
        <p:nvSpPr>
          <p:cNvPr id="14" name="Textfeld 10">
            <a:extLst>
              <a:ext uri="{FF2B5EF4-FFF2-40B4-BE49-F238E27FC236}">
                <a16:creationId xmlns:a16="http://schemas.microsoft.com/office/drawing/2014/main" id="{D43E17DD-CD1B-46DA-8596-7BB681957261}"/>
              </a:ext>
            </a:extLst>
          </p:cNvPr>
          <p:cNvSpPr txBox="1"/>
          <p:nvPr/>
        </p:nvSpPr>
        <p:spPr>
          <a:xfrm>
            <a:off x="7752464" y="3140968"/>
            <a:ext cx="41041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DesySans Office" panose="020B0604020202020204" charset="0"/>
              </a:rPr>
              <a:t>Observation: The HOM load is different for all three HOM dampers.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DesySans Office" panose="020B0604020202020204" charset="0"/>
              </a:rPr>
              <a:t>The arrangement of the tuner and coupler forces the dipole HOM modes to polarize into an upright position.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DesySans Office" panose="020B0604020202020204" charset="0"/>
              </a:rPr>
              <a:t>This means that the HOM load is highest for the upright HOM damper waveguide.</a:t>
            </a:r>
          </a:p>
        </p:txBody>
      </p:sp>
      <p:sp>
        <p:nvSpPr>
          <p:cNvPr id="15" name="Textfeld 11">
            <a:extLst>
              <a:ext uri="{FF2B5EF4-FFF2-40B4-BE49-F238E27FC236}">
                <a16:creationId xmlns:a16="http://schemas.microsoft.com/office/drawing/2014/main" id="{140CE4AA-470F-4D8F-9F50-BF900B4C6090}"/>
              </a:ext>
            </a:extLst>
          </p:cNvPr>
          <p:cNvSpPr txBox="1"/>
          <p:nvPr/>
        </p:nvSpPr>
        <p:spPr>
          <a:xfrm>
            <a:off x="917564" y="768631"/>
            <a:ext cx="6591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DesySans Office" panose="020B0604020202020204" charset="0"/>
              </a:rPr>
              <a:t>40 bunches, beam current decreases slowly from 100 mA to 29 mA</a:t>
            </a:r>
          </a:p>
        </p:txBody>
      </p:sp>
    </p:spTree>
    <p:extLst>
      <p:ext uri="{BB962C8B-B14F-4D97-AF65-F5344CB8AC3E}">
        <p14:creationId xmlns:p14="http://schemas.microsoft.com/office/powerpoint/2010/main" val="3911189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Low-level RF: design and tolerances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91D2A0-F486-4121-8BCC-982C53C5D0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0" y="1124744"/>
            <a:ext cx="4908465" cy="2444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290B5-4EAA-4119-A733-C7BF19BFE0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64" y="332656"/>
            <a:ext cx="4518914" cy="6259533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D7C2AC7-3E4E-4E8E-8CD8-72583908071E}"/>
              </a:ext>
            </a:extLst>
          </p:cNvPr>
          <p:cNvSpPr txBox="1">
            <a:spLocks/>
          </p:cNvSpPr>
          <p:nvPr/>
        </p:nvSpPr>
        <p:spPr>
          <a:xfrm>
            <a:off x="191344" y="3861048"/>
            <a:ext cx="6624736" cy="2376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MicroTCA-based digital LLRF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Development of XFEL system applicable to CW operation 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Four cavities controlled independently per µTCA crate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LLRF controls Beckhoff PLC plunger driver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Required tolerances 10 x looser than XFEL values</a:t>
            </a:r>
          </a:p>
          <a:p>
            <a:pPr marL="628650" lvl="2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0.1% rms amplitude stability</a:t>
            </a:r>
          </a:p>
          <a:p>
            <a:pPr marL="628650" lvl="2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0.1° rms phase stability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Prototype has been running successfully in PETRA III since 2023</a:t>
            </a:r>
          </a:p>
          <a:p>
            <a:pPr marL="361950" lvl="1" indent="0">
              <a:spcAft>
                <a:spcPts val="0"/>
              </a:spcAft>
              <a:buNone/>
            </a:pPr>
            <a:endParaRPr lang="en-GB">
              <a:latin typeface="DesySans Office" panose="020B05030400000200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654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Stability issues with harmonic cavities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107E8B-6DBA-48D7-946D-B1DAA27546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212" y="875566"/>
            <a:ext cx="5774436" cy="537210"/>
          </a:xfrm>
          <a:prstGeom prst="rect">
            <a:avLst/>
          </a:prstGeom>
        </p:spPr>
      </p:pic>
      <p:sp>
        <p:nvSpPr>
          <p:cNvPr id="9" name="Textplatzhalter 7">
            <a:extLst>
              <a:ext uri="{FF2B5EF4-FFF2-40B4-BE49-F238E27FC236}">
                <a16:creationId xmlns:a16="http://schemas.microsoft.com/office/drawing/2014/main" id="{30987753-DD62-462D-8157-548400470695}"/>
              </a:ext>
            </a:extLst>
          </p:cNvPr>
          <p:cNvSpPr txBox="1">
            <a:spLocks/>
          </p:cNvSpPr>
          <p:nvPr/>
        </p:nvSpPr>
        <p:spPr>
          <a:xfrm>
            <a:off x="1343472" y="5445224"/>
            <a:ext cx="10009112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Very high coupled bunch mode driving impedances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Low rotation frequency and broad cavity impedance combine to destabilise beam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There are many problematic modes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Initial analytic estimates are confirmed by ELEGANT simulation (Y-C Chae &amp; C Li)</a:t>
            </a:r>
          </a:p>
          <a:p>
            <a:pPr marL="361950" lvl="1" indent="0">
              <a:spcAft>
                <a:spcPts val="0"/>
              </a:spcAft>
              <a:buNone/>
            </a:pPr>
            <a:endParaRPr lang="en-GB">
              <a:latin typeface="DesySans Office" panose="020B0503040000020003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8B75CB-224A-459F-B95E-F95E3473F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196752"/>
            <a:ext cx="9403155" cy="4248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502DE-6406-4534-91BF-7F469F7488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42" t="-7193" r="28984"/>
          <a:stretch/>
        </p:blipFill>
        <p:spPr>
          <a:xfrm>
            <a:off x="9408368" y="3356992"/>
            <a:ext cx="2741340" cy="1016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AC9E62-F85C-4A02-9E71-C4BA1D8CF2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06" r="27896" b="-128"/>
          <a:stretch/>
        </p:blipFill>
        <p:spPr>
          <a:xfrm>
            <a:off x="9408368" y="2636912"/>
            <a:ext cx="2788937" cy="610380"/>
          </a:xfrm>
          <a:prstGeom prst="rect">
            <a:avLst/>
          </a:prstGeom>
        </p:spPr>
      </p:pic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DA4FA384-4BE5-4E4F-B0E0-B67D3E6051D1}"/>
              </a:ext>
            </a:extLst>
          </p:cNvPr>
          <p:cNvSpPr txBox="1">
            <a:spLocks/>
          </p:cNvSpPr>
          <p:nvPr/>
        </p:nvSpPr>
        <p:spPr>
          <a:xfrm>
            <a:off x="9984432" y="1772816"/>
            <a:ext cx="1656184" cy="5760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0">
              <a:spcAft>
                <a:spcPts val="0"/>
              </a:spcAft>
              <a:buNone/>
            </a:pPr>
            <a:r>
              <a:rPr lang="en-GB" sz="1600">
                <a:latin typeface="DesySans Office" panose="020B0503040000020003" pitchFamily="34" charset="0"/>
                <a:cs typeface="Calibri" panose="020F0502020204030204" pitchFamily="34" charset="0"/>
              </a:rPr>
              <a:t>Flat potential</a:t>
            </a:r>
          </a:p>
          <a:p>
            <a:pPr marL="95250" indent="0">
              <a:spcAft>
                <a:spcPts val="0"/>
              </a:spcAft>
              <a:buNone/>
            </a:pPr>
            <a:r>
              <a:rPr lang="en-GB" sz="1600">
                <a:latin typeface="DesySans Office" panose="020B0503040000020003" pitchFamily="34" charset="0"/>
                <a:cs typeface="Calibri" panose="020F0502020204030204" pitchFamily="34" charset="0"/>
              </a:rPr>
              <a:t>Detuned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8D770-2482-45F4-B0EF-0298DF38DE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432" y="877094"/>
            <a:ext cx="3276600" cy="19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DD1AD-5F37-4DE9-901E-51BD9028C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7488" y="1093118"/>
            <a:ext cx="217170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34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Instability control with direct RF feedback and one-turn delay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E80B1490-2E7E-4249-9981-87D646F227B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496" y="1124744"/>
            <a:ext cx="4319905" cy="2638425"/>
          </a:xfrm>
          <a:prstGeom prst="rect">
            <a:avLst/>
          </a:prstGeom>
          <a:noFill/>
        </p:spPr>
      </p:pic>
      <p:sp>
        <p:nvSpPr>
          <p:cNvPr id="7" name="Textplatzhalter 7">
            <a:extLst>
              <a:ext uri="{FF2B5EF4-FFF2-40B4-BE49-F238E27FC236}">
                <a16:creationId xmlns:a16="http://schemas.microsoft.com/office/drawing/2014/main" id="{9E42FB47-5A56-4B2F-A529-07251FA0A2E7}"/>
              </a:ext>
            </a:extLst>
          </p:cNvPr>
          <p:cNvSpPr txBox="1">
            <a:spLocks/>
          </p:cNvSpPr>
          <p:nvPr/>
        </p:nvSpPr>
        <p:spPr>
          <a:xfrm>
            <a:off x="407368" y="4149080"/>
            <a:ext cx="6408712" cy="18722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Reduce driving impedance with direct RF feedback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Successfully implemented at CERN and PEP II (Pederson 1975, Minty 1996)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Previously used in HERA at DESY with amplifier in tunnel (Gamp 2011)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Requires development of sophisticated comb filter in one-turn delay line (Mastoridis 2012 )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3541B-8EDB-4208-95AA-AFA03D1E24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1340768"/>
            <a:ext cx="3000375" cy="2619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1936E4-2556-447D-A0EF-8544BD8200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4005064"/>
            <a:ext cx="33147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8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Agenda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3072284" y="981805"/>
            <a:ext cx="4751908" cy="5434872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AutoNum type="arabicPlain"/>
            </a:pPr>
            <a:r>
              <a:rPr lang="en-GB" b="1" dirty="0">
                <a:latin typeface="DesySans Office" panose="020B0503040000020003" pitchFamily="34" charset="0"/>
                <a:cs typeface="Calibri" panose="020F0502020204030204" pitchFamily="34" charset="0"/>
              </a:rPr>
              <a:t>DESY site and accelerators</a:t>
            </a:r>
          </a:p>
          <a:p>
            <a:pPr marL="342900" indent="-342900">
              <a:spcAft>
                <a:spcPts val="0"/>
              </a:spcAft>
              <a:buAutoNum type="arabicPlain"/>
            </a:pPr>
            <a:endParaRPr lang="en-GB" b="1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AutoNum type="arabicPlain"/>
            </a:pPr>
            <a:r>
              <a:rPr lang="en-GB" b="1" dirty="0">
                <a:latin typeface="DesySans Office" panose="020B0503040000020003" pitchFamily="34" charset="0"/>
                <a:cs typeface="Calibri" panose="020F0502020204030204" pitchFamily="34" charset="0"/>
              </a:rPr>
              <a:t>The PETRA IV upgrade</a:t>
            </a:r>
          </a:p>
          <a:p>
            <a:pPr marL="342900" indent="-342900">
              <a:spcAft>
                <a:spcPts val="0"/>
              </a:spcAft>
              <a:buAutoNum type="arabicPlain"/>
            </a:pPr>
            <a:endParaRPr lang="en-GB" b="1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AutoNum type="arabicPlain"/>
            </a:pPr>
            <a:r>
              <a:rPr lang="en-GB" b="1" dirty="0">
                <a:latin typeface="DesySans Office" panose="020B0503040000020003" pitchFamily="34" charset="0"/>
                <a:cs typeface="Calibri" panose="020F0502020204030204" pitchFamily="34" charset="0"/>
              </a:rPr>
              <a:t>Project schedule</a:t>
            </a:r>
          </a:p>
          <a:p>
            <a:pPr marL="342900" indent="-342900">
              <a:spcAft>
                <a:spcPts val="0"/>
              </a:spcAft>
              <a:buAutoNum type="arabicPlain"/>
            </a:pPr>
            <a:endParaRPr lang="en-GB" b="1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AutoNum type="arabicPlain"/>
            </a:pPr>
            <a:r>
              <a:rPr lang="en-GB" b="1" dirty="0">
                <a:latin typeface="DesySans Office" panose="020B0503040000020003" pitchFamily="34" charset="0"/>
                <a:cs typeface="Calibri" panose="020F0502020204030204" pitchFamily="34" charset="0"/>
              </a:rPr>
              <a:t>RF details and recent developments</a:t>
            </a:r>
          </a:p>
          <a:p>
            <a:pPr marL="342900" indent="-342900">
              <a:spcAft>
                <a:spcPts val="0"/>
              </a:spcAft>
              <a:buAutoNum type="arabicPlain"/>
            </a:pPr>
            <a:endParaRPr lang="en-GB" b="1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AutoNum type="arabicPlain"/>
            </a:pPr>
            <a:r>
              <a:rPr lang="en-GB" b="1" dirty="0">
                <a:latin typeface="DesySans Office" panose="020B0503040000020003" pitchFamily="34" charset="0"/>
                <a:cs typeface="Calibri" panose="020F0502020204030204" pitchFamily="34" charset="0"/>
              </a:rPr>
              <a:t>Prototyping in PETRA III</a:t>
            </a:r>
          </a:p>
          <a:p>
            <a:pPr marL="342900" indent="-342900">
              <a:spcAft>
                <a:spcPts val="0"/>
              </a:spcAft>
              <a:buAutoNum type="arabicPlain"/>
            </a:pPr>
            <a:endParaRPr lang="en-GB" b="1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AutoNum type="arabicPlain"/>
            </a:pPr>
            <a:r>
              <a:rPr lang="en-GB" b="1" dirty="0">
                <a:latin typeface="DesySans Office" panose="020B0503040000020003" pitchFamily="34" charset="0"/>
                <a:cs typeface="Calibri" panose="020F0502020204030204" pitchFamily="34" charset="0"/>
              </a:rPr>
              <a:t>Harmonic cavity options</a:t>
            </a:r>
          </a:p>
          <a:p>
            <a:pPr marL="342900" indent="-342900">
              <a:spcAft>
                <a:spcPts val="0"/>
              </a:spcAft>
              <a:buAutoNum type="arabicPlain"/>
            </a:pPr>
            <a:endParaRPr lang="en-GB" b="1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AutoNum type="arabicPlain"/>
            </a:pPr>
            <a:r>
              <a:rPr lang="en-GB" b="1" dirty="0">
                <a:latin typeface="DesySans Office" panose="020B0503040000020003" pitchFamily="34" charset="0"/>
                <a:cs typeface="Calibri" panose="020F0502020204030204" pitchFamily="34" charset="0"/>
              </a:rPr>
              <a:t>Low level RF requirements</a:t>
            </a:r>
          </a:p>
          <a:p>
            <a:pPr marL="342900" indent="-342900">
              <a:spcAft>
                <a:spcPts val="0"/>
              </a:spcAft>
              <a:buAutoNum type="arabicPlain"/>
            </a:pPr>
            <a:endParaRPr lang="en-GB" b="1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AutoNum type="arabicPlain"/>
            </a:pPr>
            <a:r>
              <a:rPr lang="en-GB" b="1" dirty="0">
                <a:latin typeface="DesySans Office" panose="020B0503040000020003" pitchFamily="34" charset="0"/>
                <a:cs typeface="Calibri" panose="020F0502020204030204" pitchFamily="34" charset="0"/>
              </a:rPr>
              <a:t>Stability issues and strategy</a:t>
            </a:r>
          </a:p>
          <a:p>
            <a:pPr marL="342900" indent="-342900">
              <a:spcAft>
                <a:spcPts val="0"/>
              </a:spcAft>
              <a:buAutoNum type="arabicPlain"/>
            </a:pPr>
            <a:endParaRPr lang="en-GB" b="1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GB" dirty="0">
              <a:latin typeface="DesySans Office" panose="020B0503040000020003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67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Initial tests of direct RF feedback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F2176AD-9099-4309-A6C5-01B28DB0B5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864" y="836712"/>
            <a:ext cx="3068078" cy="27571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92E3764-6E17-4B49-BA5B-CAA3AF6873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908720"/>
            <a:ext cx="3241829" cy="25742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14CDF59-3279-4024-AC18-DD23F6288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911424" y="5805264"/>
            <a:ext cx="1333500" cy="5560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4D42F0-ADB8-4C03-BA96-C2A5C6F0FF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64" t="-2501" r="39009"/>
          <a:stretch/>
        </p:blipFill>
        <p:spPr>
          <a:xfrm>
            <a:off x="2423592" y="5805264"/>
            <a:ext cx="1498600" cy="5614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682BA89-63AD-41B6-8312-1C555E3387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395" y="3574280"/>
            <a:ext cx="3178829" cy="3095080"/>
          </a:xfrm>
          <a:prstGeom prst="rect">
            <a:avLst/>
          </a:prstGeom>
        </p:spPr>
      </p:pic>
      <p:sp>
        <p:nvSpPr>
          <p:cNvPr id="37" name="Textplatzhalter 7">
            <a:extLst>
              <a:ext uri="{FF2B5EF4-FFF2-40B4-BE49-F238E27FC236}">
                <a16:creationId xmlns:a16="http://schemas.microsoft.com/office/drawing/2014/main" id="{969D6DD3-64DE-4CAE-BF35-1237A6D25BCE}"/>
              </a:ext>
            </a:extLst>
          </p:cNvPr>
          <p:cNvSpPr txBox="1">
            <a:spLocks/>
          </p:cNvSpPr>
          <p:nvPr/>
        </p:nvSpPr>
        <p:spPr>
          <a:xfrm>
            <a:off x="407368" y="3573016"/>
            <a:ext cx="4176464" cy="20882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Proof of principle measurements on test cavity and HOM-damped cavity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Impedance (and HPA gain) change with feedback gain (attenuation)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Feedback gain calculated from S21 measurements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Also from Fano profile of S11 and S22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5A1C112-1BD0-45B1-A858-197BB1B6D2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312" y="1844824"/>
            <a:ext cx="2028659" cy="2076961"/>
          </a:xfrm>
          <a:prstGeom prst="rect">
            <a:avLst/>
          </a:prstGeom>
        </p:spPr>
      </p:pic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3946FD42-69B4-47B9-87BD-ECEB5BCF8E70}"/>
              </a:ext>
            </a:extLst>
          </p:cNvPr>
          <p:cNvSpPr txBox="1">
            <a:spLocks/>
          </p:cNvSpPr>
          <p:nvPr/>
        </p:nvSpPr>
        <p:spPr>
          <a:xfrm>
            <a:off x="8544272" y="4365104"/>
            <a:ext cx="3024336" cy="13681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Feedback loop stability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Quantified by gain and phase margin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Consistent with theory</a:t>
            </a:r>
          </a:p>
        </p:txBody>
      </p:sp>
    </p:spTree>
    <p:extLst>
      <p:ext uri="{BB962C8B-B14F-4D97-AF65-F5344CB8AC3E}">
        <p14:creationId xmlns:p14="http://schemas.microsoft.com/office/powerpoint/2010/main" val="2443446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Parking the harmonic cavities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572DFBE-FC7F-41C8-A5B6-6C3FEF4063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437064"/>
              </p:ext>
            </p:extLst>
          </p:nvPr>
        </p:nvGraphicFramePr>
        <p:xfrm>
          <a:off x="407988" y="1196752"/>
          <a:ext cx="11376642" cy="1699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107">
                  <a:extLst>
                    <a:ext uri="{9D8B030D-6E8A-4147-A177-3AD203B41FA5}">
                      <a16:colId xmlns:a16="http://schemas.microsoft.com/office/drawing/2014/main" val="349088301"/>
                    </a:ext>
                  </a:extLst>
                </a:gridCol>
                <a:gridCol w="1896107">
                  <a:extLst>
                    <a:ext uri="{9D8B030D-6E8A-4147-A177-3AD203B41FA5}">
                      <a16:colId xmlns:a16="http://schemas.microsoft.com/office/drawing/2014/main" val="1804580055"/>
                    </a:ext>
                  </a:extLst>
                </a:gridCol>
                <a:gridCol w="1896107">
                  <a:extLst>
                    <a:ext uri="{9D8B030D-6E8A-4147-A177-3AD203B41FA5}">
                      <a16:colId xmlns:a16="http://schemas.microsoft.com/office/drawing/2014/main" val="279753898"/>
                    </a:ext>
                  </a:extLst>
                </a:gridCol>
                <a:gridCol w="1896107">
                  <a:extLst>
                    <a:ext uri="{9D8B030D-6E8A-4147-A177-3AD203B41FA5}">
                      <a16:colId xmlns:a16="http://schemas.microsoft.com/office/drawing/2014/main" val="1026393682"/>
                    </a:ext>
                  </a:extLst>
                </a:gridCol>
                <a:gridCol w="1896107">
                  <a:extLst>
                    <a:ext uri="{9D8B030D-6E8A-4147-A177-3AD203B41FA5}">
                      <a16:colId xmlns:a16="http://schemas.microsoft.com/office/drawing/2014/main" val="154395018"/>
                    </a:ext>
                  </a:extLst>
                </a:gridCol>
                <a:gridCol w="1896107">
                  <a:extLst>
                    <a:ext uri="{9D8B030D-6E8A-4147-A177-3AD203B41FA5}">
                      <a16:colId xmlns:a16="http://schemas.microsoft.com/office/drawing/2014/main" val="20782580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chemeClr val="lt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chemeClr val="lt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Number of cavities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R0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chemeClr val="lt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Q0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chemeClr val="lt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Coupling factor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Tuning range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024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Choke-mode (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Shintake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) cavity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1.7 MΩ (design)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170 kΩ (design, shorted)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19300 (design)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2010 (design, shorted)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Variable, can be disabled by shorting the input coupler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3 MHz, with shorted frequency 3 MHz above active frequency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7686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Alba cavity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1.5 MΩ (design)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1.05 MΩ (measured)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17000 (design)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13200 (measured)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Fixed (nominally β = 4)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DesySans Office" panose="020B0503040000020003" pitchFamily="34" charset="0"/>
                          <a:ea typeface="+mn-ea"/>
                          <a:cs typeface="+mn-cs"/>
                        </a:rPr>
                        <a:t>12 MHz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450042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B55B0FC-9A2B-4209-8499-8B54B7CD3C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800" y="3243917"/>
            <a:ext cx="3694496" cy="2993395"/>
          </a:xfrm>
          <a:prstGeom prst="rect">
            <a:avLst/>
          </a:prstGeom>
        </p:spPr>
      </p:pic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55B8ED1-CEB5-41A3-BE21-E4552A745761}"/>
              </a:ext>
            </a:extLst>
          </p:cNvPr>
          <p:cNvSpPr txBox="1">
            <a:spLocks/>
          </p:cNvSpPr>
          <p:nvPr/>
        </p:nvSpPr>
        <p:spPr>
          <a:xfrm>
            <a:off x="407368" y="3356992"/>
            <a:ext cx="3600400" cy="2592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Summed impedance of 24 harmonic cavities breaches the longitudinal instability threshold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Detuning and differential tuning reduces the effect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Limited tuning range of Shintake cavity leads to more pronounced effects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578E7-CC05-400E-9540-80DD716B05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3284984"/>
            <a:ext cx="3694496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30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Summary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sp>
        <p:nvSpPr>
          <p:cNvPr id="6" name="Textplatzhalter 7">
            <a:extLst>
              <a:ext uri="{FF2B5EF4-FFF2-40B4-BE49-F238E27FC236}">
                <a16:creationId xmlns:a16="http://schemas.microsoft.com/office/drawing/2014/main" id="{5B4744A4-CF01-406C-A141-89EDB10FB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5821"/>
            <a:ext cx="11593288" cy="388735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b="1">
                <a:latin typeface="DesySans Office" panose="020B0503040000020003" pitchFamily="34" charset="0"/>
                <a:cs typeface="Calibri" panose="020F0502020204030204" pitchFamily="34" charset="0"/>
              </a:rPr>
              <a:t>PETRA IV upgrade is an ambitious programme involving new storage ring and booster plus considerable civil development</a:t>
            </a:r>
          </a:p>
          <a:p>
            <a:pPr>
              <a:spcAft>
                <a:spcPts val="0"/>
              </a:spcAft>
            </a:pPr>
            <a:endParaRPr lang="en-GB" b="1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b="1">
                <a:latin typeface="DesySans Office" panose="020B0503040000020003" pitchFamily="34" charset="0"/>
                <a:cs typeface="Calibri" panose="020F0502020204030204" pitchFamily="34" charset="0"/>
              </a:rPr>
              <a:t>Hoping for funding approval in 2026 and a 2½ dark period for upgrade beginning in 2030</a:t>
            </a:r>
          </a:p>
          <a:p>
            <a:pPr>
              <a:spcAft>
                <a:spcPts val="0"/>
              </a:spcAft>
            </a:pPr>
            <a:endParaRPr lang="en-GB" b="1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b="1">
                <a:latin typeface="DesySans Office" panose="020B0503040000020003" pitchFamily="34" charset="0"/>
                <a:cs typeface="Calibri" panose="020F0502020204030204" pitchFamily="34" charset="0"/>
              </a:rPr>
              <a:t>RF design is largely fixed</a:t>
            </a:r>
          </a:p>
          <a:p>
            <a:pPr>
              <a:spcAft>
                <a:spcPts val="0"/>
              </a:spcAft>
            </a:pPr>
            <a:endParaRPr lang="en-GB" b="1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b="1">
                <a:latin typeface="DesySans Office" panose="020B0503040000020003" pitchFamily="34" charset="0"/>
                <a:cs typeface="Calibri" panose="020F0502020204030204" pitchFamily="34" charset="0"/>
              </a:rPr>
              <a:t>Fundamental cavity, solid state amplifier and digital LLRF have been tested in PETRA III</a:t>
            </a:r>
          </a:p>
          <a:p>
            <a:pPr>
              <a:spcAft>
                <a:spcPts val="0"/>
              </a:spcAft>
            </a:pPr>
            <a:endParaRPr lang="en-GB" b="1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b="1">
                <a:latin typeface="DesySans Office" panose="020B0503040000020003" pitchFamily="34" charset="0"/>
                <a:cs typeface="Calibri" panose="020F0502020204030204" pitchFamily="34" charset="0"/>
              </a:rPr>
              <a:t>Baseline harmonic cavity is ALBA active 3</a:t>
            </a:r>
            <a:r>
              <a:rPr lang="en-GB" b="1" baseline="30000">
                <a:latin typeface="DesySans Office" panose="020B0503040000020003" pitchFamily="34" charset="0"/>
                <a:cs typeface="Calibri" panose="020F0502020204030204" pitchFamily="34" charset="0"/>
              </a:rPr>
              <a:t>rd</a:t>
            </a:r>
            <a:r>
              <a:rPr lang="en-GB" b="1">
                <a:latin typeface="DesySans Office" panose="020B0503040000020003" pitchFamily="34" charset="0"/>
                <a:cs typeface="Calibri" panose="020F0502020204030204" pitchFamily="34" charset="0"/>
              </a:rPr>
              <a:t> harmonic design and “Shintake” choke mode cavity is being developed as an alternative</a:t>
            </a:r>
          </a:p>
          <a:p>
            <a:pPr>
              <a:spcAft>
                <a:spcPts val="0"/>
              </a:spcAft>
            </a:pPr>
            <a:endParaRPr lang="en-GB" b="1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b="1">
                <a:latin typeface="DesySans Office" panose="020B0503040000020003" pitchFamily="34" charset="0"/>
                <a:cs typeface="Calibri" panose="020F0502020204030204" pitchFamily="34" charset="0"/>
              </a:rPr>
              <a:t>Stability is a considerable challenge and will be addressed by feedback impedance control</a:t>
            </a:r>
          </a:p>
          <a:p>
            <a:pPr marL="342900" indent="-342900">
              <a:spcAft>
                <a:spcPts val="0"/>
              </a:spcAft>
              <a:buAutoNum type="arabicPlain"/>
            </a:pPr>
            <a:endParaRPr lang="en-GB" b="1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GB">
              <a:latin typeface="DesySans Office" panose="020B0503040000020003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8B8E8D-7C10-4E45-A66C-2E0591443EC0}"/>
              </a:ext>
            </a:extLst>
          </p:cNvPr>
          <p:cNvSpPr/>
          <p:nvPr/>
        </p:nvSpPr>
        <p:spPr>
          <a:xfrm>
            <a:off x="3143672" y="5301208"/>
            <a:ext cx="55066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DesySans Office" panose="020B0604020202020204" charset="0"/>
              </a:rPr>
              <a:t>Thank you for your attention</a:t>
            </a:r>
          </a:p>
          <a:p>
            <a:pPr algn="ctr"/>
            <a:r>
              <a:rPr lang="en-GB" sz="3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DesySans Office" panose="020B060402020202020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440100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The DESY accelerators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74B7D-4445-4455-8BAC-DCA3FC5D6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96" r="13577"/>
          <a:stretch/>
        </p:blipFill>
        <p:spPr>
          <a:xfrm>
            <a:off x="335360" y="1052736"/>
            <a:ext cx="7426412" cy="5142952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A755CB7-D9E0-43CD-8849-0125ED7AB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200" y="1124744"/>
            <a:ext cx="4295800" cy="554461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b="1">
                <a:latin typeface="DesySans Office" panose="020B0503040000020003" pitchFamily="34" charset="0"/>
                <a:cs typeface="Calibri" panose="020F0502020204030204" pitchFamily="34" charset="0"/>
              </a:rPr>
              <a:t>PETRA III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6 GeV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2304 m circumference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120 mA current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20 MV voltage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LINAC II 450 MeV preinjector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PIA accumulator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DESY II booster</a:t>
            </a:r>
          </a:p>
          <a:p>
            <a:pPr lvl="1">
              <a:spcAft>
                <a:spcPts val="0"/>
              </a:spcAft>
            </a:pPr>
            <a:endParaRPr lang="en-GB" sz="180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b="1">
                <a:latin typeface="DesySans Office" panose="020B0503040000020003" pitchFamily="34" charset="0"/>
                <a:cs typeface="Calibri" panose="020F0502020204030204" pitchFamily="34" charset="0"/>
              </a:rPr>
              <a:t>FLASH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1.2 GeV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315 m length</a:t>
            </a:r>
          </a:p>
          <a:p>
            <a:pPr lvl="1">
              <a:spcAft>
                <a:spcPts val="0"/>
              </a:spcAft>
            </a:pPr>
            <a:endParaRPr lang="en-GB" sz="180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b="1">
                <a:latin typeface="DesySans Office" panose="020B0503040000020003" pitchFamily="34" charset="0"/>
                <a:cs typeface="Calibri" panose="020F0502020204030204" pitchFamily="34" charset="0"/>
              </a:rPr>
              <a:t>XFEL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Up to 16.5 GeV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3.4 km length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200 m injector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2 km linac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1.2 km undulator/experiments</a:t>
            </a:r>
          </a:p>
          <a:p>
            <a:pPr marL="0" indent="0">
              <a:spcAft>
                <a:spcPts val="0"/>
              </a:spcAft>
              <a:buNone/>
            </a:pPr>
            <a:endParaRPr lang="en-GB">
              <a:latin typeface="DesySans Office" panose="020B05030400000200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Basic design and infrastructure overview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6E85A3-DBE5-4914-AC0E-551BE8AE6F5D}"/>
              </a:ext>
            </a:extLst>
          </p:cNvPr>
          <p:cNvSpPr/>
          <p:nvPr/>
        </p:nvSpPr>
        <p:spPr>
          <a:xfrm>
            <a:off x="9408368" y="1052736"/>
            <a:ext cx="2088232" cy="57606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9CFB32C8-F06C-462A-A3A2-8324C4210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472" y="5301208"/>
            <a:ext cx="5616624" cy="100811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New extension hall PXW under public park</a:t>
            </a:r>
          </a:p>
          <a:p>
            <a:pPr>
              <a:spcAft>
                <a:spcPts val="0"/>
              </a:spcAft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RF moves from South to new building in North</a:t>
            </a:r>
          </a:p>
          <a:p>
            <a:pPr>
              <a:spcAft>
                <a:spcPts val="0"/>
              </a:spcAft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DESY injector complex upgrade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New low-emittance booster</a:t>
            </a:r>
          </a:p>
          <a:p>
            <a:pPr marL="0" indent="0">
              <a:spcAft>
                <a:spcPts val="0"/>
              </a:spcAft>
              <a:buNone/>
            </a:pPr>
            <a:endParaRPr lang="en-GB">
              <a:latin typeface="DesySans Office" panose="020B0503040000020003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6B4D51-E218-45AB-A87E-E5312CD9BFFE}"/>
              </a:ext>
            </a:extLst>
          </p:cNvPr>
          <p:cNvSpPr txBox="1"/>
          <p:nvPr/>
        </p:nvSpPr>
        <p:spPr>
          <a:xfrm>
            <a:off x="7680176" y="5517232"/>
            <a:ext cx="4176464" cy="47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10000"/>
              </a:lnSpc>
              <a:tabLst>
                <a:tab pos="361950" algn="l"/>
              </a:tabLst>
            </a:pPr>
            <a:r>
              <a:rPr lang="en-GB" sz="1200" i="1">
                <a:latin typeface="DesySans Office" panose="020B0503040000020003" pitchFamily="34" charset="0"/>
                <a:cs typeface="Calibri" panose="020F0502020204030204" pitchFamily="34" charset="0"/>
              </a:rPr>
              <a:t>R Bartolini 9th General Low-Emittance Rings Workshop, 14th February 2024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24DDF0-AB0E-4AC2-854F-5EC9195231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64" y="1124744"/>
            <a:ext cx="4248472" cy="38034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4E7234-348B-4025-99F8-4A3DF73AB6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1268760"/>
            <a:ext cx="4031867" cy="3703499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709E3EC0-7913-453B-A69D-0E589A26E4FC}"/>
              </a:ext>
            </a:extLst>
          </p:cNvPr>
          <p:cNvSpPr txBox="1"/>
          <p:nvPr/>
        </p:nvSpPr>
        <p:spPr>
          <a:xfrm flipH="1">
            <a:off x="4871864" y="1124744"/>
            <a:ext cx="23762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1300 pm</a:t>
            </a:r>
            <a:r>
              <a:rPr lang="en-GB" b="1">
                <a:solidFill>
                  <a:srgbClr val="0000FF"/>
                </a:solidFill>
              </a:rPr>
              <a:t>   </a:t>
            </a:r>
            <a:r>
              <a:rPr kumimoji="0" lang="en-GB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Symbol" panose="05050102010706020507" pitchFamily="18" charset="2"/>
              </a:rPr>
              <a:t></a:t>
            </a:r>
            <a:r>
              <a:rPr kumimoji="0" lang="en-GB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Symbol" panose="05050102010706020507" pitchFamily="18" charset="2"/>
              </a:rPr>
              <a:t>   20 pm</a:t>
            </a:r>
            <a:endParaRPr kumimoji="0" lang="en-GB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886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PETRA IV parameters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F6C2E48F-4636-4690-BA7B-10CF8DDAB5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7076973"/>
              </p:ext>
            </p:extLst>
          </p:nvPr>
        </p:nvGraphicFramePr>
        <p:xfrm>
          <a:off x="1415480" y="1268760"/>
          <a:ext cx="8928372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124">
                  <a:extLst>
                    <a:ext uri="{9D8B030D-6E8A-4147-A177-3AD203B41FA5}">
                      <a16:colId xmlns:a16="http://schemas.microsoft.com/office/drawing/2014/main" val="2085165935"/>
                    </a:ext>
                  </a:extLst>
                </a:gridCol>
                <a:gridCol w="2976124">
                  <a:extLst>
                    <a:ext uri="{9D8B030D-6E8A-4147-A177-3AD203B41FA5}">
                      <a16:colId xmlns:a16="http://schemas.microsoft.com/office/drawing/2014/main" val="268575760"/>
                    </a:ext>
                  </a:extLst>
                </a:gridCol>
                <a:gridCol w="2976124">
                  <a:extLst>
                    <a:ext uri="{9D8B030D-6E8A-4147-A177-3AD203B41FA5}">
                      <a16:colId xmlns:a16="http://schemas.microsoft.com/office/drawing/2014/main" val="34192347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>
                          <a:latin typeface="DesySans Office" panose="020B0604020202020204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latin typeface="DesySans Office" panose="020B0604020202020204" charset="0"/>
                        </a:rPr>
                        <a:t>Brightness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latin typeface="DesySans Office" panose="020B0604020202020204" charset="0"/>
                        </a:rPr>
                        <a:t>Timing mode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032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>
                          <a:latin typeface="DesySans Office" panose="020B0604020202020204" charset="0"/>
                        </a:rPr>
                        <a:t>Beam energy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latin typeface="DesySans Office" panose="020B0604020202020204" charset="0"/>
                        </a:rPr>
                        <a:t>6 GeV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972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>
                          <a:latin typeface="DesySans Office" panose="020B0604020202020204" charset="0"/>
                        </a:rPr>
                        <a:t>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>
                          <a:latin typeface="DesySans Office" panose="020B0604020202020204" charset="0"/>
                        </a:rPr>
                        <a:t>200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latin typeface="DesySans Office" panose="020B0604020202020204" charset="0"/>
                        </a:rPr>
                        <a:t>80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43640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GB" noProof="0">
                          <a:latin typeface="DesySans Office" panose="020B0604020202020204" charset="0"/>
                        </a:rPr>
                        <a:t>Circumference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noProof="0">
                          <a:latin typeface="DesySans Office" panose="020B0604020202020204" charset="0"/>
                        </a:rPr>
                        <a:t>2304 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3850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GB" noProof="0">
                          <a:latin typeface="DesySans Office" panose="020B0604020202020204" charset="0"/>
                        </a:rPr>
                        <a:t>Revolution frequency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noProof="0">
                          <a:latin typeface="DesySans Office" panose="020B0604020202020204" charset="0"/>
                        </a:rPr>
                        <a:t>130.121 kHz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081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>
                          <a:latin typeface="DesySans Office" panose="020B0604020202020204" charset="0"/>
                        </a:rPr>
                        <a:t>RF frequency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latin typeface="DesySans Office" panose="020B0604020202020204" charset="0"/>
                        </a:rPr>
                        <a:t>499.665 MHz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650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>
                          <a:latin typeface="DesySans Office" panose="020B0604020202020204" charset="0"/>
                        </a:rPr>
                        <a:t>Harmonic number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noProof="0">
                          <a:latin typeface="DesySans Office" panose="020B0604020202020204" charset="0"/>
                        </a:rPr>
                        <a:t>3840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1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>
                          <a:latin typeface="DesySans Office" panose="020B0604020202020204" charset="0"/>
                        </a:rPr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>
                          <a:latin typeface="DesySans Office" panose="020B0604020202020204" charset="0"/>
                        </a:rPr>
                        <a:t>4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>
                          <a:latin typeface="DesySans Office" panose="020B0604020202020204" charset="0"/>
                        </a:rPr>
                        <a:t>96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321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>
                          <a:latin typeface="DesySans Office" panose="020B0604020202020204" charset="0"/>
                        </a:rPr>
                        <a:t>Number of bunches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>
                          <a:latin typeface="DesySans Office" panose="020B0604020202020204" charset="0"/>
                        </a:rPr>
                        <a:t>1920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latin typeface="DesySans Office" panose="020B0604020202020204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577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>
                          <a:latin typeface="DesySans Office" panose="020B0604020202020204" charset="0"/>
                        </a:rPr>
                        <a:t>Energy loss per turn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noProof="0">
                          <a:latin typeface="DesySans Office" panose="020B0604020202020204" charset="0"/>
                        </a:rPr>
                        <a:t>4.2 MeV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673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>
                          <a:latin typeface="DesySans Office" panose="020B0604020202020204" charset="0"/>
                        </a:rPr>
                        <a:t>RF voltage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latin typeface="DesySans Office" panose="020B0604020202020204" charset="0"/>
                        </a:rPr>
                        <a:t>8 MV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241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87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PETRA IV project schedule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DF14C0D-B550-4FC3-9DC7-A931105FC7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542636"/>
              </p:ext>
            </p:extLst>
          </p:nvPr>
        </p:nvGraphicFramePr>
        <p:xfrm>
          <a:off x="623392" y="1340768"/>
          <a:ext cx="10440540" cy="487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1508">
                  <a:extLst>
                    <a:ext uri="{9D8B030D-6E8A-4147-A177-3AD203B41FA5}">
                      <a16:colId xmlns:a16="http://schemas.microsoft.com/office/drawing/2014/main" val="3114694212"/>
                    </a:ext>
                  </a:extLst>
                </a:gridCol>
                <a:gridCol w="9289032">
                  <a:extLst>
                    <a:ext uri="{9D8B030D-6E8A-4147-A177-3AD203B41FA5}">
                      <a16:colId xmlns:a16="http://schemas.microsoft.com/office/drawing/2014/main" val="614923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2025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FLASH upgrade and XFEL Long Installation and Maintenance Period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n-GB" dirty="0"/>
                        <a:t>Installation of new XFEL gun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PETRA IV Preparation Project ongoing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n-GB" dirty="0"/>
                        <a:t>Design and manufacture of third harmonic cavity and suitable amplifier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n-GB" dirty="0"/>
                        <a:t>Publication of Engineering Design Report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167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2026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PIA renovation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PETRA IV approval expected</a:t>
                      </a:r>
                    </a:p>
                    <a:p>
                      <a:pPr lvl="1"/>
                      <a:r>
                        <a:rPr lang="en-GB" dirty="0"/>
                        <a:t>End of Preparation Project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882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2027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Procurement begins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423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2028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501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2029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End of PETRA III operation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271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2030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2.5 year dark- time begins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654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2031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18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2032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PETRA IV starts operation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87880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21516E9-D8DB-4F4A-9D78-67D974567B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8088" y="2780928"/>
            <a:ext cx="3843536" cy="356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57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RF parameters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C84722B-DA87-418F-9AF7-2A5D31B33E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1149092"/>
              </p:ext>
            </p:extLst>
          </p:nvPr>
        </p:nvGraphicFramePr>
        <p:xfrm>
          <a:off x="407368" y="1016744"/>
          <a:ext cx="11232627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209">
                  <a:extLst>
                    <a:ext uri="{9D8B030D-6E8A-4147-A177-3AD203B41FA5}">
                      <a16:colId xmlns:a16="http://schemas.microsoft.com/office/drawing/2014/main" val="3219306227"/>
                    </a:ext>
                  </a:extLst>
                </a:gridCol>
                <a:gridCol w="3744209">
                  <a:extLst>
                    <a:ext uri="{9D8B030D-6E8A-4147-A177-3AD203B41FA5}">
                      <a16:colId xmlns:a16="http://schemas.microsoft.com/office/drawing/2014/main" val="1902403572"/>
                    </a:ext>
                  </a:extLst>
                </a:gridCol>
                <a:gridCol w="3744209">
                  <a:extLst>
                    <a:ext uri="{9D8B030D-6E8A-4147-A177-3AD203B41FA5}">
                      <a16:colId xmlns:a16="http://schemas.microsoft.com/office/drawing/2014/main" val="30396713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800" b="1" kern="1200" dirty="0">
                        <a:solidFill>
                          <a:schemeClr val="lt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>
                          <a:solidFill>
                            <a:schemeClr val="lt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Fundamental RF</a:t>
                      </a:r>
                      <a:endParaRPr lang="en-GB" sz="1800" b="1" kern="1200" dirty="0">
                        <a:solidFill>
                          <a:schemeClr val="lt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>
                          <a:solidFill>
                            <a:schemeClr val="lt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Harmonic RF</a:t>
                      </a:r>
                      <a:endParaRPr lang="en-GB" sz="1800" b="1" kern="1200" dirty="0">
                        <a:solidFill>
                          <a:schemeClr val="lt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896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RF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499.665 MHz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1498.995 MHz (third </a:t>
                      </a:r>
                      <a:r>
                        <a:rPr lang="en-GB" sz="1800" kern="1200" noProof="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harmonic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581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RF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8 MV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2.2 MV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518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Number of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24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24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9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Shunt impedance per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3.4 MΩ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1.5 MΩ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640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Unloaded quality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29000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17000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277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Cavity coupling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3.3 (</a:t>
                      </a:r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critical</a:t>
                      </a:r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)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3 (</a:t>
                      </a:r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overcoupled</a:t>
                      </a:r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)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205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Total forward power to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1340 kW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71 kW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652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Total reverse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0 kW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34 kW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757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Power per RF 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56 kW plus losses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DesySans Office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3 kW plus losses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377698"/>
                  </a:ext>
                </a:extLst>
              </a:tr>
            </a:tbl>
          </a:graphicData>
        </a:graphic>
      </p:graphicFrame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2F48CBB-976D-4AF6-A0E7-66CAB7009D93}"/>
              </a:ext>
            </a:extLst>
          </p:cNvPr>
          <p:cNvSpPr txBox="1">
            <a:spLocks/>
          </p:cNvSpPr>
          <p:nvPr/>
        </p:nvSpPr>
        <p:spPr>
          <a:xfrm>
            <a:off x="2063552" y="5013176"/>
            <a:ext cx="7848872" cy="13681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Number of cavities follows analysis of capital and running costs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Use EU/HOM damped cavities for fundamental system</a:t>
            </a:r>
          </a:p>
          <a:p>
            <a:pPr lvl="1">
              <a:spcAft>
                <a:spcPts val="0"/>
              </a:spcAft>
            </a:pPr>
            <a:endParaRPr lang="en-GB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Third harmonic cavity parameters satisfy flat bunch parameters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Baseline design uses Alba scaled HOM-damped cavity</a:t>
            </a:r>
          </a:p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endParaRPr lang="en-GB" dirty="0">
              <a:latin typeface="DesySans Office" panose="020B05030400000200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508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DESY IV booster and options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D1D4CA6-DC49-472C-871B-CB4C017F64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2494585"/>
              </p:ext>
            </p:extLst>
          </p:nvPr>
        </p:nvGraphicFramePr>
        <p:xfrm>
          <a:off x="407988" y="1406525"/>
          <a:ext cx="5616576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288">
                  <a:extLst>
                    <a:ext uri="{9D8B030D-6E8A-4147-A177-3AD203B41FA5}">
                      <a16:colId xmlns:a16="http://schemas.microsoft.com/office/drawing/2014/main" val="2866532691"/>
                    </a:ext>
                  </a:extLst>
                </a:gridCol>
                <a:gridCol w="2808288">
                  <a:extLst>
                    <a:ext uri="{9D8B030D-6E8A-4147-A177-3AD203B41FA5}">
                      <a16:colId xmlns:a16="http://schemas.microsoft.com/office/drawing/2014/main" val="1551424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 noProof="0">
                          <a:solidFill>
                            <a:schemeClr val="lt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lt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588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Circumference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304.8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574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Harmonic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508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286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Injection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450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856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Extraction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6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198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5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25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Energy loss per 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6.67 MeV (at extraction)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03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RF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10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453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Cavity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5-cell HERA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03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Shunt impedance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15 MΩ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048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Number of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9 (8 active)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82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noProof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Power per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noProof="0" dirty="0">
                          <a:solidFill>
                            <a:schemeClr val="dk1"/>
                          </a:solidFill>
                          <a:latin typeface="DesySans Office" panose="020B0604020202020204" charset="0"/>
                          <a:ea typeface="+mn-ea"/>
                          <a:cs typeface="+mn-cs"/>
                        </a:rPr>
                        <a:t>62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578078"/>
                  </a:ext>
                </a:extLst>
              </a:tr>
            </a:tbl>
          </a:graphicData>
        </a:graphic>
      </p:graphicFrame>
      <p:sp>
        <p:nvSpPr>
          <p:cNvPr id="7" name="Textplatzhalter 7">
            <a:extLst>
              <a:ext uri="{FF2B5EF4-FFF2-40B4-BE49-F238E27FC236}">
                <a16:creationId xmlns:a16="http://schemas.microsoft.com/office/drawing/2014/main" id="{067DBDEC-3A8B-4BB0-A75A-8F7AFBACF59B}"/>
              </a:ext>
            </a:extLst>
          </p:cNvPr>
          <p:cNvSpPr txBox="1">
            <a:spLocks/>
          </p:cNvSpPr>
          <p:nvPr/>
        </p:nvSpPr>
        <p:spPr>
          <a:xfrm>
            <a:off x="6384032" y="1340768"/>
            <a:ext cx="5616624" cy="48965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Use 9 * 5-cell cavities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8 operational cavities and one standby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HERA cavities can be reused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Each cavity is powered independently by solid-state amplifier</a:t>
            </a:r>
          </a:p>
          <a:p>
            <a:pPr marL="361950" lvl="1" indent="0">
              <a:spcAft>
                <a:spcPts val="0"/>
              </a:spcAft>
              <a:buNone/>
            </a:pPr>
            <a:endParaRPr lang="en-GB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Lattice has 8-fold symmetry</a:t>
            </a:r>
          </a:p>
          <a:p>
            <a:pPr>
              <a:spcAft>
                <a:spcPts val="0"/>
              </a:spcAft>
            </a:pPr>
            <a:endParaRPr lang="en-GB" sz="1600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Distribute cavities around ring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8 cavities in pairs in 4 straights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9th cavity installed in own straight</a:t>
            </a:r>
          </a:p>
          <a:p>
            <a:pPr marL="361950" lvl="1" indent="0">
              <a:spcAft>
                <a:spcPts val="0"/>
              </a:spcAft>
              <a:buNone/>
            </a:pPr>
            <a:endParaRPr lang="en-GB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 marL="361950" lvl="1" indent="-361950">
              <a:lnSpc>
                <a:spcPct val="110000"/>
              </a:lnSpc>
              <a:spcAft>
                <a:spcPts val="0"/>
              </a:spcAft>
              <a:tabLst>
                <a:tab pos="361950" algn="l"/>
              </a:tabLst>
            </a:pPr>
            <a:r>
              <a:rPr lang="en-GB" sz="1800" dirty="0">
                <a:latin typeface="DesySans Office" panose="020B0503040000020003" pitchFamily="34" charset="0"/>
                <a:cs typeface="Calibri" panose="020F0502020204030204" pitchFamily="34" charset="0"/>
              </a:rPr>
              <a:t>Alternatives are under consideration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Retain DESY II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	Emittance high for injection into PETRA IV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Laser plasma injector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	Initial results are promising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	Test injection into DESY II in 2026</a:t>
            </a:r>
          </a:p>
        </p:txBody>
      </p:sp>
    </p:spTree>
    <p:extLst>
      <p:ext uri="{BB962C8B-B14F-4D97-AF65-F5344CB8AC3E}">
        <p14:creationId xmlns:p14="http://schemas.microsoft.com/office/powerpoint/2010/main" val="282314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7BC8"/>
                </a:solidFill>
                <a:latin typeface="DesySans Office Cn Medium" panose="020B0706040000020003" pitchFamily="34" charset="0"/>
              </a:rPr>
              <a:t>Reduction of installed RF capacity in PETRA IV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>
                <a:solidFill>
                  <a:srgbClr val="007BC8"/>
                </a:solidFill>
              </a:rPr>
              <a:t>DESY</a:t>
            </a:r>
            <a:r>
              <a:rPr lang="en-GB" b="1">
                <a:solidFill>
                  <a:srgbClr val="EB6E0F"/>
                </a:solidFill>
              </a:rPr>
              <a:t>.</a:t>
            </a:r>
            <a:r>
              <a:rPr lang="en-GB"/>
              <a:t> | ESLS RF &amp; HarmonLIP Workshops | 24</a:t>
            </a:r>
            <a:r>
              <a:rPr lang="en-GB" baseline="30000"/>
              <a:t>th</a:t>
            </a:r>
            <a:r>
              <a:rPr lang="en-GB"/>
              <a:t> October 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pic>
        <p:nvPicPr>
          <p:cNvPr id="6" name="Grafik 10">
            <a:extLst>
              <a:ext uri="{FF2B5EF4-FFF2-40B4-BE49-F238E27FC236}">
                <a16:creationId xmlns:a16="http://schemas.microsoft.com/office/drawing/2014/main" id="{494FB61F-309B-42A7-B46D-2C90EBB111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908720"/>
            <a:ext cx="3931266" cy="4464496"/>
          </a:xfrm>
          <a:prstGeom prst="rect">
            <a:avLst/>
          </a:prstGeom>
        </p:spPr>
      </p:pic>
      <p:pic>
        <p:nvPicPr>
          <p:cNvPr id="7" name="Grafik 187">
            <a:extLst>
              <a:ext uri="{FF2B5EF4-FFF2-40B4-BE49-F238E27FC236}">
                <a16:creationId xmlns:a16="http://schemas.microsoft.com/office/drawing/2014/main" id="{39A306BD-870F-4226-B7C4-62A96B9D9F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764704"/>
            <a:ext cx="3429000" cy="4572000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D42104E-F2B6-4DD4-89AE-F5E796D9C83E}"/>
              </a:ext>
            </a:extLst>
          </p:cNvPr>
          <p:cNvSpPr txBox="1">
            <a:spLocks/>
          </p:cNvSpPr>
          <p:nvPr/>
        </p:nvSpPr>
        <p:spPr>
          <a:xfrm>
            <a:off x="407368" y="5517232"/>
            <a:ext cx="4752528" cy="89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Cavities in groups of 4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Vector sum control compensates cavity loss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Three cavities must compensate loss</a:t>
            </a:r>
          </a:p>
          <a:p>
            <a:pPr marL="361950" lvl="1" indent="0">
              <a:spcAft>
                <a:spcPts val="0"/>
              </a:spcAft>
              <a:buNone/>
            </a:pPr>
            <a:endParaRPr lang="en-GB" dirty="0">
              <a:latin typeface="DesySans Office" panose="020B0503040000020003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E7353AE-8AA4-4BA7-895E-A143EC3E23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24" y="1772816"/>
            <a:ext cx="2514600" cy="1657350"/>
          </a:xfrm>
          <a:prstGeom prst="rect">
            <a:avLst/>
          </a:prstGeom>
        </p:spPr>
      </p:pic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1602A892-7670-4BCE-8682-F9B52DA12F11}"/>
              </a:ext>
            </a:extLst>
          </p:cNvPr>
          <p:cNvSpPr txBox="1">
            <a:spLocks/>
          </p:cNvSpPr>
          <p:nvPr/>
        </p:nvSpPr>
        <p:spPr>
          <a:xfrm>
            <a:off x="6960096" y="5517232"/>
            <a:ext cx="4752528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Independent cavity control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Fast reaction not necessary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23 cavities available to correct voltage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Significant reduction of installed RF capacity</a:t>
            </a:r>
          </a:p>
          <a:p>
            <a:pPr marL="361950" lvl="1" indent="0">
              <a:spcAft>
                <a:spcPts val="0"/>
              </a:spcAft>
              <a:buNone/>
            </a:pPr>
            <a:endParaRPr lang="en-GB">
              <a:latin typeface="DesySans Office" panose="020B0503040000020003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97F279A-E8FD-4063-8199-86EA51CB3641}"/>
              </a:ext>
            </a:extLst>
          </p:cNvPr>
          <p:cNvSpPr/>
          <p:nvPr/>
        </p:nvSpPr>
        <p:spPr>
          <a:xfrm>
            <a:off x="4727848" y="1124744"/>
            <a:ext cx="2160240" cy="2880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592533C-7703-409E-ABA9-94C240C9DD1C}"/>
              </a:ext>
            </a:extLst>
          </p:cNvPr>
          <p:cNvSpPr txBox="1">
            <a:spLocks/>
          </p:cNvSpPr>
          <p:nvPr/>
        </p:nvSpPr>
        <p:spPr>
          <a:xfrm>
            <a:off x="3935760" y="3717032"/>
            <a:ext cx="3600400" cy="89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0"/>
              </a:spcAft>
            </a:pPr>
            <a:r>
              <a:rPr lang="en-GB" sz="1800">
                <a:latin typeface="DesySans Office" panose="020B0503040000020003" pitchFamily="34" charset="0"/>
                <a:cs typeface="Calibri" panose="020F0502020204030204" pitchFamily="34" charset="0"/>
              </a:rPr>
              <a:t>ELEGANT simulation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	S. Antipov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GB">
                <a:latin typeface="DesySans Office" panose="020B0503040000020003" pitchFamily="34" charset="0"/>
                <a:cs typeface="Calibri" panose="020F0502020204030204" pitchFamily="34" charset="0"/>
              </a:rPr>
              <a:t>	Beam survives cavity loss</a:t>
            </a:r>
          </a:p>
          <a:p>
            <a:pPr marL="361950" lvl="1" indent="0">
              <a:spcAft>
                <a:spcPts val="0"/>
              </a:spcAft>
              <a:buNone/>
            </a:pPr>
            <a:endParaRPr lang="en-GB">
              <a:latin typeface="DesySans Office" panose="020B05030400000200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273220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1983</Words>
  <Application>Microsoft Office PowerPoint</Application>
  <PresentationFormat>Widescreen</PresentationFormat>
  <Paragraphs>374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DesySans Office Cn Medium</vt:lpstr>
      <vt:lpstr>Symbol</vt:lpstr>
      <vt:lpstr>DesySans Office</vt:lpstr>
      <vt:lpstr>Arial</vt:lpstr>
      <vt:lpstr>Calibri</vt:lpstr>
      <vt:lpstr>Cambria Math</vt:lpstr>
      <vt:lpstr>Times New Roman</vt:lpstr>
      <vt:lpstr>DesySans Office Cn Regular</vt:lpstr>
      <vt:lpstr>DESY_PowerPoint_16x9_en</vt:lpstr>
      <vt:lpstr>RF plans for PETRA IV</vt:lpstr>
      <vt:lpstr>Agenda</vt:lpstr>
      <vt:lpstr>The DESY accelerators</vt:lpstr>
      <vt:lpstr>Basic design and infrastructure overview</vt:lpstr>
      <vt:lpstr>PETRA IV parameters</vt:lpstr>
      <vt:lpstr>PETRA IV project schedule</vt:lpstr>
      <vt:lpstr>RF parameters</vt:lpstr>
      <vt:lpstr>DESY IV booster and options</vt:lpstr>
      <vt:lpstr>Reduction of installed RF capacity in PETRA IV</vt:lpstr>
      <vt:lpstr>PETRA IV prototype in PETRA III</vt:lpstr>
      <vt:lpstr>Layout of RF straight and RF hall</vt:lpstr>
      <vt:lpstr>Harmonic cavity options</vt:lpstr>
      <vt:lpstr>Choke-mode cavity</vt:lpstr>
      <vt:lpstr>DESY “Shintake” choke mode harmonic cavity variant</vt:lpstr>
      <vt:lpstr>Analytic estimation of power dissipated in HOM-loads</vt:lpstr>
      <vt:lpstr>Measurement of HOM-load in PETRA III</vt:lpstr>
      <vt:lpstr>Low-level RF: design and tolerances</vt:lpstr>
      <vt:lpstr>Stability issues with harmonic cavities</vt:lpstr>
      <vt:lpstr>Instability control with direct RF feedback and one-turn delay</vt:lpstr>
      <vt:lpstr>Initial tests of direct RF feedback</vt:lpstr>
      <vt:lpstr>Parking the harmonic cavities</vt:lpstr>
      <vt:lpstr>Summary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Klumpp, Stephan</dc:creator>
  <cp:lastModifiedBy>Christou, Chris</cp:lastModifiedBy>
  <cp:revision>220</cp:revision>
  <dcterms:created xsi:type="dcterms:W3CDTF">2020-06-25T18:26:13Z</dcterms:created>
  <dcterms:modified xsi:type="dcterms:W3CDTF">2025-10-21T19:46:41Z</dcterms:modified>
</cp:coreProperties>
</file>