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66" r:id="rId2"/>
    <p:sldId id="342" r:id="rId3"/>
    <p:sldId id="330" r:id="rId4"/>
    <p:sldId id="284" r:id="rId5"/>
    <p:sldId id="285" r:id="rId6"/>
    <p:sldId id="286" r:id="rId7"/>
    <p:sldId id="290" r:id="rId8"/>
    <p:sldId id="291" r:id="rId9"/>
    <p:sldId id="294" r:id="rId10"/>
    <p:sldId id="292" r:id="rId11"/>
    <p:sldId id="287" r:id="rId12"/>
    <p:sldId id="295" r:id="rId13"/>
    <p:sldId id="325" r:id="rId14"/>
    <p:sldId id="334" r:id="rId15"/>
    <p:sldId id="335" r:id="rId16"/>
    <p:sldId id="336" r:id="rId17"/>
    <p:sldId id="344" r:id="rId18"/>
    <p:sldId id="345" r:id="rId19"/>
    <p:sldId id="347" r:id="rId20"/>
    <p:sldId id="338" r:id="rId21"/>
    <p:sldId id="348" r:id="rId22"/>
    <p:sldId id="350" r:id="rId23"/>
    <p:sldId id="277" r:id="rId24"/>
    <p:sldId id="351" r:id="rId25"/>
    <p:sldId id="326" r:id="rId26"/>
    <p:sldId id="327" r:id="rId2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Outfit" panose="020B0604020202020204" charset="0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81" userDrawn="1">
          <p15:clr>
            <a:srgbClr val="A4A3A4"/>
          </p15:clr>
        </p15:guide>
        <p15:guide id="4" pos="5579" userDrawn="1">
          <p15:clr>
            <a:srgbClr val="A4A3A4"/>
          </p15:clr>
        </p15:guide>
        <p15:guide id="5" orient="horz" pos="709" userDrawn="1">
          <p15:clr>
            <a:srgbClr val="A4A3A4"/>
          </p15:clr>
        </p15:guide>
        <p15:guide id="6" orient="horz" pos="3952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geIB0ikBHG4fWLsoKWJM+vqIsM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F4E"/>
    <a:srgbClr val="9D9C9C"/>
    <a:srgbClr val="767171"/>
    <a:srgbClr val="11C1FF"/>
    <a:srgbClr val="3858A4"/>
    <a:srgbClr val="D1D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D191590-A227-4186-80CC-D536AD8FFD20}">
  <a:tblStyle styleId="{8D191590-A227-4186-80CC-D536AD8FFD20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4697"/>
  </p:normalViewPr>
  <p:slideViewPr>
    <p:cSldViewPr snapToGrid="0">
      <p:cViewPr varScale="1">
        <p:scale>
          <a:sx n="108" d="100"/>
          <a:sy n="108" d="100"/>
        </p:scale>
        <p:origin x="1836" y="102"/>
      </p:cViewPr>
      <p:guideLst>
        <p:guide orient="horz" pos="2160"/>
        <p:guide pos="2880"/>
        <p:guide pos="181"/>
        <p:guide pos="5579"/>
        <p:guide orient="horz" pos="709"/>
        <p:guide orient="horz" pos="39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800" b="1" i="0" u="none" strike="noStrike" kern="1200" spc="0" baseline="0" noProof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800" b="1" noProof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 II - A2L005D - Average bunch length vs gap size</a:t>
            </a:r>
          </a:p>
        </c:rich>
      </c:tx>
      <c:layout>
        <c:manualLayout>
          <c:xMode val="edge"/>
          <c:yMode val="edge"/>
          <c:x val="0.15617682494371027"/>
          <c:y val="3.67566676331562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800" b="1" i="0" u="none" strike="noStrike" kern="1200" spc="0" baseline="0" noProof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2238643640977927"/>
          <c:y val="9.525838601402753E-2"/>
          <c:w val="0.78931679100954744"/>
          <c:h val="0.76990924053094956"/>
        </c:manualLayout>
      </c:layout>
      <c:scatterChart>
        <c:scatterStyle val="lineMarker"/>
        <c:varyColors val="0"/>
        <c:ser>
          <c:idx val="1"/>
          <c:order val="0"/>
          <c:tx>
            <c:v>Python w/o compensation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Sheet1!$C$7:$C$19</c:f>
              <c:numCache>
                <c:formatCode>0.00%</c:formatCode>
                <c:ptCount val="13"/>
                <c:pt idx="0">
                  <c:v>0</c:v>
                </c:pt>
                <c:pt idx="1">
                  <c:v>2.232142857142857E-3</c:v>
                </c:pt>
                <c:pt idx="2">
                  <c:v>4.464285714285714E-3</c:v>
                </c:pt>
                <c:pt idx="3">
                  <c:v>6.6964285714285711E-3</c:v>
                </c:pt>
                <c:pt idx="4">
                  <c:v>8.9285714285714281E-3</c:v>
                </c:pt>
                <c:pt idx="5">
                  <c:v>1.1160714285714286E-2</c:v>
                </c:pt>
                <c:pt idx="6">
                  <c:v>1.3392857142857142E-2</c:v>
                </c:pt>
                <c:pt idx="7">
                  <c:v>1.5625E-2</c:v>
                </c:pt>
                <c:pt idx="8">
                  <c:v>1.7857142857142856E-2</c:v>
                </c:pt>
                <c:pt idx="9">
                  <c:v>4.0178571428571432E-2</c:v>
                </c:pt>
                <c:pt idx="10">
                  <c:v>6.25E-2</c:v>
                </c:pt>
                <c:pt idx="11">
                  <c:v>8.4821428571428575E-2</c:v>
                </c:pt>
                <c:pt idx="12">
                  <c:v>0.10714285714285714</c:v>
                </c:pt>
              </c:numCache>
            </c:numRef>
          </c:xVal>
          <c:yVal>
            <c:numRef>
              <c:f>Sheet1!$E$7:$E$19</c:f>
              <c:numCache>
                <c:formatCode>General</c:formatCode>
                <c:ptCount val="13"/>
                <c:pt idx="0">
                  <c:v>31.594000000000001</c:v>
                </c:pt>
                <c:pt idx="1">
                  <c:v>31.484999999999999</c:v>
                </c:pt>
                <c:pt idx="2">
                  <c:v>30.501000000000001</c:v>
                </c:pt>
                <c:pt idx="3">
                  <c:v>25.547000000000001</c:v>
                </c:pt>
                <c:pt idx="4">
                  <c:v>20.8</c:v>
                </c:pt>
                <c:pt idx="5">
                  <c:v>18.922000000000001</c:v>
                </c:pt>
                <c:pt idx="6">
                  <c:v>18.074999999999999</c:v>
                </c:pt>
                <c:pt idx="7">
                  <c:v>17.591000000000001</c:v>
                </c:pt>
                <c:pt idx="8">
                  <c:v>17.271000000000001</c:v>
                </c:pt>
                <c:pt idx="9">
                  <c:v>15.946</c:v>
                </c:pt>
                <c:pt idx="10">
                  <c:v>15.215</c:v>
                </c:pt>
                <c:pt idx="11">
                  <c:v>14.667</c:v>
                </c:pt>
                <c:pt idx="12">
                  <c:v>14.224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C50-4FA3-881F-2AF2876E52C3}"/>
            </c:ext>
          </c:extLst>
        </c:ser>
        <c:ser>
          <c:idx val="4"/>
          <c:order val="1"/>
          <c:tx>
            <c:v>No HC</c:v>
          </c:tx>
          <c:spPr>
            <a:ln w="15875" cap="rnd">
              <a:solidFill>
                <a:schemeClr val="accent1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Sheet1!$C$32:$C$33</c:f>
              <c:numCache>
                <c:formatCode>0.00%</c:formatCode>
                <c:ptCount val="2"/>
                <c:pt idx="0">
                  <c:v>0</c:v>
                </c:pt>
                <c:pt idx="1">
                  <c:v>0.12</c:v>
                </c:pt>
              </c:numCache>
            </c:numRef>
          </c:xVal>
          <c:yVal>
            <c:numRef>
              <c:f>Sheet1!$E$32:$E$33</c:f>
              <c:numCache>
                <c:formatCode>General</c:formatCode>
                <c:ptCount val="2"/>
                <c:pt idx="0">
                  <c:v>8.08</c:v>
                </c:pt>
                <c:pt idx="1">
                  <c:v>8.08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C50-4FA3-881F-2AF2876E52C3}"/>
            </c:ext>
          </c:extLst>
        </c:ser>
        <c:ser>
          <c:idx val="0"/>
          <c:order val="3"/>
          <c:tx>
            <c:v>FP</c:v>
          </c:tx>
          <c:spPr>
            <a:ln w="15875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Sheet1!$C$32:$C$33</c:f>
              <c:numCache>
                <c:formatCode>0.00%</c:formatCode>
                <c:ptCount val="2"/>
                <c:pt idx="0">
                  <c:v>0</c:v>
                </c:pt>
                <c:pt idx="1">
                  <c:v>0.12</c:v>
                </c:pt>
              </c:numCache>
            </c:numRef>
          </c:xVal>
          <c:yVal>
            <c:numRef>
              <c:f>Sheet1!$F$32:$F$33</c:f>
              <c:numCache>
                <c:formatCode>General</c:formatCode>
                <c:ptCount val="2"/>
                <c:pt idx="0">
                  <c:v>31.59</c:v>
                </c:pt>
                <c:pt idx="1">
                  <c:v>31.59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C50-4FA3-881F-2AF2876E52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3753392"/>
        <c:axId val="893755792"/>
      </c:scatterChart>
      <c:scatterChart>
        <c:scatterStyle val="lineMarker"/>
        <c:varyColors val="0"/>
        <c:ser>
          <c:idx val="6"/>
          <c:order val="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yVal>
            <c:numLit>
              <c:formatCode>General</c:formatCode>
              <c:ptCount val="1"/>
              <c:pt idx="0">
                <c:v>1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3-CC50-4FA3-881F-2AF2876E52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2415872"/>
        <c:axId val="572424032"/>
      </c:scatterChart>
      <c:valAx>
        <c:axId val="893753392"/>
        <c:scaling>
          <c:orientation val="minMax"/>
          <c:max val="0.11000000000000001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" sz="8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Gap size</a:t>
                </a:r>
              </a:p>
            </c:rich>
          </c:tx>
          <c:layout>
            <c:manualLayout>
              <c:xMode val="edge"/>
              <c:yMode val="edge"/>
              <c:x val="0.45237299349059401"/>
              <c:y val="0.932169022546352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ES"/>
            </a:p>
          </c:txPr>
        </c:title>
        <c:numFmt formatCode="0.00%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893755792"/>
        <c:crosses val="autoZero"/>
        <c:crossBetween val="midCat"/>
        <c:majorUnit val="2.0000000000000004E-2"/>
        <c:minorUnit val="2.0000000000000005E-3"/>
      </c:valAx>
      <c:valAx>
        <c:axId val="89375579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" sz="8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Bunch length [ps]</a:t>
                </a:r>
              </a:p>
            </c:rich>
          </c:tx>
          <c:layout>
            <c:manualLayout>
              <c:xMode val="edge"/>
              <c:yMode val="edge"/>
              <c:x val="7.3137212925044551E-3"/>
              <c:y val="0.335715525903643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ES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893753392"/>
        <c:crosses val="autoZero"/>
        <c:crossBetween val="midCat"/>
      </c:valAx>
      <c:valAx>
        <c:axId val="572424032"/>
        <c:scaling>
          <c:orientation val="minMax"/>
          <c:max val="4.3316000000000008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" sz="8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Lengthening ratio</a:t>
                </a:r>
              </a:p>
            </c:rich>
          </c:tx>
          <c:layout>
            <c:manualLayout>
              <c:xMode val="edge"/>
              <c:yMode val="edge"/>
              <c:x val="0.95139017427893458"/>
              <c:y val="0.344159905241636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ES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572415872"/>
        <c:crosses val="max"/>
        <c:crossBetween val="midCat"/>
        <c:minorUnit val="0.1"/>
      </c:valAx>
      <c:valAx>
        <c:axId val="572415872"/>
        <c:scaling>
          <c:orientation val="minMax"/>
        </c:scaling>
        <c:delete val="1"/>
        <c:axPos val="b"/>
        <c:numFmt formatCode="0.00%" sourceLinked="1"/>
        <c:majorTickMark val="out"/>
        <c:minorTickMark val="none"/>
        <c:tickLblPos val="nextTo"/>
        <c:crossAx val="57242403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ES" sz="1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 II - A2L005D - Required HC</a:t>
            </a:r>
            <a:r>
              <a:rPr lang="es-ES" sz="1000" b="1" baseline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vs gap size</a:t>
            </a:r>
            <a:endParaRPr lang="es-ES" sz="10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6902140724071626"/>
          <c:y val="3.67565562852670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2238643640977927"/>
          <c:y val="9.525838601402753E-2"/>
          <c:w val="0.78931679100954744"/>
          <c:h val="0.76990924053094956"/>
        </c:manualLayout>
      </c:layout>
      <c:scatterChart>
        <c:scatterStyle val="lineMarker"/>
        <c:varyColors val="0"/>
        <c:ser>
          <c:idx val="1"/>
          <c:order val="0"/>
          <c:tx>
            <c:v>1st harmonic compensation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Sheet1!$C$24:$C$29</c:f>
              <c:numCache>
                <c:formatCode>0.00%</c:formatCode>
                <c:ptCount val="6"/>
                <c:pt idx="0">
                  <c:v>0</c:v>
                </c:pt>
                <c:pt idx="1">
                  <c:v>1.7857142857142856E-2</c:v>
                </c:pt>
                <c:pt idx="2">
                  <c:v>4.0178571428571432E-2</c:v>
                </c:pt>
                <c:pt idx="3">
                  <c:v>6.25E-2</c:v>
                </c:pt>
                <c:pt idx="4">
                  <c:v>8.4821428571428575E-2</c:v>
                </c:pt>
                <c:pt idx="5">
                  <c:v>0.10714285714285714</c:v>
                </c:pt>
              </c:numCache>
            </c:numRef>
          </c:xVal>
          <c:yVal>
            <c:numRef>
              <c:f>Sheet1!$I$24:$I$29</c:f>
              <c:numCache>
                <c:formatCode>General</c:formatCode>
                <c:ptCount val="6"/>
                <c:pt idx="0">
                  <c:v>4.4000000000000004</c:v>
                </c:pt>
                <c:pt idx="1">
                  <c:v>5.3784999999999998</c:v>
                </c:pt>
                <c:pt idx="2">
                  <c:v>7.13</c:v>
                </c:pt>
                <c:pt idx="3">
                  <c:v>9.2899999999999991</c:v>
                </c:pt>
                <c:pt idx="4">
                  <c:v>11.63</c:v>
                </c:pt>
                <c:pt idx="5">
                  <c:v>14.15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785-4BC5-885C-B85F22FB26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3753392"/>
        <c:axId val="893755792"/>
      </c:scatterChart>
      <c:scatterChart>
        <c:scatterStyle val="lineMarker"/>
        <c:varyColors val="0"/>
        <c:ser>
          <c:idx val="6"/>
          <c:order val="1"/>
          <c:tx>
            <c:v>1st and 2nd harmonic compensation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Sheet1!$C$24:$C$29</c:f>
              <c:numCache>
                <c:formatCode>0.00%</c:formatCode>
                <c:ptCount val="6"/>
                <c:pt idx="0">
                  <c:v>0</c:v>
                </c:pt>
                <c:pt idx="1">
                  <c:v>1.7857142857142856E-2</c:v>
                </c:pt>
                <c:pt idx="2">
                  <c:v>4.0178571428571432E-2</c:v>
                </c:pt>
                <c:pt idx="3">
                  <c:v>6.25E-2</c:v>
                </c:pt>
                <c:pt idx="4">
                  <c:v>8.4821428571428575E-2</c:v>
                </c:pt>
                <c:pt idx="5">
                  <c:v>0.10714285714285714</c:v>
                </c:pt>
              </c:numCache>
            </c:numRef>
          </c:xVal>
          <c:yVal>
            <c:numRef>
              <c:f>Sheet1!$J$24:$J$29</c:f>
              <c:numCache>
                <c:formatCode>General</c:formatCode>
                <c:ptCount val="6"/>
                <c:pt idx="0">
                  <c:v>4.4000000000000004</c:v>
                </c:pt>
                <c:pt idx="1">
                  <c:v>6</c:v>
                </c:pt>
                <c:pt idx="2">
                  <c:v>9.1</c:v>
                </c:pt>
                <c:pt idx="3">
                  <c:v>13.5</c:v>
                </c:pt>
                <c:pt idx="4">
                  <c:v>18.8</c:v>
                </c:pt>
                <c:pt idx="5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785-4BC5-885C-B85F22FB26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2415872"/>
        <c:axId val="572424032"/>
      </c:scatterChart>
      <c:valAx>
        <c:axId val="893753392"/>
        <c:scaling>
          <c:orientation val="minMax"/>
          <c:max val="0.11000000000000001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Gap size</a:t>
                </a:r>
              </a:p>
            </c:rich>
          </c:tx>
          <c:layout>
            <c:manualLayout>
              <c:xMode val="edge"/>
              <c:yMode val="edge"/>
              <c:x val="0.45237299349059401"/>
              <c:y val="0.932169022546352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ES"/>
            </a:p>
          </c:txPr>
        </c:title>
        <c:numFmt formatCode="0.00%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893755792"/>
        <c:crosses val="autoZero"/>
        <c:crossBetween val="midCat"/>
        <c:majorUnit val="2.0000000000000004E-2"/>
        <c:minorUnit val="2.0000000000000005E-3"/>
      </c:valAx>
      <c:valAx>
        <c:axId val="89375579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Maximum</a:t>
                </a:r>
                <a:r>
                  <a:rPr lang="es-ES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HC required power </a:t>
                </a:r>
                <a:r>
                  <a:rPr lang="es-ES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[kW]</a:t>
                </a:r>
              </a:p>
            </c:rich>
          </c:tx>
          <c:layout>
            <c:manualLayout>
              <c:xMode val="edge"/>
              <c:yMode val="edge"/>
              <c:x val="1.2361178923221191E-2"/>
              <c:y val="0.219949359353355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ES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893753392"/>
        <c:crosses val="autoZero"/>
        <c:crossBetween val="midCat"/>
      </c:valAx>
      <c:valAx>
        <c:axId val="572424032"/>
        <c:scaling>
          <c:orientation val="minMax"/>
          <c:max val="4.3316000000000008"/>
          <c:min val="0"/>
        </c:scaling>
        <c:delete val="1"/>
        <c:axPos val="r"/>
        <c:numFmt formatCode="General" sourceLinked="1"/>
        <c:majorTickMark val="in"/>
        <c:minorTickMark val="in"/>
        <c:tickLblPos val="nextTo"/>
        <c:crossAx val="572415872"/>
        <c:crosses val="max"/>
        <c:crossBetween val="midCat"/>
        <c:minorUnit val="0.1"/>
      </c:valAx>
      <c:valAx>
        <c:axId val="572415872"/>
        <c:scaling>
          <c:orientation val="minMax"/>
        </c:scaling>
        <c:delete val="1"/>
        <c:axPos val="b"/>
        <c:numFmt formatCode="0.00%" sourceLinked="1"/>
        <c:majorTickMark val="out"/>
        <c:minorTickMark val="none"/>
        <c:tickLblPos val="nextTo"/>
        <c:crossAx val="57242403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5959568681198031"/>
          <c:y val="0.11507191177863652"/>
          <c:w val="0.50701202057831762"/>
          <c:h val="0.141215893132506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ES" sz="1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 II - A2L005D - Average bunch length vs gap size</a:t>
            </a:r>
          </a:p>
        </c:rich>
      </c:tx>
      <c:layout>
        <c:manualLayout>
          <c:xMode val="edge"/>
          <c:yMode val="edge"/>
          <c:x val="0.16902140724071626"/>
          <c:y val="3.67565562852670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2238643640977927"/>
          <c:y val="9.525838601402753E-2"/>
          <c:w val="0.78931679100954744"/>
          <c:h val="0.76990924053094956"/>
        </c:manualLayout>
      </c:layout>
      <c:scatterChart>
        <c:scatterStyle val="lineMarker"/>
        <c:varyColors val="0"/>
        <c:ser>
          <c:idx val="0"/>
          <c:order val="0"/>
          <c:tx>
            <c:v>Elegant</c:v>
          </c:tx>
          <c:spPr>
            <a:ln w="19050" cap="rnd">
              <a:noFill/>
              <a:round/>
            </a:ln>
            <a:effectLst/>
          </c:spPr>
          <c:marker>
            <c:symbol val="x"/>
            <c:size val="6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Sheet1!$C$7:$C$19</c:f>
              <c:numCache>
                <c:formatCode>0.00%</c:formatCode>
                <c:ptCount val="13"/>
                <c:pt idx="0">
                  <c:v>0</c:v>
                </c:pt>
                <c:pt idx="1">
                  <c:v>2.232142857142857E-3</c:v>
                </c:pt>
                <c:pt idx="2">
                  <c:v>4.464285714285714E-3</c:v>
                </c:pt>
                <c:pt idx="3">
                  <c:v>6.6964285714285711E-3</c:v>
                </c:pt>
                <c:pt idx="4">
                  <c:v>8.9285714285714281E-3</c:v>
                </c:pt>
                <c:pt idx="5">
                  <c:v>1.1160714285714286E-2</c:v>
                </c:pt>
                <c:pt idx="6">
                  <c:v>1.3392857142857142E-2</c:v>
                </c:pt>
                <c:pt idx="7">
                  <c:v>1.5625E-2</c:v>
                </c:pt>
                <c:pt idx="8">
                  <c:v>1.7857142857142856E-2</c:v>
                </c:pt>
                <c:pt idx="9">
                  <c:v>4.0178571428571432E-2</c:v>
                </c:pt>
                <c:pt idx="10">
                  <c:v>6.25E-2</c:v>
                </c:pt>
                <c:pt idx="11">
                  <c:v>8.4821428571428575E-2</c:v>
                </c:pt>
                <c:pt idx="12">
                  <c:v>0.10714285714285714</c:v>
                </c:pt>
              </c:numCache>
            </c:numRef>
          </c:xVal>
          <c:yVal>
            <c:numRef>
              <c:f>Sheet1!$D$7:$D$19</c:f>
              <c:numCache>
                <c:formatCode>General</c:formatCode>
                <c:ptCount val="13"/>
                <c:pt idx="0">
                  <c:v>30.87</c:v>
                </c:pt>
                <c:pt idx="8">
                  <c:v>17.5</c:v>
                </c:pt>
                <c:pt idx="9">
                  <c:v>16.059999999999999</c:v>
                </c:pt>
                <c:pt idx="10">
                  <c:v>15.21</c:v>
                </c:pt>
                <c:pt idx="11">
                  <c:v>14.617247000000001</c:v>
                </c:pt>
                <c:pt idx="12">
                  <c:v>14.139794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8D7-4CFE-BF59-C4369051569F}"/>
            </c:ext>
          </c:extLst>
        </c:ser>
        <c:ser>
          <c:idx val="1"/>
          <c:order val="1"/>
          <c:tx>
            <c:v>Python w/o compensation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Sheet1!$C$7:$C$19</c:f>
              <c:numCache>
                <c:formatCode>0.00%</c:formatCode>
                <c:ptCount val="13"/>
                <c:pt idx="0">
                  <c:v>0</c:v>
                </c:pt>
                <c:pt idx="1">
                  <c:v>2.232142857142857E-3</c:v>
                </c:pt>
                <c:pt idx="2">
                  <c:v>4.464285714285714E-3</c:v>
                </c:pt>
                <c:pt idx="3">
                  <c:v>6.6964285714285711E-3</c:v>
                </c:pt>
                <c:pt idx="4">
                  <c:v>8.9285714285714281E-3</c:v>
                </c:pt>
                <c:pt idx="5">
                  <c:v>1.1160714285714286E-2</c:v>
                </c:pt>
                <c:pt idx="6">
                  <c:v>1.3392857142857142E-2</c:v>
                </c:pt>
                <c:pt idx="7">
                  <c:v>1.5625E-2</c:v>
                </c:pt>
                <c:pt idx="8">
                  <c:v>1.7857142857142856E-2</c:v>
                </c:pt>
                <c:pt idx="9">
                  <c:v>4.0178571428571432E-2</c:v>
                </c:pt>
                <c:pt idx="10">
                  <c:v>6.25E-2</c:v>
                </c:pt>
                <c:pt idx="11">
                  <c:v>8.4821428571428575E-2</c:v>
                </c:pt>
                <c:pt idx="12">
                  <c:v>0.10714285714285714</c:v>
                </c:pt>
              </c:numCache>
            </c:numRef>
          </c:xVal>
          <c:yVal>
            <c:numRef>
              <c:f>Sheet1!$E$7:$E$19</c:f>
              <c:numCache>
                <c:formatCode>General</c:formatCode>
                <c:ptCount val="13"/>
                <c:pt idx="0">
                  <c:v>31.594000000000001</c:v>
                </c:pt>
                <c:pt idx="1">
                  <c:v>31.484999999999999</c:v>
                </c:pt>
                <c:pt idx="2">
                  <c:v>30.501000000000001</c:v>
                </c:pt>
                <c:pt idx="3">
                  <c:v>25.547000000000001</c:v>
                </c:pt>
                <c:pt idx="4">
                  <c:v>20.8</c:v>
                </c:pt>
                <c:pt idx="5">
                  <c:v>18.922000000000001</c:v>
                </c:pt>
                <c:pt idx="6">
                  <c:v>18.074999999999999</c:v>
                </c:pt>
                <c:pt idx="7">
                  <c:v>17.591000000000001</c:v>
                </c:pt>
                <c:pt idx="8">
                  <c:v>17.271000000000001</c:v>
                </c:pt>
                <c:pt idx="9">
                  <c:v>15.946</c:v>
                </c:pt>
                <c:pt idx="10">
                  <c:v>15.215</c:v>
                </c:pt>
                <c:pt idx="11">
                  <c:v>14.667</c:v>
                </c:pt>
                <c:pt idx="12">
                  <c:v>14.224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8D7-4CFE-BF59-C4369051569F}"/>
            </c:ext>
          </c:extLst>
        </c:ser>
        <c:ser>
          <c:idx val="2"/>
          <c:order val="2"/>
          <c:tx>
            <c:v>Python with compensation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xVal>
            <c:numRef>
              <c:f>Sheet1!$C$7:$C$19</c:f>
              <c:numCache>
                <c:formatCode>0.00%</c:formatCode>
                <c:ptCount val="13"/>
                <c:pt idx="0">
                  <c:v>0</c:v>
                </c:pt>
                <c:pt idx="1">
                  <c:v>2.232142857142857E-3</c:v>
                </c:pt>
                <c:pt idx="2">
                  <c:v>4.464285714285714E-3</c:v>
                </c:pt>
                <c:pt idx="3">
                  <c:v>6.6964285714285711E-3</c:v>
                </c:pt>
                <c:pt idx="4">
                  <c:v>8.9285714285714281E-3</c:v>
                </c:pt>
                <c:pt idx="5">
                  <c:v>1.1160714285714286E-2</c:v>
                </c:pt>
                <c:pt idx="6">
                  <c:v>1.3392857142857142E-2</c:v>
                </c:pt>
                <c:pt idx="7">
                  <c:v>1.5625E-2</c:v>
                </c:pt>
                <c:pt idx="8">
                  <c:v>1.7857142857142856E-2</c:v>
                </c:pt>
                <c:pt idx="9">
                  <c:v>4.0178571428571432E-2</c:v>
                </c:pt>
                <c:pt idx="10">
                  <c:v>6.25E-2</c:v>
                </c:pt>
                <c:pt idx="11">
                  <c:v>8.4821428571428575E-2</c:v>
                </c:pt>
                <c:pt idx="12">
                  <c:v>0.10714285714285714</c:v>
                </c:pt>
              </c:numCache>
            </c:numRef>
          </c:xVal>
          <c:yVal>
            <c:numRef>
              <c:f>Sheet1!$G$7:$G$19</c:f>
              <c:numCache>
                <c:formatCode>General</c:formatCode>
                <c:ptCount val="13"/>
                <c:pt idx="0">
                  <c:v>31.594000000000001</c:v>
                </c:pt>
                <c:pt idx="1">
                  <c:v>31.587</c:v>
                </c:pt>
                <c:pt idx="2">
                  <c:v>31.510999999999999</c:v>
                </c:pt>
                <c:pt idx="3">
                  <c:v>31.5</c:v>
                </c:pt>
                <c:pt idx="4">
                  <c:v>31.423999999999999</c:v>
                </c:pt>
                <c:pt idx="5">
                  <c:v>31.327999999999999</c:v>
                </c:pt>
                <c:pt idx="6">
                  <c:v>31.21</c:v>
                </c:pt>
                <c:pt idx="7">
                  <c:v>31.073</c:v>
                </c:pt>
                <c:pt idx="8">
                  <c:v>30.917999999999999</c:v>
                </c:pt>
                <c:pt idx="9">
                  <c:v>29.08</c:v>
                </c:pt>
                <c:pt idx="10">
                  <c:v>27.658999999999999</c:v>
                </c:pt>
                <c:pt idx="11">
                  <c:v>26.635000000000002</c:v>
                </c:pt>
                <c:pt idx="12">
                  <c:v>25.827999999999999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8D7-4CFE-BF59-C4369051569F}"/>
            </c:ext>
          </c:extLst>
        </c:ser>
        <c:ser>
          <c:idx val="3"/>
          <c:order val="3"/>
          <c:tx>
            <c:v>FP</c:v>
          </c:tx>
          <c:spPr>
            <a:ln w="158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Sheet1!$C$32:$C$33</c:f>
              <c:numCache>
                <c:formatCode>0.00%</c:formatCode>
                <c:ptCount val="2"/>
                <c:pt idx="0">
                  <c:v>0</c:v>
                </c:pt>
                <c:pt idx="1">
                  <c:v>0.12</c:v>
                </c:pt>
              </c:numCache>
            </c:numRef>
          </c:xVal>
          <c:yVal>
            <c:numRef>
              <c:f>Sheet1!$D$32:$D$33</c:f>
              <c:numCache>
                <c:formatCode>General</c:formatCode>
                <c:ptCount val="2"/>
                <c:pt idx="0">
                  <c:v>39.340000000000003</c:v>
                </c:pt>
                <c:pt idx="1">
                  <c:v>39.340000000000003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8D7-4CFE-BF59-C4369051569F}"/>
            </c:ext>
          </c:extLst>
        </c:ser>
        <c:ser>
          <c:idx val="4"/>
          <c:order val="4"/>
          <c:tx>
            <c:v>No HC</c:v>
          </c:tx>
          <c:spPr>
            <a:ln w="15875" cap="rnd">
              <a:solidFill>
                <a:schemeClr val="accent1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Sheet1!$C$32:$C$33</c:f>
              <c:numCache>
                <c:formatCode>0.00%</c:formatCode>
                <c:ptCount val="2"/>
                <c:pt idx="0">
                  <c:v>0</c:v>
                </c:pt>
                <c:pt idx="1">
                  <c:v>0.12</c:v>
                </c:pt>
              </c:numCache>
            </c:numRef>
          </c:xVal>
          <c:yVal>
            <c:numRef>
              <c:f>Sheet1!$E$32:$E$33</c:f>
              <c:numCache>
                <c:formatCode>General</c:formatCode>
                <c:ptCount val="2"/>
                <c:pt idx="0">
                  <c:v>8.08</c:v>
                </c:pt>
                <c:pt idx="1">
                  <c:v>8.08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8D7-4CFE-BF59-C4369051569F}"/>
            </c:ext>
          </c:extLst>
        </c:ser>
        <c:ser>
          <c:idx val="5"/>
          <c:order val="5"/>
          <c:tx>
            <c:v>PTBL threshold</c:v>
          </c:tx>
          <c:spPr>
            <a:ln w="15875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Sheet1!$C$32:$C$33</c:f>
              <c:numCache>
                <c:formatCode>0.00%</c:formatCode>
                <c:ptCount val="2"/>
                <c:pt idx="0">
                  <c:v>0</c:v>
                </c:pt>
                <c:pt idx="1">
                  <c:v>0.12</c:v>
                </c:pt>
              </c:numCache>
            </c:numRef>
          </c:xVal>
          <c:yVal>
            <c:numRef>
              <c:f>Sheet1!$F$32:$F$33</c:f>
              <c:numCache>
                <c:formatCode>General</c:formatCode>
                <c:ptCount val="2"/>
                <c:pt idx="0">
                  <c:v>31.59</c:v>
                </c:pt>
                <c:pt idx="1">
                  <c:v>31.59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8D7-4CFE-BF59-C436905156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3753392"/>
        <c:axId val="893755792"/>
      </c:scatterChart>
      <c:scatterChart>
        <c:scatterStyle val="lineMarker"/>
        <c:varyColors val="0"/>
        <c:ser>
          <c:idx val="6"/>
          <c:order val="6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yVal>
            <c:numLit>
              <c:formatCode>General</c:formatCode>
              <c:ptCount val="1"/>
              <c:pt idx="0">
                <c:v>1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6-48D7-4CFE-BF59-C436905156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2415872"/>
        <c:axId val="572424032"/>
      </c:scatterChart>
      <c:valAx>
        <c:axId val="893753392"/>
        <c:scaling>
          <c:orientation val="minMax"/>
          <c:max val="0.11000000000000001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Gap size</a:t>
                </a:r>
              </a:p>
            </c:rich>
          </c:tx>
          <c:layout>
            <c:manualLayout>
              <c:xMode val="edge"/>
              <c:yMode val="edge"/>
              <c:x val="0.45237299349059401"/>
              <c:y val="0.932169022546352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ES"/>
            </a:p>
          </c:txPr>
        </c:title>
        <c:numFmt formatCode="0.00%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893755792"/>
        <c:crosses val="autoZero"/>
        <c:crossBetween val="midCat"/>
        <c:majorUnit val="2.0000000000000004E-2"/>
        <c:minorUnit val="2.0000000000000005E-3"/>
      </c:valAx>
      <c:valAx>
        <c:axId val="89375579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 noProof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noProof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Bunch length [ps]</a:t>
                </a:r>
              </a:p>
            </c:rich>
          </c:tx>
          <c:layout>
            <c:manualLayout>
              <c:xMode val="edge"/>
              <c:yMode val="edge"/>
              <c:x val="7.3137212925044551E-3"/>
              <c:y val="0.335715525903643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000" b="0" i="0" u="none" strike="noStrike" kern="1200" baseline="0" noProof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ES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893753392"/>
        <c:crosses val="autoZero"/>
        <c:crossBetween val="midCat"/>
      </c:valAx>
      <c:valAx>
        <c:axId val="572424032"/>
        <c:scaling>
          <c:orientation val="minMax"/>
          <c:max val="5.5693000000000001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Lengthening ratio</a:t>
                </a:r>
              </a:p>
            </c:rich>
          </c:tx>
          <c:layout>
            <c:manualLayout>
              <c:xMode val="edge"/>
              <c:yMode val="edge"/>
              <c:x val="0.95139017427893458"/>
              <c:y val="0.344159905241636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ES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572415872"/>
        <c:crosses val="max"/>
        <c:crossBetween val="midCat"/>
        <c:minorUnit val="0.1"/>
      </c:valAx>
      <c:valAx>
        <c:axId val="572415872"/>
        <c:scaling>
          <c:orientation val="minMax"/>
        </c:scaling>
        <c:delete val="1"/>
        <c:axPos val="b"/>
        <c:majorTickMark val="out"/>
        <c:minorTickMark val="none"/>
        <c:tickLblPos val="nextTo"/>
        <c:crossAx val="57242403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l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0.47057959590575638"/>
          <c:y val="0.43465088387130424"/>
          <c:w val="0.40230972081501221"/>
          <c:h val="0.147777266586042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ES" sz="1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 II - A2L005D - Average bunch length vs gap size</a:t>
            </a:r>
          </a:p>
        </c:rich>
      </c:tx>
      <c:layout>
        <c:manualLayout>
          <c:xMode val="edge"/>
          <c:yMode val="edge"/>
          <c:x val="0.16902140724071626"/>
          <c:y val="3.67565562852670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2238643640977927"/>
          <c:y val="9.525838601402753E-2"/>
          <c:w val="0.78931679100954744"/>
          <c:h val="0.76990924053094956"/>
        </c:manualLayout>
      </c:layout>
      <c:scatterChart>
        <c:scatterStyle val="lineMarker"/>
        <c:varyColors val="0"/>
        <c:ser>
          <c:idx val="0"/>
          <c:order val="0"/>
          <c:tx>
            <c:v>Elegant</c:v>
          </c:tx>
          <c:spPr>
            <a:ln w="19050" cap="rnd">
              <a:noFill/>
              <a:round/>
            </a:ln>
            <a:effectLst/>
          </c:spPr>
          <c:marker>
            <c:symbol val="x"/>
            <c:size val="6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Sheet1!$C$7:$C$19</c:f>
              <c:numCache>
                <c:formatCode>0.00%</c:formatCode>
                <c:ptCount val="13"/>
                <c:pt idx="0">
                  <c:v>0</c:v>
                </c:pt>
                <c:pt idx="1">
                  <c:v>2.232142857142857E-3</c:v>
                </c:pt>
                <c:pt idx="2">
                  <c:v>4.464285714285714E-3</c:v>
                </c:pt>
                <c:pt idx="3">
                  <c:v>6.6964285714285711E-3</c:v>
                </c:pt>
                <c:pt idx="4">
                  <c:v>8.9285714285714281E-3</c:v>
                </c:pt>
                <c:pt idx="5">
                  <c:v>1.1160714285714286E-2</c:v>
                </c:pt>
                <c:pt idx="6">
                  <c:v>1.3392857142857142E-2</c:v>
                </c:pt>
                <c:pt idx="7">
                  <c:v>1.5625E-2</c:v>
                </c:pt>
                <c:pt idx="8">
                  <c:v>1.7857142857142856E-2</c:v>
                </c:pt>
                <c:pt idx="9">
                  <c:v>4.0178571428571432E-2</c:v>
                </c:pt>
                <c:pt idx="10">
                  <c:v>6.25E-2</c:v>
                </c:pt>
                <c:pt idx="11">
                  <c:v>8.4821428571428575E-2</c:v>
                </c:pt>
                <c:pt idx="12">
                  <c:v>0.10714285714285714</c:v>
                </c:pt>
              </c:numCache>
            </c:numRef>
          </c:xVal>
          <c:yVal>
            <c:numRef>
              <c:f>Sheet1!$D$7:$D$19</c:f>
              <c:numCache>
                <c:formatCode>General</c:formatCode>
                <c:ptCount val="13"/>
                <c:pt idx="0">
                  <c:v>30.87</c:v>
                </c:pt>
                <c:pt idx="8">
                  <c:v>17.5</c:v>
                </c:pt>
                <c:pt idx="9">
                  <c:v>16.059999999999999</c:v>
                </c:pt>
                <c:pt idx="10">
                  <c:v>15.21</c:v>
                </c:pt>
                <c:pt idx="11">
                  <c:v>14.617247000000001</c:v>
                </c:pt>
                <c:pt idx="12">
                  <c:v>14.139794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F46-45BD-8996-9372FBC7225D}"/>
            </c:ext>
          </c:extLst>
        </c:ser>
        <c:ser>
          <c:idx val="1"/>
          <c:order val="1"/>
          <c:tx>
            <c:v>Python w/o compensation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Sheet1!$C$7:$C$19</c:f>
              <c:numCache>
                <c:formatCode>0.00%</c:formatCode>
                <c:ptCount val="13"/>
                <c:pt idx="0">
                  <c:v>0</c:v>
                </c:pt>
                <c:pt idx="1">
                  <c:v>2.232142857142857E-3</c:v>
                </c:pt>
                <c:pt idx="2">
                  <c:v>4.464285714285714E-3</c:v>
                </c:pt>
                <c:pt idx="3">
                  <c:v>6.6964285714285711E-3</c:v>
                </c:pt>
                <c:pt idx="4">
                  <c:v>8.9285714285714281E-3</c:v>
                </c:pt>
                <c:pt idx="5">
                  <c:v>1.1160714285714286E-2</c:v>
                </c:pt>
                <c:pt idx="6">
                  <c:v>1.3392857142857142E-2</c:v>
                </c:pt>
                <c:pt idx="7">
                  <c:v>1.5625E-2</c:v>
                </c:pt>
                <c:pt idx="8">
                  <c:v>1.7857142857142856E-2</c:v>
                </c:pt>
                <c:pt idx="9">
                  <c:v>4.0178571428571432E-2</c:v>
                </c:pt>
                <c:pt idx="10">
                  <c:v>6.25E-2</c:v>
                </c:pt>
                <c:pt idx="11">
                  <c:v>8.4821428571428575E-2</c:v>
                </c:pt>
                <c:pt idx="12">
                  <c:v>0.10714285714285714</c:v>
                </c:pt>
              </c:numCache>
            </c:numRef>
          </c:xVal>
          <c:yVal>
            <c:numRef>
              <c:f>Sheet1!$E$7:$E$19</c:f>
              <c:numCache>
                <c:formatCode>General</c:formatCode>
                <c:ptCount val="13"/>
                <c:pt idx="0">
                  <c:v>31.594000000000001</c:v>
                </c:pt>
                <c:pt idx="1">
                  <c:v>31.484999999999999</c:v>
                </c:pt>
                <c:pt idx="2">
                  <c:v>30.501000000000001</c:v>
                </c:pt>
                <c:pt idx="3">
                  <c:v>25.547000000000001</c:v>
                </c:pt>
                <c:pt idx="4">
                  <c:v>20.8</c:v>
                </c:pt>
                <c:pt idx="5">
                  <c:v>18.922000000000001</c:v>
                </c:pt>
                <c:pt idx="6">
                  <c:v>18.074999999999999</c:v>
                </c:pt>
                <c:pt idx="7">
                  <c:v>17.591000000000001</c:v>
                </c:pt>
                <c:pt idx="8">
                  <c:v>17.271000000000001</c:v>
                </c:pt>
                <c:pt idx="9">
                  <c:v>15.946</c:v>
                </c:pt>
                <c:pt idx="10">
                  <c:v>15.215</c:v>
                </c:pt>
                <c:pt idx="11">
                  <c:v>14.667</c:v>
                </c:pt>
                <c:pt idx="12">
                  <c:v>14.224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F46-45BD-8996-9372FBC7225D}"/>
            </c:ext>
          </c:extLst>
        </c:ser>
        <c:ser>
          <c:idx val="2"/>
          <c:order val="2"/>
          <c:tx>
            <c:v>Python with compensation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xVal>
            <c:numRef>
              <c:f>Sheet1!$C$7:$C$19</c:f>
              <c:numCache>
                <c:formatCode>0.00%</c:formatCode>
                <c:ptCount val="13"/>
                <c:pt idx="0">
                  <c:v>0</c:v>
                </c:pt>
                <c:pt idx="1">
                  <c:v>2.232142857142857E-3</c:v>
                </c:pt>
                <c:pt idx="2">
                  <c:v>4.464285714285714E-3</c:v>
                </c:pt>
                <c:pt idx="3">
                  <c:v>6.6964285714285711E-3</c:v>
                </c:pt>
                <c:pt idx="4">
                  <c:v>8.9285714285714281E-3</c:v>
                </c:pt>
                <c:pt idx="5">
                  <c:v>1.1160714285714286E-2</c:v>
                </c:pt>
                <c:pt idx="6">
                  <c:v>1.3392857142857142E-2</c:v>
                </c:pt>
                <c:pt idx="7">
                  <c:v>1.5625E-2</c:v>
                </c:pt>
                <c:pt idx="8">
                  <c:v>1.7857142857142856E-2</c:v>
                </c:pt>
                <c:pt idx="9">
                  <c:v>4.0178571428571432E-2</c:v>
                </c:pt>
                <c:pt idx="10">
                  <c:v>6.25E-2</c:v>
                </c:pt>
                <c:pt idx="11">
                  <c:v>8.4821428571428575E-2</c:v>
                </c:pt>
                <c:pt idx="12">
                  <c:v>0.10714285714285714</c:v>
                </c:pt>
              </c:numCache>
            </c:numRef>
          </c:xVal>
          <c:yVal>
            <c:numRef>
              <c:f>Sheet1!$G$7:$G$19</c:f>
              <c:numCache>
                <c:formatCode>General</c:formatCode>
                <c:ptCount val="13"/>
                <c:pt idx="0">
                  <c:v>31.594000000000001</c:v>
                </c:pt>
                <c:pt idx="1">
                  <c:v>31.587</c:v>
                </c:pt>
                <c:pt idx="2">
                  <c:v>31.510999999999999</c:v>
                </c:pt>
                <c:pt idx="3">
                  <c:v>31.5</c:v>
                </c:pt>
                <c:pt idx="4">
                  <c:v>31.423999999999999</c:v>
                </c:pt>
                <c:pt idx="5">
                  <c:v>31.327999999999999</c:v>
                </c:pt>
                <c:pt idx="6">
                  <c:v>31.21</c:v>
                </c:pt>
                <c:pt idx="7">
                  <c:v>31.073</c:v>
                </c:pt>
                <c:pt idx="8">
                  <c:v>30.917999999999999</c:v>
                </c:pt>
                <c:pt idx="9">
                  <c:v>29.08</c:v>
                </c:pt>
                <c:pt idx="10">
                  <c:v>27.658999999999999</c:v>
                </c:pt>
                <c:pt idx="11">
                  <c:v>26.635000000000002</c:v>
                </c:pt>
                <c:pt idx="12">
                  <c:v>25.827999999999999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F46-45BD-8996-9372FBC7225D}"/>
            </c:ext>
          </c:extLst>
        </c:ser>
        <c:ser>
          <c:idx val="3"/>
          <c:order val="3"/>
          <c:tx>
            <c:v>FP</c:v>
          </c:tx>
          <c:spPr>
            <a:ln w="158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Sheet1!$C$32:$C$33</c:f>
              <c:numCache>
                <c:formatCode>0.00%</c:formatCode>
                <c:ptCount val="2"/>
                <c:pt idx="0">
                  <c:v>0</c:v>
                </c:pt>
                <c:pt idx="1">
                  <c:v>0.12</c:v>
                </c:pt>
              </c:numCache>
            </c:numRef>
          </c:xVal>
          <c:yVal>
            <c:numRef>
              <c:f>Sheet1!$D$32:$D$33</c:f>
              <c:numCache>
                <c:formatCode>General</c:formatCode>
                <c:ptCount val="2"/>
                <c:pt idx="0">
                  <c:v>39.340000000000003</c:v>
                </c:pt>
                <c:pt idx="1">
                  <c:v>39.340000000000003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F46-45BD-8996-9372FBC7225D}"/>
            </c:ext>
          </c:extLst>
        </c:ser>
        <c:ser>
          <c:idx val="4"/>
          <c:order val="4"/>
          <c:tx>
            <c:v>No HC</c:v>
          </c:tx>
          <c:spPr>
            <a:ln w="15875" cap="rnd">
              <a:solidFill>
                <a:schemeClr val="accent1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Sheet1!$C$32:$C$33</c:f>
              <c:numCache>
                <c:formatCode>0.00%</c:formatCode>
                <c:ptCount val="2"/>
                <c:pt idx="0">
                  <c:v>0</c:v>
                </c:pt>
                <c:pt idx="1">
                  <c:v>0.12</c:v>
                </c:pt>
              </c:numCache>
            </c:numRef>
          </c:xVal>
          <c:yVal>
            <c:numRef>
              <c:f>Sheet1!$E$32:$E$33</c:f>
              <c:numCache>
                <c:formatCode>General</c:formatCode>
                <c:ptCount val="2"/>
                <c:pt idx="0">
                  <c:v>8.08</c:v>
                </c:pt>
                <c:pt idx="1">
                  <c:v>8.08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F46-45BD-8996-9372FBC7225D}"/>
            </c:ext>
          </c:extLst>
        </c:ser>
        <c:ser>
          <c:idx val="5"/>
          <c:order val="5"/>
          <c:tx>
            <c:v>PTBL threshold</c:v>
          </c:tx>
          <c:spPr>
            <a:ln w="15875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Sheet1!$C$32:$C$33</c:f>
              <c:numCache>
                <c:formatCode>0.00%</c:formatCode>
                <c:ptCount val="2"/>
                <c:pt idx="0">
                  <c:v>0</c:v>
                </c:pt>
                <c:pt idx="1">
                  <c:v>0.12</c:v>
                </c:pt>
              </c:numCache>
            </c:numRef>
          </c:xVal>
          <c:yVal>
            <c:numRef>
              <c:f>Sheet1!$F$32:$F$33</c:f>
              <c:numCache>
                <c:formatCode>General</c:formatCode>
                <c:ptCount val="2"/>
                <c:pt idx="0">
                  <c:v>31.59</c:v>
                </c:pt>
                <c:pt idx="1">
                  <c:v>31.59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F46-45BD-8996-9372FBC722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3753392"/>
        <c:axId val="893755792"/>
      </c:scatterChart>
      <c:scatterChart>
        <c:scatterStyle val="lineMarker"/>
        <c:varyColors val="0"/>
        <c:ser>
          <c:idx val="6"/>
          <c:order val="6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yVal>
            <c:numLit>
              <c:formatCode>General</c:formatCode>
              <c:ptCount val="1"/>
              <c:pt idx="0">
                <c:v>1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6-1F46-45BD-8996-9372FBC722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2415872"/>
        <c:axId val="572424032"/>
      </c:scatterChart>
      <c:valAx>
        <c:axId val="893753392"/>
        <c:scaling>
          <c:orientation val="minMax"/>
          <c:max val="0.11000000000000001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Gap size</a:t>
                </a:r>
              </a:p>
            </c:rich>
          </c:tx>
          <c:layout>
            <c:manualLayout>
              <c:xMode val="edge"/>
              <c:yMode val="edge"/>
              <c:x val="0.45237299349059401"/>
              <c:y val="0.932169022546352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ES"/>
            </a:p>
          </c:txPr>
        </c:title>
        <c:numFmt formatCode="0.00%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893755792"/>
        <c:crosses val="autoZero"/>
        <c:crossBetween val="midCat"/>
        <c:majorUnit val="2.0000000000000004E-2"/>
        <c:minorUnit val="2.0000000000000005E-3"/>
      </c:valAx>
      <c:valAx>
        <c:axId val="89375579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 noProof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noProof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Bunch length [ps]</a:t>
                </a:r>
              </a:p>
            </c:rich>
          </c:tx>
          <c:layout>
            <c:manualLayout>
              <c:xMode val="edge"/>
              <c:yMode val="edge"/>
              <c:x val="7.3137212925044551E-3"/>
              <c:y val="0.335715525903643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000" b="0" i="0" u="none" strike="noStrike" kern="1200" baseline="0" noProof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ES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893753392"/>
        <c:crosses val="autoZero"/>
        <c:crossBetween val="midCat"/>
      </c:valAx>
      <c:valAx>
        <c:axId val="572424032"/>
        <c:scaling>
          <c:orientation val="minMax"/>
          <c:max val="5.5693000000000001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Lengthening ratio</a:t>
                </a:r>
              </a:p>
            </c:rich>
          </c:tx>
          <c:layout>
            <c:manualLayout>
              <c:xMode val="edge"/>
              <c:yMode val="edge"/>
              <c:x val="0.95139017427893458"/>
              <c:y val="0.344159905241636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ES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572415872"/>
        <c:crosses val="max"/>
        <c:crossBetween val="midCat"/>
        <c:minorUnit val="0.1"/>
      </c:valAx>
      <c:valAx>
        <c:axId val="572415872"/>
        <c:scaling>
          <c:orientation val="minMax"/>
        </c:scaling>
        <c:delete val="1"/>
        <c:axPos val="b"/>
        <c:majorTickMark val="out"/>
        <c:minorTickMark val="none"/>
        <c:tickLblPos val="nextTo"/>
        <c:crossAx val="57242403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l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0.47057959590575638"/>
          <c:y val="0.43465088387130424"/>
          <c:w val="0.40230972081501221"/>
          <c:h val="0.147777266586042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1825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CA" dirty="0"/>
              <a:t>170kV (14kW) without beam, 200kV in passive mode with beam</a:t>
            </a:r>
            <a:endParaRPr lang="es-ES" dirty="0"/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6145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Ref idx="1001">
        <a:schemeClr val="bg1"/>
      </p:bgRef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3"/>
          <p:cNvSpPr txBox="1">
            <a:spLocks noGrp="1"/>
          </p:cNvSpPr>
          <p:nvPr>
            <p:ph type="title"/>
          </p:nvPr>
        </p:nvSpPr>
        <p:spPr>
          <a:xfrm>
            <a:off x="482346" y="2445582"/>
            <a:ext cx="8179308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4870" y="4197096"/>
            <a:ext cx="9153739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1775AFA9-22ED-C064-5A60-41470C086C66}"/>
              </a:ext>
            </a:extLst>
          </p:cNvPr>
          <p:cNvSpPr txBox="1"/>
          <p:nvPr userDrawn="1"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B12E75-FE88-13CB-5507-D395815314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550" y="649887"/>
            <a:ext cx="1800000" cy="89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59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286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152F4E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745305" y="774589"/>
            <a:ext cx="765339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27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745303" y="2081369"/>
            <a:ext cx="765339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68580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8" name="Google Shape;38;p55"/>
          <p:cNvSpPr txBox="1"/>
          <p:nvPr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134534-B68F-461F-B12B-263C7228E0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732" y="6452946"/>
            <a:ext cx="1260000" cy="15784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7AE0DB-3B42-482B-A629-14759A75DC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5302" y="2891184"/>
            <a:ext cx="7653389" cy="19246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14303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>
            <a:spLocks noGrp="1"/>
          </p:cNvSpPr>
          <p:nvPr>
            <p:ph type="pic" idx="2"/>
          </p:nvPr>
        </p:nvSpPr>
        <p:spPr>
          <a:xfrm>
            <a:off x="5132897" y="0"/>
            <a:ext cx="4020843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4" name="Google Shape;44;p56"/>
          <p:cNvSpPr txBox="1"/>
          <p:nvPr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C819DC6-15A2-2CE3-8D2A-2A9AA3E55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307" y="774589"/>
            <a:ext cx="3681839" cy="156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27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731FD-30C9-45D2-A44E-A4BA5A0E84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732" y="6452946"/>
            <a:ext cx="1260000" cy="1578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11C748-1635-46D0-A09F-182F4E691C9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5306" y="2592730"/>
            <a:ext cx="3681839" cy="31451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47597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6049978" y="0"/>
            <a:ext cx="3103760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6049978" y="3429000"/>
            <a:ext cx="3103760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8" name="Google Shape;58;p58"/>
          <p:cNvSpPr txBox="1"/>
          <p:nvPr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306" y="774591"/>
            <a:ext cx="4618874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27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991FEA-FA7B-43D7-B63A-B6B9A99A1C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732" y="6452946"/>
            <a:ext cx="1260000" cy="15784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15BB61-B854-4DB4-B5F3-6F0B12F7423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5302" y="2481538"/>
            <a:ext cx="4618874" cy="33553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27635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6049978" y="0"/>
            <a:ext cx="3103760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6049978" y="3429000"/>
            <a:ext cx="3103760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6" name="Google Shape;66;p59"/>
          <p:cNvSpPr txBox="1"/>
          <p:nvPr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306" y="774591"/>
            <a:ext cx="4618874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27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745305" y="2481535"/>
            <a:ext cx="4618874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Gill Sans"/>
              </a:defRPr>
            </a:lvl1pPr>
            <a:lvl2pPr marL="68580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53BF9C-865E-480E-86A1-E477F63C5D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732" y="6452946"/>
            <a:ext cx="1260000" cy="15784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CFE65F-86B2-4A53-9318-4483CEF77BF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5302" y="3447358"/>
            <a:ext cx="4618874" cy="23286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6734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bg>
      <p:bgPr>
        <a:solidFill>
          <a:srgbClr val="152F4E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745306" y="774589"/>
            <a:ext cx="765339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27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72" name="Google Shape;72;p60"/>
          <p:cNvSpPr txBox="1"/>
          <p:nvPr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9F0934-6FD0-493D-9467-69553F5530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732" y="6452946"/>
            <a:ext cx="1260000" cy="1578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3A1C3A-0F18-4EDC-B69E-819249DE4D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5302" y="2185416"/>
            <a:ext cx="3560390" cy="35905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64FF94D-8C27-4A47-A433-D2C86D10DAF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838307" y="2185416"/>
            <a:ext cx="3560390" cy="35905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52025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152F4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3342685" y="5342716"/>
            <a:ext cx="2458631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75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75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75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75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3418296" y="3937977"/>
            <a:ext cx="2307406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586973-0B4A-4019-A6B7-D353A28CDB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9199" y="2528988"/>
            <a:ext cx="2325600" cy="116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71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D1D8E9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297C4FA2-4E85-1FDD-0369-7305884507CB}"/>
              </a:ext>
            </a:extLst>
          </p:cNvPr>
          <p:cNvSpPr txBox="1"/>
          <p:nvPr userDrawn="1"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0770DD-36F1-4C32-9817-A0F1C51B01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62" y="1096473"/>
            <a:ext cx="2152800" cy="10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94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2863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4870" y="4197096"/>
            <a:ext cx="9153739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0DA85410-610C-A5B5-AF2D-DAB92A03AD37}"/>
              </a:ext>
            </a:extLst>
          </p:cNvPr>
          <p:cNvSpPr txBox="1"/>
          <p:nvPr userDrawn="1"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Google Shape;140;p63">
            <a:extLst>
              <a:ext uri="{FF2B5EF4-FFF2-40B4-BE49-F238E27FC236}">
                <a16:creationId xmlns:a16="http://schemas.microsoft.com/office/drawing/2014/main" id="{C5FB56A6-9067-43C3-C0D1-5101AE363A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2346" y="2445582"/>
            <a:ext cx="8179308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42C683-448F-4267-829E-11B8A9A744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550" y="1018187"/>
            <a:ext cx="1800000" cy="89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61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286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305783" y="0"/>
            <a:ext cx="4847957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5BC38C54-B889-5384-4B9C-C10C6839F3C4}"/>
              </a:ext>
            </a:extLst>
          </p:cNvPr>
          <p:cNvSpPr txBox="1"/>
          <p:nvPr userDrawn="1"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Google Shape;140;p63">
            <a:extLst>
              <a:ext uri="{FF2B5EF4-FFF2-40B4-BE49-F238E27FC236}">
                <a16:creationId xmlns:a16="http://schemas.microsoft.com/office/drawing/2014/main" id="{B101BD4F-55A1-4CEE-FD7C-13E86B8D20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2347" y="2531782"/>
            <a:ext cx="3328619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F89399-E368-4E43-9EB6-C2A55B580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550" y="1018187"/>
            <a:ext cx="1800000" cy="89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34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2863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D1D8E9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745305" y="774589"/>
            <a:ext cx="7817398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C97CCA8B-F6BE-60EF-6BAB-078D78C3C197}"/>
              </a:ext>
            </a:extLst>
          </p:cNvPr>
          <p:cNvSpPr txBox="1"/>
          <p:nvPr userDrawn="1"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8EFFB-09B6-41CA-B79E-76C29E2288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564" y="6452946"/>
            <a:ext cx="1260000" cy="15784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589D06-30B1-475D-BBA6-99584A02D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306" y="3368040"/>
            <a:ext cx="3826694" cy="22839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0102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Ref idx="1001">
        <a:schemeClr val="bg1"/>
      </p:bgRef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3"/>
          <p:cNvSpPr txBox="1">
            <a:spLocks noGrp="1"/>
          </p:cNvSpPr>
          <p:nvPr>
            <p:ph type="title"/>
          </p:nvPr>
        </p:nvSpPr>
        <p:spPr>
          <a:xfrm>
            <a:off x="482347" y="2531782"/>
            <a:ext cx="3328619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305783" y="0"/>
            <a:ext cx="4847957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B1613DBE-4D6C-7E0C-217E-A749E69E3878}"/>
              </a:ext>
            </a:extLst>
          </p:cNvPr>
          <p:cNvSpPr txBox="1"/>
          <p:nvPr userDrawn="1"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3106E9-ED5A-47CC-B931-EC3E95D100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550" y="1018187"/>
            <a:ext cx="1800000" cy="89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55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286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D1D8E9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745305" y="774589"/>
            <a:ext cx="765339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27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745303" y="2081369"/>
            <a:ext cx="765339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200" b="0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68580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40EDE541-EA8C-A46A-AD1D-9741F2E254F0}"/>
              </a:ext>
            </a:extLst>
          </p:cNvPr>
          <p:cNvSpPr txBox="1"/>
          <p:nvPr userDrawn="1"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615FBF-6986-4930-BF8E-D8FB7CB8A4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564" y="6452946"/>
            <a:ext cx="1260000" cy="1578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4D8FE2-E1DE-44DB-AA85-43B45726C59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45302" y="2857727"/>
            <a:ext cx="7653389" cy="22839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64577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>
            <a:spLocks noGrp="1"/>
          </p:cNvSpPr>
          <p:nvPr>
            <p:ph type="pic" idx="2"/>
          </p:nvPr>
        </p:nvSpPr>
        <p:spPr>
          <a:xfrm>
            <a:off x="5132897" y="0"/>
            <a:ext cx="4020843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C819DC6-15A2-2CE3-8D2A-2A9AA3E55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307" y="774589"/>
            <a:ext cx="3681839" cy="156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27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3E1B29AA-D0A7-C1DC-8351-5A131F5AEF6C}"/>
              </a:ext>
            </a:extLst>
          </p:cNvPr>
          <p:cNvSpPr txBox="1"/>
          <p:nvPr userDrawn="1"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9BB6D0-CB4C-4642-B0E2-68DDD2A10D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564" y="6452946"/>
            <a:ext cx="1260000" cy="1578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A21C5D-8799-42A4-876C-97F746B916B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45306" y="2592729"/>
            <a:ext cx="3681839" cy="34906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65398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6049978" y="0"/>
            <a:ext cx="3103760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6049978" y="3429000"/>
            <a:ext cx="3103760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306" y="774591"/>
            <a:ext cx="4618874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27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01CBFC44-D4E5-932E-75C9-8A830AC788FA}"/>
              </a:ext>
            </a:extLst>
          </p:cNvPr>
          <p:cNvSpPr txBox="1"/>
          <p:nvPr userDrawn="1"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8CC89E-0AF4-422B-ADD3-51338C418B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564" y="6452946"/>
            <a:ext cx="1260000" cy="15784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2ECB18-11AA-45A1-94C3-08D61FF952C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45306" y="2481538"/>
            <a:ext cx="4618874" cy="342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26038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6049978" y="0"/>
            <a:ext cx="3103760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6049978" y="3429000"/>
            <a:ext cx="3103760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306" y="774591"/>
            <a:ext cx="4618874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27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745305" y="2481535"/>
            <a:ext cx="4618874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200" b="0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68580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Google Shape;11;p4">
            <a:extLst>
              <a:ext uri="{FF2B5EF4-FFF2-40B4-BE49-F238E27FC236}">
                <a16:creationId xmlns:a16="http://schemas.microsoft.com/office/drawing/2014/main" id="{A81214C4-6C5F-1520-096C-ABE730BD1CDA}"/>
              </a:ext>
            </a:extLst>
          </p:cNvPr>
          <p:cNvSpPr txBox="1"/>
          <p:nvPr userDrawn="1"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D4B7C-5C5A-46D6-8F09-5F3B4C7DE5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564" y="6452946"/>
            <a:ext cx="1260000" cy="15784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FF98B2-B335-447E-824E-439E73C51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305" y="3429000"/>
            <a:ext cx="4618873" cy="23088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08285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bg>
      <p:bgPr>
        <a:solidFill>
          <a:srgbClr val="D1D8E9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745306" y="774589"/>
            <a:ext cx="765339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27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72" name="Google Shape;72;p60"/>
          <p:cNvSpPr txBox="1"/>
          <p:nvPr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23A752-6E09-4C3C-BBEE-C44DA512AF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564" y="6452946"/>
            <a:ext cx="1260000" cy="1578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C5E30C-ED31-4A6A-8012-8303886A0C0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5302" y="2185416"/>
            <a:ext cx="3560387" cy="35422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50B28B-CA97-4BC6-8093-056FC84F32A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823459" y="2185416"/>
            <a:ext cx="3560387" cy="35422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17203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D1D8E9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3342685" y="5342716"/>
            <a:ext cx="2458631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75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75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75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75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3418296" y="3937977"/>
            <a:ext cx="2307406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52F4E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152F4E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17E205-F251-41EA-B51A-9DEEAEA087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702" y="2502154"/>
            <a:ext cx="2340000" cy="116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59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3858A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FC8FD7-9071-4029-97D7-652335A8B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8103" y="1193489"/>
            <a:ext cx="2160000" cy="107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47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2863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3858A4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4870" y="4197096"/>
            <a:ext cx="9153739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" name="Google Shape;140;p63">
            <a:extLst>
              <a:ext uri="{FF2B5EF4-FFF2-40B4-BE49-F238E27FC236}">
                <a16:creationId xmlns:a16="http://schemas.microsoft.com/office/drawing/2014/main" id="{357337F3-FB3A-5D7E-5763-99EDEBD768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2346" y="2445582"/>
            <a:ext cx="8179308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0757A5-7486-4971-ADF6-59D2CD74F1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888" y="1184437"/>
            <a:ext cx="1767600" cy="88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14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2863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3858A4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305783" y="0"/>
            <a:ext cx="4847957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" name="Google Shape;140;p63">
            <a:extLst>
              <a:ext uri="{FF2B5EF4-FFF2-40B4-BE49-F238E27FC236}">
                <a16:creationId xmlns:a16="http://schemas.microsoft.com/office/drawing/2014/main" id="{13950A54-5FBA-369E-8A6E-E43B8301E4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2347" y="2531782"/>
            <a:ext cx="3328619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A4F775-130D-49CD-BC1E-75A548EF3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888" y="1184437"/>
            <a:ext cx="1767600" cy="88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85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2863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3858A4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745305" y="774589"/>
            <a:ext cx="7817398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7" name="Google Shape;27;p51"/>
          <p:cNvSpPr txBox="1"/>
          <p:nvPr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A695A1-FE5E-47F5-B0C9-A29AAEBD93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732" y="6452946"/>
            <a:ext cx="1260000" cy="15784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82DA07-A31E-4CBE-B758-98801CB956D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5302" y="3268980"/>
            <a:ext cx="3826698" cy="24587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619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userDrawn="1">
  <p:cSld name="Blanc4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745305" y="774589"/>
            <a:ext cx="7817398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ED6DD888-A0A8-1F41-2FB7-E3E49991A132}"/>
              </a:ext>
            </a:extLst>
          </p:cNvPr>
          <p:cNvSpPr txBox="1"/>
          <p:nvPr userDrawn="1"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66C744-D0C4-4401-8325-D7B7FEE27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564" y="6481521"/>
            <a:ext cx="1260000" cy="15784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E501C1-D8C1-4EEF-A3D5-B43E6EFB1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306" y="3368040"/>
            <a:ext cx="3826694" cy="22839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7BE4F0-5B0A-07F1-D284-603AC5CEDB20}"/>
              </a:ext>
            </a:extLst>
          </p:cNvPr>
          <p:cNvSpPr txBox="1"/>
          <p:nvPr userDrawn="1"/>
        </p:nvSpPr>
        <p:spPr>
          <a:xfrm>
            <a:off x="8593720" y="6374318"/>
            <a:ext cx="871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b="0" i="0" u="none" strike="noStrike" cap="none" smtClean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‹#›</a:t>
            </a:fld>
            <a:endParaRPr lang="en-US" sz="1400" b="0" i="0" u="none" strike="noStrike" cap="none" dirty="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3858A4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745305" y="774589"/>
            <a:ext cx="765339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27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745303" y="2081369"/>
            <a:ext cx="765339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68580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8" name="Google Shape;38;p55"/>
          <p:cNvSpPr txBox="1"/>
          <p:nvPr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ABD19B-762D-4B64-B29F-D8EEEA73C9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732" y="6452946"/>
            <a:ext cx="1260000" cy="1578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90E438-8A13-4D96-B1F7-4ECD2D7705F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5302" y="2891184"/>
            <a:ext cx="7653389" cy="19246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524290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3858A4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>
            <a:spLocks noGrp="1"/>
          </p:cNvSpPr>
          <p:nvPr>
            <p:ph type="pic" idx="2"/>
          </p:nvPr>
        </p:nvSpPr>
        <p:spPr>
          <a:xfrm>
            <a:off x="5132897" y="0"/>
            <a:ext cx="4020843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4" name="Google Shape;44;p56"/>
          <p:cNvSpPr txBox="1"/>
          <p:nvPr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C819DC6-15A2-2CE3-8D2A-2A9AA3E55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307" y="774589"/>
            <a:ext cx="3681839" cy="156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27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F9F76D-C4C0-48FE-9702-CCA9BFE8E4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732" y="6452946"/>
            <a:ext cx="1260000" cy="1578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35F136-FB93-43C2-AE3A-C6734299C19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5306" y="2592730"/>
            <a:ext cx="3681839" cy="31451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09957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3858A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6049978" y="0"/>
            <a:ext cx="3103760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6049978" y="3429000"/>
            <a:ext cx="3103760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8" name="Google Shape;58;p58"/>
          <p:cNvSpPr txBox="1"/>
          <p:nvPr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306" y="774591"/>
            <a:ext cx="4618874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27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0CE536-409E-4B04-B336-8FD0F8653E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732" y="6452946"/>
            <a:ext cx="1260000" cy="15784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8737A5-D6AD-4E78-8687-2449B06D31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5302" y="2481538"/>
            <a:ext cx="4618874" cy="33553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486500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3858A4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6049978" y="0"/>
            <a:ext cx="3103760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6049978" y="3429000"/>
            <a:ext cx="3103760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6" name="Google Shape;66;p59"/>
          <p:cNvSpPr txBox="1"/>
          <p:nvPr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306" y="774591"/>
            <a:ext cx="4618874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27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745305" y="2481535"/>
            <a:ext cx="4618874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200" b="0" i="0" u="none" strike="noStrike" cap="none">
                <a:solidFill>
                  <a:schemeClr val="bg1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Gill Sans"/>
              </a:defRPr>
            </a:lvl1pPr>
            <a:lvl2pPr marL="68580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31993E-0E4D-4264-BEAF-D066EBBBC7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732" y="6452946"/>
            <a:ext cx="1260000" cy="15784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19F94B-BDF1-4D65-9F27-A0AFB63C6CB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5302" y="3447358"/>
            <a:ext cx="4618874" cy="23286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79425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bg>
      <p:bgPr>
        <a:solidFill>
          <a:srgbClr val="3858A4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745306" y="774589"/>
            <a:ext cx="765339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27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72" name="Google Shape;72;p60"/>
          <p:cNvSpPr txBox="1"/>
          <p:nvPr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782894-8622-45B6-B95B-E75602FB0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732" y="6452946"/>
            <a:ext cx="1260000" cy="1578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2FD103-F110-4F73-A22E-B9FC3E8EC9D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5302" y="2185416"/>
            <a:ext cx="3560390" cy="35905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2E581E-76FC-49B9-A20E-5BAED9259C0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838307" y="2185416"/>
            <a:ext cx="3560390" cy="35905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928941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3858A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3342685" y="5342716"/>
            <a:ext cx="2458631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75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75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75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75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3418296" y="3937977"/>
            <a:ext cx="2307406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3119D6-3627-4DDD-9943-94181E30B9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9199" y="2528988"/>
            <a:ext cx="2325600" cy="116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6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userDrawn="1">
  <p:cSld name="Blanc11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745306" y="774589"/>
            <a:ext cx="765339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27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EFCEF1BB-9B7E-0305-3CC3-5BC500E760D7}"/>
              </a:ext>
            </a:extLst>
          </p:cNvPr>
          <p:cNvSpPr txBox="1"/>
          <p:nvPr userDrawn="1"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AEACA0-FCBA-4324-B172-BD9F1D382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564" y="6452946"/>
            <a:ext cx="1260000" cy="1578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FBD341-5DE3-4B31-AC60-80C50BAC8E7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5302" y="2185416"/>
            <a:ext cx="3560387" cy="35422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B372AF-C377-4D92-9BAF-477AE940DE3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823459" y="2185416"/>
            <a:ext cx="3560387" cy="35422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>
  <p:cSld name="Blanc12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3342685" y="5342716"/>
            <a:ext cx="2458631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75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75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75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75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3418296" y="3937977"/>
            <a:ext cx="2307406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152F4E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152F4E"/>
              </a:solidFill>
              <a:latin typeface="Outfit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75F78-6F1F-4CAB-83DE-8C5A678B01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702" y="2502154"/>
            <a:ext cx="2340000" cy="1168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152F4E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CDB858-FA1E-493B-809F-18BBB84BEF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8103" y="1193489"/>
            <a:ext cx="2160000" cy="107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25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286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4870" y="4197096"/>
            <a:ext cx="9153739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" name="Google Shape;140;p63">
            <a:extLst>
              <a:ext uri="{FF2B5EF4-FFF2-40B4-BE49-F238E27FC236}">
                <a16:creationId xmlns:a16="http://schemas.microsoft.com/office/drawing/2014/main" id="{BAF67AD8-97CA-74F7-825E-D94F456C2E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2346" y="2445582"/>
            <a:ext cx="8179308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47FAA-5576-4FE6-A51E-F742066A3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888" y="1184437"/>
            <a:ext cx="1767600" cy="88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59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286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305783" y="0"/>
            <a:ext cx="4847957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40;p63">
            <a:extLst>
              <a:ext uri="{FF2B5EF4-FFF2-40B4-BE49-F238E27FC236}">
                <a16:creationId xmlns:a16="http://schemas.microsoft.com/office/drawing/2014/main" id="{D7CDD5B9-1438-6450-C41C-225D1BDD71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2347" y="2531782"/>
            <a:ext cx="3328619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0A3C3D-4E15-413D-A329-2356F043A9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888" y="1184437"/>
            <a:ext cx="1767600" cy="88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21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286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152F4E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745305" y="774589"/>
            <a:ext cx="7817398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7" name="Google Shape;27;p51"/>
          <p:cNvSpPr txBox="1"/>
          <p:nvPr/>
        </p:nvSpPr>
        <p:spPr>
          <a:xfrm>
            <a:off x="209373" y="247209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9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B5FC74-05C8-40CC-A5ED-F03B77A38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732" y="6452946"/>
            <a:ext cx="1260000" cy="15784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9F9E859-1466-44C1-B565-77A15B859A6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5302" y="3268980"/>
            <a:ext cx="3826698" cy="24587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39709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52" r:id="rId3"/>
    <p:sldLayoutId id="2147483659" r:id="rId4"/>
    <p:sldLayoutId id="2147483660" r:id="rId5"/>
    <p:sldLayoutId id="214748372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  <p:sldLayoutId id="2147483731" r:id="rId32"/>
    <p:sldLayoutId id="2147483732" r:id="rId33"/>
    <p:sldLayoutId id="2147483733" r:id="rId34"/>
    <p:sldLayoutId id="2147483734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chart" Target="../charts/char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hyperlink" Target="https://journals.aps.org/prab/abstract/10.1103/PhysRevAccelBeams.21.012001" TargetMode="Externa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7D8FA-0891-23FF-E3C7-03D3A6B43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71" y="1797140"/>
            <a:ext cx="8179308" cy="942789"/>
          </a:xfrm>
        </p:spPr>
        <p:txBody>
          <a:bodyPr/>
          <a:lstStyle/>
          <a:p>
            <a:r>
              <a:rPr lang="en-US" dirty="0"/>
              <a:t>HARMONIC EU CAVITY COMISSIONING: OPERATION AND TBL COMPENSATION</a:t>
            </a:r>
          </a:p>
        </p:txBody>
      </p:sp>
      <p:sp>
        <p:nvSpPr>
          <p:cNvPr id="5" name="Marcador de contenido 6">
            <a:extLst>
              <a:ext uri="{FF2B5EF4-FFF2-40B4-BE49-F238E27FC236}">
                <a16:creationId xmlns:a16="http://schemas.microsoft.com/office/drawing/2014/main" id="{45669D1C-E55B-D9E9-B339-A42DA5F57812}"/>
              </a:ext>
            </a:extLst>
          </p:cNvPr>
          <p:cNvSpPr txBox="1">
            <a:spLocks/>
          </p:cNvSpPr>
          <p:nvPr/>
        </p:nvSpPr>
        <p:spPr>
          <a:xfrm>
            <a:off x="415671" y="2837091"/>
            <a:ext cx="7175754" cy="1110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22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HarmonLIP 2025 - Cerdanyola del Vallès, Spain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24/10/2025</a:t>
            </a:r>
          </a:p>
        </p:txBody>
      </p:sp>
      <p:sp>
        <p:nvSpPr>
          <p:cNvPr id="6" name="Marcador de contenido 7">
            <a:extLst>
              <a:ext uri="{FF2B5EF4-FFF2-40B4-BE49-F238E27FC236}">
                <a16:creationId xmlns:a16="http://schemas.microsoft.com/office/drawing/2014/main" id="{5EB288D3-12A6-FF93-9AA1-5DE40B47B7AE}"/>
              </a:ext>
            </a:extLst>
          </p:cNvPr>
          <p:cNvSpPr txBox="1">
            <a:spLocks/>
          </p:cNvSpPr>
          <p:nvPr/>
        </p:nvSpPr>
        <p:spPr>
          <a:xfrm>
            <a:off x="415670" y="3587359"/>
            <a:ext cx="6810753" cy="774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122D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Hamed Shaker on behalf of 3HC Collaboration</a:t>
            </a:r>
            <a:endParaRPr lang="en-GB" dirty="0">
              <a:solidFill>
                <a:schemeClr val="tx1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factory with lots of machinery&#10;&#10;AI-generated content may be incorrect.">
            <a:extLst>
              <a:ext uri="{FF2B5EF4-FFF2-40B4-BE49-F238E27FC236}">
                <a16:creationId xmlns:a16="http://schemas.microsoft.com/office/drawing/2014/main" id="{D7FCCE6E-21A1-9242-27D0-37088249D9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366" b="3804"/>
          <a:stretch/>
        </p:blipFill>
        <p:spPr>
          <a:xfrm>
            <a:off x="0" y="4197096"/>
            <a:ext cx="9144000" cy="266090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5242ACA-136B-420B-BB0D-B7AD73530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7287" y="3546147"/>
            <a:ext cx="1217924" cy="4184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D4AEFB6-A2FE-4563-88E7-716C3FB525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97369" y="3336180"/>
            <a:ext cx="781892" cy="7818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02592A-AD60-4C2C-B08B-FFFF7477C1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2273" y="3406923"/>
            <a:ext cx="1032856" cy="51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04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D9874F9-B764-039D-1ADE-01D8E5470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579" y="2480379"/>
            <a:ext cx="3481340" cy="33498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E5217F4-1385-E183-E511-5A90A68E3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81" y="154410"/>
            <a:ext cx="7671838" cy="655216"/>
          </a:xfrm>
        </p:spPr>
        <p:txBody>
          <a:bodyPr/>
          <a:lstStyle/>
          <a:p>
            <a:pPr algn="ctr"/>
            <a:r>
              <a:rPr lang="en-US" sz="2800" b="1" dirty="0">
                <a:latin typeface="+mj-lt"/>
              </a:rPr>
              <a:t>TBL COMPENSATION - ALBA II CASE</a:t>
            </a:r>
            <a:endParaRPr lang="en-US" sz="2400" b="1"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4546B1-D076-14EE-99C6-919DE902E9AC}"/>
              </a:ext>
            </a:extLst>
          </p:cNvPr>
          <p:cNvGrpSpPr/>
          <p:nvPr/>
        </p:nvGrpSpPr>
        <p:grpSpPr>
          <a:xfrm>
            <a:off x="660223" y="2492364"/>
            <a:ext cx="3451957" cy="3315416"/>
            <a:chOff x="660223" y="2492364"/>
            <a:chExt cx="3451957" cy="331541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4F948CB-3706-6B79-2E3D-D7EC2B0B7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0522" y="2492364"/>
              <a:ext cx="3251658" cy="331541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7EDFD52-B6F8-68C8-742A-90D1576F2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6553" t="41758" r="3564" b="48982"/>
            <a:stretch/>
          </p:blipFill>
          <p:spPr>
            <a:xfrm>
              <a:off x="1936259" y="3871028"/>
              <a:ext cx="1761353" cy="298800"/>
            </a:xfrm>
            <a:prstGeom prst="rect">
              <a:avLst/>
            </a:prstGeom>
          </p:spPr>
        </p:pic>
        <p:pic>
          <p:nvPicPr>
            <p:cNvPr id="15" name="Picture 14" descr="A close-up of black text&#10;&#10;AI-generated content may be incorrect.">
              <a:extLst>
                <a:ext uri="{FF2B5EF4-FFF2-40B4-BE49-F238E27FC236}">
                  <a16:creationId xmlns:a16="http://schemas.microsoft.com/office/drawing/2014/main" id="{46C104B0-F00C-13F0-9678-524ADB8D3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27217" y="4829608"/>
              <a:ext cx="1456071" cy="54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2A29A7E-B619-A19F-CDC6-BE732D7A64F2}"/>
                    </a:ext>
                  </a:extLst>
                </p:cNvPr>
                <p:cNvSpPr txBox="1"/>
                <p:nvPr/>
              </p:nvSpPr>
              <p:spPr>
                <a:xfrm>
                  <a:off x="1063538" y="2829360"/>
                  <a:ext cx="759247" cy="1923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s-ES" sz="65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65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ES" sz="65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a14:m>
                  <a:r>
                    <a:rPr lang="es-ES" sz="6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FP = 39.3 ps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2A29A7E-B619-A19F-CDC6-BE732D7A6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538" y="2829360"/>
                  <a:ext cx="759247" cy="192360"/>
                </a:xfrm>
                <a:prstGeom prst="rect">
                  <a:avLst/>
                </a:prstGeom>
                <a:blipFill>
                  <a:blip r:embed="rId6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4CA13C8-C958-70BC-513F-AFBF5BC19292}"/>
                    </a:ext>
                  </a:extLst>
                </p:cNvPr>
                <p:cNvSpPr txBox="1"/>
                <p:nvPr/>
              </p:nvSpPr>
              <p:spPr>
                <a:xfrm>
                  <a:off x="2978433" y="5155569"/>
                  <a:ext cx="842603" cy="1923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s-ES" sz="65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65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ES" sz="65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a14:m>
                  <a:r>
                    <a:rPr lang="es-ES" sz="6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no HC = 8.1 ps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4CA13C8-C958-70BC-513F-AFBF5BC192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8433" y="5155569"/>
                  <a:ext cx="842603" cy="192360"/>
                </a:xfrm>
                <a:prstGeom prst="rect">
                  <a:avLst/>
                </a:prstGeom>
                <a:blipFill>
                  <a:blip r:embed="rId7"/>
                  <a:stretch>
                    <a:fillRect b="-3226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3C6894-8601-661F-12B9-E703ED8A1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76" t="29876" r="96297" b="36099"/>
            <a:stretch/>
          </p:blipFill>
          <p:spPr>
            <a:xfrm>
              <a:off x="660223" y="3425893"/>
              <a:ext cx="165600" cy="1089164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BEF1B136-BAA8-DC11-3D67-E20AC77F42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340" t="7467" r="8444" b="83528"/>
          <a:stretch/>
        </p:blipFill>
        <p:spPr>
          <a:xfrm>
            <a:off x="5384801" y="5129153"/>
            <a:ext cx="1254691" cy="2772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EA63AA9-FD29-9643-9DB3-CF4688319140}"/>
              </a:ext>
            </a:extLst>
          </p:cNvPr>
          <p:cNvSpPr/>
          <p:nvPr/>
        </p:nvSpPr>
        <p:spPr>
          <a:xfrm>
            <a:off x="6750050" y="2761263"/>
            <a:ext cx="1330197" cy="237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439C163-5CE8-603A-4212-FA668DA16E9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3316" t="6817" r="8770" b="70618"/>
          <a:stretch/>
        </p:blipFill>
        <p:spPr>
          <a:xfrm>
            <a:off x="6790480" y="2741893"/>
            <a:ext cx="1249336" cy="68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081153B-0512-348E-900C-A206000992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0814" y="3425893"/>
            <a:ext cx="167776" cy="117443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3A86AE6-E0E9-DE74-C569-14093BB61F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3934" y="3553969"/>
            <a:ext cx="165290" cy="91827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9434F9F-0038-26D9-73B4-13511C24ECAB}"/>
              </a:ext>
            </a:extLst>
          </p:cNvPr>
          <p:cNvSpPr txBox="1">
            <a:spLocks/>
          </p:cNvSpPr>
          <p:nvPr/>
        </p:nvSpPr>
        <p:spPr>
          <a:xfrm>
            <a:off x="287338" y="1286003"/>
            <a:ext cx="8569326" cy="109801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6700" indent="-266700">
              <a:lnSpc>
                <a:spcPct val="114000"/>
              </a:lnSpc>
              <a:spcBef>
                <a:spcPts val="600"/>
              </a:spcBef>
              <a:buClr>
                <a:srgbClr val="152F4E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In the ALBA II baseline scenario (with only a 1.8% gap), correcting only the 1st revolution harmonic would yield a </a:t>
            </a:r>
            <a:r>
              <a:rPr lang="en-US" sz="1400" b="1" dirty="0"/>
              <a:t>very high compensation efficiency</a:t>
            </a:r>
            <a:r>
              <a:rPr lang="en-US" sz="1400" dirty="0"/>
              <a:t>, with an average bunch length of 30.92 ps, around 98% of the no-gap case, 31.6 ps.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275810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E5217F4-1385-E183-E511-5A90A68E3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81" y="154410"/>
            <a:ext cx="7671838" cy="655216"/>
          </a:xfrm>
        </p:spPr>
        <p:txBody>
          <a:bodyPr/>
          <a:lstStyle/>
          <a:p>
            <a:pPr algn="ctr"/>
            <a:r>
              <a:rPr lang="en-US" sz="2800" b="1" dirty="0">
                <a:latin typeface="+mj-lt"/>
              </a:rPr>
              <a:t>TBL COMPENSATION - ALBA II CASE</a:t>
            </a:r>
            <a:endParaRPr lang="en-US" sz="2400" b="1" dirty="0">
              <a:latin typeface="+mj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9F79DD-69A5-4938-2996-38C13025FCC6}"/>
              </a:ext>
            </a:extLst>
          </p:cNvPr>
          <p:cNvSpPr txBox="1">
            <a:spLocks/>
          </p:cNvSpPr>
          <p:nvPr/>
        </p:nvSpPr>
        <p:spPr>
          <a:xfrm>
            <a:off x="287337" y="1125537"/>
            <a:ext cx="8569325" cy="17033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6700" indent="-266700">
              <a:lnSpc>
                <a:spcPct val="114000"/>
              </a:lnSpc>
              <a:spcBef>
                <a:spcPts val="600"/>
              </a:spcBef>
              <a:buClr>
                <a:srgbClr val="152F4E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The bunch </a:t>
            </a:r>
            <a:r>
              <a:rPr lang="en-US" sz="1400" b="1" dirty="0"/>
              <a:t>form factor and bunch phase </a:t>
            </a:r>
            <a:r>
              <a:rPr lang="en-US" sz="1400" dirty="0"/>
              <a:t>have been included in the TBL calculation. Convergence is achieved after approximately 10-15 iterations</a:t>
            </a:r>
          </a:p>
          <a:p>
            <a:pPr marL="266700" indent="-266700">
              <a:lnSpc>
                <a:spcPct val="114000"/>
              </a:lnSpc>
              <a:spcBef>
                <a:spcPts val="600"/>
              </a:spcBef>
              <a:buClr>
                <a:srgbClr val="152F4E"/>
              </a:buClr>
              <a:buFont typeface="Wingdings" panose="05000000000000000000" pitchFamily="2" charset="2"/>
              <a:buChar char="§"/>
            </a:pPr>
            <a:r>
              <a:rPr lang="en-US" sz="1400" b="1" dirty="0"/>
              <a:t>Tracking simulations </a:t>
            </a:r>
            <a:r>
              <a:rPr lang="en-US" sz="1400" dirty="0"/>
              <a:t>have been performed with elegant to cross-check the semi-analytical results, showing </a:t>
            </a:r>
            <a:r>
              <a:rPr lang="en-US" sz="1400" b="1" dirty="0"/>
              <a:t>good agreement </a:t>
            </a:r>
            <a:r>
              <a:rPr lang="en-US" sz="1400" dirty="0"/>
              <a:t>between both approaches within the linear region</a:t>
            </a:r>
            <a:endParaRPr lang="en-US" sz="1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9413CF-5A56-4055-C993-9C37794E9B88}"/>
              </a:ext>
            </a:extLst>
          </p:cNvPr>
          <p:cNvGrpSpPr/>
          <p:nvPr/>
        </p:nvGrpSpPr>
        <p:grpSpPr>
          <a:xfrm>
            <a:off x="1909774" y="2447925"/>
            <a:ext cx="5324451" cy="3835400"/>
            <a:chOff x="-83564" y="0"/>
            <a:chExt cx="5068145" cy="397980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EB0CC35-3A66-8B84-2DD9-C36A68FA5822}"/>
                </a:ext>
              </a:extLst>
            </p:cNvPr>
            <p:cNvGrpSpPr/>
            <p:nvPr/>
          </p:nvGrpSpPr>
          <p:grpSpPr>
            <a:xfrm>
              <a:off x="-83564" y="0"/>
              <a:ext cx="5068145" cy="3979807"/>
              <a:chOff x="-87486" y="0"/>
              <a:chExt cx="5305997" cy="4074628"/>
            </a:xfrm>
          </p:grpSpPr>
          <p:graphicFrame>
            <p:nvGraphicFramePr>
              <p:cNvPr id="15" name="Chart 14">
                <a:extLst>
                  <a:ext uri="{FF2B5EF4-FFF2-40B4-BE49-F238E27FC236}">
                    <a16:creationId xmlns:a16="http://schemas.microsoft.com/office/drawing/2014/main" id="{D9FB6211-E80E-EFA1-DC8E-67A862FA0BF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794052746"/>
                  </p:ext>
                </p:extLst>
              </p:nvPr>
            </p:nvGraphicFramePr>
            <p:xfrm>
              <a:off x="-87486" y="0"/>
              <a:ext cx="5305997" cy="407462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16" name="TextBox 3">
                <a:extLst>
                  <a:ext uri="{FF2B5EF4-FFF2-40B4-BE49-F238E27FC236}">
                    <a16:creationId xmlns:a16="http://schemas.microsoft.com/office/drawing/2014/main" id="{CC0EC907-1B67-B86C-F506-83C595FE2836}"/>
                  </a:ext>
                </a:extLst>
              </p:cNvPr>
              <p:cNvSpPr txBox="1"/>
              <p:nvPr/>
            </p:nvSpPr>
            <p:spPr>
              <a:xfrm>
                <a:off x="3499708" y="521805"/>
                <a:ext cx="1201600" cy="26157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Flat potential HFP</a:t>
                </a:r>
              </a:p>
            </p:txBody>
          </p:sp>
          <p:sp>
            <p:nvSpPr>
              <p:cNvPr id="17" name="TextBox 5">
                <a:extLst>
                  <a:ext uri="{FF2B5EF4-FFF2-40B4-BE49-F238E27FC236}">
                    <a16:creationId xmlns:a16="http://schemas.microsoft.com/office/drawing/2014/main" id="{52190400-1DC0-DDF7-5E29-13A9F2F1C2C7}"/>
                  </a:ext>
                </a:extLst>
              </p:cNvPr>
              <p:cNvSpPr txBox="1"/>
              <p:nvPr/>
            </p:nvSpPr>
            <p:spPr>
              <a:xfrm>
                <a:off x="3841542" y="2700130"/>
                <a:ext cx="858149" cy="26157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No HC HFP</a:t>
                </a:r>
              </a:p>
            </p:txBody>
          </p:sp>
          <p:sp>
            <p:nvSpPr>
              <p:cNvPr id="18" name="TextBox 11">
                <a:extLst>
                  <a:ext uri="{FF2B5EF4-FFF2-40B4-BE49-F238E27FC236}">
                    <a16:creationId xmlns:a16="http://schemas.microsoft.com/office/drawing/2014/main" id="{09EDEBF1-82C3-8101-A37A-29861F3A0A43}"/>
                  </a:ext>
                </a:extLst>
              </p:cNvPr>
              <p:cNvSpPr txBox="1"/>
              <p:nvPr/>
            </p:nvSpPr>
            <p:spPr>
              <a:xfrm>
                <a:off x="1271490" y="3118258"/>
                <a:ext cx="1700371" cy="26157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ALBA II baseline (1.8%)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F0227A6-DC35-B5BA-9FB8-CC49DDFB81D3}"/>
                </a:ext>
              </a:extLst>
            </p:cNvPr>
            <p:cNvCxnSpPr/>
            <p:nvPr/>
          </p:nvCxnSpPr>
          <p:spPr>
            <a:xfrm>
              <a:off x="1135698" y="377997"/>
              <a:ext cx="0" cy="3064329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</p:cxnSp>
      </p:grpSp>
      <p:sp>
        <p:nvSpPr>
          <p:cNvPr id="20" name="TextBox 4">
            <a:extLst>
              <a:ext uri="{FF2B5EF4-FFF2-40B4-BE49-F238E27FC236}">
                <a16:creationId xmlns:a16="http://schemas.microsoft.com/office/drawing/2014/main" id="{1E7980B0-3399-1E3F-89A0-C3D39C21E6A8}"/>
              </a:ext>
            </a:extLst>
          </p:cNvPr>
          <p:cNvSpPr txBox="1"/>
          <p:nvPr/>
        </p:nvSpPr>
        <p:spPr>
          <a:xfrm>
            <a:off x="4313196" y="3445855"/>
            <a:ext cx="2398413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PTBL threshold (680 kV without DRFF)</a:t>
            </a:r>
          </a:p>
        </p:txBody>
      </p:sp>
    </p:spTree>
    <p:extLst>
      <p:ext uri="{BB962C8B-B14F-4D97-AF65-F5344CB8AC3E}">
        <p14:creationId xmlns:p14="http://schemas.microsoft.com/office/powerpoint/2010/main" val="3149480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E5217F4-1385-E183-E511-5A90A68E3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81" y="154410"/>
            <a:ext cx="7671838" cy="655216"/>
          </a:xfrm>
        </p:spPr>
        <p:txBody>
          <a:bodyPr/>
          <a:lstStyle/>
          <a:p>
            <a:pPr algn="ctr"/>
            <a:r>
              <a:rPr lang="en-US" sz="2800" b="1" dirty="0">
                <a:latin typeface="+mj-lt"/>
              </a:rPr>
              <a:t>TBL COMPENSATION - ALBA II CASE</a:t>
            </a:r>
            <a:endParaRPr lang="en-US" sz="2400" b="1"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05F2F7-C736-81ED-ADA0-8FAA670DFED6}"/>
              </a:ext>
            </a:extLst>
          </p:cNvPr>
          <p:cNvGrpSpPr/>
          <p:nvPr/>
        </p:nvGrpSpPr>
        <p:grpSpPr>
          <a:xfrm>
            <a:off x="1909774" y="2447925"/>
            <a:ext cx="5324451" cy="3835400"/>
            <a:chOff x="-83564" y="0"/>
            <a:chExt cx="5068145" cy="397980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4F529FC-3A69-32BB-B4B6-224BC4C8671D}"/>
                </a:ext>
              </a:extLst>
            </p:cNvPr>
            <p:cNvGrpSpPr/>
            <p:nvPr/>
          </p:nvGrpSpPr>
          <p:grpSpPr>
            <a:xfrm>
              <a:off x="-83564" y="0"/>
              <a:ext cx="5068145" cy="3979807"/>
              <a:chOff x="-87486" y="0"/>
              <a:chExt cx="5305997" cy="4074628"/>
            </a:xfrm>
          </p:grpSpPr>
          <p:graphicFrame>
            <p:nvGraphicFramePr>
              <p:cNvPr id="6" name="Chart 5">
                <a:extLst>
                  <a:ext uri="{FF2B5EF4-FFF2-40B4-BE49-F238E27FC236}">
                    <a16:creationId xmlns:a16="http://schemas.microsoft.com/office/drawing/2014/main" id="{713E5E6F-1C5E-CE5C-143D-6BC53F6109B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66481195"/>
                  </p:ext>
                </p:extLst>
              </p:nvPr>
            </p:nvGraphicFramePr>
            <p:xfrm>
              <a:off x="-87486" y="0"/>
              <a:ext cx="5305997" cy="407462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7" name="TextBox 3">
                <a:extLst>
                  <a:ext uri="{FF2B5EF4-FFF2-40B4-BE49-F238E27FC236}">
                    <a16:creationId xmlns:a16="http://schemas.microsoft.com/office/drawing/2014/main" id="{8D62356C-8646-3D8E-0A1A-434DD6D324ED}"/>
                  </a:ext>
                </a:extLst>
              </p:cNvPr>
              <p:cNvSpPr txBox="1"/>
              <p:nvPr/>
            </p:nvSpPr>
            <p:spPr>
              <a:xfrm>
                <a:off x="3499708" y="521805"/>
                <a:ext cx="1201600" cy="26157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Flat potential HFP</a:t>
                </a:r>
              </a:p>
            </p:txBody>
          </p:sp>
          <p:sp>
            <p:nvSpPr>
              <p:cNvPr id="9" name="TextBox 5">
                <a:extLst>
                  <a:ext uri="{FF2B5EF4-FFF2-40B4-BE49-F238E27FC236}">
                    <a16:creationId xmlns:a16="http://schemas.microsoft.com/office/drawing/2014/main" id="{02E35B2F-56DD-6752-D105-33D97B7681EF}"/>
                  </a:ext>
                </a:extLst>
              </p:cNvPr>
              <p:cNvSpPr txBox="1"/>
              <p:nvPr/>
            </p:nvSpPr>
            <p:spPr>
              <a:xfrm>
                <a:off x="3841542" y="2700130"/>
                <a:ext cx="858149" cy="26157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No HC HFP</a:t>
                </a:r>
              </a:p>
            </p:txBody>
          </p:sp>
          <p:sp>
            <p:nvSpPr>
              <p:cNvPr id="10" name="TextBox 11">
                <a:extLst>
                  <a:ext uri="{FF2B5EF4-FFF2-40B4-BE49-F238E27FC236}">
                    <a16:creationId xmlns:a16="http://schemas.microsoft.com/office/drawing/2014/main" id="{1A3D342A-1563-815A-63FE-5BFE1D1B36D4}"/>
                  </a:ext>
                </a:extLst>
              </p:cNvPr>
              <p:cNvSpPr txBox="1"/>
              <p:nvPr/>
            </p:nvSpPr>
            <p:spPr>
              <a:xfrm>
                <a:off x="1271490" y="3118258"/>
                <a:ext cx="1700371" cy="26157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ALBA II baseline (1.8%)</a:t>
                </a:r>
              </a:p>
            </p:txBody>
          </p:sp>
          <p:sp>
            <p:nvSpPr>
              <p:cNvPr id="14" name="TextBox 4">
                <a:extLst>
                  <a:ext uri="{FF2B5EF4-FFF2-40B4-BE49-F238E27FC236}">
                    <a16:creationId xmlns:a16="http://schemas.microsoft.com/office/drawing/2014/main" id="{24D65DAF-00DC-15BD-9BEC-0E4FBD89E25C}"/>
                  </a:ext>
                </a:extLst>
              </p:cNvPr>
              <p:cNvSpPr txBox="1"/>
              <p:nvPr/>
            </p:nvSpPr>
            <p:spPr>
              <a:xfrm>
                <a:off x="1516370" y="1775735"/>
                <a:ext cx="458786" cy="26157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s-E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1.8</a:t>
                </a:r>
              </a:p>
            </p:txBody>
          </p: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92C5552-1DB5-5612-74CE-01FB54557BF6}"/>
                </a:ext>
              </a:extLst>
            </p:cNvPr>
            <p:cNvCxnSpPr/>
            <p:nvPr/>
          </p:nvCxnSpPr>
          <p:spPr>
            <a:xfrm>
              <a:off x="1135698" y="377997"/>
              <a:ext cx="0" cy="3064329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</p:cxn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F9B1923-7E84-73BF-8087-6249B1496D5F}"/>
              </a:ext>
            </a:extLst>
          </p:cNvPr>
          <p:cNvSpPr txBox="1">
            <a:spLocks/>
          </p:cNvSpPr>
          <p:nvPr/>
        </p:nvSpPr>
        <p:spPr>
          <a:xfrm>
            <a:off x="287337" y="1125537"/>
            <a:ext cx="8569325" cy="17033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6700" indent="-266700">
              <a:lnSpc>
                <a:spcPct val="114000"/>
              </a:lnSpc>
              <a:spcBef>
                <a:spcPts val="600"/>
              </a:spcBef>
              <a:buClr>
                <a:srgbClr val="152F4E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Even if </a:t>
            </a:r>
            <a:r>
              <a:rPr lang="en-US" sz="1400" b="1" dirty="0"/>
              <a:t>just a 2% of gap </a:t>
            </a:r>
            <a:r>
              <a:rPr lang="en-US" sz="1400" dirty="0"/>
              <a:t>has a </a:t>
            </a:r>
            <a:r>
              <a:rPr lang="en-US" sz="1400" b="1" dirty="0"/>
              <a:t>heavy impact</a:t>
            </a:r>
            <a:r>
              <a:rPr lang="en-US" sz="1400" dirty="0"/>
              <a:t> on the average bunch length, further increasing it does not seem to worsen it much</a:t>
            </a:r>
          </a:p>
          <a:p>
            <a:pPr marL="266700" indent="-266700">
              <a:lnSpc>
                <a:spcPct val="114000"/>
              </a:lnSpc>
              <a:spcBef>
                <a:spcPts val="600"/>
              </a:spcBef>
              <a:buClr>
                <a:srgbClr val="152F4E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For </a:t>
            </a:r>
            <a:r>
              <a:rPr lang="en-US" sz="1400" b="1" dirty="0"/>
              <a:t>gaps &lt; 2%, </a:t>
            </a:r>
            <a:r>
              <a:rPr lang="en-US" sz="1400" dirty="0"/>
              <a:t>compensations higher than 97% should be </a:t>
            </a:r>
            <a:r>
              <a:rPr lang="en-US" sz="1400" b="1" dirty="0"/>
              <a:t>easily achieved</a:t>
            </a:r>
          </a:p>
          <a:p>
            <a:pPr marL="266700" indent="-266700">
              <a:lnSpc>
                <a:spcPct val="114000"/>
              </a:lnSpc>
              <a:spcBef>
                <a:spcPts val="600"/>
              </a:spcBef>
              <a:buClr>
                <a:srgbClr val="152F4E"/>
              </a:buClr>
              <a:buFont typeface="Wingdings" panose="05000000000000000000" pitchFamily="2" charset="2"/>
              <a:buChar char="§"/>
            </a:pPr>
            <a:r>
              <a:rPr lang="en-US" sz="1400" b="1" dirty="0"/>
              <a:t>Tracking</a:t>
            </a:r>
            <a:r>
              <a:rPr lang="en-US" sz="1400" dirty="0"/>
              <a:t> simulations for the </a:t>
            </a:r>
            <a:r>
              <a:rPr lang="en-US" sz="1400" b="1" dirty="0"/>
              <a:t>compensation</a:t>
            </a:r>
            <a:r>
              <a:rPr lang="en-US" sz="1400" dirty="0"/>
              <a:t> case are in progress</a:t>
            </a:r>
            <a:endParaRPr lang="en-US" sz="1000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BE6C14D9-4A7A-73EC-ABD7-8B275CCD0DBC}"/>
              </a:ext>
            </a:extLst>
          </p:cNvPr>
          <p:cNvSpPr>
            <a:spLocks/>
          </p:cNvSpPr>
          <p:nvPr/>
        </p:nvSpPr>
        <p:spPr bwMode="auto">
          <a:xfrm rot="14747518" flipV="1">
            <a:off x="3123609" y="4098362"/>
            <a:ext cx="600059" cy="241024"/>
          </a:xfrm>
          <a:custGeom>
            <a:avLst/>
            <a:gdLst>
              <a:gd name="T0" fmla="*/ 1642 w 1642"/>
              <a:gd name="T1" fmla="*/ 266 h 771"/>
              <a:gd name="T2" fmla="*/ 1333 w 1642"/>
              <a:gd name="T3" fmla="*/ 0 h 771"/>
              <a:gd name="T4" fmla="*/ 1333 w 1642"/>
              <a:gd name="T5" fmla="*/ 134 h 771"/>
              <a:gd name="T6" fmla="*/ 0 w 1642"/>
              <a:gd name="T7" fmla="*/ 771 h 771"/>
              <a:gd name="T8" fmla="*/ 0 w 1642"/>
              <a:gd name="T9" fmla="*/ 771 h 771"/>
              <a:gd name="T10" fmla="*/ 1333 w 1642"/>
              <a:gd name="T11" fmla="*/ 398 h 771"/>
              <a:gd name="T12" fmla="*/ 1333 w 1642"/>
              <a:gd name="T13" fmla="*/ 532 h 771"/>
              <a:gd name="T14" fmla="*/ 1642 w 1642"/>
              <a:gd name="T15" fmla="*/ 266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42" h="771">
                <a:moveTo>
                  <a:pt x="1642" y="266"/>
                </a:moveTo>
                <a:cubicBezTo>
                  <a:pt x="1333" y="0"/>
                  <a:pt x="1333" y="0"/>
                  <a:pt x="1333" y="0"/>
                </a:cubicBezTo>
                <a:cubicBezTo>
                  <a:pt x="1333" y="134"/>
                  <a:pt x="1333" y="134"/>
                  <a:pt x="1333" y="134"/>
                </a:cubicBezTo>
                <a:cubicBezTo>
                  <a:pt x="1333" y="134"/>
                  <a:pt x="394" y="110"/>
                  <a:pt x="0" y="771"/>
                </a:cubicBezTo>
                <a:cubicBezTo>
                  <a:pt x="0" y="771"/>
                  <a:pt x="0" y="771"/>
                  <a:pt x="0" y="771"/>
                </a:cubicBezTo>
                <a:cubicBezTo>
                  <a:pt x="402" y="297"/>
                  <a:pt x="1333" y="398"/>
                  <a:pt x="1333" y="398"/>
                </a:cubicBezTo>
                <a:cubicBezTo>
                  <a:pt x="1333" y="532"/>
                  <a:pt x="1333" y="532"/>
                  <a:pt x="1333" y="532"/>
                </a:cubicBezTo>
                <a:lnTo>
                  <a:pt x="1642" y="266"/>
                </a:lnTo>
                <a:close/>
              </a:path>
            </a:pathLst>
          </a:custGeom>
          <a:gradFill flip="none" rotWithShape="1">
            <a:gsLst>
              <a:gs pos="0">
                <a:srgbClr val="093D4F"/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D61FA273-FF92-679C-5653-52A32366DB65}"/>
              </a:ext>
            </a:extLst>
          </p:cNvPr>
          <p:cNvSpPr txBox="1"/>
          <p:nvPr/>
        </p:nvSpPr>
        <p:spPr>
          <a:xfrm>
            <a:off x="4313196" y="3445855"/>
            <a:ext cx="2398413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PTBL threshold (680 kV without DRFF)</a:t>
            </a:r>
          </a:p>
        </p:txBody>
      </p:sp>
    </p:spTree>
    <p:extLst>
      <p:ext uri="{BB962C8B-B14F-4D97-AF65-F5344CB8AC3E}">
        <p14:creationId xmlns:p14="http://schemas.microsoft.com/office/powerpoint/2010/main" val="192887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4A396-8E41-40E8-A6DE-76BF005EC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Implementation on the LLRF system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2BB6E-D4D0-44B4-9B86-8882F7A6F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297" y="1355497"/>
            <a:ext cx="3826694" cy="151255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200" dirty="0"/>
              <a:t>Implemented a new control module includes IIR bandpass-filter and positive/negative frequency separator modules.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 err="1"/>
              <a:t>Feedforward</a:t>
            </a:r>
            <a:r>
              <a:rPr lang="es-ES" sz="1200" dirty="0"/>
              <a:t>/</a:t>
            </a:r>
            <a:r>
              <a:rPr lang="es-ES" sz="1200" dirty="0" err="1"/>
              <a:t>feedback</a:t>
            </a:r>
            <a:r>
              <a:rPr lang="es-ES" sz="1200" dirty="0"/>
              <a:t> drive </a:t>
            </a:r>
            <a:r>
              <a:rPr lang="es-ES" sz="1200" dirty="0" err="1"/>
              <a:t>allows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send</a:t>
            </a:r>
            <a:r>
              <a:rPr lang="es-ES" sz="1200" dirty="0"/>
              <a:t> </a:t>
            </a:r>
            <a:r>
              <a:rPr lang="es-ES" sz="1200" dirty="0" err="1"/>
              <a:t>revolution</a:t>
            </a:r>
            <a:r>
              <a:rPr lang="es-ES" sz="1200" dirty="0"/>
              <a:t> </a:t>
            </a:r>
            <a:r>
              <a:rPr lang="es-ES" sz="1200" dirty="0" err="1"/>
              <a:t>harmonic</a:t>
            </a:r>
            <a:r>
              <a:rPr lang="es-ES" sz="1200" dirty="0"/>
              <a:t> </a:t>
            </a:r>
            <a:r>
              <a:rPr lang="es-ES" sz="1200" dirty="0" err="1"/>
              <a:t>content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cavities</a:t>
            </a:r>
            <a:r>
              <a:rPr lang="es-ES" sz="1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 err="1"/>
              <a:t>Source</a:t>
            </a:r>
            <a:r>
              <a:rPr lang="es-ES" sz="1200" dirty="0"/>
              <a:t> can be </a:t>
            </a:r>
            <a:r>
              <a:rPr lang="es-ES" sz="1200" dirty="0" err="1"/>
              <a:t>chosen</a:t>
            </a:r>
            <a:r>
              <a:rPr lang="es-ES" sz="1200" dirty="0"/>
              <a:t> </a:t>
            </a:r>
            <a:r>
              <a:rPr lang="es-ES" sz="1200" dirty="0" err="1"/>
              <a:t>between</a:t>
            </a:r>
            <a:r>
              <a:rPr lang="es-ES" sz="1200" dirty="0"/>
              <a:t>:</a:t>
            </a:r>
          </a:p>
          <a:p>
            <a:pPr marL="402300" lvl="3" indent="-285750"/>
            <a:r>
              <a:rPr lang="es-ES" sz="1200" dirty="0" err="1"/>
              <a:t>External</a:t>
            </a:r>
            <a:r>
              <a:rPr lang="es-ES" sz="1200" dirty="0"/>
              <a:t> </a:t>
            </a:r>
            <a:r>
              <a:rPr lang="es-ES" sz="1200" dirty="0" err="1"/>
              <a:t>reference</a:t>
            </a:r>
            <a:r>
              <a:rPr lang="es-ES" sz="1200" dirty="0"/>
              <a:t> (</a:t>
            </a:r>
            <a:r>
              <a:rPr lang="es-ES" sz="1200" dirty="0" err="1"/>
              <a:t>Feedforward</a:t>
            </a:r>
            <a:r>
              <a:rPr lang="es-ES" sz="1200" dirty="0"/>
              <a:t>)</a:t>
            </a:r>
          </a:p>
          <a:p>
            <a:pPr marL="402300" lvl="3" indent="-285750"/>
            <a:r>
              <a:rPr lang="es-ES" sz="1200" dirty="0" err="1"/>
              <a:t>Cavity</a:t>
            </a:r>
            <a:r>
              <a:rPr lang="es-ES" sz="1200" dirty="0"/>
              <a:t> </a:t>
            </a:r>
            <a:r>
              <a:rPr lang="es-ES" sz="1200" dirty="0" err="1"/>
              <a:t>voltage</a:t>
            </a:r>
            <a:r>
              <a:rPr lang="es-ES" sz="1200" dirty="0"/>
              <a:t>: </a:t>
            </a:r>
            <a:r>
              <a:rPr lang="es-ES" sz="1200" dirty="0" err="1"/>
              <a:t>Mode</a:t>
            </a:r>
            <a:r>
              <a:rPr lang="es-ES" sz="1200" dirty="0"/>
              <a:t> +-1 (</a:t>
            </a:r>
            <a:r>
              <a:rPr lang="es-ES" sz="1200" dirty="0" err="1"/>
              <a:t>Feedback</a:t>
            </a:r>
            <a:r>
              <a:rPr lang="es-ES" sz="1200" dirty="0"/>
              <a:t>)</a:t>
            </a:r>
            <a:endParaRPr lang="es-ES" sz="105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CEF2AC-1773-45BE-96F7-E274F4370609}"/>
              </a:ext>
            </a:extLst>
          </p:cNvPr>
          <p:cNvGrpSpPr/>
          <p:nvPr/>
        </p:nvGrpSpPr>
        <p:grpSpPr>
          <a:xfrm>
            <a:off x="197342" y="2688537"/>
            <a:ext cx="8749316" cy="3536911"/>
            <a:chOff x="776423" y="2591418"/>
            <a:chExt cx="9607074" cy="353691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3336D7-D3CA-465A-8F52-87C899784892}"/>
                </a:ext>
              </a:extLst>
            </p:cNvPr>
            <p:cNvSpPr txBox="1"/>
            <p:nvPr/>
          </p:nvSpPr>
          <p:spPr>
            <a:xfrm>
              <a:off x="4820633" y="5882108"/>
              <a:ext cx="18950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Harmonic feedback diagram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15A91A7-006A-4B97-959E-8D3B11195FD4}"/>
                </a:ext>
              </a:extLst>
            </p:cNvPr>
            <p:cNvGrpSpPr/>
            <p:nvPr/>
          </p:nvGrpSpPr>
          <p:grpSpPr>
            <a:xfrm>
              <a:off x="776423" y="3101108"/>
              <a:ext cx="9607074" cy="2843962"/>
              <a:chOff x="776423" y="3101108"/>
              <a:chExt cx="9607074" cy="2843962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595A8B9C-6745-45CA-A518-591F1B240B53}"/>
                  </a:ext>
                </a:extLst>
              </p:cNvPr>
              <p:cNvCxnSpPr>
                <a:cxnSpLocks/>
                <a:endCxn id="12" idx="2"/>
              </p:cNvCxnSpPr>
              <p:nvPr/>
            </p:nvCxnSpPr>
            <p:spPr>
              <a:xfrm flipV="1">
                <a:off x="1773734" y="4431605"/>
                <a:ext cx="0" cy="100033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75935203-39C5-41CE-85CF-E75CE2296AB7}"/>
                      </a:ext>
                    </a:extLst>
                  </p:cNvPr>
                  <p:cNvSpPr/>
                  <p:nvPr/>
                </p:nvSpPr>
                <p:spPr>
                  <a:xfrm>
                    <a:off x="776423" y="3686016"/>
                    <a:ext cx="1994621" cy="745589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𝐵𝑃𝐹</m:t>
                        </m:r>
                      </m:oMath>
                    </a14:m>
                    <a:r>
                      <a:rPr lang="es-ES" b="0" dirty="0"/>
                      <a:t>, </a:t>
                    </a:r>
                    <a14:m>
                      <m:oMath xmlns:m="http://schemas.openxmlformats.org/officeDocument/2006/math"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≈300 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𝑘𝐻𝑧</m:t>
                        </m:r>
                      </m:oMath>
                    </a14:m>
                    <a:endParaRPr lang="es-ES" b="0" dirty="0"/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type m:val="skw"/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𝑀𝑂</m:t>
                              </m:r>
                            </m:num>
                            <m:den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1.1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𝑀𝐻𝑧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75935203-39C5-41CE-85CF-E75CE2296AB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6423" y="3686016"/>
                    <a:ext cx="1994621" cy="74558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t="-26984" r="-2980" b="-57143"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1C8C484-A15D-43BD-926B-89307C814828}"/>
                  </a:ext>
                </a:extLst>
              </p:cNvPr>
              <p:cNvSpPr/>
              <p:nvPr/>
            </p:nvSpPr>
            <p:spPr>
              <a:xfrm>
                <a:off x="7528706" y="3346654"/>
                <a:ext cx="519025" cy="51351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1EE599AD-7BF9-4882-93E3-F88EA49C7A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3771" y="4073960"/>
                <a:ext cx="37744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4CA11D6E-3BD1-4407-AA73-3A119B7087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773733" y="5433825"/>
                <a:ext cx="6446342" cy="1265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0B1F6F4-DEB0-4543-9F7F-CE4DCCAAD7A9}"/>
                  </a:ext>
                </a:extLst>
              </p:cNvPr>
              <p:cNvSpPr/>
              <p:nvPr/>
            </p:nvSpPr>
            <p:spPr>
              <a:xfrm>
                <a:off x="6107774" y="4431605"/>
                <a:ext cx="481721" cy="481721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8436905E-653A-451A-B2A1-47B3252B9D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07774" y="4408307"/>
                <a:ext cx="523959" cy="50501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9307908-E28B-457E-B9AB-61EFFB5024C3}"/>
                  </a:ext>
                </a:extLst>
              </p:cNvPr>
              <p:cNvSpPr txBox="1"/>
              <p:nvPr/>
            </p:nvSpPr>
            <p:spPr>
              <a:xfrm>
                <a:off x="9273898" y="4828162"/>
                <a:ext cx="110959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tx1"/>
                    </a:solidFill>
                  </a:rPr>
                  <a:t>From cavity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40A2CB32-900B-47D9-AE9C-34F1AF4FEBE3}"/>
                  </a:ext>
                </a:extLst>
              </p:cNvPr>
              <p:cNvCxnSpPr>
                <a:cxnSpLocks/>
                <a:endCxn id="26" idx="2"/>
              </p:cNvCxnSpPr>
              <p:nvPr/>
            </p:nvCxnSpPr>
            <p:spPr>
              <a:xfrm>
                <a:off x="5417452" y="3603413"/>
                <a:ext cx="67899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0C9CE40-D3E0-4281-87B0-D6F8697831F4}"/>
                  </a:ext>
                </a:extLst>
              </p:cNvPr>
              <p:cNvSpPr txBox="1"/>
              <p:nvPr/>
            </p:nvSpPr>
            <p:spPr>
              <a:xfrm>
                <a:off x="9371953" y="3249585"/>
                <a:ext cx="9012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To cavity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8CCDA2B-8A7A-49BF-9F7C-B386D20D62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58843" y="4219766"/>
                <a:ext cx="35492" cy="30266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091737D-BE65-4973-B4A9-80F91A703D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96702" y="4520052"/>
                <a:ext cx="1176961" cy="30522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FD707F-BBAE-48DF-B0C2-C5048506C494}"/>
                  </a:ext>
                </a:extLst>
              </p:cNvPr>
              <p:cNvSpPr txBox="1"/>
              <p:nvPr/>
            </p:nvSpPr>
            <p:spPr>
              <a:xfrm>
                <a:off x="7646210" y="3279074"/>
                <a:ext cx="2888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>
                    <a:solidFill>
                      <a:schemeClr val="bg1"/>
                    </a:solidFill>
                  </a:rPr>
                  <a:t>+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9B5DA759-7F08-4DD7-8F64-26DCAB5DA622}"/>
                      </a:ext>
                    </a:extLst>
                  </p:cNvPr>
                  <p:cNvSpPr/>
                  <p:nvPr/>
                </p:nvSpPr>
                <p:spPr>
                  <a:xfrm>
                    <a:off x="3177270" y="3101108"/>
                    <a:ext cx="2240183" cy="1957042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S" b="0" dirty="0"/>
                      <a:t>Positive/Negative</a:t>
                    </a:r>
                  </a:p>
                  <a:p>
                    <a:pPr algn="ctr"/>
                    <a:r>
                      <a:rPr lang="es-ES" dirty="0"/>
                      <a:t>Selector</a:t>
                    </a: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f>
                                <m:f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𝑑𝑄</m:t>
                                  </m:r>
                                </m:num>
                                <m:den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lang="es-ES" b="0" dirty="0"/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∓</m:t>
                              </m:r>
                              <m:f>
                                <m:f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𝑑𝐼</m:t>
                                  </m:r>
                                </m:num>
                                <m:den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lang="es-ES" b="0" dirty="0"/>
                  </a:p>
                </p:txBody>
              </p:sp>
            </mc:Choice>
            <mc:Fallback xmlns=""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1A5C5C53-F028-CA7E-5D93-64E8B142B36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77270" y="3101108"/>
                    <a:ext cx="2240183" cy="195704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ABEC7C8B-70C5-4C68-BEA0-E11DBFAB546E}"/>
                  </a:ext>
                </a:extLst>
              </p:cNvPr>
              <p:cNvCxnSpPr>
                <a:cxnSpLocks/>
                <a:endCxn id="16" idx="2"/>
              </p:cNvCxnSpPr>
              <p:nvPr/>
            </p:nvCxnSpPr>
            <p:spPr>
              <a:xfrm>
                <a:off x="5411788" y="4672466"/>
                <a:ext cx="69598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7E79509-99DA-4E3A-AE35-AAC1041D0F90}"/>
                  </a:ext>
                </a:extLst>
              </p:cNvPr>
              <p:cNvSpPr/>
              <p:nvPr/>
            </p:nvSpPr>
            <p:spPr>
              <a:xfrm>
                <a:off x="6096444" y="3362552"/>
                <a:ext cx="481721" cy="481721"/>
              </a:xfrm>
              <a:prstGeom prst="ellips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C3801B7-3B14-4DB1-B264-01B6EE619A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444" y="3339254"/>
                <a:ext cx="523959" cy="50501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0702C302-940A-4D8C-A4D2-A72825CAB6CA}"/>
                  </a:ext>
                </a:extLst>
              </p:cNvPr>
              <p:cNvCxnSpPr>
                <a:cxnSpLocks/>
                <a:stCxn id="26" idx="6"/>
                <a:endCxn id="13" idx="2"/>
              </p:cNvCxnSpPr>
              <p:nvPr/>
            </p:nvCxnSpPr>
            <p:spPr>
              <a:xfrm>
                <a:off x="6578165" y="3603413"/>
                <a:ext cx="95054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D45756A-E76E-4CEA-BE89-6BD923583F78}"/>
                  </a:ext>
                </a:extLst>
              </p:cNvPr>
              <p:cNvSpPr txBox="1"/>
              <p:nvPr/>
            </p:nvSpPr>
            <p:spPr>
              <a:xfrm>
                <a:off x="7471239" y="3449954"/>
                <a:ext cx="2888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>
                    <a:solidFill>
                      <a:schemeClr val="bg1"/>
                    </a:solidFill>
                  </a:rPr>
                  <a:t>+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F25293CD-DD51-452F-9CC9-11A359C87C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9495" y="4681778"/>
                <a:ext cx="119872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61ECFDF1-804F-4499-B958-CADCB18D05D2}"/>
                  </a:ext>
                </a:extLst>
              </p:cNvPr>
              <p:cNvCxnSpPr>
                <a:cxnSpLocks/>
                <a:endCxn id="13" idx="4"/>
              </p:cNvCxnSpPr>
              <p:nvPr/>
            </p:nvCxnSpPr>
            <p:spPr>
              <a:xfrm flipV="1">
                <a:off x="7788219" y="3860172"/>
                <a:ext cx="0" cy="81127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9187249-7421-4084-A09C-5ED5BB1E695E}"/>
                  </a:ext>
                </a:extLst>
              </p:cNvPr>
              <p:cNvSpPr txBox="1"/>
              <p:nvPr/>
            </p:nvSpPr>
            <p:spPr>
              <a:xfrm>
                <a:off x="7646210" y="3600837"/>
                <a:ext cx="2888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>
                    <a:solidFill>
                      <a:schemeClr val="bg1"/>
                    </a:solidFill>
                  </a:rPr>
                  <a:t>+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300B51FE-58EC-46CD-BC2B-DBC5DFED6D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7731" y="3608415"/>
                <a:ext cx="225831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5AD6876-788D-48DD-8F80-6FD93F17CA53}"/>
                  </a:ext>
                </a:extLst>
              </p:cNvPr>
              <p:cNvSpPr/>
              <p:nvPr/>
            </p:nvSpPr>
            <p:spPr>
              <a:xfrm>
                <a:off x="8232609" y="4944741"/>
                <a:ext cx="732371" cy="1000329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dirty="0"/>
                  <a:t>MUX</a:t>
                </a:r>
                <a:endParaRPr lang="en-GB" dirty="0"/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FD80D7F8-EF03-4619-BB37-D808631227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64980" y="5166360"/>
                <a:ext cx="119400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B702A8A9-FEBD-498A-9C60-E29117FFF6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64980" y="5783580"/>
                <a:ext cx="119400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2933D07-3A39-449F-BB3E-CA39C49CAC8D}"/>
                  </a:ext>
                </a:extLst>
              </p:cNvPr>
              <p:cNvSpPr txBox="1"/>
              <p:nvPr/>
            </p:nvSpPr>
            <p:spPr>
              <a:xfrm>
                <a:off x="9401608" y="5502011"/>
                <a:ext cx="8418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tx1"/>
                    </a:solidFill>
                  </a:rPr>
                  <a:t>External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0283A7D-088E-453D-97C0-1167EEF06195}"/>
                </a:ext>
              </a:extLst>
            </p:cNvPr>
            <p:cNvSpPr/>
            <p:nvPr/>
          </p:nvSpPr>
          <p:spPr>
            <a:xfrm>
              <a:off x="7325003" y="2591418"/>
              <a:ext cx="934497" cy="49236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PI+TC</a:t>
              </a:r>
              <a:endParaRPr lang="en-GB" dirty="0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9F68E33-A49F-4E1E-B019-885E2D469478}"/>
                </a:ext>
              </a:extLst>
            </p:cNvPr>
            <p:cNvCxnSpPr>
              <a:cxnSpLocks/>
              <a:stCxn id="7" idx="2"/>
              <a:endCxn id="13" idx="0"/>
            </p:cNvCxnSpPr>
            <p:nvPr/>
          </p:nvCxnSpPr>
          <p:spPr>
            <a:xfrm flipH="1">
              <a:off x="7788219" y="3083787"/>
              <a:ext cx="4033" cy="2628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D7A2563C-3178-4B63-94F1-2E1FE9545423}"/>
                </a:ext>
              </a:extLst>
            </p:cNvPr>
            <p:cNvSpPr/>
            <p:nvPr/>
          </p:nvSpPr>
          <p:spPr>
            <a:xfrm>
              <a:off x="6198573" y="3488857"/>
              <a:ext cx="295071" cy="222317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84948025-6E47-450B-8A74-FB7644897465}"/>
                </a:ext>
              </a:extLst>
            </p:cNvPr>
            <p:cNvSpPr/>
            <p:nvPr/>
          </p:nvSpPr>
          <p:spPr>
            <a:xfrm>
              <a:off x="6199323" y="4548462"/>
              <a:ext cx="295071" cy="222317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A0F959F-EE8F-48C8-9CF0-968FB2C9F7B7}"/>
              </a:ext>
            </a:extLst>
          </p:cNvPr>
          <p:cNvSpPr txBox="1"/>
          <p:nvPr/>
        </p:nvSpPr>
        <p:spPr>
          <a:xfrm>
            <a:off x="111385" y="5738038"/>
            <a:ext cx="3570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tx1"/>
                </a:solidFill>
              </a:rPr>
              <a:t>S. Shaker et al., "Development of a 500 MHz direct RF sampling low-level RF system for ALBA and ALBA-II", in Proc. IPAC'25, Taipei, Taiwan</a:t>
            </a:r>
          </a:p>
        </p:txBody>
      </p:sp>
    </p:spTree>
    <p:extLst>
      <p:ext uri="{BB962C8B-B14F-4D97-AF65-F5344CB8AC3E}">
        <p14:creationId xmlns:p14="http://schemas.microsoft.com/office/powerpoint/2010/main" val="105614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BBD0-D1C6-461F-83A3-EA02DD88F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TBL </a:t>
            </a:r>
            <a:r>
              <a:rPr lang="es-ES" dirty="0" err="1"/>
              <a:t>Compensation</a:t>
            </a:r>
            <a:r>
              <a:rPr lang="es-ES" dirty="0"/>
              <a:t>: </a:t>
            </a:r>
            <a:r>
              <a:rPr lang="es-ES" dirty="0" err="1"/>
              <a:t>Setup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BAF84-C36E-4B92-AF84-B95911370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50" y="4736741"/>
            <a:ext cx="8676707" cy="1137441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Compensation applied during 3HC commissioning in BESSY II.</a:t>
            </a:r>
          </a:p>
          <a:p>
            <a:pPr marL="342900" lvl="1" indent="-214313"/>
            <a:r>
              <a:rPr lang="en-US" sz="1400" dirty="0"/>
              <a:t>Current: 300 mA, Main RF Voltage: 0.7 MV (2 cavities parked, 2 with detuning -25 deg.), Landau cavities: parked, </a:t>
            </a:r>
            <a:r>
              <a:rPr lang="en-US" sz="1400" b="1" dirty="0"/>
              <a:t>Fill pattern: 25% gap</a:t>
            </a:r>
            <a:r>
              <a:rPr lang="en-US" sz="1400" dirty="0"/>
              <a:t>, 3HC: 130 kV (detuning 0 deg).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External reference built with analogue mixer and filtered using digital harmonic resonant feedback.</a:t>
            </a:r>
            <a:endParaRPr lang="es-ES" sz="14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DA8A17-7A97-427E-9FFB-86EABE218BFF}"/>
              </a:ext>
            </a:extLst>
          </p:cNvPr>
          <p:cNvGrpSpPr/>
          <p:nvPr/>
        </p:nvGrpSpPr>
        <p:grpSpPr>
          <a:xfrm>
            <a:off x="-194321" y="1815696"/>
            <a:ext cx="9338321" cy="2507012"/>
            <a:chOff x="-297629" y="1738564"/>
            <a:chExt cx="9338321" cy="25070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E4B0010-C1E7-46C9-B9E2-7BF52EB05B47}"/>
                </a:ext>
              </a:extLst>
            </p:cNvPr>
            <p:cNvGrpSpPr/>
            <p:nvPr/>
          </p:nvGrpSpPr>
          <p:grpSpPr>
            <a:xfrm>
              <a:off x="246184" y="1738564"/>
              <a:ext cx="8794508" cy="2507012"/>
              <a:chOff x="246184" y="2812984"/>
              <a:chExt cx="8794508" cy="250701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E23B850-F257-4654-8977-74B288409920}"/>
                  </a:ext>
                </a:extLst>
              </p:cNvPr>
              <p:cNvSpPr/>
              <p:nvPr/>
            </p:nvSpPr>
            <p:spPr>
              <a:xfrm>
                <a:off x="721029" y="3760766"/>
                <a:ext cx="280040" cy="28004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 dirty="0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A92153D-B7BF-418C-83A0-431678004FBA}"/>
                  </a:ext>
                </a:extLst>
              </p:cNvPr>
              <p:cNvCxnSpPr>
                <a:cxnSpLocks/>
                <a:stCxn id="5" idx="1"/>
                <a:endCxn id="5" idx="5"/>
              </p:cNvCxnSpPr>
              <p:nvPr/>
            </p:nvCxnSpPr>
            <p:spPr>
              <a:xfrm>
                <a:off x="762040" y="3801777"/>
                <a:ext cx="198018" cy="19801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348A1426-818C-4FD5-9CDA-2768D37FE30D}"/>
                  </a:ext>
                </a:extLst>
              </p:cNvPr>
              <p:cNvCxnSpPr>
                <a:cxnSpLocks/>
                <a:stCxn id="5" idx="7"/>
                <a:endCxn id="5" idx="3"/>
              </p:cNvCxnSpPr>
              <p:nvPr/>
            </p:nvCxnSpPr>
            <p:spPr>
              <a:xfrm flipH="1">
                <a:off x="762040" y="3801777"/>
                <a:ext cx="198018" cy="19801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BC21359-05F0-4F7F-8A1B-20373EB20BA3}"/>
                  </a:ext>
                </a:extLst>
              </p:cNvPr>
              <p:cNvSpPr/>
              <p:nvPr/>
            </p:nvSpPr>
            <p:spPr>
              <a:xfrm>
                <a:off x="246184" y="4339528"/>
                <a:ext cx="1229730" cy="332624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050" dirty="0"/>
                  <a:t>Rev. Freq.~1 MHz</a:t>
                </a:r>
                <a:endParaRPr lang="en-GB" sz="1050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115A42F-9649-43E4-9738-C49E3DB1FE32}"/>
                  </a:ext>
                </a:extLst>
              </p:cNvPr>
              <p:cNvSpPr/>
              <p:nvPr/>
            </p:nvSpPr>
            <p:spPr>
              <a:xfrm>
                <a:off x="246184" y="3131164"/>
                <a:ext cx="1229730" cy="332624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050" dirty="0"/>
                  <a:t>3x MO=1,5 GHz</a:t>
                </a:r>
                <a:endParaRPr lang="en-GB" sz="1050" dirty="0"/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D47E484F-ADCD-45B6-8A18-B92EFD80F4E0}"/>
                  </a:ext>
                </a:extLst>
              </p:cNvPr>
              <p:cNvCxnSpPr>
                <a:stCxn id="8" idx="0"/>
                <a:endCxn id="5" idx="4"/>
              </p:cNvCxnSpPr>
              <p:nvPr/>
            </p:nvCxnSpPr>
            <p:spPr>
              <a:xfrm flipV="1">
                <a:off x="861049" y="4040806"/>
                <a:ext cx="0" cy="29872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45F71254-BEEC-4D35-8771-0EA86F32626E}"/>
                  </a:ext>
                </a:extLst>
              </p:cNvPr>
              <p:cNvCxnSpPr>
                <a:cxnSpLocks/>
                <a:stCxn id="9" idx="2"/>
              </p:cNvCxnSpPr>
              <p:nvPr/>
            </p:nvCxnSpPr>
            <p:spPr>
              <a:xfrm flipH="1">
                <a:off x="859871" y="3463787"/>
                <a:ext cx="1178" cy="2969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5CE8201A-47DD-458C-8D83-6BF6DE08FC7C}"/>
                  </a:ext>
                </a:extLst>
              </p:cNvPr>
              <p:cNvCxnSpPr>
                <a:cxnSpLocks/>
                <a:stCxn id="5" idx="6"/>
                <a:endCxn id="20" idx="1"/>
              </p:cNvCxnSpPr>
              <p:nvPr/>
            </p:nvCxnSpPr>
            <p:spPr>
              <a:xfrm>
                <a:off x="1001069" y="3900786"/>
                <a:ext cx="123215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C8E602-12E0-4129-9E6C-FA9B86138476}"/>
                  </a:ext>
                </a:extLst>
              </p:cNvPr>
              <p:cNvSpPr txBox="1"/>
              <p:nvPr/>
            </p:nvSpPr>
            <p:spPr>
              <a:xfrm>
                <a:off x="2622816" y="4993637"/>
                <a:ext cx="23150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/>
                  <a:t>External reference harmonic content</a:t>
                </a: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36EC0C9-4366-4BC5-8EB5-957BA5E36F32}"/>
                  </a:ext>
                </a:extLst>
              </p:cNvPr>
              <p:cNvGrpSpPr/>
              <p:nvPr/>
            </p:nvGrpSpPr>
            <p:grpSpPr>
              <a:xfrm>
                <a:off x="2233219" y="2812984"/>
                <a:ext cx="3094193" cy="2175605"/>
                <a:chOff x="2135135" y="2605888"/>
                <a:chExt cx="4125590" cy="2900806"/>
              </a:xfrm>
            </p:grpSpPr>
            <p:pic>
              <p:nvPicPr>
                <p:cNvPr id="20" name="Picture 19" descr="A screen shot of a computer&#10;&#10;AI-generated content may be incorrect.">
                  <a:extLst>
                    <a:ext uri="{FF2B5EF4-FFF2-40B4-BE49-F238E27FC236}">
                      <a16:creationId xmlns:a16="http://schemas.microsoft.com/office/drawing/2014/main" id="{7AF13C27-A3E4-4F5B-8E00-CA0555F4C3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135135" y="2605888"/>
                  <a:ext cx="4125590" cy="2900806"/>
                </a:xfrm>
                <a:prstGeom prst="rect">
                  <a:avLst/>
                </a:prstGeom>
              </p:spPr>
            </p:pic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A6F39BF5-F12D-4BAE-979E-9B33E18609CE}"/>
                    </a:ext>
                  </a:extLst>
                </p:cNvPr>
                <p:cNvSpPr/>
                <p:nvPr/>
              </p:nvSpPr>
              <p:spPr>
                <a:xfrm>
                  <a:off x="3890003" y="3201960"/>
                  <a:ext cx="180975" cy="1519334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50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AE0373C5-0449-4D40-B7C7-8FDE841BDF77}"/>
                    </a:ext>
                  </a:extLst>
                </p:cNvPr>
                <p:cNvSpPr/>
                <p:nvPr/>
              </p:nvSpPr>
              <p:spPr>
                <a:xfrm>
                  <a:off x="4310061" y="3201960"/>
                  <a:ext cx="180975" cy="1519334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50"/>
                </a:p>
              </p:txBody>
            </p:sp>
          </p:grpSp>
          <p:pic>
            <p:nvPicPr>
              <p:cNvPr id="15" name="Picture 14" descr="A screenshot of a graph&#10;&#10;AI-generated content may be incorrect.">
                <a:extLst>
                  <a:ext uri="{FF2B5EF4-FFF2-40B4-BE49-F238E27FC236}">
                    <a16:creationId xmlns:a16="http://schemas.microsoft.com/office/drawing/2014/main" id="{364C461D-AC37-4DF2-B208-10BD8FD1F8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7787" b="48942"/>
              <a:stretch/>
            </p:blipFill>
            <p:spPr>
              <a:xfrm>
                <a:off x="5445444" y="3200401"/>
                <a:ext cx="3595248" cy="1680659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6BD6FD2-CA6A-4B55-A8DD-FA4C2C60EC36}"/>
                  </a:ext>
                </a:extLst>
              </p:cNvPr>
              <p:cNvSpPr txBox="1"/>
              <p:nvPr/>
            </p:nvSpPr>
            <p:spPr>
              <a:xfrm>
                <a:off x="6078480" y="4950664"/>
                <a:ext cx="2537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b="1" dirty="0"/>
                  <a:t>Forward and reflected power</a:t>
                </a:r>
              </a:p>
              <a:p>
                <a:pPr algn="ctr"/>
                <a:r>
                  <a:rPr lang="en-US" sz="900" b="1" dirty="0"/>
                  <a:t>with and w/o compensation measurements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F4E297E-D654-4AC4-BA3A-0C65248E4A75}"/>
                  </a:ext>
                </a:extLst>
              </p:cNvPr>
              <p:cNvSpPr txBox="1"/>
              <p:nvPr/>
            </p:nvSpPr>
            <p:spPr>
              <a:xfrm>
                <a:off x="6604930" y="3014351"/>
                <a:ext cx="1598515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050" dirty="0">
                    <a:solidFill>
                      <a:srgbClr val="3465A4"/>
                    </a:solidFill>
                  </a:rPr>
                  <a:t>HFB OFF,        </a:t>
                </a:r>
                <a:r>
                  <a:rPr lang="es-ES" sz="1050" dirty="0">
                    <a:solidFill>
                      <a:schemeClr val="accent2"/>
                    </a:solidFill>
                  </a:rPr>
                  <a:t>HFB ON</a:t>
                </a:r>
                <a:endParaRPr lang="en-GB" sz="1050" dirty="0">
                  <a:solidFill>
                    <a:schemeClr val="accent2"/>
                  </a:solidFill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C493B50-F8F0-4D11-B8B1-69070F60E11D}"/>
                  </a:ext>
                </a:extLst>
              </p:cNvPr>
              <p:cNvCxnSpPr/>
              <p:nvPr/>
            </p:nvCxnSpPr>
            <p:spPr>
              <a:xfrm>
                <a:off x="6424498" y="3131163"/>
                <a:ext cx="22865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14D0E75-579E-4ACE-B461-18C840F117A1}"/>
                  </a:ext>
                </a:extLst>
              </p:cNvPr>
              <p:cNvCxnSpPr/>
              <p:nvPr/>
            </p:nvCxnSpPr>
            <p:spPr>
              <a:xfrm>
                <a:off x="7306219" y="3131163"/>
                <a:ext cx="228652" cy="0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A4CCA3-262F-45E1-9B84-24498016505F}"/>
                </a:ext>
              </a:extLst>
            </p:cNvPr>
            <p:cNvSpPr txBox="1"/>
            <p:nvPr/>
          </p:nvSpPr>
          <p:spPr>
            <a:xfrm>
              <a:off x="-297629" y="3780661"/>
              <a:ext cx="231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External reference</a:t>
              </a:r>
            </a:p>
            <a:p>
              <a:pPr algn="ctr"/>
              <a:r>
                <a:rPr lang="en-US" sz="900" b="1" dirty="0"/>
                <a:t>experimental setup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9411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BBD0-D1C6-461F-83A3-EA02DD88F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TBL </a:t>
            </a:r>
            <a:r>
              <a:rPr lang="es-ES" dirty="0" err="1"/>
              <a:t>Compensation</a:t>
            </a:r>
            <a:r>
              <a:rPr lang="es-ES" dirty="0"/>
              <a:t> – </a:t>
            </a:r>
            <a:r>
              <a:rPr lang="es-ES" dirty="0" err="1"/>
              <a:t>Harmonic</a:t>
            </a:r>
            <a:r>
              <a:rPr lang="es-ES" dirty="0"/>
              <a:t> </a:t>
            </a:r>
            <a:r>
              <a:rPr lang="es-ES" dirty="0" err="1"/>
              <a:t>Reduction</a:t>
            </a:r>
            <a:r>
              <a:rPr lang="es-E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BAF84-C36E-4B92-AF84-B95911370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469" y="4659071"/>
            <a:ext cx="7395844" cy="1225957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Compensation applied during 3HC commissioning in BESSY II.</a:t>
            </a:r>
          </a:p>
          <a:p>
            <a:pPr marL="342900" lvl="1" indent="-214313"/>
            <a:r>
              <a:rPr lang="en-US" sz="1200" dirty="0"/>
              <a:t>Current: 300 mA, Main RF Voltage: 0.7 MV (2 cavities parked, 2 with detuning -25 deg.), Landau cavities: parked, Fill pattern: 25% gap, 3HC: 130 kV (detuning 0 deg).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Harmonic content of the cavity </a:t>
            </a:r>
            <a:r>
              <a:rPr lang="en-US" sz="1200" b="1" dirty="0"/>
              <a:t>is reduced by ~ -30 </a:t>
            </a:r>
            <a:r>
              <a:rPr lang="en-US" sz="1200" b="1" dirty="0" err="1"/>
              <a:t>dB</a:t>
            </a:r>
            <a:r>
              <a:rPr lang="en-US" sz="1200" dirty="0" err="1"/>
              <a:t>.</a:t>
            </a:r>
            <a:endParaRPr lang="en-US" sz="1200" dirty="0"/>
          </a:p>
          <a:p>
            <a:endParaRPr lang="en-US" sz="1200" dirty="0"/>
          </a:p>
        </p:txBody>
      </p:sp>
      <p:pic>
        <p:nvPicPr>
          <p:cNvPr id="25" name="Picture 24" descr="A computer screen with a graph&#10;&#10;AI-generated content may be incorrect.">
            <a:extLst>
              <a:ext uri="{FF2B5EF4-FFF2-40B4-BE49-F238E27FC236}">
                <a16:creationId xmlns:a16="http://schemas.microsoft.com/office/drawing/2014/main" id="{CA279160-D409-4F13-AE83-21E58907C0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294" t="10672" r="17794" b="19501"/>
          <a:stretch/>
        </p:blipFill>
        <p:spPr>
          <a:xfrm>
            <a:off x="416465" y="1571351"/>
            <a:ext cx="4155535" cy="2514433"/>
          </a:xfrm>
          <a:prstGeom prst="rect">
            <a:avLst/>
          </a:prstGeom>
        </p:spPr>
      </p:pic>
      <p:pic>
        <p:nvPicPr>
          <p:cNvPr id="26" name="Picture 25" descr="A computer screen with a graph&#10;&#10;AI-generated content may be incorrect.">
            <a:extLst>
              <a:ext uri="{FF2B5EF4-FFF2-40B4-BE49-F238E27FC236}">
                <a16:creationId xmlns:a16="http://schemas.microsoft.com/office/drawing/2014/main" id="{8A22093D-C645-4A4E-AB54-390496FE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59" t="6809" r="14606" b="19562"/>
          <a:stretch/>
        </p:blipFill>
        <p:spPr>
          <a:xfrm>
            <a:off x="4839311" y="1571351"/>
            <a:ext cx="4197265" cy="251443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CA6CBE-64BE-4A05-B87F-18F8D7FD9159}"/>
              </a:ext>
            </a:extLst>
          </p:cNvPr>
          <p:cNvSpPr txBox="1"/>
          <p:nvPr/>
        </p:nvSpPr>
        <p:spPr>
          <a:xfrm>
            <a:off x="1213069" y="4129568"/>
            <a:ext cx="23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Cavity harmonic content w/o compensation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36C587-BF49-4BDA-B544-3DE3DF8C83AE}"/>
              </a:ext>
            </a:extLst>
          </p:cNvPr>
          <p:cNvSpPr txBox="1"/>
          <p:nvPr/>
        </p:nvSpPr>
        <p:spPr>
          <a:xfrm>
            <a:off x="5519831" y="4129568"/>
            <a:ext cx="23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Cavity harmonic content with compensation</a:t>
            </a:r>
          </a:p>
        </p:txBody>
      </p:sp>
    </p:spTree>
    <p:extLst>
      <p:ext uri="{BB962C8B-B14F-4D97-AF65-F5344CB8AC3E}">
        <p14:creationId xmlns:p14="http://schemas.microsoft.com/office/powerpoint/2010/main" val="2634327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BBD0-D1C6-461F-83A3-EA02DD88F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TBL </a:t>
            </a:r>
            <a:r>
              <a:rPr lang="es-ES" dirty="0" err="1"/>
              <a:t>Compensation</a:t>
            </a:r>
            <a:r>
              <a:rPr lang="es-ES" dirty="0"/>
              <a:t> : </a:t>
            </a:r>
            <a:r>
              <a:rPr lang="es-ES" dirty="0" err="1"/>
              <a:t>Result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BAF84-C36E-4B92-AF84-B95911370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363" y="4857454"/>
            <a:ext cx="7608582" cy="1225957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Compensation applied during 3HC commissioning in BESSY II.</a:t>
            </a:r>
          </a:p>
          <a:p>
            <a:pPr marL="342900" lvl="1" indent="-214313"/>
            <a:r>
              <a:rPr lang="en-US" sz="1200" dirty="0"/>
              <a:t>Current: 300 mA, Main RF Voltage: 0.7 MV (2 cavities parked, 2 with detuning -25 deg.), Landau cavities: parked, Fill pattern: 25% gap, 3HC: 130 kV (detuning 0 deg).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TBL compensated from 114 </a:t>
            </a:r>
            <a:r>
              <a:rPr lang="en-US" sz="1200" dirty="0" err="1"/>
              <a:t>ps</a:t>
            </a:r>
            <a:r>
              <a:rPr lang="en-US" sz="1200" dirty="0"/>
              <a:t> to 102 </a:t>
            </a:r>
            <a:r>
              <a:rPr lang="en-US" sz="1200" dirty="0" err="1"/>
              <a:t>ps</a:t>
            </a:r>
            <a:r>
              <a:rPr lang="en-US" sz="1200" dirty="0"/>
              <a:t>: </a:t>
            </a:r>
            <a:r>
              <a:rPr lang="en-US" sz="1200" b="1" dirty="0"/>
              <a:t>-10,5 %.</a:t>
            </a:r>
          </a:p>
        </p:txBody>
      </p:sp>
      <p:pic>
        <p:nvPicPr>
          <p:cNvPr id="8" name="Picture 7" descr="A graph showing the number of the same number&#10;&#10;AI-generated content may be incorrect.">
            <a:extLst>
              <a:ext uri="{FF2B5EF4-FFF2-40B4-BE49-F238E27FC236}">
                <a16:creationId xmlns:a16="http://schemas.microsoft.com/office/drawing/2014/main" id="{DE75CCE5-0E5A-45CB-AAAA-56A91F88A1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39" t="5003" r="5806" b="1"/>
          <a:stretch/>
        </p:blipFill>
        <p:spPr>
          <a:xfrm>
            <a:off x="85160" y="1598887"/>
            <a:ext cx="4821334" cy="24799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49D9F9-77AA-481A-9F00-8E266281C8D3}"/>
              </a:ext>
            </a:extLst>
          </p:cNvPr>
          <p:cNvSpPr txBox="1"/>
          <p:nvPr/>
        </p:nvSpPr>
        <p:spPr>
          <a:xfrm>
            <a:off x="1100252" y="4168918"/>
            <a:ext cx="2791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Avalanche Photo Diode arrival time</a:t>
            </a:r>
          </a:p>
          <a:p>
            <a:pPr algn="ctr"/>
            <a:r>
              <a:rPr lang="en-US" sz="1000" b="1" dirty="0"/>
              <a:t>with and w/o compensation measurements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81FDC9-8A09-4070-A6EA-24A3F45D56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095" b="1"/>
          <a:stretch/>
        </p:blipFill>
        <p:spPr>
          <a:xfrm>
            <a:off x="5020147" y="1556399"/>
            <a:ext cx="3928544" cy="25649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12251D-B744-4BBE-AF29-A13004CBD461}"/>
              </a:ext>
            </a:extLst>
          </p:cNvPr>
          <p:cNvSpPr txBox="1"/>
          <p:nvPr/>
        </p:nvSpPr>
        <p:spPr>
          <a:xfrm>
            <a:off x="5719489" y="4168918"/>
            <a:ext cx="2529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Bunch phase arrival time</a:t>
            </a:r>
          </a:p>
          <a:p>
            <a:pPr algn="ctr"/>
            <a:r>
              <a:rPr lang="en-US" sz="1000" b="1" dirty="0"/>
              <a:t>with and w/o compensation simulation</a:t>
            </a:r>
          </a:p>
        </p:txBody>
      </p:sp>
    </p:spTree>
    <p:extLst>
      <p:ext uri="{BB962C8B-B14F-4D97-AF65-F5344CB8AC3E}">
        <p14:creationId xmlns:p14="http://schemas.microsoft.com/office/powerpoint/2010/main" val="1737511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BBD0-D1C6-461F-83A3-EA02DD88F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TBL </a:t>
            </a:r>
            <a:r>
              <a:rPr lang="es-ES" dirty="0" err="1"/>
              <a:t>Compensation</a:t>
            </a:r>
            <a:r>
              <a:rPr lang="es-ES" dirty="0"/>
              <a:t> : </a:t>
            </a:r>
            <a:r>
              <a:rPr lang="es-ES" dirty="0" err="1"/>
              <a:t>Analysis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BAF84-C36E-4B92-AF84-B95911370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234" y="5008375"/>
            <a:ext cx="8482823" cy="1225957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model reproduces the numbers for reference case (blue) and for the case of compensated 1st harmonic (red)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Transient for the case of compensated 1st harmonic is achieved at generator current </a:t>
            </a:r>
            <a:r>
              <a:rPr lang="en-US" sz="1200" dirty="0" err="1"/>
              <a:t>I</a:t>
            </a:r>
            <a:r>
              <a:rPr lang="en-US" sz="1200" baseline="-25000" dirty="0" err="1"/>
              <a:t>gen</a:t>
            </a:r>
            <a:r>
              <a:rPr lang="en-US" sz="1200" dirty="0"/>
              <a:t>=-(-0.070-0.0039j)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minimal phase transient amplitude is predicted for </a:t>
            </a:r>
            <a:r>
              <a:rPr lang="en-US" sz="1200" dirty="0" err="1"/>
              <a:t>I</a:t>
            </a:r>
            <a:r>
              <a:rPr lang="en-US" sz="1200" baseline="-25000" dirty="0" err="1"/>
              <a:t>gen</a:t>
            </a:r>
            <a:r>
              <a:rPr lang="en-US" sz="1200" dirty="0"/>
              <a:t>=-(-0.250+0.034j) (green)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This last case was not observed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278C378-DADD-445E-B438-B5CF82BDE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63" y="1377163"/>
            <a:ext cx="5269526" cy="34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elle 2">
            <a:extLst>
              <a:ext uri="{FF2B5EF4-FFF2-40B4-BE49-F238E27FC236}">
                <a16:creationId xmlns:a16="http://schemas.microsoft.com/office/drawing/2014/main" id="{79A1170E-1B2D-444D-9F18-359DEFD69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180366"/>
              </p:ext>
            </p:extLst>
          </p:nvPr>
        </p:nvGraphicFramePr>
        <p:xfrm>
          <a:off x="5477523" y="2403770"/>
          <a:ext cx="3568823" cy="1059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5656">
                  <a:extLst>
                    <a:ext uri="{9D8B030D-6E8A-4147-A177-3AD203B41FA5}">
                      <a16:colId xmlns:a16="http://schemas.microsoft.com/office/drawing/2014/main" val="1792061244"/>
                    </a:ext>
                  </a:extLst>
                </a:gridCol>
                <a:gridCol w="684926">
                  <a:extLst>
                    <a:ext uri="{9D8B030D-6E8A-4147-A177-3AD203B41FA5}">
                      <a16:colId xmlns:a16="http://schemas.microsoft.com/office/drawing/2014/main" val="3700615079"/>
                    </a:ext>
                  </a:extLst>
                </a:gridCol>
                <a:gridCol w="951428">
                  <a:extLst>
                    <a:ext uri="{9D8B030D-6E8A-4147-A177-3AD203B41FA5}">
                      <a16:colId xmlns:a16="http://schemas.microsoft.com/office/drawing/2014/main" val="2897225327"/>
                    </a:ext>
                  </a:extLst>
                </a:gridCol>
                <a:gridCol w="706813">
                  <a:extLst>
                    <a:ext uri="{9D8B030D-6E8A-4147-A177-3AD203B41FA5}">
                      <a16:colId xmlns:a16="http://schemas.microsoft.com/office/drawing/2014/main" val="405387602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de-DE" sz="800" dirty="0"/>
                        <a:t>ALBA 3hc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/>
                        <a:t>Reference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 err="1"/>
                        <a:t>Full</a:t>
                      </a:r>
                      <a:r>
                        <a:rPr lang="de-DE" sz="800" dirty="0"/>
                        <a:t> </a:t>
                      </a:r>
                      <a:r>
                        <a:rPr lang="de-DE" sz="800" dirty="0" err="1"/>
                        <a:t>compensation</a:t>
                      </a:r>
                      <a:endParaRPr lang="de-DE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/>
                        <a:t>Minimal </a:t>
                      </a:r>
                      <a:r>
                        <a:rPr lang="de-DE" sz="800" dirty="0" err="1"/>
                        <a:t>phase</a:t>
                      </a:r>
                      <a:r>
                        <a:rPr lang="de-DE" sz="800" dirty="0"/>
                        <a:t> transient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42174842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ctr"/>
                      <a:r>
                        <a:rPr lang="de-DE" sz="800" dirty="0"/>
                        <a:t>Generator </a:t>
                      </a:r>
                      <a:r>
                        <a:rPr lang="de-DE" sz="800" dirty="0" err="1"/>
                        <a:t>current</a:t>
                      </a:r>
                      <a:r>
                        <a:rPr lang="de-DE" sz="800" dirty="0"/>
                        <a:t> on 1st </a:t>
                      </a:r>
                      <a:r>
                        <a:rPr lang="de-DE" sz="800" dirty="0" err="1"/>
                        <a:t>rev</a:t>
                      </a:r>
                      <a:r>
                        <a:rPr lang="de-DE" sz="800" dirty="0"/>
                        <a:t>. </a:t>
                      </a:r>
                      <a:r>
                        <a:rPr lang="de-DE" sz="800" dirty="0" err="1"/>
                        <a:t>harmonic</a:t>
                      </a:r>
                      <a:r>
                        <a:rPr lang="de-DE" sz="800" dirty="0"/>
                        <a:t>, (A)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/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/>
                        <a:t>0.0702+0.0039j</a:t>
                      </a:r>
                    </a:p>
                    <a:p>
                      <a:pPr algn="ctr"/>
                      <a:endParaRPr lang="de-DE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/>
                        <a:t>0.250-0.034j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479696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de-DE" sz="800" dirty="0"/>
                        <a:t>Phase transient (</a:t>
                      </a:r>
                      <a:r>
                        <a:rPr lang="de-DE" sz="800" dirty="0" err="1"/>
                        <a:t>max</a:t>
                      </a:r>
                      <a:r>
                        <a:rPr lang="de-DE" sz="800" dirty="0"/>
                        <a:t>-min, ps)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/>
                        <a:t>72.89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/>
                        <a:t>56.99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/>
                        <a:t>18.97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44648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7108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44159-5F5B-4A93-82DA-6BB40F3B5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Flat Potential Operation</a:t>
            </a:r>
            <a:endParaRPr lang="es-ES" dirty="0"/>
          </a:p>
        </p:txBody>
      </p:sp>
      <p:pic>
        <p:nvPicPr>
          <p:cNvPr id="8" name="Grafik 6">
            <a:extLst>
              <a:ext uri="{FF2B5EF4-FFF2-40B4-BE49-F238E27FC236}">
                <a16:creationId xmlns:a16="http://schemas.microsoft.com/office/drawing/2014/main" id="{735EDE62-6EFA-43B8-8374-E285AA75B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885" y="3683499"/>
            <a:ext cx="3968960" cy="2381376"/>
          </a:xfrm>
          <a:prstGeom prst="rect">
            <a:avLst/>
          </a:prstGeom>
        </p:spPr>
      </p:pic>
      <p:pic>
        <p:nvPicPr>
          <p:cNvPr id="9" name="Grafik 1">
            <a:extLst>
              <a:ext uri="{FF2B5EF4-FFF2-40B4-BE49-F238E27FC236}">
                <a16:creationId xmlns:a16="http://schemas.microsoft.com/office/drawing/2014/main" id="{C567DAA4-03D9-4F95-B702-A62F8DD5C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4" r="275"/>
          <a:stretch/>
        </p:blipFill>
        <p:spPr>
          <a:xfrm>
            <a:off x="193795" y="1434741"/>
            <a:ext cx="4165141" cy="249161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5C3E21B-EF84-4924-95F0-C310E38FE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5920" y="3698310"/>
            <a:ext cx="3985578" cy="2391346"/>
          </a:xfrm>
          <a:prstGeom prst="rect">
            <a:avLst/>
          </a:prstGeom>
        </p:spPr>
      </p:pic>
      <p:pic>
        <p:nvPicPr>
          <p:cNvPr id="11" name="Grafik 8">
            <a:extLst>
              <a:ext uri="{FF2B5EF4-FFF2-40B4-BE49-F238E27FC236}">
                <a16:creationId xmlns:a16="http://schemas.microsoft.com/office/drawing/2014/main" id="{955FD893-0944-47E0-9C25-9B7566A29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5" b="1625"/>
          <a:stretch/>
        </p:blipFill>
        <p:spPr>
          <a:xfrm>
            <a:off x="4235920" y="1385118"/>
            <a:ext cx="3985578" cy="24614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369F3-20B7-44D0-AD37-5C5C811F3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689" y="6083411"/>
            <a:ext cx="2146329" cy="432799"/>
          </a:xfrm>
        </p:spPr>
        <p:txBody>
          <a:bodyPr/>
          <a:lstStyle/>
          <a:p>
            <a:r>
              <a:rPr lang="en-US" dirty="0"/>
              <a:t>30-bunchs gap, 1.0MV main RF Harmonic cavities parked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DC14697-13EF-4815-BE26-552496AB3850}"/>
              </a:ext>
            </a:extLst>
          </p:cNvPr>
          <p:cNvSpPr txBox="1">
            <a:spLocks/>
          </p:cNvSpPr>
          <p:nvPr/>
        </p:nvSpPr>
        <p:spPr>
          <a:xfrm>
            <a:off x="4802385" y="1116879"/>
            <a:ext cx="2975663" cy="37687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171450" marR="0" lvl="1" indent="-171450" algn="l" defTabSz="72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9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2pPr>
            <a:lvl3pPr marL="171450" marR="0" lvl="2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05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3pPr>
            <a:lvl4pPr marL="288000" marR="0" lvl="3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9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4pPr>
            <a:lvl5pPr marL="396000" marR="0" lvl="4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9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1050" dirty="0"/>
              <a:t>300mA </a:t>
            </a:r>
            <a:r>
              <a:rPr lang="de-DE" sz="1050" dirty="0" err="1"/>
              <a:t>homogeneous</a:t>
            </a:r>
            <a:r>
              <a:rPr lang="de-DE" sz="1050" dirty="0"/>
              <a:t> </a:t>
            </a:r>
            <a:r>
              <a:rPr lang="de-DE" sz="1050" dirty="0" err="1"/>
              <a:t>filling</a:t>
            </a:r>
            <a:r>
              <a:rPr lang="de-DE" sz="1050" dirty="0"/>
              <a:t> </a:t>
            </a:r>
            <a:r>
              <a:rPr lang="de-DE" sz="1050" dirty="0" err="1"/>
              <a:t>pattern</a:t>
            </a:r>
            <a:r>
              <a:rPr lang="de-DE" sz="1050" dirty="0"/>
              <a:t> beam </a:t>
            </a:r>
            <a:r>
              <a:rPr lang="de-DE" sz="1050" dirty="0" err="1"/>
              <a:t>close</a:t>
            </a:r>
            <a:r>
              <a:rPr lang="de-DE" sz="1050" dirty="0"/>
              <a:t> </a:t>
            </a:r>
            <a:r>
              <a:rPr lang="de-DE" sz="1050" dirty="0" err="1"/>
              <a:t>to</a:t>
            </a:r>
            <a:r>
              <a:rPr lang="de-DE" sz="1050" dirty="0"/>
              <a:t> flat longitudinal potential at BESSY II</a:t>
            </a:r>
          </a:p>
        </p:txBody>
      </p:sp>
    </p:spTree>
    <p:extLst>
      <p:ext uri="{BB962C8B-B14F-4D97-AF65-F5344CB8AC3E}">
        <p14:creationId xmlns:p14="http://schemas.microsoft.com/office/powerpoint/2010/main" val="4126859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BBD0-D1C6-461F-83A3-EA02DD88F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Flat </a:t>
            </a:r>
            <a:r>
              <a:rPr lang="es-ES" dirty="0" err="1"/>
              <a:t>Potential</a:t>
            </a:r>
            <a:r>
              <a:rPr lang="es-ES" dirty="0"/>
              <a:t> </a:t>
            </a:r>
            <a:r>
              <a:rPr lang="es-ES" dirty="0" err="1"/>
              <a:t>Operation</a:t>
            </a:r>
            <a:r>
              <a:rPr lang="es-ES" dirty="0"/>
              <a:t> - </a:t>
            </a:r>
            <a:r>
              <a:rPr lang="es-ES" dirty="0" err="1"/>
              <a:t>Steps</a:t>
            </a:r>
            <a:endParaRPr lang="es-ES" dirty="0"/>
          </a:p>
        </p:txBody>
      </p:sp>
      <p:graphicFrame>
        <p:nvGraphicFramePr>
          <p:cNvPr id="10" name="Tabelle 8">
            <a:extLst>
              <a:ext uri="{FF2B5EF4-FFF2-40B4-BE49-F238E27FC236}">
                <a16:creationId xmlns:a16="http://schemas.microsoft.com/office/drawing/2014/main" id="{2C362EA3-3255-44A2-B782-9C2BCED598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9273384"/>
              </p:ext>
            </p:extLst>
          </p:nvPr>
        </p:nvGraphicFramePr>
        <p:xfrm>
          <a:off x="211884" y="1460943"/>
          <a:ext cx="8720232" cy="5282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13">
                  <a:extLst>
                    <a:ext uri="{9D8B030D-6E8A-4147-A177-3AD203B41FA5}">
                      <a16:colId xmlns:a16="http://schemas.microsoft.com/office/drawing/2014/main" val="2165531996"/>
                    </a:ext>
                  </a:extLst>
                </a:gridCol>
                <a:gridCol w="759289">
                  <a:extLst>
                    <a:ext uri="{9D8B030D-6E8A-4147-A177-3AD203B41FA5}">
                      <a16:colId xmlns:a16="http://schemas.microsoft.com/office/drawing/2014/main" val="206635200"/>
                    </a:ext>
                  </a:extLst>
                </a:gridCol>
                <a:gridCol w="1056443">
                  <a:extLst>
                    <a:ext uri="{9D8B030D-6E8A-4147-A177-3AD203B41FA5}">
                      <a16:colId xmlns:a16="http://schemas.microsoft.com/office/drawing/2014/main" val="1361932685"/>
                    </a:ext>
                  </a:extLst>
                </a:gridCol>
                <a:gridCol w="559293">
                  <a:extLst>
                    <a:ext uri="{9D8B030D-6E8A-4147-A177-3AD203B41FA5}">
                      <a16:colId xmlns:a16="http://schemas.microsoft.com/office/drawing/2014/main" val="1865268289"/>
                    </a:ext>
                  </a:extLst>
                </a:gridCol>
                <a:gridCol w="1012055">
                  <a:extLst>
                    <a:ext uri="{9D8B030D-6E8A-4147-A177-3AD203B41FA5}">
                      <a16:colId xmlns:a16="http://schemas.microsoft.com/office/drawing/2014/main" val="2218269608"/>
                    </a:ext>
                  </a:extLst>
                </a:gridCol>
                <a:gridCol w="771867">
                  <a:extLst>
                    <a:ext uri="{9D8B030D-6E8A-4147-A177-3AD203B41FA5}">
                      <a16:colId xmlns:a16="http://schemas.microsoft.com/office/drawing/2014/main" val="3790644558"/>
                    </a:ext>
                  </a:extLst>
                </a:gridCol>
                <a:gridCol w="727422">
                  <a:extLst>
                    <a:ext uri="{9D8B030D-6E8A-4147-A177-3AD203B41FA5}">
                      <a16:colId xmlns:a16="http://schemas.microsoft.com/office/drawing/2014/main" val="1350153627"/>
                    </a:ext>
                  </a:extLst>
                </a:gridCol>
                <a:gridCol w="523641">
                  <a:extLst>
                    <a:ext uri="{9D8B030D-6E8A-4147-A177-3AD203B41FA5}">
                      <a16:colId xmlns:a16="http://schemas.microsoft.com/office/drawing/2014/main" val="3117794227"/>
                    </a:ext>
                  </a:extLst>
                </a:gridCol>
                <a:gridCol w="3090609">
                  <a:extLst>
                    <a:ext uri="{9D8B030D-6E8A-4147-A177-3AD203B41FA5}">
                      <a16:colId xmlns:a16="http://schemas.microsoft.com/office/drawing/2014/main" val="891563807"/>
                    </a:ext>
                  </a:extLst>
                </a:gridCol>
              </a:tblGrid>
              <a:tr h="668567">
                <a:tc>
                  <a:txBody>
                    <a:bodyPr/>
                    <a:lstStyle/>
                    <a:p>
                      <a:pPr algn="ctr"/>
                      <a:endParaRPr lang="de-DE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/>
                        <a:t>Main RF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/>
                        <a:t>Passive 3hc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/>
                        <a:t>Active 3hc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/>
                        <a:t>Fill pattern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dirty="0"/>
                        <a:t>Current achieved</a:t>
                      </a:r>
                    </a:p>
                    <a:p>
                      <a:pPr algn="ctr"/>
                      <a:endParaRPr lang="en-GB" sz="10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/>
                        <a:t>transient/ bunch length (FWHM)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/>
                        <a:t>Life time</a:t>
                      </a:r>
                      <a:endParaRPr lang="en-GB" sz="1000" baseline="300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noProof="0" dirty="0"/>
                        <a:t>Comments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13039468"/>
                  </a:ext>
                </a:extLst>
              </a:tr>
              <a:tr h="544966">
                <a:tc>
                  <a:txBody>
                    <a:bodyPr/>
                    <a:lstStyle/>
                    <a:p>
                      <a:r>
                        <a:rPr lang="de-DE" sz="1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>
                          <a:solidFill>
                            <a:schemeClr val="tx1"/>
                          </a:solidFill>
                        </a:rPr>
                        <a:t>1400kV (4x350kV)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>
                          <a:solidFill>
                            <a:schemeClr val="tx1"/>
                          </a:solidFill>
                        </a:rPr>
                        <a:t>4x3kW (=270kV), lengthening (l)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>
                          <a:solidFill>
                            <a:schemeClr val="tx1"/>
                          </a:solidFill>
                        </a:rPr>
                        <a:t>120kV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>
                          <a:solidFill>
                            <a:schemeClr val="tx1"/>
                          </a:solidFill>
                        </a:rPr>
                        <a:t>Gap 100 bunches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>
                          <a:solidFill>
                            <a:schemeClr val="tx1"/>
                          </a:solidFill>
                        </a:rPr>
                        <a:t>300mA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>
                          <a:solidFill>
                            <a:schemeClr val="tx1"/>
                          </a:solidFill>
                        </a:rPr>
                        <a:t>250ps/ ?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>
                          <a:solidFill>
                            <a:schemeClr val="tx1"/>
                          </a:solidFill>
                        </a:rPr>
                        <a:t>5.9H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>
                          <a:solidFill>
                            <a:schemeClr val="tx1"/>
                          </a:solidFill>
                        </a:rPr>
                        <a:t>We already new it is a stable state, however lifetime improvement is small due to the transient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601608"/>
                  </a:ext>
                </a:extLst>
              </a:tr>
              <a:tr h="668567">
                <a:tc>
                  <a:txBody>
                    <a:bodyPr/>
                    <a:lstStyle/>
                    <a:p>
                      <a:r>
                        <a:rPr lang="de-DE" sz="1000" dirty="0"/>
                        <a:t>2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dirty="0">
                          <a:solidFill>
                            <a:schemeClr val="tx1"/>
                          </a:solidFill>
                        </a:rPr>
                        <a:t>1400kV</a:t>
                      </a:r>
                      <a:endParaRPr lang="en-GB" sz="1000" noProof="0" dirty="0"/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dirty="0"/>
                        <a:t>4x3kW, </a:t>
                      </a:r>
                      <a:r>
                        <a:rPr lang="en-GB" sz="1000" noProof="0" dirty="0">
                          <a:solidFill>
                            <a:schemeClr val="tx1"/>
                          </a:solidFill>
                        </a:rPr>
                        <a:t>(l)</a:t>
                      </a:r>
                      <a:endParaRPr lang="en-GB" sz="1000" noProof="0" dirty="0"/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70kV,</a:t>
                      </a:r>
                    </a:p>
                    <a:p>
                      <a:r>
                        <a:rPr lang="en-GB" sz="1000" noProof="0" dirty="0"/>
                        <a:t>120kV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Homogeneous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250mA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~15ps/ ?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11.9H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4 tries with beam losses at current from 254mA to 267mA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dirty="0"/>
                        <a:t>Increasing active 3hc amplitude does not make it better…</a:t>
                      </a:r>
                    </a:p>
                    <a:p>
                      <a:endParaRPr lang="en-GB" sz="1000" noProof="0" dirty="0"/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574216"/>
                  </a:ext>
                </a:extLst>
              </a:tr>
              <a:tr h="544966">
                <a:tc>
                  <a:txBody>
                    <a:bodyPr/>
                    <a:lstStyle/>
                    <a:p>
                      <a:r>
                        <a:rPr lang="de-DE" sz="1000" dirty="0"/>
                        <a:t>3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dirty="0">
                          <a:solidFill>
                            <a:schemeClr val="tx1"/>
                          </a:solidFill>
                        </a:rPr>
                        <a:t>1400kV</a:t>
                      </a:r>
                      <a:endParaRPr lang="en-GB" sz="1000" noProof="0" dirty="0"/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dirty="0"/>
                        <a:t>Park-lengthening (+0.5 </a:t>
                      </a:r>
                      <a:r>
                        <a:rPr lang="en-GB" sz="1000" noProof="0" dirty="0" err="1"/>
                        <a:t>F_rev</a:t>
                      </a:r>
                      <a:r>
                        <a:rPr lang="en-GB" sz="1000" noProof="0" dirty="0"/>
                        <a:t>)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70kV,</a:t>
                      </a:r>
                    </a:p>
                    <a:p>
                      <a:r>
                        <a:rPr lang="en-GB" sz="1000" noProof="0" dirty="0"/>
                        <a:t>120kV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dirty="0"/>
                        <a:t>Homogeneous</a:t>
                      </a:r>
                    </a:p>
                    <a:p>
                      <a:endParaRPr lang="en-GB" sz="1000" noProof="0" dirty="0"/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242mA,</a:t>
                      </a:r>
                    </a:p>
                    <a:p>
                      <a:r>
                        <a:rPr lang="en-GB" sz="1000" noProof="0" dirty="0"/>
                        <a:t>211mA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noProof="0" dirty="0"/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noProof="0" dirty="0"/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Reduced threshold advises it could be mode 1 coupled bunch instability. To stabilize it additional impedance at -1 revolution harmonic would help -&gt; park something there!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672788"/>
                  </a:ext>
                </a:extLst>
              </a:tr>
              <a:tr h="668567">
                <a:tc>
                  <a:txBody>
                    <a:bodyPr/>
                    <a:lstStyle/>
                    <a:p>
                      <a:r>
                        <a:rPr lang="de-DE" sz="1000" dirty="0"/>
                        <a:t>4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dirty="0">
                          <a:solidFill>
                            <a:schemeClr val="tx1"/>
                          </a:solidFill>
                        </a:rPr>
                        <a:t>1400kV</a:t>
                      </a:r>
                      <a:endParaRPr lang="en-GB" sz="1000" noProof="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dirty="0"/>
                        <a:t>4x3kW, (l)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parked (-0.5 </a:t>
                      </a:r>
                      <a:r>
                        <a:rPr lang="en-GB" sz="1000" noProof="0" dirty="0" err="1"/>
                        <a:t>F_rev</a:t>
                      </a:r>
                      <a:r>
                        <a:rPr lang="en-GB" sz="1000" noProof="0" dirty="0"/>
                        <a:t>)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dirty="0"/>
                        <a:t>Homogeneous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300mA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noProof="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8.9H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It works! Stable for 40 min during lunch break. </a:t>
                      </a:r>
                    </a:p>
                    <a:p>
                      <a:r>
                        <a:rPr lang="en-GB" sz="1000" noProof="0" dirty="0"/>
                        <a:t>-&gt; Reduce main RF.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780201"/>
                  </a:ext>
                </a:extLst>
              </a:tr>
              <a:tr h="668567">
                <a:tc>
                  <a:txBody>
                    <a:bodyPr/>
                    <a:lstStyle/>
                    <a:p>
                      <a:r>
                        <a:rPr lang="de-DE" sz="1000" dirty="0"/>
                        <a:t>5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dirty="0"/>
                        <a:t>950kV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dirty="0"/>
                        <a:t>4x3kW, (l)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parked (-0.5 </a:t>
                      </a:r>
                      <a:r>
                        <a:rPr lang="en-GB" sz="1000" noProof="0" dirty="0" err="1"/>
                        <a:t>F_rev</a:t>
                      </a:r>
                      <a:r>
                        <a:rPr lang="en-GB" sz="1000" noProof="0" dirty="0"/>
                        <a:t>)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dirty="0"/>
                        <a:t>Homogeneous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300mA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noProof="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12.5H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Unstable at lower main RF amplitudes, but it is a different kind of instability, the beam does not get lost.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dirty="0"/>
                        <a:t>-&gt; Park a passive 3hc at ~-0.6 </a:t>
                      </a:r>
                      <a:r>
                        <a:rPr lang="en-GB" sz="1000" noProof="0" dirty="0" err="1"/>
                        <a:t>F_rev</a:t>
                      </a:r>
                      <a:r>
                        <a:rPr lang="en-GB" sz="1000" noProof="0" dirty="0"/>
                        <a:t> and activate ALBA 3hc.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200140"/>
                  </a:ext>
                </a:extLst>
              </a:tr>
              <a:tr h="421366">
                <a:tc>
                  <a:txBody>
                    <a:bodyPr/>
                    <a:lstStyle/>
                    <a:p>
                      <a:r>
                        <a:rPr lang="de-DE" sz="1000" dirty="0"/>
                        <a:t>6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dirty="0"/>
                        <a:t>1400kV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dirty="0"/>
                        <a:t>3x3kW, (l)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dirty="0"/>
                        <a:t>LC3 at ~-0.6 </a:t>
                      </a:r>
                      <a:r>
                        <a:rPr lang="en-GB" sz="1000" noProof="0" dirty="0" err="1"/>
                        <a:t>F_rev</a:t>
                      </a:r>
                      <a:endParaRPr lang="en-GB" sz="1000" noProof="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100kV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dirty="0"/>
                        <a:t>Homogeneous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300mA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noProof="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9.44H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Stable!</a:t>
                      </a:r>
                    </a:p>
                    <a:p>
                      <a:r>
                        <a:rPr lang="en-GB" sz="1000" noProof="0" dirty="0"/>
                        <a:t>-&gt; Reduce main RF.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250713"/>
                  </a:ext>
                </a:extLst>
              </a:tr>
              <a:tr h="421366">
                <a:tc>
                  <a:txBody>
                    <a:bodyPr/>
                    <a:lstStyle/>
                    <a:p>
                      <a:r>
                        <a:rPr lang="de-DE" sz="1000" dirty="0"/>
                        <a:t>7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dirty="0"/>
                        <a:t>1040kV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dirty="0"/>
                        <a:t>3x3kW, (l)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dirty="0"/>
                        <a:t>LC3 at ~-0.6 </a:t>
                      </a:r>
                      <a:r>
                        <a:rPr lang="en-GB" sz="1000" noProof="0" dirty="0" err="1"/>
                        <a:t>F_rev</a:t>
                      </a:r>
                      <a:endParaRPr lang="en-GB" sz="1000" noProof="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115kV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dirty="0"/>
                        <a:t>Homogeneous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300mA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~9ps/ 140ps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15.6H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noProof="0" dirty="0"/>
                        <a:t>Stable! Close to quartic potential!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686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2657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37E9-0307-4AAE-AC00-A2326E5D9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ALBA 3HC at BESSY</a:t>
            </a:r>
            <a:r>
              <a:rPr lang="en-CA" dirty="0"/>
              <a:t>-II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C83EC-FEAB-4169-8C28-5535ED47E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306" y="5375578"/>
            <a:ext cx="3826694" cy="580908"/>
          </a:xfrm>
        </p:spPr>
        <p:txBody>
          <a:bodyPr/>
          <a:lstStyle/>
          <a:p>
            <a:r>
              <a:rPr lang="en-US" dirty="0"/>
              <a:t>Active harmonic EU cavity: Commissioning and operation with beam, F. Perez et al., Nuclear Instruments and Methods in Physics Research A 1072 (2025) 170195</a:t>
            </a:r>
          </a:p>
          <a:p>
            <a:r>
              <a:rPr lang="en-US" dirty="0"/>
              <a:t>And Summary of the commissioning of the active harmonic EU cavity, F. Perez et al., IPAC24, US</a:t>
            </a:r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EDB30F-8223-471D-9D93-EEB33E7A3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937" y="1491449"/>
            <a:ext cx="3969834" cy="44103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34FB93-6CA6-4BD7-AB61-E0CFA3CAB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0" y="2676363"/>
            <a:ext cx="3752850" cy="1152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1A8CF9-8E1A-448C-86C8-30AE730F4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486" y="1346326"/>
            <a:ext cx="2660333" cy="13201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EDBFF5-3726-4AE7-9A68-2E6539A162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150" y="3938514"/>
            <a:ext cx="3731895" cy="14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15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8532B-942D-498C-A08E-A234B4CB2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Passive Loop Operation – 200kV &amp; 210kV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7722F-D233-4E3E-BAA3-0C20CF709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09" y="3848338"/>
            <a:ext cx="4445491" cy="2283976"/>
          </a:xfrm>
        </p:spPr>
        <p:txBody>
          <a:bodyPr/>
          <a:lstStyle/>
          <a:p>
            <a:r>
              <a:rPr lang="en-US" sz="1200" dirty="0"/>
              <a:t>For the stability test over night: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switch OFF 3hc SSA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set water flow of the RF load after circulator to ~27 (l/min)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set slow interlock reflected power level to 20kW (73.0 dBm)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inject 200mA and go to passive loop on the shortening side at </a:t>
            </a:r>
            <a:r>
              <a:rPr lang="en-US" sz="1200" b="1" dirty="0"/>
              <a:t>200kV</a:t>
            </a:r>
            <a:r>
              <a:rPr lang="en-US" sz="1200" dirty="0"/>
              <a:t> (~18.3 kW cavity dissipated power)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Long stability test for this setup - overnight.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Maximum stable </a:t>
            </a:r>
            <a:r>
              <a:rPr lang="en-US" sz="1200" b="1" dirty="0"/>
              <a:t>210kV</a:t>
            </a:r>
            <a:r>
              <a:rPr lang="en-US" sz="1200" dirty="0"/>
              <a:t> was achieved. </a:t>
            </a:r>
            <a:endParaRPr lang="es-E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175EAE-9B39-46AE-B7D9-BE7831AD4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749" y="1337416"/>
            <a:ext cx="4705263" cy="2352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C9FAC3-27D4-4320-B786-2F9A23B2A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43" y="3769193"/>
            <a:ext cx="4567954" cy="2283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86A03-520C-4670-BF7E-D1D51190E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10" y="1749107"/>
            <a:ext cx="3528235" cy="15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92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3B797-B367-4625-B18E-65157B07F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Passive Loop Operation - 100 kV </a:t>
            </a:r>
            <a:endParaRPr lang="es-ES" dirty="0"/>
          </a:p>
        </p:txBody>
      </p:sp>
      <p:pic>
        <p:nvPicPr>
          <p:cNvPr id="4" name="Grafik 2">
            <a:extLst>
              <a:ext uri="{FF2B5EF4-FFF2-40B4-BE49-F238E27FC236}">
                <a16:creationId xmlns:a16="http://schemas.microsoft.com/office/drawing/2014/main" id="{7F672266-2D64-4E95-801A-C7DEFA1FA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8396" r="8814"/>
          <a:stretch/>
        </p:blipFill>
        <p:spPr>
          <a:xfrm>
            <a:off x="857424" y="1355497"/>
            <a:ext cx="6679717" cy="2537748"/>
          </a:xfrm>
          <a:prstGeom prst="rect">
            <a:avLst/>
          </a:prstGeom>
        </p:spPr>
      </p:pic>
      <p:pic>
        <p:nvPicPr>
          <p:cNvPr id="5" name="Grafik 6">
            <a:extLst>
              <a:ext uri="{FF2B5EF4-FFF2-40B4-BE49-F238E27FC236}">
                <a16:creationId xmlns:a16="http://schemas.microsoft.com/office/drawing/2014/main" id="{C00C7551-BB20-473A-AD64-81E71FC1D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" t="7317" r="7948"/>
          <a:stretch/>
        </p:blipFill>
        <p:spPr>
          <a:xfrm>
            <a:off x="857424" y="3852526"/>
            <a:ext cx="6773662" cy="253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67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3B797-B367-4625-B18E-65157B07F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Passive Loop Operation - Thermal instability</a:t>
            </a:r>
            <a:endParaRPr lang="es-E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74C6F7-464A-4303-8524-C3BB90CC9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306" y="5691346"/>
            <a:ext cx="4368232" cy="622089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/>
              <a:t>Cavities are on thermally unstable arm in lengthening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/>
              <a:t>Picture for a passive 3hc (BESSY-II Landau cavity)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/>
              <a:t>Blue arrows – LLRF passive loop operation</a:t>
            </a:r>
          </a:p>
        </p:txBody>
      </p:sp>
      <p:pic>
        <p:nvPicPr>
          <p:cNvPr id="8" name="Grafik 2">
            <a:extLst>
              <a:ext uri="{FF2B5EF4-FFF2-40B4-BE49-F238E27FC236}">
                <a16:creationId xmlns:a16="http://schemas.microsoft.com/office/drawing/2014/main" id="{5A40A412-3454-4EF5-A073-556E76E07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" t="8124" r="7743"/>
          <a:stretch/>
        </p:blipFill>
        <p:spPr>
          <a:xfrm>
            <a:off x="246647" y="1516577"/>
            <a:ext cx="5823284" cy="3561076"/>
          </a:xfrm>
          <a:prstGeom prst="rect">
            <a:avLst/>
          </a:prstGeom>
        </p:spPr>
      </p:pic>
      <p:grpSp>
        <p:nvGrpSpPr>
          <p:cNvPr id="9" name="Gruppieren 66">
            <a:extLst>
              <a:ext uri="{FF2B5EF4-FFF2-40B4-BE49-F238E27FC236}">
                <a16:creationId xmlns:a16="http://schemas.microsoft.com/office/drawing/2014/main" id="{9890BF93-E067-4602-8E23-EB2274491092}"/>
              </a:ext>
            </a:extLst>
          </p:cNvPr>
          <p:cNvGrpSpPr/>
          <p:nvPr/>
        </p:nvGrpSpPr>
        <p:grpSpPr>
          <a:xfrm>
            <a:off x="1540042" y="2808268"/>
            <a:ext cx="7465595" cy="2837414"/>
            <a:chOff x="2053388" y="2601357"/>
            <a:chExt cx="9954127" cy="3783218"/>
          </a:xfrm>
        </p:grpSpPr>
        <p:grpSp>
          <p:nvGrpSpPr>
            <p:cNvPr id="10" name="Gruppieren 51">
              <a:extLst>
                <a:ext uri="{FF2B5EF4-FFF2-40B4-BE49-F238E27FC236}">
                  <a16:creationId xmlns:a16="http://schemas.microsoft.com/office/drawing/2014/main" id="{7116E097-71C6-4DE7-B71D-AAE0A8A404CB}"/>
                </a:ext>
              </a:extLst>
            </p:cNvPr>
            <p:cNvGrpSpPr/>
            <p:nvPr/>
          </p:nvGrpSpPr>
          <p:grpSpPr>
            <a:xfrm>
              <a:off x="5718311" y="2601357"/>
              <a:ext cx="6289204" cy="3783218"/>
              <a:chOff x="5718311" y="2601357"/>
              <a:chExt cx="6289204" cy="3783218"/>
            </a:xfrm>
          </p:grpSpPr>
          <p:pic>
            <p:nvPicPr>
              <p:cNvPr id="14" name="Grafik 9">
                <a:extLst>
                  <a:ext uri="{FF2B5EF4-FFF2-40B4-BE49-F238E27FC236}">
                    <a16:creationId xmlns:a16="http://schemas.microsoft.com/office/drawing/2014/main" id="{7AE1819F-4606-4EF4-8551-BA1929E58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2" t="7287" r="6422"/>
              <a:stretch/>
            </p:blipFill>
            <p:spPr>
              <a:xfrm>
                <a:off x="5718311" y="2601357"/>
                <a:ext cx="6289204" cy="3783218"/>
              </a:xfrm>
              <a:prstGeom prst="rect">
                <a:avLst/>
              </a:prstGeom>
            </p:spPr>
          </p:pic>
          <p:grpSp>
            <p:nvGrpSpPr>
              <p:cNvPr id="15" name="Gruppieren 50">
                <a:extLst>
                  <a:ext uri="{FF2B5EF4-FFF2-40B4-BE49-F238E27FC236}">
                    <a16:creationId xmlns:a16="http://schemas.microsoft.com/office/drawing/2014/main" id="{6BDD7ABA-19C8-4F46-A352-A7C742323578}"/>
                  </a:ext>
                </a:extLst>
              </p:cNvPr>
              <p:cNvGrpSpPr/>
              <p:nvPr/>
            </p:nvGrpSpPr>
            <p:grpSpPr>
              <a:xfrm>
                <a:off x="8526379" y="3200400"/>
                <a:ext cx="232610" cy="338889"/>
                <a:chOff x="8526379" y="3200400"/>
                <a:chExt cx="232610" cy="338889"/>
              </a:xfrm>
            </p:grpSpPr>
            <p:cxnSp>
              <p:nvCxnSpPr>
                <p:cNvPr id="16" name="Gerade Verbindung mit Pfeil 11">
                  <a:extLst>
                    <a:ext uri="{FF2B5EF4-FFF2-40B4-BE49-F238E27FC236}">
                      <a16:creationId xmlns:a16="http://schemas.microsoft.com/office/drawing/2014/main" id="{317BC0AE-BF6E-49AB-A17A-6399152E78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8989" y="3318710"/>
                  <a:ext cx="0" cy="22057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Gerade Verbindung mit Pfeil 16">
                  <a:extLst>
                    <a:ext uri="{FF2B5EF4-FFF2-40B4-BE49-F238E27FC236}">
                      <a16:creationId xmlns:a16="http://schemas.microsoft.com/office/drawing/2014/main" id="{3519082B-B5F8-47D5-BAD8-B2F969DA10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526379" y="3429000"/>
                  <a:ext cx="232610" cy="11028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Gerade Verbindung mit Pfeil 19">
                  <a:extLst>
                    <a:ext uri="{FF2B5EF4-FFF2-40B4-BE49-F238E27FC236}">
                      <a16:creationId xmlns:a16="http://schemas.microsoft.com/office/drawing/2014/main" id="{9B57F776-1ED3-4D3E-BED3-3C3F3B1672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26379" y="3200400"/>
                  <a:ext cx="232610" cy="11831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Gerade Verbindung mit Pfeil 22">
                  <a:extLst>
                    <a:ext uri="{FF2B5EF4-FFF2-40B4-BE49-F238E27FC236}">
                      <a16:creationId xmlns:a16="http://schemas.microsoft.com/office/drawing/2014/main" id="{06A39FB5-ED1E-48D1-A920-F96D8F0F65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26379" y="3200400"/>
                  <a:ext cx="0" cy="2286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" name="Rechteck 60">
              <a:extLst>
                <a:ext uri="{FF2B5EF4-FFF2-40B4-BE49-F238E27FC236}">
                  <a16:creationId xmlns:a16="http://schemas.microsoft.com/office/drawing/2014/main" id="{9B95147B-7F73-47CB-ABB6-4E97213D924F}"/>
                </a:ext>
              </a:extLst>
            </p:cNvPr>
            <p:cNvSpPr/>
            <p:nvPr/>
          </p:nvSpPr>
          <p:spPr>
            <a:xfrm>
              <a:off x="2053389" y="4106779"/>
              <a:ext cx="850232" cy="890337"/>
            </a:xfrm>
            <a:prstGeom prst="rect">
              <a:avLst/>
            </a:prstGeom>
            <a:noFill/>
            <a:ln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50"/>
            </a:p>
          </p:txBody>
        </p:sp>
        <p:cxnSp>
          <p:nvCxnSpPr>
            <p:cNvPr id="12" name="Gerade Verbindung mit Pfeil 62">
              <a:extLst>
                <a:ext uri="{FF2B5EF4-FFF2-40B4-BE49-F238E27FC236}">
                  <a16:creationId xmlns:a16="http://schemas.microsoft.com/office/drawing/2014/main" id="{073756B1-0075-4A32-8A14-9130262F3AEC}"/>
                </a:ext>
              </a:extLst>
            </p:cNvPr>
            <p:cNvCxnSpPr/>
            <p:nvPr/>
          </p:nvCxnSpPr>
          <p:spPr>
            <a:xfrm flipV="1">
              <a:off x="2053389" y="2815389"/>
              <a:ext cx="4419600" cy="129139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63">
              <a:extLst>
                <a:ext uri="{FF2B5EF4-FFF2-40B4-BE49-F238E27FC236}">
                  <a16:creationId xmlns:a16="http://schemas.microsoft.com/office/drawing/2014/main" id="{CF5441C4-0662-4312-8F82-3F8591A331D1}"/>
                </a:ext>
              </a:extLst>
            </p:cNvPr>
            <p:cNvCxnSpPr>
              <a:cxnSpLocks/>
            </p:cNvCxnSpPr>
            <p:nvPr/>
          </p:nvCxnSpPr>
          <p:spPr>
            <a:xfrm>
              <a:off x="2053388" y="4997116"/>
              <a:ext cx="4419600" cy="91355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0363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12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AC7ED-ABDA-4FC0-A72C-04AE4216D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Passive Loop Operation </a:t>
            </a:r>
            <a:endParaRPr lang="es-ES" dirty="0"/>
          </a:p>
        </p:txBody>
      </p:sp>
      <p:sp>
        <p:nvSpPr>
          <p:cNvPr id="4" name="Textfeld 13">
            <a:extLst>
              <a:ext uri="{FF2B5EF4-FFF2-40B4-BE49-F238E27FC236}">
                <a16:creationId xmlns:a16="http://schemas.microsoft.com/office/drawing/2014/main" id="{6346AD16-4040-4CDA-86A5-D904C54300EA}"/>
              </a:ext>
            </a:extLst>
          </p:cNvPr>
          <p:cNvSpPr txBox="1"/>
          <p:nvPr/>
        </p:nvSpPr>
        <p:spPr>
          <a:xfrm>
            <a:off x="457201" y="180774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050" dirty="0"/>
          </a:p>
        </p:txBody>
      </p:sp>
      <p:pic>
        <p:nvPicPr>
          <p:cNvPr id="5" name="Grafik 6">
            <a:extLst>
              <a:ext uri="{FF2B5EF4-FFF2-40B4-BE49-F238E27FC236}">
                <a16:creationId xmlns:a16="http://schemas.microsoft.com/office/drawing/2014/main" id="{8A09A4B6-E7EF-4043-9177-8760C2503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8564" r="6652"/>
          <a:stretch/>
        </p:blipFill>
        <p:spPr>
          <a:xfrm>
            <a:off x="360646" y="1455350"/>
            <a:ext cx="7004033" cy="3668747"/>
          </a:xfrm>
          <a:prstGeom prst="rect">
            <a:avLst/>
          </a:prstGeom>
        </p:spPr>
      </p:pic>
      <p:sp>
        <p:nvSpPr>
          <p:cNvPr id="6" name="Textfeld 7">
            <a:extLst>
              <a:ext uri="{FF2B5EF4-FFF2-40B4-BE49-F238E27FC236}">
                <a16:creationId xmlns:a16="http://schemas.microsoft.com/office/drawing/2014/main" id="{C13762CE-9CE2-4A07-8F68-5D9E01FB0B1F}"/>
              </a:ext>
            </a:extLst>
          </p:cNvPr>
          <p:cNvSpPr txBox="1"/>
          <p:nvPr/>
        </p:nvSpPr>
        <p:spPr>
          <a:xfrm>
            <a:off x="7164806" y="1553829"/>
            <a:ext cx="19791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/>
              <a:t>Outliers by plunger movement or injection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/>
              <a:t>Both by plunger movement up and down</a:t>
            </a:r>
          </a:p>
        </p:txBody>
      </p:sp>
      <p:cxnSp>
        <p:nvCxnSpPr>
          <p:cNvPr id="7" name="Gerade Verbindung mit Pfeil 11">
            <a:extLst>
              <a:ext uri="{FF2B5EF4-FFF2-40B4-BE49-F238E27FC236}">
                <a16:creationId xmlns:a16="http://schemas.microsoft.com/office/drawing/2014/main" id="{EF5B81E8-DC7F-4689-8CFF-CFC1DA51FEAE}"/>
              </a:ext>
            </a:extLst>
          </p:cNvPr>
          <p:cNvCxnSpPr/>
          <p:nvPr/>
        </p:nvCxnSpPr>
        <p:spPr>
          <a:xfrm flipV="1">
            <a:off x="2864644" y="4150519"/>
            <a:ext cx="0" cy="1071563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12">
            <a:extLst>
              <a:ext uri="{FF2B5EF4-FFF2-40B4-BE49-F238E27FC236}">
                <a16:creationId xmlns:a16="http://schemas.microsoft.com/office/drawing/2014/main" id="{D6534BC0-F2A5-4636-8A44-7B9ABC291DAC}"/>
              </a:ext>
            </a:extLst>
          </p:cNvPr>
          <p:cNvSpPr txBox="1"/>
          <p:nvPr/>
        </p:nvSpPr>
        <p:spPr>
          <a:xfrm>
            <a:off x="2403696" y="5161794"/>
            <a:ext cx="6815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err="1">
                <a:solidFill>
                  <a:srgbClr val="00B050"/>
                </a:solidFill>
              </a:rPr>
              <a:t>injection</a:t>
            </a:r>
            <a:endParaRPr lang="de-DE" sz="1050" dirty="0">
              <a:solidFill>
                <a:srgbClr val="00B050"/>
              </a:solidFill>
            </a:endParaRPr>
          </a:p>
        </p:txBody>
      </p:sp>
      <p:cxnSp>
        <p:nvCxnSpPr>
          <p:cNvPr id="9" name="Gerade Verbindung mit Pfeil 14">
            <a:extLst>
              <a:ext uri="{FF2B5EF4-FFF2-40B4-BE49-F238E27FC236}">
                <a16:creationId xmlns:a16="http://schemas.microsoft.com/office/drawing/2014/main" id="{DD5E6814-209C-4D28-82F0-281E8D7A2492}"/>
              </a:ext>
            </a:extLst>
          </p:cNvPr>
          <p:cNvCxnSpPr>
            <a:cxnSpLocks/>
          </p:cNvCxnSpPr>
          <p:nvPr/>
        </p:nvCxnSpPr>
        <p:spPr>
          <a:xfrm flipV="1">
            <a:off x="3143250" y="3850481"/>
            <a:ext cx="0" cy="1552169"/>
          </a:xfrm>
          <a:prstGeom prst="straightConnector1">
            <a:avLst/>
          </a:prstGeom>
          <a:ln w="158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15">
            <a:extLst>
              <a:ext uri="{FF2B5EF4-FFF2-40B4-BE49-F238E27FC236}">
                <a16:creationId xmlns:a16="http://schemas.microsoft.com/office/drawing/2014/main" id="{C6046D2E-D87D-40F4-89F8-2CD0D5F6DD31}"/>
              </a:ext>
            </a:extLst>
          </p:cNvPr>
          <p:cNvSpPr txBox="1"/>
          <p:nvPr/>
        </p:nvSpPr>
        <p:spPr>
          <a:xfrm>
            <a:off x="3088853" y="5402650"/>
            <a:ext cx="13035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err="1">
                <a:solidFill>
                  <a:srgbClr val="FF6600"/>
                </a:solidFill>
              </a:rPr>
              <a:t>plunger</a:t>
            </a:r>
            <a:r>
              <a:rPr lang="de-DE" sz="1050" dirty="0">
                <a:solidFill>
                  <a:srgbClr val="FF6600"/>
                </a:solidFill>
              </a:rPr>
              <a:t> </a:t>
            </a:r>
            <a:r>
              <a:rPr lang="de-DE" sz="1050" dirty="0" err="1">
                <a:solidFill>
                  <a:srgbClr val="FF6600"/>
                </a:solidFill>
              </a:rPr>
              <a:t>movement</a:t>
            </a:r>
            <a:endParaRPr lang="de-DE" sz="1050" dirty="0">
              <a:solidFill>
                <a:srgbClr val="FF6600"/>
              </a:solidFill>
            </a:endParaRPr>
          </a:p>
        </p:txBody>
      </p:sp>
      <p:cxnSp>
        <p:nvCxnSpPr>
          <p:cNvPr id="11" name="Gerade Verbindung mit Pfeil 18">
            <a:extLst>
              <a:ext uri="{FF2B5EF4-FFF2-40B4-BE49-F238E27FC236}">
                <a16:creationId xmlns:a16="http://schemas.microsoft.com/office/drawing/2014/main" id="{42270A84-C021-4055-9D2F-674DD496EB5C}"/>
              </a:ext>
            </a:extLst>
          </p:cNvPr>
          <p:cNvCxnSpPr>
            <a:cxnSpLocks/>
          </p:cNvCxnSpPr>
          <p:nvPr/>
        </p:nvCxnSpPr>
        <p:spPr>
          <a:xfrm flipV="1">
            <a:off x="3293269" y="4321969"/>
            <a:ext cx="0" cy="1080681"/>
          </a:xfrm>
          <a:prstGeom prst="straightConnector1">
            <a:avLst/>
          </a:prstGeom>
          <a:ln w="158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21">
            <a:extLst>
              <a:ext uri="{FF2B5EF4-FFF2-40B4-BE49-F238E27FC236}">
                <a16:creationId xmlns:a16="http://schemas.microsoft.com/office/drawing/2014/main" id="{95CDD204-1F63-43ED-98C9-C5B392BBD1D5}"/>
              </a:ext>
            </a:extLst>
          </p:cNvPr>
          <p:cNvCxnSpPr>
            <a:cxnSpLocks/>
          </p:cNvCxnSpPr>
          <p:nvPr/>
        </p:nvCxnSpPr>
        <p:spPr>
          <a:xfrm flipV="1">
            <a:off x="3443288" y="3850481"/>
            <a:ext cx="0" cy="1552169"/>
          </a:xfrm>
          <a:prstGeom prst="straightConnector1">
            <a:avLst/>
          </a:prstGeom>
          <a:ln w="158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22">
            <a:extLst>
              <a:ext uri="{FF2B5EF4-FFF2-40B4-BE49-F238E27FC236}">
                <a16:creationId xmlns:a16="http://schemas.microsoft.com/office/drawing/2014/main" id="{DF077B51-907E-4524-891F-D77BBD8E20C1}"/>
              </a:ext>
            </a:extLst>
          </p:cNvPr>
          <p:cNvCxnSpPr>
            <a:cxnSpLocks/>
          </p:cNvCxnSpPr>
          <p:nvPr/>
        </p:nvCxnSpPr>
        <p:spPr>
          <a:xfrm flipV="1">
            <a:off x="3636169" y="4551768"/>
            <a:ext cx="0" cy="850882"/>
          </a:xfrm>
          <a:prstGeom prst="straightConnector1">
            <a:avLst/>
          </a:prstGeom>
          <a:ln w="158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25">
            <a:extLst>
              <a:ext uri="{FF2B5EF4-FFF2-40B4-BE49-F238E27FC236}">
                <a16:creationId xmlns:a16="http://schemas.microsoft.com/office/drawing/2014/main" id="{FDCB1FAA-6F34-4217-AFAE-84439BC3CB69}"/>
              </a:ext>
            </a:extLst>
          </p:cNvPr>
          <p:cNvCxnSpPr>
            <a:cxnSpLocks/>
          </p:cNvCxnSpPr>
          <p:nvPr/>
        </p:nvCxnSpPr>
        <p:spPr>
          <a:xfrm flipV="1">
            <a:off x="4314825" y="4321969"/>
            <a:ext cx="0" cy="1080681"/>
          </a:xfrm>
          <a:prstGeom prst="straightConnector1">
            <a:avLst/>
          </a:prstGeom>
          <a:ln w="158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34">
            <a:extLst>
              <a:ext uri="{FF2B5EF4-FFF2-40B4-BE49-F238E27FC236}">
                <a16:creationId xmlns:a16="http://schemas.microsoft.com/office/drawing/2014/main" id="{BCC6AE2A-4CB0-4AD9-A56B-D4913EB4B347}"/>
              </a:ext>
            </a:extLst>
          </p:cNvPr>
          <p:cNvCxnSpPr>
            <a:cxnSpLocks/>
          </p:cNvCxnSpPr>
          <p:nvPr/>
        </p:nvCxnSpPr>
        <p:spPr>
          <a:xfrm flipV="1">
            <a:off x="4129088" y="3739541"/>
            <a:ext cx="0" cy="1384556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37">
            <a:extLst>
              <a:ext uri="{FF2B5EF4-FFF2-40B4-BE49-F238E27FC236}">
                <a16:creationId xmlns:a16="http://schemas.microsoft.com/office/drawing/2014/main" id="{3204C040-41E1-4265-9331-3D2CE15E0195}"/>
              </a:ext>
            </a:extLst>
          </p:cNvPr>
          <p:cNvCxnSpPr/>
          <p:nvPr/>
        </p:nvCxnSpPr>
        <p:spPr>
          <a:xfrm>
            <a:off x="4121944" y="5124097"/>
            <a:ext cx="742950" cy="27855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38">
            <a:extLst>
              <a:ext uri="{FF2B5EF4-FFF2-40B4-BE49-F238E27FC236}">
                <a16:creationId xmlns:a16="http://schemas.microsoft.com/office/drawing/2014/main" id="{D904F656-B9AB-44C2-A7DD-ED238B64BD81}"/>
              </a:ext>
            </a:extLst>
          </p:cNvPr>
          <p:cNvSpPr txBox="1"/>
          <p:nvPr/>
        </p:nvSpPr>
        <p:spPr>
          <a:xfrm>
            <a:off x="4850606" y="5264150"/>
            <a:ext cx="21066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err="1">
                <a:solidFill>
                  <a:srgbClr val="00B0F0"/>
                </a:solidFill>
              </a:rPr>
              <a:t>Injection</a:t>
            </a:r>
            <a:r>
              <a:rPr lang="de-DE" sz="1050" dirty="0">
                <a:solidFill>
                  <a:srgbClr val="00B0F0"/>
                </a:solidFill>
              </a:rPr>
              <a:t> and </a:t>
            </a:r>
            <a:r>
              <a:rPr lang="de-DE" sz="1050" dirty="0" err="1">
                <a:solidFill>
                  <a:srgbClr val="00B0F0"/>
                </a:solidFill>
              </a:rPr>
              <a:t>plunger</a:t>
            </a:r>
            <a:r>
              <a:rPr lang="de-DE" sz="1050" dirty="0">
                <a:solidFill>
                  <a:srgbClr val="00B0F0"/>
                </a:solidFill>
              </a:rPr>
              <a:t> </a:t>
            </a:r>
            <a:r>
              <a:rPr lang="de-DE" sz="1050" dirty="0" err="1">
                <a:solidFill>
                  <a:srgbClr val="00B0F0"/>
                </a:solidFill>
              </a:rPr>
              <a:t>movement</a:t>
            </a:r>
            <a:endParaRPr lang="de-DE" sz="105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54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31500-8AF4-45BA-9014-03C10EDB7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Test at BESSY-II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D01B8-603D-44D7-8140-0AEE4376A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305" y="1509576"/>
            <a:ext cx="3826694" cy="2283976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Machine state: current 170mA, amplitude main RF - 1.4MV, Landau cavities – lengthening, fill pattern - 25% gap, ALBA 3hc – “parked” close to +1 rev. harmonic (</a:t>
            </a:r>
            <a:r>
              <a:rPr lang="de-DE" dirty="0" err="1"/>
              <a:t>plunger</a:t>
            </a:r>
            <a:r>
              <a:rPr lang="de-DE" dirty="0"/>
              <a:t> pos. 4.39</a:t>
            </a:r>
            <a:r>
              <a:rPr lang="en-GB" dirty="0"/>
              <a:t>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Two transients recorded on 02.07.2025 overlayed: timestamps 21:14:25 (red, without compensation) and 21:17:10 (blue, with compensation). Transient reduction according to </a:t>
            </a:r>
            <a:r>
              <a:rPr lang="en-GB" dirty="0" err="1"/>
              <a:t>E_log</a:t>
            </a:r>
            <a:r>
              <a:rPr lang="en-GB" dirty="0"/>
              <a:t> from 73ps to 57ps, or about 20%.</a:t>
            </a:r>
            <a:endParaRPr lang="es-ES" dirty="0"/>
          </a:p>
        </p:txBody>
      </p:sp>
      <p:grpSp>
        <p:nvGrpSpPr>
          <p:cNvPr id="4" name="Gruppieren 16">
            <a:extLst>
              <a:ext uri="{FF2B5EF4-FFF2-40B4-BE49-F238E27FC236}">
                <a16:creationId xmlns:a16="http://schemas.microsoft.com/office/drawing/2014/main" id="{49416377-FCBC-4FCE-8CB7-072C34069217}"/>
              </a:ext>
            </a:extLst>
          </p:cNvPr>
          <p:cNvGrpSpPr/>
          <p:nvPr/>
        </p:nvGrpSpPr>
        <p:grpSpPr>
          <a:xfrm>
            <a:off x="97654" y="2914096"/>
            <a:ext cx="8736872" cy="3408768"/>
            <a:chOff x="-9331" y="763326"/>
            <a:chExt cx="12201331" cy="3408768"/>
          </a:xfrm>
        </p:grpSpPr>
        <p:pic>
          <p:nvPicPr>
            <p:cNvPr id="5" name="Grafik 2">
              <a:extLst>
                <a:ext uri="{FF2B5EF4-FFF2-40B4-BE49-F238E27FC236}">
                  <a16:creationId xmlns:a16="http://schemas.microsoft.com/office/drawing/2014/main" id="{1C1C2AE8-A8C3-47AB-8775-357A9CA66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63326"/>
              <a:ext cx="12192000" cy="3408768"/>
            </a:xfrm>
            <a:prstGeom prst="rect">
              <a:avLst/>
            </a:prstGeom>
          </p:spPr>
        </p:pic>
        <p:pic>
          <p:nvPicPr>
            <p:cNvPr id="6" name="Grafik 15">
              <a:extLst>
                <a:ext uri="{FF2B5EF4-FFF2-40B4-BE49-F238E27FC236}">
                  <a16:creationId xmlns:a16="http://schemas.microsoft.com/office/drawing/2014/main" id="{04EA5578-31BF-4CE3-83C3-F204AD20C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-9331" y="1037681"/>
              <a:ext cx="12192000" cy="3028487"/>
            </a:xfrm>
            <a:prstGeom prst="rect">
              <a:avLst/>
            </a:prstGeom>
          </p:spPr>
        </p:pic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A297D2B-3473-42C2-8004-CE51FB630450}"/>
              </a:ext>
            </a:extLst>
          </p:cNvPr>
          <p:cNvSpPr txBox="1">
            <a:spLocks/>
          </p:cNvSpPr>
          <p:nvPr/>
        </p:nvSpPr>
        <p:spPr>
          <a:xfrm>
            <a:off x="4950584" y="1344203"/>
            <a:ext cx="3826694" cy="228397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171450" marR="0" lvl="1" indent="-171450" algn="l" defTabSz="72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9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2pPr>
            <a:lvl3pPr marL="171450" marR="0" lvl="2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05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3pPr>
            <a:lvl4pPr marL="288000" marR="0" lvl="3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9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4pPr>
            <a:lvl5pPr marL="396000" marR="0" lvl="4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9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The revolution signal mixed with the master Oscillator signal and fed to the LLRF system for the feed-forward system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017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31500-8AF4-45BA-9014-03C10EDB7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Test at BESSY-II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D01B8-603D-44D7-8140-0AEE4376A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305" y="1509576"/>
            <a:ext cx="3826694" cy="2283976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Machine state: current 300mA, main RF - 0.7MV (2 cavities parked, 2 with detuning -25 deg.), Landau cavities – parked, fill pattern - 25% gap, ALBA 3hc – </a:t>
            </a:r>
            <a:r>
              <a:rPr lang="de-DE" dirty="0"/>
              <a:t>at 130 kV, 0 </a:t>
            </a:r>
            <a:r>
              <a:rPr lang="de-DE" dirty="0" err="1"/>
              <a:t>deg</a:t>
            </a:r>
            <a:r>
              <a:rPr lang="en-GB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Two transients recorded on 02.07.2025 overlayed: timestamps 22:32:00 (red, without compensation) and 22:36:30 (blue, with compensation). Transient reduction according to </a:t>
            </a:r>
            <a:r>
              <a:rPr lang="en-GB" dirty="0" err="1"/>
              <a:t>E_log</a:t>
            </a:r>
            <a:r>
              <a:rPr lang="en-GB" dirty="0"/>
              <a:t> from 114ps to 102ps, or about 10%.</a:t>
            </a:r>
          </a:p>
        </p:txBody>
      </p:sp>
      <p:grpSp>
        <p:nvGrpSpPr>
          <p:cNvPr id="7" name="Gruppieren 11">
            <a:extLst>
              <a:ext uri="{FF2B5EF4-FFF2-40B4-BE49-F238E27FC236}">
                <a16:creationId xmlns:a16="http://schemas.microsoft.com/office/drawing/2014/main" id="{0224F5BC-5B3F-4544-B287-0445629A6729}"/>
              </a:ext>
            </a:extLst>
          </p:cNvPr>
          <p:cNvGrpSpPr/>
          <p:nvPr/>
        </p:nvGrpSpPr>
        <p:grpSpPr>
          <a:xfrm>
            <a:off x="40888" y="3592782"/>
            <a:ext cx="9062222" cy="2490629"/>
            <a:chOff x="-18660" y="794658"/>
            <a:chExt cx="12210660" cy="3320839"/>
          </a:xfrm>
        </p:grpSpPr>
        <p:pic>
          <p:nvPicPr>
            <p:cNvPr id="8" name="Grafik 10">
              <a:extLst>
                <a:ext uri="{FF2B5EF4-FFF2-40B4-BE49-F238E27FC236}">
                  <a16:creationId xmlns:a16="http://schemas.microsoft.com/office/drawing/2014/main" id="{D65D5550-00AD-494B-AACF-79A23AEB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04204"/>
              <a:ext cx="12192000" cy="3307363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7D643F9-C4DD-4CFB-A525-A07CB2A9A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-18660" y="794658"/>
              <a:ext cx="12192000" cy="3320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6821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6FA84-88F5-42C3-9F66-425DB91B6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3HC collaboration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BBF1D-0869-4595-A874-CFB6651D0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390" y="4722450"/>
            <a:ext cx="6844937" cy="1560105"/>
          </a:xfrm>
        </p:spPr>
        <p:txBody>
          <a:bodyPr/>
          <a:lstStyle/>
          <a:p>
            <a:r>
              <a:rPr lang="en-CA" sz="1600" dirty="0"/>
              <a:t>A collaboration between ALBA, HZB and DESY. ALBA 3HC cavity and LLRF installed in BESSY-II since 2022 and dismantled on August 2025. Some recent achievements: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600" dirty="0"/>
              <a:t>TBL compensation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600" dirty="0"/>
              <a:t>Near flat potential operation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600" dirty="0"/>
              <a:t>Passive loop operation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08553B-E168-431C-9D73-5EECB9C15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391" y="1355497"/>
            <a:ext cx="7515225" cy="334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81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E5217F4-1385-E183-E511-5A90A68E3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81" y="154410"/>
            <a:ext cx="7671838" cy="655216"/>
          </a:xfrm>
        </p:spPr>
        <p:txBody>
          <a:bodyPr/>
          <a:lstStyle/>
          <a:p>
            <a:pPr algn="ctr"/>
            <a:r>
              <a:rPr lang="en-US" sz="2800" b="1" dirty="0">
                <a:latin typeface="+mj-lt"/>
              </a:rPr>
              <a:t>TRANSIENT BEAM LOADING (TBL)</a:t>
            </a:r>
            <a:endParaRPr lang="en-US" sz="2400" b="1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B9F79DD-69A5-4938-2996-38C13025FC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337" y="1128198"/>
                <a:ext cx="8569325" cy="1370150"/>
              </a:xfrm>
              <a:prstGeom prst="rect">
                <a:avLst/>
              </a:prstGeom>
            </p:spPr>
            <p:txBody>
              <a:bodyPr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266700" indent="-266700">
                  <a:lnSpc>
                    <a:spcPct val="114000"/>
                  </a:lnSpc>
                  <a:spcBef>
                    <a:spcPts val="1200"/>
                  </a:spcBef>
                  <a:buClr>
                    <a:srgbClr val="152F4E"/>
                  </a:buClr>
                  <a:buFont typeface="Wingdings" panose="05000000000000000000" pitchFamily="2" charset="2"/>
                  <a:buChar char="§"/>
                </a:pPr>
                <a:r>
                  <a:rPr lang="en-GB" sz="1400" dirty="0"/>
                  <a:t>In RF cavities, the </a:t>
                </a:r>
                <a:r>
                  <a:rPr lang="en-GB" sz="1400" b="1" dirty="0"/>
                  <a:t>beam induced voltage </a:t>
                </a:r>
                <a:r>
                  <a:rPr lang="en-GB" sz="1400" dirty="0"/>
                  <a:t>(the beam loading),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/>
                  <a:t>represents a considerable part of the total voltage,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GB" sz="1400" dirty="0"/>
                  <a:t>. This contribution can be around the 40% in the MC and &gt; 80% in the HC</a:t>
                </a:r>
              </a:p>
              <a:p>
                <a:pPr marL="266700" indent="-266700">
                  <a:lnSpc>
                    <a:spcPct val="114000"/>
                  </a:lnSpc>
                  <a:spcBef>
                    <a:spcPts val="1200"/>
                  </a:spcBef>
                  <a:buClr>
                    <a:srgbClr val="152F4E"/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GB" sz="1400" dirty="0"/>
                  <a:t> is built on the </a:t>
                </a:r>
                <a:r>
                  <a:rPr lang="en-GB" sz="1400" b="1" dirty="0"/>
                  <a:t>successive passage </a:t>
                </a:r>
                <a:r>
                  <a:rPr lang="en-GB" sz="1400" dirty="0"/>
                  <a:t>of bunches. It reaches an </a:t>
                </a:r>
                <a:r>
                  <a:rPr lang="en-GB" sz="1400" b="1" dirty="0"/>
                  <a:t>equilibrium</a:t>
                </a:r>
                <a:r>
                  <a:rPr lang="en-GB" sz="1400" dirty="0"/>
                  <a:t> when the decay of the cavity voltage between bunch passages matches the voltage added by each bunch </a:t>
                </a:r>
              </a:p>
              <a:p>
                <a:pPr>
                  <a:spcBef>
                    <a:spcPts val="1200"/>
                  </a:spcBef>
                  <a:buClr>
                    <a:srgbClr val="152F4E"/>
                  </a:buClr>
                </a:pPr>
                <a:endParaRPr lang="en-GB" sz="100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B9F79DD-69A5-4938-2996-38C13025F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37" y="1128198"/>
                <a:ext cx="8569325" cy="1370150"/>
              </a:xfrm>
              <a:prstGeom prst="rect">
                <a:avLst/>
              </a:prstGeom>
              <a:blipFill>
                <a:blip r:embed="rId2"/>
                <a:stretch>
                  <a:fillRect l="-7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84B6F2F4-3D10-F151-B7FE-F8ED4A2450F6}"/>
              </a:ext>
            </a:extLst>
          </p:cNvPr>
          <p:cNvSpPr txBox="1">
            <a:spLocks/>
          </p:cNvSpPr>
          <p:nvPr/>
        </p:nvSpPr>
        <p:spPr>
          <a:xfrm>
            <a:off x="287339" y="3222267"/>
            <a:ext cx="8569324" cy="13701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6700" indent="-266700">
              <a:lnSpc>
                <a:spcPct val="114000"/>
              </a:lnSpc>
              <a:spcBef>
                <a:spcPts val="600"/>
              </a:spcBef>
              <a:buClr>
                <a:srgbClr val="152F4E"/>
              </a:buClr>
              <a:buFont typeface="Wingdings" panose="05000000000000000000" pitchFamily="2" charset="2"/>
              <a:buChar char="§"/>
            </a:pPr>
            <a:r>
              <a:rPr lang="en-US" sz="1400" b="1" dirty="0"/>
              <a:t>Uneven charge distribution </a:t>
            </a:r>
            <a:r>
              <a:rPr lang="en-US" sz="1400" dirty="0"/>
              <a:t>in the buckets, such as gaps, break the homogeneous build-up causing a periodic modulation in the cavity voltage with a period equal to the revolution time</a:t>
            </a:r>
            <a:endParaRPr lang="en-GB" sz="1400" dirty="0"/>
          </a:p>
          <a:p>
            <a:pPr>
              <a:buClr>
                <a:srgbClr val="152F4E"/>
              </a:buClr>
            </a:pPr>
            <a:endParaRPr lang="en-GB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93BF8D5-E8CF-B9E7-D83C-5117E76AF3CA}"/>
                  </a:ext>
                </a:extLst>
              </p:cNvPr>
              <p:cNvSpPr txBox="1"/>
              <p:nvPr/>
            </p:nvSpPr>
            <p:spPr>
              <a:xfrm rot="16200000">
                <a:off x="604145" y="4856542"/>
                <a:ext cx="63966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| </m:t>
                      </m:r>
                      <m:r>
                        <a:rPr lang="en-US" sz="900" b="0" i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sz="900" b="0" i="0" smtClean="0">
                          <a:latin typeface="Cambria Math" panose="02040503050406030204" pitchFamily="18" charset="0"/>
                        </a:rPr>
                        <m:t>kV</m:t>
                      </m:r>
                      <m:r>
                        <a:rPr lang="en-US" sz="9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s-E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93BF8D5-E8CF-B9E7-D83C-5117E76AF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04145" y="4856542"/>
                <a:ext cx="639662" cy="2308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1D752C8-3678-C4E5-D197-A1F656928BAD}"/>
                  </a:ext>
                </a:extLst>
              </p:cNvPr>
              <p:cNvSpPr txBox="1"/>
              <p:nvPr/>
            </p:nvSpPr>
            <p:spPr>
              <a:xfrm rot="16200000">
                <a:off x="4737325" y="4856542"/>
                <a:ext cx="63966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| </m:t>
                      </m:r>
                      <m:r>
                        <a:rPr lang="en-US" sz="900" b="0" i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sz="900" b="0" i="0" smtClean="0">
                          <a:latin typeface="Cambria Math" panose="02040503050406030204" pitchFamily="18" charset="0"/>
                        </a:rPr>
                        <m:t>kV</m:t>
                      </m:r>
                      <m:r>
                        <a:rPr lang="en-US" sz="9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s-E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1D752C8-3678-C4E5-D197-A1F656928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737325" y="4856542"/>
                <a:ext cx="639662" cy="2308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D5103D7-1C03-2C80-A76B-859BD48A9E15}"/>
                  </a:ext>
                </a:extLst>
              </p:cNvPr>
              <p:cNvSpPr txBox="1"/>
              <p:nvPr/>
            </p:nvSpPr>
            <p:spPr>
              <a:xfrm>
                <a:off x="1344706" y="2498348"/>
                <a:ext cx="6526722" cy="6058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+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D5103D7-1C03-2C80-A76B-859BD48A9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706" y="2498348"/>
                <a:ext cx="6526722" cy="605807"/>
              </a:xfrm>
              <a:prstGeom prst="rect">
                <a:avLst/>
              </a:prstGeom>
              <a:blipFill>
                <a:blip r:embed="rId4"/>
                <a:stretch>
                  <a:fillRect b="-101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C3F09FEA-21E9-87CA-0352-7022DA20A7C4}"/>
              </a:ext>
            </a:extLst>
          </p:cNvPr>
          <p:cNvCxnSpPr>
            <a:cxnSpLocks/>
          </p:cNvCxnSpPr>
          <p:nvPr/>
        </p:nvCxnSpPr>
        <p:spPr>
          <a:xfrm>
            <a:off x="3740150" y="4210050"/>
            <a:ext cx="0" cy="1616075"/>
          </a:xfrm>
          <a:prstGeom prst="line">
            <a:avLst/>
          </a:prstGeom>
          <a:ln>
            <a:solidFill>
              <a:srgbClr val="152F4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FC15377E-0794-EA54-391F-398D203A0404}"/>
              </a:ext>
            </a:extLst>
          </p:cNvPr>
          <p:cNvSpPr txBox="1"/>
          <p:nvPr/>
        </p:nvSpPr>
        <p:spPr>
          <a:xfrm>
            <a:off x="3671762" y="4393410"/>
            <a:ext cx="4193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gap</a:t>
            </a:r>
            <a:endParaRPr lang="es-ES" sz="700" dirty="0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325D89E-8FF9-C660-2A1C-D5F2E076A320}"/>
              </a:ext>
            </a:extLst>
          </p:cNvPr>
          <p:cNvCxnSpPr>
            <a:cxnSpLocks/>
          </p:cNvCxnSpPr>
          <p:nvPr/>
        </p:nvCxnSpPr>
        <p:spPr>
          <a:xfrm>
            <a:off x="7848806" y="4210050"/>
            <a:ext cx="0" cy="1616075"/>
          </a:xfrm>
          <a:prstGeom prst="line">
            <a:avLst/>
          </a:prstGeom>
          <a:ln>
            <a:solidFill>
              <a:srgbClr val="152F4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2344E9CD-CE83-2B28-DC31-63EB93D640F9}"/>
              </a:ext>
            </a:extLst>
          </p:cNvPr>
          <p:cNvSpPr txBox="1"/>
          <p:nvPr/>
        </p:nvSpPr>
        <p:spPr>
          <a:xfrm>
            <a:off x="7780418" y="4693318"/>
            <a:ext cx="4193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gap</a:t>
            </a:r>
            <a:endParaRPr lang="es-ES" sz="700" dirty="0"/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895BE2D7-6A2E-C46D-7ADD-6E107A119F5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9380" y="4057825"/>
            <a:ext cx="3050076" cy="2069925"/>
          </a:xfrm>
          <a:prstGeom prst="rect">
            <a:avLst/>
          </a:prstGeom>
        </p:spPr>
      </p:pic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413AA543-B669-0FC6-C264-DCD4F9D2C5C2}"/>
              </a:ext>
            </a:extLst>
          </p:cNvPr>
          <p:cNvCxnSpPr>
            <a:cxnSpLocks/>
          </p:cNvCxnSpPr>
          <p:nvPr/>
        </p:nvCxnSpPr>
        <p:spPr>
          <a:xfrm>
            <a:off x="3740150" y="4635500"/>
            <a:ext cx="282575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04">
            <a:extLst>
              <a:ext uri="{FF2B5EF4-FFF2-40B4-BE49-F238E27FC236}">
                <a16:creationId xmlns:a16="http://schemas.microsoft.com/office/drawing/2014/main" id="{2C8C3C0C-FC6F-5F2F-8FB1-38E5B7D551D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9362" y="4008016"/>
            <a:ext cx="3004951" cy="2126084"/>
          </a:xfrm>
          <a:prstGeom prst="rect">
            <a:avLst/>
          </a:prstGeom>
        </p:spPr>
      </p:pic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89F0710C-44DF-630E-7653-84EBDD295967}"/>
              </a:ext>
            </a:extLst>
          </p:cNvPr>
          <p:cNvCxnSpPr>
            <a:cxnSpLocks/>
          </p:cNvCxnSpPr>
          <p:nvPr/>
        </p:nvCxnSpPr>
        <p:spPr>
          <a:xfrm>
            <a:off x="7848806" y="4930775"/>
            <a:ext cx="282575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843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8C5B60C1-78A6-9965-301D-02A2C9275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46" y="1145382"/>
            <a:ext cx="3502574" cy="248364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E5217F4-1385-E183-E511-5A90A68E3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81" y="154410"/>
            <a:ext cx="7671838" cy="655216"/>
          </a:xfrm>
        </p:spPr>
        <p:txBody>
          <a:bodyPr/>
          <a:lstStyle/>
          <a:p>
            <a:pPr algn="ctr"/>
            <a:r>
              <a:rPr lang="en-US" sz="2800" b="1" dirty="0">
                <a:latin typeface="+mj-lt"/>
              </a:rPr>
              <a:t>TRANSIENT BEAM LOADING (TBL)</a:t>
            </a:r>
            <a:endParaRPr lang="en-US" sz="2400" b="1" dirty="0">
              <a:latin typeface="+mj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9F79DD-69A5-4938-2996-38C13025FCC6}"/>
              </a:ext>
            </a:extLst>
          </p:cNvPr>
          <p:cNvSpPr txBox="1">
            <a:spLocks/>
          </p:cNvSpPr>
          <p:nvPr/>
        </p:nvSpPr>
        <p:spPr>
          <a:xfrm>
            <a:off x="287337" y="3945169"/>
            <a:ext cx="8569325" cy="21952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6700" indent="-266700">
              <a:lnSpc>
                <a:spcPct val="114000"/>
              </a:lnSpc>
              <a:spcBef>
                <a:spcPts val="1200"/>
              </a:spcBef>
              <a:buClr>
                <a:srgbClr val="152F4E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The </a:t>
            </a:r>
            <a:r>
              <a:rPr lang="en-US" sz="1400" b="1" dirty="0"/>
              <a:t>different MC and HC voltages </a:t>
            </a:r>
            <a:r>
              <a:rPr lang="en-US" sz="1400" dirty="0"/>
              <a:t>seen by the bunches cause different bunch properties (synchrotron frequency, bunch length, phase, etc.) along the bunch train</a:t>
            </a:r>
          </a:p>
          <a:p>
            <a:pPr marL="266700" indent="-266700">
              <a:lnSpc>
                <a:spcPct val="114000"/>
              </a:lnSpc>
              <a:spcBef>
                <a:spcPts val="1200"/>
              </a:spcBef>
              <a:buClr>
                <a:srgbClr val="152F4E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The bunch length, and thus the </a:t>
            </a:r>
            <a:r>
              <a:rPr lang="en-US" sz="1400" b="1" dirty="0"/>
              <a:t>Touschek</a:t>
            </a:r>
            <a:r>
              <a:rPr lang="en-US" sz="1400" dirty="0"/>
              <a:t> </a:t>
            </a:r>
            <a:r>
              <a:rPr lang="en-US" sz="1400" b="1" dirty="0"/>
              <a:t>beam lifetime</a:t>
            </a:r>
            <a:r>
              <a:rPr lang="en-US" sz="1400" dirty="0"/>
              <a:t>, is </a:t>
            </a:r>
            <a:r>
              <a:rPr lang="en-US" sz="1400" b="1" dirty="0"/>
              <a:t>specially</a:t>
            </a:r>
            <a:r>
              <a:rPr lang="en-US" sz="1400" dirty="0"/>
              <a:t> </a:t>
            </a:r>
            <a:r>
              <a:rPr lang="en-US" sz="1400" b="1" dirty="0"/>
              <a:t>affected</a:t>
            </a:r>
            <a:r>
              <a:rPr lang="en-US" sz="1400" dirty="0"/>
              <a:t> in the case of a double NC RF system tuned to maximize them</a:t>
            </a:r>
          </a:p>
          <a:p>
            <a:pPr marL="266700" indent="-266700">
              <a:lnSpc>
                <a:spcPct val="114000"/>
              </a:lnSpc>
              <a:spcBef>
                <a:spcPts val="1200"/>
              </a:spcBef>
              <a:buClr>
                <a:srgbClr val="152F4E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Just a 2% gap can lead to Touschek lifetime reductions of about 45%</a:t>
            </a:r>
          </a:p>
          <a:p>
            <a:pPr marL="266700" indent="-266700">
              <a:lnSpc>
                <a:spcPct val="114000"/>
              </a:lnSpc>
              <a:spcBef>
                <a:spcPts val="1200"/>
              </a:spcBef>
              <a:buClr>
                <a:srgbClr val="152F4E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Transient beam loading (TBL) </a:t>
            </a:r>
            <a:r>
              <a:rPr lang="en-US" sz="1400" b="1" dirty="0"/>
              <a:t>compensation </a:t>
            </a:r>
            <a:r>
              <a:rPr lang="en-US" sz="1400" dirty="0"/>
              <a:t>is therefore highly recommended in case a gap in the beam is foreseen</a:t>
            </a:r>
          </a:p>
          <a:p>
            <a:pPr marL="266700" indent="-266700">
              <a:lnSpc>
                <a:spcPct val="114000"/>
              </a:lnSpc>
              <a:spcBef>
                <a:spcPts val="1200"/>
              </a:spcBef>
              <a:buClr>
                <a:srgbClr val="152F4E"/>
              </a:buClr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266700" indent="-266700">
              <a:lnSpc>
                <a:spcPct val="114000"/>
              </a:lnSpc>
              <a:spcBef>
                <a:spcPts val="1200"/>
              </a:spcBef>
              <a:buClr>
                <a:srgbClr val="152F4E"/>
              </a:buClr>
              <a:buFont typeface="Wingdings" panose="05000000000000000000" pitchFamily="2" charset="2"/>
              <a:buChar char="§"/>
            </a:pPr>
            <a:endParaRPr lang="en-GB" sz="1400" dirty="0"/>
          </a:p>
          <a:p>
            <a:pPr>
              <a:spcBef>
                <a:spcPts val="1200"/>
              </a:spcBef>
              <a:buClr>
                <a:srgbClr val="152F4E"/>
              </a:buClr>
            </a:pPr>
            <a:endParaRPr lang="en-GB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6D8251-33AF-C014-BAEE-C8199428B94B}"/>
                  </a:ext>
                </a:extLst>
              </p:cNvPr>
              <p:cNvSpPr txBox="1"/>
              <p:nvPr/>
            </p:nvSpPr>
            <p:spPr>
              <a:xfrm>
                <a:off x="1371843" y="2300071"/>
                <a:ext cx="1265155" cy="223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85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85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s-ES" sz="85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s-ES" sz="850" b="0" i="1" smtClean="0">
                        <a:latin typeface="Cambria Math" panose="02040503050406030204" pitchFamily="18" charset="0"/>
                      </a:rPr>
                      <m:t> 1</m:t>
                    </m:r>
                    <m:r>
                      <a:rPr lang="en-US" sz="85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s-ES" sz="850" b="0" i="1" smtClean="0">
                        <a:latin typeface="Cambria Math" panose="02040503050406030204" pitchFamily="18" charset="0"/>
                      </a:rPr>
                      <m:t>% </m:t>
                    </m:r>
                    <m:r>
                      <m:rPr>
                        <m:sty m:val="p"/>
                      </m:rPr>
                      <a:rPr lang="es-ES" sz="850" b="0" i="0" smtClean="0">
                        <a:latin typeface="Cambria Math" panose="02040503050406030204" pitchFamily="18" charset="0"/>
                      </a:rPr>
                      <m:t>gap</m:t>
                    </m:r>
                    <m:r>
                      <a:rPr lang="es-ES" sz="850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85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850" b="0" i="0" smtClean="0">
                        <a:latin typeface="Cambria Math" panose="02040503050406030204" pitchFamily="18" charset="0"/>
                      </a:rPr>
                      <m:t>14.</m:t>
                    </m:r>
                    <m:r>
                      <a:rPr lang="en-US" sz="850" b="0" i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s-ES" sz="850" dirty="0">
                    <a:latin typeface="Arial" panose="020B0604020202020204" pitchFamily="34" charset="0"/>
                    <a:cs typeface="Arial" panose="020B0604020202020204" pitchFamily="34" charset="0"/>
                  </a:rPr>
                  <a:t> ps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6D8251-33AF-C014-BAEE-C8199428B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843" y="2300071"/>
                <a:ext cx="1265155" cy="223138"/>
              </a:xfrm>
              <a:prstGeom prst="rect">
                <a:avLst/>
              </a:prstGeom>
              <a:blipFill>
                <a:blip r:embed="rId3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20070DE-A4BA-9679-6AD4-4EED20F5016F}"/>
                  </a:ext>
                </a:extLst>
              </p:cNvPr>
              <p:cNvSpPr txBox="1"/>
              <p:nvPr/>
            </p:nvSpPr>
            <p:spPr>
              <a:xfrm>
                <a:off x="974739" y="1435162"/>
                <a:ext cx="991041" cy="223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85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85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ES" sz="85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s-ES" sz="85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sz="850" b="0" i="0" smtClean="0">
                          <a:latin typeface="Cambria Math" panose="02040503050406030204" pitchFamily="18" charset="0"/>
                        </a:rPr>
                        <m:t>FP</m:t>
                      </m:r>
                      <m:r>
                        <a:rPr lang="es-ES" sz="85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85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850" b="0" i="0" smtClean="0">
                          <a:latin typeface="Cambria Math" panose="02040503050406030204" pitchFamily="18" charset="0"/>
                        </a:rPr>
                        <m:t>39.3 </m:t>
                      </m:r>
                      <m:r>
                        <m:rPr>
                          <m:sty m:val="p"/>
                        </m:rPr>
                        <a:rPr lang="es-ES" sz="850" b="0" i="0" smtClean="0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es-ES" sz="8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20070DE-A4BA-9679-6AD4-4EED20F50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739" y="1435162"/>
                <a:ext cx="991041" cy="2231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731839-0A5B-D92C-C3F0-F420FB1E34D7}"/>
                  </a:ext>
                </a:extLst>
              </p:cNvPr>
              <p:cNvSpPr txBox="1"/>
              <p:nvPr/>
            </p:nvSpPr>
            <p:spPr>
              <a:xfrm>
                <a:off x="2092586" y="3144454"/>
                <a:ext cx="1088824" cy="223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85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85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ES" sz="85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s-ES" sz="85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sz="850" b="0" i="0" smtClean="0">
                          <a:latin typeface="Cambria Math" panose="02040503050406030204" pitchFamily="18" charset="0"/>
                        </a:rPr>
                        <m:t>no</m:t>
                      </m:r>
                      <m:r>
                        <a:rPr lang="es-ES" sz="85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sz="850" b="0" i="0" smtClean="0">
                          <a:latin typeface="Cambria Math" panose="02040503050406030204" pitchFamily="18" charset="0"/>
                        </a:rPr>
                        <m:t>HC</m:t>
                      </m:r>
                      <m:r>
                        <a:rPr lang="es-ES" sz="85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85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850" b="0" i="0" smtClean="0">
                          <a:latin typeface="Cambria Math" panose="02040503050406030204" pitchFamily="18" charset="0"/>
                        </a:rPr>
                        <m:t>8.1 </m:t>
                      </m:r>
                      <m:r>
                        <m:rPr>
                          <m:sty m:val="p"/>
                        </m:rPr>
                        <a:rPr lang="es-ES" sz="850" b="0" i="0" smtClean="0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es-ES" sz="8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731839-0A5B-D92C-C3F0-F420FB1E3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2586" y="3144454"/>
                <a:ext cx="1088824" cy="2231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2ED41E49-B27C-5A98-C6EF-3A72049ADB3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2681" y="3644577"/>
            <a:ext cx="678657" cy="110209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9526636A-31E3-0301-5825-F3F06A8AE73F}"/>
              </a:ext>
            </a:extLst>
          </p:cNvPr>
          <p:cNvGrpSpPr/>
          <p:nvPr/>
        </p:nvGrpSpPr>
        <p:grpSpPr>
          <a:xfrm>
            <a:off x="4791077" y="1028699"/>
            <a:ext cx="3954985" cy="2838451"/>
            <a:chOff x="4571999" y="1028699"/>
            <a:chExt cx="3954985" cy="283845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232AF8-788E-007C-693D-C7618E037D27}"/>
                </a:ext>
              </a:extLst>
            </p:cNvPr>
            <p:cNvGrpSpPr/>
            <p:nvPr/>
          </p:nvGrpSpPr>
          <p:grpSpPr>
            <a:xfrm>
              <a:off x="4571999" y="1028699"/>
              <a:ext cx="3954985" cy="2838451"/>
              <a:chOff x="0" y="64663"/>
              <a:chExt cx="5305997" cy="3943792"/>
            </a:xfrm>
          </p:grpSpPr>
          <p:graphicFrame>
            <p:nvGraphicFramePr>
              <p:cNvPr id="44" name="Chart 43">
                <a:extLst>
                  <a:ext uri="{FF2B5EF4-FFF2-40B4-BE49-F238E27FC236}">
                    <a16:creationId xmlns:a16="http://schemas.microsoft.com/office/drawing/2014/main" id="{CA567C92-D373-C789-CDA3-C47567E61D5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99519275"/>
                  </p:ext>
                </p:extLst>
              </p:nvPr>
            </p:nvGraphicFramePr>
            <p:xfrm>
              <a:off x="0" y="64663"/>
              <a:ext cx="5305997" cy="394379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45" name="TextBox 34">
                <a:extLst>
                  <a:ext uri="{FF2B5EF4-FFF2-40B4-BE49-F238E27FC236}">
                    <a16:creationId xmlns:a16="http://schemas.microsoft.com/office/drawing/2014/main" id="{059B66FC-DA0E-F1A8-D778-4A506FFC8956}"/>
                  </a:ext>
                </a:extLst>
              </p:cNvPr>
              <p:cNvSpPr txBox="1"/>
              <p:nvPr/>
            </p:nvSpPr>
            <p:spPr>
              <a:xfrm>
                <a:off x="2625173" y="452986"/>
                <a:ext cx="2079274" cy="22057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PTBL threshold (680 kV without DRFF)</a:t>
                </a:r>
              </a:p>
            </p:txBody>
          </p:sp>
          <p:sp>
            <p:nvSpPr>
              <p:cNvPr id="46" name="TextBox 35">
                <a:extLst>
                  <a:ext uri="{FF2B5EF4-FFF2-40B4-BE49-F238E27FC236}">
                    <a16:creationId xmlns:a16="http://schemas.microsoft.com/office/drawing/2014/main" id="{7DE3F743-E6BD-509B-8FCE-F8BCA9A93637}"/>
                  </a:ext>
                </a:extLst>
              </p:cNvPr>
              <p:cNvSpPr txBox="1"/>
              <p:nvPr/>
            </p:nvSpPr>
            <p:spPr>
              <a:xfrm>
                <a:off x="4167613" y="2801011"/>
                <a:ext cx="519229" cy="22057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No HC</a:t>
                </a:r>
              </a:p>
            </p:txBody>
          </p:sp>
          <p:sp>
            <p:nvSpPr>
              <p:cNvPr id="47" name="TextBox 36">
                <a:extLst>
                  <a:ext uri="{FF2B5EF4-FFF2-40B4-BE49-F238E27FC236}">
                    <a16:creationId xmlns:a16="http://schemas.microsoft.com/office/drawing/2014/main" id="{34D56054-1368-9849-3B5D-CEAF5D2854C4}"/>
                  </a:ext>
                </a:extLst>
              </p:cNvPr>
              <p:cNvSpPr txBox="1"/>
              <p:nvPr/>
            </p:nvSpPr>
            <p:spPr>
              <a:xfrm>
                <a:off x="1252647" y="3063761"/>
                <a:ext cx="2188022" cy="2993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ALBA II baseline (1.8%)</a:t>
                </a:r>
              </a:p>
            </p:txBody>
          </p:sp>
        </p:grp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1C45983-EA12-A7A1-1BB9-2A56057EDB05}"/>
                </a:ext>
              </a:extLst>
            </p:cNvPr>
            <p:cNvCxnSpPr>
              <a:cxnSpLocks/>
            </p:cNvCxnSpPr>
            <p:nvPr/>
          </p:nvCxnSpPr>
          <p:spPr>
            <a:xfrm>
              <a:off x="5493302" y="1307306"/>
              <a:ext cx="0" cy="2164766"/>
            </a:xfrm>
            <a:prstGeom prst="line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36175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E5217F4-1385-E183-E511-5A90A68E3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81" y="154410"/>
            <a:ext cx="7671838" cy="655216"/>
          </a:xfrm>
        </p:spPr>
        <p:txBody>
          <a:bodyPr/>
          <a:lstStyle/>
          <a:p>
            <a:pPr algn="ctr"/>
            <a:r>
              <a:rPr lang="en-US" sz="2800" b="1" dirty="0">
                <a:latin typeface="+mj-lt"/>
              </a:rPr>
              <a:t>TBL COMPENSATION - METHODOLOGY</a:t>
            </a:r>
            <a:endParaRPr lang="en-US" sz="2400" b="1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B9F79DD-69A5-4938-2996-38C13025FC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337" y="1129597"/>
                <a:ext cx="8569325" cy="655216"/>
              </a:xfrm>
              <a:prstGeom prst="rect">
                <a:avLst/>
              </a:prstGeom>
            </p:spPr>
            <p:txBody>
              <a:bodyPr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266700" indent="-266700">
                  <a:lnSpc>
                    <a:spcPct val="114000"/>
                  </a:lnSpc>
                  <a:spcBef>
                    <a:spcPts val="600"/>
                  </a:spcBef>
                  <a:buClr>
                    <a:srgbClr val="152F4E"/>
                  </a:buClr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Taking advantage of the active HCs, it is possible to modulate the generator induced voltage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1400" dirty="0"/>
                  <a:t>, to </a:t>
                </a:r>
                <a:r>
                  <a:rPr lang="en-US" sz="1400" b="1" dirty="0"/>
                  <a:t>counter</a:t>
                </a:r>
                <a:r>
                  <a:rPr lang="en-US" sz="1400" dirty="0"/>
                  <a:t> the modulation induced by the beam and get a flatter cavity voltage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400" dirty="0"/>
                  <a:t>) : </a:t>
                </a:r>
              </a:p>
              <a:p>
                <a:pPr marL="266700" indent="-266700">
                  <a:lnSpc>
                    <a:spcPct val="114000"/>
                  </a:lnSpc>
                  <a:spcBef>
                    <a:spcPts val="600"/>
                  </a:spcBef>
                  <a:buClr>
                    <a:srgbClr val="152F4E"/>
                  </a:buClr>
                  <a:buFont typeface="Wingdings" panose="05000000000000000000" pitchFamily="2" charset="2"/>
                  <a:buChar char="§"/>
                </a:pPr>
                <a:endParaRPr lang="en-GB" sz="1400" dirty="0"/>
              </a:p>
              <a:p>
                <a:pPr>
                  <a:buClr>
                    <a:srgbClr val="152F4E"/>
                  </a:buClr>
                </a:pPr>
                <a:endParaRPr lang="en-GB" sz="100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B9F79DD-69A5-4938-2996-38C13025F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37" y="1129597"/>
                <a:ext cx="8569325" cy="655216"/>
              </a:xfrm>
              <a:prstGeom prst="rect">
                <a:avLst/>
              </a:prstGeom>
              <a:blipFill>
                <a:blip r:embed="rId2"/>
                <a:stretch>
                  <a:fillRect l="-7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C7CE97C-AFC4-F105-0A27-B605765B35C9}"/>
                  </a:ext>
                </a:extLst>
              </p:cNvPr>
              <p:cNvSpPr txBox="1"/>
              <p:nvPr/>
            </p:nvSpPr>
            <p:spPr>
              <a:xfrm>
                <a:off x="4027011" y="1928763"/>
                <a:ext cx="1729833" cy="232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 −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dirty="0"/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C7CE97C-AFC4-F105-0A27-B605765B3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7011" y="1928763"/>
                <a:ext cx="1729833" cy="232949"/>
              </a:xfrm>
              <a:prstGeom prst="rect">
                <a:avLst/>
              </a:prstGeom>
              <a:blipFill>
                <a:blip r:embed="rId3"/>
                <a:stretch>
                  <a:fillRect l="-3534" r="-1060" b="-2307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96498B-D761-E33A-C40C-3941AA8A28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2925" y="2314535"/>
                <a:ext cx="8313737" cy="2381754"/>
              </a:xfrm>
              <a:prstGeom prst="rect">
                <a:avLst/>
              </a:prstGeom>
            </p:spPr>
            <p:txBody>
              <a:bodyPr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lnSpc>
                    <a:spcPct val="114000"/>
                  </a:lnSpc>
                  <a:spcBef>
                    <a:spcPts val="1200"/>
                  </a:spcBef>
                  <a:buClr>
                    <a:srgbClr val="152F4E"/>
                  </a:buClr>
                </a:pPr>
                <a:r>
                  <a:rPr lang="en-US" sz="1400" dirty="0"/>
                  <a:t>which gives us </a:t>
                </a:r>
                <a:r>
                  <a:rPr lang="en-US" sz="1400" b="1" dirty="0"/>
                  <a:t>the ideal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s-ES" sz="1400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sub>
                    </m:sSub>
                    <m:r>
                      <a:rPr lang="es-ES" sz="14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to fully compensate the TBL. From this signal,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s-ES" sz="14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sz="1400" dirty="0"/>
                  <a:t> and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s-ES" sz="14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sz="1400" dirty="0"/>
                  <a:t> can be then      calculated [1]:</a:t>
                </a:r>
              </a:p>
              <a:p>
                <a:pPr>
                  <a:lnSpc>
                    <a:spcPct val="114000"/>
                  </a:lnSpc>
                  <a:spcBef>
                    <a:spcPts val="1200"/>
                  </a:spcBef>
                  <a:buClr>
                    <a:srgbClr val="152F4E"/>
                  </a:buClr>
                </a:pPr>
                <a:endParaRPr lang="en-US" sz="1400" dirty="0"/>
              </a:p>
              <a:p>
                <a:pPr>
                  <a:lnSpc>
                    <a:spcPct val="114000"/>
                  </a:lnSpc>
                  <a:spcBef>
                    <a:spcPts val="1200"/>
                  </a:spcBef>
                  <a:buClr>
                    <a:srgbClr val="152F4E"/>
                  </a:buClr>
                </a:pPr>
                <a:endParaRPr lang="en-US" sz="1400" dirty="0"/>
              </a:p>
              <a:p>
                <a:pPr>
                  <a:spcBef>
                    <a:spcPts val="1200"/>
                  </a:spcBef>
                  <a:buClr>
                    <a:srgbClr val="152F4E"/>
                  </a:buClr>
                </a:pPr>
                <a:endParaRPr lang="en-US" sz="1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96498B-D761-E33A-C40C-3941AA8A2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2314535"/>
                <a:ext cx="8313737" cy="2381754"/>
              </a:xfrm>
              <a:prstGeom prst="rect">
                <a:avLst/>
              </a:prstGeom>
              <a:blipFill>
                <a:blip r:embed="rId4"/>
                <a:stretch>
                  <a:fillRect l="-220" r="-146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EFD2B33-92A2-9A1F-1398-81B154EA0FAD}"/>
                  </a:ext>
                </a:extLst>
              </p:cNvPr>
              <p:cNvSpPr txBox="1"/>
              <p:nvPr/>
            </p:nvSpPr>
            <p:spPr>
              <a:xfrm>
                <a:off x="478058" y="3157994"/>
                <a:ext cx="4733924" cy="5786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𝑔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)=</m:t>
                      </m:r>
                      <m:f>
                        <m:fPr>
                          <m:ctrlPr>
                            <a:rPr lang="es-E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s-E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𝑘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S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s-ES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s-E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s-ES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1−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  <m:func>
                                <m:func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 panose="02040503050406030204" pitchFamily="18" charset="0"/>
                                    </a:rPr>
                                    <m:t>an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EFD2B33-92A2-9A1F-1398-81B154EA0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58" y="3157994"/>
                <a:ext cx="4733924" cy="5786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426E85BB-9982-DD7C-6615-A49F7960EA18}"/>
              </a:ext>
            </a:extLst>
          </p:cNvPr>
          <p:cNvSpPr txBox="1"/>
          <p:nvPr/>
        </p:nvSpPr>
        <p:spPr>
          <a:xfrm>
            <a:off x="287337" y="3981584"/>
            <a:ext cx="8569326" cy="1699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266700">
              <a:lnSpc>
                <a:spcPct val="114000"/>
              </a:lnSpc>
              <a:spcBef>
                <a:spcPts val="1200"/>
              </a:spcBef>
              <a:buClr>
                <a:srgbClr val="152F4E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However, RF cavities have a </a:t>
            </a:r>
            <a:r>
              <a:rPr lang="en-US" sz="1400" b="1" dirty="0"/>
              <a:t>narrow bandwidth </a:t>
            </a:r>
            <a:r>
              <a:rPr lang="en-US" sz="1400" dirty="0"/>
              <a:t>and </a:t>
            </a:r>
            <a:r>
              <a:rPr lang="en-US" sz="1400" b="1" dirty="0"/>
              <a:t>do not accept well</a:t>
            </a:r>
            <a:r>
              <a:rPr lang="en-US" sz="1400" dirty="0"/>
              <a:t> the high frequency </a:t>
            </a:r>
            <a:r>
              <a:rPr lang="en-US" sz="1400" b="1" dirty="0"/>
              <a:t>components</a:t>
            </a:r>
            <a:r>
              <a:rPr lang="en-US" sz="1400" dirty="0"/>
              <a:t> of the modulated power required to fully compensate the TBL. A very </a:t>
            </a:r>
            <a:r>
              <a:rPr lang="en-US" sz="1400" b="1" dirty="0"/>
              <a:t>high generator </a:t>
            </a:r>
            <a:r>
              <a:rPr lang="en-US" sz="1400" dirty="0"/>
              <a:t>power is required for some buckets, far exceeding the availabl</a:t>
            </a:r>
            <a:r>
              <a:rPr lang="en-US" dirty="0"/>
              <a:t>e one,</a:t>
            </a:r>
            <a:r>
              <a:rPr lang="en-US" sz="1400" dirty="0"/>
              <a:t> resulting in a high reflected power, as well</a:t>
            </a:r>
          </a:p>
          <a:p>
            <a:pPr marL="266700" indent="-266700">
              <a:lnSpc>
                <a:spcPct val="114000"/>
              </a:lnSpc>
              <a:spcBef>
                <a:spcPts val="1200"/>
              </a:spcBef>
              <a:buClr>
                <a:srgbClr val="152F4E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Following the strategy proposed by [1], we </a:t>
            </a:r>
            <a:r>
              <a:rPr lang="en-US" sz="1400" b="1" dirty="0"/>
              <a:t>can filter out most of the high frequency components </a:t>
            </a:r>
            <a:r>
              <a:rPr lang="en-US" sz="1400" dirty="0"/>
              <a:t>to effectively mitigate the TBL effects with reasonable amounts of additional generator power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C06DC9D-2672-FC2A-46A0-10FC25BC4D9E}"/>
                  </a:ext>
                </a:extLst>
              </p:cNvPr>
              <p:cNvSpPr txBox="1"/>
              <p:nvPr/>
            </p:nvSpPr>
            <p:spPr>
              <a:xfrm>
                <a:off x="5577116" y="3052227"/>
                <a:ext cx="1890944" cy="725381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𝑔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sub>
                          </m:sSub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(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8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C06DC9D-2672-FC2A-46A0-10FC25BC4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7116" y="3052227"/>
                <a:ext cx="1890944" cy="7253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eform 5">
            <a:extLst>
              <a:ext uri="{FF2B5EF4-FFF2-40B4-BE49-F238E27FC236}">
                <a16:creationId xmlns:a16="http://schemas.microsoft.com/office/drawing/2014/main" id="{E2654EBA-A385-5F3B-16CE-23373892E333}"/>
              </a:ext>
            </a:extLst>
          </p:cNvPr>
          <p:cNvSpPr>
            <a:spLocks/>
          </p:cNvSpPr>
          <p:nvPr/>
        </p:nvSpPr>
        <p:spPr bwMode="auto">
          <a:xfrm rot="11522107" flipH="1" flipV="1">
            <a:off x="4681035" y="3206122"/>
            <a:ext cx="806310" cy="323868"/>
          </a:xfrm>
          <a:custGeom>
            <a:avLst/>
            <a:gdLst>
              <a:gd name="T0" fmla="*/ 1642 w 1642"/>
              <a:gd name="T1" fmla="*/ 266 h 771"/>
              <a:gd name="T2" fmla="*/ 1333 w 1642"/>
              <a:gd name="T3" fmla="*/ 0 h 771"/>
              <a:gd name="T4" fmla="*/ 1333 w 1642"/>
              <a:gd name="T5" fmla="*/ 134 h 771"/>
              <a:gd name="T6" fmla="*/ 0 w 1642"/>
              <a:gd name="T7" fmla="*/ 771 h 771"/>
              <a:gd name="T8" fmla="*/ 0 w 1642"/>
              <a:gd name="T9" fmla="*/ 771 h 771"/>
              <a:gd name="T10" fmla="*/ 1333 w 1642"/>
              <a:gd name="T11" fmla="*/ 398 h 771"/>
              <a:gd name="T12" fmla="*/ 1333 w 1642"/>
              <a:gd name="T13" fmla="*/ 532 h 771"/>
              <a:gd name="T14" fmla="*/ 1642 w 1642"/>
              <a:gd name="T15" fmla="*/ 266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42" h="771">
                <a:moveTo>
                  <a:pt x="1642" y="266"/>
                </a:moveTo>
                <a:cubicBezTo>
                  <a:pt x="1333" y="0"/>
                  <a:pt x="1333" y="0"/>
                  <a:pt x="1333" y="0"/>
                </a:cubicBezTo>
                <a:cubicBezTo>
                  <a:pt x="1333" y="134"/>
                  <a:pt x="1333" y="134"/>
                  <a:pt x="1333" y="134"/>
                </a:cubicBezTo>
                <a:cubicBezTo>
                  <a:pt x="1333" y="134"/>
                  <a:pt x="394" y="110"/>
                  <a:pt x="0" y="771"/>
                </a:cubicBezTo>
                <a:cubicBezTo>
                  <a:pt x="0" y="771"/>
                  <a:pt x="0" y="771"/>
                  <a:pt x="0" y="771"/>
                </a:cubicBezTo>
                <a:cubicBezTo>
                  <a:pt x="402" y="297"/>
                  <a:pt x="1333" y="398"/>
                  <a:pt x="1333" y="398"/>
                </a:cubicBezTo>
                <a:cubicBezTo>
                  <a:pt x="1333" y="532"/>
                  <a:pt x="1333" y="532"/>
                  <a:pt x="1333" y="532"/>
                </a:cubicBezTo>
                <a:lnTo>
                  <a:pt x="1642" y="266"/>
                </a:lnTo>
                <a:close/>
              </a:path>
            </a:pathLst>
          </a:custGeom>
          <a:gradFill flip="none" rotWithShape="1">
            <a:gsLst>
              <a:gs pos="0">
                <a:srgbClr val="093D4F"/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08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7E7FCB-5586-DA8B-696A-94ADCCE1D9DB}"/>
              </a:ext>
            </a:extLst>
          </p:cNvPr>
          <p:cNvSpPr txBox="1"/>
          <p:nvPr/>
        </p:nvSpPr>
        <p:spPr>
          <a:xfrm>
            <a:off x="542925" y="5884053"/>
            <a:ext cx="8569326" cy="317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  <a:buClr>
                <a:srgbClr val="152F4E"/>
              </a:buClr>
            </a:pPr>
            <a:r>
              <a:rPr lang="en-US" sz="1400" i="1" dirty="0"/>
              <a:t>1. Yamamoto et al., </a:t>
            </a:r>
            <a:r>
              <a:rPr lang="es-ES" sz="1400" i="1" dirty="0">
                <a:hlinkClick r:id="rId7"/>
              </a:rPr>
              <a:t>DOI: 10.1103/PhysRevAccelBeams.21.012001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77521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68951E-1159-C41A-845B-0B9F5A09A7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4" b="-1"/>
          <a:stretch/>
        </p:blipFill>
        <p:spPr>
          <a:xfrm>
            <a:off x="831735" y="1349374"/>
            <a:ext cx="3176015" cy="19713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FE30B1-CBEC-D7D3-B317-3916F9B0D2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74" t="-210" b="94126"/>
          <a:stretch/>
        </p:blipFill>
        <p:spPr>
          <a:xfrm>
            <a:off x="949326" y="1194669"/>
            <a:ext cx="3133421" cy="13795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E5217F4-1385-E183-E511-5A90A68E3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81" y="154410"/>
            <a:ext cx="7671838" cy="655216"/>
          </a:xfrm>
        </p:spPr>
        <p:txBody>
          <a:bodyPr/>
          <a:lstStyle/>
          <a:p>
            <a:pPr algn="ctr"/>
            <a:r>
              <a:rPr lang="en-US" sz="2800" b="1" dirty="0">
                <a:latin typeface="+mj-lt"/>
              </a:rPr>
              <a:t>TBL COMPENSATION -</a:t>
            </a:r>
            <a:r>
              <a:rPr lang="en-US" sz="2400" b="1" dirty="0">
                <a:latin typeface="+mj-lt"/>
              </a:rPr>
              <a:t> </a:t>
            </a:r>
            <a:r>
              <a:rPr lang="en-US" sz="2800" b="1" dirty="0">
                <a:latin typeface="+mj-lt"/>
              </a:rPr>
              <a:t>METHODOLOGY</a:t>
            </a:r>
            <a:endParaRPr lang="en-US" sz="2400" b="1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0AF980-7565-7228-68EE-E581D39F1195}"/>
                  </a:ext>
                </a:extLst>
              </p:cNvPr>
              <p:cNvSpPr txBox="1"/>
              <p:nvPr/>
            </p:nvSpPr>
            <p:spPr>
              <a:xfrm>
                <a:off x="4261645" y="2273542"/>
                <a:ext cx="4733924" cy="7773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s-E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s-E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s-E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es-ES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s-E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s-E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es-E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𝛼</m:t>
                          </m:r>
                          <m:r>
                            <a:rPr lang="es-E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s-E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es-E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s-E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𝑔</m:t>
                              </m:r>
                            </m:sub>
                          </m:sSub>
                          <m:d>
                            <m:dPr>
                              <m:ctrlPr>
                                <a:rPr lang="es-ES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s-ES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s-E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s-E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𝑘</m:t>
                          </m:r>
                          <m:nary>
                            <m:naryPr>
                              <m:limLoc m:val="undOvr"/>
                              <m:ctrlPr>
                                <a:rPr lang="es-ES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4"/>
                                    </m:rPr>
                                    <a:rPr lang="es-ES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s-ES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s-ES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𝑔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𝑓𝑖𝑙𝑡</m:t>
                                  </m:r>
                                </m:sub>
                              </m:sSub>
                              <m:r>
                                <a:rPr lang="es-ES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s-ES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s-ES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s-ES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a:rPr lang="es-ES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𝛼</m:t>
                                  </m:r>
                                  <m:d>
                                    <m:dPr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s-ES" i="1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s-ES" i="1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es-ES" i="1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s-ES" i="1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i="1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s-ES" i="1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p>
                              <m:r>
                                <a:rPr lang="es-ES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𝑑𝑡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′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0AF980-7565-7228-68EE-E581D39F1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645" y="2273542"/>
                <a:ext cx="4733924" cy="7773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6C6219CA-0F68-017F-5B74-64C5B96076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00550" y="1129596"/>
                <a:ext cx="4456114" cy="918279"/>
              </a:xfrm>
              <a:prstGeom prst="rect">
                <a:avLst/>
              </a:prstGeom>
            </p:spPr>
            <p:txBody>
              <a:bodyPr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266700" indent="-266700">
                  <a:lnSpc>
                    <a:spcPct val="114000"/>
                  </a:lnSpc>
                  <a:spcBef>
                    <a:spcPts val="600"/>
                  </a:spcBef>
                  <a:buClr>
                    <a:srgbClr val="152F4E"/>
                  </a:buClr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After removing the </a:t>
                </a:r>
                <a:r>
                  <a:rPr lang="en-US" sz="1400" b="1" dirty="0"/>
                  <a:t>frequency components </a:t>
                </a:r>
                <a:r>
                  <a:rPr lang="en-US" sz="1400" dirty="0"/>
                  <a:t>higher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S" sz="1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±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𝑛𝑓</m:t>
                        </m:r>
                      </m:e>
                      <m:sub>
                        <m:r>
                          <a:rPr lang="en-US" sz="1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400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40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sz="1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𝑟𝑒𝑣</m:t>
                        </m:r>
                      </m:sub>
                    </m:sSub>
                  </m:oMath>
                </a14:m>
                <a:r>
                  <a:rPr lang="en-US" sz="1400" dirty="0"/>
                  <a:t> (1.12 MHz for ALBA and ALBA II) we construct a new, filtered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𝑉</m:t>
                        </m:r>
                      </m:e>
                      <m:sub>
                        <m:r>
                          <a:rPr lang="es-ES" sz="1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sub>
                    </m:sSub>
                    <m:r>
                      <a:rPr lang="es-ES" sz="1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400" dirty="0"/>
                  <a:t>: </a:t>
                </a:r>
                <a:endParaRPr lang="en-GB" sz="1000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6C6219CA-0F68-017F-5B74-64C5B9607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550" y="1129596"/>
                <a:ext cx="4456114" cy="918279"/>
              </a:xfrm>
              <a:prstGeom prst="rect">
                <a:avLst/>
              </a:prstGeom>
              <a:blipFill>
                <a:blip r:embed="rId5"/>
                <a:stretch>
                  <a:fillRect l="-274" r="-150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7A1071D-3F3E-36E9-1327-9036B010913E}"/>
              </a:ext>
            </a:extLst>
          </p:cNvPr>
          <p:cNvSpPr txBox="1">
            <a:spLocks/>
          </p:cNvSpPr>
          <p:nvPr/>
        </p:nvSpPr>
        <p:spPr>
          <a:xfrm>
            <a:off x="1285485" y="2311114"/>
            <a:ext cx="1525584" cy="657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4000"/>
              </a:lnSpc>
              <a:buClr>
                <a:srgbClr val="152F4E"/>
              </a:buClr>
            </a:pPr>
            <a:r>
              <a:rPr lang="en-GB" sz="750" dirty="0"/>
              <a:t>Revolution frequency harmonics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E6CAD04-CAC6-584F-225C-6692C989851F}"/>
              </a:ext>
            </a:extLst>
          </p:cNvPr>
          <p:cNvCxnSpPr/>
          <p:nvPr/>
        </p:nvCxnSpPr>
        <p:spPr>
          <a:xfrm>
            <a:off x="1955130" y="2640003"/>
            <a:ext cx="152400" cy="2886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B8B4877-3057-139C-A900-EE28121B1826}"/>
              </a:ext>
            </a:extLst>
          </p:cNvPr>
          <p:cNvSpPr txBox="1">
            <a:spLocks/>
          </p:cNvSpPr>
          <p:nvPr/>
        </p:nvSpPr>
        <p:spPr>
          <a:xfrm>
            <a:off x="287338" y="3435977"/>
            <a:ext cx="8569326" cy="9182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6700" indent="-266700">
              <a:lnSpc>
                <a:spcPct val="114000"/>
              </a:lnSpc>
              <a:spcBef>
                <a:spcPts val="600"/>
              </a:spcBef>
              <a:buClr>
                <a:srgbClr val="152F4E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The result is a </a:t>
            </a:r>
            <a:r>
              <a:rPr lang="en-US" sz="1400" b="1" dirty="0"/>
              <a:t>flatter cavity voltage signal</a:t>
            </a:r>
            <a:r>
              <a:rPr lang="en-US" sz="1400" dirty="0"/>
              <a:t>, both in amplitude and phase, for both the MCs and HCs, without requiring so much power: </a:t>
            </a:r>
            <a:endParaRPr lang="en-GB" sz="10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99B7C07-6CEB-813B-B732-0BF98AC9D20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147" y="4177549"/>
            <a:ext cx="3178694" cy="20974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A389AA1-46CC-10C2-8F7A-6EE1F8B9E3B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9869" y="4179559"/>
            <a:ext cx="3199150" cy="21000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91493D6-7162-6357-C42F-1F30647FB1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6909" y="4863538"/>
            <a:ext cx="215496" cy="6895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004A69B-8729-944F-FC7D-6182E09372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827" y="4780988"/>
            <a:ext cx="151173" cy="755867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E02CBE-BCCA-1747-0B8A-D88B07BF59C5}"/>
              </a:ext>
            </a:extLst>
          </p:cNvPr>
          <p:cNvCxnSpPr>
            <a:cxnSpLocks/>
          </p:cNvCxnSpPr>
          <p:nvPr/>
        </p:nvCxnSpPr>
        <p:spPr>
          <a:xfrm>
            <a:off x="3626750" y="4333876"/>
            <a:ext cx="0" cy="1645443"/>
          </a:xfrm>
          <a:prstGeom prst="line">
            <a:avLst/>
          </a:prstGeom>
          <a:ln>
            <a:solidFill>
              <a:srgbClr val="152F4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7C11574-1238-FF04-EC38-A7FDD0AA960F}"/>
              </a:ext>
            </a:extLst>
          </p:cNvPr>
          <p:cNvSpPr txBox="1"/>
          <p:nvPr/>
        </p:nvSpPr>
        <p:spPr>
          <a:xfrm>
            <a:off x="3572649" y="4521344"/>
            <a:ext cx="4193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gap</a:t>
            </a:r>
            <a:endParaRPr lang="es-ES" sz="700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5F7F691-2B32-AFBC-2451-E651DE05EF8C}"/>
              </a:ext>
            </a:extLst>
          </p:cNvPr>
          <p:cNvCxnSpPr>
            <a:cxnSpLocks/>
          </p:cNvCxnSpPr>
          <p:nvPr/>
        </p:nvCxnSpPr>
        <p:spPr>
          <a:xfrm>
            <a:off x="3626750" y="4759326"/>
            <a:ext cx="3039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4406D26-4925-4D8A-EA18-C4B121EF5A84}"/>
              </a:ext>
            </a:extLst>
          </p:cNvPr>
          <p:cNvCxnSpPr>
            <a:cxnSpLocks/>
          </p:cNvCxnSpPr>
          <p:nvPr/>
        </p:nvCxnSpPr>
        <p:spPr>
          <a:xfrm>
            <a:off x="7910620" y="4333876"/>
            <a:ext cx="0" cy="1645443"/>
          </a:xfrm>
          <a:prstGeom prst="line">
            <a:avLst/>
          </a:prstGeom>
          <a:ln>
            <a:solidFill>
              <a:srgbClr val="152F4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1945DA9-0413-AC4A-D586-8C96F81A7A23}"/>
              </a:ext>
            </a:extLst>
          </p:cNvPr>
          <p:cNvSpPr txBox="1"/>
          <p:nvPr/>
        </p:nvSpPr>
        <p:spPr>
          <a:xfrm>
            <a:off x="7856519" y="5495477"/>
            <a:ext cx="4193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gap</a:t>
            </a:r>
            <a:endParaRPr lang="es-ES" sz="700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8CEFF29-3B70-C53D-7B36-1216B5BDBF18}"/>
              </a:ext>
            </a:extLst>
          </p:cNvPr>
          <p:cNvCxnSpPr>
            <a:cxnSpLocks/>
          </p:cNvCxnSpPr>
          <p:nvPr/>
        </p:nvCxnSpPr>
        <p:spPr>
          <a:xfrm>
            <a:off x="7910620" y="5733826"/>
            <a:ext cx="3039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C45E67-01EA-F17B-2B70-90E8C9E568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767" r="97113" b="34382"/>
          <a:stretch/>
        </p:blipFill>
        <p:spPr>
          <a:xfrm>
            <a:off x="679803" y="1841735"/>
            <a:ext cx="108000" cy="86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30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68BAEE0-B9C1-3B7B-D85D-F0E427806B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4" b="-1"/>
          <a:stretch/>
        </p:blipFill>
        <p:spPr>
          <a:xfrm>
            <a:off x="889207" y="3432174"/>
            <a:ext cx="3449333" cy="226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67A276-B864-8751-9759-0768C2C65D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7"/>
          <a:stretch/>
        </p:blipFill>
        <p:spPr>
          <a:xfrm>
            <a:off x="5073016" y="3432175"/>
            <a:ext cx="3448666" cy="226568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E5217F4-1385-E183-E511-5A90A68E3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81" y="154410"/>
            <a:ext cx="7671838" cy="655216"/>
          </a:xfrm>
        </p:spPr>
        <p:txBody>
          <a:bodyPr/>
          <a:lstStyle/>
          <a:p>
            <a:pPr algn="ctr"/>
            <a:r>
              <a:rPr lang="en-US" sz="2800" b="1" dirty="0">
                <a:latin typeface="+mj-lt"/>
              </a:rPr>
              <a:t>TBL COMPENSATION -</a:t>
            </a:r>
            <a:r>
              <a:rPr lang="en-US" sz="2400" b="1" dirty="0">
                <a:latin typeface="+mj-lt"/>
              </a:rPr>
              <a:t> </a:t>
            </a:r>
            <a:r>
              <a:rPr lang="en-US" sz="2800" b="1" dirty="0">
                <a:latin typeface="+mj-lt"/>
              </a:rPr>
              <a:t>METHODOLOGY</a:t>
            </a:r>
            <a:endParaRPr lang="en-US" sz="2400" b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12E5EF-3F47-DF7F-BB79-6E2C6C8A8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810" y="4158047"/>
            <a:ext cx="1737077" cy="801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0448FB-D790-7DEA-FB2C-1A0E97B8D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423" y="4720408"/>
            <a:ext cx="1719698" cy="7446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4566C50-88C6-E4B7-840E-19C1E1CE08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339" y="1368005"/>
                <a:ext cx="8569326" cy="1327854"/>
              </a:xfrm>
              <a:prstGeom prst="rect">
                <a:avLst/>
              </a:prstGeom>
            </p:spPr>
            <p:txBody>
              <a:bodyPr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266700" indent="-266700">
                  <a:lnSpc>
                    <a:spcPct val="114000"/>
                  </a:lnSpc>
                  <a:spcBef>
                    <a:spcPts val="600"/>
                  </a:spcBef>
                  <a:buClr>
                    <a:srgbClr val="152F4E"/>
                  </a:buClr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For the ALBA II baseline scenario, for instance, full compensation in the HCs would require </a:t>
                </a:r>
                <a:r>
                  <a:rPr lang="en-US" sz="1400" b="1" dirty="0"/>
                  <a:t>80 kW of power</a:t>
                </a:r>
              </a:p>
              <a:p>
                <a:pPr marL="266700" indent="-266700">
                  <a:lnSpc>
                    <a:spcPct val="114000"/>
                  </a:lnSpc>
                  <a:spcBef>
                    <a:spcPts val="600"/>
                  </a:spcBef>
                  <a:buClr>
                    <a:srgbClr val="152F4E"/>
                  </a:buClr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By filtering the harmonics higher than 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sz="1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𝑟𝑒𝑣</m:t>
                        </m:r>
                      </m:sub>
                    </m:sSub>
                  </m:oMath>
                </a14:m>
                <a:r>
                  <a:rPr lang="en-US" sz="1400" dirty="0"/>
                  <a:t>, the required power is only 1 kW above the no-gap case, reaching a maximum of </a:t>
                </a:r>
                <a:r>
                  <a:rPr lang="en-US" sz="1400" b="1" dirty="0"/>
                  <a:t>5.4 kW </a:t>
                </a:r>
                <a:endParaRPr lang="en-US" sz="1400" dirty="0"/>
              </a:p>
              <a:p>
                <a:pPr marL="266700" indent="-266700">
                  <a:lnSpc>
                    <a:spcPct val="114000"/>
                  </a:lnSpc>
                  <a:spcBef>
                    <a:spcPts val="600"/>
                  </a:spcBef>
                  <a:buClr>
                    <a:srgbClr val="152F4E"/>
                  </a:buClr>
                  <a:buFont typeface="Wingdings" panose="05000000000000000000" pitchFamily="2" charset="2"/>
                  <a:buChar char="§"/>
                </a:pPr>
                <a:r>
                  <a:rPr lang="en-US" sz="1400" dirty="0"/>
                  <a:t>With the proposed compensation scheme, the average </a:t>
                </a:r>
                <a:r>
                  <a:rPr lang="en-US" sz="1400" b="1" dirty="0"/>
                  <a:t>power consumption </a:t>
                </a:r>
                <a:r>
                  <a:rPr lang="en-US" sz="1400" dirty="0"/>
                  <a:t>remains approximately </a:t>
                </a:r>
                <a:r>
                  <a:rPr lang="en-US" sz="1400" b="1" dirty="0"/>
                  <a:t>the same</a:t>
                </a:r>
                <a:r>
                  <a:rPr lang="en-US" sz="1400" dirty="0"/>
                  <a:t> as without compensation</a:t>
                </a:r>
                <a:endParaRPr lang="en-GB" sz="1000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4566C50-88C6-E4B7-840E-19C1E1CE0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39" y="1368005"/>
                <a:ext cx="8569326" cy="1327854"/>
              </a:xfrm>
              <a:prstGeom prst="rect">
                <a:avLst/>
              </a:prstGeom>
              <a:blipFill>
                <a:blip r:embed="rId6"/>
                <a:stretch>
                  <a:fillRect l="-71" b="-3165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595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3C94123B-0AF2-448C-88E3-8279E5901C53}"/>
              </a:ext>
            </a:extLst>
          </p:cNvPr>
          <p:cNvGrpSpPr/>
          <p:nvPr/>
        </p:nvGrpSpPr>
        <p:grpSpPr>
          <a:xfrm>
            <a:off x="2055855" y="2543175"/>
            <a:ext cx="5032287" cy="3625850"/>
            <a:chOff x="0" y="0"/>
            <a:chExt cx="5068145" cy="3979807"/>
          </a:xfrm>
        </p:grpSpPr>
        <p:graphicFrame>
          <p:nvGraphicFramePr>
            <p:cNvPr id="26" name="Chart 25">
              <a:extLst>
                <a:ext uri="{FF2B5EF4-FFF2-40B4-BE49-F238E27FC236}">
                  <a16:creationId xmlns:a16="http://schemas.microsoft.com/office/drawing/2014/main" id="{914E4C58-AE2B-431B-9DBC-3D0E7DEE928D}"/>
                </a:ext>
              </a:extLst>
            </p:cNvPr>
            <p:cNvGraphicFramePr/>
            <p:nvPr/>
          </p:nvGraphicFramePr>
          <p:xfrm>
            <a:off x="0" y="0"/>
            <a:ext cx="5068145" cy="397980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033B203-43A8-009C-2C3E-1D3EF4FC61DB}"/>
                </a:ext>
              </a:extLst>
            </p:cNvPr>
            <p:cNvCxnSpPr/>
            <p:nvPr/>
          </p:nvCxnSpPr>
          <p:spPr>
            <a:xfrm>
              <a:off x="1264570" y="377997"/>
              <a:ext cx="0" cy="3064329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E5217F4-1385-E183-E511-5A90A68E3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81" y="154410"/>
            <a:ext cx="7671838" cy="655216"/>
          </a:xfrm>
        </p:spPr>
        <p:txBody>
          <a:bodyPr/>
          <a:lstStyle/>
          <a:p>
            <a:pPr algn="ctr"/>
            <a:r>
              <a:rPr lang="en-US" sz="2800" b="1" dirty="0">
                <a:latin typeface="+mj-lt"/>
              </a:rPr>
              <a:t>TBL COMPENSATION - ALBA II CASE</a:t>
            </a:r>
            <a:endParaRPr lang="en-US" sz="2400" b="1" dirty="0">
              <a:latin typeface="+mj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9F79DD-69A5-4938-2996-38C13025FCC6}"/>
              </a:ext>
            </a:extLst>
          </p:cNvPr>
          <p:cNvSpPr txBox="1">
            <a:spLocks/>
          </p:cNvSpPr>
          <p:nvPr/>
        </p:nvSpPr>
        <p:spPr>
          <a:xfrm>
            <a:off x="287337" y="1125537"/>
            <a:ext cx="8569325" cy="17033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6700" indent="-266700">
              <a:lnSpc>
                <a:spcPct val="114000"/>
              </a:lnSpc>
              <a:spcBef>
                <a:spcPts val="600"/>
              </a:spcBef>
              <a:buClr>
                <a:srgbClr val="152F4E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Even if </a:t>
            </a:r>
            <a:r>
              <a:rPr lang="en-US" sz="1400" b="1" dirty="0"/>
              <a:t>just a 2% of gap </a:t>
            </a:r>
            <a:r>
              <a:rPr lang="en-US" sz="1400" dirty="0"/>
              <a:t>has a </a:t>
            </a:r>
            <a:r>
              <a:rPr lang="en-US" sz="1400" b="1" dirty="0"/>
              <a:t>heavy impact</a:t>
            </a:r>
            <a:r>
              <a:rPr lang="en-US" sz="1400" dirty="0"/>
              <a:t> on the average bunch length, further increasing it does not seem to worsen it much</a:t>
            </a:r>
          </a:p>
          <a:p>
            <a:pPr marL="266700" indent="-266700">
              <a:lnSpc>
                <a:spcPct val="114000"/>
              </a:lnSpc>
              <a:spcBef>
                <a:spcPts val="600"/>
              </a:spcBef>
              <a:buClr>
                <a:srgbClr val="152F4E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For </a:t>
            </a:r>
            <a:r>
              <a:rPr lang="en-US" sz="1400" b="1" dirty="0"/>
              <a:t>gaps &lt; 2%, </a:t>
            </a:r>
            <a:r>
              <a:rPr lang="en-US" sz="1400" dirty="0"/>
              <a:t>compensations higher than 97% should be </a:t>
            </a:r>
            <a:r>
              <a:rPr lang="en-US" sz="1400" b="1" dirty="0"/>
              <a:t>easily achieved</a:t>
            </a:r>
          </a:p>
          <a:p>
            <a:pPr marL="266700" indent="-266700">
              <a:lnSpc>
                <a:spcPct val="114000"/>
              </a:lnSpc>
              <a:spcBef>
                <a:spcPts val="600"/>
              </a:spcBef>
              <a:buClr>
                <a:srgbClr val="152F4E"/>
              </a:buClr>
              <a:buFont typeface="Wingdings" panose="05000000000000000000" pitchFamily="2" charset="2"/>
              <a:buChar char="§"/>
            </a:pPr>
            <a:r>
              <a:rPr lang="en-US" sz="1400" b="1" dirty="0"/>
              <a:t>Tracking</a:t>
            </a:r>
            <a:r>
              <a:rPr lang="en-US" sz="1400" dirty="0"/>
              <a:t> simulations for the </a:t>
            </a:r>
            <a:r>
              <a:rPr lang="en-US" sz="1400" b="1" dirty="0"/>
              <a:t>compensation</a:t>
            </a:r>
            <a:r>
              <a:rPr lang="en-US" sz="1400" dirty="0"/>
              <a:t> case are in progress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870288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Sincrotó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porate Fonts">
      <a:majorFont>
        <a:latin typeface="Outfi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2234</Words>
  <Application>Microsoft Office PowerPoint</Application>
  <PresentationFormat>On-screen Show (4:3)</PresentationFormat>
  <Paragraphs>268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Open Sans</vt:lpstr>
      <vt:lpstr>Wingdings</vt:lpstr>
      <vt:lpstr>Outfit</vt:lpstr>
      <vt:lpstr>Cambria Math</vt:lpstr>
      <vt:lpstr>Calibri</vt:lpstr>
      <vt:lpstr>Tema de Office</vt:lpstr>
      <vt:lpstr>HARMONIC EU CAVITY COMISSIONING: OPERATION AND TBL COMPENSATION</vt:lpstr>
      <vt:lpstr>ALBA 3HC at BESSY-II</vt:lpstr>
      <vt:lpstr>3HC collaboration</vt:lpstr>
      <vt:lpstr>TRANSIENT BEAM LOADING (TBL)</vt:lpstr>
      <vt:lpstr>TRANSIENT BEAM LOADING (TBL)</vt:lpstr>
      <vt:lpstr>TBL COMPENSATION - METHODOLOGY</vt:lpstr>
      <vt:lpstr>TBL COMPENSATION - METHODOLOGY</vt:lpstr>
      <vt:lpstr>TBL COMPENSATION - METHODOLOGY</vt:lpstr>
      <vt:lpstr>TBL COMPENSATION - ALBA II CASE</vt:lpstr>
      <vt:lpstr>TBL COMPENSATION - ALBA II CASE</vt:lpstr>
      <vt:lpstr>TBL COMPENSATION - ALBA II CASE</vt:lpstr>
      <vt:lpstr>TBL COMPENSATION - ALBA II CASE</vt:lpstr>
      <vt:lpstr>Implementation on the LLRF system</vt:lpstr>
      <vt:lpstr>TBL Compensation: Setup</vt:lpstr>
      <vt:lpstr>TBL Compensation – Harmonic Reduction </vt:lpstr>
      <vt:lpstr>TBL Compensation : Result</vt:lpstr>
      <vt:lpstr>TBL Compensation : Analysis</vt:lpstr>
      <vt:lpstr>Flat Potential Operation</vt:lpstr>
      <vt:lpstr>Flat Potential Operation - Steps</vt:lpstr>
      <vt:lpstr>Passive Loop Operation – 200kV &amp; 210kV</vt:lpstr>
      <vt:lpstr>Passive Loop Operation - 100 kV </vt:lpstr>
      <vt:lpstr>Passive Loop Operation - Thermal instability</vt:lpstr>
      <vt:lpstr>PowerPoint Presentation</vt:lpstr>
      <vt:lpstr>Passive Loop Operation </vt:lpstr>
      <vt:lpstr>Test at BESSY-II</vt:lpstr>
      <vt:lpstr>Test at BESSY-II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2025-10-15T13:19:04Z</dcterms:created>
  <dcterms:modified xsi:type="dcterms:W3CDTF">2025-10-24T08:02:28Z</dcterms:modified>
</cp:coreProperties>
</file>