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6" r:id="rId2"/>
  </p:sldMasterIdLst>
  <p:notesMasterIdLst>
    <p:notesMasterId r:id="rId48"/>
  </p:notesMasterIdLst>
  <p:sldIdLst>
    <p:sldId id="289" r:id="rId3"/>
    <p:sldId id="291" r:id="rId4"/>
    <p:sldId id="444" r:id="rId5"/>
    <p:sldId id="292" r:id="rId6"/>
    <p:sldId id="293" r:id="rId7"/>
    <p:sldId id="438" r:id="rId8"/>
    <p:sldId id="427" r:id="rId9"/>
    <p:sldId id="298" r:id="rId10"/>
    <p:sldId id="404" r:id="rId11"/>
    <p:sldId id="352" r:id="rId12"/>
    <p:sldId id="299" r:id="rId13"/>
    <p:sldId id="301" r:id="rId14"/>
    <p:sldId id="302" r:id="rId15"/>
    <p:sldId id="303" r:id="rId16"/>
    <p:sldId id="304" r:id="rId17"/>
    <p:sldId id="306" r:id="rId18"/>
    <p:sldId id="385" r:id="rId19"/>
    <p:sldId id="310" r:id="rId20"/>
    <p:sldId id="431" r:id="rId21"/>
    <p:sldId id="432" r:id="rId22"/>
    <p:sldId id="433" r:id="rId23"/>
    <p:sldId id="436" r:id="rId24"/>
    <p:sldId id="435" r:id="rId25"/>
    <p:sldId id="434" r:id="rId26"/>
    <p:sldId id="315" r:id="rId27"/>
    <p:sldId id="329" r:id="rId28"/>
    <p:sldId id="429" r:id="rId29"/>
    <p:sldId id="442" r:id="rId30"/>
    <p:sldId id="437" r:id="rId31"/>
    <p:sldId id="333" r:id="rId32"/>
    <p:sldId id="386" r:id="rId33"/>
    <p:sldId id="417" r:id="rId34"/>
    <p:sldId id="418" r:id="rId35"/>
    <p:sldId id="419" r:id="rId36"/>
    <p:sldId id="420" r:id="rId37"/>
    <p:sldId id="425" r:id="rId38"/>
    <p:sldId id="423" r:id="rId39"/>
    <p:sldId id="422" r:id="rId40"/>
    <p:sldId id="424" r:id="rId41"/>
    <p:sldId id="379" r:id="rId42"/>
    <p:sldId id="328" r:id="rId43"/>
    <p:sldId id="387" r:id="rId44"/>
    <p:sldId id="393" r:id="rId45"/>
    <p:sldId id="426" r:id="rId46"/>
    <p:sldId id="443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6"/>
    <a:srgbClr val="660066"/>
    <a:srgbClr val="333333"/>
    <a:srgbClr val="F8F8F8"/>
    <a:srgbClr val="A3FBB8"/>
    <a:srgbClr val="F3CEFE"/>
    <a:srgbClr val="A2F1FC"/>
    <a:srgbClr val="FFFFCC"/>
    <a:srgbClr val="300371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13" autoAdjust="0"/>
    <p:restoredTop sz="98238" autoAdjust="0"/>
  </p:normalViewPr>
  <p:slideViewPr>
    <p:cSldViewPr>
      <p:cViewPr>
        <p:scale>
          <a:sx n="70" d="100"/>
          <a:sy n="70" d="100"/>
        </p:scale>
        <p:origin x="-1230" y="-29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cbiscari\Documents\Documenti%20di%20lavoro\ALBA\Users\Beamlines_users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cbiscari\Documents\Documenti%20di%20lavoro\ALBA\Users\Beamlines_users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Sheet1!$G$4</c:f>
              <c:strCache>
                <c:ptCount val="1"/>
                <c:pt idx="0">
                  <c:v>Spain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numRef>
              <c:f>Sheet1!$F$5:$F$7</c:f>
              <c:numCache>
                <c:formatCode>General</c:formatCode>
                <c:ptCount val="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</c:numCache>
            </c:numRef>
          </c:cat>
          <c:val>
            <c:numRef>
              <c:f>Sheet1!$G$5:$G$7</c:f>
              <c:numCache>
                <c:formatCode>General</c:formatCode>
                <c:ptCount val="3"/>
                <c:pt idx="0">
                  <c:v>167</c:v>
                </c:pt>
                <c:pt idx="1">
                  <c:v>144</c:v>
                </c:pt>
                <c:pt idx="2">
                  <c:v>187</c:v>
                </c:pt>
              </c:numCache>
            </c:numRef>
          </c:val>
        </c:ser>
        <c:ser>
          <c:idx val="1"/>
          <c:order val="1"/>
          <c:tx>
            <c:strRef>
              <c:f>Sheet1!$H$4</c:f>
              <c:strCache>
                <c:ptCount val="1"/>
                <c:pt idx="0">
                  <c:v>Intern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cat>
            <c:numRef>
              <c:f>Sheet1!$F$5:$F$7</c:f>
              <c:numCache>
                <c:formatCode>General</c:formatCode>
                <c:ptCount val="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</c:numCache>
            </c:numRef>
          </c:cat>
          <c:val>
            <c:numRef>
              <c:f>Sheet1!$H$5:$H$7</c:f>
              <c:numCache>
                <c:formatCode>General</c:formatCode>
                <c:ptCount val="3"/>
                <c:pt idx="0">
                  <c:v>36</c:v>
                </c:pt>
                <c:pt idx="1">
                  <c:v>43</c:v>
                </c:pt>
                <c:pt idx="2">
                  <c:v>63</c:v>
                </c:pt>
              </c:numCache>
            </c:numRef>
          </c:val>
        </c:ser>
        <c:ser>
          <c:idx val="2"/>
          <c:order val="2"/>
          <c:tx>
            <c:strRef>
              <c:f>Sheet1!$I$4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numRef>
              <c:f>Sheet1!$F$5:$F$7</c:f>
              <c:numCache>
                <c:formatCode>General</c:formatCode>
                <c:ptCount val="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</c:numCache>
            </c:numRef>
          </c:cat>
          <c:val>
            <c:numRef>
              <c:f>Sheet1!$I$5:$I$7</c:f>
              <c:numCache>
                <c:formatCode>General</c:formatCode>
                <c:ptCount val="3"/>
                <c:pt idx="0">
                  <c:v>203</c:v>
                </c:pt>
                <c:pt idx="1">
                  <c:v>187</c:v>
                </c:pt>
                <c:pt idx="2">
                  <c:v>250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6843520"/>
        <c:axId val="157431424"/>
        <c:axId val="0"/>
      </c:bar3DChart>
      <c:catAx>
        <c:axId val="1968435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157431424"/>
        <c:crosses val="autoZero"/>
        <c:auto val="1"/>
        <c:lblAlgn val="ctr"/>
        <c:lblOffset val="100"/>
        <c:noMultiLvlLbl val="0"/>
      </c:catAx>
      <c:valAx>
        <c:axId val="1574314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96843520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40"/>
      <c:rotY val="170"/>
      <c:rAngAx val="0"/>
      <c:perspective val="7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2496019336288746E-2"/>
          <c:y val="0"/>
          <c:w val="0.79147021088926306"/>
          <c:h val="1"/>
        </c:manualLayout>
      </c:layout>
      <c:pie3DChart>
        <c:varyColors val="1"/>
        <c:ser>
          <c:idx val="0"/>
          <c:order val="0"/>
          <c:dPt>
            <c:idx val="3"/>
            <c:bubble3D val="0"/>
            <c:spPr>
              <a:solidFill>
                <a:srgbClr val="CC00CC"/>
              </a:solidFill>
            </c:spPr>
          </c:dPt>
          <c:dPt>
            <c:idx val="4"/>
            <c:bubble3D val="0"/>
            <c:spPr>
              <a:solidFill>
                <a:srgbClr val="FFFF00"/>
              </a:solidFill>
            </c:spPr>
          </c:dPt>
          <c:dPt>
            <c:idx val="6"/>
            <c:bubble3D val="0"/>
            <c:spPr>
              <a:solidFill>
                <a:srgbClr val="00FFFF"/>
              </a:solidFill>
            </c:spPr>
          </c:dPt>
          <c:dPt>
            <c:idx val="8"/>
            <c:bubble3D val="0"/>
            <c:spPr>
              <a:solidFill>
                <a:srgbClr val="66FF66"/>
              </a:solidFill>
            </c:spPr>
          </c:dPt>
          <c:dPt>
            <c:idx val="9"/>
            <c:bubble3D val="0"/>
            <c:spPr>
              <a:solidFill>
                <a:srgbClr val="F20000"/>
              </a:solidFill>
            </c:spPr>
          </c:dPt>
          <c:dPt>
            <c:idx val="13"/>
            <c:bubble3D val="0"/>
            <c:spPr>
              <a:solidFill>
                <a:srgbClr val="0000FF"/>
              </a:solidFill>
            </c:spPr>
          </c:dPt>
          <c:dPt>
            <c:idx val="14"/>
            <c:bubble3D val="0"/>
            <c:spPr>
              <a:solidFill>
                <a:srgbClr val="FF6600"/>
              </a:solidFill>
            </c:spPr>
          </c:dPt>
          <c:cat>
            <c:strRef>
              <c:f>Foglio3!$C$5:$C$19</c:f>
              <c:strCache>
                <c:ptCount val="15"/>
                <c:pt idx="0">
                  <c:v>AUSTRIA</c:v>
                </c:pt>
                <c:pt idx="1">
                  <c:v>BELGIUM</c:v>
                </c:pt>
                <c:pt idx="2">
                  <c:v>DENMARK</c:v>
                </c:pt>
                <c:pt idx="3">
                  <c:v>FRANCE</c:v>
                </c:pt>
                <c:pt idx="4">
                  <c:v>GERMANY</c:v>
                </c:pt>
                <c:pt idx="5">
                  <c:v>GREECE</c:v>
                </c:pt>
                <c:pt idx="6">
                  <c:v>ITALY</c:v>
                </c:pt>
                <c:pt idx="7">
                  <c:v>POLAND</c:v>
                </c:pt>
                <c:pt idx="8">
                  <c:v>PORTUGAL</c:v>
                </c:pt>
                <c:pt idx="9">
                  <c:v>SPAIN</c:v>
                </c:pt>
                <c:pt idx="10">
                  <c:v>SWEDEN</c:v>
                </c:pt>
                <c:pt idx="11">
                  <c:v>TAIWAN</c:v>
                </c:pt>
                <c:pt idx="12">
                  <c:v>TURKEY</c:v>
                </c:pt>
                <c:pt idx="13">
                  <c:v>UNITED KINGDOM</c:v>
                </c:pt>
                <c:pt idx="14">
                  <c:v>UNITED STATES</c:v>
                </c:pt>
              </c:strCache>
            </c:strRef>
          </c:cat>
          <c:val>
            <c:numRef>
              <c:f>Foglio3!$D$5:$D$19</c:f>
              <c:numCache>
                <c:formatCode>General</c:formatCode>
                <c:ptCount val="15"/>
                <c:pt idx="0">
                  <c:v>1</c:v>
                </c:pt>
                <c:pt idx="1">
                  <c:v>2</c:v>
                </c:pt>
                <c:pt idx="2">
                  <c:v>1</c:v>
                </c:pt>
                <c:pt idx="3">
                  <c:v>4</c:v>
                </c:pt>
                <c:pt idx="4">
                  <c:v>10</c:v>
                </c:pt>
                <c:pt idx="5">
                  <c:v>1</c:v>
                </c:pt>
                <c:pt idx="6">
                  <c:v>5</c:v>
                </c:pt>
                <c:pt idx="7">
                  <c:v>2</c:v>
                </c:pt>
                <c:pt idx="8">
                  <c:v>3</c:v>
                </c:pt>
                <c:pt idx="9">
                  <c:v>167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3</c:v>
                </c:pt>
                <c:pt idx="14">
                  <c:v>1</c:v>
                </c:pt>
              </c:numCache>
            </c:numRef>
          </c:val>
        </c:ser>
        <c:ser>
          <c:idx val="1"/>
          <c:order val="1"/>
          <c:cat>
            <c:strRef>
              <c:f>Foglio3!$H$4:$H$21</c:f>
              <c:strCache>
                <c:ptCount val="18"/>
                <c:pt idx="0">
                  <c:v>FINLAND</c:v>
                </c:pt>
                <c:pt idx="1">
                  <c:v>FRANCE</c:v>
                </c:pt>
                <c:pt idx="2">
                  <c:v>GERMANY</c:v>
                </c:pt>
                <c:pt idx="3">
                  <c:v>GREECE</c:v>
                </c:pt>
                <c:pt idx="4">
                  <c:v>ITALY</c:v>
                </c:pt>
                <c:pt idx="5">
                  <c:v>NETHERLANDS</c:v>
                </c:pt>
                <c:pt idx="6">
                  <c:v>NORWAY</c:v>
                </c:pt>
                <c:pt idx="7">
                  <c:v>POLAND</c:v>
                </c:pt>
                <c:pt idx="8">
                  <c:v>PORTUGAL</c:v>
                </c:pt>
                <c:pt idx="9">
                  <c:v>RUSSIAN FEDERATION</c:v>
                </c:pt>
                <c:pt idx="10">
                  <c:v>SERBIA AND MONTENEGRO</c:v>
                </c:pt>
                <c:pt idx="11">
                  <c:v>SLOVAKIA</c:v>
                </c:pt>
                <c:pt idx="12">
                  <c:v>SPAIN</c:v>
                </c:pt>
                <c:pt idx="13">
                  <c:v>SWEDEN</c:v>
                </c:pt>
                <c:pt idx="14">
                  <c:v>TAIWAN</c:v>
                </c:pt>
                <c:pt idx="15">
                  <c:v>UKRAINE</c:v>
                </c:pt>
                <c:pt idx="16">
                  <c:v>UNITED KINGDOM</c:v>
                </c:pt>
                <c:pt idx="17">
                  <c:v>UNITED STATES</c:v>
                </c:pt>
              </c:strCache>
            </c:strRef>
          </c:cat>
          <c:val>
            <c:numRef>
              <c:f>Foglio3!$I$4:$I$21</c:f>
              <c:numCache>
                <c:formatCode>General</c:formatCode>
                <c:ptCount val="18"/>
                <c:pt idx="0">
                  <c:v>2</c:v>
                </c:pt>
                <c:pt idx="1">
                  <c:v>6</c:v>
                </c:pt>
                <c:pt idx="2">
                  <c:v>31</c:v>
                </c:pt>
                <c:pt idx="3">
                  <c:v>12</c:v>
                </c:pt>
                <c:pt idx="4">
                  <c:v>34</c:v>
                </c:pt>
                <c:pt idx="5">
                  <c:v>5</c:v>
                </c:pt>
                <c:pt idx="6">
                  <c:v>1</c:v>
                </c:pt>
                <c:pt idx="7">
                  <c:v>4</c:v>
                </c:pt>
                <c:pt idx="8">
                  <c:v>11</c:v>
                </c:pt>
                <c:pt idx="9">
                  <c:v>5</c:v>
                </c:pt>
                <c:pt idx="10">
                  <c:v>6</c:v>
                </c:pt>
                <c:pt idx="11">
                  <c:v>4</c:v>
                </c:pt>
                <c:pt idx="12">
                  <c:v>467</c:v>
                </c:pt>
                <c:pt idx="13">
                  <c:v>1</c:v>
                </c:pt>
                <c:pt idx="14">
                  <c:v>2</c:v>
                </c:pt>
                <c:pt idx="15">
                  <c:v>1</c:v>
                </c:pt>
                <c:pt idx="16">
                  <c:v>9</c:v>
                </c:pt>
                <c:pt idx="17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40"/>
      <c:rotY val="16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7302720987057833E-2"/>
          <c:y val="1.2966905485953665E-3"/>
          <c:w val="0.64614892850744188"/>
          <c:h val="0.86745167469576567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DA0000"/>
              </a:solidFill>
            </c:spPr>
          </c:dPt>
          <c:dPt>
            <c:idx val="1"/>
            <c:bubble3D val="0"/>
            <c:spPr>
              <a:solidFill>
                <a:srgbClr val="CC00CC"/>
              </a:solidFill>
            </c:spPr>
          </c:dPt>
          <c:dPt>
            <c:idx val="2"/>
            <c:bubble3D val="0"/>
            <c:spPr>
              <a:solidFill>
                <a:srgbClr val="FFFF00"/>
              </a:solidFill>
            </c:spPr>
          </c:dPt>
          <c:dPt>
            <c:idx val="3"/>
            <c:bubble3D val="0"/>
            <c:spPr>
              <a:solidFill>
                <a:schemeClr val="accent6">
                  <a:lumMod val="50000"/>
                </a:schemeClr>
              </a:solidFill>
            </c:spPr>
          </c:dPt>
          <c:dPt>
            <c:idx val="4"/>
            <c:bubble3D val="0"/>
            <c:spPr>
              <a:solidFill>
                <a:srgbClr val="00FFFF"/>
              </a:solidFill>
              <a:ln>
                <a:solidFill>
                  <a:srgbClr val="00FFFF"/>
                </a:solidFill>
              </a:ln>
            </c:spPr>
          </c:dPt>
          <c:dPt>
            <c:idx val="5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8"/>
            <c:bubble3D val="0"/>
            <c:spPr>
              <a:solidFill>
                <a:srgbClr val="66FF66"/>
              </a:solidFill>
            </c:spPr>
          </c:dPt>
          <c:dPt>
            <c:idx val="12"/>
            <c:bubble3D val="0"/>
            <c:spPr>
              <a:solidFill>
                <a:srgbClr val="DA0000"/>
              </a:solidFill>
            </c:spPr>
          </c:dPt>
          <c:dPt>
            <c:idx val="16"/>
            <c:bubble3D val="0"/>
            <c:spPr>
              <a:solidFill>
                <a:srgbClr val="0000FF"/>
              </a:solidFill>
            </c:spPr>
          </c:dPt>
          <c:dPt>
            <c:idx val="17"/>
            <c:bubble3D val="0"/>
            <c:spPr>
              <a:solidFill>
                <a:schemeClr val="bg1"/>
              </a:solidFill>
            </c:spPr>
          </c:dPt>
          <c:cat>
            <c:strRef>
              <c:f>Foglio3!$H$4:$H$21</c:f>
              <c:strCache>
                <c:ptCount val="18"/>
                <c:pt idx="0">
                  <c:v>FINLAND</c:v>
                </c:pt>
                <c:pt idx="1">
                  <c:v>FRANCE</c:v>
                </c:pt>
                <c:pt idx="2">
                  <c:v>GERMANY</c:v>
                </c:pt>
                <c:pt idx="3">
                  <c:v>GREECE</c:v>
                </c:pt>
                <c:pt idx="4">
                  <c:v>ITALY</c:v>
                </c:pt>
                <c:pt idx="5">
                  <c:v>NETHERLANDS</c:v>
                </c:pt>
                <c:pt idx="6">
                  <c:v>NORWAY</c:v>
                </c:pt>
                <c:pt idx="7">
                  <c:v>POLAND</c:v>
                </c:pt>
                <c:pt idx="8">
                  <c:v>PORTUGAL</c:v>
                </c:pt>
                <c:pt idx="9">
                  <c:v>RUSSIAN FEDERATION</c:v>
                </c:pt>
                <c:pt idx="10">
                  <c:v>SERBIA AND MONTENEGRO</c:v>
                </c:pt>
                <c:pt idx="11">
                  <c:v>SLOVAKIA</c:v>
                </c:pt>
                <c:pt idx="12">
                  <c:v>SPAIN</c:v>
                </c:pt>
                <c:pt idx="13">
                  <c:v>SWEDEN</c:v>
                </c:pt>
                <c:pt idx="14">
                  <c:v>TAIWAN</c:v>
                </c:pt>
                <c:pt idx="15">
                  <c:v>UKRAINE</c:v>
                </c:pt>
                <c:pt idx="16">
                  <c:v>UNITED KINGDOM</c:v>
                </c:pt>
                <c:pt idx="17">
                  <c:v>UNITED STATES</c:v>
                </c:pt>
              </c:strCache>
            </c:strRef>
          </c:cat>
          <c:val>
            <c:numRef>
              <c:f>Foglio3!$I$4:$I$21</c:f>
              <c:numCache>
                <c:formatCode>General</c:formatCode>
                <c:ptCount val="18"/>
                <c:pt idx="0">
                  <c:v>2</c:v>
                </c:pt>
                <c:pt idx="1">
                  <c:v>6</c:v>
                </c:pt>
                <c:pt idx="2">
                  <c:v>31</c:v>
                </c:pt>
                <c:pt idx="3">
                  <c:v>12</c:v>
                </c:pt>
                <c:pt idx="4">
                  <c:v>34</c:v>
                </c:pt>
                <c:pt idx="5">
                  <c:v>5</c:v>
                </c:pt>
                <c:pt idx="6">
                  <c:v>1</c:v>
                </c:pt>
                <c:pt idx="7">
                  <c:v>4</c:v>
                </c:pt>
                <c:pt idx="8">
                  <c:v>11</c:v>
                </c:pt>
                <c:pt idx="9">
                  <c:v>5</c:v>
                </c:pt>
                <c:pt idx="10">
                  <c:v>6</c:v>
                </c:pt>
                <c:pt idx="11">
                  <c:v>4</c:v>
                </c:pt>
                <c:pt idx="12">
                  <c:v>467</c:v>
                </c:pt>
                <c:pt idx="13">
                  <c:v>1</c:v>
                </c:pt>
                <c:pt idx="14">
                  <c:v>2</c:v>
                </c:pt>
                <c:pt idx="15">
                  <c:v>1</c:v>
                </c:pt>
                <c:pt idx="16">
                  <c:v>9</c:v>
                </c:pt>
                <c:pt idx="17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5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FA0000"/>
              </a:solidFill>
              <a:ln>
                <a:solidFill>
                  <a:srgbClr val="C00000"/>
                </a:solidFill>
              </a:ln>
            </c:spPr>
          </c:dPt>
          <c:dPt>
            <c:idx val="1"/>
            <c:bubble3D val="0"/>
            <c:spPr>
              <a:solidFill>
                <a:srgbClr val="FFFF00"/>
              </a:solidFill>
            </c:spPr>
          </c:dPt>
          <c:dPt>
            <c:idx val="2"/>
            <c:bubble3D val="0"/>
            <c:spPr>
              <a:solidFill>
                <a:srgbClr val="00FFFF"/>
              </a:solidFill>
            </c:spPr>
          </c:dPt>
          <c:dPt>
            <c:idx val="3"/>
            <c:bubble3D val="0"/>
            <c:spPr>
              <a:solidFill>
                <a:srgbClr val="0000FF"/>
              </a:solidFill>
            </c:spPr>
          </c:dPt>
          <c:dPt>
            <c:idx val="4"/>
            <c:bubble3D val="0"/>
            <c:spPr>
              <a:solidFill>
                <a:srgbClr val="CC0099"/>
              </a:solidFill>
            </c:spPr>
          </c:dPt>
          <c:dPt>
            <c:idx val="5"/>
            <c:bubble3D val="0"/>
            <c:spPr>
              <a:solidFill>
                <a:srgbClr val="6600CC"/>
              </a:solidFill>
            </c:spPr>
          </c:dPt>
          <c:dPt>
            <c:idx val="6"/>
            <c:bubble3D val="0"/>
            <c:spPr>
              <a:solidFill>
                <a:srgbClr val="000066"/>
              </a:solidFill>
            </c:spPr>
          </c:dPt>
          <c:dPt>
            <c:idx val="7"/>
            <c:bubble3D val="0"/>
            <c:spPr>
              <a:solidFill>
                <a:srgbClr val="00FF00"/>
              </a:solidFill>
            </c:spPr>
          </c:dPt>
          <c:dLbls>
            <c:dLbl>
              <c:idx val="0"/>
              <c:layout>
                <c:manualLayout>
                  <c:x val="-6.5487814023247092E-3"/>
                  <c:y val="0.18157295877412166"/>
                </c:manualLayout>
              </c:layout>
              <c:tx>
                <c:rich>
                  <a:bodyPr/>
                  <a:lstStyle/>
                  <a:p>
                    <a:pPr>
                      <a:defRPr sz="3600"/>
                    </a:pPr>
                    <a:r>
                      <a:rPr lang="en-US" sz="2800"/>
                      <a:t>SPAIN
73%</a:t>
                    </a:r>
                    <a:endParaRPr lang="en-US" sz="3600"/>
                  </a:p>
                </c:rich>
              </c:tx>
              <c:spPr/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400" dirty="0"/>
                      <a:t>GERMANY</a:t>
                    </a:r>
                    <a:r>
                      <a:rPr lang="en-US" sz="1100" dirty="0"/>
                      <a:t>
5%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pPr>
                      <a:defRPr sz="1050"/>
                    </a:pPr>
                    <a:r>
                      <a:rPr lang="en-US" sz="1600" dirty="0"/>
                      <a:t>ITALY</a:t>
                    </a:r>
                    <a:r>
                      <a:rPr lang="en-US" sz="1050" dirty="0"/>
                      <a:t>
4%</a:t>
                    </a:r>
                  </a:p>
                </c:rich>
              </c:tx>
              <c:spPr/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z="1400" dirty="0"/>
                      <a:t>UNITED KINGDOM
3%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z="1400" dirty="0"/>
                      <a:t>FRANCE
2%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100"/>
                </a:pPr>
                <a:endParaRPr lang="en-US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'[Chart in Microsoft PowerPoint]Nationality'!$A$31:$A$49</c:f>
              <c:strCache>
                <c:ptCount val="19"/>
                <c:pt idx="0">
                  <c:v>SPAIN</c:v>
                </c:pt>
                <c:pt idx="1">
                  <c:v>GERMANY</c:v>
                </c:pt>
                <c:pt idx="2">
                  <c:v>ITALY</c:v>
                </c:pt>
                <c:pt idx="3">
                  <c:v>UNITED KINGDOM</c:v>
                </c:pt>
                <c:pt idx="4">
                  <c:v>FRANCE</c:v>
                </c:pt>
                <c:pt idx="5">
                  <c:v>POLAND</c:v>
                </c:pt>
                <c:pt idx="6">
                  <c:v>GREECE</c:v>
                </c:pt>
                <c:pt idx="7">
                  <c:v>PORTUGAL</c:v>
                </c:pt>
                <c:pt idx="8">
                  <c:v>TURKEY</c:v>
                </c:pt>
                <c:pt idx="9">
                  <c:v>BRAZIL</c:v>
                </c:pt>
                <c:pt idx="10">
                  <c:v>SWITZERLAND</c:v>
                </c:pt>
                <c:pt idx="11">
                  <c:v>ISRAEL</c:v>
                </c:pt>
                <c:pt idx="12">
                  <c:v>CZECH REPUBLIC</c:v>
                </c:pt>
                <c:pt idx="13">
                  <c:v>SLOVAKIA</c:v>
                </c:pt>
                <c:pt idx="14">
                  <c:v>SERBIA</c:v>
                </c:pt>
                <c:pt idx="15">
                  <c:v>ARGENTINA</c:v>
                </c:pt>
                <c:pt idx="16">
                  <c:v>RUSSIA</c:v>
                </c:pt>
                <c:pt idx="17">
                  <c:v>NETHERLANDS</c:v>
                </c:pt>
                <c:pt idx="18">
                  <c:v>TAIWAN</c:v>
                </c:pt>
              </c:strCache>
            </c:strRef>
          </c:cat>
          <c:val>
            <c:numRef>
              <c:f>'[Chart in Microsoft PowerPoint]Nationality'!$B$31:$B$49</c:f>
              <c:numCache>
                <c:formatCode>General</c:formatCode>
                <c:ptCount val="19"/>
                <c:pt idx="0">
                  <c:v>183</c:v>
                </c:pt>
                <c:pt idx="1">
                  <c:v>13</c:v>
                </c:pt>
                <c:pt idx="2">
                  <c:v>11</c:v>
                </c:pt>
                <c:pt idx="3">
                  <c:v>7</c:v>
                </c:pt>
                <c:pt idx="4">
                  <c:v>6</c:v>
                </c:pt>
                <c:pt idx="5">
                  <c:v>5</c:v>
                </c:pt>
                <c:pt idx="6">
                  <c:v>5</c:v>
                </c:pt>
                <c:pt idx="7">
                  <c:v>3</c:v>
                </c:pt>
                <c:pt idx="8">
                  <c:v>3</c:v>
                </c:pt>
                <c:pt idx="9">
                  <c:v>2</c:v>
                </c:pt>
                <c:pt idx="10">
                  <c:v>2</c:v>
                </c:pt>
                <c:pt idx="11">
                  <c:v>2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C4A8FE-34FD-421A-994A-F014AEF794A5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1DB11B6-A0C9-4645-BF4E-7E0778392A33}">
      <dgm:prSet phldrT="[Text]" custT="1"/>
      <dgm:spPr>
        <a:solidFill>
          <a:schemeClr val="tx2">
            <a:lumMod val="20000"/>
            <a:lumOff val="80000"/>
          </a:schemeClr>
        </a:solidFill>
        <a:ln w="57150">
          <a:solidFill>
            <a:schemeClr val="tx1"/>
          </a:solidFill>
        </a:ln>
      </dgm:spPr>
      <dgm:t>
        <a:bodyPr/>
        <a:lstStyle/>
        <a:p>
          <a:r>
            <a:rPr lang="en-US" sz="1800" dirty="0" smtClean="0">
              <a:solidFill>
                <a:schemeClr val="bg1">
                  <a:lumMod val="95000"/>
                  <a:lumOff val="5000"/>
                </a:schemeClr>
              </a:solidFill>
            </a:rPr>
            <a:t>Presidency</a:t>
          </a:r>
        </a:p>
        <a:p>
          <a:r>
            <a:rPr lang="en-US" sz="1800" dirty="0" smtClean="0">
              <a:solidFill>
                <a:schemeClr val="bg1">
                  <a:lumMod val="95000"/>
                  <a:lumOff val="5000"/>
                </a:schemeClr>
              </a:solidFill>
            </a:rPr>
            <a:t>Direction</a:t>
          </a:r>
          <a:endParaRPr lang="en-US" sz="1800" dirty="0">
            <a:solidFill>
              <a:schemeClr val="bg1">
                <a:lumMod val="95000"/>
                <a:lumOff val="5000"/>
              </a:schemeClr>
            </a:solidFill>
          </a:endParaRPr>
        </a:p>
      </dgm:t>
    </dgm:pt>
    <dgm:pt modelId="{0330806E-EB25-49CB-869F-C25815DB3816}" type="parTrans" cxnId="{51B3933D-4E4C-4FE3-B9AB-5409BA042C0C}">
      <dgm:prSet/>
      <dgm:spPr/>
      <dgm:t>
        <a:bodyPr/>
        <a:lstStyle/>
        <a:p>
          <a:endParaRPr lang="en-US"/>
        </a:p>
      </dgm:t>
    </dgm:pt>
    <dgm:pt modelId="{98CF71EA-D5A2-4AA0-88A7-5144E886C687}" type="sibTrans" cxnId="{51B3933D-4E4C-4FE3-B9AB-5409BA042C0C}">
      <dgm:prSet/>
      <dgm:spPr/>
      <dgm:t>
        <a:bodyPr/>
        <a:lstStyle/>
        <a:p>
          <a:endParaRPr lang="en-US"/>
        </a:p>
      </dgm:t>
    </dgm:pt>
    <dgm:pt modelId="{56242EE5-9059-47F6-8144-068540300FC5}" type="asst">
      <dgm:prSet phldrT="[Text]" custT="1"/>
      <dgm:spPr>
        <a:solidFill>
          <a:srgbClr val="F8F8F8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600" dirty="0" smtClean="0">
              <a:solidFill>
                <a:schemeClr val="bg1">
                  <a:lumMod val="95000"/>
                  <a:lumOff val="5000"/>
                </a:schemeClr>
              </a:solidFill>
            </a:rPr>
            <a:t>User office</a:t>
          </a:r>
        </a:p>
        <a:p>
          <a:r>
            <a:rPr lang="en-US" sz="1600" dirty="0" smtClean="0">
              <a:solidFill>
                <a:schemeClr val="bg1">
                  <a:lumMod val="95000"/>
                  <a:lumOff val="5000"/>
                </a:schemeClr>
              </a:solidFill>
            </a:rPr>
            <a:t>Communication</a:t>
          </a:r>
        </a:p>
        <a:p>
          <a:r>
            <a:rPr lang="en-US" sz="1600" dirty="0" smtClean="0">
              <a:solidFill>
                <a:schemeClr val="bg1">
                  <a:lumMod val="95000"/>
                  <a:lumOff val="5000"/>
                </a:schemeClr>
              </a:solidFill>
            </a:rPr>
            <a:t>Safety</a:t>
          </a:r>
        </a:p>
      </dgm:t>
    </dgm:pt>
    <dgm:pt modelId="{D13D1664-813B-4B79-B502-978299FCB5C3}" type="parTrans" cxnId="{54B83F70-3BA1-43BA-B91E-939CD90809A0}">
      <dgm:prSet/>
      <dgm:spPr/>
      <dgm:t>
        <a:bodyPr/>
        <a:lstStyle/>
        <a:p>
          <a:endParaRPr lang="en-US"/>
        </a:p>
      </dgm:t>
    </dgm:pt>
    <dgm:pt modelId="{E5F7A4FC-8C66-4DE2-9EF8-1A1BB2745FE2}" type="sibTrans" cxnId="{54B83F70-3BA1-43BA-B91E-939CD90809A0}">
      <dgm:prSet/>
      <dgm:spPr/>
      <dgm:t>
        <a:bodyPr/>
        <a:lstStyle/>
        <a:p>
          <a:endParaRPr lang="en-US"/>
        </a:p>
      </dgm:t>
    </dgm:pt>
    <dgm:pt modelId="{5749B5BD-BDC9-47E5-A9B9-E87E497F3F60}">
      <dgm:prSet phldrT="[Text]"/>
      <dgm:spPr>
        <a:solidFill>
          <a:srgbClr val="FFFFCC"/>
        </a:solidFill>
        <a:ln w="38100">
          <a:solidFill>
            <a:srgbClr val="F8F8F8"/>
          </a:solidFill>
        </a:ln>
      </dgm:spPr>
      <dgm:t>
        <a:bodyPr/>
        <a:lstStyle/>
        <a:p>
          <a:r>
            <a:rPr lang="en-US" dirty="0" smtClean="0">
              <a:solidFill>
                <a:schemeClr val="bg1">
                  <a:lumMod val="95000"/>
                  <a:lumOff val="5000"/>
                </a:schemeClr>
              </a:solidFill>
            </a:rPr>
            <a:t>Experiments</a:t>
          </a:r>
          <a:endParaRPr lang="en-US" dirty="0">
            <a:solidFill>
              <a:schemeClr val="bg1">
                <a:lumMod val="95000"/>
                <a:lumOff val="5000"/>
              </a:schemeClr>
            </a:solidFill>
          </a:endParaRPr>
        </a:p>
      </dgm:t>
    </dgm:pt>
    <dgm:pt modelId="{E5272BE3-3437-4FEF-B9FB-9CE19812E178}" type="parTrans" cxnId="{5F204A28-DC72-4F33-9FDC-5E63114DD909}">
      <dgm:prSet/>
      <dgm:spPr/>
      <dgm:t>
        <a:bodyPr/>
        <a:lstStyle/>
        <a:p>
          <a:endParaRPr lang="en-US"/>
        </a:p>
      </dgm:t>
    </dgm:pt>
    <dgm:pt modelId="{A64204C8-2374-4A3F-82F1-0DD8A75EAE7A}" type="sibTrans" cxnId="{5F204A28-DC72-4F33-9FDC-5E63114DD909}">
      <dgm:prSet/>
      <dgm:spPr/>
      <dgm:t>
        <a:bodyPr/>
        <a:lstStyle/>
        <a:p>
          <a:endParaRPr lang="en-US"/>
        </a:p>
      </dgm:t>
    </dgm:pt>
    <dgm:pt modelId="{2CE5BEAD-7B2A-451C-B385-0B986649FCCD}">
      <dgm:prSet phldrT="[Text]"/>
      <dgm:spPr>
        <a:solidFill>
          <a:srgbClr val="A2F1FC"/>
        </a:solidFill>
        <a:ln>
          <a:solidFill>
            <a:srgbClr val="F8F8F8"/>
          </a:solidFill>
        </a:ln>
      </dgm:spPr>
      <dgm:t>
        <a:bodyPr/>
        <a:lstStyle/>
        <a:p>
          <a:r>
            <a:rPr lang="en-US" dirty="0" smtClean="0">
              <a:solidFill>
                <a:schemeClr val="bg1">
                  <a:lumMod val="95000"/>
                  <a:lumOff val="5000"/>
                </a:schemeClr>
              </a:solidFill>
            </a:rPr>
            <a:t>Accelerators</a:t>
          </a:r>
          <a:endParaRPr lang="en-US" dirty="0">
            <a:solidFill>
              <a:schemeClr val="bg1">
                <a:lumMod val="95000"/>
                <a:lumOff val="5000"/>
              </a:schemeClr>
            </a:solidFill>
          </a:endParaRPr>
        </a:p>
      </dgm:t>
    </dgm:pt>
    <dgm:pt modelId="{4F1483EE-B012-4822-9829-1C9DE061054B}" type="parTrans" cxnId="{6E1D0748-B118-4736-8867-66EB44FC283A}">
      <dgm:prSet/>
      <dgm:spPr/>
      <dgm:t>
        <a:bodyPr/>
        <a:lstStyle/>
        <a:p>
          <a:endParaRPr lang="en-US"/>
        </a:p>
      </dgm:t>
    </dgm:pt>
    <dgm:pt modelId="{8D91C3F3-34E9-4DCB-9545-48F470BBBB74}" type="sibTrans" cxnId="{6E1D0748-B118-4736-8867-66EB44FC283A}">
      <dgm:prSet/>
      <dgm:spPr/>
      <dgm:t>
        <a:bodyPr/>
        <a:lstStyle/>
        <a:p>
          <a:endParaRPr lang="en-US"/>
        </a:p>
      </dgm:t>
    </dgm:pt>
    <dgm:pt modelId="{0F400FEE-24EF-440F-A250-89CE953E299D}">
      <dgm:prSet phldrT="[Text]"/>
      <dgm:spPr>
        <a:solidFill>
          <a:srgbClr val="F3CEFE"/>
        </a:solidFill>
      </dgm:spPr>
      <dgm:t>
        <a:bodyPr/>
        <a:lstStyle/>
        <a:p>
          <a:r>
            <a:rPr lang="en-US" dirty="0" smtClean="0">
              <a:solidFill>
                <a:schemeClr val="bg1">
                  <a:lumMod val="95000"/>
                  <a:lumOff val="5000"/>
                </a:schemeClr>
              </a:solidFill>
            </a:rPr>
            <a:t>C&amp;C</a:t>
          </a:r>
          <a:endParaRPr lang="en-US" dirty="0">
            <a:solidFill>
              <a:schemeClr val="bg1">
                <a:lumMod val="95000"/>
                <a:lumOff val="5000"/>
              </a:schemeClr>
            </a:solidFill>
          </a:endParaRPr>
        </a:p>
      </dgm:t>
    </dgm:pt>
    <dgm:pt modelId="{05AB9518-823A-46C6-BAC6-4A69B0629339}" type="parTrans" cxnId="{366F9F26-A948-49AB-AC88-84FC6C3755F6}">
      <dgm:prSet/>
      <dgm:spPr/>
      <dgm:t>
        <a:bodyPr/>
        <a:lstStyle/>
        <a:p>
          <a:endParaRPr lang="en-US"/>
        </a:p>
      </dgm:t>
    </dgm:pt>
    <dgm:pt modelId="{7F4D6D63-317E-4B46-82F4-A860BE3FFA46}" type="sibTrans" cxnId="{366F9F26-A948-49AB-AC88-84FC6C3755F6}">
      <dgm:prSet/>
      <dgm:spPr/>
      <dgm:t>
        <a:bodyPr/>
        <a:lstStyle/>
        <a:p>
          <a:endParaRPr lang="en-US"/>
        </a:p>
      </dgm:t>
    </dgm:pt>
    <dgm:pt modelId="{B7D18F1F-CFC2-4EFE-A692-DB6CF2B9964F}">
      <dgm:prSet/>
      <dgm:spPr>
        <a:solidFill>
          <a:srgbClr val="A3FBB8"/>
        </a:solidFill>
      </dgm:spPr>
      <dgm:t>
        <a:bodyPr/>
        <a:lstStyle/>
        <a:p>
          <a:r>
            <a:rPr lang="en-US" dirty="0" smtClean="0">
              <a:solidFill>
                <a:schemeClr val="bg1">
                  <a:lumMod val="95000"/>
                  <a:lumOff val="5000"/>
                </a:schemeClr>
              </a:solidFill>
            </a:rPr>
            <a:t>Engineering</a:t>
          </a:r>
          <a:endParaRPr lang="en-US" dirty="0">
            <a:solidFill>
              <a:schemeClr val="bg1">
                <a:lumMod val="95000"/>
                <a:lumOff val="5000"/>
              </a:schemeClr>
            </a:solidFill>
          </a:endParaRPr>
        </a:p>
      </dgm:t>
    </dgm:pt>
    <dgm:pt modelId="{A06336E0-09FC-475A-89CB-A43D1374236B}" type="parTrans" cxnId="{4B2EA6DF-C9E2-428C-AE1F-B1F58EC00F9E}">
      <dgm:prSet/>
      <dgm:spPr/>
      <dgm:t>
        <a:bodyPr/>
        <a:lstStyle/>
        <a:p>
          <a:endParaRPr lang="en-US"/>
        </a:p>
      </dgm:t>
    </dgm:pt>
    <dgm:pt modelId="{5A8C7CEC-BBD1-4B2D-810A-F7D220E0BDFE}" type="sibTrans" cxnId="{4B2EA6DF-C9E2-428C-AE1F-B1F58EC00F9E}">
      <dgm:prSet/>
      <dgm:spPr/>
      <dgm:t>
        <a:bodyPr/>
        <a:lstStyle/>
        <a:p>
          <a:endParaRPr lang="en-US"/>
        </a:p>
      </dgm:t>
    </dgm:pt>
    <dgm:pt modelId="{EADFA06D-08F8-4A67-BCA3-614D5CC563D5}">
      <dgm:prSet/>
      <dgm:spPr>
        <a:solidFill>
          <a:srgbClr val="F8F8F8"/>
        </a:solidFill>
      </dgm:spPr>
      <dgm:t>
        <a:bodyPr/>
        <a:lstStyle/>
        <a:p>
          <a:r>
            <a:rPr lang="en-US" dirty="0" smtClean="0">
              <a:solidFill>
                <a:schemeClr val="bg1">
                  <a:lumMod val="95000"/>
                  <a:lumOff val="5000"/>
                </a:schemeClr>
              </a:solidFill>
            </a:rPr>
            <a:t>Administration</a:t>
          </a:r>
          <a:endParaRPr lang="en-US" dirty="0">
            <a:solidFill>
              <a:schemeClr val="bg1">
                <a:lumMod val="95000"/>
                <a:lumOff val="5000"/>
              </a:schemeClr>
            </a:solidFill>
          </a:endParaRPr>
        </a:p>
      </dgm:t>
    </dgm:pt>
    <dgm:pt modelId="{0D71F7D0-E487-4259-80CF-CF50B907FE79}" type="parTrans" cxnId="{5CAAC2DB-8593-4818-BD74-7D395843AE72}">
      <dgm:prSet/>
      <dgm:spPr/>
      <dgm:t>
        <a:bodyPr/>
        <a:lstStyle/>
        <a:p>
          <a:endParaRPr lang="en-US"/>
        </a:p>
      </dgm:t>
    </dgm:pt>
    <dgm:pt modelId="{4E9B698F-7884-49F3-843E-A2B4C7422BAB}" type="sibTrans" cxnId="{5CAAC2DB-8593-4818-BD74-7D395843AE72}">
      <dgm:prSet/>
      <dgm:spPr/>
      <dgm:t>
        <a:bodyPr/>
        <a:lstStyle/>
        <a:p>
          <a:endParaRPr lang="en-US"/>
        </a:p>
      </dgm:t>
    </dgm:pt>
    <dgm:pt modelId="{99A70106-95A8-4534-A139-6C5E374A30F2}" type="pres">
      <dgm:prSet presAssocID="{20C4A8FE-34FD-421A-994A-F014AEF794A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38485DE2-C45F-449A-A05F-5C1C8CB95248}" type="pres">
      <dgm:prSet presAssocID="{51DB11B6-A0C9-4645-BF4E-7E0778392A33}" presName="hierRoot1" presStyleCnt="0">
        <dgm:presLayoutVars>
          <dgm:hierBranch val="init"/>
        </dgm:presLayoutVars>
      </dgm:prSet>
      <dgm:spPr/>
    </dgm:pt>
    <dgm:pt modelId="{39A253D5-F583-479E-80D1-908747CB84D6}" type="pres">
      <dgm:prSet presAssocID="{51DB11B6-A0C9-4645-BF4E-7E0778392A33}" presName="rootComposite1" presStyleCnt="0"/>
      <dgm:spPr/>
    </dgm:pt>
    <dgm:pt modelId="{611CCD23-A0CE-4D6A-B926-541EA1807319}" type="pres">
      <dgm:prSet presAssocID="{51DB11B6-A0C9-4645-BF4E-7E0778392A33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527D685-5D4D-4047-9774-5AED09A4AAEC}" type="pres">
      <dgm:prSet presAssocID="{51DB11B6-A0C9-4645-BF4E-7E0778392A33}" presName="rootConnector1" presStyleLbl="node1" presStyleIdx="0" presStyleCnt="0"/>
      <dgm:spPr/>
      <dgm:t>
        <a:bodyPr/>
        <a:lstStyle/>
        <a:p>
          <a:endParaRPr lang="en-US"/>
        </a:p>
      </dgm:t>
    </dgm:pt>
    <dgm:pt modelId="{55C4A72F-2150-4192-9FDE-B426DCA6BDE6}" type="pres">
      <dgm:prSet presAssocID="{51DB11B6-A0C9-4645-BF4E-7E0778392A33}" presName="hierChild2" presStyleCnt="0"/>
      <dgm:spPr/>
    </dgm:pt>
    <dgm:pt modelId="{FCE343E2-58D5-4E05-A289-91F6C1C586AC}" type="pres">
      <dgm:prSet presAssocID="{E5272BE3-3437-4FEF-B9FB-9CE19812E178}" presName="Name37" presStyleLbl="parChTrans1D2" presStyleIdx="0" presStyleCnt="6"/>
      <dgm:spPr/>
      <dgm:t>
        <a:bodyPr/>
        <a:lstStyle/>
        <a:p>
          <a:endParaRPr lang="en-US"/>
        </a:p>
      </dgm:t>
    </dgm:pt>
    <dgm:pt modelId="{917C9BFD-074C-49AD-9BF9-573EEB27CC84}" type="pres">
      <dgm:prSet presAssocID="{5749B5BD-BDC9-47E5-A9B9-E87E497F3F60}" presName="hierRoot2" presStyleCnt="0">
        <dgm:presLayoutVars>
          <dgm:hierBranch val="init"/>
        </dgm:presLayoutVars>
      </dgm:prSet>
      <dgm:spPr/>
    </dgm:pt>
    <dgm:pt modelId="{D8820F93-3F98-4452-B87F-310F4BBE8F13}" type="pres">
      <dgm:prSet presAssocID="{5749B5BD-BDC9-47E5-A9B9-E87E497F3F60}" presName="rootComposite" presStyleCnt="0"/>
      <dgm:spPr/>
    </dgm:pt>
    <dgm:pt modelId="{71AA92BC-B6C1-4321-95CD-0D783A8A8DE0}" type="pres">
      <dgm:prSet presAssocID="{5749B5BD-BDC9-47E5-A9B9-E87E497F3F60}" presName="rootText" presStyleLbl="node2" presStyleIdx="0" presStyleCnt="5" custScaleY="13444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D06350B-F34E-4F8A-AEDE-AD96560F0AD9}" type="pres">
      <dgm:prSet presAssocID="{5749B5BD-BDC9-47E5-A9B9-E87E497F3F60}" presName="rootConnector" presStyleLbl="node2" presStyleIdx="0" presStyleCnt="5"/>
      <dgm:spPr/>
      <dgm:t>
        <a:bodyPr/>
        <a:lstStyle/>
        <a:p>
          <a:endParaRPr lang="en-US"/>
        </a:p>
      </dgm:t>
    </dgm:pt>
    <dgm:pt modelId="{19EAD9D5-F3D4-4D18-870F-3AA15A1B2C4F}" type="pres">
      <dgm:prSet presAssocID="{5749B5BD-BDC9-47E5-A9B9-E87E497F3F60}" presName="hierChild4" presStyleCnt="0"/>
      <dgm:spPr/>
    </dgm:pt>
    <dgm:pt modelId="{B84C33BD-787D-4753-AAFD-9E8F61B93F67}" type="pres">
      <dgm:prSet presAssocID="{5749B5BD-BDC9-47E5-A9B9-E87E497F3F60}" presName="hierChild5" presStyleCnt="0"/>
      <dgm:spPr/>
    </dgm:pt>
    <dgm:pt modelId="{4025BB93-B0AA-4B41-94EB-4FFE47048131}" type="pres">
      <dgm:prSet presAssocID="{4F1483EE-B012-4822-9829-1C9DE061054B}" presName="Name37" presStyleLbl="parChTrans1D2" presStyleIdx="1" presStyleCnt="6"/>
      <dgm:spPr/>
      <dgm:t>
        <a:bodyPr/>
        <a:lstStyle/>
        <a:p>
          <a:endParaRPr lang="en-US"/>
        </a:p>
      </dgm:t>
    </dgm:pt>
    <dgm:pt modelId="{F603599B-12BF-4588-AD2C-C1C14A034CFC}" type="pres">
      <dgm:prSet presAssocID="{2CE5BEAD-7B2A-451C-B385-0B986649FCCD}" presName="hierRoot2" presStyleCnt="0">
        <dgm:presLayoutVars>
          <dgm:hierBranch val="init"/>
        </dgm:presLayoutVars>
      </dgm:prSet>
      <dgm:spPr/>
    </dgm:pt>
    <dgm:pt modelId="{3C68AE0F-FB03-4D22-8B2C-428911CE9991}" type="pres">
      <dgm:prSet presAssocID="{2CE5BEAD-7B2A-451C-B385-0B986649FCCD}" presName="rootComposite" presStyleCnt="0"/>
      <dgm:spPr/>
    </dgm:pt>
    <dgm:pt modelId="{7713F935-F7D1-48F8-8D82-D99D6B65237A}" type="pres">
      <dgm:prSet presAssocID="{2CE5BEAD-7B2A-451C-B385-0B986649FCCD}" presName="rootText" presStyleLbl="node2" presStyleIdx="1" presStyleCnt="5" custScaleY="11480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187FC1B-FA5D-421B-9FBE-AC3287387CF6}" type="pres">
      <dgm:prSet presAssocID="{2CE5BEAD-7B2A-451C-B385-0B986649FCCD}" presName="rootConnector" presStyleLbl="node2" presStyleIdx="1" presStyleCnt="5"/>
      <dgm:spPr/>
      <dgm:t>
        <a:bodyPr/>
        <a:lstStyle/>
        <a:p>
          <a:endParaRPr lang="en-US"/>
        </a:p>
      </dgm:t>
    </dgm:pt>
    <dgm:pt modelId="{91A00A5F-7C29-49A8-BBBB-0180C89AB35C}" type="pres">
      <dgm:prSet presAssocID="{2CE5BEAD-7B2A-451C-B385-0B986649FCCD}" presName="hierChild4" presStyleCnt="0"/>
      <dgm:spPr/>
    </dgm:pt>
    <dgm:pt modelId="{91A29078-4795-45FB-B98E-911EDBFBEB22}" type="pres">
      <dgm:prSet presAssocID="{2CE5BEAD-7B2A-451C-B385-0B986649FCCD}" presName="hierChild5" presStyleCnt="0"/>
      <dgm:spPr/>
    </dgm:pt>
    <dgm:pt modelId="{0E018987-ECF7-42F1-A8D0-CAA9066728EF}" type="pres">
      <dgm:prSet presAssocID="{05AB9518-823A-46C6-BAC6-4A69B0629339}" presName="Name37" presStyleLbl="parChTrans1D2" presStyleIdx="2" presStyleCnt="6"/>
      <dgm:spPr/>
      <dgm:t>
        <a:bodyPr/>
        <a:lstStyle/>
        <a:p>
          <a:endParaRPr lang="en-US"/>
        </a:p>
      </dgm:t>
    </dgm:pt>
    <dgm:pt modelId="{A331976F-CF06-405A-9621-E57140F40F4C}" type="pres">
      <dgm:prSet presAssocID="{0F400FEE-24EF-440F-A250-89CE953E299D}" presName="hierRoot2" presStyleCnt="0">
        <dgm:presLayoutVars>
          <dgm:hierBranch val="init"/>
        </dgm:presLayoutVars>
      </dgm:prSet>
      <dgm:spPr/>
    </dgm:pt>
    <dgm:pt modelId="{BB795A01-97C5-44C5-AB53-41EEF9C6B197}" type="pres">
      <dgm:prSet presAssocID="{0F400FEE-24EF-440F-A250-89CE953E299D}" presName="rootComposite" presStyleCnt="0"/>
      <dgm:spPr/>
    </dgm:pt>
    <dgm:pt modelId="{2702DD02-0E58-4BC7-848C-EB3FB8FCD2F0}" type="pres">
      <dgm:prSet presAssocID="{0F400FEE-24EF-440F-A250-89CE953E299D}" presName="rootText" presStyleLbl="node2" presStyleIdx="2" presStyleCnt="5" custScaleY="15407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140733B-A5CE-4F35-AF1B-A827259DE718}" type="pres">
      <dgm:prSet presAssocID="{0F400FEE-24EF-440F-A250-89CE953E299D}" presName="rootConnector" presStyleLbl="node2" presStyleIdx="2" presStyleCnt="5"/>
      <dgm:spPr/>
      <dgm:t>
        <a:bodyPr/>
        <a:lstStyle/>
        <a:p>
          <a:endParaRPr lang="en-US"/>
        </a:p>
      </dgm:t>
    </dgm:pt>
    <dgm:pt modelId="{D9C746BE-1261-4190-A345-170DBA31B02B}" type="pres">
      <dgm:prSet presAssocID="{0F400FEE-24EF-440F-A250-89CE953E299D}" presName="hierChild4" presStyleCnt="0"/>
      <dgm:spPr/>
    </dgm:pt>
    <dgm:pt modelId="{2333F68A-EA79-47AE-BE2A-D2C0CE688878}" type="pres">
      <dgm:prSet presAssocID="{0F400FEE-24EF-440F-A250-89CE953E299D}" presName="hierChild5" presStyleCnt="0"/>
      <dgm:spPr/>
    </dgm:pt>
    <dgm:pt modelId="{F5C15BF7-B16B-45A2-97F6-52469E720219}" type="pres">
      <dgm:prSet presAssocID="{A06336E0-09FC-475A-89CB-A43D1374236B}" presName="Name37" presStyleLbl="parChTrans1D2" presStyleIdx="3" presStyleCnt="6"/>
      <dgm:spPr/>
      <dgm:t>
        <a:bodyPr/>
        <a:lstStyle/>
        <a:p>
          <a:endParaRPr lang="en-US"/>
        </a:p>
      </dgm:t>
    </dgm:pt>
    <dgm:pt modelId="{C1AACD92-CE55-4D91-9969-E98B264D8968}" type="pres">
      <dgm:prSet presAssocID="{B7D18F1F-CFC2-4EFE-A692-DB6CF2B9964F}" presName="hierRoot2" presStyleCnt="0">
        <dgm:presLayoutVars>
          <dgm:hierBranch val="init"/>
        </dgm:presLayoutVars>
      </dgm:prSet>
      <dgm:spPr/>
    </dgm:pt>
    <dgm:pt modelId="{6F49DABB-3DA4-45E3-8F1B-55A3336B02DC}" type="pres">
      <dgm:prSet presAssocID="{B7D18F1F-CFC2-4EFE-A692-DB6CF2B9964F}" presName="rootComposite" presStyleCnt="0"/>
      <dgm:spPr/>
    </dgm:pt>
    <dgm:pt modelId="{00AC0D51-82C4-4DD3-B11A-FB9BDBBF2A6A}" type="pres">
      <dgm:prSet presAssocID="{B7D18F1F-CFC2-4EFE-A692-DB6CF2B9964F}" presName="rootText" presStyleLbl="node2" presStyleIdx="3" presStyleCnt="5" custScaleY="1296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0652AE8-F1FD-42ED-9596-5C4B65921A11}" type="pres">
      <dgm:prSet presAssocID="{B7D18F1F-CFC2-4EFE-A692-DB6CF2B9964F}" presName="rootConnector" presStyleLbl="node2" presStyleIdx="3" presStyleCnt="5"/>
      <dgm:spPr/>
      <dgm:t>
        <a:bodyPr/>
        <a:lstStyle/>
        <a:p>
          <a:endParaRPr lang="en-US"/>
        </a:p>
      </dgm:t>
    </dgm:pt>
    <dgm:pt modelId="{E43C186D-6C4A-4EBF-8FFC-A74CBD863BF2}" type="pres">
      <dgm:prSet presAssocID="{B7D18F1F-CFC2-4EFE-A692-DB6CF2B9964F}" presName="hierChild4" presStyleCnt="0"/>
      <dgm:spPr/>
    </dgm:pt>
    <dgm:pt modelId="{84A2F348-D791-4736-9553-73106D2A9CAC}" type="pres">
      <dgm:prSet presAssocID="{B7D18F1F-CFC2-4EFE-A692-DB6CF2B9964F}" presName="hierChild5" presStyleCnt="0"/>
      <dgm:spPr/>
    </dgm:pt>
    <dgm:pt modelId="{0C9F70BE-901A-4793-BAD3-7BD8DA1FD22C}" type="pres">
      <dgm:prSet presAssocID="{0D71F7D0-E487-4259-80CF-CF50B907FE79}" presName="Name37" presStyleLbl="parChTrans1D2" presStyleIdx="4" presStyleCnt="6"/>
      <dgm:spPr/>
      <dgm:t>
        <a:bodyPr/>
        <a:lstStyle/>
        <a:p>
          <a:endParaRPr lang="en-US"/>
        </a:p>
      </dgm:t>
    </dgm:pt>
    <dgm:pt modelId="{60A84570-3C5A-4CCD-A0C5-ADEB87CA9991}" type="pres">
      <dgm:prSet presAssocID="{EADFA06D-08F8-4A67-BCA3-614D5CC563D5}" presName="hierRoot2" presStyleCnt="0">
        <dgm:presLayoutVars>
          <dgm:hierBranch val="init"/>
        </dgm:presLayoutVars>
      </dgm:prSet>
      <dgm:spPr/>
    </dgm:pt>
    <dgm:pt modelId="{EDCE117D-D607-4912-928C-A091699D4187}" type="pres">
      <dgm:prSet presAssocID="{EADFA06D-08F8-4A67-BCA3-614D5CC563D5}" presName="rootComposite" presStyleCnt="0"/>
      <dgm:spPr/>
    </dgm:pt>
    <dgm:pt modelId="{92900098-2F47-4D96-AB8B-C17B12FCEA50}" type="pres">
      <dgm:prSet presAssocID="{EADFA06D-08F8-4A67-BCA3-614D5CC563D5}" presName="rootText" presStyleLbl="node2" presStyleIdx="4" presStyleCnt="5" custScaleY="9034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F00395C-BF2E-4E60-9025-B9891366A90C}" type="pres">
      <dgm:prSet presAssocID="{EADFA06D-08F8-4A67-BCA3-614D5CC563D5}" presName="rootConnector" presStyleLbl="node2" presStyleIdx="4" presStyleCnt="5"/>
      <dgm:spPr/>
      <dgm:t>
        <a:bodyPr/>
        <a:lstStyle/>
        <a:p>
          <a:endParaRPr lang="en-US"/>
        </a:p>
      </dgm:t>
    </dgm:pt>
    <dgm:pt modelId="{DF4273D1-56EC-4216-8067-B9CCB986CDCE}" type="pres">
      <dgm:prSet presAssocID="{EADFA06D-08F8-4A67-BCA3-614D5CC563D5}" presName="hierChild4" presStyleCnt="0"/>
      <dgm:spPr/>
    </dgm:pt>
    <dgm:pt modelId="{3164E2B2-C9A2-42A8-BEEF-EA040D93E456}" type="pres">
      <dgm:prSet presAssocID="{EADFA06D-08F8-4A67-BCA3-614D5CC563D5}" presName="hierChild5" presStyleCnt="0"/>
      <dgm:spPr/>
    </dgm:pt>
    <dgm:pt modelId="{9B11BF7E-E995-49AA-8436-E2C0DD661CBD}" type="pres">
      <dgm:prSet presAssocID="{51DB11B6-A0C9-4645-BF4E-7E0778392A33}" presName="hierChild3" presStyleCnt="0"/>
      <dgm:spPr/>
    </dgm:pt>
    <dgm:pt modelId="{CE0E70B3-2D25-44A3-BD27-C0BAF4049A57}" type="pres">
      <dgm:prSet presAssocID="{D13D1664-813B-4B79-B502-978299FCB5C3}" presName="Name111" presStyleLbl="parChTrans1D2" presStyleIdx="5" presStyleCnt="6"/>
      <dgm:spPr/>
      <dgm:t>
        <a:bodyPr/>
        <a:lstStyle/>
        <a:p>
          <a:endParaRPr lang="en-US"/>
        </a:p>
      </dgm:t>
    </dgm:pt>
    <dgm:pt modelId="{0BACF3DF-573E-48E8-B7D3-72EEECA58B36}" type="pres">
      <dgm:prSet presAssocID="{56242EE5-9059-47F6-8144-068540300FC5}" presName="hierRoot3" presStyleCnt="0">
        <dgm:presLayoutVars>
          <dgm:hierBranch val="init"/>
        </dgm:presLayoutVars>
      </dgm:prSet>
      <dgm:spPr/>
    </dgm:pt>
    <dgm:pt modelId="{BE8B04F9-5FBA-4F5A-ACB2-7844D909EFED}" type="pres">
      <dgm:prSet presAssocID="{56242EE5-9059-47F6-8144-068540300FC5}" presName="rootComposite3" presStyleCnt="0"/>
      <dgm:spPr/>
    </dgm:pt>
    <dgm:pt modelId="{81638C4D-1B28-4252-823C-89752C38D0C5}" type="pres">
      <dgm:prSet presAssocID="{56242EE5-9059-47F6-8144-068540300FC5}" presName="rootText3" presStyleLbl="asst1" presStyleIdx="0" presStyleCnt="1" custScaleX="119511" custScaleY="13528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403B2D9-D16F-45D7-AC14-56FC68C708A5}" type="pres">
      <dgm:prSet presAssocID="{56242EE5-9059-47F6-8144-068540300FC5}" presName="rootConnector3" presStyleLbl="asst1" presStyleIdx="0" presStyleCnt="1"/>
      <dgm:spPr/>
      <dgm:t>
        <a:bodyPr/>
        <a:lstStyle/>
        <a:p>
          <a:endParaRPr lang="en-US"/>
        </a:p>
      </dgm:t>
    </dgm:pt>
    <dgm:pt modelId="{9AC68782-98D9-4C23-86A9-A7783D93C8B2}" type="pres">
      <dgm:prSet presAssocID="{56242EE5-9059-47F6-8144-068540300FC5}" presName="hierChild6" presStyleCnt="0"/>
      <dgm:spPr/>
    </dgm:pt>
    <dgm:pt modelId="{4B47C44C-F704-44DA-BA29-0514CEAA35BD}" type="pres">
      <dgm:prSet presAssocID="{56242EE5-9059-47F6-8144-068540300FC5}" presName="hierChild7" presStyleCnt="0"/>
      <dgm:spPr/>
    </dgm:pt>
  </dgm:ptLst>
  <dgm:cxnLst>
    <dgm:cxn modelId="{E4A6A76D-6F16-4743-AF2A-26B89EEA8E5E}" type="presOf" srcId="{0F400FEE-24EF-440F-A250-89CE953E299D}" destId="{2702DD02-0E58-4BC7-848C-EB3FB8FCD2F0}" srcOrd="0" destOrd="0" presId="urn:microsoft.com/office/officeart/2005/8/layout/orgChart1"/>
    <dgm:cxn modelId="{5F204A28-DC72-4F33-9FDC-5E63114DD909}" srcId="{51DB11B6-A0C9-4645-BF4E-7E0778392A33}" destId="{5749B5BD-BDC9-47E5-A9B9-E87E497F3F60}" srcOrd="1" destOrd="0" parTransId="{E5272BE3-3437-4FEF-B9FB-9CE19812E178}" sibTransId="{A64204C8-2374-4A3F-82F1-0DD8A75EAE7A}"/>
    <dgm:cxn modelId="{FBC97F8A-65EA-4328-A3FD-007FB49877A1}" type="presOf" srcId="{56242EE5-9059-47F6-8144-068540300FC5}" destId="{81638C4D-1B28-4252-823C-89752C38D0C5}" srcOrd="0" destOrd="0" presId="urn:microsoft.com/office/officeart/2005/8/layout/orgChart1"/>
    <dgm:cxn modelId="{B6C3A40D-9207-4798-9FF2-364789AC3244}" type="presOf" srcId="{EADFA06D-08F8-4A67-BCA3-614D5CC563D5}" destId="{1F00395C-BF2E-4E60-9025-B9891366A90C}" srcOrd="1" destOrd="0" presId="urn:microsoft.com/office/officeart/2005/8/layout/orgChart1"/>
    <dgm:cxn modelId="{99D30C01-960F-4AA5-B94C-B05729B991EA}" type="presOf" srcId="{05AB9518-823A-46C6-BAC6-4A69B0629339}" destId="{0E018987-ECF7-42F1-A8D0-CAA9066728EF}" srcOrd="0" destOrd="0" presId="urn:microsoft.com/office/officeart/2005/8/layout/orgChart1"/>
    <dgm:cxn modelId="{B3AD90D4-E4A1-4E80-844A-F6AAE60337B8}" type="presOf" srcId="{2CE5BEAD-7B2A-451C-B385-0B986649FCCD}" destId="{7713F935-F7D1-48F8-8D82-D99D6B65237A}" srcOrd="0" destOrd="0" presId="urn:microsoft.com/office/officeart/2005/8/layout/orgChart1"/>
    <dgm:cxn modelId="{E344AA09-767C-4B3F-8C03-10CBC981EE39}" type="presOf" srcId="{B7D18F1F-CFC2-4EFE-A692-DB6CF2B9964F}" destId="{D0652AE8-F1FD-42ED-9596-5C4B65921A11}" srcOrd="1" destOrd="0" presId="urn:microsoft.com/office/officeart/2005/8/layout/orgChart1"/>
    <dgm:cxn modelId="{58F03DA0-3C24-418F-8179-0C0CFDC678DD}" type="presOf" srcId="{2CE5BEAD-7B2A-451C-B385-0B986649FCCD}" destId="{7187FC1B-FA5D-421B-9FBE-AC3287387CF6}" srcOrd="1" destOrd="0" presId="urn:microsoft.com/office/officeart/2005/8/layout/orgChart1"/>
    <dgm:cxn modelId="{908E4A6F-A7B4-462B-8E65-B55020AA0F57}" type="presOf" srcId="{0F400FEE-24EF-440F-A250-89CE953E299D}" destId="{E140733B-A5CE-4F35-AF1B-A827259DE718}" srcOrd="1" destOrd="0" presId="urn:microsoft.com/office/officeart/2005/8/layout/orgChart1"/>
    <dgm:cxn modelId="{091270D2-30E2-4A30-9670-B7CFBC3FB7A5}" type="presOf" srcId="{5749B5BD-BDC9-47E5-A9B9-E87E497F3F60}" destId="{71AA92BC-B6C1-4321-95CD-0D783A8A8DE0}" srcOrd="0" destOrd="0" presId="urn:microsoft.com/office/officeart/2005/8/layout/orgChart1"/>
    <dgm:cxn modelId="{4B2EA6DF-C9E2-428C-AE1F-B1F58EC00F9E}" srcId="{51DB11B6-A0C9-4645-BF4E-7E0778392A33}" destId="{B7D18F1F-CFC2-4EFE-A692-DB6CF2B9964F}" srcOrd="4" destOrd="0" parTransId="{A06336E0-09FC-475A-89CB-A43D1374236B}" sibTransId="{5A8C7CEC-BBD1-4B2D-810A-F7D220E0BDFE}"/>
    <dgm:cxn modelId="{ABF63E8B-D25B-41A2-A1D5-BD62169AB150}" type="presOf" srcId="{D13D1664-813B-4B79-B502-978299FCB5C3}" destId="{CE0E70B3-2D25-44A3-BD27-C0BAF4049A57}" srcOrd="0" destOrd="0" presId="urn:microsoft.com/office/officeart/2005/8/layout/orgChart1"/>
    <dgm:cxn modelId="{37F824F1-9652-4C78-8268-7D3F7DB9D29F}" type="presOf" srcId="{B7D18F1F-CFC2-4EFE-A692-DB6CF2B9964F}" destId="{00AC0D51-82C4-4DD3-B11A-FB9BDBBF2A6A}" srcOrd="0" destOrd="0" presId="urn:microsoft.com/office/officeart/2005/8/layout/orgChart1"/>
    <dgm:cxn modelId="{025A01AA-6120-40A7-80A0-E951ED336B77}" type="presOf" srcId="{A06336E0-09FC-475A-89CB-A43D1374236B}" destId="{F5C15BF7-B16B-45A2-97F6-52469E720219}" srcOrd="0" destOrd="0" presId="urn:microsoft.com/office/officeart/2005/8/layout/orgChart1"/>
    <dgm:cxn modelId="{51B3933D-4E4C-4FE3-B9AB-5409BA042C0C}" srcId="{20C4A8FE-34FD-421A-994A-F014AEF794A5}" destId="{51DB11B6-A0C9-4645-BF4E-7E0778392A33}" srcOrd="0" destOrd="0" parTransId="{0330806E-EB25-49CB-869F-C25815DB3816}" sibTransId="{98CF71EA-D5A2-4AA0-88A7-5144E886C687}"/>
    <dgm:cxn modelId="{154DC083-C228-4310-BD4C-A1BCCFC73C27}" type="presOf" srcId="{E5272BE3-3437-4FEF-B9FB-9CE19812E178}" destId="{FCE343E2-58D5-4E05-A289-91F6C1C586AC}" srcOrd="0" destOrd="0" presId="urn:microsoft.com/office/officeart/2005/8/layout/orgChart1"/>
    <dgm:cxn modelId="{5CAAC2DB-8593-4818-BD74-7D395843AE72}" srcId="{51DB11B6-A0C9-4645-BF4E-7E0778392A33}" destId="{EADFA06D-08F8-4A67-BCA3-614D5CC563D5}" srcOrd="5" destOrd="0" parTransId="{0D71F7D0-E487-4259-80CF-CF50B907FE79}" sibTransId="{4E9B698F-7884-49F3-843E-A2B4C7422BAB}"/>
    <dgm:cxn modelId="{37B052F9-5AD4-4CEA-9855-24014CB0F302}" type="presOf" srcId="{0D71F7D0-E487-4259-80CF-CF50B907FE79}" destId="{0C9F70BE-901A-4793-BAD3-7BD8DA1FD22C}" srcOrd="0" destOrd="0" presId="urn:microsoft.com/office/officeart/2005/8/layout/orgChart1"/>
    <dgm:cxn modelId="{AC7D4BBB-5B4D-4670-A813-7D51BE229779}" type="presOf" srcId="{EADFA06D-08F8-4A67-BCA3-614D5CC563D5}" destId="{92900098-2F47-4D96-AB8B-C17B12FCEA50}" srcOrd="0" destOrd="0" presId="urn:microsoft.com/office/officeart/2005/8/layout/orgChart1"/>
    <dgm:cxn modelId="{57791E90-8EA4-43B0-B80B-93277FE8C1E4}" type="presOf" srcId="{4F1483EE-B012-4822-9829-1C9DE061054B}" destId="{4025BB93-B0AA-4B41-94EB-4FFE47048131}" srcOrd="0" destOrd="0" presId="urn:microsoft.com/office/officeart/2005/8/layout/orgChart1"/>
    <dgm:cxn modelId="{54B83F70-3BA1-43BA-B91E-939CD90809A0}" srcId="{51DB11B6-A0C9-4645-BF4E-7E0778392A33}" destId="{56242EE5-9059-47F6-8144-068540300FC5}" srcOrd="0" destOrd="0" parTransId="{D13D1664-813B-4B79-B502-978299FCB5C3}" sibTransId="{E5F7A4FC-8C66-4DE2-9EF8-1A1BB2745FE2}"/>
    <dgm:cxn modelId="{6E1D0748-B118-4736-8867-66EB44FC283A}" srcId="{51DB11B6-A0C9-4645-BF4E-7E0778392A33}" destId="{2CE5BEAD-7B2A-451C-B385-0B986649FCCD}" srcOrd="2" destOrd="0" parTransId="{4F1483EE-B012-4822-9829-1C9DE061054B}" sibTransId="{8D91C3F3-34E9-4DCB-9545-48F470BBBB74}"/>
    <dgm:cxn modelId="{06576959-DE38-440F-BCF6-FDD77D1E565D}" type="presOf" srcId="{51DB11B6-A0C9-4645-BF4E-7E0778392A33}" destId="{611CCD23-A0CE-4D6A-B926-541EA1807319}" srcOrd="0" destOrd="0" presId="urn:microsoft.com/office/officeart/2005/8/layout/orgChart1"/>
    <dgm:cxn modelId="{F14CF90F-6BF0-4DC9-BAD0-BF02C26D957C}" type="presOf" srcId="{20C4A8FE-34FD-421A-994A-F014AEF794A5}" destId="{99A70106-95A8-4534-A139-6C5E374A30F2}" srcOrd="0" destOrd="0" presId="urn:microsoft.com/office/officeart/2005/8/layout/orgChart1"/>
    <dgm:cxn modelId="{A298C64C-935F-484B-8A9F-81A0BF166353}" type="presOf" srcId="{5749B5BD-BDC9-47E5-A9B9-E87E497F3F60}" destId="{9D06350B-F34E-4F8A-AEDE-AD96560F0AD9}" srcOrd="1" destOrd="0" presId="urn:microsoft.com/office/officeart/2005/8/layout/orgChart1"/>
    <dgm:cxn modelId="{366F9F26-A948-49AB-AC88-84FC6C3755F6}" srcId="{51DB11B6-A0C9-4645-BF4E-7E0778392A33}" destId="{0F400FEE-24EF-440F-A250-89CE953E299D}" srcOrd="3" destOrd="0" parTransId="{05AB9518-823A-46C6-BAC6-4A69B0629339}" sibTransId="{7F4D6D63-317E-4B46-82F4-A860BE3FFA46}"/>
    <dgm:cxn modelId="{EE209CF6-0494-49FE-8698-497E83FAC854}" type="presOf" srcId="{51DB11B6-A0C9-4645-BF4E-7E0778392A33}" destId="{1527D685-5D4D-4047-9774-5AED09A4AAEC}" srcOrd="1" destOrd="0" presId="urn:microsoft.com/office/officeart/2005/8/layout/orgChart1"/>
    <dgm:cxn modelId="{47657981-2D5B-48F5-BD8F-FF0B863D6881}" type="presOf" srcId="{56242EE5-9059-47F6-8144-068540300FC5}" destId="{1403B2D9-D16F-45D7-AC14-56FC68C708A5}" srcOrd="1" destOrd="0" presId="urn:microsoft.com/office/officeart/2005/8/layout/orgChart1"/>
    <dgm:cxn modelId="{B95489A3-2276-47ED-AAE2-F91B872F6292}" type="presParOf" srcId="{99A70106-95A8-4534-A139-6C5E374A30F2}" destId="{38485DE2-C45F-449A-A05F-5C1C8CB95248}" srcOrd="0" destOrd="0" presId="urn:microsoft.com/office/officeart/2005/8/layout/orgChart1"/>
    <dgm:cxn modelId="{B0F5C51D-8815-460F-A5A3-D27F2795FD25}" type="presParOf" srcId="{38485DE2-C45F-449A-A05F-5C1C8CB95248}" destId="{39A253D5-F583-479E-80D1-908747CB84D6}" srcOrd="0" destOrd="0" presId="urn:microsoft.com/office/officeart/2005/8/layout/orgChart1"/>
    <dgm:cxn modelId="{C9408088-4050-4661-BB75-62DA3447BA0E}" type="presParOf" srcId="{39A253D5-F583-479E-80D1-908747CB84D6}" destId="{611CCD23-A0CE-4D6A-B926-541EA1807319}" srcOrd="0" destOrd="0" presId="urn:microsoft.com/office/officeart/2005/8/layout/orgChart1"/>
    <dgm:cxn modelId="{D51C2163-CE20-4BD2-9CD4-35D8CB837A14}" type="presParOf" srcId="{39A253D5-F583-479E-80D1-908747CB84D6}" destId="{1527D685-5D4D-4047-9774-5AED09A4AAEC}" srcOrd="1" destOrd="0" presId="urn:microsoft.com/office/officeart/2005/8/layout/orgChart1"/>
    <dgm:cxn modelId="{F4E65198-0C96-42DF-8B78-4D46F10643AF}" type="presParOf" srcId="{38485DE2-C45F-449A-A05F-5C1C8CB95248}" destId="{55C4A72F-2150-4192-9FDE-B426DCA6BDE6}" srcOrd="1" destOrd="0" presId="urn:microsoft.com/office/officeart/2005/8/layout/orgChart1"/>
    <dgm:cxn modelId="{0AD9DC3C-D3D7-4844-8D27-F412071086C1}" type="presParOf" srcId="{55C4A72F-2150-4192-9FDE-B426DCA6BDE6}" destId="{FCE343E2-58D5-4E05-A289-91F6C1C586AC}" srcOrd="0" destOrd="0" presId="urn:microsoft.com/office/officeart/2005/8/layout/orgChart1"/>
    <dgm:cxn modelId="{4E769B17-3155-4A11-A346-2F7386848649}" type="presParOf" srcId="{55C4A72F-2150-4192-9FDE-B426DCA6BDE6}" destId="{917C9BFD-074C-49AD-9BF9-573EEB27CC84}" srcOrd="1" destOrd="0" presId="urn:microsoft.com/office/officeart/2005/8/layout/orgChart1"/>
    <dgm:cxn modelId="{1352F2C0-8866-4896-8CE7-69B56A37C6E5}" type="presParOf" srcId="{917C9BFD-074C-49AD-9BF9-573EEB27CC84}" destId="{D8820F93-3F98-4452-B87F-310F4BBE8F13}" srcOrd="0" destOrd="0" presId="urn:microsoft.com/office/officeart/2005/8/layout/orgChart1"/>
    <dgm:cxn modelId="{8768BDC9-782B-44C7-A174-C05F5EC48ADA}" type="presParOf" srcId="{D8820F93-3F98-4452-B87F-310F4BBE8F13}" destId="{71AA92BC-B6C1-4321-95CD-0D783A8A8DE0}" srcOrd="0" destOrd="0" presId="urn:microsoft.com/office/officeart/2005/8/layout/orgChart1"/>
    <dgm:cxn modelId="{E54C550C-A899-4B6A-9054-270B6256D98E}" type="presParOf" srcId="{D8820F93-3F98-4452-B87F-310F4BBE8F13}" destId="{9D06350B-F34E-4F8A-AEDE-AD96560F0AD9}" srcOrd="1" destOrd="0" presId="urn:microsoft.com/office/officeart/2005/8/layout/orgChart1"/>
    <dgm:cxn modelId="{5320EA49-F191-4A57-BA90-CC7F3DB4BF54}" type="presParOf" srcId="{917C9BFD-074C-49AD-9BF9-573EEB27CC84}" destId="{19EAD9D5-F3D4-4D18-870F-3AA15A1B2C4F}" srcOrd="1" destOrd="0" presId="urn:microsoft.com/office/officeart/2005/8/layout/orgChart1"/>
    <dgm:cxn modelId="{97E4554A-FFD9-46C7-9B26-176B31053395}" type="presParOf" srcId="{917C9BFD-074C-49AD-9BF9-573EEB27CC84}" destId="{B84C33BD-787D-4753-AAFD-9E8F61B93F67}" srcOrd="2" destOrd="0" presId="urn:microsoft.com/office/officeart/2005/8/layout/orgChart1"/>
    <dgm:cxn modelId="{2FA10FAC-9F23-4715-891D-CB0B83A9C9DC}" type="presParOf" srcId="{55C4A72F-2150-4192-9FDE-B426DCA6BDE6}" destId="{4025BB93-B0AA-4B41-94EB-4FFE47048131}" srcOrd="2" destOrd="0" presId="urn:microsoft.com/office/officeart/2005/8/layout/orgChart1"/>
    <dgm:cxn modelId="{E3476718-6466-4042-892E-BF27FE1D0547}" type="presParOf" srcId="{55C4A72F-2150-4192-9FDE-B426DCA6BDE6}" destId="{F603599B-12BF-4588-AD2C-C1C14A034CFC}" srcOrd="3" destOrd="0" presId="urn:microsoft.com/office/officeart/2005/8/layout/orgChart1"/>
    <dgm:cxn modelId="{B6B0E6D6-00E1-4AE8-B003-EBC4FE053CEB}" type="presParOf" srcId="{F603599B-12BF-4588-AD2C-C1C14A034CFC}" destId="{3C68AE0F-FB03-4D22-8B2C-428911CE9991}" srcOrd="0" destOrd="0" presId="urn:microsoft.com/office/officeart/2005/8/layout/orgChart1"/>
    <dgm:cxn modelId="{EF5CC919-75B6-4ED7-A4A0-D21A462EB95D}" type="presParOf" srcId="{3C68AE0F-FB03-4D22-8B2C-428911CE9991}" destId="{7713F935-F7D1-48F8-8D82-D99D6B65237A}" srcOrd="0" destOrd="0" presId="urn:microsoft.com/office/officeart/2005/8/layout/orgChart1"/>
    <dgm:cxn modelId="{1C987472-035B-44EB-8D4A-899A030FB45F}" type="presParOf" srcId="{3C68AE0F-FB03-4D22-8B2C-428911CE9991}" destId="{7187FC1B-FA5D-421B-9FBE-AC3287387CF6}" srcOrd="1" destOrd="0" presId="urn:microsoft.com/office/officeart/2005/8/layout/orgChart1"/>
    <dgm:cxn modelId="{B2255565-5965-4522-AA4D-618CA11D28DC}" type="presParOf" srcId="{F603599B-12BF-4588-AD2C-C1C14A034CFC}" destId="{91A00A5F-7C29-49A8-BBBB-0180C89AB35C}" srcOrd="1" destOrd="0" presId="urn:microsoft.com/office/officeart/2005/8/layout/orgChart1"/>
    <dgm:cxn modelId="{180C6977-261D-45BA-9F1C-4DAC7BE8392F}" type="presParOf" srcId="{F603599B-12BF-4588-AD2C-C1C14A034CFC}" destId="{91A29078-4795-45FB-B98E-911EDBFBEB22}" srcOrd="2" destOrd="0" presId="urn:microsoft.com/office/officeart/2005/8/layout/orgChart1"/>
    <dgm:cxn modelId="{C0BA29D8-FD52-4BD2-967C-0E63A25AC529}" type="presParOf" srcId="{55C4A72F-2150-4192-9FDE-B426DCA6BDE6}" destId="{0E018987-ECF7-42F1-A8D0-CAA9066728EF}" srcOrd="4" destOrd="0" presId="urn:microsoft.com/office/officeart/2005/8/layout/orgChart1"/>
    <dgm:cxn modelId="{DCA9777C-7A0A-4320-A460-873066B1F4BB}" type="presParOf" srcId="{55C4A72F-2150-4192-9FDE-B426DCA6BDE6}" destId="{A331976F-CF06-405A-9621-E57140F40F4C}" srcOrd="5" destOrd="0" presId="urn:microsoft.com/office/officeart/2005/8/layout/orgChart1"/>
    <dgm:cxn modelId="{210D86B0-FB5A-4D21-AC3B-F9B9903025BC}" type="presParOf" srcId="{A331976F-CF06-405A-9621-E57140F40F4C}" destId="{BB795A01-97C5-44C5-AB53-41EEF9C6B197}" srcOrd="0" destOrd="0" presId="urn:microsoft.com/office/officeart/2005/8/layout/orgChart1"/>
    <dgm:cxn modelId="{6CC50BDD-DAF4-438C-AFAB-DA5E7546E8A6}" type="presParOf" srcId="{BB795A01-97C5-44C5-AB53-41EEF9C6B197}" destId="{2702DD02-0E58-4BC7-848C-EB3FB8FCD2F0}" srcOrd="0" destOrd="0" presId="urn:microsoft.com/office/officeart/2005/8/layout/orgChart1"/>
    <dgm:cxn modelId="{73EFD240-9916-4840-BEC9-C91FA32E3C38}" type="presParOf" srcId="{BB795A01-97C5-44C5-AB53-41EEF9C6B197}" destId="{E140733B-A5CE-4F35-AF1B-A827259DE718}" srcOrd="1" destOrd="0" presId="urn:microsoft.com/office/officeart/2005/8/layout/orgChart1"/>
    <dgm:cxn modelId="{9886D6BE-4458-45E4-92FD-20217A612D38}" type="presParOf" srcId="{A331976F-CF06-405A-9621-E57140F40F4C}" destId="{D9C746BE-1261-4190-A345-170DBA31B02B}" srcOrd="1" destOrd="0" presId="urn:microsoft.com/office/officeart/2005/8/layout/orgChart1"/>
    <dgm:cxn modelId="{EF1F8103-2CE8-4795-94C9-E077B6C3F306}" type="presParOf" srcId="{A331976F-CF06-405A-9621-E57140F40F4C}" destId="{2333F68A-EA79-47AE-BE2A-D2C0CE688878}" srcOrd="2" destOrd="0" presId="urn:microsoft.com/office/officeart/2005/8/layout/orgChart1"/>
    <dgm:cxn modelId="{F09D26F1-A81D-45BA-8A3C-52FAF2E22245}" type="presParOf" srcId="{55C4A72F-2150-4192-9FDE-B426DCA6BDE6}" destId="{F5C15BF7-B16B-45A2-97F6-52469E720219}" srcOrd="6" destOrd="0" presId="urn:microsoft.com/office/officeart/2005/8/layout/orgChart1"/>
    <dgm:cxn modelId="{D65D99CF-EE90-4B6D-BE87-3DD664E5ACD9}" type="presParOf" srcId="{55C4A72F-2150-4192-9FDE-B426DCA6BDE6}" destId="{C1AACD92-CE55-4D91-9969-E98B264D8968}" srcOrd="7" destOrd="0" presId="urn:microsoft.com/office/officeart/2005/8/layout/orgChart1"/>
    <dgm:cxn modelId="{FD78681B-F2AA-42AD-829A-23D827C67331}" type="presParOf" srcId="{C1AACD92-CE55-4D91-9969-E98B264D8968}" destId="{6F49DABB-3DA4-45E3-8F1B-55A3336B02DC}" srcOrd="0" destOrd="0" presId="urn:microsoft.com/office/officeart/2005/8/layout/orgChart1"/>
    <dgm:cxn modelId="{9F628443-EDD4-4CD5-A617-C97D13FA0D9C}" type="presParOf" srcId="{6F49DABB-3DA4-45E3-8F1B-55A3336B02DC}" destId="{00AC0D51-82C4-4DD3-B11A-FB9BDBBF2A6A}" srcOrd="0" destOrd="0" presId="urn:microsoft.com/office/officeart/2005/8/layout/orgChart1"/>
    <dgm:cxn modelId="{A1BAB546-14B9-40BD-9D90-F43327D31A6C}" type="presParOf" srcId="{6F49DABB-3DA4-45E3-8F1B-55A3336B02DC}" destId="{D0652AE8-F1FD-42ED-9596-5C4B65921A11}" srcOrd="1" destOrd="0" presId="urn:microsoft.com/office/officeart/2005/8/layout/orgChart1"/>
    <dgm:cxn modelId="{3524A7AB-45E6-4FD0-9C99-562231C9A9CE}" type="presParOf" srcId="{C1AACD92-CE55-4D91-9969-E98B264D8968}" destId="{E43C186D-6C4A-4EBF-8FFC-A74CBD863BF2}" srcOrd="1" destOrd="0" presId="urn:microsoft.com/office/officeart/2005/8/layout/orgChart1"/>
    <dgm:cxn modelId="{8C1A7FB5-3489-47F6-ABA9-9648E1B7A39C}" type="presParOf" srcId="{C1AACD92-CE55-4D91-9969-E98B264D8968}" destId="{84A2F348-D791-4736-9553-73106D2A9CAC}" srcOrd="2" destOrd="0" presId="urn:microsoft.com/office/officeart/2005/8/layout/orgChart1"/>
    <dgm:cxn modelId="{9752B2B0-2038-4182-869B-9C14F24CCC32}" type="presParOf" srcId="{55C4A72F-2150-4192-9FDE-B426DCA6BDE6}" destId="{0C9F70BE-901A-4793-BAD3-7BD8DA1FD22C}" srcOrd="8" destOrd="0" presId="urn:microsoft.com/office/officeart/2005/8/layout/orgChart1"/>
    <dgm:cxn modelId="{3EF2800E-427B-4F83-AD12-9D35839D8746}" type="presParOf" srcId="{55C4A72F-2150-4192-9FDE-B426DCA6BDE6}" destId="{60A84570-3C5A-4CCD-A0C5-ADEB87CA9991}" srcOrd="9" destOrd="0" presId="urn:microsoft.com/office/officeart/2005/8/layout/orgChart1"/>
    <dgm:cxn modelId="{625AA89E-1166-4C83-BC15-23F2F38733D7}" type="presParOf" srcId="{60A84570-3C5A-4CCD-A0C5-ADEB87CA9991}" destId="{EDCE117D-D607-4912-928C-A091699D4187}" srcOrd="0" destOrd="0" presId="urn:microsoft.com/office/officeart/2005/8/layout/orgChart1"/>
    <dgm:cxn modelId="{C94021D4-45F7-4EF6-941E-6197CF645237}" type="presParOf" srcId="{EDCE117D-D607-4912-928C-A091699D4187}" destId="{92900098-2F47-4D96-AB8B-C17B12FCEA50}" srcOrd="0" destOrd="0" presId="urn:microsoft.com/office/officeart/2005/8/layout/orgChart1"/>
    <dgm:cxn modelId="{A0F93131-9679-4A9C-B8C7-ADBD0B74655D}" type="presParOf" srcId="{EDCE117D-D607-4912-928C-A091699D4187}" destId="{1F00395C-BF2E-4E60-9025-B9891366A90C}" srcOrd="1" destOrd="0" presId="urn:microsoft.com/office/officeart/2005/8/layout/orgChart1"/>
    <dgm:cxn modelId="{83FB5072-45DD-4CDE-8F9D-FAEB9F0C4E7B}" type="presParOf" srcId="{60A84570-3C5A-4CCD-A0C5-ADEB87CA9991}" destId="{DF4273D1-56EC-4216-8067-B9CCB986CDCE}" srcOrd="1" destOrd="0" presId="urn:microsoft.com/office/officeart/2005/8/layout/orgChart1"/>
    <dgm:cxn modelId="{9C0EB12E-6E59-41FE-BD98-781259FF0F09}" type="presParOf" srcId="{60A84570-3C5A-4CCD-A0C5-ADEB87CA9991}" destId="{3164E2B2-C9A2-42A8-BEEF-EA040D93E456}" srcOrd="2" destOrd="0" presId="urn:microsoft.com/office/officeart/2005/8/layout/orgChart1"/>
    <dgm:cxn modelId="{6201C04A-5020-49E9-AD83-18BABE180C5C}" type="presParOf" srcId="{38485DE2-C45F-449A-A05F-5C1C8CB95248}" destId="{9B11BF7E-E995-49AA-8436-E2C0DD661CBD}" srcOrd="2" destOrd="0" presId="urn:microsoft.com/office/officeart/2005/8/layout/orgChart1"/>
    <dgm:cxn modelId="{7A50A5A5-16E0-48A9-BBF9-69928E0788AC}" type="presParOf" srcId="{9B11BF7E-E995-49AA-8436-E2C0DD661CBD}" destId="{CE0E70B3-2D25-44A3-BD27-C0BAF4049A57}" srcOrd="0" destOrd="0" presId="urn:microsoft.com/office/officeart/2005/8/layout/orgChart1"/>
    <dgm:cxn modelId="{5CA60031-1BC8-44A7-9510-9786891A0C84}" type="presParOf" srcId="{9B11BF7E-E995-49AA-8436-E2C0DD661CBD}" destId="{0BACF3DF-573E-48E8-B7D3-72EEECA58B36}" srcOrd="1" destOrd="0" presId="urn:microsoft.com/office/officeart/2005/8/layout/orgChart1"/>
    <dgm:cxn modelId="{7D026A9E-4199-4A37-98EF-6B54D39602A8}" type="presParOf" srcId="{0BACF3DF-573E-48E8-B7D3-72EEECA58B36}" destId="{BE8B04F9-5FBA-4F5A-ACB2-7844D909EFED}" srcOrd="0" destOrd="0" presId="urn:microsoft.com/office/officeart/2005/8/layout/orgChart1"/>
    <dgm:cxn modelId="{2D1AE9D6-78EC-44A1-A23A-B5C371371C1F}" type="presParOf" srcId="{BE8B04F9-5FBA-4F5A-ACB2-7844D909EFED}" destId="{81638C4D-1B28-4252-823C-89752C38D0C5}" srcOrd="0" destOrd="0" presId="urn:microsoft.com/office/officeart/2005/8/layout/orgChart1"/>
    <dgm:cxn modelId="{31022D11-5986-4E37-A364-8450271D4772}" type="presParOf" srcId="{BE8B04F9-5FBA-4F5A-ACB2-7844D909EFED}" destId="{1403B2D9-D16F-45D7-AC14-56FC68C708A5}" srcOrd="1" destOrd="0" presId="urn:microsoft.com/office/officeart/2005/8/layout/orgChart1"/>
    <dgm:cxn modelId="{40EE847A-8B7A-49A5-9558-C8FD0471CC3B}" type="presParOf" srcId="{0BACF3DF-573E-48E8-B7D3-72EEECA58B36}" destId="{9AC68782-98D9-4C23-86A9-A7783D93C8B2}" srcOrd="1" destOrd="0" presId="urn:microsoft.com/office/officeart/2005/8/layout/orgChart1"/>
    <dgm:cxn modelId="{13823A90-B93D-4298-839D-B887A2FF0B92}" type="presParOf" srcId="{0BACF3DF-573E-48E8-B7D3-72EEECA58B36}" destId="{4B47C44C-F704-44DA-BA29-0514CEAA35B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0973696-EC78-466D-AC80-92BA889A100E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B8E5F6F-EDFD-4A6B-8356-6E100E1E0ACF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s-ES_tradnl" dirty="0" smtClean="0"/>
            <a:t> </a:t>
          </a:r>
          <a:endParaRPr lang="en-US" dirty="0"/>
        </a:p>
      </dgm:t>
    </dgm:pt>
    <dgm:pt modelId="{D5B39564-85F5-41E0-8D63-6BA09221F9BD}" type="parTrans" cxnId="{FCC65D39-D6E9-4A1F-BFE8-F3B01BD27AD0}">
      <dgm:prSet/>
      <dgm:spPr/>
      <dgm:t>
        <a:bodyPr/>
        <a:lstStyle/>
        <a:p>
          <a:endParaRPr lang="en-US"/>
        </a:p>
      </dgm:t>
    </dgm:pt>
    <dgm:pt modelId="{0DA2E716-9311-4E5D-9479-8914441D78E1}" type="sibTrans" cxnId="{FCC65D39-D6E9-4A1F-BFE8-F3B01BD27AD0}">
      <dgm:prSet/>
      <dgm:spPr/>
      <dgm:t>
        <a:bodyPr/>
        <a:lstStyle/>
        <a:p>
          <a:endParaRPr lang="en-US"/>
        </a:p>
      </dgm:t>
    </dgm:pt>
    <dgm:pt modelId="{1039F4BA-9927-47CB-8CDD-FBEF4C176C92}">
      <dgm:prSet/>
      <dgm:spPr>
        <a:solidFill>
          <a:schemeClr val="bg1">
            <a:lumMod val="85000"/>
          </a:schemeClr>
        </a:solidFill>
      </dgm:spPr>
      <dgm:t>
        <a:bodyPr/>
        <a:lstStyle/>
        <a:p>
          <a:endParaRPr lang="en-US" dirty="0"/>
        </a:p>
      </dgm:t>
    </dgm:pt>
    <dgm:pt modelId="{75864992-765A-4C67-A8FE-DD2A405126E3}" type="parTrans" cxnId="{4F5939F5-534A-4590-A7E6-CA51E7F460EC}">
      <dgm:prSet/>
      <dgm:spPr/>
      <dgm:t>
        <a:bodyPr/>
        <a:lstStyle/>
        <a:p>
          <a:endParaRPr lang="en-US"/>
        </a:p>
      </dgm:t>
    </dgm:pt>
    <dgm:pt modelId="{AE5F1FE5-B522-4034-8674-A0FBE1EA8AC9}" type="sibTrans" cxnId="{4F5939F5-534A-4590-A7E6-CA51E7F460EC}">
      <dgm:prSet/>
      <dgm:spPr/>
      <dgm:t>
        <a:bodyPr/>
        <a:lstStyle/>
        <a:p>
          <a:endParaRPr lang="en-US"/>
        </a:p>
      </dgm:t>
    </dgm:pt>
    <dgm:pt modelId="{C46A26CE-214E-42C0-A6CA-D6E9BF59AF69}">
      <dgm:prSet/>
      <dgm:spPr>
        <a:solidFill>
          <a:schemeClr val="bg1">
            <a:lumMod val="85000"/>
          </a:schemeClr>
        </a:solidFill>
      </dgm:spPr>
      <dgm:t>
        <a:bodyPr/>
        <a:lstStyle/>
        <a:p>
          <a:endParaRPr lang="en-US" dirty="0"/>
        </a:p>
      </dgm:t>
    </dgm:pt>
    <dgm:pt modelId="{E906513B-5E66-4B10-8FDD-616939D5F9DE}" type="parTrans" cxnId="{9C307013-F29A-440C-8A38-CF81A1D82755}">
      <dgm:prSet/>
      <dgm:spPr/>
      <dgm:t>
        <a:bodyPr/>
        <a:lstStyle/>
        <a:p>
          <a:endParaRPr lang="en-US"/>
        </a:p>
      </dgm:t>
    </dgm:pt>
    <dgm:pt modelId="{A96A1D2D-8805-4496-B397-2ED7AB671114}" type="sibTrans" cxnId="{9C307013-F29A-440C-8A38-CF81A1D82755}">
      <dgm:prSet/>
      <dgm:spPr/>
      <dgm:t>
        <a:bodyPr/>
        <a:lstStyle/>
        <a:p>
          <a:endParaRPr lang="en-US"/>
        </a:p>
      </dgm:t>
    </dgm:pt>
    <dgm:pt modelId="{D82C4278-AA40-4D23-AFC1-D22A435FF704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endParaRPr lang="es-ES_tradnl" dirty="0" smtClean="0"/>
        </a:p>
      </dgm:t>
    </dgm:pt>
    <dgm:pt modelId="{2135F7BA-5105-4298-B783-758637C64D03}" type="sibTrans" cxnId="{9C12367D-1E20-4220-9B60-538D58E361F0}">
      <dgm:prSet/>
      <dgm:spPr/>
      <dgm:t>
        <a:bodyPr/>
        <a:lstStyle/>
        <a:p>
          <a:endParaRPr lang="en-US"/>
        </a:p>
      </dgm:t>
    </dgm:pt>
    <dgm:pt modelId="{856E4B1F-BEF0-40DE-B7AF-028A1832F332}" type="parTrans" cxnId="{9C12367D-1E20-4220-9B60-538D58E361F0}">
      <dgm:prSet/>
      <dgm:spPr/>
      <dgm:t>
        <a:bodyPr/>
        <a:lstStyle/>
        <a:p>
          <a:endParaRPr lang="en-US"/>
        </a:p>
      </dgm:t>
    </dgm:pt>
    <dgm:pt modelId="{99C62A61-C8A1-4189-AD01-E9D690B22ECA}">
      <dgm:prSet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es-ES" dirty="0" smtClean="0"/>
            <a:t>4</a:t>
          </a:r>
          <a:endParaRPr lang="en-US" dirty="0"/>
        </a:p>
      </dgm:t>
    </dgm:pt>
    <dgm:pt modelId="{7E91D23D-658C-4CBC-B213-07BB54B40C4F}" type="parTrans" cxnId="{C20BB9E3-8742-4F96-9D32-57F15D5F0A65}">
      <dgm:prSet/>
      <dgm:spPr/>
      <dgm:t>
        <a:bodyPr/>
        <a:lstStyle/>
        <a:p>
          <a:endParaRPr lang="en-US"/>
        </a:p>
      </dgm:t>
    </dgm:pt>
    <dgm:pt modelId="{06BEE57E-125F-47D2-AADC-4E2CE4958960}" type="sibTrans" cxnId="{C20BB9E3-8742-4F96-9D32-57F15D5F0A65}">
      <dgm:prSet/>
      <dgm:spPr/>
      <dgm:t>
        <a:bodyPr/>
        <a:lstStyle/>
        <a:p>
          <a:endParaRPr lang="en-US"/>
        </a:p>
      </dgm:t>
    </dgm:pt>
    <dgm:pt modelId="{C038C939-435C-4FA2-81AB-A9FE8600397D}">
      <dgm:prSet/>
      <dgm:spPr>
        <a:solidFill>
          <a:schemeClr val="bg1">
            <a:lumMod val="85000"/>
          </a:schemeClr>
        </a:solidFill>
      </dgm:spPr>
      <dgm:t>
        <a:bodyPr/>
        <a:lstStyle/>
        <a:p>
          <a:endParaRPr lang="en-US" dirty="0"/>
        </a:p>
      </dgm:t>
    </dgm:pt>
    <dgm:pt modelId="{B3EE1281-2F5E-4FCA-A7C0-297C891E1F07}" type="parTrans" cxnId="{FA94CFE7-6474-4A68-8F49-736E352CDE8C}">
      <dgm:prSet/>
      <dgm:spPr/>
      <dgm:t>
        <a:bodyPr/>
        <a:lstStyle/>
        <a:p>
          <a:endParaRPr lang="en-US"/>
        </a:p>
      </dgm:t>
    </dgm:pt>
    <dgm:pt modelId="{54BD5355-B9D9-46FF-8137-9506C3CBBB40}" type="sibTrans" cxnId="{FA94CFE7-6474-4A68-8F49-736E352CDE8C}">
      <dgm:prSet/>
      <dgm:spPr/>
      <dgm:t>
        <a:bodyPr/>
        <a:lstStyle/>
        <a:p>
          <a:endParaRPr lang="en-US"/>
        </a:p>
      </dgm:t>
    </dgm:pt>
    <dgm:pt modelId="{FE2F52C4-78F3-461E-A2C9-C0E635FBB1E7}">
      <dgm:prSet/>
      <dgm:spPr>
        <a:solidFill>
          <a:schemeClr val="bg1">
            <a:lumMod val="85000"/>
          </a:schemeClr>
        </a:solidFill>
      </dgm:spPr>
      <dgm:t>
        <a:bodyPr/>
        <a:lstStyle/>
        <a:p>
          <a:endParaRPr lang="en-US" dirty="0"/>
        </a:p>
      </dgm:t>
    </dgm:pt>
    <dgm:pt modelId="{BF0CED09-4992-435A-BAEF-76715B9F3216}" type="parTrans" cxnId="{290A289E-BEC0-4485-9263-E0A1AEF640FD}">
      <dgm:prSet/>
      <dgm:spPr/>
      <dgm:t>
        <a:bodyPr/>
        <a:lstStyle/>
        <a:p>
          <a:endParaRPr lang="en-US"/>
        </a:p>
      </dgm:t>
    </dgm:pt>
    <dgm:pt modelId="{32FE41D0-FBDF-46E2-AA74-8634417807F1}" type="sibTrans" cxnId="{290A289E-BEC0-4485-9263-E0A1AEF640FD}">
      <dgm:prSet/>
      <dgm:spPr/>
      <dgm:t>
        <a:bodyPr/>
        <a:lstStyle/>
        <a:p>
          <a:endParaRPr lang="en-US"/>
        </a:p>
      </dgm:t>
    </dgm:pt>
    <dgm:pt modelId="{227F950E-F684-4066-AC49-C076367F2662}" type="pres">
      <dgm:prSet presAssocID="{E0973696-EC78-466D-AC80-92BA889A100E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24C03E7D-DEF1-41E9-AF8D-D134FCAE6A6A}" type="pres">
      <dgm:prSet presAssocID="{2B8E5F6F-EDFD-4A6B-8356-6E100E1E0ACF}" presName="linNode" presStyleCnt="0"/>
      <dgm:spPr/>
    </dgm:pt>
    <dgm:pt modelId="{05B8E520-807F-45C8-B389-547419A39B15}" type="pres">
      <dgm:prSet presAssocID="{2B8E5F6F-EDFD-4A6B-8356-6E100E1E0ACF}" presName="parentShp" presStyleLbl="node1" presStyleIdx="0" presStyleCnt="7" custScaleX="1714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EDABDB-71FB-4DA8-BA97-9933F878BB3F}" type="pres">
      <dgm:prSet presAssocID="{2B8E5F6F-EDFD-4A6B-8356-6E100E1E0ACF}" presName="childShp" presStyleLbl="bgAccFollowNode1" presStyleIdx="0" presStyleCnt="7" custScaleX="52381">
        <dgm:presLayoutVars>
          <dgm:bulletEnabled val="1"/>
        </dgm:presLayoutVars>
      </dgm:prSet>
      <dgm:spPr>
        <a:solidFill>
          <a:schemeClr val="bg1">
            <a:lumMod val="85000"/>
            <a:alpha val="90000"/>
          </a:schemeClr>
        </a:solidFill>
      </dgm:spPr>
    </dgm:pt>
    <dgm:pt modelId="{3B317B3A-6980-4541-8CC2-5D25FA4AD805}" type="pres">
      <dgm:prSet presAssocID="{0DA2E716-9311-4E5D-9479-8914441D78E1}" presName="spacing" presStyleCnt="0"/>
      <dgm:spPr/>
    </dgm:pt>
    <dgm:pt modelId="{175A2FCE-E947-4106-BF73-2698761A18C9}" type="pres">
      <dgm:prSet presAssocID="{D82C4278-AA40-4D23-AFC1-D22A435FF704}" presName="linNode" presStyleCnt="0"/>
      <dgm:spPr/>
    </dgm:pt>
    <dgm:pt modelId="{D4EC3295-3A2C-4668-9477-7D780D123BC4}" type="pres">
      <dgm:prSet presAssocID="{D82C4278-AA40-4D23-AFC1-D22A435FF704}" presName="parentShp" presStyleLbl="node1" presStyleIdx="1" presStyleCnt="7" custScaleX="1714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7A4255-A40B-4190-8EBF-52E88DE4C46A}" type="pres">
      <dgm:prSet presAssocID="{D82C4278-AA40-4D23-AFC1-D22A435FF704}" presName="childShp" presStyleLbl="bgAccFollowNode1" presStyleIdx="1" presStyleCnt="7" custScaleX="52381">
        <dgm:presLayoutVars>
          <dgm:bulletEnabled val="1"/>
        </dgm:presLayoutVars>
      </dgm:prSet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endParaRPr lang="en-US"/>
        </a:p>
      </dgm:t>
    </dgm:pt>
    <dgm:pt modelId="{AF468D62-FD93-4794-A192-14B5757BBCEF}" type="pres">
      <dgm:prSet presAssocID="{2135F7BA-5105-4298-B783-758637C64D03}" presName="spacing" presStyleCnt="0"/>
      <dgm:spPr/>
    </dgm:pt>
    <dgm:pt modelId="{C6BB3A5F-B003-4C9C-93EC-BA81C3A58B75}" type="pres">
      <dgm:prSet presAssocID="{1039F4BA-9927-47CB-8CDD-FBEF4C176C92}" presName="linNode" presStyleCnt="0"/>
      <dgm:spPr/>
    </dgm:pt>
    <dgm:pt modelId="{CC4F8A8A-569E-42E0-9A4B-6FCB80960533}" type="pres">
      <dgm:prSet presAssocID="{1039F4BA-9927-47CB-8CDD-FBEF4C176C92}" presName="parentShp" presStyleLbl="node1" presStyleIdx="2" presStyleCnt="7" custScaleX="1714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141B3E-F3CC-4B83-A9A9-74CFD73A2E3F}" type="pres">
      <dgm:prSet presAssocID="{1039F4BA-9927-47CB-8CDD-FBEF4C176C92}" presName="childShp" presStyleLbl="bgAccFollowNode1" presStyleIdx="2" presStyleCnt="7" custScaleX="52381">
        <dgm:presLayoutVars>
          <dgm:bulletEnabled val="1"/>
        </dgm:presLayoutVars>
      </dgm:prSet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endParaRPr lang="en-US"/>
        </a:p>
      </dgm:t>
    </dgm:pt>
    <dgm:pt modelId="{BD4573DD-9253-4C9D-878D-BF4FD2B2081D}" type="pres">
      <dgm:prSet presAssocID="{AE5F1FE5-B522-4034-8674-A0FBE1EA8AC9}" presName="spacing" presStyleCnt="0"/>
      <dgm:spPr/>
    </dgm:pt>
    <dgm:pt modelId="{FBD6C550-9ED2-4B95-9CFF-EFA67DB53A9B}" type="pres">
      <dgm:prSet presAssocID="{99C62A61-C8A1-4189-AD01-E9D690B22ECA}" presName="linNode" presStyleCnt="0"/>
      <dgm:spPr/>
    </dgm:pt>
    <dgm:pt modelId="{66DEE847-2951-423E-926F-FFC3337BEE02}" type="pres">
      <dgm:prSet presAssocID="{99C62A61-C8A1-4189-AD01-E9D690B22ECA}" presName="parentShp" presStyleLbl="node1" presStyleIdx="3" presStyleCnt="7" custScaleX="3197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BB9EFC-6C8E-44D9-AFB7-B3C31ECF1F80}" type="pres">
      <dgm:prSet presAssocID="{99C62A61-C8A1-4189-AD01-E9D690B22ECA}" presName="childShp" presStyleLbl="bgAccFollowNode1" presStyleIdx="3" presStyleCnt="7">
        <dgm:presLayoutVars>
          <dgm:bulletEnabled val="1"/>
        </dgm:presLayoutVars>
      </dgm:prSet>
      <dgm:spPr>
        <a:solidFill>
          <a:schemeClr val="tx1">
            <a:lumMod val="65000"/>
            <a:lumOff val="35000"/>
            <a:alpha val="90000"/>
          </a:schemeClr>
        </a:solidFill>
      </dgm:spPr>
      <dgm:t>
        <a:bodyPr/>
        <a:lstStyle/>
        <a:p>
          <a:endParaRPr lang="en-US"/>
        </a:p>
      </dgm:t>
    </dgm:pt>
    <dgm:pt modelId="{0C154422-7B25-4E58-B497-C52BD6888594}" type="pres">
      <dgm:prSet presAssocID="{06BEE57E-125F-47D2-AADC-4E2CE4958960}" presName="spacing" presStyleCnt="0"/>
      <dgm:spPr/>
    </dgm:pt>
    <dgm:pt modelId="{7F3C17E9-205E-4796-B2FB-3335D4E6D3C3}" type="pres">
      <dgm:prSet presAssocID="{C038C939-435C-4FA2-81AB-A9FE8600397D}" presName="linNode" presStyleCnt="0"/>
      <dgm:spPr/>
    </dgm:pt>
    <dgm:pt modelId="{69668A75-6DDC-4422-9556-79E39B2912E9}" type="pres">
      <dgm:prSet presAssocID="{C038C939-435C-4FA2-81AB-A9FE8600397D}" presName="parentShp" presStyleLbl="node1" presStyleIdx="4" presStyleCnt="7" custScaleX="33053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127A0E-EBD5-46A6-805D-F6A926F40A6D}" type="pres">
      <dgm:prSet presAssocID="{C038C939-435C-4FA2-81AB-A9FE8600397D}" presName="childShp" presStyleLbl="bgAccFollowNode1" presStyleIdx="4" presStyleCnt="7">
        <dgm:presLayoutVars>
          <dgm:bulletEnabled val="1"/>
        </dgm:presLayoutVars>
      </dgm:prSet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endParaRPr lang="en-US"/>
        </a:p>
      </dgm:t>
    </dgm:pt>
    <dgm:pt modelId="{62FAF1EC-7C87-4493-84FD-A4BFDBB44CB9}" type="pres">
      <dgm:prSet presAssocID="{54BD5355-B9D9-46FF-8137-9506C3CBBB40}" presName="spacing" presStyleCnt="0"/>
      <dgm:spPr/>
    </dgm:pt>
    <dgm:pt modelId="{183178A7-A1DB-469E-8223-23EBE705F613}" type="pres">
      <dgm:prSet presAssocID="{FE2F52C4-78F3-461E-A2C9-C0E635FBB1E7}" presName="linNode" presStyleCnt="0"/>
      <dgm:spPr/>
    </dgm:pt>
    <dgm:pt modelId="{28432C33-8D9E-40AA-97C4-98F1513C721B}" type="pres">
      <dgm:prSet presAssocID="{FE2F52C4-78F3-461E-A2C9-C0E635FBB1E7}" presName="parentShp" presStyleLbl="node1" presStyleIdx="5" presStyleCnt="7" custScaleX="33053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2C04E9-CDA7-4D07-AAF9-EC80C0BC41A2}" type="pres">
      <dgm:prSet presAssocID="{FE2F52C4-78F3-461E-A2C9-C0E635FBB1E7}" presName="childShp" presStyleLbl="bgAccFollowNode1" presStyleIdx="5" presStyleCnt="7">
        <dgm:presLayoutVars>
          <dgm:bulletEnabled val="1"/>
        </dgm:presLayoutVars>
      </dgm:prSet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endParaRPr lang="en-US"/>
        </a:p>
      </dgm:t>
    </dgm:pt>
    <dgm:pt modelId="{77035061-5362-4708-BE2B-CF75C2B0151A}" type="pres">
      <dgm:prSet presAssocID="{32FE41D0-FBDF-46E2-AA74-8634417807F1}" presName="spacing" presStyleCnt="0"/>
      <dgm:spPr/>
    </dgm:pt>
    <dgm:pt modelId="{2170CE3C-2C62-481D-AA30-8ED67BD08E77}" type="pres">
      <dgm:prSet presAssocID="{C46A26CE-214E-42C0-A6CA-D6E9BF59AF69}" presName="linNode" presStyleCnt="0"/>
      <dgm:spPr/>
    </dgm:pt>
    <dgm:pt modelId="{50AA4AD1-5244-4855-A7ED-35667B4324A0}" type="pres">
      <dgm:prSet presAssocID="{C46A26CE-214E-42C0-A6CA-D6E9BF59AF69}" presName="parentShp" presStyleLbl="node1" presStyleIdx="6" presStyleCnt="7" custScaleX="1714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F1A9B4-6C0C-40E9-990A-A13ECC485B05}" type="pres">
      <dgm:prSet presAssocID="{C46A26CE-214E-42C0-A6CA-D6E9BF59AF69}" presName="childShp" presStyleLbl="bgAccFollowNode1" presStyleIdx="6" presStyleCnt="7" custScaleX="52381">
        <dgm:presLayoutVars>
          <dgm:bulletEnabled val="1"/>
        </dgm:presLayoutVars>
      </dgm:prSet>
      <dgm:spPr>
        <a:solidFill>
          <a:schemeClr val="bg1">
            <a:lumMod val="85000"/>
            <a:alpha val="90000"/>
          </a:schemeClr>
        </a:solidFill>
      </dgm:spPr>
    </dgm:pt>
  </dgm:ptLst>
  <dgm:cxnLst>
    <dgm:cxn modelId="{FA94CFE7-6474-4A68-8F49-736E352CDE8C}" srcId="{E0973696-EC78-466D-AC80-92BA889A100E}" destId="{C038C939-435C-4FA2-81AB-A9FE8600397D}" srcOrd="4" destOrd="0" parTransId="{B3EE1281-2F5E-4FCA-A7C0-297C891E1F07}" sibTransId="{54BD5355-B9D9-46FF-8137-9506C3CBBB40}"/>
    <dgm:cxn modelId="{D4FAD945-14E6-464B-8E02-90FD9B8049B4}" type="presOf" srcId="{E0973696-EC78-466D-AC80-92BA889A100E}" destId="{227F950E-F684-4066-AC49-C076367F2662}" srcOrd="0" destOrd="0" presId="urn:microsoft.com/office/officeart/2005/8/layout/vList6"/>
    <dgm:cxn modelId="{C20BB9E3-8742-4F96-9D32-57F15D5F0A65}" srcId="{E0973696-EC78-466D-AC80-92BA889A100E}" destId="{99C62A61-C8A1-4189-AD01-E9D690B22ECA}" srcOrd="3" destOrd="0" parTransId="{7E91D23D-658C-4CBC-B213-07BB54B40C4F}" sibTransId="{06BEE57E-125F-47D2-AADC-4E2CE4958960}"/>
    <dgm:cxn modelId="{4F5939F5-534A-4590-A7E6-CA51E7F460EC}" srcId="{E0973696-EC78-466D-AC80-92BA889A100E}" destId="{1039F4BA-9927-47CB-8CDD-FBEF4C176C92}" srcOrd="2" destOrd="0" parTransId="{75864992-765A-4C67-A8FE-DD2A405126E3}" sibTransId="{AE5F1FE5-B522-4034-8674-A0FBE1EA8AC9}"/>
    <dgm:cxn modelId="{FCC65D39-D6E9-4A1F-BFE8-F3B01BD27AD0}" srcId="{E0973696-EC78-466D-AC80-92BA889A100E}" destId="{2B8E5F6F-EDFD-4A6B-8356-6E100E1E0ACF}" srcOrd="0" destOrd="0" parTransId="{D5B39564-85F5-41E0-8D63-6BA09221F9BD}" sibTransId="{0DA2E716-9311-4E5D-9479-8914441D78E1}"/>
    <dgm:cxn modelId="{2395F050-C84C-41B8-9F37-74410FEA204C}" type="presOf" srcId="{99C62A61-C8A1-4189-AD01-E9D690B22ECA}" destId="{66DEE847-2951-423E-926F-FFC3337BEE02}" srcOrd="0" destOrd="0" presId="urn:microsoft.com/office/officeart/2005/8/layout/vList6"/>
    <dgm:cxn modelId="{290A289E-BEC0-4485-9263-E0A1AEF640FD}" srcId="{E0973696-EC78-466D-AC80-92BA889A100E}" destId="{FE2F52C4-78F3-461E-A2C9-C0E635FBB1E7}" srcOrd="5" destOrd="0" parTransId="{BF0CED09-4992-435A-BAEF-76715B9F3216}" sibTransId="{32FE41D0-FBDF-46E2-AA74-8634417807F1}"/>
    <dgm:cxn modelId="{159C4D48-EE8A-42BF-AEBC-9A09CBB26A7C}" type="presOf" srcId="{C46A26CE-214E-42C0-A6CA-D6E9BF59AF69}" destId="{50AA4AD1-5244-4855-A7ED-35667B4324A0}" srcOrd="0" destOrd="0" presId="urn:microsoft.com/office/officeart/2005/8/layout/vList6"/>
    <dgm:cxn modelId="{4ADBA72B-BB6B-48C7-91E6-D97B40B0C10A}" type="presOf" srcId="{2B8E5F6F-EDFD-4A6B-8356-6E100E1E0ACF}" destId="{05B8E520-807F-45C8-B389-547419A39B15}" srcOrd="0" destOrd="0" presId="urn:microsoft.com/office/officeart/2005/8/layout/vList6"/>
    <dgm:cxn modelId="{7A7C1EF8-85E9-4629-B643-1CF3721D994B}" type="presOf" srcId="{C038C939-435C-4FA2-81AB-A9FE8600397D}" destId="{69668A75-6DDC-4422-9556-79E39B2912E9}" srcOrd="0" destOrd="0" presId="urn:microsoft.com/office/officeart/2005/8/layout/vList6"/>
    <dgm:cxn modelId="{9C307013-F29A-440C-8A38-CF81A1D82755}" srcId="{E0973696-EC78-466D-AC80-92BA889A100E}" destId="{C46A26CE-214E-42C0-A6CA-D6E9BF59AF69}" srcOrd="6" destOrd="0" parTransId="{E906513B-5E66-4B10-8FDD-616939D5F9DE}" sibTransId="{A96A1D2D-8805-4496-B397-2ED7AB671114}"/>
    <dgm:cxn modelId="{1AC73AC9-B5C1-4334-A1F4-09CD923BCE15}" type="presOf" srcId="{1039F4BA-9927-47CB-8CDD-FBEF4C176C92}" destId="{CC4F8A8A-569E-42E0-9A4B-6FCB80960533}" srcOrd="0" destOrd="0" presId="urn:microsoft.com/office/officeart/2005/8/layout/vList6"/>
    <dgm:cxn modelId="{9C12367D-1E20-4220-9B60-538D58E361F0}" srcId="{E0973696-EC78-466D-AC80-92BA889A100E}" destId="{D82C4278-AA40-4D23-AFC1-D22A435FF704}" srcOrd="1" destOrd="0" parTransId="{856E4B1F-BEF0-40DE-B7AF-028A1832F332}" sibTransId="{2135F7BA-5105-4298-B783-758637C64D03}"/>
    <dgm:cxn modelId="{347FD8D7-E5B7-4544-A7BC-1500FDF2B4FE}" type="presOf" srcId="{FE2F52C4-78F3-461E-A2C9-C0E635FBB1E7}" destId="{28432C33-8D9E-40AA-97C4-98F1513C721B}" srcOrd="0" destOrd="0" presId="urn:microsoft.com/office/officeart/2005/8/layout/vList6"/>
    <dgm:cxn modelId="{C4178634-D9B6-4D0B-9969-945C6B719B7F}" type="presOf" srcId="{D82C4278-AA40-4D23-AFC1-D22A435FF704}" destId="{D4EC3295-3A2C-4668-9477-7D780D123BC4}" srcOrd="0" destOrd="0" presId="urn:microsoft.com/office/officeart/2005/8/layout/vList6"/>
    <dgm:cxn modelId="{DF41A918-EF6C-43FF-95D8-6DDE07E4507B}" type="presParOf" srcId="{227F950E-F684-4066-AC49-C076367F2662}" destId="{24C03E7D-DEF1-41E9-AF8D-D134FCAE6A6A}" srcOrd="0" destOrd="0" presId="urn:microsoft.com/office/officeart/2005/8/layout/vList6"/>
    <dgm:cxn modelId="{FC973D90-7BE6-4517-A846-EBC194FA8FAC}" type="presParOf" srcId="{24C03E7D-DEF1-41E9-AF8D-D134FCAE6A6A}" destId="{05B8E520-807F-45C8-B389-547419A39B15}" srcOrd="0" destOrd="0" presId="urn:microsoft.com/office/officeart/2005/8/layout/vList6"/>
    <dgm:cxn modelId="{F69E7C17-AE7A-45D9-ABF6-55D1930D95F5}" type="presParOf" srcId="{24C03E7D-DEF1-41E9-AF8D-D134FCAE6A6A}" destId="{CFEDABDB-71FB-4DA8-BA97-9933F878BB3F}" srcOrd="1" destOrd="0" presId="urn:microsoft.com/office/officeart/2005/8/layout/vList6"/>
    <dgm:cxn modelId="{53862BE2-7B0F-461A-A84E-D609D7C3A212}" type="presParOf" srcId="{227F950E-F684-4066-AC49-C076367F2662}" destId="{3B317B3A-6980-4541-8CC2-5D25FA4AD805}" srcOrd="1" destOrd="0" presId="urn:microsoft.com/office/officeart/2005/8/layout/vList6"/>
    <dgm:cxn modelId="{17698F7D-5913-4BC8-800C-D05A1EEFE101}" type="presParOf" srcId="{227F950E-F684-4066-AC49-C076367F2662}" destId="{175A2FCE-E947-4106-BF73-2698761A18C9}" srcOrd="2" destOrd="0" presId="urn:microsoft.com/office/officeart/2005/8/layout/vList6"/>
    <dgm:cxn modelId="{1CF74B5F-045D-43E5-B6DD-B5B3C1EC95A6}" type="presParOf" srcId="{175A2FCE-E947-4106-BF73-2698761A18C9}" destId="{D4EC3295-3A2C-4668-9477-7D780D123BC4}" srcOrd="0" destOrd="0" presId="urn:microsoft.com/office/officeart/2005/8/layout/vList6"/>
    <dgm:cxn modelId="{F5A5D1B2-A108-412F-A1A3-9DBE0EC73283}" type="presParOf" srcId="{175A2FCE-E947-4106-BF73-2698761A18C9}" destId="{0F7A4255-A40B-4190-8EBF-52E88DE4C46A}" srcOrd="1" destOrd="0" presId="urn:microsoft.com/office/officeart/2005/8/layout/vList6"/>
    <dgm:cxn modelId="{63966ECA-5AD4-47E1-BC7D-C5CF1EAE9C38}" type="presParOf" srcId="{227F950E-F684-4066-AC49-C076367F2662}" destId="{AF468D62-FD93-4794-A192-14B5757BBCEF}" srcOrd="3" destOrd="0" presId="urn:microsoft.com/office/officeart/2005/8/layout/vList6"/>
    <dgm:cxn modelId="{637773B3-4AB4-4367-B0C9-8AA36192D8D2}" type="presParOf" srcId="{227F950E-F684-4066-AC49-C076367F2662}" destId="{C6BB3A5F-B003-4C9C-93EC-BA81C3A58B75}" srcOrd="4" destOrd="0" presId="urn:microsoft.com/office/officeart/2005/8/layout/vList6"/>
    <dgm:cxn modelId="{DF694AFE-46C3-483C-B6E9-D9F5D0309010}" type="presParOf" srcId="{C6BB3A5F-B003-4C9C-93EC-BA81C3A58B75}" destId="{CC4F8A8A-569E-42E0-9A4B-6FCB80960533}" srcOrd="0" destOrd="0" presId="urn:microsoft.com/office/officeart/2005/8/layout/vList6"/>
    <dgm:cxn modelId="{FA87BE6E-9A67-4722-8837-CAEBE9C0A033}" type="presParOf" srcId="{C6BB3A5F-B003-4C9C-93EC-BA81C3A58B75}" destId="{7B141B3E-F3CC-4B83-A9A9-74CFD73A2E3F}" srcOrd="1" destOrd="0" presId="urn:microsoft.com/office/officeart/2005/8/layout/vList6"/>
    <dgm:cxn modelId="{49DFD2FF-2F29-4C8F-8C94-AFCB0C93AC66}" type="presParOf" srcId="{227F950E-F684-4066-AC49-C076367F2662}" destId="{BD4573DD-9253-4C9D-878D-BF4FD2B2081D}" srcOrd="5" destOrd="0" presId="urn:microsoft.com/office/officeart/2005/8/layout/vList6"/>
    <dgm:cxn modelId="{F2709828-EB90-48E2-B5E6-B9C052FBD288}" type="presParOf" srcId="{227F950E-F684-4066-AC49-C076367F2662}" destId="{FBD6C550-9ED2-4B95-9CFF-EFA67DB53A9B}" srcOrd="6" destOrd="0" presId="urn:microsoft.com/office/officeart/2005/8/layout/vList6"/>
    <dgm:cxn modelId="{8245D21F-2BD2-4363-9ADC-4BE947C77864}" type="presParOf" srcId="{FBD6C550-9ED2-4B95-9CFF-EFA67DB53A9B}" destId="{66DEE847-2951-423E-926F-FFC3337BEE02}" srcOrd="0" destOrd="0" presId="urn:microsoft.com/office/officeart/2005/8/layout/vList6"/>
    <dgm:cxn modelId="{213C9041-3FFA-4F70-B1BE-FD23EFDBB2DD}" type="presParOf" srcId="{FBD6C550-9ED2-4B95-9CFF-EFA67DB53A9B}" destId="{6ABB9EFC-6C8E-44D9-AFB7-B3C31ECF1F80}" srcOrd="1" destOrd="0" presId="urn:microsoft.com/office/officeart/2005/8/layout/vList6"/>
    <dgm:cxn modelId="{9AFC8D40-E388-44B6-A431-5E35FF04D600}" type="presParOf" srcId="{227F950E-F684-4066-AC49-C076367F2662}" destId="{0C154422-7B25-4E58-B497-C52BD6888594}" srcOrd="7" destOrd="0" presId="urn:microsoft.com/office/officeart/2005/8/layout/vList6"/>
    <dgm:cxn modelId="{D27209B2-DABC-4AF2-96C9-279A703C638F}" type="presParOf" srcId="{227F950E-F684-4066-AC49-C076367F2662}" destId="{7F3C17E9-205E-4796-B2FB-3335D4E6D3C3}" srcOrd="8" destOrd="0" presId="urn:microsoft.com/office/officeart/2005/8/layout/vList6"/>
    <dgm:cxn modelId="{A0DF01D3-BF63-46B0-BC01-289A469F3104}" type="presParOf" srcId="{7F3C17E9-205E-4796-B2FB-3335D4E6D3C3}" destId="{69668A75-6DDC-4422-9556-79E39B2912E9}" srcOrd="0" destOrd="0" presId="urn:microsoft.com/office/officeart/2005/8/layout/vList6"/>
    <dgm:cxn modelId="{22FEA95C-51FE-42BE-92BB-FD0C181F9EB9}" type="presParOf" srcId="{7F3C17E9-205E-4796-B2FB-3335D4E6D3C3}" destId="{FE127A0E-EBD5-46A6-805D-F6A926F40A6D}" srcOrd="1" destOrd="0" presId="urn:microsoft.com/office/officeart/2005/8/layout/vList6"/>
    <dgm:cxn modelId="{CCC75394-BD14-4160-BB22-3371035EE712}" type="presParOf" srcId="{227F950E-F684-4066-AC49-C076367F2662}" destId="{62FAF1EC-7C87-4493-84FD-A4BFDBB44CB9}" srcOrd="9" destOrd="0" presId="urn:microsoft.com/office/officeart/2005/8/layout/vList6"/>
    <dgm:cxn modelId="{30E32662-6F39-40BC-A863-7C993ECFA3D2}" type="presParOf" srcId="{227F950E-F684-4066-AC49-C076367F2662}" destId="{183178A7-A1DB-469E-8223-23EBE705F613}" srcOrd="10" destOrd="0" presId="urn:microsoft.com/office/officeart/2005/8/layout/vList6"/>
    <dgm:cxn modelId="{39230F6C-6484-411D-92B1-5BD96011A2BE}" type="presParOf" srcId="{183178A7-A1DB-469E-8223-23EBE705F613}" destId="{28432C33-8D9E-40AA-97C4-98F1513C721B}" srcOrd="0" destOrd="0" presId="urn:microsoft.com/office/officeart/2005/8/layout/vList6"/>
    <dgm:cxn modelId="{DDAB2786-A7B1-42CF-80F7-85600CD1D15A}" type="presParOf" srcId="{183178A7-A1DB-469E-8223-23EBE705F613}" destId="{682C04E9-CDA7-4D07-AAF9-EC80C0BC41A2}" srcOrd="1" destOrd="0" presId="urn:microsoft.com/office/officeart/2005/8/layout/vList6"/>
    <dgm:cxn modelId="{9F206264-2062-438B-AD60-4E05DB7382B1}" type="presParOf" srcId="{227F950E-F684-4066-AC49-C076367F2662}" destId="{77035061-5362-4708-BE2B-CF75C2B0151A}" srcOrd="11" destOrd="0" presId="urn:microsoft.com/office/officeart/2005/8/layout/vList6"/>
    <dgm:cxn modelId="{9EAE9FF0-78BD-4D9A-B1E4-E85DE2264FEE}" type="presParOf" srcId="{227F950E-F684-4066-AC49-C076367F2662}" destId="{2170CE3C-2C62-481D-AA30-8ED67BD08E77}" srcOrd="12" destOrd="0" presId="urn:microsoft.com/office/officeart/2005/8/layout/vList6"/>
    <dgm:cxn modelId="{84A62B4D-C0F5-4784-979E-9B3A739E018E}" type="presParOf" srcId="{2170CE3C-2C62-481D-AA30-8ED67BD08E77}" destId="{50AA4AD1-5244-4855-A7ED-35667B4324A0}" srcOrd="0" destOrd="0" presId="urn:microsoft.com/office/officeart/2005/8/layout/vList6"/>
    <dgm:cxn modelId="{24240958-DF52-41BE-95E7-52B09E15A649}" type="presParOf" srcId="{2170CE3C-2C62-481D-AA30-8ED67BD08E77}" destId="{B8F1A9B4-6C0C-40E9-990A-A13ECC485B05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0E70B3-2D25-44A3-BD27-C0BAF4049A57}">
      <dsp:nvSpPr>
        <dsp:cNvPr id="0" name=""/>
        <dsp:cNvSpPr/>
      </dsp:nvSpPr>
      <dsp:spPr>
        <a:xfrm>
          <a:off x="4130437" y="1453595"/>
          <a:ext cx="154038" cy="804243"/>
        </a:xfrm>
        <a:custGeom>
          <a:avLst/>
          <a:gdLst/>
          <a:ahLst/>
          <a:cxnLst/>
          <a:rect l="0" t="0" r="0" b="0"/>
          <a:pathLst>
            <a:path>
              <a:moveTo>
                <a:pt x="154038" y="0"/>
              </a:moveTo>
              <a:lnTo>
                <a:pt x="154038" y="804243"/>
              </a:lnTo>
              <a:lnTo>
                <a:pt x="0" y="80424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9F70BE-901A-4793-BAD3-7BD8DA1FD22C}">
      <dsp:nvSpPr>
        <dsp:cNvPr id="0" name=""/>
        <dsp:cNvSpPr/>
      </dsp:nvSpPr>
      <dsp:spPr>
        <a:xfrm>
          <a:off x="4284476" y="1453595"/>
          <a:ext cx="3550226" cy="16084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54448"/>
              </a:lnTo>
              <a:lnTo>
                <a:pt x="3550226" y="1454448"/>
              </a:lnTo>
              <a:lnTo>
                <a:pt x="3550226" y="160848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C15BF7-B16B-45A2-97F6-52469E720219}">
      <dsp:nvSpPr>
        <dsp:cNvPr id="0" name=""/>
        <dsp:cNvSpPr/>
      </dsp:nvSpPr>
      <dsp:spPr>
        <a:xfrm>
          <a:off x="4284476" y="1453595"/>
          <a:ext cx="1775113" cy="16084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54448"/>
              </a:lnTo>
              <a:lnTo>
                <a:pt x="1775113" y="1454448"/>
              </a:lnTo>
              <a:lnTo>
                <a:pt x="1775113" y="160848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018987-ECF7-42F1-A8D0-CAA9066728EF}">
      <dsp:nvSpPr>
        <dsp:cNvPr id="0" name=""/>
        <dsp:cNvSpPr/>
      </dsp:nvSpPr>
      <dsp:spPr>
        <a:xfrm>
          <a:off x="4238756" y="1453595"/>
          <a:ext cx="91440" cy="160848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0848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25BB93-B0AA-4B41-94EB-4FFE47048131}">
      <dsp:nvSpPr>
        <dsp:cNvPr id="0" name=""/>
        <dsp:cNvSpPr/>
      </dsp:nvSpPr>
      <dsp:spPr>
        <a:xfrm>
          <a:off x="2509362" y="1453595"/>
          <a:ext cx="1775113" cy="1608487"/>
        </a:xfrm>
        <a:custGeom>
          <a:avLst/>
          <a:gdLst/>
          <a:ahLst/>
          <a:cxnLst/>
          <a:rect l="0" t="0" r="0" b="0"/>
          <a:pathLst>
            <a:path>
              <a:moveTo>
                <a:pt x="1775113" y="0"/>
              </a:moveTo>
              <a:lnTo>
                <a:pt x="1775113" y="1454448"/>
              </a:lnTo>
              <a:lnTo>
                <a:pt x="0" y="1454448"/>
              </a:lnTo>
              <a:lnTo>
                <a:pt x="0" y="160848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E343E2-58D5-4E05-A289-91F6C1C586AC}">
      <dsp:nvSpPr>
        <dsp:cNvPr id="0" name=""/>
        <dsp:cNvSpPr/>
      </dsp:nvSpPr>
      <dsp:spPr>
        <a:xfrm>
          <a:off x="734249" y="1453595"/>
          <a:ext cx="3550226" cy="1608487"/>
        </a:xfrm>
        <a:custGeom>
          <a:avLst/>
          <a:gdLst/>
          <a:ahLst/>
          <a:cxnLst/>
          <a:rect l="0" t="0" r="0" b="0"/>
          <a:pathLst>
            <a:path>
              <a:moveTo>
                <a:pt x="3550226" y="0"/>
              </a:moveTo>
              <a:lnTo>
                <a:pt x="3550226" y="1454448"/>
              </a:lnTo>
              <a:lnTo>
                <a:pt x="0" y="1454448"/>
              </a:lnTo>
              <a:lnTo>
                <a:pt x="0" y="160848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1CCD23-A0CE-4D6A-B926-541EA1807319}">
      <dsp:nvSpPr>
        <dsp:cNvPr id="0" name=""/>
        <dsp:cNvSpPr/>
      </dsp:nvSpPr>
      <dsp:spPr>
        <a:xfrm>
          <a:off x="3550958" y="720077"/>
          <a:ext cx="1467035" cy="733517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571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bg1">
                  <a:lumMod val="95000"/>
                  <a:lumOff val="5000"/>
                </a:schemeClr>
              </a:solidFill>
            </a:rPr>
            <a:t>Presidency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bg1">
                  <a:lumMod val="95000"/>
                  <a:lumOff val="5000"/>
                </a:schemeClr>
              </a:solidFill>
            </a:rPr>
            <a:t>Direction</a:t>
          </a:r>
          <a:endParaRPr lang="en-US" sz="1800" kern="1200" dirty="0">
            <a:solidFill>
              <a:schemeClr val="bg1">
                <a:lumMod val="95000"/>
                <a:lumOff val="5000"/>
              </a:schemeClr>
            </a:solidFill>
          </a:endParaRPr>
        </a:p>
      </dsp:txBody>
      <dsp:txXfrm>
        <a:off x="3550958" y="720077"/>
        <a:ext cx="1467035" cy="733517"/>
      </dsp:txXfrm>
    </dsp:sp>
    <dsp:sp modelId="{71AA92BC-B6C1-4321-95CD-0D783A8A8DE0}">
      <dsp:nvSpPr>
        <dsp:cNvPr id="0" name=""/>
        <dsp:cNvSpPr/>
      </dsp:nvSpPr>
      <dsp:spPr>
        <a:xfrm>
          <a:off x="732" y="3062082"/>
          <a:ext cx="1467035" cy="986141"/>
        </a:xfrm>
        <a:prstGeom prst="rect">
          <a:avLst/>
        </a:prstGeom>
        <a:solidFill>
          <a:srgbClr val="FFFFCC"/>
        </a:solidFill>
        <a:ln w="38100" cap="flat" cmpd="sng" algn="ctr">
          <a:solidFill>
            <a:srgbClr val="F8F8F8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solidFill>
                <a:schemeClr val="bg1">
                  <a:lumMod val="95000"/>
                  <a:lumOff val="5000"/>
                </a:schemeClr>
              </a:solidFill>
            </a:rPr>
            <a:t>Experiments</a:t>
          </a:r>
          <a:endParaRPr lang="en-US" sz="1700" kern="1200" dirty="0">
            <a:solidFill>
              <a:schemeClr val="bg1">
                <a:lumMod val="95000"/>
                <a:lumOff val="5000"/>
              </a:schemeClr>
            </a:solidFill>
          </a:endParaRPr>
        </a:p>
      </dsp:txBody>
      <dsp:txXfrm>
        <a:off x="732" y="3062082"/>
        <a:ext cx="1467035" cy="986141"/>
      </dsp:txXfrm>
    </dsp:sp>
    <dsp:sp modelId="{7713F935-F7D1-48F8-8D82-D99D6B65237A}">
      <dsp:nvSpPr>
        <dsp:cNvPr id="0" name=""/>
        <dsp:cNvSpPr/>
      </dsp:nvSpPr>
      <dsp:spPr>
        <a:xfrm>
          <a:off x="1775845" y="3062082"/>
          <a:ext cx="1467035" cy="842129"/>
        </a:xfrm>
        <a:prstGeom prst="rect">
          <a:avLst/>
        </a:prstGeom>
        <a:solidFill>
          <a:srgbClr val="A2F1FC"/>
        </a:solidFill>
        <a:ln w="25400" cap="flat" cmpd="sng" algn="ctr">
          <a:solidFill>
            <a:srgbClr val="F8F8F8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solidFill>
                <a:schemeClr val="bg1">
                  <a:lumMod val="95000"/>
                  <a:lumOff val="5000"/>
                </a:schemeClr>
              </a:solidFill>
            </a:rPr>
            <a:t>Accelerators</a:t>
          </a:r>
          <a:endParaRPr lang="en-US" sz="1700" kern="1200" dirty="0">
            <a:solidFill>
              <a:schemeClr val="bg1">
                <a:lumMod val="95000"/>
                <a:lumOff val="5000"/>
              </a:schemeClr>
            </a:solidFill>
          </a:endParaRPr>
        </a:p>
      </dsp:txBody>
      <dsp:txXfrm>
        <a:off x="1775845" y="3062082"/>
        <a:ext cx="1467035" cy="842129"/>
      </dsp:txXfrm>
    </dsp:sp>
    <dsp:sp modelId="{2702DD02-0E58-4BC7-848C-EB3FB8FCD2F0}">
      <dsp:nvSpPr>
        <dsp:cNvPr id="0" name=""/>
        <dsp:cNvSpPr/>
      </dsp:nvSpPr>
      <dsp:spPr>
        <a:xfrm>
          <a:off x="3550958" y="3062082"/>
          <a:ext cx="1467035" cy="1130160"/>
        </a:xfrm>
        <a:prstGeom prst="rect">
          <a:avLst/>
        </a:prstGeom>
        <a:solidFill>
          <a:srgbClr val="F3CEF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solidFill>
                <a:schemeClr val="bg1">
                  <a:lumMod val="95000"/>
                  <a:lumOff val="5000"/>
                </a:schemeClr>
              </a:solidFill>
            </a:rPr>
            <a:t>C&amp;C</a:t>
          </a:r>
          <a:endParaRPr lang="en-US" sz="1700" kern="1200" dirty="0">
            <a:solidFill>
              <a:schemeClr val="bg1">
                <a:lumMod val="95000"/>
                <a:lumOff val="5000"/>
              </a:schemeClr>
            </a:solidFill>
          </a:endParaRPr>
        </a:p>
      </dsp:txBody>
      <dsp:txXfrm>
        <a:off x="3550958" y="3062082"/>
        <a:ext cx="1467035" cy="1130160"/>
      </dsp:txXfrm>
    </dsp:sp>
    <dsp:sp modelId="{00AC0D51-82C4-4DD3-B11A-FB9BDBBF2A6A}">
      <dsp:nvSpPr>
        <dsp:cNvPr id="0" name=""/>
        <dsp:cNvSpPr/>
      </dsp:nvSpPr>
      <dsp:spPr>
        <a:xfrm>
          <a:off x="5326071" y="3062082"/>
          <a:ext cx="1467035" cy="950734"/>
        </a:xfrm>
        <a:prstGeom prst="rect">
          <a:avLst/>
        </a:prstGeom>
        <a:solidFill>
          <a:srgbClr val="A3FBB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solidFill>
                <a:schemeClr val="bg1">
                  <a:lumMod val="95000"/>
                  <a:lumOff val="5000"/>
                </a:schemeClr>
              </a:solidFill>
            </a:rPr>
            <a:t>Engineering</a:t>
          </a:r>
          <a:endParaRPr lang="en-US" sz="1700" kern="1200" dirty="0">
            <a:solidFill>
              <a:schemeClr val="bg1">
                <a:lumMod val="95000"/>
                <a:lumOff val="5000"/>
              </a:schemeClr>
            </a:solidFill>
          </a:endParaRPr>
        </a:p>
      </dsp:txBody>
      <dsp:txXfrm>
        <a:off x="5326071" y="3062082"/>
        <a:ext cx="1467035" cy="950734"/>
      </dsp:txXfrm>
    </dsp:sp>
    <dsp:sp modelId="{92900098-2F47-4D96-AB8B-C17B12FCEA50}">
      <dsp:nvSpPr>
        <dsp:cNvPr id="0" name=""/>
        <dsp:cNvSpPr/>
      </dsp:nvSpPr>
      <dsp:spPr>
        <a:xfrm>
          <a:off x="7101184" y="3062082"/>
          <a:ext cx="1467035" cy="662703"/>
        </a:xfrm>
        <a:prstGeom prst="rect">
          <a:avLst/>
        </a:prstGeom>
        <a:solidFill>
          <a:srgbClr val="F8F8F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solidFill>
                <a:schemeClr val="bg1">
                  <a:lumMod val="95000"/>
                  <a:lumOff val="5000"/>
                </a:schemeClr>
              </a:solidFill>
            </a:rPr>
            <a:t>Administration</a:t>
          </a:r>
          <a:endParaRPr lang="en-US" sz="1700" kern="1200" dirty="0">
            <a:solidFill>
              <a:schemeClr val="bg1">
                <a:lumMod val="95000"/>
                <a:lumOff val="5000"/>
              </a:schemeClr>
            </a:solidFill>
          </a:endParaRPr>
        </a:p>
      </dsp:txBody>
      <dsp:txXfrm>
        <a:off x="7101184" y="3062082"/>
        <a:ext cx="1467035" cy="662703"/>
      </dsp:txXfrm>
    </dsp:sp>
    <dsp:sp modelId="{81638C4D-1B28-4252-823C-89752C38D0C5}">
      <dsp:nvSpPr>
        <dsp:cNvPr id="0" name=""/>
        <dsp:cNvSpPr/>
      </dsp:nvSpPr>
      <dsp:spPr>
        <a:xfrm>
          <a:off x="2377168" y="1761672"/>
          <a:ext cx="1753268" cy="992332"/>
        </a:xfrm>
        <a:prstGeom prst="rect">
          <a:avLst/>
        </a:prstGeom>
        <a:solidFill>
          <a:srgbClr val="F8F8F8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chemeClr val="bg1">
                  <a:lumMod val="95000"/>
                  <a:lumOff val="5000"/>
                </a:schemeClr>
              </a:solidFill>
            </a:rPr>
            <a:t>User office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chemeClr val="bg1">
                  <a:lumMod val="95000"/>
                  <a:lumOff val="5000"/>
                </a:schemeClr>
              </a:solidFill>
            </a:rPr>
            <a:t>Communication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chemeClr val="bg1">
                  <a:lumMod val="95000"/>
                  <a:lumOff val="5000"/>
                </a:schemeClr>
              </a:solidFill>
            </a:rPr>
            <a:t>Safety</a:t>
          </a:r>
        </a:p>
      </dsp:txBody>
      <dsp:txXfrm>
        <a:off x="2377168" y="1761672"/>
        <a:ext cx="1753268" cy="9923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EDABDB-71FB-4DA8-BA97-9933F878BB3F}">
      <dsp:nvSpPr>
        <dsp:cNvPr id="0" name=""/>
        <dsp:cNvSpPr/>
      </dsp:nvSpPr>
      <dsp:spPr>
        <a:xfrm>
          <a:off x="345546" y="4809"/>
          <a:ext cx="158262" cy="718814"/>
        </a:xfrm>
        <a:prstGeom prst="rightArrow">
          <a:avLst>
            <a:gd name="adj1" fmla="val 75000"/>
            <a:gd name="adj2" fmla="val 50000"/>
          </a:avLst>
        </a:prstGeom>
        <a:solidFill>
          <a:schemeClr val="bg1">
            <a:lumMod val="85000"/>
            <a:alpha val="9000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B8E520-807F-45C8-B389-547419A39B15}">
      <dsp:nvSpPr>
        <dsp:cNvPr id="0" name=""/>
        <dsp:cNvSpPr/>
      </dsp:nvSpPr>
      <dsp:spPr>
        <a:xfrm>
          <a:off x="245" y="4809"/>
          <a:ext cx="345301" cy="718814"/>
        </a:xfrm>
        <a:prstGeom prst="roundRect">
          <a:avLst/>
        </a:prstGeom>
        <a:solidFill>
          <a:schemeClr val="bg1">
            <a:lumMod val="8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200" kern="1200" dirty="0" smtClean="0"/>
            <a:t> </a:t>
          </a:r>
          <a:endParaRPr lang="en-US" sz="2200" kern="1200" dirty="0"/>
        </a:p>
      </dsp:txBody>
      <dsp:txXfrm>
        <a:off x="17101" y="21665"/>
        <a:ext cx="311589" cy="685102"/>
      </dsp:txXfrm>
    </dsp:sp>
    <dsp:sp modelId="{0F7A4255-A40B-4190-8EBF-52E88DE4C46A}">
      <dsp:nvSpPr>
        <dsp:cNvPr id="0" name=""/>
        <dsp:cNvSpPr/>
      </dsp:nvSpPr>
      <dsp:spPr>
        <a:xfrm>
          <a:off x="345546" y="795505"/>
          <a:ext cx="158262" cy="718814"/>
        </a:xfrm>
        <a:prstGeom prst="rightArrow">
          <a:avLst>
            <a:gd name="adj1" fmla="val 75000"/>
            <a:gd name="adj2" fmla="val 50000"/>
          </a:avLst>
        </a:prstGeom>
        <a:solidFill>
          <a:schemeClr val="bg1">
            <a:lumMod val="85000"/>
            <a:alpha val="9000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EC3295-3A2C-4668-9477-7D780D123BC4}">
      <dsp:nvSpPr>
        <dsp:cNvPr id="0" name=""/>
        <dsp:cNvSpPr/>
      </dsp:nvSpPr>
      <dsp:spPr>
        <a:xfrm>
          <a:off x="245" y="795505"/>
          <a:ext cx="345301" cy="718814"/>
        </a:xfrm>
        <a:prstGeom prst="roundRect">
          <a:avLst/>
        </a:prstGeom>
        <a:solidFill>
          <a:schemeClr val="bg1">
            <a:lumMod val="8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_tradnl" sz="2200" kern="1200" dirty="0" smtClean="0"/>
        </a:p>
      </dsp:txBody>
      <dsp:txXfrm>
        <a:off x="17101" y="812361"/>
        <a:ext cx="311589" cy="685102"/>
      </dsp:txXfrm>
    </dsp:sp>
    <dsp:sp modelId="{7B141B3E-F3CC-4B83-A9A9-74CFD73A2E3F}">
      <dsp:nvSpPr>
        <dsp:cNvPr id="0" name=""/>
        <dsp:cNvSpPr/>
      </dsp:nvSpPr>
      <dsp:spPr>
        <a:xfrm>
          <a:off x="345546" y="1586201"/>
          <a:ext cx="158262" cy="718814"/>
        </a:xfrm>
        <a:prstGeom prst="rightArrow">
          <a:avLst>
            <a:gd name="adj1" fmla="val 75000"/>
            <a:gd name="adj2" fmla="val 50000"/>
          </a:avLst>
        </a:prstGeom>
        <a:solidFill>
          <a:schemeClr val="bg1">
            <a:lumMod val="85000"/>
            <a:alpha val="9000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4F8A8A-569E-42E0-9A4B-6FCB80960533}">
      <dsp:nvSpPr>
        <dsp:cNvPr id="0" name=""/>
        <dsp:cNvSpPr/>
      </dsp:nvSpPr>
      <dsp:spPr>
        <a:xfrm>
          <a:off x="245" y="1586201"/>
          <a:ext cx="345301" cy="718814"/>
        </a:xfrm>
        <a:prstGeom prst="roundRect">
          <a:avLst/>
        </a:prstGeom>
        <a:solidFill>
          <a:schemeClr val="bg1">
            <a:lumMod val="8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 dirty="0"/>
        </a:p>
      </dsp:txBody>
      <dsp:txXfrm>
        <a:off x="17101" y="1603057"/>
        <a:ext cx="311589" cy="685102"/>
      </dsp:txXfrm>
    </dsp:sp>
    <dsp:sp modelId="{6ABB9EFC-6C8E-44D9-AFB7-B3C31ECF1F80}">
      <dsp:nvSpPr>
        <dsp:cNvPr id="0" name=""/>
        <dsp:cNvSpPr/>
      </dsp:nvSpPr>
      <dsp:spPr>
        <a:xfrm>
          <a:off x="342927" y="2376896"/>
          <a:ext cx="160667" cy="718814"/>
        </a:xfrm>
        <a:prstGeom prst="rightArrow">
          <a:avLst>
            <a:gd name="adj1" fmla="val 75000"/>
            <a:gd name="adj2" fmla="val 50000"/>
          </a:avLst>
        </a:prstGeom>
        <a:solidFill>
          <a:schemeClr val="tx1">
            <a:lumMod val="65000"/>
            <a:lumOff val="35000"/>
            <a:alpha val="9000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DEE847-2951-423E-926F-FFC3337BEE02}">
      <dsp:nvSpPr>
        <dsp:cNvPr id="0" name=""/>
        <dsp:cNvSpPr/>
      </dsp:nvSpPr>
      <dsp:spPr>
        <a:xfrm>
          <a:off x="460" y="2376896"/>
          <a:ext cx="342467" cy="718814"/>
        </a:xfrm>
        <a:prstGeom prst="roundRect">
          <a:avLst/>
        </a:prstGeom>
        <a:solidFill>
          <a:schemeClr val="tx1">
            <a:lumMod val="65000"/>
            <a:lumOff val="3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4</a:t>
          </a:r>
          <a:endParaRPr lang="en-US" sz="2200" kern="1200" dirty="0"/>
        </a:p>
      </dsp:txBody>
      <dsp:txXfrm>
        <a:off x="17178" y="2393614"/>
        <a:ext cx="309031" cy="685378"/>
      </dsp:txXfrm>
    </dsp:sp>
    <dsp:sp modelId="{FE127A0E-EBD5-46A6-805D-F6A926F40A6D}">
      <dsp:nvSpPr>
        <dsp:cNvPr id="0" name=""/>
        <dsp:cNvSpPr/>
      </dsp:nvSpPr>
      <dsp:spPr>
        <a:xfrm>
          <a:off x="346583" y="3167592"/>
          <a:ext cx="157123" cy="718814"/>
        </a:xfrm>
        <a:prstGeom prst="rightArrow">
          <a:avLst>
            <a:gd name="adj1" fmla="val 75000"/>
            <a:gd name="adj2" fmla="val 50000"/>
          </a:avLst>
        </a:prstGeom>
        <a:solidFill>
          <a:schemeClr val="bg1">
            <a:lumMod val="85000"/>
            <a:alpha val="9000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668A75-6DDC-4422-9556-79E39B2912E9}">
      <dsp:nvSpPr>
        <dsp:cNvPr id="0" name=""/>
        <dsp:cNvSpPr/>
      </dsp:nvSpPr>
      <dsp:spPr>
        <a:xfrm>
          <a:off x="348" y="3167592"/>
          <a:ext cx="346235" cy="718814"/>
        </a:xfrm>
        <a:prstGeom prst="roundRect">
          <a:avLst/>
        </a:prstGeom>
        <a:solidFill>
          <a:schemeClr val="bg1">
            <a:lumMod val="8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 dirty="0"/>
        </a:p>
      </dsp:txBody>
      <dsp:txXfrm>
        <a:off x="17250" y="3184494"/>
        <a:ext cx="312431" cy="685010"/>
      </dsp:txXfrm>
    </dsp:sp>
    <dsp:sp modelId="{682C04E9-CDA7-4D07-AAF9-EC80C0BC41A2}">
      <dsp:nvSpPr>
        <dsp:cNvPr id="0" name=""/>
        <dsp:cNvSpPr/>
      </dsp:nvSpPr>
      <dsp:spPr>
        <a:xfrm>
          <a:off x="346583" y="3958288"/>
          <a:ext cx="157123" cy="718814"/>
        </a:xfrm>
        <a:prstGeom prst="rightArrow">
          <a:avLst>
            <a:gd name="adj1" fmla="val 75000"/>
            <a:gd name="adj2" fmla="val 50000"/>
          </a:avLst>
        </a:prstGeom>
        <a:solidFill>
          <a:schemeClr val="bg1">
            <a:lumMod val="85000"/>
            <a:alpha val="9000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432C33-8D9E-40AA-97C4-98F1513C721B}">
      <dsp:nvSpPr>
        <dsp:cNvPr id="0" name=""/>
        <dsp:cNvSpPr/>
      </dsp:nvSpPr>
      <dsp:spPr>
        <a:xfrm>
          <a:off x="348" y="3958288"/>
          <a:ext cx="346235" cy="718814"/>
        </a:xfrm>
        <a:prstGeom prst="roundRect">
          <a:avLst/>
        </a:prstGeom>
        <a:solidFill>
          <a:schemeClr val="bg1">
            <a:lumMod val="8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 dirty="0"/>
        </a:p>
      </dsp:txBody>
      <dsp:txXfrm>
        <a:off x="17250" y="3975190"/>
        <a:ext cx="312431" cy="685010"/>
      </dsp:txXfrm>
    </dsp:sp>
    <dsp:sp modelId="{B8F1A9B4-6C0C-40E9-990A-A13ECC485B05}">
      <dsp:nvSpPr>
        <dsp:cNvPr id="0" name=""/>
        <dsp:cNvSpPr/>
      </dsp:nvSpPr>
      <dsp:spPr>
        <a:xfrm>
          <a:off x="345546" y="4748983"/>
          <a:ext cx="158262" cy="718814"/>
        </a:xfrm>
        <a:prstGeom prst="rightArrow">
          <a:avLst>
            <a:gd name="adj1" fmla="val 75000"/>
            <a:gd name="adj2" fmla="val 50000"/>
          </a:avLst>
        </a:prstGeom>
        <a:solidFill>
          <a:schemeClr val="bg1">
            <a:lumMod val="85000"/>
            <a:alpha val="9000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AA4AD1-5244-4855-A7ED-35667B4324A0}">
      <dsp:nvSpPr>
        <dsp:cNvPr id="0" name=""/>
        <dsp:cNvSpPr/>
      </dsp:nvSpPr>
      <dsp:spPr>
        <a:xfrm>
          <a:off x="245" y="4748983"/>
          <a:ext cx="345301" cy="718814"/>
        </a:xfrm>
        <a:prstGeom prst="roundRect">
          <a:avLst/>
        </a:prstGeom>
        <a:solidFill>
          <a:schemeClr val="bg1">
            <a:lumMod val="8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 dirty="0"/>
        </a:p>
      </dsp:txBody>
      <dsp:txXfrm>
        <a:off x="17101" y="4765839"/>
        <a:ext cx="311589" cy="6851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0.06831</cdr:x>
      <cdr:y>0.03333</cdr:y>
    </cdr:from>
    <cdr:to>
      <cdr:x>0.41629</cdr:x>
      <cdr:y>0.45662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79511" y="7200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600" dirty="0" smtClean="0"/>
            <a:t>2012</a:t>
          </a:r>
          <a:endParaRPr lang="en-US" sz="16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0.0725</cdr:x>
      <cdr:y>0.05016</cdr:y>
    </cdr:from>
    <cdr:to>
      <cdr:x>0.36034</cdr:x>
      <cdr:y>0.42365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0311" y="12280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dirty="0" smtClean="0"/>
            <a:t>2013</a:t>
          </a:r>
          <a:endParaRPr lang="en-US" sz="16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913C8B-E9EB-46B8-B3B8-E74164B098E1}" type="datetimeFigureOut">
              <a:rPr lang="en-US" smtClean="0"/>
              <a:t>12/15/2013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896ACC-4FD7-432E-AEB7-A3DF99620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805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96ACC-4FD7-432E-AEB7-A3DF996205C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330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134" y="4316214"/>
            <a:ext cx="5856540" cy="405896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B1978-D6C0-4FC3-9593-533F5EE96CC8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904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64344" y="-60208"/>
            <a:ext cx="8229600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10969" y="6659563"/>
            <a:ext cx="2895600" cy="142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16 December 2013 - ALBA-SSRF Workshop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613129"/>
            <a:ext cx="576064" cy="219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0CD7E-1085-4C75-828A-81BC512D6C0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0585" y="6638489"/>
            <a:ext cx="2133600" cy="246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ALBA - C. Biscari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542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64344" y="-60208"/>
            <a:ext cx="8229600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10969" y="6659563"/>
            <a:ext cx="2895600" cy="142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16 December 2013 - ALBA-SSRF Workshop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613129"/>
            <a:ext cx="576064" cy="219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0CD7E-1085-4C75-828A-81BC512D6C0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0585" y="6638489"/>
            <a:ext cx="2133600" cy="246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ALBA - C. Biscari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560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10969" y="6659563"/>
            <a:ext cx="2895600" cy="142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16 December 2013 - ALBA-SSRF Workshop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613129"/>
            <a:ext cx="576064" cy="219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0CD7E-1085-4C75-828A-81BC512D6C0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10585" y="6638489"/>
            <a:ext cx="2133600" cy="246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ALBA - C. Biscari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6214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99992" y="6624103"/>
            <a:ext cx="3606577" cy="1984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16 December 2013 - ALBA-SSRF Workshop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613129"/>
            <a:ext cx="576064" cy="219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0CD7E-1085-4C75-828A-81BC512D6C0C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585" y="6638489"/>
            <a:ext cx="2133600" cy="246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ALBA - C. Biscari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9135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s-ES"/>
          </a:p>
        </p:txBody>
      </p:sp>
      <p:sp>
        <p:nvSpPr>
          <p:cNvPr id="7" name="Text Box 11"/>
          <p:cNvSpPr txBox="1">
            <a:spLocks noChangeArrowheads="1"/>
          </p:cNvSpPr>
          <p:nvPr userDrawn="1"/>
        </p:nvSpPr>
        <p:spPr bwMode="auto">
          <a:xfrm>
            <a:off x="4257675" y="6700838"/>
            <a:ext cx="4802188" cy="19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s-ES" sz="1200" i="0">
              <a:solidFill>
                <a:srgbClr val="000000"/>
              </a:solidFill>
              <a:latin typeface="Garamond" pitchFamily="18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4048" y="6659564"/>
            <a:ext cx="3384375" cy="1389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16 December 2013 - ALBA-SSRF Workshop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799" y="6597352"/>
            <a:ext cx="576064" cy="219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0CD7E-1085-4C75-828A-81BC512D6C0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0585" y="6638489"/>
            <a:ext cx="2133600" cy="246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ALBA - C. Biscari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5524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613129"/>
            <a:ext cx="576064" cy="219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0CD7E-1085-4C75-828A-81BC512D6C0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0585" y="6638489"/>
            <a:ext cx="2133600" cy="246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ALBA - C. Biscari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4048" y="6659564"/>
            <a:ext cx="3384375" cy="1389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16 December 2013 - ALBA-SSRF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046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79512" y="6689253"/>
            <a:ext cx="2133600" cy="124123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ALBA - C. Biscari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613129"/>
            <a:ext cx="576064" cy="219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0CD7E-1085-4C75-828A-81BC512D6C0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4048" y="6659564"/>
            <a:ext cx="3384375" cy="1389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16 December 2013 - ALBA-SSRF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6165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ALBA - C. Biscari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 December 2013 - ALBA-SSRF Workshop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86D6D-8845-41DC-B2C4-0FA632E6C2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0080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ALBA - C. Biscari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 December 2013 - ALBA-SSRF Workshop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86D6D-8845-41DC-B2C4-0FA632E6C2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6555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ALBA - C. Biscari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 December 2013 - ALBA-SSRF Workshop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86D6D-8845-41DC-B2C4-0FA632E6C2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1306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ALBA - C. Biscari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 December 2013 - ALBA-SSRF Workshop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86D6D-8845-41DC-B2C4-0FA632E6C2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167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64344" y="-60208"/>
            <a:ext cx="8229600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10969" y="6659563"/>
            <a:ext cx="2895600" cy="142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16 December 2013 - ALBA-SSRF Workshop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613129"/>
            <a:ext cx="576064" cy="219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0CD7E-1085-4C75-828A-81BC512D6C0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0585" y="6638489"/>
            <a:ext cx="2133600" cy="246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ALBA - C. Biscari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3942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ALBA - C. Biscari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 December 2013 - ALBA-SSRF Workshop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86D6D-8845-41DC-B2C4-0FA632E6C2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1456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ALBA - C. Biscari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 December 2013 - ALBA-SSRF Workshop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86D6D-8845-41DC-B2C4-0FA632E6C2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7055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ALBA - C. Biscari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 December 2013 - ALBA-SSRF Workshop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86D6D-8845-41DC-B2C4-0FA632E6C2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3211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ALBA - C. Biscari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 December 2013 - ALBA-SSRF Workshop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86D6D-8845-41DC-B2C4-0FA632E6C2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3738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ALBA - C. Biscari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 December 2013 - ALBA-SSRF Workshop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86D6D-8845-41DC-B2C4-0FA632E6C2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6048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ALBA - C. Biscari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 December 2013 - ALBA-SSRF Workshop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86D6D-8845-41DC-B2C4-0FA632E6C2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2778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ALBA - C. Biscari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 December 2013 - ALBA-SSRF Workshop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86D6D-8845-41DC-B2C4-0FA632E6C2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192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10969" y="6659563"/>
            <a:ext cx="2895600" cy="142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16 December 2013 - ALBA-SSRF Workshop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613129"/>
            <a:ext cx="576064" cy="219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0CD7E-1085-4C75-828A-81BC512D6C0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10585" y="6638489"/>
            <a:ext cx="2133600" cy="246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ALBA - C. Biscari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174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64344" y="-60208"/>
            <a:ext cx="8229600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10969" y="6659563"/>
            <a:ext cx="2895600" cy="142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16 December 2013 - ALBA-SSRF Workshop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613129"/>
            <a:ext cx="576064" cy="219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0CD7E-1085-4C75-828A-81BC512D6C0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10585" y="6638489"/>
            <a:ext cx="2133600" cy="246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ALBA - C. Biscari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63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64344" y="-60208"/>
            <a:ext cx="8229600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5210969" y="6659563"/>
            <a:ext cx="2895600" cy="142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16 December 2013 - ALBA-SSRF Workshop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172400" y="6613129"/>
            <a:ext cx="576064" cy="219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0CD7E-1085-4C75-828A-81BC512D6C0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2"/>
          </p:nvPr>
        </p:nvSpPr>
        <p:spPr>
          <a:xfrm>
            <a:off x="10585" y="6638489"/>
            <a:ext cx="2133600" cy="246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ALBA - C. Biscari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62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464344" y="-60208"/>
            <a:ext cx="8229600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10969" y="6659563"/>
            <a:ext cx="2895600" cy="142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16 December 2013 - ALBA-SSRF Workshop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613129"/>
            <a:ext cx="576064" cy="219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0CD7E-1085-4C75-828A-81BC512D6C0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10585" y="6638489"/>
            <a:ext cx="2133600" cy="246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ALBA - C. Biscari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239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81847" y="6614939"/>
            <a:ext cx="3390553" cy="1984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16 December 2013 - ALBA-SSRF Workshop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613129"/>
            <a:ext cx="576064" cy="219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0CD7E-1085-4C75-828A-81BC512D6C0C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585" y="6638489"/>
            <a:ext cx="2133600" cy="246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ALBA - C. Biscari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802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10969" y="6659563"/>
            <a:ext cx="2895600" cy="142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16 December 2013 - ALBA-SSRF Workshop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613129"/>
            <a:ext cx="576064" cy="219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0CD7E-1085-4C75-828A-81BC512D6C0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10585" y="6638489"/>
            <a:ext cx="2133600" cy="246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ALBA - C. Biscari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360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10969" y="6659563"/>
            <a:ext cx="2895600" cy="142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16 December 2013 - ALBA-SSRF Workshop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613129"/>
            <a:ext cx="576064" cy="219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0CD7E-1085-4C75-828A-81BC512D6C0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10585" y="6638489"/>
            <a:ext cx="2133600" cy="246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ALBA - C. Biscari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817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chemeClr val="tx1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11"/>
          <p:cNvSpPr txBox="1">
            <a:spLocks noChangeArrowheads="1"/>
          </p:cNvSpPr>
          <p:nvPr/>
        </p:nvSpPr>
        <p:spPr bwMode="auto">
          <a:xfrm>
            <a:off x="4257675" y="6700838"/>
            <a:ext cx="4802188" cy="19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s-ES" sz="1200" i="0">
              <a:solidFill>
                <a:srgbClr val="000000"/>
              </a:solidFill>
              <a:latin typeface="Garamond" pitchFamily="18" charset="0"/>
            </a:endParaRPr>
          </a:p>
        </p:txBody>
      </p:sp>
      <p:sp>
        <p:nvSpPr>
          <p:cNvPr id="11" name="Freeform 29"/>
          <p:cNvSpPr>
            <a:spLocks/>
          </p:cNvSpPr>
          <p:nvPr/>
        </p:nvSpPr>
        <p:spPr bwMode="auto">
          <a:xfrm>
            <a:off x="-3175" y="343124"/>
            <a:ext cx="9143999" cy="709612"/>
          </a:xfrm>
          <a:custGeom>
            <a:avLst/>
            <a:gdLst>
              <a:gd name="T0" fmla="*/ 0 w 19142"/>
              <a:gd name="T1" fmla="*/ 0 h 1828"/>
              <a:gd name="T2" fmla="*/ 19142 w 19142"/>
              <a:gd name="T3" fmla="*/ 0 h 1828"/>
              <a:gd name="T4" fmla="*/ 19142 w 19142"/>
              <a:gd name="T5" fmla="*/ 1410 h 1828"/>
              <a:gd name="T6" fmla="*/ 0 w 19142"/>
              <a:gd name="T7" fmla="*/ 1410 h 1828"/>
              <a:gd name="T8" fmla="*/ 0 w 19142"/>
              <a:gd name="T9" fmla="*/ 0 h 1828"/>
              <a:gd name="connsiteX0" fmla="*/ 0 w 10000"/>
              <a:gd name="connsiteY0" fmla="*/ 0 h 8757"/>
              <a:gd name="connsiteX1" fmla="*/ 10000 w 10000"/>
              <a:gd name="connsiteY1" fmla="*/ 0 h 8757"/>
              <a:gd name="connsiteX2" fmla="*/ 10000 w 10000"/>
              <a:gd name="connsiteY2" fmla="*/ 7713 h 8757"/>
              <a:gd name="connsiteX3" fmla="*/ 0 w 10000"/>
              <a:gd name="connsiteY3" fmla="*/ 7713 h 8757"/>
              <a:gd name="connsiteX4" fmla="*/ 0 w 10000"/>
              <a:gd name="connsiteY4" fmla="*/ 0 h 8757"/>
              <a:gd name="connsiteX0" fmla="*/ 0 w 10000"/>
              <a:gd name="connsiteY0" fmla="*/ 0 h 10234"/>
              <a:gd name="connsiteX1" fmla="*/ 10000 w 10000"/>
              <a:gd name="connsiteY1" fmla="*/ 0 h 10234"/>
              <a:gd name="connsiteX2" fmla="*/ 10000 w 10000"/>
              <a:gd name="connsiteY2" fmla="*/ 8808 h 10234"/>
              <a:gd name="connsiteX3" fmla="*/ 0 w 10000"/>
              <a:gd name="connsiteY3" fmla="*/ 8808 h 10234"/>
              <a:gd name="connsiteX4" fmla="*/ 0 w 10000"/>
              <a:gd name="connsiteY4" fmla="*/ 0 h 10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234">
                <a:moveTo>
                  <a:pt x="0" y="0"/>
                </a:moveTo>
                <a:lnTo>
                  <a:pt x="10000" y="0"/>
                </a:lnTo>
                <a:lnTo>
                  <a:pt x="10000" y="8808"/>
                </a:lnTo>
                <a:cubicBezTo>
                  <a:pt x="5231" y="3024"/>
                  <a:pt x="5737" y="13968"/>
                  <a:pt x="0" y="8808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75000"/>
                  <a:shade val="30000"/>
                  <a:satMod val="115000"/>
                </a:schemeClr>
              </a:gs>
              <a:gs pos="50000">
                <a:schemeClr val="accent3">
                  <a:lumMod val="75000"/>
                  <a:shade val="67500"/>
                  <a:satMod val="115000"/>
                </a:schemeClr>
              </a:gs>
              <a:gs pos="100000">
                <a:schemeClr val="accent3">
                  <a:lumMod val="75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accent3">
                <a:lumMod val="75000"/>
              </a:schemeClr>
            </a:solidFill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" b="1" i="1">
              <a:solidFill>
                <a:srgbClr val="FFFFFF"/>
              </a:solidFill>
            </a:endParaRPr>
          </a:p>
        </p:txBody>
      </p:sp>
      <p:sp>
        <p:nvSpPr>
          <p:cNvPr id="1028" name="Freeform 29"/>
          <p:cNvSpPr>
            <a:spLocks/>
          </p:cNvSpPr>
          <p:nvPr/>
        </p:nvSpPr>
        <p:spPr bwMode="auto">
          <a:xfrm>
            <a:off x="3175" y="63500"/>
            <a:ext cx="9151938" cy="792163"/>
          </a:xfrm>
          <a:custGeom>
            <a:avLst/>
            <a:gdLst>
              <a:gd name="T0" fmla="*/ 0 w 19142"/>
              <a:gd name="T1" fmla="*/ 0 h 1828"/>
              <a:gd name="T2" fmla="*/ 2147483647 w 19142"/>
              <a:gd name="T3" fmla="*/ 0 h 1828"/>
              <a:gd name="T4" fmla="*/ 2147483647 w 19142"/>
              <a:gd name="T5" fmla="*/ 2147483647 h 1828"/>
              <a:gd name="T6" fmla="*/ 0 w 19142"/>
              <a:gd name="T7" fmla="*/ 2147483647 h 1828"/>
              <a:gd name="T8" fmla="*/ 0 w 19142"/>
              <a:gd name="T9" fmla="*/ 0 h 182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142" h="1828">
                <a:moveTo>
                  <a:pt x="0" y="0"/>
                </a:moveTo>
                <a:lnTo>
                  <a:pt x="19142" y="0"/>
                </a:lnTo>
                <a:cubicBezTo>
                  <a:pt x="19142" y="0"/>
                  <a:pt x="19142" y="705"/>
                  <a:pt x="19142" y="1410"/>
                </a:cubicBezTo>
                <a:cubicBezTo>
                  <a:pt x="10014" y="28"/>
                  <a:pt x="13686" y="1828"/>
                  <a:pt x="0" y="1410"/>
                </a:cubicBezTo>
                <a:cubicBezTo>
                  <a:pt x="0" y="705"/>
                  <a:pt x="0" y="0"/>
                  <a:pt x="0" y="0"/>
                </a:cubicBezTo>
                <a:close/>
              </a:path>
            </a:pathLst>
          </a:custGeom>
          <a:solidFill>
            <a:srgbClr val="6588E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cmpd="sng">
                <a:solidFill>
                  <a:srgbClr val="FFCC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i="1">
              <a:solidFill>
                <a:srgbClr val="FFFFFF"/>
              </a:solidFill>
            </a:endParaRPr>
          </a:p>
        </p:txBody>
      </p:sp>
      <p:sp>
        <p:nvSpPr>
          <p:cNvPr id="1029" name="Freeform 28"/>
          <p:cNvSpPr>
            <a:spLocks/>
          </p:cNvSpPr>
          <p:nvPr/>
        </p:nvSpPr>
        <p:spPr bwMode="auto">
          <a:xfrm>
            <a:off x="3175" y="-26988"/>
            <a:ext cx="9151938" cy="1439764"/>
          </a:xfrm>
          <a:custGeom>
            <a:avLst/>
            <a:gdLst>
              <a:gd name="T0" fmla="*/ 0 w 19142"/>
              <a:gd name="T1" fmla="*/ 0 h 2230"/>
              <a:gd name="T2" fmla="*/ 2147483647 w 19142"/>
              <a:gd name="T3" fmla="*/ 0 h 2230"/>
              <a:gd name="T4" fmla="*/ 2147483647 w 19142"/>
              <a:gd name="T5" fmla="*/ 2147483647 h 2230"/>
              <a:gd name="T6" fmla="*/ 0 w 19142"/>
              <a:gd name="T7" fmla="*/ 2147483647 h 2230"/>
              <a:gd name="T8" fmla="*/ 0 w 19142"/>
              <a:gd name="T9" fmla="*/ 0 h 22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142" h="2230">
                <a:moveTo>
                  <a:pt x="0" y="0"/>
                </a:moveTo>
                <a:lnTo>
                  <a:pt x="19142" y="0"/>
                </a:lnTo>
                <a:cubicBezTo>
                  <a:pt x="19142" y="0"/>
                  <a:pt x="19142" y="705"/>
                  <a:pt x="19142" y="1410"/>
                </a:cubicBezTo>
                <a:cubicBezTo>
                  <a:pt x="7630" y="214"/>
                  <a:pt x="10672" y="2230"/>
                  <a:pt x="0" y="1410"/>
                </a:cubicBezTo>
                <a:cubicBezTo>
                  <a:pt x="0" y="705"/>
                  <a:pt x="0" y="0"/>
                  <a:pt x="0" y="0"/>
                </a:cubicBezTo>
                <a:close/>
              </a:path>
            </a:pathLst>
          </a:custGeom>
          <a:gradFill rotWithShape="1">
            <a:gsLst>
              <a:gs pos="0">
                <a:srgbClr val="012D52"/>
              </a:gs>
              <a:gs pos="39000">
                <a:srgbClr val="013764"/>
              </a:gs>
              <a:gs pos="71001">
                <a:srgbClr val="015499"/>
              </a:gs>
              <a:gs pos="89000">
                <a:srgbClr val="013D6E"/>
              </a:gs>
              <a:gs pos="100000">
                <a:srgbClr val="012D5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i="1">
              <a:solidFill>
                <a:srgbClr val="FFFFFF"/>
              </a:solidFill>
            </a:endParaRPr>
          </a:p>
        </p:txBody>
      </p:sp>
      <p:grpSp>
        <p:nvGrpSpPr>
          <p:cNvPr id="1030" name="Group 13"/>
          <p:cNvGrpSpPr>
            <a:grpSpLocks/>
          </p:cNvGrpSpPr>
          <p:nvPr/>
        </p:nvGrpSpPr>
        <p:grpSpPr bwMode="auto">
          <a:xfrm>
            <a:off x="77788" y="133350"/>
            <a:ext cx="901700" cy="414338"/>
            <a:chOff x="8194202" y="34898"/>
            <a:chExt cx="902732" cy="413836"/>
          </a:xfrm>
        </p:grpSpPr>
        <p:pic>
          <p:nvPicPr>
            <p:cNvPr id="1033" name="Picture 38" descr="ALBA_namelogo"/>
            <p:cNvPicPr>
              <a:picLocks noChangeAspect="1" noChangeArrowheads="1"/>
            </p:cNvPicPr>
            <p:nvPr/>
          </p:nvPicPr>
          <p:blipFill>
            <a:blip r:embed="rId17">
              <a:clrChange>
                <a:clrFrom>
                  <a:srgbClr val="012D52"/>
                </a:clrFrom>
                <a:clrTo>
                  <a:srgbClr val="012D5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4202" y="319805"/>
              <a:ext cx="902732" cy="128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Freeform 15"/>
            <p:cNvSpPr/>
            <p:nvPr/>
          </p:nvSpPr>
          <p:spPr bwMode="auto">
            <a:xfrm>
              <a:off x="8351544" y="34898"/>
              <a:ext cx="419580" cy="275890"/>
            </a:xfrm>
            <a:custGeom>
              <a:avLst/>
              <a:gdLst>
                <a:gd name="connsiteX0" fmla="*/ 2106 w 782810"/>
                <a:gd name="connsiteY0" fmla="*/ 525966 h 530554"/>
                <a:gd name="connsiteX1" fmla="*/ 540268 w 782810"/>
                <a:gd name="connsiteY1" fmla="*/ 6853 h 530554"/>
                <a:gd name="connsiteX2" fmla="*/ 759343 w 782810"/>
                <a:gd name="connsiteY2" fmla="*/ 247359 h 530554"/>
                <a:gd name="connsiteX3" fmla="*/ 2106 w 782810"/>
                <a:gd name="connsiteY3" fmla="*/ 525966 h 530554"/>
                <a:gd name="connsiteX0" fmla="*/ 12363 w 789420"/>
                <a:gd name="connsiteY0" fmla="*/ 520134 h 520630"/>
                <a:gd name="connsiteX1" fmla="*/ 317163 w 789420"/>
                <a:gd name="connsiteY1" fmla="*/ 170090 h 520630"/>
                <a:gd name="connsiteX2" fmla="*/ 550525 w 789420"/>
                <a:gd name="connsiteY2" fmla="*/ 1021 h 520630"/>
                <a:gd name="connsiteX3" fmla="*/ 769600 w 789420"/>
                <a:gd name="connsiteY3" fmla="*/ 241527 h 520630"/>
                <a:gd name="connsiteX4" fmla="*/ 12363 w 789420"/>
                <a:gd name="connsiteY4" fmla="*/ 520134 h 520630"/>
                <a:gd name="connsiteX0" fmla="*/ 2107 w 782811"/>
                <a:gd name="connsiteY0" fmla="*/ 525966 h 526462"/>
                <a:gd name="connsiteX1" fmla="*/ 540269 w 782811"/>
                <a:gd name="connsiteY1" fmla="*/ 6853 h 526462"/>
                <a:gd name="connsiteX2" fmla="*/ 759344 w 782811"/>
                <a:gd name="connsiteY2" fmla="*/ 247359 h 526462"/>
                <a:gd name="connsiteX3" fmla="*/ 2107 w 782811"/>
                <a:gd name="connsiteY3" fmla="*/ 525966 h 526462"/>
                <a:gd name="connsiteX0" fmla="*/ 0 w 780704"/>
                <a:gd name="connsiteY0" fmla="*/ 525966 h 526462"/>
                <a:gd name="connsiteX1" fmla="*/ 538162 w 780704"/>
                <a:gd name="connsiteY1" fmla="*/ 6853 h 526462"/>
                <a:gd name="connsiteX2" fmla="*/ 757237 w 780704"/>
                <a:gd name="connsiteY2" fmla="*/ 247359 h 526462"/>
                <a:gd name="connsiteX3" fmla="*/ 0 w 780704"/>
                <a:gd name="connsiteY3" fmla="*/ 525966 h 526462"/>
                <a:gd name="connsiteX0" fmla="*/ 0 w 757237"/>
                <a:gd name="connsiteY0" fmla="*/ 519113 h 519609"/>
                <a:gd name="connsiteX1" fmla="*/ 538162 w 757237"/>
                <a:gd name="connsiteY1" fmla="*/ 0 h 519609"/>
                <a:gd name="connsiteX2" fmla="*/ 757237 w 757237"/>
                <a:gd name="connsiteY2" fmla="*/ 240506 h 519609"/>
                <a:gd name="connsiteX3" fmla="*/ 0 w 757237"/>
                <a:gd name="connsiteY3" fmla="*/ 519113 h 519609"/>
                <a:gd name="connsiteX0" fmla="*/ 0 w 757237"/>
                <a:gd name="connsiteY0" fmla="*/ 519113 h 519773"/>
                <a:gd name="connsiteX1" fmla="*/ 538162 w 757237"/>
                <a:gd name="connsiteY1" fmla="*/ 0 h 519773"/>
                <a:gd name="connsiteX2" fmla="*/ 757237 w 757237"/>
                <a:gd name="connsiteY2" fmla="*/ 240506 h 519773"/>
                <a:gd name="connsiteX3" fmla="*/ 0 w 757237"/>
                <a:gd name="connsiteY3" fmla="*/ 519113 h 519773"/>
                <a:gd name="connsiteX0" fmla="*/ 0 w 757237"/>
                <a:gd name="connsiteY0" fmla="*/ 519113 h 519485"/>
                <a:gd name="connsiteX1" fmla="*/ 538162 w 757237"/>
                <a:gd name="connsiteY1" fmla="*/ 0 h 519485"/>
                <a:gd name="connsiteX2" fmla="*/ 757237 w 757237"/>
                <a:gd name="connsiteY2" fmla="*/ 240506 h 519485"/>
                <a:gd name="connsiteX3" fmla="*/ 0 w 757237"/>
                <a:gd name="connsiteY3" fmla="*/ 519113 h 519485"/>
                <a:gd name="connsiteX0" fmla="*/ 0 w 757237"/>
                <a:gd name="connsiteY0" fmla="*/ 519113 h 519113"/>
                <a:gd name="connsiteX1" fmla="*/ 538162 w 757237"/>
                <a:gd name="connsiteY1" fmla="*/ 0 h 519113"/>
                <a:gd name="connsiteX2" fmla="*/ 757237 w 757237"/>
                <a:gd name="connsiteY2" fmla="*/ 240506 h 519113"/>
                <a:gd name="connsiteX3" fmla="*/ 0 w 757237"/>
                <a:gd name="connsiteY3" fmla="*/ 519113 h 519113"/>
                <a:gd name="connsiteX0" fmla="*/ 0 w 757237"/>
                <a:gd name="connsiteY0" fmla="*/ 519113 h 519113"/>
                <a:gd name="connsiteX1" fmla="*/ 538162 w 757237"/>
                <a:gd name="connsiteY1" fmla="*/ 0 h 519113"/>
                <a:gd name="connsiteX2" fmla="*/ 757237 w 757237"/>
                <a:gd name="connsiteY2" fmla="*/ 240506 h 519113"/>
                <a:gd name="connsiteX3" fmla="*/ 0 w 757237"/>
                <a:gd name="connsiteY3" fmla="*/ 519113 h 519113"/>
                <a:gd name="connsiteX0" fmla="*/ 0 w 757237"/>
                <a:gd name="connsiteY0" fmla="*/ 519113 h 519113"/>
                <a:gd name="connsiteX1" fmla="*/ 538162 w 757237"/>
                <a:gd name="connsiteY1" fmla="*/ 0 h 519113"/>
                <a:gd name="connsiteX2" fmla="*/ 757237 w 757237"/>
                <a:gd name="connsiteY2" fmla="*/ 240506 h 519113"/>
                <a:gd name="connsiteX3" fmla="*/ 0 w 757237"/>
                <a:gd name="connsiteY3" fmla="*/ 519113 h 519113"/>
                <a:gd name="connsiteX0" fmla="*/ 0 w 757237"/>
                <a:gd name="connsiteY0" fmla="*/ 519113 h 519113"/>
                <a:gd name="connsiteX1" fmla="*/ 538162 w 757237"/>
                <a:gd name="connsiteY1" fmla="*/ 0 h 519113"/>
                <a:gd name="connsiteX2" fmla="*/ 757237 w 757237"/>
                <a:gd name="connsiteY2" fmla="*/ 240506 h 519113"/>
                <a:gd name="connsiteX3" fmla="*/ 0 w 757237"/>
                <a:gd name="connsiteY3" fmla="*/ 519113 h 519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7237" h="519113">
                  <a:moveTo>
                    <a:pt x="0" y="519113"/>
                  </a:moveTo>
                  <a:lnTo>
                    <a:pt x="538162" y="0"/>
                  </a:lnTo>
                  <a:lnTo>
                    <a:pt x="757237" y="240506"/>
                  </a:lnTo>
                  <a:cubicBezTo>
                    <a:pt x="345281" y="305991"/>
                    <a:pt x="264319" y="348853"/>
                    <a:pt x="0" y="519113"/>
                  </a:cubicBezTo>
                  <a:close/>
                </a:path>
              </a:pathLst>
            </a:custGeom>
            <a:gradFill>
              <a:gsLst>
                <a:gs pos="75000">
                  <a:schemeClr val="accent1">
                    <a:lumMod val="20000"/>
                    <a:lumOff val="80000"/>
                  </a:schemeClr>
                </a:gs>
                <a:gs pos="38000">
                  <a:schemeClr val="bg1"/>
                </a:gs>
                <a:gs pos="100000">
                  <a:srgbClr val="EAE894"/>
                </a:gs>
              </a:gsLst>
              <a:lin ang="0" scaled="1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sz="200" b="1" i="1">
                <a:solidFill>
                  <a:srgbClr val="FFFFFF"/>
                </a:solidFill>
              </a:endParaRPr>
            </a:p>
          </p:txBody>
        </p:sp>
        <p:sp>
          <p:nvSpPr>
            <p:cNvPr id="17" name="Freeform 16"/>
            <p:cNvSpPr/>
            <p:nvPr/>
          </p:nvSpPr>
          <p:spPr bwMode="auto">
            <a:xfrm>
              <a:off x="8612192" y="209311"/>
              <a:ext cx="336935" cy="101477"/>
            </a:xfrm>
            <a:custGeom>
              <a:avLst/>
              <a:gdLst>
                <a:gd name="connsiteX0" fmla="*/ 2106 w 782810"/>
                <a:gd name="connsiteY0" fmla="*/ 525966 h 530554"/>
                <a:gd name="connsiteX1" fmla="*/ 540268 w 782810"/>
                <a:gd name="connsiteY1" fmla="*/ 6853 h 530554"/>
                <a:gd name="connsiteX2" fmla="*/ 759343 w 782810"/>
                <a:gd name="connsiteY2" fmla="*/ 247359 h 530554"/>
                <a:gd name="connsiteX3" fmla="*/ 2106 w 782810"/>
                <a:gd name="connsiteY3" fmla="*/ 525966 h 530554"/>
                <a:gd name="connsiteX0" fmla="*/ 12363 w 789420"/>
                <a:gd name="connsiteY0" fmla="*/ 520134 h 520630"/>
                <a:gd name="connsiteX1" fmla="*/ 317163 w 789420"/>
                <a:gd name="connsiteY1" fmla="*/ 170090 h 520630"/>
                <a:gd name="connsiteX2" fmla="*/ 550525 w 789420"/>
                <a:gd name="connsiteY2" fmla="*/ 1021 h 520630"/>
                <a:gd name="connsiteX3" fmla="*/ 769600 w 789420"/>
                <a:gd name="connsiteY3" fmla="*/ 241527 h 520630"/>
                <a:gd name="connsiteX4" fmla="*/ 12363 w 789420"/>
                <a:gd name="connsiteY4" fmla="*/ 520134 h 520630"/>
                <a:gd name="connsiteX0" fmla="*/ 2107 w 782811"/>
                <a:gd name="connsiteY0" fmla="*/ 525966 h 526462"/>
                <a:gd name="connsiteX1" fmla="*/ 540269 w 782811"/>
                <a:gd name="connsiteY1" fmla="*/ 6853 h 526462"/>
                <a:gd name="connsiteX2" fmla="*/ 759344 w 782811"/>
                <a:gd name="connsiteY2" fmla="*/ 247359 h 526462"/>
                <a:gd name="connsiteX3" fmla="*/ 2107 w 782811"/>
                <a:gd name="connsiteY3" fmla="*/ 525966 h 526462"/>
                <a:gd name="connsiteX0" fmla="*/ 0 w 780704"/>
                <a:gd name="connsiteY0" fmla="*/ 525966 h 526462"/>
                <a:gd name="connsiteX1" fmla="*/ 538162 w 780704"/>
                <a:gd name="connsiteY1" fmla="*/ 6853 h 526462"/>
                <a:gd name="connsiteX2" fmla="*/ 757237 w 780704"/>
                <a:gd name="connsiteY2" fmla="*/ 247359 h 526462"/>
                <a:gd name="connsiteX3" fmla="*/ 0 w 780704"/>
                <a:gd name="connsiteY3" fmla="*/ 525966 h 526462"/>
                <a:gd name="connsiteX0" fmla="*/ 0 w 757237"/>
                <a:gd name="connsiteY0" fmla="*/ 519113 h 519609"/>
                <a:gd name="connsiteX1" fmla="*/ 538162 w 757237"/>
                <a:gd name="connsiteY1" fmla="*/ 0 h 519609"/>
                <a:gd name="connsiteX2" fmla="*/ 757237 w 757237"/>
                <a:gd name="connsiteY2" fmla="*/ 240506 h 519609"/>
                <a:gd name="connsiteX3" fmla="*/ 0 w 757237"/>
                <a:gd name="connsiteY3" fmla="*/ 519113 h 519609"/>
                <a:gd name="connsiteX0" fmla="*/ 0 w 757237"/>
                <a:gd name="connsiteY0" fmla="*/ 519113 h 519773"/>
                <a:gd name="connsiteX1" fmla="*/ 538162 w 757237"/>
                <a:gd name="connsiteY1" fmla="*/ 0 h 519773"/>
                <a:gd name="connsiteX2" fmla="*/ 757237 w 757237"/>
                <a:gd name="connsiteY2" fmla="*/ 240506 h 519773"/>
                <a:gd name="connsiteX3" fmla="*/ 0 w 757237"/>
                <a:gd name="connsiteY3" fmla="*/ 519113 h 519773"/>
                <a:gd name="connsiteX0" fmla="*/ 0 w 757237"/>
                <a:gd name="connsiteY0" fmla="*/ 519113 h 519485"/>
                <a:gd name="connsiteX1" fmla="*/ 538162 w 757237"/>
                <a:gd name="connsiteY1" fmla="*/ 0 h 519485"/>
                <a:gd name="connsiteX2" fmla="*/ 757237 w 757237"/>
                <a:gd name="connsiteY2" fmla="*/ 240506 h 519485"/>
                <a:gd name="connsiteX3" fmla="*/ 0 w 757237"/>
                <a:gd name="connsiteY3" fmla="*/ 519113 h 519485"/>
                <a:gd name="connsiteX0" fmla="*/ 0 w 757237"/>
                <a:gd name="connsiteY0" fmla="*/ 519113 h 519113"/>
                <a:gd name="connsiteX1" fmla="*/ 538162 w 757237"/>
                <a:gd name="connsiteY1" fmla="*/ 0 h 519113"/>
                <a:gd name="connsiteX2" fmla="*/ 757237 w 757237"/>
                <a:gd name="connsiteY2" fmla="*/ 240506 h 519113"/>
                <a:gd name="connsiteX3" fmla="*/ 0 w 757237"/>
                <a:gd name="connsiteY3" fmla="*/ 519113 h 519113"/>
                <a:gd name="connsiteX0" fmla="*/ 0 w 757237"/>
                <a:gd name="connsiteY0" fmla="*/ 519113 h 519113"/>
                <a:gd name="connsiteX1" fmla="*/ 538162 w 757237"/>
                <a:gd name="connsiteY1" fmla="*/ 0 h 519113"/>
                <a:gd name="connsiteX2" fmla="*/ 757237 w 757237"/>
                <a:gd name="connsiteY2" fmla="*/ 240506 h 519113"/>
                <a:gd name="connsiteX3" fmla="*/ 0 w 757237"/>
                <a:gd name="connsiteY3" fmla="*/ 519113 h 519113"/>
                <a:gd name="connsiteX0" fmla="*/ 0 w 757237"/>
                <a:gd name="connsiteY0" fmla="*/ 519113 h 519113"/>
                <a:gd name="connsiteX1" fmla="*/ 538162 w 757237"/>
                <a:gd name="connsiteY1" fmla="*/ 0 h 519113"/>
                <a:gd name="connsiteX2" fmla="*/ 757237 w 757237"/>
                <a:gd name="connsiteY2" fmla="*/ 240506 h 519113"/>
                <a:gd name="connsiteX3" fmla="*/ 0 w 757237"/>
                <a:gd name="connsiteY3" fmla="*/ 519113 h 519113"/>
                <a:gd name="connsiteX0" fmla="*/ 0 w 757237"/>
                <a:gd name="connsiteY0" fmla="*/ 519113 h 519113"/>
                <a:gd name="connsiteX1" fmla="*/ 538162 w 757237"/>
                <a:gd name="connsiteY1" fmla="*/ 0 h 519113"/>
                <a:gd name="connsiteX2" fmla="*/ 757237 w 757237"/>
                <a:gd name="connsiteY2" fmla="*/ 240506 h 519113"/>
                <a:gd name="connsiteX3" fmla="*/ 0 w 757237"/>
                <a:gd name="connsiteY3" fmla="*/ 519113 h 519113"/>
                <a:gd name="connsiteX0" fmla="*/ 0 w 890587"/>
                <a:gd name="connsiteY0" fmla="*/ 66676 h 247668"/>
                <a:gd name="connsiteX1" fmla="*/ 671512 w 890587"/>
                <a:gd name="connsiteY1" fmla="*/ 0 h 247668"/>
                <a:gd name="connsiteX2" fmla="*/ 890587 w 890587"/>
                <a:gd name="connsiteY2" fmla="*/ 240506 h 247668"/>
                <a:gd name="connsiteX3" fmla="*/ 0 w 890587"/>
                <a:gd name="connsiteY3" fmla="*/ 66676 h 247668"/>
                <a:gd name="connsiteX0" fmla="*/ 0 w 890587"/>
                <a:gd name="connsiteY0" fmla="*/ 66676 h 250240"/>
                <a:gd name="connsiteX1" fmla="*/ 671512 w 890587"/>
                <a:gd name="connsiteY1" fmla="*/ 0 h 250240"/>
                <a:gd name="connsiteX2" fmla="*/ 890587 w 890587"/>
                <a:gd name="connsiteY2" fmla="*/ 240506 h 250240"/>
                <a:gd name="connsiteX3" fmla="*/ 0 w 890587"/>
                <a:gd name="connsiteY3" fmla="*/ 66676 h 250240"/>
                <a:gd name="connsiteX0" fmla="*/ 0 w 890587"/>
                <a:gd name="connsiteY0" fmla="*/ 59533 h 243097"/>
                <a:gd name="connsiteX1" fmla="*/ 407193 w 890587"/>
                <a:gd name="connsiteY1" fmla="*/ 0 h 243097"/>
                <a:gd name="connsiteX2" fmla="*/ 890587 w 890587"/>
                <a:gd name="connsiteY2" fmla="*/ 233363 h 243097"/>
                <a:gd name="connsiteX3" fmla="*/ 0 w 890587"/>
                <a:gd name="connsiteY3" fmla="*/ 59533 h 243097"/>
                <a:gd name="connsiteX0" fmla="*/ 0 w 604837"/>
                <a:gd name="connsiteY0" fmla="*/ 59533 h 199408"/>
                <a:gd name="connsiteX1" fmla="*/ 407193 w 604837"/>
                <a:gd name="connsiteY1" fmla="*/ 0 h 199408"/>
                <a:gd name="connsiteX2" fmla="*/ 604837 w 604837"/>
                <a:gd name="connsiteY2" fmla="*/ 188119 h 199408"/>
                <a:gd name="connsiteX3" fmla="*/ 0 w 604837"/>
                <a:gd name="connsiteY3" fmla="*/ 59533 h 199408"/>
                <a:gd name="connsiteX0" fmla="*/ 0 w 604837"/>
                <a:gd name="connsiteY0" fmla="*/ 59533 h 188119"/>
                <a:gd name="connsiteX1" fmla="*/ 407193 w 604837"/>
                <a:gd name="connsiteY1" fmla="*/ 0 h 188119"/>
                <a:gd name="connsiteX2" fmla="*/ 604837 w 604837"/>
                <a:gd name="connsiteY2" fmla="*/ 188119 h 188119"/>
                <a:gd name="connsiteX3" fmla="*/ 0 w 604837"/>
                <a:gd name="connsiteY3" fmla="*/ 59533 h 188119"/>
                <a:gd name="connsiteX0" fmla="*/ 0 w 604837"/>
                <a:gd name="connsiteY0" fmla="*/ 65715 h 194301"/>
                <a:gd name="connsiteX1" fmla="*/ 407193 w 604837"/>
                <a:gd name="connsiteY1" fmla="*/ 6182 h 194301"/>
                <a:gd name="connsiteX2" fmla="*/ 604837 w 604837"/>
                <a:gd name="connsiteY2" fmla="*/ 194301 h 194301"/>
                <a:gd name="connsiteX3" fmla="*/ 0 w 604837"/>
                <a:gd name="connsiteY3" fmla="*/ 65715 h 194301"/>
                <a:gd name="connsiteX0" fmla="*/ 0 w 604837"/>
                <a:gd name="connsiteY0" fmla="*/ 65715 h 194301"/>
                <a:gd name="connsiteX1" fmla="*/ 407193 w 604837"/>
                <a:gd name="connsiteY1" fmla="*/ 6182 h 194301"/>
                <a:gd name="connsiteX2" fmla="*/ 604837 w 604837"/>
                <a:gd name="connsiteY2" fmla="*/ 194301 h 194301"/>
                <a:gd name="connsiteX3" fmla="*/ 0 w 604837"/>
                <a:gd name="connsiteY3" fmla="*/ 65715 h 194301"/>
                <a:gd name="connsiteX0" fmla="*/ 0 w 604837"/>
                <a:gd name="connsiteY0" fmla="*/ 59533 h 188119"/>
                <a:gd name="connsiteX1" fmla="*/ 407193 w 604837"/>
                <a:gd name="connsiteY1" fmla="*/ 0 h 188119"/>
                <a:gd name="connsiteX2" fmla="*/ 604837 w 604837"/>
                <a:gd name="connsiteY2" fmla="*/ 188119 h 188119"/>
                <a:gd name="connsiteX3" fmla="*/ 0 w 604837"/>
                <a:gd name="connsiteY3" fmla="*/ 59533 h 188119"/>
                <a:gd name="connsiteX0" fmla="*/ 0 w 604837"/>
                <a:gd name="connsiteY0" fmla="*/ 61914 h 190500"/>
                <a:gd name="connsiteX1" fmla="*/ 414336 w 604837"/>
                <a:gd name="connsiteY1" fmla="*/ 0 h 190500"/>
                <a:gd name="connsiteX2" fmla="*/ 604837 w 604837"/>
                <a:gd name="connsiteY2" fmla="*/ 190500 h 190500"/>
                <a:gd name="connsiteX3" fmla="*/ 0 w 604837"/>
                <a:gd name="connsiteY3" fmla="*/ 61914 h 190500"/>
                <a:gd name="connsiteX0" fmla="*/ 0 w 607219"/>
                <a:gd name="connsiteY0" fmla="*/ 64295 h 190500"/>
                <a:gd name="connsiteX1" fmla="*/ 416718 w 607219"/>
                <a:gd name="connsiteY1" fmla="*/ 0 h 190500"/>
                <a:gd name="connsiteX2" fmla="*/ 607219 w 607219"/>
                <a:gd name="connsiteY2" fmla="*/ 190500 h 190500"/>
                <a:gd name="connsiteX3" fmla="*/ 0 w 607219"/>
                <a:gd name="connsiteY3" fmla="*/ 6429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7219" h="190500">
                  <a:moveTo>
                    <a:pt x="0" y="64295"/>
                  </a:moveTo>
                  <a:lnTo>
                    <a:pt x="416718" y="0"/>
                  </a:lnTo>
                  <a:lnTo>
                    <a:pt x="607219" y="190500"/>
                  </a:lnTo>
                  <a:cubicBezTo>
                    <a:pt x="347663" y="101204"/>
                    <a:pt x="166688" y="60723"/>
                    <a:pt x="0" y="64295"/>
                  </a:cubicBezTo>
                  <a:close/>
                </a:path>
              </a:pathLst>
            </a:custGeom>
            <a:gradFill>
              <a:gsLst>
                <a:gs pos="75000">
                  <a:schemeClr val="accent1">
                    <a:lumMod val="20000"/>
                    <a:lumOff val="80000"/>
                  </a:schemeClr>
                </a:gs>
                <a:gs pos="38000">
                  <a:schemeClr val="bg1"/>
                </a:gs>
                <a:gs pos="100000">
                  <a:srgbClr val="EAE894"/>
                </a:gs>
              </a:gsLst>
              <a:lin ang="0" scaled="1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sz="200" b="1" i="1">
                <a:solidFill>
                  <a:srgbClr val="FFFFFF"/>
                </a:solidFill>
              </a:endParaRPr>
            </a:p>
          </p:txBody>
        </p:sp>
      </p:grpSp>
      <p:sp>
        <p:nvSpPr>
          <p:cNvPr id="18" name="Freeform 29"/>
          <p:cNvSpPr>
            <a:spLocks/>
          </p:cNvSpPr>
          <p:nvPr/>
        </p:nvSpPr>
        <p:spPr bwMode="auto">
          <a:xfrm rot="10800000">
            <a:off x="-1589" y="6578600"/>
            <a:ext cx="9142413" cy="223837"/>
          </a:xfrm>
          <a:custGeom>
            <a:avLst/>
            <a:gdLst>
              <a:gd name="T0" fmla="*/ 0 w 19142"/>
              <a:gd name="T1" fmla="*/ 0 h 1828"/>
              <a:gd name="T2" fmla="*/ 19142 w 19142"/>
              <a:gd name="T3" fmla="*/ 0 h 1828"/>
              <a:gd name="T4" fmla="*/ 19142 w 19142"/>
              <a:gd name="T5" fmla="*/ 1410 h 1828"/>
              <a:gd name="T6" fmla="*/ 0 w 19142"/>
              <a:gd name="T7" fmla="*/ 1410 h 1828"/>
              <a:gd name="T8" fmla="*/ 0 w 19142"/>
              <a:gd name="T9" fmla="*/ 0 h 1828"/>
              <a:gd name="connsiteX0" fmla="*/ 0 w 10000"/>
              <a:gd name="connsiteY0" fmla="*/ 0 h 8757"/>
              <a:gd name="connsiteX1" fmla="*/ 10000 w 10000"/>
              <a:gd name="connsiteY1" fmla="*/ 0 h 8757"/>
              <a:gd name="connsiteX2" fmla="*/ 10000 w 10000"/>
              <a:gd name="connsiteY2" fmla="*/ 7713 h 8757"/>
              <a:gd name="connsiteX3" fmla="*/ 0 w 10000"/>
              <a:gd name="connsiteY3" fmla="*/ 7713 h 8757"/>
              <a:gd name="connsiteX4" fmla="*/ 0 w 10000"/>
              <a:gd name="connsiteY4" fmla="*/ 0 h 8757"/>
              <a:gd name="connsiteX0" fmla="*/ 0 w 10000"/>
              <a:gd name="connsiteY0" fmla="*/ 0 h 10234"/>
              <a:gd name="connsiteX1" fmla="*/ 10000 w 10000"/>
              <a:gd name="connsiteY1" fmla="*/ 0 h 10234"/>
              <a:gd name="connsiteX2" fmla="*/ 10000 w 10000"/>
              <a:gd name="connsiteY2" fmla="*/ 8808 h 10234"/>
              <a:gd name="connsiteX3" fmla="*/ 0 w 10000"/>
              <a:gd name="connsiteY3" fmla="*/ 8808 h 10234"/>
              <a:gd name="connsiteX4" fmla="*/ 0 w 10000"/>
              <a:gd name="connsiteY4" fmla="*/ 0 h 10234"/>
              <a:gd name="connsiteX0" fmla="*/ 18 w 10018"/>
              <a:gd name="connsiteY0" fmla="*/ 0 h 8808"/>
              <a:gd name="connsiteX1" fmla="*/ 10018 w 10018"/>
              <a:gd name="connsiteY1" fmla="*/ 0 h 8808"/>
              <a:gd name="connsiteX2" fmla="*/ 10018 w 10018"/>
              <a:gd name="connsiteY2" fmla="*/ 8808 h 8808"/>
              <a:gd name="connsiteX3" fmla="*/ 0 w 10018"/>
              <a:gd name="connsiteY3" fmla="*/ 3305 h 8808"/>
              <a:gd name="connsiteX4" fmla="*/ 18 w 10018"/>
              <a:gd name="connsiteY4" fmla="*/ 0 h 8808"/>
              <a:gd name="connsiteX0" fmla="*/ 18 w 10000"/>
              <a:gd name="connsiteY0" fmla="*/ 0 h 6395"/>
              <a:gd name="connsiteX1" fmla="*/ 10000 w 10000"/>
              <a:gd name="connsiteY1" fmla="*/ 0 h 6395"/>
              <a:gd name="connsiteX2" fmla="*/ 9824 w 10000"/>
              <a:gd name="connsiteY2" fmla="*/ 6395 h 6395"/>
              <a:gd name="connsiteX3" fmla="*/ 0 w 10000"/>
              <a:gd name="connsiteY3" fmla="*/ 3752 h 6395"/>
              <a:gd name="connsiteX4" fmla="*/ 18 w 10000"/>
              <a:gd name="connsiteY4" fmla="*/ 0 h 6395"/>
              <a:gd name="connsiteX0" fmla="*/ 18 w 10000"/>
              <a:gd name="connsiteY0" fmla="*/ 0 h 10266"/>
              <a:gd name="connsiteX1" fmla="*/ 10000 w 10000"/>
              <a:gd name="connsiteY1" fmla="*/ 0 h 10266"/>
              <a:gd name="connsiteX2" fmla="*/ 9933 w 10000"/>
              <a:gd name="connsiteY2" fmla="*/ 10266 h 10266"/>
              <a:gd name="connsiteX3" fmla="*/ 0 w 10000"/>
              <a:gd name="connsiteY3" fmla="*/ 5867 h 10266"/>
              <a:gd name="connsiteX4" fmla="*/ 18 w 10000"/>
              <a:gd name="connsiteY4" fmla="*/ 0 h 10266"/>
              <a:gd name="connsiteX0" fmla="*/ 18 w 10000"/>
              <a:gd name="connsiteY0" fmla="*/ 0 h 10266"/>
              <a:gd name="connsiteX1" fmla="*/ 10000 w 10000"/>
              <a:gd name="connsiteY1" fmla="*/ 0 h 10266"/>
              <a:gd name="connsiteX2" fmla="*/ 9933 w 10000"/>
              <a:gd name="connsiteY2" fmla="*/ 10266 h 10266"/>
              <a:gd name="connsiteX3" fmla="*/ 0 w 10000"/>
              <a:gd name="connsiteY3" fmla="*/ 5867 h 10266"/>
              <a:gd name="connsiteX4" fmla="*/ 18 w 10000"/>
              <a:gd name="connsiteY4" fmla="*/ 0 h 10266"/>
              <a:gd name="connsiteX0" fmla="*/ 18 w 9938"/>
              <a:gd name="connsiteY0" fmla="*/ 200 h 10466"/>
              <a:gd name="connsiteX1" fmla="*/ 9938 w 9938"/>
              <a:gd name="connsiteY1" fmla="*/ 0 h 10466"/>
              <a:gd name="connsiteX2" fmla="*/ 9933 w 9938"/>
              <a:gd name="connsiteY2" fmla="*/ 10466 h 10466"/>
              <a:gd name="connsiteX3" fmla="*/ 0 w 9938"/>
              <a:gd name="connsiteY3" fmla="*/ 6067 h 10466"/>
              <a:gd name="connsiteX4" fmla="*/ 18 w 9938"/>
              <a:gd name="connsiteY4" fmla="*/ 200 h 10466"/>
              <a:gd name="connsiteX0" fmla="*/ 18 w 10001"/>
              <a:gd name="connsiteY0" fmla="*/ 191 h 10000"/>
              <a:gd name="connsiteX1" fmla="*/ 10000 w 10001"/>
              <a:gd name="connsiteY1" fmla="*/ 0 h 10000"/>
              <a:gd name="connsiteX2" fmla="*/ 9995 w 10001"/>
              <a:gd name="connsiteY2" fmla="*/ 10000 h 10000"/>
              <a:gd name="connsiteX3" fmla="*/ 0 w 10001"/>
              <a:gd name="connsiteY3" fmla="*/ 5797 h 10000"/>
              <a:gd name="connsiteX4" fmla="*/ 18 w 10001"/>
              <a:gd name="connsiteY4" fmla="*/ 19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1" h="10000">
                <a:moveTo>
                  <a:pt x="18" y="191"/>
                </a:moveTo>
                <a:lnTo>
                  <a:pt x="10000" y="0"/>
                </a:lnTo>
                <a:cubicBezTo>
                  <a:pt x="10004" y="10116"/>
                  <a:pt x="9998" y="6051"/>
                  <a:pt x="9995" y="10000"/>
                </a:cubicBezTo>
                <a:cubicBezTo>
                  <a:pt x="5205" y="188"/>
                  <a:pt x="5763" y="14551"/>
                  <a:pt x="0" y="5797"/>
                </a:cubicBezTo>
                <a:cubicBezTo>
                  <a:pt x="6" y="3928"/>
                  <a:pt x="12" y="2060"/>
                  <a:pt x="18" y="191"/>
                </a:cubicBezTo>
                <a:close/>
              </a:path>
            </a:pathLst>
          </a:custGeom>
          <a:gradFill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 i="1">
              <a:solidFill>
                <a:srgbClr val="FFFFFF"/>
              </a:solidFill>
            </a:endParaRPr>
          </a:p>
        </p:txBody>
      </p:sp>
      <p:sp>
        <p:nvSpPr>
          <p:cNvPr id="1032" name="Freeform 34"/>
          <p:cNvSpPr>
            <a:spLocks/>
          </p:cNvSpPr>
          <p:nvPr/>
        </p:nvSpPr>
        <p:spPr bwMode="auto">
          <a:xfrm>
            <a:off x="-3175" y="6578601"/>
            <a:ext cx="9150350" cy="288924"/>
          </a:xfrm>
          <a:custGeom>
            <a:avLst/>
            <a:gdLst>
              <a:gd name="T0" fmla="*/ 2147483647 w 10000"/>
              <a:gd name="T1" fmla="*/ 2147483647 h 9700"/>
              <a:gd name="T2" fmla="*/ 2147483647 w 10000"/>
              <a:gd name="T3" fmla="*/ 2147483647 h 9700"/>
              <a:gd name="T4" fmla="*/ 0 w 10000"/>
              <a:gd name="T5" fmla="*/ 2147483647 h 9700"/>
              <a:gd name="T6" fmla="*/ 2147483647 w 10000"/>
              <a:gd name="T7" fmla="*/ 2147483647 h 9700"/>
              <a:gd name="T8" fmla="*/ 2147483647 w 10000"/>
              <a:gd name="T9" fmla="*/ 2147483647 h 97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00" h="9700">
                <a:moveTo>
                  <a:pt x="9999" y="9658"/>
                </a:moveTo>
                <a:lnTo>
                  <a:pt x="1" y="9700"/>
                </a:lnTo>
                <a:cubicBezTo>
                  <a:pt x="1" y="6888"/>
                  <a:pt x="0" y="3947"/>
                  <a:pt x="0" y="1134"/>
                </a:cubicBezTo>
                <a:cubicBezTo>
                  <a:pt x="6062" y="16453"/>
                  <a:pt x="4380" y="-7768"/>
                  <a:pt x="10000" y="2735"/>
                </a:cubicBezTo>
                <a:cubicBezTo>
                  <a:pt x="10001" y="4990"/>
                  <a:pt x="9998" y="7405"/>
                  <a:pt x="9999" y="9658"/>
                </a:cubicBezTo>
                <a:close/>
              </a:path>
            </a:pathLst>
          </a:custGeom>
          <a:gradFill rotWithShape="0">
            <a:gsLst>
              <a:gs pos="0">
                <a:srgbClr val="012D52"/>
              </a:gs>
              <a:gs pos="28000">
                <a:srgbClr val="012D52"/>
              </a:gs>
              <a:gs pos="44000">
                <a:srgbClr val="015499"/>
              </a:gs>
              <a:gs pos="100000">
                <a:srgbClr val="012D52"/>
              </a:gs>
            </a:gsLst>
            <a:lin ang="108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i="1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4344" y="-60208"/>
            <a:ext cx="8229600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585" y="6638489"/>
            <a:ext cx="2133600" cy="246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ALBA - C. Biscari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10969" y="6659563"/>
            <a:ext cx="2895600" cy="142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16 December 2013 - ALBA-SSRF Workshop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613129"/>
            <a:ext cx="576064" cy="219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0CD7E-1085-4C75-828A-81BC512D6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940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715" r:id="rId15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accent6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accent6">
              <a:lumMod val="75000"/>
            </a:schemeClr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accent6">
              <a:lumMod val="75000"/>
            </a:schemeClr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accent6">
              <a:lumMod val="75000"/>
            </a:schemeClr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accent6">
              <a:lumMod val="75000"/>
            </a:schemeClr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ALBA - C. Biscari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 December 2013 - ALBA-SSRF Workshop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986D6D-8845-41DC-B2C4-0FA632E6C2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820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hyperlink" Target="http://www.cells.es/" TargetMode="External"/><Relationship Id="rId18" Type="http://schemas.openxmlformats.org/officeDocument/2006/relationships/diagramColors" Target="../diagrams/colors2.xml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17" Type="http://schemas.openxmlformats.org/officeDocument/2006/relationships/diagramQuickStyle" Target="../diagrams/quickStyle2.xml"/><Relationship Id="rId2" Type="http://schemas.openxmlformats.org/officeDocument/2006/relationships/notesSlide" Target="../notesSlides/notesSlide3.xml"/><Relationship Id="rId16" Type="http://schemas.openxmlformats.org/officeDocument/2006/relationships/diagramLayout" Target="../diagrams/layout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3.png"/><Relationship Id="rId11" Type="http://schemas.openxmlformats.org/officeDocument/2006/relationships/image" Target="../media/image58.emf"/><Relationship Id="rId5" Type="http://schemas.openxmlformats.org/officeDocument/2006/relationships/image" Target="../media/image52.jpeg"/><Relationship Id="rId15" Type="http://schemas.openxmlformats.org/officeDocument/2006/relationships/diagramData" Target="../diagrams/data2.xml"/><Relationship Id="rId10" Type="http://schemas.openxmlformats.org/officeDocument/2006/relationships/image" Target="../media/image57.png"/><Relationship Id="rId19" Type="http://schemas.microsoft.com/office/2007/relationships/diagramDrawing" Target="../diagrams/drawing2.xml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fa11007scr (13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79" y="836712"/>
            <a:ext cx="9144000" cy="575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15616" y="0"/>
            <a:ext cx="7160840" cy="836712"/>
          </a:xfrm>
        </p:spPr>
        <p:txBody>
          <a:bodyPr>
            <a:normAutofit fontScale="90000"/>
          </a:bodyPr>
          <a:lstStyle/>
          <a:p>
            <a:pPr lvl="0" algn="l">
              <a:spcBef>
                <a:spcPct val="20000"/>
              </a:spcBef>
            </a:pPr>
            <a:r>
              <a:rPr lang="en-GB" sz="2800" i="1" dirty="0" smtClean="0">
                <a:solidFill>
                  <a:schemeClr val="tx1">
                    <a:lumMod val="95000"/>
                  </a:schemeClr>
                </a:solidFill>
              </a:rPr>
              <a:t>ALBA, The Spanish Synchrotron Light Source</a:t>
            </a:r>
            <a:br>
              <a:rPr lang="en-GB" sz="2800" i="1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en-US" sz="2000" i="1" dirty="0">
                <a:solidFill>
                  <a:schemeClr val="tx1">
                    <a:lumMod val="95000"/>
                  </a:schemeClr>
                </a:solidFill>
                <a:ea typeface="+mn-ea"/>
                <a:cs typeface="+mn-cs"/>
              </a:rPr>
              <a:t>C. </a:t>
            </a:r>
            <a:r>
              <a:rPr lang="en-US" sz="2000" i="1" dirty="0" smtClean="0">
                <a:solidFill>
                  <a:schemeClr val="tx1">
                    <a:lumMod val="95000"/>
                  </a:schemeClr>
                </a:solidFill>
                <a:ea typeface="+mn-ea"/>
                <a:cs typeface="+mn-cs"/>
              </a:rPr>
              <a:t>Biscari</a:t>
            </a:r>
            <a:endParaRPr lang="en-US" sz="28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10584" y="6638489"/>
            <a:ext cx="3121255" cy="219511"/>
          </a:xfrm>
        </p:spPr>
        <p:txBody>
          <a:bodyPr/>
          <a:lstStyle/>
          <a:p>
            <a:r>
              <a:rPr lang="en-US" smtClean="0"/>
              <a:t>ALBA - C. Biscari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16 December 2013 - ALBA-SSRF Workshop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C0CD7E-1085-4C75-828A-81BC512D6C0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37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16 December 2013 - ALBA-SSRF Workshop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C0CD7E-1085-4C75-828A-81BC512D6C0C}" type="slidenum">
              <a:rPr lang="en-US" smtClean="0"/>
              <a:t>10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ALBA - C. Biscari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782638"/>
            <a:ext cx="6048375" cy="572452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203848" y="147990"/>
            <a:ext cx="3063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Accelerator layout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5292080" y="2420888"/>
            <a:ext cx="854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Linac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39749" y="4293096"/>
            <a:ext cx="1154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3300"/>
                </a:solidFill>
              </a:rPr>
              <a:t>Booster</a:t>
            </a:r>
            <a:endParaRPr lang="en-US" b="1" dirty="0">
              <a:solidFill>
                <a:srgbClr val="FF33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44311" y="1252791"/>
            <a:ext cx="17107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660066"/>
                </a:solidFill>
              </a:rPr>
              <a:t>Synchrotron</a:t>
            </a:r>
            <a:endParaRPr lang="en-US" b="1" dirty="0">
              <a:solidFill>
                <a:srgbClr val="660066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>
            <a:off x="3347864" y="1652901"/>
            <a:ext cx="288032" cy="60800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/>
          <p:nvPr/>
        </p:nvCxnSpPr>
        <p:spPr bwMode="auto">
          <a:xfrm flipH="1">
            <a:off x="2987824" y="1652901"/>
            <a:ext cx="360040" cy="98401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660066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4177030" y="4716500"/>
            <a:ext cx="678006" cy="72872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5992505" y="2819093"/>
            <a:ext cx="442328" cy="18218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52369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843808" y="2708919"/>
            <a:ext cx="35571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ALBA accelerators</a:t>
            </a:r>
            <a:endParaRPr lang="en-GB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ALBA - C. Biscari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16 December 2013 - ALBA-SSRF Workshop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C0CD7E-1085-4C75-828A-81BC512D6C0C}" type="slidenum">
              <a:rPr lang="en-US" smtClean="0"/>
              <a:t>11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1945988"/>
              </p:ext>
            </p:extLst>
          </p:nvPr>
        </p:nvGraphicFramePr>
        <p:xfrm>
          <a:off x="467544" y="764704"/>
          <a:ext cx="7740352" cy="5961245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3316380"/>
                <a:gridCol w="2344038"/>
                <a:gridCol w="2079934"/>
              </a:tblGrid>
              <a:tr h="492055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n-GB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278" marR="6527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n-GB" sz="18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Storage Ring</a:t>
                      </a:r>
                      <a:endParaRPr lang="en-US" sz="18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5278" marR="6527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n-GB" sz="18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Booster Extraction</a:t>
                      </a:r>
                      <a:endParaRPr lang="en-US" sz="18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5278" marR="65278" marT="0" marB="0"/>
                </a:tc>
              </a:tr>
              <a:tr h="492055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Beam Energy</a:t>
                      </a:r>
                      <a:endParaRPr lang="en-US" sz="16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5278" marR="6527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Calibri" pitchFamily="34" charset="0"/>
                        </a:rPr>
                        <a:t>3 GeV</a:t>
                      </a:r>
                      <a:endParaRPr lang="en-US" sz="1600" b="1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5278" marR="6527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>
                          <a:effectLst/>
                          <a:latin typeface="Calibri" pitchFamily="34" charset="0"/>
                        </a:rPr>
                        <a:t>3 GeV</a:t>
                      </a:r>
                      <a:endParaRPr lang="en-US" sz="1600" b="1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5278" marR="65278" marT="0" marB="0"/>
                </a:tc>
              </a:tr>
              <a:tr h="492055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Natural </a:t>
                      </a:r>
                      <a:r>
                        <a:rPr lang="en-GB" sz="16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Hor</a:t>
                      </a:r>
                      <a:r>
                        <a:rPr lang="en-GB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 Emittance</a:t>
                      </a:r>
                      <a:endParaRPr lang="en-US" sz="16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5278" marR="6527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>
                          <a:effectLst/>
                          <a:latin typeface="Calibri" pitchFamily="34" charset="0"/>
                        </a:rPr>
                        <a:t>4.6 nm*rad</a:t>
                      </a:r>
                      <a:endParaRPr lang="en-US" sz="1600" b="1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5278" marR="6527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>
                          <a:effectLst/>
                          <a:latin typeface="Calibri" pitchFamily="34" charset="0"/>
                        </a:rPr>
                        <a:t>9 nm*rad</a:t>
                      </a:r>
                      <a:endParaRPr lang="en-US" sz="1600" b="1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5278" marR="65278" marT="0" marB="0"/>
                </a:tc>
              </a:tr>
              <a:tr h="492055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Tunes (</a:t>
                      </a:r>
                      <a:r>
                        <a:rPr lang="en-GB" sz="16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h </a:t>
                      </a:r>
                      <a:r>
                        <a:rPr lang="en-GB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/ </a:t>
                      </a:r>
                      <a:r>
                        <a:rPr lang="en-GB" sz="16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v)</a:t>
                      </a:r>
                      <a:endParaRPr lang="en-US" sz="16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5278" marR="6527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>
                          <a:effectLst/>
                          <a:latin typeface="Calibri" pitchFamily="34" charset="0"/>
                        </a:rPr>
                        <a:t>18.15 / 8.36</a:t>
                      </a:r>
                      <a:endParaRPr lang="en-US" sz="1600" b="1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5278" marR="6527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>
                          <a:effectLst/>
                          <a:latin typeface="Calibri" pitchFamily="34" charset="0"/>
                        </a:rPr>
                        <a:t>12.42 / 7.38</a:t>
                      </a:r>
                      <a:endParaRPr lang="en-US" sz="1600" b="1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5278" marR="65278" marT="0" marB="0"/>
                </a:tc>
              </a:tr>
              <a:tr h="492055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Natural Chromaticity (</a:t>
                      </a:r>
                      <a:r>
                        <a:rPr lang="en-GB" sz="16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h </a:t>
                      </a:r>
                      <a:r>
                        <a:rPr lang="en-GB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/ </a:t>
                      </a:r>
                      <a:r>
                        <a:rPr lang="en-GB" sz="16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v)</a:t>
                      </a:r>
                      <a:endParaRPr lang="en-US" sz="16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5278" marR="6527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 smtClean="0">
                          <a:effectLst/>
                          <a:latin typeface="Calibri" pitchFamily="34" charset="0"/>
                        </a:rPr>
                        <a:t>(- 40.0 </a:t>
                      </a:r>
                      <a:r>
                        <a:rPr lang="en-GB" sz="1600" b="1" dirty="0">
                          <a:effectLst/>
                          <a:latin typeface="Calibri" pitchFamily="34" charset="0"/>
                        </a:rPr>
                        <a:t>/ -25.6)</a:t>
                      </a:r>
                      <a:endParaRPr lang="en-US" sz="1600" b="1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5278" marR="6527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>
                          <a:effectLst/>
                          <a:latin typeface="Calibri" pitchFamily="34" charset="0"/>
                        </a:rPr>
                        <a:t>(-17.0 / -9.6)</a:t>
                      </a:r>
                      <a:endParaRPr lang="en-US" sz="1600" b="1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5278" marR="65278" marT="0" marB="0"/>
                </a:tc>
              </a:tr>
              <a:tr h="492055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Momentum Compaction Factor</a:t>
                      </a:r>
                      <a:endParaRPr lang="en-US" sz="16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5278" marR="6527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Calibri" pitchFamily="34" charset="0"/>
                        </a:rPr>
                        <a:t>0.88 x 10</a:t>
                      </a:r>
                      <a:r>
                        <a:rPr lang="en-GB" sz="1600" b="1" baseline="30000" dirty="0">
                          <a:effectLst/>
                          <a:latin typeface="Calibri" pitchFamily="34" charset="0"/>
                        </a:rPr>
                        <a:t>-3</a:t>
                      </a:r>
                      <a:endParaRPr lang="en-US" sz="1600" b="1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5278" marR="6527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Calibri" pitchFamily="34" charset="0"/>
                        </a:rPr>
                        <a:t>3.6 x 10</a:t>
                      </a:r>
                      <a:r>
                        <a:rPr lang="en-GB" sz="1600" b="1" baseline="30000" dirty="0">
                          <a:effectLst/>
                          <a:latin typeface="Calibri" pitchFamily="34" charset="0"/>
                        </a:rPr>
                        <a:t>-3</a:t>
                      </a:r>
                      <a:endParaRPr lang="en-US" sz="1600" b="1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5278" marR="65278" marT="0" marB="0"/>
                </a:tc>
              </a:tr>
              <a:tr h="492055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Energy Spread</a:t>
                      </a:r>
                      <a:endParaRPr lang="en-US" sz="16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5278" marR="6527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Calibri" pitchFamily="34" charset="0"/>
                        </a:rPr>
                        <a:t>1.05 x 10</a:t>
                      </a:r>
                      <a:r>
                        <a:rPr lang="en-GB" sz="1600" b="1" baseline="30000" dirty="0">
                          <a:effectLst/>
                          <a:latin typeface="Calibri" pitchFamily="34" charset="0"/>
                        </a:rPr>
                        <a:t>-3</a:t>
                      </a:r>
                      <a:r>
                        <a:rPr lang="en-GB" sz="1600" b="1" dirty="0">
                          <a:effectLst/>
                          <a:latin typeface="Calibri" pitchFamily="34" charset="0"/>
                        </a:rPr>
                        <a:t> </a:t>
                      </a:r>
                      <a:endParaRPr lang="en-US" sz="1600" b="1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5278" marR="6527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Calibri" pitchFamily="34" charset="0"/>
                        </a:rPr>
                        <a:t>0.96 x 10</a:t>
                      </a:r>
                      <a:r>
                        <a:rPr lang="en-GB" sz="1600" b="1" baseline="30000" dirty="0">
                          <a:effectLst/>
                          <a:latin typeface="Calibri" pitchFamily="34" charset="0"/>
                        </a:rPr>
                        <a:t>-3</a:t>
                      </a:r>
                      <a:endParaRPr lang="en-US" sz="1600" b="1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5278" marR="65278" marT="0" marB="0"/>
                </a:tc>
              </a:tr>
              <a:tr h="492055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Revolution Time</a:t>
                      </a:r>
                      <a:endParaRPr lang="en-US" sz="16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5278" marR="6527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Calibri" pitchFamily="34" charset="0"/>
                        </a:rPr>
                        <a:t>896 ns</a:t>
                      </a:r>
                      <a:endParaRPr lang="en-US" sz="1600" b="1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5278" marR="6527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Calibri" pitchFamily="34" charset="0"/>
                        </a:rPr>
                        <a:t>832 ns</a:t>
                      </a:r>
                      <a:endParaRPr lang="en-US" sz="1600" b="1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5278" marR="65278" marT="0" marB="0"/>
                </a:tc>
              </a:tr>
              <a:tr h="492055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Damping Times </a:t>
                      </a:r>
                      <a:r>
                        <a:rPr lang="en-GB" sz="16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(h </a:t>
                      </a:r>
                      <a:r>
                        <a:rPr lang="en-GB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/ </a:t>
                      </a:r>
                      <a:r>
                        <a:rPr lang="en-GB" sz="16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v </a:t>
                      </a:r>
                      <a:r>
                        <a:rPr lang="en-GB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/ </a:t>
                      </a:r>
                      <a:r>
                        <a:rPr lang="en-GB" sz="16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l)</a:t>
                      </a:r>
                      <a:endParaRPr lang="en-US" sz="16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5278" marR="6527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Calibri" pitchFamily="34" charset="0"/>
                        </a:rPr>
                        <a:t>(4.6 / 8.0 / 6.4) ms</a:t>
                      </a:r>
                      <a:endParaRPr lang="en-US" sz="1600" b="1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5278" marR="6527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Calibri" pitchFamily="34" charset="0"/>
                        </a:rPr>
                        <a:t>(4.6 / 8.0 / 6.4) ms</a:t>
                      </a:r>
                      <a:endParaRPr lang="en-US" sz="1600" b="1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5278" marR="65278" marT="0" marB="0"/>
                </a:tc>
              </a:tr>
              <a:tr h="492055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Partition Numbers (</a:t>
                      </a:r>
                      <a:r>
                        <a:rPr lang="en-GB" sz="16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h </a:t>
                      </a:r>
                      <a:r>
                        <a:rPr lang="en-GB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/ </a:t>
                      </a:r>
                      <a:r>
                        <a:rPr lang="en-GB" sz="16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v </a:t>
                      </a:r>
                      <a:r>
                        <a:rPr lang="en-GB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/ </a:t>
                      </a:r>
                      <a:r>
                        <a:rPr lang="en-GB" sz="16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l)</a:t>
                      </a:r>
                      <a:endParaRPr lang="en-US" sz="16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5278" marR="6527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Calibri" pitchFamily="34" charset="0"/>
                        </a:rPr>
                        <a:t>(1.3 / 1.0 / 1.7)</a:t>
                      </a:r>
                      <a:endParaRPr lang="en-US" sz="1600" b="1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5278" marR="6527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Calibri" pitchFamily="34" charset="0"/>
                        </a:rPr>
                        <a:t>(1.75 / 1.0 / 1.25)</a:t>
                      </a:r>
                      <a:endParaRPr lang="en-US" sz="1600" b="1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5278" marR="65278" marT="0" marB="0"/>
                </a:tc>
              </a:tr>
              <a:tr h="492055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Energy Loss per </a:t>
                      </a:r>
                      <a:r>
                        <a:rPr lang="en-GB" sz="16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Turn (no IDs)</a:t>
                      </a:r>
                      <a:endParaRPr lang="en-US" sz="16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5278" marR="6527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Calibri" pitchFamily="34" charset="0"/>
                        </a:rPr>
                        <a:t>1.2 MeV</a:t>
                      </a:r>
                      <a:endParaRPr lang="en-US" sz="1600" b="1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5278" marR="6527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Calibri" pitchFamily="34" charset="0"/>
                        </a:rPr>
                        <a:t>0.625 MeV</a:t>
                      </a:r>
                      <a:endParaRPr lang="en-US" sz="1600" b="1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5278" marR="65278" marT="0" marB="0"/>
                </a:tc>
              </a:tr>
              <a:tr h="492055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Harmonic Number</a:t>
                      </a:r>
                      <a:endParaRPr lang="en-US" sz="16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5278" marR="6527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>
                          <a:effectLst/>
                          <a:latin typeface="Calibri" pitchFamily="34" charset="0"/>
                        </a:rPr>
                        <a:t>448</a:t>
                      </a:r>
                      <a:endParaRPr lang="en-US" sz="1600" b="1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5278" marR="6527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Calibri" pitchFamily="34" charset="0"/>
                        </a:rPr>
                        <a:t>416</a:t>
                      </a:r>
                      <a:endParaRPr lang="en-US" sz="1600" b="1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5278" marR="65278" marT="0" marB="0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691680" y="178721"/>
            <a:ext cx="6005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400" dirty="0" err="1" smtClean="0"/>
              <a:t>Storage</a:t>
            </a:r>
            <a:r>
              <a:rPr lang="ca-ES" sz="2400" dirty="0" smtClean="0"/>
              <a:t> ring </a:t>
            </a:r>
            <a:r>
              <a:rPr lang="ca-ES" sz="2400" dirty="0" err="1" smtClean="0"/>
              <a:t>and</a:t>
            </a:r>
            <a:r>
              <a:rPr lang="ca-ES" sz="2400" dirty="0" smtClean="0"/>
              <a:t> </a:t>
            </a:r>
            <a:r>
              <a:rPr lang="ca-ES" sz="2400" dirty="0" err="1" smtClean="0"/>
              <a:t>Booster</a:t>
            </a:r>
            <a:r>
              <a:rPr lang="ca-ES" sz="2400" dirty="0" smtClean="0"/>
              <a:t> </a:t>
            </a:r>
            <a:r>
              <a:rPr lang="ca-ES" sz="2400" dirty="0" err="1" smtClean="0"/>
              <a:t>main</a:t>
            </a:r>
            <a:r>
              <a:rPr lang="ca-ES" sz="2400" dirty="0" smtClean="0"/>
              <a:t> </a:t>
            </a:r>
            <a:r>
              <a:rPr lang="ca-ES" sz="2400" dirty="0" err="1" smtClean="0"/>
              <a:t>parameters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3120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Text Box 20"/>
          <p:cNvSpPr txBox="1">
            <a:spLocks noChangeArrowheads="1"/>
          </p:cNvSpPr>
          <p:nvPr/>
        </p:nvSpPr>
        <p:spPr bwMode="auto">
          <a:xfrm>
            <a:off x="1331119" y="17794"/>
            <a:ext cx="309686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es-ES" sz="3200" b="0" dirty="0" smtClean="0">
                <a:solidFill>
                  <a:srgbClr val="FFFFFF"/>
                </a:solidFill>
                <a:latin typeface="Calibri" pitchFamily="34" charset="0"/>
              </a:rPr>
              <a:t>LINAC</a:t>
            </a:r>
          </a:p>
        </p:txBody>
      </p:sp>
      <p:pic>
        <p:nvPicPr>
          <p:cNvPr id="249869" name="Picture 3" descr="IMG_189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9144000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9871" name="Line 15"/>
          <p:cNvSpPr>
            <a:spLocks noChangeShapeType="1"/>
          </p:cNvSpPr>
          <p:nvPr/>
        </p:nvSpPr>
        <p:spPr bwMode="auto">
          <a:xfrm flipV="1">
            <a:off x="2916238" y="2852738"/>
            <a:ext cx="4751387" cy="28892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49872" name="Text Box 16"/>
          <p:cNvSpPr txBox="1">
            <a:spLocks noChangeArrowheads="1"/>
          </p:cNvSpPr>
          <p:nvPr/>
        </p:nvSpPr>
        <p:spPr bwMode="auto">
          <a:xfrm>
            <a:off x="1814984" y="1340768"/>
            <a:ext cx="965200" cy="641350"/>
          </a:xfrm>
          <a:prstGeom prst="rect">
            <a:avLst/>
          </a:prstGeom>
          <a:solidFill>
            <a:srgbClr val="F5EED1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Calibri" pitchFamily="34" charset="0"/>
              </a:rPr>
              <a:t>Electron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Calibri" pitchFamily="34" charset="0"/>
              </a:rPr>
              <a:t>Gun</a:t>
            </a:r>
          </a:p>
        </p:txBody>
      </p:sp>
      <p:sp>
        <p:nvSpPr>
          <p:cNvPr id="249873" name="Text Box 17"/>
          <p:cNvSpPr txBox="1">
            <a:spLocks noChangeArrowheads="1"/>
          </p:cNvSpPr>
          <p:nvPr/>
        </p:nvSpPr>
        <p:spPr bwMode="auto">
          <a:xfrm>
            <a:off x="5218469" y="5260121"/>
            <a:ext cx="371422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  <a:latin typeface="Calibri" pitchFamily="34" charset="0"/>
              </a:rPr>
              <a:t>100 MeV – 10 m long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  <a:latin typeface="Calibri" pitchFamily="34" charset="0"/>
              </a:rPr>
              <a:t>3 GHz, 2</a:t>
            </a:r>
            <a:r>
              <a:rPr lang="en-US" sz="2400" dirty="0" smtClean="0">
                <a:solidFill>
                  <a:srgbClr val="FFFFFF"/>
                </a:solidFill>
                <a:latin typeface="Symbol" pitchFamily="18" charset="2"/>
              </a:rPr>
              <a:t>p</a:t>
            </a:r>
            <a:r>
              <a:rPr lang="en-US" sz="2400" dirty="0" smtClean="0">
                <a:solidFill>
                  <a:srgbClr val="FFFFFF"/>
                </a:solidFill>
                <a:latin typeface="Calibri" pitchFamily="34" charset="0"/>
              </a:rPr>
              <a:t>/3 Travelling wave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  <a:latin typeface="Calibri" pitchFamily="34" charset="0"/>
              </a:rPr>
              <a:t>3-5 Hz rep rate</a:t>
            </a:r>
          </a:p>
        </p:txBody>
      </p:sp>
      <p:sp>
        <p:nvSpPr>
          <p:cNvPr id="249874" name="Line 18"/>
          <p:cNvSpPr>
            <a:spLocks noChangeShapeType="1"/>
          </p:cNvSpPr>
          <p:nvPr/>
        </p:nvSpPr>
        <p:spPr bwMode="auto">
          <a:xfrm flipH="1" flipV="1">
            <a:off x="7596188" y="2997200"/>
            <a:ext cx="71437" cy="1727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45024"/>
            <a:ext cx="3541960" cy="2668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271068" y="5900855"/>
            <a:ext cx="1411605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FCT signals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" name="CasellaDiTesto 6"/>
          <p:cNvSpPr txBox="1"/>
          <p:nvPr/>
        </p:nvSpPr>
        <p:spPr>
          <a:xfrm>
            <a:off x="173751" y="1340768"/>
            <a:ext cx="3246121" cy="1015663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GB" sz="1200" dirty="0" smtClean="0">
                <a:solidFill>
                  <a:schemeClr val="bg1">
                    <a:lumMod val="85000"/>
                  </a:schemeClr>
                </a:solidFill>
              </a:rPr>
              <a:t>Beam energy at gun: 	     90 keV</a:t>
            </a:r>
          </a:p>
          <a:p>
            <a:r>
              <a:rPr lang="en-GB" sz="1200" dirty="0" smtClean="0">
                <a:solidFill>
                  <a:schemeClr val="bg1">
                    <a:lumMod val="85000"/>
                  </a:schemeClr>
                </a:solidFill>
              </a:rPr>
              <a:t>Beam energy at buncher exit: 15 MeV</a:t>
            </a:r>
          </a:p>
          <a:p>
            <a:r>
              <a:rPr lang="en-GB" sz="1200" dirty="0" smtClean="0">
                <a:solidFill>
                  <a:schemeClr val="bg1">
                    <a:lumMod val="85000"/>
                  </a:schemeClr>
                </a:solidFill>
              </a:rPr>
              <a:t>Pulse length: 	     40 to 1000 ns</a:t>
            </a:r>
          </a:p>
          <a:p>
            <a:r>
              <a:rPr lang="en-GB" sz="1200" dirty="0" smtClean="0">
                <a:solidFill>
                  <a:schemeClr val="bg1">
                    <a:lumMod val="85000"/>
                  </a:schemeClr>
                </a:solidFill>
              </a:rPr>
              <a:t>Pulse charge :	     4 nC</a:t>
            </a:r>
          </a:p>
          <a:p>
            <a:r>
              <a:rPr lang="en-GB" sz="1200" dirty="0" smtClean="0">
                <a:solidFill>
                  <a:schemeClr val="bg1">
                    <a:lumMod val="85000"/>
                  </a:schemeClr>
                </a:solidFill>
              </a:rPr>
              <a:t>Normalized emittance: 	    15 p mm mrad</a:t>
            </a:r>
            <a:endParaRPr lang="en-GB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CasellaDiTesto 5"/>
          <p:cNvSpPr txBox="1"/>
          <p:nvPr/>
        </p:nvSpPr>
        <p:spPr>
          <a:xfrm>
            <a:off x="251520" y="2986233"/>
            <a:ext cx="2797358" cy="461665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 err="1" smtClean="0">
                <a:solidFill>
                  <a:schemeClr val="bg1"/>
                </a:solidFill>
              </a:rPr>
              <a:t>Subharmonic</a:t>
            </a:r>
            <a:r>
              <a:rPr lang="en-GB" sz="1200" dirty="0" smtClean="0">
                <a:solidFill>
                  <a:schemeClr val="bg1"/>
                </a:solidFill>
              </a:rPr>
              <a:t> 500 MHz </a:t>
            </a:r>
            <a:r>
              <a:rPr lang="en-GB" sz="1200" dirty="0" err="1" smtClean="0">
                <a:solidFill>
                  <a:schemeClr val="bg1"/>
                </a:solidFill>
              </a:rPr>
              <a:t>prebuncher</a:t>
            </a:r>
            <a:endParaRPr lang="en-GB" sz="1200" dirty="0" smtClean="0">
              <a:solidFill>
                <a:schemeClr val="bg1"/>
              </a:solidFill>
            </a:endParaRPr>
          </a:p>
          <a:p>
            <a:r>
              <a:rPr lang="en-GB" sz="1200" dirty="0" smtClean="0">
                <a:solidFill>
                  <a:schemeClr val="bg1"/>
                </a:solidFill>
              </a:rPr>
              <a:t>and 3GHz </a:t>
            </a:r>
            <a:r>
              <a:rPr lang="en-GB" sz="1200" dirty="0" err="1" smtClean="0">
                <a:solidFill>
                  <a:schemeClr val="bg1"/>
                </a:solidFill>
              </a:rPr>
              <a:t>prebuncher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17" name="Date Placeholder 2"/>
          <p:cNvSpPr>
            <a:spLocks noGrp="1"/>
          </p:cNvSpPr>
          <p:nvPr>
            <p:ph type="dt" sz="half" idx="2"/>
          </p:nvPr>
        </p:nvSpPr>
        <p:spPr>
          <a:xfrm>
            <a:off x="10585" y="6638489"/>
            <a:ext cx="2133600" cy="246895"/>
          </a:xfrm>
        </p:spPr>
        <p:txBody>
          <a:bodyPr/>
          <a:lstStyle/>
          <a:p>
            <a:r>
              <a:rPr lang="en-US" smtClean="0"/>
              <a:t>ALBA - C. Biscari</a:t>
            </a:r>
            <a:endParaRPr lang="en-US" dirty="0"/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004048" y="6659564"/>
            <a:ext cx="3384375" cy="138905"/>
          </a:xfrm>
        </p:spPr>
        <p:txBody>
          <a:bodyPr/>
          <a:lstStyle/>
          <a:p>
            <a:r>
              <a:rPr lang="en-US" smtClean="0"/>
              <a:t>16 December 2013 - ALBA-SSRF Workshop</a:t>
            </a:r>
            <a:endParaRPr lang="en-US" dirty="0"/>
          </a:p>
        </p:txBody>
      </p:sp>
      <p:sp>
        <p:nvSpPr>
          <p:cNvPr id="1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483799" y="6597352"/>
            <a:ext cx="576064" cy="219868"/>
          </a:xfrm>
        </p:spPr>
        <p:txBody>
          <a:bodyPr/>
          <a:lstStyle/>
          <a:p>
            <a:fld id="{70C0CD7E-1085-4C75-828A-81BC512D6C0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81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0"/>
          <p:cNvSpPr txBox="1">
            <a:spLocks noChangeArrowheads="1"/>
          </p:cNvSpPr>
          <p:nvPr/>
        </p:nvSpPr>
        <p:spPr bwMode="auto">
          <a:xfrm>
            <a:off x="1476374" y="0"/>
            <a:ext cx="6481763" cy="754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es-ES" sz="3200" b="0" dirty="0" smtClean="0">
                <a:solidFill>
                  <a:srgbClr val="FFFFFF"/>
                </a:solidFill>
              </a:rPr>
              <a:t>BOOSTER</a:t>
            </a:r>
          </a:p>
        </p:txBody>
      </p:sp>
      <p:pic>
        <p:nvPicPr>
          <p:cNvPr id="7171" name="Picture 3" descr="_U5L5417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9144000" cy="370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3347864" y="320255"/>
            <a:ext cx="5447773" cy="1446550"/>
          </a:xfrm>
          <a:prstGeom prst="rect">
            <a:avLst/>
          </a:prstGeom>
          <a:solidFill>
            <a:srgbClr val="F2F2F2">
              <a:alpha val="76078"/>
            </a:srgbClr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</a:rPr>
              <a:t>Acceleration from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C00000"/>
                </a:solidFill>
              </a:rPr>
              <a:t>100 </a:t>
            </a:r>
            <a:r>
              <a:rPr lang="en-US" sz="2000" dirty="0">
                <a:solidFill>
                  <a:srgbClr val="C00000"/>
                </a:solidFill>
              </a:rPr>
              <a:t>MeV </a:t>
            </a:r>
            <a:r>
              <a:rPr lang="en-US" sz="2000" dirty="0" smtClean="0">
                <a:solidFill>
                  <a:srgbClr val="C00000"/>
                </a:solidFill>
              </a:rPr>
              <a:t>to 3 </a:t>
            </a:r>
            <a:r>
              <a:rPr lang="en-US" sz="2000" dirty="0">
                <a:solidFill>
                  <a:srgbClr val="C00000"/>
                </a:solidFill>
              </a:rPr>
              <a:t>GeV </a:t>
            </a:r>
            <a:endParaRPr lang="en-US" sz="2000" dirty="0" smtClean="0">
              <a:solidFill>
                <a:srgbClr val="C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</a:rPr>
              <a:t>in 150 </a:t>
            </a:r>
            <a:r>
              <a:rPr lang="en-US" sz="2000" dirty="0" err="1" smtClean="0">
                <a:solidFill>
                  <a:srgbClr val="000000"/>
                </a:solidFill>
              </a:rPr>
              <a:t>msec</a:t>
            </a:r>
            <a:r>
              <a:rPr lang="en-US" sz="2000" dirty="0" smtClean="0">
                <a:solidFill>
                  <a:srgbClr val="000000"/>
                </a:solidFill>
              </a:rPr>
              <a:t>, 3 Hz rep rate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262626"/>
                </a:solidFill>
              </a:rPr>
              <a:t>~ Same </a:t>
            </a:r>
            <a:r>
              <a:rPr lang="en-GB" sz="2000" dirty="0" smtClean="0">
                <a:solidFill>
                  <a:srgbClr val="262626"/>
                </a:solidFill>
              </a:rPr>
              <a:t>circumference </a:t>
            </a:r>
            <a:r>
              <a:rPr lang="en-GB" sz="2000" dirty="0">
                <a:solidFill>
                  <a:srgbClr val="262626"/>
                </a:solidFill>
              </a:rPr>
              <a:t>of </a:t>
            </a:r>
            <a:r>
              <a:rPr lang="en-GB" sz="2000" dirty="0" smtClean="0">
                <a:solidFill>
                  <a:srgbClr val="262626"/>
                </a:solidFill>
              </a:rPr>
              <a:t>SR, sharing same tunnel</a:t>
            </a:r>
            <a:endParaRPr lang="en-GB" sz="2000" dirty="0">
              <a:solidFill>
                <a:srgbClr val="262626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262626"/>
                </a:solidFill>
              </a:rPr>
              <a:t>Low emittance == better injection efficiency</a:t>
            </a:r>
            <a:endParaRPr lang="en-GB" sz="2000" dirty="0">
              <a:solidFill>
                <a:srgbClr val="262626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800" dirty="0" smtClean="0">
              <a:solidFill>
                <a:srgbClr val="0000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4649514"/>
            <a:ext cx="3571874" cy="1900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6876256" y="5532992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262626"/>
                </a:solidFill>
              </a:rPr>
              <a:t>Booster current </a:t>
            </a:r>
            <a:endParaRPr lang="en-GB" dirty="0">
              <a:solidFill>
                <a:srgbClr val="262626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43" y="4649514"/>
            <a:ext cx="3507184" cy="1903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ALBA - C. Biscari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C0CD7E-1085-4C75-828A-81BC512D6C0C}" type="slidenum">
              <a:rPr lang="en-US" smtClean="0"/>
              <a:t>13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16 December 2013 - ALBA-SSRF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30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Lay-out-beamlinescol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66974"/>
            <a:ext cx="6129338" cy="547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nello 2"/>
          <p:cNvSpPr/>
          <p:nvPr/>
        </p:nvSpPr>
        <p:spPr>
          <a:xfrm>
            <a:off x="467544" y="692695"/>
            <a:ext cx="6065988" cy="5976665"/>
          </a:xfrm>
          <a:prstGeom prst="donut">
            <a:avLst>
              <a:gd name="adj" fmla="val 13754"/>
            </a:avLst>
          </a:prstGeom>
          <a:solidFill>
            <a:srgbClr val="4F81BD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" name="Ovale 3"/>
          <p:cNvSpPr/>
          <p:nvPr/>
        </p:nvSpPr>
        <p:spPr>
          <a:xfrm>
            <a:off x="1763688" y="1916832"/>
            <a:ext cx="3528391" cy="3600400"/>
          </a:xfrm>
          <a:prstGeom prst="ellipse">
            <a:avLst/>
          </a:prstGeom>
          <a:solidFill>
            <a:srgbClr val="4F81BD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asellaDiTesto 9"/>
          <p:cNvSpPr txBox="1"/>
          <p:nvPr/>
        </p:nvSpPr>
        <p:spPr>
          <a:xfrm flipH="1">
            <a:off x="1091858" y="44624"/>
            <a:ext cx="3768174" cy="523220"/>
          </a:xfrm>
          <a:prstGeom prst="rect">
            <a:avLst/>
          </a:prstGeom>
          <a:solidFill>
            <a:srgbClr val="012C4F">
              <a:alpha val="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1">
                    <a:lumMod val="95000"/>
                  </a:schemeClr>
                </a:solidFill>
              </a:rPr>
              <a:t>Synchrotron Ring</a:t>
            </a:r>
            <a:endParaRPr lang="en-US" sz="1400" b="1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12" name="Picture 1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370" y="188640"/>
            <a:ext cx="4401700" cy="2837909"/>
          </a:xfrm>
          <a:prstGeom prst="rect">
            <a:avLst/>
          </a:prstGeom>
          <a:noFill/>
          <a:ln w="9525" cmpd="sng">
            <a:solidFill>
              <a:srgbClr val="4F81BD"/>
            </a:solidFill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4691370" y="3174067"/>
            <a:ext cx="4426212" cy="830997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600" dirty="0"/>
              <a:t>expanded </a:t>
            </a:r>
            <a:r>
              <a:rPr lang="en-GB" sz="1600" dirty="0" smtClean="0"/>
              <a:t>DBA + Fourfold symmetry</a:t>
            </a:r>
          </a:p>
          <a:p>
            <a:r>
              <a:rPr lang="en-GB" sz="1600" dirty="0" smtClean="0"/>
              <a:t>Non zero dispersion in straights: low emittance</a:t>
            </a:r>
          </a:p>
          <a:p>
            <a:r>
              <a:rPr lang="en-GB" sz="1600" dirty="0" smtClean="0"/>
              <a:t>in spite of low # of dipoles</a:t>
            </a:r>
            <a:endParaRPr lang="en-US" sz="1600" dirty="0"/>
          </a:p>
        </p:txBody>
      </p:sp>
      <p:pic>
        <p:nvPicPr>
          <p:cNvPr id="14" name="Chart 4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73"/>
          <a:stretch>
            <a:fillRect/>
          </a:stretch>
        </p:blipFill>
        <p:spPr bwMode="auto">
          <a:xfrm>
            <a:off x="4691370" y="4107997"/>
            <a:ext cx="4426212" cy="2561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4350494"/>
            <a:ext cx="711835" cy="51866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179512" y="5782105"/>
            <a:ext cx="4452906" cy="858934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Compact lattice, combined function dipoles</a:t>
            </a:r>
          </a:p>
          <a:p>
            <a:r>
              <a:rPr lang="en-GB" sz="1600" dirty="0" smtClean="0"/>
              <a:t>Large number of straights in spite of relatively short circumference (270m)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5004523" y="6211572"/>
            <a:ext cx="3775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Figure of merit, the lower the better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2"/>
          </p:nvPr>
        </p:nvSpPr>
        <p:spPr>
          <a:xfrm>
            <a:off x="10585" y="6638489"/>
            <a:ext cx="2133600" cy="246895"/>
          </a:xfrm>
        </p:spPr>
        <p:txBody>
          <a:bodyPr/>
          <a:lstStyle/>
          <a:p>
            <a:r>
              <a:rPr lang="en-US" smtClean="0"/>
              <a:t>ALBA - C. Biscari</a:t>
            </a:r>
            <a:endParaRPr lang="en-US" dirty="0"/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004048" y="6659564"/>
            <a:ext cx="3384375" cy="138905"/>
          </a:xfrm>
        </p:spPr>
        <p:txBody>
          <a:bodyPr/>
          <a:lstStyle/>
          <a:p>
            <a:r>
              <a:rPr lang="en-US" smtClean="0"/>
              <a:t>16 December 2013 - ALBA-SSRF Workshop</a:t>
            </a:r>
            <a:endParaRPr lang="en-US" dirty="0"/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483799" y="6597352"/>
            <a:ext cx="576064" cy="219868"/>
          </a:xfrm>
        </p:spPr>
        <p:txBody>
          <a:bodyPr/>
          <a:lstStyle/>
          <a:p>
            <a:fld id="{70C0CD7E-1085-4C75-828A-81BC512D6C0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442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9" name="Picture 3" descr="_U5L875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-214" r="45074" b="214"/>
          <a:stretch/>
        </p:blipFill>
        <p:spPr bwMode="auto">
          <a:xfrm>
            <a:off x="3197674" y="329922"/>
            <a:ext cx="5960946" cy="628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4978" name="Text Box 20"/>
          <p:cNvSpPr txBox="1">
            <a:spLocks noChangeArrowheads="1"/>
          </p:cNvSpPr>
          <p:nvPr/>
        </p:nvSpPr>
        <p:spPr bwMode="auto">
          <a:xfrm>
            <a:off x="-9500" y="836712"/>
            <a:ext cx="3285356" cy="4708981"/>
          </a:xfrm>
          <a:prstGeom prst="rect">
            <a:avLst/>
          </a:prstGeom>
          <a:solidFill>
            <a:srgbClr val="01325B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fontAlgn="base" hangingPunct="1">
              <a:spcAft>
                <a:spcPct val="0"/>
              </a:spcAft>
            </a:pPr>
            <a:endParaRPr lang="es-ES" sz="2800" b="0" dirty="0" smtClean="0">
              <a:latin typeface="+mj-lt"/>
            </a:endParaRPr>
          </a:p>
          <a:p>
            <a:pPr marL="108000" indent="0" defTabSz="900000" eaLnBrk="1" fontAlgn="base" hangingPunct="1">
              <a:spcAft>
                <a:spcPct val="0"/>
              </a:spcAft>
            </a:pPr>
            <a:r>
              <a:rPr lang="es-ES" sz="2000" b="0" dirty="0" smtClean="0">
                <a:latin typeface="+mj-lt"/>
              </a:rPr>
              <a:t>6 RF cavities  </a:t>
            </a:r>
            <a:r>
              <a:rPr lang="en-GB" sz="2000" b="0" dirty="0" smtClean="0">
                <a:latin typeface="+mj-lt"/>
              </a:rPr>
              <a:t>(</a:t>
            </a:r>
            <a:r>
              <a:rPr lang="en-GB" sz="2000" b="0" dirty="0">
                <a:latin typeface="+mj-lt"/>
              </a:rPr>
              <a:t>DAMPY, </a:t>
            </a:r>
            <a:r>
              <a:rPr lang="en-GB" sz="2000" b="0" dirty="0" smtClean="0">
                <a:latin typeface="+mj-lt"/>
              </a:rPr>
              <a:t>designed by </a:t>
            </a:r>
            <a:r>
              <a:rPr lang="en-GB" sz="2000" b="0" dirty="0">
                <a:latin typeface="+mj-lt"/>
              </a:rPr>
              <a:t>a </a:t>
            </a:r>
            <a:r>
              <a:rPr lang="en-GB" sz="2000" b="0" dirty="0" smtClean="0">
                <a:latin typeface="+mj-lt"/>
              </a:rPr>
              <a:t>EU     collaboration</a:t>
            </a:r>
            <a:r>
              <a:rPr lang="en-GB" sz="2000" b="0" dirty="0">
                <a:latin typeface="+mj-lt"/>
              </a:rPr>
              <a:t>)</a:t>
            </a:r>
            <a:endParaRPr lang="es-ES" sz="2000" b="0" dirty="0" smtClean="0">
              <a:latin typeface="+mj-lt"/>
            </a:endParaRPr>
          </a:p>
          <a:p>
            <a:pPr marL="108000" indent="-180000" defTabSz="900000">
              <a:buFont typeface="Arial" pitchFamily="34" charset="0"/>
              <a:buChar char="•"/>
            </a:pPr>
            <a:r>
              <a:rPr lang="en-GB" sz="2000" b="0" dirty="0" smtClean="0"/>
              <a:t>500 MHz</a:t>
            </a:r>
          </a:p>
          <a:p>
            <a:pPr marL="108000" indent="-180000" defTabSz="900000">
              <a:buFont typeface="Arial" pitchFamily="34" charset="0"/>
              <a:buChar char="•"/>
            </a:pPr>
            <a:r>
              <a:rPr lang="en-GB" sz="2000" b="0" dirty="0" smtClean="0"/>
              <a:t>Normal conducting</a:t>
            </a:r>
          </a:p>
          <a:p>
            <a:pPr marL="108000" indent="-180000" defTabSz="900000">
              <a:buFont typeface="Arial" pitchFamily="34" charset="0"/>
              <a:buChar char="•"/>
            </a:pPr>
            <a:r>
              <a:rPr lang="en-GB" sz="2000" b="0" dirty="0" smtClean="0"/>
              <a:t>nose cone </a:t>
            </a:r>
          </a:p>
          <a:p>
            <a:pPr marL="108000" indent="-180000" defTabSz="900000">
              <a:buFont typeface="Arial" pitchFamily="34" charset="0"/>
              <a:buChar char="•"/>
            </a:pPr>
            <a:r>
              <a:rPr lang="en-GB" sz="2000" b="0" dirty="0" smtClean="0"/>
              <a:t>HOM damped</a:t>
            </a:r>
          </a:p>
          <a:p>
            <a:pPr marL="108000" indent="-180000" defTabSz="900000">
              <a:buFont typeface="Arial" pitchFamily="34" charset="0"/>
              <a:buChar char="•"/>
            </a:pPr>
            <a:r>
              <a:rPr lang="en-GB" sz="2000" b="0" dirty="0" smtClean="0"/>
              <a:t>Designed for 500 kW beam power (400 mA) </a:t>
            </a:r>
          </a:p>
          <a:p>
            <a:pPr marL="108000" indent="-180000" defTabSz="900000">
              <a:buFont typeface="Arial" pitchFamily="34" charset="0"/>
              <a:buChar char="•"/>
            </a:pPr>
            <a:r>
              <a:rPr lang="en-GB" sz="2000" b="0" dirty="0" smtClean="0"/>
              <a:t>Powered by IOTs (Inductive Output Tubes)</a:t>
            </a:r>
          </a:p>
          <a:p>
            <a:pPr marL="457200" indent="-457200" defTabSz="900000">
              <a:buFont typeface="Arial" pitchFamily="34" charset="0"/>
              <a:buChar char="•"/>
            </a:pPr>
            <a:endParaRPr lang="es-ES" sz="2400" b="0" dirty="0" smtClean="0">
              <a:solidFill>
                <a:schemeClr val="bg1"/>
              </a:solidFill>
              <a:latin typeface="Calibri" pitchFamily="34" charset="0"/>
            </a:endParaRPr>
          </a:p>
          <a:p>
            <a:pPr marL="0" indent="0"/>
            <a:endParaRPr lang="es-ES" sz="2800" b="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9632" y="154706"/>
            <a:ext cx="1742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RF system</a:t>
            </a:r>
            <a:endParaRPr lang="en-US" sz="2000" b="1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>
          <a:xfrm>
            <a:off x="10585" y="6638489"/>
            <a:ext cx="2133600" cy="246895"/>
          </a:xfrm>
        </p:spPr>
        <p:txBody>
          <a:bodyPr/>
          <a:lstStyle/>
          <a:p>
            <a:r>
              <a:rPr lang="en-US" smtClean="0"/>
              <a:t>ALBA - C. Biscari</a:t>
            </a:r>
            <a:endParaRPr lang="en-US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004048" y="6659564"/>
            <a:ext cx="3384375" cy="138905"/>
          </a:xfrm>
        </p:spPr>
        <p:txBody>
          <a:bodyPr/>
          <a:lstStyle/>
          <a:p>
            <a:r>
              <a:rPr lang="en-US" smtClean="0"/>
              <a:t>16 December 2013 - ALBA-SSRF Workshop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483799" y="6597352"/>
            <a:ext cx="576064" cy="219868"/>
          </a:xfrm>
        </p:spPr>
        <p:txBody>
          <a:bodyPr/>
          <a:lstStyle/>
          <a:p>
            <a:fld id="{70C0CD7E-1085-4C75-828A-81BC512D6C0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35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0"/>
          <p:cNvSpPr txBox="1">
            <a:spLocks noChangeArrowheads="1"/>
          </p:cNvSpPr>
          <p:nvPr/>
        </p:nvSpPr>
        <p:spPr bwMode="auto">
          <a:xfrm>
            <a:off x="1475656" y="0"/>
            <a:ext cx="568967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es-ES" sz="2800" b="0" dirty="0" smtClean="0">
                <a:solidFill>
                  <a:srgbClr val="FFFFFF"/>
                </a:solidFill>
                <a:latin typeface="Calibri" pitchFamily="34" charset="0"/>
              </a:rPr>
              <a:t>View in </a:t>
            </a:r>
            <a:r>
              <a:rPr lang="es-ES" sz="2800" b="0" dirty="0" err="1" smtClean="0">
                <a:solidFill>
                  <a:srgbClr val="FFFFFF"/>
                </a:solidFill>
                <a:latin typeface="Calibri" pitchFamily="34" charset="0"/>
              </a:rPr>
              <a:t>the</a:t>
            </a:r>
            <a:r>
              <a:rPr lang="es-ES" sz="2800" b="0" dirty="0" smtClean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es-ES" sz="2800" b="0" dirty="0" err="1" smtClean="0">
                <a:solidFill>
                  <a:srgbClr val="FFFFFF"/>
                </a:solidFill>
                <a:latin typeface="Calibri" pitchFamily="34" charset="0"/>
              </a:rPr>
              <a:t>tunnel</a:t>
            </a:r>
            <a:endParaRPr lang="es-ES" sz="2800" b="0" dirty="0" smtClean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4339" name="Picture 7" descr="_U5L9674©PepoSegu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7338"/>
            <a:ext cx="9144000" cy="391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10"/>
          <p:cNvSpPr txBox="1">
            <a:spLocks noChangeArrowheads="1"/>
          </p:cNvSpPr>
          <p:nvPr/>
        </p:nvSpPr>
        <p:spPr bwMode="auto">
          <a:xfrm>
            <a:off x="6516688" y="5516563"/>
            <a:ext cx="1727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Calibri" pitchFamily="34" charset="0"/>
              </a:rPr>
              <a:t>Booster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Calibri" pitchFamily="34" charset="0"/>
              </a:rPr>
              <a:t>0.1 – 3 GeV</a:t>
            </a:r>
            <a:endParaRPr lang="en-US" smtClean="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4341" name="Text Box 10"/>
          <p:cNvSpPr txBox="1">
            <a:spLocks noChangeArrowheads="1"/>
          </p:cNvSpPr>
          <p:nvPr/>
        </p:nvSpPr>
        <p:spPr bwMode="auto">
          <a:xfrm>
            <a:off x="1189038" y="5510213"/>
            <a:ext cx="1727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Calibri" pitchFamily="34" charset="0"/>
              </a:rPr>
              <a:t>SR</a:t>
            </a:r>
            <a:r>
              <a:rPr lang="en-US" smtClean="0">
                <a:solidFill>
                  <a:srgbClr val="FFFFFF"/>
                </a:solidFill>
                <a:latin typeface="Calibri" pitchFamily="34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Calibri" pitchFamily="34" charset="0"/>
              </a:rPr>
              <a:t>3 GeV</a:t>
            </a:r>
            <a:endParaRPr lang="en-US" smtClean="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4342" name="Text Box 10"/>
          <p:cNvSpPr txBox="1">
            <a:spLocks noChangeArrowheads="1"/>
          </p:cNvSpPr>
          <p:nvPr/>
        </p:nvSpPr>
        <p:spPr bwMode="auto">
          <a:xfrm>
            <a:off x="4932363" y="1190625"/>
            <a:ext cx="2663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Calibri" pitchFamily="34" charset="0"/>
              </a:rPr>
              <a:t>In vacuum undulator</a:t>
            </a:r>
            <a:endParaRPr lang="en-US" smtClean="0">
              <a:solidFill>
                <a:srgbClr val="FFFF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4343" name="Text Box 10"/>
          <p:cNvSpPr txBox="1">
            <a:spLocks noChangeArrowheads="1"/>
          </p:cNvSpPr>
          <p:nvPr/>
        </p:nvSpPr>
        <p:spPr bwMode="auto">
          <a:xfrm>
            <a:off x="2700338" y="1190625"/>
            <a:ext cx="172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Calibri" pitchFamily="34" charset="0"/>
              </a:rPr>
              <a:t>RF cavities</a:t>
            </a:r>
            <a:endParaRPr lang="en-US" smtClean="0">
              <a:solidFill>
                <a:srgbClr val="FFFF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4344" name="Line 13"/>
          <p:cNvSpPr>
            <a:spLocks noChangeShapeType="1"/>
          </p:cNvSpPr>
          <p:nvPr/>
        </p:nvSpPr>
        <p:spPr bwMode="auto">
          <a:xfrm>
            <a:off x="3419475" y="1484313"/>
            <a:ext cx="360363" cy="57626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345" name="Line 14"/>
          <p:cNvSpPr>
            <a:spLocks noChangeShapeType="1"/>
          </p:cNvSpPr>
          <p:nvPr/>
        </p:nvSpPr>
        <p:spPr bwMode="auto">
          <a:xfrm>
            <a:off x="5435600" y="1484313"/>
            <a:ext cx="792163" cy="165735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827088" y="1196975"/>
            <a:ext cx="172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Calibri" pitchFamily="34" charset="0"/>
              </a:rPr>
              <a:t>Bending</a:t>
            </a:r>
            <a:endParaRPr lang="en-US" smtClean="0">
              <a:solidFill>
                <a:srgbClr val="FFFF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4347" name="Line 16"/>
          <p:cNvSpPr>
            <a:spLocks noChangeShapeType="1"/>
          </p:cNvSpPr>
          <p:nvPr/>
        </p:nvSpPr>
        <p:spPr bwMode="auto">
          <a:xfrm>
            <a:off x="1692275" y="1484313"/>
            <a:ext cx="215900" cy="122396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348" name="Line 18"/>
          <p:cNvSpPr>
            <a:spLocks noChangeShapeType="1"/>
          </p:cNvSpPr>
          <p:nvPr/>
        </p:nvSpPr>
        <p:spPr bwMode="auto">
          <a:xfrm flipV="1">
            <a:off x="7308850" y="4868863"/>
            <a:ext cx="215900" cy="72072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351" name="Line 18"/>
          <p:cNvSpPr>
            <a:spLocks noChangeShapeType="1"/>
          </p:cNvSpPr>
          <p:nvPr/>
        </p:nvSpPr>
        <p:spPr bwMode="auto">
          <a:xfrm flipH="1" flipV="1">
            <a:off x="1908175" y="4581525"/>
            <a:ext cx="142875" cy="9350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8" name="Date Placeholder 2"/>
          <p:cNvSpPr>
            <a:spLocks noGrp="1"/>
          </p:cNvSpPr>
          <p:nvPr>
            <p:ph type="dt" sz="half" idx="2"/>
          </p:nvPr>
        </p:nvSpPr>
        <p:spPr>
          <a:xfrm>
            <a:off x="10585" y="6638489"/>
            <a:ext cx="2133600" cy="246895"/>
          </a:xfrm>
        </p:spPr>
        <p:txBody>
          <a:bodyPr/>
          <a:lstStyle/>
          <a:p>
            <a:r>
              <a:rPr lang="en-US" smtClean="0"/>
              <a:t>ALBA - C. Biscari</a:t>
            </a:r>
            <a:endParaRPr lang="en-US" dirty="0"/>
          </a:p>
        </p:txBody>
      </p:sp>
      <p:sp>
        <p:nvSpPr>
          <p:cNvPr id="1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004048" y="6659564"/>
            <a:ext cx="3384375" cy="138905"/>
          </a:xfrm>
        </p:spPr>
        <p:txBody>
          <a:bodyPr/>
          <a:lstStyle/>
          <a:p>
            <a:r>
              <a:rPr lang="en-US" smtClean="0"/>
              <a:t>16 December 2013 - ALBA-SSRF Workshop</a:t>
            </a:r>
            <a:endParaRPr lang="en-US" dirty="0"/>
          </a:p>
        </p:txBody>
      </p:sp>
      <p:sp>
        <p:nvSpPr>
          <p:cNvPr id="20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483799" y="6597352"/>
            <a:ext cx="576064" cy="219868"/>
          </a:xfrm>
        </p:spPr>
        <p:txBody>
          <a:bodyPr/>
          <a:lstStyle/>
          <a:p>
            <a:fld id="{70C0CD7E-1085-4C75-828A-81BC512D6C0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73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C0CD7E-1085-4C75-828A-81BC512D6C0C}" type="slidenum">
              <a:rPr lang="en-US" smtClean="0"/>
              <a:t>17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607512"/>
              </p:ext>
            </p:extLst>
          </p:nvPr>
        </p:nvGraphicFramePr>
        <p:xfrm>
          <a:off x="241062" y="764704"/>
          <a:ext cx="8579411" cy="26910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89342"/>
                <a:gridCol w="1309358"/>
                <a:gridCol w="1527406"/>
                <a:gridCol w="834790"/>
                <a:gridCol w="971200"/>
                <a:gridCol w="899152"/>
                <a:gridCol w="813656"/>
                <a:gridCol w="1134507"/>
              </a:tblGrid>
              <a:tr h="574389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dirty="0">
                          <a:effectLst/>
                        </a:rPr>
                        <a:t>Beamline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dirty="0">
                          <a:effectLst/>
                        </a:rPr>
                        <a:t>Experiment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dirty="0">
                          <a:effectLst/>
                        </a:rPr>
                        <a:t>ID type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dirty="0">
                          <a:effectLst/>
                        </a:rPr>
                        <a:t>ID name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dirty="0" smtClean="0">
                          <a:effectLst/>
                        </a:rPr>
                        <a:t>Min </a:t>
                      </a:r>
                      <a:r>
                        <a:rPr lang="en-GB" sz="1000" dirty="0">
                          <a:effectLst/>
                        </a:rPr>
                        <a:t>gap (mm)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dirty="0">
                          <a:effectLst/>
                        </a:rPr>
                        <a:t>Period</a:t>
                      </a:r>
                      <a:endParaRPr lang="en-US" sz="1200" dirty="0">
                        <a:effectLst/>
                      </a:endParaRPr>
                    </a:p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dirty="0" smtClean="0">
                          <a:effectLst/>
                        </a:rPr>
                        <a:t> </a:t>
                      </a:r>
                      <a:r>
                        <a:rPr lang="en-GB" sz="1000" dirty="0">
                          <a:effectLst/>
                        </a:rPr>
                        <a:t>(mm)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dirty="0">
                          <a:effectLst/>
                        </a:rPr>
                        <a:t>N. of periods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dirty="0">
                          <a:effectLst/>
                        </a:rPr>
                        <a:t>Magnetic</a:t>
                      </a:r>
                      <a:endParaRPr lang="en-US" sz="1200" dirty="0">
                        <a:effectLst/>
                      </a:endParaRPr>
                    </a:p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dirty="0">
                          <a:effectLst/>
                        </a:rPr>
                        <a:t>Length (mm)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</a:tr>
              <a:tr h="344633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dirty="0">
                          <a:effectLst/>
                        </a:rPr>
                        <a:t>BL04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01457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dirty="0">
                          <a:effectLst/>
                        </a:rPr>
                        <a:t>Powder diffraction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C9E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dirty="0">
                          <a:effectLst/>
                        </a:rPr>
                        <a:t>Superconducting wiggler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C9E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dirty="0">
                          <a:effectLst/>
                        </a:rPr>
                        <a:t>SCW-31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C9E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dirty="0" smtClean="0">
                          <a:effectLst/>
                        </a:rPr>
                        <a:t>12.4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C9E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dirty="0" smtClean="0">
                          <a:effectLst/>
                        </a:rPr>
                        <a:t>30.2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C9E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dirty="0" smtClean="0">
                          <a:effectLst/>
                        </a:rPr>
                        <a:t>58.5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C9E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dirty="0">
                          <a:effectLst/>
                        </a:rPr>
                        <a:t>1764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C9E7FF"/>
                    </a:solidFill>
                  </a:tcPr>
                </a:tc>
              </a:tr>
              <a:tr h="344633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dirty="0">
                          <a:effectLst/>
                        </a:rPr>
                        <a:t>BL11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01457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dirty="0">
                          <a:effectLst/>
                        </a:rPr>
                        <a:t>Non-Crystalline Diffraction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dirty="0">
                          <a:effectLst/>
                        </a:rPr>
                        <a:t>In-vacuum undulator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dirty="0">
                          <a:effectLst/>
                        </a:rPr>
                        <a:t>IVU-21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dirty="0" smtClean="0">
                          <a:effectLst/>
                        </a:rPr>
                        <a:t>5.7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dirty="0" smtClean="0">
                          <a:effectLst/>
                        </a:rPr>
                        <a:t>21.6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dirty="0">
                          <a:effectLst/>
                        </a:rPr>
                        <a:t>92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dirty="0">
                          <a:effectLst/>
                        </a:rPr>
                        <a:t>1987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344633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dirty="0">
                          <a:effectLst/>
                        </a:rPr>
                        <a:t>BL13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01457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dirty="0">
                          <a:effectLst/>
                        </a:rPr>
                        <a:t>Protein Crystallography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C9E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dirty="0">
                          <a:effectLst/>
                        </a:rPr>
                        <a:t>In-vacuum undulator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C9E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dirty="0">
                          <a:effectLst/>
                        </a:rPr>
                        <a:t>OVI-21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C9E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dirty="0" smtClean="0">
                          <a:effectLst/>
                        </a:rPr>
                        <a:t>5.7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C9E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dirty="0" smtClean="0">
                          <a:effectLst/>
                        </a:rPr>
                        <a:t>21.6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C9E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dirty="0">
                          <a:effectLst/>
                        </a:rPr>
                        <a:t>92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C9E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dirty="0">
                          <a:effectLst/>
                        </a:rPr>
                        <a:t>1987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C9E7FF"/>
                    </a:solidFill>
                  </a:tcPr>
                </a:tc>
              </a:tr>
              <a:tr h="381969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dirty="0">
                          <a:effectLst/>
                        </a:rPr>
                        <a:t>BL22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01457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dirty="0">
                          <a:effectLst/>
                        </a:rPr>
                        <a:t>X-Ray Spectroscopies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dirty="0">
                          <a:effectLst/>
                        </a:rPr>
                        <a:t>Multipole wiggler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dirty="0">
                          <a:effectLst/>
                        </a:rPr>
                        <a:t>MPW-80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dirty="0" smtClean="0">
                          <a:effectLst/>
                        </a:rPr>
                        <a:t>12.5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dirty="0" smtClean="0">
                          <a:effectLst/>
                        </a:rPr>
                        <a:t>80.0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dirty="0" smtClean="0">
                          <a:effectLst/>
                        </a:rPr>
                        <a:t>12.5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dirty="0">
                          <a:effectLst/>
                        </a:rPr>
                        <a:t>1000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356121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dirty="0">
                          <a:effectLst/>
                        </a:rPr>
                        <a:t>BL24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01457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dirty="0">
                          <a:effectLst/>
                        </a:rPr>
                        <a:t>Photoelectron Spectroscopies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C9E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dirty="0">
                          <a:effectLst/>
                        </a:rPr>
                        <a:t>Apple-II undulator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C9E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dirty="0">
                          <a:effectLst/>
                        </a:rPr>
                        <a:t>EU-62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C9E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dirty="0" smtClean="0">
                          <a:effectLst/>
                        </a:rPr>
                        <a:t>15.5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C9E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dirty="0" smtClean="0">
                          <a:effectLst/>
                        </a:rPr>
                        <a:t>62.4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C9E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dirty="0">
                          <a:effectLst/>
                        </a:rPr>
                        <a:t>27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C9E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dirty="0">
                          <a:effectLst/>
                        </a:rPr>
                        <a:t>1684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C9E7FF"/>
                    </a:solidFill>
                  </a:tcPr>
                </a:tc>
              </a:tr>
              <a:tr h="344633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dirty="0">
                          <a:effectLst/>
                        </a:rPr>
                        <a:t>BL29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01457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dirty="0">
                          <a:effectLst/>
                        </a:rPr>
                        <a:t>X-Ray Magnetic Circular </a:t>
                      </a:r>
                      <a:r>
                        <a:rPr lang="en-GB" sz="1000" dirty="0" err="1">
                          <a:effectLst/>
                        </a:rPr>
                        <a:t>Dicrhoism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dirty="0">
                          <a:effectLst/>
                        </a:rPr>
                        <a:t>Apple-II undulator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dirty="0">
                          <a:effectLst/>
                        </a:rPr>
                        <a:t>EU-71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dirty="0" smtClean="0">
                          <a:effectLst/>
                        </a:rPr>
                        <a:t>15.5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dirty="0" smtClean="0">
                          <a:effectLst/>
                        </a:rPr>
                        <a:t>71.4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dirty="0" smtClean="0">
                          <a:effectLst/>
                        </a:rPr>
                        <a:t>22.25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dirty="0">
                          <a:effectLst/>
                        </a:rPr>
                        <a:t>1588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979712" y="116632"/>
            <a:ext cx="35413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Six Insertion Devices</a:t>
            </a:r>
            <a:endParaRPr lang="en-US" sz="2800" dirty="0"/>
          </a:p>
        </p:txBody>
      </p:sp>
      <p:pic>
        <p:nvPicPr>
          <p:cNvPr id="7" name="Picture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4" b="3865"/>
          <a:stretch>
            <a:fillRect/>
          </a:stretch>
        </p:blipFill>
        <p:spPr bwMode="auto">
          <a:xfrm>
            <a:off x="4444165" y="3522967"/>
            <a:ext cx="4439419" cy="2922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22" y="3573016"/>
            <a:ext cx="4193186" cy="282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Arrow Connector 9"/>
          <p:cNvCxnSpPr/>
          <p:nvPr/>
        </p:nvCxnSpPr>
        <p:spPr bwMode="auto">
          <a:xfrm flipH="1">
            <a:off x="2267744" y="3356992"/>
            <a:ext cx="576064" cy="100811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4140089" y="6381328"/>
            <a:ext cx="4762842" cy="338554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Spectral range: from 80eV to hard X-rays (50 keV)</a:t>
            </a:r>
            <a:endParaRPr lang="en-US" sz="1600" dirty="0"/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2"/>
          </p:nvPr>
        </p:nvSpPr>
        <p:spPr>
          <a:xfrm>
            <a:off x="10585" y="6638489"/>
            <a:ext cx="2133600" cy="246895"/>
          </a:xfrm>
        </p:spPr>
        <p:txBody>
          <a:bodyPr/>
          <a:lstStyle/>
          <a:p>
            <a:r>
              <a:rPr lang="en-US" smtClean="0"/>
              <a:t>ALBA - C. Biscari</a:t>
            </a:r>
            <a:endParaRPr lang="en-US" dirty="0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004048" y="6659564"/>
            <a:ext cx="3384375" cy="138905"/>
          </a:xfrm>
        </p:spPr>
        <p:txBody>
          <a:bodyPr/>
          <a:lstStyle/>
          <a:p>
            <a:r>
              <a:rPr lang="en-US" smtClean="0"/>
              <a:t>16 December 2013 - ALBA-SSRF Workshop</a:t>
            </a:r>
            <a:endParaRPr lang="en-US" dirty="0"/>
          </a:p>
        </p:txBody>
      </p:sp>
      <p:sp>
        <p:nvSpPr>
          <p:cNvPr id="14" name="Slide Number Placeholder 4"/>
          <p:cNvSpPr txBox="1">
            <a:spLocks/>
          </p:cNvSpPr>
          <p:nvPr/>
        </p:nvSpPr>
        <p:spPr>
          <a:xfrm>
            <a:off x="8483799" y="6597352"/>
            <a:ext cx="576064" cy="219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0C0CD7E-1085-4C75-828A-81BC512D6C0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07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5400">
              <a:schemeClr val="bg1">
                <a:lumMod val="85000"/>
                <a:lumOff val="15000"/>
              </a:schemeClr>
            </a:gs>
            <a:gs pos="50000">
              <a:srgbClr val="404040"/>
            </a:gs>
            <a:gs pos="0">
              <a:schemeClr val="bg1">
                <a:lumMod val="65000"/>
                <a:lumOff val="35000"/>
              </a:schemeClr>
            </a:gs>
            <a:gs pos="100000">
              <a:schemeClr val="bg1">
                <a:lumMod val="85000"/>
                <a:lumOff val="1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887" y="2625300"/>
            <a:ext cx="3178218" cy="2383664"/>
          </a:xfrm>
          <a:prstGeom prst="rect">
            <a:avLst/>
          </a:prstGeom>
        </p:spPr>
      </p:pic>
      <p:cxnSp>
        <p:nvCxnSpPr>
          <p:cNvPr id="7" name="Connettore 2 6"/>
          <p:cNvCxnSpPr/>
          <p:nvPr/>
        </p:nvCxnSpPr>
        <p:spPr>
          <a:xfrm flipV="1">
            <a:off x="5652120" y="2328435"/>
            <a:ext cx="939772" cy="668517"/>
          </a:xfrm>
          <a:prstGeom prst="straightConnector1">
            <a:avLst/>
          </a:prstGeom>
          <a:ln w="50800">
            <a:solidFill>
              <a:srgbClr val="66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/>
          <p:cNvCxnSpPr/>
          <p:nvPr/>
        </p:nvCxnSpPr>
        <p:spPr>
          <a:xfrm flipH="1" flipV="1">
            <a:off x="2267744" y="2545115"/>
            <a:ext cx="1152129" cy="379829"/>
          </a:xfrm>
          <a:prstGeom prst="straightConnector1">
            <a:avLst/>
          </a:prstGeom>
          <a:ln w="508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/>
          <p:cNvCxnSpPr/>
          <p:nvPr/>
        </p:nvCxnSpPr>
        <p:spPr>
          <a:xfrm>
            <a:off x="4606506" y="4668329"/>
            <a:ext cx="0" cy="847876"/>
          </a:xfrm>
          <a:prstGeom prst="straightConnector1">
            <a:avLst/>
          </a:prstGeom>
          <a:ln w="508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>
            <a:off x="5689509" y="4153421"/>
            <a:ext cx="973082" cy="1029816"/>
          </a:xfrm>
          <a:prstGeom prst="straightConnector1">
            <a:avLst/>
          </a:prstGeom>
          <a:ln w="50800">
            <a:solidFill>
              <a:srgbClr val="FF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 flipH="1">
            <a:off x="2195737" y="4153421"/>
            <a:ext cx="1008111" cy="591150"/>
          </a:xfrm>
          <a:prstGeom prst="straightConnector1">
            <a:avLst/>
          </a:prstGeom>
          <a:ln w="50800">
            <a:solidFill>
              <a:srgbClr val="CCEC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/>
          <p:cNvSpPr txBox="1"/>
          <p:nvPr/>
        </p:nvSpPr>
        <p:spPr>
          <a:xfrm>
            <a:off x="179512" y="1729712"/>
            <a:ext cx="21959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 smtClean="0">
                <a:solidFill>
                  <a:srgbClr val="92D050"/>
                </a:solidFill>
              </a:rPr>
              <a:t>Material</a:t>
            </a:r>
            <a:r>
              <a:rPr lang="it-IT" sz="2000" dirty="0" smtClean="0">
                <a:solidFill>
                  <a:srgbClr val="92D050"/>
                </a:solidFill>
              </a:rPr>
              <a:t> Science &amp; </a:t>
            </a:r>
            <a:r>
              <a:rPr lang="it-IT" sz="2000" dirty="0" err="1" smtClean="0">
                <a:solidFill>
                  <a:srgbClr val="92D050"/>
                </a:solidFill>
              </a:rPr>
              <a:t>Powder</a:t>
            </a:r>
            <a:r>
              <a:rPr lang="it-IT" sz="2000" dirty="0">
                <a:solidFill>
                  <a:srgbClr val="92D050"/>
                </a:solidFill>
              </a:rPr>
              <a:t> </a:t>
            </a:r>
            <a:r>
              <a:rPr lang="it-IT" sz="2000" dirty="0" err="1" smtClean="0">
                <a:solidFill>
                  <a:srgbClr val="92D050"/>
                </a:solidFill>
              </a:rPr>
              <a:t>Diffraction</a:t>
            </a:r>
            <a:endParaRPr lang="it-IT" sz="2000" dirty="0" smtClean="0">
              <a:solidFill>
                <a:srgbClr val="92D050"/>
              </a:solidFill>
            </a:endParaRPr>
          </a:p>
          <a:p>
            <a:r>
              <a:rPr lang="it-IT" sz="2000" dirty="0" smtClean="0">
                <a:solidFill>
                  <a:srgbClr val="92D050"/>
                </a:solidFill>
              </a:rPr>
              <a:t>MSPD: HR &amp; HP</a:t>
            </a:r>
            <a:endParaRPr lang="en-US" sz="1600" dirty="0">
              <a:solidFill>
                <a:srgbClr val="92D050"/>
              </a:solidFill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6662591" y="953463"/>
            <a:ext cx="243434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 smtClean="0">
                <a:solidFill>
                  <a:srgbClr val="66FFFF"/>
                </a:solidFill>
              </a:rPr>
              <a:t>Photoemission</a:t>
            </a:r>
            <a:endParaRPr lang="it-IT" sz="2000" dirty="0" smtClean="0">
              <a:solidFill>
                <a:srgbClr val="66FFFF"/>
              </a:solidFill>
            </a:endParaRPr>
          </a:p>
          <a:p>
            <a:r>
              <a:rPr lang="it-IT" sz="2000" dirty="0" err="1" smtClean="0">
                <a:solidFill>
                  <a:srgbClr val="66FFFF"/>
                </a:solidFill>
              </a:rPr>
              <a:t>Spectroscopy</a:t>
            </a:r>
            <a:r>
              <a:rPr lang="it-IT" sz="2000" dirty="0" smtClean="0">
                <a:solidFill>
                  <a:srgbClr val="66FFFF"/>
                </a:solidFill>
              </a:rPr>
              <a:t> and </a:t>
            </a:r>
            <a:r>
              <a:rPr lang="it-IT" sz="2000" dirty="0" err="1" smtClean="0">
                <a:solidFill>
                  <a:srgbClr val="66FFFF"/>
                </a:solidFill>
              </a:rPr>
              <a:t>Microscopy</a:t>
            </a:r>
            <a:endParaRPr lang="it-IT" sz="2000" dirty="0" smtClean="0">
              <a:solidFill>
                <a:srgbClr val="66FFFF"/>
              </a:solidFill>
            </a:endParaRPr>
          </a:p>
          <a:p>
            <a:r>
              <a:rPr lang="it-IT" sz="2000" dirty="0" smtClean="0">
                <a:solidFill>
                  <a:srgbClr val="66FFFF"/>
                </a:solidFill>
              </a:rPr>
              <a:t>CIRCE: PEEM &amp; NAPP </a:t>
            </a:r>
            <a:endParaRPr lang="en-US" sz="1600" dirty="0">
              <a:solidFill>
                <a:srgbClr val="66FFFF"/>
              </a:solidFill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683568" y="4797152"/>
            <a:ext cx="18405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CCECFF"/>
                </a:solidFill>
              </a:rPr>
              <a:t>Soft X-</a:t>
            </a:r>
            <a:r>
              <a:rPr lang="it-IT" sz="2000" dirty="0" err="1" smtClean="0">
                <a:solidFill>
                  <a:srgbClr val="CCECFF"/>
                </a:solidFill>
              </a:rPr>
              <a:t>Ray</a:t>
            </a:r>
            <a:endParaRPr lang="it-IT" sz="2000" dirty="0" smtClean="0">
              <a:solidFill>
                <a:srgbClr val="CCECFF"/>
              </a:solidFill>
            </a:endParaRPr>
          </a:p>
          <a:p>
            <a:r>
              <a:rPr lang="it-IT" sz="2000" dirty="0" err="1" smtClean="0">
                <a:solidFill>
                  <a:srgbClr val="CCECFF"/>
                </a:solidFill>
              </a:rPr>
              <a:t>Microscopy</a:t>
            </a:r>
            <a:endParaRPr lang="it-IT" sz="2000" dirty="0" smtClean="0">
              <a:solidFill>
                <a:srgbClr val="CCECFF"/>
              </a:solidFill>
            </a:endParaRPr>
          </a:p>
          <a:p>
            <a:r>
              <a:rPr lang="it-IT" sz="2000" dirty="0" smtClean="0">
                <a:solidFill>
                  <a:srgbClr val="CCECFF"/>
                </a:solidFill>
              </a:rPr>
              <a:t>MISTRAL</a:t>
            </a:r>
            <a:endParaRPr lang="en-US" sz="1600" dirty="0">
              <a:solidFill>
                <a:srgbClr val="CCECFF"/>
              </a:solidFill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3528470" y="5430560"/>
            <a:ext cx="24836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 smtClean="0">
                <a:solidFill>
                  <a:srgbClr val="FF3300"/>
                </a:solidFill>
              </a:rPr>
              <a:t>Macromolecular</a:t>
            </a:r>
            <a:endParaRPr lang="it-IT" sz="2000" b="1" dirty="0" smtClean="0">
              <a:solidFill>
                <a:srgbClr val="FF3300"/>
              </a:solidFill>
            </a:endParaRPr>
          </a:p>
          <a:p>
            <a:r>
              <a:rPr lang="it-IT" sz="2000" b="1" dirty="0" err="1" smtClean="0">
                <a:solidFill>
                  <a:srgbClr val="FF3300"/>
                </a:solidFill>
              </a:rPr>
              <a:t>Cristallography</a:t>
            </a:r>
            <a:endParaRPr lang="it-IT" sz="2000" b="1" dirty="0" smtClean="0">
              <a:solidFill>
                <a:srgbClr val="FF3300"/>
              </a:solidFill>
            </a:endParaRPr>
          </a:p>
          <a:p>
            <a:r>
              <a:rPr lang="it-IT" sz="2000" b="1" dirty="0" smtClean="0">
                <a:solidFill>
                  <a:srgbClr val="FF3300"/>
                </a:solidFill>
              </a:rPr>
              <a:t>XALOC</a:t>
            </a:r>
            <a:endParaRPr lang="en-US" sz="1600" b="1" dirty="0">
              <a:solidFill>
                <a:srgbClr val="FF3300"/>
              </a:solidFill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6732240" y="4437112"/>
            <a:ext cx="22016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FF9900"/>
                </a:solidFill>
              </a:rPr>
              <a:t>Core Level </a:t>
            </a:r>
            <a:r>
              <a:rPr lang="it-IT" sz="2000" dirty="0" err="1" smtClean="0">
                <a:solidFill>
                  <a:srgbClr val="FF9900"/>
                </a:solidFill>
              </a:rPr>
              <a:t>Absorption</a:t>
            </a:r>
            <a:r>
              <a:rPr lang="it-IT" sz="2000" dirty="0" smtClean="0">
                <a:solidFill>
                  <a:srgbClr val="FF9900"/>
                </a:solidFill>
              </a:rPr>
              <a:t> and </a:t>
            </a:r>
            <a:r>
              <a:rPr lang="it-IT" sz="2000" dirty="0" err="1" smtClean="0">
                <a:solidFill>
                  <a:srgbClr val="FF9900"/>
                </a:solidFill>
              </a:rPr>
              <a:t>Emission</a:t>
            </a:r>
            <a:endParaRPr lang="it-IT" sz="2000" dirty="0" smtClean="0">
              <a:solidFill>
                <a:srgbClr val="FF9900"/>
              </a:solidFill>
            </a:endParaRPr>
          </a:p>
          <a:p>
            <a:r>
              <a:rPr lang="it-IT" sz="2000" dirty="0" err="1" smtClean="0">
                <a:solidFill>
                  <a:srgbClr val="FF9900"/>
                </a:solidFill>
              </a:rPr>
              <a:t>Spectroscopy</a:t>
            </a:r>
            <a:endParaRPr lang="it-IT" sz="2000" dirty="0" smtClean="0">
              <a:solidFill>
                <a:srgbClr val="FF9900"/>
              </a:solidFill>
            </a:endParaRPr>
          </a:p>
          <a:p>
            <a:r>
              <a:rPr lang="it-IT" sz="2000" dirty="0" smtClean="0">
                <a:solidFill>
                  <a:srgbClr val="FF9900"/>
                </a:solidFill>
              </a:rPr>
              <a:t>CLAESS</a:t>
            </a:r>
            <a:endParaRPr lang="en-US" sz="1600" dirty="0">
              <a:solidFill>
                <a:srgbClr val="FF990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352197" y="116632"/>
            <a:ext cx="7007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</a:rPr>
              <a:t>Phase I Instruments in ALBA</a:t>
            </a:r>
            <a:endParaRPr lang="en-US" sz="3200" dirty="0">
              <a:solidFill>
                <a:schemeClr val="tx1">
                  <a:lumMod val="95000"/>
                </a:schemeClr>
              </a:solidFill>
            </a:endParaRPr>
          </a:p>
        </p:txBody>
      </p:sp>
      <p:cxnSp>
        <p:nvCxnSpPr>
          <p:cNvPr id="30" name="Connettore 2 29"/>
          <p:cNvCxnSpPr/>
          <p:nvPr/>
        </p:nvCxnSpPr>
        <p:spPr>
          <a:xfrm>
            <a:off x="5872600" y="3573016"/>
            <a:ext cx="1412730" cy="0"/>
          </a:xfrm>
          <a:prstGeom prst="straightConnector1">
            <a:avLst/>
          </a:prstGeom>
          <a:ln w="50800">
            <a:solidFill>
              <a:srgbClr val="FF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sellaDiTesto 31"/>
          <p:cNvSpPr txBox="1"/>
          <p:nvPr/>
        </p:nvSpPr>
        <p:spPr>
          <a:xfrm>
            <a:off x="6662591" y="3065184"/>
            <a:ext cx="22725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dirty="0" smtClean="0">
                <a:solidFill>
                  <a:srgbClr val="FF33CC"/>
                </a:solidFill>
              </a:rPr>
              <a:t>Non cristalline </a:t>
            </a:r>
          </a:p>
          <a:p>
            <a:pPr algn="r"/>
            <a:r>
              <a:rPr lang="it-IT" sz="2000" dirty="0" err="1" smtClean="0">
                <a:solidFill>
                  <a:srgbClr val="FF33CC"/>
                </a:solidFill>
              </a:rPr>
              <a:t>Diffraction</a:t>
            </a:r>
            <a:endParaRPr lang="it-IT" sz="2000" dirty="0" smtClean="0">
              <a:solidFill>
                <a:srgbClr val="FF33CC"/>
              </a:solidFill>
            </a:endParaRPr>
          </a:p>
          <a:p>
            <a:pPr algn="r"/>
            <a:r>
              <a:rPr lang="it-IT" sz="2000" dirty="0" smtClean="0">
                <a:solidFill>
                  <a:srgbClr val="FF33CC"/>
                </a:solidFill>
              </a:rPr>
              <a:t>NCD</a:t>
            </a:r>
            <a:endParaRPr lang="en-US" sz="1600" dirty="0">
              <a:solidFill>
                <a:srgbClr val="FF33CC"/>
              </a:solidFill>
            </a:endParaRPr>
          </a:p>
        </p:txBody>
      </p:sp>
      <p:sp>
        <p:nvSpPr>
          <p:cNvPr id="33" name="CasellaDiTesto 32"/>
          <p:cNvSpPr txBox="1"/>
          <p:nvPr/>
        </p:nvSpPr>
        <p:spPr>
          <a:xfrm>
            <a:off x="2627784" y="1097449"/>
            <a:ext cx="33322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 smtClean="0">
                <a:solidFill>
                  <a:srgbClr val="FFFF00"/>
                </a:solidFill>
              </a:rPr>
              <a:t>Resonant</a:t>
            </a:r>
            <a:r>
              <a:rPr lang="it-IT" sz="2000" dirty="0" smtClean="0">
                <a:solidFill>
                  <a:srgbClr val="FFFF00"/>
                </a:solidFill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</a:rPr>
              <a:t>Absortion</a:t>
            </a:r>
            <a:r>
              <a:rPr lang="it-IT" sz="2000" dirty="0" smtClean="0">
                <a:solidFill>
                  <a:srgbClr val="FFFF00"/>
                </a:solidFill>
              </a:rPr>
              <a:t> and </a:t>
            </a:r>
            <a:r>
              <a:rPr lang="it-IT" sz="2000" dirty="0" err="1" smtClean="0">
                <a:solidFill>
                  <a:srgbClr val="FFFF00"/>
                </a:solidFill>
              </a:rPr>
              <a:t>Scattering</a:t>
            </a:r>
            <a:endParaRPr lang="it-IT" sz="2000" dirty="0" smtClean="0">
              <a:solidFill>
                <a:srgbClr val="FFFF00"/>
              </a:solidFill>
            </a:endParaRPr>
          </a:p>
          <a:p>
            <a:r>
              <a:rPr lang="it-IT" sz="2000" dirty="0" smtClean="0">
                <a:solidFill>
                  <a:srgbClr val="FFFF00"/>
                </a:solidFill>
              </a:rPr>
              <a:t>BOREAS: Hector &amp; MARES</a:t>
            </a:r>
            <a:endParaRPr lang="en-US" sz="1600" dirty="0">
              <a:solidFill>
                <a:srgbClr val="FFFF00"/>
              </a:solidFill>
            </a:endParaRPr>
          </a:p>
        </p:txBody>
      </p:sp>
      <p:cxnSp>
        <p:nvCxnSpPr>
          <p:cNvPr id="34" name="Connettore 2 33"/>
          <p:cNvCxnSpPr/>
          <p:nvPr/>
        </p:nvCxnSpPr>
        <p:spPr>
          <a:xfrm flipV="1">
            <a:off x="5076056" y="1985138"/>
            <a:ext cx="0" cy="723782"/>
          </a:xfrm>
          <a:prstGeom prst="straightConnector1">
            <a:avLst/>
          </a:prstGeom>
          <a:ln w="508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 bwMode="auto">
          <a:xfrm>
            <a:off x="2524087" y="1985138"/>
            <a:ext cx="1255825" cy="43575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98404" y="1475492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commissioning</a:t>
            </a:r>
            <a:endParaRPr lang="en-US" dirty="0"/>
          </a:p>
        </p:txBody>
      </p:sp>
      <p:sp>
        <p:nvSpPr>
          <p:cNvPr id="31" name="Oval 30"/>
          <p:cNvSpPr/>
          <p:nvPr/>
        </p:nvSpPr>
        <p:spPr bwMode="auto">
          <a:xfrm>
            <a:off x="4293905" y="1442283"/>
            <a:ext cx="2171704" cy="43575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Date Placeholder 2"/>
          <p:cNvSpPr>
            <a:spLocks noGrp="1"/>
          </p:cNvSpPr>
          <p:nvPr>
            <p:ph type="dt" sz="half" idx="2"/>
          </p:nvPr>
        </p:nvSpPr>
        <p:spPr>
          <a:xfrm>
            <a:off x="10585" y="6638489"/>
            <a:ext cx="2133600" cy="246895"/>
          </a:xfrm>
        </p:spPr>
        <p:txBody>
          <a:bodyPr/>
          <a:lstStyle/>
          <a:p>
            <a:r>
              <a:rPr lang="en-US" smtClean="0"/>
              <a:t>ALBA - C. Biscari</a:t>
            </a:r>
            <a:endParaRPr lang="en-US" dirty="0"/>
          </a:p>
        </p:txBody>
      </p:sp>
      <p:sp>
        <p:nvSpPr>
          <p:cNvPr id="3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004048" y="6659564"/>
            <a:ext cx="3384375" cy="138905"/>
          </a:xfrm>
        </p:spPr>
        <p:txBody>
          <a:bodyPr/>
          <a:lstStyle/>
          <a:p>
            <a:r>
              <a:rPr lang="en-US" smtClean="0"/>
              <a:t>16 December 2013 - ALBA-SSRF Workshop</a:t>
            </a:r>
            <a:endParaRPr lang="en-US" dirty="0"/>
          </a:p>
        </p:txBody>
      </p:sp>
      <p:sp>
        <p:nvSpPr>
          <p:cNvPr id="3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483799" y="6597352"/>
            <a:ext cx="576064" cy="219868"/>
          </a:xfrm>
        </p:spPr>
        <p:txBody>
          <a:bodyPr/>
          <a:lstStyle/>
          <a:p>
            <a:fld id="{70C0CD7E-1085-4C75-828A-81BC512D6C0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98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59632" y="133636"/>
            <a:ext cx="3950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BLs dedicated to Chemistry</a:t>
            </a:r>
            <a:endParaRPr lang="en-US" sz="2400" dirty="0"/>
          </a:p>
        </p:txBody>
      </p:sp>
      <p:pic>
        <p:nvPicPr>
          <p:cNvPr id="6" name="Picture 5" descr="C:\ALBA\ALBA_comision_ejecutiva\2013_strategic_plan\MAGA_work\fotos_BLs\BL04_endstation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5" y="881991"/>
            <a:ext cx="4679845" cy="2631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C:\ALBA\ALBA_comision_ejecutiva\2013_strategic_plan\MAGA_work\fotos_BLs\BL22_endstati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386" y="3645024"/>
            <a:ext cx="4905344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07704" y="2924944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MSPD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956376" y="5877272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/>
              <a:t>CLAESS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49093" y="1043400"/>
            <a:ext cx="42839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M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aterial 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S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cience 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P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owder 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D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iffraction</a:t>
            </a:r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Two state-of-the-art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end-stations:</a:t>
            </a:r>
          </a:p>
          <a:p>
            <a:pPr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High resolution powder diffraction (10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Symbol" pitchFamily="18" charset="2"/>
              </a:rPr>
              <a:t>m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m spot size) - 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Mythen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detector</a:t>
            </a:r>
          </a:p>
          <a:p>
            <a:pPr lvl="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High pressure powder diffraction - diamond anvil cells (100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Symbol" pitchFamily="18" charset="2"/>
              </a:rPr>
              <a:t>m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m) - 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Multi </a:t>
            </a:r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Analyser Detector</a:t>
            </a:r>
            <a:endParaRPr lang="en-US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SC Wiggler : 8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to 50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keV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31388" y="3789040"/>
            <a:ext cx="396799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_tradnl" b="1" dirty="0" err="1">
                <a:solidFill>
                  <a:schemeClr val="accent6">
                    <a:lumMod val="75000"/>
                  </a:schemeClr>
                </a:solidFill>
              </a:rPr>
              <a:t>C</a:t>
            </a:r>
            <a:r>
              <a:rPr lang="es-ES_tradnl" dirty="0" err="1">
                <a:solidFill>
                  <a:schemeClr val="accent6">
                    <a:lumMod val="75000"/>
                  </a:schemeClr>
                </a:solidFill>
              </a:rPr>
              <a:t>ore</a:t>
            </a:r>
            <a:r>
              <a:rPr lang="es-ES_tradnl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ES_tradnl" b="1" dirty="0" err="1">
                <a:solidFill>
                  <a:schemeClr val="accent6">
                    <a:lumMod val="75000"/>
                  </a:schemeClr>
                </a:solidFill>
              </a:rPr>
              <a:t>L</a:t>
            </a:r>
            <a:r>
              <a:rPr lang="es-ES_tradnl" dirty="0" err="1">
                <a:solidFill>
                  <a:schemeClr val="accent6">
                    <a:lumMod val="75000"/>
                  </a:schemeClr>
                </a:solidFill>
              </a:rPr>
              <a:t>evel</a:t>
            </a:r>
            <a:r>
              <a:rPr lang="es-ES_tradnl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ES_tradnl" b="1" dirty="0" err="1" smtClean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s-ES_tradnl" dirty="0" err="1" smtClean="0">
                <a:solidFill>
                  <a:schemeClr val="accent6">
                    <a:lumMod val="75000"/>
                  </a:schemeClr>
                </a:solidFill>
              </a:rPr>
              <a:t>bsorption</a:t>
            </a:r>
            <a:r>
              <a:rPr lang="es-ES_tradnl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ES_tradnl" dirty="0">
                <a:solidFill>
                  <a:schemeClr val="accent6">
                    <a:lumMod val="75000"/>
                  </a:schemeClr>
                </a:solidFill>
              </a:rPr>
              <a:t>%  </a:t>
            </a:r>
            <a:r>
              <a:rPr lang="es-ES_tradnl" b="1" dirty="0" err="1">
                <a:solidFill>
                  <a:schemeClr val="accent6">
                    <a:lumMod val="75000"/>
                  </a:schemeClr>
                </a:solidFill>
              </a:rPr>
              <a:t>E</a:t>
            </a:r>
            <a:r>
              <a:rPr lang="es-ES_tradnl" dirty="0" err="1">
                <a:solidFill>
                  <a:schemeClr val="accent6">
                    <a:lumMod val="75000"/>
                  </a:schemeClr>
                </a:solidFill>
              </a:rPr>
              <a:t>mission</a:t>
            </a:r>
            <a:r>
              <a:rPr lang="es-ES_tradnl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ES_tradnl" b="1" dirty="0" err="1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s-ES_tradnl" dirty="0" err="1" smtClean="0">
                <a:solidFill>
                  <a:schemeClr val="accent6">
                    <a:lumMod val="75000"/>
                  </a:schemeClr>
                </a:solidFill>
              </a:rPr>
              <a:t>pectroscopies</a:t>
            </a: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0" indent="-285750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Quick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EXAFS</a:t>
            </a:r>
          </a:p>
          <a:p>
            <a:pPr lvl="0">
              <a:defRPr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Hybrid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wiggler: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2.4 – 65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keV </a:t>
            </a:r>
            <a:endParaRPr lang="en-US" dirty="0" smtClean="0">
              <a:solidFill>
                <a:srgbClr val="FFFFFF"/>
              </a:solidFill>
            </a:endParaRPr>
          </a:p>
          <a:p>
            <a:pPr indent="-285750">
              <a:buFont typeface="Arial" pitchFamily="34" charset="0"/>
              <a:buChar char="•"/>
              <a:defRPr/>
            </a:pPr>
            <a:r>
              <a:rPr lang="en-GB" i="1" dirty="0">
                <a:solidFill>
                  <a:srgbClr val="C00000"/>
                </a:solidFill>
              </a:rPr>
              <a:t>A fluorescence spectrometer, now in commissioning, will be one of the few instruments worldwide performing inelastic hard X ray scattering</a:t>
            </a:r>
            <a:endParaRPr lang="en-US" dirty="0">
              <a:solidFill>
                <a:srgbClr val="C00000"/>
              </a:solidFill>
            </a:endParaRPr>
          </a:p>
          <a:p>
            <a:pPr lvl="0" indent="-285750">
              <a:buFont typeface="Arial" pitchFamily="34" charset="0"/>
              <a:buChar char="•"/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737" y="2658425"/>
            <a:ext cx="1175271" cy="914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Date Placeholder 2"/>
          <p:cNvSpPr>
            <a:spLocks noGrp="1"/>
          </p:cNvSpPr>
          <p:nvPr>
            <p:ph type="dt" sz="half" idx="2"/>
          </p:nvPr>
        </p:nvSpPr>
        <p:spPr>
          <a:xfrm>
            <a:off x="10585" y="6638489"/>
            <a:ext cx="2133600" cy="246895"/>
          </a:xfrm>
        </p:spPr>
        <p:txBody>
          <a:bodyPr/>
          <a:lstStyle/>
          <a:p>
            <a:r>
              <a:rPr lang="en-US" smtClean="0"/>
              <a:t>ALBA - C. Biscari</a:t>
            </a:r>
            <a:endParaRPr lang="en-US" dirty="0"/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004048" y="6659564"/>
            <a:ext cx="3384375" cy="138905"/>
          </a:xfrm>
        </p:spPr>
        <p:txBody>
          <a:bodyPr/>
          <a:lstStyle/>
          <a:p>
            <a:r>
              <a:rPr lang="en-US" smtClean="0"/>
              <a:t>16 December 2013 - ALBA-SSRF Workshop</a:t>
            </a:r>
            <a:endParaRPr lang="en-US" dirty="0"/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483799" y="6597352"/>
            <a:ext cx="576064" cy="219868"/>
          </a:xfrm>
        </p:spPr>
        <p:txBody>
          <a:bodyPr/>
          <a:lstStyle/>
          <a:p>
            <a:fld id="{70C0CD7E-1085-4C75-828A-81BC512D6C0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70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427830" y="836712"/>
            <a:ext cx="7777163" cy="5776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800" b="1" dirty="0">
              <a:solidFill>
                <a:srgbClr val="000000"/>
              </a:solidFill>
              <a:latin typeface="Calibri" pitchFamily="34" charset="0"/>
            </a:endParaRP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400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First idea of building a Synchrotron in Spain – first nineties</a:t>
            </a: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2400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10 years to start + 10 years from approval to full operation</a:t>
            </a: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ALBA </a:t>
            </a:r>
            <a:r>
              <a:rPr lang="en-GB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founded				April 2003</a:t>
            </a: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ALBA 1st worker			</a:t>
            </a:r>
            <a:r>
              <a:rPr lang="en-GB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Dec </a:t>
            </a:r>
            <a:r>
              <a:rPr lang="en-GB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2003</a:t>
            </a: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Design work				</a:t>
            </a:r>
            <a:r>
              <a:rPr lang="en-GB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2004-2005</a:t>
            </a:r>
            <a:endParaRPr lang="en-GB" sz="2400" dirty="0">
              <a:solidFill>
                <a:schemeClr val="bg1">
                  <a:lumMod val="95000"/>
                  <a:lumOff val="5000"/>
                </a:schemeClr>
              </a:solidFill>
              <a:latin typeface="Calibri" pitchFamily="34" charset="0"/>
            </a:endParaRP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Start </a:t>
            </a:r>
            <a:r>
              <a:rPr lang="en-GB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construction	</a:t>
            </a:r>
            <a:r>
              <a:rPr lang="en-GB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		</a:t>
            </a:r>
            <a:r>
              <a:rPr lang="en-GB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May 2006</a:t>
            </a:r>
            <a:endParaRPr lang="en-GB" sz="2400" dirty="0">
              <a:solidFill>
                <a:schemeClr val="bg1">
                  <a:lumMod val="95000"/>
                  <a:lumOff val="5000"/>
                </a:schemeClr>
              </a:solidFill>
              <a:latin typeface="Calibri" pitchFamily="34" charset="0"/>
            </a:endParaRP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Start </a:t>
            </a:r>
            <a:r>
              <a:rPr lang="en-GB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Accelerator installation</a:t>
            </a:r>
            <a:r>
              <a:rPr lang="en-GB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	</a:t>
            </a:r>
            <a:r>
              <a:rPr lang="en-GB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	Feb </a:t>
            </a:r>
            <a:r>
              <a:rPr lang="en-GB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2008</a:t>
            </a: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Start Accelerator commissioning	Oct </a:t>
            </a:r>
            <a:r>
              <a:rPr lang="en-GB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2008</a:t>
            </a: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Beamlines </a:t>
            </a:r>
            <a:r>
              <a:rPr lang="en-GB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commissioning		</a:t>
            </a:r>
            <a:r>
              <a:rPr lang="en-GB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2011 - 2012</a:t>
            </a:r>
            <a:endParaRPr lang="en-GB" sz="2400" dirty="0">
              <a:solidFill>
                <a:schemeClr val="bg1">
                  <a:lumMod val="95000"/>
                  <a:lumOff val="5000"/>
                </a:schemeClr>
              </a:solidFill>
              <a:latin typeface="Calibri" pitchFamily="34" charset="0"/>
            </a:endParaRP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GB" sz="900" b="1" dirty="0">
              <a:solidFill>
                <a:schemeClr val="bg1">
                  <a:lumMod val="95000"/>
                  <a:lumOff val="5000"/>
                </a:schemeClr>
              </a:solidFill>
              <a:latin typeface="Calibri" pitchFamily="34" charset="0"/>
            </a:endParaRP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Start of Users Operation		</a:t>
            </a:r>
            <a:r>
              <a:rPr lang="en-GB" sz="2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May 2012</a:t>
            </a: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Phase I </a:t>
            </a:r>
            <a:r>
              <a:rPr lang="en-GB" sz="2400" b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Beamlines</a:t>
            </a:r>
            <a:r>
              <a:rPr lang="en-GB" sz="2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 Operative		February 2013</a:t>
            </a: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GB" sz="24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1259632" y="89014"/>
            <a:ext cx="23844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>
                <a:solidFill>
                  <a:srgbClr val="FFFFFF"/>
                </a:solidFill>
                <a:latin typeface="Calibri" pitchFamily="34" charset="0"/>
              </a:rPr>
              <a:t>ALBA History</a:t>
            </a:r>
            <a:endParaRPr lang="es-ES" sz="32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ALBA - C. Biscari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16 December 2013 - ALBA-SSRF Workshop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C0CD7E-1085-4C75-828A-81BC512D6C0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99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16 December 2013 - ALBA-SSRF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C0CD7E-1085-4C75-828A-81BC512D6C0C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358" y="968411"/>
            <a:ext cx="3311825" cy="2137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488379" y="3246579"/>
            <a:ext cx="24117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i="1" dirty="0">
                <a:solidFill>
                  <a:schemeClr val="accent2">
                    <a:lumMod val="75000"/>
                  </a:schemeClr>
                </a:solidFill>
              </a:rPr>
              <a:t>Zircon to monazite phase transition in NdVO4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7" t="18053" r="45096" b="13731"/>
          <a:stretch>
            <a:fillRect/>
          </a:stretch>
        </p:blipFill>
        <p:spPr bwMode="auto">
          <a:xfrm>
            <a:off x="195711" y="2519973"/>
            <a:ext cx="2726577" cy="3457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QXAFS of copper foil, raw da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603" y="2178000"/>
            <a:ext cx="2223622" cy="347371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1"/>
          <p:cNvSpPr txBox="1"/>
          <p:nvPr/>
        </p:nvSpPr>
        <p:spPr>
          <a:xfrm>
            <a:off x="6593884" y="5654138"/>
            <a:ext cx="2169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First quick XAFS at CLAESS</a:t>
            </a: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65120" y="219998"/>
            <a:ext cx="52437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Example of experiments (MSPD &amp; CLAESS)</a:t>
            </a:r>
            <a:endParaRPr lang="en-US" sz="2000" dirty="0"/>
          </a:p>
        </p:txBody>
      </p:sp>
      <p:sp>
        <p:nvSpPr>
          <p:cNvPr id="11" name="CasellaDiTesto 9"/>
          <p:cNvSpPr txBox="1"/>
          <p:nvPr/>
        </p:nvSpPr>
        <p:spPr>
          <a:xfrm>
            <a:off x="6528461" y="836712"/>
            <a:ext cx="2339102" cy="1200329"/>
          </a:xfrm>
          <a:prstGeom prst="rect">
            <a:avLst/>
          </a:prstGeom>
          <a:solidFill>
            <a:srgbClr val="660066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Materials Structure,</a:t>
            </a:r>
          </a:p>
          <a:p>
            <a:r>
              <a:rPr lang="en-GB" dirty="0" smtClean="0"/>
              <a:t>Pharmaceutics.</a:t>
            </a:r>
          </a:p>
          <a:p>
            <a:r>
              <a:rPr lang="en-GB" dirty="0" smtClean="0"/>
              <a:t>Geological materials,</a:t>
            </a:r>
          </a:p>
          <a:p>
            <a:r>
              <a:rPr lang="en-GB" dirty="0" smtClean="0"/>
              <a:t>Ceramics, …</a:t>
            </a:r>
            <a:endParaRPr lang="en-GB" dirty="0"/>
          </a:p>
        </p:txBody>
      </p:sp>
      <p:sp>
        <p:nvSpPr>
          <p:cNvPr id="12" name="CasellaDiTesto 3"/>
          <p:cNvSpPr txBox="1"/>
          <p:nvPr/>
        </p:nvSpPr>
        <p:spPr>
          <a:xfrm>
            <a:off x="178543" y="1107502"/>
            <a:ext cx="2419397" cy="1200329"/>
          </a:xfrm>
          <a:prstGeom prst="rect">
            <a:avLst/>
          </a:prstGeom>
          <a:solidFill>
            <a:srgbClr val="660066"/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Chemical analysis,</a:t>
            </a:r>
          </a:p>
          <a:p>
            <a:r>
              <a:rPr lang="pt-BR" dirty="0" smtClean="0"/>
              <a:t>Chemical reactions,</a:t>
            </a:r>
          </a:p>
          <a:p>
            <a:r>
              <a:rPr lang="pt-BR" dirty="0" smtClean="0"/>
              <a:t>Environment</a:t>
            </a:r>
          </a:p>
          <a:p>
            <a:r>
              <a:rPr lang="pt-BR" dirty="0" smtClean="0"/>
              <a:t>Catalisis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96336" y="4725144"/>
            <a:ext cx="7649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</a:rPr>
              <a:t>25 </a:t>
            </a:r>
            <a:r>
              <a:rPr lang="en-US" sz="1200" dirty="0" err="1" smtClean="0">
                <a:solidFill>
                  <a:schemeClr val="accent6">
                    <a:lumMod val="75000"/>
                  </a:schemeClr>
                </a:solidFill>
              </a:rPr>
              <a:t>msec</a:t>
            </a:r>
            <a:endParaRPr lang="en-US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6732240" y="4725144"/>
            <a:ext cx="2017713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triangl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692" y="3957027"/>
            <a:ext cx="2955155" cy="2090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ALBA - C. Biscari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35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" r="10664"/>
          <a:stretch/>
        </p:blipFill>
        <p:spPr bwMode="auto">
          <a:xfrm>
            <a:off x="4301870" y="3468866"/>
            <a:ext cx="4950650" cy="335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ALBA\ALBA_comision_ejecutiva\2013_strategic_plan\MAGA_work\fotos_BLs\BL24_endstation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4" r="6164"/>
          <a:stretch/>
        </p:blipFill>
        <p:spPr bwMode="auto">
          <a:xfrm>
            <a:off x="-41857" y="692696"/>
            <a:ext cx="4685865" cy="306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16 December 2013 - ALBA-SSRF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C0CD7E-1085-4C75-828A-81BC512D6C0C}" type="slidenum">
              <a:rPr lang="en-US" smtClean="0"/>
              <a:t>21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ALBA - C. Biscari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43608" y="133636"/>
            <a:ext cx="81564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BLs dedicated to Physics - Condensed Matter - soft X rays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608426" y="3284200"/>
            <a:ext cx="902811" cy="369332"/>
          </a:xfrm>
          <a:prstGeom prst="rect">
            <a:avLst/>
          </a:prstGeom>
          <a:solidFill>
            <a:srgbClr val="333333">
              <a:alpha val="74118"/>
            </a:srgb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CIRCE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449768" y="6309320"/>
            <a:ext cx="1172116" cy="369332"/>
          </a:xfrm>
          <a:prstGeom prst="rect">
            <a:avLst/>
          </a:prstGeom>
          <a:solidFill>
            <a:srgbClr val="333333">
              <a:alpha val="74118"/>
            </a:srgb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/>
              <a:t>BOREAS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5496" y="3789040"/>
            <a:ext cx="4204146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Beamline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fOr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REsonant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Absorption and Scattering </a:t>
            </a:r>
            <a:endParaRPr lang="en-US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Polarization-dependent </a:t>
            </a:r>
            <a:r>
              <a:rPr lang="en-US" sz="1600" dirty="0">
                <a:solidFill>
                  <a:schemeClr val="bg1"/>
                </a:solidFill>
              </a:rPr>
              <a:t>spectroscopies of advanced materials. </a:t>
            </a:r>
          </a:p>
          <a:p>
            <a:r>
              <a:rPr lang="en-US" sz="1600" dirty="0">
                <a:solidFill>
                  <a:schemeClr val="bg1"/>
                </a:solidFill>
              </a:rPr>
              <a:t>Two cutting edge end stations:</a:t>
            </a:r>
          </a:p>
          <a:p>
            <a:pPr marL="0" lvl="1" indent="-285750"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HECTOR vector magnet (up to 2 / 6 Tesla) for absorption methods </a:t>
            </a:r>
          </a:p>
          <a:p>
            <a:pPr marL="0" lvl="1" indent="-285750"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MARES UHV reflectometer for scattering and reflection measurements</a:t>
            </a:r>
          </a:p>
          <a:p>
            <a:r>
              <a:rPr lang="en-GB" sz="16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PM Helical undulator</a:t>
            </a:r>
            <a:r>
              <a:rPr lang="en-US" sz="1600" dirty="0" smtClean="0">
                <a:solidFill>
                  <a:schemeClr val="bg1"/>
                </a:solidFill>
              </a:rPr>
              <a:t>: </a:t>
            </a:r>
            <a:r>
              <a:rPr lang="en-US" sz="1600" dirty="0">
                <a:solidFill>
                  <a:schemeClr val="bg1"/>
                </a:solidFill>
              </a:rPr>
              <a:t>80 to 4000 </a:t>
            </a:r>
            <a:r>
              <a:rPr lang="en-US" sz="1600" dirty="0" smtClean="0">
                <a:solidFill>
                  <a:schemeClr val="bg1"/>
                </a:solidFill>
              </a:rPr>
              <a:t>eV. </a:t>
            </a:r>
            <a:r>
              <a:rPr lang="en-US" sz="1600" i="1" dirty="0" smtClean="0">
                <a:solidFill>
                  <a:srgbClr val="FF0000"/>
                </a:solidFill>
              </a:rPr>
              <a:t>Will be unique worldwide</a:t>
            </a:r>
            <a:endParaRPr lang="en-US" sz="1600" i="1" dirty="0" smtClean="0">
              <a:solidFill>
                <a:srgbClr val="FF0000"/>
              </a:solidFill>
            </a:endParaRPr>
          </a:p>
          <a:p>
            <a:pPr lvl="0" indent="-285750">
              <a:buFont typeface="Arial" pitchFamily="34" charset="0"/>
              <a:buChar char="•"/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04011" y="883543"/>
            <a:ext cx="43154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Variable polarization BL dedicated to advanced photoemission microscopy </a:t>
            </a: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and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spectroscopy.</a:t>
            </a:r>
          </a:p>
          <a:p>
            <a:pPr marL="285750" lvl="1" indent="-285750">
              <a:buFont typeface="Arial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PEEM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hoto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E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mission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E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lectron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M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icroscopy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) </a:t>
            </a:r>
          </a:p>
          <a:p>
            <a:pPr marL="285750" lvl="1" indent="-285750">
              <a:buFont typeface="Arial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NAPP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N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ear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mbient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ressure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hotoemission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). </a:t>
            </a:r>
          </a:p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Apple II 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undulator: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100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- 2000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eV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72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16 December 2013 - ALBA-SSRF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C0CD7E-1085-4C75-828A-81BC512D6C0C}" type="slidenum">
              <a:rPr lang="en-US" smtClean="0"/>
              <a:t>22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ALBA - C. Biscari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88" y="980148"/>
            <a:ext cx="3832472" cy="1103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28459" y="2732517"/>
            <a:ext cx="39275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Permalloy</a:t>
            </a:r>
            <a:r>
              <a:rPr lang="en-US" sz="1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(</a:t>
            </a:r>
            <a:r>
              <a:rPr lang="en-US" sz="14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NiFe</a:t>
            </a:r>
            <a:r>
              <a:rPr lang="en-US" sz="1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) </a:t>
            </a:r>
            <a:r>
              <a:rPr lang="en-US" sz="14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nanostructures dimension </a:t>
            </a:r>
            <a:r>
              <a:rPr lang="en-US" sz="1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80nm*200nm*30nm (W*L*H) appear bright, while the Si background is dark (chemical </a:t>
            </a:r>
            <a:r>
              <a:rPr lang="en-US" sz="14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contrast) and XMCD </a:t>
            </a:r>
            <a:r>
              <a:rPr lang="en-US" sz="1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image</a:t>
            </a:r>
            <a:r>
              <a:rPr lang="en-US" sz="14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endParaRPr lang="en-US" sz="14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9487" y="2084015"/>
            <a:ext cx="38324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Sample courtesy of P. </a:t>
            </a:r>
            <a:r>
              <a:rPr lang="en-US" sz="1200" i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López-Barberá</a:t>
            </a:r>
            <a:r>
              <a:rPr lang="en-US" sz="1200" i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&amp; J. </a:t>
            </a:r>
            <a:r>
              <a:rPr lang="en-US" sz="1200" i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Nogués</a:t>
            </a:r>
            <a:r>
              <a:rPr lang="en-US" sz="1200" i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from ICN Barcelona and J. </a:t>
            </a:r>
            <a:r>
              <a:rPr lang="en-US" sz="1200" i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Perron</a:t>
            </a:r>
            <a:r>
              <a:rPr lang="en-US" sz="1200" i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&amp; L. </a:t>
            </a:r>
            <a:r>
              <a:rPr lang="en-US" sz="1200" i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Heydermann</a:t>
            </a:r>
            <a:r>
              <a:rPr lang="en-US" sz="1200" i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from PSI Switzerland).</a:t>
            </a:r>
          </a:p>
        </p:txBody>
      </p:sp>
      <p:grpSp>
        <p:nvGrpSpPr>
          <p:cNvPr id="9" name="Group 3"/>
          <p:cNvGrpSpPr>
            <a:grpSpLocks/>
          </p:cNvGrpSpPr>
          <p:nvPr/>
        </p:nvGrpSpPr>
        <p:grpSpPr bwMode="auto">
          <a:xfrm>
            <a:off x="366750" y="3738286"/>
            <a:ext cx="4892015" cy="2767437"/>
            <a:chOff x="5280025" y="2719388"/>
            <a:chExt cx="4879404" cy="1934112"/>
          </a:xfrm>
        </p:grpSpPr>
        <p:sp>
          <p:nvSpPr>
            <p:cNvPr id="10" name="TextBox 13"/>
            <p:cNvSpPr txBox="1"/>
            <p:nvPr/>
          </p:nvSpPr>
          <p:spPr>
            <a:xfrm>
              <a:off x="8268915" y="3862011"/>
              <a:ext cx="1890514" cy="791489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>
              <a:lvl1pPr eaLnBrk="0" hangingPunct="0">
                <a:defRPr b="1" i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400" b="0" dirty="0">
                  <a:solidFill>
                    <a:schemeClr val="bg1"/>
                  </a:solidFill>
                </a:rPr>
                <a:t>NAPP </a:t>
              </a:r>
              <a:r>
                <a:rPr lang="en-US" sz="1400" b="0" dirty="0" smtClean="0">
                  <a:solidFill>
                    <a:schemeClr val="bg1"/>
                  </a:solidFill>
                </a:rPr>
                <a:t>XPS Ag </a:t>
              </a:r>
              <a:r>
                <a:rPr lang="en-US" sz="1400" b="0" dirty="0">
                  <a:solidFill>
                    <a:schemeClr val="bg1"/>
                  </a:solidFill>
                </a:rPr>
                <a:t>sample/Mg K</a:t>
              </a:r>
              <a:r>
                <a:rPr lang="el-GR" sz="1400" b="0" dirty="0">
                  <a:solidFill>
                    <a:schemeClr val="bg1"/>
                  </a:solidFill>
                </a:rPr>
                <a:t>α</a:t>
              </a:r>
              <a:endParaRPr lang="en-US" sz="1400" b="0" dirty="0">
                <a:solidFill>
                  <a:schemeClr val="bg1"/>
                </a:solidFill>
              </a:endParaRPr>
            </a:p>
            <a:p>
              <a:pPr eaLnBrk="1" hangingPunct="1"/>
              <a:r>
                <a:rPr lang="en-US" sz="1400" b="0" dirty="0">
                  <a:solidFill>
                    <a:schemeClr val="bg1"/>
                  </a:solidFill>
                </a:rPr>
                <a:t>From UHV (top) </a:t>
              </a:r>
              <a:r>
                <a:rPr lang="en-US" sz="1400" b="0" dirty="0" smtClean="0">
                  <a:solidFill>
                    <a:schemeClr val="bg1"/>
                  </a:solidFill>
                </a:rPr>
                <a:t>to 25 </a:t>
              </a:r>
              <a:r>
                <a:rPr lang="en-US" sz="1400" b="0" dirty="0">
                  <a:solidFill>
                    <a:schemeClr val="bg1"/>
                  </a:solidFill>
                </a:rPr>
                <a:t>mbar N</a:t>
              </a:r>
              <a:r>
                <a:rPr lang="en-US" sz="1400" b="0" baseline="-25000" dirty="0">
                  <a:solidFill>
                    <a:schemeClr val="bg1"/>
                  </a:solidFill>
                </a:rPr>
                <a:t>2</a:t>
              </a:r>
              <a:r>
                <a:rPr lang="en-US" sz="1400" b="0" dirty="0">
                  <a:solidFill>
                    <a:schemeClr val="bg1"/>
                  </a:solidFill>
                </a:rPr>
                <a:t> (bottom</a:t>
              </a:r>
              <a:r>
                <a:rPr lang="en-US" sz="1600" b="0" i="0" dirty="0">
                  <a:solidFill>
                    <a:schemeClr val="bg1"/>
                  </a:solidFill>
                </a:rPr>
                <a:t>)</a:t>
              </a:r>
            </a:p>
          </p:txBody>
        </p:sp>
        <p:grpSp>
          <p:nvGrpSpPr>
            <p:cNvPr id="11" name="Group 4"/>
            <p:cNvGrpSpPr>
              <a:grpSpLocks/>
            </p:cNvGrpSpPr>
            <p:nvPr/>
          </p:nvGrpSpPr>
          <p:grpSpPr bwMode="auto">
            <a:xfrm>
              <a:off x="5280025" y="2719388"/>
              <a:ext cx="2946400" cy="1912937"/>
              <a:chOff x="4647042" y="2790311"/>
              <a:chExt cx="2945606" cy="1912144"/>
            </a:xfrm>
          </p:grpSpPr>
          <p:pic>
            <p:nvPicPr>
              <p:cNvPr id="12" name="Picture 1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47042" y="2790311"/>
                <a:ext cx="2945606" cy="1912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3" name="TextBox 14"/>
              <p:cNvSpPr txBox="1">
                <a:spLocks noChangeArrowheads="1"/>
              </p:cNvSpPr>
              <p:nvPr/>
            </p:nvSpPr>
            <p:spPr bwMode="auto">
              <a:xfrm>
                <a:off x="5583539" y="2826402"/>
                <a:ext cx="412292" cy="246221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eaLnBrk="0" hangingPunct="0">
                  <a:defRPr b="1" i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 i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 i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 i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 i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i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i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i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i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1000" b="0" i="0">
                    <a:solidFill>
                      <a:schemeClr val="bg1"/>
                    </a:solidFill>
                  </a:rPr>
                  <a:t>N1s</a:t>
                </a:r>
              </a:p>
            </p:txBody>
          </p:sp>
          <p:sp>
            <p:nvSpPr>
              <p:cNvPr id="14" name="TextBox 15"/>
              <p:cNvSpPr txBox="1">
                <a:spLocks noChangeArrowheads="1"/>
              </p:cNvSpPr>
              <p:nvPr/>
            </p:nvSpPr>
            <p:spPr bwMode="auto">
              <a:xfrm>
                <a:off x="7048923" y="4205818"/>
                <a:ext cx="481222" cy="246221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eaLnBrk="0" hangingPunct="0">
                  <a:defRPr b="1" i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 i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 i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 i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 i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i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i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i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i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1000" b="0" i="0">
                    <a:solidFill>
                      <a:schemeClr val="bg1"/>
                    </a:solidFill>
                  </a:rPr>
                  <a:t>Ag3d</a:t>
                </a:r>
              </a:p>
            </p:txBody>
          </p:sp>
        </p:grpSp>
      </p:grpSp>
      <p:sp>
        <p:nvSpPr>
          <p:cNvPr id="15" name="CasellaDiTesto 11"/>
          <p:cNvSpPr txBox="1"/>
          <p:nvPr/>
        </p:nvSpPr>
        <p:spPr>
          <a:xfrm>
            <a:off x="6866055" y="116632"/>
            <a:ext cx="2098433" cy="1477328"/>
          </a:xfrm>
          <a:prstGeom prst="rect">
            <a:avLst/>
          </a:prstGeom>
          <a:solidFill>
            <a:srgbClr val="660066"/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dirty="0" err="1" smtClean="0"/>
              <a:t>Nanomaterial</a:t>
            </a:r>
            <a:r>
              <a:rPr lang="pt-BR" dirty="0" smtClean="0"/>
              <a:t>, </a:t>
            </a:r>
            <a:r>
              <a:rPr lang="pt-BR" dirty="0" err="1" smtClean="0"/>
              <a:t>surface,thin</a:t>
            </a:r>
            <a:r>
              <a:rPr lang="pt-BR" dirty="0" smtClean="0"/>
              <a:t> </a:t>
            </a:r>
            <a:r>
              <a:rPr lang="pt-BR" dirty="0" err="1" smtClean="0"/>
              <a:t>films</a:t>
            </a:r>
            <a:endParaRPr lang="pt-BR" dirty="0" smtClean="0"/>
          </a:p>
          <a:p>
            <a:pPr algn="r"/>
            <a:r>
              <a:rPr lang="pt-BR" dirty="0" smtClean="0"/>
              <a:t>Microscopy</a:t>
            </a:r>
          </a:p>
          <a:p>
            <a:pPr algn="r"/>
            <a:r>
              <a:rPr lang="pt-BR" dirty="0" err="1" smtClean="0"/>
              <a:t>Catalysis</a:t>
            </a:r>
            <a:endParaRPr lang="pt-BR" dirty="0" smtClean="0"/>
          </a:p>
          <a:p>
            <a:pPr algn="r"/>
            <a:r>
              <a:rPr lang="pt-BR" dirty="0" err="1" smtClean="0"/>
              <a:t>Magnetism</a:t>
            </a:r>
            <a:endParaRPr lang="pt-BR" dirty="0" smtClean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0" t="28172" r="18977" b="19821"/>
          <a:stretch>
            <a:fillRect/>
          </a:stretch>
        </p:blipFill>
        <p:spPr bwMode="auto">
          <a:xfrm>
            <a:off x="5312418" y="1950523"/>
            <a:ext cx="3518255" cy="2092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5512359" y="4116838"/>
            <a:ext cx="31183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595959"/>
                </a:solidFill>
                <a:latin typeface="Arial" charset="0"/>
              </a:rPr>
              <a:t>Difference in absorption of right and left handed circularly </a:t>
            </a:r>
          </a:p>
          <a:p>
            <a:r>
              <a:rPr lang="en-US" sz="1600" i="1" dirty="0">
                <a:solidFill>
                  <a:srgbClr val="595959"/>
                </a:solidFill>
                <a:latin typeface="Arial" charset="0"/>
              </a:rPr>
              <a:t>Polarized X rays informs on the magnetic properties of the sample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65120" y="219998"/>
            <a:ext cx="5357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Example of experiments (CIRCE &amp; BOREAS)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3858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ALBA\ALBA_comision_ejecutiva\2013_strategic_plan\MAGA_work\fotos_BLs\BL13_endstati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738239"/>
            <a:ext cx="4909168" cy="2851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C:\ALBA\ALBA_comision_ejecutiva\2013_strategic_plan\MAGA_work\fotos_BLs\BL11_endstatio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0" r="-6264"/>
          <a:stretch/>
        </p:blipFill>
        <p:spPr bwMode="auto">
          <a:xfrm>
            <a:off x="80835" y="1000508"/>
            <a:ext cx="4650235" cy="278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16 December 2013 - ALBA-SSRF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C0CD7E-1085-4C75-828A-81BC512D6C0C}" type="slidenum">
              <a:rPr lang="en-US" smtClean="0"/>
              <a:t>23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ALBA - C. Biscari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59632" y="133636"/>
            <a:ext cx="4395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BLs dedicated to Life Sciences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49074" y="3034285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NCD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890119" y="6011988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/>
              <a:t>XALOC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425262" y="1000508"/>
            <a:ext cx="471873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N</a:t>
            </a:r>
            <a:r>
              <a:rPr lang="en-US" sz="1600" dirty="0" smtClean="0">
                <a:solidFill>
                  <a:schemeClr val="bg1"/>
                </a:solidFill>
              </a:rPr>
              <a:t>on </a:t>
            </a:r>
            <a:r>
              <a:rPr lang="en-US" sz="1600" b="1" dirty="0" err="1" smtClean="0">
                <a:solidFill>
                  <a:schemeClr val="bg1"/>
                </a:solidFill>
              </a:rPr>
              <a:t>C</a:t>
            </a:r>
            <a:r>
              <a:rPr lang="en-US" sz="1600" dirty="0" err="1" smtClean="0">
                <a:solidFill>
                  <a:schemeClr val="bg1"/>
                </a:solidFill>
              </a:rPr>
              <a:t>ristalline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</a:rPr>
              <a:t>D</a:t>
            </a:r>
            <a:r>
              <a:rPr lang="en-US" sz="1600" dirty="0" smtClean="0">
                <a:solidFill>
                  <a:schemeClr val="bg1"/>
                </a:solidFill>
              </a:rPr>
              <a:t>iffraction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Simultaneous recordings of SAXS and WAXS for structural and functional insight at molecular level</a:t>
            </a:r>
          </a:p>
          <a:p>
            <a:pPr>
              <a:buFont typeface="Arial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Study of long- and short-range structures in soft condensed matter</a:t>
            </a:r>
          </a:p>
          <a:p>
            <a:pPr>
              <a:buFont typeface="Arial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Time resolution of milliseconds or faster – important for kinetic processes</a:t>
            </a:r>
          </a:p>
          <a:p>
            <a:pPr>
              <a:buFont typeface="Arial" charset="0"/>
              <a:buChar char="•"/>
            </a:pPr>
            <a:r>
              <a:rPr lang="en-GB" sz="1600" dirty="0" smtClean="0">
                <a:solidFill>
                  <a:schemeClr val="accent1">
                    <a:lumMod val="25000"/>
                  </a:schemeClr>
                </a:solidFill>
              </a:rPr>
              <a:t>To </a:t>
            </a:r>
            <a:r>
              <a:rPr lang="en-GB" sz="1600" dirty="0">
                <a:solidFill>
                  <a:schemeClr val="accent1">
                    <a:lumMod val="25000"/>
                  </a:schemeClr>
                </a:solidFill>
              </a:rPr>
              <a:t>be installed a 2D SAXS detector, able to collect 500 </a:t>
            </a:r>
            <a:r>
              <a:rPr lang="en-GB" sz="1600" dirty="0" smtClean="0">
                <a:solidFill>
                  <a:schemeClr val="accent1">
                    <a:lumMod val="25000"/>
                  </a:schemeClr>
                </a:solidFill>
              </a:rPr>
              <a:t>frames/sec and </a:t>
            </a:r>
            <a:r>
              <a:rPr lang="en-GB" sz="1600" dirty="0">
                <a:solidFill>
                  <a:schemeClr val="accent1">
                    <a:lumMod val="25000"/>
                  </a:schemeClr>
                </a:solidFill>
              </a:rPr>
              <a:t>microfocusing down to &lt;10 </a:t>
            </a:r>
            <a:r>
              <a:rPr lang="en-GB" sz="1600" dirty="0">
                <a:solidFill>
                  <a:schemeClr val="accent1">
                    <a:lumMod val="25000"/>
                  </a:schemeClr>
                </a:solidFill>
                <a:latin typeface="Symbol" pitchFamily="18" charset="2"/>
              </a:rPr>
              <a:t>m</a:t>
            </a:r>
            <a:r>
              <a:rPr lang="en-GB" sz="1600" dirty="0">
                <a:solidFill>
                  <a:schemeClr val="accent1">
                    <a:lumMod val="25000"/>
                  </a:schemeClr>
                </a:solidFill>
              </a:rPr>
              <a:t>m </a:t>
            </a:r>
            <a:r>
              <a:rPr lang="en-GB" sz="1600" dirty="0" smtClean="0">
                <a:solidFill>
                  <a:schemeClr val="accent1">
                    <a:lumMod val="25000"/>
                  </a:schemeClr>
                </a:solidFill>
              </a:rPr>
              <a:t>beam size</a:t>
            </a:r>
          </a:p>
          <a:p>
            <a:r>
              <a:rPr lang="en-GB" sz="16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In-vacuum undulator </a:t>
            </a:r>
            <a:r>
              <a:rPr lang="en-US" sz="1600" dirty="0">
                <a:solidFill>
                  <a:schemeClr val="bg1"/>
                </a:solidFill>
              </a:rPr>
              <a:t>: 6.5 to 13 keV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0835" y="3861048"/>
            <a:ext cx="420414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Macromolecular Crystallography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Flexible </a:t>
            </a:r>
            <a:r>
              <a:rPr lang="en-US" sz="1600" dirty="0">
                <a:solidFill>
                  <a:schemeClr val="bg1"/>
                </a:solidFill>
              </a:rPr>
              <a:t>and reliable for solving structures of macromolecules and complexes</a:t>
            </a:r>
          </a:p>
          <a:p>
            <a:pPr>
              <a:buFont typeface="Arial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MAD (multi-wavelength anomalous diffraction) based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r>
              <a:rPr lang="en-US" sz="1600" dirty="0">
                <a:solidFill>
                  <a:schemeClr val="bg1"/>
                </a:solidFill>
              </a:rPr>
              <a:t>Copes with a broad variety of crystal sizes and unit cell parameters</a:t>
            </a:r>
          </a:p>
          <a:p>
            <a:r>
              <a:rPr lang="en-US" sz="1600" dirty="0">
                <a:solidFill>
                  <a:schemeClr val="bg1"/>
                </a:solidFill>
              </a:rPr>
              <a:t>Allows both wavelength dependent and independent </a:t>
            </a:r>
            <a:r>
              <a:rPr lang="en-US" sz="1600" dirty="0" smtClean="0">
                <a:solidFill>
                  <a:schemeClr val="bg1"/>
                </a:solidFill>
              </a:rPr>
              <a:t>experiments</a:t>
            </a:r>
          </a:p>
          <a:p>
            <a:pPr>
              <a:buFont typeface="Arial" charset="0"/>
              <a:buChar char="•"/>
            </a:pPr>
            <a:r>
              <a:rPr lang="en-GB" sz="1600" dirty="0">
                <a:solidFill>
                  <a:schemeClr val="accent6">
                    <a:lumMod val="75000"/>
                  </a:schemeClr>
                </a:solidFill>
              </a:rPr>
              <a:t>PILATUS detector </a:t>
            </a:r>
            <a:endParaRPr lang="en-US" sz="16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GB" sz="16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In-vacuum undulator: </a:t>
            </a:r>
            <a:r>
              <a:rPr lang="en-US" sz="1600" dirty="0" smtClean="0">
                <a:solidFill>
                  <a:schemeClr val="bg1"/>
                </a:solidFill>
              </a:rPr>
              <a:t>5 </a:t>
            </a:r>
            <a:r>
              <a:rPr lang="en-US" sz="1600" dirty="0">
                <a:solidFill>
                  <a:schemeClr val="bg1"/>
                </a:solidFill>
              </a:rPr>
              <a:t>to 22 </a:t>
            </a:r>
            <a:r>
              <a:rPr lang="en-US" sz="1600" dirty="0" smtClean="0">
                <a:solidFill>
                  <a:schemeClr val="bg1"/>
                </a:solidFill>
              </a:rPr>
              <a:t>keV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72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16 December 2013 - ALBA-SSRF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C0CD7E-1085-4C75-828A-81BC512D6C0C}" type="slidenum">
              <a:rPr lang="en-US" smtClean="0"/>
              <a:t>24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ALBA - C. Biscari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4" t="10007" r="23935" b="6921"/>
          <a:stretch>
            <a:fillRect/>
          </a:stretch>
        </p:blipFill>
        <p:spPr bwMode="auto">
          <a:xfrm>
            <a:off x="170030" y="1675364"/>
            <a:ext cx="4914207" cy="4094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6"/>
          <p:cNvSpPr txBox="1"/>
          <p:nvPr/>
        </p:nvSpPr>
        <p:spPr>
          <a:xfrm>
            <a:off x="323528" y="1007204"/>
            <a:ext cx="2146742" cy="646331"/>
          </a:xfrm>
          <a:prstGeom prst="rect">
            <a:avLst/>
          </a:prstGeom>
          <a:solidFill>
            <a:srgbClr val="660066"/>
          </a:solidFill>
        </p:spPr>
        <p:txBody>
          <a:bodyPr wrap="none" rtlCol="0">
            <a:spAutoFit/>
          </a:bodyPr>
          <a:lstStyle/>
          <a:p>
            <a:r>
              <a:rPr lang="en-GB" dirty="0" err="1" smtClean="0"/>
              <a:t>Fibers</a:t>
            </a:r>
            <a:r>
              <a:rPr lang="en-GB" dirty="0" smtClean="0"/>
              <a:t>, </a:t>
            </a:r>
            <a:r>
              <a:rPr lang="en-GB" dirty="0" err="1" smtClean="0"/>
              <a:t>Polimers</a:t>
            </a:r>
            <a:r>
              <a:rPr lang="en-GB" dirty="0" smtClean="0"/>
              <a:t>,</a:t>
            </a:r>
          </a:p>
          <a:p>
            <a:r>
              <a:rPr lang="en-GB" dirty="0" smtClean="0"/>
              <a:t>Biological solutions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58000" y="1571592"/>
            <a:ext cx="2232248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More than 3000 crystals analyzed since fall 2012 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CasellaDiTesto 7"/>
          <p:cNvSpPr txBox="1"/>
          <p:nvPr/>
        </p:nvSpPr>
        <p:spPr>
          <a:xfrm>
            <a:off x="6465315" y="908719"/>
            <a:ext cx="2419397" cy="646331"/>
          </a:xfrm>
          <a:prstGeom prst="rect">
            <a:avLst/>
          </a:prstGeom>
          <a:solidFill>
            <a:srgbClr val="660066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Proteins and virus structures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65120" y="219998"/>
            <a:ext cx="50289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Examples of experiments (NCD &amp; XALOC)</a:t>
            </a:r>
            <a:endParaRPr lang="en-US" sz="20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237" y="2494921"/>
            <a:ext cx="3800475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084237" y="5769790"/>
            <a:ext cx="38919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err="1">
                <a:solidFill>
                  <a:srgbClr val="C00000"/>
                </a:solidFill>
              </a:rPr>
              <a:t>H</a:t>
            </a:r>
            <a:r>
              <a:rPr lang="en-US" sz="1400" i="1" dirty="0" err="1" smtClean="0">
                <a:solidFill>
                  <a:srgbClr val="C00000"/>
                </a:solidFill>
              </a:rPr>
              <a:t>erpesvirus</a:t>
            </a:r>
            <a:r>
              <a:rPr lang="en-US" sz="1400" i="1" dirty="0" smtClean="0">
                <a:solidFill>
                  <a:srgbClr val="C00000"/>
                </a:solidFill>
              </a:rPr>
              <a:t> </a:t>
            </a:r>
            <a:r>
              <a:rPr lang="en-US" sz="1400" i="1" dirty="0">
                <a:solidFill>
                  <a:srgbClr val="C00000"/>
                </a:solidFill>
              </a:rPr>
              <a:t>nuclease-antiviral </a:t>
            </a:r>
            <a:r>
              <a:rPr lang="en-US" sz="1400" i="1" dirty="0" smtClean="0">
                <a:solidFill>
                  <a:srgbClr val="C00000"/>
                </a:solidFill>
              </a:rPr>
              <a:t>complex </a:t>
            </a:r>
          </a:p>
          <a:p>
            <a:r>
              <a:rPr lang="en-US" sz="1400" i="1" dirty="0" err="1" smtClean="0">
                <a:solidFill>
                  <a:srgbClr val="C00000"/>
                </a:solidFill>
              </a:rPr>
              <a:t>Bongarzone</a:t>
            </a:r>
            <a:r>
              <a:rPr lang="en-US" sz="1400" i="1" dirty="0">
                <a:solidFill>
                  <a:srgbClr val="C00000"/>
                </a:solidFill>
              </a:rPr>
              <a:t>, S., </a:t>
            </a:r>
            <a:r>
              <a:rPr lang="en-US" sz="1400" i="1" dirty="0" err="1">
                <a:solidFill>
                  <a:srgbClr val="C00000"/>
                </a:solidFill>
              </a:rPr>
              <a:t>Nadal</a:t>
            </a:r>
            <a:r>
              <a:rPr lang="en-US" sz="1400" i="1" dirty="0">
                <a:solidFill>
                  <a:srgbClr val="C00000"/>
                </a:solidFill>
              </a:rPr>
              <a:t>, M. &amp; </a:t>
            </a:r>
            <a:r>
              <a:rPr lang="en-US" sz="1400" i="1" dirty="0" err="1">
                <a:solidFill>
                  <a:srgbClr val="C00000"/>
                </a:solidFill>
              </a:rPr>
              <a:t>Coll</a:t>
            </a:r>
            <a:r>
              <a:rPr lang="en-US" sz="1400" i="1" dirty="0">
                <a:solidFill>
                  <a:srgbClr val="C00000"/>
                </a:solidFill>
              </a:rPr>
              <a:t>, M., IBMB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0030" y="5796175"/>
            <a:ext cx="18133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C00000"/>
                </a:solidFill>
              </a:rPr>
              <a:t>Protein in solution</a:t>
            </a:r>
            <a:endParaRPr lang="en-US" sz="16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05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2" descr="\\storage\AllDivisions\Photos_alba\Photos_2011\2011 Photos ALBA\Beamlines_Nov_2011_2\L4\baixa resolucio\_U5L9925©PepoSegur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76" y="1158286"/>
            <a:ext cx="7015141" cy="347249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8" name="Text Box 2"/>
          <p:cNvSpPr txBox="1">
            <a:spLocks noChangeArrowheads="1"/>
          </p:cNvSpPr>
          <p:nvPr/>
        </p:nvSpPr>
        <p:spPr bwMode="auto">
          <a:xfrm>
            <a:off x="1058674" y="116631"/>
            <a:ext cx="766127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622300" indent="-622300" eaLnBrk="0" hangingPunct="0">
              <a:defRPr b="1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800" b="0" i="0" dirty="0" smtClean="0">
                <a:latin typeface="Calibri" pitchFamily="34" charset="0"/>
              </a:rPr>
              <a:t>BL09 Mistral : Transmission Soft X-Ray Microscopy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706100"/>
            <a:ext cx="5218254" cy="1815882"/>
          </a:xfrm>
          <a:prstGeom prst="rect">
            <a:avLst/>
          </a:prstGeom>
          <a:solidFill>
            <a:srgbClr val="404040">
              <a:alpha val="58824"/>
            </a:srgb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 smtClean="0"/>
              <a:t>Microscopy Beamline</a:t>
            </a:r>
          </a:p>
          <a:p>
            <a:pPr marL="108000" indent="-108000">
              <a:buFont typeface="Arial" pitchFamily="34" charset="0"/>
              <a:buChar char="•"/>
              <a:defRPr/>
            </a:pPr>
            <a:r>
              <a:rPr lang="en-US" sz="1600" dirty="0" smtClean="0"/>
              <a:t>Cryo </a:t>
            </a:r>
            <a:r>
              <a:rPr lang="en-US" sz="1600" dirty="0"/>
              <a:t>nano-tomography in water window and multi-keV spectral regions </a:t>
            </a:r>
            <a:r>
              <a:rPr lang="en-US" sz="1600" dirty="0" smtClean="0"/>
              <a:t>for </a:t>
            </a:r>
            <a:r>
              <a:rPr lang="en-US" sz="1600" dirty="0"/>
              <a:t>biological applications. </a:t>
            </a:r>
          </a:p>
          <a:p>
            <a:pPr marL="108000" indent="-108000">
              <a:buFont typeface="Arial" pitchFamily="34" charset="0"/>
              <a:buChar char="•"/>
              <a:defRPr/>
            </a:pPr>
            <a:r>
              <a:rPr lang="en-US" sz="1600" dirty="0"/>
              <a:t>Spectroscopic </a:t>
            </a:r>
            <a:r>
              <a:rPr lang="en-US" sz="1600" dirty="0" smtClean="0"/>
              <a:t>imaging of thin films.</a:t>
            </a:r>
            <a:endParaRPr lang="en-US" sz="1600" dirty="0"/>
          </a:p>
          <a:p>
            <a:pPr marL="108000" indent="-108000">
              <a:buFont typeface="Arial" pitchFamily="34" charset="0"/>
              <a:buChar char="•"/>
              <a:defRPr/>
            </a:pPr>
            <a:r>
              <a:rPr lang="en-US" sz="1600" dirty="0" smtClean="0"/>
              <a:t>Present photon </a:t>
            </a:r>
            <a:r>
              <a:rPr lang="en-US" sz="1600" dirty="0"/>
              <a:t>energy range: 270 to </a:t>
            </a:r>
            <a:r>
              <a:rPr lang="en-US" sz="1600" dirty="0" smtClean="0"/>
              <a:t>1200 eV, upgradable to 2600 eV in the future.</a:t>
            </a:r>
          </a:p>
          <a:p>
            <a:pPr marL="108000" indent="-108000">
              <a:buFont typeface="Arial" pitchFamily="34" charset="0"/>
              <a:buChar char="•"/>
              <a:defRPr/>
            </a:pPr>
            <a:r>
              <a:rPr lang="en-US" sz="1600" dirty="0" smtClean="0"/>
              <a:t>30 nm 2D resolution</a:t>
            </a:r>
            <a:endParaRPr lang="en-US" sz="1600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6678488" y="716503"/>
            <a:ext cx="2286000" cy="1200329"/>
          </a:xfrm>
          <a:prstGeom prst="rect">
            <a:avLst/>
          </a:prstGeom>
          <a:solidFill>
            <a:srgbClr val="1E4649">
              <a:alpha val="78824"/>
            </a:srgbClr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Only </a:t>
            </a:r>
            <a:r>
              <a:rPr lang="en-GB" dirty="0"/>
              <a:t>two </a:t>
            </a:r>
            <a:r>
              <a:rPr lang="en-GB" dirty="0" smtClean="0"/>
              <a:t>other similar Microscopes in the world: BESSY-II and ALS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ALBA - C. Biscari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16 December 2013 - ALBA-SSRF Workshop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C0CD7E-1085-4C75-828A-81BC512D6C0C}" type="slidenum">
              <a:rPr lang="en-US" smtClean="0"/>
              <a:t>25</a:t>
            </a:fld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0" t="21352" r="27132" b="20518"/>
          <a:stretch>
            <a:fillRect/>
          </a:stretch>
        </p:blipFill>
        <p:spPr bwMode="auto">
          <a:xfrm>
            <a:off x="5345275" y="1916832"/>
            <a:ext cx="3594616" cy="2193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135" y="4151939"/>
            <a:ext cx="3588756" cy="2464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1357505"/>
              </p:ext>
            </p:extLst>
          </p:nvPr>
        </p:nvGraphicFramePr>
        <p:xfrm>
          <a:off x="3448050" y="3086100"/>
          <a:ext cx="22479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6" name="Packager Shell Object" showAsIcon="1" r:id="rId6" imgW="2248560" imgH="685800" progId="Package">
                  <p:embed/>
                </p:oleObj>
              </mc:Choice>
              <mc:Fallback>
                <p:oleObj name="Packager Shell Object" showAsIcon="1" r:id="rId6" imgW="224856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448050" y="3086100"/>
                        <a:ext cx="22479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72240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1250" name="Picture 2" descr="IMG_49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82100" cy="686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1251" name="Text Box 3"/>
          <p:cNvSpPr txBox="1">
            <a:spLocks noChangeArrowheads="1"/>
          </p:cNvSpPr>
          <p:nvPr/>
        </p:nvSpPr>
        <p:spPr bwMode="auto">
          <a:xfrm>
            <a:off x="6516688" y="657225"/>
            <a:ext cx="2362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b="1" dirty="0">
                <a:solidFill>
                  <a:srgbClr val="FF0000"/>
                </a:solidFill>
              </a:rPr>
              <a:t>FIZEAU INTERFEROMETER</a:t>
            </a:r>
            <a:endParaRPr lang="es-ES" b="1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821252" name="Line 4"/>
          <p:cNvSpPr>
            <a:spLocks noChangeShapeType="1"/>
          </p:cNvSpPr>
          <p:nvPr/>
        </p:nvSpPr>
        <p:spPr bwMode="auto">
          <a:xfrm>
            <a:off x="7831138" y="1355725"/>
            <a:ext cx="550862" cy="1768475"/>
          </a:xfrm>
          <a:prstGeom prst="line">
            <a:avLst/>
          </a:prstGeom>
          <a:noFill/>
          <a:ln w="15875">
            <a:solidFill>
              <a:schemeClr val="accent2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821253" name="Text Box 5"/>
          <p:cNvSpPr txBox="1">
            <a:spLocks noChangeArrowheads="1"/>
          </p:cNvSpPr>
          <p:nvPr/>
        </p:nvSpPr>
        <p:spPr bwMode="auto">
          <a:xfrm>
            <a:off x="1589088" y="1239838"/>
            <a:ext cx="2362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b="1" dirty="0" smtClean="0">
                <a:solidFill>
                  <a:srgbClr val="FF0000"/>
                </a:solidFill>
              </a:rPr>
              <a:t>Alba-NOM (LTP) </a:t>
            </a:r>
            <a:endParaRPr lang="es-ES" b="1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821254" name="Line 6"/>
          <p:cNvSpPr>
            <a:spLocks noChangeShapeType="1"/>
          </p:cNvSpPr>
          <p:nvPr/>
        </p:nvSpPr>
        <p:spPr bwMode="auto">
          <a:xfrm flipH="1">
            <a:off x="2498725" y="1506538"/>
            <a:ext cx="152400" cy="1295400"/>
          </a:xfrm>
          <a:prstGeom prst="line">
            <a:avLst/>
          </a:prstGeom>
          <a:noFill/>
          <a:ln w="15875">
            <a:solidFill>
              <a:schemeClr val="accent2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821260" name="Text Box 12"/>
          <p:cNvSpPr txBox="1">
            <a:spLocks noChangeArrowheads="1"/>
          </p:cNvSpPr>
          <p:nvPr/>
        </p:nvSpPr>
        <p:spPr bwMode="auto">
          <a:xfrm>
            <a:off x="-276225" y="1417638"/>
            <a:ext cx="2362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b="1" dirty="0">
                <a:solidFill>
                  <a:srgbClr val="FF0000"/>
                </a:solidFill>
              </a:rPr>
              <a:t>NOM </a:t>
            </a:r>
            <a:r>
              <a:rPr lang="es-ES" b="1" dirty="0" err="1">
                <a:solidFill>
                  <a:srgbClr val="FF0000"/>
                </a:solidFill>
              </a:rPr>
              <a:t>enclosure</a:t>
            </a:r>
            <a:endParaRPr lang="es-ES" b="1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821261" name="Line 13"/>
          <p:cNvSpPr>
            <a:spLocks noChangeShapeType="1"/>
          </p:cNvSpPr>
          <p:nvPr/>
        </p:nvSpPr>
        <p:spPr bwMode="auto">
          <a:xfrm>
            <a:off x="914400" y="1798638"/>
            <a:ext cx="323850" cy="1181100"/>
          </a:xfrm>
          <a:prstGeom prst="line">
            <a:avLst/>
          </a:prstGeom>
          <a:noFill/>
          <a:ln w="15875">
            <a:solidFill>
              <a:schemeClr val="accent2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2" name="Freeform 34"/>
          <p:cNvSpPr>
            <a:spLocks/>
          </p:cNvSpPr>
          <p:nvPr/>
        </p:nvSpPr>
        <p:spPr bwMode="auto">
          <a:xfrm>
            <a:off x="-36512" y="6237312"/>
            <a:ext cx="9197742" cy="900731"/>
          </a:xfrm>
          <a:custGeom>
            <a:avLst/>
            <a:gdLst>
              <a:gd name="T0" fmla="*/ 2147483647 w 19090"/>
              <a:gd name="T1" fmla="*/ 2147483647 h 1896"/>
              <a:gd name="T2" fmla="*/ 2147483647 w 19090"/>
              <a:gd name="T3" fmla="*/ 2147483647 h 1896"/>
              <a:gd name="T4" fmla="*/ 0 w 19090"/>
              <a:gd name="T5" fmla="*/ 2147483647 h 1896"/>
              <a:gd name="T6" fmla="*/ 2147483647 w 19090"/>
              <a:gd name="T7" fmla="*/ 2147483647 h 1896"/>
              <a:gd name="T8" fmla="*/ 2147483647 w 19090"/>
              <a:gd name="T9" fmla="*/ 2147483647 h 18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090" h="1896">
                <a:moveTo>
                  <a:pt x="19090" y="1348"/>
                </a:moveTo>
                <a:lnTo>
                  <a:pt x="12" y="1372"/>
                </a:lnTo>
                <a:lnTo>
                  <a:pt x="0" y="700"/>
                </a:lnTo>
                <a:cubicBezTo>
                  <a:pt x="11512" y="1896"/>
                  <a:pt x="8413" y="0"/>
                  <a:pt x="19085" y="820"/>
                </a:cubicBezTo>
                <a:lnTo>
                  <a:pt x="19090" y="1348"/>
                </a:lnTo>
                <a:close/>
              </a:path>
            </a:pathLst>
          </a:custGeom>
          <a:gradFill>
            <a:gsLst>
              <a:gs pos="28000">
                <a:srgbClr val="012D52"/>
              </a:gs>
              <a:gs pos="91000">
                <a:srgbClr val="012D52"/>
              </a:gs>
              <a:gs pos="44000">
                <a:srgbClr val="015499"/>
              </a:gs>
            </a:gsLst>
            <a:lin ang="10800000" scaled="0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-36512" y="-27384"/>
            <a:ext cx="9197742" cy="965975"/>
            <a:chOff x="-36512" y="-27384"/>
            <a:chExt cx="9197742" cy="965975"/>
          </a:xfrm>
        </p:grpSpPr>
        <p:sp>
          <p:nvSpPr>
            <p:cNvPr id="16" name="Freeform 29"/>
            <p:cNvSpPr>
              <a:spLocks/>
            </p:cNvSpPr>
            <p:nvPr/>
          </p:nvSpPr>
          <p:spPr bwMode="auto">
            <a:xfrm>
              <a:off x="3036" y="63495"/>
              <a:ext cx="9151424" cy="791839"/>
            </a:xfrm>
            <a:custGeom>
              <a:avLst/>
              <a:gdLst>
                <a:gd name="T0" fmla="*/ 0 w 19142"/>
                <a:gd name="T1" fmla="*/ 0 h 1828"/>
                <a:gd name="T2" fmla="*/ 2147483647 w 19142"/>
                <a:gd name="T3" fmla="*/ 0 h 1828"/>
                <a:gd name="T4" fmla="*/ 2147483647 w 19142"/>
                <a:gd name="T5" fmla="*/ 2147483647 h 1828"/>
                <a:gd name="T6" fmla="*/ 0 w 19142"/>
                <a:gd name="T7" fmla="*/ 2147483647 h 1828"/>
                <a:gd name="T8" fmla="*/ 0 w 19142"/>
                <a:gd name="T9" fmla="*/ 0 h 18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142" h="1828">
                  <a:moveTo>
                    <a:pt x="0" y="0"/>
                  </a:moveTo>
                  <a:lnTo>
                    <a:pt x="19142" y="0"/>
                  </a:lnTo>
                  <a:cubicBezTo>
                    <a:pt x="19142" y="0"/>
                    <a:pt x="19142" y="705"/>
                    <a:pt x="19142" y="1410"/>
                  </a:cubicBezTo>
                  <a:cubicBezTo>
                    <a:pt x="10014" y="28"/>
                    <a:pt x="13686" y="1828"/>
                    <a:pt x="0" y="1410"/>
                  </a:cubicBezTo>
                  <a:cubicBezTo>
                    <a:pt x="0" y="70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88E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 cmpd="sng">
                  <a:solidFill>
                    <a:srgbClr val="FFCC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">
                <a:solidFill>
                  <a:prstClr val="black"/>
                </a:solidFill>
              </a:endParaRPr>
            </a:p>
          </p:txBody>
        </p:sp>
        <p:sp>
          <p:nvSpPr>
            <p:cNvPr id="17" name="Freeform 28"/>
            <p:cNvSpPr>
              <a:spLocks/>
            </p:cNvSpPr>
            <p:nvPr/>
          </p:nvSpPr>
          <p:spPr bwMode="auto">
            <a:xfrm>
              <a:off x="3036" y="-27384"/>
              <a:ext cx="9151424" cy="965975"/>
            </a:xfrm>
            <a:custGeom>
              <a:avLst/>
              <a:gdLst>
                <a:gd name="T0" fmla="*/ 0 w 19142"/>
                <a:gd name="T1" fmla="*/ 0 h 2230"/>
                <a:gd name="T2" fmla="*/ 2147483647 w 19142"/>
                <a:gd name="T3" fmla="*/ 0 h 2230"/>
                <a:gd name="T4" fmla="*/ 2147483647 w 19142"/>
                <a:gd name="T5" fmla="*/ 2147483647 h 2230"/>
                <a:gd name="T6" fmla="*/ 0 w 19142"/>
                <a:gd name="T7" fmla="*/ 2147483647 h 2230"/>
                <a:gd name="T8" fmla="*/ 0 w 19142"/>
                <a:gd name="T9" fmla="*/ 0 h 22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142" h="2230">
                  <a:moveTo>
                    <a:pt x="0" y="0"/>
                  </a:moveTo>
                  <a:lnTo>
                    <a:pt x="19142" y="0"/>
                  </a:lnTo>
                  <a:cubicBezTo>
                    <a:pt x="19142" y="0"/>
                    <a:pt x="19142" y="705"/>
                    <a:pt x="19142" y="1410"/>
                  </a:cubicBezTo>
                  <a:cubicBezTo>
                    <a:pt x="7630" y="214"/>
                    <a:pt x="10672" y="2230"/>
                    <a:pt x="0" y="1410"/>
                  </a:cubicBezTo>
                  <a:cubicBezTo>
                    <a:pt x="0" y="705"/>
                    <a:pt x="0" y="0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12D52"/>
                </a:gs>
                <a:gs pos="39000">
                  <a:srgbClr val="013764"/>
                </a:gs>
                <a:gs pos="71001">
                  <a:srgbClr val="015499"/>
                </a:gs>
                <a:gs pos="89000">
                  <a:srgbClr val="013D6E"/>
                </a:gs>
                <a:gs pos="100000">
                  <a:srgbClr val="012D52"/>
                </a:gs>
              </a:gsLst>
              <a:lin ang="0" scaled="1"/>
            </a:gradFill>
            <a:ln w="9525">
              <a:solidFill>
                <a:srgbClr val="012D5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00">
                <a:solidFill>
                  <a:prstClr val="black"/>
                </a:solidFill>
              </a:endParaRPr>
            </a:p>
          </p:txBody>
        </p:sp>
        <p:sp>
          <p:nvSpPr>
            <p:cNvPr id="18" name="Freeform 28"/>
            <p:cNvSpPr>
              <a:spLocks/>
            </p:cNvSpPr>
            <p:nvPr/>
          </p:nvSpPr>
          <p:spPr bwMode="auto">
            <a:xfrm>
              <a:off x="-36512" y="-27384"/>
              <a:ext cx="9197742" cy="617112"/>
            </a:xfrm>
            <a:custGeom>
              <a:avLst/>
              <a:gdLst>
                <a:gd name="T0" fmla="*/ 0 w 19142"/>
                <a:gd name="T1" fmla="*/ 0 h 2230"/>
                <a:gd name="T2" fmla="*/ 2147483647 w 19142"/>
                <a:gd name="T3" fmla="*/ 0 h 2230"/>
                <a:gd name="T4" fmla="*/ 2147483647 w 19142"/>
                <a:gd name="T5" fmla="*/ 2147483647 h 2230"/>
                <a:gd name="T6" fmla="*/ 0 w 19142"/>
                <a:gd name="T7" fmla="*/ 2147483647 h 2230"/>
                <a:gd name="T8" fmla="*/ 0 w 19142"/>
                <a:gd name="T9" fmla="*/ 0 h 22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connsiteX0" fmla="*/ 0 w 10000"/>
                <a:gd name="connsiteY0" fmla="*/ 0 h 6323"/>
                <a:gd name="connsiteX1" fmla="*/ 10000 w 10000"/>
                <a:gd name="connsiteY1" fmla="*/ 0 h 6323"/>
                <a:gd name="connsiteX2" fmla="*/ 10000 w 10000"/>
                <a:gd name="connsiteY2" fmla="*/ 6323 h 6323"/>
                <a:gd name="connsiteX3" fmla="*/ 0 w 10000"/>
                <a:gd name="connsiteY3" fmla="*/ 4261 h 6323"/>
                <a:gd name="connsiteX4" fmla="*/ 0 w 10000"/>
                <a:gd name="connsiteY4" fmla="*/ 0 h 6323"/>
                <a:gd name="connsiteX0" fmla="*/ 0 w 10010"/>
                <a:gd name="connsiteY0" fmla="*/ 0 h 8106"/>
                <a:gd name="connsiteX1" fmla="*/ 10000 w 10010"/>
                <a:gd name="connsiteY1" fmla="*/ 0 h 8106"/>
                <a:gd name="connsiteX2" fmla="*/ 10010 w 10010"/>
                <a:gd name="connsiteY2" fmla="*/ 5889 h 8106"/>
                <a:gd name="connsiteX3" fmla="*/ 0 w 10010"/>
                <a:gd name="connsiteY3" fmla="*/ 6739 h 8106"/>
                <a:gd name="connsiteX4" fmla="*/ 0 w 10010"/>
                <a:gd name="connsiteY4" fmla="*/ 0 h 8106"/>
                <a:gd name="connsiteX0" fmla="*/ 0 w 10000"/>
                <a:gd name="connsiteY0" fmla="*/ 0 h 10378"/>
                <a:gd name="connsiteX1" fmla="*/ 9990 w 10000"/>
                <a:gd name="connsiteY1" fmla="*/ 0 h 10378"/>
                <a:gd name="connsiteX2" fmla="*/ 10000 w 10000"/>
                <a:gd name="connsiteY2" fmla="*/ 7265 h 10378"/>
                <a:gd name="connsiteX3" fmla="*/ 0 w 10000"/>
                <a:gd name="connsiteY3" fmla="*/ 8314 h 10378"/>
                <a:gd name="connsiteX4" fmla="*/ 0 w 10000"/>
                <a:gd name="connsiteY4" fmla="*/ 0 h 10378"/>
                <a:gd name="connsiteX0" fmla="*/ 0 w 10000"/>
                <a:gd name="connsiteY0" fmla="*/ 0 h 8314"/>
                <a:gd name="connsiteX1" fmla="*/ 9990 w 10000"/>
                <a:gd name="connsiteY1" fmla="*/ 0 h 8314"/>
                <a:gd name="connsiteX2" fmla="*/ 10000 w 10000"/>
                <a:gd name="connsiteY2" fmla="*/ 7265 h 8314"/>
                <a:gd name="connsiteX3" fmla="*/ 0 w 10000"/>
                <a:gd name="connsiteY3" fmla="*/ 8314 h 8314"/>
                <a:gd name="connsiteX4" fmla="*/ 0 w 10000"/>
                <a:gd name="connsiteY4" fmla="*/ 0 h 8314"/>
                <a:gd name="connsiteX0" fmla="*/ 0 w 10000"/>
                <a:gd name="connsiteY0" fmla="*/ 0 h 10000"/>
                <a:gd name="connsiteX1" fmla="*/ 9990 w 10000"/>
                <a:gd name="connsiteY1" fmla="*/ 0 h 10000"/>
                <a:gd name="connsiteX2" fmla="*/ 10000 w 10000"/>
                <a:gd name="connsiteY2" fmla="*/ 8738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1683"/>
                <a:gd name="connsiteX1" fmla="*/ 9990 w 10000"/>
                <a:gd name="connsiteY1" fmla="*/ 0 h 11683"/>
                <a:gd name="connsiteX2" fmla="*/ 10000 w 10000"/>
                <a:gd name="connsiteY2" fmla="*/ 11683 h 11683"/>
                <a:gd name="connsiteX3" fmla="*/ 0 w 10000"/>
                <a:gd name="connsiteY3" fmla="*/ 10000 h 11683"/>
                <a:gd name="connsiteX4" fmla="*/ 0 w 10000"/>
                <a:gd name="connsiteY4" fmla="*/ 0 h 11683"/>
                <a:gd name="connsiteX0" fmla="*/ 0 w 10000"/>
                <a:gd name="connsiteY0" fmla="*/ 0 h 11683"/>
                <a:gd name="connsiteX1" fmla="*/ 9990 w 10000"/>
                <a:gd name="connsiteY1" fmla="*/ 0 h 11683"/>
                <a:gd name="connsiteX2" fmla="*/ 10000 w 10000"/>
                <a:gd name="connsiteY2" fmla="*/ 11683 h 11683"/>
                <a:gd name="connsiteX3" fmla="*/ 0 w 10000"/>
                <a:gd name="connsiteY3" fmla="*/ 10000 h 11683"/>
                <a:gd name="connsiteX4" fmla="*/ 0 w 10000"/>
                <a:gd name="connsiteY4" fmla="*/ 0 h 11683"/>
                <a:gd name="connsiteX0" fmla="*/ 0 w 10000"/>
                <a:gd name="connsiteY0" fmla="*/ 0 h 11683"/>
                <a:gd name="connsiteX1" fmla="*/ 9990 w 10000"/>
                <a:gd name="connsiteY1" fmla="*/ 0 h 11683"/>
                <a:gd name="connsiteX2" fmla="*/ 10000 w 10000"/>
                <a:gd name="connsiteY2" fmla="*/ 11683 h 11683"/>
                <a:gd name="connsiteX3" fmla="*/ 0 w 10000"/>
                <a:gd name="connsiteY3" fmla="*/ 10000 h 11683"/>
                <a:gd name="connsiteX4" fmla="*/ 0 w 10000"/>
                <a:gd name="connsiteY4" fmla="*/ 0 h 11683"/>
                <a:gd name="connsiteX0" fmla="*/ 0 w 10000"/>
                <a:gd name="connsiteY0" fmla="*/ 0 h 11745"/>
                <a:gd name="connsiteX1" fmla="*/ 9990 w 10000"/>
                <a:gd name="connsiteY1" fmla="*/ 0 h 11745"/>
                <a:gd name="connsiteX2" fmla="*/ 10000 w 10000"/>
                <a:gd name="connsiteY2" fmla="*/ 11683 h 11745"/>
                <a:gd name="connsiteX3" fmla="*/ 10 w 10000"/>
                <a:gd name="connsiteY3" fmla="*/ 11584 h 11745"/>
                <a:gd name="connsiteX4" fmla="*/ 0 w 10000"/>
                <a:gd name="connsiteY4" fmla="*/ 0 h 11745"/>
                <a:gd name="connsiteX0" fmla="*/ 0 w 10000"/>
                <a:gd name="connsiteY0" fmla="*/ 0 h 14792"/>
                <a:gd name="connsiteX1" fmla="*/ 9990 w 10000"/>
                <a:gd name="connsiteY1" fmla="*/ 0 h 14792"/>
                <a:gd name="connsiteX2" fmla="*/ 10000 w 10000"/>
                <a:gd name="connsiteY2" fmla="*/ 11683 h 14792"/>
                <a:gd name="connsiteX3" fmla="*/ 10 w 10000"/>
                <a:gd name="connsiteY3" fmla="*/ 11584 h 14792"/>
                <a:gd name="connsiteX4" fmla="*/ 0 w 10000"/>
                <a:gd name="connsiteY4" fmla="*/ 0 h 14792"/>
                <a:gd name="connsiteX0" fmla="*/ 0 w 10000"/>
                <a:gd name="connsiteY0" fmla="*/ 0 h 14842"/>
                <a:gd name="connsiteX1" fmla="*/ 9990 w 10000"/>
                <a:gd name="connsiteY1" fmla="*/ 0 h 14842"/>
                <a:gd name="connsiteX2" fmla="*/ 10000 w 10000"/>
                <a:gd name="connsiteY2" fmla="*/ 11683 h 14842"/>
                <a:gd name="connsiteX3" fmla="*/ 10 w 10000"/>
                <a:gd name="connsiteY3" fmla="*/ 11584 h 14842"/>
                <a:gd name="connsiteX4" fmla="*/ 0 w 10000"/>
                <a:gd name="connsiteY4" fmla="*/ 0 h 14842"/>
                <a:gd name="connsiteX0" fmla="*/ 0 w 10000"/>
                <a:gd name="connsiteY0" fmla="*/ 0 h 14842"/>
                <a:gd name="connsiteX1" fmla="*/ 9990 w 10000"/>
                <a:gd name="connsiteY1" fmla="*/ 0 h 14842"/>
                <a:gd name="connsiteX2" fmla="*/ 10000 w 10000"/>
                <a:gd name="connsiteY2" fmla="*/ 11683 h 14842"/>
                <a:gd name="connsiteX3" fmla="*/ 10 w 10000"/>
                <a:gd name="connsiteY3" fmla="*/ 11584 h 14842"/>
                <a:gd name="connsiteX4" fmla="*/ 0 w 10000"/>
                <a:gd name="connsiteY4" fmla="*/ 0 h 14842"/>
                <a:gd name="connsiteX0" fmla="*/ 11 w 10011"/>
                <a:gd name="connsiteY0" fmla="*/ 0 h 14992"/>
                <a:gd name="connsiteX1" fmla="*/ 10001 w 10011"/>
                <a:gd name="connsiteY1" fmla="*/ 0 h 14992"/>
                <a:gd name="connsiteX2" fmla="*/ 10011 w 10011"/>
                <a:gd name="connsiteY2" fmla="*/ 11683 h 14992"/>
                <a:gd name="connsiteX3" fmla="*/ 0 w 10011"/>
                <a:gd name="connsiteY3" fmla="*/ 11758 h 14992"/>
                <a:gd name="connsiteX4" fmla="*/ 11 w 10011"/>
                <a:gd name="connsiteY4" fmla="*/ 0 h 14992"/>
                <a:gd name="connsiteX0" fmla="*/ 11 w 10011"/>
                <a:gd name="connsiteY0" fmla="*/ 0 h 14992"/>
                <a:gd name="connsiteX1" fmla="*/ 10001 w 10011"/>
                <a:gd name="connsiteY1" fmla="*/ 0 h 14992"/>
                <a:gd name="connsiteX2" fmla="*/ 10011 w 10011"/>
                <a:gd name="connsiteY2" fmla="*/ 11683 h 14992"/>
                <a:gd name="connsiteX3" fmla="*/ 0 w 10011"/>
                <a:gd name="connsiteY3" fmla="*/ 11758 h 14992"/>
                <a:gd name="connsiteX4" fmla="*/ 11 w 10011"/>
                <a:gd name="connsiteY4" fmla="*/ 0 h 14992"/>
                <a:gd name="connsiteX0" fmla="*/ 0 w 10021"/>
                <a:gd name="connsiteY0" fmla="*/ 0 h 14992"/>
                <a:gd name="connsiteX1" fmla="*/ 10011 w 10021"/>
                <a:gd name="connsiteY1" fmla="*/ 0 h 14992"/>
                <a:gd name="connsiteX2" fmla="*/ 10021 w 10021"/>
                <a:gd name="connsiteY2" fmla="*/ 11683 h 14992"/>
                <a:gd name="connsiteX3" fmla="*/ 10 w 10021"/>
                <a:gd name="connsiteY3" fmla="*/ 11758 h 14992"/>
                <a:gd name="connsiteX4" fmla="*/ 0 w 10021"/>
                <a:gd name="connsiteY4" fmla="*/ 0 h 14992"/>
                <a:gd name="connsiteX0" fmla="*/ 0 w 10021"/>
                <a:gd name="connsiteY0" fmla="*/ 0 h 14992"/>
                <a:gd name="connsiteX1" fmla="*/ 10011 w 10021"/>
                <a:gd name="connsiteY1" fmla="*/ 0 h 14992"/>
                <a:gd name="connsiteX2" fmla="*/ 10021 w 10021"/>
                <a:gd name="connsiteY2" fmla="*/ 11683 h 14992"/>
                <a:gd name="connsiteX3" fmla="*/ 10 w 10021"/>
                <a:gd name="connsiteY3" fmla="*/ 11758 h 14992"/>
                <a:gd name="connsiteX4" fmla="*/ 0 w 10021"/>
                <a:gd name="connsiteY4" fmla="*/ 0 h 14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21" h="14992">
                  <a:moveTo>
                    <a:pt x="0" y="0"/>
                  </a:moveTo>
                  <a:lnTo>
                    <a:pt x="10011" y="0"/>
                  </a:lnTo>
                  <a:cubicBezTo>
                    <a:pt x="10014" y="2913"/>
                    <a:pt x="10018" y="8770"/>
                    <a:pt x="10021" y="11683"/>
                  </a:cubicBezTo>
                  <a:cubicBezTo>
                    <a:pt x="3016" y="4121"/>
                    <a:pt x="4872" y="21945"/>
                    <a:pt x="10" y="11758"/>
                  </a:cubicBezTo>
                  <a:cubicBezTo>
                    <a:pt x="10" y="11021"/>
                    <a:pt x="3" y="3861"/>
                    <a:pt x="0" y="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12D5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00">
                <a:solidFill>
                  <a:prstClr val="black"/>
                </a:solidFill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8071966" y="63495"/>
              <a:ext cx="902732" cy="413836"/>
              <a:chOff x="8194202" y="34898"/>
              <a:chExt cx="902732" cy="413836"/>
            </a:xfrm>
          </p:grpSpPr>
          <p:pic>
            <p:nvPicPr>
              <p:cNvPr id="21" name="Picture 38" descr="ALBA_namelogo"/>
              <p:cNvPicPr>
                <a:picLocks noChangeAspect="1" noChangeArrowheads="1"/>
              </p:cNvPicPr>
              <p:nvPr/>
            </p:nvPicPr>
            <p:blipFill>
              <a:blip r:embed="rId3" cstate="screen">
                <a:clrChange>
                  <a:clrFrom>
                    <a:srgbClr val="012D52"/>
                  </a:clrFrom>
                  <a:clrTo>
                    <a:srgbClr val="012D52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94202" y="319805"/>
                <a:ext cx="902732" cy="1289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Freeform 21"/>
              <p:cNvSpPr/>
              <p:nvPr/>
            </p:nvSpPr>
            <p:spPr bwMode="auto">
              <a:xfrm>
                <a:off x="8351268" y="34898"/>
                <a:ext cx="420311" cy="276378"/>
              </a:xfrm>
              <a:custGeom>
                <a:avLst/>
                <a:gdLst>
                  <a:gd name="connsiteX0" fmla="*/ 2106 w 782810"/>
                  <a:gd name="connsiteY0" fmla="*/ 525966 h 530554"/>
                  <a:gd name="connsiteX1" fmla="*/ 540268 w 782810"/>
                  <a:gd name="connsiteY1" fmla="*/ 6853 h 530554"/>
                  <a:gd name="connsiteX2" fmla="*/ 759343 w 782810"/>
                  <a:gd name="connsiteY2" fmla="*/ 247359 h 530554"/>
                  <a:gd name="connsiteX3" fmla="*/ 2106 w 782810"/>
                  <a:gd name="connsiteY3" fmla="*/ 525966 h 530554"/>
                  <a:gd name="connsiteX0" fmla="*/ 12363 w 789420"/>
                  <a:gd name="connsiteY0" fmla="*/ 520134 h 520630"/>
                  <a:gd name="connsiteX1" fmla="*/ 317163 w 789420"/>
                  <a:gd name="connsiteY1" fmla="*/ 170090 h 520630"/>
                  <a:gd name="connsiteX2" fmla="*/ 550525 w 789420"/>
                  <a:gd name="connsiteY2" fmla="*/ 1021 h 520630"/>
                  <a:gd name="connsiteX3" fmla="*/ 769600 w 789420"/>
                  <a:gd name="connsiteY3" fmla="*/ 241527 h 520630"/>
                  <a:gd name="connsiteX4" fmla="*/ 12363 w 789420"/>
                  <a:gd name="connsiteY4" fmla="*/ 520134 h 520630"/>
                  <a:gd name="connsiteX0" fmla="*/ 2107 w 782811"/>
                  <a:gd name="connsiteY0" fmla="*/ 525966 h 526462"/>
                  <a:gd name="connsiteX1" fmla="*/ 540269 w 782811"/>
                  <a:gd name="connsiteY1" fmla="*/ 6853 h 526462"/>
                  <a:gd name="connsiteX2" fmla="*/ 759344 w 782811"/>
                  <a:gd name="connsiteY2" fmla="*/ 247359 h 526462"/>
                  <a:gd name="connsiteX3" fmla="*/ 2107 w 782811"/>
                  <a:gd name="connsiteY3" fmla="*/ 525966 h 526462"/>
                  <a:gd name="connsiteX0" fmla="*/ 0 w 780704"/>
                  <a:gd name="connsiteY0" fmla="*/ 525966 h 526462"/>
                  <a:gd name="connsiteX1" fmla="*/ 538162 w 780704"/>
                  <a:gd name="connsiteY1" fmla="*/ 6853 h 526462"/>
                  <a:gd name="connsiteX2" fmla="*/ 757237 w 780704"/>
                  <a:gd name="connsiteY2" fmla="*/ 247359 h 526462"/>
                  <a:gd name="connsiteX3" fmla="*/ 0 w 780704"/>
                  <a:gd name="connsiteY3" fmla="*/ 525966 h 526462"/>
                  <a:gd name="connsiteX0" fmla="*/ 0 w 757237"/>
                  <a:gd name="connsiteY0" fmla="*/ 519113 h 519609"/>
                  <a:gd name="connsiteX1" fmla="*/ 538162 w 757237"/>
                  <a:gd name="connsiteY1" fmla="*/ 0 h 519609"/>
                  <a:gd name="connsiteX2" fmla="*/ 757237 w 757237"/>
                  <a:gd name="connsiteY2" fmla="*/ 240506 h 519609"/>
                  <a:gd name="connsiteX3" fmla="*/ 0 w 757237"/>
                  <a:gd name="connsiteY3" fmla="*/ 519113 h 519609"/>
                  <a:gd name="connsiteX0" fmla="*/ 0 w 757237"/>
                  <a:gd name="connsiteY0" fmla="*/ 519113 h 519773"/>
                  <a:gd name="connsiteX1" fmla="*/ 538162 w 757237"/>
                  <a:gd name="connsiteY1" fmla="*/ 0 h 519773"/>
                  <a:gd name="connsiteX2" fmla="*/ 757237 w 757237"/>
                  <a:gd name="connsiteY2" fmla="*/ 240506 h 519773"/>
                  <a:gd name="connsiteX3" fmla="*/ 0 w 757237"/>
                  <a:gd name="connsiteY3" fmla="*/ 519113 h 519773"/>
                  <a:gd name="connsiteX0" fmla="*/ 0 w 757237"/>
                  <a:gd name="connsiteY0" fmla="*/ 519113 h 519485"/>
                  <a:gd name="connsiteX1" fmla="*/ 538162 w 757237"/>
                  <a:gd name="connsiteY1" fmla="*/ 0 h 519485"/>
                  <a:gd name="connsiteX2" fmla="*/ 757237 w 757237"/>
                  <a:gd name="connsiteY2" fmla="*/ 240506 h 519485"/>
                  <a:gd name="connsiteX3" fmla="*/ 0 w 757237"/>
                  <a:gd name="connsiteY3" fmla="*/ 519113 h 519485"/>
                  <a:gd name="connsiteX0" fmla="*/ 0 w 757237"/>
                  <a:gd name="connsiteY0" fmla="*/ 519113 h 519113"/>
                  <a:gd name="connsiteX1" fmla="*/ 538162 w 757237"/>
                  <a:gd name="connsiteY1" fmla="*/ 0 h 519113"/>
                  <a:gd name="connsiteX2" fmla="*/ 757237 w 757237"/>
                  <a:gd name="connsiteY2" fmla="*/ 240506 h 519113"/>
                  <a:gd name="connsiteX3" fmla="*/ 0 w 757237"/>
                  <a:gd name="connsiteY3" fmla="*/ 519113 h 519113"/>
                  <a:gd name="connsiteX0" fmla="*/ 0 w 757237"/>
                  <a:gd name="connsiteY0" fmla="*/ 519113 h 519113"/>
                  <a:gd name="connsiteX1" fmla="*/ 538162 w 757237"/>
                  <a:gd name="connsiteY1" fmla="*/ 0 h 519113"/>
                  <a:gd name="connsiteX2" fmla="*/ 757237 w 757237"/>
                  <a:gd name="connsiteY2" fmla="*/ 240506 h 519113"/>
                  <a:gd name="connsiteX3" fmla="*/ 0 w 757237"/>
                  <a:gd name="connsiteY3" fmla="*/ 519113 h 519113"/>
                  <a:gd name="connsiteX0" fmla="*/ 0 w 757237"/>
                  <a:gd name="connsiteY0" fmla="*/ 519113 h 519113"/>
                  <a:gd name="connsiteX1" fmla="*/ 538162 w 757237"/>
                  <a:gd name="connsiteY1" fmla="*/ 0 h 519113"/>
                  <a:gd name="connsiteX2" fmla="*/ 757237 w 757237"/>
                  <a:gd name="connsiteY2" fmla="*/ 240506 h 519113"/>
                  <a:gd name="connsiteX3" fmla="*/ 0 w 757237"/>
                  <a:gd name="connsiteY3" fmla="*/ 519113 h 519113"/>
                  <a:gd name="connsiteX0" fmla="*/ 0 w 757237"/>
                  <a:gd name="connsiteY0" fmla="*/ 519113 h 519113"/>
                  <a:gd name="connsiteX1" fmla="*/ 538162 w 757237"/>
                  <a:gd name="connsiteY1" fmla="*/ 0 h 519113"/>
                  <a:gd name="connsiteX2" fmla="*/ 757237 w 757237"/>
                  <a:gd name="connsiteY2" fmla="*/ 240506 h 519113"/>
                  <a:gd name="connsiteX3" fmla="*/ 0 w 757237"/>
                  <a:gd name="connsiteY3" fmla="*/ 519113 h 519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7237" h="519113">
                    <a:moveTo>
                      <a:pt x="0" y="519113"/>
                    </a:moveTo>
                    <a:lnTo>
                      <a:pt x="538162" y="0"/>
                    </a:lnTo>
                    <a:lnTo>
                      <a:pt x="757237" y="240506"/>
                    </a:lnTo>
                    <a:cubicBezTo>
                      <a:pt x="345281" y="305991"/>
                      <a:pt x="264319" y="348853"/>
                      <a:pt x="0" y="519113"/>
                    </a:cubicBezTo>
                    <a:close/>
                  </a:path>
                </a:pathLst>
              </a:custGeom>
              <a:gradFill>
                <a:gsLst>
                  <a:gs pos="75000">
                    <a:schemeClr val="accent1">
                      <a:lumMod val="20000"/>
                      <a:lumOff val="80000"/>
                    </a:schemeClr>
                  </a:gs>
                  <a:gs pos="38000">
                    <a:schemeClr val="bg1"/>
                  </a:gs>
                  <a:gs pos="100000">
                    <a:srgbClr val="EAE894"/>
                  </a:gs>
                </a:gsLst>
                <a:lin ang="0" scaled="1"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200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Freeform 22"/>
              <p:cNvSpPr/>
              <p:nvPr/>
            </p:nvSpPr>
            <p:spPr bwMode="auto">
              <a:xfrm>
                <a:off x="8611650" y="208584"/>
                <a:ext cx="337042" cy="101423"/>
              </a:xfrm>
              <a:custGeom>
                <a:avLst/>
                <a:gdLst>
                  <a:gd name="connsiteX0" fmla="*/ 2106 w 782810"/>
                  <a:gd name="connsiteY0" fmla="*/ 525966 h 530554"/>
                  <a:gd name="connsiteX1" fmla="*/ 540268 w 782810"/>
                  <a:gd name="connsiteY1" fmla="*/ 6853 h 530554"/>
                  <a:gd name="connsiteX2" fmla="*/ 759343 w 782810"/>
                  <a:gd name="connsiteY2" fmla="*/ 247359 h 530554"/>
                  <a:gd name="connsiteX3" fmla="*/ 2106 w 782810"/>
                  <a:gd name="connsiteY3" fmla="*/ 525966 h 530554"/>
                  <a:gd name="connsiteX0" fmla="*/ 12363 w 789420"/>
                  <a:gd name="connsiteY0" fmla="*/ 520134 h 520630"/>
                  <a:gd name="connsiteX1" fmla="*/ 317163 w 789420"/>
                  <a:gd name="connsiteY1" fmla="*/ 170090 h 520630"/>
                  <a:gd name="connsiteX2" fmla="*/ 550525 w 789420"/>
                  <a:gd name="connsiteY2" fmla="*/ 1021 h 520630"/>
                  <a:gd name="connsiteX3" fmla="*/ 769600 w 789420"/>
                  <a:gd name="connsiteY3" fmla="*/ 241527 h 520630"/>
                  <a:gd name="connsiteX4" fmla="*/ 12363 w 789420"/>
                  <a:gd name="connsiteY4" fmla="*/ 520134 h 520630"/>
                  <a:gd name="connsiteX0" fmla="*/ 2107 w 782811"/>
                  <a:gd name="connsiteY0" fmla="*/ 525966 h 526462"/>
                  <a:gd name="connsiteX1" fmla="*/ 540269 w 782811"/>
                  <a:gd name="connsiteY1" fmla="*/ 6853 h 526462"/>
                  <a:gd name="connsiteX2" fmla="*/ 759344 w 782811"/>
                  <a:gd name="connsiteY2" fmla="*/ 247359 h 526462"/>
                  <a:gd name="connsiteX3" fmla="*/ 2107 w 782811"/>
                  <a:gd name="connsiteY3" fmla="*/ 525966 h 526462"/>
                  <a:gd name="connsiteX0" fmla="*/ 0 w 780704"/>
                  <a:gd name="connsiteY0" fmla="*/ 525966 h 526462"/>
                  <a:gd name="connsiteX1" fmla="*/ 538162 w 780704"/>
                  <a:gd name="connsiteY1" fmla="*/ 6853 h 526462"/>
                  <a:gd name="connsiteX2" fmla="*/ 757237 w 780704"/>
                  <a:gd name="connsiteY2" fmla="*/ 247359 h 526462"/>
                  <a:gd name="connsiteX3" fmla="*/ 0 w 780704"/>
                  <a:gd name="connsiteY3" fmla="*/ 525966 h 526462"/>
                  <a:gd name="connsiteX0" fmla="*/ 0 w 757237"/>
                  <a:gd name="connsiteY0" fmla="*/ 519113 h 519609"/>
                  <a:gd name="connsiteX1" fmla="*/ 538162 w 757237"/>
                  <a:gd name="connsiteY1" fmla="*/ 0 h 519609"/>
                  <a:gd name="connsiteX2" fmla="*/ 757237 w 757237"/>
                  <a:gd name="connsiteY2" fmla="*/ 240506 h 519609"/>
                  <a:gd name="connsiteX3" fmla="*/ 0 w 757237"/>
                  <a:gd name="connsiteY3" fmla="*/ 519113 h 519609"/>
                  <a:gd name="connsiteX0" fmla="*/ 0 w 757237"/>
                  <a:gd name="connsiteY0" fmla="*/ 519113 h 519773"/>
                  <a:gd name="connsiteX1" fmla="*/ 538162 w 757237"/>
                  <a:gd name="connsiteY1" fmla="*/ 0 h 519773"/>
                  <a:gd name="connsiteX2" fmla="*/ 757237 w 757237"/>
                  <a:gd name="connsiteY2" fmla="*/ 240506 h 519773"/>
                  <a:gd name="connsiteX3" fmla="*/ 0 w 757237"/>
                  <a:gd name="connsiteY3" fmla="*/ 519113 h 519773"/>
                  <a:gd name="connsiteX0" fmla="*/ 0 w 757237"/>
                  <a:gd name="connsiteY0" fmla="*/ 519113 h 519485"/>
                  <a:gd name="connsiteX1" fmla="*/ 538162 w 757237"/>
                  <a:gd name="connsiteY1" fmla="*/ 0 h 519485"/>
                  <a:gd name="connsiteX2" fmla="*/ 757237 w 757237"/>
                  <a:gd name="connsiteY2" fmla="*/ 240506 h 519485"/>
                  <a:gd name="connsiteX3" fmla="*/ 0 w 757237"/>
                  <a:gd name="connsiteY3" fmla="*/ 519113 h 519485"/>
                  <a:gd name="connsiteX0" fmla="*/ 0 w 757237"/>
                  <a:gd name="connsiteY0" fmla="*/ 519113 h 519113"/>
                  <a:gd name="connsiteX1" fmla="*/ 538162 w 757237"/>
                  <a:gd name="connsiteY1" fmla="*/ 0 h 519113"/>
                  <a:gd name="connsiteX2" fmla="*/ 757237 w 757237"/>
                  <a:gd name="connsiteY2" fmla="*/ 240506 h 519113"/>
                  <a:gd name="connsiteX3" fmla="*/ 0 w 757237"/>
                  <a:gd name="connsiteY3" fmla="*/ 519113 h 519113"/>
                  <a:gd name="connsiteX0" fmla="*/ 0 w 757237"/>
                  <a:gd name="connsiteY0" fmla="*/ 519113 h 519113"/>
                  <a:gd name="connsiteX1" fmla="*/ 538162 w 757237"/>
                  <a:gd name="connsiteY1" fmla="*/ 0 h 519113"/>
                  <a:gd name="connsiteX2" fmla="*/ 757237 w 757237"/>
                  <a:gd name="connsiteY2" fmla="*/ 240506 h 519113"/>
                  <a:gd name="connsiteX3" fmla="*/ 0 w 757237"/>
                  <a:gd name="connsiteY3" fmla="*/ 519113 h 519113"/>
                  <a:gd name="connsiteX0" fmla="*/ 0 w 757237"/>
                  <a:gd name="connsiteY0" fmla="*/ 519113 h 519113"/>
                  <a:gd name="connsiteX1" fmla="*/ 538162 w 757237"/>
                  <a:gd name="connsiteY1" fmla="*/ 0 h 519113"/>
                  <a:gd name="connsiteX2" fmla="*/ 757237 w 757237"/>
                  <a:gd name="connsiteY2" fmla="*/ 240506 h 519113"/>
                  <a:gd name="connsiteX3" fmla="*/ 0 w 757237"/>
                  <a:gd name="connsiteY3" fmla="*/ 519113 h 519113"/>
                  <a:gd name="connsiteX0" fmla="*/ 0 w 757237"/>
                  <a:gd name="connsiteY0" fmla="*/ 519113 h 519113"/>
                  <a:gd name="connsiteX1" fmla="*/ 538162 w 757237"/>
                  <a:gd name="connsiteY1" fmla="*/ 0 h 519113"/>
                  <a:gd name="connsiteX2" fmla="*/ 757237 w 757237"/>
                  <a:gd name="connsiteY2" fmla="*/ 240506 h 519113"/>
                  <a:gd name="connsiteX3" fmla="*/ 0 w 757237"/>
                  <a:gd name="connsiteY3" fmla="*/ 519113 h 519113"/>
                  <a:gd name="connsiteX0" fmla="*/ 0 w 890587"/>
                  <a:gd name="connsiteY0" fmla="*/ 66676 h 247668"/>
                  <a:gd name="connsiteX1" fmla="*/ 671512 w 890587"/>
                  <a:gd name="connsiteY1" fmla="*/ 0 h 247668"/>
                  <a:gd name="connsiteX2" fmla="*/ 890587 w 890587"/>
                  <a:gd name="connsiteY2" fmla="*/ 240506 h 247668"/>
                  <a:gd name="connsiteX3" fmla="*/ 0 w 890587"/>
                  <a:gd name="connsiteY3" fmla="*/ 66676 h 247668"/>
                  <a:gd name="connsiteX0" fmla="*/ 0 w 890587"/>
                  <a:gd name="connsiteY0" fmla="*/ 66676 h 250240"/>
                  <a:gd name="connsiteX1" fmla="*/ 671512 w 890587"/>
                  <a:gd name="connsiteY1" fmla="*/ 0 h 250240"/>
                  <a:gd name="connsiteX2" fmla="*/ 890587 w 890587"/>
                  <a:gd name="connsiteY2" fmla="*/ 240506 h 250240"/>
                  <a:gd name="connsiteX3" fmla="*/ 0 w 890587"/>
                  <a:gd name="connsiteY3" fmla="*/ 66676 h 250240"/>
                  <a:gd name="connsiteX0" fmla="*/ 0 w 890587"/>
                  <a:gd name="connsiteY0" fmla="*/ 59533 h 243097"/>
                  <a:gd name="connsiteX1" fmla="*/ 407193 w 890587"/>
                  <a:gd name="connsiteY1" fmla="*/ 0 h 243097"/>
                  <a:gd name="connsiteX2" fmla="*/ 890587 w 890587"/>
                  <a:gd name="connsiteY2" fmla="*/ 233363 h 243097"/>
                  <a:gd name="connsiteX3" fmla="*/ 0 w 890587"/>
                  <a:gd name="connsiteY3" fmla="*/ 59533 h 243097"/>
                  <a:gd name="connsiteX0" fmla="*/ 0 w 604837"/>
                  <a:gd name="connsiteY0" fmla="*/ 59533 h 199408"/>
                  <a:gd name="connsiteX1" fmla="*/ 407193 w 604837"/>
                  <a:gd name="connsiteY1" fmla="*/ 0 h 199408"/>
                  <a:gd name="connsiteX2" fmla="*/ 604837 w 604837"/>
                  <a:gd name="connsiteY2" fmla="*/ 188119 h 199408"/>
                  <a:gd name="connsiteX3" fmla="*/ 0 w 604837"/>
                  <a:gd name="connsiteY3" fmla="*/ 59533 h 199408"/>
                  <a:gd name="connsiteX0" fmla="*/ 0 w 604837"/>
                  <a:gd name="connsiteY0" fmla="*/ 59533 h 188119"/>
                  <a:gd name="connsiteX1" fmla="*/ 407193 w 604837"/>
                  <a:gd name="connsiteY1" fmla="*/ 0 h 188119"/>
                  <a:gd name="connsiteX2" fmla="*/ 604837 w 604837"/>
                  <a:gd name="connsiteY2" fmla="*/ 188119 h 188119"/>
                  <a:gd name="connsiteX3" fmla="*/ 0 w 604837"/>
                  <a:gd name="connsiteY3" fmla="*/ 59533 h 188119"/>
                  <a:gd name="connsiteX0" fmla="*/ 0 w 604837"/>
                  <a:gd name="connsiteY0" fmla="*/ 65715 h 194301"/>
                  <a:gd name="connsiteX1" fmla="*/ 407193 w 604837"/>
                  <a:gd name="connsiteY1" fmla="*/ 6182 h 194301"/>
                  <a:gd name="connsiteX2" fmla="*/ 604837 w 604837"/>
                  <a:gd name="connsiteY2" fmla="*/ 194301 h 194301"/>
                  <a:gd name="connsiteX3" fmla="*/ 0 w 604837"/>
                  <a:gd name="connsiteY3" fmla="*/ 65715 h 194301"/>
                  <a:gd name="connsiteX0" fmla="*/ 0 w 604837"/>
                  <a:gd name="connsiteY0" fmla="*/ 65715 h 194301"/>
                  <a:gd name="connsiteX1" fmla="*/ 407193 w 604837"/>
                  <a:gd name="connsiteY1" fmla="*/ 6182 h 194301"/>
                  <a:gd name="connsiteX2" fmla="*/ 604837 w 604837"/>
                  <a:gd name="connsiteY2" fmla="*/ 194301 h 194301"/>
                  <a:gd name="connsiteX3" fmla="*/ 0 w 604837"/>
                  <a:gd name="connsiteY3" fmla="*/ 65715 h 194301"/>
                  <a:gd name="connsiteX0" fmla="*/ 0 w 604837"/>
                  <a:gd name="connsiteY0" fmla="*/ 59533 h 188119"/>
                  <a:gd name="connsiteX1" fmla="*/ 407193 w 604837"/>
                  <a:gd name="connsiteY1" fmla="*/ 0 h 188119"/>
                  <a:gd name="connsiteX2" fmla="*/ 604837 w 604837"/>
                  <a:gd name="connsiteY2" fmla="*/ 188119 h 188119"/>
                  <a:gd name="connsiteX3" fmla="*/ 0 w 604837"/>
                  <a:gd name="connsiteY3" fmla="*/ 59533 h 188119"/>
                  <a:gd name="connsiteX0" fmla="*/ 0 w 604837"/>
                  <a:gd name="connsiteY0" fmla="*/ 61914 h 190500"/>
                  <a:gd name="connsiteX1" fmla="*/ 414336 w 604837"/>
                  <a:gd name="connsiteY1" fmla="*/ 0 h 190500"/>
                  <a:gd name="connsiteX2" fmla="*/ 604837 w 604837"/>
                  <a:gd name="connsiteY2" fmla="*/ 190500 h 190500"/>
                  <a:gd name="connsiteX3" fmla="*/ 0 w 604837"/>
                  <a:gd name="connsiteY3" fmla="*/ 61914 h 190500"/>
                  <a:gd name="connsiteX0" fmla="*/ 0 w 607219"/>
                  <a:gd name="connsiteY0" fmla="*/ 64295 h 190500"/>
                  <a:gd name="connsiteX1" fmla="*/ 416718 w 607219"/>
                  <a:gd name="connsiteY1" fmla="*/ 0 h 190500"/>
                  <a:gd name="connsiteX2" fmla="*/ 607219 w 607219"/>
                  <a:gd name="connsiteY2" fmla="*/ 190500 h 190500"/>
                  <a:gd name="connsiteX3" fmla="*/ 0 w 607219"/>
                  <a:gd name="connsiteY3" fmla="*/ 64295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7219" h="190500">
                    <a:moveTo>
                      <a:pt x="0" y="64295"/>
                    </a:moveTo>
                    <a:lnTo>
                      <a:pt x="416718" y="0"/>
                    </a:lnTo>
                    <a:lnTo>
                      <a:pt x="607219" y="190500"/>
                    </a:lnTo>
                    <a:cubicBezTo>
                      <a:pt x="347663" y="101204"/>
                      <a:pt x="166688" y="60723"/>
                      <a:pt x="0" y="64295"/>
                    </a:cubicBezTo>
                    <a:close/>
                  </a:path>
                </a:pathLst>
              </a:custGeom>
              <a:gradFill>
                <a:gsLst>
                  <a:gs pos="75000">
                    <a:schemeClr val="accent1">
                      <a:lumMod val="20000"/>
                      <a:lumOff val="80000"/>
                    </a:schemeClr>
                  </a:gs>
                  <a:gs pos="38000">
                    <a:schemeClr val="bg1"/>
                  </a:gs>
                  <a:gs pos="100000">
                    <a:srgbClr val="EAE894"/>
                  </a:gs>
                </a:gsLst>
                <a:lin ang="0" scaled="1"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20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77788" y="-8334"/>
            <a:ext cx="770485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s-ES_tradnl" sz="2400" dirty="0" err="1" smtClean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The</a:t>
            </a:r>
            <a:r>
              <a:rPr lang="es-ES_tradnl" sz="2400" dirty="0" smtClean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es-ES_tradnl" sz="2400" dirty="0" err="1" smtClean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optics</a:t>
            </a:r>
            <a:r>
              <a:rPr lang="es-ES_tradnl" sz="2400" dirty="0" smtClean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es-ES_tradnl" sz="2400" dirty="0" err="1" smtClean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metrology</a:t>
            </a:r>
            <a:r>
              <a:rPr lang="es-ES_tradnl" sz="2400" dirty="0" smtClean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es-ES_tradnl" sz="2400" dirty="0" err="1" smtClean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laboratory</a:t>
            </a:r>
            <a:endParaRPr lang="es-ES_tradnl" sz="2400" dirty="0">
              <a:solidFill>
                <a:schemeClr val="accent6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198662" y="5607158"/>
            <a:ext cx="295508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000" b="1" dirty="0" smtClean="0">
                <a:latin typeface="Arial Narrow" pitchFamily="34" charset="0"/>
              </a:rPr>
              <a:t>NOM: </a:t>
            </a:r>
            <a:r>
              <a:rPr lang="es-ES" sz="2000" b="1" dirty="0" err="1" smtClean="0">
                <a:latin typeface="Arial Narrow" pitchFamily="34" charset="0"/>
              </a:rPr>
              <a:t>nanometer</a:t>
            </a:r>
            <a:r>
              <a:rPr lang="es-ES" sz="2000" b="1" dirty="0" smtClean="0">
                <a:latin typeface="Arial Narrow" pitchFamily="34" charset="0"/>
              </a:rPr>
              <a:t> </a:t>
            </a:r>
            <a:r>
              <a:rPr lang="es-ES" sz="2000" b="1" dirty="0" err="1" smtClean="0">
                <a:latin typeface="Arial Narrow" pitchFamily="34" charset="0"/>
              </a:rPr>
              <a:t>optical</a:t>
            </a:r>
            <a:r>
              <a:rPr lang="es-ES" sz="2000" b="1" dirty="0" smtClean="0">
                <a:latin typeface="Arial Narrow" pitchFamily="34" charset="0"/>
              </a:rPr>
              <a:t> </a:t>
            </a:r>
            <a:r>
              <a:rPr lang="es-ES" sz="2000" b="1" dirty="0" err="1" smtClean="0">
                <a:latin typeface="Arial Narrow" pitchFamily="34" charset="0"/>
              </a:rPr>
              <a:t>measuring</a:t>
            </a:r>
            <a:r>
              <a:rPr lang="es-ES" sz="2000" b="1" dirty="0" smtClean="0">
                <a:latin typeface="Arial Narrow" pitchFamily="34" charset="0"/>
              </a:rPr>
              <a:t> machine</a:t>
            </a:r>
            <a:endParaRPr lang="es-ES" sz="2000" b="1" dirty="0">
              <a:latin typeface="Arial Narrow" pitchFamily="34" charset="0"/>
              <a:cs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ALBA - C. Biscari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16 December 2013 - ALBA-SSRF Workshop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C0CD7E-1085-4C75-828A-81BC512D6C0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6300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1143775" y="213944"/>
            <a:ext cx="7984729" cy="32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0016" tIns="10008" rIns="20016" bIns="10008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TANGO: the</a:t>
            </a:r>
            <a:r>
              <a:rPr lang="en-US" sz="2000" b="1" dirty="0" smtClean="0"/>
              <a:t> </a:t>
            </a:r>
            <a:r>
              <a:rPr lang="en-US" sz="2000" b="1" dirty="0"/>
              <a:t>control system for </a:t>
            </a:r>
            <a:r>
              <a:rPr lang="en-US" sz="2000" b="1" dirty="0" smtClean="0"/>
              <a:t>accelerators </a:t>
            </a:r>
            <a:r>
              <a:rPr lang="en-US" sz="2000" b="1" dirty="0"/>
              <a:t>and </a:t>
            </a:r>
            <a:r>
              <a:rPr lang="en-US" sz="2000" b="1" dirty="0" smtClean="0"/>
              <a:t>Beamlines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Text Box 7"/>
          <p:cNvSpPr txBox="1">
            <a:spLocks noChangeArrowheads="1"/>
          </p:cNvSpPr>
          <p:nvPr/>
        </p:nvSpPr>
        <p:spPr bwMode="auto">
          <a:xfrm>
            <a:off x="4447323" y="928860"/>
            <a:ext cx="4527358" cy="516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0016" tIns="10008" rIns="20016" bIns="10008">
            <a:spAutoFit/>
          </a:bodyPr>
          <a:lstStyle/>
          <a:p>
            <a:pPr marL="250203" indent="-250203">
              <a:spcAft>
                <a:spcPts val="1313"/>
              </a:spcAft>
              <a:buClr>
                <a:schemeClr val="accent1"/>
              </a:buClr>
              <a:buSzPct val="80000"/>
              <a:buFont typeface="Wingdings" pitchFamily="2" charset="2"/>
              <a:buChar char="§"/>
            </a:pPr>
            <a:r>
              <a:rPr lang="en-US" sz="1900" b="1" dirty="0" smtClean="0">
                <a:solidFill>
                  <a:schemeClr val="accent6">
                    <a:lumMod val="50000"/>
                  </a:schemeClr>
                </a:solidFill>
              </a:rPr>
              <a:t>Active collaboration among nine scientific institutions in Europe.</a:t>
            </a:r>
          </a:p>
          <a:p>
            <a:pPr marL="250203" indent="-250203">
              <a:spcAft>
                <a:spcPts val="1313"/>
              </a:spcAft>
              <a:buClr>
                <a:schemeClr val="accent1"/>
              </a:buClr>
              <a:buSzPct val="80000"/>
              <a:buFont typeface="Wingdings" pitchFamily="2" charset="2"/>
              <a:buChar char="§"/>
            </a:pPr>
            <a:r>
              <a:rPr lang="en-US" sz="1900" b="1" dirty="0" smtClean="0">
                <a:solidFill>
                  <a:schemeClr val="accent6">
                    <a:lumMod val="50000"/>
                  </a:schemeClr>
                </a:solidFill>
              </a:rPr>
              <a:t>Communication layer based on CORBA and ZMQ and implementing C++, Java and Python as programming languages. </a:t>
            </a:r>
          </a:p>
          <a:p>
            <a:pPr marL="250203" indent="-250203">
              <a:spcAft>
                <a:spcPts val="1313"/>
              </a:spcAft>
              <a:buClr>
                <a:schemeClr val="accent1"/>
              </a:buClr>
              <a:buSzPct val="80000"/>
              <a:buFont typeface="Wingdings" pitchFamily="2" charset="2"/>
              <a:buChar char="§"/>
            </a:pPr>
            <a:r>
              <a:rPr lang="en-US" sz="1900" b="1" dirty="0">
                <a:solidFill>
                  <a:schemeClr val="accent6">
                    <a:lumMod val="50000"/>
                  </a:schemeClr>
                </a:solidFill>
              </a:rPr>
              <a:t>Management and self-diagnostic tools</a:t>
            </a:r>
          </a:p>
          <a:p>
            <a:pPr marL="250203" indent="-250203">
              <a:spcAft>
                <a:spcPts val="1313"/>
              </a:spcAft>
              <a:buClr>
                <a:schemeClr val="accent1"/>
              </a:buClr>
              <a:buSzPct val="80000"/>
              <a:buFont typeface="Wingdings" pitchFamily="2" charset="2"/>
              <a:buChar char="§"/>
            </a:pPr>
            <a:r>
              <a:rPr lang="en-US" sz="1900" b="1" dirty="0" smtClean="0">
                <a:solidFill>
                  <a:schemeClr val="accent6">
                    <a:lumMod val="50000"/>
                  </a:schemeClr>
                </a:solidFill>
              </a:rPr>
              <a:t>Code generators</a:t>
            </a:r>
          </a:p>
          <a:p>
            <a:pPr marL="250203" indent="-250203">
              <a:spcAft>
                <a:spcPts val="1313"/>
              </a:spcAft>
              <a:buClr>
                <a:schemeClr val="accent1"/>
              </a:buClr>
              <a:buSzPct val="80000"/>
              <a:buFont typeface="Wingdings" pitchFamily="2" charset="2"/>
              <a:buChar char="§"/>
            </a:pPr>
            <a:r>
              <a:rPr lang="en-US" sz="1900" b="1" dirty="0" smtClean="0">
                <a:solidFill>
                  <a:schemeClr val="accent6">
                    <a:lumMod val="50000"/>
                  </a:schemeClr>
                </a:solidFill>
              </a:rPr>
              <a:t>Evolving into SARDANA, 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a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generic program for control applications in large and small installations</a:t>
            </a:r>
            <a:endParaRPr lang="en-US" sz="19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250203" indent="-250203">
              <a:spcAft>
                <a:spcPts val="1313"/>
              </a:spcAft>
              <a:buClr>
                <a:schemeClr val="accent1"/>
              </a:buClr>
              <a:buSzPct val="80000"/>
              <a:buFont typeface="Wingdings" pitchFamily="2" charset="2"/>
              <a:buChar char="§"/>
            </a:pPr>
            <a:endParaRPr lang="en-US" sz="1900" b="1" dirty="0" smtClean="0">
              <a:solidFill>
                <a:schemeClr val="accent1"/>
              </a:solidFill>
            </a:endParaRPr>
          </a:p>
          <a:p>
            <a:pPr marL="250203" indent="-250203">
              <a:spcAft>
                <a:spcPts val="1313"/>
              </a:spcAft>
              <a:buClr>
                <a:schemeClr val="accent1"/>
              </a:buClr>
              <a:buSzPct val="80000"/>
              <a:buFont typeface="Wingdings" pitchFamily="2" charset="2"/>
              <a:buChar char="§"/>
            </a:pPr>
            <a:endParaRPr lang="en-US" sz="1900" b="1" dirty="0">
              <a:solidFill>
                <a:schemeClr val="accent1"/>
              </a:solidFill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850" y="3712994"/>
            <a:ext cx="3084060" cy="295903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66" y="836712"/>
            <a:ext cx="4247828" cy="2762627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79" y="5364631"/>
            <a:ext cx="1893627" cy="1307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ALBA - C. Biscari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16 December 2013 - ALBA-SSRF Workshop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C0CD7E-1085-4C75-828A-81BC512D6C0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54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817318" y="2260510"/>
            <a:ext cx="2058938" cy="4408850"/>
            <a:chOff x="2873102" y="2260510"/>
            <a:chExt cx="2058938" cy="4408850"/>
          </a:xfrm>
        </p:grpSpPr>
        <p:sp>
          <p:nvSpPr>
            <p:cNvPr id="32" name="Rounded Rectangle 31"/>
            <p:cNvSpPr/>
            <p:nvPr/>
          </p:nvSpPr>
          <p:spPr>
            <a:xfrm>
              <a:off x="2873102" y="2417762"/>
              <a:ext cx="2058938" cy="4251598"/>
            </a:xfrm>
            <a:prstGeom prst="roundRect">
              <a:avLst>
                <a:gd name="adj" fmla="val 9658"/>
              </a:avLst>
            </a:prstGeom>
            <a:solidFill>
              <a:schemeClr val="bg1">
                <a:alpha val="0"/>
              </a:schemeClr>
            </a:solidFill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>
              <a:noAutofit/>
            </a:bodyPr>
            <a:lstStyle/>
            <a:p>
              <a:endPara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3544509" y="2260510"/>
              <a:ext cx="1315523" cy="314504"/>
            </a:xfrm>
            <a:prstGeom prst="roundRect">
              <a:avLst>
                <a:gd name="adj" fmla="val 21441"/>
              </a:avLst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>
              <a:spAutoFit/>
            </a:bodyPr>
            <a:lstStyle/>
            <a:p>
              <a:r>
                <a:rPr lang="es-ES_tradnl" sz="1200" dirty="0" err="1" smtClean="0">
                  <a:solidFill>
                    <a:prstClr val="black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Detailed</a:t>
              </a:r>
              <a:r>
                <a:rPr lang="es-ES_tradnl" sz="1200" dirty="0" smtClean="0">
                  <a:solidFill>
                    <a:prstClr val="black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 </a:t>
              </a:r>
              <a:r>
                <a:rPr lang="es-ES_tradnl" sz="1200" dirty="0" err="1" smtClean="0">
                  <a:solidFill>
                    <a:prstClr val="black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Design</a:t>
              </a:r>
              <a:endParaRPr lang="en-US" sz="1200" dirty="0" smtClean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051"/>
            <a:stretch/>
          </p:blipFill>
          <p:spPr bwMode="auto">
            <a:xfrm>
              <a:off x="3059832" y="2780928"/>
              <a:ext cx="1728192" cy="1700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5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7824" y="4581128"/>
              <a:ext cx="1944216" cy="1921661"/>
            </a:xfrm>
            <a:prstGeom prst="rect">
              <a:avLst/>
            </a:prstGeom>
            <a:noFill/>
            <a:ln>
              <a:noFill/>
              <a:round/>
            </a:ln>
            <a:effectLst/>
          </p:spPr>
        </p:pic>
      </p:grpSp>
      <p:grpSp>
        <p:nvGrpSpPr>
          <p:cNvPr id="25" name="Group 24"/>
          <p:cNvGrpSpPr/>
          <p:nvPr/>
        </p:nvGrpSpPr>
        <p:grpSpPr>
          <a:xfrm>
            <a:off x="6977558" y="2322408"/>
            <a:ext cx="2058938" cy="4350078"/>
            <a:chOff x="6977558" y="2322408"/>
            <a:chExt cx="2058938" cy="4350078"/>
          </a:xfrm>
        </p:grpSpPr>
        <p:sp>
          <p:nvSpPr>
            <p:cNvPr id="38" name="Rounded Rectangle 37"/>
            <p:cNvSpPr/>
            <p:nvPr/>
          </p:nvSpPr>
          <p:spPr>
            <a:xfrm>
              <a:off x="6977558" y="2420888"/>
              <a:ext cx="2058938" cy="4251598"/>
            </a:xfrm>
            <a:prstGeom prst="roundRect">
              <a:avLst>
                <a:gd name="adj" fmla="val 9658"/>
              </a:avLst>
            </a:prstGeom>
            <a:solidFill>
              <a:schemeClr val="bg1">
                <a:alpha val="0"/>
              </a:schemeClr>
            </a:solidFill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>
              <a:noAutofit/>
            </a:bodyPr>
            <a:lstStyle/>
            <a:p>
              <a:endPara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7864989" y="2322408"/>
              <a:ext cx="1099499" cy="314504"/>
            </a:xfrm>
            <a:prstGeom prst="roundRect">
              <a:avLst>
                <a:gd name="adj" fmla="val 21441"/>
              </a:avLst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>
              <a:spAutoFit/>
            </a:bodyPr>
            <a:lstStyle/>
            <a:p>
              <a:r>
                <a:rPr lang="es-ES_tradnl" sz="1200" dirty="0" err="1" smtClean="0">
                  <a:solidFill>
                    <a:prstClr val="black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Manuf</a:t>
              </a:r>
              <a:r>
                <a:rPr lang="es-ES_tradnl" sz="1200" dirty="0" smtClean="0">
                  <a:solidFill>
                    <a:prstClr val="black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. &amp; Inst.</a:t>
              </a:r>
              <a:endParaRPr lang="en-US" sz="1200" dirty="0" smtClean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Picture 61" descr="IMG_759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4530" y="2787554"/>
              <a:ext cx="1436314" cy="2153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9880" y="5066319"/>
              <a:ext cx="2000328" cy="1500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784870" y="2263636"/>
            <a:ext cx="2058938" cy="4405724"/>
            <a:chOff x="784870" y="2263636"/>
            <a:chExt cx="2058938" cy="4405724"/>
          </a:xfrm>
        </p:grpSpPr>
        <p:sp>
          <p:nvSpPr>
            <p:cNvPr id="28" name="Rounded Rectangle 27"/>
            <p:cNvSpPr/>
            <p:nvPr/>
          </p:nvSpPr>
          <p:spPr>
            <a:xfrm>
              <a:off x="784870" y="2420888"/>
              <a:ext cx="2058938" cy="4248472"/>
            </a:xfrm>
            <a:prstGeom prst="roundRect">
              <a:avLst>
                <a:gd name="adj" fmla="val 9658"/>
              </a:avLst>
            </a:prstGeom>
            <a:solidFill>
              <a:schemeClr val="bg1">
                <a:alpha val="0"/>
              </a:schemeClr>
            </a:solidFill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>
              <a:noAutofit/>
            </a:bodyPr>
            <a:lstStyle/>
            <a:p>
              <a:endPara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411" y="2636912"/>
              <a:ext cx="1993640" cy="1942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Group 5"/>
            <p:cNvGrpSpPr>
              <a:grpSpLocks noChangeAspect="1"/>
            </p:cNvGrpSpPr>
            <p:nvPr/>
          </p:nvGrpSpPr>
          <p:grpSpPr>
            <a:xfrm>
              <a:off x="1025738" y="4653136"/>
              <a:ext cx="1620329" cy="1871787"/>
              <a:chOff x="-3055167" y="1988840"/>
              <a:chExt cx="2948225" cy="3405758"/>
            </a:xfrm>
          </p:grpSpPr>
          <p:pic>
            <p:nvPicPr>
              <p:cNvPr id="21" name="Picture 19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321"/>
              <a:stretch/>
            </p:blipFill>
            <p:spPr bwMode="auto">
              <a:xfrm>
                <a:off x="-3055167" y="2204885"/>
                <a:ext cx="2920999" cy="31897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0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422" t="16826" r="21618" b="14556"/>
              <a:stretch/>
            </p:blipFill>
            <p:spPr bwMode="auto">
              <a:xfrm>
                <a:off x="-2955207" y="4005064"/>
                <a:ext cx="1408471" cy="1216742"/>
              </a:xfrm>
              <a:prstGeom prst="rect">
                <a:avLst/>
              </a:prstGeom>
              <a:noFill/>
              <a:ln w="9525">
                <a:solidFill>
                  <a:srgbClr val="33CCCC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6" name="Picture 11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551244" y="1988840"/>
                <a:ext cx="2444302" cy="17140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0" name="Rounded Rectangle 29"/>
            <p:cNvSpPr/>
            <p:nvPr/>
          </p:nvSpPr>
          <p:spPr>
            <a:xfrm>
              <a:off x="1384268" y="2263636"/>
              <a:ext cx="1459539" cy="314504"/>
            </a:xfrm>
            <a:prstGeom prst="roundRect">
              <a:avLst>
                <a:gd name="adj" fmla="val 21441"/>
              </a:avLst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t" anchorCtr="0">
              <a:spAutoFit/>
            </a:bodyPr>
            <a:lstStyle/>
            <a:p>
              <a:r>
                <a:rPr lang="es-ES_tradnl" sz="1200" dirty="0" smtClean="0">
                  <a:solidFill>
                    <a:prstClr val="black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Conceptual </a:t>
              </a:r>
              <a:r>
                <a:rPr lang="es-ES_tradnl" sz="1200" dirty="0" err="1" smtClean="0">
                  <a:solidFill>
                    <a:prstClr val="black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Design</a:t>
              </a:r>
              <a:endParaRPr lang="en-US" sz="1200" dirty="0" smtClean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835696" y="3343798"/>
            <a:ext cx="3674386" cy="2389458"/>
            <a:chOff x="3902571" y="3343798"/>
            <a:chExt cx="3674386" cy="2389458"/>
          </a:xfrm>
        </p:grpSpPr>
        <p:sp>
          <p:nvSpPr>
            <p:cNvPr id="36" name="Rounded Rectangle 35"/>
            <p:cNvSpPr/>
            <p:nvPr/>
          </p:nvSpPr>
          <p:spPr>
            <a:xfrm>
              <a:off x="3902571" y="3548882"/>
              <a:ext cx="3674386" cy="2184374"/>
            </a:xfrm>
            <a:prstGeom prst="roundRect">
              <a:avLst>
                <a:gd name="adj" fmla="val 9658"/>
              </a:avLst>
            </a:prstGeom>
            <a:solidFill>
              <a:schemeClr val="bg1">
                <a:alpha val="71000"/>
              </a:schemeClr>
            </a:solidFill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>
              <a:noAutofit/>
            </a:bodyPr>
            <a:lstStyle/>
            <a:p>
              <a:endPara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7943" y="3693290"/>
              <a:ext cx="3329411" cy="189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Rounded Rectangle 36"/>
            <p:cNvSpPr/>
            <p:nvPr/>
          </p:nvSpPr>
          <p:spPr>
            <a:xfrm>
              <a:off x="5987592" y="3343798"/>
              <a:ext cx="1022288" cy="314504"/>
            </a:xfrm>
            <a:prstGeom prst="roundRect">
              <a:avLst>
                <a:gd name="adj" fmla="val 21441"/>
              </a:avLst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>
              <a:spAutoFit/>
            </a:bodyPr>
            <a:lstStyle/>
            <a:p>
              <a:r>
                <a:rPr lang="es-ES_tradnl" sz="1200" dirty="0" err="1" smtClean="0">
                  <a:solidFill>
                    <a:prstClr val="black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Integration</a:t>
              </a:r>
              <a:endParaRPr lang="en-US" sz="1200" dirty="0" smtClean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082" name="Picture 10" descr="http://themetoday.com/wp-content/uploads/2010/10/blue-arrow-icon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6909">
            <a:off x="2651429" y="2513145"/>
            <a:ext cx="1075184" cy="107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0" descr="http://themetoday.com/wp-content/uploads/2010/10/blue-arrow-icon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2749">
            <a:off x="6598941" y="1945310"/>
            <a:ext cx="1075184" cy="107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ounded Rectangle 48"/>
          <p:cNvSpPr/>
          <p:nvPr/>
        </p:nvSpPr>
        <p:spPr>
          <a:xfrm>
            <a:off x="1799692" y="1533213"/>
            <a:ext cx="2916324" cy="451485"/>
          </a:xfrm>
          <a:prstGeom prst="roundRect">
            <a:avLst>
              <a:gd name="adj" fmla="val 31915"/>
            </a:avLst>
          </a:prstGeom>
          <a:solidFill>
            <a:schemeClr val="bg1"/>
          </a:solidFill>
          <a:ln w="95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Scientific case, specifications</a:t>
            </a:r>
            <a:endParaRPr lang="en-US" sz="1000" dirty="0" smtClean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Picture 10" descr="http://themetoday.com/wp-content/uploads/2010/10/blue-arrow-icon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43054" flipH="1">
            <a:off x="646410" y="1503390"/>
            <a:ext cx="1302665" cy="107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0" descr="http://themetoday.com/wp-content/uploads/2010/10/blue-arrow-icon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2932">
            <a:off x="3054427" y="2129439"/>
            <a:ext cx="1846293" cy="70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1297742" y="759922"/>
            <a:ext cx="6217201" cy="495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prstClr val="white">
                    <a:lumMod val="50000"/>
                  </a:prstClr>
                </a:solidFill>
                <a:latin typeface="Arial Narrow" panose="020B0606020202030204" pitchFamily="34" charset="0"/>
                <a:cs typeface="Arial" pitchFamily="34" charset="0"/>
              </a:rPr>
              <a:t>Example: XALOC supports - from Design to installation</a:t>
            </a:r>
            <a:endParaRPr lang="en-US" sz="2000" b="1" dirty="0">
              <a:solidFill>
                <a:prstClr val="white">
                  <a:lumMod val="50000"/>
                </a:prstClr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26036" y="198519"/>
            <a:ext cx="6190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 err="1" smtClean="0">
                <a:latin typeface="Arial Narrow" panose="020B0606020202030204" pitchFamily="34" charset="0"/>
                <a:cs typeface="Arial" pitchFamily="34" charset="0"/>
              </a:rPr>
              <a:t>Engineering</a:t>
            </a:r>
            <a:r>
              <a:rPr lang="es-ES_tradnl" sz="2000" dirty="0" smtClean="0">
                <a:latin typeface="Arial Narrow" panose="020B0606020202030204" pitchFamily="34" charset="0"/>
                <a:cs typeface="Arial" pitchFamily="34" charset="0"/>
              </a:rPr>
              <a:t> </a:t>
            </a:r>
            <a:r>
              <a:rPr lang="es-ES_tradnl" sz="2000" dirty="0" err="1" smtClean="0">
                <a:latin typeface="Arial Narrow" panose="020B0606020202030204" pitchFamily="34" charset="0"/>
                <a:cs typeface="Arial" pitchFamily="34" charset="0"/>
              </a:rPr>
              <a:t>Division</a:t>
            </a:r>
            <a:r>
              <a:rPr lang="es-ES_tradnl" sz="2000" dirty="0" smtClean="0">
                <a:latin typeface="Arial Narrow" panose="020B0606020202030204" pitchFamily="34" charset="0"/>
                <a:cs typeface="Arial" pitchFamily="34" charset="0"/>
              </a:rPr>
              <a:t>: </a:t>
            </a:r>
            <a:r>
              <a:rPr lang="es-ES_tradnl" sz="2000" dirty="0" err="1" smtClean="0">
                <a:latin typeface="Arial Narrow" panose="020B0606020202030204" pitchFamily="34" charset="0"/>
                <a:cs typeface="Arial" pitchFamily="34" charset="0"/>
              </a:rPr>
              <a:t>design</a:t>
            </a:r>
            <a:r>
              <a:rPr lang="es-ES_tradnl" sz="2000" dirty="0" smtClean="0">
                <a:latin typeface="Arial Narrow" panose="020B0606020202030204" pitchFamily="34" charset="0"/>
                <a:cs typeface="Arial" pitchFamily="34" charset="0"/>
              </a:rPr>
              <a:t>, support, </a:t>
            </a:r>
            <a:r>
              <a:rPr lang="es-ES_tradnl" sz="2000" dirty="0" err="1" smtClean="0">
                <a:latin typeface="Arial Narrow" panose="020B0606020202030204" pitchFamily="34" charset="0"/>
                <a:cs typeface="Arial" pitchFamily="34" charset="0"/>
              </a:rPr>
              <a:t>maintenance</a:t>
            </a:r>
            <a:endParaRPr lang="en-US" sz="2000" dirty="0">
              <a:latin typeface="Arial Narrow" panose="020B0606020202030204" pitchFamily="34" charset="0"/>
              <a:cs typeface="Arial" pitchFamily="34" charset="0"/>
            </a:endParaRPr>
          </a:p>
        </p:txBody>
      </p:sp>
      <p:pic>
        <p:nvPicPr>
          <p:cNvPr id="41" name="Picture 10" descr="http://www.cells.es/logo_alba.png">
            <a:hlinkClick r:id="rId13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555" y="42896"/>
            <a:ext cx="1193511" cy="64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2" name="Straight Connector 41"/>
          <p:cNvCxnSpPr/>
          <p:nvPr/>
        </p:nvCxnSpPr>
        <p:spPr>
          <a:xfrm flipV="1">
            <a:off x="0" y="769371"/>
            <a:ext cx="9144000" cy="0"/>
          </a:xfrm>
          <a:prstGeom prst="line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4" name="Diagram 43"/>
          <p:cNvGraphicFramePr/>
          <p:nvPr>
            <p:extLst>
              <p:ext uri="{D42A27DB-BD31-4B8C-83A1-F6EECF244321}">
                <p14:modId xmlns:p14="http://schemas.microsoft.com/office/powerpoint/2010/main" val="3436414964"/>
              </p:ext>
            </p:extLst>
          </p:nvPr>
        </p:nvGraphicFramePr>
        <p:xfrm>
          <a:off x="179513" y="1124744"/>
          <a:ext cx="504055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ALBA - C. Biscari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16 December 2013 - ALBA-SSRF Workshop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86D6D-8845-41DC-B2C4-0FA632E6C2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05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fld id="{CDE3DB8A-F812-BE4F-9A7A-E86BE49DA898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83768" y="2924944"/>
            <a:ext cx="47500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</a:rPr>
              <a:t>One year of Operation</a:t>
            </a:r>
            <a:endParaRPr lang="en-US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10585" y="6638489"/>
            <a:ext cx="2133600" cy="24689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ALBA - C. Biscari</a:t>
            </a:r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004048" y="6659564"/>
            <a:ext cx="3384375" cy="138905"/>
          </a:xfrm>
        </p:spPr>
        <p:txBody>
          <a:bodyPr/>
          <a:lstStyle/>
          <a:p>
            <a:r>
              <a:rPr lang="en-US" smtClean="0"/>
              <a:t>16 December 2013 - ALBA-SSRF Workshop</a:t>
            </a:r>
            <a:endParaRPr lang="en-US" dirty="0"/>
          </a:p>
        </p:txBody>
      </p:sp>
      <p:sp>
        <p:nvSpPr>
          <p:cNvPr id="9" name="Slide Number Placeholder 4"/>
          <p:cNvSpPr txBox="1">
            <a:spLocks/>
          </p:cNvSpPr>
          <p:nvPr/>
        </p:nvSpPr>
        <p:spPr>
          <a:xfrm>
            <a:off x="8483799" y="6597352"/>
            <a:ext cx="576064" cy="219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0C0CD7E-1085-4C75-828A-81BC512D6C0C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5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395536" y="1052736"/>
            <a:ext cx="849694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accent6">
                    <a:lumMod val="75000"/>
                  </a:schemeClr>
                </a:solidFill>
              </a:rPr>
              <a:t>CELLS: </a:t>
            </a:r>
          </a:p>
          <a:p>
            <a:r>
              <a:rPr lang="en-GB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Consortium for the </a:t>
            </a:r>
            <a:r>
              <a:rPr lang="en-GB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Construction, Equipment and Exploitation of the </a:t>
            </a:r>
            <a:r>
              <a:rPr lang="en-GB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Synchrotron Light Laboratory</a:t>
            </a:r>
          </a:p>
          <a:p>
            <a:endParaRPr lang="en-GB" sz="2400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r>
              <a:rPr lang="en-GB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The </a:t>
            </a:r>
            <a:r>
              <a:rPr lang="en-GB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Spanish Ministry of Economy and Competitiveness and the Catalan Ministry of Economy and </a:t>
            </a:r>
            <a:r>
              <a:rPr lang="en-GB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Knowledge have equal </a:t>
            </a:r>
            <a:r>
              <a:rPr lang="en-GB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share in this public </a:t>
            </a:r>
            <a:r>
              <a:rPr lang="en-GB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body, both for construction and for exploitation.</a:t>
            </a:r>
          </a:p>
          <a:p>
            <a:r>
              <a:rPr lang="en-GB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Prof. Ramon Pascual is the President of the Consortium</a:t>
            </a:r>
            <a:endParaRPr lang="en-GB" sz="24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endParaRPr lang="en-GB" sz="2400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r>
              <a:rPr lang="en-GB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ALBA – CELLS  is the biggest scientific infrastructure in Spain.</a:t>
            </a:r>
          </a:p>
          <a:p>
            <a:r>
              <a:rPr lang="es-ES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65.000 mq plot of land, 18500 covered </a:t>
            </a:r>
            <a:r>
              <a:rPr lang="es-ES" sz="24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by</a:t>
            </a:r>
            <a:r>
              <a:rPr lang="es-ES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s-ES" sz="24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buildings</a:t>
            </a:r>
            <a:r>
              <a:rPr lang="es-ES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.</a:t>
            </a:r>
          </a:p>
          <a:p>
            <a:endParaRPr lang="en-GB" sz="2400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75856" y="88676"/>
            <a:ext cx="19319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Organization</a:t>
            </a:r>
            <a:endParaRPr lang="en-US" dirty="0"/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2"/>
          </p:nvPr>
        </p:nvSpPr>
        <p:spPr>
          <a:xfrm>
            <a:off x="10585" y="6638489"/>
            <a:ext cx="2133600" cy="246895"/>
          </a:xfrm>
        </p:spPr>
        <p:txBody>
          <a:bodyPr/>
          <a:lstStyle/>
          <a:p>
            <a:r>
              <a:rPr lang="en-US" smtClean="0"/>
              <a:t>ALBA - C. Biscari</a:t>
            </a:r>
            <a:endParaRPr lang="en-US" dirty="0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004048" y="6659564"/>
            <a:ext cx="3384375" cy="138905"/>
          </a:xfrm>
        </p:spPr>
        <p:txBody>
          <a:bodyPr/>
          <a:lstStyle/>
          <a:p>
            <a:r>
              <a:rPr lang="en-US" smtClean="0"/>
              <a:t>16 December 2013 - ALBA-SSRF Workshop</a:t>
            </a:r>
            <a:endParaRPr lang="en-US" dirty="0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483799" y="6597352"/>
            <a:ext cx="576064" cy="219868"/>
          </a:xfrm>
        </p:spPr>
        <p:txBody>
          <a:bodyPr/>
          <a:lstStyle/>
          <a:p>
            <a:fld id="{70C0CD7E-1085-4C75-828A-81BC512D6C0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39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376363" y="188640"/>
            <a:ext cx="3429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rgbClr val="FFFFFF"/>
                </a:solidFill>
              </a:rPr>
              <a:t>2012: Start of </a:t>
            </a:r>
            <a:r>
              <a:rPr lang="it-IT" sz="2000" dirty="0" err="1" smtClean="0">
                <a:solidFill>
                  <a:srgbClr val="FFFFFF"/>
                </a:solidFill>
              </a:rPr>
              <a:t>user</a:t>
            </a:r>
            <a:r>
              <a:rPr lang="it-IT" sz="2000" dirty="0" smtClean="0">
                <a:solidFill>
                  <a:srgbClr val="FFFFFF"/>
                </a:solidFill>
              </a:rPr>
              <a:t> </a:t>
            </a:r>
            <a:r>
              <a:rPr lang="it-IT" sz="2000" dirty="0" err="1" smtClean="0">
                <a:solidFill>
                  <a:srgbClr val="FFFFFF"/>
                </a:solidFill>
              </a:rPr>
              <a:t>operation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376363" y="537672"/>
            <a:ext cx="5878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94.2% </a:t>
            </a:r>
            <a:r>
              <a:rPr lang="en-US" dirty="0" err="1" smtClean="0">
                <a:solidFill>
                  <a:srgbClr val="FFFFFF"/>
                </a:solidFill>
              </a:rPr>
              <a:t>avaibility</a:t>
            </a:r>
            <a:r>
              <a:rPr lang="en-US" dirty="0" smtClean="0">
                <a:solidFill>
                  <a:srgbClr val="FFFFFF"/>
                </a:solidFill>
              </a:rPr>
              <a:t> of beam on </a:t>
            </a:r>
            <a:r>
              <a:rPr lang="en-US" dirty="0">
                <a:solidFill>
                  <a:srgbClr val="FFFFFF"/>
                </a:solidFill>
              </a:rPr>
              <a:t>average for Jan.-Oct. 2012 </a:t>
            </a:r>
          </a:p>
        </p:txBody>
      </p:sp>
      <p:pic>
        <p:nvPicPr>
          <p:cNvPr id="4098" name="Picture 2" descr="C:\Users\Biscari\AppData\Local\Temp\2012_dcct_f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44000" cy="491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131840" y="616530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2012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6" name="Connettore 2 5"/>
          <p:cNvCxnSpPr/>
          <p:nvPr/>
        </p:nvCxnSpPr>
        <p:spPr bwMode="auto">
          <a:xfrm>
            <a:off x="204289" y="6210662"/>
            <a:ext cx="655272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1">
                <a:lumMod val="25000"/>
              </a:schemeClr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CasellaDiTesto 4"/>
          <p:cNvSpPr txBox="1"/>
          <p:nvPr/>
        </p:nvSpPr>
        <p:spPr>
          <a:xfrm>
            <a:off x="3983293" y="1643525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e- beam current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7164288" y="2240481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100 mA</a:t>
            </a:r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9" name="Connettore 2 8"/>
          <p:cNvCxnSpPr/>
          <p:nvPr/>
        </p:nvCxnSpPr>
        <p:spPr bwMode="auto">
          <a:xfrm>
            <a:off x="204289" y="2425147"/>
            <a:ext cx="6815983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CasellaDiTesto 9"/>
          <p:cNvSpPr txBox="1"/>
          <p:nvPr/>
        </p:nvSpPr>
        <p:spPr>
          <a:xfrm>
            <a:off x="7020272" y="4437112"/>
            <a:ext cx="1123771" cy="1538883"/>
          </a:xfrm>
          <a:prstGeom prst="rect">
            <a:avLst/>
          </a:prstGeom>
          <a:gradFill>
            <a:gsLst>
              <a:gs pos="0">
                <a:srgbClr val="0000CC"/>
              </a:gs>
              <a:gs pos="21001">
                <a:srgbClr val="300371"/>
              </a:gs>
              <a:gs pos="35001">
                <a:srgbClr val="08CDE8"/>
              </a:gs>
              <a:gs pos="52000">
                <a:srgbClr val="FFFF00"/>
              </a:gs>
              <a:gs pos="67000">
                <a:srgbClr val="16F030"/>
              </a:gs>
              <a:gs pos="83000">
                <a:srgbClr val="2E11DD"/>
              </a:gs>
              <a:gs pos="100000">
                <a:srgbClr val="FFC000"/>
              </a:gs>
              <a:gs pos="96000">
                <a:srgbClr val="FF9900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endParaRPr lang="en-GB" sz="2000" dirty="0" smtClean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endParaRPr lang="en-GB" sz="2000" dirty="0" smtClean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r>
              <a:rPr lang="en-GB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FE open</a:t>
            </a:r>
            <a:endParaRPr lang="en-GB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endParaRPr lang="en-GB" b="1" dirty="0" smtClean="0">
              <a:solidFill>
                <a:schemeClr val="bg1"/>
              </a:solidFill>
            </a:endParaRPr>
          </a:p>
          <a:p>
            <a:endParaRPr lang="en-GB" b="1" dirty="0" smtClean="0">
              <a:solidFill>
                <a:schemeClr val="bg1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ALBA - C. Biscari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16 December 2013 - ALBA-SSRF Workshop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C0CD7E-1085-4C75-828A-81BC512D6C0C}" type="slidenum">
              <a:rPr lang="en-US" smtClean="0"/>
              <a:t>30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53399" y="1104505"/>
            <a:ext cx="283507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First official use at one BL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 flipH="1">
            <a:off x="2483768" y="1473837"/>
            <a:ext cx="432048" cy="1451107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57218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652225"/>
            <a:ext cx="2304256" cy="3792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16 December 2013 - ALBA-SSRF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C0CD7E-1085-4C75-828A-81BC512D6C0C}" type="slidenum">
              <a:rPr lang="en-US" smtClean="0"/>
              <a:t>31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ALBA - C. Biscari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51" y="1634098"/>
            <a:ext cx="5224437" cy="33504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68668" y="5036601"/>
            <a:ext cx="2544286" cy="369332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15 January – 31 March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831571" y="5027309"/>
            <a:ext cx="1992853" cy="369332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18 June – 25 July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75656" y="116632"/>
            <a:ext cx="30460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Operation in 2013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 rot="18593545">
            <a:off x="4339762" y="3014860"/>
            <a:ext cx="2608406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Shutdown due to </a:t>
            </a:r>
          </a:p>
          <a:p>
            <a:r>
              <a:rPr lang="en-US" dirty="0" smtClean="0"/>
              <a:t>cooling system problem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0016" y="1786949"/>
            <a:ext cx="1955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2D2D8A"/>
                </a:solidFill>
                <a:latin typeface="Calibri"/>
              </a:rPr>
              <a:t>beam availability: 98.5%</a:t>
            </a:r>
            <a:endParaRPr lang="en-US" sz="1400" dirty="0">
              <a:solidFill>
                <a:srgbClr val="2D2D8A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99846" y="1786948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2D2D8A"/>
                </a:solidFill>
                <a:latin typeface="Calibri"/>
              </a:rPr>
              <a:t>97.7%</a:t>
            </a:r>
            <a:endParaRPr lang="en-US" sz="1400" dirty="0">
              <a:solidFill>
                <a:srgbClr val="2D2D8A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08304" y="1724233"/>
            <a:ext cx="5357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2D2D8A"/>
                </a:solidFill>
                <a:latin typeface="Calibri"/>
              </a:rPr>
              <a:t>94 %</a:t>
            </a:r>
            <a:endParaRPr lang="en-US" sz="1400" dirty="0">
              <a:solidFill>
                <a:srgbClr val="2D2D8A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9651" y="1049323"/>
            <a:ext cx="5411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Calibri"/>
              </a:rPr>
              <a:t>All BLs simultaneously hosting users</a:t>
            </a:r>
            <a:endParaRPr lang="en-US" sz="2800" dirty="0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17" name="Connettore 2 8"/>
          <p:cNvCxnSpPr/>
          <p:nvPr/>
        </p:nvCxnSpPr>
        <p:spPr bwMode="auto">
          <a:xfrm>
            <a:off x="169260" y="2492896"/>
            <a:ext cx="8704845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CasellaDiTesto 6"/>
          <p:cNvSpPr txBox="1"/>
          <p:nvPr/>
        </p:nvSpPr>
        <p:spPr>
          <a:xfrm>
            <a:off x="3794936" y="1878121"/>
            <a:ext cx="1281120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120 mA</a:t>
            </a:r>
          </a:p>
        </p:txBody>
      </p:sp>
    </p:spTree>
    <p:extLst>
      <p:ext uri="{BB962C8B-B14F-4D97-AF65-F5344CB8AC3E}">
        <p14:creationId xmlns:p14="http://schemas.microsoft.com/office/powerpoint/2010/main" val="221401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1828"/>
            <a:ext cx="9144000" cy="52543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83421" y="116632"/>
            <a:ext cx="5743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Operation since summer shutdown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0016" y="980728"/>
            <a:ext cx="335387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2D2D8A"/>
                </a:solidFill>
                <a:latin typeface="Calibri"/>
              </a:rPr>
              <a:t>beam </a:t>
            </a:r>
            <a:r>
              <a:rPr lang="en-US" sz="2400" dirty="0" smtClean="0">
                <a:solidFill>
                  <a:srgbClr val="2D2D8A"/>
                </a:solidFill>
                <a:latin typeface="Calibri"/>
              </a:rPr>
              <a:t>availability</a:t>
            </a:r>
            <a:r>
              <a:rPr lang="en-US" sz="2400" dirty="0">
                <a:solidFill>
                  <a:srgbClr val="2D2D8A"/>
                </a:solidFill>
                <a:latin typeface="Calibri"/>
              </a:rPr>
              <a:t> ~</a:t>
            </a:r>
            <a:r>
              <a:rPr lang="en-US" sz="2400" dirty="0" smtClean="0">
                <a:solidFill>
                  <a:srgbClr val="2D2D8A"/>
                </a:solidFill>
                <a:latin typeface="Calibri"/>
              </a:rPr>
              <a:t> 98%</a:t>
            </a:r>
          </a:p>
          <a:p>
            <a:r>
              <a:rPr lang="en-US" sz="1400" dirty="0" smtClean="0">
                <a:solidFill>
                  <a:srgbClr val="2D2D8A"/>
                </a:solidFill>
                <a:latin typeface="Calibri"/>
              </a:rPr>
              <a:t>		</a:t>
            </a:r>
            <a:endParaRPr lang="en-US" sz="1400" dirty="0">
              <a:solidFill>
                <a:srgbClr val="2D2D8A"/>
              </a:solidFill>
              <a:latin typeface="Calibri"/>
            </a:endParaRPr>
          </a:p>
          <a:p>
            <a:endParaRPr lang="en-US" sz="1400" dirty="0">
              <a:solidFill>
                <a:srgbClr val="2D2D8A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48134" y="5661248"/>
            <a:ext cx="5920210" cy="707886"/>
          </a:xfrm>
          <a:prstGeom prst="rect">
            <a:avLst/>
          </a:prstGeom>
          <a:solidFill>
            <a:srgbClr val="30037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Top-up operation foreseen for late spring 2014</a:t>
            </a:r>
          </a:p>
          <a:p>
            <a:r>
              <a:rPr lang="en-US" sz="2000" dirty="0">
                <a:solidFill>
                  <a:srgbClr val="FFFFFF"/>
                </a:solidFill>
              </a:rPr>
              <a:t>Nominal current (250 mA) to be reached thereafter</a:t>
            </a:r>
          </a:p>
        </p:txBody>
      </p:sp>
      <p:cxnSp>
        <p:nvCxnSpPr>
          <p:cNvPr id="15" name="Connettore 2 8"/>
          <p:cNvCxnSpPr/>
          <p:nvPr/>
        </p:nvCxnSpPr>
        <p:spPr bwMode="auto">
          <a:xfrm>
            <a:off x="210016" y="2132856"/>
            <a:ext cx="8704845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CasellaDiTesto 6"/>
          <p:cNvSpPr txBox="1"/>
          <p:nvPr/>
        </p:nvSpPr>
        <p:spPr>
          <a:xfrm>
            <a:off x="3794936" y="1671191"/>
            <a:ext cx="1281120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120 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ALBA - C. Biscari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16 December 2013 - ALBA-SSRF Workshop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C0CD7E-1085-4C75-828A-81BC512D6C0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14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Usual operation : 2 injections per day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ALBA - C. Biscari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16 December 2013 - ALBA-SSRF Workshop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4" y="980728"/>
            <a:ext cx="9144000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C0CD7E-1085-4C75-828A-81BC512D6C0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18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ALBA - C. Biscari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16 December 2013 - ALBA-SSRF Workshop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764704"/>
            <a:ext cx="6286500" cy="588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1640" y="97468"/>
            <a:ext cx="67457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In preparation of top-up mode of injection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51519" y="2348880"/>
            <a:ext cx="198671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Maintaining constant current of electrons through continuous injection process</a:t>
            </a: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C0CD7E-1085-4C75-828A-81BC512D6C0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50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79712" y="176793"/>
            <a:ext cx="3576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Operation calendar 2014</a:t>
            </a:r>
            <a:endParaRPr lang="en-US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8" y="1446859"/>
            <a:ext cx="8803113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08520" y="5847655"/>
            <a:ext cx="94474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3366"/>
                </a:solidFill>
              </a:rPr>
              <a:t>Two long shutdowns for actions on cooling system plus maintenance</a:t>
            </a:r>
            <a:endParaRPr lang="en-US" sz="2400" dirty="0">
              <a:solidFill>
                <a:srgbClr val="00336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44208" y="669299"/>
            <a:ext cx="1338828" cy="646331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5240 hours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3888 BL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ALBA - C. Biscari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16 December 2013 - ALBA-SSRF Workshop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C0CD7E-1085-4C75-828A-81BC512D6C0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90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Users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16 December 2013 - ALBA-SSRF Workshop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C0CD7E-1085-4C75-828A-81BC512D6C0C}" type="slidenum">
              <a:rPr lang="en-US" smtClean="0"/>
              <a:t>36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ALBA - C. Biscari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81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user calls</a:t>
            </a:r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5115951"/>
              </p:ext>
            </p:extLst>
          </p:nvPr>
        </p:nvGraphicFramePr>
        <p:xfrm>
          <a:off x="395536" y="1340768"/>
          <a:ext cx="6295975" cy="46394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020272" y="4149080"/>
            <a:ext cx="14798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3366"/>
                </a:solidFill>
              </a:rPr>
              <a:t>Non national</a:t>
            </a:r>
          </a:p>
          <a:p>
            <a:r>
              <a:rPr lang="en-US" dirty="0" smtClean="0">
                <a:solidFill>
                  <a:srgbClr val="003366"/>
                </a:solidFill>
              </a:rPr>
              <a:t>2012 – 18%</a:t>
            </a:r>
          </a:p>
          <a:p>
            <a:r>
              <a:rPr lang="en-US" dirty="0" smtClean="0">
                <a:solidFill>
                  <a:srgbClr val="003366"/>
                </a:solidFill>
              </a:rPr>
              <a:t>2013 – 22%</a:t>
            </a:r>
          </a:p>
          <a:p>
            <a:r>
              <a:rPr lang="en-US" dirty="0" smtClean="0">
                <a:solidFill>
                  <a:srgbClr val="003366"/>
                </a:solidFill>
              </a:rPr>
              <a:t>2014 – 26%</a:t>
            </a:r>
            <a:endParaRPr lang="en-US" dirty="0">
              <a:solidFill>
                <a:srgbClr val="003366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ALBA - C. Biscari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16 December 2013 - ALBA-SSRF Workshop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C0CD7E-1085-4C75-828A-81BC512D6C0C}" type="slidenum">
              <a:rPr lang="en-US" smtClean="0"/>
              <a:t>37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67544" y="5949280"/>
            <a:ext cx="56533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595959"/>
                </a:solidFill>
              </a:rPr>
              <a:t>Average Overbooking factor:  2 – 2 - 2.5</a:t>
            </a:r>
          </a:p>
        </p:txBody>
      </p:sp>
    </p:spTree>
    <p:extLst>
      <p:ext uri="{BB962C8B-B14F-4D97-AF65-F5344CB8AC3E}">
        <p14:creationId xmlns:p14="http://schemas.microsoft.com/office/powerpoint/2010/main" val="160424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2014 – 3</a:t>
            </a:r>
            <a:r>
              <a:rPr lang="en-US" baseline="30000" dirty="0" smtClean="0"/>
              <a:t>rd</a:t>
            </a:r>
            <a:r>
              <a:rPr lang="en-US" dirty="0" smtClean="0"/>
              <a:t> User call, closed on 4</a:t>
            </a:r>
            <a:r>
              <a:rPr lang="en-US" baseline="30000" dirty="0" smtClean="0"/>
              <a:t>th</a:t>
            </a:r>
            <a:r>
              <a:rPr lang="en-US" dirty="0" smtClean="0"/>
              <a:t> Nov.</a:t>
            </a:r>
            <a:endParaRPr lang="en-US" dirty="0"/>
          </a:p>
        </p:txBody>
      </p:sp>
      <p:graphicFrame>
        <p:nvGraphicFramePr>
          <p:cNvPr id="4" name="Gra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0371403"/>
              </p:ext>
            </p:extLst>
          </p:nvPr>
        </p:nvGraphicFramePr>
        <p:xfrm>
          <a:off x="1" y="1052736"/>
          <a:ext cx="2627783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8799725"/>
              </p:ext>
            </p:extLst>
          </p:nvPr>
        </p:nvGraphicFramePr>
        <p:xfrm>
          <a:off x="0" y="2708920"/>
          <a:ext cx="3176790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0314540"/>
              </p:ext>
            </p:extLst>
          </p:nvPr>
        </p:nvGraphicFramePr>
        <p:xfrm>
          <a:off x="1907704" y="692696"/>
          <a:ext cx="7357764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509244" y="944385"/>
            <a:ext cx="2446504" cy="523220"/>
          </a:xfrm>
          <a:prstGeom prst="rect">
            <a:avLst/>
          </a:prstGeom>
          <a:solidFill>
            <a:srgbClr val="003366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250 proposals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ALBA - C. Biscari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16 December 2013 - ALBA-SSRF Workshop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C0CD7E-1085-4C75-828A-81BC512D6C0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03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12816" y="1068622"/>
            <a:ext cx="6879464" cy="4880658"/>
          </a:xfrm>
        </p:spPr>
        <p:txBody>
          <a:bodyPr>
            <a:normAutofit fontScale="92500" lnSpcReduction="10000"/>
          </a:bodyPr>
          <a:lstStyle/>
          <a:p>
            <a:pPr lvl="2"/>
            <a:r>
              <a:rPr lang="en-US" sz="2600" b="1" dirty="0" smtClean="0">
                <a:solidFill>
                  <a:srgbClr val="FF0000"/>
                </a:solidFill>
              </a:rPr>
              <a:t>Henkel</a:t>
            </a:r>
            <a:r>
              <a:rPr lang="en-US" sz="2600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– Performing Experiments on adhesives (MSPD) - PostDoc on board since 16 </a:t>
            </a:r>
            <a:r>
              <a:rPr lang="en-US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sept.</a:t>
            </a:r>
            <a:r>
              <a:rPr lang="en-US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</a:p>
          <a:p>
            <a:pPr lvl="2"/>
            <a:r>
              <a:rPr lang="en-US" sz="2600" b="1" dirty="0" smtClean="0">
                <a:solidFill>
                  <a:srgbClr val="FF0000"/>
                </a:solidFill>
              </a:rPr>
              <a:t>Almirall </a:t>
            </a:r>
            <a:r>
              <a:rPr lang="en-US" sz="22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– Performing experiment on </a:t>
            </a:r>
            <a:r>
              <a:rPr lang="en-US" sz="22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pharmaucetics</a:t>
            </a:r>
            <a:r>
              <a:rPr lang="en-US" sz="22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(MSPD)</a:t>
            </a:r>
          </a:p>
          <a:p>
            <a:pPr lvl="2"/>
            <a:r>
              <a:rPr lang="en-US" sz="22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PhD student financed</a:t>
            </a:r>
          </a:p>
          <a:p>
            <a:pPr lvl="2"/>
            <a:r>
              <a:rPr lang="en-US" sz="22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C</a:t>
            </a:r>
            <a:r>
              <a:rPr lang="en-US" sz="22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ollab</a:t>
            </a:r>
            <a:r>
              <a:rPr lang="en-US" sz="22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. with Structural Drug Discovery Section defined (XALOC)</a:t>
            </a:r>
            <a:endParaRPr lang="en-US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lvl="2"/>
            <a:r>
              <a:rPr lang="es-ES_tradnl" sz="2600" b="1" dirty="0">
                <a:solidFill>
                  <a:srgbClr val="FF0000"/>
                </a:solidFill>
              </a:rPr>
              <a:t>ICIQ</a:t>
            </a:r>
            <a:r>
              <a:rPr lang="es-ES_tradnl" sz="26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s-ES_tradnl" sz="2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(</a:t>
            </a:r>
            <a:r>
              <a:rPr lang="es-ES_tradnl" sz="22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Fundació</a:t>
            </a:r>
            <a:r>
              <a:rPr lang="es-ES_tradnl" sz="2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s-ES_tradnl" sz="22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Institut</a:t>
            </a:r>
            <a:r>
              <a:rPr lang="es-ES_tradnl" sz="2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s-ES_tradnl" sz="22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Català</a:t>
            </a:r>
            <a:r>
              <a:rPr lang="es-ES_tradnl" sz="2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s-ES_tradnl" sz="22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d’Investigació</a:t>
            </a:r>
            <a:r>
              <a:rPr lang="es-ES_tradnl" sz="2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Química) de </a:t>
            </a:r>
            <a:r>
              <a:rPr lang="es-ES_tradnl" sz="22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Tarragona. </a:t>
            </a:r>
          </a:p>
          <a:p>
            <a:pPr lvl="2"/>
            <a:r>
              <a:rPr lang="es-ES_tradnl" sz="22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Experiment</a:t>
            </a:r>
            <a:r>
              <a:rPr lang="es-ES_tradnl" sz="22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s-ES_tradnl" sz="22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performed</a:t>
            </a:r>
            <a:r>
              <a:rPr lang="es-ES_tradnl" sz="22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in MSPD (sept13)</a:t>
            </a:r>
          </a:p>
          <a:p>
            <a:pPr lvl="2"/>
            <a:endParaRPr lang="es-ES_tradnl" sz="22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lvl="2"/>
            <a:r>
              <a:rPr lang="es-ES_tradnl" sz="2600" b="1" dirty="0" err="1" smtClean="0">
                <a:solidFill>
                  <a:srgbClr val="FF0000"/>
                </a:solidFill>
              </a:rPr>
              <a:t>Enantia</a:t>
            </a:r>
            <a:r>
              <a:rPr lang="es-ES_tradnl" sz="2600" dirty="0" smtClean="0">
                <a:solidFill>
                  <a:srgbClr val="FF0000"/>
                </a:solidFill>
              </a:rPr>
              <a:t> </a:t>
            </a:r>
            <a:r>
              <a:rPr lang="es-ES_tradnl" sz="22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and </a:t>
            </a:r>
            <a:r>
              <a:rPr lang="es-ES_tradnl" sz="2600" b="1" dirty="0" err="1" smtClean="0">
                <a:solidFill>
                  <a:srgbClr val="FF0000"/>
                </a:solidFill>
              </a:rPr>
              <a:t>Labcrew</a:t>
            </a:r>
            <a:r>
              <a:rPr lang="es-ES_tradnl" sz="2600" dirty="0" smtClean="0">
                <a:solidFill>
                  <a:srgbClr val="FF0000"/>
                </a:solidFill>
              </a:rPr>
              <a:t> </a:t>
            </a:r>
            <a:r>
              <a:rPr lang="es-ES_tradnl" sz="22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– </a:t>
            </a:r>
            <a:r>
              <a:rPr lang="es-ES_tradnl" sz="22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Experiments</a:t>
            </a:r>
            <a:r>
              <a:rPr lang="es-ES_tradnl" sz="22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in nov13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1047" y="0"/>
            <a:ext cx="8229600" cy="663340"/>
          </a:xfrm>
        </p:spPr>
        <p:txBody>
          <a:bodyPr/>
          <a:lstStyle/>
          <a:p>
            <a:r>
              <a:rPr lang="en-US" smtClean="0"/>
              <a:t>Industrial users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48264" y="2939033"/>
            <a:ext cx="19608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smtClean="0">
                <a:solidFill>
                  <a:srgbClr val="C00000"/>
                </a:solidFill>
              </a:rPr>
              <a:t>+ Contacts with</a:t>
            </a:r>
          </a:p>
          <a:p>
            <a:pPr algn="r"/>
            <a:r>
              <a:rPr lang="en-US" b="1" dirty="0" smtClean="0">
                <a:solidFill>
                  <a:srgbClr val="C00000"/>
                </a:solidFill>
              </a:rPr>
              <a:t>Many others</a:t>
            </a:r>
          </a:p>
          <a:p>
            <a:pPr algn="r"/>
            <a:endParaRPr lang="en-US" b="1" dirty="0">
              <a:solidFill>
                <a:srgbClr val="CC6600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04" y="2420888"/>
            <a:ext cx="697608" cy="892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9144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9" y="3933056"/>
            <a:ext cx="10572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ALBA - C. Biscari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16 December 2013 - ALBA-SSRF Workshop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109939"/>
            <a:ext cx="88582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768" y="5081364"/>
            <a:ext cx="130492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C0CD7E-1085-4C75-828A-81BC512D6C0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78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395536" y="1052736"/>
            <a:ext cx="849694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accent6">
                    <a:lumMod val="75000"/>
                  </a:schemeClr>
                </a:solidFill>
              </a:rPr>
              <a:t>CELLS: </a:t>
            </a:r>
          </a:p>
          <a:p>
            <a:r>
              <a:rPr lang="en-GB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Consortium for the </a:t>
            </a:r>
            <a:r>
              <a:rPr lang="en-GB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Construction, Equipment and Exploitation of the </a:t>
            </a:r>
            <a:r>
              <a:rPr lang="en-GB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Synchrotron Light Laboratory</a:t>
            </a:r>
          </a:p>
          <a:p>
            <a:endParaRPr lang="en-GB" sz="2400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r>
              <a:rPr lang="en-GB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The </a:t>
            </a:r>
            <a:r>
              <a:rPr lang="en-GB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Spanish Ministry of Economy and Competitiveness and the Catalan Ministry of Economy and </a:t>
            </a:r>
            <a:r>
              <a:rPr lang="en-GB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Knowledge have equal </a:t>
            </a:r>
            <a:r>
              <a:rPr lang="en-GB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share in this public </a:t>
            </a:r>
            <a:r>
              <a:rPr lang="en-GB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body, both for construction and for exploitation.</a:t>
            </a:r>
          </a:p>
          <a:p>
            <a:r>
              <a:rPr lang="en-GB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Prof. Ramon Pascual is the President of the Consortium</a:t>
            </a:r>
            <a:endParaRPr lang="en-GB" sz="24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endParaRPr lang="en-GB" sz="2400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r>
              <a:rPr lang="en-GB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ALBA – CELLS  is the biggest scientific infrastructure in Spain.</a:t>
            </a:r>
          </a:p>
          <a:p>
            <a:r>
              <a:rPr lang="es-ES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65.000 mq plot of land, 18500 covered </a:t>
            </a:r>
            <a:r>
              <a:rPr lang="es-ES" sz="24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by</a:t>
            </a:r>
            <a:r>
              <a:rPr lang="es-ES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s-ES" sz="24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buildings</a:t>
            </a:r>
            <a:r>
              <a:rPr lang="es-ES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.</a:t>
            </a:r>
          </a:p>
          <a:p>
            <a:endParaRPr lang="en-GB" sz="2400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75856" y="88676"/>
            <a:ext cx="19319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Organization</a:t>
            </a:r>
            <a:endParaRPr lang="en-US" dirty="0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2"/>
          </p:nvPr>
        </p:nvSpPr>
        <p:spPr>
          <a:xfrm>
            <a:off x="10585" y="6638489"/>
            <a:ext cx="2133600" cy="246895"/>
          </a:xfrm>
        </p:spPr>
        <p:txBody>
          <a:bodyPr/>
          <a:lstStyle/>
          <a:p>
            <a:r>
              <a:rPr lang="en-US" smtClean="0"/>
              <a:t>ALBA - C. Biscari</a:t>
            </a:r>
            <a:endParaRPr lang="en-US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004048" y="6659564"/>
            <a:ext cx="3384375" cy="138905"/>
          </a:xfrm>
        </p:spPr>
        <p:txBody>
          <a:bodyPr/>
          <a:lstStyle/>
          <a:p>
            <a:r>
              <a:rPr lang="en-US" smtClean="0"/>
              <a:t>16 December 2013 - ALBA-SSRF Workshop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483799" y="6597352"/>
            <a:ext cx="576064" cy="219868"/>
          </a:xfrm>
        </p:spPr>
        <p:txBody>
          <a:bodyPr/>
          <a:lstStyle/>
          <a:p>
            <a:fld id="{70C0CD7E-1085-4C75-828A-81BC512D6C0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02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24745"/>
            <a:ext cx="8003232" cy="3096343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GB" b="1" dirty="0"/>
              <a:t>OBJECTIVES 2013-2016</a:t>
            </a:r>
            <a:endParaRPr lang="en-US" b="1" dirty="0"/>
          </a:p>
          <a:p>
            <a:r>
              <a:rPr lang="en-GB" b="1" dirty="0"/>
              <a:t>F</a:t>
            </a:r>
            <a:r>
              <a:rPr lang="en-GB" b="1" dirty="0" smtClean="0"/>
              <a:t>ull exploitation</a:t>
            </a:r>
            <a:r>
              <a:rPr lang="en-GB" dirty="0" smtClean="0"/>
              <a:t>, upgrade </a:t>
            </a:r>
            <a:r>
              <a:rPr lang="en-GB" dirty="0"/>
              <a:t>of existing BL and completion of the accelerator </a:t>
            </a:r>
            <a:r>
              <a:rPr lang="en-GB" dirty="0" smtClean="0"/>
              <a:t>potentiality</a:t>
            </a:r>
          </a:p>
          <a:p>
            <a:r>
              <a:rPr lang="en-GB" b="1" dirty="0" smtClean="0"/>
              <a:t>New </a:t>
            </a:r>
            <a:r>
              <a:rPr lang="en-GB" b="1" dirty="0" err="1" smtClean="0"/>
              <a:t>BeamLines</a:t>
            </a:r>
            <a:r>
              <a:rPr lang="en-GB" b="1" dirty="0" smtClean="0"/>
              <a:t> start-up </a:t>
            </a:r>
            <a:r>
              <a:rPr lang="en-GB" dirty="0" smtClean="0"/>
              <a:t>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7992" y="116632"/>
            <a:ext cx="8229600" cy="663340"/>
          </a:xfrm>
        </p:spPr>
        <p:txBody>
          <a:bodyPr/>
          <a:lstStyle/>
          <a:p>
            <a:r>
              <a:rPr lang="en-US" dirty="0" smtClean="0"/>
              <a:t>Future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4221088"/>
            <a:ext cx="842493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3333FF"/>
                </a:solidFill>
              </a:rPr>
              <a:t>T</a:t>
            </a:r>
            <a:r>
              <a:rPr lang="en-GB" sz="2400" dirty="0" smtClean="0">
                <a:solidFill>
                  <a:srgbClr val="3333FF"/>
                </a:solidFill>
              </a:rPr>
              <a:t>hree </a:t>
            </a:r>
            <a:r>
              <a:rPr lang="en-GB" sz="2400" dirty="0">
                <a:solidFill>
                  <a:srgbClr val="3333FF"/>
                </a:solidFill>
              </a:rPr>
              <a:t>scientific areas </a:t>
            </a:r>
            <a:endParaRPr lang="en-GB" sz="2400" dirty="0" smtClean="0">
              <a:solidFill>
                <a:srgbClr val="3333FF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sz="2400" dirty="0" smtClean="0">
                <a:solidFill>
                  <a:srgbClr val="3333FF"/>
                </a:solidFill>
              </a:rPr>
              <a:t>Nanoimaging </a:t>
            </a:r>
            <a:r>
              <a:rPr lang="en-GB" sz="2400" dirty="0">
                <a:solidFill>
                  <a:srgbClr val="3333FF"/>
                </a:solidFill>
              </a:rPr>
              <a:t>for nanoscience and nanotechnology, </a:t>
            </a:r>
            <a:endParaRPr lang="en-GB" sz="2400" dirty="0" smtClean="0">
              <a:solidFill>
                <a:srgbClr val="3333FF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sz="2400" dirty="0">
                <a:solidFill>
                  <a:srgbClr val="3333FF"/>
                </a:solidFill>
              </a:rPr>
              <a:t>P</a:t>
            </a:r>
            <a:r>
              <a:rPr lang="en-GB" sz="2400" dirty="0" smtClean="0">
                <a:solidFill>
                  <a:srgbClr val="3333FF"/>
                </a:solidFill>
              </a:rPr>
              <a:t>ump-and-probe </a:t>
            </a:r>
            <a:r>
              <a:rPr lang="en-GB" sz="2400" dirty="0">
                <a:solidFill>
                  <a:srgbClr val="3333FF"/>
                </a:solidFill>
              </a:rPr>
              <a:t>experiments for investigating the dynamics of physical, chemical and biological processes </a:t>
            </a:r>
            <a:endParaRPr lang="en-GB" sz="2400" dirty="0" smtClean="0">
              <a:solidFill>
                <a:srgbClr val="3333FF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sz="2400" dirty="0">
                <a:solidFill>
                  <a:srgbClr val="3333FF"/>
                </a:solidFill>
              </a:rPr>
              <a:t>C</a:t>
            </a:r>
            <a:r>
              <a:rPr lang="en-GB" sz="2400" dirty="0" smtClean="0">
                <a:solidFill>
                  <a:srgbClr val="3333FF"/>
                </a:solidFill>
              </a:rPr>
              <a:t>oherent </a:t>
            </a:r>
            <a:r>
              <a:rPr lang="en-GB" sz="2400" dirty="0">
                <a:solidFill>
                  <a:srgbClr val="3333FF"/>
                </a:solidFill>
              </a:rPr>
              <a:t>diffraction-related </a:t>
            </a:r>
            <a:r>
              <a:rPr lang="en-GB" sz="2400" dirty="0" smtClean="0">
                <a:solidFill>
                  <a:srgbClr val="3333FF"/>
                </a:solidFill>
              </a:rPr>
              <a:t>techniques</a:t>
            </a:r>
            <a:endParaRPr lang="en-US" sz="2400" dirty="0">
              <a:solidFill>
                <a:srgbClr val="3333FF"/>
              </a:solidFill>
            </a:endParaRPr>
          </a:p>
          <a:p>
            <a:endParaRPr lang="en-US" dirty="0">
              <a:solidFill>
                <a:srgbClr val="3333F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ALBA - C. Biscari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16 December 2013 - ALBA-SSRF Workshop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C0CD7E-1085-4C75-828A-81BC512D6C0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64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ay-out-beamlinescol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608" y="891208"/>
            <a:ext cx="6129338" cy="547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1331640" y="219997"/>
            <a:ext cx="3401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Potentiality for new BLs</a:t>
            </a:r>
            <a:endParaRPr lang="en-GB" sz="24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2987824" y="836712"/>
            <a:ext cx="6199133" cy="1200329"/>
          </a:xfrm>
          <a:prstGeom prst="rect">
            <a:avLst/>
          </a:prstGeom>
          <a:solidFill>
            <a:srgbClr val="333333">
              <a:alpha val="80000"/>
            </a:srgbClr>
          </a:solidFill>
        </p:spPr>
        <p:txBody>
          <a:bodyPr wrap="none" rtlCol="0">
            <a:spAutoFit/>
          </a:bodyPr>
          <a:lstStyle/>
          <a:p>
            <a:pPr algn="r"/>
            <a:r>
              <a:rPr lang="en-GB" dirty="0" smtClean="0"/>
              <a:t>Original strategy plan: 3 BL every 2 years</a:t>
            </a:r>
          </a:p>
          <a:p>
            <a:pPr algn="r"/>
            <a:r>
              <a:rPr lang="en-GB" dirty="0" smtClean="0"/>
              <a:t>Present economic situation preventing this plan realization</a:t>
            </a:r>
          </a:p>
          <a:p>
            <a:pPr algn="r"/>
            <a:r>
              <a:rPr lang="en-GB" dirty="0" smtClean="0"/>
              <a:t>2 Phase II BL already scientifically approved</a:t>
            </a:r>
          </a:p>
          <a:p>
            <a:pPr algn="r"/>
            <a:r>
              <a:rPr lang="en-GB" dirty="0" smtClean="0"/>
              <a:t>Alternative plans for funding being prepared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ALBA - C. Biscari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16 December 2013 - ALBA-SSRF Workshop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C0CD7E-1085-4C75-828A-81BC512D6C0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04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 on new BLs on going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16 December 2013 - ALBA-SSRF Workshop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C0CD7E-1085-4C75-828A-81BC512D6C0C}" type="slidenum">
              <a:rPr lang="en-US" smtClean="0"/>
              <a:t>42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ALBA - C. Biscari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8990193"/>
              </p:ext>
            </p:extLst>
          </p:nvPr>
        </p:nvGraphicFramePr>
        <p:xfrm>
          <a:off x="107504" y="1196752"/>
          <a:ext cx="8928990" cy="5184577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461844"/>
                <a:gridCol w="1539481"/>
                <a:gridCol w="1496665"/>
                <a:gridCol w="822490"/>
                <a:gridCol w="2160240"/>
                <a:gridCol w="2448270"/>
              </a:tblGrid>
              <a:tr h="457463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20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#</a:t>
                      </a:r>
                      <a:endParaRPr lang="en-US" sz="120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2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Beamline</a:t>
                      </a:r>
                      <a:endParaRPr lang="en-US" sz="120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2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Source</a:t>
                      </a:r>
                      <a:endParaRPr lang="en-US" sz="120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20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E</a:t>
                      </a:r>
                      <a:r>
                        <a:rPr lang="en-GB" sz="1200" baseline="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or </a:t>
                      </a:r>
                      <a:r>
                        <a:rPr lang="en-GB" sz="120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ymbol" pitchFamily="18" charset="2"/>
                        </a:rPr>
                        <a:t>l</a:t>
                      </a:r>
                      <a:endParaRPr lang="en-US" sz="120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20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Techniques</a:t>
                      </a:r>
                      <a:endParaRPr lang="en-US" sz="120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GB" sz="120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Scientific</a:t>
                      </a:r>
                      <a:r>
                        <a:rPr lang="en-US" sz="1200" baseline="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GB" sz="1200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field</a:t>
                      </a:r>
                      <a:endParaRPr lang="en-US" sz="120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60995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000" dirty="0" smtClean="0">
                          <a:effectLst/>
                        </a:rPr>
                        <a:t>8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400" b="1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MIRAS</a:t>
                      </a:r>
                      <a:endParaRPr lang="en-US" sz="1400" b="1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bending magnet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DE5D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200" dirty="0" smtClean="0">
                          <a:effectLst/>
                        </a:rPr>
                        <a:t>10-100 </a:t>
                      </a:r>
                      <a:r>
                        <a:rPr lang="en-GB" sz="1200" dirty="0">
                          <a:effectLst/>
                        </a:rPr>
                        <a:t>mm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spectroscopy, </a:t>
                      </a:r>
                      <a:r>
                        <a:rPr lang="en-GB" sz="1400" dirty="0" smtClean="0">
                          <a:effectLst/>
                        </a:rPr>
                        <a:t>imaging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biosciences, </a:t>
                      </a:r>
                      <a:r>
                        <a:rPr lang="en-GB" sz="1400" baseline="0" dirty="0" smtClean="0">
                          <a:effectLst/>
                        </a:rPr>
                        <a:t> </a:t>
                      </a:r>
                      <a:r>
                        <a:rPr lang="en-GB" sz="1400" dirty="0" smtClean="0">
                          <a:effectLst/>
                        </a:rPr>
                        <a:t>material </a:t>
                      </a:r>
                      <a:r>
                        <a:rPr lang="en-GB" sz="1400" dirty="0">
                          <a:effectLst/>
                        </a:rPr>
                        <a:t>science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BFFEB"/>
                    </a:solidFill>
                  </a:tcPr>
                </a:tc>
              </a:tr>
              <a:tr h="686194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000" dirty="0" smtClean="0">
                          <a:effectLst/>
                        </a:rPr>
                        <a:t>9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400" b="1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Instrument </a:t>
                      </a:r>
                      <a:r>
                        <a:rPr lang="en-GB" sz="1400" b="1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development</a:t>
                      </a:r>
                      <a:endParaRPr lang="en-US" sz="1400" b="1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bending magnet 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DE5D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</a:rPr>
                        <a:t>5-20 keV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optics detector development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instrumentation: mirrors, detectors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DDDDDD"/>
                    </a:solidFill>
                  </a:tcPr>
                </a:tc>
              </a:tr>
              <a:tr h="686194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000" dirty="0" smtClean="0">
                          <a:effectLst/>
                        </a:rPr>
                        <a:t>10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400" b="1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Nano-focusing</a:t>
                      </a:r>
                      <a:endParaRPr lang="en-US" sz="1400" b="1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IV undulator 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</a:rPr>
                        <a:t>5-20 keV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spectroscopy,</a:t>
                      </a:r>
                      <a:r>
                        <a:rPr lang="en-GB" sz="1400" baseline="0" dirty="0" smtClean="0">
                          <a:effectLst/>
                        </a:rPr>
                        <a:t> </a:t>
                      </a:r>
                      <a:r>
                        <a:rPr lang="en-GB" sz="1400" dirty="0" smtClean="0">
                          <a:effectLst/>
                        </a:rPr>
                        <a:t>imaging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materials science, environment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E1FF"/>
                    </a:solidFill>
                  </a:tcPr>
                </a:tc>
              </a:tr>
              <a:tr h="686194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000" dirty="0" smtClean="0">
                          <a:effectLst/>
                        </a:rPr>
                        <a:t>11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400" b="1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LOREA</a:t>
                      </a:r>
                      <a:endParaRPr lang="en-US" sz="1400" b="1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long period undulator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</a:rPr>
                        <a:t>4 -100 eV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angular resolved photoemission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nanoscience, cond. mat. physics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E1FF"/>
                    </a:solidFill>
                  </a:tcPr>
                </a:tc>
              </a:tr>
              <a:tr h="686194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000" dirty="0" smtClean="0">
                          <a:effectLst/>
                        </a:rPr>
                        <a:t>12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400" b="1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Absorption Diffraction</a:t>
                      </a:r>
                      <a:endParaRPr lang="en-US" sz="1400" b="1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bending magnet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DE5D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</a:rPr>
                        <a:t>5-20 keV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absorption,</a:t>
                      </a:r>
                      <a:r>
                        <a:rPr lang="en-GB" sz="1400" baseline="0" dirty="0" smtClean="0">
                          <a:effectLst/>
                        </a:rPr>
                        <a:t> </a:t>
                      </a:r>
                      <a:r>
                        <a:rPr lang="en-GB" sz="1400" dirty="0" smtClean="0">
                          <a:effectLst/>
                        </a:rPr>
                        <a:t>diffraction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cultural heritage, material science industrial research 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E1FF"/>
                    </a:solidFill>
                  </a:tcPr>
                </a:tc>
              </a:tr>
              <a:tr h="686194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000" dirty="0" smtClean="0">
                          <a:effectLst/>
                        </a:rPr>
                        <a:t>13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400" b="1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Coherent-diffraction</a:t>
                      </a:r>
                      <a:endParaRPr lang="en-US" sz="1400" b="1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IV undulator 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</a:rPr>
                        <a:t>5-20 keV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coherent </a:t>
                      </a:r>
                      <a:r>
                        <a:rPr lang="en-GB" sz="1400" dirty="0" smtClean="0">
                          <a:effectLst/>
                        </a:rPr>
                        <a:t>diffraction,</a:t>
                      </a:r>
                      <a:r>
                        <a:rPr lang="en-GB" sz="1400" baseline="0" dirty="0" smtClean="0">
                          <a:effectLst/>
                        </a:rPr>
                        <a:t> </a:t>
                      </a:r>
                      <a:r>
                        <a:rPr lang="en-GB" sz="1400" dirty="0" smtClean="0">
                          <a:effectLst/>
                        </a:rPr>
                        <a:t>m-diffraction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biosciences, </a:t>
                      </a:r>
                      <a:br>
                        <a:rPr lang="en-GB" sz="1400" dirty="0">
                          <a:effectLst/>
                        </a:rPr>
                      </a:br>
                      <a:r>
                        <a:rPr lang="en-GB" sz="1400" dirty="0">
                          <a:effectLst/>
                        </a:rPr>
                        <a:t>material science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BFFEB"/>
                    </a:solidFill>
                  </a:tcPr>
                </a:tc>
              </a:tr>
              <a:tr h="686194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000" dirty="0" smtClean="0">
                          <a:effectLst/>
                        </a:rPr>
                        <a:t>14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400" b="1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Micro PX</a:t>
                      </a:r>
                      <a:endParaRPr lang="en-US" sz="1400" b="1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IV undulator 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</a:rPr>
                        <a:t>5-20 keV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micro crystallography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biosciences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BFFEB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106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2" t="18361" r="42943" b="42638"/>
          <a:stretch>
            <a:fillRect/>
          </a:stretch>
        </p:blipFill>
        <p:spPr bwMode="auto">
          <a:xfrm>
            <a:off x="0" y="728662"/>
            <a:ext cx="4557713" cy="336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395" name="Text Box 5"/>
          <p:cNvSpPr txBox="1">
            <a:spLocks noChangeArrowheads="1"/>
          </p:cNvSpPr>
          <p:nvPr/>
        </p:nvSpPr>
        <p:spPr bwMode="auto">
          <a:xfrm>
            <a:off x="1043608" y="44624"/>
            <a:ext cx="837761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800" dirty="0" smtClean="0"/>
              <a:t>8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BL: MIRAS</a:t>
            </a:r>
            <a:r>
              <a:rPr lang="en-US" sz="2800" dirty="0"/>
              <a:t>: </a:t>
            </a:r>
            <a:r>
              <a:rPr lang="en-US" sz="2800" dirty="0" err="1"/>
              <a:t>Spectro</a:t>
            </a:r>
            <a:r>
              <a:rPr lang="en-US" sz="2800" dirty="0"/>
              <a:t>-imaging Infrared beamline  </a:t>
            </a:r>
          </a:p>
        </p:txBody>
      </p:sp>
      <p:pic>
        <p:nvPicPr>
          <p:cNvPr id="5939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94"/>
          <a:stretch>
            <a:fillRect/>
          </a:stretch>
        </p:blipFill>
        <p:spPr bwMode="auto">
          <a:xfrm>
            <a:off x="3421063" y="4076700"/>
            <a:ext cx="5464175" cy="258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397" name="Text Box 7"/>
          <p:cNvSpPr txBox="1">
            <a:spLocks noChangeArrowheads="1"/>
          </p:cNvSpPr>
          <p:nvPr/>
        </p:nvSpPr>
        <p:spPr bwMode="auto">
          <a:xfrm>
            <a:off x="5004048" y="1052736"/>
            <a:ext cx="3634328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595959"/>
                </a:solidFill>
              </a:rPr>
              <a:t>Bending magnet radiation</a:t>
            </a:r>
          </a:p>
          <a:p>
            <a:pPr eaLnBrk="1" hangingPunct="1"/>
            <a:r>
              <a:rPr lang="en-US" dirty="0">
                <a:solidFill>
                  <a:srgbClr val="595959"/>
                </a:solidFill>
              </a:rPr>
              <a:t>Microscopy resolution : 1 </a:t>
            </a:r>
            <a:r>
              <a:rPr lang="en-US" dirty="0">
                <a:solidFill>
                  <a:srgbClr val="595959"/>
                </a:solidFill>
                <a:latin typeface="Symbol" pitchFamily="18" charset="2"/>
              </a:rPr>
              <a:t>m</a:t>
            </a:r>
            <a:r>
              <a:rPr lang="en-US" dirty="0">
                <a:solidFill>
                  <a:srgbClr val="595959"/>
                </a:solidFill>
              </a:rPr>
              <a:t>m </a:t>
            </a:r>
          </a:p>
          <a:p>
            <a:pPr eaLnBrk="1" hangingPunct="1"/>
            <a:r>
              <a:rPr lang="en-US" dirty="0" smtClean="0">
                <a:solidFill>
                  <a:srgbClr val="595959"/>
                </a:solidFill>
              </a:rPr>
              <a:t>live </a:t>
            </a:r>
            <a:r>
              <a:rPr lang="en-US" dirty="0">
                <a:solidFill>
                  <a:srgbClr val="595959"/>
                </a:solidFill>
              </a:rPr>
              <a:t>samples may be studied</a:t>
            </a:r>
          </a:p>
          <a:p>
            <a:pPr eaLnBrk="1" hangingPunct="1"/>
            <a:endParaRPr lang="en-US" dirty="0">
              <a:solidFill>
                <a:srgbClr val="595959"/>
              </a:solidFill>
            </a:endParaRPr>
          </a:p>
          <a:p>
            <a:pPr eaLnBrk="1" hangingPunct="1"/>
            <a:r>
              <a:rPr lang="en-US" dirty="0">
                <a:solidFill>
                  <a:srgbClr val="595959"/>
                </a:solidFill>
              </a:rPr>
              <a:t>Applications in:  Material Science </a:t>
            </a:r>
          </a:p>
          <a:p>
            <a:pPr eaLnBrk="1" hangingPunct="1"/>
            <a:r>
              <a:rPr lang="en-US" dirty="0">
                <a:solidFill>
                  <a:srgbClr val="595959"/>
                </a:solidFill>
              </a:rPr>
              <a:t>                        Cultural Heritage</a:t>
            </a:r>
          </a:p>
          <a:p>
            <a:pPr eaLnBrk="1" hangingPunct="1"/>
            <a:r>
              <a:rPr lang="en-US" dirty="0">
                <a:solidFill>
                  <a:srgbClr val="595959"/>
                </a:solidFill>
              </a:rPr>
              <a:t>                        Medicine  </a:t>
            </a:r>
            <a:endParaRPr lang="en-US" dirty="0" smtClean="0">
              <a:solidFill>
                <a:srgbClr val="595959"/>
              </a:solidFill>
            </a:endParaRPr>
          </a:p>
          <a:p>
            <a:pPr eaLnBrk="1" hangingPunct="1"/>
            <a:endParaRPr lang="en-US" dirty="0" smtClean="0">
              <a:solidFill>
                <a:srgbClr val="595959"/>
              </a:solidFill>
            </a:endParaRPr>
          </a:p>
          <a:p>
            <a:pPr eaLnBrk="1" hangingPunct="1"/>
            <a:r>
              <a:rPr lang="en-US" dirty="0" smtClean="0">
                <a:solidFill>
                  <a:srgbClr val="595959"/>
                </a:solidFill>
              </a:rPr>
              <a:t>Collaboration with Soleil Group </a:t>
            </a:r>
            <a:endParaRPr lang="en-US" dirty="0">
              <a:solidFill>
                <a:srgbClr val="595959"/>
              </a:solidFill>
            </a:endParaRPr>
          </a:p>
        </p:txBody>
      </p:sp>
      <p:sp>
        <p:nvSpPr>
          <p:cNvPr id="59398" name="Line 8"/>
          <p:cNvSpPr>
            <a:spLocks noChangeShapeType="1"/>
          </p:cNvSpPr>
          <p:nvPr/>
        </p:nvSpPr>
        <p:spPr bwMode="auto">
          <a:xfrm>
            <a:off x="7304088" y="5240338"/>
            <a:ext cx="501650" cy="1682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399" name="Text Box 9"/>
          <p:cNvSpPr txBox="1">
            <a:spLocks noChangeArrowheads="1"/>
          </p:cNvSpPr>
          <p:nvPr/>
        </p:nvSpPr>
        <p:spPr bwMode="auto">
          <a:xfrm>
            <a:off x="7624763" y="5340350"/>
            <a:ext cx="1085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</a:rPr>
              <a:t>Bending </a:t>
            </a:r>
          </a:p>
          <a:p>
            <a:pPr eaLnBrk="1" hangingPunct="1"/>
            <a:r>
              <a:rPr lang="en-US">
                <a:solidFill>
                  <a:schemeClr val="bg1"/>
                </a:solidFill>
              </a:rPr>
              <a:t>magnet</a:t>
            </a:r>
          </a:p>
        </p:txBody>
      </p:sp>
      <p:sp>
        <p:nvSpPr>
          <p:cNvPr id="59400" name="Text Box 10"/>
          <p:cNvSpPr txBox="1">
            <a:spLocks noChangeArrowheads="1"/>
          </p:cNvSpPr>
          <p:nvPr/>
        </p:nvSpPr>
        <p:spPr bwMode="auto">
          <a:xfrm>
            <a:off x="3397250" y="4703763"/>
            <a:ext cx="1708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</a:rPr>
              <a:t>IR microscope</a:t>
            </a:r>
            <a:r>
              <a:rPr lang="en-US"/>
              <a:t> </a:t>
            </a:r>
          </a:p>
        </p:txBody>
      </p:sp>
      <p:sp>
        <p:nvSpPr>
          <p:cNvPr id="59401" name="Line 11"/>
          <p:cNvSpPr>
            <a:spLocks noChangeShapeType="1"/>
          </p:cNvSpPr>
          <p:nvPr/>
        </p:nvSpPr>
        <p:spPr bwMode="auto">
          <a:xfrm flipV="1">
            <a:off x="4048125" y="5073650"/>
            <a:ext cx="44450" cy="55721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72159" y="4084037"/>
            <a:ext cx="332509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595959"/>
                </a:solidFill>
              </a:rPr>
              <a:t>Most of the mechanical components will be engineered at Alba and </a:t>
            </a:r>
          </a:p>
          <a:p>
            <a:r>
              <a:rPr lang="en-US" dirty="0">
                <a:solidFill>
                  <a:srgbClr val="595959"/>
                </a:solidFill>
              </a:rPr>
              <a:t>manufactured nearby:</a:t>
            </a:r>
          </a:p>
          <a:p>
            <a:r>
              <a:rPr lang="en-US" dirty="0" smtClean="0">
                <a:solidFill>
                  <a:srgbClr val="595959"/>
                </a:solidFill>
              </a:rPr>
              <a:t>Mirror </a:t>
            </a:r>
            <a:r>
              <a:rPr lang="en-US" dirty="0">
                <a:solidFill>
                  <a:srgbClr val="595959"/>
                </a:solidFill>
              </a:rPr>
              <a:t>extraction system, supports, mechanical adjustments of the </a:t>
            </a:r>
            <a:r>
              <a:rPr lang="en-US" dirty="0" smtClean="0">
                <a:solidFill>
                  <a:srgbClr val="595959"/>
                </a:solidFill>
              </a:rPr>
              <a:t>mirrors,</a:t>
            </a:r>
            <a:endParaRPr lang="en-US" dirty="0">
              <a:solidFill>
                <a:srgbClr val="595959"/>
              </a:solidFill>
            </a:endParaRPr>
          </a:p>
          <a:p>
            <a:r>
              <a:rPr lang="en-US" dirty="0" smtClean="0">
                <a:solidFill>
                  <a:srgbClr val="595959"/>
                </a:solidFill>
              </a:rPr>
              <a:t>non </a:t>
            </a:r>
            <a:r>
              <a:rPr lang="en-US" dirty="0">
                <a:solidFill>
                  <a:srgbClr val="595959"/>
                </a:solidFill>
              </a:rPr>
              <a:t>standard vacuum </a:t>
            </a:r>
            <a:r>
              <a:rPr lang="en-US" dirty="0" smtClean="0">
                <a:solidFill>
                  <a:srgbClr val="595959"/>
                </a:solidFill>
              </a:rPr>
              <a:t>chambers</a:t>
            </a:r>
            <a:endParaRPr lang="en-US" dirty="0">
              <a:solidFill>
                <a:srgbClr val="595959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ALBA - C. Biscari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16 December 2013 - ALBA-SSRF Workshop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C0CD7E-1085-4C75-828A-81BC512D6C0C}" type="slidenum">
              <a:rPr lang="en-US" smtClean="0"/>
              <a:t>43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171087" y="567844"/>
            <a:ext cx="173637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 construction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71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16 December 2013 - ALBA-SSRF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C0CD7E-1085-4C75-828A-81BC512D6C0C}" type="slidenum">
              <a:rPr lang="en-US" smtClean="0"/>
              <a:t>44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ALBA - C. Biscari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63688" y="116632"/>
            <a:ext cx="4985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Collaborations, among others: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440517" y="1040947"/>
            <a:ext cx="8136904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chemeClr val="bg1"/>
                </a:solidFill>
              </a:rPr>
              <a:t>CERN – CLIC, LHC, accelerators, beam diagnostics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chemeClr val="bg1"/>
                </a:solidFill>
              </a:rPr>
              <a:t>SESAME – Measurement of SR dipoles, training scientists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chemeClr val="bg1"/>
                </a:solidFill>
              </a:rPr>
              <a:t>MEXICO – Future project of a new synchrotron radiation facility, training scientists and participation in the project design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chemeClr val="bg1"/>
                </a:solidFill>
              </a:rPr>
              <a:t>CLPU – Design of laser chamber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chemeClr val="bg1"/>
                </a:solidFill>
              </a:rPr>
              <a:t>SOLEIL – Design of MIRAS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chemeClr val="bg1"/>
                </a:solidFill>
              </a:rPr>
              <a:t>ELI III Pillar – Participation in gamma system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chemeClr val="bg1"/>
                </a:solidFill>
              </a:rPr>
              <a:t>WEIZMANN Institute from Israel – exchange of scientists</a:t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TANGO &amp; SARDANA </a:t>
            </a:r>
          </a:p>
          <a:p>
            <a:pPr>
              <a:spcAft>
                <a:spcPts val="600"/>
              </a:spcAft>
            </a:pPr>
            <a:endParaRPr lang="en-US" sz="2400" dirty="0" smtClean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en-US" sz="2400" dirty="0" smtClean="0">
                <a:solidFill>
                  <a:schemeClr val="bg1"/>
                </a:solidFill>
              </a:rPr>
              <a:t>And of course SSRF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44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0012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16 November 2013 : Open Day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ALBA - C. Biscari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16 December 2013 - ALBA-SSRF Workshop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915816" y="1844824"/>
            <a:ext cx="5929828" cy="646331"/>
          </a:xfrm>
          <a:prstGeom prst="rect">
            <a:avLst/>
          </a:prstGeom>
          <a:solidFill>
            <a:srgbClr val="003366">
              <a:alpha val="8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/>
              <a:t>Thank you for your attention</a:t>
            </a:r>
            <a:endParaRPr lang="en-US" sz="3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C0CD7E-1085-4C75-828A-81BC512D6C0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99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febrer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7560840" cy="572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2771801" y="1117374"/>
            <a:ext cx="4104456" cy="1200329"/>
          </a:xfrm>
          <a:prstGeom prst="rect">
            <a:avLst/>
          </a:prstGeom>
          <a:solidFill>
            <a:srgbClr val="0099FF">
              <a:alpha val="43922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</a:rPr>
              <a:t>On 2006 the excavation started on a green field at ~ 15 km from Barcelona</a:t>
            </a:r>
            <a:endParaRPr lang="en-GB" b="1" dirty="0">
              <a:solidFill>
                <a:schemeClr val="bg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538025" y="1907200"/>
            <a:ext cx="2570479" cy="1857657"/>
            <a:chOff x="10939403" y="-2647032"/>
            <a:chExt cx="3978357" cy="3609991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39403" y="-2647032"/>
              <a:ext cx="3978357" cy="360999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13" name="Rectangle 12"/>
            <p:cNvSpPr/>
            <p:nvPr/>
          </p:nvSpPr>
          <p:spPr bwMode="auto">
            <a:xfrm>
              <a:off x="12577362" y="-1928647"/>
              <a:ext cx="144016" cy="154065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182078"/>
            <a:ext cx="2558598" cy="1965029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5" name="Straight Arrow Connector 14"/>
          <p:cNvCxnSpPr/>
          <p:nvPr/>
        </p:nvCxnSpPr>
        <p:spPr bwMode="auto">
          <a:xfrm>
            <a:off x="7668344" y="2420888"/>
            <a:ext cx="134548" cy="22322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Date Placeholder 2"/>
          <p:cNvSpPr>
            <a:spLocks noGrp="1"/>
          </p:cNvSpPr>
          <p:nvPr>
            <p:ph type="dt" sz="half" idx="2"/>
          </p:nvPr>
        </p:nvSpPr>
        <p:spPr>
          <a:xfrm>
            <a:off x="10585" y="6638489"/>
            <a:ext cx="2133600" cy="246895"/>
          </a:xfrm>
        </p:spPr>
        <p:txBody>
          <a:bodyPr/>
          <a:lstStyle/>
          <a:p>
            <a:r>
              <a:rPr lang="en-US" smtClean="0"/>
              <a:t>ALBA - C. Biscari</a:t>
            </a:r>
            <a:endParaRPr lang="en-US" dirty="0"/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004048" y="6659564"/>
            <a:ext cx="3384375" cy="138905"/>
          </a:xfrm>
        </p:spPr>
        <p:txBody>
          <a:bodyPr/>
          <a:lstStyle/>
          <a:p>
            <a:r>
              <a:rPr lang="en-US" smtClean="0"/>
              <a:t>16 December 2013 - ALBA-SSRF Workshop</a:t>
            </a:r>
            <a:endParaRPr lang="en-US" dirty="0"/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483799" y="6597352"/>
            <a:ext cx="576064" cy="219868"/>
          </a:xfrm>
        </p:spPr>
        <p:txBody>
          <a:bodyPr/>
          <a:lstStyle/>
          <a:p>
            <a:fld id="{70C0CD7E-1085-4C75-828A-81BC512D6C0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38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0"/>
          <a:stretch/>
        </p:blipFill>
        <p:spPr bwMode="auto">
          <a:xfrm>
            <a:off x="4900170" y="247298"/>
            <a:ext cx="4176588" cy="3191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760" y="50535"/>
            <a:ext cx="7650336" cy="663340"/>
          </a:xfrm>
          <a:solidFill>
            <a:srgbClr val="002060">
              <a:alpha val="67000"/>
            </a:srgbClr>
          </a:solidFill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Some important dates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9178" y="1124428"/>
            <a:ext cx="368569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ca-ES" kern="0" dirty="0" smtClean="0">
                <a:solidFill>
                  <a:srgbClr val="2D2D8A">
                    <a:lumMod val="75000"/>
                  </a:srgbClr>
                </a:solidFill>
              </a:rPr>
              <a:t>22 March 2010 </a:t>
            </a:r>
            <a:r>
              <a:rPr lang="ca-ES" kern="0" dirty="0">
                <a:solidFill>
                  <a:srgbClr val="2D2D8A">
                    <a:lumMod val="75000"/>
                  </a:srgbClr>
                </a:solidFill>
              </a:rPr>
              <a:t>- </a:t>
            </a:r>
            <a:r>
              <a:rPr lang="en-US" kern="0" dirty="0" smtClean="0">
                <a:solidFill>
                  <a:srgbClr val="2D2D8A">
                    <a:lumMod val="75000"/>
                  </a:srgbClr>
                </a:solidFill>
              </a:rPr>
              <a:t>Inauguration</a:t>
            </a: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16 March 2011: First Synchrotron Light in the SR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7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May 2012 : First external user at Boreas BL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17 December 2012 : First Publication with data collected at ALBA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Since February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2013: All Phase I Beamlines operational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4" r="2498" b="1202"/>
          <a:stretch/>
        </p:blipFill>
        <p:spPr bwMode="auto">
          <a:xfrm>
            <a:off x="4139952" y="2832588"/>
            <a:ext cx="3597751" cy="2103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135818" y="2555589"/>
            <a:ext cx="9669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22-03-2010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6390189" y="4401115"/>
            <a:ext cx="955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16-03-2011</a:t>
            </a:r>
            <a:endParaRPr lang="en-US" sz="12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480" y="4149080"/>
            <a:ext cx="3738395" cy="2470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283968" y="6237312"/>
            <a:ext cx="881973" cy="276999"/>
          </a:xfrm>
          <a:prstGeom prst="rect">
            <a:avLst/>
          </a:prstGeom>
          <a:solidFill>
            <a:srgbClr val="404040">
              <a:alpha val="65882"/>
            </a:srgb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7-05-2012</a:t>
            </a:r>
            <a:endParaRPr lang="en-US" sz="1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843" y="4889201"/>
            <a:ext cx="2909926" cy="173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ate Placeholder 2"/>
          <p:cNvSpPr>
            <a:spLocks noGrp="1"/>
          </p:cNvSpPr>
          <p:nvPr>
            <p:ph type="dt" sz="half" idx="2"/>
          </p:nvPr>
        </p:nvSpPr>
        <p:spPr>
          <a:xfrm>
            <a:off x="10585" y="6638489"/>
            <a:ext cx="2133600" cy="246895"/>
          </a:xfrm>
        </p:spPr>
        <p:txBody>
          <a:bodyPr/>
          <a:lstStyle/>
          <a:p>
            <a:r>
              <a:rPr lang="en-US" smtClean="0"/>
              <a:t>ALBA - C. Biscari</a:t>
            </a:r>
            <a:endParaRPr lang="en-US" dirty="0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004048" y="6659564"/>
            <a:ext cx="3384375" cy="138905"/>
          </a:xfrm>
        </p:spPr>
        <p:txBody>
          <a:bodyPr/>
          <a:lstStyle/>
          <a:p>
            <a:r>
              <a:rPr lang="en-US" smtClean="0"/>
              <a:t>16 December 2013 - ALBA-SSRF Workshop</a:t>
            </a:r>
            <a:endParaRPr lang="en-US" dirty="0"/>
          </a:p>
        </p:txBody>
      </p:sp>
      <p:sp>
        <p:nvSpPr>
          <p:cNvPr id="1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483799" y="6597352"/>
            <a:ext cx="576064" cy="219868"/>
          </a:xfrm>
        </p:spPr>
        <p:txBody>
          <a:bodyPr/>
          <a:lstStyle/>
          <a:p>
            <a:fld id="{70C0CD7E-1085-4C75-828A-81BC512D6C0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99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"/>
            <a:ext cx="7340352" cy="764704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ALBA Staff Organization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16 December 2013 - ALBA-SSRF Workshop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C0CD7E-1085-4C75-828A-81BC512D6C0C}" type="slidenum">
              <a:rPr lang="en-US" smtClean="0"/>
              <a:t>7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ALBA - C. Biscari</a:t>
            </a:r>
            <a:endParaRPr lang="en-US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22412235"/>
              </p:ext>
            </p:extLst>
          </p:nvPr>
        </p:nvGraphicFramePr>
        <p:xfrm>
          <a:off x="323528" y="1124744"/>
          <a:ext cx="8568952" cy="4912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tangle 7"/>
          <p:cNvSpPr/>
          <p:nvPr/>
        </p:nvSpPr>
        <p:spPr>
          <a:xfrm>
            <a:off x="107504" y="126827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chemeClr val="bg1">
                    <a:lumMod val="85000"/>
                    <a:lumOff val="15000"/>
                  </a:schemeClr>
                </a:solidFill>
              </a:rPr>
              <a:t>Staff ~ 160 people</a:t>
            </a:r>
          </a:p>
          <a:p>
            <a:r>
              <a:rPr lang="en-GB" dirty="0">
                <a:solidFill>
                  <a:schemeClr val="bg1">
                    <a:lumMod val="85000"/>
                    <a:lumOff val="15000"/>
                  </a:schemeClr>
                </a:solidFill>
              </a:rPr>
              <a:t>International representation ~ 25%</a:t>
            </a:r>
          </a:p>
          <a:p>
            <a:r>
              <a:rPr lang="en-GB" dirty="0">
                <a:solidFill>
                  <a:schemeClr val="bg1">
                    <a:lumMod val="85000"/>
                    <a:lumOff val="15000"/>
                  </a:schemeClr>
                </a:solidFill>
              </a:rPr>
              <a:t>Average age ~ 35 years</a:t>
            </a:r>
          </a:p>
        </p:txBody>
      </p:sp>
    </p:spTree>
    <p:extLst>
      <p:ext uri="{BB962C8B-B14F-4D97-AF65-F5344CB8AC3E}">
        <p14:creationId xmlns:p14="http://schemas.microsoft.com/office/powerpoint/2010/main" val="53455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6" descr="fa11007scr (13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72"/>
          <a:stretch>
            <a:fillRect/>
          </a:stretch>
        </p:blipFill>
        <p:spPr bwMode="auto">
          <a:xfrm>
            <a:off x="36512" y="1052736"/>
            <a:ext cx="9144000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ALBA - C. Biscari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C0CD7E-1085-4C75-828A-81BC512D6C0C}" type="slidenum">
              <a:rPr lang="en-US" smtClean="0"/>
              <a:t>8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10969" y="6659563"/>
            <a:ext cx="2895600" cy="142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i="1" smtClean="0"/>
              <a:t>16 December 2013 - ALBA-SSRF Workshop</a:t>
            </a:r>
            <a:endParaRPr lang="en-US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1691680" y="116632"/>
            <a:ext cx="2472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View from above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3758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80512" cy="6603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22051" y="6550223"/>
            <a:ext cx="1885453" cy="307777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El </a:t>
            </a:r>
            <a:r>
              <a:rPr lang="en-US" sz="1400" dirty="0" err="1">
                <a:solidFill>
                  <a:srgbClr val="FFFFFF"/>
                </a:solidFill>
              </a:rPr>
              <a:t>periodico</a:t>
            </a:r>
            <a:r>
              <a:rPr lang="en-US" sz="1400" dirty="0">
                <a:solidFill>
                  <a:srgbClr val="FFFFFF"/>
                </a:solidFill>
              </a:rPr>
              <a:t> 05-05-13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9512" y="116632"/>
            <a:ext cx="3861955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Sketch of the infrastructure</a:t>
            </a:r>
            <a:endParaRPr lang="en-US" sz="24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C0CD7E-1085-4C75-828A-81BC512D6C0C}" type="slidenum">
              <a:rPr lang="en-US" smtClean="0"/>
              <a:t>9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ALBA - C. Biscari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16 December 2013 - ALBA-SSRF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0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LBA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ALBA</Template>
  <TotalTime>5283</TotalTime>
  <Words>2546</Words>
  <Application>Microsoft Office PowerPoint</Application>
  <PresentationFormat>On-screen Show (4:3)</PresentationFormat>
  <Paragraphs>623</Paragraphs>
  <Slides>45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8" baseType="lpstr">
      <vt:lpstr>ALBA</vt:lpstr>
      <vt:lpstr>Office Theme</vt:lpstr>
      <vt:lpstr>Packager Shell Object</vt:lpstr>
      <vt:lpstr>ALBA, The Spanish Synchrotron Light Source C. Biscari</vt:lpstr>
      <vt:lpstr>PowerPoint Presentation</vt:lpstr>
      <vt:lpstr>PowerPoint Presentation</vt:lpstr>
      <vt:lpstr>PowerPoint Presentation</vt:lpstr>
      <vt:lpstr>PowerPoint Presentation</vt:lpstr>
      <vt:lpstr>Some important dates</vt:lpstr>
      <vt:lpstr>ALBA Staff Organization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Usual operation : 2 injections per day </vt:lpstr>
      <vt:lpstr>PowerPoint Presentation</vt:lpstr>
      <vt:lpstr>PowerPoint Presentation</vt:lpstr>
      <vt:lpstr>PowerPoint Presentation</vt:lpstr>
      <vt:lpstr>Three user calls</vt:lpstr>
      <vt:lpstr>2014 – 3rd User call, closed on 4th Nov.</vt:lpstr>
      <vt:lpstr>Industrial users</vt:lpstr>
      <vt:lpstr>Future</vt:lpstr>
      <vt:lpstr>PowerPoint Presentation</vt:lpstr>
      <vt:lpstr>Discussion on new BLs on going</vt:lpstr>
      <vt:lpstr>PowerPoint Presentation</vt:lpstr>
      <vt:lpstr>PowerPoint Presentation</vt:lpstr>
      <vt:lpstr>16 November 2013 : Open Day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Caterina Biscari</dc:creator>
  <cp:lastModifiedBy>Caterina Biscari</cp:lastModifiedBy>
  <cp:revision>182</cp:revision>
  <dcterms:created xsi:type="dcterms:W3CDTF">2013-07-09T09:13:10Z</dcterms:created>
  <dcterms:modified xsi:type="dcterms:W3CDTF">2013-12-15T18:52:41Z</dcterms:modified>
</cp:coreProperties>
</file>