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35" r:id="rId2"/>
    <p:sldId id="279" r:id="rId3"/>
    <p:sldId id="323" r:id="rId4"/>
    <p:sldId id="324" r:id="rId5"/>
    <p:sldId id="325" r:id="rId6"/>
    <p:sldId id="339" r:id="rId7"/>
    <p:sldId id="327" r:id="rId8"/>
    <p:sldId id="328" r:id="rId9"/>
    <p:sldId id="329" r:id="rId10"/>
    <p:sldId id="383" r:id="rId11"/>
    <p:sldId id="384" r:id="rId12"/>
    <p:sldId id="385" r:id="rId13"/>
    <p:sldId id="343" r:id="rId14"/>
    <p:sldId id="386" r:id="rId15"/>
    <p:sldId id="387" r:id="rId16"/>
    <p:sldId id="388" r:id="rId17"/>
    <p:sldId id="340" r:id="rId18"/>
    <p:sldId id="332" r:id="rId19"/>
    <p:sldId id="367" r:id="rId20"/>
    <p:sldId id="347" r:id="rId21"/>
    <p:sldId id="350" r:id="rId22"/>
    <p:sldId id="369" r:id="rId23"/>
    <p:sldId id="370" r:id="rId24"/>
    <p:sldId id="351" r:id="rId25"/>
    <p:sldId id="371" r:id="rId26"/>
    <p:sldId id="373" r:id="rId27"/>
    <p:sldId id="352" r:id="rId28"/>
    <p:sldId id="353" r:id="rId29"/>
    <p:sldId id="378" r:id="rId30"/>
    <p:sldId id="375" r:id="rId31"/>
    <p:sldId id="376" r:id="rId32"/>
    <p:sldId id="377" r:id="rId33"/>
    <p:sldId id="366" r:id="rId34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>
      <p:cViewPr varScale="1">
        <p:scale>
          <a:sx n="107" d="100"/>
          <a:sy n="107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930"/>
    </p:cViewPr>
  </p:sorterViewPr>
  <p:notesViewPr>
    <p:cSldViewPr>
      <p:cViewPr varScale="1">
        <p:scale>
          <a:sx n="76" d="100"/>
          <a:sy n="76" d="100"/>
        </p:scale>
        <p:origin x="-2202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0381087116699"/>
          <c:y val="6.3260490943608721E-2"/>
          <c:w val="0.74179970837436793"/>
          <c:h val="0.72992905083944803"/>
        </c:manualLayout>
      </c:layout>
      <c:barChart>
        <c:barDir val="col"/>
        <c:grouping val="clustered"/>
        <c:varyColors val="0"/>
        <c:ser>
          <c:idx val="2"/>
          <c:order val="0"/>
          <c:tx>
            <c:v>schedule initial</c:v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'RUN summary'!$P$52:$P$60</c:f>
              <c:numCache>
                <c:formatCode>General</c:formatCode>
                <c:ptCount val="9"/>
                <c:pt idx="0">
                  <c:v>450</c:v>
                </c:pt>
                <c:pt idx="1">
                  <c:v>472.5</c:v>
                </c:pt>
                <c:pt idx="2">
                  <c:v>337.5</c:v>
                </c:pt>
                <c:pt idx="3">
                  <c:v>337.5</c:v>
                </c:pt>
                <c:pt idx="4">
                  <c:v>337.5</c:v>
                </c:pt>
                <c:pt idx="5">
                  <c:v>472.5</c:v>
                </c:pt>
                <c:pt idx="6">
                  <c:v>360</c:v>
                </c:pt>
                <c:pt idx="7">
                  <c:v>472.5</c:v>
                </c:pt>
                <c:pt idx="8">
                  <c:v>315</c:v>
                </c:pt>
              </c:numCache>
            </c:numRef>
          </c:val>
        </c:ser>
        <c:ser>
          <c:idx val="0"/>
          <c:order val="1"/>
          <c:tx>
            <c:v>schedule revised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'RUN summary'!$O$52:$O$60</c:f>
              <c:strCache>
                <c:ptCount val="9"/>
                <c:pt idx="0">
                  <c:v>RUN_01</c:v>
                </c:pt>
                <c:pt idx="1">
                  <c:v>RUN_02</c:v>
                </c:pt>
                <c:pt idx="2">
                  <c:v>RUN_03</c:v>
                </c:pt>
                <c:pt idx="3">
                  <c:v>RUN_04</c:v>
                </c:pt>
                <c:pt idx="4">
                  <c:v>RUN_05</c:v>
                </c:pt>
                <c:pt idx="5">
                  <c:v>RUN_06</c:v>
                </c:pt>
                <c:pt idx="6">
                  <c:v>RUN_07</c:v>
                </c:pt>
                <c:pt idx="7">
                  <c:v>RUN_08</c:v>
                </c:pt>
                <c:pt idx="8">
                  <c:v>RUN_09</c:v>
                </c:pt>
              </c:strCache>
            </c:strRef>
          </c:cat>
          <c:val>
            <c:numRef>
              <c:f>'RUN summary'!$R$52:$R$60</c:f>
              <c:numCache>
                <c:formatCode>0.0</c:formatCode>
                <c:ptCount val="9"/>
                <c:pt idx="0">
                  <c:v>448</c:v>
                </c:pt>
                <c:pt idx="1">
                  <c:v>470.5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649.5</c:v>
                </c:pt>
                <c:pt idx="6">
                  <c:v>492</c:v>
                </c:pt>
                <c:pt idx="7">
                  <c:v>493</c:v>
                </c:pt>
                <c:pt idx="8">
                  <c:v>515.5</c:v>
                </c:pt>
              </c:numCache>
            </c:numRef>
          </c:val>
        </c:ser>
        <c:ser>
          <c:idx val="1"/>
          <c:order val="2"/>
          <c:tx>
            <c:v>delivered</c:v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'RUN summary'!$O$52:$O$60</c:f>
              <c:strCache>
                <c:ptCount val="9"/>
                <c:pt idx="0">
                  <c:v>RUN_01</c:v>
                </c:pt>
                <c:pt idx="1">
                  <c:v>RUN_02</c:v>
                </c:pt>
                <c:pt idx="2">
                  <c:v>RUN_03</c:v>
                </c:pt>
                <c:pt idx="3">
                  <c:v>RUN_04</c:v>
                </c:pt>
                <c:pt idx="4">
                  <c:v>RUN_05</c:v>
                </c:pt>
                <c:pt idx="5">
                  <c:v>RUN_06</c:v>
                </c:pt>
                <c:pt idx="6">
                  <c:v>RUN_07</c:v>
                </c:pt>
                <c:pt idx="7">
                  <c:v>RUN_08</c:v>
                </c:pt>
                <c:pt idx="8">
                  <c:v>RUN_09</c:v>
                </c:pt>
              </c:strCache>
            </c:strRef>
          </c:cat>
          <c:val>
            <c:numRef>
              <c:f>'RUN summary'!$W$52:$W$60</c:f>
              <c:numCache>
                <c:formatCode>0.0</c:formatCode>
                <c:ptCount val="9"/>
                <c:pt idx="0">
                  <c:v>441.36</c:v>
                </c:pt>
                <c:pt idx="1">
                  <c:v>459.85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609.95000000000005</c:v>
                </c:pt>
                <c:pt idx="6">
                  <c:v>483.28</c:v>
                </c:pt>
                <c:pt idx="7">
                  <c:v>469.3</c:v>
                </c:pt>
                <c:pt idx="8">
                  <c:v>508.33000000000004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380096"/>
        <c:axId val="37381632"/>
      </c:barChart>
      <c:catAx>
        <c:axId val="373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381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3816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 [h]</a:t>
                </a:r>
              </a:p>
            </c:rich>
          </c:tx>
          <c:layout>
            <c:manualLayout>
              <c:xMode val="edge"/>
              <c:yMode val="edge"/>
              <c:x val="2.7553555805524307E-2"/>
              <c:y val="0.369841434054319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380096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62599119554497"/>
          <c:y val="0.39174001060086466"/>
          <c:w val="8.3600549931258539E-2"/>
          <c:h val="0.217359362926349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59346-9351-451F-85E7-A55178CA90FD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B372-47CE-4B40-9204-21343D75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7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4687888"/>
            <a:ext cx="5802313" cy="4408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3175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578" y="4688105"/>
            <a:ext cx="5800490" cy="4410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641" tIns="43820" rIns="87641" bIns="43820" anchor="ctr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345" y="4687646"/>
            <a:ext cx="5802370" cy="4408820"/>
          </a:xfrm>
          <a:noFill/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345" y="4687646"/>
            <a:ext cx="5802370" cy="4408820"/>
          </a:xfrm>
          <a:noFill/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345" y="4687646"/>
            <a:ext cx="5802370" cy="4408820"/>
          </a:xfrm>
          <a:noFill/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345" y="4687646"/>
            <a:ext cx="5802370" cy="4408820"/>
          </a:xfrm>
          <a:noFill/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345" y="4687646"/>
            <a:ext cx="5802370" cy="4408820"/>
          </a:xfrm>
          <a:noFill/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345" y="4687646"/>
            <a:ext cx="5802370" cy="4408820"/>
          </a:xfrm>
          <a:noFill/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345" y="4687646"/>
            <a:ext cx="5802370" cy="4408820"/>
          </a:xfrm>
          <a:noFill/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Montse Pont, 5/12/2013, IAEA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151B-1189-436F-A649-70E5C4B2376D}" type="slidenum">
              <a:rPr lang="en-US" smtClean="0"/>
              <a:pPr/>
              <a:t>‹#›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Montse Pont, 5/12/2013, IAEA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151B-1189-436F-A649-70E5C4B2376D}" type="slidenum">
              <a:rPr lang="en-US" smtClean="0"/>
              <a:pPr/>
              <a:t>‹#›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9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Montse Pont, 5/12/2013, IAEA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151B-1189-436F-A649-70E5C4B2376D}" type="slidenum">
              <a:rPr lang="en-US" smtClean="0"/>
              <a:pPr/>
              <a:t>‹#›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8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Montse Pont, 5/12/2013, IAEA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151B-1189-436F-A649-70E5C4B2376D}" type="slidenum">
              <a:rPr lang="en-US" smtClean="0"/>
              <a:pPr/>
              <a:t>‹#›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3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79DA8-2F9E-4493-8786-53702A033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6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85"/>
            <a:ext cx="1714500" cy="933450"/>
          </a:xfrm>
          <a:prstGeom prst="rect">
            <a:avLst/>
          </a:prstGeom>
        </p:spPr>
      </p:pic>
      <p:sp>
        <p:nvSpPr>
          <p:cNvPr id="7" name="Slide Number Placeholder 16"/>
          <p:cNvSpPr txBox="1">
            <a:spLocks/>
          </p:cNvSpPr>
          <p:nvPr userDrawn="1"/>
        </p:nvSpPr>
        <p:spPr>
          <a:xfrm>
            <a:off x="7010400" y="6597650"/>
            <a:ext cx="2133600" cy="2589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52151B-1189-436F-A649-70E5C4B237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4"/>
          <p:cNvSpPr txBox="1">
            <a:spLocks/>
          </p:cNvSpPr>
          <p:nvPr userDrawn="1"/>
        </p:nvSpPr>
        <p:spPr>
          <a:xfrm>
            <a:off x="0" y="6597650"/>
            <a:ext cx="2133600" cy="2589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Montse Pont, 17/12/2013, CELLS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65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5A4F-E074-49D3-A702-569BC98A2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Montse Pont, 5/12/2013, IAEA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151B-1189-436F-A649-70E5C4B2376D}" type="slidenum">
              <a:rPr lang="en-US" smtClean="0"/>
              <a:pPr/>
              <a:t>‹#›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-25400" y="6597650"/>
            <a:ext cx="9169400" cy="260350"/>
          </a:xfrm>
          <a:prstGeom prst="rect">
            <a:avLst/>
          </a:prstGeom>
          <a:gradFill rotWithShape="1">
            <a:gsLst>
              <a:gs pos="0">
                <a:srgbClr val="000050"/>
              </a:gs>
              <a:gs pos="50000">
                <a:srgbClr val="33CCFF"/>
              </a:gs>
              <a:gs pos="100000">
                <a:srgbClr val="00005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85"/>
            <a:ext cx="1714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0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  <p:sldLayoutId id="214748367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logbook.cells.es/SR/120521_083459/08h34_Espread.png?lb=S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_U5L5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2"/>
            <a:ext cx="9144000" cy="597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9"/>
          <p:cNvSpPr txBox="1">
            <a:spLocks noChangeArrowheads="1"/>
          </p:cNvSpPr>
          <p:nvPr/>
        </p:nvSpPr>
        <p:spPr bwMode="auto">
          <a:xfrm>
            <a:off x="0" y="758368"/>
            <a:ext cx="51846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sz="2800" dirty="0" smtClean="0">
                <a:solidFill>
                  <a:schemeClr val="bg1"/>
                </a:solidFill>
                <a:latin typeface="Verdana" pitchFamily="34" charset="0"/>
              </a:rPr>
              <a:t>MACHINE OPERATION AT ALBA</a:t>
            </a:r>
            <a:endParaRPr lang="en-US" altLang="en-US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2" name="Text Box 20"/>
          <p:cNvSpPr txBox="1">
            <a:spLocks noChangeArrowheads="1"/>
          </p:cNvSpPr>
          <p:nvPr/>
        </p:nvSpPr>
        <p:spPr bwMode="auto">
          <a:xfrm>
            <a:off x="395536" y="2419940"/>
            <a:ext cx="31415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1600" dirty="0" smtClean="0">
                <a:solidFill>
                  <a:schemeClr val="bg1"/>
                </a:solidFill>
                <a:latin typeface="Verdana" pitchFamily="34" charset="0"/>
              </a:rPr>
              <a:t>Montse Pont</a:t>
            </a:r>
            <a:r>
              <a:rPr lang="es-ES" altLang="en-US" sz="1600" dirty="0">
                <a:solidFill>
                  <a:schemeClr val="bg1"/>
                </a:solidFill>
                <a:latin typeface="Verdana" pitchFamily="34" charset="0"/>
              </a:rPr>
              <a:t>, CELLS-ALBA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n-US" sz="1600" dirty="0" smtClean="0">
                <a:solidFill>
                  <a:schemeClr val="bg1"/>
                </a:solidFill>
                <a:latin typeface="Verdana" pitchFamily="34" charset="0"/>
              </a:rPr>
              <a:t>16-18/12/2013</a:t>
            </a:r>
            <a:endParaRPr lang="en-US" altLang="en-US" sz="1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1160463" y="5084763"/>
            <a:ext cx="5003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000" b="0">
                <a:latin typeface="+mn-lt"/>
              </a:rPr>
              <a:t>   SOFB</a:t>
            </a:r>
          </a:p>
          <a:p>
            <a:pPr eaLnBrk="1" hangingPunct="1">
              <a:lnSpc>
                <a:spcPct val="120000"/>
              </a:lnSpc>
              <a:buClr>
                <a:srgbClr val="66FF33"/>
              </a:buClr>
              <a:buSzPct val="80000"/>
              <a:buFont typeface="Wingdings" pitchFamily="2" charset="2"/>
              <a:buChar char="q"/>
            </a:pPr>
            <a:r>
              <a:rPr lang="en-US" altLang="en-US" sz="2000" b="0">
                <a:latin typeface="+mn-lt"/>
              </a:rPr>
              <a:t> Running every 3 s</a:t>
            </a:r>
          </a:p>
          <a:p>
            <a:pPr eaLnBrk="1" hangingPunct="1">
              <a:lnSpc>
                <a:spcPct val="120000"/>
              </a:lnSpc>
              <a:buClr>
                <a:srgbClr val="66FF33"/>
              </a:buClr>
              <a:buSzPct val="80000"/>
              <a:buFont typeface="Wingdings" pitchFamily="2" charset="2"/>
              <a:buChar char="q"/>
            </a:pPr>
            <a:r>
              <a:rPr lang="en-US" altLang="en-US" sz="2000" b="0">
                <a:latin typeface="+mn-lt"/>
              </a:rPr>
              <a:t> With RF frequency included on SOFB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7164388" y="2769405"/>
            <a:ext cx="1655762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 b="0">
                <a:latin typeface="+mn-lt"/>
              </a:rPr>
              <a:t>RMS-Values:</a:t>
            </a:r>
          </a:p>
          <a:p>
            <a:pPr algn="ctr" eaLnBrk="1" hangingPunct="1">
              <a:lnSpc>
                <a:spcPct val="150000"/>
              </a:lnSpc>
            </a:pPr>
            <a:r>
              <a:rPr lang="el-GR" altLang="en-US" b="0">
                <a:latin typeface="+mn-lt"/>
                <a:cs typeface="Arial" charset="0"/>
              </a:rPr>
              <a:t>σ</a:t>
            </a:r>
            <a:r>
              <a:rPr lang="en-GB" altLang="en-US" b="0" baseline="-25000">
                <a:latin typeface="+mn-lt"/>
                <a:cs typeface="Arial" charset="0"/>
              </a:rPr>
              <a:t>x</a:t>
            </a:r>
            <a:r>
              <a:rPr lang="en-GB" altLang="en-US" b="0">
                <a:latin typeface="+mn-lt"/>
                <a:cs typeface="Arial" charset="0"/>
              </a:rPr>
              <a:t> = 0.5 </a:t>
            </a:r>
            <a:r>
              <a:rPr lang="el-GR" altLang="en-US" b="0">
                <a:latin typeface="+mn-lt"/>
                <a:cs typeface="Arial" charset="0"/>
              </a:rPr>
              <a:t>μ</a:t>
            </a:r>
            <a:r>
              <a:rPr lang="en-GB" altLang="en-US" b="0">
                <a:latin typeface="+mn-lt"/>
                <a:cs typeface="Arial" charset="0"/>
              </a:rPr>
              <a:t>m</a:t>
            </a:r>
          </a:p>
          <a:p>
            <a:pPr algn="ctr" eaLnBrk="1" hangingPunct="1">
              <a:lnSpc>
                <a:spcPct val="150000"/>
              </a:lnSpc>
            </a:pPr>
            <a:r>
              <a:rPr lang="el-GR" altLang="en-US" b="0">
                <a:latin typeface="+mn-lt"/>
                <a:cs typeface="Arial" charset="0"/>
              </a:rPr>
              <a:t>σ</a:t>
            </a:r>
            <a:r>
              <a:rPr lang="en-GB" altLang="en-US" b="0" baseline="-25000">
                <a:latin typeface="+mn-lt"/>
              </a:rPr>
              <a:t>y</a:t>
            </a:r>
            <a:r>
              <a:rPr lang="en-GB" altLang="en-US" b="0">
                <a:latin typeface="+mn-lt"/>
              </a:rPr>
              <a:t> = 0.2 </a:t>
            </a:r>
            <a:r>
              <a:rPr lang="el-GR" altLang="en-US" b="0">
                <a:latin typeface="+mn-lt"/>
              </a:rPr>
              <a:t>μ</a:t>
            </a:r>
            <a:r>
              <a:rPr lang="en-GB" altLang="en-US" b="0">
                <a:latin typeface="+mn-lt"/>
              </a:rPr>
              <a:t>m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1835150" y="1185080"/>
            <a:ext cx="500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Beam Stability over 24 h</a:t>
            </a:r>
          </a:p>
        </p:txBody>
      </p:sp>
      <p:pic>
        <p:nvPicPr>
          <p:cNvPr id="2458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61343"/>
            <a:ext cx="5813425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>
                <a:solidFill>
                  <a:schemeClr val="bg1"/>
                </a:solidFill>
                <a:latin typeface="Verdana" pitchFamily="34" charset="0"/>
              </a:rPr>
              <a:t>CLOSED ORBIT</a:t>
            </a:r>
          </a:p>
        </p:txBody>
      </p:sp>
    </p:spTree>
    <p:extLst>
      <p:ext uri="{BB962C8B-B14F-4D97-AF65-F5344CB8AC3E}">
        <p14:creationId xmlns:p14="http://schemas.microsoft.com/office/powerpoint/2010/main" val="16359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34" name="Group 66"/>
          <p:cNvGraphicFramePr>
            <a:graphicFrameLocks noGrp="1"/>
          </p:cNvGraphicFramePr>
          <p:nvPr/>
        </p:nvGraphicFramePr>
        <p:xfrm>
          <a:off x="468313" y="1484313"/>
          <a:ext cx="8229600" cy="1828800"/>
        </p:xfrm>
        <a:graphic>
          <a:graphicData uri="http://schemas.openxmlformats.org/drawingml/2006/table">
            <a:tbl>
              <a:tblPr/>
              <a:tblGrid>
                <a:gridCol w="1377950"/>
                <a:gridCol w="936625"/>
                <a:gridCol w="1187450"/>
                <a:gridCol w="1189037"/>
                <a:gridCol w="1768475"/>
                <a:gridCol w="1770063"/>
              </a:tblGrid>
              <a:tr h="27431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 (</a:t>
                      </a:r>
                      <a:r>
                        <a:rPr kumimoji="0" lang="es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Source distance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eBPM data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XBPM data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Horizontal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Vertical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Horizontal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Vertical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74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FE09 (bending)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7.00 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-----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2.5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74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FE04 (SCW31)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8.66 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3.0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1.0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74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FE11 (IVU21)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10.29 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1.2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3.0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 (fixed gap)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 (fixed gap)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FE13 (IVU21)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9.85 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1.2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3.0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 (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fixed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gap)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 (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moving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gap)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 (fixed gap)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 (moving gap)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pic>
        <p:nvPicPr>
          <p:cNvPr id="2564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r="6747" b="3291"/>
          <a:stretch>
            <a:fillRect/>
          </a:stretch>
        </p:blipFill>
        <p:spPr bwMode="auto">
          <a:xfrm>
            <a:off x="5003800" y="3860800"/>
            <a:ext cx="38385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6119" b="3291"/>
          <a:stretch>
            <a:fillRect/>
          </a:stretch>
        </p:blipFill>
        <p:spPr bwMode="auto">
          <a:xfrm>
            <a:off x="1106488" y="3860800"/>
            <a:ext cx="38481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51" name="TextBox 1"/>
          <p:cNvSpPr txBox="1">
            <a:spLocks noChangeArrowheads="1"/>
          </p:cNvSpPr>
          <p:nvPr/>
        </p:nvSpPr>
        <p:spPr bwMode="auto">
          <a:xfrm>
            <a:off x="633413" y="3468688"/>
            <a:ext cx="741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rgbClr val="000000"/>
                </a:solidFill>
              </a:rPr>
              <a:t>Photon beam stability @ FE13-XALOC on 2012/03/24 (fixed gap):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3013" y="3706813"/>
            <a:ext cx="1385887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0000FF"/>
                </a:solidFill>
                <a:latin typeface="+mn-lt"/>
              </a:rPr>
              <a:t>vertical plane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4563" y="3706813"/>
            <a:ext cx="1617662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FF0000"/>
                </a:solidFill>
                <a:latin typeface="+mn-lt"/>
              </a:rPr>
              <a:t>horizontal plane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25" y="4365625"/>
            <a:ext cx="106362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latin typeface="+mn-lt"/>
              </a:rPr>
              <a:t>Projection</a:t>
            </a:r>
          </a:p>
          <a:p>
            <a:pPr algn="r">
              <a:defRPr/>
            </a:pPr>
            <a:r>
              <a:rPr lang="en-US" sz="1200" dirty="0" err="1">
                <a:latin typeface="+mn-lt"/>
              </a:rPr>
              <a:t>eBPMs</a:t>
            </a:r>
            <a:endParaRPr lang="en-US" sz="1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950" y="5661025"/>
            <a:ext cx="927100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FE XBPM</a:t>
            </a:r>
          </a:p>
        </p:txBody>
      </p:sp>
      <p:sp>
        <p:nvSpPr>
          <p:cNvPr id="25656" name="Rectangle 60"/>
          <p:cNvSpPr>
            <a:spLocks noChangeArrowheads="1"/>
          </p:cNvSpPr>
          <p:nvPr/>
        </p:nvSpPr>
        <p:spPr bwMode="auto">
          <a:xfrm>
            <a:off x="1570038" y="4198938"/>
            <a:ext cx="3024187" cy="5762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657" name="Rectangle 61"/>
          <p:cNvSpPr>
            <a:spLocks noChangeArrowheads="1"/>
          </p:cNvSpPr>
          <p:nvPr/>
        </p:nvSpPr>
        <p:spPr bwMode="auto">
          <a:xfrm>
            <a:off x="5457825" y="4198938"/>
            <a:ext cx="3024188" cy="5762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658" name="Rectangle 62"/>
          <p:cNvSpPr>
            <a:spLocks noChangeArrowheads="1"/>
          </p:cNvSpPr>
          <p:nvPr/>
        </p:nvSpPr>
        <p:spPr bwMode="auto">
          <a:xfrm>
            <a:off x="1570038" y="5422900"/>
            <a:ext cx="3024187" cy="5762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659" name="Rectangle 63"/>
          <p:cNvSpPr>
            <a:spLocks noChangeArrowheads="1"/>
          </p:cNvSpPr>
          <p:nvPr/>
        </p:nvSpPr>
        <p:spPr bwMode="auto">
          <a:xfrm>
            <a:off x="5457825" y="5495925"/>
            <a:ext cx="3024188" cy="5762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660" name="TextBox 1"/>
          <p:cNvSpPr txBox="1">
            <a:spLocks noChangeArrowheads="1"/>
          </p:cNvSpPr>
          <p:nvPr/>
        </p:nvSpPr>
        <p:spPr bwMode="auto">
          <a:xfrm>
            <a:off x="1476375" y="1052513"/>
            <a:ext cx="4608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 dirty="0" err="1">
                <a:solidFill>
                  <a:srgbClr val="000000"/>
                </a:solidFill>
              </a:rPr>
              <a:t>rms</a:t>
            </a:r>
            <a:r>
              <a:rPr lang="en-US" altLang="en-US" b="0" dirty="0">
                <a:solidFill>
                  <a:srgbClr val="000000"/>
                </a:solidFill>
              </a:rPr>
              <a:t> photon beam stability for different FEs</a:t>
            </a:r>
          </a:p>
        </p:txBody>
      </p:sp>
      <p:sp>
        <p:nvSpPr>
          <p:cNvPr id="25662" name="Oval 1"/>
          <p:cNvSpPr>
            <a:spLocks noChangeArrowheads="1"/>
          </p:cNvSpPr>
          <p:nvPr/>
        </p:nvSpPr>
        <p:spPr bwMode="auto">
          <a:xfrm>
            <a:off x="5580063" y="2205038"/>
            <a:ext cx="1009650" cy="4318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663" name="Oval 16"/>
          <p:cNvSpPr>
            <a:spLocks noChangeArrowheads="1"/>
          </p:cNvSpPr>
          <p:nvPr/>
        </p:nvSpPr>
        <p:spPr bwMode="auto">
          <a:xfrm>
            <a:off x="6923088" y="2543175"/>
            <a:ext cx="1009650" cy="4318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80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r="4021"/>
          <a:stretch>
            <a:fillRect/>
          </a:stretch>
        </p:blipFill>
        <p:spPr bwMode="auto">
          <a:xfrm>
            <a:off x="1685925" y="1792288"/>
            <a:ext cx="72072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6513" y="2198688"/>
            <a:ext cx="1757363" cy="469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latin typeface="+mn-lt"/>
              </a:rPr>
              <a:t>projection eBPMs</a:t>
            </a:r>
          </a:p>
          <a:p>
            <a:pPr>
              <a:defRPr/>
            </a:pPr>
            <a:r>
              <a:rPr lang="en-US" sz="1050">
                <a:latin typeface="+mn-lt"/>
              </a:rPr>
              <a:t>(BPM05_2 &amp; BPM05_3)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3475038"/>
            <a:ext cx="11969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latin typeface="+mn-lt"/>
              </a:rPr>
              <a:t>FE09 XBPM</a:t>
            </a:r>
            <a:endParaRPr lang="en-US" sz="105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288" y="4575175"/>
            <a:ext cx="1147762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latin typeface="+mn-lt"/>
              </a:rPr>
              <a:t>SR current</a:t>
            </a:r>
            <a:endParaRPr lang="en-US" sz="1050">
              <a:latin typeface="+mn-lt"/>
            </a:endParaRPr>
          </a:p>
        </p:txBody>
      </p:sp>
      <p:sp>
        <p:nvSpPr>
          <p:cNvPr id="8202" name="TextBox 23"/>
          <p:cNvSpPr txBox="1">
            <a:spLocks noChangeArrowheads="1"/>
          </p:cNvSpPr>
          <p:nvPr/>
        </p:nvSpPr>
        <p:spPr bwMode="auto">
          <a:xfrm>
            <a:off x="7281863" y="3224213"/>
            <a:ext cx="1152525" cy="276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00"/>
              <a:t>2012/07/18 @10:00 new SOFB </a:t>
            </a:r>
            <a:r>
              <a:rPr lang="es-ES" altLang="en-US" sz="900"/>
              <a:t>(elog 726)</a:t>
            </a:r>
            <a:endParaRPr lang="en-US" altLang="en-US" sz="90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254875" y="3141663"/>
            <a:ext cx="0" cy="1031875"/>
          </a:xfrm>
          <a:prstGeom prst="straightConnector1">
            <a:avLst/>
          </a:prstGeom>
          <a:ln w="15875">
            <a:solidFill>
              <a:srgbClr val="FF000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123728" y="1052513"/>
            <a:ext cx="4608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 smtClean="0">
                <a:solidFill>
                  <a:srgbClr val="000000"/>
                </a:solidFill>
                <a:latin typeface="+mn-lt"/>
              </a:rPr>
              <a:t>Introduction of </a:t>
            </a:r>
            <a:r>
              <a:rPr lang="en-US" altLang="en-US" b="0" dirty="0" err="1" smtClean="0">
                <a:solidFill>
                  <a:srgbClr val="000000"/>
                </a:solidFill>
                <a:latin typeface="+mn-lt"/>
              </a:rPr>
              <a:t>xbpm</a:t>
            </a:r>
            <a:r>
              <a:rPr lang="en-US" altLang="en-US" b="0" dirty="0" smtClean="0">
                <a:solidFill>
                  <a:srgbClr val="000000"/>
                </a:solidFill>
                <a:latin typeface="+mn-lt"/>
              </a:rPr>
              <a:t> on SOFB for BM BL</a:t>
            </a:r>
            <a:endParaRPr lang="en-US" altLang="en-US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9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979613" y="1125538"/>
            <a:ext cx="44640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dirty="0"/>
              <a:t>Phase I </a:t>
            </a:r>
            <a:r>
              <a:rPr lang="en-GB" dirty="0" err="1"/>
              <a:t>beamlines</a:t>
            </a:r>
            <a:r>
              <a:rPr lang="en-GB" dirty="0"/>
              <a:t>: 	6 x IDs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/>
              <a:t>			1 x Bending</a:t>
            </a:r>
          </a:p>
        </p:txBody>
      </p:sp>
      <p:pic>
        <p:nvPicPr>
          <p:cNvPr id="11268" name="Picture 8" descr="Brilliances-of-ALBA-photon-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68" y="2179900"/>
            <a:ext cx="4986337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1501775" y="5559425"/>
            <a:ext cx="7058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r>
              <a:rPr lang="en-GB" dirty="0"/>
              <a:t> Spectral range: from UV (</a:t>
            </a:r>
            <a:r>
              <a:rPr lang="en-GB" dirty="0">
                <a:solidFill>
                  <a:srgbClr val="FF0000"/>
                </a:solidFill>
              </a:rPr>
              <a:t>80 </a:t>
            </a:r>
            <a:r>
              <a:rPr lang="en-GB" dirty="0" err="1">
                <a:solidFill>
                  <a:srgbClr val="FF0000"/>
                </a:solidFill>
              </a:rPr>
              <a:t>eV</a:t>
            </a:r>
            <a:r>
              <a:rPr lang="en-GB" dirty="0"/>
              <a:t>) to hard x-rays (</a:t>
            </a:r>
            <a:r>
              <a:rPr lang="en-GB" dirty="0">
                <a:solidFill>
                  <a:srgbClr val="FF0000"/>
                </a:solidFill>
              </a:rPr>
              <a:t>50 </a:t>
            </a:r>
            <a:r>
              <a:rPr lang="en-GB" dirty="0" err="1">
                <a:solidFill>
                  <a:srgbClr val="FF0000"/>
                </a:solidFill>
              </a:rPr>
              <a:t>keV</a:t>
            </a:r>
            <a:r>
              <a:rPr lang="en-GB" dirty="0"/>
              <a:t>)</a:t>
            </a:r>
          </a:p>
          <a:p>
            <a:pPr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r>
              <a:rPr lang="en-GB" dirty="0"/>
              <a:t> High brilliance: 10</a:t>
            </a:r>
            <a:r>
              <a:rPr lang="en-GB" baseline="30000" dirty="0"/>
              <a:t>20</a:t>
            </a:r>
            <a:r>
              <a:rPr lang="en-GB" dirty="0"/>
              <a:t> at 2 </a:t>
            </a:r>
            <a:r>
              <a:rPr lang="en-GB" dirty="0" err="1"/>
              <a:t>keV</a:t>
            </a:r>
            <a:endParaRPr lang="en-GB" dirty="0"/>
          </a:p>
        </p:txBody>
      </p:sp>
      <p:sp>
        <p:nvSpPr>
          <p:cNvPr id="11270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Verdana" pitchFamily="34" charset="0"/>
              </a:rPr>
              <a:t>STORAGE RING</a:t>
            </a:r>
          </a:p>
        </p:txBody>
      </p:sp>
    </p:spTree>
    <p:extLst>
      <p:ext uri="{BB962C8B-B14F-4D97-AF65-F5344CB8AC3E}">
        <p14:creationId xmlns:p14="http://schemas.microsoft.com/office/powerpoint/2010/main" val="31461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19h55_Effect-of-IDs-on-orbit-H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5"/>
          <a:stretch>
            <a:fillRect/>
          </a:stretch>
        </p:blipFill>
        <p:spPr bwMode="auto">
          <a:xfrm>
            <a:off x="2051050" y="1628775"/>
            <a:ext cx="6119813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6769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0">
                <a:cs typeface="Arial" charset="0"/>
              </a:rPr>
              <a:t>CLOSING THE IDs: Horizontal orbit deviation</a:t>
            </a:r>
          </a:p>
        </p:txBody>
      </p:sp>
      <p:sp>
        <p:nvSpPr>
          <p:cNvPr id="19460" name="Line 8"/>
          <p:cNvSpPr>
            <a:spLocks noChangeShapeType="1"/>
          </p:cNvSpPr>
          <p:nvPr/>
        </p:nvSpPr>
        <p:spPr bwMode="auto">
          <a:xfrm>
            <a:off x="2195513" y="33575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1042988" y="3573463"/>
            <a:ext cx="103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± 10 um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3132138" y="25654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MPW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4054475" y="27813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Apple-II</a:t>
            </a: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5565775" y="29972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Apple-II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6948488" y="42926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IVU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3924300" y="42211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2268538" y="220503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SCW</a:t>
            </a:r>
          </a:p>
        </p:txBody>
      </p:sp>
      <p:sp>
        <p:nvSpPr>
          <p:cNvPr id="19468" name="Rectangle 7"/>
          <p:cNvSpPr>
            <a:spLocks noChangeArrowheads="1"/>
          </p:cNvSpPr>
          <p:nvPr/>
        </p:nvSpPr>
        <p:spPr bwMode="auto">
          <a:xfrm>
            <a:off x="179388" y="4868863"/>
            <a:ext cx="1728787" cy="8309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s-ES_tradnl" sz="1600" b="0" dirty="0" err="1">
                <a:solidFill>
                  <a:srgbClr val="0000FF"/>
                </a:solidFill>
                <a:latin typeface="Verdana" pitchFamily="34" charset="0"/>
              </a:rPr>
              <a:t>Additional</a:t>
            </a:r>
            <a:r>
              <a:rPr lang="es-ES_tradnl" sz="1600" b="0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s-ES_tradnl" sz="1600" b="0" dirty="0" err="1">
                <a:solidFill>
                  <a:srgbClr val="0000FF"/>
                </a:solidFill>
                <a:latin typeface="Verdana" pitchFamily="34" charset="0"/>
              </a:rPr>
              <a:t>correction</a:t>
            </a:r>
            <a:r>
              <a:rPr lang="es-ES_tradnl" sz="1600" b="0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s-ES_tradnl" sz="1600" b="0" dirty="0" err="1" smtClean="0">
                <a:solidFill>
                  <a:srgbClr val="0000FF"/>
                </a:solidFill>
                <a:latin typeface="Verdana" pitchFamily="34" charset="0"/>
              </a:rPr>
              <a:t>coils</a:t>
            </a:r>
            <a:r>
              <a:rPr lang="es-ES_tradnl" sz="1600" b="0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s-ES_tradnl" sz="1600" b="0" dirty="0" err="1" smtClean="0">
                <a:solidFill>
                  <a:srgbClr val="0000FF"/>
                </a:solidFill>
                <a:latin typeface="Verdana" pitchFamily="34" charset="0"/>
              </a:rPr>
              <a:t>installed</a:t>
            </a:r>
            <a:endParaRPr lang="en-US" sz="1600" b="0" dirty="0">
              <a:latin typeface="Verdana" pitchFamily="34" charset="0"/>
            </a:endParaRPr>
          </a:p>
        </p:txBody>
      </p:sp>
      <p:sp>
        <p:nvSpPr>
          <p:cNvPr id="19469" name="Line 16"/>
          <p:cNvSpPr>
            <a:spLocks noChangeShapeType="1"/>
          </p:cNvSpPr>
          <p:nvPr/>
        </p:nvSpPr>
        <p:spPr bwMode="auto">
          <a:xfrm flipV="1">
            <a:off x="1908175" y="4292600"/>
            <a:ext cx="647700" cy="576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Verdana" pitchFamily="34" charset="0"/>
              </a:rPr>
              <a:t>ID COMMISSIONING</a:t>
            </a:r>
          </a:p>
        </p:txBody>
      </p:sp>
    </p:spTree>
    <p:extLst>
      <p:ext uri="{BB962C8B-B14F-4D97-AF65-F5344CB8AC3E}">
        <p14:creationId xmlns:p14="http://schemas.microsoft.com/office/powerpoint/2010/main" val="16788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9"/>
          <p:cNvGrpSpPr>
            <a:grpSpLocks/>
          </p:cNvGrpSpPr>
          <p:nvPr/>
        </p:nvGrpSpPr>
        <p:grpSpPr bwMode="auto">
          <a:xfrm>
            <a:off x="2051050" y="1628775"/>
            <a:ext cx="6192838" cy="4425950"/>
            <a:chOff x="385" y="1026"/>
            <a:chExt cx="3901" cy="2788"/>
          </a:xfrm>
        </p:grpSpPr>
        <p:pic>
          <p:nvPicPr>
            <p:cNvPr id="20486" name="Picture 12" descr="19h55_Effect-of-IDs-on-orbit-Vpla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95"/>
            <a:stretch>
              <a:fillRect/>
            </a:stretch>
          </p:blipFill>
          <p:spPr bwMode="auto">
            <a:xfrm>
              <a:off x="385" y="1026"/>
              <a:ext cx="3901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Line 13"/>
            <p:cNvSpPr>
              <a:spLocks noChangeShapeType="1"/>
            </p:cNvSpPr>
            <p:nvPr/>
          </p:nvSpPr>
          <p:spPr bwMode="auto">
            <a:xfrm>
              <a:off x="567" y="211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Text Box 14"/>
            <p:cNvSpPr txBox="1">
              <a:spLocks noChangeArrowheads="1"/>
            </p:cNvSpPr>
            <p:nvPr/>
          </p:nvSpPr>
          <p:spPr bwMode="auto">
            <a:xfrm>
              <a:off x="657" y="2432"/>
              <a:ext cx="6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cs typeface="Arial" charset="0"/>
                </a:rPr>
                <a:t>± 10 um</a:t>
              </a:r>
            </a:p>
          </p:txBody>
        </p:sp>
        <p:sp>
          <p:nvSpPr>
            <p:cNvPr id="20489" name="Text Box 15"/>
            <p:cNvSpPr txBox="1">
              <a:spLocks noChangeArrowheads="1"/>
            </p:cNvSpPr>
            <p:nvPr/>
          </p:nvSpPr>
          <p:spPr bwMode="auto">
            <a:xfrm>
              <a:off x="884" y="1525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cs typeface="Arial" charset="0"/>
                </a:rPr>
                <a:t>MPW</a:t>
              </a:r>
            </a:p>
          </p:txBody>
        </p:sp>
        <p:sp>
          <p:nvSpPr>
            <p:cNvPr id="20490" name="Text Box 16"/>
            <p:cNvSpPr txBox="1">
              <a:spLocks noChangeArrowheads="1"/>
            </p:cNvSpPr>
            <p:nvPr/>
          </p:nvSpPr>
          <p:spPr bwMode="auto">
            <a:xfrm>
              <a:off x="1655" y="175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cs typeface="Arial" charset="0"/>
                </a:rPr>
                <a:t>Apple-II</a:t>
              </a:r>
            </a:p>
          </p:txBody>
        </p:sp>
        <p:sp>
          <p:nvSpPr>
            <p:cNvPr id="20491" name="Text Box 17"/>
            <p:cNvSpPr txBox="1">
              <a:spLocks noChangeArrowheads="1"/>
            </p:cNvSpPr>
            <p:nvPr/>
          </p:nvSpPr>
          <p:spPr bwMode="auto">
            <a:xfrm>
              <a:off x="2653" y="1888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cs typeface="Arial" charset="0"/>
                </a:rPr>
                <a:t>Apple-II</a:t>
              </a:r>
            </a:p>
          </p:txBody>
        </p:sp>
        <p:sp>
          <p:nvSpPr>
            <p:cNvPr id="20492" name="Text Box 18"/>
            <p:cNvSpPr txBox="1">
              <a:spLocks noChangeArrowheads="1"/>
            </p:cNvSpPr>
            <p:nvPr/>
          </p:nvSpPr>
          <p:spPr bwMode="auto">
            <a:xfrm>
              <a:off x="3379" y="270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cs typeface="Arial" charset="0"/>
                </a:rPr>
                <a:t>IVU</a:t>
              </a:r>
            </a:p>
          </p:txBody>
        </p:sp>
      </p:grpSp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2268538" y="2133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SCW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6623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0">
                <a:cs typeface="Arial" charset="0"/>
              </a:rPr>
              <a:t>CLOSING THE IDs: Vertical orbit deviation</a:t>
            </a:r>
          </a:p>
        </p:txBody>
      </p:sp>
      <p:sp>
        <p:nvSpPr>
          <p:cNvPr id="20485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Verdana" pitchFamily="34" charset="0"/>
              </a:rPr>
              <a:t>ID COMMISSIONING</a:t>
            </a:r>
          </a:p>
        </p:txBody>
      </p:sp>
    </p:spTree>
    <p:extLst>
      <p:ext uri="{BB962C8B-B14F-4D97-AF65-F5344CB8AC3E}">
        <p14:creationId xmlns:p14="http://schemas.microsoft.com/office/powerpoint/2010/main" val="22378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1000" y="4235450"/>
            <a:ext cx="9032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0" dirty="0">
                <a:solidFill>
                  <a:srgbClr val="0000FF"/>
                </a:solidFill>
                <a:latin typeface="+mn-lt"/>
              </a:rPr>
              <a:t>IVU21</a:t>
            </a:r>
            <a:endParaRPr lang="en-US" b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588" y="2074863"/>
            <a:ext cx="1041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0" dirty="0">
                <a:solidFill>
                  <a:srgbClr val="0000FF"/>
                </a:solidFill>
                <a:latin typeface="+mn-lt"/>
              </a:rPr>
              <a:t>MPW80</a:t>
            </a:r>
            <a:endParaRPr lang="en-US" b="0" dirty="0">
              <a:latin typeface="+mn-lt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/>
          <a:stretch>
            <a:fillRect/>
          </a:stretch>
        </p:blipFill>
        <p:spPr bwMode="auto">
          <a:xfrm>
            <a:off x="877888" y="1982788"/>
            <a:ext cx="7065962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23034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0">
                <a:cs typeface="Arial" charset="0"/>
              </a:rPr>
              <a:t>TUNE SHIFT</a:t>
            </a:r>
          </a:p>
        </p:txBody>
      </p:sp>
      <p:sp>
        <p:nvSpPr>
          <p:cNvPr id="21510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Verdana" pitchFamily="34" charset="0"/>
              </a:rPr>
              <a:t>ID COMMISSIONING</a:t>
            </a:r>
          </a:p>
        </p:txBody>
      </p:sp>
    </p:spTree>
    <p:extLst>
      <p:ext uri="{BB962C8B-B14F-4D97-AF65-F5344CB8AC3E}">
        <p14:creationId xmlns:p14="http://schemas.microsoft.com/office/powerpoint/2010/main" val="22166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>
                <a:solidFill>
                  <a:schemeClr val="bg1"/>
                </a:solidFill>
                <a:latin typeface="Verdana" pitchFamily="34" charset="0"/>
              </a:rPr>
              <a:t>OPERATION </a:t>
            </a:r>
            <a:r>
              <a:rPr lang="es-ES" altLang="en-US" dirty="0" smtClean="0">
                <a:solidFill>
                  <a:schemeClr val="bg1"/>
                </a:solidFill>
                <a:latin typeface="Verdana" pitchFamily="34" charset="0"/>
              </a:rPr>
              <a:t>2013</a:t>
            </a:r>
            <a:endParaRPr lang="es-ES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933476" cy="443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842" y="5530936"/>
            <a:ext cx="803956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2500"/>
              </a:lnSpc>
            </a:pPr>
            <a:r>
              <a:rPr lang="es-ES" altLang="en-US" dirty="0" err="1" smtClean="0"/>
              <a:t>Scheduled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for</a:t>
            </a:r>
            <a:r>
              <a:rPr lang="es-ES" altLang="en-US" dirty="0" smtClean="0"/>
              <a:t> 2013:	5280 </a:t>
            </a:r>
            <a:r>
              <a:rPr lang="es-ES" altLang="en-US" dirty="0"/>
              <a:t>h of </a:t>
            </a:r>
            <a:r>
              <a:rPr lang="es-ES" altLang="en-US" dirty="0" err="1"/>
              <a:t>operation</a:t>
            </a:r>
            <a:endParaRPr lang="es-ES" altLang="en-US" dirty="0"/>
          </a:p>
          <a:p>
            <a:pPr lvl="1">
              <a:lnSpc>
                <a:spcPts val="2500"/>
              </a:lnSpc>
            </a:pPr>
            <a:r>
              <a:rPr lang="es-ES" altLang="en-US" dirty="0" smtClean="0"/>
              <a:t>			3555 </a:t>
            </a:r>
            <a:r>
              <a:rPr lang="es-ES" altLang="en-US" dirty="0"/>
              <a:t>h </a:t>
            </a:r>
            <a:r>
              <a:rPr lang="es-ES" altLang="en-US" dirty="0" err="1"/>
              <a:t>for</a:t>
            </a:r>
            <a:r>
              <a:rPr lang="es-ES" altLang="en-US" dirty="0"/>
              <a:t> </a:t>
            </a:r>
            <a:r>
              <a:rPr lang="es-ES" altLang="en-US" dirty="0" err="1" smtClean="0"/>
              <a:t>BLs</a:t>
            </a:r>
            <a:r>
              <a:rPr lang="es-ES" altLang="en-US" dirty="0" smtClean="0"/>
              <a:t> (</a:t>
            </a:r>
            <a:r>
              <a:rPr lang="es-ES" altLang="en-US" dirty="0" err="1" smtClean="0"/>
              <a:t>excluding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injection</a:t>
            </a:r>
            <a:r>
              <a:rPr lang="es-ES" altLang="en-US" dirty="0" smtClean="0"/>
              <a:t>)</a:t>
            </a:r>
            <a:endParaRPr lang="es-ES" altLang="en-US" dirty="0"/>
          </a:p>
          <a:p>
            <a:pPr lvl="1">
              <a:lnSpc>
                <a:spcPts val="2500"/>
              </a:lnSpc>
            </a:pPr>
            <a:r>
              <a:rPr lang="es-ES" altLang="en-US" dirty="0" smtClean="0"/>
              <a:t>			1488 </a:t>
            </a:r>
            <a:r>
              <a:rPr lang="es-ES" altLang="en-US" dirty="0"/>
              <a:t>h </a:t>
            </a:r>
            <a:r>
              <a:rPr lang="es-ES" altLang="en-US" dirty="0" err="1"/>
              <a:t>for</a:t>
            </a:r>
            <a:r>
              <a:rPr lang="es-ES" altLang="en-US" dirty="0"/>
              <a:t> </a:t>
            </a:r>
            <a:r>
              <a:rPr lang="es-ES" altLang="en-US" dirty="0" smtClean="0"/>
              <a:t>AD &amp; </a:t>
            </a:r>
            <a:r>
              <a:rPr lang="es-ES" altLang="en-US" dirty="0" err="1" smtClean="0"/>
              <a:t>radiation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tests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399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>
                <a:solidFill>
                  <a:schemeClr val="bg1"/>
                </a:solidFill>
                <a:latin typeface="Verdana" pitchFamily="34" charset="0"/>
              </a:rPr>
              <a:t>OPERATION </a:t>
            </a:r>
            <a:r>
              <a:rPr lang="es-ES" altLang="en-US" dirty="0" smtClean="0">
                <a:solidFill>
                  <a:schemeClr val="bg1"/>
                </a:solidFill>
                <a:latin typeface="Verdana" pitchFamily="34" charset="0"/>
              </a:rPr>
              <a:t>2013</a:t>
            </a:r>
            <a:endParaRPr lang="es-ES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132180"/>
              </p:ext>
            </p:extLst>
          </p:nvPr>
        </p:nvGraphicFramePr>
        <p:xfrm>
          <a:off x="952367" y="3140968"/>
          <a:ext cx="722005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7584" y="1196751"/>
            <a:ext cx="7416800" cy="18004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0" i="1" u="sng" dirty="0" err="1">
                <a:latin typeface="+mn-lt"/>
              </a:rPr>
              <a:t>Beamline</a:t>
            </a:r>
            <a:r>
              <a:rPr lang="en-US" sz="2000" b="0" i="1" u="sng" dirty="0">
                <a:latin typeface="+mn-lt"/>
              </a:rPr>
              <a:t> operation</a:t>
            </a:r>
            <a:r>
              <a:rPr lang="en-US" sz="2000" b="0" i="1" dirty="0">
                <a:latin typeface="+mn-lt"/>
              </a:rPr>
              <a:t>:</a:t>
            </a:r>
            <a:r>
              <a:rPr lang="en-US" sz="2000" b="0" dirty="0">
                <a:latin typeface="+mn-lt"/>
              </a:rPr>
              <a:t>	</a:t>
            </a:r>
            <a:r>
              <a:rPr lang="en-US" b="0" dirty="0" smtClean="0">
                <a:solidFill>
                  <a:srgbClr val="3399FF"/>
                </a:solidFill>
                <a:latin typeface="+mn-lt"/>
              </a:rPr>
              <a:t>3555 </a:t>
            </a:r>
            <a:r>
              <a:rPr lang="en-US" b="0" dirty="0">
                <a:solidFill>
                  <a:srgbClr val="3399FF"/>
                </a:solidFill>
                <a:latin typeface="+mn-lt"/>
              </a:rPr>
              <a:t>h</a:t>
            </a:r>
            <a:r>
              <a:rPr lang="en-US" b="0" dirty="0">
                <a:latin typeface="+mn-lt"/>
              </a:rPr>
              <a:t>	Scheduled </a:t>
            </a:r>
            <a:r>
              <a:rPr lang="en-US" b="0" dirty="0">
                <a:solidFill>
                  <a:srgbClr val="3399FF"/>
                </a:solidFill>
                <a:latin typeface="+mn-lt"/>
              </a:rPr>
              <a:t>January </a:t>
            </a:r>
          </a:p>
          <a:p>
            <a:pPr lvl="1">
              <a:lnSpc>
                <a:spcPct val="150000"/>
              </a:lnSpc>
              <a:defRPr/>
            </a:pPr>
            <a:r>
              <a:rPr lang="en-US" b="0" dirty="0">
                <a:latin typeface="+mn-lt"/>
              </a:rPr>
              <a:t>			</a:t>
            </a:r>
            <a:r>
              <a:rPr lang="en-US" b="0" dirty="0" smtClean="0">
                <a:solidFill>
                  <a:srgbClr val="0066FF"/>
                </a:solidFill>
                <a:latin typeface="+mn-lt"/>
              </a:rPr>
              <a:t>4081  </a:t>
            </a:r>
            <a:r>
              <a:rPr lang="en-US" b="0" dirty="0">
                <a:solidFill>
                  <a:srgbClr val="0066FF"/>
                </a:solidFill>
                <a:latin typeface="+mn-lt"/>
              </a:rPr>
              <a:t>h</a:t>
            </a:r>
            <a:r>
              <a:rPr lang="en-US" b="0" dirty="0">
                <a:latin typeface="+mn-lt"/>
              </a:rPr>
              <a:t>	Re-scheduled </a:t>
            </a:r>
            <a:r>
              <a:rPr lang="en-US" b="0" dirty="0">
                <a:solidFill>
                  <a:srgbClr val="0066FF"/>
                </a:solidFill>
                <a:latin typeface="+mn-lt"/>
              </a:rPr>
              <a:t>July</a:t>
            </a:r>
          </a:p>
          <a:p>
            <a:pPr lvl="1">
              <a:lnSpc>
                <a:spcPct val="150000"/>
              </a:lnSpc>
              <a:defRPr/>
            </a:pPr>
            <a:r>
              <a:rPr lang="ca-ES" b="0" dirty="0">
                <a:latin typeface="+mn-lt"/>
              </a:rPr>
              <a:t>			</a:t>
            </a:r>
            <a:r>
              <a:rPr lang="ca-ES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2972  </a:t>
            </a:r>
            <a:r>
              <a:rPr lang="ca-ES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</a:t>
            </a:r>
            <a:r>
              <a:rPr lang="ca-ES" b="0" dirty="0">
                <a:latin typeface="+mn-lt"/>
              </a:rPr>
              <a:t>	</a:t>
            </a:r>
            <a:r>
              <a:rPr lang="ca-ES" b="0" dirty="0" err="1" smtClean="0">
                <a:latin typeface="+mn-lt"/>
              </a:rPr>
              <a:t>Delivered</a:t>
            </a:r>
            <a:endParaRPr lang="ca-ES" b="0" dirty="0" smtClean="0">
              <a:latin typeface="+mn-lt"/>
            </a:endParaRPr>
          </a:p>
          <a:p>
            <a:pPr lvl="1">
              <a:lnSpc>
                <a:spcPct val="150000"/>
              </a:lnSpc>
              <a:defRPr/>
            </a:pPr>
            <a:r>
              <a:rPr lang="ca-ES" dirty="0" smtClean="0"/>
              <a:t>	       84.0 % Beam availability  (over initial schedule)</a:t>
            </a:r>
            <a:endParaRPr lang="en-US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027274" y="5373216"/>
            <a:ext cx="14401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Cooling</a:t>
            </a:r>
            <a:r>
              <a:rPr lang="es-ES" sz="1200" dirty="0" smtClean="0"/>
              <a:t> </a:t>
            </a:r>
            <a:r>
              <a:rPr lang="es-ES" sz="1200" dirty="0" err="1" smtClean="0"/>
              <a:t>unstable</a:t>
            </a:r>
            <a:r>
              <a:rPr lang="es-ES" sz="1200" dirty="0" smtClean="0"/>
              <a:t> </a:t>
            </a:r>
            <a:r>
              <a:rPr lang="es-ES" sz="1200" dirty="0" err="1" smtClean="0"/>
              <a:t>hydraulically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90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8"/>
          <p:cNvSpPr>
            <a:spLocks noChangeArrowheads="1"/>
          </p:cNvSpPr>
          <p:nvPr/>
        </p:nvSpPr>
        <p:spPr bwMode="auto">
          <a:xfrm>
            <a:off x="1115616" y="1196752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lnSpc>
                <a:spcPct val="150000"/>
              </a:lnSpc>
              <a:buClr>
                <a:srgbClr val="0066FF"/>
              </a:buClr>
              <a:buFont typeface="Wingdings" pitchFamily="2" charset="2"/>
              <a:buNone/>
            </a:pPr>
            <a:r>
              <a:rPr lang="en-US" altLang="en-US" sz="1600" b="0" dirty="0">
                <a:latin typeface="+mj-lt"/>
              </a:rPr>
              <a:t>Down time </a:t>
            </a:r>
            <a:r>
              <a:rPr lang="en-US" altLang="en-US" sz="1600" b="0" dirty="0" smtClean="0">
                <a:latin typeface="+mj-lt"/>
              </a:rPr>
              <a:t>(1109 h)  per </a:t>
            </a:r>
            <a:r>
              <a:rPr lang="en-US" altLang="en-US" sz="1600" b="0" dirty="0">
                <a:latin typeface="+mj-lt"/>
              </a:rPr>
              <a:t>sub-system </a:t>
            </a:r>
            <a:endParaRPr lang="en-US" altLang="en-US" sz="1600" b="0" dirty="0" smtClean="0">
              <a:latin typeface="+mj-lt"/>
            </a:endParaRPr>
          </a:p>
          <a:p>
            <a:pPr indent="-342900" algn="ctr">
              <a:lnSpc>
                <a:spcPct val="150000"/>
              </a:lnSpc>
              <a:buClr>
                <a:srgbClr val="0066FF"/>
              </a:buClr>
              <a:buFont typeface="Wingdings" pitchFamily="2" charset="2"/>
              <a:buNone/>
            </a:pPr>
            <a:r>
              <a:rPr lang="es-ES" altLang="en-US" sz="1600" i="1" dirty="0" smtClean="0">
                <a:latin typeface="+mj-lt"/>
              </a:rPr>
              <a:t>91 % </a:t>
            </a:r>
            <a:r>
              <a:rPr lang="es-ES" altLang="en-US" sz="1600" i="1" dirty="0" err="1" smtClean="0">
                <a:latin typeface="+mj-lt"/>
              </a:rPr>
              <a:t>due</a:t>
            </a:r>
            <a:r>
              <a:rPr lang="es-ES" altLang="en-US" sz="1600" i="1" dirty="0" smtClean="0">
                <a:latin typeface="+mj-lt"/>
              </a:rPr>
              <a:t> </a:t>
            </a:r>
            <a:r>
              <a:rPr lang="es-ES" altLang="en-US" sz="1600" i="1" dirty="0" err="1" smtClean="0">
                <a:latin typeface="+mj-lt"/>
              </a:rPr>
              <a:t>to</a:t>
            </a:r>
            <a:r>
              <a:rPr lang="es-ES" altLang="en-US" sz="1600" i="1" dirty="0" smtClean="0">
                <a:latin typeface="+mj-lt"/>
              </a:rPr>
              <a:t> </a:t>
            </a:r>
            <a:r>
              <a:rPr lang="es-ES" altLang="en-US" sz="1600" i="1" dirty="0" err="1" smtClean="0">
                <a:latin typeface="+mj-lt"/>
              </a:rPr>
              <a:t>the</a:t>
            </a:r>
            <a:r>
              <a:rPr lang="es-ES" altLang="en-US" sz="1600" i="1" dirty="0" smtClean="0">
                <a:latin typeface="+mj-lt"/>
              </a:rPr>
              <a:t> </a:t>
            </a:r>
            <a:r>
              <a:rPr lang="es-ES" altLang="en-US" sz="1600" i="1" dirty="0" err="1" smtClean="0">
                <a:latin typeface="+mj-lt"/>
              </a:rPr>
              <a:t>unstable</a:t>
            </a:r>
            <a:r>
              <a:rPr lang="es-ES" altLang="en-US" sz="1600" i="1" dirty="0" smtClean="0">
                <a:latin typeface="+mj-lt"/>
              </a:rPr>
              <a:t> </a:t>
            </a:r>
            <a:r>
              <a:rPr lang="es-ES" altLang="en-US" sz="1600" i="1" dirty="0" err="1" smtClean="0">
                <a:latin typeface="+mj-lt"/>
              </a:rPr>
              <a:t>cooling</a:t>
            </a:r>
            <a:r>
              <a:rPr lang="es-ES" altLang="en-US" sz="1600" i="1" dirty="0" smtClean="0">
                <a:latin typeface="+mj-lt"/>
              </a:rPr>
              <a:t> </a:t>
            </a:r>
            <a:endParaRPr lang="en-US" altLang="en-US" sz="1600" b="0" i="1" dirty="0">
              <a:latin typeface="+mj-lt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>
                <a:solidFill>
                  <a:schemeClr val="bg1"/>
                </a:solidFill>
                <a:latin typeface="Verdana" pitchFamily="34" charset="0"/>
              </a:rPr>
              <a:t>OPERATION </a:t>
            </a:r>
            <a:r>
              <a:rPr lang="es-ES" altLang="en-US" dirty="0" smtClean="0">
                <a:solidFill>
                  <a:schemeClr val="bg1"/>
                </a:solidFill>
                <a:latin typeface="Verdana" pitchFamily="34" charset="0"/>
              </a:rPr>
              <a:t>2013</a:t>
            </a:r>
            <a:endParaRPr lang="es-ES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03" y="2276872"/>
            <a:ext cx="6510337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9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1287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3200" dirty="0" smtClean="0"/>
              <a:t>Outlook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7704" y="2636912"/>
            <a:ext cx="5905500" cy="24479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/>
              <a:t>Introduction to ALBA accelerators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/>
              <a:t>Operation of ALBA accelerators in 2013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/>
              <a:t>Ongoing projects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5036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8"/>
          <p:cNvSpPr>
            <a:spLocks noChangeArrowheads="1"/>
          </p:cNvSpPr>
          <p:nvPr/>
        </p:nvSpPr>
        <p:spPr bwMode="auto">
          <a:xfrm>
            <a:off x="1331640" y="1207897"/>
            <a:ext cx="6686550" cy="79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ctr">
              <a:lnSpc>
                <a:spcPct val="150000"/>
              </a:lnSpc>
              <a:buClr>
                <a:srgbClr val="0066FF"/>
              </a:buClr>
              <a:buFont typeface="Wingdings" pitchFamily="2" charset="2"/>
              <a:buNone/>
            </a:pPr>
            <a:r>
              <a:rPr lang="en-US" altLang="en-US" sz="1600" b="0" dirty="0">
                <a:latin typeface="+mj-lt"/>
              </a:rPr>
              <a:t>Down time (</a:t>
            </a:r>
            <a:r>
              <a:rPr lang="en-US" altLang="en-US" sz="1600" b="0" dirty="0" smtClean="0">
                <a:latin typeface="+mj-lt"/>
              </a:rPr>
              <a:t>97 </a:t>
            </a:r>
            <a:r>
              <a:rPr lang="en-US" altLang="en-US" sz="1600" b="0" dirty="0">
                <a:latin typeface="+mj-lt"/>
              </a:rPr>
              <a:t>h) </a:t>
            </a:r>
            <a:r>
              <a:rPr lang="en-US" altLang="en-US" sz="1600" b="0" dirty="0" smtClean="0">
                <a:latin typeface="+mj-lt"/>
              </a:rPr>
              <a:t> per </a:t>
            </a:r>
            <a:r>
              <a:rPr lang="en-US" altLang="en-US" sz="1600" b="0" dirty="0">
                <a:latin typeface="+mj-lt"/>
              </a:rPr>
              <a:t>sub-system </a:t>
            </a:r>
          </a:p>
          <a:p>
            <a:pPr indent="-342900" algn="ctr">
              <a:lnSpc>
                <a:spcPct val="150000"/>
              </a:lnSpc>
              <a:buClr>
                <a:srgbClr val="0066FF"/>
              </a:buClr>
              <a:buFont typeface="Wingdings" pitchFamily="2" charset="2"/>
              <a:buNone/>
            </a:pPr>
            <a:r>
              <a:rPr lang="en-US" altLang="en-US" sz="1600" b="0" dirty="0">
                <a:latin typeface="+mj-lt"/>
              </a:rPr>
              <a:t>(w/o cooling &amp; exchange of vacuum chamber considered)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>
                <a:solidFill>
                  <a:schemeClr val="bg1"/>
                </a:solidFill>
                <a:latin typeface="Verdana" pitchFamily="34" charset="0"/>
              </a:rPr>
              <a:t>OPERATION </a:t>
            </a:r>
            <a:r>
              <a:rPr lang="es-ES" altLang="en-US" dirty="0" smtClean="0">
                <a:solidFill>
                  <a:schemeClr val="bg1"/>
                </a:solidFill>
                <a:latin typeface="Verdana" pitchFamily="34" charset="0"/>
              </a:rPr>
              <a:t>2013</a:t>
            </a:r>
            <a:endParaRPr lang="es-ES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516687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0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3824" y="5013176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en-US" sz="2000" b="0" kern="0" dirty="0">
                <a:solidFill>
                  <a:srgbClr val="0066FF"/>
                </a:solidFill>
                <a:latin typeface="Arial" charset="0"/>
              </a:rPr>
              <a:t>	   MTBF = </a:t>
            </a:r>
            <a:r>
              <a:rPr lang="en-US" altLang="en-US" sz="2000" b="0" kern="0" dirty="0" smtClean="0">
                <a:solidFill>
                  <a:srgbClr val="0066FF"/>
                </a:solidFill>
                <a:latin typeface="Arial" charset="0"/>
              </a:rPr>
              <a:t>24.75 h</a:t>
            </a:r>
            <a:endParaRPr lang="en-US" altLang="en-US" b="0" kern="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>
                <a:solidFill>
                  <a:schemeClr val="bg1"/>
                </a:solidFill>
                <a:latin typeface="Verdana" pitchFamily="34" charset="0"/>
              </a:rPr>
              <a:t>OPERATION </a:t>
            </a:r>
            <a:r>
              <a:rPr lang="es-ES" altLang="en-US" dirty="0" smtClean="0">
                <a:solidFill>
                  <a:schemeClr val="bg1"/>
                </a:solidFill>
                <a:latin typeface="Verdana" pitchFamily="34" charset="0"/>
              </a:rPr>
              <a:t>2013</a:t>
            </a:r>
            <a:endParaRPr lang="es-ES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248025" cy="273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6055" y="5026154"/>
            <a:ext cx="38179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en-US" sz="2000" b="0" kern="0" dirty="0">
                <a:solidFill>
                  <a:srgbClr val="0066FF"/>
                </a:solidFill>
                <a:latin typeface="Arial" charset="0"/>
              </a:rPr>
              <a:t>Accelerator Availability: </a:t>
            </a:r>
            <a:r>
              <a:rPr lang="en-US" altLang="en-US" sz="2000" b="0" kern="0" dirty="0" smtClean="0">
                <a:solidFill>
                  <a:srgbClr val="0066FF"/>
                </a:solidFill>
                <a:latin typeface="Arial" charset="0"/>
              </a:rPr>
              <a:t>97.0 %</a:t>
            </a:r>
            <a:endParaRPr lang="en-US" altLang="en-US" b="0" kern="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5" y="2204864"/>
            <a:ext cx="4214489" cy="273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6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6576" y="1052736"/>
            <a:ext cx="7776864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-285750">
              <a:lnSpc>
                <a:spcPct val="150000"/>
              </a:lnSpc>
              <a:buSzPct val="80000"/>
              <a:buFont typeface="Wingdings" pitchFamily="2" charset="2"/>
              <a:buChar char="§"/>
            </a:pPr>
            <a:r>
              <a:rPr lang="es-ES" altLang="en-US" sz="1800" dirty="0" err="1"/>
              <a:t>Running</a:t>
            </a:r>
            <a:r>
              <a:rPr lang="es-ES" altLang="en-US" sz="1800" dirty="0"/>
              <a:t> 3 </a:t>
            </a:r>
            <a:r>
              <a:rPr lang="es-ES" altLang="en-US" sz="1800" dirty="0" err="1"/>
              <a:t>shifts</a:t>
            </a:r>
            <a:r>
              <a:rPr lang="es-ES" altLang="en-US" sz="1800" dirty="0"/>
              <a:t>/</a:t>
            </a:r>
            <a:r>
              <a:rPr lang="es-ES" altLang="en-US" sz="1800" dirty="0" err="1"/>
              <a:t>day</a:t>
            </a:r>
            <a:endParaRPr lang="es-ES" altLang="en-US" sz="1800" dirty="0"/>
          </a:p>
          <a:p>
            <a:pPr indent="-285750">
              <a:lnSpc>
                <a:spcPct val="150000"/>
              </a:lnSpc>
              <a:buSzPct val="80000"/>
              <a:buFont typeface="Wingdings" pitchFamily="2" charset="2"/>
              <a:buChar char="§"/>
            </a:pPr>
            <a:r>
              <a:rPr lang="es-ES" altLang="en-US" sz="1800" dirty="0" err="1"/>
              <a:t>Runs</a:t>
            </a:r>
            <a:r>
              <a:rPr lang="es-ES" altLang="en-US" sz="1800" dirty="0"/>
              <a:t> of 24 </a:t>
            </a:r>
            <a:r>
              <a:rPr lang="es-ES" altLang="en-US" sz="1800" dirty="0" err="1"/>
              <a:t>days</a:t>
            </a:r>
            <a:r>
              <a:rPr lang="es-ES" altLang="en-US" sz="1800" dirty="0"/>
              <a:t> </a:t>
            </a:r>
            <a:r>
              <a:rPr lang="es-ES" altLang="en-US" sz="1800" dirty="0" err="1"/>
              <a:t>on</a:t>
            </a:r>
            <a:r>
              <a:rPr lang="es-ES" altLang="en-US" sz="1800" dirty="0"/>
              <a:t> </a:t>
            </a:r>
            <a:r>
              <a:rPr lang="es-ES" altLang="en-US" sz="1800" dirty="0" err="1"/>
              <a:t>average</a:t>
            </a:r>
            <a:endParaRPr lang="es-ES" altLang="en-US" sz="1800" dirty="0"/>
          </a:p>
          <a:p>
            <a:pPr indent="-285750">
              <a:lnSpc>
                <a:spcPct val="150000"/>
              </a:lnSpc>
              <a:buSzPct val="80000"/>
              <a:buFont typeface="Wingdings" pitchFamily="2" charset="2"/>
              <a:buChar char="§"/>
            </a:pPr>
            <a:r>
              <a:rPr lang="es-ES" altLang="en-US" sz="1800" dirty="0" smtClean="0"/>
              <a:t>2 </a:t>
            </a:r>
            <a:r>
              <a:rPr lang="es-ES" altLang="en-US" sz="1800" dirty="0" err="1"/>
              <a:t>long</a:t>
            </a:r>
            <a:r>
              <a:rPr lang="es-ES" altLang="en-US" sz="1800" dirty="0"/>
              <a:t> </a:t>
            </a:r>
            <a:r>
              <a:rPr lang="es-ES" altLang="en-US" sz="1800" dirty="0" err="1"/>
              <a:t>shut</a:t>
            </a:r>
            <a:r>
              <a:rPr lang="es-ES" altLang="en-US" sz="1800" dirty="0"/>
              <a:t> </a:t>
            </a:r>
            <a:r>
              <a:rPr lang="es-ES" altLang="en-US" sz="1800" dirty="0" err="1"/>
              <a:t>downs</a:t>
            </a:r>
            <a:r>
              <a:rPr lang="es-ES" altLang="en-US" sz="1800" dirty="0"/>
              <a:t>, </a:t>
            </a:r>
            <a:r>
              <a:rPr lang="es-ES" altLang="en-US" sz="1800" dirty="0" smtClean="0"/>
              <a:t>7 </a:t>
            </a:r>
            <a:r>
              <a:rPr lang="es-ES" altLang="en-US" sz="1800" dirty="0"/>
              <a:t>short (1 w) </a:t>
            </a:r>
            <a:r>
              <a:rPr lang="es-ES" altLang="en-US" sz="1800" dirty="0" err="1"/>
              <a:t>shut</a:t>
            </a:r>
            <a:r>
              <a:rPr lang="es-ES" altLang="en-US" sz="1800" dirty="0"/>
              <a:t> </a:t>
            </a:r>
            <a:r>
              <a:rPr lang="es-ES" altLang="en-US" sz="1800" dirty="0" err="1" smtClean="0"/>
              <a:t>downs</a:t>
            </a:r>
            <a:endParaRPr lang="es-ES" altLang="en-US" sz="1800" dirty="0" smtClean="0"/>
          </a:p>
          <a:p>
            <a:pPr indent="-285750">
              <a:lnSpc>
                <a:spcPct val="150000"/>
              </a:lnSpc>
              <a:buSzPct val="80000"/>
              <a:buFont typeface="Wingdings" pitchFamily="2" charset="2"/>
              <a:buChar char="§"/>
            </a:pPr>
            <a:r>
              <a:rPr lang="es-ES" altLang="en-US" sz="1800" dirty="0" err="1"/>
              <a:t>Monday</a:t>
            </a:r>
            <a:r>
              <a:rPr lang="es-ES" altLang="en-US" sz="1800" dirty="0"/>
              <a:t>: </a:t>
            </a:r>
            <a:r>
              <a:rPr lang="es-ES" altLang="en-US" sz="1800" dirty="0" err="1"/>
              <a:t>Accelerators</a:t>
            </a:r>
            <a:r>
              <a:rPr lang="es-ES" altLang="en-US" sz="1800" dirty="0"/>
              <a:t> </a:t>
            </a:r>
            <a:r>
              <a:rPr lang="es-ES" altLang="en-US" sz="1800" dirty="0" err="1"/>
              <a:t>start</a:t>
            </a:r>
            <a:r>
              <a:rPr lang="es-ES" altLang="en-US" sz="1800" dirty="0"/>
              <a:t>-up</a:t>
            </a:r>
          </a:p>
          <a:p>
            <a:pPr indent="-285750">
              <a:lnSpc>
                <a:spcPct val="150000"/>
              </a:lnSpc>
              <a:buSzPct val="80000"/>
              <a:buFont typeface="Wingdings" pitchFamily="2" charset="2"/>
              <a:buChar char="§"/>
            </a:pPr>
            <a:r>
              <a:rPr lang="es-ES" altLang="en-US" sz="1800" dirty="0" err="1"/>
              <a:t>Tuesday</a:t>
            </a:r>
            <a:r>
              <a:rPr lang="es-ES" altLang="en-US" sz="1800" dirty="0"/>
              <a:t> 07h00 – </a:t>
            </a:r>
            <a:r>
              <a:rPr lang="es-ES" altLang="en-US" sz="1800" dirty="0" err="1"/>
              <a:t>Monday</a:t>
            </a:r>
            <a:r>
              <a:rPr lang="es-ES" altLang="en-US" sz="1800" dirty="0"/>
              <a:t> 07h00 </a:t>
            </a:r>
            <a:r>
              <a:rPr lang="es-ES" altLang="en-US" sz="1800" dirty="0" err="1"/>
              <a:t>Beam</a:t>
            </a:r>
            <a:r>
              <a:rPr lang="es-ES" altLang="en-US" sz="1800" dirty="0"/>
              <a:t> </a:t>
            </a:r>
            <a:r>
              <a:rPr lang="es-ES" altLang="en-US" sz="1800" dirty="0" err="1"/>
              <a:t>for</a:t>
            </a:r>
            <a:r>
              <a:rPr lang="es-ES" altLang="en-US" sz="1800" dirty="0"/>
              <a:t> </a:t>
            </a:r>
            <a:r>
              <a:rPr lang="es-ES" altLang="en-US" sz="1800" dirty="0" err="1"/>
              <a:t>users</a:t>
            </a:r>
            <a:endParaRPr lang="es-ES" altLang="en-US" sz="1800" dirty="0"/>
          </a:p>
          <a:p>
            <a:pPr indent="-285750">
              <a:lnSpc>
                <a:spcPct val="150000"/>
              </a:lnSpc>
              <a:buSzPct val="80000"/>
              <a:buFont typeface="Wingdings" pitchFamily="2" charset="2"/>
              <a:buChar char="§"/>
            </a:pPr>
            <a:endParaRPr lang="es-ES" altLang="en-US" sz="1800" dirty="0" smtClean="0"/>
          </a:p>
          <a:p>
            <a:pPr marL="0" indent="0">
              <a:lnSpc>
                <a:spcPct val="150000"/>
              </a:lnSpc>
              <a:buSzPct val="80000"/>
              <a:buNone/>
            </a:pPr>
            <a:endParaRPr lang="es-ES" sz="2000" dirty="0" smtClean="0"/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§"/>
            </a:pPr>
            <a:endParaRPr lang="es-ES" sz="2000" dirty="0" smtClean="0"/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§"/>
            </a:pPr>
            <a:endParaRPr lang="es-ES" sz="2000" dirty="0" smtClean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 smtClean="0">
                <a:solidFill>
                  <a:schemeClr val="bg1"/>
                </a:solidFill>
                <a:latin typeface="Verdana" pitchFamily="34" charset="0"/>
              </a:rPr>
              <a:t>ALBA OPERATION</a:t>
            </a:r>
            <a:endParaRPr lang="es-ES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594615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63493" r="25586" b="15105"/>
          <a:stretch>
            <a:fillRect/>
          </a:stretch>
        </p:blipFill>
        <p:spPr bwMode="auto">
          <a:xfrm>
            <a:off x="203672" y="4221088"/>
            <a:ext cx="878522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588" y="3284984"/>
            <a:ext cx="7776864" cy="3240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" indent="0">
              <a:lnSpc>
                <a:spcPct val="150000"/>
              </a:lnSpc>
              <a:buSzPct val="80000"/>
              <a:buNone/>
            </a:pPr>
            <a:endParaRPr lang="en-GB" altLang="en-US" sz="1800" dirty="0" smtClean="0"/>
          </a:p>
          <a:p>
            <a:pPr lvl="1">
              <a:lnSpc>
                <a:spcPct val="150000"/>
              </a:lnSpc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GB" sz="1800" dirty="0" smtClean="0"/>
              <a:t>CR manned 24 h when beam in the machine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GB" sz="1800" dirty="0" smtClean="0"/>
              <a:t>Always 2 people on the CR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GB" sz="1800" dirty="0" smtClean="0"/>
              <a:t>Crew of operators to guarantee operation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GB" sz="1800" dirty="0" smtClean="0"/>
              <a:t>People on shift: dedicated OP + a member of the Accelerator Division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GB" sz="1800" dirty="0" smtClean="0"/>
              <a:t>CR also manned during shut downs: 1 OP/day (8h)</a:t>
            </a:r>
            <a:endParaRPr lang="en-GB" altLang="en-US" sz="1800" dirty="0" smtClean="0"/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§"/>
            </a:pPr>
            <a:endParaRPr lang="en-GB" sz="2000" dirty="0" smtClean="0"/>
          </a:p>
          <a:p>
            <a:pPr marL="0" indent="0">
              <a:lnSpc>
                <a:spcPct val="150000"/>
              </a:lnSpc>
              <a:buSzPct val="80000"/>
              <a:buNone/>
            </a:pPr>
            <a:endParaRPr lang="en-GB" sz="2000" dirty="0" smtClean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 smtClean="0">
                <a:solidFill>
                  <a:schemeClr val="bg1"/>
                </a:solidFill>
                <a:latin typeface="Verdana" pitchFamily="34" charset="0"/>
              </a:rPr>
              <a:t>ALBA OPERATION</a:t>
            </a:r>
            <a:endParaRPr lang="es-ES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Picture 8" descr="imatges tunel 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21" y="1052736"/>
            <a:ext cx="3922208" cy="31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4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2420938"/>
            <a:ext cx="81248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0" y="5373688"/>
            <a:ext cx="91090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</a:pPr>
            <a:r>
              <a:rPr lang="en-GB" altLang="en-US" sz="2200">
                <a:latin typeface="Arial" charset="0"/>
              </a:rPr>
              <a:t>First tests of top-up over 6 h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 smtClean="0">
                <a:solidFill>
                  <a:schemeClr val="bg1"/>
                </a:solidFill>
                <a:latin typeface="Verdana" pitchFamily="34" charset="0"/>
              </a:rPr>
              <a:t>TOP-UP</a:t>
            </a:r>
            <a:endParaRPr lang="es-ES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14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468313" y="1263650"/>
            <a:ext cx="5292725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eaLnBrk="0" hangingPunct="0">
              <a:spcBef>
                <a:spcPct val="20000"/>
              </a:spcBef>
              <a:defRPr/>
            </a:pPr>
            <a:r>
              <a:rPr lang="en-US" b="0" u="sng" dirty="0">
                <a:latin typeface="+mn-lt"/>
              </a:rPr>
              <a:t>Beam line safe for top-up if</a:t>
            </a:r>
            <a:r>
              <a:rPr lang="en-US" b="0" dirty="0">
                <a:latin typeface="+mn-lt"/>
              </a:rPr>
              <a:t> (</a:t>
            </a:r>
            <a:r>
              <a:rPr lang="en-US" b="0" dirty="0" err="1">
                <a:latin typeface="+mn-lt"/>
              </a:rPr>
              <a:t>I.Martin</a:t>
            </a:r>
            <a:r>
              <a:rPr lang="en-US" b="0" dirty="0">
                <a:latin typeface="+mn-lt"/>
              </a:rPr>
              <a:t>, Diamond):</a:t>
            </a:r>
          </a:p>
          <a:p>
            <a:pPr marL="533400" indent="-533400" eaLnBrk="0" hangingPunct="0">
              <a:spcBef>
                <a:spcPct val="20000"/>
              </a:spcBef>
              <a:defRPr/>
            </a:pPr>
            <a:endParaRPr lang="en-US" b="0" dirty="0">
              <a:latin typeface="+mn-lt"/>
            </a:endParaRPr>
          </a:p>
          <a:p>
            <a:pPr marL="533400" indent="-533400" eaLnBrk="0" hangingPunct="0">
              <a:spcBef>
                <a:spcPct val="20000"/>
              </a:spcBef>
              <a:defRPr/>
            </a:pPr>
            <a:endParaRPr lang="en-US" b="0" dirty="0">
              <a:latin typeface="+mn-lt"/>
            </a:endParaRPr>
          </a:p>
          <a:p>
            <a:pPr marL="533400" indent="-5334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b="0" dirty="0">
                <a:latin typeface="+mn-lt"/>
              </a:rPr>
              <a:t>Electrons travelling </a:t>
            </a:r>
            <a:r>
              <a:rPr lang="en-US" b="0" dirty="0">
                <a:solidFill>
                  <a:srgbClr val="CC0000"/>
                </a:solidFill>
                <a:latin typeface="+mn-lt"/>
              </a:rPr>
              <a:t>forwards</a:t>
            </a:r>
            <a:r>
              <a:rPr lang="en-US" b="0" dirty="0">
                <a:latin typeface="+mn-lt"/>
              </a:rPr>
              <a:t> from straight section cannot pass down beam-line</a:t>
            </a:r>
          </a:p>
          <a:p>
            <a:pPr marL="533400" indent="-53340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en-US" b="0" dirty="0">
              <a:latin typeface="+mn-lt"/>
            </a:endParaRPr>
          </a:p>
          <a:p>
            <a:pPr marL="533400" indent="-53340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en-US" b="0" dirty="0">
              <a:latin typeface="+mn-lt"/>
            </a:endParaRPr>
          </a:p>
          <a:p>
            <a:pPr marL="533400" indent="-5334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b="0" dirty="0">
                <a:latin typeface="+mn-lt"/>
              </a:rPr>
              <a:t>Electrons travelling </a:t>
            </a:r>
            <a:r>
              <a:rPr lang="en-US" b="0" dirty="0">
                <a:solidFill>
                  <a:srgbClr val="CC0000"/>
                </a:solidFill>
                <a:latin typeface="+mn-lt"/>
              </a:rPr>
              <a:t>backwards</a:t>
            </a:r>
            <a:r>
              <a:rPr lang="en-US" b="0" dirty="0">
                <a:latin typeface="+mn-lt"/>
              </a:rPr>
              <a:t> from beam-line cannot pass through to straight section</a:t>
            </a:r>
          </a:p>
          <a:p>
            <a:pPr marL="533400" indent="-53340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en-US" b="0" dirty="0">
              <a:latin typeface="+mn-lt"/>
            </a:endParaRPr>
          </a:p>
          <a:p>
            <a:pPr marL="533400" indent="-53340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en-US" b="0" dirty="0">
              <a:latin typeface="+mn-lt"/>
            </a:endParaRPr>
          </a:p>
          <a:p>
            <a:pPr marL="533400" indent="-5334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b="0" dirty="0">
                <a:latin typeface="+mn-lt"/>
              </a:rPr>
              <a:t>Electrons travelling in </a:t>
            </a:r>
            <a:r>
              <a:rPr lang="en-US" b="0" dirty="0">
                <a:solidFill>
                  <a:srgbClr val="CC0000"/>
                </a:solidFill>
                <a:latin typeface="+mn-lt"/>
              </a:rPr>
              <a:t>either direction</a:t>
            </a:r>
            <a:r>
              <a:rPr lang="en-US" b="0" dirty="0">
                <a:latin typeface="+mn-lt"/>
              </a:rPr>
              <a:t> do not have same trajectory at any intermediate point</a:t>
            </a:r>
          </a:p>
        </p:txBody>
      </p:sp>
      <p:pic>
        <p:nvPicPr>
          <p:cNvPr id="31747" name="Picture 5" descr="forw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31963"/>
            <a:ext cx="3024188" cy="1265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4" name="Picture 6" descr="backw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41663"/>
            <a:ext cx="3030538" cy="126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5" name="Picture 7" descr="ei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81525"/>
            <a:ext cx="3030538" cy="126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"/>
          <a:stretch>
            <a:fillRect/>
          </a:stretch>
        </p:blipFill>
        <p:spPr bwMode="auto">
          <a:xfrm>
            <a:off x="701675" y="1068388"/>
            <a:ext cx="73802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13125"/>
            <a:ext cx="410527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87738"/>
            <a:ext cx="324008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280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4925" y="1082675"/>
            <a:ext cx="9109075" cy="47551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r>
              <a:rPr lang="en-GB" altLang="en-US" sz="2200" dirty="0" smtClean="0">
                <a:latin typeface="+mn-lt"/>
              </a:rPr>
              <a:t>PSS upgrade</a:t>
            </a:r>
            <a:endParaRPr lang="en-GB" altLang="en-US" sz="2200" dirty="0">
              <a:latin typeface="+mn-lt"/>
            </a:endParaRPr>
          </a:p>
          <a:p>
            <a:pPr lvl="2" eaLnBrk="1" hangingPunct="1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ca-ES" altLang="en-US" b="0" dirty="0" err="1" smtClean="0">
                <a:solidFill>
                  <a:srgbClr val="0066FF"/>
                </a:solidFill>
                <a:latin typeface="+mn-lt"/>
                <a:cs typeface="Arial" pitchFamily="34" charset="0"/>
              </a:rPr>
              <a:t>Energy</a:t>
            </a:r>
            <a:r>
              <a:rPr lang="ca-ES" altLang="en-US" b="0" dirty="0" smtClean="0">
                <a:solidFill>
                  <a:srgbClr val="0066FF"/>
                </a:solidFill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solidFill>
                  <a:srgbClr val="0066FF"/>
                </a:solidFill>
                <a:latin typeface="+mn-lt"/>
                <a:cs typeface="Arial" pitchFamily="34" charset="0"/>
              </a:rPr>
              <a:t>matching</a:t>
            </a:r>
            <a:r>
              <a:rPr lang="ca-ES" altLang="en-US" b="0" dirty="0">
                <a:solidFill>
                  <a:srgbClr val="0066FF"/>
                </a:solidFill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solidFill>
                  <a:srgbClr val="0066FF"/>
                </a:solidFill>
                <a:latin typeface="+mn-lt"/>
                <a:cs typeface="Arial" pitchFamily="34" charset="0"/>
              </a:rPr>
              <a:t>between</a:t>
            </a:r>
            <a:r>
              <a:rPr lang="ca-ES" altLang="en-US" b="0" dirty="0">
                <a:solidFill>
                  <a:srgbClr val="0066FF"/>
                </a:solidFill>
                <a:latin typeface="+mn-lt"/>
                <a:cs typeface="Arial" pitchFamily="34" charset="0"/>
              </a:rPr>
              <a:t> BO </a:t>
            </a:r>
            <a:r>
              <a:rPr lang="ca-ES" altLang="en-US" b="0" dirty="0" err="1">
                <a:solidFill>
                  <a:srgbClr val="0066FF"/>
                </a:solidFill>
                <a:latin typeface="+mn-lt"/>
                <a:cs typeface="Arial" pitchFamily="34" charset="0"/>
              </a:rPr>
              <a:t>and</a:t>
            </a:r>
            <a:r>
              <a:rPr lang="ca-ES" altLang="en-US" b="0" dirty="0">
                <a:solidFill>
                  <a:srgbClr val="0066FF"/>
                </a:solidFill>
                <a:latin typeface="+mn-lt"/>
                <a:cs typeface="Arial" pitchFamily="34" charset="0"/>
              </a:rPr>
              <a:t> SR</a:t>
            </a:r>
            <a:r>
              <a:rPr lang="ca-ES" altLang="en-US" b="0" dirty="0" smtClean="0">
                <a:latin typeface="+mn-lt"/>
                <a:cs typeface="Arial" pitchFamily="34" charset="0"/>
              </a:rPr>
              <a:t>:</a:t>
            </a:r>
          </a:p>
          <a:p>
            <a:pPr marL="914400" lvl="2" indent="0" eaLnBrk="1" hangingPunct="1">
              <a:lnSpc>
                <a:spcPct val="150000"/>
              </a:lnSpc>
              <a:buClr>
                <a:srgbClr val="0066FF"/>
              </a:buClr>
              <a:buSzPct val="80000"/>
              <a:defRPr/>
            </a:pPr>
            <a:r>
              <a:rPr lang="ca-ES" altLang="en-US" b="0" dirty="0" smtClean="0">
                <a:latin typeface="+mn-lt"/>
                <a:cs typeface="Arial" pitchFamily="34" charset="0"/>
              </a:rPr>
              <a:t>       BT_BEND_02 </a:t>
            </a:r>
            <a:r>
              <a:rPr lang="ca-ES" altLang="en-US" b="0" dirty="0">
                <a:latin typeface="+mn-lt"/>
                <a:cs typeface="Arial" pitchFamily="34" charset="0"/>
              </a:rPr>
              <a:t>within +/-5 A of the nominal setting</a:t>
            </a:r>
          </a:p>
          <a:p>
            <a:pPr lvl="2" eaLnBrk="1" hangingPunct="1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r>
              <a:rPr lang="ca-ES" altLang="en-US" b="0" dirty="0">
                <a:latin typeface="+mn-lt"/>
                <a:cs typeface="Arial" pitchFamily="34" charset="0"/>
              </a:rPr>
              <a:t>	</a:t>
            </a:r>
            <a:r>
              <a:rPr lang="ca-ES" altLang="en-US" b="0" dirty="0" err="1">
                <a:latin typeface="+mn-lt"/>
                <a:cs typeface="Arial" pitchFamily="34" charset="0"/>
              </a:rPr>
              <a:t>Disables</a:t>
            </a:r>
            <a:r>
              <a:rPr lang="ca-ES" altLang="en-US" b="0" dirty="0"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latin typeface="+mn-lt"/>
                <a:cs typeface="Arial" pitchFamily="34" charset="0"/>
              </a:rPr>
              <a:t>Linac</a:t>
            </a:r>
            <a:r>
              <a:rPr lang="ca-ES" altLang="en-US" b="0" dirty="0"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latin typeface="+mn-lt"/>
                <a:cs typeface="Arial" pitchFamily="34" charset="0"/>
              </a:rPr>
              <a:t>and</a:t>
            </a:r>
            <a:r>
              <a:rPr lang="ca-ES" altLang="en-US" b="0" dirty="0">
                <a:latin typeface="+mn-lt"/>
                <a:cs typeface="Arial" pitchFamily="34" charset="0"/>
              </a:rPr>
              <a:t> BO-RF</a:t>
            </a:r>
          </a:p>
          <a:p>
            <a:pPr lvl="2" eaLnBrk="1" hangingPunct="1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r>
              <a:rPr lang="ca-ES" altLang="en-US" b="0" dirty="0">
                <a:latin typeface="+mn-lt"/>
                <a:cs typeface="Arial" pitchFamily="34" charset="0"/>
              </a:rPr>
              <a:t>	</a:t>
            </a:r>
            <a:r>
              <a:rPr lang="ca-ES" altLang="en-US" b="0" dirty="0">
                <a:solidFill>
                  <a:srgbClr val="006600"/>
                </a:solidFill>
                <a:latin typeface="+mn-lt"/>
                <a:cs typeface="Arial" pitchFamily="34" charset="0"/>
              </a:rPr>
              <a:t>	</a:t>
            </a:r>
            <a:r>
              <a:rPr lang="ca-ES" altLang="en-US" b="0" dirty="0">
                <a:solidFill>
                  <a:srgbClr val="006600"/>
                </a:solidFill>
                <a:latin typeface="+mn-lt"/>
                <a:cs typeface="Arial" pitchFamily="34" charset="0"/>
                <a:sym typeface="ZapfDingbats" pitchFamily="82" charset="2"/>
              </a:rPr>
              <a:t></a:t>
            </a:r>
            <a:r>
              <a:rPr lang="ca-ES" altLang="en-US" b="0" dirty="0">
                <a:latin typeface="+mn-lt"/>
                <a:cs typeface="Arial" pitchFamily="34" charset="0"/>
                <a:sym typeface="ZapfDingbats" pitchFamily="82" charset="2"/>
              </a:rPr>
              <a:t> </a:t>
            </a:r>
            <a:r>
              <a:rPr lang="ca-ES" altLang="en-US" b="0" i="1" dirty="0" err="1">
                <a:latin typeface="+mn-lt"/>
                <a:cs typeface="Arial" pitchFamily="34" charset="0"/>
              </a:rPr>
              <a:t>Additional</a:t>
            </a:r>
            <a:r>
              <a:rPr lang="ca-ES" altLang="en-US" b="0" i="1" dirty="0">
                <a:latin typeface="+mn-lt"/>
                <a:cs typeface="Arial" pitchFamily="34" charset="0"/>
              </a:rPr>
              <a:t> hardware </a:t>
            </a:r>
            <a:r>
              <a:rPr lang="ca-ES" altLang="en-US" b="0" i="1" dirty="0" err="1">
                <a:latin typeface="+mn-lt"/>
                <a:cs typeface="Arial" pitchFamily="34" charset="0"/>
              </a:rPr>
              <a:t>intlk</a:t>
            </a:r>
            <a:r>
              <a:rPr lang="ca-ES" altLang="en-US" b="0" i="1" dirty="0">
                <a:latin typeface="+mn-lt"/>
                <a:cs typeface="Arial" pitchFamily="34" charset="0"/>
              </a:rPr>
              <a:t>: </a:t>
            </a:r>
            <a:r>
              <a:rPr lang="ca-ES" altLang="en-US" b="0" i="1" dirty="0" err="1">
                <a:latin typeface="+mn-lt"/>
                <a:cs typeface="Arial" pitchFamily="34" charset="0"/>
              </a:rPr>
              <a:t>installed</a:t>
            </a:r>
            <a:r>
              <a:rPr lang="ca-ES" altLang="en-US" b="0" i="1" dirty="0">
                <a:latin typeface="+mn-lt"/>
                <a:cs typeface="Arial" pitchFamily="34" charset="0"/>
              </a:rPr>
              <a:t> </a:t>
            </a:r>
            <a:r>
              <a:rPr lang="ca-ES" altLang="en-US" b="0" i="1" dirty="0" err="1">
                <a:latin typeface="+mn-lt"/>
                <a:cs typeface="Arial" pitchFamily="34" charset="0"/>
              </a:rPr>
              <a:t>and</a:t>
            </a:r>
            <a:r>
              <a:rPr lang="ca-ES" altLang="en-US" b="0" i="1" dirty="0">
                <a:latin typeface="+mn-lt"/>
                <a:cs typeface="Arial" pitchFamily="34" charset="0"/>
              </a:rPr>
              <a:t> </a:t>
            </a:r>
            <a:r>
              <a:rPr lang="ca-ES" altLang="en-US" b="0" i="1" dirty="0" err="1">
                <a:latin typeface="+mn-lt"/>
                <a:cs typeface="Arial" pitchFamily="34" charset="0"/>
              </a:rPr>
              <a:t>tested</a:t>
            </a:r>
            <a:endParaRPr lang="ca-ES" altLang="en-US" b="0" i="1" dirty="0">
              <a:latin typeface="+mn-lt"/>
              <a:cs typeface="Arial" pitchFamily="34" charset="0"/>
            </a:endParaRPr>
          </a:p>
          <a:p>
            <a:pPr lvl="2" eaLnBrk="1" hangingPunct="1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ca-ES" altLang="en-US" b="0" dirty="0" err="1">
                <a:solidFill>
                  <a:srgbClr val="0066FF"/>
                </a:solidFill>
                <a:cs typeface="Arial" pitchFamily="34" charset="0"/>
              </a:rPr>
              <a:t>Warning</a:t>
            </a:r>
            <a:r>
              <a:rPr lang="ca-ES" altLang="en-US" b="0" dirty="0">
                <a:solidFill>
                  <a:srgbClr val="0066FF"/>
                </a:solidFill>
                <a:cs typeface="Arial" pitchFamily="34" charset="0"/>
              </a:rPr>
              <a:t> </a:t>
            </a:r>
            <a:r>
              <a:rPr lang="ca-ES" altLang="en-US" b="0" dirty="0" err="1">
                <a:solidFill>
                  <a:srgbClr val="0066FF"/>
                </a:solidFill>
                <a:cs typeface="Arial" pitchFamily="34" charset="0"/>
              </a:rPr>
              <a:t>level</a:t>
            </a:r>
            <a:r>
              <a:rPr lang="ca-ES" altLang="en-US" b="0" dirty="0">
                <a:solidFill>
                  <a:srgbClr val="0066FF"/>
                </a:solidFill>
                <a:cs typeface="Arial" pitchFamily="34" charset="0"/>
              </a:rPr>
              <a:t> </a:t>
            </a:r>
            <a:r>
              <a:rPr lang="ca-ES" altLang="en-US" b="0" dirty="0">
                <a:cs typeface="Arial" pitchFamily="34" charset="0"/>
              </a:rPr>
              <a:t>on any </a:t>
            </a:r>
            <a:r>
              <a:rPr lang="ca-ES" altLang="en-US" b="0" dirty="0" err="1">
                <a:cs typeface="Arial" pitchFamily="34" charset="0"/>
              </a:rPr>
              <a:t>radiation</a:t>
            </a:r>
            <a:r>
              <a:rPr lang="ca-ES" altLang="en-US" b="0" dirty="0">
                <a:cs typeface="Arial" pitchFamily="34" charset="0"/>
              </a:rPr>
              <a:t> monitor (</a:t>
            </a:r>
            <a:r>
              <a:rPr lang="ca-ES" altLang="en-US" b="0" dirty="0" err="1">
                <a:cs typeface="Arial" pitchFamily="34" charset="0"/>
              </a:rPr>
              <a:t>accumulated</a:t>
            </a:r>
            <a:r>
              <a:rPr lang="ca-ES" altLang="en-US" b="0" dirty="0">
                <a:cs typeface="Arial" pitchFamily="34" charset="0"/>
              </a:rPr>
              <a:t> </a:t>
            </a:r>
            <a:r>
              <a:rPr lang="ca-ES" altLang="en-US" b="0" dirty="0" err="1">
                <a:cs typeface="Arial" pitchFamily="34" charset="0"/>
              </a:rPr>
              <a:t>dose</a:t>
            </a:r>
            <a:r>
              <a:rPr lang="ca-ES" altLang="en-US" b="0" dirty="0">
                <a:cs typeface="Arial" pitchFamily="34" charset="0"/>
              </a:rPr>
              <a:t> &gt; 1.5 </a:t>
            </a:r>
            <a:r>
              <a:rPr lang="ca-ES" altLang="en-US" b="0" dirty="0" err="1">
                <a:cs typeface="Arial" pitchFamily="34" charset="0"/>
              </a:rPr>
              <a:t>uSv</a:t>
            </a:r>
            <a:r>
              <a:rPr lang="ca-ES" altLang="en-US" b="0" dirty="0">
                <a:cs typeface="Arial" pitchFamily="34" charset="0"/>
              </a:rPr>
              <a:t>)</a:t>
            </a:r>
          </a:p>
          <a:p>
            <a:pPr lvl="2" eaLnBrk="1" hangingPunct="1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r>
              <a:rPr lang="ca-ES" altLang="en-US" b="0" dirty="0">
                <a:cs typeface="Arial" pitchFamily="34" charset="0"/>
              </a:rPr>
              <a:t>	</a:t>
            </a:r>
            <a:r>
              <a:rPr lang="ca-ES" altLang="en-US" b="0" dirty="0" err="1">
                <a:cs typeface="Arial" pitchFamily="34" charset="0"/>
              </a:rPr>
              <a:t>Disables</a:t>
            </a:r>
            <a:r>
              <a:rPr lang="ca-ES" altLang="en-US" b="0" dirty="0">
                <a:cs typeface="Arial" pitchFamily="34" charset="0"/>
              </a:rPr>
              <a:t> </a:t>
            </a:r>
            <a:r>
              <a:rPr lang="ca-ES" altLang="en-US" b="0" dirty="0" err="1">
                <a:cs typeface="Arial" pitchFamily="34" charset="0"/>
              </a:rPr>
              <a:t>Linac</a:t>
            </a:r>
            <a:r>
              <a:rPr lang="ca-ES" altLang="en-US" b="0" dirty="0">
                <a:cs typeface="Arial" pitchFamily="34" charset="0"/>
              </a:rPr>
              <a:t> </a:t>
            </a:r>
            <a:r>
              <a:rPr lang="ca-ES" altLang="en-US" b="0" dirty="0" err="1">
                <a:cs typeface="Arial" pitchFamily="34" charset="0"/>
              </a:rPr>
              <a:t>and</a:t>
            </a:r>
            <a:r>
              <a:rPr lang="ca-ES" altLang="en-US" b="0" dirty="0">
                <a:cs typeface="Arial" pitchFamily="34" charset="0"/>
              </a:rPr>
              <a:t> BO-RF, </a:t>
            </a:r>
            <a:r>
              <a:rPr lang="ca-ES" altLang="en-US" b="0" dirty="0" err="1">
                <a:cs typeface="Arial" pitchFamily="34" charset="0"/>
              </a:rPr>
              <a:t>decay</a:t>
            </a:r>
            <a:r>
              <a:rPr lang="ca-ES" altLang="en-US" b="0" dirty="0">
                <a:cs typeface="Arial" pitchFamily="34" charset="0"/>
              </a:rPr>
              <a:t> mode for </a:t>
            </a:r>
            <a:r>
              <a:rPr lang="ca-ES" altLang="en-US" b="0" dirty="0" err="1">
                <a:cs typeface="Arial" pitchFamily="34" charset="0"/>
              </a:rPr>
              <a:t>max</a:t>
            </a:r>
            <a:r>
              <a:rPr lang="ca-ES" altLang="en-US" b="0" dirty="0">
                <a:cs typeface="Arial" pitchFamily="34" charset="0"/>
              </a:rPr>
              <a:t>  4 h</a:t>
            </a:r>
            <a:r>
              <a:rPr lang="ca-ES" altLang="en-US" b="0" dirty="0" smtClean="0">
                <a:cs typeface="Arial" pitchFamily="34" charset="0"/>
              </a:rPr>
              <a:t>.</a:t>
            </a:r>
            <a:endParaRPr lang="ca-ES" altLang="en-US" b="0" dirty="0" smtClean="0">
              <a:solidFill>
                <a:srgbClr val="0066FF"/>
              </a:solidFill>
              <a:latin typeface="+mn-lt"/>
              <a:cs typeface="Arial" pitchFamily="34" charset="0"/>
            </a:endParaRPr>
          </a:p>
          <a:p>
            <a:pPr lvl="2" eaLnBrk="1" hangingPunct="1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ca-ES" altLang="en-US" b="0" dirty="0" err="1" smtClean="0">
                <a:solidFill>
                  <a:srgbClr val="0066FF"/>
                </a:solidFill>
                <a:latin typeface="+mn-lt"/>
                <a:cs typeface="Arial" pitchFamily="34" charset="0"/>
              </a:rPr>
              <a:t>Stored</a:t>
            </a:r>
            <a:r>
              <a:rPr lang="ca-ES" altLang="en-US" b="0" dirty="0" smtClean="0">
                <a:solidFill>
                  <a:srgbClr val="0066FF"/>
                </a:solidFill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solidFill>
                  <a:srgbClr val="0066FF"/>
                </a:solidFill>
                <a:latin typeface="+mn-lt"/>
                <a:cs typeface="Arial" pitchFamily="34" charset="0"/>
              </a:rPr>
              <a:t>beam</a:t>
            </a:r>
            <a:r>
              <a:rPr lang="ca-ES" altLang="en-US" b="0" dirty="0">
                <a:solidFill>
                  <a:srgbClr val="0066FF"/>
                </a:solidFill>
                <a:latin typeface="+mn-lt"/>
                <a:cs typeface="Arial" pitchFamily="34" charset="0"/>
              </a:rPr>
              <a:t> &lt; 20 </a:t>
            </a:r>
            <a:r>
              <a:rPr lang="ca-ES" altLang="en-US" b="0" dirty="0" err="1">
                <a:solidFill>
                  <a:srgbClr val="0066FF"/>
                </a:solidFill>
                <a:latin typeface="+mn-lt"/>
                <a:cs typeface="Arial" pitchFamily="34" charset="0"/>
              </a:rPr>
              <a:t>mA</a:t>
            </a:r>
            <a:endParaRPr lang="ca-ES" altLang="en-US" b="0" dirty="0">
              <a:solidFill>
                <a:srgbClr val="0066FF"/>
              </a:solidFill>
              <a:latin typeface="+mn-lt"/>
              <a:cs typeface="Arial" pitchFamily="34" charset="0"/>
            </a:endParaRPr>
          </a:p>
          <a:p>
            <a:pPr lvl="2" eaLnBrk="1" hangingPunct="1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r>
              <a:rPr lang="ca-ES" altLang="en-US" b="0" dirty="0">
                <a:latin typeface="+mn-lt"/>
                <a:cs typeface="Arial" pitchFamily="34" charset="0"/>
              </a:rPr>
              <a:t>	</a:t>
            </a:r>
            <a:r>
              <a:rPr lang="ca-ES" altLang="en-US" b="0" dirty="0" err="1">
                <a:latin typeface="+mn-lt"/>
                <a:cs typeface="Arial" pitchFamily="34" charset="0"/>
              </a:rPr>
              <a:t>Closed</a:t>
            </a:r>
            <a:r>
              <a:rPr lang="ca-ES" altLang="en-US" b="0" dirty="0"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latin typeface="+mn-lt"/>
                <a:cs typeface="Arial" pitchFamily="34" charset="0"/>
              </a:rPr>
              <a:t>FEs</a:t>
            </a:r>
            <a:endParaRPr lang="ca-ES" altLang="en-US" b="0" dirty="0">
              <a:latin typeface="+mn-lt"/>
              <a:cs typeface="Arial" pitchFamily="34" charset="0"/>
            </a:endParaRPr>
          </a:p>
          <a:p>
            <a:pPr lvl="2" eaLnBrk="1" hangingPunct="1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ca-ES" altLang="en-US" b="0" dirty="0" err="1">
                <a:solidFill>
                  <a:srgbClr val="0066FF"/>
                </a:solidFill>
                <a:latin typeface="+mn-lt"/>
                <a:cs typeface="Arial" pitchFamily="34" charset="0"/>
              </a:rPr>
              <a:t>Alarm</a:t>
            </a:r>
            <a:r>
              <a:rPr lang="ca-ES" altLang="en-US" b="0" dirty="0">
                <a:solidFill>
                  <a:srgbClr val="0066FF"/>
                </a:solidFill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solidFill>
                  <a:srgbClr val="0066FF"/>
                </a:solidFill>
                <a:latin typeface="+mn-lt"/>
                <a:cs typeface="Arial" pitchFamily="34" charset="0"/>
              </a:rPr>
              <a:t>level</a:t>
            </a:r>
            <a:r>
              <a:rPr lang="ca-ES" altLang="en-US" b="0" dirty="0">
                <a:solidFill>
                  <a:srgbClr val="0066FF"/>
                </a:solidFill>
                <a:latin typeface="+mn-lt"/>
                <a:cs typeface="Arial" pitchFamily="34" charset="0"/>
              </a:rPr>
              <a:t> </a:t>
            </a:r>
            <a:r>
              <a:rPr lang="ca-ES" altLang="en-US" b="0" dirty="0">
                <a:latin typeface="+mn-lt"/>
                <a:cs typeface="Arial" pitchFamily="34" charset="0"/>
              </a:rPr>
              <a:t>on any </a:t>
            </a:r>
            <a:r>
              <a:rPr lang="ca-ES" altLang="en-US" b="0" dirty="0" err="1">
                <a:latin typeface="+mn-lt"/>
                <a:cs typeface="Arial" pitchFamily="34" charset="0"/>
              </a:rPr>
              <a:t>radiation</a:t>
            </a:r>
            <a:r>
              <a:rPr lang="ca-ES" altLang="en-US" b="0" dirty="0">
                <a:latin typeface="+mn-lt"/>
                <a:cs typeface="Arial" pitchFamily="34" charset="0"/>
              </a:rPr>
              <a:t> monitor (</a:t>
            </a:r>
            <a:r>
              <a:rPr lang="ca-ES" altLang="en-US" b="0" dirty="0" err="1">
                <a:latin typeface="+mn-lt"/>
                <a:cs typeface="Arial" pitchFamily="34" charset="0"/>
              </a:rPr>
              <a:t>accumulated</a:t>
            </a:r>
            <a:r>
              <a:rPr lang="ca-ES" altLang="en-US" b="0" dirty="0"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latin typeface="+mn-lt"/>
                <a:cs typeface="Arial" pitchFamily="34" charset="0"/>
              </a:rPr>
              <a:t>dose</a:t>
            </a:r>
            <a:r>
              <a:rPr lang="ca-ES" altLang="en-US" b="0" dirty="0">
                <a:latin typeface="+mn-lt"/>
                <a:cs typeface="Arial" pitchFamily="34" charset="0"/>
              </a:rPr>
              <a:t> &gt; 2.0 </a:t>
            </a:r>
            <a:r>
              <a:rPr lang="ca-ES" altLang="en-US" b="0" dirty="0" err="1">
                <a:latin typeface="+mn-lt"/>
                <a:cs typeface="Arial" pitchFamily="34" charset="0"/>
              </a:rPr>
              <a:t>uSv</a:t>
            </a:r>
            <a:r>
              <a:rPr lang="ca-ES" altLang="en-US" b="0" dirty="0">
                <a:latin typeface="+mn-lt"/>
                <a:cs typeface="Arial" pitchFamily="34" charset="0"/>
              </a:rPr>
              <a:t>)</a:t>
            </a:r>
          </a:p>
          <a:p>
            <a:pPr lvl="2" eaLnBrk="1" hangingPunct="1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r>
              <a:rPr lang="ca-ES" altLang="en-US" b="0" dirty="0">
                <a:latin typeface="+mn-lt"/>
                <a:cs typeface="Arial" pitchFamily="34" charset="0"/>
              </a:rPr>
              <a:t>	</a:t>
            </a:r>
            <a:r>
              <a:rPr lang="ca-ES" altLang="en-US" b="0" dirty="0" err="1">
                <a:latin typeface="+mn-lt"/>
                <a:cs typeface="Arial" pitchFamily="34" charset="0"/>
              </a:rPr>
              <a:t>Kills</a:t>
            </a:r>
            <a:r>
              <a:rPr lang="ca-ES" altLang="en-US" b="0" dirty="0"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latin typeface="+mn-lt"/>
                <a:cs typeface="Arial" pitchFamily="34" charset="0"/>
              </a:rPr>
              <a:t>beam</a:t>
            </a:r>
            <a:r>
              <a:rPr lang="ca-ES" altLang="en-US" b="0" dirty="0"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latin typeface="+mn-lt"/>
                <a:cs typeface="Arial" pitchFamily="34" charset="0"/>
              </a:rPr>
              <a:t>and</a:t>
            </a:r>
            <a:r>
              <a:rPr lang="ca-ES" altLang="en-US" b="0" dirty="0"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latin typeface="+mn-lt"/>
                <a:cs typeface="Arial" pitchFamily="34" charset="0"/>
              </a:rPr>
              <a:t>closed</a:t>
            </a:r>
            <a:r>
              <a:rPr lang="ca-ES" altLang="en-US" b="0" dirty="0">
                <a:latin typeface="+mn-lt"/>
                <a:cs typeface="Arial" pitchFamily="34" charset="0"/>
              </a:rPr>
              <a:t> </a:t>
            </a:r>
            <a:r>
              <a:rPr lang="ca-ES" altLang="en-US" b="0" dirty="0" err="1">
                <a:latin typeface="+mn-lt"/>
                <a:cs typeface="Arial" pitchFamily="34" charset="0"/>
              </a:rPr>
              <a:t>FEs</a:t>
            </a:r>
            <a:endParaRPr lang="en-GB" altLang="en-US" b="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8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0" y="1125538"/>
            <a:ext cx="91090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endParaRPr lang="en-GB" altLang="en-US" sz="2200" dirty="0"/>
          </a:p>
          <a:p>
            <a:pPr marL="1257300" lvl="2" indent="-3429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ca-ES" altLang="en-US" b="0" dirty="0">
                <a:cs typeface="Arial" charset="0"/>
              </a:rPr>
              <a:t>No bucket selection: </a:t>
            </a:r>
            <a:r>
              <a:rPr lang="ca-ES" altLang="en-US" b="0" dirty="0">
                <a:solidFill>
                  <a:srgbClr val="0066FF"/>
                </a:solidFill>
                <a:cs typeface="Arial" charset="0"/>
              </a:rPr>
              <a:t>Multibunch injection</a:t>
            </a:r>
          </a:p>
          <a:p>
            <a:pPr marL="1257300" lvl="2" indent="-3429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ca-ES" altLang="en-US" b="0" dirty="0">
                <a:cs typeface="Arial" charset="0"/>
              </a:rPr>
              <a:t>Re-use existing injection DS &amp; GUI</a:t>
            </a:r>
          </a:p>
          <a:p>
            <a:pPr marL="1257300" lvl="2" indent="-3429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ca-ES" altLang="en-US" b="0" dirty="0">
                <a:solidFill>
                  <a:srgbClr val="0066FF"/>
                </a:solidFill>
                <a:cs typeface="Arial" charset="0"/>
              </a:rPr>
              <a:t>Additional conditions </a:t>
            </a:r>
            <a:r>
              <a:rPr lang="ca-ES" altLang="en-US" b="0" dirty="0">
                <a:cs typeface="Arial" charset="0"/>
              </a:rPr>
              <a:t>for top-up:</a:t>
            </a:r>
          </a:p>
          <a:p>
            <a:pPr marL="1257300" lvl="2" indent="-3429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r>
              <a:rPr lang="ca-ES" altLang="en-US" b="0" dirty="0">
                <a:cs typeface="Arial" charset="0"/>
              </a:rPr>
              <a:t>	</a:t>
            </a:r>
            <a:r>
              <a:rPr lang="ca-ES" altLang="en-US" sz="1600" b="0" dirty="0">
                <a:cs typeface="Arial" charset="0"/>
              </a:rPr>
              <a:t>min. </a:t>
            </a:r>
            <a:r>
              <a:rPr lang="ca-ES" altLang="en-US" sz="1600" b="0" dirty="0">
                <a:solidFill>
                  <a:srgbClr val="0066FF"/>
                </a:solidFill>
                <a:cs typeface="Arial" charset="0"/>
              </a:rPr>
              <a:t>lifetime</a:t>
            </a:r>
            <a:r>
              <a:rPr lang="ca-ES" altLang="en-US" sz="1600" b="0" dirty="0">
                <a:cs typeface="Arial" charset="0"/>
              </a:rPr>
              <a:t>: 10 h </a:t>
            </a:r>
          </a:p>
          <a:p>
            <a:pPr marL="1257300" lvl="2" indent="-3429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r>
              <a:rPr lang="ca-ES" altLang="en-US" sz="1600" b="0" dirty="0">
                <a:cs typeface="Arial" charset="0"/>
              </a:rPr>
              <a:t>	min. </a:t>
            </a:r>
            <a:r>
              <a:rPr lang="ca-ES" altLang="en-US" sz="1600" b="0" dirty="0">
                <a:solidFill>
                  <a:srgbClr val="0066FF"/>
                </a:solidFill>
                <a:cs typeface="Arial" charset="0"/>
              </a:rPr>
              <a:t>injection efficiency</a:t>
            </a:r>
            <a:r>
              <a:rPr lang="ca-ES" altLang="en-US" sz="1600" b="0" dirty="0">
                <a:cs typeface="Arial" charset="0"/>
              </a:rPr>
              <a:t>	</a:t>
            </a:r>
            <a:r>
              <a:rPr lang="ca-ES" altLang="en-US" sz="1600" b="0" i="1" dirty="0">
                <a:cs typeface="Arial" charset="0"/>
              </a:rPr>
              <a:t>		</a:t>
            </a:r>
          </a:p>
          <a:p>
            <a:pPr marL="1600200" lvl="3" indent="-2286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r>
              <a:rPr lang="ca-ES" altLang="en-US" sz="1600" b="0" i="1" dirty="0">
                <a:cs typeface="Arial" charset="0"/>
              </a:rPr>
              <a:t>	to avoid injecting with a low injection efficiency, number of shots will be limited</a:t>
            </a:r>
          </a:p>
          <a:p>
            <a:pPr marL="1200150" lvl="2" indent="-285750">
              <a:lnSpc>
                <a:spcPct val="150000"/>
              </a:lnSpc>
              <a:buClr>
                <a:srgbClr val="0066FF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ca-ES" altLang="en-US" b="0" dirty="0" smtClean="0">
                <a:cs typeface="Arial" charset="0"/>
              </a:rPr>
              <a:t>Project </a:t>
            </a:r>
            <a:r>
              <a:rPr lang="ca-ES" altLang="en-US" b="0" dirty="0">
                <a:cs typeface="Arial" charset="0"/>
              </a:rPr>
              <a:t>started for single bunch injection with bucket selection using a time correlated single photon counter</a:t>
            </a:r>
          </a:p>
          <a:p>
            <a:pPr lvl="3">
              <a:lnSpc>
                <a:spcPct val="150000"/>
              </a:lnSpc>
              <a:buClr>
                <a:srgbClr val="0066FF"/>
              </a:buClr>
              <a:buSzPct val="80000"/>
              <a:defRPr/>
            </a:pPr>
            <a:endParaRPr lang="ca-ES" altLang="en-US" b="0" dirty="0">
              <a:cs typeface="Arial" charset="0"/>
            </a:endParaRPr>
          </a:p>
          <a:p>
            <a:pPr marL="1143000" lvl="2" indent="-2286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endParaRPr lang="ca-ES" altLang="en-US" sz="1600" b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1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0" y="1125538"/>
            <a:ext cx="910907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endParaRPr lang="en-GB" altLang="en-US" sz="2200" dirty="0"/>
          </a:p>
          <a:p>
            <a:pPr marL="1257300" lvl="2" indent="-3429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ca-ES" altLang="en-US" dirty="0" smtClean="0">
                <a:cs typeface="Arial" charset="0"/>
              </a:rPr>
              <a:t>Jan - April  further tests:</a:t>
            </a:r>
          </a:p>
          <a:p>
            <a:pPr marL="1714500" lvl="3" indent="-3429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ca-ES" altLang="en-US" dirty="0" smtClean="0">
                <a:cs typeface="Arial" charset="0"/>
              </a:rPr>
              <a:t>BLs tests</a:t>
            </a:r>
          </a:p>
          <a:p>
            <a:pPr marL="1714500" lvl="3" indent="-3429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ca-ES" altLang="en-US" dirty="0" smtClean="0">
                <a:cs typeface="Arial" charset="0"/>
              </a:rPr>
              <a:t>Radiation measurements</a:t>
            </a:r>
          </a:p>
          <a:p>
            <a:pPr marL="1714500" lvl="3" indent="-3429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ca-ES" altLang="en-US" dirty="0" smtClean="0">
                <a:cs typeface="Arial" charset="0"/>
              </a:rPr>
              <a:t>GUI debugging</a:t>
            </a:r>
          </a:p>
          <a:p>
            <a:pPr marL="1714500" lvl="3" indent="-3429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endParaRPr lang="ca-ES" altLang="en-US" dirty="0" smtClean="0">
              <a:cs typeface="Arial" charset="0"/>
            </a:endParaRPr>
          </a:p>
          <a:p>
            <a:pPr marL="1257300" lvl="2" indent="-3429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endParaRPr lang="ca-ES" altLang="en-US" b="0" dirty="0">
              <a:cs typeface="Arial" charset="0"/>
            </a:endParaRPr>
          </a:p>
          <a:p>
            <a:pPr lvl="3">
              <a:lnSpc>
                <a:spcPct val="150000"/>
              </a:lnSpc>
              <a:buClr>
                <a:srgbClr val="0066FF"/>
              </a:buClr>
              <a:buSzPct val="80000"/>
              <a:defRPr/>
            </a:pPr>
            <a:endParaRPr lang="ca-ES" altLang="en-US" b="0" dirty="0">
              <a:cs typeface="Arial" charset="0"/>
            </a:endParaRPr>
          </a:p>
          <a:p>
            <a:pPr marL="1143000" lvl="2" indent="-228600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endParaRPr lang="ca-ES" altLang="en-US" sz="1600" b="0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3085869" cy="4337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789040"/>
            <a:ext cx="5244876" cy="178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43608" y="5578322"/>
            <a:ext cx="4146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Clr>
                <a:srgbClr val="0066FF"/>
              </a:buClr>
              <a:buSzPct val="80000"/>
              <a:buFont typeface="Wingdings" pitchFamily="2" charset="2"/>
              <a:buNone/>
            </a:pPr>
            <a:r>
              <a:rPr lang="en-GB" altLang="en-US" dirty="0" smtClean="0">
                <a:latin typeface="Symbol" panose="05050102010706020507" pitchFamily="18" charset="2"/>
              </a:rPr>
              <a:t>D</a:t>
            </a:r>
            <a:r>
              <a:rPr lang="en-GB" altLang="en-US" dirty="0" smtClean="0">
                <a:latin typeface="Arial" charset="0"/>
              </a:rPr>
              <a:t>i = 1 mA, injections every 10 min</a:t>
            </a:r>
            <a:endParaRPr lang="en-GB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43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/>
          <a:stretch>
            <a:fillRect/>
          </a:stretch>
        </p:blipFill>
        <p:spPr bwMode="auto">
          <a:xfrm>
            <a:off x="3059113" y="1052513"/>
            <a:ext cx="6048375" cy="54546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484438" y="333375"/>
            <a:ext cx="3816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200">
                <a:solidFill>
                  <a:schemeClr val="bg1"/>
                </a:solidFill>
              </a:rPr>
              <a:t>ALBA Accelerators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273685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altLang="en-US" sz="2400" b="0">
                <a:solidFill>
                  <a:srgbClr val="0066FF"/>
                </a:solidFill>
              </a:rPr>
              <a:t>LINAC</a:t>
            </a:r>
          </a:p>
          <a:p>
            <a:pPr algn="ctr" eaLnBrk="1" hangingPunct="1"/>
            <a:r>
              <a:rPr lang="es-ES" altLang="en-US" sz="2000" b="0">
                <a:solidFill>
                  <a:srgbClr val="0066FF"/>
                </a:solidFill>
              </a:rPr>
              <a:t>100 Mev</a:t>
            </a:r>
          </a:p>
          <a:p>
            <a:pPr algn="ctr" eaLnBrk="1" hangingPunct="1"/>
            <a:endParaRPr lang="es-ES" altLang="en-US" sz="2400" b="0">
              <a:solidFill>
                <a:srgbClr val="0066FF"/>
              </a:solidFill>
            </a:endParaRPr>
          </a:p>
          <a:p>
            <a:pPr algn="ctr" eaLnBrk="1" hangingPunct="1"/>
            <a:r>
              <a:rPr lang="es-ES" altLang="en-US" sz="2400" b="0">
                <a:solidFill>
                  <a:srgbClr val="0066FF"/>
                </a:solidFill>
              </a:rPr>
              <a:t>BOOSTER</a:t>
            </a:r>
          </a:p>
          <a:p>
            <a:pPr algn="ctr" eaLnBrk="1" hangingPunct="1"/>
            <a:r>
              <a:rPr lang="es-ES" altLang="en-US" sz="2000" b="0">
                <a:solidFill>
                  <a:srgbClr val="0066FF"/>
                </a:solidFill>
              </a:rPr>
              <a:t>100 MeV – 3 GeV</a:t>
            </a:r>
          </a:p>
          <a:p>
            <a:pPr algn="ctr" eaLnBrk="1" hangingPunct="1"/>
            <a:endParaRPr lang="es-ES" altLang="en-US" sz="2400" b="0">
              <a:solidFill>
                <a:srgbClr val="0066FF"/>
              </a:solidFill>
            </a:endParaRPr>
          </a:p>
          <a:p>
            <a:pPr algn="ctr" eaLnBrk="1" hangingPunct="1"/>
            <a:r>
              <a:rPr lang="es-ES" altLang="en-US" sz="2400" b="0">
                <a:solidFill>
                  <a:srgbClr val="0066FF"/>
                </a:solidFill>
              </a:rPr>
              <a:t>STORAGE RING</a:t>
            </a:r>
          </a:p>
          <a:p>
            <a:pPr algn="ctr" eaLnBrk="1" hangingPunct="1"/>
            <a:r>
              <a:rPr lang="es-ES" altLang="en-US" sz="2000" b="0">
                <a:solidFill>
                  <a:srgbClr val="0066FF"/>
                </a:solidFill>
              </a:rPr>
              <a:t>3 GeV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339975" y="2636838"/>
            <a:ext cx="5040313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411413" y="3573463"/>
            <a:ext cx="187325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2843213" y="4437063"/>
            <a:ext cx="1368425" cy="71437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84213" y="1198563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altLang="en-US" sz="2400" b="0">
                <a:latin typeface="Arial" charset="0"/>
                <a:cs typeface="Arial" charset="0"/>
              </a:rPr>
              <a:t>Scheme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743" r="1875"/>
          <a:stretch>
            <a:fillRect/>
          </a:stretch>
        </p:blipFill>
        <p:spPr bwMode="auto">
          <a:xfrm>
            <a:off x="179388" y="1916113"/>
            <a:ext cx="5329237" cy="40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97413"/>
            <a:ext cx="3271838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372100" y="1341438"/>
            <a:ext cx="3224213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0" dirty="0" smtClean="0">
                <a:latin typeface="+mj-lt"/>
              </a:rPr>
              <a:t>88 BPMs: [</a:t>
            </a:r>
            <a:r>
              <a:rPr lang="en-US" b="0" dirty="0" err="1" smtClean="0">
                <a:latin typeface="+mj-lt"/>
              </a:rPr>
              <a:t>x,y</a:t>
            </a:r>
            <a:r>
              <a:rPr lang="en-US" b="0" dirty="0" smtClean="0">
                <a:latin typeface="+mj-lt"/>
              </a:rPr>
              <a:t>] data at 10 kHz</a:t>
            </a:r>
          </a:p>
          <a:p>
            <a:pPr algn="ctr" eaLnBrk="1" hangingPunct="1">
              <a:defRPr/>
            </a:pPr>
            <a:endParaRPr lang="en-US" b="0" dirty="0" smtClean="0">
              <a:latin typeface="+mj-lt"/>
            </a:endParaRPr>
          </a:p>
          <a:p>
            <a:pPr algn="ctr" eaLnBrk="1" hangingPunct="1">
              <a:defRPr/>
            </a:pPr>
            <a:endParaRPr lang="en-US" b="0" dirty="0" smtClean="0">
              <a:latin typeface="+mj-lt"/>
            </a:endParaRPr>
          </a:p>
          <a:p>
            <a:pPr algn="ctr" eaLnBrk="1" hangingPunct="1">
              <a:defRPr/>
            </a:pPr>
            <a:endParaRPr lang="en-US" b="0" dirty="0" smtClean="0">
              <a:latin typeface="+mj-lt"/>
            </a:endParaRPr>
          </a:p>
          <a:p>
            <a:pPr algn="ctr" eaLnBrk="1" hangingPunct="1">
              <a:defRPr/>
            </a:pPr>
            <a:endParaRPr lang="en-US" b="0" dirty="0" smtClean="0">
              <a:latin typeface="+mj-lt"/>
            </a:endParaRPr>
          </a:p>
          <a:p>
            <a:pPr algn="ctr" eaLnBrk="1" hangingPunct="1">
              <a:defRPr/>
            </a:pPr>
            <a:endParaRPr lang="en-US" b="0" dirty="0" smtClean="0">
              <a:latin typeface="+mj-lt"/>
            </a:endParaRPr>
          </a:p>
          <a:p>
            <a:pPr algn="ctr" eaLnBrk="1" hangingPunct="1">
              <a:defRPr/>
            </a:pPr>
            <a:endParaRPr lang="en-US" b="0" dirty="0" smtClean="0">
              <a:latin typeface="+mj-lt"/>
            </a:endParaRPr>
          </a:p>
          <a:p>
            <a:pPr algn="ctr" eaLnBrk="1" hangingPunct="1">
              <a:defRPr/>
            </a:pPr>
            <a:endParaRPr lang="en-US" b="0" dirty="0" smtClean="0">
              <a:latin typeface="+mj-lt"/>
            </a:endParaRPr>
          </a:p>
          <a:p>
            <a:pPr algn="ctr" eaLnBrk="1" hangingPunct="1">
              <a:defRPr/>
            </a:pPr>
            <a:r>
              <a:rPr lang="en-US" b="0" dirty="0" smtClean="0">
                <a:latin typeface="+mj-lt"/>
              </a:rPr>
              <a:t>88 H Correctors</a:t>
            </a:r>
          </a:p>
          <a:p>
            <a:pPr algn="ctr" eaLnBrk="1" hangingPunct="1">
              <a:defRPr/>
            </a:pPr>
            <a:r>
              <a:rPr lang="en-US" b="0" dirty="0" smtClean="0">
                <a:latin typeface="+mj-lt"/>
              </a:rPr>
              <a:t>88 V Correctors</a:t>
            </a: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6948488" y="170021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800725" y="2016125"/>
            <a:ext cx="2306638" cy="950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  <a:defRPr/>
            </a:pPr>
            <a:r>
              <a:rPr lang="en-US" sz="1600" b="0" dirty="0" smtClean="0">
                <a:latin typeface="+mn-lt"/>
              </a:rPr>
              <a:t>Data transfer</a:t>
            </a:r>
          </a:p>
          <a:p>
            <a:pPr algn="ctr" eaLnBrk="1" hangingPunct="1">
              <a:lnSpc>
                <a:spcPts val="2300"/>
              </a:lnSpc>
              <a:defRPr/>
            </a:pPr>
            <a:r>
              <a:rPr lang="en-US" sz="1600" b="0" dirty="0" smtClean="0">
                <a:latin typeface="+mn-lt"/>
              </a:rPr>
              <a:t>Correction computation</a:t>
            </a:r>
          </a:p>
          <a:p>
            <a:pPr algn="ctr" eaLnBrk="1" hangingPunct="1">
              <a:lnSpc>
                <a:spcPts val="2300"/>
              </a:lnSpc>
              <a:defRPr/>
            </a:pPr>
            <a:r>
              <a:rPr lang="en-US" sz="1600" b="0" dirty="0" smtClean="0">
                <a:latin typeface="+mn-lt"/>
              </a:rPr>
              <a:t>Write in 176 PS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 smtClean="0">
                <a:solidFill>
                  <a:schemeClr val="bg1"/>
                </a:solidFill>
                <a:latin typeface="Verdana" pitchFamily="34" charset="0"/>
              </a:rPr>
              <a:t>FOFB</a:t>
            </a:r>
            <a:endParaRPr lang="es-ES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29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4925" y="1116013"/>
            <a:ext cx="8893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rgbClr val="00CC00"/>
              </a:buClr>
              <a:buSzPct val="80000"/>
            </a:pPr>
            <a:r>
              <a:rPr lang="en-GB" altLang="en-US" sz="2000" b="0" dirty="0">
                <a:latin typeface="+mn-lt"/>
              </a:rPr>
              <a:t>Tests w/o beam</a:t>
            </a: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None/>
            </a:pPr>
            <a:endParaRPr lang="en-GB" altLang="en-US" sz="2000" b="0" dirty="0">
              <a:latin typeface="+mn-lt"/>
            </a:endParaRP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r>
              <a:rPr lang="en-GB" altLang="en-US" sz="2000" b="0" dirty="0">
                <a:latin typeface="+mn-lt"/>
              </a:rPr>
              <a:t> Tested electronics latency</a:t>
            </a: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r>
              <a:rPr lang="en-GB" altLang="en-US" sz="2000" b="0" dirty="0">
                <a:latin typeface="+mn-lt"/>
              </a:rPr>
              <a:t> Measured latency of 380 us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357563"/>
            <a:ext cx="74390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87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889317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r>
              <a:rPr lang="en-GB" altLang="en-US" sz="2000" b="0" dirty="0">
                <a:latin typeface="+mn-lt"/>
              </a:rPr>
              <a:t>Latency of the whole system</a:t>
            </a:r>
          </a:p>
          <a:p>
            <a:pPr lvl="3" eaLnBrk="1" hangingPunct="1">
              <a:lnSpc>
                <a:spcPct val="120000"/>
              </a:lnSpc>
              <a:buClr>
                <a:srgbClr val="0066FF"/>
              </a:buClr>
              <a:buSzPct val="60000"/>
              <a:buFont typeface="Wingdings" pitchFamily="2" charset="2"/>
              <a:buChar char="q"/>
            </a:pPr>
            <a:r>
              <a:rPr lang="en-GB" altLang="en-US" sz="2000" b="0" dirty="0">
                <a:latin typeface="+mn-lt"/>
              </a:rPr>
              <a:t>Including iron core corrector coils</a:t>
            </a:r>
          </a:p>
          <a:p>
            <a:pPr lvl="3" eaLnBrk="1" hangingPunct="1">
              <a:lnSpc>
                <a:spcPct val="120000"/>
              </a:lnSpc>
              <a:buClr>
                <a:srgbClr val="0066FF"/>
              </a:buClr>
              <a:buSzPct val="60000"/>
              <a:buFont typeface="Wingdings" pitchFamily="2" charset="2"/>
              <a:buChar char="q"/>
            </a:pPr>
            <a:r>
              <a:rPr lang="en-GB" altLang="en-US" sz="2000" b="0" dirty="0">
                <a:latin typeface="+mn-lt"/>
              </a:rPr>
              <a:t>Including vacuum chamber</a:t>
            </a: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n-GB" altLang="en-US" sz="2000" b="0" dirty="0">
              <a:latin typeface="+mn-lt"/>
            </a:endParaRP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n-GB" altLang="en-US" sz="2000" b="0" dirty="0">
              <a:latin typeface="+mn-lt"/>
            </a:endParaRP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n-GB" altLang="en-US" sz="2000" b="0" dirty="0">
              <a:latin typeface="+mn-lt"/>
            </a:endParaRP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n-GB" altLang="en-US" sz="2000" b="0" dirty="0">
              <a:latin typeface="+mn-lt"/>
            </a:endParaRP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n-GB" altLang="en-US" sz="2000" b="0" dirty="0">
              <a:latin typeface="+mn-lt"/>
            </a:endParaRP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n-GB" altLang="en-US" sz="2000" b="0" dirty="0">
              <a:latin typeface="+mn-lt"/>
            </a:endParaRP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n-GB" altLang="en-US" sz="2000" b="0" dirty="0">
              <a:latin typeface="+mn-lt"/>
            </a:endParaRP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n-GB" altLang="en-US" sz="2000" b="0" dirty="0">
              <a:latin typeface="+mn-lt"/>
            </a:endParaRP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n-GB" altLang="en-US" sz="2000" b="0" dirty="0">
              <a:latin typeface="+mn-lt"/>
            </a:endParaRPr>
          </a:p>
          <a:p>
            <a:pPr marL="1828800" lvl="4" indent="0" eaLnBrk="1" hangingPunct="1">
              <a:lnSpc>
                <a:spcPct val="120000"/>
              </a:lnSpc>
              <a:buClr>
                <a:srgbClr val="0066FF"/>
              </a:buClr>
              <a:buSzPct val="80000"/>
            </a:pPr>
            <a:endParaRPr lang="en-GB" altLang="en-US" sz="2000" b="0" dirty="0" smtClean="0">
              <a:latin typeface="+mn-lt"/>
            </a:endParaRPr>
          </a:p>
          <a:p>
            <a:pPr marL="1828800" lvl="4" indent="0" eaLnBrk="1" hangingPunct="1">
              <a:lnSpc>
                <a:spcPct val="120000"/>
              </a:lnSpc>
              <a:buClr>
                <a:srgbClr val="0066FF"/>
              </a:buClr>
              <a:buSzPct val="80000"/>
            </a:pPr>
            <a:r>
              <a:rPr lang="en-GB" altLang="en-US" sz="2000" b="0" dirty="0">
                <a:latin typeface="+mn-lt"/>
              </a:rPr>
              <a:t> </a:t>
            </a:r>
            <a:r>
              <a:rPr lang="en-GB" altLang="en-US" sz="2000" b="0" dirty="0" smtClean="0">
                <a:latin typeface="+mn-lt"/>
              </a:rPr>
              <a:t>                 </a:t>
            </a:r>
            <a:r>
              <a:rPr lang="en-GB" altLang="en-US" sz="2000" b="0" dirty="0" smtClean="0">
                <a:latin typeface="+mn-lt"/>
              </a:rPr>
              <a:t>Tests </a:t>
            </a:r>
            <a:r>
              <a:rPr lang="en-GB" altLang="en-US" sz="2000" b="0" dirty="0">
                <a:latin typeface="+mn-lt"/>
              </a:rPr>
              <a:t>with beam </a:t>
            </a:r>
            <a:r>
              <a:rPr lang="en-GB" altLang="en-US" sz="2000" b="0" dirty="0" smtClean="0">
                <a:latin typeface="+mn-lt"/>
              </a:rPr>
              <a:t>ongoing</a:t>
            </a:r>
            <a:endParaRPr lang="en-GB" altLang="en-US" sz="2000" b="0" dirty="0">
              <a:latin typeface="+mn-lt"/>
            </a:endParaRPr>
          </a:p>
          <a:p>
            <a:pPr lvl="1" eaLnBrk="1" hangingPunct="1">
              <a:lnSpc>
                <a:spcPct val="120000"/>
              </a:lnSpc>
              <a:buClr>
                <a:srgbClr val="0066FF"/>
              </a:buClr>
              <a:buSzPct val="80000"/>
            </a:pPr>
            <a:endParaRPr lang="en-GB" altLang="en-US" sz="2000" b="0" dirty="0">
              <a:latin typeface="+mn-lt"/>
            </a:endParaRPr>
          </a:p>
        </p:txBody>
      </p:sp>
      <p:pic>
        <p:nvPicPr>
          <p:cNvPr id="37892" name="Picture 7" descr="Falling Egde +-0.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4105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684213" y="2636838"/>
            <a:ext cx="1401762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1400" b="0">
                <a:solidFill>
                  <a:schemeClr val="bg1"/>
                </a:solidFill>
                <a:latin typeface="Arial" charset="0"/>
                <a:cs typeface="Arial" charset="0"/>
              </a:rPr>
              <a:t>DAC PS output</a:t>
            </a: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2339975" y="2781300"/>
            <a:ext cx="229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1400" b="0">
                <a:solidFill>
                  <a:schemeClr val="bg1"/>
                </a:solidFill>
                <a:latin typeface="Arial" charset="0"/>
                <a:cs typeface="Arial" charset="0"/>
              </a:rPr>
              <a:t>Sniffer detection of change</a:t>
            </a:r>
          </a:p>
        </p:txBody>
      </p:sp>
      <p:sp>
        <p:nvSpPr>
          <p:cNvPr id="37895" name="Line 10"/>
          <p:cNvSpPr>
            <a:spLocks noChangeShapeType="1"/>
          </p:cNvSpPr>
          <p:nvPr/>
        </p:nvSpPr>
        <p:spPr bwMode="auto">
          <a:xfrm flipH="1">
            <a:off x="1187450" y="2852738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11"/>
          <p:cNvSpPr>
            <a:spLocks noChangeShapeType="1"/>
          </p:cNvSpPr>
          <p:nvPr/>
        </p:nvSpPr>
        <p:spPr bwMode="auto">
          <a:xfrm flipH="1">
            <a:off x="2771775" y="3068638"/>
            <a:ext cx="287338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12"/>
          <p:cNvSpPr>
            <a:spLocks noChangeShapeType="1"/>
          </p:cNvSpPr>
          <p:nvPr/>
        </p:nvSpPr>
        <p:spPr bwMode="auto">
          <a:xfrm>
            <a:off x="1476375" y="3789363"/>
            <a:ext cx="15827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Text Box 13"/>
          <p:cNvSpPr txBox="1">
            <a:spLocks noChangeArrowheads="1"/>
          </p:cNvSpPr>
          <p:nvPr/>
        </p:nvSpPr>
        <p:spPr bwMode="auto">
          <a:xfrm>
            <a:off x="1979613" y="3500438"/>
            <a:ext cx="64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1200" b="0">
                <a:solidFill>
                  <a:schemeClr val="bg1"/>
                </a:solidFill>
                <a:latin typeface="Arial" charset="0"/>
                <a:cs typeface="Arial" charset="0"/>
              </a:rPr>
              <a:t>1.8 ms</a:t>
            </a:r>
          </a:p>
        </p:txBody>
      </p:sp>
      <p:sp>
        <p:nvSpPr>
          <p:cNvPr id="37899" name="Rectangle 1"/>
          <p:cNvSpPr>
            <a:spLocks noChangeArrowheads="1"/>
          </p:cNvSpPr>
          <p:nvPr/>
        </p:nvSpPr>
        <p:spPr bwMode="auto">
          <a:xfrm>
            <a:off x="5233988" y="3213100"/>
            <a:ext cx="35544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rgbClr val="0066FF"/>
              </a:buClr>
              <a:buSzPct val="80000"/>
            </a:pPr>
            <a:r>
              <a:rPr lang="en-GB" altLang="en-US" sz="2000" b="0">
                <a:latin typeface="Arial" charset="0"/>
              </a:rPr>
              <a:t>Measured latency of </a:t>
            </a:r>
            <a:r>
              <a:rPr lang="en-GB" altLang="en-US" sz="2000" b="0">
                <a:latin typeface="Arial" charset="0"/>
                <a:cs typeface="Arial" charset="0"/>
              </a:rPr>
              <a:t>≈ </a:t>
            </a:r>
            <a:r>
              <a:rPr lang="en-GB" altLang="en-US" sz="2000" b="0">
                <a:latin typeface="Arial" charset="0"/>
              </a:rPr>
              <a:t>1-2 ms</a:t>
            </a:r>
          </a:p>
          <a:p>
            <a:pPr algn="ctr" eaLnBrk="1" hangingPunct="1">
              <a:lnSpc>
                <a:spcPct val="120000"/>
              </a:lnSpc>
              <a:buClr>
                <a:srgbClr val="0066FF"/>
              </a:buClr>
              <a:buSzPct val="80000"/>
            </a:pPr>
            <a:endParaRPr lang="en-GB" altLang="en-US" sz="2000" b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buClr>
                <a:srgbClr val="0066FF"/>
              </a:buClr>
              <a:buSzPct val="80000"/>
            </a:pPr>
            <a:r>
              <a:rPr lang="en-GB" altLang="en-US" sz="2000" b="0">
                <a:latin typeface="Arial" charset="0"/>
              </a:rPr>
              <a:t>Ok. with previous simulation</a:t>
            </a:r>
          </a:p>
          <a:p>
            <a:pPr algn="ctr" eaLnBrk="1" hangingPunct="1">
              <a:lnSpc>
                <a:spcPct val="120000"/>
              </a:lnSpc>
              <a:buClr>
                <a:srgbClr val="0066FF"/>
              </a:buClr>
              <a:buSzPct val="80000"/>
            </a:pPr>
            <a:r>
              <a:rPr lang="en-GB" altLang="en-US" sz="2000" b="0">
                <a:latin typeface="Arial" charset="0"/>
              </a:rPr>
              <a:t>Ok. for 100 Hz correction</a:t>
            </a:r>
          </a:p>
          <a:p>
            <a:pPr algn="ctr" eaLnBrk="1" hangingPunct="1">
              <a:lnSpc>
                <a:spcPct val="120000"/>
              </a:lnSpc>
              <a:buClr>
                <a:srgbClr val="0066FF"/>
              </a:buClr>
              <a:buSzPct val="80000"/>
            </a:pPr>
            <a:endParaRPr lang="en-GB" altLang="en-US" sz="20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4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87450" y="1127125"/>
            <a:ext cx="6985000" cy="4893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GB" sz="2400" b="0" dirty="0" smtClean="0">
              <a:latin typeface="+mn-lt"/>
            </a:endParaRPr>
          </a:p>
          <a:p>
            <a:pPr marL="342900" indent="-342900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en-GB" sz="2400" b="0" dirty="0" smtClean="0">
                <a:latin typeface="+mn-lt"/>
              </a:rPr>
              <a:t> Accelerators operate reliable for users</a:t>
            </a:r>
          </a:p>
          <a:p>
            <a:pPr lvl="2" indent="0" eaLnBrk="1" hangingPunct="1">
              <a:lnSpc>
                <a:spcPct val="120000"/>
              </a:lnSpc>
              <a:buClr>
                <a:srgbClr val="0066FF"/>
              </a:buClr>
              <a:buSzPct val="80000"/>
              <a:defRPr/>
            </a:pPr>
            <a:r>
              <a:rPr lang="en-GB" sz="2400" b="0" dirty="0" smtClean="0">
                <a:latin typeface="+mn-lt"/>
              </a:rPr>
              <a:t>97%	 	2013</a:t>
            </a:r>
          </a:p>
          <a:p>
            <a:pPr lvl="2" indent="0" eaLnBrk="1" hangingPunct="1">
              <a:lnSpc>
                <a:spcPct val="120000"/>
              </a:lnSpc>
              <a:buClr>
                <a:srgbClr val="0066FF"/>
              </a:buClr>
              <a:buSzPct val="80000"/>
              <a:defRPr/>
            </a:pPr>
            <a:endParaRPr lang="en-GB" sz="2400" b="0" dirty="0" smtClean="0">
              <a:latin typeface="+mn-lt"/>
            </a:endParaRPr>
          </a:p>
          <a:p>
            <a:pPr lvl="2" indent="0" eaLnBrk="1" hangingPunct="1">
              <a:lnSpc>
                <a:spcPct val="120000"/>
              </a:lnSpc>
              <a:buClr>
                <a:srgbClr val="0066FF"/>
              </a:buClr>
              <a:buSzPct val="80000"/>
              <a:defRPr/>
            </a:pPr>
            <a:endParaRPr lang="en-GB" sz="2400" b="0" dirty="0" smtClean="0">
              <a:latin typeface="+mn-lt"/>
            </a:endParaRPr>
          </a:p>
          <a:p>
            <a:pPr marL="342900" indent="-342900"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  <a:defRPr/>
            </a:pPr>
            <a:r>
              <a:rPr lang="en-GB" sz="2400" b="0" dirty="0" smtClean="0">
                <a:latin typeface="+mn-lt"/>
              </a:rPr>
              <a:t> Objectives for 2014 </a:t>
            </a:r>
            <a:endParaRPr lang="en-GB" sz="2400" b="0" dirty="0">
              <a:latin typeface="+mn-lt"/>
            </a:endParaRPr>
          </a:p>
          <a:p>
            <a:pPr marL="800100" lvl="1" indent="-342900" eaLnBrk="1" hangingPunct="1">
              <a:lnSpc>
                <a:spcPct val="120000"/>
              </a:lnSpc>
              <a:buClr>
                <a:srgbClr val="0066FF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400" b="0" dirty="0" smtClean="0">
                <a:latin typeface="+mn-lt"/>
              </a:rPr>
              <a:t>FOFB</a:t>
            </a:r>
          </a:p>
          <a:p>
            <a:pPr marL="800100" lvl="1" indent="-342900" eaLnBrk="1" hangingPunct="1">
              <a:lnSpc>
                <a:spcPct val="120000"/>
              </a:lnSpc>
              <a:buClr>
                <a:srgbClr val="0066FF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400" b="0" dirty="0" smtClean="0">
                <a:latin typeface="+mn-lt"/>
              </a:rPr>
              <a:t>Top-up</a:t>
            </a:r>
          </a:p>
          <a:p>
            <a:pPr marL="800100" lvl="1" indent="-342900" eaLnBrk="1" hangingPunct="1">
              <a:lnSpc>
                <a:spcPct val="120000"/>
              </a:lnSpc>
              <a:buClr>
                <a:srgbClr val="0066FF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400" b="0" dirty="0" smtClean="0">
                <a:latin typeface="+mn-lt"/>
              </a:rPr>
              <a:t>Injectors stability </a:t>
            </a:r>
          </a:p>
          <a:p>
            <a:pPr marL="800100" lvl="1" indent="-342900" eaLnBrk="1" hangingPunct="1">
              <a:lnSpc>
                <a:spcPct val="120000"/>
              </a:lnSpc>
              <a:buClr>
                <a:srgbClr val="0066FF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400" b="0" dirty="0" smtClean="0">
                <a:latin typeface="+mn-lt"/>
              </a:rPr>
              <a:t>Bunch by bunch feedback</a:t>
            </a:r>
          </a:p>
          <a:p>
            <a:pPr marL="800100" lvl="1" indent="-342900" eaLnBrk="1" hangingPunct="1">
              <a:lnSpc>
                <a:spcPct val="120000"/>
              </a:lnSpc>
              <a:buClr>
                <a:srgbClr val="0066FF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400" b="0" dirty="0" smtClean="0">
                <a:latin typeface="+mn-lt"/>
              </a:rPr>
              <a:t>Increase operation current</a:t>
            </a:r>
          </a:p>
        </p:txBody>
      </p:sp>
      <p:sp>
        <p:nvSpPr>
          <p:cNvPr id="79875" name="Right Brace 2"/>
          <p:cNvSpPr>
            <a:spLocks/>
          </p:cNvSpPr>
          <p:nvPr/>
        </p:nvSpPr>
        <p:spPr bwMode="auto">
          <a:xfrm>
            <a:off x="3635375" y="3789363"/>
            <a:ext cx="144463" cy="719137"/>
          </a:xfrm>
          <a:prstGeom prst="rightBrace">
            <a:avLst>
              <a:gd name="adj1" fmla="val 8297"/>
              <a:gd name="adj2" fmla="val 50000"/>
            </a:avLst>
          </a:prstGeom>
          <a:solidFill>
            <a:schemeClr val="bg1"/>
          </a:solidFill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3949700" y="3933825"/>
            <a:ext cx="1127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May 2014</a:t>
            </a:r>
          </a:p>
        </p:txBody>
      </p:sp>
      <p:sp>
        <p:nvSpPr>
          <p:cNvPr id="79877" name="Right Brace 5"/>
          <p:cNvSpPr>
            <a:spLocks/>
          </p:cNvSpPr>
          <p:nvPr/>
        </p:nvSpPr>
        <p:spPr bwMode="auto">
          <a:xfrm>
            <a:off x="6145213" y="5157788"/>
            <a:ext cx="144462" cy="719137"/>
          </a:xfrm>
          <a:prstGeom prst="rightBrace">
            <a:avLst>
              <a:gd name="adj1" fmla="val 8297"/>
              <a:gd name="adj2" fmla="val 50000"/>
            </a:avLst>
          </a:prstGeom>
          <a:solidFill>
            <a:schemeClr val="bg1"/>
          </a:solidFill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9878" name="TextBox 6"/>
          <p:cNvSpPr txBox="1">
            <a:spLocks noChangeArrowheads="1"/>
          </p:cNvSpPr>
          <p:nvPr/>
        </p:nvSpPr>
        <p:spPr bwMode="auto">
          <a:xfrm>
            <a:off x="6459538" y="5300663"/>
            <a:ext cx="1065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End 2014</a:t>
            </a:r>
          </a:p>
        </p:txBody>
      </p:sp>
      <p:sp>
        <p:nvSpPr>
          <p:cNvPr id="79879" name="TextBox 7"/>
          <p:cNvSpPr txBox="1">
            <a:spLocks noChangeArrowheads="1"/>
          </p:cNvSpPr>
          <p:nvPr/>
        </p:nvSpPr>
        <p:spPr bwMode="auto">
          <a:xfrm>
            <a:off x="4976813" y="4581525"/>
            <a:ext cx="1035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On going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 smtClean="0">
                <a:solidFill>
                  <a:schemeClr val="bg1"/>
                </a:solidFill>
                <a:latin typeface="Verdana" pitchFamily="34" charset="0"/>
              </a:rPr>
              <a:t>SUMMARY</a:t>
            </a:r>
            <a:endParaRPr lang="es-ES" altLang="en-US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>
                <a:solidFill>
                  <a:schemeClr val="bg1"/>
                </a:solidFill>
                <a:latin typeface="Verdana" pitchFamily="34" charset="0"/>
              </a:rPr>
              <a:t>100 MeV LINAC</a:t>
            </a:r>
          </a:p>
        </p:txBody>
      </p:sp>
      <p:pic>
        <p:nvPicPr>
          <p:cNvPr id="7171" name="Picture 6" descr="_U5L277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409540" y="4221088"/>
            <a:ext cx="361892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66FF"/>
              </a:buClr>
              <a:buSzPct val="80000"/>
            </a:pPr>
            <a:r>
              <a:rPr lang="es-ES" alt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dirty="0" err="1" smtClean="0">
                <a:solidFill>
                  <a:schemeClr val="bg1"/>
                </a:solidFill>
                <a:latin typeface="+mn-lt"/>
              </a:rPr>
              <a:t>Main</a:t>
            </a:r>
            <a:r>
              <a:rPr lang="es-ES" altLang="en-US" dirty="0" smtClean="0">
                <a:solidFill>
                  <a:schemeClr val="bg1"/>
                </a:solidFill>
                <a:latin typeface="+mn-lt"/>
              </a:rPr>
              <a:t> LINAC </a:t>
            </a:r>
            <a:r>
              <a:rPr lang="es-ES" altLang="en-US" dirty="0" err="1" smtClean="0">
                <a:solidFill>
                  <a:schemeClr val="bg1"/>
                </a:solidFill>
                <a:latin typeface="+mn-lt"/>
              </a:rPr>
              <a:t>parameters</a:t>
            </a:r>
            <a:endParaRPr lang="es-ES" altLang="en-US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66FF"/>
              </a:buClr>
              <a:buSzPct val="80000"/>
            </a:pPr>
            <a:endParaRPr lang="es-ES" altLang="en-US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66FF"/>
              </a:buClr>
              <a:buSzPct val="80000"/>
            </a:pPr>
            <a:r>
              <a:rPr lang="es-ES" altLang="en-US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b="0" dirty="0" err="1" smtClean="0">
                <a:solidFill>
                  <a:schemeClr val="bg1"/>
                </a:solidFill>
                <a:latin typeface="+mn-lt"/>
              </a:rPr>
              <a:t>Turn-key</a:t>
            </a:r>
            <a:r>
              <a:rPr lang="es-ES" altLang="en-US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b="0" dirty="0" err="1" smtClean="0">
                <a:solidFill>
                  <a:schemeClr val="bg1"/>
                </a:solidFill>
                <a:latin typeface="+mn-lt"/>
              </a:rPr>
              <a:t>system</a:t>
            </a:r>
            <a:endParaRPr lang="es-ES" altLang="en-US" b="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66FF"/>
              </a:buClr>
              <a:buSzPct val="80000"/>
            </a:pPr>
            <a:r>
              <a:rPr lang="es-ES" altLang="en-US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b="0" dirty="0" smtClean="0">
                <a:solidFill>
                  <a:schemeClr val="bg1"/>
                </a:solidFill>
                <a:latin typeface="+mn-lt"/>
              </a:rPr>
              <a:t>Single and </a:t>
            </a:r>
            <a:r>
              <a:rPr lang="es-ES" altLang="en-US" b="0" dirty="0" err="1" smtClean="0">
                <a:solidFill>
                  <a:schemeClr val="bg1"/>
                </a:solidFill>
                <a:latin typeface="+mn-lt"/>
              </a:rPr>
              <a:t>multibunch</a:t>
            </a:r>
            <a:r>
              <a:rPr lang="es-ES" altLang="en-US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b="0" dirty="0" err="1" smtClean="0">
                <a:solidFill>
                  <a:schemeClr val="bg1"/>
                </a:solidFill>
                <a:latin typeface="+mn-lt"/>
              </a:rPr>
              <a:t>operation</a:t>
            </a:r>
            <a:endParaRPr lang="es-ES" altLang="en-US" b="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66FF"/>
              </a:buClr>
              <a:buSzPct val="80000"/>
            </a:pPr>
            <a:r>
              <a:rPr lang="es-ES" altLang="en-US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b="0" dirty="0" err="1" smtClean="0">
                <a:solidFill>
                  <a:schemeClr val="bg1"/>
                </a:solidFill>
                <a:latin typeface="+mn-lt"/>
              </a:rPr>
              <a:t>Repetition</a:t>
            </a:r>
            <a:r>
              <a:rPr lang="es-ES" altLang="en-US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n-US" b="0" dirty="0" err="1" smtClean="0">
                <a:solidFill>
                  <a:schemeClr val="bg1"/>
                </a:solidFill>
                <a:latin typeface="+mn-lt"/>
              </a:rPr>
              <a:t>rate</a:t>
            </a:r>
            <a:r>
              <a:rPr lang="es-ES" altLang="en-US" b="0" dirty="0" smtClean="0">
                <a:solidFill>
                  <a:schemeClr val="bg1"/>
                </a:solidFill>
                <a:latin typeface="+mn-lt"/>
              </a:rPr>
              <a:t> up </a:t>
            </a:r>
            <a:r>
              <a:rPr lang="es-ES" altLang="en-US" b="0" dirty="0" err="1" smtClean="0">
                <a:solidFill>
                  <a:schemeClr val="bg1"/>
                </a:solidFill>
                <a:latin typeface="+mn-lt"/>
              </a:rPr>
              <a:t>to</a:t>
            </a:r>
            <a:r>
              <a:rPr lang="es-ES" altLang="en-US" b="0" dirty="0" smtClean="0">
                <a:solidFill>
                  <a:schemeClr val="bg1"/>
                </a:solidFill>
                <a:latin typeface="+mn-lt"/>
              </a:rPr>
              <a:t> 5 Hz</a:t>
            </a:r>
            <a:endParaRPr lang="es-ES" altLang="en-US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8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SBM _4 PULSES_FCT5  FCT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29368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MBM_112ns_4nC-FCT1 to FC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89363"/>
            <a:ext cx="29400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6589713" y="6022975"/>
            <a:ext cx="1449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200">
                <a:solidFill>
                  <a:srgbClr val="FF3300"/>
                </a:solidFill>
              </a:rPr>
              <a:t>Multibunch mode</a:t>
            </a:r>
          </a:p>
          <a:p>
            <a:pPr eaLnBrk="1" hangingPunct="1"/>
            <a:r>
              <a:rPr lang="de-DE" altLang="en-US" sz="1200">
                <a:solidFill>
                  <a:srgbClr val="FF3300"/>
                </a:solidFill>
              </a:rPr>
              <a:t>4 nC at linac exit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323850" y="1340417"/>
            <a:ext cx="5257800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None/>
            </a:pPr>
            <a:r>
              <a:rPr lang="es-ES" altLang="en-US" sz="1600" dirty="0" err="1"/>
              <a:t>Main</a:t>
            </a:r>
            <a:r>
              <a:rPr lang="es-ES" altLang="en-US" sz="1600" dirty="0"/>
              <a:t> </a:t>
            </a:r>
            <a:r>
              <a:rPr lang="es-ES" altLang="en-US" sz="1600" dirty="0" err="1"/>
              <a:t>linac</a:t>
            </a:r>
            <a:r>
              <a:rPr lang="es-ES" altLang="en-US" sz="1600" dirty="0"/>
              <a:t> </a:t>
            </a:r>
            <a:r>
              <a:rPr lang="es-ES" altLang="en-US" sz="1600" dirty="0" err="1"/>
              <a:t>parameters</a:t>
            </a:r>
            <a:r>
              <a:rPr lang="es-ES" altLang="en-US" sz="1600" dirty="0"/>
              <a:t>:</a:t>
            </a:r>
          </a:p>
          <a:p>
            <a:pPr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s-ES" altLang="en-US" sz="1600" dirty="0"/>
          </a:p>
          <a:p>
            <a:pPr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s-ES" altLang="en-US" sz="1600" dirty="0"/>
          </a:p>
          <a:p>
            <a:pPr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s-ES" altLang="en-US" sz="1600" dirty="0"/>
          </a:p>
          <a:p>
            <a:pPr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s-ES" altLang="en-US" sz="1600" dirty="0"/>
          </a:p>
          <a:p>
            <a:pPr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Char char="q"/>
            </a:pPr>
            <a:endParaRPr lang="es-ES" altLang="en-US" sz="1600" dirty="0"/>
          </a:p>
          <a:p>
            <a:pPr eaLnBrk="1" hangingPunct="1">
              <a:lnSpc>
                <a:spcPct val="120000"/>
              </a:lnSpc>
              <a:buClr>
                <a:srgbClr val="0066FF"/>
              </a:buClr>
              <a:buSzPct val="80000"/>
              <a:buFont typeface="Wingdings" pitchFamily="2" charset="2"/>
              <a:buNone/>
            </a:pPr>
            <a:r>
              <a:rPr lang="es-ES" altLang="en-US" sz="1600" b="0" dirty="0"/>
              <a:t> 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6229350" y="3286125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200" dirty="0" err="1">
                <a:solidFill>
                  <a:srgbClr val="FF3300"/>
                </a:solidFill>
              </a:rPr>
              <a:t>Few</a:t>
            </a:r>
            <a:r>
              <a:rPr lang="de-DE" altLang="en-US" sz="1200" dirty="0">
                <a:solidFill>
                  <a:srgbClr val="FF3300"/>
                </a:solidFill>
              </a:rPr>
              <a:t> </a:t>
            </a:r>
            <a:r>
              <a:rPr lang="de-DE" altLang="en-US" sz="1200" dirty="0" err="1">
                <a:solidFill>
                  <a:srgbClr val="FF3300"/>
                </a:solidFill>
              </a:rPr>
              <a:t>bunches</a:t>
            </a:r>
            <a:r>
              <a:rPr lang="de-DE" altLang="en-US" sz="1200" dirty="0">
                <a:solidFill>
                  <a:srgbClr val="FF3300"/>
                </a:solidFill>
              </a:rPr>
              <a:t> </a:t>
            </a:r>
            <a:r>
              <a:rPr lang="de-DE" altLang="en-US" sz="1200" dirty="0" err="1">
                <a:solidFill>
                  <a:srgbClr val="FF3300"/>
                </a:solidFill>
              </a:rPr>
              <a:t>mode</a:t>
            </a:r>
            <a:endParaRPr lang="de-DE" altLang="en-US" sz="1200" dirty="0">
              <a:solidFill>
                <a:srgbClr val="FF3300"/>
              </a:solidFill>
            </a:endParaRPr>
          </a:p>
          <a:p>
            <a:pPr eaLnBrk="1" hangingPunct="1"/>
            <a:r>
              <a:rPr lang="de-DE" altLang="en-US" sz="1200" dirty="0">
                <a:solidFill>
                  <a:srgbClr val="FF3300"/>
                </a:solidFill>
              </a:rPr>
              <a:t>0.25 </a:t>
            </a:r>
            <a:r>
              <a:rPr lang="de-DE" altLang="en-US" sz="1200" dirty="0" err="1">
                <a:solidFill>
                  <a:srgbClr val="FF3300"/>
                </a:solidFill>
              </a:rPr>
              <a:t>nC</a:t>
            </a:r>
            <a:r>
              <a:rPr lang="de-DE" altLang="en-US" sz="1200" dirty="0">
                <a:solidFill>
                  <a:srgbClr val="FF3300"/>
                </a:solidFill>
              </a:rPr>
              <a:t>/</a:t>
            </a:r>
            <a:r>
              <a:rPr lang="de-DE" altLang="en-US" sz="1200" dirty="0" err="1">
                <a:solidFill>
                  <a:srgbClr val="FF3300"/>
                </a:solidFill>
              </a:rPr>
              <a:t>bunch</a:t>
            </a:r>
            <a:r>
              <a:rPr lang="de-DE" altLang="en-US" sz="1200" dirty="0">
                <a:solidFill>
                  <a:srgbClr val="FF3300"/>
                </a:solidFill>
              </a:rPr>
              <a:t> </a:t>
            </a:r>
            <a:r>
              <a:rPr lang="de-DE" altLang="en-US" sz="1200" dirty="0" err="1">
                <a:solidFill>
                  <a:srgbClr val="FF3300"/>
                </a:solidFill>
              </a:rPr>
              <a:t>at</a:t>
            </a:r>
            <a:r>
              <a:rPr lang="de-DE" altLang="en-US" sz="1200" dirty="0">
                <a:solidFill>
                  <a:srgbClr val="FF3300"/>
                </a:solidFill>
              </a:rPr>
              <a:t> </a:t>
            </a:r>
            <a:r>
              <a:rPr lang="de-DE" altLang="en-US" sz="1200" dirty="0" err="1">
                <a:solidFill>
                  <a:srgbClr val="FF3300"/>
                </a:solidFill>
              </a:rPr>
              <a:t>linac</a:t>
            </a:r>
            <a:r>
              <a:rPr lang="de-DE" altLang="en-US" sz="1200" dirty="0">
                <a:solidFill>
                  <a:srgbClr val="FF3300"/>
                </a:solidFill>
              </a:rPr>
              <a:t> </a:t>
            </a:r>
            <a:r>
              <a:rPr lang="de-DE" altLang="en-US" sz="1200" dirty="0" err="1">
                <a:solidFill>
                  <a:srgbClr val="FF3300"/>
                </a:solidFill>
              </a:rPr>
              <a:t>exit</a:t>
            </a:r>
            <a:endParaRPr lang="de-DE" altLang="en-US" sz="1200" dirty="0">
              <a:solidFill>
                <a:srgbClr val="FF3300"/>
              </a:solidFill>
            </a:endParaRPr>
          </a:p>
        </p:txBody>
      </p:sp>
      <p:pic>
        <p:nvPicPr>
          <p:cNvPr id="8199" name="Picture 13" descr="08h34_Espread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t="11725" r="36749" b="19827"/>
          <a:stretch>
            <a:fillRect/>
          </a:stretch>
        </p:blipFill>
        <p:spPr bwMode="auto">
          <a:xfrm>
            <a:off x="250825" y="3844925"/>
            <a:ext cx="21336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6" descr="9h30_emit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0" r="2408"/>
          <a:stretch>
            <a:fillRect/>
          </a:stretch>
        </p:blipFill>
        <p:spPr bwMode="auto">
          <a:xfrm>
            <a:off x="2771775" y="3844925"/>
            <a:ext cx="28082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3348038" y="6148388"/>
            <a:ext cx="1868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>
                <a:solidFill>
                  <a:srgbClr val="FF3300"/>
                </a:solidFill>
                <a:latin typeface="Symbol" pitchFamily="18" charset="2"/>
              </a:rPr>
              <a:t>e</a:t>
            </a:r>
            <a:r>
              <a:rPr lang="de-DE" altLang="en-US" sz="1200" baseline="-25000">
                <a:solidFill>
                  <a:srgbClr val="FF3300"/>
                </a:solidFill>
              </a:rPr>
              <a:t>x</a:t>
            </a:r>
            <a:r>
              <a:rPr lang="de-DE" altLang="en-US" sz="1200">
                <a:solidFill>
                  <a:srgbClr val="FF3300"/>
                </a:solidFill>
              </a:rPr>
              <a:t> (norm.) </a:t>
            </a:r>
            <a:r>
              <a:rPr lang="de-DE" altLang="en-US" sz="1200">
                <a:solidFill>
                  <a:srgbClr val="FF3300"/>
                </a:solidFill>
                <a:cs typeface="Arial" charset="0"/>
              </a:rPr>
              <a:t>≈</a:t>
            </a:r>
            <a:r>
              <a:rPr lang="de-DE" altLang="en-US" sz="1200">
                <a:solidFill>
                  <a:srgbClr val="FF3300"/>
                </a:solidFill>
              </a:rPr>
              <a:t> 9 mm·mrad</a:t>
            </a:r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611188" y="6148388"/>
            <a:ext cx="1593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2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de-DE" altLang="en-US" sz="1200">
                <a:solidFill>
                  <a:srgbClr val="FF3300"/>
                </a:solidFill>
                <a:cs typeface="Arial" charset="0"/>
              </a:rPr>
              <a:t>E/E = 0.16% (rms) </a:t>
            </a:r>
            <a:endParaRPr lang="de-DE" altLang="en-US" sz="1200">
              <a:solidFill>
                <a:srgbClr val="FF3300"/>
              </a:solidFill>
            </a:endParaRPr>
          </a:p>
        </p:txBody>
      </p:sp>
      <p:pic>
        <p:nvPicPr>
          <p:cNvPr id="8203" name="Picture 1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97617"/>
            <a:ext cx="51387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>
                <a:solidFill>
                  <a:schemeClr val="bg1"/>
                </a:solidFill>
                <a:latin typeface="Verdana" pitchFamily="34" charset="0"/>
              </a:rPr>
              <a:t>100 </a:t>
            </a:r>
            <a:r>
              <a:rPr lang="es-ES" altLang="en-US" dirty="0" err="1">
                <a:solidFill>
                  <a:schemeClr val="bg1"/>
                </a:solidFill>
                <a:latin typeface="Verdana" pitchFamily="34" charset="0"/>
              </a:rPr>
              <a:t>MeV</a:t>
            </a:r>
            <a:r>
              <a:rPr lang="es-ES" altLang="en-US" dirty="0">
                <a:solidFill>
                  <a:schemeClr val="bg1"/>
                </a:solidFill>
                <a:latin typeface="Verdana" pitchFamily="34" charset="0"/>
              </a:rPr>
              <a:t> LINAC</a:t>
            </a:r>
          </a:p>
        </p:txBody>
      </p:sp>
    </p:spTree>
    <p:extLst>
      <p:ext uri="{BB962C8B-B14F-4D97-AF65-F5344CB8AC3E}">
        <p14:creationId xmlns:p14="http://schemas.microsoft.com/office/powerpoint/2010/main" val="836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4288" r="10901" b="8076"/>
          <a:stretch>
            <a:fillRect/>
          </a:stretch>
        </p:blipFill>
        <p:spPr bwMode="auto">
          <a:xfrm>
            <a:off x="4815416" y="1916832"/>
            <a:ext cx="4137106" cy="335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4722" y="1556792"/>
            <a:ext cx="4609208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SzPct val="80000"/>
            </a:pPr>
            <a:r>
              <a:rPr lang="es-ES" altLang="en-US" sz="1600" dirty="0" smtClean="0"/>
              <a:t>  </a:t>
            </a:r>
            <a:r>
              <a:rPr lang="es-ES" altLang="en-US" sz="1600" dirty="0" err="1" smtClean="0"/>
              <a:t>Main</a:t>
            </a:r>
            <a:r>
              <a:rPr lang="es-ES" altLang="en-US" sz="1600" dirty="0" smtClean="0"/>
              <a:t> </a:t>
            </a:r>
            <a:r>
              <a:rPr lang="es-ES" altLang="en-US" sz="1600" dirty="0"/>
              <a:t>BO </a:t>
            </a:r>
            <a:r>
              <a:rPr lang="es-ES" altLang="en-US" sz="1600" dirty="0" err="1"/>
              <a:t>parameters</a:t>
            </a:r>
            <a:r>
              <a:rPr lang="es-ES" altLang="en-US" sz="1600" dirty="0"/>
              <a:t>:</a:t>
            </a:r>
          </a:p>
          <a:p>
            <a:pPr marL="285750" indent="-285750" eaLnBrk="1" hangingPunct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endParaRPr lang="es-ES" altLang="en-US" sz="1600" dirty="0"/>
          </a:p>
          <a:p>
            <a:pPr marL="285750" indent="-285750" eaLnBrk="1" hangingPunct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s-ES" altLang="en-US" sz="1600" b="0" dirty="0" smtClean="0"/>
              <a:t>C </a:t>
            </a:r>
            <a:r>
              <a:rPr lang="es-ES" altLang="en-US" sz="1600" b="0" dirty="0"/>
              <a:t>= 249.6 m, shares </a:t>
            </a:r>
            <a:r>
              <a:rPr lang="es-ES" altLang="en-US" sz="1600" b="0" dirty="0" err="1"/>
              <a:t>tunnel</a:t>
            </a:r>
            <a:r>
              <a:rPr lang="es-ES" altLang="en-US" sz="1600" b="0" dirty="0"/>
              <a:t> </a:t>
            </a:r>
            <a:r>
              <a:rPr lang="es-ES" altLang="en-US" sz="1600" b="0" dirty="0" err="1"/>
              <a:t>with</a:t>
            </a:r>
            <a:r>
              <a:rPr lang="es-ES" altLang="en-US" sz="1600" b="0" dirty="0"/>
              <a:t> SR </a:t>
            </a:r>
          </a:p>
          <a:p>
            <a:pPr marL="285750" indent="-285750" eaLnBrk="1" hangingPunct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s-ES" altLang="en-US" sz="1600" b="0" dirty="0" smtClean="0"/>
              <a:t>E </a:t>
            </a:r>
            <a:r>
              <a:rPr lang="es-ES" altLang="en-US" sz="1600" b="0" dirty="0"/>
              <a:t>= 110 </a:t>
            </a:r>
            <a:r>
              <a:rPr lang="es-ES" altLang="en-US" sz="1600" b="0" dirty="0" err="1"/>
              <a:t>MeV</a:t>
            </a:r>
            <a:r>
              <a:rPr lang="es-ES" altLang="en-US" sz="1600" b="0" dirty="0"/>
              <a:t> to 3.0 </a:t>
            </a:r>
            <a:r>
              <a:rPr lang="es-ES" altLang="en-US" sz="1600" b="0" dirty="0" err="1"/>
              <a:t>GeV</a:t>
            </a:r>
            <a:endParaRPr lang="es-ES" altLang="en-US" sz="1600" b="0" dirty="0"/>
          </a:p>
          <a:p>
            <a:pPr marL="285750" indent="-285750" eaLnBrk="1" hangingPunct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s-ES" altLang="en-US" b="0" dirty="0" smtClean="0">
                <a:latin typeface="Symbol" pitchFamily="18" charset="2"/>
              </a:rPr>
              <a:t>e</a:t>
            </a:r>
            <a:r>
              <a:rPr lang="es-ES" altLang="en-US" sz="1600" b="0" baseline="-25000" dirty="0" smtClean="0"/>
              <a:t>x</a:t>
            </a:r>
            <a:r>
              <a:rPr lang="es-ES" altLang="en-US" sz="1600" b="0" dirty="0" smtClean="0"/>
              <a:t> </a:t>
            </a:r>
            <a:r>
              <a:rPr lang="es-ES" altLang="en-US" sz="1600" b="0" dirty="0">
                <a:cs typeface="Arial" charset="0"/>
              </a:rPr>
              <a:t>≈</a:t>
            </a:r>
            <a:r>
              <a:rPr lang="es-ES" altLang="en-US" sz="1600" b="0" dirty="0"/>
              <a:t> </a:t>
            </a:r>
            <a:r>
              <a:rPr lang="es-ES" altLang="en-US" sz="1600" b="0" dirty="0" smtClean="0"/>
              <a:t> 9 </a:t>
            </a:r>
            <a:r>
              <a:rPr lang="es-ES" altLang="en-US" sz="1600" b="0" dirty="0" err="1"/>
              <a:t>nm·mrad</a:t>
            </a:r>
            <a:endParaRPr lang="es-ES" altLang="en-US" sz="1600" b="0" dirty="0"/>
          </a:p>
          <a:p>
            <a:pPr marL="285750" indent="-285750" eaLnBrk="1" hangingPunct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s-ES" altLang="en-US" sz="1600" b="0" dirty="0" err="1" smtClean="0"/>
              <a:t>Repetition</a:t>
            </a:r>
            <a:r>
              <a:rPr lang="es-ES" altLang="en-US" sz="1600" b="0" dirty="0" smtClean="0"/>
              <a:t> </a:t>
            </a:r>
            <a:r>
              <a:rPr lang="es-ES" altLang="en-US" sz="1600" b="0" dirty="0" err="1" smtClean="0"/>
              <a:t>rate</a:t>
            </a:r>
            <a:r>
              <a:rPr lang="es-ES" altLang="en-US" sz="1600" b="0" dirty="0" smtClean="0"/>
              <a:t>: 3.125 Hz</a:t>
            </a:r>
          </a:p>
          <a:p>
            <a:pPr marL="285750" indent="-285750" eaLnBrk="1" hangingPunct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s-ES" altLang="en-US" sz="1600" b="0" dirty="0" err="1" smtClean="0"/>
              <a:t>Lattice</a:t>
            </a:r>
            <a:r>
              <a:rPr lang="es-ES" altLang="en-US" sz="1600" b="0" dirty="0" smtClean="0"/>
              <a:t>: 4 x </a:t>
            </a:r>
            <a:r>
              <a:rPr lang="es-ES" altLang="en-US" sz="1600" b="0" dirty="0" err="1" smtClean="0"/>
              <a:t>fold</a:t>
            </a:r>
            <a:r>
              <a:rPr lang="es-ES" altLang="en-US" sz="1600" b="0" dirty="0" smtClean="0"/>
              <a:t> </a:t>
            </a:r>
            <a:r>
              <a:rPr lang="es-ES" altLang="en-US" sz="1600" b="0" dirty="0" err="1" smtClean="0"/>
              <a:t>symmetry</a:t>
            </a:r>
            <a:endParaRPr lang="es-ES" altLang="en-US" sz="1600" b="0" dirty="0" smtClean="0"/>
          </a:p>
          <a:p>
            <a:pPr marL="285750" indent="-285750" eaLnBrk="1" hangingPunct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s-ES" altLang="en-US" sz="1600" b="0" dirty="0" err="1" smtClean="0"/>
              <a:t>Orbit</a:t>
            </a:r>
            <a:r>
              <a:rPr lang="es-ES" altLang="en-US" sz="1600" b="0" dirty="0" smtClean="0"/>
              <a:t> </a:t>
            </a:r>
            <a:r>
              <a:rPr lang="es-ES" altLang="en-US" sz="1600" b="0" dirty="0" err="1" smtClean="0"/>
              <a:t>correction</a:t>
            </a:r>
            <a:r>
              <a:rPr lang="es-ES" altLang="en-US" sz="1600" b="0" dirty="0" smtClean="0"/>
              <a:t>:</a:t>
            </a:r>
          </a:p>
          <a:p>
            <a:pPr lvl="2" eaLnBrk="1" hangingPunct="1">
              <a:lnSpc>
                <a:spcPct val="150000"/>
              </a:lnSpc>
              <a:buSzPct val="80000"/>
            </a:pPr>
            <a:r>
              <a:rPr lang="es-ES" altLang="en-US" sz="1400" b="0" dirty="0" smtClean="0"/>
              <a:t>28 </a:t>
            </a:r>
            <a:r>
              <a:rPr lang="es-ES" altLang="en-US" sz="1400" b="0" dirty="0" err="1" smtClean="0"/>
              <a:t>BPMs</a:t>
            </a:r>
            <a:endParaRPr lang="es-ES" altLang="en-US" sz="1400" b="0" dirty="0"/>
          </a:p>
          <a:p>
            <a:pPr lvl="2" eaLnBrk="1" hangingPunct="1">
              <a:lnSpc>
                <a:spcPct val="150000"/>
              </a:lnSpc>
              <a:buSzPct val="80000"/>
            </a:pPr>
            <a:r>
              <a:rPr lang="es-ES" altLang="en-US" sz="1400" b="0" dirty="0" smtClean="0"/>
              <a:t>44 HOR_CORR + 28 VER_CORR</a:t>
            </a:r>
          </a:p>
          <a:p>
            <a:pPr lvl="2" eaLnBrk="1" hangingPunct="1">
              <a:lnSpc>
                <a:spcPct val="150000"/>
              </a:lnSpc>
              <a:buSzPct val="80000"/>
            </a:pPr>
            <a:r>
              <a:rPr lang="es-ES" altLang="en-US" sz="1400" b="0" dirty="0" smtClean="0"/>
              <a:t>9 are </a:t>
            </a:r>
            <a:r>
              <a:rPr lang="es-ES" altLang="en-US" sz="1400" b="0" dirty="0" err="1" smtClean="0"/>
              <a:t>ramped</a:t>
            </a:r>
            <a:r>
              <a:rPr lang="es-ES" altLang="en-US" sz="1400" b="0" dirty="0" smtClean="0"/>
              <a:t>, 63 @ dc</a:t>
            </a:r>
          </a:p>
          <a:p>
            <a:pPr marL="285750" indent="-285750" eaLnBrk="1" hangingPunct="1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endParaRPr lang="es-ES" altLang="en-US" sz="1600" b="0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>
                <a:solidFill>
                  <a:schemeClr val="bg1"/>
                </a:solidFill>
                <a:latin typeface="Verdana" pitchFamily="34" charset="0"/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4267654003"/>
      </p:ext>
    </p:extLst>
  </p:cSld>
  <p:clrMapOvr>
    <a:masterClrMapping/>
  </p:clrMapOvr>
  <p:transition advTm="14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0" descr="14h05_BO_bad_sh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21" y="1052736"/>
            <a:ext cx="5168066" cy="267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33"/>
          <p:cNvSpPr txBox="1">
            <a:spLocks noChangeArrowheads="1"/>
          </p:cNvSpPr>
          <p:nvPr/>
        </p:nvSpPr>
        <p:spPr bwMode="auto">
          <a:xfrm>
            <a:off x="3528453" y="3170125"/>
            <a:ext cx="7075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/>
              <a:t>3 </a:t>
            </a:r>
            <a:r>
              <a:rPr lang="en-GB" altLang="en-US" sz="1200" dirty="0" err="1"/>
              <a:t>GeV</a:t>
            </a:r>
            <a:endParaRPr lang="en-GB" altLang="en-US" sz="1200" dirty="0"/>
          </a:p>
        </p:txBody>
      </p:sp>
      <p:sp>
        <p:nvSpPr>
          <p:cNvPr id="10246" name="Text Box 34"/>
          <p:cNvSpPr txBox="1">
            <a:spLocks noChangeArrowheads="1"/>
          </p:cNvSpPr>
          <p:nvPr/>
        </p:nvSpPr>
        <p:spPr bwMode="auto">
          <a:xfrm>
            <a:off x="5542256" y="2756900"/>
            <a:ext cx="9099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/>
              <a:t>200 MeV</a:t>
            </a:r>
          </a:p>
        </p:txBody>
      </p:sp>
      <p:sp>
        <p:nvSpPr>
          <p:cNvPr id="10247" name="Line 35"/>
          <p:cNvSpPr>
            <a:spLocks noChangeShapeType="1"/>
          </p:cNvSpPr>
          <p:nvPr/>
        </p:nvSpPr>
        <p:spPr bwMode="auto">
          <a:xfrm flipV="1">
            <a:off x="3791871" y="2852623"/>
            <a:ext cx="0" cy="2468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36"/>
          <p:cNvSpPr>
            <a:spLocks noChangeShapeType="1"/>
          </p:cNvSpPr>
          <p:nvPr/>
        </p:nvSpPr>
        <p:spPr bwMode="auto">
          <a:xfrm flipH="1">
            <a:off x="5429788" y="3033899"/>
            <a:ext cx="413956" cy="2724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>
                <a:solidFill>
                  <a:schemeClr val="bg1"/>
                </a:solidFill>
                <a:latin typeface="Verdana" pitchFamily="34" charset="0"/>
              </a:rPr>
              <a:t>BOOSTER</a:t>
            </a:r>
          </a:p>
        </p:txBody>
      </p:sp>
      <p:pic>
        <p:nvPicPr>
          <p:cNvPr id="3075" name="Picture 3" descr="\\storage\AllDivisions\Photos_alba\Photos_2011\2011 Photos ALBA\General_Nov_2011\baixa resolucio\_U5L9765©PepoSegu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3" b="-660"/>
          <a:stretch/>
        </p:blipFill>
        <p:spPr bwMode="auto">
          <a:xfrm>
            <a:off x="834603" y="3789040"/>
            <a:ext cx="7767902" cy="276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3744" y="4365104"/>
            <a:ext cx="17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BO </a:t>
            </a:r>
            <a:r>
              <a:rPr lang="es-ES" b="1" dirty="0" err="1" smtClean="0"/>
              <a:t>matching</a:t>
            </a:r>
            <a:r>
              <a:rPr lang="es-ES" b="1" dirty="0" smtClean="0"/>
              <a:t> </a:t>
            </a:r>
            <a:r>
              <a:rPr lang="es-ES" b="1" dirty="0" err="1" smtClean="0"/>
              <a:t>cell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18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>
                <a:solidFill>
                  <a:schemeClr val="bg1"/>
                </a:solidFill>
                <a:latin typeface="Verdana" pitchFamily="34" charset="0"/>
              </a:rPr>
              <a:t>STORAGE RING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00113" y="1773238"/>
            <a:ext cx="6764481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600" b="0" dirty="0"/>
              <a:t>Electron beam energy				3.0 </a:t>
            </a:r>
            <a:r>
              <a:rPr lang="en-GB" altLang="en-US" sz="1600" b="0" dirty="0" err="1"/>
              <a:t>GeV</a:t>
            </a:r>
            <a:endParaRPr lang="en-GB" altLang="en-US" sz="1600" b="0" dirty="0"/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/>
              <a:t>Storage Ring Circumference		            </a:t>
            </a:r>
            <a:r>
              <a:rPr lang="en-GB" altLang="en-US" sz="1600" b="0" dirty="0" smtClean="0"/>
              <a:t>		268.8 </a:t>
            </a:r>
            <a:r>
              <a:rPr lang="en-GB" altLang="en-US" sz="1600" b="0" dirty="0"/>
              <a:t>m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/>
              <a:t>Number of cells					16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/>
              <a:t>Symmetry					 4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/>
              <a:t>Straight section lengths			  4 x 7.8 m    ( 3 ID’s)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/>
              <a:t>					12 x 4.3 m    (12 ID’s)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/>
              <a:t>					 8 x 2.3 m     ( 1 ID’s)</a:t>
            </a:r>
          </a:p>
          <a:p>
            <a:pPr eaLnBrk="1" hangingPunct="1">
              <a:lnSpc>
                <a:spcPct val="120000"/>
              </a:lnSpc>
            </a:pPr>
            <a:endParaRPr lang="en-GB" altLang="en-US" sz="1600" b="0" dirty="0" smtClean="0"/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 smtClean="0"/>
              <a:t>Beam current, nominal		</a:t>
            </a:r>
            <a:r>
              <a:rPr lang="en-GB" altLang="en-US" sz="1600" b="0" dirty="0"/>
              <a:t>	</a:t>
            </a:r>
            <a:r>
              <a:rPr lang="en-GB" altLang="en-US" sz="1600" b="0" dirty="0" smtClean="0"/>
              <a:t>  250 </a:t>
            </a:r>
            <a:r>
              <a:rPr lang="en-GB" altLang="en-US" sz="1600" b="0" dirty="0"/>
              <a:t>mA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 err="1"/>
              <a:t>Emittance</a:t>
            </a:r>
            <a:r>
              <a:rPr lang="en-GB" altLang="en-US" sz="1600" b="0" dirty="0"/>
              <a:t>					 4.3 </a:t>
            </a:r>
            <a:r>
              <a:rPr lang="en-GB" altLang="en-US" sz="1600" b="0" dirty="0" err="1"/>
              <a:t>nm.rad</a:t>
            </a:r>
            <a:endParaRPr lang="en-GB" altLang="en-US" sz="1600" b="0" dirty="0"/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/>
              <a:t>Tunes					</a:t>
            </a:r>
            <a:r>
              <a:rPr lang="en-GB" altLang="en-US" sz="1600" b="0" dirty="0" smtClean="0"/>
              <a:t> 18.18</a:t>
            </a:r>
            <a:r>
              <a:rPr lang="en-GB" altLang="en-US" sz="1600" b="0" dirty="0"/>
              <a:t>, 8.37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 smtClean="0"/>
              <a:t>RF </a:t>
            </a:r>
            <a:r>
              <a:rPr lang="en-GB" altLang="en-US" sz="1600" b="0" dirty="0"/>
              <a:t>frequency				</a:t>
            </a:r>
            <a:r>
              <a:rPr lang="en-GB" altLang="en-US" sz="1600" b="0" dirty="0" smtClean="0"/>
              <a:t>  500 MHz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 smtClean="0"/>
              <a:t>Coupling					  0.6 %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600" b="0" dirty="0" smtClean="0"/>
              <a:t>Lifetime @ 125 mA				  22 h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2051050" y="1125538"/>
            <a:ext cx="4824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Main parameters of the Storage Ring</a:t>
            </a:r>
            <a:endParaRPr lang="en-US" altLang="en-US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5736" r="15742" b="5902"/>
          <a:stretch>
            <a:fillRect/>
          </a:stretch>
        </p:blipFill>
        <p:spPr bwMode="auto">
          <a:xfrm>
            <a:off x="755650" y="1125538"/>
            <a:ext cx="741680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24300" y="2133600"/>
            <a:ext cx="1295400" cy="1111250"/>
          </a:xfrm>
          <a:prstGeom prst="rect">
            <a:avLst/>
          </a:prstGeom>
          <a:solidFill>
            <a:srgbClr val="FFFF00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1200">
                <a:cs typeface="Arial" charset="0"/>
              </a:rPr>
              <a:t>σ</a:t>
            </a:r>
            <a:r>
              <a:rPr lang="en-GB" altLang="en-US" sz="1200" baseline="-25000">
                <a:cs typeface="Arial" charset="0"/>
              </a:rPr>
              <a:t>x</a:t>
            </a:r>
            <a:r>
              <a:rPr lang="en-GB" altLang="en-US" sz="1200">
                <a:cs typeface="Arial" charset="0"/>
              </a:rPr>
              <a:t> = 132 </a:t>
            </a:r>
            <a:r>
              <a:rPr lang="el-GR" altLang="en-US" sz="1200">
                <a:cs typeface="Arial" charset="0"/>
              </a:rPr>
              <a:t>μ</a:t>
            </a:r>
            <a:r>
              <a:rPr lang="en-GB" altLang="en-US" sz="1200">
                <a:cs typeface="Arial" charset="0"/>
              </a:rPr>
              <a:t>m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1200">
                <a:cs typeface="Arial" charset="0"/>
              </a:rPr>
              <a:t>σ</a:t>
            </a:r>
            <a:r>
              <a:rPr lang="en-GB" altLang="en-US" sz="1200"/>
              <a:t>’</a:t>
            </a:r>
            <a:r>
              <a:rPr lang="en-GB" altLang="en-US" sz="1200" baseline="-25000"/>
              <a:t>x</a:t>
            </a:r>
            <a:r>
              <a:rPr lang="en-GB" altLang="en-US" sz="1200"/>
              <a:t> = 46 </a:t>
            </a:r>
            <a:r>
              <a:rPr lang="el-GR" altLang="en-US" sz="1200"/>
              <a:t>μ</a:t>
            </a:r>
            <a:r>
              <a:rPr lang="en-GB" altLang="en-US" sz="1200"/>
              <a:t>rad</a:t>
            </a:r>
            <a:endParaRPr lang="el-GR" altLang="en-US" sz="1200"/>
          </a:p>
          <a:p>
            <a:pPr algn="ctr" eaLnBrk="1" hangingPunct="1">
              <a:spcBef>
                <a:spcPct val="50000"/>
              </a:spcBef>
            </a:pPr>
            <a:r>
              <a:rPr lang="el-GR" altLang="en-US" sz="1200"/>
              <a:t>σ</a:t>
            </a:r>
            <a:r>
              <a:rPr lang="en-GB" altLang="en-US" sz="1200" baseline="-25000"/>
              <a:t>y</a:t>
            </a:r>
            <a:r>
              <a:rPr lang="en-GB" altLang="en-US" sz="1200"/>
              <a:t> = 7.5 </a:t>
            </a:r>
            <a:r>
              <a:rPr lang="el-GR" altLang="en-US" sz="1200"/>
              <a:t>μ</a:t>
            </a:r>
            <a:r>
              <a:rPr lang="en-GB" altLang="en-US" sz="1200"/>
              <a:t>m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1200">
                <a:cs typeface="Arial" charset="0"/>
              </a:rPr>
              <a:t>σ</a:t>
            </a:r>
            <a:r>
              <a:rPr lang="en-GB" altLang="en-US" sz="1200"/>
              <a:t>’</a:t>
            </a:r>
            <a:r>
              <a:rPr lang="en-GB" altLang="en-US" sz="1200" baseline="-25000"/>
              <a:t>y</a:t>
            </a:r>
            <a:r>
              <a:rPr lang="en-GB" altLang="en-US" sz="1200"/>
              <a:t> = 5.8 </a:t>
            </a:r>
            <a:r>
              <a:rPr lang="el-GR" altLang="en-US" sz="1200"/>
              <a:t>μ</a:t>
            </a:r>
            <a:r>
              <a:rPr lang="en-GB" altLang="en-US" sz="1200"/>
              <a:t>rad</a:t>
            </a:r>
            <a:endParaRPr lang="el-GR" altLang="en-US" sz="1200">
              <a:cs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87450" y="3860800"/>
            <a:ext cx="1296988" cy="1111250"/>
          </a:xfrm>
          <a:prstGeom prst="rect">
            <a:avLst/>
          </a:prstGeom>
          <a:solidFill>
            <a:srgbClr val="FFFF00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1200">
                <a:cs typeface="Arial" charset="0"/>
              </a:rPr>
              <a:t>σ</a:t>
            </a:r>
            <a:r>
              <a:rPr lang="en-GB" altLang="en-US" sz="1200" baseline="-25000">
                <a:cs typeface="Arial" charset="0"/>
              </a:rPr>
              <a:t>x</a:t>
            </a:r>
            <a:r>
              <a:rPr lang="en-GB" altLang="en-US" sz="1200">
                <a:cs typeface="Arial" charset="0"/>
              </a:rPr>
              <a:t> = 270 </a:t>
            </a:r>
            <a:r>
              <a:rPr lang="el-GR" altLang="en-US" sz="1200">
                <a:cs typeface="Arial" charset="0"/>
              </a:rPr>
              <a:t>μ</a:t>
            </a:r>
            <a:r>
              <a:rPr lang="en-GB" altLang="en-US" sz="1200">
                <a:cs typeface="Arial" charset="0"/>
              </a:rPr>
              <a:t>m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1200">
                <a:cs typeface="Arial" charset="0"/>
              </a:rPr>
              <a:t>σ</a:t>
            </a:r>
            <a:r>
              <a:rPr lang="en-GB" altLang="en-US" sz="1200"/>
              <a:t>’</a:t>
            </a:r>
            <a:r>
              <a:rPr lang="en-GB" altLang="en-US" sz="1200" baseline="-25000"/>
              <a:t>x</a:t>
            </a:r>
            <a:r>
              <a:rPr lang="en-GB" altLang="en-US" sz="1200"/>
              <a:t> = 20 </a:t>
            </a:r>
            <a:r>
              <a:rPr lang="el-GR" altLang="en-US" sz="1200"/>
              <a:t>μ</a:t>
            </a:r>
            <a:r>
              <a:rPr lang="en-GB" altLang="en-US" sz="1200"/>
              <a:t>rad</a:t>
            </a:r>
            <a:endParaRPr lang="el-GR" altLang="en-US" sz="1200"/>
          </a:p>
          <a:p>
            <a:pPr algn="ctr" eaLnBrk="1" hangingPunct="1">
              <a:spcBef>
                <a:spcPct val="50000"/>
              </a:spcBef>
            </a:pPr>
            <a:r>
              <a:rPr lang="el-GR" altLang="en-US" sz="1200"/>
              <a:t>σ</a:t>
            </a:r>
            <a:r>
              <a:rPr lang="en-GB" altLang="en-US" sz="1200" baseline="-25000"/>
              <a:t>y</a:t>
            </a:r>
            <a:r>
              <a:rPr lang="en-GB" altLang="en-US" sz="1200"/>
              <a:t> = 16 </a:t>
            </a:r>
            <a:r>
              <a:rPr lang="el-GR" altLang="en-US" sz="1200"/>
              <a:t>μ</a:t>
            </a:r>
            <a:r>
              <a:rPr lang="en-GB" altLang="en-US" sz="1200"/>
              <a:t>m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1200">
                <a:cs typeface="Arial" charset="0"/>
              </a:rPr>
              <a:t>σ</a:t>
            </a:r>
            <a:r>
              <a:rPr lang="en-GB" altLang="en-US" sz="1200"/>
              <a:t>’</a:t>
            </a:r>
            <a:r>
              <a:rPr lang="en-GB" altLang="en-US" sz="1200" baseline="-25000"/>
              <a:t>y</a:t>
            </a:r>
            <a:r>
              <a:rPr lang="en-GB" altLang="en-US" sz="1200"/>
              <a:t> = 2.7 </a:t>
            </a:r>
            <a:r>
              <a:rPr lang="el-GR" altLang="en-US" sz="1200"/>
              <a:t>μ</a:t>
            </a:r>
            <a:r>
              <a:rPr lang="en-GB" altLang="en-US" sz="1200"/>
              <a:t>rad</a:t>
            </a:r>
            <a:endParaRPr lang="el-GR" altLang="en-US" sz="1200">
              <a:cs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24525" y="3644900"/>
            <a:ext cx="1223963" cy="1111250"/>
          </a:xfrm>
          <a:prstGeom prst="rect">
            <a:avLst/>
          </a:prstGeom>
          <a:solidFill>
            <a:srgbClr val="FFFF00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1200">
                <a:cs typeface="Arial" charset="0"/>
              </a:rPr>
              <a:t>σ</a:t>
            </a:r>
            <a:r>
              <a:rPr lang="en-GB" altLang="en-US" sz="1200" baseline="-25000">
                <a:cs typeface="Arial" charset="0"/>
              </a:rPr>
              <a:t>x</a:t>
            </a:r>
            <a:r>
              <a:rPr lang="en-GB" altLang="en-US" sz="1200">
                <a:cs typeface="Arial" charset="0"/>
              </a:rPr>
              <a:t> = 310 </a:t>
            </a:r>
            <a:r>
              <a:rPr lang="el-GR" altLang="en-US" sz="1200">
                <a:cs typeface="Arial" charset="0"/>
              </a:rPr>
              <a:t>μ</a:t>
            </a:r>
            <a:r>
              <a:rPr lang="en-GB" altLang="en-US" sz="1200">
                <a:cs typeface="Arial" charset="0"/>
              </a:rPr>
              <a:t>m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1200">
                <a:cs typeface="Arial" charset="0"/>
              </a:rPr>
              <a:t>σ</a:t>
            </a:r>
            <a:r>
              <a:rPr lang="en-GB" altLang="en-US" sz="1200"/>
              <a:t>’</a:t>
            </a:r>
            <a:r>
              <a:rPr lang="en-GB" altLang="en-US" sz="1200" baseline="-25000"/>
              <a:t>x</a:t>
            </a:r>
            <a:r>
              <a:rPr lang="en-GB" altLang="en-US" sz="1200"/>
              <a:t> = 22 </a:t>
            </a:r>
            <a:r>
              <a:rPr lang="el-GR" altLang="en-US" sz="1200"/>
              <a:t>μ</a:t>
            </a:r>
            <a:r>
              <a:rPr lang="en-GB" altLang="en-US" sz="1200"/>
              <a:t>rad</a:t>
            </a:r>
            <a:endParaRPr lang="el-GR" altLang="en-US" sz="1200"/>
          </a:p>
          <a:p>
            <a:pPr algn="ctr" eaLnBrk="1" hangingPunct="1">
              <a:spcBef>
                <a:spcPct val="50000"/>
              </a:spcBef>
            </a:pPr>
            <a:r>
              <a:rPr lang="el-GR" altLang="en-US" sz="1200"/>
              <a:t>σ</a:t>
            </a:r>
            <a:r>
              <a:rPr lang="en-GB" altLang="en-US" sz="1200" baseline="-25000"/>
              <a:t>y</a:t>
            </a:r>
            <a:r>
              <a:rPr lang="en-GB" altLang="en-US" sz="1200"/>
              <a:t> = 15 </a:t>
            </a:r>
            <a:r>
              <a:rPr lang="el-GR" altLang="en-US" sz="1200"/>
              <a:t>μ</a:t>
            </a:r>
            <a:r>
              <a:rPr lang="en-GB" altLang="en-US" sz="1200"/>
              <a:t>m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sz="1200">
                <a:cs typeface="Arial" charset="0"/>
              </a:rPr>
              <a:t>σ</a:t>
            </a:r>
            <a:r>
              <a:rPr lang="en-GB" altLang="en-US" sz="1200"/>
              <a:t>’</a:t>
            </a:r>
            <a:r>
              <a:rPr lang="en-GB" altLang="en-US" sz="1200" baseline="-25000"/>
              <a:t>y</a:t>
            </a:r>
            <a:r>
              <a:rPr lang="en-GB" altLang="en-US" sz="1200"/>
              <a:t> = 2.9 </a:t>
            </a:r>
            <a:r>
              <a:rPr lang="el-GR" altLang="en-US" sz="1200"/>
              <a:t>μ</a:t>
            </a:r>
            <a:r>
              <a:rPr lang="en-GB" altLang="en-US" sz="1200"/>
              <a:t>rad</a:t>
            </a:r>
            <a:endParaRPr lang="el-GR" altLang="en-US" sz="1200">
              <a:cs typeface="Arial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403350" y="6165850"/>
            <a:ext cx="557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/>
              <a:t>long</a:t>
            </a:r>
            <a:endParaRPr lang="en-US" altLang="en-US" sz="140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211638" y="6165850"/>
            <a:ext cx="865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/>
              <a:t>medium</a:t>
            </a:r>
            <a:endParaRPr lang="en-US" altLang="en-US" sz="140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596188" y="6165850"/>
            <a:ext cx="865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/>
              <a:t>medium</a:t>
            </a:r>
            <a:endParaRPr lang="en-US" altLang="en-US" sz="140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084888" y="616585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/>
              <a:t>short</a:t>
            </a:r>
            <a:endParaRPr lang="en-US" altLang="en-US" sz="1400"/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1835150" y="260350"/>
            <a:ext cx="5184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n-US" dirty="0">
                <a:solidFill>
                  <a:schemeClr val="bg1"/>
                </a:solidFill>
                <a:latin typeface="Verdana" pitchFamily="34" charset="0"/>
              </a:rPr>
              <a:t>STORAGE RING</a:t>
            </a:r>
          </a:p>
        </p:txBody>
      </p:sp>
    </p:spTree>
    <p:extLst>
      <p:ext uri="{BB962C8B-B14F-4D97-AF65-F5344CB8AC3E}">
        <p14:creationId xmlns:p14="http://schemas.microsoft.com/office/powerpoint/2010/main" val="2522217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878</Words>
  <Application>Microsoft Office PowerPoint</Application>
  <PresentationFormat>On-screen Show (4:3)</PresentationFormat>
  <Paragraphs>295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FACILITIES:  HOW TO DEFINE AND QUANTIFY OBJECTIVES</dc:title>
  <dc:creator>Montserrat Pont Montaner</dc:creator>
  <cp:lastModifiedBy>M.Pont</cp:lastModifiedBy>
  <cp:revision>123</cp:revision>
  <cp:lastPrinted>2013-12-01T08:54:38Z</cp:lastPrinted>
  <dcterms:created xsi:type="dcterms:W3CDTF">2013-11-27T07:48:58Z</dcterms:created>
  <dcterms:modified xsi:type="dcterms:W3CDTF">2013-12-17T10:04:23Z</dcterms:modified>
</cp:coreProperties>
</file>