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93" r:id="rId2"/>
    <p:sldId id="395" r:id="rId3"/>
    <p:sldId id="396" r:id="rId4"/>
    <p:sldId id="397" r:id="rId5"/>
    <p:sldId id="398" r:id="rId6"/>
    <p:sldId id="399" r:id="rId7"/>
    <p:sldId id="400" r:id="rId8"/>
    <p:sldId id="401" r:id="rId9"/>
    <p:sldId id="402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421" r:id="rId19"/>
    <p:sldId id="423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422" r:id="rId28"/>
  </p:sldIdLst>
  <p:sldSz cx="9144000" cy="6858000" type="screen4x3"/>
  <p:notesSz cx="7099300" cy="10234613"/>
  <p:embeddedFontLst>
    <p:embeddedFont>
      <p:font typeface="Verdana" panose="020B0604030504040204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omic Sans MS" panose="030F0702030302020204" pitchFamily="66" charset="0"/>
      <p:regular r:id="rId39"/>
      <p:bold r:id="rId40"/>
    </p:embeddedFont>
    <p:embeddedFont>
      <p:font typeface="Tahoma" panose="020B0604030504040204" pitchFamily="34" charset="0"/>
      <p:regular r:id="rId41"/>
      <p:bold r:id="rId42"/>
    </p:embeddedFont>
  </p:embeddedFontLst>
  <p:custDataLst>
    <p:tags r:id="rId43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000FF"/>
    <a:srgbClr val="FF50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0" autoAdjust="0"/>
    <p:restoredTop sz="82707" autoAdjust="0"/>
  </p:normalViewPr>
  <p:slideViewPr>
    <p:cSldViewPr>
      <p:cViewPr varScale="1">
        <p:scale>
          <a:sx n="134" d="100"/>
          <a:sy n="134" d="100"/>
        </p:scale>
        <p:origin x="-94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2010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defTabSz="915988">
              <a:defRPr sz="12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09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defTabSz="915988">
              <a:defRPr sz="12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i="0"/>
            </a:lvl1pPr>
          </a:lstStyle>
          <a:p>
            <a:pPr>
              <a:defRPr/>
            </a:pPr>
            <a:fld id="{4BD76348-8BE3-4C3B-BDAF-608E90C05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536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defTabSz="915988">
              <a:defRPr sz="12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09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9688" cy="384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defTabSz="915988">
              <a:defRPr sz="12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i="0"/>
            </a:lvl1pPr>
          </a:lstStyle>
          <a:p>
            <a:pPr>
              <a:defRPr/>
            </a:pPr>
            <a:fld id="{981BD2AF-0F18-4FCF-A307-122EB53A6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783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43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38138"/>
            <a:ext cx="4763" cy="3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35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520837" y="4831013"/>
            <a:ext cx="6062604" cy="4544718"/>
          </a:xfrm>
          <a:noFill/>
          <a:ln/>
        </p:spPr>
        <p:txBody>
          <a:bodyPr wrap="none" anchor="ctr"/>
          <a:lstStyle/>
          <a:p>
            <a:endParaRPr lang="es-E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930" y="4862096"/>
            <a:ext cx="5679440" cy="4605249"/>
          </a:xfrm>
        </p:spPr>
        <p:txBody>
          <a:bodyPr/>
          <a:lstStyle/>
          <a:p>
            <a:endParaRPr lang="es-E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049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2"/>
              </a:buClr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38138"/>
            <a:ext cx="4763" cy="3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160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520837" y="4831013"/>
            <a:ext cx="6062604" cy="4544718"/>
          </a:xfrm>
          <a:noFill/>
          <a:ln/>
        </p:spPr>
        <p:txBody>
          <a:bodyPr wrap="none" anchor="ctr"/>
          <a:lstStyle/>
          <a:p>
            <a:endParaRPr lang="es-E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38138"/>
            <a:ext cx="4763" cy="3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96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520837" y="4831013"/>
            <a:ext cx="6062604" cy="4544718"/>
          </a:xfrm>
          <a:noFill/>
          <a:ln/>
        </p:spPr>
        <p:txBody>
          <a:bodyPr wrap="none" anchor="ctr"/>
          <a:lstStyle/>
          <a:p>
            <a:endParaRPr lang="es-E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5027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3395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2787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5203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4115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pitchFamily="18" charset="0"/>
              <a:buChar char="•"/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6947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58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520837" y="4832648"/>
            <a:ext cx="6060944" cy="4543082"/>
          </a:xfrm>
        </p:spPr>
        <p:txBody>
          <a:bodyPr/>
          <a:lstStyle/>
          <a:p>
            <a:pPr>
              <a:buFont typeface="Times New Roman" pitchFamily="18" charset="0"/>
              <a:buChar char="•"/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24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520837" y="4832648"/>
            <a:ext cx="6060944" cy="4543082"/>
          </a:xfrm>
        </p:spPr>
        <p:txBody>
          <a:bodyPr/>
          <a:lstStyle/>
          <a:p>
            <a:pPr>
              <a:buFont typeface="Times New Roman" pitchFamily="18" charset="0"/>
              <a:buChar char="•"/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73113"/>
            <a:ext cx="2057400" cy="535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73113"/>
            <a:ext cx="6019800" cy="535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37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7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73113"/>
            <a:ext cx="8229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emf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1043781" y="4535140"/>
            <a:ext cx="7056437" cy="984885"/>
          </a:xfrm>
          <a:prstGeom prst="rect">
            <a:avLst/>
          </a:prstGeom>
          <a:solidFill>
            <a:schemeClr val="bg1">
              <a:alpha val="67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800" dirty="0">
                <a:solidFill>
                  <a:schemeClr val="accent2"/>
                </a:solidFill>
                <a:latin typeface="Calibri" panose="020F0502020204030204" pitchFamily="34" charset="0"/>
              </a:rPr>
              <a:t>ALBA RF Systems</a:t>
            </a:r>
          </a:p>
          <a:p>
            <a:r>
              <a:rPr lang="en-GB" altLang="en-US" sz="2400" dirty="0">
                <a:solidFill>
                  <a:schemeClr val="accent2"/>
                </a:solidFill>
                <a:latin typeface="Calibri" panose="020F0502020204030204" pitchFamily="34" charset="0"/>
              </a:rPr>
              <a:t>Francis Perez</a:t>
            </a:r>
          </a:p>
          <a:p>
            <a:endParaRPr lang="en-GB" altLang="en-US" sz="6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214039" name="Picture 23" descr="SINCROTRÓ ALBA INTERIO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272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224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923" name="Picture 3" descr="Dampy_03_04 00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5922" name="Text Box 2"/>
          <p:cNvSpPr txBox="1">
            <a:spLocks noChangeArrowheads="1"/>
          </p:cNvSpPr>
          <p:nvPr/>
        </p:nvSpPr>
        <p:spPr bwMode="auto">
          <a:xfrm>
            <a:off x="2124075" y="1125538"/>
            <a:ext cx="4608513" cy="51911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2800">
                <a:solidFill>
                  <a:schemeClr val="bg1"/>
                </a:solidFill>
              </a:rPr>
              <a:t>Storage Ring RF System</a:t>
            </a:r>
          </a:p>
        </p:txBody>
      </p:sp>
    </p:spTree>
    <p:extLst>
      <p:ext uri="{BB962C8B-B14F-4D97-AF65-F5344CB8AC3E}">
        <p14:creationId xmlns:p14="http://schemas.microsoft.com/office/powerpoint/2010/main" val="35489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96975"/>
            <a:ext cx="8228012" cy="647700"/>
          </a:xfrm>
          <a:solidFill>
            <a:schemeClr val="hlink">
              <a:alpha val="5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n-US" sz="3600">
                <a:solidFill>
                  <a:srgbClr val="003366"/>
                </a:solidFill>
                <a:latin typeface="Comic Sans MS" pitchFamily="66" charset="0"/>
              </a:rPr>
              <a:t>Power Requirements</a:t>
            </a:r>
          </a:p>
        </p:txBody>
      </p:sp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1835150" y="1989138"/>
            <a:ext cx="5113338" cy="335915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50000"/>
              </a:spcBef>
            </a:pPr>
            <a:r>
              <a:rPr lang="es-ES" altLang="en-US" sz="2000" b="0">
                <a:solidFill>
                  <a:srgbClr val="003366"/>
                </a:solidFill>
              </a:rPr>
              <a:t>Beam current		  400	mA	</a:t>
            </a:r>
          </a:p>
          <a:p>
            <a:pPr algn="l" eaLnBrk="0" hangingPunct="0">
              <a:lnSpc>
                <a:spcPct val="80000"/>
              </a:lnSpc>
              <a:spcBef>
                <a:spcPct val="50000"/>
              </a:spcBef>
            </a:pPr>
            <a:endParaRPr lang="es-ES" altLang="en-US" sz="1000" b="0">
              <a:solidFill>
                <a:srgbClr val="003366"/>
              </a:solidFill>
            </a:endParaRPr>
          </a:p>
          <a:p>
            <a:pPr algn="l" eaLnBrk="0" hangingPunct="0">
              <a:lnSpc>
                <a:spcPct val="80000"/>
              </a:lnSpc>
              <a:spcBef>
                <a:spcPct val="50000"/>
              </a:spcBef>
            </a:pPr>
            <a:r>
              <a:rPr lang="es-ES" altLang="en-US" sz="2000" b="0">
                <a:solidFill>
                  <a:srgbClr val="003366"/>
                </a:solidFill>
              </a:rPr>
              <a:t>Bending losses		1000	keV/turn</a:t>
            </a:r>
          </a:p>
          <a:p>
            <a:pPr algn="l" eaLnBrk="0" hangingPunct="0">
              <a:lnSpc>
                <a:spcPct val="80000"/>
              </a:lnSpc>
              <a:spcBef>
                <a:spcPct val="50000"/>
              </a:spcBef>
            </a:pPr>
            <a:r>
              <a:rPr lang="es-ES" altLang="en-US" sz="2000" b="0">
                <a:solidFill>
                  <a:srgbClr val="003366"/>
                </a:solidFill>
              </a:rPr>
              <a:t>ID losses		  300	keV/turn</a:t>
            </a:r>
          </a:p>
          <a:p>
            <a:pPr algn="l" eaLnBrk="0" hangingPunct="0">
              <a:lnSpc>
                <a:spcPct val="80000"/>
              </a:lnSpc>
              <a:spcBef>
                <a:spcPct val="50000"/>
              </a:spcBef>
            </a:pPr>
            <a:r>
              <a:rPr lang="es-ES" altLang="en-US" sz="2000" b="0">
                <a:solidFill>
                  <a:srgbClr val="003366"/>
                </a:solidFill>
              </a:rPr>
              <a:t>Other losses		    50	keV/turn</a:t>
            </a:r>
          </a:p>
          <a:p>
            <a:pPr algn="l" eaLnBrk="0" hangingPunct="0">
              <a:lnSpc>
                <a:spcPct val="80000"/>
              </a:lnSpc>
              <a:spcBef>
                <a:spcPct val="50000"/>
              </a:spcBef>
            </a:pPr>
            <a:endParaRPr lang="es-ES" altLang="en-US" sz="1000" b="0">
              <a:solidFill>
                <a:srgbClr val="003366"/>
              </a:solidFill>
            </a:endParaRPr>
          </a:p>
          <a:p>
            <a:pPr algn="l" eaLnBrk="0" hangingPunct="0">
              <a:lnSpc>
                <a:spcPct val="80000"/>
              </a:lnSpc>
              <a:spcBef>
                <a:spcPct val="50000"/>
              </a:spcBef>
            </a:pPr>
            <a:r>
              <a:rPr lang="es-ES" altLang="en-US" sz="2000" b="0">
                <a:solidFill>
                  <a:srgbClr val="003366"/>
                </a:solidFill>
              </a:rPr>
              <a:t>Total losses		1350	keV/turn	</a:t>
            </a:r>
          </a:p>
          <a:p>
            <a:pPr algn="l" eaLnBrk="0" hangingPunct="0">
              <a:lnSpc>
                <a:spcPct val="80000"/>
              </a:lnSpc>
              <a:spcBef>
                <a:spcPct val="50000"/>
              </a:spcBef>
            </a:pPr>
            <a:r>
              <a:rPr lang="es-ES" altLang="en-US" sz="2000">
                <a:solidFill>
                  <a:srgbClr val="003366"/>
                </a:solidFill>
              </a:rPr>
              <a:t>Beam power		  540	kW	</a:t>
            </a:r>
          </a:p>
          <a:p>
            <a:pPr algn="l" eaLnBrk="0" hangingPunct="0">
              <a:lnSpc>
                <a:spcPct val="80000"/>
              </a:lnSpc>
              <a:spcBef>
                <a:spcPct val="50000"/>
              </a:spcBef>
            </a:pPr>
            <a:r>
              <a:rPr lang="es-ES" altLang="en-US" sz="2000">
                <a:solidFill>
                  <a:srgbClr val="003366"/>
                </a:solidFill>
              </a:rPr>
              <a:t>Energy Acceptance	     3	%	</a:t>
            </a:r>
          </a:p>
        </p:txBody>
      </p:sp>
      <p:sp>
        <p:nvSpPr>
          <p:cNvPr id="471045" name="Rectangle 5"/>
          <p:cNvSpPr>
            <a:spLocks noChangeArrowheads="1"/>
          </p:cNvSpPr>
          <p:nvPr/>
        </p:nvSpPr>
        <p:spPr bwMode="auto">
          <a:xfrm>
            <a:off x="3463925" y="0"/>
            <a:ext cx="1409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1pPr>
            <a:lvl2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SR RF</a:t>
            </a:r>
          </a:p>
        </p:txBody>
      </p:sp>
    </p:spTree>
    <p:extLst>
      <p:ext uri="{BB962C8B-B14F-4D97-AF65-F5344CB8AC3E}">
        <p14:creationId xmlns:p14="http://schemas.microsoft.com/office/powerpoint/2010/main" val="11451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1"/>
          <a:stretch>
            <a:fillRect/>
          </a:stretch>
        </p:blipFill>
        <p:spPr bwMode="auto">
          <a:xfrm>
            <a:off x="539750" y="620713"/>
            <a:ext cx="6003925" cy="597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539750" y="6027738"/>
            <a:ext cx="25844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s-ES" altLang="en-US" sz="2400" b="0">
                <a:solidFill>
                  <a:schemeClr val="accent2"/>
                </a:solidFill>
              </a:rPr>
              <a:t>Layout 6 cavities</a:t>
            </a:r>
          </a:p>
        </p:txBody>
      </p:sp>
      <p:sp>
        <p:nvSpPr>
          <p:cNvPr id="351236" name="Oval 4"/>
          <p:cNvSpPr>
            <a:spLocks noChangeArrowheads="1"/>
          </p:cNvSpPr>
          <p:nvPr/>
        </p:nvSpPr>
        <p:spPr bwMode="auto">
          <a:xfrm>
            <a:off x="1547813" y="2205038"/>
            <a:ext cx="792162" cy="792162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/>
            <a:endParaRPr lang="es-ES" altLang="en-US" sz="1800" b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51237" name="Oval 5"/>
          <p:cNvSpPr>
            <a:spLocks noChangeArrowheads="1"/>
          </p:cNvSpPr>
          <p:nvPr/>
        </p:nvSpPr>
        <p:spPr bwMode="auto">
          <a:xfrm>
            <a:off x="4716463" y="4221163"/>
            <a:ext cx="792162" cy="792162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/>
            <a:endParaRPr lang="es-ES" altLang="en-US" sz="1800" b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51238" name="Oval 6"/>
          <p:cNvSpPr>
            <a:spLocks noChangeArrowheads="1"/>
          </p:cNvSpPr>
          <p:nvPr/>
        </p:nvSpPr>
        <p:spPr bwMode="auto">
          <a:xfrm>
            <a:off x="2051050" y="4797425"/>
            <a:ext cx="792163" cy="792163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/>
            <a:endParaRPr lang="es-ES" altLang="en-US" sz="1800" b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51239" name="Oval 7"/>
          <p:cNvSpPr>
            <a:spLocks noChangeArrowheads="1"/>
          </p:cNvSpPr>
          <p:nvPr/>
        </p:nvSpPr>
        <p:spPr bwMode="auto">
          <a:xfrm>
            <a:off x="3348038" y="1557338"/>
            <a:ext cx="358775" cy="358775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/>
            <a:endParaRPr lang="es-ES" altLang="en-US" sz="1800" b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51240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765175"/>
            <a:ext cx="5624512" cy="30924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1241" name="Rectangle 9"/>
          <p:cNvSpPr>
            <a:spLocks noChangeArrowheads="1"/>
          </p:cNvSpPr>
          <p:nvPr/>
        </p:nvSpPr>
        <p:spPr bwMode="auto">
          <a:xfrm>
            <a:off x="5364163" y="2852738"/>
            <a:ext cx="1008062" cy="552450"/>
          </a:xfrm>
          <a:prstGeom prst="rect">
            <a:avLst/>
          </a:prstGeom>
          <a:solidFill>
            <a:schemeClr val="bg1"/>
          </a:solidFill>
          <a:ln w="31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 sz="400" b="0"/>
          </a:p>
          <a:p>
            <a:r>
              <a:rPr lang="en-US" altLang="en-US" b="0"/>
              <a:t>Digital</a:t>
            </a:r>
          </a:p>
          <a:p>
            <a:r>
              <a:rPr lang="en-US" altLang="en-US" b="0"/>
              <a:t>LLRF</a:t>
            </a:r>
          </a:p>
          <a:p>
            <a:endParaRPr lang="en-US" altLang="en-US" sz="400" b="0"/>
          </a:p>
        </p:txBody>
      </p:sp>
      <p:sp>
        <p:nvSpPr>
          <p:cNvPr id="351244" name="Rectangle 12"/>
          <p:cNvSpPr>
            <a:spLocks noChangeArrowheads="1"/>
          </p:cNvSpPr>
          <p:nvPr/>
        </p:nvSpPr>
        <p:spPr bwMode="auto">
          <a:xfrm>
            <a:off x="395288" y="908050"/>
            <a:ext cx="3887787" cy="376238"/>
          </a:xfrm>
          <a:prstGeom prst="rect">
            <a:avLst/>
          </a:prstGeom>
          <a:solidFill>
            <a:srgbClr val="FFCC00">
              <a:alpha val="50000"/>
            </a:srgb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altLang="en-US" sz="1800" b="0">
                <a:solidFill>
                  <a:schemeClr val="accent2"/>
                </a:solidFill>
              </a:rPr>
              <a:t>RF Voltage	3600	kV</a:t>
            </a:r>
          </a:p>
        </p:txBody>
      </p:sp>
      <p:sp>
        <p:nvSpPr>
          <p:cNvPr id="351245" name="Rectangle 13"/>
          <p:cNvSpPr>
            <a:spLocks noChangeArrowheads="1"/>
          </p:cNvSpPr>
          <p:nvPr/>
        </p:nvSpPr>
        <p:spPr bwMode="auto">
          <a:xfrm>
            <a:off x="5724525" y="4506913"/>
            <a:ext cx="3240088" cy="2027237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ES" altLang="en-US" sz="1800" b="0">
                <a:solidFill>
                  <a:schemeClr val="accent2"/>
                </a:solidFill>
              </a:rPr>
              <a:t>TRANSMITTER</a:t>
            </a:r>
          </a:p>
          <a:p>
            <a:pPr algn="l" eaLnBrk="0" hangingPunct="0">
              <a:spcBef>
                <a:spcPct val="50000"/>
              </a:spcBef>
            </a:pPr>
            <a:r>
              <a:rPr lang="es-ES" altLang="en-US" sz="1800" b="0">
                <a:solidFill>
                  <a:schemeClr val="accent2"/>
                </a:solidFill>
              </a:rPr>
              <a:t>Tube type	</a:t>
            </a:r>
            <a:r>
              <a:rPr lang="es-ES" altLang="en-US" sz="1800">
                <a:solidFill>
                  <a:schemeClr val="accent2"/>
                </a:solidFill>
              </a:rPr>
              <a:t>IOT</a:t>
            </a:r>
            <a:r>
              <a:rPr lang="es-ES" altLang="en-US" sz="1800" b="0">
                <a:solidFill>
                  <a:schemeClr val="accent2"/>
                </a:solidFill>
              </a:rPr>
              <a:t>	</a:t>
            </a:r>
          </a:p>
          <a:p>
            <a:pPr algn="l" eaLnBrk="0" hangingPunct="0">
              <a:spcBef>
                <a:spcPct val="50000"/>
              </a:spcBef>
            </a:pPr>
            <a:r>
              <a:rPr lang="es-ES" altLang="en-US" sz="1800" b="0">
                <a:solidFill>
                  <a:schemeClr val="accent2"/>
                </a:solidFill>
              </a:rPr>
              <a:t>Number		6 x 2 IOTs</a:t>
            </a:r>
          </a:p>
          <a:p>
            <a:pPr algn="l" eaLnBrk="0" hangingPunct="0">
              <a:spcBef>
                <a:spcPct val="50000"/>
              </a:spcBef>
            </a:pPr>
            <a:r>
              <a:rPr lang="es-ES" altLang="en-US" sz="1800" b="0">
                <a:solidFill>
                  <a:schemeClr val="accent2"/>
                </a:solidFill>
              </a:rPr>
              <a:t>Power		2 x 80 kW</a:t>
            </a:r>
          </a:p>
          <a:p>
            <a:pPr algn="l" eaLnBrk="0" hangingPunct="0">
              <a:spcBef>
                <a:spcPct val="50000"/>
              </a:spcBef>
            </a:pPr>
            <a:r>
              <a:rPr lang="es-ES" altLang="en-US" sz="1800" b="0">
                <a:solidFill>
                  <a:schemeClr val="accent2"/>
                </a:solidFill>
              </a:rPr>
              <a:t>Combination	</a:t>
            </a:r>
            <a:r>
              <a:rPr lang="es-ES" altLang="en-US" sz="1800">
                <a:solidFill>
                  <a:schemeClr val="accent2"/>
                </a:solidFill>
              </a:rPr>
              <a:t>CaCo</a:t>
            </a:r>
          </a:p>
        </p:txBody>
      </p:sp>
      <p:sp>
        <p:nvSpPr>
          <p:cNvPr id="351246" name="Rectangle 14"/>
          <p:cNvSpPr>
            <a:spLocks noChangeArrowheads="1"/>
          </p:cNvSpPr>
          <p:nvPr/>
        </p:nvSpPr>
        <p:spPr bwMode="auto">
          <a:xfrm>
            <a:off x="3463925" y="0"/>
            <a:ext cx="1409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1pPr>
            <a:lvl2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SR RF</a:t>
            </a:r>
          </a:p>
        </p:txBody>
      </p:sp>
    </p:spTree>
    <p:extLst>
      <p:ext uri="{BB962C8B-B14F-4D97-AF65-F5344CB8AC3E}">
        <p14:creationId xmlns:p14="http://schemas.microsoft.com/office/powerpoint/2010/main" val="158470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Text Box 2"/>
          <p:cNvSpPr txBox="1">
            <a:spLocks noChangeArrowheads="1"/>
          </p:cNvSpPr>
          <p:nvPr/>
        </p:nvSpPr>
        <p:spPr bwMode="auto">
          <a:xfrm>
            <a:off x="323850" y="836613"/>
            <a:ext cx="7620000" cy="579437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dirty="0">
                <a:solidFill>
                  <a:schemeClr val="accent2"/>
                </a:solidFill>
                <a:cs typeface="Times New Roman" pitchFamily="18" charset="0"/>
              </a:rPr>
              <a:t>Transmitter</a:t>
            </a:r>
            <a:r>
              <a:rPr lang="en-US" altLang="en-US" sz="24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1800" b="0" dirty="0">
                <a:solidFill>
                  <a:schemeClr val="accent2"/>
                </a:solidFill>
                <a:cs typeface="Times New Roman" pitchFamily="18" charset="0"/>
              </a:rPr>
              <a:t>(</a:t>
            </a:r>
            <a:r>
              <a:rPr lang="en-US" altLang="en-US" sz="1800" b="0" i="1" dirty="0">
                <a:solidFill>
                  <a:schemeClr val="accent2"/>
                </a:solidFill>
                <a:cs typeface="Times New Roman" pitchFamily="18" charset="0"/>
              </a:rPr>
              <a:t>Thomson</a:t>
            </a:r>
            <a:r>
              <a:rPr lang="en-US" altLang="en-US" sz="1800" b="0" dirty="0">
                <a:solidFill>
                  <a:schemeClr val="accent2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504835" name="Rectangle 3"/>
          <p:cNvSpPr>
            <a:spLocks noChangeArrowheads="1"/>
          </p:cNvSpPr>
          <p:nvPr/>
        </p:nvSpPr>
        <p:spPr bwMode="auto">
          <a:xfrm>
            <a:off x="323850" y="1624013"/>
            <a:ext cx="5472113" cy="1525587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000" b="0">
                <a:solidFill>
                  <a:schemeClr val="accent2"/>
                </a:solidFill>
                <a:latin typeface="Arial" charset="0"/>
              </a:rPr>
              <a:t>HVPS Cabinet:</a:t>
            </a:r>
          </a:p>
          <a:p>
            <a:pPr algn="l" eaLnBrk="0" hangingPunct="0"/>
            <a:endParaRPr lang="en-US" altLang="en-US" sz="600" b="0">
              <a:solidFill>
                <a:schemeClr val="accent2"/>
              </a:solidFill>
              <a:latin typeface="Arial" charset="0"/>
            </a:endParaRPr>
          </a:p>
          <a:p>
            <a:pPr algn="l" eaLnBrk="0" hangingPunct="0"/>
            <a:r>
              <a:rPr lang="en-US" altLang="en-US" sz="2000" b="0">
                <a:solidFill>
                  <a:schemeClr val="tx1"/>
                </a:solidFill>
                <a:latin typeface="Arial" charset="0"/>
              </a:rPr>
              <a:t>36 kV – 4 A power supply</a:t>
            </a:r>
          </a:p>
          <a:p>
            <a:pPr algn="l" eaLnBrk="0" hangingPunct="0"/>
            <a:r>
              <a:rPr lang="en-US" altLang="en-US" sz="2000" b="0">
                <a:solidFill>
                  <a:schemeClr val="tx1"/>
                </a:solidFill>
                <a:latin typeface="Arial" charset="0"/>
              </a:rPr>
              <a:t>60 Pulse Step Modulation Cards</a:t>
            </a:r>
          </a:p>
          <a:p>
            <a:pPr algn="l" eaLnBrk="0" hangingPunct="0"/>
            <a:endParaRPr lang="en-US" altLang="en-US" sz="800" b="0">
              <a:solidFill>
                <a:schemeClr val="tx1"/>
              </a:solidFill>
              <a:latin typeface="Arial" charset="0"/>
            </a:endParaRPr>
          </a:p>
          <a:p>
            <a:pPr algn="l" eaLnBrk="0" hangingPunct="0"/>
            <a:r>
              <a:rPr lang="en-US" altLang="en-US" sz="2000" b="0">
                <a:solidFill>
                  <a:schemeClr val="accent2"/>
                </a:solidFill>
                <a:latin typeface="Arial" charset="0"/>
              </a:rPr>
              <a:t>New PSM card 700V – 4A</a:t>
            </a:r>
          </a:p>
        </p:txBody>
      </p:sp>
      <p:sp>
        <p:nvSpPr>
          <p:cNvPr id="504850" name="Rectangle 18"/>
          <p:cNvSpPr>
            <a:spLocks noChangeArrowheads="1"/>
          </p:cNvSpPr>
          <p:nvPr/>
        </p:nvSpPr>
        <p:spPr bwMode="auto">
          <a:xfrm>
            <a:off x="3463925" y="0"/>
            <a:ext cx="1409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1pPr>
            <a:lvl2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SR RF</a:t>
            </a:r>
          </a:p>
        </p:txBody>
      </p:sp>
      <p:sp>
        <p:nvSpPr>
          <p:cNvPr id="504852" name="Rectangle 20"/>
          <p:cNvSpPr>
            <a:spLocks noChangeArrowheads="1"/>
          </p:cNvSpPr>
          <p:nvPr/>
        </p:nvSpPr>
        <p:spPr bwMode="auto">
          <a:xfrm>
            <a:off x="7119938" y="3767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04851" name="Picture 19" descr="6057-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1628775"/>
            <a:ext cx="28003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4854" name="Rectangle 22"/>
          <p:cNvSpPr>
            <a:spLocks noChangeArrowheads="1"/>
          </p:cNvSpPr>
          <p:nvPr/>
        </p:nvSpPr>
        <p:spPr bwMode="auto">
          <a:xfrm>
            <a:off x="7559675" y="4913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04853" name="Picture 21" descr="6057-0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4076700"/>
            <a:ext cx="26479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4855" name="Text Box 23"/>
          <p:cNvSpPr txBox="1">
            <a:spLocks noChangeArrowheads="1"/>
          </p:cNvSpPr>
          <p:nvPr/>
        </p:nvSpPr>
        <p:spPr bwMode="auto">
          <a:xfrm>
            <a:off x="6240463" y="1809750"/>
            <a:ext cx="5572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n-US">
                <a:solidFill>
                  <a:schemeClr val="accent2"/>
                </a:solidFill>
              </a:rPr>
              <a:t>HVPS</a:t>
            </a:r>
          </a:p>
        </p:txBody>
      </p:sp>
      <p:sp>
        <p:nvSpPr>
          <p:cNvPr id="504856" name="Text Box 24"/>
          <p:cNvSpPr txBox="1">
            <a:spLocks noChangeArrowheads="1"/>
          </p:cNvSpPr>
          <p:nvPr/>
        </p:nvSpPr>
        <p:spPr bwMode="auto">
          <a:xfrm>
            <a:off x="6156325" y="4076700"/>
            <a:ext cx="1428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n-US" dirty="0">
                <a:solidFill>
                  <a:schemeClr val="accent2"/>
                </a:solidFill>
              </a:rPr>
              <a:t>IOT </a:t>
            </a:r>
            <a:r>
              <a:rPr lang="es-ES" altLang="en-US" dirty="0" err="1" smtClean="0">
                <a:solidFill>
                  <a:schemeClr val="accent2"/>
                </a:solidFill>
              </a:rPr>
              <a:t>Cabinet</a:t>
            </a:r>
            <a:endParaRPr lang="es-ES" altLang="en-US" dirty="0">
              <a:solidFill>
                <a:schemeClr val="accent2"/>
              </a:solidFill>
            </a:endParaRPr>
          </a:p>
        </p:txBody>
      </p:sp>
      <p:pic>
        <p:nvPicPr>
          <p:cNvPr id="504857" name="Picture 2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2781300"/>
            <a:ext cx="20177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4859" name="Rectangle 27"/>
          <p:cNvSpPr>
            <a:spLocks noChangeArrowheads="1"/>
          </p:cNvSpPr>
          <p:nvPr/>
        </p:nvSpPr>
        <p:spPr bwMode="auto">
          <a:xfrm>
            <a:off x="323850" y="4292600"/>
            <a:ext cx="5472113" cy="1858963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000" b="0">
                <a:solidFill>
                  <a:schemeClr val="accent2"/>
                </a:solidFill>
                <a:latin typeface="Arial" charset="0"/>
              </a:rPr>
              <a:t>IOT Cabinet:</a:t>
            </a:r>
          </a:p>
          <a:p>
            <a:pPr algn="l" eaLnBrk="0" hangingPunct="0"/>
            <a:endParaRPr lang="en-US" altLang="en-US" sz="700" b="0">
              <a:solidFill>
                <a:schemeClr val="tx1"/>
              </a:solidFill>
              <a:latin typeface="Arial" charset="0"/>
            </a:endParaRPr>
          </a:p>
          <a:p>
            <a:pPr algn="l" eaLnBrk="0" hangingPunct="0"/>
            <a:r>
              <a:rPr lang="en-US" altLang="en-US" sz="2000" b="0">
                <a:solidFill>
                  <a:schemeClr val="tx1"/>
                </a:solidFill>
                <a:latin typeface="Arial" charset="0"/>
              </a:rPr>
              <a:t>80 kW IOT</a:t>
            </a:r>
          </a:p>
          <a:p>
            <a:pPr algn="l" eaLnBrk="0" hangingPunct="0"/>
            <a:r>
              <a:rPr lang="en-US" altLang="en-US" sz="2000" b="0">
                <a:solidFill>
                  <a:schemeClr val="tx1"/>
                </a:solidFill>
                <a:latin typeface="Arial" charset="0"/>
              </a:rPr>
              <a:t>400 W SSA</a:t>
            </a:r>
          </a:p>
          <a:p>
            <a:pPr algn="l" eaLnBrk="0" hangingPunct="0"/>
            <a:r>
              <a:rPr lang="en-US" altLang="en-US" sz="2000" b="0">
                <a:solidFill>
                  <a:schemeClr val="tx1"/>
                </a:solidFill>
                <a:latin typeface="Arial" charset="0"/>
              </a:rPr>
              <a:t>Auxiliaries</a:t>
            </a:r>
          </a:p>
          <a:p>
            <a:pPr algn="l" eaLnBrk="0" hangingPunct="0"/>
            <a:r>
              <a:rPr lang="en-US" altLang="en-US" sz="2000" b="0">
                <a:solidFill>
                  <a:schemeClr val="tx1"/>
                </a:solidFill>
                <a:latin typeface="Arial" charset="0"/>
              </a:rPr>
              <a:t>Controls PLC</a:t>
            </a:r>
          </a:p>
          <a:p>
            <a:pPr algn="l" eaLnBrk="0" hangingPunct="0"/>
            <a:endParaRPr lang="en-US" altLang="en-US" sz="9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580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412" name="Group 4"/>
          <p:cNvGrpSpPr>
            <a:grpSpLocks/>
          </p:cNvGrpSpPr>
          <p:nvPr/>
        </p:nvGrpSpPr>
        <p:grpSpPr bwMode="auto">
          <a:xfrm>
            <a:off x="3708400" y="4437063"/>
            <a:ext cx="3025775" cy="2159000"/>
            <a:chOff x="340" y="1888"/>
            <a:chExt cx="2495" cy="2075"/>
          </a:xfrm>
        </p:grpSpPr>
        <p:pic>
          <p:nvPicPr>
            <p:cNvPr id="401413" name="Picture 5" descr="Bandou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888"/>
              <a:ext cx="2495" cy="2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1414" name="Text Box 6"/>
            <p:cNvSpPr txBox="1">
              <a:spLocks noChangeArrowheads="1"/>
            </p:cNvSpPr>
            <p:nvPr/>
          </p:nvSpPr>
          <p:spPr bwMode="auto">
            <a:xfrm>
              <a:off x="1156" y="2614"/>
              <a:ext cx="853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FR" altLang="en-US" sz="1800" b="0">
                  <a:solidFill>
                    <a:srgbClr val="33CC33"/>
                  </a:solidFill>
                  <a:latin typeface="Arial" charset="0"/>
                </a:rPr>
                <a:t>6.8 MHz</a:t>
              </a:r>
              <a:endParaRPr lang="en-US" altLang="en-US" sz="1800" b="0">
                <a:solidFill>
                  <a:srgbClr val="33CC33"/>
                </a:solidFill>
                <a:latin typeface="Arial" charset="0"/>
              </a:endParaRPr>
            </a:p>
          </p:txBody>
        </p:sp>
        <p:sp>
          <p:nvSpPr>
            <p:cNvPr id="401415" name="Line 7"/>
            <p:cNvSpPr>
              <a:spLocks noChangeShapeType="1"/>
            </p:cNvSpPr>
            <p:nvPr/>
          </p:nvSpPr>
          <p:spPr bwMode="auto">
            <a:xfrm>
              <a:off x="793" y="2523"/>
              <a:ext cx="1270" cy="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1416" name="Group 8"/>
          <p:cNvGrpSpPr>
            <a:grpSpLocks/>
          </p:cNvGrpSpPr>
          <p:nvPr/>
        </p:nvGrpSpPr>
        <p:grpSpPr bwMode="auto">
          <a:xfrm>
            <a:off x="6011863" y="1484313"/>
            <a:ext cx="2705100" cy="4176712"/>
            <a:chOff x="158" y="845"/>
            <a:chExt cx="2384" cy="3311"/>
          </a:xfrm>
        </p:grpSpPr>
        <p:pic>
          <p:nvPicPr>
            <p:cNvPr id="401417" name="Picture 9" descr="read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845"/>
              <a:ext cx="2384" cy="3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1418" name="Line 10"/>
            <p:cNvSpPr>
              <a:spLocks noChangeShapeType="1"/>
            </p:cNvSpPr>
            <p:nvPr/>
          </p:nvSpPr>
          <p:spPr bwMode="auto">
            <a:xfrm flipV="1">
              <a:off x="884" y="2160"/>
              <a:ext cx="1043" cy="15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1419" name="Line 11"/>
            <p:cNvSpPr>
              <a:spLocks noChangeShapeType="1"/>
            </p:cNvSpPr>
            <p:nvPr/>
          </p:nvSpPr>
          <p:spPr bwMode="auto">
            <a:xfrm flipV="1">
              <a:off x="884" y="2614"/>
              <a:ext cx="408" cy="113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1420" name="Line 12"/>
            <p:cNvSpPr>
              <a:spLocks noChangeShapeType="1"/>
            </p:cNvSpPr>
            <p:nvPr/>
          </p:nvSpPr>
          <p:spPr bwMode="auto">
            <a:xfrm flipV="1">
              <a:off x="884" y="3158"/>
              <a:ext cx="907" cy="5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1421" name="Text Box 13"/>
            <p:cNvSpPr txBox="1">
              <a:spLocks noChangeArrowheads="1"/>
            </p:cNvSpPr>
            <p:nvPr/>
          </p:nvSpPr>
          <p:spPr bwMode="auto">
            <a:xfrm>
              <a:off x="567" y="3702"/>
              <a:ext cx="1438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FR" altLang="en-US" sz="1800" b="0">
                  <a:solidFill>
                    <a:schemeClr val="bg1"/>
                  </a:solidFill>
                  <a:latin typeface="Arial" charset="0"/>
                </a:rPr>
                <a:t>Improvements</a:t>
              </a:r>
              <a:endParaRPr lang="en-US" altLang="en-US" sz="1800" b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01410" name="Text Box 2"/>
          <p:cNvSpPr txBox="1">
            <a:spLocks noChangeArrowheads="1"/>
          </p:cNvSpPr>
          <p:nvPr/>
        </p:nvSpPr>
        <p:spPr bwMode="auto">
          <a:xfrm>
            <a:off x="323850" y="836613"/>
            <a:ext cx="7620000" cy="579437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dirty="0">
                <a:solidFill>
                  <a:schemeClr val="accent2"/>
                </a:solidFill>
                <a:cs typeface="Times New Roman" pitchFamily="18" charset="0"/>
              </a:rPr>
              <a:t>LS-IOT</a:t>
            </a:r>
            <a:r>
              <a:rPr lang="en-US" altLang="en-US" sz="24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1800" b="0" dirty="0">
                <a:solidFill>
                  <a:schemeClr val="accent2"/>
                </a:solidFill>
                <a:cs typeface="Times New Roman" pitchFamily="18" charset="0"/>
              </a:rPr>
              <a:t>(Light Source IOT in collaboration with </a:t>
            </a:r>
            <a:r>
              <a:rPr lang="en-US" altLang="en-US" sz="1800" b="0" i="1" dirty="0">
                <a:solidFill>
                  <a:schemeClr val="accent2"/>
                </a:solidFill>
                <a:cs typeface="Times New Roman" pitchFamily="18" charset="0"/>
              </a:rPr>
              <a:t>Thales</a:t>
            </a:r>
            <a:r>
              <a:rPr lang="en-US" altLang="en-US" sz="1800" b="0" dirty="0">
                <a:solidFill>
                  <a:schemeClr val="accent2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401411" name="Rectangle 3"/>
          <p:cNvSpPr>
            <a:spLocks noChangeArrowheads="1"/>
          </p:cNvSpPr>
          <p:nvPr/>
        </p:nvSpPr>
        <p:spPr bwMode="auto">
          <a:xfrm>
            <a:off x="323850" y="1624013"/>
            <a:ext cx="5472113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000" b="0">
                <a:solidFill>
                  <a:schemeClr val="tx1"/>
                </a:solidFill>
                <a:latin typeface="Arial" charset="0"/>
              </a:rPr>
              <a:t>New cavities with 6 1/8’ coaxial output</a:t>
            </a:r>
          </a:p>
          <a:p>
            <a:pPr algn="l" eaLnBrk="0" hangingPunct="0"/>
            <a:r>
              <a:rPr lang="en-US" altLang="en-US" sz="2000" b="0">
                <a:solidFill>
                  <a:schemeClr val="tx1"/>
                </a:solidFill>
                <a:latin typeface="Arial" charset="0"/>
              </a:rPr>
              <a:t>Tube with wider ceramics</a:t>
            </a:r>
          </a:p>
          <a:p>
            <a:pPr algn="l" eaLnBrk="0" hangingPunct="0"/>
            <a:endParaRPr lang="en-US" altLang="en-US" sz="1400" b="0">
              <a:solidFill>
                <a:schemeClr val="tx1"/>
              </a:solidFill>
              <a:latin typeface="Arial" charset="0"/>
            </a:endParaRPr>
          </a:p>
          <a:p>
            <a:pPr algn="l" eaLnBrk="0" hangingPunct="0"/>
            <a:r>
              <a:rPr lang="en-US" altLang="en-US" sz="2000" b="0">
                <a:solidFill>
                  <a:schemeClr val="accent2"/>
                </a:solidFill>
                <a:latin typeface="Arial" charset="0"/>
              </a:rPr>
              <a:t>Tested in factory at 80 kW for more than 24 h and at 90 kW for 1/2 h </a:t>
            </a:r>
          </a:p>
          <a:p>
            <a:pPr algn="l" eaLnBrk="0" hangingPunct="0"/>
            <a:endParaRPr lang="en-US" altLang="en-US" sz="800" b="0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401422" name="Group 14"/>
          <p:cNvGrpSpPr>
            <a:grpSpLocks/>
          </p:cNvGrpSpPr>
          <p:nvPr/>
        </p:nvGrpSpPr>
        <p:grpSpPr bwMode="auto">
          <a:xfrm>
            <a:off x="366713" y="3213100"/>
            <a:ext cx="3700462" cy="2798763"/>
            <a:chOff x="2880" y="572"/>
            <a:chExt cx="2844" cy="2442"/>
          </a:xfrm>
        </p:grpSpPr>
        <p:pic>
          <p:nvPicPr>
            <p:cNvPr id="401423" name="Picture 15" descr="compa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572"/>
              <a:ext cx="2722" cy="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1424" name="Text Box 16"/>
            <p:cNvSpPr txBox="1">
              <a:spLocks noChangeArrowheads="1"/>
            </p:cNvSpPr>
            <p:nvPr/>
          </p:nvSpPr>
          <p:spPr bwMode="auto">
            <a:xfrm>
              <a:off x="3469" y="2720"/>
              <a:ext cx="940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FR" altLang="en-US" sz="1600">
                  <a:solidFill>
                    <a:schemeClr val="bg1"/>
                  </a:solidFill>
                  <a:latin typeface="Arial" charset="0"/>
                </a:rPr>
                <a:t>LS version</a:t>
              </a:r>
              <a:endParaRPr lang="en-US" altLang="en-US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01425" name="Text Box 17"/>
            <p:cNvSpPr txBox="1">
              <a:spLocks noChangeArrowheads="1"/>
            </p:cNvSpPr>
            <p:nvPr/>
          </p:nvSpPr>
          <p:spPr bwMode="auto">
            <a:xfrm>
              <a:off x="4785" y="2720"/>
              <a:ext cx="939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FR" altLang="en-US" sz="1600">
                  <a:solidFill>
                    <a:schemeClr val="bg1"/>
                  </a:solidFill>
                  <a:latin typeface="Arial" charset="0"/>
                </a:rPr>
                <a:t>TV version</a:t>
              </a:r>
              <a:endParaRPr lang="en-US" altLang="en-US" sz="16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01426" name="Rectangle 18"/>
          <p:cNvSpPr>
            <a:spLocks noChangeArrowheads="1"/>
          </p:cNvSpPr>
          <p:nvPr/>
        </p:nvSpPr>
        <p:spPr bwMode="auto">
          <a:xfrm>
            <a:off x="3463925" y="0"/>
            <a:ext cx="1409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1pPr>
            <a:lvl2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SR RF</a:t>
            </a:r>
          </a:p>
        </p:txBody>
      </p:sp>
    </p:spTree>
    <p:extLst>
      <p:ext uri="{BB962C8B-B14F-4D97-AF65-F5344CB8AC3E}">
        <p14:creationId xmlns:p14="http://schemas.microsoft.com/office/powerpoint/2010/main" val="1724829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8013" cy="647700"/>
          </a:xfrm>
          <a:solidFill>
            <a:schemeClr val="hlink">
              <a:alpha val="5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n-US" sz="32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CaCo</a:t>
            </a:r>
            <a:r>
              <a:rPr lang="es-ES" altLang="en-US" sz="32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	</a:t>
            </a:r>
            <a:r>
              <a:rPr lang="es-ES" altLang="en-US" sz="32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s-ES" altLang="en-US" sz="3200" b="1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vity</a:t>
            </a:r>
            <a:r>
              <a:rPr lang="es-ES" altLang="en-US" sz="32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US" sz="32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s-ES" altLang="en-US" sz="3200" b="1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mbiner</a:t>
            </a:r>
            <a:endParaRPr lang="es-ES" altLang="en-US" sz="3200" b="1" i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5619" name="Text Box 3"/>
          <p:cNvSpPr txBox="1">
            <a:spLocks noChangeArrowheads="1"/>
          </p:cNvSpPr>
          <p:nvPr/>
        </p:nvSpPr>
        <p:spPr bwMode="auto">
          <a:xfrm>
            <a:off x="468313" y="1954213"/>
            <a:ext cx="3934090" cy="1754326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rabicParenR"/>
            </a:pPr>
            <a:r>
              <a:rPr lang="es-ES" altLang="en-US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 2 IOTs</a:t>
            </a:r>
          </a:p>
          <a:p>
            <a:pPr>
              <a:buFontTx/>
              <a:buAutoNum type="arabicParenR"/>
            </a:pPr>
            <a:endParaRPr lang="es-ES" altLang="en-US" sz="18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AutoNum type="arabicParenR"/>
            </a:pPr>
            <a:r>
              <a:rPr lang="es-ES" altLang="en-US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 Harmonics</a:t>
            </a:r>
          </a:p>
          <a:p>
            <a:pPr>
              <a:buFontTx/>
              <a:buAutoNum type="arabicParenR"/>
            </a:pPr>
            <a:endParaRPr lang="es-ES" altLang="en-US" sz="18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AutoNum type="arabicParenR"/>
            </a:pPr>
            <a:r>
              <a:rPr lang="es-ES" altLang="en-US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with faulty IOT</a:t>
            </a:r>
          </a:p>
        </p:txBody>
      </p:sp>
      <p:sp>
        <p:nvSpPr>
          <p:cNvPr id="495623" name="Rectangle 7"/>
          <p:cNvSpPr>
            <a:spLocks noChangeArrowheads="1"/>
          </p:cNvSpPr>
          <p:nvPr/>
        </p:nvSpPr>
        <p:spPr bwMode="auto">
          <a:xfrm>
            <a:off x="3463925" y="0"/>
            <a:ext cx="1409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1pPr>
            <a:lvl2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SR RF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1747" y="3847803"/>
            <a:ext cx="5548685" cy="260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532" y="1916832"/>
            <a:ext cx="3108884" cy="167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4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286226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2747" name="Picture 25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1600000">
            <a:off x="3957638" y="981075"/>
            <a:ext cx="2187575" cy="234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2748" name="Picture 252" descr="IMG_324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981075"/>
            <a:ext cx="2374900" cy="23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2750" name="Rectangle 254"/>
          <p:cNvSpPr>
            <a:spLocks noChangeArrowheads="1"/>
          </p:cNvSpPr>
          <p:nvPr/>
        </p:nvSpPr>
        <p:spPr bwMode="auto">
          <a:xfrm>
            <a:off x="3463925" y="0"/>
            <a:ext cx="1409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457200"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1pPr>
            <a:lvl2pPr algn="l" defTabSz="457200"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57200"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57200"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57200"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SR RF</a:t>
            </a:r>
          </a:p>
        </p:txBody>
      </p:sp>
      <p:sp>
        <p:nvSpPr>
          <p:cNvPr id="362754" name="Rectangle 258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052513"/>
            <a:ext cx="2962275" cy="647700"/>
          </a:xfrm>
          <a:solidFill>
            <a:schemeClr val="hlink">
              <a:alpha val="5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Times New Roman" pitchFamily="18" charset="0"/>
              <a:buNone/>
            </a:pPr>
            <a:r>
              <a:rPr lang="es-ES" altLang="en-US" sz="3200" b="1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CaCo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3923928" y="4075857"/>
            <a:ext cx="4847808" cy="187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en-US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In routine operation, </a:t>
            </a:r>
            <a:r>
              <a:rPr lang="en-US" altLang="en-US" sz="24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CaCo</a:t>
            </a:r>
            <a:r>
              <a:rPr lang="en-US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has performed reliably and without problems.</a:t>
            </a:r>
          </a:p>
          <a:p>
            <a:pPr eaLnBrk="1" hangingPunct="1"/>
            <a:endParaRPr lang="en-US" altLang="en-US" sz="24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00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64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060575"/>
            <a:ext cx="3017837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6645" name="Text Box 5"/>
          <p:cNvSpPr txBox="1">
            <a:spLocks noChangeArrowheads="1"/>
          </p:cNvSpPr>
          <p:nvPr/>
        </p:nvSpPr>
        <p:spPr bwMode="auto">
          <a:xfrm>
            <a:off x="468313" y="5421313"/>
            <a:ext cx="378142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" altLang="en-US" sz="2000" b="0">
                <a:solidFill>
                  <a:schemeClr val="accent2"/>
                </a:solidFill>
                <a:latin typeface="Arial" charset="0"/>
              </a:rPr>
              <a:t>Plunger for single IOT operation</a:t>
            </a:r>
          </a:p>
          <a:p>
            <a:pPr eaLnBrk="0" hangingPunct="0"/>
            <a:r>
              <a:rPr lang="es-ES" altLang="en-US" sz="1800" b="0">
                <a:solidFill>
                  <a:schemeClr val="accent2"/>
                </a:solidFill>
                <a:latin typeface="Arial" charset="0"/>
              </a:rPr>
              <a:t>(actuated with a piston)</a:t>
            </a:r>
          </a:p>
        </p:txBody>
      </p:sp>
      <p:sp>
        <p:nvSpPr>
          <p:cNvPr id="496646" name="Line 6"/>
          <p:cNvSpPr>
            <a:spLocks noChangeShapeType="1"/>
          </p:cNvSpPr>
          <p:nvPr/>
        </p:nvSpPr>
        <p:spPr bwMode="auto">
          <a:xfrm flipV="1">
            <a:off x="1258888" y="4581525"/>
            <a:ext cx="720725" cy="792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66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3573463"/>
            <a:ext cx="4371975" cy="28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6648" name="Text Box 8"/>
          <p:cNvSpPr txBox="1">
            <a:spLocks noChangeArrowheads="1"/>
          </p:cNvSpPr>
          <p:nvPr/>
        </p:nvSpPr>
        <p:spPr bwMode="auto">
          <a:xfrm>
            <a:off x="4140200" y="1171575"/>
            <a:ext cx="4537075" cy="45720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s-ES" altLang="en-US" sz="2400" b="0">
                <a:solidFill>
                  <a:schemeClr val="accent2"/>
                </a:solidFill>
              </a:rPr>
              <a:t>80 kW operation in single IOT</a:t>
            </a:r>
          </a:p>
        </p:txBody>
      </p:sp>
      <p:pic>
        <p:nvPicPr>
          <p:cNvPr id="4966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844675"/>
            <a:ext cx="2592387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6650" name="Rectangle 10"/>
          <p:cNvSpPr>
            <a:spLocks noChangeArrowheads="1"/>
          </p:cNvSpPr>
          <p:nvPr/>
        </p:nvSpPr>
        <p:spPr bwMode="auto">
          <a:xfrm>
            <a:off x="3463925" y="0"/>
            <a:ext cx="1409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1pPr>
            <a:lvl2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SR RF</a:t>
            </a:r>
          </a:p>
        </p:txBody>
      </p:sp>
      <p:sp>
        <p:nvSpPr>
          <p:cNvPr id="496651" name="Rectangle 11"/>
          <p:cNvSpPr>
            <a:spLocks noChangeArrowheads="1"/>
          </p:cNvSpPr>
          <p:nvPr/>
        </p:nvSpPr>
        <p:spPr bwMode="auto">
          <a:xfrm>
            <a:off x="539750" y="1052513"/>
            <a:ext cx="2962275" cy="64770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1pPr>
            <a:lvl2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s-ES" altLang="en-US" sz="3200">
                <a:solidFill>
                  <a:schemeClr val="accent2"/>
                </a:solidFill>
                <a:latin typeface="Comic Sans MS" pitchFamily="66" charset="0"/>
              </a:rPr>
              <a:t>CaCo</a:t>
            </a:r>
          </a:p>
        </p:txBody>
      </p:sp>
    </p:spTree>
    <p:extLst>
      <p:ext uri="{BB962C8B-B14F-4D97-AF65-F5344CB8AC3E}">
        <p14:creationId xmlns:p14="http://schemas.microsoft.com/office/powerpoint/2010/main" val="117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463925" y="0"/>
            <a:ext cx="1409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1pPr>
            <a:lvl2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SR RF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9750" y="908720"/>
            <a:ext cx="8136706" cy="64770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1pPr>
            <a:lvl2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s-ES" altLang="en-US" sz="3200" dirty="0" err="1" smtClean="0">
                <a:solidFill>
                  <a:schemeClr val="accent2"/>
                </a:solidFill>
                <a:latin typeface="Comic Sans MS" pitchFamily="66" charset="0"/>
              </a:rPr>
              <a:t>CoStub</a:t>
            </a:r>
            <a:r>
              <a:rPr lang="es-ES" altLang="en-US" sz="3200" dirty="0" smtClean="0">
                <a:solidFill>
                  <a:schemeClr val="accent2"/>
                </a:solidFill>
                <a:latin typeface="Comic Sans MS" pitchFamily="66" charset="0"/>
              </a:rPr>
              <a:t>:  </a:t>
            </a:r>
            <a:r>
              <a:rPr lang="es-ES" altLang="en-US" sz="2800" dirty="0" smtClean="0">
                <a:solidFill>
                  <a:schemeClr val="accent2"/>
                </a:solidFill>
                <a:latin typeface="Comic Sans MS" pitchFamily="66" charset="0"/>
              </a:rPr>
              <a:t>Coaxial </a:t>
            </a:r>
            <a:r>
              <a:rPr lang="es-ES" altLang="en-US" sz="2800" dirty="0" err="1" smtClean="0">
                <a:solidFill>
                  <a:schemeClr val="accent2"/>
                </a:solidFill>
                <a:latin typeface="Comic Sans MS" pitchFamily="66" charset="0"/>
              </a:rPr>
              <a:t>shortcut</a:t>
            </a:r>
            <a:r>
              <a:rPr lang="es-ES" altLang="en-US" sz="28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s-ES" altLang="en-US" sz="2800" dirty="0" err="1" smtClean="0">
                <a:solidFill>
                  <a:schemeClr val="accent2"/>
                </a:solidFill>
                <a:latin typeface="Comic Sans MS" pitchFamily="66" charset="0"/>
              </a:rPr>
              <a:t>using</a:t>
            </a:r>
            <a:r>
              <a:rPr lang="es-ES" altLang="en-US" sz="28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s-ES" altLang="en-US" sz="2800" dirty="0" err="1" smtClean="0">
                <a:solidFill>
                  <a:schemeClr val="accent2"/>
                </a:solidFill>
                <a:latin typeface="Comic Sans MS" pitchFamily="66" charset="0"/>
              </a:rPr>
              <a:t>stub</a:t>
            </a:r>
            <a:r>
              <a:rPr lang="es-ES" altLang="en-US" sz="28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s-ES" altLang="en-US" sz="2800" dirty="0" err="1" smtClean="0">
                <a:solidFill>
                  <a:schemeClr val="accent2"/>
                </a:solidFill>
                <a:latin typeface="Comic Sans MS" pitchFamily="66" charset="0"/>
              </a:rPr>
              <a:t>tunners</a:t>
            </a:r>
            <a:endParaRPr lang="es-ES" altLang="en-US" sz="32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9"/>
          <a:stretch/>
        </p:blipFill>
        <p:spPr bwMode="auto">
          <a:xfrm>
            <a:off x="4385556" y="4149080"/>
            <a:ext cx="4269232" cy="221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226" y="1916832"/>
            <a:ext cx="4325615" cy="211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436096" y="1952237"/>
            <a:ext cx="3096343" cy="1200329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s-ES" altLang="en-US" sz="2400" b="0" i="0" dirty="0" err="1" smtClean="0">
                <a:solidFill>
                  <a:schemeClr val="accent2"/>
                </a:solidFill>
              </a:rPr>
              <a:t>To</a:t>
            </a:r>
            <a:r>
              <a:rPr lang="es-ES" altLang="en-US" sz="2400" b="0" i="0" dirty="0" smtClean="0">
                <a:solidFill>
                  <a:schemeClr val="accent2"/>
                </a:solidFill>
              </a:rPr>
              <a:t> </a:t>
            </a:r>
            <a:r>
              <a:rPr lang="es-ES" altLang="en-US" sz="2400" b="0" i="0" dirty="0" err="1" smtClean="0">
                <a:solidFill>
                  <a:schemeClr val="accent2"/>
                </a:solidFill>
              </a:rPr>
              <a:t>isolate</a:t>
            </a:r>
            <a:r>
              <a:rPr lang="es-ES" altLang="en-US" sz="2400" b="0" i="0" dirty="0" smtClean="0">
                <a:solidFill>
                  <a:schemeClr val="accent2"/>
                </a:solidFill>
              </a:rPr>
              <a:t> </a:t>
            </a:r>
            <a:r>
              <a:rPr lang="es-ES" altLang="en-US" sz="2400" b="0" dirty="0" err="1" smtClean="0">
                <a:solidFill>
                  <a:schemeClr val="accent2"/>
                </a:solidFill>
              </a:rPr>
              <a:t>the</a:t>
            </a:r>
            <a:r>
              <a:rPr lang="es-ES" altLang="en-US" sz="2400" b="0" dirty="0" smtClean="0">
                <a:solidFill>
                  <a:schemeClr val="accent2"/>
                </a:solidFill>
              </a:rPr>
              <a:t> </a:t>
            </a:r>
            <a:r>
              <a:rPr lang="es-ES" altLang="en-US" sz="2400" b="0" dirty="0" err="1" smtClean="0">
                <a:solidFill>
                  <a:schemeClr val="accent2"/>
                </a:solidFill>
              </a:rPr>
              <a:t>not</a:t>
            </a:r>
            <a:r>
              <a:rPr lang="es-ES" altLang="en-US" sz="2400" b="0" dirty="0" smtClean="0">
                <a:solidFill>
                  <a:schemeClr val="accent2"/>
                </a:solidFill>
              </a:rPr>
              <a:t> </a:t>
            </a:r>
            <a:r>
              <a:rPr lang="es-ES" altLang="en-US" sz="2400" b="0" dirty="0" err="1" smtClean="0">
                <a:solidFill>
                  <a:schemeClr val="accent2"/>
                </a:solidFill>
              </a:rPr>
              <a:t>operational</a:t>
            </a:r>
            <a:r>
              <a:rPr lang="es-ES" altLang="en-US" sz="2400" b="0" dirty="0" smtClean="0">
                <a:solidFill>
                  <a:schemeClr val="accent2"/>
                </a:solidFill>
              </a:rPr>
              <a:t> IOT </a:t>
            </a:r>
            <a:r>
              <a:rPr lang="es-ES" altLang="en-US" sz="2400" b="0" i="0" dirty="0" err="1" smtClean="0">
                <a:solidFill>
                  <a:schemeClr val="accent2"/>
                </a:solidFill>
              </a:rPr>
              <a:t>for</a:t>
            </a:r>
            <a:r>
              <a:rPr lang="es-ES" altLang="en-US" sz="2400" b="0" i="0" dirty="0" smtClean="0">
                <a:solidFill>
                  <a:schemeClr val="accent2"/>
                </a:solidFill>
              </a:rPr>
              <a:t> single IOT </a:t>
            </a:r>
            <a:r>
              <a:rPr lang="es-ES" altLang="en-US" sz="2400" b="0" i="0" dirty="0" err="1" smtClean="0">
                <a:solidFill>
                  <a:schemeClr val="accent2"/>
                </a:solidFill>
              </a:rPr>
              <a:t>operation</a:t>
            </a:r>
            <a:endParaRPr lang="es-ES" altLang="en-US" sz="2400" b="0" i="0" dirty="0">
              <a:solidFill>
                <a:schemeClr val="accent2"/>
              </a:solidFill>
            </a:endParaRPr>
          </a:p>
        </p:txBody>
      </p:sp>
      <p:pic>
        <p:nvPicPr>
          <p:cNvPr id="13" name="Picture 7" descr="stubs_in_guia_de_onda_notouch_1_10"/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739" y="3717032"/>
            <a:ext cx="3628229" cy="179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5358" y="5390435"/>
            <a:ext cx="2553417" cy="120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69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751" y="2420888"/>
            <a:ext cx="24482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es-ES" sz="2000" i="0" dirty="0" smtClean="0">
                <a:solidFill>
                  <a:schemeClr val="accent2"/>
                </a:solidFill>
              </a:rPr>
              <a:t>In </a:t>
            </a:r>
            <a:r>
              <a:rPr lang="es-ES" sz="2000" i="0" dirty="0" err="1" smtClean="0">
                <a:solidFill>
                  <a:schemeClr val="accent2"/>
                </a:solidFill>
              </a:rPr>
              <a:t>operation</a:t>
            </a:r>
            <a:endParaRPr lang="en-US" sz="2000" i="0" dirty="0">
              <a:solidFill>
                <a:schemeClr val="accent2"/>
              </a:solidFill>
            </a:endParaRPr>
          </a:p>
        </p:txBody>
      </p:sp>
      <p:pic>
        <p:nvPicPr>
          <p:cNvPr id="16390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5544616" cy="340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463925" y="0"/>
            <a:ext cx="1409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1pPr>
            <a:lvl2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SR RF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9751" y="836712"/>
            <a:ext cx="2160042" cy="64770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1pPr>
            <a:lvl2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s-ES" altLang="en-US" sz="3200" dirty="0" err="1" smtClean="0">
                <a:solidFill>
                  <a:schemeClr val="accent2"/>
                </a:solidFill>
                <a:latin typeface="Comic Sans MS" pitchFamily="66" charset="0"/>
              </a:rPr>
              <a:t>CoStub</a:t>
            </a:r>
            <a:endParaRPr lang="es-ES" altLang="en-US" sz="32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9952" y="458112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CaCo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407707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CoStub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414908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CoStub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1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996184"/>
              </p:ext>
            </p:extLst>
          </p:nvPr>
        </p:nvGraphicFramePr>
        <p:xfrm>
          <a:off x="2843809" y="836712"/>
          <a:ext cx="5819382" cy="1872210"/>
        </p:xfrm>
        <a:graphic>
          <a:graphicData uri="http://schemas.openxmlformats.org/drawingml/2006/table">
            <a:tbl>
              <a:tblPr/>
              <a:tblGrid>
                <a:gridCol w="4143209"/>
                <a:gridCol w="1676173"/>
              </a:tblGrid>
              <a:tr h="374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Power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after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Costub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AT 80 kW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0.365 W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Initial/ final temperture of the stubs at 80 kW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24ºC/26ºC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Arcs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 detected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RF Leaks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 observed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 Reflected to the active IOT at 80 kW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 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8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782638"/>
            <a:ext cx="6048375" cy="57245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4002" name="Text Box 2"/>
          <p:cNvSpPr txBox="1">
            <a:spLocks noChangeArrowheads="1"/>
          </p:cNvSpPr>
          <p:nvPr/>
        </p:nvSpPr>
        <p:spPr bwMode="auto">
          <a:xfrm>
            <a:off x="468313" y="884238"/>
            <a:ext cx="30241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GB" altLang="en-US" sz="2400">
                <a:solidFill>
                  <a:srgbClr val="0000CC"/>
                </a:solidFill>
              </a:rPr>
              <a:t>ALBA Accelerators</a:t>
            </a:r>
            <a:endParaRPr lang="en-GB" altLang="en-US" sz="2400">
              <a:solidFill>
                <a:schemeClr val="tx1"/>
              </a:solidFill>
            </a:endParaRPr>
          </a:p>
        </p:txBody>
      </p:sp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179388" y="2205038"/>
            <a:ext cx="273685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2400" b="0" dirty="0"/>
              <a:t>LINAC</a:t>
            </a:r>
          </a:p>
          <a:p>
            <a:r>
              <a:rPr lang="es-ES" altLang="en-US" sz="2000" b="0" dirty="0"/>
              <a:t>100 </a:t>
            </a:r>
            <a:r>
              <a:rPr lang="es-ES" altLang="en-US" sz="2000" b="0" dirty="0" err="1"/>
              <a:t>Mev</a:t>
            </a:r>
            <a:endParaRPr lang="es-ES" altLang="en-US" sz="2000" b="0" dirty="0"/>
          </a:p>
          <a:p>
            <a:endParaRPr lang="es-ES" altLang="en-US" sz="2400" b="0" dirty="0"/>
          </a:p>
          <a:p>
            <a:r>
              <a:rPr lang="es-ES" altLang="en-US" sz="2400" b="0" dirty="0"/>
              <a:t>BOOSTER</a:t>
            </a:r>
          </a:p>
          <a:p>
            <a:r>
              <a:rPr lang="es-ES" altLang="en-US" sz="2000" b="0" dirty="0"/>
              <a:t>100 </a:t>
            </a:r>
            <a:r>
              <a:rPr lang="es-ES" altLang="en-US" sz="2000" b="0" dirty="0" err="1"/>
              <a:t>MeV</a:t>
            </a:r>
            <a:r>
              <a:rPr lang="es-ES" altLang="en-US" sz="2000" b="0" dirty="0"/>
              <a:t> – 3 </a:t>
            </a:r>
            <a:r>
              <a:rPr lang="es-ES" altLang="en-US" sz="2000" b="0" dirty="0" err="1"/>
              <a:t>GeV</a:t>
            </a:r>
            <a:endParaRPr lang="es-ES" altLang="en-US" sz="2000" b="0" dirty="0"/>
          </a:p>
          <a:p>
            <a:endParaRPr lang="es-ES" altLang="en-US" sz="2400" b="0" dirty="0"/>
          </a:p>
          <a:p>
            <a:r>
              <a:rPr lang="es-ES" altLang="en-US" sz="2400" b="0" dirty="0"/>
              <a:t>STORAGE RING</a:t>
            </a:r>
          </a:p>
          <a:p>
            <a:r>
              <a:rPr lang="es-ES" altLang="en-US" sz="2000" b="0" dirty="0"/>
              <a:t>3 </a:t>
            </a:r>
            <a:r>
              <a:rPr lang="es-ES" altLang="en-US" sz="2000" b="0" dirty="0" err="1"/>
              <a:t>GeV</a:t>
            </a:r>
            <a:endParaRPr lang="es-ES" altLang="en-US" sz="2000" b="0" dirty="0"/>
          </a:p>
        </p:txBody>
      </p:sp>
      <p:sp>
        <p:nvSpPr>
          <p:cNvPr id="384005" name="Line 5"/>
          <p:cNvSpPr>
            <a:spLocks noChangeShapeType="1"/>
          </p:cNvSpPr>
          <p:nvPr/>
        </p:nvSpPr>
        <p:spPr bwMode="auto">
          <a:xfrm>
            <a:off x="2339975" y="2636838"/>
            <a:ext cx="50403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4006" name="Line 6"/>
          <p:cNvSpPr>
            <a:spLocks noChangeShapeType="1"/>
          </p:cNvSpPr>
          <p:nvPr/>
        </p:nvSpPr>
        <p:spPr bwMode="auto">
          <a:xfrm>
            <a:off x="2411413" y="3573463"/>
            <a:ext cx="18732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4007" name="Line 7"/>
          <p:cNvSpPr>
            <a:spLocks noChangeShapeType="1"/>
          </p:cNvSpPr>
          <p:nvPr/>
        </p:nvSpPr>
        <p:spPr bwMode="auto">
          <a:xfrm flipV="1">
            <a:off x="2843213" y="4437063"/>
            <a:ext cx="1368425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5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941513"/>
            <a:ext cx="391160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357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2757487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35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04875"/>
            <a:ext cx="8228012" cy="579438"/>
          </a:xfrm>
          <a:solidFill>
            <a:schemeClr val="hlink">
              <a:alpha val="5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n-US" sz="3200" b="1">
                <a:solidFill>
                  <a:schemeClr val="accent2"/>
                </a:solidFill>
                <a:latin typeface="Comic Sans MS" pitchFamily="66" charset="0"/>
              </a:rPr>
              <a:t>Watrax</a:t>
            </a:r>
            <a:r>
              <a:rPr lang="es-ES" altLang="en-US" sz="3200">
                <a:solidFill>
                  <a:schemeClr val="accent2"/>
                </a:solidFill>
                <a:latin typeface="Comic Sans MS" pitchFamily="66" charset="0"/>
              </a:rPr>
              <a:t>: </a:t>
            </a:r>
            <a:r>
              <a:rPr lang="es-ES" altLang="en-US" sz="2800">
                <a:solidFill>
                  <a:schemeClr val="accent2"/>
                </a:solidFill>
                <a:latin typeface="Comic Sans MS" pitchFamily="66" charset="0"/>
              </a:rPr>
              <a:t>Waveguide to Coaxial transition</a:t>
            </a:r>
          </a:p>
        </p:txBody>
      </p:sp>
      <p:sp>
        <p:nvSpPr>
          <p:cNvPr id="493572" name="Text Box 4"/>
          <p:cNvSpPr txBox="1">
            <a:spLocks noChangeArrowheads="1"/>
          </p:cNvSpPr>
          <p:nvPr/>
        </p:nvSpPr>
        <p:spPr bwMode="auto">
          <a:xfrm>
            <a:off x="468313" y="1917700"/>
            <a:ext cx="4891087" cy="167640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rabicParenR"/>
            </a:pPr>
            <a:r>
              <a:rPr lang="es-ES" altLang="en-US" b="0">
                <a:solidFill>
                  <a:schemeClr val="accent2"/>
                </a:solidFill>
                <a:latin typeface="Comic Sans MS" pitchFamily="66" charset="0"/>
              </a:rPr>
              <a:t>Allow water cooling channels in</a:t>
            </a:r>
          </a:p>
          <a:p>
            <a:pPr>
              <a:buFontTx/>
              <a:buAutoNum type="arabicParenR"/>
            </a:pPr>
            <a:endParaRPr lang="es-ES" altLang="en-US" sz="1600" b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buFontTx/>
              <a:buAutoNum type="arabicParenR"/>
            </a:pPr>
            <a:r>
              <a:rPr lang="es-ES" altLang="en-US" b="0">
                <a:solidFill>
                  <a:schemeClr val="accent2"/>
                </a:solidFill>
                <a:latin typeface="Comic Sans MS" pitchFamily="66" charset="0"/>
              </a:rPr>
              <a:t>Up to 160 kW</a:t>
            </a:r>
          </a:p>
          <a:p>
            <a:pPr>
              <a:buFontTx/>
              <a:buAutoNum type="arabicParenR"/>
            </a:pPr>
            <a:endParaRPr lang="es-ES" altLang="en-US" sz="1600" b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buFontTx/>
              <a:buAutoNum type="arabicParenR"/>
            </a:pPr>
            <a:r>
              <a:rPr lang="es-ES" altLang="en-US" b="0">
                <a:solidFill>
                  <a:schemeClr val="accent2"/>
                </a:solidFill>
                <a:latin typeface="Comic Sans MS" pitchFamily="66" charset="0"/>
              </a:rPr>
              <a:t>Fit the geometry</a:t>
            </a:r>
          </a:p>
        </p:txBody>
      </p:sp>
      <p:sp>
        <p:nvSpPr>
          <p:cNvPr id="493574" name="Rectangle 6"/>
          <p:cNvSpPr>
            <a:spLocks noChangeArrowheads="1"/>
          </p:cNvSpPr>
          <p:nvPr/>
        </p:nvSpPr>
        <p:spPr bwMode="auto">
          <a:xfrm>
            <a:off x="3463925" y="0"/>
            <a:ext cx="1409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1pPr>
            <a:lvl2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SR RF</a:t>
            </a:r>
          </a:p>
        </p:txBody>
      </p:sp>
    </p:spTree>
    <p:extLst>
      <p:ext uri="{BB962C8B-B14F-4D97-AF65-F5344CB8AC3E}">
        <p14:creationId xmlns:p14="http://schemas.microsoft.com/office/powerpoint/2010/main" val="20771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6" name="Text Box 4"/>
          <p:cNvSpPr txBox="1">
            <a:spLocks noChangeArrowheads="1"/>
          </p:cNvSpPr>
          <p:nvPr/>
        </p:nvSpPr>
        <p:spPr bwMode="auto">
          <a:xfrm>
            <a:off x="1403350" y="5084763"/>
            <a:ext cx="6697663" cy="1382712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 b="0">
                <a:solidFill>
                  <a:schemeClr val="accent2"/>
                </a:solidFill>
              </a:rPr>
              <a:t>Maximum CW power: 		160 kW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 b="0">
                <a:solidFill>
                  <a:schemeClr val="accent2"/>
                </a:solidFill>
              </a:rPr>
              <a:t>VSWR: 				1.061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 b="0">
                <a:solidFill>
                  <a:schemeClr val="accent2"/>
                </a:solidFill>
              </a:rPr>
              <a:t>Max. peak electric field: 		239 kV/m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 b="0">
                <a:solidFill>
                  <a:schemeClr val="accent2"/>
                </a:solidFill>
              </a:rPr>
              <a:t>Power dissipated:		74.1 W</a:t>
            </a:r>
          </a:p>
        </p:txBody>
      </p:sp>
      <p:pic>
        <p:nvPicPr>
          <p:cNvPr id="494598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4176712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4601" name="Rectangle 9"/>
          <p:cNvSpPr>
            <a:spLocks noChangeArrowheads="1"/>
          </p:cNvSpPr>
          <p:nvPr/>
        </p:nvSpPr>
        <p:spPr bwMode="auto">
          <a:xfrm>
            <a:off x="3463925" y="0"/>
            <a:ext cx="1409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1pPr>
            <a:lvl2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SR RF</a:t>
            </a:r>
          </a:p>
        </p:txBody>
      </p:sp>
      <p:sp>
        <p:nvSpPr>
          <p:cNvPr id="49460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04875"/>
            <a:ext cx="8228012" cy="579438"/>
          </a:xfrm>
          <a:solidFill>
            <a:schemeClr val="hlink">
              <a:alpha val="5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n-US" sz="3200" b="1">
                <a:solidFill>
                  <a:schemeClr val="accent2"/>
                </a:solidFill>
                <a:latin typeface="Comic Sans MS" pitchFamily="66" charset="0"/>
              </a:rPr>
              <a:t>Watrax</a:t>
            </a:r>
            <a:endParaRPr lang="es-ES" altLang="en-US" sz="320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494605" name="Picture 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175" y="1700213"/>
            <a:ext cx="3106738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66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157788"/>
            <a:ext cx="91090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94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728788"/>
            <a:ext cx="74168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9480" name="Rectangle 8"/>
          <p:cNvSpPr>
            <a:spLocks noChangeArrowheads="1"/>
          </p:cNvSpPr>
          <p:nvPr/>
        </p:nvSpPr>
        <p:spPr bwMode="auto">
          <a:xfrm>
            <a:off x="3463925" y="0"/>
            <a:ext cx="1409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1pPr>
            <a:lvl2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SR RF</a:t>
            </a:r>
          </a:p>
        </p:txBody>
      </p:sp>
      <p:sp>
        <p:nvSpPr>
          <p:cNvPr id="489481" name="Rectangle 9"/>
          <p:cNvSpPr>
            <a:spLocks noChangeArrowheads="1"/>
          </p:cNvSpPr>
          <p:nvPr/>
        </p:nvSpPr>
        <p:spPr bwMode="auto">
          <a:xfrm>
            <a:off x="468313" y="765175"/>
            <a:ext cx="8228012" cy="579438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1pPr>
            <a:lvl2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s-ES" altLang="en-US" sz="3200">
                <a:solidFill>
                  <a:schemeClr val="accent2"/>
                </a:solidFill>
                <a:latin typeface="Comic Sans MS" pitchFamily="66" charset="0"/>
              </a:rPr>
              <a:t>Watrax</a:t>
            </a:r>
            <a:r>
              <a:rPr lang="es-ES" altLang="en-US" sz="3200" b="0">
                <a:solidFill>
                  <a:schemeClr val="accent2"/>
                </a:solidFill>
                <a:latin typeface="Comic Sans MS" pitchFamily="66" charset="0"/>
              </a:rPr>
              <a:t>:</a:t>
            </a:r>
            <a:r>
              <a:rPr lang="es-ES" altLang="en-US" sz="320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s-ES" altLang="en-US" sz="2800" b="0">
                <a:solidFill>
                  <a:schemeClr val="accent2"/>
                </a:solidFill>
                <a:latin typeface="Comic Sans MS" pitchFamily="66" charset="0"/>
              </a:rPr>
              <a:t>Power test at DESY</a:t>
            </a:r>
          </a:p>
        </p:txBody>
      </p:sp>
      <p:sp>
        <p:nvSpPr>
          <p:cNvPr id="489482" name="Text Box 10"/>
          <p:cNvSpPr txBox="1">
            <a:spLocks noChangeArrowheads="1"/>
          </p:cNvSpPr>
          <p:nvPr/>
        </p:nvSpPr>
        <p:spPr bwMode="auto">
          <a:xfrm>
            <a:off x="1116013" y="1916113"/>
            <a:ext cx="1355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n-US" sz="2400">
                <a:solidFill>
                  <a:schemeClr val="accent2"/>
                </a:solidFill>
              </a:rPr>
              <a:t>250 kW</a:t>
            </a:r>
          </a:p>
        </p:txBody>
      </p:sp>
      <p:sp>
        <p:nvSpPr>
          <p:cNvPr id="489483" name="Oval 11"/>
          <p:cNvSpPr>
            <a:spLocks noChangeArrowheads="1"/>
          </p:cNvSpPr>
          <p:nvPr/>
        </p:nvSpPr>
        <p:spPr bwMode="auto">
          <a:xfrm>
            <a:off x="684213" y="1628775"/>
            <a:ext cx="503237" cy="431800"/>
          </a:xfrm>
          <a:prstGeom prst="ellipse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05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601" name="Group 25"/>
          <p:cNvGrpSpPr>
            <a:grpSpLocks/>
          </p:cNvGrpSpPr>
          <p:nvPr/>
        </p:nvGrpSpPr>
        <p:grpSpPr bwMode="auto">
          <a:xfrm>
            <a:off x="130175" y="1917700"/>
            <a:ext cx="4154488" cy="4824413"/>
            <a:chOff x="909" y="657"/>
            <a:chExt cx="3174" cy="3533"/>
          </a:xfrm>
        </p:grpSpPr>
        <p:sp>
          <p:nvSpPr>
            <p:cNvPr id="280602" name="Text Box 26"/>
            <p:cNvSpPr txBox="1">
              <a:spLocks noChangeArrowheads="1"/>
            </p:cNvSpPr>
            <p:nvPr/>
          </p:nvSpPr>
          <p:spPr bwMode="auto">
            <a:xfrm>
              <a:off x="909" y="1466"/>
              <a:ext cx="13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 altLang="en-US" sz="1600" b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80603" name="Picture 27" descr="IMG_4943_JROT434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" y="657"/>
              <a:ext cx="2408" cy="3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0604" name="Group 28"/>
            <p:cNvGrpSpPr>
              <a:grpSpLocks/>
            </p:cNvGrpSpPr>
            <p:nvPr/>
          </p:nvGrpSpPr>
          <p:grpSpPr bwMode="auto">
            <a:xfrm>
              <a:off x="1434" y="941"/>
              <a:ext cx="2649" cy="3249"/>
              <a:chOff x="3012" y="3684"/>
              <a:chExt cx="6624" cy="8124"/>
            </a:xfrm>
          </p:grpSpPr>
          <p:sp>
            <p:nvSpPr>
              <p:cNvPr id="280605" name="Text Box 29"/>
              <p:cNvSpPr txBox="1">
                <a:spLocks noChangeArrowheads="1"/>
              </p:cNvSpPr>
              <p:nvPr/>
            </p:nvSpPr>
            <p:spPr bwMode="auto">
              <a:xfrm>
                <a:off x="3396" y="10248"/>
                <a:ext cx="1416" cy="624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r>
                  <a:rPr lang="en-US" altLang="en-US" sz="1000" b="0">
                    <a:solidFill>
                      <a:schemeClr val="tx1"/>
                    </a:solidFill>
                    <a:latin typeface="Tahoma" pitchFamily="34" charset="0"/>
                  </a:rPr>
                  <a:t>Alignment</a:t>
                </a:r>
                <a:endParaRPr lang="en-US" altLang="en-US" sz="2000" b="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80606" name="Line 30"/>
              <p:cNvSpPr>
                <a:spLocks noChangeShapeType="1"/>
              </p:cNvSpPr>
              <p:nvPr/>
            </p:nvSpPr>
            <p:spPr bwMode="auto">
              <a:xfrm>
                <a:off x="4812" y="10560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07" name="Line 31"/>
              <p:cNvSpPr>
                <a:spLocks noChangeShapeType="1"/>
              </p:cNvSpPr>
              <p:nvPr/>
            </p:nvSpPr>
            <p:spPr bwMode="auto">
              <a:xfrm flipV="1">
                <a:off x="5100" y="8136"/>
                <a:ext cx="3864" cy="241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08" name="Line 32"/>
              <p:cNvSpPr>
                <a:spLocks noChangeShapeType="1"/>
              </p:cNvSpPr>
              <p:nvPr/>
            </p:nvSpPr>
            <p:spPr bwMode="auto">
              <a:xfrm flipV="1">
                <a:off x="5100" y="7536"/>
                <a:ext cx="96" cy="301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09" name="Text Box 33"/>
              <p:cNvSpPr txBox="1">
                <a:spLocks noChangeArrowheads="1"/>
              </p:cNvSpPr>
              <p:nvPr/>
            </p:nvSpPr>
            <p:spPr bwMode="auto">
              <a:xfrm>
                <a:off x="4584" y="11184"/>
                <a:ext cx="1224" cy="624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r>
                  <a:rPr lang="en-US" altLang="en-US" sz="1000" b="0">
                    <a:solidFill>
                      <a:schemeClr val="tx1"/>
                    </a:solidFill>
                    <a:latin typeface="Tahoma" pitchFamily="34" charset="0"/>
                  </a:rPr>
                  <a:t>Tension</a:t>
                </a:r>
                <a:endParaRPr lang="en-US" altLang="en-US" sz="2000" b="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80610" name="Line 34"/>
              <p:cNvSpPr>
                <a:spLocks noChangeShapeType="1"/>
              </p:cNvSpPr>
              <p:nvPr/>
            </p:nvSpPr>
            <p:spPr bwMode="auto">
              <a:xfrm flipV="1">
                <a:off x="5844" y="9936"/>
                <a:ext cx="2772" cy="156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11" name="Text Box 35"/>
              <p:cNvSpPr txBox="1">
                <a:spLocks noChangeArrowheads="1"/>
              </p:cNvSpPr>
              <p:nvPr/>
            </p:nvSpPr>
            <p:spPr bwMode="auto">
              <a:xfrm>
                <a:off x="3168" y="3768"/>
                <a:ext cx="1680" cy="564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r>
                  <a:rPr lang="en-US" altLang="en-US" sz="1000" b="0">
                    <a:solidFill>
                      <a:schemeClr val="tx1"/>
                    </a:solidFill>
                    <a:latin typeface="Tahoma" pitchFamily="34" charset="0"/>
                  </a:rPr>
                  <a:t>Bead motion</a:t>
                </a:r>
                <a:endParaRPr lang="en-US" altLang="en-US" sz="2000" b="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80612" name="Line 36"/>
              <p:cNvSpPr>
                <a:spLocks noChangeShapeType="1"/>
              </p:cNvSpPr>
              <p:nvPr/>
            </p:nvSpPr>
            <p:spPr bwMode="auto">
              <a:xfrm flipH="1">
                <a:off x="3252" y="4332"/>
                <a:ext cx="768" cy="27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13" name="Line 37"/>
              <p:cNvSpPr>
                <a:spLocks noChangeShapeType="1"/>
              </p:cNvSpPr>
              <p:nvPr/>
            </p:nvSpPr>
            <p:spPr bwMode="auto">
              <a:xfrm flipH="1" flipV="1">
                <a:off x="6924" y="7524"/>
                <a:ext cx="1440" cy="43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14" name="Line 38"/>
              <p:cNvSpPr>
                <a:spLocks noChangeShapeType="1"/>
              </p:cNvSpPr>
              <p:nvPr/>
            </p:nvSpPr>
            <p:spPr bwMode="auto">
              <a:xfrm flipH="1" flipV="1">
                <a:off x="5412" y="7068"/>
                <a:ext cx="1488" cy="444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15" name="Line 39"/>
              <p:cNvSpPr>
                <a:spLocks noChangeShapeType="1"/>
              </p:cNvSpPr>
              <p:nvPr/>
            </p:nvSpPr>
            <p:spPr bwMode="auto">
              <a:xfrm flipH="1">
                <a:off x="3012" y="7152"/>
                <a:ext cx="1428" cy="7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16" name="Line 40"/>
              <p:cNvSpPr>
                <a:spLocks noChangeShapeType="1"/>
              </p:cNvSpPr>
              <p:nvPr/>
            </p:nvSpPr>
            <p:spPr bwMode="auto">
              <a:xfrm flipH="1">
                <a:off x="4428" y="7104"/>
                <a:ext cx="984" cy="4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17" name="Text Box 41"/>
              <p:cNvSpPr txBox="1">
                <a:spLocks noChangeArrowheads="1"/>
              </p:cNvSpPr>
              <p:nvPr/>
            </p:nvSpPr>
            <p:spPr bwMode="auto">
              <a:xfrm>
                <a:off x="7260" y="3684"/>
                <a:ext cx="2376" cy="756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r>
                  <a:rPr lang="en-US" altLang="en-US" sz="1000" b="0">
                    <a:solidFill>
                      <a:schemeClr val="tx1"/>
                    </a:solidFill>
                    <a:latin typeface="Tahoma" pitchFamily="34" charset="0"/>
                  </a:rPr>
                  <a:t>Wire on which beads are attached</a:t>
                </a:r>
                <a:endParaRPr lang="en-US" altLang="en-US" sz="2000" b="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80618" name="Line 42"/>
              <p:cNvSpPr>
                <a:spLocks noChangeShapeType="1"/>
              </p:cNvSpPr>
              <p:nvPr/>
            </p:nvSpPr>
            <p:spPr bwMode="auto">
              <a:xfrm flipH="1">
                <a:off x="7644" y="4452"/>
                <a:ext cx="744" cy="33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0619" name="Oval 43"/>
            <p:cNvSpPr>
              <a:spLocks noChangeArrowheads="1"/>
            </p:cNvSpPr>
            <p:nvPr/>
          </p:nvSpPr>
          <p:spPr bwMode="auto">
            <a:xfrm>
              <a:off x="2937" y="2443"/>
              <a:ext cx="56" cy="57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80620" name="Text Box 44"/>
            <p:cNvSpPr txBox="1">
              <a:spLocks noChangeArrowheads="1"/>
            </p:cNvSpPr>
            <p:nvPr/>
          </p:nvSpPr>
          <p:spPr bwMode="auto">
            <a:xfrm>
              <a:off x="2852" y="1536"/>
              <a:ext cx="568" cy="18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000" b="0">
                  <a:solidFill>
                    <a:schemeClr val="tx1"/>
                  </a:solidFill>
                  <a:latin typeface="Tahoma" pitchFamily="34" charset="0"/>
                </a:rPr>
                <a:t>bead</a:t>
              </a:r>
            </a:p>
          </p:txBody>
        </p:sp>
        <p:sp>
          <p:nvSpPr>
            <p:cNvPr id="280621" name="Line 45"/>
            <p:cNvSpPr>
              <a:spLocks noChangeShapeType="1"/>
            </p:cNvSpPr>
            <p:nvPr/>
          </p:nvSpPr>
          <p:spPr bwMode="auto">
            <a:xfrm flipH="1">
              <a:off x="2965" y="1706"/>
              <a:ext cx="142" cy="73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280578" name="Text Box 2"/>
          <p:cNvSpPr txBox="1">
            <a:spLocks noChangeArrowheads="1"/>
          </p:cNvSpPr>
          <p:nvPr/>
        </p:nvSpPr>
        <p:spPr bwMode="auto">
          <a:xfrm>
            <a:off x="582613" y="700088"/>
            <a:ext cx="8093075" cy="1006475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altLang="en-US" sz="3200" dirty="0">
                <a:solidFill>
                  <a:schemeClr val="accent2"/>
                </a:solidFill>
              </a:rPr>
              <a:t>RF cavity:  </a:t>
            </a:r>
            <a:r>
              <a:rPr lang="en-GB" altLang="en-US" sz="3200" dirty="0" smtClean="0">
                <a:solidFill>
                  <a:schemeClr val="accent2"/>
                </a:solidFill>
              </a:rPr>
              <a:t>DAMPY - </a:t>
            </a:r>
            <a:r>
              <a:rPr lang="en-GB" altLang="en-US" sz="2400" dirty="0" smtClean="0">
                <a:solidFill>
                  <a:schemeClr val="accent2"/>
                </a:solidFill>
              </a:rPr>
              <a:t>HOM damped cavity</a:t>
            </a:r>
            <a:endParaRPr lang="en-GB" altLang="en-US" sz="3200" dirty="0">
              <a:solidFill>
                <a:schemeClr val="accent2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GB" altLang="en-US" sz="1800" b="0" dirty="0">
                <a:solidFill>
                  <a:schemeClr val="accent2"/>
                </a:solidFill>
              </a:rPr>
              <a:t>(in collaboration with </a:t>
            </a:r>
            <a:r>
              <a:rPr lang="en-GB" altLang="en-US" sz="1800" b="0" dirty="0" err="1">
                <a:solidFill>
                  <a:schemeClr val="accent2"/>
                </a:solidFill>
              </a:rPr>
              <a:t>Bessy</a:t>
            </a:r>
            <a:r>
              <a:rPr lang="en-GB" altLang="en-US" sz="1800" b="0" dirty="0">
                <a:solidFill>
                  <a:schemeClr val="accent2"/>
                </a:solidFill>
              </a:rPr>
              <a:t>)</a:t>
            </a:r>
          </a:p>
        </p:txBody>
      </p:sp>
      <p:grpSp>
        <p:nvGrpSpPr>
          <p:cNvPr id="280622" name="Group 46"/>
          <p:cNvGrpSpPr>
            <a:grpSpLocks/>
          </p:cNvGrpSpPr>
          <p:nvPr/>
        </p:nvGrpSpPr>
        <p:grpSpPr bwMode="auto">
          <a:xfrm>
            <a:off x="4427538" y="1816100"/>
            <a:ext cx="4140200" cy="2908300"/>
            <a:chOff x="1398" y="1437"/>
            <a:chExt cx="4362" cy="2886"/>
          </a:xfrm>
        </p:grpSpPr>
        <p:grpSp>
          <p:nvGrpSpPr>
            <p:cNvPr id="280623" name="Group 47"/>
            <p:cNvGrpSpPr>
              <a:grpSpLocks/>
            </p:cNvGrpSpPr>
            <p:nvPr/>
          </p:nvGrpSpPr>
          <p:grpSpPr bwMode="auto">
            <a:xfrm>
              <a:off x="1398" y="1437"/>
              <a:ext cx="4362" cy="2886"/>
              <a:chOff x="1398" y="1437"/>
              <a:chExt cx="4362" cy="2886"/>
            </a:xfrm>
          </p:grpSpPr>
          <p:pic>
            <p:nvPicPr>
              <p:cNvPr id="280624" name="Picture 4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4" y="1437"/>
                <a:ext cx="4266" cy="2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280625" name="Object 49"/>
              <p:cNvGraphicFramePr>
                <a:graphicFrameLocks noChangeAspect="1"/>
              </p:cNvGraphicFramePr>
              <p:nvPr/>
            </p:nvGraphicFramePr>
            <p:xfrm>
              <a:off x="1398" y="1665"/>
              <a:ext cx="4356" cy="26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3" name="Gráfico" r:id="rId6" imgW="6915110" imgH="4067251" progId="Excel.Chart.8">
                      <p:embed/>
                    </p:oleObj>
                  </mc:Choice>
                  <mc:Fallback>
                    <p:oleObj name="Gráfico" r:id="rId6" imgW="6915110" imgH="4067251" progId="Excel.Chart.8">
                      <p:embed/>
                      <p:pic>
                        <p:nvPicPr>
                          <p:cNvPr id="0" name=""/>
                          <p:cNvPicPr>
                            <a:picLocks noRot="1"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98" y="1665"/>
                            <a:ext cx="4356" cy="265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0000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">
                                <a:solidFill>
                                  <a:srgbClr val="FFFFFF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80626" name="Oval 50"/>
            <p:cNvSpPr>
              <a:spLocks noChangeArrowheads="1"/>
            </p:cNvSpPr>
            <p:nvPr/>
          </p:nvSpPr>
          <p:spPr bwMode="auto">
            <a:xfrm>
              <a:off x="2398" y="1791"/>
              <a:ext cx="340" cy="312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80627" name="Rectangle 51"/>
          <p:cNvSpPr>
            <a:spLocks noChangeArrowheads="1"/>
          </p:cNvSpPr>
          <p:nvPr/>
        </p:nvSpPr>
        <p:spPr bwMode="auto">
          <a:xfrm>
            <a:off x="4643438" y="4506913"/>
            <a:ext cx="3960812" cy="2017712"/>
          </a:xfrm>
          <a:prstGeom prst="rect">
            <a:avLst/>
          </a:prstGeom>
          <a:solidFill>
            <a:schemeClr val="hlink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 sz="1800" b="0">
                <a:solidFill>
                  <a:schemeClr val="accent2"/>
                </a:solidFill>
              </a:rPr>
              <a:t>CAVITY		</a:t>
            </a:r>
            <a:r>
              <a:rPr lang="en-US" altLang="en-US" sz="1800">
                <a:solidFill>
                  <a:schemeClr val="accent2"/>
                </a:solidFill>
              </a:rPr>
              <a:t>DAMPY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altLang="en-US" sz="1800" b="0">
                <a:solidFill>
                  <a:schemeClr val="accent2"/>
                </a:solidFill>
              </a:rPr>
              <a:t>Type		single-cell 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altLang="en-US" sz="1800" b="0">
                <a:solidFill>
                  <a:schemeClr val="accent2"/>
                </a:solidFill>
              </a:rPr>
              <a:t>Number		6	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altLang="en-US" sz="1800" b="0">
                <a:solidFill>
                  <a:schemeClr val="accent2"/>
                </a:solidFill>
              </a:rPr>
              <a:t>Frequency	500	MHz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altLang="en-US" sz="1800" b="0">
                <a:solidFill>
                  <a:schemeClr val="accent2"/>
                </a:solidFill>
              </a:rPr>
              <a:t>Rsh		3.3	Mohm</a:t>
            </a:r>
          </a:p>
        </p:txBody>
      </p:sp>
      <p:sp>
        <p:nvSpPr>
          <p:cNvPr id="280628" name="Rectangle 52"/>
          <p:cNvSpPr>
            <a:spLocks noChangeArrowheads="1"/>
          </p:cNvSpPr>
          <p:nvPr/>
        </p:nvSpPr>
        <p:spPr bwMode="auto">
          <a:xfrm>
            <a:off x="3463925" y="0"/>
            <a:ext cx="1409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457200"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1pPr>
            <a:lvl2pPr algn="l" defTabSz="457200"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57200"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57200"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57200"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SR RF</a:t>
            </a:r>
          </a:p>
        </p:txBody>
      </p:sp>
      <p:sp>
        <p:nvSpPr>
          <p:cNvPr id="280593" name="Text Box 17"/>
          <p:cNvSpPr txBox="1">
            <a:spLocks noChangeArrowheads="1"/>
          </p:cNvSpPr>
          <p:nvPr/>
        </p:nvSpPr>
        <p:spPr bwMode="auto">
          <a:xfrm>
            <a:off x="5219700" y="1763713"/>
            <a:ext cx="2622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1800" b="0" i="1">
                <a:solidFill>
                  <a:schemeClr val="tx1"/>
                </a:solidFill>
                <a:latin typeface="Arial" charset="0"/>
              </a:rPr>
              <a:t>HOM damped RF cavity</a:t>
            </a:r>
          </a:p>
        </p:txBody>
      </p:sp>
    </p:spTree>
    <p:extLst>
      <p:ext uri="{BB962C8B-B14F-4D97-AF65-F5344CB8AC3E}">
        <p14:creationId xmlns:p14="http://schemas.microsoft.com/office/powerpoint/2010/main" val="548581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612774" y="836613"/>
            <a:ext cx="5327651" cy="86360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1pPr>
            <a:lvl2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s-ES" altLang="en-US" sz="2800" b="0">
                <a:solidFill>
                  <a:schemeClr val="accent2"/>
                </a:solidFill>
                <a:latin typeface="Comic Sans MS" pitchFamily="66" charset="0"/>
              </a:rPr>
              <a:t>SR Dampy 01 to 06</a:t>
            </a:r>
            <a:br>
              <a:rPr lang="es-ES" altLang="en-US" sz="2800" b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s-ES" altLang="en-US" sz="2800" b="0">
                <a:solidFill>
                  <a:schemeClr val="accent2"/>
                </a:solidFill>
                <a:latin typeface="Comic Sans MS" pitchFamily="66" charset="0"/>
              </a:rPr>
              <a:t>Power tests</a:t>
            </a:r>
          </a:p>
        </p:txBody>
      </p:sp>
      <p:sp>
        <p:nvSpPr>
          <p:cNvPr id="480259" name="Text Box 3"/>
          <p:cNvSpPr txBox="1">
            <a:spLocks noChangeArrowheads="1"/>
          </p:cNvSpPr>
          <p:nvPr/>
        </p:nvSpPr>
        <p:spPr bwMode="auto">
          <a:xfrm>
            <a:off x="1444625" y="6092825"/>
            <a:ext cx="53559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dirty="0">
                <a:latin typeface="Arial" charset="0"/>
              </a:rPr>
              <a:t>All cavities </a:t>
            </a:r>
            <a:r>
              <a:rPr lang="en-US" altLang="en-US" sz="2400" dirty="0" smtClean="0">
                <a:latin typeface="Arial" charset="0"/>
              </a:rPr>
              <a:t>operate without problems</a:t>
            </a:r>
            <a:endParaRPr lang="en-US" altLang="en-US" sz="2400" dirty="0">
              <a:latin typeface="Arial" charset="0"/>
            </a:endParaRPr>
          </a:p>
        </p:txBody>
      </p:sp>
      <p:pic>
        <p:nvPicPr>
          <p:cNvPr id="480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738313"/>
            <a:ext cx="5975350" cy="437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0261" name="Picture 5" descr="H0326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3357563"/>
            <a:ext cx="22574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0262" name="Rectangle 6"/>
          <p:cNvSpPr>
            <a:spLocks noChangeArrowheads="1"/>
          </p:cNvSpPr>
          <p:nvPr/>
        </p:nvSpPr>
        <p:spPr bwMode="auto">
          <a:xfrm>
            <a:off x="3463925" y="0"/>
            <a:ext cx="1409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1pPr>
            <a:lvl2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SR RF</a:t>
            </a:r>
          </a:p>
        </p:txBody>
      </p:sp>
      <p:grpSp>
        <p:nvGrpSpPr>
          <p:cNvPr id="480263" name="Group 7"/>
          <p:cNvGrpSpPr>
            <a:grpSpLocks/>
          </p:cNvGrpSpPr>
          <p:nvPr/>
        </p:nvGrpSpPr>
        <p:grpSpPr bwMode="auto">
          <a:xfrm>
            <a:off x="5940425" y="836613"/>
            <a:ext cx="2943225" cy="1974850"/>
            <a:chOff x="669" y="1054"/>
            <a:chExt cx="4819" cy="2718"/>
          </a:xfrm>
        </p:grpSpPr>
        <p:pic>
          <p:nvPicPr>
            <p:cNvPr id="480264" name="Picture 8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" y="1054"/>
              <a:ext cx="4819" cy="2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0265" name="Oval 9"/>
            <p:cNvSpPr>
              <a:spLocks noChangeArrowheads="1"/>
            </p:cNvSpPr>
            <p:nvPr/>
          </p:nvSpPr>
          <p:spPr bwMode="auto">
            <a:xfrm>
              <a:off x="3844" y="3067"/>
              <a:ext cx="425" cy="425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80266" name="Oval 10"/>
            <p:cNvSpPr>
              <a:spLocks noChangeArrowheads="1"/>
            </p:cNvSpPr>
            <p:nvPr/>
          </p:nvSpPr>
          <p:spPr bwMode="auto">
            <a:xfrm>
              <a:off x="2880" y="1168"/>
              <a:ext cx="425" cy="425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80267" name="Oval 11"/>
            <p:cNvSpPr>
              <a:spLocks noChangeArrowheads="1"/>
            </p:cNvSpPr>
            <p:nvPr/>
          </p:nvSpPr>
          <p:spPr bwMode="auto">
            <a:xfrm>
              <a:off x="1973" y="3181"/>
              <a:ext cx="425" cy="425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80268" name="Line 12"/>
          <p:cNvSpPr>
            <a:spLocks noChangeShapeType="1"/>
          </p:cNvSpPr>
          <p:nvPr/>
        </p:nvSpPr>
        <p:spPr bwMode="auto">
          <a:xfrm flipH="1">
            <a:off x="7596188" y="2565400"/>
            <a:ext cx="360362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3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Text Box 2"/>
          <p:cNvSpPr txBox="1">
            <a:spLocks noChangeArrowheads="1"/>
          </p:cNvSpPr>
          <p:nvPr/>
        </p:nvSpPr>
        <p:spPr bwMode="auto">
          <a:xfrm>
            <a:off x="228600" y="1746250"/>
            <a:ext cx="774065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spcBef>
                <a:spcPct val="25000"/>
              </a:spcBef>
              <a:buFont typeface="Wingdings" pitchFamily="2" charset="2"/>
              <a:buChar char="ü"/>
            </a:pPr>
            <a:r>
              <a:rPr lang="en-US" altLang="en-US" sz="1800" b="0">
                <a:solidFill>
                  <a:schemeClr val="tx1"/>
                </a:solidFill>
                <a:latin typeface="Arial" charset="0"/>
              </a:rPr>
              <a:t>Based on a commercial FPGA board (Lyrtech VHS-ADAC)</a:t>
            </a:r>
          </a:p>
          <a:p>
            <a:pPr lvl="1" algn="l">
              <a:spcBef>
                <a:spcPct val="25000"/>
              </a:spcBef>
              <a:buFont typeface="Wingdings" pitchFamily="2" charset="2"/>
              <a:buChar char="ü"/>
            </a:pPr>
            <a:r>
              <a:rPr lang="en-US" altLang="en-US" sz="1800" b="0">
                <a:solidFill>
                  <a:schemeClr val="tx1"/>
                </a:solidFill>
                <a:latin typeface="Arial" charset="0"/>
              </a:rPr>
              <a:t>Analog Front Ends for pre-processing of RF signals</a:t>
            </a:r>
          </a:p>
          <a:p>
            <a:pPr lvl="1" algn="l">
              <a:spcBef>
                <a:spcPct val="25000"/>
              </a:spcBef>
              <a:buFont typeface="Wingdings" pitchFamily="2" charset="2"/>
              <a:buChar char="ü"/>
            </a:pPr>
            <a:r>
              <a:rPr lang="en-US" altLang="en-US" sz="1800" b="0">
                <a:solidFill>
                  <a:schemeClr val="tx1"/>
                </a:solidFill>
                <a:latin typeface="Arial" charset="0"/>
              </a:rPr>
              <a:t>Amplitude, phase and tuning loops implemented</a:t>
            </a:r>
          </a:p>
          <a:p>
            <a:pPr lvl="1" algn="l">
              <a:spcBef>
                <a:spcPct val="25000"/>
              </a:spcBef>
              <a:buFont typeface="Wingdings" pitchFamily="2" charset="2"/>
              <a:buChar char="ü"/>
            </a:pPr>
            <a:r>
              <a:rPr lang="en-US" altLang="en-US" sz="1800" b="0">
                <a:solidFill>
                  <a:schemeClr val="tx1"/>
                </a:solidFill>
                <a:latin typeface="Arial" charset="0"/>
              </a:rPr>
              <a:t> Diagnostics and extra capabilities</a:t>
            </a:r>
          </a:p>
        </p:txBody>
      </p:sp>
      <p:pic>
        <p:nvPicPr>
          <p:cNvPr id="503812" name="Picture 4" descr="Lyrtech boar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346450"/>
            <a:ext cx="2157413" cy="211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13" name="Picture 5" descr="Front View - IFMIF LLRF Prototyp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3651250"/>
            <a:ext cx="3665538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3814" name="Text Box 6"/>
          <p:cNvSpPr txBox="1">
            <a:spLocks noChangeArrowheads="1"/>
          </p:cNvSpPr>
          <p:nvPr/>
        </p:nvSpPr>
        <p:spPr bwMode="auto">
          <a:xfrm>
            <a:off x="1143000" y="548005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0">
                <a:solidFill>
                  <a:srgbClr val="336699"/>
                </a:solidFill>
              </a:rPr>
              <a:t>Lyrtech Digital Board</a:t>
            </a:r>
          </a:p>
        </p:txBody>
      </p:sp>
      <p:sp>
        <p:nvSpPr>
          <p:cNvPr id="503815" name="Text Box 7"/>
          <p:cNvSpPr txBox="1">
            <a:spLocks noChangeArrowheads="1"/>
          </p:cNvSpPr>
          <p:nvPr/>
        </p:nvSpPr>
        <p:spPr bwMode="auto">
          <a:xfrm>
            <a:off x="5257800" y="5464175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0">
                <a:solidFill>
                  <a:srgbClr val="336699"/>
                </a:solidFill>
              </a:rPr>
              <a:t>Analog Front End</a:t>
            </a:r>
          </a:p>
        </p:txBody>
      </p:sp>
      <p:sp>
        <p:nvSpPr>
          <p:cNvPr id="503820" name="Rectangle 12"/>
          <p:cNvSpPr>
            <a:spLocks noChangeArrowheads="1"/>
          </p:cNvSpPr>
          <p:nvPr/>
        </p:nvSpPr>
        <p:spPr bwMode="auto">
          <a:xfrm>
            <a:off x="3463925" y="0"/>
            <a:ext cx="1409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1pPr>
            <a:lvl2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SR RF</a:t>
            </a:r>
          </a:p>
        </p:txBody>
      </p:sp>
      <p:sp>
        <p:nvSpPr>
          <p:cNvPr id="503821" name="Text Box 13"/>
          <p:cNvSpPr txBox="1">
            <a:spLocks noChangeArrowheads="1"/>
          </p:cNvSpPr>
          <p:nvPr/>
        </p:nvSpPr>
        <p:spPr bwMode="auto">
          <a:xfrm>
            <a:off x="539750" y="808038"/>
            <a:ext cx="7848600" cy="676275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en-US" sz="3200">
                <a:solidFill>
                  <a:schemeClr val="accent2"/>
                </a:solidFill>
              </a:rPr>
              <a:t>Digital Low Level RF</a:t>
            </a:r>
          </a:p>
        </p:txBody>
      </p:sp>
    </p:spTree>
    <p:extLst>
      <p:ext uri="{BB962C8B-B14F-4D97-AF65-F5344CB8AC3E}">
        <p14:creationId xmlns:p14="http://schemas.microsoft.com/office/powerpoint/2010/main" val="320621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3" name="Text Box 3"/>
          <p:cNvSpPr txBox="1">
            <a:spLocks noChangeArrowheads="1"/>
          </p:cNvSpPr>
          <p:nvPr/>
        </p:nvSpPr>
        <p:spPr bwMode="auto">
          <a:xfrm>
            <a:off x="752475" y="704850"/>
            <a:ext cx="3171825" cy="604838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altLang="en-US" sz="2800" b="0">
                <a:solidFill>
                  <a:schemeClr val="accent2"/>
                </a:solidFill>
              </a:rPr>
              <a:t>DLLRF Power test</a:t>
            </a:r>
          </a:p>
        </p:txBody>
      </p:sp>
      <p:pic>
        <p:nvPicPr>
          <p:cNvPr id="368660" name="Picture 20" descr="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0" y="1484313"/>
            <a:ext cx="347662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6" name="Picture 2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089025"/>
            <a:ext cx="2851150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7" name="Rectangle 27"/>
          <p:cNvSpPr>
            <a:spLocks noChangeArrowheads="1"/>
          </p:cNvSpPr>
          <p:nvPr/>
        </p:nvSpPr>
        <p:spPr bwMode="auto">
          <a:xfrm>
            <a:off x="4933950" y="3284538"/>
            <a:ext cx="3814763" cy="62388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altLang="en-US" sz="1400" b="0" u="sng">
                <a:solidFill>
                  <a:schemeClr val="accent2"/>
                </a:solidFill>
                <a:latin typeface="Arial" charset="0"/>
              </a:rPr>
              <a:t>Amplitude RMS Errors:	</a:t>
            </a:r>
            <a:r>
              <a:rPr lang="es-ES" altLang="en-US" sz="1400" b="0">
                <a:solidFill>
                  <a:schemeClr val="accent2"/>
                </a:solidFill>
                <a:latin typeface="Arial" charset="0"/>
              </a:rPr>
              <a:t>0.11% @ 80MHz </a:t>
            </a:r>
          </a:p>
          <a:p>
            <a:pPr algn="l">
              <a:spcBef>
                <a:spcPct val="50000"/>
              </a:spcBef>
            </a:pPr>
            <a:r>
              <a:rPr lang="es-ES" altLang="en-US" sz="1400">
                <a:solidFill>
                  <a:schemeClr val="accent2"/>
                </a:solidFill>
                <a:latin typeface="Arial" charset="0"/>
              </a:rPr>
              <a:t>		0.03% @ 1MHz</a:t>
            </a:r>
            <a:r>
              <a:rPr lang="es-ES" altLang="en-US" sz="1400" b="0">
                <a:solidFill>
                  <a:schemeClr val="accent2"/>
                </a:solidFill>
                <a:latin typeface="Arial" charset="0"/>
              </a:rPr>
              <a:t> </a:t>
            </a:r>
            <a:endParaRPr lang="en-US" alt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68668" name="Text Box 28"/>
          <p:cNvSpPr txBox="1">
            <a:spLocks noChangeArrowheads="1"/>
          </p:cNvSpPr>
          <p:nvPr/>
        </p:nvSpPr>
        <p:spPr bwMode="auto">
          <a:xfrm>
            <a:off x="5005388" y="758825"/>
            <a:ext cx="3455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0" i="1">
                <a:solidFill>
                  <a:schemeClr val="accent2"/>
                </a:solidFill>
                <a:latin typeface="Arial" charset="0"/>
              </a:rPr>
              <a:t>Tests at 75 kW</a:t>
            </a:r>
            <a:endParaRPr lang="en-US" altLang="en-US" sz="1800" b="0" i="1">
              <a:latin typeface="Arial" charset="0"/>
            </a:endParaRPr>
          </a:p>
        </p:txBody>
      </p:sp>
      <p:pic>
        <p:nvPicPr>
          <p:cNvPr id="368669" name="Picture 2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3957638"/>
            <a:ext cx="274955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0" name="Rectangle 30"/>
          <p:cNvSpPr>
            <a:spLocks noChangeArrowheads="1"/>
          </p:cNvSpPr>
          <p:nvPr/>
        </p:nvSpPr>
        <p:spPr bwMode="auto">
          <a:xfrm>
            <a:off x="4930775" y="5949950"/>
            <a:ext cx="3817938" cy="62388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altLang="en-US" sz="1400" b="0" u="sng">
                <a:solidFill>
                  <a:schemeClr val="accent2"/>
                </a:solidFill>
                <a:latin typeface="Arial" charset="0"/>
              </a:rPr>
              <a:t>Phase RMS Errors:</a:t>
            </a:r>
            <a:r>
              <a:rPr lang="es-ES" altLang="en-US" sz="1400" b="0">
                <a:solidFill>
                  <a:schemeClr val="accent2"/>
                </a:solidFill>
                <a:latin typeface="Symbol" pitchFamily="18" charset="2"/>
              </a:rPr>
              <a:t>	</a:t>
            </a:r>
            <a:r>
              <a:rPr lang="es-ES" altLang="en-US" sz="1400" b="0">
                <a:solidFill>
                  <a:schemeClr val="accent2"/>
                </a:solidFill>
                <a:latin typeface="Arial" charset="0"/>
              </a:rPr>
              <a:t>0.05º @ 80MHz </a:t>
            </a:r>
          </a:p>
          <a:p>
            <a:pPr algn="l">
              <a:spcBef>
                <a:spcPct val="50000"/>
              </a:spcBef>
            </a:pPr>
            <a:r>
              <a:rPr lang="es-ES" altLang="en-US" sz="1400">
                <a:solidFill>
                  <a:schemeClr val="accent2"/>
                </a:solidFill>
                <a:latin typeface="Arial" charset="0"/>
              </a:rPr>
              <a:t>		0.02º @ 1MHz</a:t>
            </a:r>
            <a:r>
              <a:rPr lang="es-ES" altLang="en-US" sz="1400" b="0">
                <a:solidFill>
                  <a:schemeClr val="accent2"/>
                </a:solidFill>
                <a:latin typeface="Arial" charset="0"/>
              </a:rPr>
              <a:t> </a:t>
            </a:r>
            <a:endParaRPr lang="en-US" alt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68672" name="Rectangle 32"/>
          <p:cNvSpPr>
            <a:spLocks noChangeArrowheads="1"/>
          </p:cNvSpPr>
          <p:nvPr/>
        </p:nvSpPr>
        <p:spPr bwMode="auto">
          <a:xfrm>
            <a:off x="4859338" y="1125538"/>
            <a:ext cx="3960812" cy="5543550"/>
          </a:xfrm>
          <a:prstGeom prst="rect">
            <a:avLst/>
          </a:prstGeom>
          <a:noFill/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673" name="Rectangle 33"/>
          <p:cNvSpPr>
            <a:spLocks noChangeArrowheads="1"/>
          </p:cNvSpPr>
          <p:nvPr/>
        </p:nvSpPr>
        <p:spPr bwMode="auto">
          <a:xfrm>
            <a:off x="3463925" y="0"/>
            <a:ext cx="1409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457200"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1pPr>
            <a:lvl2pPr algn="l" defTabSz="457200"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57200"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57200"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57200"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SR RF</a:t>
            </a:r>
          </a:p>
        </p:txBody>
      </p:sp>
    </p:spTree>
    <p:extLst>
      <p:ext uri="{BB962C8B-B14F-4D97-AF65-F5344CB8AC3E}">
        <p14:creationId xmlns:p14="http://schemas.microsoft.com/office/powerpoint/2010/main" val="26277669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5" name="Picture 5" descr="SINCROTRÓ ALBA FAÇANA FRONTAL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4293096"/>
            <a:ext cx="9144000" cy="191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4242" name="Text Box 2"/>
          <p:cNvSpPr txBox="1">
            <a:spLocks noChangeArrowheads="1"/>
          </p:cNvSpPr>
          <p:nvPr/>
        </p:nvSpPr>
        <p:spPr bwMode="auto">
          <a:xfrm>
            <a:off x="7259980" y="4293096"/>
            <a:ext cx="1848524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altLang="en-US" sz="28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3463925" y="0"/>
            <a:ext cx="21467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457200"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1pPr>
            <a:lvl2pPr algn="l" defTabSz="457200"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57200"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57200"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57200"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Conclusion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812812"/>
            <a:ext cx="582884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accent2"/>
                </a:solidFill>
              </a:rPr>
              <a:t>RF </a:t>
            </a:r>
            <a:r>
              <a:rPr lang="es-ES" sz="2400" dirty="0" err="1" smtClean="0">
                <a:solidFill>
                  <a:schemeClr val="accent2"/>
                </a:solidFill>
              </a:rPr>
              <a:t>developments</a:t>
            </a:r>
            <a:r>
              <a:rPr lang="es-ES" sz="2400" dirty="0" smtClean="0">
                <a:solidFill>
                  <a:schemeClr val="accent2"/>
                </a:solidFill>
              </a:rPr>
              <a:t> at ALBA:</a:t>
            </a:r>
          </a:p>
          <a:p>
            <a:endParaRPr lang="es-ES" sz="2400" i="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i="0" dirty="0" err="1" smtClean="0"/>
              <a:t>Cavity</a:t>
            </a:r>
            <a:r>
              <a:rPr lang="es-ES" sz="2400" i="0" dirty="0" smtClean="0"/>
              <a:t> </a:t>
            </a:r>
            <a:r>
              <a:rPr lang="es-ES" sz="2400" i="0" dirty="0" err="1" smtClean="0"/>
              <a:t>Combiner</a:t>
            </a:r>
            <a:r>
              <a:rPr lang="es-ES" sz="2400" i="0" dirty="0" smtClean="0"/>
              <a:t> 		</a:t>
            </a:r>
            <a:r>
              <a:rPr lang="es-ES" sz="2400" dirty="0" err="1" smtClean="0">
                <a:solidFill>
                  <a:schemeClr val="accent2"/>
                </a:solidFill>
              </a:rPr>
              <a:t>CaCo</a:t>
            </a:r>
            <a:endParaRPr lang="es-ES" sz="2400" dirty="0" smtClean="0">
              <a:solidFill>
                <a:schemeClr val="accent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i="0" dirty="0" smtClean="0"/>
              <a:t>Coaxial Short-</a:t>
            </a:r>
            <a:r>
              <a:rPr lang="es-ES" sz="2400" i="0" dirty="0" err="1" smtClean="0"/>
              <a:t>Switch</a:t>
            </a:r>
            <a:r>
              <a:rPr lang="es-ES" sz="2400" i="0" dirty="0" smtClean="0"/>
              <a:t> 	</a:t>
            </a:r>
            <a:r>
              <a:rPr lang="es-ES" sz="2400" dirty="0" err="1">
                <a:solidFill>
                  <a:schemeClr val="accent2"/>
                </a:solidFill>
              </a:rPr>
              <a:t>CoStub</a:t>
            </a:r>
            <a:endParaRPr lang="es-ES" sz="2400" dirty="0">
              <a:solidFill>
                <a:schemeClr val="accent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i="0" dirty="0" smtClean="0"/>
              <a:t>IOT </a:t>
            </a:r>
            <a:r>
              <a:rPr lang="es-ES" sz="2400" i="0" dirty="0" err="1" smtClean="0"/>
              <a:t>improvements</a:t>
            </a:r>
            <a:r>
              <a:rPr lang="es-ES" sz="2400" i="0" dirty="0" smtClean="0"/>
              <a:t> 		</a:t>
            </a:r>
            <a:r>
              <a:rPr lang="es-ES" sz="2400" dirty="0">
                <a:solidFill>
                  <a:schemeClr val="accent2"/>
                </a:solidFill>
              </a:rPr>
              <a:t>LS-IOT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i="0" dirty="0" smtClean="0"/>
              <a:t>HOM </a:t>
            </a:r>
            <a:r>
              <a:rPr lang="es-ES" sz="2400" i="0" dirty="0" err="1" smtClean="0"/>
              <a:t>Damped</a:t>
            </a:r>
            <a:r>
              <a:rPr lang="es-ES" sz="2400" i="0" dirty="0" smtClean="0"/>
              <a:t> </a:t>
            </a:r>
            <a:r>
              <a:rPr lang="es-ES" sz="2400" i="0" dirty="0" err="1" smtClean="0"/>
              <a:t>Cavity</a:t>
            </a:r>
            <a:r>
              <a:rPr lang="es-ES" sz="2400" i="0" dirty="0" smtClean="0"/>
              <a:t> 	</a:t>
            </a:r>
            <a:r>
              <a:rPr lang="es-ES" sz="2400" dirty="0" err="1">
                <a:solidFill>
                  <a:schemeClr val="accent2"/>
                </a:solidFill>
              </a:rPr>
              <a:t>Dampy</a:t>
            </a:r>
            <a:endParaRPr lang="es-ES" sz="2400" dirty="0">
              <a:solidFill>
                <a:schemeClr val="accent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i="0" dirty="0" err="1" smtClean="0"/>
              <a:t>Waveguide-Coax</a:t>
            </a:r>
            <a:r>
              <a:rPr lang="es-ES" sz="2400" i="0" dirty="0" smtClean="0"/>
              <a:t> </a:t>
            </a:r>
            <a:r>
              <a:rPr lang="es-ES" sz="2400" i="0" dirty="0" err="1" smtClean="0"/>
              <a:t>transition</a:t>
            </a:r>
            <a:r>
              <a:rPr lang="es-ES" sz="2400" i="0" dirty="0" smtClean="0"/>
              <a:t>	</a:t>
            </a:r>
            <a:r>
              <a:rPr lang="es-ES" sz="2400" dirty="0" err="1">
                <a:solidFill>
                  <a:schemeClr val="accent2"/>
                </a:solidFill>
              </a:rPr>
              <a:t>Watrax</a:t>
            </a:r>
            <a:endParaRPr lang="es-ES" sz="2400" dirty="0">
              <a:solidFill>
                <a:schemeClr val="accent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i="0" dirty="0" smtClean="0"/>
              <a:t>Digital LLRF			</a:t>
            </a:r>
            <a:r>
              <a:rPr lang="es-ES" sz="2400" dirty="0">
                <a:solidFill>
                  <a:schemeClr val="accent2"/>
                </a:solidFill>
              </a:rPr>
              <a:t>DLLRF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1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3" name="Picture 5" descr="IMG_04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2700338" y="908050"/>
            <a:ext cx="3600450" cy="51911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2800">
                <a:solidFill>
                  <a:schemeClr val="bg1"/>
                </a:solidFill>
              </a:rPr>
              <a:t>LINAC RF System</a:t>
            </a:r>
          </a:p>
        </p:txBody>
      </p:sp>
    </p:spTree>
    <p:extLst>
      <p:ext uri="{BB962C8B-B14F-4D97-AF65-F5344CB8AC3E}">
        <p14:creationId xmlns:p14="http://schemas.microsoft.com/office/powerpoint/2010/main" val="126732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620713"/>
            <a:ext cx="6985000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539750" y="3716338"/>
            <a:ext cx="8208963" cy="2881312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en-US" altLang="en-US" sz="1400" b="0">
                <a:solidFill>
                  <a:schemeClr val="tx1"/>
                </a:solidFill>
              </a:rPr>
              <a:t> </a:t>
            </a:r>
            <a:r>
              <a:rPr lang="en-US" altLang="en-US" sz="1400" u="sng">
                <a:solidFill>
                  <a:schemeClr val="tx1"/>
                </a:solidFill>
              </a:rPr>
              <a:t>Electron Gun</a:t>
            </a:r>
            <a:r>
              <a:rPr lang="en-US" altLang="en-US" sz="1400" b="0">
                <a:solidFill>
                  <a:schemeClr val="tx1"/>
                </a:solidFill>
              </a:rPr>
              <a:t> :              Thermionic (Pierce type), 90 kV DC gun with grid modulator at 500 MHz</a:t>
            </a:r>
          </a:p>
          <a:p>
            <a:pPr algn="l"/>
            <a:endParaRPr lang="en-US" altLang="en-US" sz="1400" b="0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r>
              <a:rPr lang="en-US" altLang="en-US" sz="1400" b="0">
                <a:solidFill>
                  <a:schemeClr val="tx1"/>
                </a:solidFill>
              </a:rPr>
              <a:t> </a:t>
            </a:r>
            <a:r>
              <a:rPr lang="en-US" altLang="en-US" sz="1400" u="sng">
                <a:solidFill>
                  <a:schemeClr val="tx1"/>
                </a:solidFill>
              </a:rPr>
              <a:t>Bunching Section</a:t>
            </a:r>
            <a:r>
              <a:rPr lang="en-US" altLang="en-US" sz="1400">
                <a:solidFill>
                  <a:schemeClr val="tx1"/>
                </a:solidFill>
              </a:rPr>
              <a:t>:</a:t>
            </a:r>
            <a:r>
              <a:rPr lang="en-US" altLang="en-US" sz="1400" b="0">
                <a:solidFill>
                  <a:schemeClr val="tx1"/>
                </a:solidFill>
              </a:rPr>
              <a:t>         Pre-buncher: single cell @ 500MHz</a:t>
            </a:r>
          </a:p>
          <a:p>
            <a:pPr algn="l"/>
            <a:r>
              <a:rPr lang="en-US" altLang="en-US" sz="1400" b="0">
                <a:solidFill>
                  <a:schemeClr val="tx1"/>
                </a:solidFill>
              </a:rPr>
              <a:t>                                        Buncher: 1 SW bunching section @ 3GHz </a:t>
            </a:r>
          </a:p>
          <a:p>
            <a:pPr algn="l"/>
            <a:r>
              <a:rPr lang="en-US" altLang="en-US" sz="1400" b="0">
                <a:solidFill>
                  <a:schemeClr val="tx1"/>
                </a:solidFill>
              </a:rPr>
              <a:t>                                        Energy at the bunching section output = </a:t>
            </a:r>
            <a:r>
              <a:rPr lang="en-US" altLang="en-US" sz="1400">
                <a:solidFill>
                  <a:schemeClr val="tx1"/>
                </a:solidFill>
              </a:rPr>
              <a:t>16 MeV</a:t>
            </a:r>
          </a:p>
          <a:p>
            <a:pPr algn="l"/>
            <a:endParaRPr lang="en-US" altLang="en-US" sz="1400" b="0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r>
              <a:rPr lang="en-US" altLang="en-US" sz="1400">
                <a:solidFill>
                  <a:schemeClr val="tx1"/>
                </a:solidFill>
              </a:rPr>
              <a:t> </a:t>
            </a:r>
            <a:r>
              <a:rPr lang="en-US" altLang="en-US" sz="1400" u="sng">
                <a:solidFill>
                  <a:schemeClr val="tx1"/>
                </a:solidFill>
              </a:rPr>
              <a:t>2 Acc. sections</a:t>
            </a:r>
            <a:r>
              <a:rPr lang="en-US" altLang="en-US" sz="1400">
                <a:solidFill>
                  <a:schemeClr val="tx1"/>
                </a:solidFill>
              </a:rPr>
              <a:t>:</a:t>
            </a:r>
            <a:r>
              <a:rPr lang="en-US" altLang="en-US" sz="1400" b="0">
                <a:solidFill>
                  <a:schemeClr val="tx1"/>
                </a:solidFill>
              </a:rPr>
              <a:t>            TW 2/3</a:t>
            </a:r>
            <a:r>
              <a:rPr lang="el-GR" altLang="en-US" sz="1400" b="0">
                <a:solidFill>
                  <a:schemeClr val="tx1"/>
                </a:solidFill>
                <a:cs typeface="Times New Roman" pitchFamily="18" charset="0"/>
              </a:rPr>
              <a:t>π</a:t>
            </a:r>
            <a:r>
              <a:rPr lang="en-US" altLang="en-US" sz="1400" b="0">
                <a:solidFill>
                  <a:schemeClr val="tx1"/>
                </a:solidFill>
                <a:cs typeface="Times New Roman" pitchFamily="18" charset="0"/>
              </a:rPr>
              <a:t> Constant Gradient 3 GHz. </a:t>
            </a:r>
            <a:endParaRPr lang="el-GR" altLang="en-US" sz="1400" b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r>
              <a:rPr lang="en-US" altLang="en-US" sz="1400" b="0">
                <a:solidFill>
                  <a:schemeClr val="tx1"/>
                </a:solidFill>
              </a:rPr>
              <a:t>                                        Energy gain= </a:t>
            </a:r>
            <a:r>
              <a:rPr lang="en-US" altLang="en-US" sz="1400">
                <a:solidFill>
                  <a:schemeClr val="tx1"/>
                </a:solidFill>
              </a:rPr>
              <a:t>55 MeV</a:t>
            </a:r>
            <a:r>
              <a:rPr lang="en-US" altLang="en-US" sz="1400" b="0">
                <a:solidFill>
                  <a:schemeClr val="tx1"/>
                </a:solidFill>
              </a:rPr>
              <a:t> @ 20MW nominal input power.</a:t>
            </a:r>
            <a:endParaRPr lang="en-US" altLang="en-US" sz="1400" b="0">
              <a:solidFill>
                <a:schemeClr val="tx1"/>
              </a:solidFill>
              <a:cs typeface="Arial" charset="0"/>
            </a:endParaRPr>
          </a:p>
          <a:p>
            <a:pPr algn="l"/>
            <a:endParaRPr lang="el-GR" altLang="en-US" sz="1400" b="0">
              <a:solidFill>
                <a:schemeClr val="tx1"/>
              </a:solidFill>
              <a:cs typeface="Arial" charset="0"/>
            </a:endParaRPr>
          </a:p>
          <a:p>
            <a:pPr algn="l">
              <a:buFontTx/>
              <a:buChar char="•"/>
            </a:pPr>
            <a:r>
              <a:rPr lang="en-US" altLang="en-US" sz="1400" b="0">
                <a:solidFill>
                  <a:schemeClr val="tx1"/>
                </a:solidFill>
              </a:rPr>
              <a:t> </a:t>
            </a:r>
            <a:r>
              <a:rPr lang="en-US" altLang="en-US" sz="1400" u="sng">
                <a:solidFill>
                  <a:schemeClr val="tx1"/>
                </a:solidFill>
              </a:rPr>
              <a:t>2 Klystron modulators</a:t>
            </a:r>
            <a:r>
              <a:rPr lang="en-US" altLang="en-US" sz="1400">
                <a:solidFill>
                  <a:schemeClr val="tx1"/>
                </a:solidFill>
              </a:rPr>
              <a:t>:</a:t>
            </a:r>
            <a:r>
              <a:rPr lang="en-US" altLang="en-US" sz="1400" b="0">
                <a:solidFill>
                  <a:schemeClr val="tx1"/>
                </a:solidFill>
              </a:rPr>
              <a:t>  35 MW each klystron at 3GHz.</a:t>
            </a:r>
          </a:p>
          <a:p>
            <a:pPr algn="l"/>
            <a:r>
              <a:rPr lang="en-US" altLang="en-US" sz="1400" b="0">
                <a:solidFill>
                  <a:schemeClr val="tx1"/>
                </a:solidFill>
              </a:rPr>
              <a:t>                                        The first one feeds the 3 GHz bunching section and the 1</a:t>
            </a:r>
            <a:r>
              <a:rPr lang="en-US" altLang="en-US" sz="1400" b="0" baseline="30000">
                <a:solidFill>
                  <a:schemeClr val="tx1"/>
                </a:solidFill>
              </a:rPr>
              <a:t>st</a:t>
            </a:r>
            <a:r>
              <a:rPr lang="en-US" altLang="en-US" sz="1400" b="0">
                <a:solidFill>
                  <a:schemeClr val="tx1"/>
                </a:solidFill>
              </a:rPr>
              <a:t> acc. structure.</a:t>
            </a:r>
          </a:p>
          <a:p>
            <a:pPr algn="l"/>
            <a:r>
              <a:rPr lang="en-US" altLang="en-US" sz="1400" b="0">
                <a:solidFill>
                  <a:schemeClr val="tx1"/>
                </a:solidFill>
              </a:rPr>
              <a:t>                                        The second one feeds the second accelerating structure</a:t>
            </a:r>
          </a:p>
        </p:txBody>
      </p:sp>
      <p:sp>
        <p:nvSpPr>
          <p:cNvPr id="470022" name="Rectangle 6"/>
          <p:cNvSpPr>
            <a:spLocks noChangeArrowheads="1"/>
          </p:cNvSpPr>
          <p:nvPr/>
        </p:nvSpPr>
        <p:spPr bwMode="auto">
          <a:xfrm>
            <a:off x="3243263" y="0"/>
            <a:ext cx="1852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1pPr>
            <a:lvl2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Linac RF</a:t>
            </a:r>
          </a:p>
        </p:txBody>
      </p:sp>
      <p:sp>
        <p:nvSpPr>
          <p:cNvPr id="470023" name="Text Box 7"/>
          <p:cNvSpPr txBox="1">
            <a:spLocks noChangeArrowheads="1"/>
          </p:cNvSpPr>
          <p:nvPr/>
        </p:nvSpPr>
        <p:spPr bwMode="auto">
          <a:xfrm>
            <a:off x="5303838" y="765175"/>
            <a:ext cx="260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n-US" sz="2400">
                <a:solidFill>
                  <a:schemeClr val="accent2"/>
                </a:solidFill>
              </a:rPr>
              <a:t>Thales Turn Key</a:t>
            </a:r>
          </a:p>
          <a:p>
            <a:r>
              <a:rPr lang="es-ES" altLang="en-US" sz="2400">
                <a:solidFill>
                  <a:schemeClr val="accent2"/>
                </a:solidFill>
              </a:rPr>
              <a:t>100 MeV</a:t>
            </a:r>
          </a:p>
        </p:txBody>
      </p:sp>
    </p:spTree>
    <p:extLst>
      <p:ext uri="{BB962C8B-B14F-4D97-AF65-F5344CB8AC3E}">
        <p14:creationId xmlns:p14="http://schemas.microsoft.com/office/powerpoint/2010/main" val="7186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188" name="Picture 4" descr="081219 Linac 00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7190" name="Text Box 6"/>
          <p:cNvSpPr txBox="1">
            <a:spLocks noChangeArrowheads="1"/>
          </p:cNvSpPr>
          <p:nvPr/>
        </p:nvSpPr>
        <p:spPr bwMode="auto">
          <a:xfrm>
            <a:off x="3830638" y="5805488"/>
            <a:ext cx="5145087" cy="45720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n-US" sz="2400" b="0">
                <a:solidFill>
                  <a:schemeClr val="bg1"/>
                </a:solidFill>
              </a:rPr>
              <a:t>Klystrons: 3 GHz - 35 MW - pulsed</a:t>
            </a:r>
          </a:p>
        </p:txBody>
      </p:sp>
      <p:sp>
        <p:nvSpPr>
          <p:cNvPr id="477191" name="Line 7"/>
          <p:cNvSpPr>
            <a:spLocks noChangeShapeType="1"/>
          </p:cNvSpPr>
          <p:nvPr/>
        </p:nvSpPr>
        <p:spPr bwMode="auto">
          <a:xfrm flipH="1" flipV="1">
            <a:off x="5364163" y="3716338"/>
            <a:ext cx="503237" cy="20891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7192" name="Line 8"/>
          <p:cNvSpPr>
            <a:spLocks noChangeShapeType="1"/>
          </p:cNvSpPr>
          <p:nvPr/>
        </p:nvSpPr>
        <p:spPr bwMode="auto">
          <a:xfrm flipV="1">
            <a:off x="7092950" y="3213100"/>
            <a:ext cx="574675" cy="25923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7193" name="Rectangle 9"/>
          <p:cNvSpPr>
            <a:spLocks noChangeArrowheads="1"/>
          </p:cNvSpPr>
          <p:nvPr/>
        </p:nvSpPr>
        <p:spPr bwMode="auto">
          <a:xfrm>
            <a:off x="3243263" y="0"/>
            <a:ext cx="1852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1pPr>
            <a:lvl2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Linac RF</a:t>
            </a:r>
          </a:p>
        </p:txBody>
      </p:sp>
      <p:sp>
        <p:nvSpPr>
          <p:cNvPr id="477223" name="Text Box 39"/>
          <p:cNvSpPr txBox="1">
            <a:spLocks noChangeArrowheads="1"/>
          </p:cNvSpPr>
          <p:nvPr/>
        </p:nvSpPr>
        <p:spPr bwMode="auto">
          <a:xfrm>
            <a:off x="4008438" y="836613"/>
            <a:ext cx="4257675" cy="45720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n-US" sz="2400" b="0">
                <a:solidFill>
                  <a:schemeClr val="bg1"/>
                </a:solidFill>
              </a:rPr>
              <a:t>Modulators: 270 kV – 290 A </a:t>
            </a:r>
          </a:p>
        </p:txBody>
      </p:sp>
      <p:sp>
        <p:nvSpPr>
          <p:cNvPr id="477224" name="Line 40"/>
          <p:cNvSpPr>
            <a:spLocks noChangeShapeType="1"/>
          </p:cNvSpPr>
          <p:nvPr/>
        </p:nvSpPr>
        <p:spPr bwMode="auto">
          <a:xfrm>
            <a:off x="6011863" y="1268413"/>
            <a:ext cx="360362" cy="7207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7225" name="Line 41"/>
          <p:cNvSpPr>
            <a:spLocks noChangeShapeType="1"/>
          </p:cNvSpPr>
          <p:nvPr/>
        </p:nvSpPr>
        <p:spPr bwMode="auto">
          <a:xfrm>
            <a:off x="7812088" y="1268413"/>
            <a:ext cx="504825" cy="10080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7226" name="Text Box 42"/>
          <p:cNvSpPr txBox="1">
            <a:spLocks noChangeArrowheads="1"/>
          </p:cNvSpPr>
          <p:nvPr/>
        </p:nvSpPr>
        <p:spPr bwMode="auto">
          <a:xfrm>
            <a:off x="2705100" y="4292600"/>
            <a:ext cx="554038" cy="45720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n-US" sz="2400" b="0">
                <a:solidFill>
                  <a:schemeClr val="bg1"/>
                </a:solidFill>
              </a:rPr>
              <a:t>PS</a:t>
            </a:r>
          </a:p>
        </p:txBody>
      </p:sp>
      <p:sp>
        <p:nvSpPr>
          <p:cNvPr id="477227" name="Text Box 43"/>
          <p:cNvSpPr txBox="1">
            <a:spLocks noChangeArrowheads="1"/>
          </p:cNvSpPr>
          <p:nvPr/>
        </p:nvSpPr>
        <p:spPr bwMode="auto">
          <a:xfrm>
            <a:off x="1192213" y="3500438"/>
            <a:ext cx="1249362" cy="45720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n-US" sz="2400" b="0">
                <a:solidFill>
                  <a:schemeClr val="bg1"/>
                </a:solidFill>
              </a:rPr>
              <a:t>Vacuum</a:t>
            </a:r>
          </a:p>
        </p:txBody>
      </p:sp>
      <p:sp>
        <p:nvSpPr>
          <p:cNvPr id="477228" name="Text Box 44"/>
          <p:cNvSpPr txBox="1">
            <a:spLocks noChangeArrowheads="1"/>
          </p:cNvSpPr>
          <p:nvPr/>
        </p:nvSpPr>
        <p:spPr bwMode="auto">
          <a:xfrm>
            <a:off x="184150" y="1773238"/>
            <a:ext cx="1370013" cy="45720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n-US" sz="2400" b="0">
                <a:solidFill>
                  <a:schemeClr val="bg1"/>
                </a:solidFill>
              </a:rPr>
              <a:t>Controls</a:t>
            </a:r>
          </a:p>
        </p:txBody>
      </p:sp>
    </p:spTree>
    <p:extLst>
      <p:ext uri="{BB962C8B-B14F-4D97-AF65-F5344CB8AC3E}">
        <p14:creationId xmlns:p14="http://schemas.microsoft.com/office/powerpoint/2010/main" val="34484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62" name="Picture 2" descr="IMG_04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64" name="Rectangle 4"/>
          <p:cNvSpPr>
            <a:spLocks noChangeArrowheads="1"/>
          </p:cNvSpPr>
          <p:nvPr/>
        </p:nvSpPr>
        <p:spPr bwMode="auto">
          <a:xfrm>
            <a:off x="3243263" y="0"/>
            <a:ext cx="1852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457200"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1pPr>
            <a:lvl2pPr algn="l" defTabSz="457200"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57200"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57200"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57200"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Linac RF</a:t>
            </a:r>
          </a:p>
        </p:txBody>
      </p:sp>
      <p:graphicFrame>
        <p:nvGraphicFramePr>
          <p:cNvPr id="501809" name="Group 49"/>
          <p:cNvGraphicFramePr>
            <a:graphicFrameLocks noGrp="1"/>
          </p:cNvGraphicFramePr>
          <p:nvPr/>
        </p:nvGraphicFramePr>
        <p:xfrm>
          <a:off x="107950" y="692150"/>
          <a:ext cx="4895850" cy="1676400"/>
        </p:xfrm>
        <a:graphic>
          <a:graphicData uri="http://schemas.openxmlformats.org/drawingml/2006/table">
            <a:tbl>
              <a:tblPr/>
              <a:tblGrid>
                <a:gridCol w="1584325"/>
                <a:gridCol w="1800225"/>
                <a:gridCol w="1511300"/>
              </a:tblGrid>
              <a:tr h="279400">
                <a:tc>
                  <a:txBody>
                    <a:bodyPr/>
                    <a:lstStyle>
                      <a:lvl1pPr algn="l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8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 [MW]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8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 [MeV]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8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79400">
                <a:tc>
                  <a:txBody>
                    <a:bodyPr/>
                    <a:lstStyle>
                      <a:lvl1pPr algn="l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Buncher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8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(K1)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8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8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01625">
                <a:tc>
                  <a:txBody>
                    <a:bodyPr/>
                    <a:lstStyle>
                      <a:lvl1pPr algn="l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Acc.section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8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(K1)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8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8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00038">
                <a:tc>
                  <a:txBody>
                    <a:bodyPr/>
                    <a:lstStyle>
                      <a:lvl1pPr algn="l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Acc.section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8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(K2)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8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8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EXIT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8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45 MW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8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125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8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501803" name="Picture 43" descr="MBM_112ns_4nC-FCT1 to FCT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326"/>
          <a:stretch>
            <a:fillRect/>
          </a:stretch>
        </p:blipFill>
        <p:spPr bwMode="auto">
          <a:xfrm>
            <a:off x="4859338" y="3957638"/>
            <a:ext cx="4138612" cy="265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183" name="Picture 7" descr="IMG_707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2268538" y="1125538"/>
            <a:ext cx="4608512" cy="51911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2800">
                <a:solidFill>
                  <a:schemeClr val="bg1"/>
                </a:solidFill>
              </a:rPr>
              <a:t>Booster RF System</a:t>
            </a:r>
          </a:p>
        </p:txBody>
      </p:sp>
    </p:spTree>
    <p:extLst>
      <p:ext uri="{BB962C8B-B14F-4D97-AF65-F5344CB8AC3E}">
        <p14:creationId xmlns:p14="http://schemas.microsoft.com/office/powerpoint/2010/main" val="7798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327150"/>
            <a:ext cx="432435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3091" name="Rectangle 3"/>
          <p:cNvSpPr>
            <a:spLocks noChangeArrowheads="1"/>
          </p:cNvSpPr>
          <p:nvPr/>
        </p:nvSpPr>
        <p:spPr bwMode="auto">
          <a:xfrm>
            <a:off x="2987675" y="0"/>
            <a:ext cx="2363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1pPr>
            <a:lvl2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Booster RF</a:t>
            </a:r>
          </a:p>
        </p:txBody>
      </p:sp>
      <p:sp>
        <p:nvSpPr>
          <p:cNvPr id="473092" name="Rectangle 4"/>
          <p:cNvSpPr>
            <a:spLocks noChangeArrowheads="1"/>
          </p:cNvSpPr>
          <p:nvPr/>
        </p:nvSpPr>
        <p:spPr bwMode="auto">
          <a:xfrm>
            <a:off x="5148263" y="1628775"/>
            <a:ext cx="3455987" cy="217011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ES" altLang="en-US" sz="1600" b="0" i="1">
                <a:solidFill>
                  <a:schemeClr val="accent2"/>
                </a:solidFill>
                <a:latin typeface="Arial" charset="0"/>
              </a:rPr>
              <a:t>At 3 GeV:</a:t>
            </a:r>
            <a:r>
              <a:rPr lang="es-ES" altLang="en-US" sz="1600" b="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algn="l" eaLnBrk="0" hangingPunct="0">
              <a:spcBef>
                <a:spcPct val="50000"/>
              </a:spcBef>
            </a:pPr>
            <a:r>
              <a:rPr lang="es-ES" altLang="en-US" sz="1600" b="0">
                <a:solidFill>
                  <a:schemeClr val="accent2"/>
                </a:solidFill>
                <a:latin typeface="Arial" charset="0"/>
              </a:rPr>
              <a:t>RF Voltage 	1000 kV</a:t>
            </a:r>
          </a:p>
          <a:p>
            <a:pPr algn="l" eaLnBrk="0" hangingPunct="0">
              <a:spcBef>
                <a:spcPct val="50000"/>
              </a:spcBef>
            </a:pPr>
            <a:r>
              <a:rPr lang="es-ES" altLang="en-US" sz="1600" b="0">
                <a:solidFill>
                  <a:schemeClr val="accent2"/>
                </a:solidFill>
                <a:latin typeface="Arial" charset="0"/>
              </a:rPr>
              <a:t>Beam current	4 mA</a:t>
            </a:r>
          </a:p>
          <a:p>
            <a:pPr algn="l" eaLnBrk="0" hangingPunct="0">
              <a:spcBef>
                <a:spcPct val="50000"/>
              </a:spcBef>
            </a:pPr>
            <a:r>
              <a:rPr lang="es-ES" altLang="en-US" sz="1600" b="0">
                <a:solidFill>
                  <a:schemeClr val="accent2"/>
                </a:solidFill>
                <a:latin typeface="Arial" charset="0"/>
              </a:rPr>
              <a:t>Losses		627 keV/turn</a:t>
            </a:r>
          </a:p>
          <a:p>
            <a:pPr algn="l" eaLnBrk="0" hangingPunct="0">
              <a:spcBef>
                <a:spcPct val="50000"/>
              </a:spcBef>
            </a:pPr>
            <a:r>
              <a:rPr lang="es-ES" altLang="en-US" sz="1600" b="0">
                <a:solidFill>
                  <a:schemeClr val="accent2"/>
                </a:solidFill>
                <a:latin typeface="Arial" charset="0"/>
              </a:rPr>
              <a:t>Beam power	2.5 kW</a:t>
            </a:r>
          </a:p>
          <a:p>
            <a:pPr algn="l" eaLnBrk="0" hangingPunct="0">
              <a:spcBef>
                <a:spcPct val="50000"/>
              </a:spcBef>
            </a:pPr>
            <a:r>
              <a:rPr lang="es-ES" altLang="en-US" sz="1600" b="0">
                <a:solidFill>
                  <a:schemeClr val="accent2"/>
                </a:solidFill>
                <a:latin typeface="Arial" charset="0"/>
              </a:rPr>
              <a:t>Cavity power	34.5 kW</a:t>
            </a:r>
          </a:p>
        </p:txBody>
      </p:sp>
      <p:sp>
        <p:nvSpPr>
          <p:cNvPr id="473093" name="Rectangle 5"/>
          <p:cNvSpPr>
            <a:spLocks noChangeArrowheads="1"/>
          </p:cNvSpPr>
          <p:nvPr/>
        </p:nvSpPr>
        <p:spPr bwMode="auto">
          <a:xfrm>
            <a:off x="5148263" y="4064000"/>
            <a:ext cx="3455987" cy="181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ES" altLang="en-US" sz="1600" b="0" i="1">
                <a:solidFill>
                  <a:schemeClr val="accent2"/>
                </a:solidFill>
                <a:latin typeface="Arial" charset="0"/>
              </a:rPr>
              <a:t>TRANSMITTER</a:t>
            </a:r>
          </a:p>
          <a:p>
            <a:pPr algn="l" eaLnBrk="0" hangingPunct="0">
              <a:spcBef>
                <a:spcPct val="50000"/>
              </a:spcBef>
            </a:pPr>
            <a:r>
              <a:rPr lang="es-ES" altLang="en-US" sz="1600" b="0">
                <a:solidFill>
                  <a:schemeClr val="accent2"/>
                </a:solidFill>
                <a:latin typeface="Arial" charset="0"/>
              </a:rPr>
              <a:t>Tube type		IOT 	</a:t>
            </a:r>
          </a:p>
          <a:p>
            <a:pPr algn="l" eaLnBrk="0" hangingPunct="0">
              <a:spcBef>
                <a:spcPct val="50000"/>
              </a:spcBef>
            </a:pPr>
            <a:r>
              <a:rPr lang="es-ES" altLang="en-US" sz="1600" b="0">
                <a:solidFill>
                  <a:schemeClr val="accent2"/>
                </a:solidFill>
                <a:latin typeface="Arial" charset="0"/>
              </a:rPr>
              <a:t>HVPS		36 kV / 4 A</a:t>
            </a:r>
          </a:p>
          <a:p>
            <a:pPr algn="l" eaLnBrk="0" hangingPunct="0">
              <a:spcBef>
                <a:spcPct val="50000"/>
              </a:spcBef>
            </a:pPr>
            <a:r>
              <a:rPr lang="es-ES" altLang="en-US" sz="1600" b="0">
                <a:solidFill>
                  <a:schemeClr val="accent2"/>
                </a:solidFill>
                <a:latin typeface="Arial" charset="0"/>
              </a:rPr>
              <a:t>RF Power		80 kW</a:t>
            </a:r>
          </a:p>
          <a:p>
            <a:pPr algn="l" eaLnBrk="0" hangingPunct="0">
              <a:spcBef>
                <a:spcPct val="50000"/>
              </a:spcBef>
            </a:pPr>
            <a:r>
              <a:rPr lang="es-ES" altLang="en-US" sz="1600" b="0">
                <a:solidFill>
                  <a:schemeClr val="accent2"/>
                </a:solidFill>
                <a:latin typeface="Arial" charset="0"/>
              </a:rPr>
              <a:t>Efficiency		&gt; 60%</a:t>
            </a:r>
            <a:endParaRPr lang="es-ES" altLang="en-US" sz="1600" b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68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40" name="Rectangle 4"/>
          <p:cNvSpPr>
            <a:spLocks noChangeArrowheads="1"/>
          </p:cNvSpPr>
          <p:nvPr/>
        </p:nvSpPr>
        <p:spPr bwMode="auto">
          <a:xfrm>
            <a:off x="2987675" y="0"/>
            <a:ext cx="2363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1pPr>
            <a:lvl2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57200"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Booster RF</a:t>
            </a:r>
          </a:p>
        </p:txBody>
      </p:sp>
      <p:sp>
        <p:nvSpPr>
          <p:cNvPr id="475141" name="Text Box 5"/>
          <p:cNvSpPr txBox="1">
            <a:spLocks noChangeArrowheads="1"/>
          </p:cNvSpPr>
          <p:nvPr/>
        </p:nvSpPr>
        <p:spPr bwMode="auto">
          <a:xfrm>
            <a:off x="1042988" y="981075"/>
            <a:ext cx="2849562" cy="396875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" altLang="en-US" sz="2000" b="0">
                <a:solidFill>
                  <a:schemeClr val="tx1"/>
                </a:solidFill>
                <a:latin typeface="Arial" charset="0"/>
              </a:rPr>
              <a:t>Cavity: 5 cell Petra type</a:t>
            </a:r>
          </a:p>
        </p:txBody>
      </p:sp>
      <p:pic>
        <p:nvPicPr>
          <p:cNvPr id="475143" name="Picture 7" descr="ALBA 00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413" y="981075"/>
            <a:ext cx="4105275" cy="547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5142" name="Text Box 6"/>
          <p:cNvSpPr txBox="1">
            <a:spLocks noChangeArrowheads="1"/>
          </p:cNvSpPr>
          <p:nvPr/>
        </p:nvSpPr>
        <p:spPr bwMode="auto">
          <a:xfrm>
            <a:off x="323850" y="1863725"/>
            <a:ext cx="4105275" cy="1277938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s-ES" altLang="en-US" sz="2000" i="1" dirty="0">
                <a:solidFill>
                  <a:schemeClr val="tx1"/>
                </a:solidFill>
                <a:latin typeface="Arial" charset="0"/>
              </a:rPr>
              <a:t>Basic </a:t>
            </a:r>
            <a:r>
              <a:rPr lang="es-ES" altLang="en-US" sz="2000" i="1" dirty="0" err="1">
                <a:solidFill>
                  <a:schemeClr val="tx1"/>
                </a:solidFill>
                <a:latin typeface="Arial" charset="0"/>
              </a:rPr>
              <a:t>Parameters</a:t>
            </a:r>
            <a:endParaRPr lang="es-ES" altLang="en-US" sz="2000" i="1" dirty="0">
              <a:solidFill>
                <a:srgbClr val="33CC33"/>
              </a:solidFill>
              <a:latin typeface="Arial" charset="0"/>
            </a:endParaRPr>
          </a:p>
          <a:p>
            <a:pPr lvl="2" algn="l" eaLnBrk="0" hangingPunct="0">
              <a:lnSpc>
                <a:spcPct val="120000"/>
              </a:lnSpc>
            </a:pPr>
            <a:r>
              <a:rPr lang="es-ES" altLang="en-US" sz="1600" dirty="0" err="1">
                <a:solidFill>
                  <a:schemeClr val="tx1"/>
                </a:solidFill>
                <a:latin typeface="Arial" charset="0"/>
              </a:rPr>
              <a:t>Rshunt</a:t>
            </a:r>
            <a:r>
              <a:rPr lang="es-ES" altLang="en-US" sz="1600" dirty="0">
                <a:solidFill>
                  <a:schemeClr val="tx1"/>
                </a:solidFill>
                <a:latin typeface="Arial" charset="0"/>
              </a:rPr>
              <a:t>		15.4 M</a:t>
            </a:r>
            <a:r>
              <a:rPr lang="es-ES" altLang="en-US" sz="1600" dirty="0">
                <a:solidFill>
                  <a:schemeClr val="tx1"/>
                </a:solidFill>
                <a:latin typeface="Symbol" pitchFamily="18" charset="2"/>
              </a:rPr>
              <a:t>W</a:t>
            </a:r>
          </a:p>
          <a:p>
            <a:pPr lvl="2" algn="l" eaLnBrk="0" hangingPunct="0">
              <a:lnSpc>
                <a:spcPct val="120000"/>
              </a:lnSpc>
            </a:pPr>
            <a:r>
              <a:rPr lang="es-ES" altLang="en-US" sz="1600" dirty="0" err="1">
                <a:solidFill>
                  <a:schemeClr val="tx1"/>
                </a:solidFill>
                <a:latin typeface="Arial" charset="0"/>
              </a:rPr>
              <a:t>Maximum</a:t>
            </a:r>
            <a:r>
              <a:rPr lang="es-ES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s-ES" altLang="en-US" sz="1600" dirty="0" err="1">
                <a:solidFill>
                  <a:schemeClr val="tx1"/>
                </a:solidFill>
                <a:latin typeface="Arial" charset="0"/>
              </a:rPr>
              <a:t>Power</a:t>
            </a:r>
            <a:r>
              <a:rPr lang="es-ES" altLang="en-US" sz="1600" dirty="0">
                <a:solidFill>
                  <a:schemeClr val="tx1"/>
                </a:solidFill>
                <a:latin typeface="Arial" charset="0"/>
              </a:rPr>
              <a:t>	75 kW</a:t>
            </a:r>
          </a:p>
          <a:p>
            <a:pPr lvl="2" algn="l" eaLnBrk="0" hangingPunct="0">
              <a:lnSpc>
                <a:spcPct val="120000"/>
              </a:lnSpc>
            </a:pPr>
            <a:r>
              <a:rPr lang="es-ES" altLang="en-US" sz="1600" dirty="0" err="1">
                <a:solidFill>
                  <a:schemeClr val="tx1"/>
                </a:solidFill>
                <a:latin typeface="Arial" charset="0"/>
              </a:rPr>
              <a:t>Length</a:t>
            </a:r>
            <a:r>
              <a:rPr lang="es-ES" altLang="en-US" sz="1600" dirty="0">
                <a:solidFill>
                  <a:schemeClr val="tx1"/>
                </a:solidFill>
                <a:latin typeface="Arial" charset="0"/>
              </a:rPr>
              <a:t>		1,65 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73" y="3501008"/>
            <a:ext cx="4107852" cy="27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77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74"/>
  <p:tag name="DEFAULTHEIGHT" val="397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24669</TotalTime>
  <Words>598</Words>
  <Application>Microsoft Office PowerPoint</Application>
  <PresentationFormat>On-screen Show (4:3)</PresentationFormat>
  <Paragraphs>208</Paragraphs>
  <Slides>27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Verdana</vt:lpstr>
      <vt:lpstr>Symbol</vt:lpstr>
      <vt:lpstr>Times New Roman</vt:lpstr>
      <vt:lpstr>Calibri</vt:lpstr>
      <vt:lpstr>Comic Sans MS</vt:lpstr>
      <vt:lpstr>Tahoma</vt:lpstr>
      <vt:lpstr>Wingdings</vt:lpstr>
      <vt:lpstr>Diseño predeterminado</vt:lpstr>
      <vt:lpstr>Gráfico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 Requirements</vt:lpstr>
      <vt:lpstr>PowerPoint Presentation</vt:lpstr>
      <vt:lpstr>PowerPoint Presentation</vt:lpstr>
      <vt:lpstr>PowerPoint Presentation</vt:lpstr>
      <vt:lpstr>CaCo:  Cavity Combiner</vt:lpstr>
      <vt:lpstr>CaCo</vt:lpstr>
      <vt:lpstr>PowerPoint Presentation</vt:lpstr>
      <vt:lpstr>PowerPoint Presentation</vt:lpstr>
      <vt:lpstr>PowerPoint Presentation</vt:lpstr>
      <vt:lpstr>Watrax: Waveguide to Coaxial transition</vt:lpstr>
      <vt:lpstr>Watrax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Fede</dc:creator>
  <cp:lastModifiedBy>Francisco José Pérez Rodríguez</cp:lastModifiedBy>
  <cp:revision>208</cp:revision>
  <dcterms:created xsi:type="dcterms:W3CDTF">2004-10-29T09:52:08Z</dcterms:created>
  <dcterms:modified xsi:type="dcterms:W3CDTF">2013-12-17T10:05:34Z</dcterms:modified>
</cp:coreProperties>
</file>