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57" r:id="rId2"/>
    <p:sldId id="549" r:id="rId3"/>
    <p:sldId id="558" r:id="rId4"/>
    <p:sldId id="560" r:id="rId5"/>
    <p:sldId id="562" r:id="rId6"/>
    <p:sldId id="563" r:id="rId7"/>
    <p:sldId id="524" r:id="rId8"/>
    <p:sldId id="521" r:id="rId9"/>
    <p:sldId id="606" r:id="rId10"/>
    <p:sldId id="623" r:id="rId11"/>
    <p:sldId id="607" r:id="rId12"/>
    <p:sldId id="526" r:id="rId13"/>
    <p:sldId id="605" r:id="rId14"/>
    <p:sldId id="624" r:id="rId15"/>
    <p:sldId id="609" r:id="rId16"/>
    <p:sldId id="610" r:id="rId17"/>
    <p:sldId id="611" r:id="rId18"/>
    <p:sldId id="612" r:id="rId19"/>
    <p:sldId id="614" r:id="rId20"/>
    <p:sldId id="616" r:id="rId21"/>
    <p:sldId id="615" r:id="rId22"/>
    <p:sldId id="613" r:id="rId23"/>
    <p:sldId id="618" r:id="rId24"/>
    <p:sldId id="601" r:id="rId25"/>
    <p:sldId id="566" r:id="rId26"/>
    <p:sldId id="569" r:id="rId27"/>
    <p:sldId id="619" r:id="rId28"/>
    <p:sldId id="574" r:id="rId29"/>
    <p:sldId id="621" r:id="rId30"/>
    <p:sldId id="622" r:id="rId31"/>
    <p:sldId id="581" r:id="rId32"/>
    <p:sldId id="588" r:id="rId33"/>
    <p:sldId id="593" r:id="rId34"/>
    <p:sldId id="620" r:id="rId35"/>
    <p:sldId id="337" r:id="rId36"/>
    <p:sldId id="354" r:id="rId37"/>
    <p:sldId id="355" r:id="rId38"/>
    <p:sldId id="625" r:id="rId39"/>
    <p:sldId id="626" r:id="rId40"/>
    <p:sldId id="629" r:id="rId41"/>
    <p:sldId id="628" r:id="rId42"/>
    <p:sldId id="463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in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2279" autoAdjust="0"/>
  </p:normalViewPr>
  <p:slideViewPr>
    <p:cSldViewPr>
      <p:cViewPr>
        <p:scale>
          <a:sx n="60" d="100"/>
          <a:sy n="60" d="100"/>
        </p:scale>
        <p:origin x="-13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36816;&#34892;\&#24635;&#32467;&#25991;&#26723;\ARW2013\&#21322;&#25104;&#21697;\2010~2012&#39640;&#39057;&#25925;&#38556;&#25968;&#25454;&#316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2"/>
  <c:chart>
    <c:plotArea>
      <c:layout>
        <c:manualLayout>
          <c:layoutTarget val="inner"/>
          <c:xMode val="edge"/>
          <c:yMode val="edge"/>
          <c:x val="9.2492640547591126E-2"/>
          <c:y val="0.18881939520593208"/>
          <c:w val="0.63922138488053803"/>
          <c:h val="0.647658552034849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Fault Times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0"/>
                  <c:y val="-1.7862688528722102E-2"/>
                </c:manualLayout>
              </c:layout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77</c:v>
                </c:pt>
                <c:pt idx="1">
                  <c:v>43</c:v>
                </c:pt>
                <c:pt idx="2">
                  <c:v>36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Time(h)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-3.4883399253562515E-17"/>
                  <c:y val="-1.429015082297766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9297914763188606E-2"/>
                </c:manualLayout>
              </c:layout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84.4</c:v>
                </c:pt>
                <c:pt idx="1">
                  <c:v>33.4</c:v>
                </c:pt>
                <c:pt idx="2">
                  <c:v>31.1</c:v>
                </c:pt>
                <c:pt idx="3">
                  <c:v>2.3099999999999987</c:v>
                </c:pt>
              </c:numCache>
            </c:numRef>
          </c:val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MDT(h)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1.2</c:v>
                </c:pt>
                <c:pt idx="1">
                  <c:v>0.76000000000000179</c:v>
                </c:pt>
                <c:pt idx="2">
                  <c:v>0.89000000000000035</c:v>
                </c:pt>
                <c:pt idx="3">
                  <c:v>0.33000000000000101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MTBF(h)</c:v>
                </c:pt>
              </c:strCache>
            </c:strRef>
          </c:tx>
          <c:invertIfNegative val="1"/>
          <c:dLbls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71</c:v>
                </c:pt>
                <c:pt idx="1">
                  <c:v>128</c:v>
                </c:pt>
                <c:pt idx="2">
                  <c:v>154.30000000000001</c:v>
                </c:pt>
                <c:pt idx="3">
                  <c:v>165</c:v>
                </c:pt>
              </c:numCache>
            </c:numRef>
          </c:val>
        </c:ser>
        <c:gapWidth val="435"/>
        <c:axId val="71984640"/>
        <c:axId val="71986176"/>
      </c:barChart>
      <c:catAx>
        <c:axId val="71984640"/>
        <c:scaling>
          <c:orientation val="minMax"/>
        </c:scaling>
        <c:axPos val="b"/>
        <c:numFmt formatCode="General" sourceLinked="1"/>
        <c:tickLblPos val="nextTo"/>
        <c:crossAx val="71986176"/>
        <c:crosses val="autoZero"/>
        <c:auto val="1"/>
        <c:lblAlgn val="ctr"/>
        <c:lblOffset val="20"/>
      </c:catAx>
      <c:valAx>
        <c:axId val="71986176"/>
        <c:scaling>
          <c:orientation val="minMax"/>
        </c:scaling>
        <c:axPos val="l"/>
        <c:majorGridlines/>
        <c:numFmt formatCode="General" sourceLinked="1"/>
        <c:tickLblPos val="nextTo"/>
        <c:crossAx val="71984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zh-CN"/>
          </a:p>
        </c:txPr>
      </c:legendEntry>
      <c:layout>
        <c:manualLayout>
          <c:xMode val="edge"/>
          <c:yMode val="edge"/>
          <c:x val="0.79253550865482303"/>
          <c:y val="0.31867671754301008"/>
          <c:w val="0.20279533660062979"/>
          <c:h val="0.55635745333851816"/>
        </c:manualLayout>
      </c:layout>
    </c:legend>
    <c:plotVisOnly val="1"/>
  </c:chart>
  <c:txPr>
    <a:bodyPr/>
    <a:lstStyle/>
    <a:p>
      <a:pPr>
        <a:defRPr sz="1800"/>
      </a:pPr>
      <a:endParaRPr lang="zh-CN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0.1875</cdr:x>
      <cdr:y>0.03125</cdr:y>
    </cdr:from>
    <cdr:to>
      <cdr:x>0.89167</cdr:x>
      <cdr:y>0.15972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0" y="85725"/>
          <a:ext cx="32194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600" dirty="0">
              <a:latin typeface="Cooper Black" pitchFamily="18" charset="0"/>
              <a:ea typeface="+mn-ea"/>
              <a:cs typeface="+mn-cs"/>
            </a:rPr>
            <a:t>operational</a:t>
          </a:r>
          <a:r>
            <a:rPr lang="en-US" altLang="zh-CN" sz="1600" baseline="0" dirty="0">
              <a:latin typeface="Cooper Black" pitchFamily="18" charset="0"/>
              <a:ea typeface="+mn-ea"/>
              <a:cs typeface="+mn-cs"/>
            </a:rPr>
            <a:t> </a:t>
          </a:r>
          <a:r>
            <a:rPr lang="en-US" altLang="zh-CN" sz="1600" dirty="0">
              <a:latin typeface="Cooper Black" pitchFamily="18" charset="0"/>
              <a:ea typeface="+mn-ea"/>
              <a:cs typeface="+mn-cs"/>
            </a:rPr>
            <a:t>statistics of storage ring RF</a:t>
          </a:r>
          <a:endParaRPr lang="zh-CN" altLang="en-US" sz="1600" dirty="0">
            <a:latin typeface="Cooper Black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82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E1AA7F-2C95-4366-9CC6-407F3271CAC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ED656-6C17-4924-A1FA-D27D361D62FD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90C92-DD3B-404D-A203-9FCF14E11F9A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EF58-4927-4C29-B401-1F2F9E22BC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1AA7F-2C95-4366-9CC6-407F3271CACB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C71F5-8B93-415B-80A2-27474666BA7A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E82F4-4008-4CEC-86CB-E3C3914271FC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BE19D-7E76-4068-8E2D-2AC15F0BBD21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4450"/>
            <a:ext cx="9072562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0113" y="1412875"/>
            <a:ext cx="7772400" cy="1470025"/>
          </a:xfrm>
        </p:spPr>
        <p:txBody>
          <a:bodyPr/>
          <a:lstStyle>
            <a:lvl1pPr algn="r">
              <a:defRPr sz="4800">
                <a:solidFill>
                  <a:srgbClr val="FF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7775575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A50021"/>
                </a:solidFill>
                <a:ea typeface="方正小标宋简体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2053" name="Picture 5" descr="标识+SINAP+中英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092825"/>
            <a:ext cx="4249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545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545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870825" cy="7921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38600" cy="4679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679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288925"/>
          </a:xfrm>
        </p:spPr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780088" y="6453188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870825" cy="7921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288925"/>
          </a:xfrm>
        </p:spPr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780088" y="6453188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11188" y="692150"/>
            <a:ext cx="7870825" cy="7921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4038600" cy="2263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38600" cy="2263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73513"/>
            <a:ext cx="4038600" cy="2263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73513"/>
            <a:ext cx="4038600" cy="2263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288925"/>
          </a:xfrm>
        </p:spPr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780088" y="6453188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92150"/>
            <a:ext cx="78708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80088" y="6453188"/>
            <a:ext cx="2895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600" b="1">
                <a:ea typeface="楷体_GB2312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563938" y="574675"/>
            <a:ext cx="5580062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31" name="Picture 7" descr="PPT1-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260350"/>
            <a:ext cx="29765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黑体" pitchFamily="49" charset="-122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黑体" pitchFamily="49" charset="-122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黑体" pitchFamily="49" charset="-122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黑体" pitchFamily="49" charset="-122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黑体" pitchFamily="49" charset="-122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黑体" pitchFamily="49" charset="-122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黑体" pitchFamily="49" charset="-122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黑体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SzPct val="120000"/>
        <a:buFont typeface="Wingdings" pitchFamily="2" charset="2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3" Type="http://schemas.openxmlformats.org/officeDocument/2006/relationships/image" Target="../media/image62.jpeg"/><Relationship Id="rId21" Type="http://schemas.openxmlformats.org/officeDocument/2006/relationships/image" Target="../media/image78.jpeg"/><Relationship Id="rId7" Type="http://schemas.openxmlformats.org/officeDocument/2006/relationships/image" Target="../media/image65.jpe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" Type="http://schemas.openxmlformats.org/officeDocument/2006/relationships/image" Target="../media/image61.jpeg"/><Relationship Id="rId16" Type="http://schemas.openxmlformats.org/officeDocument/2006/relationships/image" Target="../media/image73.jpeg"/><Relationship Id="rId20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55.jpeg"/><Relationship Id="rId24" Type="http://schemas.openxmlformats.org/officeDocument/2006/relationships/image" Target="../media/image81.jpeg"/><Relationship Id="rId5" Type="http://schemas.openxmlformats.org/officeDocument/2006/relationships/image" Target="../media/image51.jpeg"/><Relationship Id="rId15" Type="http://schemas.openxmlformats.org/officeDocument/2006/relationships/image" Target="../media/image72.jpeg"/><Relationship Id="rId23" Type="http://schemas.openxmlformats.org/officeDocument/2006/relationships/image" Target="../media/image80.jpeg"/><Relationship Id="rId10" Type="http://schemas.openxmlformats.org/officeDocument/2006/relationships/image" Target="../media/image68.jpeg"/><Relationship Id="rId19" Type="http://schemas.openxmlformats.org/officeDocument/2006/relationships/image" Target="../media/image76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Relationship Id="rId14" Type="http://schemas.openxmlformats.org/officeDocument/2006/relationships/image" Target="../media/image71.jpeg"/><Relationship Id="rId22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___1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___2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268760"/>
            <a:ext cx="7668344" cy="1655762"/>
          </a:xfrm>
        </p:spPr>
        <p:txBody>
          <a:bodyPr/>
          <a:lstStyle/>
          <a:p>
            <a:pPr algn="ctr"/>
            <a:r>
              <a:rPr lang="en-US" altLang="zh-CN" sz="4000" dirty="0" smtClean="0">
                <a:solidFill>
                  <a:schemeClr val="hlink"/>
                </a:solidFill>
                <a:latin typeface="Times New Roman" pitchFamily="18" charset="0"/>
                <a:ea typeface="华文新魏" pitchFamily="2" charset="-122"/>
              </a:rPr>
              <a:t>RF Techniques </a:t>
            </a:r>
            <a:r>
              <a:rPr lang="en-US" altLang="zh-CN" sz="4000" dirty="0">
                <a:solidFill>
                  <a:schemeClr val="hlink"/>
                </a:solidFill>
                <a:latin typeface="Times New Roman" pitchFamily="18" charset="0"/>
                <a:ea typeface="华文新魏" pitchFamily="2" charset="-122"/>
              </a:rPr>
              <a:t>and </a:t>
            </a:r>
            <a:r>
              <a:rPr lang="en-US" altLang="zh-CN" sz="4000" dirty="0" smtClean="0">
                <a:solidFill>
                  <a:schemeClr val="hlink"/>
                </a:solidFill>
                <a:latin typeface="Times New Roman" pitchFamily="18" charset="0"/>
                <a:ea typeface="华文新魏" pitchFamily="2" charset="-122"/>
              </a:rPr>
              <a:t>Developments</a:t>
            </a:r>
            <a:br>
              <a:rPr lang="en-US" altLang="zh-CN" sz="4000" dirty="0" smtClean="0">
                <a:solidFill>
                  <a:schemeClr val="hlink"/>
                </a:solidFill>
                <a:latin typeface="Times New Roman" pitchFamily="18" charset="0"/>
                <a:ea typeface="华文新魏" pitchFamily="2" charset="-122"/>
              </a:rPr>
            </a:br>
            <a:r>
              <a:rPr lang="en-US" altLang="zh-CN" sz="4000" dirty="0" smtClean="0">
                <a:solidFill>
                  <a:schemeClr val="hlink"/>
                </a:solidFill>
                <a:latin typeface="Times New Roman" pitchFamily="18" charset="0"/>
                <a:ea typeface="华文新魏" pitchFamily="2" charset="-122"/>
              </a:rPr>
              <a:t>at SSRF</a:t>
            </a:r>
            <a:endParaRPr lang="en-US" altLang="zh-CN" sz="4000" dirty="0">
              <a:solidFill>
                <a:schemeClr val="hlink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3933056"/>
            <a:ext cx="6048672" cy="1656184"/>
          </a:xfrm>
        </p:spPr>
        <p:txBody>
          <a:bodyPr/>
          <a:lstStyle/>
          <a:p>
            <a:pPr algn="ctr"/>
            <a:r>
              <a:rPr lang="en-US" altLang="zh-CN" sz="3200" b="1" dirty="0" err="1" smtClean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Wenzhi</a:t>
            </a:r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 Zhang</a:t>
            </a: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On behalf of RF group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  <a:p>
            <a:pPr algn="ctr"/>
            <a:r>
              <a:rPr lang="en-US" altLang="zh-CN" sz="3200" dirty="0" smtClean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                          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Dec. 2013</a:t>
            </a:r>
            <a:endParaRPr lang="zh-CN" sz="2400" dirty="0">
              <a:solidFill>
                <a:srgbClr val="0000CC"/>
              </a:solidFill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For 230mA top up operation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 smtClean="0"/>
              <a:pPr/>
              <a:t>2013/12/17</a:t>
            </a:fld>
            <a:endParaRPr lang="en-US"/>
          </a:p>
        </p:txBody>
      </p:sp>
      <p:pic>
        <p:nvPicPr>
          <p:cNvPr id="5" name="图片 4" descr="230mA Top-up.png"/>
          <p:cNvPicPr>
            <a:picLocks noChangeAspect="1"/>
          </p:cNvPicPr>
          <p:nvPr/>
        </p:nvPicPr>
        <p:blipFill>
          <a:blip r:embed="rId2" cstate="print"/>
          <a:srcRect l="1963" t="17785" r="5113" b="9381"/>
          <a:stretch>
            <a:fillRect/>
          </a:stretch>
        </p:blipFill>
        <p:spPr>
          <a:xfrm>
            <a:off x="0" y="1916832"/>
            <a:ext cx="4968552" cy="2189532"/>
          </a:xfrm>
          <a:prstGeom prst="rect">
            <a:avLst/>
          </a:prstGeom>
        </p:spPr>
      </p:pic>
      <p:pic>
        <p:nvPicPr>
          <p:cNvPr id="6" name="图片 5" descr="SRRF status for 230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425" y="1412776"/>
            <a:ext cx="5382341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83330" name="Text Box 2"/>
          <p:cNvSpPr txBox="1">
            <a:spLocks noChangeArrowheads="1"/>
          </p:cNvSpPr>
          <p:nvPr/>
        </p:nvSpPr>
        <p:spPr bwMode="auto">
          <a:xfrm>
            <a:off x="0" y="765175"/>
            <a:ext cx="5867400" cy="13731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</a:rPr>
              <a:t>28/9/2009,  24 hours beam conditioning, and operated at beam current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300mA for 12 hours</a:t>
            </a:r>
          </a:p>
        </p:txBody>
      </p:sp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611188" y="5300663"/>
            <a:ext cx="3708400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/>
              <a:t>Trip during beam conditioning</a:t>
            </a:r>
            <a:endParaRPr lang="en-US" altLang="zh-CN" sz="1400" b="1"/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4787900" y="4797425"/>
            <a:ext cx="4105275" cy="1296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CN" b="1"/>
              <a:t>300mA top-up </a:t>
            </a:r>
            <a:endParaRPr lang="en-US" altLang="zh-CN" sz="1600" b="1"/>
          </a:p>
          <a:p>
            <a:r>
              <a:rPr lang="en-US" altLang="zh-CN" sz="1600" b="1"/>
              <a:t>Operated for 12 hrs tripped by vacuum near RF window of module #1</a:t>
            </a:r>
            <a:r>
              <a:rPr lang="en-US" altLang="zh-CN" sz="2400" b="1"/>
              <a:t> </a:t>
            </a:r>
          </a:p>
        </p:txBody>
      </p:sp>
      <p:pic>
        <p:nvPicPr>
          <p:cNvPr id="483334" name="Picture 6" descr="realtime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0288"/>
            <a:ext cx="8893175" cy="2282825"/>
          </a:xfrm>
          <a:prstGeom prst="rect">
            <a:avLst/>
          </a:prstGeom>
          <a:noFill/>
        </p:spPr>
      </p:pic>
      <p:sp>
        <p:nvSpPr>
          <p:cNvPr id="483335" name="AutoShape 7"/>
          <p:cNvSpPr>
            <a:spLocks/>
          </p:cNvSpPr>
          <p:nvPr/>
        </p:nvSpPr>
        <p:spPr bwMode="auto">
          <a:xfrm rot="-5400000">
            <a:off x="2362200" y="2576513"/>
            <a:ext cx="231775" cy="3781425"/>
          </a:xfrm>
          <a:prstGeom prst="leftBrace">
            <a:avLst>
              <a:gd name="adj1" fmla="val 1359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3336" name="AutoShape 8"/>
          <p:cNvSpPr>
            <a:spLocks/>
          </p:cNvSpPr>
          <p:nvPr/>
        </p:nvSpPr>
        <p:spPr bwMode="auto">
          <a:xfrm rot="-5400000">
            <a:off x="6677819" y="2547144"/>
            <a:ext cx="173038" cy="3784600"/>
          </a:xfrm>
          <a:prstGeom prst="leftBrace">
            <a:avLst>
              <a:gd name="adj1" fmla="val 1822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3337" name="AutoShape 9"/>
          <p:cNvSpPr>
            <a:spLocks noChangeArrowheads="1"/>
          </p:cNvSpPr>
          <p:nvPr/>
        </p:nvSpPr>
        <p:spPr bwMode="auto">
          <a:xfrm>
            <a:off x="2339975" y="4581525"/>
            <a:ext cx="215900" cy="719138"/>
          </a:xfrm>
          <a:prstGeom prst="down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3338" name="AutoShape 10"/>
          <p:cNvSpPr>
            <a:spLocks noChangeArrowheads="1"/>
          </p:cNvSpPr>
          <p:nvPr/>
        </p:nvSpPr>
        <p:spPr bwMode="auto">
          <a:xfrm>
            <a:off x="6807200" y="4467225"/>
            <a:ext cx="166688" cy="401638"/>
          </a:xfrm>
          <a:prstGeom prst="downArrow">
            <a:avLst>
              <a:gd name="adj1" fmla="val 50000"/>
              <a:gd name="adj2" fmla="val 602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83339" name="Picture 11" descr="300mA-09am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6011863" y="0"/>
            <a:ext cx="3132137" cy="24542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870825" cy="792163"/>
          </a:xfrm>
        </p:spPr>
        <p:txBody>
          <a:bodyPr/>
          <a:lstStyle/>
          <a:p>
            <a:r>
              <a:rPr lang="en-US" altLang="zh-CN" sz="2800" b="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Stability of Amplitude and Phase with SC</a:t>
            </a:r>
          </a:p>
        </p:txBody>
      </p:sp>
      <p:pic>
        <p:nvPicPr>
          <p:cNvPr id="375811" name="Picture 3" descr="amplitudeand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480844" cy="3586628"/>
          </a:xfrm>
          <a:prstGeom prst="rect">
            <a:avLst/>
          </a:prstGeom>
          <a:noFill/>
        </p:spPr>
      </p:pic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611560" y="1196752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CC0099"/>
                </a:solidFill>
              </a:rPr>
              <a:t>200mA, 3.5GeV</a:t>
            </a:r>
          </a:p>
        </p:txBody>
      </p:sp>
      <p:graphicFrame>
        <p:nvGraphicFramePr>
          <p:cNvPr id="375813" name="Group 5"/>
          <p:cNvGraphicFramePr>
            <a:graphicFrameLocks noGrp="1"/>
          </p:cNvGraphicFramePr>
          <p:nvPr>
            <p:ph idx="1"/>
          </p:nvPr>
        </p:nvGraphicFramePr>
        <p:xfrm>
          <a:off x="1547664" y="4869160"/>
          <a:ext cx="4716462" cy="1494473"/>
        </p:xfrm>
        <a:graphic>
          <a:graphicData uri="http://schemas.openxmlformats.org/drawingml/2006/table">
            <a:tbl>
              <a:tblPr/>
              <a:tblGrid>
                <a:gridCol w="2730500"/>
                <a:gridCol w="1985962"/>
              </a:tblGrid>
              <a:tr h="186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499.654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phase stability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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1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amplitude stability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 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5256212" cy="792163"/>
          </a:xfrm>
        </p:spPr>
        <p:txBody>
          <a:bodyPr/>
          <a:lstStyle/>
          <a:p>
            <a:pPr algn="l"/>
            <a:r>
              <a:rPr lang="en-US" altLang="zh-CN"/>
              <a:t>Contents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3887788"/>
          </a:xfrm>
        </p:spPr>
        <p:txBody>
          <a:bodyPr/>
          <a:lstStyle/>
          <a:p>
            <a:r>
              <a:rPr lang="en-US" altLang="zh-CN"/>
              <a:t>Brief Introduction of SSRF</a:t>
            </a:r>
          </a:p>
          <a:p>
            <a:r>
              <a:rPr lang="en-US" altLang="zh-CN"/>
              <a:t>RF System of SSRF</a:t>
            </a:r>
          </a:p>
          <a:p>
            <a:r>
              <a:rPr lang="en-US" altLang="zh-CN"/>
              <a:t>Operation of RF</a:t>
            </a:r>
          </a:p>
          <a:p>
            <a:r>
              <a:rPr lang="en-US" altLang="zh-CN"/>
              <a:t>R&amp;D of SRF at SINAP</a:t>
            </a:r>
            <a:endParaRPr lang="zh-CN" altLang="en-US"/>
          </a:p>
        </p:txBody>
      </p:sp>
      <p:sp>
        <p:nvSpPr>
          <p:cNvPr id="481284" name="Line 4"/>
          <p:cNvSpPr>
            <a:spLocks noChangeShapeType="1"/>
          </p:cNvSpPr>
          <p:nvPr/>
        </p:nvSpPr>
        <p:spPr bwMode="auto">
          <a:xfrm>
            <a:off x="755650" y="3141663"/>
            <a:ext cx="43211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304256"/>
          </a:xfrm>
        </p:spPr>
        <p:txBody>
          <a:bodyPr>
            <a:normAutofit fontScale="92500"/>
          </a:bodyPr>
          <a:lstStyle/>
          <a:p>
            <a:pPr>
              <a:lnSpc>
                <a:spcPts val="1800"/>
              </a:lnSpc>
              <a:buNone/>
            </a:pPr>
            <a:r>
              <a:rPr lang="en-US" altLang="zh-CN" sz="1800" dirty="0" smtClean="0"/>
              <a:t>Main trips from 2012 to now include:</a:t>
            </a:r>
          </a:p>
          <a:p>
            <a:pPr marL="457200" indent="-457200">
              <a:lnSpc>
                <a:spcPts val="1800"/>
              </a:lnSpc>
              <a:buFont typeface="+mj-lt"/>
              <a:buAutoNum type="arabicPeriod"/>
            </a:pPr>
            <a:r>
              <a:rPr lang="en-US" altLang="zh-CN" sz="1800" dirty="0" smtClean="0"/>
              <a:t>Trips over 4 times</a:t>
            </a:r>
          </a:p>
          <a:p>
            <a:pPr marL="457200" indent="-457200">
              <a:lnSpc>
                <a:spcPts val="1800"/>
              </a:lnSpc>
              <a:buFont typeface="Wingdings" pitchFamily="2" charset="2"/>
              <a:buChar char="l"/>
            </a:pPr>
            <a:r>
              <a:rPr lang="en-US" altLang="zh-CN" sz="1800" dirty="0" smtClean="0"/>
              <a:t>FBT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Vacuum burst, 11 times;</a:t>
            </a:r>
          </a:p>
          <a:p>
            <a:pPr marL="457200" indent="-457200">
              <a:lnSpc>
                <a:spcPts val="1800"/>
              </a:lnSpc>
              <a:buFont typeface="Wingdings" pitchFamily="2" charset="2"/>
              <a:buChar char="l"/>
            </a:pPr>
            <a:r>
              <a:rPr lang="en-US" altLang="zh-CN" sz="1800" dirty="0" smtClean="0"/>
              <a:t>Insulation vacuum burst, 4 times.</a:t>
            </a:r>
          </a:p>
          <a:p>
            <a:pPr marL="457200" indent="-457200">
              <a:lnSpc>
                <a:spcPts val="1800"/>
              </a:lnSpc>
              <a:buFont typeface="Wingdings" pitchFamily="2" charset="2"/>
              <a:buChar char="l"/>
            </a:pPr>
            <a:r>
              <a:rPr lang="en-US" altLang="zh-CN" sz="1800" dirty="0" smtClean="0"/>
              <a:t>Circulator and load arc, 5 times</a:t>
            </a:r>
          </a:p>
          <a:p>
            <a:pPr marL="457200" indent="-457200">
              <a:lnSpc>
                <a:spcPts val="1800"/>
              </a:lnSpc>
              <a:buFont typeface="+mj-lt"/>
              <a:buAutoNum type="arabicPeriod" startAt="2"/>
            </a:pPr>
            <a:r>
              <a:rPr lang="en-US" altLang="zh-CN" sz="1800" dirty="0" smtClean="0"/>
              <a:t>Trips with long break-down time</a:t>
            </a:r>
          </a:p>
          <a:p>
            <a:pPr marL="457200" indent="-457200">
              <a:lnSpc>
                <a:spcPts val="1800"/>
              </a:lnSpc>
              <a:buFont typeface="Wingdings" pitchFamily="2" charset="2"/>
              <a:buChar char="l"/>
            </a:pPr>
            <a:r>
              <a:rPr lang="en-US" altLang="zh-CN" sz="1800" dirty="0" smtClean="0"/>
              <a:t>Damaged kinds of auxiliary power</a:t>
            </a:r>
          </a:p>
          <a:p>
            <a:pPr marL="457200" indent="-457200">
              <a:lnSpc>
                <a:spcPts val="1800"/>
              </a:lnSpc>
              <a:buNone/>
            </a:pPr>
            <a:r>
              <a:rPr lang="en-US" altLang="zh-CN" sz="1800" dirty="0" smtClean="0"/>
              <a:t>Total 12hours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0B86-A1B4-463A-AC5C-8E2FF7F7E726}" type="datetime3">
              <a:rPr lang="en-US" altLang="zh-CN" smtClean="0"/>
              <a:pPr/>
              <a:t>17 December 2013</a:t>
            </a:fld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1187624" y="692696"/>
          <a:ext cx="73448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pic>
        <p:nvPicPr>
          <p:cNvPr id="485378" name="Picture 2" descr="20101125-20101206 dc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337425" cy="5478463"/>
          </a:xfrm>
          <a:prstGeom prst="rect">
            <a:avLst/>
          </a:prstGeom>
          <a:noFill/>
        </p:spPr>
      </p:pic>
      <p:sp>
        <p:nvSpPr>
          <p:cNvPr id="485379" name="AutoShape 3"/>
          <p:cNvSpPr>
            <a:spLocks/>
          </p:cNvSpPr>
          <p:nvPr/>
        </p:nvSpPr>
        <p:spPr bwMode="auto">
          <a:xfrm rot="-16200000">
            <a:off x="5183981" y="440532"/>
            <a:ext cx="288925" cy="5256212"/>
          </a:xfrm>
          <a:prstGeom prst="leftBrace">
            <a:avLst>
              <a:gd name="adj1" fmla="val 151603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4787900" y="2565400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/>
              <a:t>&gt;200hrs</a:t>
            </a:r>
          </a:p>
        </p:txBody>
      </p:sp>
      <p:sp>
        <p:nvSpPr>
          <p:cNvPr id="485381" name="Line 5"/>
          <p:cNvSpPr>
            <a:spLocks noChangeShapeType="1"/>
          </p:cNvSpPr>
          <p:nvPr/>
        </p:nvSpPr>
        <p:spPr bwMode="auto">
          <a:xfrm flipV="1">
            <a:off x="7451725" y="3789363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6351588" y="460057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Maintenance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 flipH="1" flipV="1">
            <a:off x="2627313" y="4508500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895600" y="5032375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Orbit interlock by </a:t>
            </a:r>
          </a:p>
          <a:p>
            <a:r>
              <a:rPr lang="en-US" altLang="zh-CN"/>
              <a:t>magnetic power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353425" cy="792163"/>
          </a:xfrm>
        </p:spPr>
        <p:txBody>
          <a:bodyPr/>
          <a:lstStyle/>
          <a:p>
            <a:r>
              <a:rPr lang="en-US" altLang="zh-CN" sz="2800"/>
              <a:t>2. Interlock from SRF Modules and Solutions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Beam trip by RF window out-gassing</a:t>
            </a:r>
          </a:p>
          <a:p>
            <a:pPr lvl="1"/>
            <a:r>
              <a:rPr lang="en-US" altLang="zh-CN" dirty="0"/>
              <a:t>The module was ever exposed to atmosphere during SAT due to the leakage around pump-out box;</a:t>
            </a:r>
          </a:p>
          <a:p>
            <a:pPr lvl="1"/>
            <a:r>
              <a:rPr lang="en-US" altLang="zh-CN" dirty="0"/>
              <a:t>Water mark was found around the window after RF window baking during SAT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Solution</a:t>
            </a:r>
          </a:p>
          <a:p>
            <a:pPr lvl="1"/>
            <a:r>
              <a:rPr lang="en-US" altLang="zh-CN" dirty="0"/>
              <a:t>More </a:t>
            </a:r>
            <a:r>
              <a:rPr lang="en-US" altLang="zh-CN" dirty="0" smtClean="0"/>
              <a:t>conditioning</a:t>
            </a:r>
            <a:endParaRPr lang="en-US" altLang="zh-CN" dirty="0"/>
          </a:p>
          <a:p>
            <a:pPr lvl="1"/>
            <a:r>
              <a:rPr lang="en-US" altLang="zh-CN" dirty="0"/>
              <a:t>RF window baking</a:t>
            </a:r>
          </a:p>
        </p:txBody>
      </p:sp>
      <p:pic>
        <p:nvPicPr>
          <p:cNvPr id="488452" name="Picture 4" descr="DSCF6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408113"/>
            <a:ext cx="4024312" cy="3028950"/>
          </a:xfrm>
          <a:prstGeom prst="rect">
            <a:avLst/>
          </a:prstGeom>
          <a:noFill/>
        </p:spPr>
      </p:pic>
      <p:pic>
        <p:nvPicPr>
          <p:cNvPr id="488453" name="Picture 5" descr="DSCF65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1412875"/>
            <a:ext cx="4059237" cy="304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Cavity Processing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sz="2400" dirty="0" smtClean="0"/>
              <a:t>Conditioning of the </a:t>
            </a:r>
            <a:r>
              <a:rPr lang="en-GB" altLang="zh-CN" sz="2400" dirty="0"/>
              <a:t>RF window with up to 100kW RF power at about 100kHz off resonance again under the LLRF control. </a:t>
            </a:r>
          </a:p>
          <a:p>
            <a:r>
              <a:rPr lang="en-GB" altLang="zh-CN" sz="2400" dirty="0"/>
              <a:t>Change the phase of standing wave to increase the forward power while keeping the cavity voltage at 1.5MV with frequency loop and IQ loop of LLRF are closed. </a:t>
            </a:r>
          </a:p>
          <a:p>
            <a:r>
              <a:rPr lang="en-GB" altLang="zh-CN" sz="2400" dirty="0" smtClean="0"/>
              <a:t>Conditioning of  </a:t>
            </a:r>
            <a:r>
              <a:rPr lang="en-GB" altLang="zh-CN" sz="2400" dirty="0"/>
              <a:t>the RF window with beam current. One method is to increase the beam current by a slow </a:t>
            </a:r>
            <a:r>
              <a:rPr lang="en-GB" altLang="zh-CN" sz="2400" dirty="0" smtClean="0"/>
              <a:t>increase, </a:t>
            </a:r>
            <a:r>
              <a:rPr lang="en-GB" altLang="zh-CN" sz="2400" dirty="0"/>
              <a:t>the other is to adjust the accelerating phase of the cavities slowly while keeping the same beam current.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RF Window Baking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r>
              <a:rPr lang="en-US" altLang="zh-CN" sz="2400"/>
              <a:t>More than 120 hours with temperature up to 120 ℃.</a:t>
            </a:r>
          </a:p>
          <a:p>
            <a:r>
              <a:rPr lang="en-US" altLang="zh-CN" sz="2400"/>
              <a:t>Connect all three kapton windows in serial by pipes with dry pure N2 gas.</a:t>
            </a:r>
          </a:p>
          <a:p>
            <a:r>
              <a:rPr lang="en-US" altLang="zh-CN" sz="2400"/>
              <a:t>Be sure to clean the water cooling pipes firstly.</a:t>
            </a:r>
          </a:p>
          <a:p>
            <a:endParaRPr lang="en-US" altLang="zh-CN" sz="2400"/>
          </a:p>
        </p:txBody>
      </p:sp>
      <p:pic>
        <p:nvPicPr>
          <p:cNvPr id="490500" name="Picture 4" descr="2010-8-16-1435p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446405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01" name="Picture 5" descr="2010-8-18-0813pm-120deg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3068638"/>
            <a:ext cx="453548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0" y="5157788"/>
            <a:ext cx="433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Residual gas before baking of module #1</a:t>
            </a:r>
          </a:p>
        </p:txBody>
      </p:sp>
      <p:sp>
        <p:nvSpPr>
          <p:cNvPr id="490503" name="Text Box 7"/>
          <p:cNvSpPr txBox="1">
            <a:spLocks noChangeArrowheads="1"/>
          </p:cNvSpPr>
          <p:nvPr/>
        </p:nvSpPr>
        <p:spPr bwMode="auto">
          <a:xfrm>
            <a:off x="4572000" y="5157788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Residual gas when baking of module #1 </a:t>
            </a:r>
          </a:p>
          <a:p>
            <a:r>
              <a:rPr lang="en-US" altLang="zh-CN"/>
              <a:t>with 120 ℃</a:t>
            </a:r>
          </a:p>
        </p:txBody>
      </p:sp>
      <p:sp>
        <p:nvSpPr>
          <p:cNvPr id="490504" name="Text Box 8"/>
          <p:cNvSpPr txBox="1">
            <a:spLocks noChangeArrowheads="1"/>
          </p:cNvSpPr>
          <p:nvPr/>
        </p:nvSpPr>
        <p:spPr bwMode="auto">
          <a:xfrm>
            <a:off x="303213" y="402431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2.0E-8mbar</a:t>
            </a:r>
          </a:p>
        </p:txBody>
      </p:sp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5003800" y="371633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4.2E-8mbar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 dirty="0"/>
          </a:p>
        </p:txBody>
      </p:sp>
      <p:graphicFrame>
        <p:nvGraphicFramePr>
          <p:cNvPr id="492661" name="Group 117"/>
          <p:cNvGraphicFramePr>
            <a:graphicFrameLocks noGrp="1"/>
          </p:cNvGraphicFramePr>
          <p:nvPr/>
        </p:nvGraphicFramePr>
        <p:xfrm>
          <a:off x="1547664" y="4005064"/>
          <a:ext cx="6048672" cy="2232247"/>
        </p:xfrm>
        <a:graphic>
          <a:graphicData uri="http://schemas.openxmlformats.org/drawingml/2006/table">
            <a:tbl>
              <a:tblPr/>
              <a:tblGrid>
                <a:gridCol w="858565"/>
                <a:gridCol w="817573"/>
                <a:gridCol w="817572"/>
                <a:gridCol w="817573"/>
                <a:gridCol w="808463"/>
                <a:gridCol w="808464"/>
                <a:gridCol w="583005"/>
                <a:gridCol w="537457"/>
              </a:tblGrid>
              <a:tr h="378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Position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Vc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Pf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MV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kW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#1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2.4e-10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1.9e-10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1.6e-7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1.2e-7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#2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1.7e-10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1.3e-10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1.6e-10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1.2e-6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1.1e-7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1.73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#3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1.9e-10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1.7e-10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1.7e-10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3.6e-7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1.1e-7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1.72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76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660" name="Group 116"/>
          <p:cNvGraphicFramePr>
            <a:graphicFrameLocks noGrp="1"/>
          </p:cNvGraphicFramePr>
          <p:nvPr/>
        </p:nvGraphicFramePr>
        <p:xfrm>
          <a:off x="1475656" y="1196752"/>
          <a:ext cx="6049019" cy="1936046"/>
        </p:xfrm>
        <a:graphic>
          <a:graphicData uri="http://schemas.openxmlformats.org/drawingml/2006/table">
            <a:tbl>
              <a:tblPr/>
              <a:tblGrid>
                <a:gridCol w="1053826"/>
                <a:gridCol w="1003512"/>
                <a:gridCol w="1003510"/>
                <a:gridCol w="1003512"/>
                <a:gridCol w="992329"/>
                <a:gridCol w="992330"/>
              </a:tblGrid>
              <a:tr h="3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Position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BCC02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BCC04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BCC05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#1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1.3e-10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9.0e-11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1.8e-10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2.1e-7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1.1e-7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#2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1.3e-10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1.4e-10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1.9e-10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1.2e-6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9.1e-8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#3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1.4e-10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1.9e-10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1.9e-10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2.3e-7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1.1e-7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658" name="Text Box 114"/>
          <p:cNvSpPr txBox="1">
            <a:spLocks noChangeArrowheads="1"/>
          </p:cNvSpPr>
          <p:nvPr/>
        </p:nvSpPr>
        <p:spPr bwMode="auto">
          <a:xfrm>
            <a:off x="2123728" y="692696"/>
            <a:ext cx="5775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dirty="0"/>
              <a:t>Vacuum of SRF modules after cool-down</a:t>
            </a:r>
          </a:p>
        </p:txBody>
      </p:sp>
      <p:sp>
        <p:nvSpPr>
          <p:cNvPr id="492659" name="Text Box 115"/>
          <p:cNvSpPr txBox="1">
            <a:spLocks noChangeArrowheads="1"/>
          </p:cNvSpPr>
          <p:nvPr/>
        </p:nvSpPr>
        <p:spPr bwMode="auto">
          <a:xfrm>
            <a:off x="251520" y="3284984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Vacuum of SRF modules with 1.7MV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voltage(cavity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were detuned)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5256212" cy="792163"/>
          </a:xfrm>
        </p:spPr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en-US" altLang="zh-CN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24862" cy="3887788"/>
          </a:xfrm>
        </p:spPr>
        <p:txBody>
          <a:bodyPr/>
          <a:lstStyle/>
          <a:p>
            <a:r>
              <a:rPr lang="en-US" altLang="zh-CN" dirty="0" smtClean="0"/>
              <a:t>Introduction of RF </a:t>
            </a:r>
            <a:r>
              <a:rPr lang="en-US" altLang="zh-CN" dirty="0"/>
              <a:t>System </a:t>
            </a:r>
            <a:r>
              <a:rPr lang="en-US" altLang="zh-CN" dirty="0" smtClean="0"/>
              <a:t>at SSRF</a:t>
            </a:r>
            <a:endParaRPr lang="en-US" altLang="zh-CN" dirty="0"/>
          </a:p>
          <a:p>
            <a:r>
              <a:rPr lang="en-US" altLang="zh-CN" dirty="0" smtClean="0"/>
              <a:t>Operation status </a:t>
            </a:r>
            <a:r>
              <a:rPr lang="en-US" altLang="zh-CN" dirty="0"/>
              <a:t>of </a:t>
            </a:r>
            <a:r>
              <a:rPr lang="en-US" altLang="zh-CN" dirty="0" smtClean="0"/>
              <a:t>RF </a:t>
            </a:r>
            <a:endParaRPr lang="en-US" altLang="zh-CN" dirty="0"/>
          </a:p>
          <a:p>
            <a:r>
              <a:rPr lang="en-US" altLang="zh-CN" dirty="0"/>
              <a:t>R&amp;D of SRF at </a:t>
            </a:r>
            <a:r>
              <a:rPr lang="en-US" altLang="zh-CN" dirty="0" smtClean="0"/>
              <a:t>SSRF</a:t>
            </a:r>
            <a:endParaRPr lang="zh-CN" altLang="en-US" dirty="0"/>
          </a:p>
        </p:txBody>
      </p:sp>
      <p:sp>
        <p:nvSpPr>
          <p:cNvPr id="418820" name="Line 4"/>
          <p:cNvSpPr>
            <a:spLocks noChangeShapeType="1"/>
          </p:cNvSpPr>
          <p:nvPr/>
        </p:nvSpPr>
        <p:spPr bwMode="auto">
          <a:xfrm>
            <a:off x="683568" y="1340768"/>
            <a:ext cx="712946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pic>
        <p:nvPicPr>
          <p:cNvPr id="494597" name="Picture 5" descr="multipacting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3914775" cy="2632075"/>
          </a:xfrm>
          <a:prstGeom prst="rect">
            <a:avLst/>
          </a:prstGeom>
          <a:noFill/>
        </p:spPr>
      </p:pic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Quench by Multipacting</a:t>
            </a:r>
          </a:p>
        </p:txBody>
      </p:sp>
      <p:pic>
        <p:nvPicPr>
          <p:cNvPr id="494596" name="Picture 4" descr="multipactin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2875"/>
            <a:ext cx="3914775" cy="2633663"/>
          </a:xfrm>
          <a:prstGeom prst="rect">
            <a:avLst/>
          </a:prstGeom>
          <a:noFill/>
        </p:spPr>
      </p:pic>
      <p:sp>
        <p:nvSpPr>
          <p:cNvPr id="494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076700"/>
            <a:ext cx="8229600" cy="2160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/>
              <a:t>It was found only at module #3.</a:t>
            </a:r>
          </a:p>
          <a:p>
            <a:pPr>
              <a:lnSpc>
                <a:spcPct val="80000"/>
              </a:lnSpc>
            </a:pPr>
            <a:r>
              <a:rPr lang="en-US" altLang="zh-CN" sz="2000"/>
              <a:t>First interlock signal was reflected power other than quench;</a:t>
            </a:r>
          </a:p>
          <a:p>
            <a:pPr>
              <a:lnSpc>
                <a:spcPct val="80000"/>
              </a:lnSpc>
            </a:pPr>
            <a:r>
              <a:rPr lang="en-US" altLang="zh-CN" sz="2000"/>
              <a:t>No change of helium vessel pressure.</a:t>
            </a:r>
          </a:p>
          <a:p>
            <a:pPr>
              <a:lnSpc>
                <a:spcPct val="80000"/>
              </a:lnSpc>
            </a:pPr>
            <a:r>
              <a:rPr lang="en-US" altLang="zh-CN" sz="2000"/>
              <a:t>Cavity vacuum became worse to interlock the gate valves (threshold value 1E-7mbar).</a:t>
            </a:r>
          </a:p>
          <a:p>
            <a:pPr>
              <a:lnSpc>
                <a:spcPct val="80000"/>
              </a:lnSpc>
            </a:pPr>
            <a:r>
              <a:rPr lang="en-US" altLang="zh-CN" sz="2000"/>
              <a:t>Is it related to cavity voltage or forward power?</a:t>
            </a:r>
          </a:p>
          <a:p>
            <a:pPr>
              <a:lnSpc>
                <a:spcPct val="80000"/>
              </a:lnSpc>
            </a:pPr>
            <a:r>
              <a:rPr lang="en-US" altLang="zh-CN" sz="2000"/>
              <a:t>More cold helium gas flow (&gt;30 l/min) to cool-down the coupler?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IF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Cryo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-plant </a:t>
            </a:r>
            <a:r>
              <a:rPr lang="en-US" altLang="zh-CN" sz="2400" b="1" dirty="0">
                <a:solidFill>
                  <a:srgbClr val="FF0000"/>
                </a:solidFill>
              </a:rPr>
              <a:t>is shutoff by power supply or others, 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what can we do?  Just watching?</a:t>
            </a:r>
          </a:p>
        </p:txBody>
      </p:sp>
      <p:pic>
        <p:nvPicPr>
          <p:cNvPr id="493572" name="Picture 4" descr="DSCN657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619250" y="1557338"/>
            <a:ext cx="2952750" cy="29352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93573" name="Picture 5" descr="DSCN6576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716463" y="1557338"/>
            <a:ext cx="2878137" cy="292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93574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856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 b="1"/>
              <a:t>Electricity was off, cryoplant was down suddenly, return lines of helium vessel were closed. </a:t>
            </a:r>
          </a:p>
          <a:p>
            <a:r>
              <a:rPr lang="en-US" altLang="zh-CN" sz="2000" b="1"/>
              <a:t>The helium gas was set out only by the safety valve. </a:t>
            </a:r>
          </a:p>
          <a:p>
            <a:r>
              <a:rPr lang="en-US" altLang="zh-CN" sz="2000" b="1"/>
              <a:t>Sometimes the solenoid valves are frozen.</a:t>
            </a:r>
          </a:p>
          <a:p>
            <a:r>
              <a:rPr lang="en-US" altLang="zh-CN" sz="2000" b="1">
                <a:solidFill>
                  <a:schemeClr val="accent2"/>
                </a:solidFill>
              </a:rPr>
              <a:t>IS THERE OTHER BETTER SOLUTION except watching?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Warm up of module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The helium gas was set out through warm return line other than cold return line;</a:t>
            </a:r>
          </a:p>
          <a:p>
            <a:r>
              <a:rPr lang="en-US" altLang="zh-CN"/>
              <a:t>Warm-up of module many times, will it damage the insulation vacuum? </a:t>
            </a:r>
          </a:p>
          <a:p>
            <a:r>
              <a:rPr lang="en-US" altLang="zh-CN"/>
              <a:t>For SSRF, the compressor has to be maintenance every year in the summer, thus SRF modules have to warm-up. Is there some solutions?</a:t>
            </a:r>
          </a:p>
          <a:p>
            <a:r>
              <a:rPr lang="en-US" altLang="zh-CN"/>
              <a:t>A spare compressor?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Cool down of SRF modules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Three modules were cool-down in the same time with cooling speed 10K~15K/hour;</a:t>
            </a:r>
          </a:p>
          <a:p>
            <a:r>
              <a:rPr lang="en-US" altLang="zh-CN"/>
              <a:t>When temperature is around 120K, increase the cooling speed;</a:t>
            </a:r>
          </a:p>
          <a:p>
            <a:r>
              <a:rPr lang="en-US" altLang="zh-CN"/>
              <a:t>Carefully switch the warm return valve and cold return valve after the module is cooled.</a:t>
            </a:r>
          </a:p>
          <a:p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5256212" cy="792163"/>
          </a:xfrm>
        </p:spPr>
        <p:txBody>
          <a:bodyPr/>
          <a:lstStyle/>
          <a:p>
            <a:pPr algn="l"/>
            <a:r>
              <a:rPr lang="en-US" altLang="zh-CN"/>
              <a:t>Contents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3887788"/>
          </a:xfrm>
        </p:spPr>
        <p:txBody>
          <a:bodyPr/>
          <a:lstStyle/>
          <a:p>
            <a:r>
              <a:rPr lang="en-US" altLang="zh-CN"/>
              <a:t>Brief Introduction of SSRF</a:t>
            </a:r>
          </a:p>
          <a:p>
            <a:r>
              <a:rPr lang="en-US" altLang="zh-CN"/>
              <a:t>RF System of SSRF</a:t>
            </a:r>
          </a:p>
          <a:p>
            <a:r>
              <a:rPr lang="en-US" altLang="zh-CN"/>
              <a:t>Operation of RF</a:t>
            </a:r>
          </a:p>
          <a:p>
            <a:r>
              <a:rPr lang="en-US" altLang="zh-CN"/>
              <a:t>R&amp;D of SRF at SINAP</a:t>
            </a:r>
            <a:endParaRPr lang="zh-CN" altLang="en-US"/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>
            <a:off x="684213" y="3716338"/>
            <a:ext cx="49672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323850" y="1628775"/>
            <a:ext cx="5040313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SRF </a:t>
            </a:r>
            <a:r>
              <a:rPr lang="en-US" altLang="zh-CN" sz="28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Lab in SINAP</a:t>
            </a:r>
            <a:endParaRPr lang="zh-CN" altLang="en-US" sz="28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zh-CN" altLang="en-US" sz="28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Cavity R&amp;D</a:t>
            </a:r>
          </a:p>
          <a:p>
            <a:pPr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zh-CN" altLang="en-US" sz="28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Surface Processing</a:t>
            </a:r>
          </a:p>
          <a:p>
            <a:pPr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zh-CN" altLang="en-US" sz="28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Vertical test facility</a:t>
            </a:r>
          </a:p>
        </p:txBody>
      </p:sp>
      <p:pic>
        <p:nvPicPr>
          <p:cNvPr id="439299" name="Picture 3" descr="77722f9b6a4727b4c9eaf4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0"/>
            <a:ext cx="3635375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pic>
        <p:nvPicPr>
          <p:cNvPr id="443395" name="Picture 3" descr="DSCN7023"/>
          <p:cNvPicPr>
            <a:picLocks noChangeAspect="1" noChangeArrowheads="1"/>
          </p:cNvPicPr>
          <p:nvPr/>
        </p:nvPicPr>
        <p:blipFill>
          <a:blip r:embed="rId2" cstate="print">
            <a:lum bright="30000" contrast="54000"/>
          </a:blip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grpSp>
        <p:nvGrpSpPr>
          <p:cNvPr id="443396" name="Group 4"/>
          <p:cNvGrpSpPr>
            <a:grpSpLocks/>
          </p:cNvGrpSpPr>
          <p:nvPr/>
        </p:nvGrpSpPr>
        <p:grpSpPr bwMode="auto">
          <a:xfrm>
            <a:off x="6411913" y="0"/>
            <a:ext cx="2732087" cy="2565400"/>
            <a:chOff x="4039" y="0"/>
            <a:chExt cx="1721" cy="1616"/>
          </a:xfrm>
        </p:grpSpPr>
        <p:pic>
          <p:nvPicPr>
            <p:cNvPr id="443397" name="Picture 5" descr="DSCN5700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/>
            <a:stretch>
              <a:fillRect/>
            </a:stretch>
          </p:blipFill>
          <p:spPr bwMode="auto">
            <a:xfrm>
              <a:off x="4086" y="0"/>
              <a:ext cx="1674" cy="1259"/>
            </a:xfrm>
            <a:prstGeom prst="rect">
              <a:avLst/>
            </a:prstGeom>
            <a:noFill/>
          </p:spPr>
        </p:pic>
        <p:sp>
          <p:nvSpPr>
            <p:cNvPr id="443398" name="Line 6"/>
            <p:cNvSpPr>
              <a:spLocks noChangeShapeType="1"/>
            </p:cNvSpPr>
            <p:nvPr/>
          </p:nvSpPr>
          <p:spPr bwMode="auto">
            <a:xfrm flipH="1">
              <a:off x="5057" y="1298"/>
              <a:ext cx="136" cy="31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443399" name="Text Box 7"/>
            <p:cNvSpPr txBox="1">
              <a:spLocks noChangeArrowheads="1"/>
            </p:cNvSpPr>
            <p:nvPr/>
          </p:nvSpPr>
          <p:spPr bwMode="auto">
            <a:xfrm>
              <a:off x="4039" y="972"/>
              <a:ext cx="162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600" b="1" dirty="0">
                  <a:solidFill>
                    <a:srgbClr val="FFFF00"/>
                  </a:solidFill>
                </a:rPr>
                <a:t>Baking furnace</a:t>
              </a:r>
            </a:p>
          </p:txBody>
        </p:sp>
      </p:grpSp>
      <p:grpSp>
        <p:nvGrpSpPr>
          <p:cNvPr id="443400" name="Group 8"/>
          <p:cNvGrpSpPr>
            <a:grpSpLocks/>
          </p:cNvGrpSpPr>
          <p:nvPr/>
        </p:nvGrpSpPr>
        <p:grpSpPr bwMode="auto">
          <a:xfrm>
            <a:off x="0" y="0"/>
            <a:ext cx="3527425" cy="6669088"/>
            <a:chOff x="0" y="0"/>
            <a:chExt cx="2222" cy="4201"/>
          </a:xfrm>
        </p:grpSpPr>
        <p:sp>
          <p:nvSpPr>
            <p:cNvPr id="443401" name="Line 9"/>
            <p:cNvSpPr>
              <a:spLocks noChangeShapeType="1"/>
            </p:cNvSpPr>
            <p:nvPr/>
          </p:nvSpPr>
          <p:spPr bwMode="auto">
            <a:xfrm flipV="1">
              <a:off x="1247" y="1888"/>
              <a:ext cx="499" cy="0"/>
            </a:xfrm>
            <a:prstGeom prst="line">
              <a:avLst/>
            </a:prstGeom>
            <a:noFill/>
            <a:ln w="76200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43402" name="Picture 10" descr="PICT25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478"/>
              <a:ext cx="2222" cy="1667"/>
            </a:xfrm>
            <a:prstGeom prst="rect">
              <a:avLst/>
            </a:prstGeom>
            <a:noFill/>
          </p:spPr>
        </p:pic>
        <p:pic>
          <p:nvPicPr>
            <p:cNvPr id="443403" name="Picture 11" descr="PICT25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99"/>
              <a:ext cx="1246" cy="1661"/>
            </a:xfrm>
            <a:prstGeom prst="rect">
              <a:avLst/>
            </a:prstGeom>
            <a:noFill/>
          </p:spPr>
        </p:pic>
        <p:pic>
          <p:nvPicPr>
            <p:cNvPr id="443404" name="Picture 12" descr="DSCN204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831" cy="1072"/>
            </a:xfrm>
            <a:prstGeom prst="rect">
              <a:avLst/>
            </a:prstGeom>
            <a:noFill/>
          </p:spPr>
        </p:pic>
        <p:sp>
          <p:nvSpPr>
            <p:cNvPr id="443405" name="Rectangle 13"/>
            <p:cNvSpPr>
              <a:spLocks noChangeArrowheads="1"/>
            </p:cNvSpPr>
            <p:nvPr/>
          </p:nvSpPr>
          <p:spPr bwMode="auto">
            <a:xfrm>
              <a:off x="0" y="3702"/>
              <a:ext cx="2177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lnSpc>
                  <a:spcPct val="80000"/>
                </a:lnSpc>
              </a:pPr>
              <a:r>
                <a:rPr lang="en-US" altLang="zh-CN" sz="4400" b="1">
                  <a:solidFill>
                    <a:srgbClr val="CC0000"/>
                  </a:solidFill>
                  <a:ea typeface="华文新魏" pitchFamily="2" charset="-122"/>
                </a:rPr>
                <a:t>Clean room</a:t>
              </a:r>
              <a:endParaRPr lang="en-US" altLang="zh-CN" sz="4400" b="1">
                <a:solidFill>
                  <a:srgbClr val="003399"/>
                </a:solidFill>
                <a:ea typeface="黑体" pitchFamily="49" charset="-122"/>
              </a:endParaRPr>
            </a:p>
          </p:txBody>
        </p:sp>
      </p:grpSp>
      <p:grpSp>
        <p:nvGrpSpPr>
          <p:cNvPr id="443406" name="Group 14"/>
          <p:cNvGrpSpPr>
            <a:grpSpLocks/>
          </p:cNvGrpSpPr>
          <p:nvPr/>
        </p:nvGrpSpPr>
        <p:grpSpPr bwMode="auto">
          <a:xfrm>
            <a:off x="4751388" y="3648075"/>
            <a:ext cx="4279900" cy="3209925"/>
            <a:chOff x="249" y="436"/>
            <a:chExt cx="2696" cy="2022"/>
          </a:xfrm>
        </p:grpSpPr>
        <p:pic>
          <p:nvPicPr>
            <p:cNvPr id="443407" name="Picture 15" descr="P10500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" y="436"/>
              <a:ext cx="2696" cy="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3408" name="Text Box 16"/>
            <p:cNvSpPr txBox="1">
              <a:spLocks noChangeArrowheads="1"/>
            </p:cNvSpPr>
            <p:nvPr/>
          </p:nvSpPr>
          <p:spPr bwMode="auto">
            <a:xfrm>
              <a:off x="340" y="2016"/>
              <a:ext cx="11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CC0000"/>
                  </a:solidFill>
                  <a:ea typeface="华文新魏" pitchFamily="2" charset="-122"/>
                </a:rPr>
                <a:t>BCP Lab</a:t>
              </a:r>
            </a:p>
          </p:txBody>
        </p:sp>
      </p:grpSp>
      <p:grpSp>
        <p:nvGrpSpPr>
          <p:cNvPr id="443412" name="Group 20"/>
          <p:cNvGrpSpPr>
            <a:grpSpLocks/>
          </p:cNvGrpSpPr>
          <p:nvPr/>
        </p:nvGrpSpPr>
        <p:grpSpPr bwMode="auto">
          <a:xfrm>
            <a:off x="5508625" y="4129088"/>
            <a:ext cx="3635375" cy="2728912"/>
            <a:chOff x="3470" y="2601"/>
            <a:chExt cx="2290" cy="1719"/>
          </a:xfrm>
        </p:grpSpPr>
        <p:pic>
          <p:nvPicPr>
            <p:cNvPr id="443413" name="Picture 21" descr="DSCN706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70" y="2601"/>
              <a:ext cx="2290" cy="1719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</p:spPr>
        </p:pic>
        <p:sp>
          <p:nvSpPr>
            <p:cNvPr id="443414" name="Text Box 22"/>
            <p:cNvSpPr txBox="1">
              <a:spLocks noChangeArrowheads="1"/>
            </p:cNvSpPr>
            <p:nvPr/>
          </p:nvSpPr>
          <p:spPr bwMode="auto">
            <a:xfrm>
              <a:off x="3697" y="3947"/>
              <a:ext cx="14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CC0000"/>
                  </a:solidFill>
                </a:rPr>
                <a:t>Pure water</a:t>
              </a:r>
              <a:endParaRPr lang="zh-CN" altLang="en-US" sz="32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443415" name="Group 23"/>
          <p:cNvGrpSpPr>
            <a:grpSpLocks/>
          </p:cNvGrpSpPr>
          <p:nvPr/>
        </p:nvGrpSpPr>
        <p:grpSpPr bwMode="auto">
          <a:xfrm>
            <a:off x="755650" y="2349500"/>
            <a:ext cx="4932363" cy="3530600"/>
            <a:chOff x="567" y="1706"/>
            <a:chExt cx="3107" cy="2224"/>
          </a:xfrm>
        </p:grpSpPr>
        <p:pic>
          <p:nvPicPr>
            <p:cNvPr id="443416" name="Picture 24" descr="DSCN6917"/>
            <p:cNvPicPr>
              <a:picLocks noChangeAspect="1" noChangeArrowheads="1"/>
            </p:cNvPicPr>
            <p:nvPr/>
          </p:nvPicPr>
          <p:blipFill>
            <a:blip r:embed="rId9" cstate="print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567" y="1735"/>
              <a:ext cx="3084" cy="2184"/>
            </a:xfrm>
            <a:prstGeom prst="rect">
              <a:avLst/>
            </a:prstGeom>
            <a:noFill/>
          </p:spPr>
        </p:pic>
        <p:sp>
          <p:nvSpPr>
            <p:cNvPr id="443417" name="Text Box 25"/>
            <p:cNvSpPr txBox="1">
              <a:spLocks noChangeArrowheads="1"/>
            </p:cNvSpPr>
            <p:nvPr/>
          </p:nvSpPr>
          <p:spPr bwMode="auto">
            <a:xfrm>
              <a:off x="567" y="1706"/>
              <a:ext cx="30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CC0000"/>
                  </a:solidFill>
                  <a:latin typeface="华文新魏" pitchFamily="2" charset="-122"/>
                  <a:ea typeface="华文新魏" pitchFamily="2" charset="-122"/>
                </a:rPr>
                <a:t>MgB2 furnace</a:t>
              </a:r>
            </a:p>
          </p:txBody>
        </p:sp>
        <p:pic>
          <p:nvPicPr>
            <p:cNvPr id="443418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08" y="3113"/>
              <a:ext cx="1066" cy="817"/>
            </a:xfrm>
            <a:prstGeom prst="rect">
              <a:avLst/>
            </a:prstGeom>
            <a:noFill/>
          </p:spPr>
        </p:pic>
      </p:grpSp>
      <p:sp>
        <p:nvSpPr>
          <p:cNvPr id="443419" name="Rectangle 27"/>
          <p:cNvSpPr>
            <a:spLocks noChangeArrowheads="1"/>
          </p:cNvSpPr>
          <p:nvPr/>
        </p:nvSpPr>
        <p:spPr bwMode="auto">
          <a:xfrm>
            <a:off x="0" y="332656"/>
            <a:ext cx="8532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dirty="0">
                <a:solidFill>
                  <a:srgbClr val="FF0000"/>
                </a:solidFill>
                <a:ea typeface="华文新魏" pitchFamily="2" charset="-122"/>
              </a:rPr>
              <a:t>Shanghai Key Laboratory of cryogenics &amp; SRF Technology</a:t>
            </a:r>
            <a:endParaRPr lang="en-US" altLang="zh-CN" sz="20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Cavity R&amp;D</a:t>
            </a:r>
          </a:p>
        </p:txBody>
      </p:sp>
      <p:pic>
        <p:nvPicPr>
          <p:cNvPr id="499717" name="Picture 5" descr="Unbenannt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68313" y="2120900"/>
            <a:ext cx="2952750" cy="29337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223838" y="5287963"/>
            <a:ext cx="3627437" cy="5889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ea typeface="华文新魏" pitchFamily="2" charset="-122"/>
              </a:rPr>
              <a:t>1500MHz Nb cavity</a:t>
            </a:r>
            <a:r>
              <a:rPr lang="en-US" altLang="zh-CN" sz="3200" b="1">
                <a:solidFill>
                  <a:srgbClr val="CC0000"/>
                </a:solidFill>
                <a:ea typeface="华文新魏" pitchFamily="2" charset="-122"/>
              </a:rPr>
              <a:t>  </a:t>
            </a:r>
          </a:p>
        </p:txBody>
      </p:sp>
      <p:pic>
        <p:nvPicPr>
          <p:cNvPr id="499719" name="Picture 7" descr="P1330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138363"/>
            <a:ext cx="3816350" cy="2863850"/>
          </a:xfrm>
          <a:prstGeom prst="rect">
            <a:avLst/>
          </a:prstGeom>
          <a:noFill/>
        </p:spPr>
      </p:pic>
      <p:sp>
        <p:nvSpPr>
          <p:cNvPr id="499720" name="Text Box 8"/>
          <p:cNvSpPr txBox="1">
            <a:spLocks noChangeArrowheads="1"/>
          </p:cNvSpPr>
          <p:nvPr/>
        </p:nvSpPr>
        <p:spPr bwMode="auto">
          <a:xfrm>
            <a:off x="4500563" y="5145088"/>
            <a:ext cx="3429000" cy="5889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ea typeface="华文新魏" pitchFamily="2" charset="-122"/>
              </a:rPr>
              <a:t>500MHz Nb cavity</a:t>
            </a:r>
            <a:r>
              <a:rPr lang="en-US" altLang="zh-CN" sz="3200" b="1">
                <a:solidFill>
                  <a:srgbClr val="CC0000"/>
                </a:solidFill>
                <a:ea typeface="华文新魏" pitchFamily="2" charset="-122"/>
              </a:rPr>
              <a:t>  </a:t>
            </a:r>
          </a:p>
        </p:txBody>
      </p:sp>
      <p:sp>
        <p:nvSpPr>
          <p:cNvPr id="499721" name="Text Box 9"/>
          <p:cNvSpPr txBox="1">
            <a:spLocks noChangeArrowheads="1"/>
          </p:cNvSpPr>
          <p:nvPr/>
        </p:nvSpPr>
        <p:spPr bwMode="auto">
          <a:xfrm>
            <a:off x="179388" y="1412875"/>
            <a:ext cx="459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/>
              <a:t>Deep-drawing + EBW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pic>
        <p:nvPicPr>
          <p:cNvPr id="448514" name="Picture 2" descr="20100104_00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403350" y="825500"/>
            <a:ext cx="2605088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5" name="Picture 3" descr="P1310068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292725" y="836613"/>
            <a:ext cx="24320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2124075" y="4005263"/>
            <a:ext cx="654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600" b="1">
                <a:ea typeface="黑体" pitchFamily="49" charset="-122"/>
              </a:rPr>
              <a:t>dies</a:t>
            </a:r>
            <a:r>
              <a:rPr lang="en-US" altLang="zh-CN"/>
              <a:t> </a:t>
            </a:r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5797550" y="4029075"/>
            <a:ext cx="15255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600" b="1">
                <a:latin typeface="黑体" pitchFamily="49" charset="-122"/>
                <a:ea typeface="黑体" pitchFamily="49" charset="-122"/>
              </a:rPr>
              <a:t>Deep-drawing </a:t>
            </a:r>
          </a:p>
        </p:txBody>
      </p:sp>
      <p:pic>
        <p:nvPicPr>
          <p:cNvPr id="448518" name="Picture 6" descr="20100415_006"/>
          <p:cNvPicPr>
            <a:picLocks noChangeAspect="1" noChangeArrowheads="1"/>
          </p:cNvPicPr>
          <p:nvPr/>
        </p:nvPicPr>
        <p:blipFill>
          <a:blip r:embed="rId4" cstate="print">
            <a:lum bright="6000" contrast="-6000"/>
          </a:blip>
          <a:srcRect/>
          <a:stretch>
            <a:fillRect/>
          </a:stretch>
        </p:blipFill>
        <p:spPr bwMode="auto">
          <a:xfrm>
            <a:off x="3132138" y="4508500"/>
            <a:ext cx="2592387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3635375" y="6381750"/>
            <a:ext cx="1028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600" b="1">
                <a:ea typeface="黑体" pitchFamily="49" charset="-122"/>
              </a:rPr>
              <a:t>Half cell</a:t>
            </a:r>
            <a:r>
              <a:rPr lang="en-US" altLang="zh-CN"/>
              <a:t> </a:t>
            </a:r>
          </a:p>
        </p:txBody>
      </p:sp>
      <p:sp>
        <p:nvSpPr>
          <p:cNvPr id="448520" name="Rectangle 8"/>
          <p:cNvSpPr>
            <a:spLocks noChangeArrowheads="1"/>
          </p:cNvSpPr>
          <p:nvPr/>
        </p:nvSpPr>
        <p:spPr bwMode="auto">
          <a:xfrm>
            <a:off x="1331913" y="765175"/>
            <a:ext cx="2735262" cy="360045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5149850" y="765175"/>
            <a:ext cx="2735263" cy="3600450"/>
          </a:xfrm>
          <a:prstGeom prst="rect">
            <a:avLst/>
          </a:prstGeom>
          <a:noFill/>
          <a:ln w="38100" algn="ctr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2915816" y="4293096"/>
            <a:ext cx="2881313" cy="2303462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7870825" cy="576263"/>
          </a:xfrm>
        </p:spPr>
        <p:txBody>
          <a:bodyPr/>
          <a:lstStyle/>
          <a:p>
            <a:r>
              <a:rPr lang="en-US" altLang="zh-CN" sz="2000" b="0" dirty="0"/>
              <a:t>2. Fabrication of 500MHz Niobium cavities based on KEKB type</a:t>
            </a:r>
          </a:p>
        </p:txBody>
      </p:sp>
      <p:pic>
        <p:nvPicPr>
          <p:cNvPr id="502787" name="Picture 3" descr="CIMG4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1954213" cy="1465262"/>
          </a:xfrm>
          <a:prstGeom prst="rect">
            <a:avLst/>
          </a:prstGeom>
          <a:noFill/>
        </p:spPr>
      </p:pic>
      <p:sp>
        <p:nvSpPr>
          <p:cNvPr id="502788" name="Text Box 4"/>
          <p:cNvSpPr txBox="1">
            <a:spLocks noChangeArrowheads="1"/>
          </p:cNvSpPr>
          <p:nvPr/>
        </p:nvSpPr>
        <p:spPr bwMode="auto">
          <a:xfrm>
            <a:off x="215900" y="2638425"/>
            <a:ext cx="2232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Half cells and transition parts</a:t>
            </a:r>
          </a:p>
        </p:txBody>
      </p:sp>
      <p:pic>
        <p:nvPicPr>
          <p:cNvPr id="502789" name="Picture 5" descr="P13108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125538"/>
            <a:ext cx="1965325" cy="1985962"/>
          </a:xfrm>
          <a:prstGeom prst="rect">
            <a:avLst/>
          </a:prstGeom>
          <a:noFill/>
        </p:spPr>
      </p:pic>
      <p:sp>
        <p:nvSpPr>
          <p:cNvPr id="502790" name="Text Box 6"/>
          <p:cNvSpPr txBox="1">
            <a:spLocks noChangeArrowheads="1"/>
          </p:cNvSpPr>
          <p:nvPr/>
        </p:nvSpPr>
        <p:spPr bwMode="auto">
          <a:xfrm>
            <a:off x="2773363" y="3141663"/>
            <a:ext cx="170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Assembly before EBW</a:t>
            </a:r>
          </a:p>
        </p:txBody>
      </p:sp>
      <p:pic>
        <p:nvPicPr>
          <p:cNvPr id="502791" name="Picture 7" descr="CIMG5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196975"/>
            <a:ext cx="1954213" cy="1465263"/>
          </a:xfrm>
          <a:prstGeom prst="rect">
            <a:avLst/>
          </a:prstGeom>
          <a:noFill/>
        </p:spPr>
      </p:pic>
      <p:sp>
        <p:nvSpPr>
          <p:cNvPr id="502792" name="Text Box 8"/>
          <p:cNvSpPr txBox="1">
            <a:spLocks noChangeArrowheads="1"/>
          </p:cNvSpPr>
          <p:nvPr/>
        </p:nvSpPr>
        <p:spPr bwMode="auto">
          <a:xfrm>
            <a:off x="5003800" y="2781300"/>
            <a:ext cx="3541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Successful EBW at Harbin Institute of Technology</a:t>
            </a:r>
          </a:p>
        </p:txBody>
      </p:sp>
      <p:pic>
        <p:nvPicPr>
          <p:cNvPr id="502793" name="Picture 9" descr="P1330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924175"/>
            <a:ext cx="2079625" cy="1560513"/>
          </a:xfrm>
          <a:prstGeom prst="rect">
            <a:avLst/>
          </a:prstGeom>
          <a:noFill/>
        </p:spPr>
      </p:pic>
      <p:sp>
        <p:nvSpPr>
          <p:cNvPr id="502794" name="Text Box 10"/>
          <p:cNvSpPr txBox="1">
            <a:spLocks noChangeArrowheads="1"/>
          </p:cNvSpPr>
          <p:nvPr/>
        </p:nvSpPr>
        <p:spPr bwMode="auto">
          <a:xfrm>
            <a:off x="395288" y="4508500"/>
            <a:ext cx="1390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Cavities in SCLab</a:t>
            </a:r>
          </a:p>
        </p:txBody>
      </p:sp>
      <p:pic>
        <p:nvPicPr>
          <p:cNvPr id="502795" name="Picture 11" descr="CIMG6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7625" y="2997200"/>
            <a:ext cx="1954213" cy="1465263"/>
          </a:xfrm>
          <a:prstGeom prst="rect">
            <a:avLst/>
          </a:prstGeom>
          <a:noFill/>
        </p:spPr>
      </p:pic>
      <p:sp>
        <p:nvSpPr>
          <p:cNvPr id="502796" name="Text Box 12"/>
          <p:cNvSpPr txBox="1">
            <a:spLocks noChangeArrowheads="1"/>
          </p:cNvSpPr>
          <p:nvPr/>
        </p:nvSpPr>
        <p:spPr bwMode="auto">
          <a:xfrm>
            <a:off x="5054600" y="4508500"/>
            <a:ext cx="336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Cavity hung on vertical test facility after Indium </a:t>
            </a:r>
          </a:p>
          <a:p>
            <a:r>
              <a:rPr lang="en-US" altLang="zh-CN" sz="1200"/>
              <a:t>seal, waiting for pumping</a:t>
            </a:r>
          </a:p>
        </p:txBody>
      </p:sp>
      <p:pic>
        <p:nvPicPr>
          <p:cNvPr id="502797" name="Picture 13" descr="SAM_04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3357563"/>
            <a:ext cx="1903413" cy="1427162"/>
          </a:xfrm>
          <a:prstGeom prst="rect">
            <a:avLst/>
          </a:prstGeom>
          <a:noFill/>
        </p:spPr>
      </p:pic>
      <p:sp>
        <p:nvSpPr>
          <p:cNvPr id="502798" name="Text Box 14"/>
          <p:cNvSpPr txBox="1">
            <a:spLocks noChangeArrowheads="1"/>
          </p:cNvSpPr>
          <p:nvPr/>
        </p:nvSpPr>
        <p:spPr bwMode="auto">
          <a:xfrm>
            <a:off x="2987675" y="4784725"/>
            <a:ext cx="962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Cavity BCP</a:t>
            </a:r>
          </a:p>
        </p:txBody>
      </p:sp>
      <p:sp>
        <p:nvSpPr>
          <p:cNvPr id="502799" name="Text Box 15"/>
          <p:cNvSpPr txBox="1">
            <a:spLocks noChangeArrowheads="1"/>
          </p:cNvSpPr>
          <p:nvPr/>
        </p:nvSpPr>
        <p:spPr bwMode="auto">
          <a:xfrm>
            <a:off x="188913" y="616585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High pressure pure water rinsing (HPR) after BCP</a:t>
            </a:r>
          </a:p>
        </p:txBody>
      </p:sp>
      <p:pic>
        <p:nvPicPr>
          <p:cNvPr id="502800" name="Picture 16" descr="CIMG62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652963"/>
            <a:ext cx="1954213" cy="1465262"/>
          </a:xfrm>
          <a:prstGeom prst="rect">
            <a:avLst/>
          </a:prstGeom>
          <a:noFill/>
        </p:spPr>
      </p:pic>
      <p:pic>
        <p:nvPicPr>
          <p:cNvPr id="502801" name="Picture 17" descr="CIMG66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4438" y="5013325"/>
            <a:ext cx="1954212" cy="1466850"/>
          </a:xfrm>
          <a:prstGeom prst="rect">
            <a:avLst/>
          </a:prstGeom>
          <a:noFill/>
        </p:spPr>
      </p:pic>
      <p:sp>
        <p:nvSpPr>
          <p:cNvPr id="502802" name="Text Box 18"/>
          <p:cNvSpPr txBox="1">
            <a:spLocks noChangeArrowheads="1"/>
          </p:cNvSpPr>
          <p:nvPr/>
        </p:nvSpPr>
        <p:spPr bwMode="auto">
          <a:xfrm>
            <a:off x="2700338" y="6583363"/>
            <a:ext cx="222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LHe cool-down for vertical test</a:t>
            </a:r>
          </a:p>
        </p:txBody>
      </p:sp>
      <p:pic>
        <p:nvPicPr>
          <p:cNvPr id="502803" name="Picture 19" descr="CIMG628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5013325"/>
            <a:ext cx="1954213" cy="1465263"/>
          </a:xfrm>
          <a:prstGeom prst="rect">
            <a:avLst/>
          </a:prstGeom>
          <a:noFill/>
        </p:spPr>
      </p:pic>
      <p:sp>
        <p:nvSpPr>
          <p:cNvPr id="502804" name="Text Box 20"/>
          <p:cNvSpPr txBox="1">
            <a:spLocks noChangeArrowheads="1"/>
          </p:cNvSpPr>
          <p:nvPr/>
        </p:nvSpPr>
        <p:spPr bwMode="auto">
          <a:xfrm>
            <a:off x="5292725" y="6583363"/>
            <a:ext cx="2574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vertical test low level RF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2051050" y="5084763"/>
            <a:ext cx="7092950" cy="11922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CN" sz="1600" b="1">
                <a:solidFill>
                  <a:schemeClr val="bg1"/>
                </a:solidFill>
              </a:rPr>
              <a:t>One 180KW  transmitter feeds power to two normal conducting  5-cell cavities, ramping energy from 150 MeV to 3.5 GeV, and its LLRF is analog I/Q from ACCEL company.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CN" sz="1600" b="1">
                <a:solidFill>
                  <a:schemeClr val="bg1"/>
                </a:solidFill>
              </a:rPr>
              <a:t>It has been commissioned successfully in June of 2007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6659562" cy="620713"/>
          </a:xfrm>
          <a:solidFill>
            <a:schemeClr val="accent2"/>
          </a:solidFill>
        </p:spPr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layout of the booster RF system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1042988" y="1484313"/>
            <a:ext cx="5689600" cy="35306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30085" name="Picture 5" descr="DSCN8570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867400" y="765175"/>
            <a:ext cx="3132138" cy="15970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430086" name="AutoShape 6"/>
          <p:cNvSpPr>
            <a:spLocks noChangeArrowheads="1"/>
          </p:cNvSpPr>
          <p:nvPr/>
        </p:nvSpPr>
        <p:spPr bwMode="auto">
          <a:xfrm rot="8068079">
            <a:off x="4945856" y="1631157"/>
            <a:ext cx="1133475" cy="179388"/>
          </a:xfrm>
          <a:prstGeom prst="rightArrow">
            <a:avLst>
              <a:gd name="adj1" fmla="val 50000"/>
              <a:gd name="adj2" fmla="val 157964"/>
            </a:avLst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0087" name="Picture 7" descr="DSCN8554"/>
          <p:cNvPicPr>
            <a:picLocks noChangeAspect="1" noChangeArrowheads="1"/>
          </p:cNvPicPr>
          <p:nvPr/>
        </p:nvPicPr>
        <p:blipFill>
          <a:blip r:embed="rId4" cstate="print">
            <a:lum bright="12000" contrast="30000"/>
          </a:blip>
          <a:srcRect/>
          <a:stretch>
            <a:fillRect/>
          </a:stretch>
        </p:blipFill>
        <p:spPr bwMode="auto">
          <a:xfrm>
            <a:off x="0" y="2852738"/>
            <a:ext cx="1868488" cy="24907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30088" name="AutoShape 8"/>
          <p:cNvSpPr>
            <a:spLocks noChangeArrowheads="1"/>
          </p:cNvSpPr>
          <p:nvPr/>
        </p:nvSpPr>
        <p:spPr bwMode="auto">
          <a:xfrm rot="-681857">
            <a:off x="1692275" y="3284538"/>
            <a:ext cx="3024188" cy="417512"/>
          </a:xfrm>
          <a:prstGeom prst="rightArrow">
            <a:avLst>
              <a:gd name="adj1" fmla="val 50000"/>
              <a:gd name="adj2" fmla="val 181084"/>
            </a:avLst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0089" name="Picture 9" descr="DSCN8547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7092950" y="2492375"/>
            <a:ext cx="1890713" cy="2520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090" name="Picture 10" descr="DSCN8569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</a:blip>
          <a:srcRect/>
          <a:stretch>
            <a:fillRect/>
          </a:stretch>
        </p:blipFill>
        <p:spPr bwMode="auto">
          <a:xfrm>
            <a:off x="468313" y="277813"/>
            <a:ext cx="1943100" cy="151765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430091" name="AutoShape 11"/>
          <p:cNvSpPr>
            <a:spLocks noChangeArrowheads="1"/>
          </p:cNvSpPr>
          <p:nvPr/>
        </p:nvSpPr>
        <p:spPr bwMode="auto">
          <a:xfrm rot="4481052">
            <a:off x="1415257" y="1545431"/>
            <a:ext cx="1060450" cy="220663"/>
          </a:xfrm>
          <a:prstGeom prst="rightArrow">
            <a:avLst>
              <a:gd name="adj1" fmla="val 50000"/>
              <a:gd name="adj2" fmla="val 120144"/>
            </a:avLst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 flipV="1">
            <a:off x="5580063" y="3644900"/>
            <a:ext cx="1584325" cy="7143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0093" name="AutoShape 13"/>
          <p:cNvSpPr>
            <a:spLocks noChangeArrowheads="1"/>
          </p:cNvSpPr>
          <p:nvPr/>
        </p:nvSpPr>
        <p:spPr bwMode="auto">
          <a:xfrm rot="-355565">
            <a:off x="1331913" y="4221163"/>
            <a:ext cx="3384550" cy="215900"/>
          </a:xfrm>
          <a:prstGeom prst="rightArrow">
            <a:avLst>
              <a:gd name="adj1" fmla="val 50000"/>
              <a:gd name="adj2" fmla="val 391912"/>
            </a:avLst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6" grpId="0" animBg="1"/>
      <p:bldP spid="430088" grpId="0" animBg="1"/>
      <p:bldP spid="430091" grpId="0" animBg="1"/>
      <p:bldP spid="430092" grpId="0" animBg="1"/>
      <p:bldP spid="43009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870825" cy="792163"/>
          </a:xfrm>
        </p:spPr>
        <p:txBody>
          <a:bodyPr/>
          <a:lstStyle/>
          <a:p>
            <a:r>
              <a:rPr lang="en-US" altLang="zh-CN" dirty="0"/>
              <a:t>Niobium cavity fabrication process</a:t>
            </a:r>
          </a:p>
        </p:txBody>
      </p:sp>
      <p:sp>
        <p:nvSpPr>
          <p:cNvPr id="503811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259080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material Nb sheet - Ningxia Orient Tantalum industry CO.LTD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468313" y="2565400"/>
            <a:ext cx="259080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forming technique. Spinning or </a:t>
            </a:r>
            <a:r>
              <a:rPr lang="en-US" altLang="zh-CN" sz="1200">
                <a:solidFill>
                  <a:srgbClr val="FF0000"/>
                </a:solidFill>
              </a:rPr>
              <a:t>deep drawing</a:t>
            </a:r>
            <a:r>
              <a:rPr lang="en-US" altLang="zh-CN" sz="1200"/>
              <a:t>.</a:t>
            </a:r>
          </a:p>
        </p:txBody>
      </p:sp>
      <p:sp>
        <p:nvSpPr>
          <p:cNvPr id="503813" name="Line 5"/>
          <p:cNvSpPr>
            <a:spLocks noChangeShapeType="1"/>
          </p:cNvSpPr>
          <p:nvPr/>
        </p:nvSpPr>
        <p:spPr bwMode="auto">
          <a:xfrm>
            <a:off x="1619250" y="2060575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468313" y="3594100"/>
            <a:ext cx="259080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design and fabrication of Dies and female dies</a:t>
            </a:r>
          </a:p>
        </p:txBody>
      </p:sp>
      <p:sp>
        <p:nvSpPr>
          <p:cNvPr id="503815" name="Line 7"/>
          <p:cNvSpPr>
            <a:spLocks noChangeShapeType="1"/>
          </p:cNvSpPr>
          <p:nvPr/>
        </p:nvSpPr>
        <p:spPr bwMode="auto">
          <a:xfrm>
            <a:off x="1619250" y="3068638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16" name="Text Box 8"/>
          <p:cNvSpPr txBox="1">
            <a:spLocks noChangeArrowheads="1"/>
          </p:cNvSpPr>
          <p:nvPr/>
        </p:nvSpPr>
        <p:spPr bwMode="auto">
          <a:xfrm>
            <a:off x="250825" y="2997200"/>
            <a:ext cx="2398713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Deep drawing </a:t>
            </a:r>
          </a:p>
          <a:p>
            <a:r>
              <a:rPr lang="en-US" altLang="zh-CN" sz="1200"/>
              <a:t>1.Less reduction of the thickness</a:t>
            </a:r>
          </a:p>
          <a:p>
            <a:r>
              <a:rPr lang="en-US" altLang="zh-CN" sz="1200"/>
              <a:t>2.Smoother surface</a:t>
            </a:r>
          </a:p>
        </p:txBody>
      </p:sp>
      <p:sp>
        <p:nvSpPr>
          <p:cNvPr id="503817" name="Text Box 9"/>
          <p:cNvSpPr txBox="1">
            <a:spLocks noChangeArrowheads="1"/>
          </p:cNvSpPr>
          <p:nvPr/>
        </p:nvSpPr>
        <p:spPr bwMode="auto">
          <a:xfrm>
            <a:off x="395288" y="4581525"/>
            <a:ext cx="26638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deep drawing on hydraulic machine</a:t>
            </a:r>
          </a:p>
          <a:p>
            <a:r>
              <a:rPr lang="en-US" altLang="zh-CN" sz="1200"/>
              <a:t>Max. pressure 20MPa</a:t>
            </a:r>
          </a:p>
        </p:txBody>
      </p:sp>
      <p:sp>
        <p:nvSpPr>
          <p:cNvPr id="503818" name="Line 10"/>
          <p:cNvSpPr>
            <a:spLocks noChangeShapeType="1"/>
          </p:cNvSpPr>
          <p:nvPr/>
        </p:nvSpPr>
        <p:spPr bwMode="auto">
          <a:xfrm>
            <a:off x="1619250" y="4076700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19" name="Text Box 11"/>
          <p:cNvSpPr txBox="1">
            <a:spLocks noChangeArrowheads="1"/>
          </p:cNvSpPr>
          <p:nvPr/>
        </p:nvSpPr>
        <p:spPr bwMode="auto">
          <a:xfrm>
            <a:off x="250825" y="2133600"/>
            <a:ext cx="13668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t=3mm.RRR=300</a:t>
            </a:r>
          </a:p>
        </p:txBody>
      </p:sp>
      <p:sp>
        <p:nvSpPr>
          <p:cNvPr id="503820" name="Line 12"/>
          <p:cNvSpPr>
            <a:spLocks noChangeShapeType="1"/>
          </p:cNvSpPr>
          <p:nvPr/>
        </p:nvSpPr>
        <p:spPr bwMode="auto">
          <a:xfrm>
            <a:off x="1619250" y="5084763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21" name="Text Box 13"/>
          <p:cNvSpPr txBox="1">
            <a:spLocks noChangeArrowheads="1"/>
          </p:cNvSpPr>
          <p:nvPr/>
        </p:nvSpPr>
        <p:spPr bwMode="auto">
          <a:xfrm>
            <a:off x="395288" y="5589588"/>
            <a:ext cx="2663825" cy="300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trimming of half cell</a:t>
            </a:r>
          </a:p>
        </p:txBody>
      </p:sp>
      <p:sp>
        <p:nvSpPr>
          <p:cNvPr id="503822" name="Line 14"/>
          <p:cNvSpPr>
            <a:spLocks noChangeShapeType="1"/>
          </p:cNvSpPr>
          <p:nvPr/>
        </p:nvSpPr>
        <p:spPr bwMode="auto">
          <a:xfrm>
            <a:off x="1619250" y="5876925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23" name="Line 15"/>
          <p:cNvSpPr>
            <a:spLocks noChangeShapeType="1"/>
          </p:cNvSpPr>
          <p:nvPr/>
        </p:nvSpPr>
        <p:spPr bwMode="auto">
          <a:xfrm>
            <a:off x="1619250" y="6237288"/>
            <a:ext cx="30972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24" name="Line 16"/>
          <p:cNvSpPr>
            <a:spLocks noChangeShapeType="1"/>
          </p:cNvSpPr>
          <p:nvPr/>
        </p:nvSpPr>
        <p:spPr bwMode="auto">
          <a:xfrm flipV="1">
            <a:off x="4716463" y="5876925"/>
            <a:ext cx="0" cy="360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25" name="Text Box 17"/>
          <p:cNvSpPr txBox="1">
            <a:spLocks noChangeArrowheads="1"/>
          </p:cNvSpPr>
          <p:nvPr/>
        </p:nvSpPr>
        <p:spPr bwMode="auto">
          <a:xfrm>
            <a:off x="3492500" y="5589588"/>
            <a:ext cx="2663825" cy="300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pre-processing of half cell</a:t>
            </a:r>
          </a:p>
        </p:txBody>
      </p:sp>
      <p:sp>
        <p:nvSpPr>
          <p:cNvPr id="503826" name="Text Box 18"/>
          <p:cNvSpPr txBox="1">
            <a:spLocks noChangeArrowheads="1"/>
          </p:cNvSpPr>
          <p:nvPr/>
        </p:nvSpPr>
        <p:spPr bwMode="auto">
          <a:xfrm>
            <a:off x="3492500" y="4581525"/>
            <a:ext cx="26638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fabrication of beam pipes and Nb-Ti flanges</a:t>
            </a:r>
          </a:p>
        </p:txBody>
      </p:sp>
      <p:sp>
        <p:nvSpPr>
          <p:cNvPr id="503827" name="Line 19"/>
          <p:cNvSpPr>
            <a:spLocks noChangeShapeType="1"/>
          </p:cNvSpPr>
          <p:nvPr/>
        </p:nvSpPr>
        <p:spPr bwMode="auto">
          <a:xfrm flipV="1">
            <a:off x="4716463" y="5084763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28" name="Text Box 20"/>
          <p:cNvSpPr txBox="1">
            <a:spLocks noChangeArrowheads="1"/>
          </p:cNvSpPr>
          <p:nvPr/>
        </p:nvSpPr>
        <p:spPr bwMode="auto">
          <a:xfrm>
            <a:off x="3492500" y="3594100"/>
            <a:ext cx="26638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electric beam welding. vacuum is better than 5E-5 torr</a:t>
            </a:r>
          </a:p>
        </p:txBody>
      </p:sp>
      <p:sp>
        <p:nvSpPr>
          <p:cNvPr id="503829" name="Line 21"/>
          <p:cNvSpPr>
            <a:spLocks noChangeShapeType="1"/>
          </p:cNvSpPr>
          <p:nvPr/>
        </p:nvSpPr>
        <p:spPr bwMode="auto">
          <a:xfrm flipV="1">
            <a:off x="4716463" y="4076700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30" name="Text Box 22"/>
          <p:cNvSpPr txBox="1">
            <a:spLocks noChangeArrowheads="1"/>
          </p:cNvSpPr>
          <p:nvPr/>
        </p:nvSpPr>
        <p:spPr bwMode="auto">
          <a:xfrm>
            <a:off x="3421063" y="1577975"/>
            <a:ext cx="26638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surface preparation includes mechanical grinding, BCP, HPR,etc</a:t>
            </a:r>
          </a:p>
        </p:txBody>
      </p:sp>
      <p:sp>
        <p:nvSpPr>
          <p:cNvPr id="503831" name="Line 23"/>
          <p:cNvSpPr>
            <a:spLocks noChangeShapeType="1"/>
          </p:cNvSpPr>
          <p:nvPr/>
        </p:nvSpPr>
        <p:spPr bwMode="auto">
          <a:xfrm flipV="1">
            <a:off x="4716463" y="3068638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32" name="Text Box 24"/>
          <p:cNvSpPr txBox="1">
            <a:spLocks noChangeArrowheads="1"/>
          </p:cNvSpPr>
          <p:nvPr/>
        </p:nvSpPr>
        <p:spPr bwMode="auto">
          <a:xfrm>
            <a:off x="3492500" y="2565400"/>
            <a:ext cx="26638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RF performance measurement of niobium cavity at room temperature</a:t>
            </a:r>
          </a:p>
        </p:txBody>
      </p:sp>
      <p:sp>
        <p:nvSpPr>
          <p:cNvPr id="503833" name="Line 25"/>
          <p:cNvSpPr>
            <a:spLocks noChangeShapeType="1"/>
          </p:cNvSpPr>
          <p:nvPr/>
        </p:nvSpPr>
        <p:spPr bwMode="auto">
          <a:xfrm flipV="1">
            <a:off x="4716463" y="2060575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34" name="Text Box 26"/>
          <p:cNvSpPr txBox="1">
            <a:spLocks noChangeArrowheads="1"/>
          </p:cNvSpPr>
          <p:nvPr/>
        </p:nvSpPr>
        <p:spPr bwMode="auto">
          <a:xfrm>
            <a:off x="1816100" y="6021388"/>
            <a:ext cx="27527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frequency measurement of 2 half cells</a:t>
            </a:r>
          </a:p>
        </p:txBody>
      </p:sp>
      <p:sp>
        <p:nvSpPr>
          <p:cNvPr id="503835" name="Text Box 27"/>
          <p:cNvSpPr txBox="1">
            <a:spLocks noChangeArrowheads="1"/>
          </p:cNvSpPr>
          <p:nvPr/>
        </p:nvSpPr>
        <p:spPr bwMode="auto">
          <a:xfrm>
            <a:off x="6443663" y="1557338"/>
            <a:ext cx="26638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indium seal of  niobium cavity and couplers in clean room</a:t>
            </a:r>
          </a:p>
        </p:txBody>
      </p:sp>
      <p:sp>
        <p:nvSpPr>
          <p:cNvPr id="503836" name="Line 28"/>
          <p:cNvSpPr>
            <a:spLocks noChangeShapeType="1"/>
          </p:cNvSpPr>
          <p:nvPr/>
        </p:nvSpPr>
        <p:spPr bwMode="auto">
          <a:xfrm>
            <a:off x="6084888" y="1773238"/>
            <a:ext cx="358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37" name="Line 29"/>
          <p:cNvSpPr>
            <a:spLocks noChangeShapeType="1"/>
          </p:cNvSpPr>
          <p:nvPr/>
        </p:nvSpPr>
        <p:spPr bwMode="auto">
          <a:xfrm>
            <a:off x="7667625" y="2060575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38" name="Text Box 30"/>
          <p:cNvSpPr txBox="1">
            <a:spLocks noChangeArrowheads="1"/>
          </p:cNvSpPr>
          <p:nvPr/>
        </p:nvSpPr>
        <p:spPr bwMode="auto">
          <a:xfrm>
            <a:off x="6445250" y="2565400"/>
            <a:ext cx="26638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Evacuation and Leak check at room temperature</a:t>
            </a:r>
          </a:p>
        </p:txBody>
      </p:sp>
      <p:sp>
        <p:nvSpPr>
          <p:cNvPr id="503839" name="Line 31"/>
          <p:cNvSpPr>
            <a:spLocks noChangeShapeType="1"/>
          </p:cNvSpPr>
          <p:nvPr/>
        </p:nvSpPr>
        <p:spPr bwMode="auto">
          <a:xfrm>
            <a:off x="7667625" y="3068638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40" name="Text Box 32"/>
          <p:cNvSpPr txBox="1">
            <a:spLocks noChangeArrowheads="1"/>
          </p:cNvSpPr>
          <p:nvPr/>
        </p:nvSpPr>
        <p:spPr bwMode="auto">
          <a:xfrm>
            <a:off x="6443663" y="3573463"/>
            <a:ext cx="2663825" cy="6651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preparation for vertical test includes assembly to vertical test platform, cool-down, RF power source, LLRF</a:t>
            </a:r>
          </a:p>
        </p:txBody>
      </p:sp>
      <p:sp>
        <p:nvSpPr>
          <p:cNvPr id="503841" name="Line 33"/>
          <p:cNvSpPr>
            <a:spLocks noChangeShapeType="1"/>
          </p:cNvSpPr>
          <p:nvPr/>
        </p:nvSpPr>
        <p:spPr bwMode="auto">
          <a:xfrm>
            <a:off x="7667625" y="4221163"/>
            <a:ext cx="0" cy="360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03842" name="Text Box 34"/>
          <p:cNvSpPr txBox="1">
            <a:spLocks noChangeArrowheads="1"/>
          </p:cNvSpPr>
          <p:nvPr/>
        </p:nvSpPr>
        <p:spPr bwMode="auto">
          <a:xfrm>
            <a:off x="6445250" y="4581525"/>
            <a:ext cx="2663825" cy="300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200"/>
              <a:t>vertical test at 4.2K</a:t>
            </a:r>
          </a:p>
        </p:txBody>
      </p:sp>
      <p:pic>
        <p:nvPicPr>
          <p:cNvPr id="503843" name="Picture 35" descr="20100104_00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68313" y="3284538"/>
            <a:ext cx="170973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44" name="Text Box 36"/>
          <p:cNvSpPr txBox="1">
            <a:spLocks noChangeArrowheads="1"/>
          </p:cNvSpPr>
          <p:nvPr/>
        </p:nvSpPr>
        <p:spPr bwMode="auto">
          <a:xfrm>
            <a:off x="447675" y="4170363"/>
            <a:ext cx="16700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/>
              <a:t>Niobium sheets check</a:t>
            </a:r>
          </a:p>
        </p:txBody>
      </p:sp>
      <p:pic>
        <p:nvPicPr>
          <p:cNvPr id="503845" name="Picture 37" descr="CIMG4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2493963" cy="1870075"/>
          </a:xfrm>
          <a:prstGeom prst="rect">
            <a:avLst/>
          </a:prstGeom>
          <a:noFill/>
        </p:spPr>
      </p:pic>
      <p:pic>
        <p:nvPicPr>
          <p:cNvPr id="503846" name="Picture 38" descr="P1310068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395288" y="3933825"/>
            <a:ext cx="1593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47" name="Picture 39" descr="20100415_006"/>
          <p:cNvPicPr>
            <a:picLocks noChangeAspect="1" noChangeArrowheads="1"/>
          </p:cNvPicPr>
          <p:nvPr/>
        </p:nvPicPr>
        <p:blipFill>
          <a:blip r:embed="rId5" cstate="print">
            <a:lum bright="6000" contrast="-6000"/>
          </a:blip>
          <a:srcRect/>
          <a:stretch>
            <a:fillRect/>
          </a:stretch>
        </p:blipFill>
        <p:spPr bwMode="auto">
          <a:xfrm>
            <a:off x="395288" y="4581525"/>
            <a:ext cx="2592387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48" name="Picture 40" descr="20100415_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221163"/>
            <a:ext cx="24511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49" name="Picture 41" descr="CIMG46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234791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0" name="Picture 42" descr="CIMG51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4652963"/>
            <a:ext cx="26638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1" name="Picture 43" descr="CIMG498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3644900"/>
            <a:ext cx="292576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2" name="Picture 44" descr="P13301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1412875"/>
            <a:ext cx="2573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3" name="Picture 45" descr="P133016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8538" y="1557338"/>
            <a:ext cx="2079625" cy="1560512"/>
          </a:xfrm>
          <a:prstGeom prst="rect">
            <a:avLst/>
          </a:prstGeom>
          <a:noFill/>
        </p:spPr>
      </p:pic>
      <p:pic>
        <p:nvPicPr>
          <p:cNvPr id="503854" name="Picture 46" descr="CIMG606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875" y="2565400"/>
            <a:ext cx="374491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55" name="Picture 47" descr="P1330171"/>
          <p:cNvPicPr>
            <a:picLocks noChangeAspect="1" noChangeArrowheads="1"/>
          </p:cNvPicPr>
          <p:nvPr/>
        </p:nvPicPr>
        <p:blipFill>
          <a:blip r:embed="rId13" cstate="print">
            <a:lum bright="12000"/>
          </a:blip>
          <a:srcRect/>
          <a:stretch>
            <a:fillRect/>
          </a:stretch>
        </p:blipFill>
        <p:spPr bwMode="auto">
          <a:xfrm>
            <a:off x="1476375" y="2060575"/>
            <a:ext cx="2511425" cy="1884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03856" name="Picture 48" descr="P1330173"/>
          <p:cNvPicPr>
            <a:picLocks noChangeAspect="1" noChangeArrowheads="1"/>
          </p:cNvPicPr>
          <p:nvPr/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4932363" y="1773238"/>
            <a:ext cx="2522537" cy="1892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03857" name="Picture 49" descr="SAM_047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8538" y="4005263"/>
            <a:ext cx="2605087" cy="19542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03858" name="Picture 50" descr="CIMG62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6463" y="4005263"/>
            <a:ext cx="2735262" cy="2051050"/>
          </a:xfrm>
          <a:prstGeom prst="rect">
            <a:avLst/>
          </a:prstGeom>
          <a:noFill/>
        </p:spPr>
      </p:pic>
      <p:pic>
        <p:nvPicPr>
          <p:cNvPr id="503859" name="Picture 51" descr="CIMG63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250" y="1268413"/>
            <a:ext cx="3124200" cy="2343150"/>
          </a:xfrm>
          <a:prstGeom prst="rect">
            <a:avLst/>
          </a:prstGeom>
          <a:noFill/>
        </p:spPr>
      </p:pic>
      <p:grpSp>
        <p:nvGrpSpPr>
          <p:cNvPr id="503860" name="Group 52"/>
          <p:cNvGrpSpPr>
            <a:grpSpLocks/>
          </p:cNvGrpSpPr>
          <p:nvPr/>
        </p:nvGrpSpPr>
        <p:grpSpPr bwMode="auto">
          <a:xfrm>
            <a:off x="476250" y="1340768"/>
            <a:ext cx="8667750" cy="5517232"/>
            <a:chOff x="204" y="845"/>
            <a:chExt cx="5460" cy="3744"/>
          </a:xfrm>
        </p:grpSpPr>
        <p:pic>
          <p:nvPicPr>
            <p:cNvPr id="503861" name="Picture 53" descr="DSCN6992"/>
            <p:cNvPicPr>
              <a:picLocks noChangeAspect="1" noChangeArrowheads="1"/>
            </p:cNvPicPr>
            <p:nvPr/>
          </p:nvPicPr>
          <p:blipFill>
            <a:blip r:embed="rId18" cstate="print">
              <a:lum contrast="24000"/>
            </a:blip>
            <a:srcRect/>
            <a:stretch>
              <a:fillRect/>
            </a:stretch>
          </p:blipFill>
          <p:spPr bwMode="auto">
            <a:xfrm>
              <a:off x="204" y="845"/>
              <a:ext cx="1886" cy="246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pic>
          <p:nvPicPr>
            <p:cNvPr id="503862" name="Picture 54" descr="P134040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336" y="845"/>
              <a:ext cx="1304" cy="2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3863" name="Picture 55" descr="CIMG659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696" y="1434"/>
              <a:ext cx="1968" cy="1476"/>
            </a:xfrm>
            <a:prstGeom prst="rect">
              <a:avLst/>
            </a:prstGeom>
            <a:noFill/>
          </p:spPr>
        </p:pic>
        <p:pic>
          <p:nvPicPr>
            <p:cNvPr id="503864" name="Picture 56" descr="CIMG658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40" y="3113"/>
              <a:ext cx="1968" cy="1476"/>
            </a:xfrm>
            <a:prstGeom prst="rect">
              <a:avLst/>
            </a:prstGeom>
            <a:noFill/>
          </p:spPr>
        </p:pic>
        <p:pic>
          <p:nvPicPr>
            <p:cNvPr id="503865" name="Picture 57" descr="CIMG659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880" y="2844"/>
              <a:ext cx="1968" cy="1476"/>
            </a:xfrm>
            <a:prstGeom prst="rect">
              <a:avLst/>
            </a:prstGeom>
            <a:noFill/>
          </p:spPr>
        </p:pic>
      </p:grpSp>
      <p:grpSp>
        <p:nvGrpSpPr>
          <p:cNvPr id="503866" name="Group 58"/>
          <p:cNvGrpSpPr>
            <a:grpSpLocks/>
          </p:cNvGrpSpPr>
          <p:nvPr/>
        </p:nvGrpSpPr>
        <p:grpSpPr bwMode="auto">
          <a:xfrm>
            <a:off x="539750" y="1700213"/>
            <a:ext cx="7796213" cy="2930525"/>
            <a:chOff x="340" y="1071"/>
            <a:chExt cx="4911" cy="1846"/>
          </a:xfrm>
        </p:grpSpPr>
        <p:pic>
          <p:nvPicPr>
            <p:cNvPr id="503867" name="Picture 59" descr="CIMG6091-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40" y="1071"/>
              <a:ext cx="2432" cy="18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503868" name="Text Box 60"/>
            <p:cNvSpPr txBox="1">
              <a:spLocks noChangeArrowheads="1"/>
            </p:cNvSpPr>
            <p:nvPr/>
          </p:nvSpPr>
          <p:spPr bwMode="auto">
            <a:xfrm>
              <a:off x="1292" y="2341"/>
              <a:ext cx="636" cy="187"/>
            </a:xfrm>
            <a:prstGeom prst="rect">
              <a:avLst/>
            </a:prstGeom>
            <a:noFill/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/>
                <a:t>Before BCP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  <p:pic>
          <p:nvPicPr>
            <p:cNvPr id="503869" name="Picture 61" descr="于海波照片 142"/>
            <p:cNvPicPr>
              <a:picLocks noChangeAspect="1" noChangeArrowheads="1"/>
            </p:cNvPicPr>
            <p:nvPr/>
          </p:nvPicPr>
          <p:blipFill>
            <a:blip r:embed="rId24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789" y="1071"/>
              <a:ext cx="2462" cy="18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503870" name="Text Box 62"/>
            <p:cNvSpPr txBox="1">
              <a:spLocks noChangeArrowheads="1"/>
            </p:cNvSpPr>
            <p:nvPr/>
          </p:nvSpPr>
          <p:spPr bwMode="auto">
            <a:xfrm>
              <a:off x="3560" y="2251"/>
              <a:ext cx="812" cy="187"/>
            </a:xfrm>
            <a:prstGeom prst="rect">
              <a:avLst/>
            </a:prstGeom>
            <a:noFill/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/>
                <a:t>after BCP&amp;HPR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0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0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0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0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0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0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0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0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0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0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0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0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0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0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0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0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0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0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0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0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03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503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Surface Processing</a:t>
            </a:r>
          </a:p>
        </p:txBody>
      </p:sp>
      <p:pic>
        <p:nvPicPr>
          <p:cNvPr id="455683" name="Picture 3" descr="P133017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68313" y="2133600"/>
            <a:ext cx="3944937" cy="296068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455684" name="Picture 4" descr="P1330173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4643438" y="2135188"/>
            <a:ext cx="3962400" cy="2971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827088" y="1381125"/>
            <a:ext cx="38528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ø"/>
            </a:pPr>
            <a:r>
              <a:rPr lang="zh-CN" altLang="en-US" sz="2800">
                <a:ea typeface="楷体_GB2312" pitchFamily="49" charset="-122"/>
              </a:rPr>
              <a:t> </a:t>
            </a:r>
            <a:r>
              <a:rPr lang="en-US" altLang="zh-CN" sz="2800">
                <a:ea typeface="楷体_GB2312" pitchFamily="49" charset="-122"/>
              </a:rPr>
              <a:t>mechanical polishing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62850" name="Text Box 2"/>
          <p:cNvSpPr txBox="1">
            <a:spLocks noChangeArrowheads="1"/>
          </p:cNvSpPr>
          <p:nvPr/>
        </p:nvSpPr>
        <p:spPr bwMode="auto">
          <a:xfrm>
            <a:off x="684213" y="857250"/>
            <a:ext cx="60944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ø"/>
            </a:pPr>
            <a:r>
              <a:rPr lang="zh-CN" altLang="en-US" sz="2800">
                <a:ea typeface="楷体_GB2312" pitchFamily="49" charset="-122"/>
              </a:rPr>
              <a:t> </a:t>
            </a:r>
            <a:r>
              <a:rPr lang="en-US" altLang="zh-CN" sz="2800">
                <a:ea typeface="楷体_GB2312" pitchFamily="49" charset="-122"/>
              </a:rPr>
              <a:t>Buffered Chemical Polishing</a:t>
            </a:r>
          </a:p>
          <a:p>
            <a:pPr>
              <a:buClr>
                <a:srgbClr val="FF0000"/>
              </a:buClr>
              <a:buFont typeface="Wingdings 2" pitchFamily="18" charset="2"/>
              <a:buNone/>
            </a:pPr>
            <a:r>
              <a:rPr lang="en-US" altLang="zh-CN" sz="2800">
                <a:ea typeface="楷体_GB2312" pitchFamily="49" charset="-122"/>
              </a:rPr>
              <a:t>    200um heavy etching+20um slight </a:t>
            </a:r>
          </a:p>
        </p:txBody>
      </p:sp>
      <p:pic>
        <p:nvPicPr>
          <p:cNvPr id="462852" name="Picture 4" descr="P1320039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971550" y="2276475"/>
            <a:ext cx="3529013" cy="264953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62856" name="Picture 8" descr="照片 00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219700" y="1916113"/>
            <a:ext cx="2884488" cy="3673475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684213" y="857250"/>
            <a:ext cx="71405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ø"/>
            </a:pPr>
            <a:r>
              <a:rPr lang="en-US" altLang="zh-CN" sz="2800">
                <a:ea typeface="楷体_GB2312" pitchFamily="49" charset="-122"/>
              </a:rPr>
              <a:t>High pressure rinsing with ultra-pure water</a:t>
            </a:r>
          </a:p>
          <a:p>
            <a:pPr>
              <a:buClr>
                <a:srgbClr val="FF0000"/>
              </a:buClr>
              <a:buFont typeface="Wingdings 2" pitchFamily="18" charset="2"/>
              <a:buNone/>
            </a:pPr>
            <a:r>
              <a:rPr lang="en-US" altLang="zh-CN" sz="2800">
                <a:ea typeface="楷体_GB2312" pitchFamily="49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</a:rPr>
              <a:t>18MΩ.cm, 8MPa</a:t>
            </a:r>
          </a:p>
        </p:txBody>
      </p:sp>
      <p:pic>
        <p:nvPicPr>
          <p:cNvPr id="467971" name="Picture 3" descr="于海波照片 12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79388" y="1771650"/>
            <a:ext cx="4325937" cy="3240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67972" name="Picture 4" descr="CIMG6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1650"/>
            <a:ext cx="4314825" cy="3240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109538" y="1700213"/>
            <a:ext cx="4462462" cy="338455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7977" name="Rectangle 9"/>
          <p:cNvSpPr>
            <a:spLocks noChangeArrowheads="1"/>
          </p:cNvSpPr>
          <p:nvPr/>
        </p:nvSpPr>
        <p:spPr bwMode="auto">
          <a:xfrm>
            <a:off x="4643438" y="1700213"/>
            <a:ext cx="4445000" cy="3384550"/>
          </a:xfrm>
          <a:prstGeom prst="rect">
            <a:avLst/>
          </a:prstGeom>
          <a:noFill/>
          <a:ln w="38100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Low temperature baking (110℃)</a:t>
            </a:r>
          </a:p>
        </p:txBody>
      </p:sp>
      <p:pic>
        <p:nvPicPr>
          <p:cNvPr id="500740" name="Picture 4" descr="CIMG6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12875"/>
            <a:ext cx="5854700" cy="4391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0" y="908050"/>
          <a:ext cx="5267325" cy="2457450"/>
        </p:xfrm>
        <a:graphic>
          <a:graphicData uri="http://schemas.openxmlformats.org/presentationml/2006/ole">
            <p:oleObj spid="_x0000_s101379" name="Visio" r:id="rId4" imgW="8963025" imgH="4174617" progId="Visio.Drawing.11">
              <p:embed/>
            </p:oleObj>
          </a:graphicData>
        </a:graphic>
      </p:graphicFrame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219700" y="549275"/>
          <a:ext cx="3716338" cy="5832475"/>
        </p:xfrm>
        <a:graphic>
          <a:graphicData uri="http://schemas.openxmlformats.org/presentationml/2006/ole">
            <p:oleObj spid="_x0000_s101381" name="Visio" r:id="rId5" imgW="4543044" imgH="7126605" progId="Visio.Drawing.11">
              <p:embed/>
            </p:oleObj>
          </a:graphicData>
        </a:graphic>
      </p:graphicFrame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95288" y="600075"/>
            <a:ext cx="238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ea typeface="隶书" pitchFamily="49" charset="-122"/>
              </a:rPr>
              <a:t>Test procedure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250825" y="3284538"/>
          <a:ext cx="2333625" cy="904875"/>
        </p:xfrm>
        <a:graphic>
          <a:graphicData uri="http://schemas.openxmlformats.org/presentationml/2006/ole">
            <p:oleObj spid="_x0000_s101383" name="公式" r:id="rId6" imgW="2336800" imgH="901700" progId="Equation.3">
              <p:embed/>
            </p:oleObj>
          </a:graphicData>
        </a:graphic>
      </p:graphicFrame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1385" name="Object 9"/>
          <p:cNvGraphicFramePr>
            <a:graphicFrameLocks noChangeAspect="1"/>
          </p:cNvGraphicFramePr>
          <p:nvPr/>
        </p:nvGraphicFramePr>
        <p:xfrm>
          <a:off x="2771775" y="3427413"/>
          <a:ext cx="2790825" cy="657225"/>
        </p:xfrm>
        <a:graphic>
          <a:graphicData uri="http://schemas.openxmlformats.org/presentationml/2006/ole">
            <p:oleObj spid="_x0000_s101385" name="公式" r:id="rId7" imgW="2794000" imgH="660400" progId="Equation.3">
              <p:embed/>
            </p:oleObj>
          </a:graphicData>
        </a:graphic>
      </p:graphicFrame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323850" y="4435475"/>
          <a:ext cx="1419225" cy="904875"/>
        </p:xfrm>
        <a:graphic>
          <a:graphicData uri="http://schemas.openxmlformats.org/presentationml/2006/ole">
            <p:oleObj spid="_x0000_s101387" name="公式" r:id="rId8" imgW="1422400" imgH="901700" progId="Equation.3">
              <p:embed/>
            </p:oleObj>
          </a:graphicData>
        </a:graphic>
      </p:graphicFrame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1979613" y="4724400"/>
          <a:ext cx="3705225" cy="295275"/>
        </p:xfrm>
        <a:graphic>
          <a:graphicData uri="http://schemas.openxmlformats.org/presentationml/2006/ole">
            <p:oleObj spid="_x0000_s101389" name="公式" r:id="rId9" imgW="3708400" imgH="292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180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755650" y="404813"/>
          <a:ext cx="6911975" cy="4467225"/>
        </p:xfrm>
        <a:graphic>
          <a:graphicData uri="http://schemas.openxmlformats.org/presentationml/2006/ole">
            <p:oleObj spid="_x0000_s121865" name="图表" r:id="rId4" imgW="7581900" imgH="4467225" progId="Excel.Sheet.8">
              <p:embed/>
            </p:oleObj>
          </a:graphicData>
        </a:graphic>
      </p:graphicFrame>
      <p:sp>
        <p:nvSpPr>
          <p:cNvPr id="12186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439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600"/>
              <a:t>Heavy Q-drop in the first two tests.</a:t>
            </a:r>
          </a:p>
          <a:p>
            <a:pPr>
              <a:lnSpc>
                <a:spcPct val="80000"/>
              </a:lnSpc>
            </a:pPr>
            <a:r>
              <a:rPr lang="en-US" altLang="zh-CN" sz="1600"/>
              <a:t>The 3rd test reach high performance: Eacc&gt;10MV/m with Q0 ~4E8</a:t>
            </a:r>
          </a:p>
          <a:p>
            <a:pPr lvl="1">
              <a:lnSpc>
                <a:spcPct val="80000"/>
              </a:lnSpc>
            </a:pPr>
            <a:r>
              <a:rPr lang="en-US" altLang="zh-CN" sz="1400"/>
              <a:t>Slight BCP;</a:t>
            </a:r>
          </a:p>
          <a:p>
            <a:pPr lvl="1">
              <a:lnSpc>
                <a:spcPct val="80000"/>
              </a:lnSpc>
            </a:pPr>
            <a:r>
              <a:rPr lang="en-US" altLang="zh-CN" sz="1400"/>
              <a:t>HPR with fresh ultra-pure water;</a:t>
            </a:r>
          </a:p>
          <a:p>
            <a:pPr lvl="1">
              <a:lnSpc>
                <a:spcPct val="80000"/>
              </a:lnSpc>
            </a:pPr>
            <a:r>
              <a:rPr lang="en-US" altLang="zh-CN" sz="1400"/>
              <a:t>Clean room assembly;</a:t>
            </a:r>
          </a:p>
          <a:p>
            <a:pPr lvl="1">
              <a:lnSpc>
                <a:spcPct val="80000"/>
              </a:lnSpc>
            </a:pPr>
            <a:r>
              <a:rPr lang="en-US" altLang="zh-CN" sz="1400"/>
              <a:t>Low temperature baking &gt;70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755650" y="981075"/>
          <a:ext cx="6985000" cy="4251325"/>
        </p:xfrm>
        <a:graphic>
          <a:graphicData uri="http://schemas.openxmlformats.org/presentationml/2006/ole">
            <p:oleObj spid="_x0000_s122891" name="图表" r:id="rId4" imgW="7581900" imgH="44672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 smtClean="0"/>
              <a:pPr/>
              <a:t>2013/12/17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RF system for proton synchrotron therapy accelerator</a:t>
            </a:r>
            <a:endParaRPr lang="zh-CN" altLang="en-US" sz="2800" dirty="0"/>
          </a:p>
        </p:txBody>
      </p:sp>
      <p:pic>
        <p:nvPicPr>
          <p:cNvPr id="6" name="图片 3" descr="高频系统时间图201308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82559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835696" y="836712"/>
            <a:ext cx="5618163" cy="576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Main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Parameters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Group 46"/>
          <p:cNvGraphicFramePr>
            <a:graphicFrameLocks/>
          </p:cNvGraphicFramePr>
          <p:nvPr/>
        </p:nvGraphicFramePr>
        <p:xfrm>
          <a:off x="827584" y="1628800"/>
          <a:ext cx="7632848" cy="3672504"/>
        </p:xfrm>
        <a:graphic>
          <a:graphicData uri="http://schemas.openxmlformats.org/drawingml/2006/table">
            <a:tbl>
              <a:tblPr/>
              <a:tblGrid>
                <a:gridCol w="4517891"/>
                <a:gridCol w="3114957"/>
              </a:tblGrid>
              <a:tr h="459063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circumference</a:t>
                      </a:r>
                      <a:endParaRPr lang="zh-CN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14.6 m</a:t>
                      </a:r>
                      <a:endParaRPr lang="zh-CN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Injection Energy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&gt; 7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MeV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Accelerating Energy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 250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MeV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Momentum spread at injection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&lt; 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  <a:sym typeface="Symbol" pitchFamily="18" charset="2"/>
                        </a:rPr>
                        <a:t>0.5%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Revolution frequency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1.48-7.48 MHz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Harmonic number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RF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1.4~7.5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Accelerating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2kV  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pk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accent2"/>
          </a:solidFill>
        </p:spPr>
        <p:txBody>
          <a:bodyPr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Designed and Measured Parameters of Booster RF System</a:t>
            </a:r>
          </a:p>
        </p:txBody>
      </p:sp>
      <p:graphicFrame>
        <p:nvGraphicFramePr>
          <p:cNvPr id="432131" name="Group 3"/>
          <p:cNvGraphicFramePr>
            <a:graphicFrameLocks noGrp="1"/>
          </p:cNvGraphicFramePr>
          <p:nvPr>
            <p:ph idx="1"/>
          </p:nvPr>
        </p:nvGraphicFramePr>
        <p:xfrm>
          <a:off x="1403648" y="548680"/>
          <a:ext cx="6119812" cy="2850515"/>
        </p:xfrm>
        <a:graphic>
          <a:graphicData uri="http://schemas.openxmlformats.org/drawingml/2006/table">
            <a:tbl>
              <a:tblPr/>
              <a:tblGrid>
                <a:gridCol w="4067175"/>
                <a:gridCol w="1163637"/>
                <a:gridCol w="8890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Parameter</a:t>
                      </a:r>
                      <a:endParaRPr kumimoji="0" lang="en-GB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Value</a:t>
                      </a:r>
                      <a:endParaRPr kumimoji="0" lang="en-GB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Unit</a:t>
                      </a:r>
                      <a:endParaRPr kumimoji="0" lang="en-GB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RF frequency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499.654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MHz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Beam energy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3.5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GeV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Energy loss per turn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0.915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MeV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Single/Multi-bunch mode beam current 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2/10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mA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Beam power (Multi-bunch)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9.15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kW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RF voltage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1.80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MV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Phase Stability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&lt;±1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Amplitude Stability*(*Ramping)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&lt;±1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%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2173" name="Picture 45" descr="The achieved parameters of booster RF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6120159" cy="29174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8" name="Group 44"/>
          <p:cNvGraphicFramePr>
            <a:graphicFrameLocks noGrp="1"/>
          </p:cNvGraphicFramePr>
          <p:nvPr/>
        </p:nvGraphicFramePr>
        <p:xfrm>
          <a:off x="323850" y="765175"/>
          <a:ext cx="3529013" cy="3509963"/>
        </p:xfrm>
        <a:graphic>
          <a:graphicData uri="http://schemas.openxmlformats.org/drawingml/2006/table">
            <a:tbl>
              <a:tblPr/>
              <a:tblGrid>
                <a:gridCol w="1584325"/>
                <a:gridCol w="1944688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RF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1.4~7.5MHz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Cavity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~ 0.7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Accel. gap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Cores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MA-FINEMET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cores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2×4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Accel.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2kV pk-pk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RF power amp.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2×5kW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Cooling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Forced 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Tuned style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Wideband untuned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Power feeding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Multi feed coupling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07" name="图片 3" descr="IMG_05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365625"/>
            <a:ext cx="3889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8" name="图片 8" descr="P1080340.JPG"/>
          <p:cNvPicPr>
            <a:picLocks noChangeAspect="1"/>
          </p:cNvPicPr>
          <p:nvPr/>
        </p:nvPicPr>
        <p:blipFill>
          <a:blip r:embed="rId3" cstate="print"/>
          <a:srcRect l="31818" t="5966"/>
          <a:stretch>
            <a:fillRect/>
          </a:stretch>
        </p:blipFill>
        <p:spPr bwMode="auto">
          <a:xfrm>
            <a:off x="3779838" y="549275"/>
            <a:ext cx="185102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高频腔箱体1.wmf"/>
          <p:cNvPicPr>
            <a:picLocks noChangeAspect="1"/>
          </p:cNvPicPr>
          <p:nvPr/>
        </p:nvPicPr>
        <p:blipFill>
          <a:blip r:embed="rId4" cstate="print"/>
          <a:srcRect l="26775" t="20691" r="47238" b="13098"/>
          <a:stretch>
            <a:fillRect/>
          </a:stretch>
        </p:blipFill>
        <p:spPr>
          <a:xfrm>
            <a:off x="5796136" y="548680"/>
            <a:ext cx="3347864" cy="3246414"/>
          </a:xfrm>
          <a:prstGeom prst="rect">
            <a:avLst/>
          </a:prstGeom>
        </p:spPr>
      </p:pic>
      <p:pic>
        <p:nvPicPr>
          <p:cNvPr id="8" name="图片 7" descr="高频箱体1.jpg"/>
          <p:cNvPicPr>
            <a:picLocks noChangeAspect="1"/>
          </p:cNvPicPr>
          <p:nvPr/>
        </p:nvPicPr>
        <p:blipFill>
          <a:blip r:embed="rId5" cstate="print"/>
          <a:srcRect l="18479" t="3360" r="26085" b="5920"/>
          <a:stretch>
            <a:fillRect/>
          </a:stretch>
        </p:blipFill>
        <p:spPr>
          <a:xfrm>
            <a:off x="5508104" y="3645024"/>
            <a:ext cx="30963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395288" y="6921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Solid state </a:t>
            </a:r>
            <a:r>
              <a:rPr lang="en-US" altLang="zh-CN" dirty="0" smtClean="0"/>
              <a:t>amplifier</a:t>
            </a:r>
            <a:endParaRPr lang="zh-CN" altLang="en-US" dirty="0" smtClean="0"/>
          </a:p>
        </p:txBody>
      </p:sp>
      <p:pic>
        <p:nvPicPr>
          <p:cNvPr id="6147" name="图片 3" descr="feedin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96975"/>
            <a:ext cx="48244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pic>
        <p:nvPicPr>
          <p:cNvPr id="300034" name="Picture 2" descr="SSRF-070605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0"/>
            <a:ext cx="9144000" cy="6135688"/>
          </a:xfrm>
          <a:prstGeom prst="rect">
            <a:avLst/>
          </a:prstGeom>
          <a:noFill/>
        </p:spPr>
      </p:pic>
      <p:sp>
        <p:nvSpPr>
          <p:cNvPr id="300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213" y="4292600"/>
            <a:ext cx="5327650" cy="1439863"/>
          </a:xfrm>
        </p:spPr>
        <p:txBody>
          <a:bodyPr/>
          <a:lstStyle/>
          <a:p>
            <a:r>
              <a:rPr lang="en-US" altLang="zh-CN" sz="8800" dirty="0" smtClean="0">
                <a:solidFill>
                  <a:srgbClr val="FFFF00"/>
                </a:solidFill>
                <a:ea typeface="华文楷体" pitchFamily="2" charset="-122"/>
              </a:rPr>
              <a:t>thanks</a:t>
            </a:r>
            <a:endParaRPr lang="zh-CN" altLang="en-US" sz="8800" dirty="0">
              <a:solidFill>
                <a:srgbClr val="FFFF00"/>
              </a:solidFill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495300"/>
          </a:xfrm>
          <a:solidFill>
            <a:schemeClr val="accent2"/>
          </a:solidFill>
        </p:spPr>
        <p:txBody>
          <a:bodyPr/>
          <a:lstStyle/>
          <a:p>
            <a:r>
              <a:rPr kumimoji="1" lang="en-US" altLang="zh-CN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requirements of SRF for SSRF storage ring</a:t>
            </a:r>
          </a:p>
        </p:txBody>
      </p:sp>
      <p:graphicFrame>
        <p:nvGraphicFramePr>
          <p:cNvPr id="434179" name="Group 3"/>
          <p:cNvGraphicFramePr>
            <a:graphicFrameLocks noGrp="1"/>
          </p:cNvGraphicFramePr>
          <p:nvPr/>
        </p:nvGraphicFramePr>
        <p:xfrm>
          <a:off x="1258888" y="1484313"/>
          <a:ext cx="6934200" cy="3008313"/>
        </p:xfrm>
        <a:graphic>
          <a:graphicData uri="http://schemas.openxmlformats.org/drawingml/2006/table">
            <a:tbl>
              <a:tblPr/>
              <a:tblGrid>
                <a:gridCol w="3124200"/>
                <a:gridCol w="38100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499.654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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4.0MV (5.0MV*)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phase stability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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1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RF amplitude stability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 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Beam power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491 (625*) kW</a:t>
                      </a:r>
                      <a:endParaRPr kumimoji="0" lang="en-US" altLang="zh-CN" sz="1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 dirty="0"/>
          </a:p>
        </p:txBody>
      </p:sp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51950" cy="620713"/>
          </a:xfrm>
          <a:solidFill>
            <a:schemeClr val="accent2"/>
          </a:solidFill>
          <a:ln/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layout of the storage ring SRF system </a:t>
            </a:r>
          </a:p>
        </p:txBody>
      </p:sp>
      <p:grpSp>
        <p:nvGrpSpPr>
          <p:cNvPr id="435204" name="Group 4"/>
          <p:cNvGrpSpPr>
            <a:grpSpLocks/>
          </p:cNvGrpSpPr>
          <p:nvPr/>
        </p:nvGrpSpPr>
        <p:grpSpPr bwMode="auto">
          <a:xfrm>
            <a:off x="1763713" y="2636838"/>
            <a:ext cx="6337300" cy="2544762"/>
            <a:chOff x="975" y="1207"/>
            <a:chExt cx="4675" cy="2147"/>
          </a:xfrm>
        </p:grpSpPr>
        <p:pic>
          <p:nvPicPr>
            <p:cNvPr id="435205" name="Picture 5" descr="layout of R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5" y="1207"/>
              <a:ext cx="4263" cy="2147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</p:spPr>
        </p:pic>
        <p:sp>
          <p:nvSpPr>
            <p:cNvPr id="435206" name="Rectangle 6"/>
            <p:cNvSpPr>
              <a:spLocks noChangeArrowheads="1"/>
            </p:cNvSpPr>
            <p:nvPr/>
          </p:nvSpPr>
          <p:spPr bwMode="auto">
            <a:xfrm>
              <a:off x="1973" y="2976"/>
              <a:ext cx="2585" cy="363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5207" name="Text Box 7"/>
            <p:cNvSpPr txBox="1">
              <a:spLocks noChangeArrowheads="1"/>
            </p:cNvSpPr>
            <p:nvPr/>
          </p:nvSpPr>
          <p:spPr bwMode="auto">
            <a:xfrm>
              <a:off x="1020" y="2115"/>
              <a:ext cx="365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400" b="1"/>
                <a:t>1</a:t>
              </a:r>
            </a:p>
          </p:txBody>
        </p:sp>
        <p:sp>
          <p:nvSpPr>
            <p:cNvPr id="435208" name="Text Box 8"/>
            <p:cNvSpPr txBox="1">
              <a:spLocks noChangeArrowheads="1"/>
            </p:cNvSpPr>
            <p:nvPr/>
          </p:nvSpPr>
          <p:spPr bwMode="auto">
            <a:xfrm>
              <a:off x="3695" y="1933"/>
              <a:ext cx="313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4400" b="1"/>
                <a:t>2</a:t>
              </a:r>
            </a:p>
          </p:txBody>
        </p:sp>
        <p:sp>
          <p:nvSpPr>
            <p:cNvPr id="435209" name="Text Box 9"/>
            <p:cNvSpPr txBox="1">
              <a:spLocks noChangeArrowheads="1"/>
            </p:cNvSpPr>
            <p:nvPr/>
          </p:nvSpPr>
          <p:spPr bwMode="auto">
            <a:xfrm>
              <a:off x="5284" y="1933"/>
              <a:ext cx="366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400" b="1"/>
                <a:t>3</a:t>
              </a:r>
            </a:p>
          </p:txBody>
        </p:sp>
        <p:grpSp>
          <p:nvGrpSpPr>
            <p:cNvPr id="435210" name="Group 10"/>
            <p:cNvGrpSpPr>
              <a:grpSpLocks/>
            </p:cNvGrpSpPr>
            <p:nvPr/>
          </p:nvGrpSpPr>
          <p:grpSpPr bwMode="auto">
            <a:xfrm>
              <a:off x="1338" y="1434"/>
              <a:ext cx="3765" cy="545"/>
              <a:chOff x="1338" y="1434"/>
              <a:chExt cx="3765" cy="499"/>
            </a:xfrm>
          </p:grpSpPr>
          <p:sp>
            <p:nvSpPr>
              <p:cNvPr id="435211" name="Line 11"/>
              <p:cNvSpPr>
                <a:spLocks noChangeShapeType="1"/>
              </p:cNvSpPr>
              <p:nvPr/>
            </p:nvSpPr>
            <p:spPr bwMode="auto">
              <a:xfrm>
                <a:off x="1338" y="1434"/>
                <a:ext cx="3765" cy="0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212" name="Line 12"/>
              <p:cNvSpPr>
                <a:spLocks noChangeShapeType="1"/>
              </p:cNvSpPr>
              <p:nvPr/>
            </p:nvSpPr>
            <p:spPr bwMode="auto">
              <a:xfrm>
                <a:off x="5103" y="1434"/>
                <a:ext cx="0" cy="499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213" name="Line 13"/>
              <p:cNvSpPr>
                <a:spLocks noChangeShapeType="1"/>
              </p:cNvSpPr>
              <p:nvPr/>
            </p:nvSpPr>
            <p:spPr bwMode="auto">
              <a:xfrm>
                <a:off x="3651" y="1434"/>
                <a:ext cx="0" cy="499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214" name="Line 14"/>
              <p:cNvSpPr>
                <a:spLocks noChangeShapeType="1"/>
              </p:cNvSpPr>
              <p:nvPr/>
            </p:nvSpPr>
            <p:spPr bwMode="auto">
              <a:xfrm>
                <a:off x="1429" y="1434"/>
                <a:ext cx="0" cy="499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435215" name="Object 15"/>
          <p:cNvGraphicFramePr>
            <a:graphicFrameLocks noChangeAspect="1"/>
          </p:cNvGraphicFramePr>
          <p:nvPr/>
        </p:nvGraphicFramePr>
        <p:xfrm>
          <a:off x="1619250" y="2205038"/>
          <a:ext cx="4032250" cy="3503612"/>
        </p:xfrm>
        <a:graphic>
          <a:graphicData uri="http://schemas.openxmlformats.org/presentationml/2006/ole">
            <p:oleObj spid="_x0000_s435215" name="Assembly" r:id="rId5" imgW="10058400" imgH="7772400" progId="">
              <p:embed/>
            </p:oleObj>
          </a:graphicData>
        </a:graphic>
      </p:graphicFrame>
      <p:pic>
        <p:nvPicPr>
          <p:cNvPr id="435216" name="Picture 16" descr="DSC_0148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179388" y="620713"/>
            <a:ext cx="3313112" cy="19446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1403350" y="1844675"/>
            <a:ext cx="792163" cy="1944688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435218" name="Picture 18" descr="DSCN6174"/>
          <p:cNvPicPr>
            <a:picLocks noChangeAspect="1" noChangeArrowheads="1"/>
          </p:cNvPicPr>
          <p:nvPr/>
        </p:nvPicPr>
        <p:blipFill>
          <a:blip r:embed="rId7" cstate="print">
            <a:lum bright="12000" contrast="30000"/>
          </a:blip>
          <a:srcRect/>
          <a:stretch>
            <a:fillRect/>
          </a:stretch>
        </p:blipFill>
        <p:spPr bwMode="auto">
          <a:xfrm>
            <a:off x="5724525" y="620713"/>
            <a:ext cx="3240088" cy="24304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5435600" y="1989138"/>
            <a:ext cx="1008063" cy="1223962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435220" name="Picture 20" descr="图像017"/>
          <p:cNvPicPr>
            <a:picLocks noChangeAspect="1" noChangeArrowheads="1"/>
          </p:cNvPicPr>
          <p:nvPr/>
        </p:nvPicPr>
        <p:blipFill>
          <a:blip r:embed="rId8" cstate="print">
            <a:lum contrast="12000"/>
          </a:blip>
          <a:srcRect/>
          <a:stretch>
            <a:fillRect/>
          </a:stretch>
        </p:blipFill>
        <p:spPr bwMode="auto">
          <a:xfrm>
            <a:off x="2771775" y="5157788"/>
            <a:ext cx="1871663" cy="17002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5221" name="Picture 21" descr="DSCN6104"/>
          <p:cNvPicPr>
            <a:picLocks noChangeAspect="1" noChangeArrowheads="1"/>
          </p:cNvPicPr>
          <p:nvPr/>
        </p:nvPicPr>
        <p:blipFill>
          <a:blip r:embed="rId9" cstate="print">
            <a:lum bright="36000" contrast="54000"/>
          </a:blip>
          <a:srcRect/>
          <a:stretch>
            <a:fillRect/>
          </a:stretch>
        </p:blipFill>
        <p:spPr bwMode="auto">
          <a:xfrm>
            <a:off x="5795963" y="3330575"/>
            <a:ext cx="3170237" cy="35274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35222" name="Line 22"/>
          <p:cNvSpPr>
            <a:spLocks noChangeShapeType="1"/>
          </p:cNvSpPr>
          <p:nvPr/>
        </p:nvSpPr>
        <p:spPr bwMode="auto">
          <a:xfrm flipH="1" flipV="1">
            <a:off x="4572000" y="4508500"/>
            <a:ext cx="1079500" cy="503238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 flipV="1">
            <a:off x="4716463" y="6021388"/>
            <a:ext cx="1439862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5224" name="Oval 24"/>
          <p:cNvSpPr>
            <a:spLocks noChangeArrowheads="1"/>
          </p:cNvSpPr>
          <p:nvPr/>
        </p:nvSpPr>
        <p:spPr bwMode="auto">
          <a:xfrm>
            <a:off x="250825" y="4149725"/>
            <a:ext cx="4897438" cy="1871663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5225" name="Text Box 25"/>
          <p:cNvSpPr txBox="1">
            <a:spLocks noChangeArrowheads="1"/>
          </p:cNvSpPr>
          <p:nvPr/>
        </p:nvSpPr>
        <p:spPr bwMode="auto">
          <a:xfrm>
            <a:off x="395288" y="5949950"/>
            <a:ext cx="187325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TESTING CAVE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7" grpId="0" animBg="1"/>
      <p:bldP spid="435219" grpId="0" animBg="1"/>
      <p:bldP spid="435222" grpId="0" animBg="1"/>
      <p:bldP spid="435223" grpId="0" animBg="1"/>
      <p:bldP spid="435223" grpId="1" animBg="1"/>
      <p:bldP spid="435224" grpId="0" animBg="1"/>
      <p:bldP spid="4352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5040313" cy="692696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2400" b="0" dirty="0" smtClean="0">
                <a:solidFill>
                  <a:srgbClr val="FF0000"/>
                </a:solidFill>
                <a:ea typeface="楷体_GB2312" pitchFamily="49" charset="-122"/>
              </a:rPr>
              <a:t>Block Diagram </a:t>
            </a:r>
            <a:r>
              <a:rPr lang="en-US" altLang="zh-CN" sz="2400" b="0" dirty="0">
                <a:solidFill>
                  <a:srgbClr val="FF0000"/>
                </a:solidFill>
                <a:ea typeface="楷体_GB2312" pitchFamily="49" charset="-122"/>
              </a:rPr>
              <a:t>of SSRF_SR_LLRF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67544" y="1484784"/>
          <a:ext cx="5607373" cy="3002831"/>
        </p:xfrm>
        <a:graphic>
          <a:graphicData uri="http://schemas.openxmlformats.org/presentationml/2006/ole">
            <p:oleObj spid="_x0000_s372742" name="Visio" r:id="rId3" imgW="7438949" imgH="3891382" progId="Visio.Drawing.11">
              <p:embed/>
            </p:oleObj>
          </a:graphicData>
        </a:graphic>
      </p:graphicFrame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323528" y="476672"/>
            <a:ext cx="8424863" cy="1035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800000"/>
                </a:solidFill>
                <a:ea typeface="华文隶书" pitchFamily="2" charset="-122"/>
              </a:rPr>
              <a:t>SINAP has successfully developed its own digitalized LLRF system. Its operation was stable and reliable both for backup system and superconducting modules.</a:t>
            </a:r>
          </a:p>
        </p:txBody>
      </p:sp>
      <p:pic>
        <p:nvPicPr>
          <p:cNvPr id="372744" name="Picture 8" descr="DSCN6104"/>
          <p:cNvPicPr>
            <a:picLocks noChangeAspect="1" noChangeArrowheads="1"/>
          </p:cNvPicPr>
          <p:nvPr/>
        </p:nvPicPr>
        <p:blipFill>
          <a:blip r:embed="rId4" cstate="print">
            <a:lum bright="54000" contrast="78000"/>
          </a:blip>
          <a:srcRect/>
          <a:stretch>
            <a:fillRect/>
          </a:stretch>
        </p:blipFill>
        <p:spPr bwMode="auto">
          <a:xfrm>
            <a:off x="6319838" y="1844675"/>
            <a:ext cx="2824162" cy="33115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72745" name="Picture 9" descr="未命名inter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37112"/>
            <a:ext cx="3111726" cy="191089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2746" name="Picture 10" descr="图像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09120"/>
            <a:ext cx="1961610" cy="1526029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pic>
        <p:nvPicPr>
          <p:cNvPr id="369666" name="Picture 2" descr="DSCN6174"/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</a:blip>
          <a:srcRect/>
          <a:stretch>
            <a:fillRect/>
          </a:stretch>
        </p:blipFill>
        <p:spPr bwMode="auto">
          <a:xfrm>
            <a:off x="1187450" y="981075"/>
            <a:ext cx="7129463" cy="53467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647700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2800" b="0" dirty="0">
                <a:solidFill>
                  <a:srgbClr val="CC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From Sept. 17,2008, 3 sets superconducting modules have been put into operation.</a:t>
            </a:r>
            <a:endParaRPr lang="en-US" altLang="zh-CN" sz="2800" dirty="0">
              <a:solidFill>
                <a:srgbClr val="CC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90C-5B82-478D-9B77-FC82B15F1391}" type="datetime1">
              <a:rPr lang="zh-CN" altLang="en-US"/>
              <a:pPr/>
              <a:t>2013/12/17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936625"/>
          </a:xfrm>
          <a:solidFill>
            <a:schemeClr val="accent2"/>
          </a:solidFill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楷体" pitchFamily="2" charset="-122"/>
              </a:rPr>
              <a:t>18/7/2009 Beam Current 300mA</a:t>
            </a:r>
            <a:b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楷体" pitchFamily="2" charset="-122"/>
              </a:rPr>
            </a:b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楷体" pitchFamily="2" charset="-122"/>
              </a:rPr>
              <a:t>--the Maximum Designed Beam Current--</a:t>
            </a:r>
          </a:p>
        </p:txBody>
      </p:sp>
      <p:pic>
        <p:nvPicPr>
          <p:cNvPr id="482307" name="Picture 3" descr="300DC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643438" cy="4164013"/>
          </a:xfrm>
          <a:prstGeom prst="rect">
            <a:avLst/>
          </a:prstGeom>
          <a:noFill/>
        </p:spPr>
      </p:pic>
      <p:pic>
        <p:nvPicPr>
          <p:cNvPr id="482308" name="Picture 4" descr="300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622" y="1916832"/>
            <a:ext cx="450187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AP-SSRF新-水彩">
  <a:themeElements>
    <a:clrScheme name="SINAP-SSRF新-水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NAP-SSRF新-水彩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NAP-SSRF新-水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SSRF新-水彩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SSRF新-水彩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SSRF新-水彩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SSRF新-水彩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SSRF新-水彩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SSRF新-水彩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SSRF新-水彩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SSRF新-水彩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SSRF新-水彩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SSRF新-水彩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SSRF新-水彩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157278761</TotalTime>
  <Pages>0</Pages>
  <Words>1390</Words>
  <Characters>0</Characters>
  <Application>Microsoft Office PowerPoint</Application>
  <DocSecurity>0</DocSecurity>
  <PresentationFormat>全屏显示(4:3)</PresentationFormat>
  <Lines>0</Lines>
  <Paragraphs>360</Paragraphs>
  <Slides>42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42</vt:i4>
      </vt:variant>
    </vt:vector>
  </HeadingPairs>
  <TitlesOfParts>
    <vt:vector size="47" baseType="lpstr">
      <vt:lpstr>SINAP-SSRF新-水彩</vt:lpstr>
      <vt:lpstr>Assembly</vt:lpstr>
      <vt:lpstr>Visio</vt:lpstr>
      <vt:lpstr>公式</vt:lpstr>
      <vt:lpstr>图表</vt:lpstr>
      <vt:lpstr>RF Techniques and Developments at SSRF</vt:lpstr>
      <vt:lpstr>Outline</vt:lpstr>
      <vt:lpstr>The layout of the booster RF system </vt:lpstr>
      <vt:lpstr>Main Designed and Measured Parameters of Booster RF System</vt:lpstr>
      <vt:lpstr>Main requirements of SRF for SSRF storage ring</vt:lpstr>
      <vt:lpstr>The layout of the storage ring SRF system </vt:lpstr>
      <vt:lpstr>Block Diagram of SSRF_SR_LLRF</vt:lpstr>
      <vt:lpstr>From Sept. 17,2008, 3 sets superconducting modules have been put into operation.</vt:lpstr>
      <vt:lpstr>18/7/2009 Beam Current 300mA --the Maximum Designed Beam Current--</vt:lpstr>
      <vt:lpstr>For 230mA top up operation </vt:lpstr>
      <vt:lpstr>幻灯片 11</vt:lpstr>
      <vt:lpstr>Stability of Amplitude and Phase with SC</vt:lpstr>
      <vt:lpstr>Contents</vt:lpstr>
      <vt:lpstr>幻灯片 14</vt:lpstr>
      <vt:lpstr>幻灯片 15</vt:lpstr>
      <vt:lpstr>2. Interlock from SRF Modules and Solutions</vt:lpstr>
      <vt:lpstr>Cavity Processing</vt:lpstr>
      <vt:lpstr>RF Window Baking</vt:lpstr>
      <vt:lpstr>幻灯片 19</vt:lpstr>
      <vt:lpstr>Quench by Multipacting</vt:lpstr>
      <vt:lpstr>幻灯片 21</vt:lpstr>
      <vt:lpstr>Warm up of module</vt:lpstr>
      <vt:lpstr>Cool down of SRF modules</vt:lpstr>
      <vt:lpstr>Contents</vt:lpstr>
      <vt:lpstr>幻灯片 25</vt:lpstr>
      <vt:lpstr>幻灯片 26</vt:lpstr>
      <vt:lpstr>Cavity R&amp;D</vt:lpstr>
      <vt:lpstr>幻灯片 28</vt:lpstr>
      <vt:lpstr>2. Fabrication of 500MHz Niobium cavities based on KEKB type</vt:lpstr>
      <vt:lpstr>Niobium cavity fabrication process</vt:lpstr>
      <vt:lpstr>Surface Processing</vt:lpstr>
      <vt:lpstr>幻灯片 32</vt:lpstr>
      <vt:lpstr>幻灯片 33</vt:lpstr>
      <vt:lpstr>Low temperature baking (110℃)</vt:lpstr>
      <vt:lpstr>幻灯片 35</vt:lpstr>
      <vt:lpstr>幻灯片 36</vt:lpstr>
      <vt:lpstr>幻灯片 37</vt:lpstr>
      <vt:lpstr>幻灯片 38</vt:lpstr>
      <vt:lpstr>幻灯片 39</vt:lpstr>
      <vt:lpstr>幻灯片 40</vt:lpstr>
      <vt:lpstr>Solid state amplifier</vt:lpstr>
      <vt:lpstr>thanks</vt:lpstr>
    </vt:vector>
  </TitlesOfParts>
  <Company>sinap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上海光源PPT模版</dc:title>
  <dc:creator>劉建飛</dc:creator>
  <cp:lastModifiedBy>zhangwz</cp:lastModifiedBy>
  <cp:revision>472</cp:revision>
  <cp:lastPrinted>1899-12-30T00:00:00Z</cp:lastPrinted>
  <dcterms:created xsi:type="dcterms:W3CDTF">2009-05-04T16:38:53Z</dcterms:created>
  <dcterms:modified xsi:type="dcterms:W3CDTF">2013-12-17T03:23:59Z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2052-6.3.0.1705</vt:lpwstr>
  </property>
</Properties>
</file>