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6" r:id="rId2"/>
    <p:sldId id="257" r:id="rId3"/>
    <p:sldId id="259" r:id="rId4"/>
    <p:sldId id="258" r:id="rId5"/>
    <p:sldId id="260" r:id="rId6"/>
    <p:sldId id="261" r:id="rId7"/>
    <p:sldId id="276" r:id="rId8"/>
    <p:sldId id="262" r:id="rId9"/>
    <p:sldId id="263" r:id="rId10"/>
    <p:sldId id="280" r:id="rId11"/>
    <p:sldId id="264" r:id="rId12"/>
    <p:sldId id="267" r:id="rId13"/>
    <p:sldId id="270" r:id="rId14"/>
    <p:sldId id="269" r:id="rId15"/>
    <p:sldId id="272" r:id="rId16"/>
    <p:sldId id="274" r:id="rId17"/>
    <p:sldId id="275" r:id="rId18"/>
    <p:sldId id="278" r:id="rId19"/>
    <p:sldId id="279" r:id="rId20"/>
    <p:sldId id="281" r:id="rId21"/>
    <p:sldId id="265" r:id="rId22"/>
    <p:sldId id="282" r:id="rId23"/>
    <p:sldId id="266" r:id="rId24"/>
    <p:sldId id="268" r:id="rId25"/>
    <p:sldId id="271" r:id="rId26"/>
    <p:sldId id="27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36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FBE1EA-D42C-49CA-894C-A3E8936842BF}" type="datetimeFigureOut">
              <a:rPr lang="en-GB" smtClean="0"/>
              <a:t>15/06/2015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725A91-4681-4F55-B670-8E6EF1E7F011}" type="slidenum">
              <a:rPr lang="en-GB" smtClean="0"/>
              <a:t>‹#›</a:t>
            </a:fld>
            <a:endParaRPr lang="en-GB"/>
          </a:p>
        </p:txBody>
      </p:sp>
    </p:spTree>
    <p:extLst>
      <p:ext uri="{BB962C8B-B14F-4D97-AF65-F5344CB8AC3E}">
        <p14:creationId xmlns:p14="http://schemas.microsoft.com/office/powerpoint/2010/main" val="4188665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6A983AF-04AB-4EF6-9DA0-F74820049FEF}" type="slidenum">
              <a:rPr lang="en-GB" smtClean="0"/>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solidFill>
              </a:defRPr>
            </a:lvl1p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dirty="0"/>
          </a:p>
        </p:txBody>
      </p:sp>
      <p:sp>
        <p:nvSpPr>
          <p:cNvPr id="6" name="Slide Number Placeholder 5"/>
          <p:cNvSpPr>
            <a:spLocks noGrp="1"/>
          </p:cNvSpPr>
          <p:nvPr>
            <p:ph type="sldNum" sz="quarter" idx="12"/>
          </p:nvPr>
        </p:nvSpPr>
        <p:spPr/>
        <p:txBody>
          <a:bodyPr/>
          <a:lstStyle/>
          <a:p>
            <a:fld id="{58EEFB2D-35A7-4BFF-A166-F5B8E811460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p>
            <a:r>
              <a:rPr lang="en-GB" smtClean="0"/>
              <a:t>DEELS15, Impact of RH on EBPM readings, G. Rehm, C. Bloomer</a:t>
            </a:r>
            <a:endParaRPr lang="en-GB" dirty="0"/>
          </a:p>
        </p:txBody>
      </p:sp>
      <p:sp>
        <p:nvSpPr>
          <p:cNvPr id="4" name="Slide Number Placeholder 3"/>
          <p:cNvSpPr>
            <a:spLocks noGrp="1"/>
          </p:cNvSpPr>
          <p:nvPr>
            <p:ph type="sldNum" sz="quarter" idx="11"/>
          </p:nvPr>
        </p:nvSpPr>
        <p:spPr/>
        <p:txBody>
          <a:bodyPr/>
          <a:lstStyle/>
          <a:p>
            <a:fld id="{58EEFB2D-35A7-4BFF-A166-F5B8E811460E}" type="slidenum">
              <a:rPr lang="en-GB" smtClean="0"/>
              <a:pPr/>
              <a:t>‹#›</a:t>
            </a:fld>
            <a:endParaRPr lang="en-GB" dirty="0"/>
          </a:p>
        </p:txBody>
      </p:sp>
      <p:sp>
        <p:nvSpPr>
          <p:cNvPr id="5" name="Content Placeholder 2"/>
          <p:cNvSpPr>
            <a:spLocks noGrp="1"/>
          </p:cNvSpPr>
          <p:nvPr>
            <p:ph idx="1"/>
          </p:nvPr>
        </p:nvSpPr>
        <p:spPr>
          <a:xfrm>
            <a:off x="179512" y="836712"/>
            <a:ext cx="8784976" cy="568863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79512" y="836712"/>
            <a:ext cx="4316288" cy="568863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836712"/>
            <a:ext cx="4316288" cy="568863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smtClean="0"/>
              <a:t>DEELS15, Impact of RH on EBPM readings, G. Rehm, C. Bloomer</a:t>
            </a:r>
            <a:endParaRPr lang="en-GB"/>
          </a:p>
        </p:txBody>
      </p:sp>
      <p:sp>
        <p:nvSpPr>
          <p:cNvPr id="7" name="Slide Number Placeholder 6"/>
          <p:cNvSpPr>
            <a:spLocks noGrp="1"/>
          </p:cNvSpPr>
          <p:nvPr>
            <p:ph type="sldNum" sz="quarter" idx="12"/>
          </p:nvPr>
        </p:nvSpPr>
        <p:spPr/>
        <p:txBody>
          <a:bodyPr/>
          <a:lstStyle/>
          <a:p>
            <a:fld id="{58EEFB2D-35A7-4BFF-A166-F5B8E811460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58EEFB2D-35A7-4BFF-A166-F5B8E811460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171" y="6247907"/>
            <a:ext cx="2130092" cy="472895"/>
          </a:xfrm>
          <a:prstGeom prst="rect">
            <a:avLst/>
          </a:prstGeom>
        </p:spPr>
        <p:txBody>
          <a:bodyPr lIns="82945" tIns="41473" rIns="82945" bIns="41473"/>
          <a:lstStyle/>
          <a:p>
            <a:pPr lvl="0"/>
            <a:endParaRPr lang="en-GB"/>
          </a:p>
        </p:txBody>
      </p:sp>
      <p:sp>
        <p:nvSpPr>
          <p:cNvPr id="3" name="Footer Placeholder 2"/>
          <p:cNvSpPr>
            <a:spLocks noGrp="1"/>
          </p:cNvSpPr>
          <p:nvPr>
            <p:ph type="ftr" sz="quarter" idx="11"/>
          </p:nvPr>
        </p:nvSpPr>
        <p:spPr/>
        <p:txBody>
          <a:bodyPr/>
          <a:lstStyle/>
          <a:p>
            <a:pPr lvl="0"/>
            <a:r>
              <a:rPr lang="en-GB" smtClean="0"/>
              <a:t>DEELS15, Impact of RH on EBPM readings, G. Rehm, C. Bloomer</a:t>
            </a:r>
            <a:endParaRPr lang="en-GB"/>
          </a:p>
        </p:txBody>
      </p:sp>
      <p:sp>
        <p:nvSpPr>
          <p:cNvPr id="4" name="Slide Number Placeholder 3"/>
          <p:cNvSpPr>
            <a:spLocks noGrp="1"/>
          </p:cNvSpPr>
          <p:nvPr>
            <p:ph type="sldNum" sz="quarter" idx="12"/>
          </p:nvPr>
        </p:nvSpPr>
        <p:spPr/>
        <p:txBody>
          <a:bodyPr/>
          <a:lstStyle/>
          <a:p>
            <a:pPr lvl="0"/>
            <a:fld id="{6AB2CF61-4228-46F9-85CD-AD56138E4177}" type="slidenum">
              <a:rPr/>
              <a:pPr lvl="0"/>
              <a:t>‹#›</a:t>
            </a:fld>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D82E445F-A1D9-4FC6-B558-EE29F4E49AC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8" name="Picture 4"/>
          <p:cNvPicPr>
            <a:picLocks noChangeAspect="1" noChangeArrowheads="1"/>
          </p:cNvPicPr>
          <p:nvPr userDrawn="1"/>
        </p:nvPicPr>
        <p:blipFill>
          <a:blip r:embed="rId8" cstate="print"/>
          <a:srcRect/>
          <a:stretch>
            <a:fillRect/>
          </a:stretch>
        </p:blipFill>
        <p:spPr bwMode="auto">
          <a:xfrm>
            <a:off x="0" y="4732002"/>
            <a:ext cx="4788024" cy="2014010"/>
          </a:xfrm>
          <a:prstGeom prst="rect">
            <a:avLst/>
          </a:prstGeom>
          <a:noFill/>
          <a:ln w="9525">
            <a:noFill/>
            <a:miter lim="800000"/>
            <a:headEnd/>
            <a:tailEnd/>
          </a:ln>
          <a:effectLst/>
        </p:spPr>
      </p:pic>
      <p:sp>
        <p:nvSpPr>
          <p:cNvPr id="7" name="Rectangle 6"/>
          <p:cNvSpPr/>
          <p:nvPr userDrawn="1"/>
        </p:nvSpPr>
        <p:spPr>
          <a:xfrm>
            <a:off x="0" y="6669360"/>
            <a:ext cx="9144000" cy="188640"/>
          </a:xfrm>
          <a:prstGeom prst="rect">
            <a:avLst/>
          </a:prstGeom>
          <a:solidFill>
            <a:srgbClr val="212B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3" name="Text Placeholder 2"/>
          <p:cNvSpPr>
            <a:spLocks noGrp="1"/>
          </p:cNvSpPr>
          <p:nvPr>
            <p:ph type="body" idx="1"/>
          </p:nvPr>
        </p:nvSpPr>
        <p:spPr>
          <a:xfrm>
            <a:off x="179512" y="836712"/>
            <a:ext cx="8784976" cy="568863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0" y="6669360"/>
            <a:ext cx="8604448" cy="188640"/>
          </a:xfrm>
          <a:prstGeom prst="rect">
            <a:avLst/>
          </a:prstGeom>
        </p:spPr>
        <p:txBody>
          <a:bodyPr vert="horz" lIns="91440" tIns="45720" rIns="91440" bIns="45720" rtlCol="0" anchor="ctr"/>
          <a:lstStyle>
            <a:lvl1pPr algn="l">
              <a:defRPr sz="1200">
                <a:solidFill>
                  <a:schemeClr val="bg1"/>
                </a:solidFill>
              </a:defRPr>
            </a:lvl1pPr>
          </a:lstStyle>
          <a:p>
            <a:r>
              <a:rPr lang="en-GB" smtClean="0"/>
              <a:t>DEELS15, Impact of RH on EBPM readings, G. Rehm, C. Bloomer</a:t>
            </a:r>
            <a:endParaRPr lang="en-GB" dirty="0"/>
          </a:p>
        </p:txBody>
      </p:sp>
      <p:sp>
        <p:nvSpPr>
          <p:cNvPr id="6" name="Slide Number Placeholder 5"/>
          <p:cNvSpPr>
            <a:spLocks noGrp="1"/>
          </p:cNvSpPr>
          <p:nvPr>
            <p:ph type="sldNum" sz="quarter" idx="4"/>
          </p:nvPr>
        </p:nvSpPr>
        <p:spPr>
          <a:xfrm>
            <a:off x="8711952" y="6669360"/>
            <a:ext cx="432048" cy="188640"/>
          </a:xfrm>
          <a:prstGeom prst="rect">
            <a:avLst/>
          </a:prstGeom>
        </p:spPr>
        <p:txBody>
          <a:bodyPr vert="horz" lIns="91440" tIns="45720" rIns="91440" bIns="45720" rtlCol="0" anchor="ctr"/>
          <a:lstStyle>
            <a:lvl1pPr algn="r">
              <a:defRPr sz="1200">
                <a:solidFill>
                  <a:schemeClr val="bg1"/>
                </a:solidFill>
              </a:defRPr>
            </a:lvl1pPr>
          </a:lstStyle>
          <a:p>
            <a:fld id="{58EEFB2D-35A7-4BFF-A166-F5B8E811460E}" type="slidenum">
              <a:rPr lang="en-GB" smtClean="0"/>
              <a:pPr/>
              <a:t>‹#›</a:t>
            </a:fld>
            <a:endParaRPr lang="en-GB" dirty="0"/>
          </a:p>
        </p:txBody>
      </p:sp>
      <p:sp>
        <p:nvSpPr>
          <p:cNvPr id="10" name="Rectangle 9"/>
          <p:cNvSpPr/>
          <p:nvPr userDrawn="1"/>
        </p:nvSpPr>
        <p:spPr>
          <a:xfrm>
            <a:off x="0" y="0"/>
            <a:ext cx="9144000" cy="692696"/>
          </a:xfrm>
          <a:prstGeom prst="rect">
            <a:avLst/>
          </a:prstGeom>
          <a:solidFill>
            <a:srgbClr val="212B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pic>
        <p:nvPicPr>
          <p:cNvPr id="1029" name="Picture 5"/>
          <p:cNvPicPr>
            <a:picLocks noChangeAspect="1" noChangeArrowheads="1"/>
          </p:cNvPicPr>
          <p:nvPr userDrawn="1"/>
        </p:nvPicPr>
        <p:blipFill>
          <a:blip r:embed="rId9" cstate="print"/>
          <a:srcRect/>
          <a:stretch>
            <a:fillRect/>
          </a:stretch>
        </p:blipFill>
        <p:spPr bwMode="auto">
          <a:xfrm>
            <a:off x="107504" y="116632"/>
            <a:ext cx="1584176" cy="439609"/>
          </a:xfrm>
          <a:prstGeom prst="rect">
            <a:avLst/>
          </a:prstGeom>
          <a:noFill/>
          <a:ln w="9525">
            <a:noFill/>
            <a:miter lim="800000"/>
            <a:headEnd/>
            <a:tailEnd/>
          </a:ln>
          <a:effectLst/>
        </p:spPr>
      </p:pic>
      <p:sp>
        <p:nvSpPr>
          <p:cNvPr id="2" name="Title Placeholder 1"/>
          <p:cNvSpPr>
            <a:spLocks noGrp="1"/>
          </p:cNvSpPr>
          <p:nvPr>
            <p:ph type="title"/>
          </p:nvPr>
        </p:nvSpPr>
        <p:spPr>
          <a:xfrm>
            <a:off x="1835696" y="116632"/>
            <a:ext cx="7128792" cy="504056"/>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dt="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5.png"/><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slideLayout" Target="../slideLayouts/slideLayout4.xml"/><Relationship Id="rId1" Type="http://schemas.openxmlformats.org/officeDocument/2006/relationships/tags" Target="../tags/tag3.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Impact of Relative Humidity on </a:t>
            </a:r>
            <a:r>
              <a:rPr lang="en-GB" smtClean="0"/>
              <a:t>EBPM Readings</a:t>
            </a:r>
            <a:endParaRPr lang="en-GB" dirty="0"/>
          </a:p>
        </p:txBody>
      </p:sp>
      <p:sp>
        <p:nvSpPr>
          <p:cNvPr id="3" name="Subtitle 2"/>
          <p:cNvSpPr>
            <a:spLocks noGrp="1"/>
          </p:cNvSpPr>
          <p:nvPr>
            <p:ph type="subTitle" idx="1"/>
          </p:nvPr>
        </p:nvSpPr>
        <p:spPr/>
        <p:txBody>
          <a:bodyPr/>
          <a:lstStyle/>
          <a:p>
            <a:r>
              <a:rPr lang="en-GB" dirty="0" smtClean="0"/>
              <a:t>Guenther Rehm, Chris Bloomer</a:t>
            </a:r>
          </a:p>
          <a:p>
            <a:r>
              <a:rPr lang="en-GB" dirty="0" smtClean="0"/>
              <a:t>DEELS15, Barcelona</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t>I20 flux compared with EBPM Q :</a:t>
            </a:r>
            <a:endParaRPr lang="en-GB" dirty="0"/>
          </a:p>
        </p:txBody>
      </p:sp>
      <p:pic>
        <p:nvPicPr>
          <p:cNvPr id="1026" name="Picture 2" descr="C:\Users\yhz16343\Desktop\i20_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83025"/>
            <a:ext cx="4770000" cy="47749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962400" y="1752600"/>
            <a:ext cx="1400255" cy="369332"/>
          </a:xfrm>
          <a:prstGeom prst="rect">
            <a:avLst/>
          </a:prstGeom>
          <a:noFill/>
        </p:spPr>
        <p:txBody>
          <a:bodyPr wrap="none" rtlCol="0">
            <a:spAutoFit/>
          </a:bodyPr>
          <a:lstStyle/>
          <a:p>
            <a:r>
              <a:rPr lang="en-GB" dirty="0" smtClean="0"/>
              <a:t>18 May 2014</a:t>
            </a:r>
            <a:endParaRPr lang="en-GB" dirty="0"/>
          </a:p>
        </p:txBody>
      </p:sp>
      <p:sp>
        <p:nvSpPr>
          <p:cNvPr id="8" name="TextBox 7"/>
          <p:cNvSpPr txBox="1"/>
          <p:nvPr/>
        </p:nvSpPr>
        <p:spPr>
          <a:xfrm>
            <a:off x="2895600" y="2514600"/>
            <a:ext cx="1305357" cy="369332"/>
          </a:xfrm>
          <a:prstGeom prst="rect">
            <a:avLst/>
          </a:prstGeom>
          <a:noFill/>
        </p:spPr>
        <p:txBody>
          <a:bodyPr wrap="none" rtlCol="0">
            <a:spAutoFit/>
          </a:bodyPr>
          <a:lstStyle/>
          <a:p>
            <a:r>
              <a:rPr lang="en-GB" dirty="0" smtClean="0"/>
              <a:t>D5 intensity</a:t>
            </a:r>
            <a:endParaRPr lang="en-GB" dirty="0"/>
          </a:p>
        </p:txBody>
      </p:sp>
      <p:sp>
        <p:nvSpPr>
          <p:cNvPr id="9" name="TextBox 8"/>
          <p:cNvSpPr txBox="1"/>
          <p:nvPr/>
        </p:nvSpPr>
        <p:spPr>
          <a:xfrm>
            <a:off x="3276600" y="4572000"/>
            <a:ext cx="946093" cy="369332"/>
          </a:xfrm>
          <a:prstGeom prst="rect">
            <a:avLst/>
          </a:prstGeom>
          <a:noFill/>
        </p:spPr>
        <p:txBody>
          <a:bodyPr wrap="none" rtlCol="0">
            <a:spAutoFit/>
          </a:bodyPr>
          <a:lstStyle/>
          <a:p>
            <a:r>
              <a:rPr lang="en-GB" dirty="0" smtClean="0"/>
              <a:t>EBPM Q</a:t>
            </a:r>
            <a:endParaRPr lang="en-GB" dirty="0"/>
          </a:p>
        </p:txBody>
      </p:sp>
      <p:grpSp>
        <p:nvGrpSpPr>
          <p:cNvPr id="14" name="Group 13"/>
          <p:cNvGrpSpPr/>
          <p:nvPr/>
        </p:nvGrpSpPr>
        <p:grpSpPr>
          <a:xfrm>
            <a:off x="609600" y="3276600"/>
            <a:ext cx="3703320" cy="2788920"/>
            <a:chOff x="609600" y="3276600"/>
            <a:chExt cx="3703320" cy="2788920"/>
          </a:xfrm>
        </p:grpSpPr>
        <p:sp>
          <p:nvSpPr>
            <p:cNvPr id="7" name="Freeform 6"/>
            <p:cNvSpPr/>
            <p:nvPr/>
          </p:nvSpPr>
          <p:spPr>
            <a:xfrm>
              <a:off x="624840" y="5189211"/>
              <a:ext cx="3688080" cy="876309"/>
            </a:xfrm>
            <a:custGeom>
              <a:avLst/>
              <a:gdLst>
                <a:gd name="connsiteX0" fmla="*/ 0 w 3688080"/>
                <a:gd name="connsiteY0" fmla="*/ 7629 h 876309"/>
                <a:gd name="connsiteX1" fmla="*/ 518160 w 3688080"/>
                <a:gd name="connsiteY1" fmla="*/ 129549 h 876309"/>
                <a:gd name="connsiteX2" fmla="*/ 1165860 w 3688080"/>
                <a:gd name="connsiteY2" fmla="*/ 9 h 876309"/>
                <a:gd name="connsiteX3" fmla="*/ 1790700 w 3688080"/>
                <a:gd name="connsiteY3" fmla="*/ 137169 h 876309"/>
                <a:gd name="connsiteX4" fmla="*/ 2880360 w 3688080"/>
                <a:gd name="connsiteY4" fmla="*/ 556269 h 876309"/>
                <a:gd name="connsiteX5" fmla="*/ 3688080 w 3688080"/>
                <a:gd name="connsiteY5" fmla="*/ 876309 h 87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8080" h="876309">
                  <a:moveTo>
                    <a:pt x="0" y="7629"/>
                  </a:moveTo>
                  <a:cubicBezTo>
                    <a:pt x="161925" y="69224"/>
                    <a:pt x="323850" y="130819"/>
                    <a:pt x="518160" y="129549"/>
                  </a:cubicBezTo>
                  <a:cubicBezTo>
                    <a:pt x="712470" y="128279"/>
                    <a:pt x="953770" y="-1261"/>
                    <a:pt x="1165860" y="9"/>
                  </a:cubicBezTo>
                  <a:cubicBezTo>
                    <a:pt x="1377950" y="1279"/>
                    <a:pt x="1504950" y="44459"/>
                    <a:pt x="1790700" y="137169"/>
                  </a:cubicBezTo>
                  <a:cubicBezTo>
                    <a:pt x="2076450" y="229879"/>
                    <a:pt x="2880360" y="556269"/>
                    <a:pt x="2880360" y="556269"/>
                  </a:cubicBezTo>
                  <a:lnTo>
                    <a:pt x="3688080" y="876309"/>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reeform 12"/>
            <p:cNvSpPr/>
            <p:nvPr/>
          </p:nvSpPr>
          <p:spPr>
            <a:xfrm>
              <a:off x="609600" y="3276600"/>
              <a:ext cx="3688080" cy="876309"/>
            </a:xfrm>
            <a:custGeom>
              <a:avLst/>
              <a:gdLst>
                <a:gd name="connsiteX0" fmla="*/ 0 w 3688080"/>
                <a:gd name="connsiteY0" fmla="*/ 7629 h 876309"/>
                <a:gd name="connsiteX1" fmla="*/ 518160 w 3688080"/>
                <a:gd name="connsiteY1" fmla="*/ 129549 h 876309"/>
                <a:gd name="connsiteX2" fmla="*/ 1165860 w 3688080"/>
                <a:gd name="connsiteY2" fmla="*/ 9 h 876309"/>
                <a:gd name="connsiteX3" fmla="*/ 1790700 w 3688080"/>
                <a:gd name="connsiteY3" fmla="*/ 137169 h 876309"/>
                <a:gd name="connsiteX4" fmla="*/ 2880360 w 3688080"/>
                <a:gd name="connsiteY4" fmla="*/ 556269 h 876309"/>
                <a:gd name="connsiteX5" fmla="*/ 3688080 w 3688080"/>
                <a:gd name="connsiteY5" fmla="*/ 876309 h 87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8080" h="876309">
                  <a:moveTo>
                    <a:pt x="0" y="7629"/>
                  </a:moveTo>
                  <a:cubicBezTo>
                    <a:pt x="161925" y="69224"/>
                    <a:pt x="323850" y="130819"/>
                    <a:pt x="518160" y="129549"/>
                  </a:cubicBezTo>
                  <a:cubicBezTo>
                    <a:pt x="712470" y="128279"/>
                    <a:pt x="953770" y="-1261"/>
                    <a:pt x="1165860" y="9"/>
                  </a:cubicBezTo>
                  <a:cubicBezTo>
                    <a:pt x="1377950" y="1279"/>
                    <a:pt x="1504950" y="44459"/>
                    <a:pt x="1790700" y="137169"/>
                  </a:cubicBezTo>
                  <a:cubicBezTo>
                    <a:pt x="2076450" y="229879"/>
                    <a:pt x="2880360" y="556269"/>
                    <a:pt x="2880360" y="556269"/>
                  </a:cubicBezTo>
                  <a:lnTo>
                    <a:pt x="3688080" y="876309"/>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3" name="Group 22"/>
          <p:cNvGrpSpPr/>
          <p:nvPr/>
        </p:nvGrpSpPr>
        <p:grpSpPr>
          <a:xfrm>
            <a:off x="4374000" y="2088000"/>
            <a:ext cx="4770000" cy="4770000"/>
            <a:chOff x="4374000" y="2088000"/>
            <a:chExt cx="4770000" cy="4770000"/>
          </a:xfrm>
        </p:grpSpPr>
        <p:pic>
          <p:nvPicPr>
            <p:cNvPr id="6" name="Picture 3" descr="C:\Users\yhz16343\Desktop\i20_0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4000" y="2088000"/>
              <a:ext cx="4770000" cy="4770000"/>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7162800" y="5867400"/>
              <a:ext cx="946093" cy="369332"/>
            </a:xfrm>
            <a:prstGeom prst="rect">
              <a:avLst/>
            </a:prstGeom>
            <a:noFill/>
          </p:spPr>
          <p:txBody>
            <a:bodyPr wrap="none" rtlCol="0">
              <a:spAutoFit/>
            </a:bodyPr>
            <a:lstStyle/>
            <a:p>
              <a:r>
                <a:rPr lang="en-GB" dirty="0" smtClean="0"/>
                <a:t>EBPM Q</a:t>
              </a:r>
              <a:endParaRPr lang="en-GB" dirty="0"/>
            </a:p>
          </p:txBody>
        </p:sp>
        <p:sp>
          <p:nvSpPr>
            <p:cNvPr id="18" name="TextBox 17"/>
            <p:cNvSpPr txBox="1"/>
            <p:nvPr/>
          </p:nvSpPr>
          <p:spPr>
            <a:xfrm rot="16200000">
              <a:off x="4637388" y="3516014"/>
              <a:ext cx="1305357" cy="369332"/>
            </a:xfrm>
            <a:prstGeom prst="rect">
              <a:avLst/>
            </a:prstGeom>
            <a:noFill/>
          </p:spPr>
          <p:txBody>
            <a:bodyPr wrap="none" rtlCol="0">
              <a:spAutoFit/>
            </a:bodyPr>
            <a:lstStyle/>
            <a:p>
              <a:r>
                <a:rPr lang="en-GB" dirty="0" smtClean="0"/>
                <a:t>D5 intensity</a:t>
              </a:r>
              <a:endParaRPr lang="en-GB" dirty="0"/>
            </a:p>
          </p:txBody>
        </p:sp>
        <p:cxnSp>
          <p:nvCxnSpPr>
            <p:cNvPr id="16" name="Straight Arrow Connector 15"/>
            <p:cNvCxnSpPr/>
            <p:nvPr/>
          </p:nvCxnSpPr>
          <p:spPr>
            <a:xfrm flipV="1">
              <a:off x="5295900" y="2638425"/>
              <a:ext cx="0" cy="381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8115300" y="6057900"/>
              <a:ext cx="4572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flipV="1">
            <a:off x="5410200" y="3733800"/>
            <a:ext cx="2362200" cy="2209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Footer Placeholder 2"/>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10</a:t>
            </a:fld>
            <a:endParaRPr lang="en-GB"/>
          </a:p>
        </p:txBody>
      </p:sp>
    </p:spTree>
    <p:extLst>
      <p:ext uri="{BB962C8B-B14F-4D97-AF65-F5344CB8AC3E}">
        <p14:creationId xmlns:p14="http://schemas.microsoft.com/office/powerpoint/2010/main" val="1828562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Enlightenment</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In a brainstorming meeting, one of or beamline scientists brought up the idea that the cable dielectric might be influenced by environmental factors like temperature or relative humidity</a:t>
            </a:r>
          </a:p>
          <a:p>
            <a:r>
              <a:rPr lang="en-GB" dirty="0" smtClean="0"/>
              <a:t>We do control temperature in the tunnel and racks to 0.1C, but relative humidity (RH) is not controlled</a:t>
            </a:r>
          </a:p>
          <a:p>
            <a:r>
              <a:rPr lang="en-GB" b="1" dirty="0" smtClean="0"/>
              <a:t>But luckily we had an environmental monitor installed in the tunnel which records RH</a:t>
            </a:r>
          </a:p>
          <a:p>
            <a:r>
              <a:rPr lang="en-GB" dirty="0" smtClean="0"/>
              <a:t>It turned out there is good correlation between the EBPM S, EBPM Q or photon beam position data and RH, which improves further when a single pole IIR low pass filter is applied to the RH data. Time constants vary from cable to cable and over time, they are in the range of tens of hours.</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run2-2014-RH-EBPMS.png"/>
          <p:cNvPicPr>
            <a:picLocks noChangeAspect="1"/>
          </p:cNvPicPr>
          <p:nvPr/>
        </p:nvPicPr>
        <p:blipFill>
          <a:blip r:embed="rId2" cstate="print"/>
          <a:stretch>
            <a:fillRect/>
          </a:stretch>
        </p:blipFill>
        <p:spPr>
          <a:xfrm>
            <a:off x="0" y="0"/>
            <a:ext cx="9133852" cy="6858000"/>
          </a:xfrm>
          <a:prstGeom prst="rect">
            <a:avLst/>
          </a:prstGeom>
        </p:spPr>
      </p:pic>
      <p:sp>
        <p:nvSpPr>
          <p:cNvPr id="5" name="Title 4"/>
          <p:cNvSpPr>
            <a:spLocks noGrp="1"/>
          </p:cNvSpPr>
          <p:nvPr>
            <p:ph type="title"/>
          </p:nvPr>
        </p:nvSpPr>
        <p:spPr>
          <a:xfrm>
            <a:off x="755576" y="6021288"/>
            <a:ext cx="8229600" cy="1143000"/>
          </a:xfrm>
        </p:spPr>
        <p:txBody>
          <a:bodyPr/>
          <a:lstStyle/>
          <a:p>
            <a:r>
              <a:rPr lang="en-GB" dirty="0" smtClean="0">
                <a:solidFill>
                  <a:schemeClr val="tx1"/>
                </a:solidFill>
              </a:rPr>
              <a:t>EBPM S run2 2014</a:t>
            </a:r>
            <a:endParaRPr lang="en-GB" dirty="0">
              <a:solidFill>
                <a:schemeClr val="tx1"/>
              </a:solidFill>
            </a:endParaRPr>
          </a:p>
        </p:txBody>
      </p:sp>
      <p:sp>
        <p:nvSpPr>
          <p:cNvPr id="2" name="Footer Placeholder 1"/>
          <p:cNvSpPr>
            <a:spLocks noGrp="1"/>
          </p:cNvSpPr>
          <p:nvPr>
            <p:ph type="ftr" sz="quarter" idx="11"/>
          </p:nvPr>
        </p:nvSpPr>
        <p:spPr/>
        <p:txBody>
          <a:bodyPr/>
          <a:lstStyle/>
          <a:p>
            <a:r>
              <a:rPr lang="en-GB" smtClean="0"/>
              <a:t>DEELS15, Impact of RH on EBPM readings, G. Rehm, C. Bloomer</a:t>
            </a:r>
            <a:endParaRPr lang="en-GB"/>
          </a:p>
        </p:txBody>
      </p:sp>
      <p:sp>
        <p:nvSpPr>
          <p:cNvPr id="3" name="Slide Number Placeholder 2"/>
          <p:cNvSpPr>
            <a:spLocks noGrp="1"/>
          </p:cNvSpPr>
          <p:nvPr>
            <p:ph type="sldNum" sz="quarter" idx="12"/>
          </p:nvPr>
        </p:nvSpPr>
        <p:spPr/>
        <p:txBody>
          <a:bodyPr/>
          <a:lstStyle/>
          <a:p>
            <a:fld id="{58EEFB2D-35A7-4BFF-A166-F5B8E811460E}"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H-attenuation.png"/>
          <p:cNvPicPr>
            <a:picLocks noChangeAspect="1"/>
          </p:cNvPicPr>
          <p:nvPr/>
        </p:nvPicPr>
        <p:blipFill>
          <a:blip r:embed="rId2" cstate="print"/>
          <a:srcRect t="4588" b="3277"/>
          <a:stretch>
            <a:fillRect/>
          </a:stretch>
        </p:blipFill>
        <p:spPr>
          <a:xfrm>
            <a:off x="539552" y="831836"/>
            <a:ext cx="8214188" cy="5682087"/>
          </a:xfrm>
          <a:prstGeom prst="rect">
            <a:avLst/>
          </a:prstGeom>
        </p:spPr>
      </p:pic>
      <p:sp>
        <p:nvSpPr>
          <p:cNvPr id="2" name="Title 1"/>
          <p:cNvSpPr>
            <a:spLocks noGrp="1"/>
          </p:cNvSpPr>
          <p:nvPr>
            <p:ph type="title"/>
          </p:nvPr>
        </p:nvSpPr>
        <p:spPr/>
        <p:txBody>
          <a:bodyPr>
            <a:normAutofit fontScale="90000"/>
          </a:bodyPr>
          <a:lstStyle/>
          <a:p>
            <a:r>
              <a:rPr lang="en-GB" dirty="0" smtClean="0"/>
              <a:t>Signal attenuation v RH</a:t>
            </a:r>
            <a:endParaRPr lang="en-GB" dirty="0"/>
          </a:p>
        </p:txBody>
      </p:sp>
      <p:sp>
        <p:nvSpPr>
          <p:cNvPr id="4" name="TextBox 3"/>
          <p:cNvSpPr txBox="1"/>
          <p:nvPr/>
        </p:nvSpPr>
        <p:spPr>
          <a:xfrm>
            <a:off x="1979712" y="1556792"/>
            <a:ext cx="3825150" cy="1477328"/>
          </a:xfrm>
          <a:prstGeom prst="rect">
            <a:avLst/>
          </a:prstGeom>
          <a:noFill/>
        </p:spPr>
        <p:txBody>
          <a:bodyPr wrap="none" rtlCol="0">
            <a:spAutoFit/>
          </a:bodyPr>
          <a:lstStyle/>
          <a:p>
            <a:r>
              <a:rPr lang="en-GB" dirty="0" smtClean="0"/>
              <a:t>This is from all of 2014 for the one set</a:t>
            </a:r>
          </a:p>
          <a:p>
            <a:r>
              <a:rPr lang="en-GB" dirty="0" smtClean="0"/>
              <a:t>of four cables that is most affected. </a:t>
            </a:r>
            <a:endParaRPr lang="en-GB" dirty="0"/>
          </a:p>
          <a:p>
            <a:r>
              <a:rPr lang="en-GB" dirty="0" smtClean="0"/>
              <a:t>Attenuation is calculated from EBPM S </a:t>
            </a:r>
          </a:p>
          <a:p>
            <a:r>
              <a:rPr lang="en-GB" dirty="0" smtClean="0"/>
              <a:t>plus datasheet attenuation at 500MHz</a:t>
            </a:r>
          </a:p>
          <a:p>
            <a:r>
              <a:rPr lang="en-GB" dirty="0"/>
              <a:t>f</a:t>
            </a:r>
            <a:r>
              <a:rPr lang="en-GB" dirty="0" smtClean="0"/>
              <a:t>or 24m of cable. </a:t>
            </a:r>
            <a:endParaRPr lang="en-GB" dirty="0"/>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58EEFB2D-35A7-4BFF-A166-F5B8E811460E}"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un3-2014-RH-EBPMQ.png"/>
          <p:cNvPicPr>
            <a:picLocks noChangeAspect="1"/>
          </p:cNvPicPr>
          <p:nvPr/>
        </p:nvPicPr>
        <p:blipFill>
          <a:blip r:embed="rId2" cstate="print"/>
          <a:stretch>
            <a:fillRect/>
          </a:stretch>
        </p:blipFill>
        <p:spPr>
          <a:xfrm>
            <a:off x="0" y="0"/>
            <a:ext cx="9133852" cy="6858000"/>
          </a:xfrm>
          <a:prstGeom prst="rect">
            <a:avLst/>
          </a:prstGeom>
        </p:spPr>
      </p:pic>
      <p:sp>
        <p:nvSpPr>
          <p:cNvPr id="2" name="Title 1"/>
          <p:cNvSpPr>
            <a:spLocks noGrp="1"/>
          </p:cNvSpPr>
          <p:nvPr>
            <p:ph type="title"/>
          </p:nvPr>
        </p:nvSpPr>
        <p:spPr>
          <a:xfrm>
            <a:off x="914400" y="6021288"/>
            <a:ext cx="8229600" cy="1143000"/>
          </a:xfrm>
        </p:spPr>
        <p:txBody>
          <a:bodyPr/>
          <a:lstStyle/>
          <a:p>
            <a:r>
              <a:rPr lang="en-GB" dirty="0" smtClean="0">
                <a:solidFill>
                  <a:schemeClr val="tx1"/>
                </a:solidFill>
              </a:rPr>
              <a:t>EBPM Q run 3 2014</a:t>
            </a:r>
            <a:endParaRPr lang="en-GB" dirty="0">
              <a:solidFill>
                <a:schemeClr val="tx1"/>
              </a:solidFill>
            </a:endParaRPr>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58EEFB2D-35A7-4BFF-A166-F5B8E811460E}"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a:p>
        </p:txBody>
      </p:sp>
      <p:pic>
        <p:nvPicPr>
          <p:cNvPr id="3" name="Picture 2" descr="FE04I-PBPM01-run3.png"/>
          <p:cNvPicPr>
            <a:picLocks noChangeAspect="1"/>
          </p:cNvPicPr>
          <p:nvPr/>
        </p:nvPicPr>
        <p:blipFill>
          <a:blip r:embed="rId2" cstate="print"/>
          <a:stretch>
            <a:fillRect/>
          </a:stretch>
        </p:blipFill>
        <p:spPr>
          <a:xfrm>
            <a:off x="0" y="-1"/>
            <a:ext cx="9144000" cy="6865619"/>
          </a:xfrm>
          <a:prstGeom prst="rect">
            <a:avLst/>
          </a:prstGeom>
        </p:spPr>
      </p:pic>
      <p:sp>
        <p:nvSpPr>
          <p:cNvPr id="4" name="Title 1"/>
          <p:cNvSpPr txBox="1">
            <a:spLocks/>
          </p:cNvSpPr>
          <p:nvPr/>
        </p:nvSpPr>
        <p:spPr>
          <a:xfrm>
            <a:off x="467544" y="0"/>
            <a:ext cx="8229600" cy="332656"/>
          </a:xfrm>
          <a:prstGeom prst="rect">
            <a:avLst/>
          </a:prstGeom>
        </p:spPr>
        <p:txBody>
          <a:bodyPr vert="horz" lIns="91440" tIns="45720" rIns="91440" bIns="45720" rtlCol="0" anchor="ctr">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800" b="0" i="0" u="none" strike="noStrike" kern="1200" cap="none" spc="0" normalizeH="0" baseline="0" noProof="0" dirty="0" smtClean="0">
                <a:ln>
                  <a:noFill/>
                </a:ln>
                <a:solidFill>
                  <a:schemeClr val="tx1"/>
                </a:solidFill>
                <a:effectLst/>
                <a:uLnTx/>
                <a:uFillTx/>
                <a:latin typeface="+mj-lt"/>
                <a:ea typeface="+mj-ea"/>
                <a:cs typeface="+mj-cs"/>
              </a:rPr>
              <a:t>XBPM in frontend 4 run3 2014</a:t>
            </a:r>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58EEFB2D-35A7-4BFF-A166-F5B8E811460E}"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Conclusions August 2014</a:t>
            </a:r>
            <a:endParaRPr lang="en-GB" dirty="0"/>
          </a:p>
        </p:txBody>
      </p:sp>
      <p:sp>
        <p:nvSpPr>
          <p:cNvPr id="3" name="Content Placeholder 2"/>
          <p:cNvSpPr>
            <a:spLocks noGrp="1"/>
          </p:cNvSpPr>
          <p:nvPr>
            <p:ph idx="1"/>
          </p:nvPr>
        </p:nvSpPr>
        <p:spPr/>
        <p:txBody>
          <a:bodyPr>
            <a:normAutofit/>
          </a:bodyPr>
          <a:lstStyle/>
          <a:p>
            <a:r>
              <a:rPr lang="en-GB" dirty="0" smtClean="0"/>
              <a:t>Cable (24m PE foam dielectric) signal transmission might change from 5dB to 6dB over the course of a year</a:t>
            </a:r>
          </a:p>
          <a:p>
            <a:r>
              <a:rPr lang="en-GB" dirty="0" smtClean="0"/>
              <a:t>Deviations of Q of 4e-3 over the course of two months are explained by correlation with RH</a:t>
            </a:r>
          </a:p>
          <a:p>
            <a:r>
              <a:rPr lang="en-GB" dirty="0" smtClean="0"/>
              <a:t>Similar deviations on </a:t>
            </a:r>
            <a:r>
              <a:rPr lang="el-GR" dirty="0" smtClean="0"/>
              <a:t>Δ</a:t>
            </a:r>
            <a:r>
              <a:rPr lang="en-GB" dirty="0" smtClean="0"/>
              <a:t>/</a:t>
            </a:r>
            <a:r>
              <a:rPr lang="el-GR" dirty="0" smtClean="0"/>
              <a:t>Σ</a:t>
            </a:r>
            <a:r>
              <a:rPr lang="en-GB" dirty="0" smtClean="0"/>
              <a:t> for X or Y would mean 40um with a 10mm scale factor</a:t>
            </a:r>
          </a:p>
          <a:p>
            <a:r>
              <a:rPr lang="en-GB" dirty="0" smtClean="0"/>
              <a:t>Such order of correlated deviations have been observed on XBPMs</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Questions</a:t>
            </a:r>
            <a:endParaRPr lang="en-GB" dirty="0"/>
          </a:p>
        </p:txBody>
      </p:sp>
      <p:sp>
        <p:nvSpPr>
          <p:cNvPr id="3" name="Content Placeholder 2"/>
          <p:cNvSpPr>
            <a:spLocks noGrp="1"/>
          </p:cNvSpPr>
          <p:nvPr>
            <p:ph idx="1"/>
          </p:nvPr>
        </p:nvSpPr>
        <p:spPr/>
        <p:txBody>
          <a:bodyPr>
            <a:normAutofit fontScale="70000" lnSpcReduction="20000"/>
          </a:bodyPr>
          <a:lstStyle/>
          <a:p>
            <a:pPr lvl="0"/>
            <a:r>
              <a:rPr lang="en-GB" dirty="0"/>
              <a:t>Have you ever heard about this effect (cable attenuation change with relative humidity), if yes, did it impact on your choice of cables</a:t>
            </a:r>
            <a:r>
              <a:rPr lang="en-GB" dirty="0" smtClean="0"/>
              <a:t>? </a:t>
            </a:r>
            <a:r>
              <a:rPr lang="en-GB" dirty="0" smtClean="0">
                <a:solidFill>
                  <a:srgbClr val="FF0000"/>
                </a:solidFill>
              </a:rPr>
              <a:t>NO</a:t>
            </a:r>
            <a:endParaRPr lang="en-GB" dirty="0">
              <a:solidFill>
                <a:srgbClr val="FF0000"/>
              </a:solidFill>
            </a:endParaRPr>
          </a:p>
          <a:p>
            <a:pPr lvl="0"/>
            <a:r>
              <a:rPr lang="en-GB" dirty="0" smtClean="0"/>
              <a:t>What cables (manufacturer/part reference) are you using for your BPMs? Are they somehow specially treated (like bundled in a common sheath)? </a:t>
            </a:r>
            <a:r>
              <a:rPr lang="en-GB" dirty="0" smtClean="0">
                <a:solidFill>
                  <a:srgbClr val="FF0000"/>
                </a:solidFill>
              </a:rPr>
              <a:t>Most use LMR-240, ESRF RG223, PETRA corrugated copper</a:t>
            </a:r>
          </a:p>
          <a:p>
            <a:pPr lvl="0"/>
            <a:r>
              <a:rPr lang="en-GB" dirty="0" smtClean="0"/>
              <a:t>In </a:t>
            </a:r>
            <a:r>
              <a:rPr lang="en-GB" dirty="0"/>
              <a:t>your choice of cables, did they have to be LSHF (low smoke halogen free)? At DLS, we MUST have this to comply with our fire insurance. No PVC jackets, no PTFE dielectrics</a:t>
            </a:r>
            <a:r>
              <a:rPr lang="en-GB" dirty="0" smtClean="0"/>
              <a:t>! </a:t>
            </a:r>
            <a:r>
              <a:rPr lang="en-GB" dirty="0" smtClean="0">
                <a:solidFill>
                  <a:srgbClr val="FF0000"/>
                </a:solidFill>
              </a:rPr>
              <a:t>Only NSLS-II requires LSHF as well</a:t>
            </a:r>
            <a:endParaRPr lang="en-GB" dirty="0">
              <a:solidFill>
                <a:srgbClr val="FF0000"/>
              </a:solidFill>
            </a:endParaRPr>
          </a:p>
          <a:p>
            <a:pPr lvl="0"/>
            <a:r>
              <a:rPr lang="en-GB" dirty="0"/>
              <a:t>Have you got a record of relative humidity, as measured in the tunnel</a:t>
            </a:r>
            <a:r>
              <a:rPr lang="en-GB" dirty="0" smtClean="0"/>
              <a:t>? </a:t>
            </a:r>
            <a:r>
              <a:rPr lang="en-GB" dirty="0"/>
              <a:t>RH recorded outside is not relevant, as changing the temperature of the air (to keep it the same inside) does modify the RELATIVE humidity</a:t>
            </a:r>
            <a:r>
              <a:rPr lang="en-GB" dirty="0" smtClean="0"/>
              <a:t>! </a:t>
            </a:r>
            <a:r>
              <a:rPr lang="en-GB" dirty="0" smtClean="0">
                <a:solidFill>
                  <a:srgbClr val="FF0000"/>
                </a:solidFill>
              </a:rPr>
              <a:t>NO</a:t>
            </a:r>
            <a:endParaRPr lang="en-GB" dirty="0">
              <a:solidFill>
                <a:srgbClr val="FF0000"/>
              </a:solidFill>
            </a:endParaRPr>
          </a:p>
          <a:p>
            <a:pPr lvl="0"/>
            <a:r>
              <a:rPr lang="en-GB" dirty="0"/>
              <a:t>Have you got a long term record of either BPM sum signal (or a proxy for that), ABCD signals, EBPM Q, corrector strengths, XBPM positions? A few months of </a:t>
            </a:r>
            <a:r>
              <a:rPr lang="en-GB" dirty="0" smtClean="0"/>
              <a:t>records </a:t>
            </a:r>
            <a:r>
              <a:rPr lang="en-GB" dirty="0"/>
              <a:t>qualified for ‘stable beam positions’ should be enough. Have you ever looked for correlations in these? If not, send me some data and I will put it through the paces</a:t>
            </a:r>
            <a:r>
              <a:rPr lang="en-GB" dirty="0" smtClean="0"/>
              <a:t>…</a:t>
            </a:r>
            <a:br>
              <a:rPr lang="en-GB" dirty="0" smtClean="0"/>
            </a:br>
            <a:r>
              <a:rPr lang="en-GB" dirty="0" smtClean="0">
                <a:solidFill>
                  <a:srgbClr val="FF0000"/>
                </a:solidFill>
              </a:rPr>
              <a:t>Got S data from SSRF (nothing of the same magnitude visible, RH controlled)	</a:t>
            </a:r>
            <a:br>
              <a:rPr lang="en-GB" dirty="0" smtClean="0">
                <a:solidFill>
                  <a:srgbClr val="FF0000"/>
                </a:solidFill>
              </a:rPr>
            </a:br>
            <a:r>
              <a:rPr lang="en-GB" dirty="0" smtClean="0">
                <a:solidFill>
                  <a:srgbClr val="FF0000"/>
                </a:solidFill>
              </a:rPr>
              <a:t>Got data from Soleil, but too much other variation and not RH data</a:t>
            </a:r>
            <a:endParaRPr lang="en-GB" dirty="0"/>
          </a:p>
          <a:p>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we found out since then…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 lab experiment with 25m lengths of various cables in a box (with ‘controlled’ and monitored RH) showed </a:t>
            </a:r>
            <a:r>
              <a:rPr lang="en-GB" b="1" dirty="0" smtClean="0"/>
              <a:t>no variation</a:t>
            </a:r>
            <a:r>
              <a:rPr lang="en-GB" dirty="0" smtClean="0"/>
              <a:t> of signal attenuation with relative humidity.</a:t>
            </a:r>
          </a:p>
          <a:p>
            <a:r>
              <a:rPr lang="en-GB" dirty="0" smtClean="0"/>
              <a:t>SLAC and PSI reported a variation of propagation delay with RH </a:t>
            </a:r>
            <a:r>
              <a:rPr lang="de-CH" dirty="0"/>
              <a:t>ca. 3fs/%RH/m </a:t>
            </a:r>
            <a:r>
              <a:rPr lang="de-CH" dirty="0" smtClean="0"/>
              <a:t>for Sucoflex 404 (low density PTFE)</a:t>
            </a:r>
          </a:p>
          <a:p>
            <a:endParaRPr lang="en-GB" dirty="0" smtClean="0"/>
          </a:p>
          <a:p>
            <a:r>
              <a:rPr lang="en-GB" dirty="0" smtClean="0"/>
              <a:t>But at the same time:</a:t>
            </a:r>
          </a:p>
          <a:p>
            <a:endParaRPr lang="en-GB" dirty="0"/>
          </a:p>
          <a:p>
            <a:r>
              <a:rPr lang="en-GB" dirty="0" smtClean="0"/>
              <a:t>Is it a variation of </a:t>
            </a:r>
            <a:r>
              <a:rPr lang="en-GB" b="1" dirty="0" smtClean="0"/>
              <a:t>cable impedance rather than attenuation? </a:t>
            </a:r>
            <a:r>
              <a:rPr lang="en-GB" dirty="0" smtClean="0"/>
              <a:t>But the velocity change is only 1ppm/%RH, so the impedance change would be the same relative change? But we have a foam PE…</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18</a:t>
            </a:fld>
            <a:endParaRPr lang="en-GB"/>
          </a:p>
        </p:txBody>
      </p:sp>
      <p:pic>
        <p:nvPicPr>
          <p:cNvPr id="6" name="Picture 5"/>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4184817" y="3356992"/>
            <a:ext cx="1692188" cy="576064"/>
          </a:xfrm>
          <a:prstGeom prst="rect">
            <a:avLst/>
          </a:prstGeom>
        </p:spPr>
      </p:pic>
      <p:pic>
        <p:nvPicPr>
          <p:cNvPr id="10" name="Picture 9"/>
          <p:cNvPicPr>
            <a:picLocks noChangeAspect="1"/>
          </p:cNvPicPr>
          <p:nvPr>
            <p:custDataLst>
              <p:tags r:id="rId2"/>
            </p:custDataLst>
          </p:nvPr>
        </p:nvPicPr>
        <p:blipFill>
          <a:blip r:embed="rId5" cstate="print">
            <a:extLst>
              <a:ext uri="{28A0092B-C50C-407E-A947-70E740481C1C}">
                <a14:useLocalDpi xmlns:a14="http://schemas.microsoft.com/office/drawing/2010/main" val="0"/>
              </a:ext>
            </a:extLst>
          </a:blip>
          <a:stretch>
            <a:fillRect/>
          </a:stretch>
        </p:blipFill>
        <p:spPr>
          <a:xfrm>
            <a:off x="4184817" y="4221090"/>
            <a:ext cx="2669136" cy="504054"/>
          </a:xfrm>
          <a:prstGeom prst="rect">
            <a:avLst/>
          </a:prstGeom>
        </p:spPr>
      </p:pic>
    </p:spTree>
    <p:extLst>
      <p:ext uri="{BB962C8B-B14F-4D97-AF65-F5344CB8AC3E}">
        <p14:creationId xmlns:p14="http://schemas.microsoft.com/office/powerpoint/2010/main" val="6676590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742256"/>
            <a:ext cx="5741311" cy="5747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GB" dirty="0" smtClean="0"/>
              <a:t>What happened to the beamline?</a:t>
            </a:r>
            <a:endParaRPr lang="en-GB" dirty="0"/>
          </a:p>
        </p:txBody>
      </p:sp>
      <p:sp>
        <p:nvSpPr>
          <p:cNvPr id="3" name="Content Placeholder 2"/>
          <p:cNvSpPr>
            <a:spLocks noGrp="1"/>
          </p:cNvSpPr>
          <p:nvPr>
            <p:ph idx="1"/>
          </p:nvPr>
        </p:nvSpPr>
        <p:spPr>
          <a:xfrm>
            <a:off x="179512" y="980728"/>
            <a:ext cx="7920880" cy="6021288"/>
          </a:xfrm>
        </p:spPr>
        <p:txBody>
          <a:bodyPr>
            <a:normAutofit fontScale="92500" lnSpcReduction="10000"/>
          </a:bodyPr>
          <a:lstStyle/>
          <a:p>
            <a:r>
              <a:rPr lang="en-GB" dirty="0" smtClean="0"/>
              <a:t>Observation over </a:t>
            </a:r>
            <a:br>
              <a:rPr lang="en-GB" dirty="0" smtClean="0"/>
            </a:br>
            <a:r>
              <a:rPr lang="en-GB" dirty="0" smtClean="0"/>
              <a:t>longer periods showed</a:t>
            </a:r>
            <a:br>
              <a:rPr lang="en-GB" dirty="0" smtClean="0"/>
            </a:br>
            <a:r>
              <a:rPr lang="en-GB" dirty="0" smtClean="0"/>
              <a:t>the alleged correlation</a:t>
            </a:r>
            <a:br>
              <a:rPr lang="en-GB" dirty="0" smtClean="0"/>
            </a:br>
            <a:r>
              <a:rPr lang="en-GB" dirty="0" smtClean="0"/>
              <a:t>between BPM Q (or</a:t>
            </a:r>
            <a:br>
              <a:rPr lang="en-GB" dirty="0" smtClean="0"/>
            </a:br>
            <a:r>
              <a:rPr lang="en-GB" dirty="0" smtClean="0"/>
              <a:t>relative humidity) and</a:t>
            </a:r>
            <a:br>
              <a:rPr lang="en-GB" dirty="0" smtClean="0"/>
            </a:br>
            <a:r>
              <a:rPr lang="en-GB" dirty="0" smtClean="0"/>
              <a:t>there flux did not exist.</a:t>
            </a:r>
            <a:br>
              <a:rPr lang="en-GB" dirty="0" smtClean="0"/>
            </a:br>
            <a:endParaRPr lang="en-GB" dirty="0" smtClean="0"/>
          </a:p>
          <a:p>
            <a:endParaRPr lang="en-GB" dirty="0"/>
          </a:p>
          <a:p>
            <a:pPr marL="0" indent="0">
              <a:buNone/>
            </a:pPr>
            <a:endParaRPr lang="en-GB" dirty="0" smtClean="0"/>
          </a:p>
          <a:p>
            <a:endParaRPr lang="en-GB" dirty="0" smtClean="0"/>
          </a:p>
          <a:p>
            <a:r>
              <a:rPr lang="en-GB" dirty="0" smtClean="0"/>
              <a:t>The problem is back to </a:t>
            </a:r>
          </a:p>
          <a:p>
            <a:pPr marL="0" indent="0">
              <a:buNone/>
            </a:pPr>
            <a:r>
              <a:rPr lang="en-GB" dirty="0" smtClean="0"/>
              <a:t>‘</a:t>
            </a:r>
            <a:r>
              <a:rPr lang="en-GB" i="1" dirty="0" smtClean="0"/>
              <a:t>very </a:t>
            </a:r>
            <a:r>
              <a:rPr lang="en-GB" i="1" dirty="0"/>
              <a:t>curious, but of little </a:t>
            </a:r>
            <a:r>
              <a:rPr lang="en-GB" i="1" dirty="0" smtClean="0"/>
              <a:t>practical relevance’</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19</a:t>
            </a:fld>
            <a:endParaRPr lang="en-GB"/>
          </a:p>
        </p:txBody>
      </p:sp>
      <p:sp>
        <p:nvSpPr>
          <p:cNvPr id="6" name="TextBox 5"/>
          <p:cNvSpPr txBox="1"/>
          <p:nvPr/>
        </p:nvSpPr>
        <p:spPr>
          <a:xfrm>
            <a:off x="4499992" y="5465576"/>
            <a:ext cx="2346861" cy="369332"/>
          </a:xfrm>
          <a:prstGeom prst="rect">
            <a:avLst/>
          </a:prstGeom>
          <a:noFill/>
        </p:spPr>
        <p:txBody>
          <a:bodyPr wrap="none" rtlCol="0">
            <a:spAutoFit/>
          </a:bodyPr>
          <a:lstStyle/>
          <a:p>
            <a:r>
              <a:rPr lang="en-GB" i="1" dirty="0" smtClean="0"/>
              <a:t>Courtesy Chris Bloomer</a:t>
            </a:r>
            <a:endParaRPr lang="en-GB" i="1" dirty="0"/>
          </a:p>
        </p:txBody>
      </p:sp>
    </p:spTree>
    <p:extLst>
      <p:ext uri="{BB962C8B-B14F-4D97-AF65-F5344CB8AC3E}">
        <p14:creationId xmlns:p14="http://schemas.microsoft.com/office/powerpoint/2010/main" val="1474234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History Q</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We’ve been archiving the BPM Q signal from the start as a check on the ‘sanity’ of BPM pickups, cables, and electronics</a:t>
            </a:r>
          </a:p>
          <a:p>
            <a:r>
              <a:rPr lang="en-GB" dirty="0" smtClean="0"/>
              <a:t>We’ve long noticed a strong correlated component across all BPMs, but could never explain it</a:t>
            </a:r>
          </a:p>
          <a:p>
            <a:r>
              <a:rPr lang="en-GB" dirty="0" smtClean="0"/>
              <a:t>Various theories had been investigated and falsified:</a:t>
            </a:r>
          </a:p>
          <a:p>
            <a:pPr lvl="1"/>
            <a:r>
              <a:rPr lang="en-GB" dirty="0" smtClean="0"/>
              <a:t>Q changes as flat beam tilts: true in principle, but to explain anywhere near the amount of Q change we saw the beam had to tilted by 45 degree (which it does not at all) </a:t>
            </a:r>
          </a:p>
          <a:p>
            <a:pPr lvl="1"/>
            <a:r>
              <a:rPr lang="en-GB" dirty="0" smtClean="0"/>
              <a:t>Standing waves on BPM cables change as RF frequency changes: True, but again, magnitude of the effect is not compatible with observation</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Current Conclusions</a:t>
            </a:r>
            <a:endParaRPr lang="en-GB" dirty="0"/>
          </a:p>
        </p:txBody>
      </p:sp>
      <p:sp>
        <p:nvSpPr>
          <p:cNvPr id="3" name="Content Placeholder 2"/>
          <p:cNvSpPr>
            <a:spLocks noGrp="1"/>
          </p:cNvSpPr>
          <p:nvPr>
            <p:ph idx="1"/>
          </p:nvPr>
        </p:nvSpPr>
        <p:spPr/>
        <p:txBody>
          <a:bodyPr/>
          <a:lstStyle/>
          <a:p>
            <a:r>
              <a:rPr lang="en-GB" dirty="0" smtClean="0"/>
              <a:t>There is evidently an effect of relative humidity on the BPM signal</a:t>
            </a:r>
          </a:p>
          <a:p>
            <a:r>
              <a:rPr lang="en-GB" dirty="0" smtClean="0"/>
              <a:t>It is </a:t>
            </a:r>
            <a:r>
              <a:rPr lang="en-GB" b="1" dirty="0" smtClean="0"/>
              <a:t>not </a:t>
            </a:r>
            <a:r>
              <a:rPr lang="en-GB" dirty="0" smtClean="0"/>
              <a:t>a change of the cable attenuation</a:t>
            </a:r>
          </a:p>
          <a:p>
            <a:r>
              <a:rPr lang="en-GB" dirty="0" smtClean="0"/>
              <a:t>It </a:t>
            </a:r>
            <a:r>
              <a:rPr lang="en-GB" b="1" dirty="0" smtClean="0"/>
              <a:t>might</a:t>
            </a:r>
            <a:r>
              <a:rPr lang="en-GB" dirty="0" smtClean="0"/>
              <a:t> be a change of the cable impedance, and in particular the signal coupled into the cable from the button</a:t>
            </a:r>
          </a:p>
          <a:p>
            <a:r>
              <a:rPr lang="en-GB" dirty="0" smtClean="0"/>
              <a:t>It is slow, and probably of the same magnitude as ground motion. Beamlines either ignore it, wash it up with re-alignment every few weeks, or have an XBPM feedback to reject it.</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20</a:t>
            </a:fld>
            <a:endParaRPr lang="en-GB"/>
          </a:p>
        </p:txBody>
      </p:sp>
    </p:spTree>
    <p:extLst>
      <p:ext uri="{BB962C8B-B14F-4D97-AF65-F5344CB8AC3E}">
        <p14:creationId xmlns:p14="http://schemas.microsoft.com/office/powerpoint/2010/main" val="1595938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Data Processing</a:t>
            </a:r>
            <a:endParaRPr lang="en-GB" dirty="0"/>
          </a:p>
        </p:txBody>
      </p:sp>
      <p:sp>
        <p:nvSpPr>
          <p:cNvPr id="3" name="Content Placeholder 2"/>
          <p:cNvSpPr>
            <a:spLocks noGrp="1"/>
          </p:cNvSpPr>
          <p:nvPr>
            <p:ph idx="1"/>
          </p:nvPr>
        </p:nvSpPr>
        <p:spPr/>
        <p:txBody>
          <a:bodyPr>
            <a:normAutofit fontScale="70000" lnSpcReduction="20000"/>
          </a:bodyPr>
          <a:lstStyle/>
          <a:p>
            <a:r>
              <a:rPr lang="en-GB" dirty="0"/>
              <a:t>F</a:t>
            </a:r>
            <a:r>
              <a:rPr lang="en-GB" dirty="0" smtClean="0"/>
              <a:t>ind ‘good times’ within a specified date range:</a:t>
            </a:r>
          </a:p>
          <a:p>
            <a:pPr lvl="1"/>
            <a:r>
              <a:rPr lang="en-GB" dirty="0" smtClean="0"/>
              <a:t>FOFB running</a:t>
            </a:r>
          </a:p>
          <a:p>
            <a:pPr lvl="1"/>
            <a:r>
              <a:rPr lang="en-GB" dirty="0" smtClean="0"/>
              <a:t>Stored beam &gt;290mA</a:t>
            </a:r>
          </a:p>
          <a:p>
            <a:pPr lvl="1"/>
            <a:r>
              <a:rPr lang="en-GB" dirty="0" smtClean="0"/>
              <a:t>Not Tuesday = Machine Physics day</a:t>
            </a:r>
          </a:p>
          <a:p>
            <a:r>
              <a:rPr lang="en-GB" dirty="0"/>
              <a:t>G</a:t>
            </a:r>
            <a:r>
              <a:rPr lang="en-GB" dirty="0" smtClean="0"/>
              <a:t>et data for RH,S,Q,XBPMs for the relevant date ranges</a:t>
            </a:r>
          </a:p>
          <a:p>
            <a:r>
              <a:rPr lang="en-GB" dirty="0" smtClean="0"/>
              <a:t>Interpolate to ‘good times’ to have all data from the same points in time</a:t>
            </a:r>
          </a:p>
          <a:p>
            <a:r>
              <a:rPr lang="en-GB" dirty="0" smtClean="0"/>
              <a:t>For S data, normalise with mean, then subtract 1, to get relative changes of each value.</a:t>
            </a:r>
          </a:p>
          <a:p>
            <a:r>
              <a:rPr lang="en-GB" dirty="0" smtClean="0"/>
              <a:t>For all others, just subtract mean to get only changes.</a:t>
            </a:r>
          </a:p>
          <a:p>
            <a:r>
              <a:rPr lang="en-GB" dirty="0" smtClean="0"/>
              <a:t>Finally, run each dataset through an SVD, this finds the correlated modes in the U matrix and their time vectors in the V matrix.</a:t>
            </a:r>
          </a:p>
          <a:p>
            <a:r>
              <a:rPr lang="en-GB" dirty="0" smtClean="0"/>
              <a:t>Correlate time vector of a strong mode with RH time vector filtered with a range of time constants to find which time constant fits best.</a:t>
            </a:r>
          </a:p>
          <a:p>
            <a:r>
              <a:rPr lang="en-GB" dirty="0" smtClean="0"/>
              <a:t>Display one mode over time and across the ring. For each the fraction of total variance explained by this mode, and the correlation between this time vector and the RH time vector are shown.</a:t>
            </a:r>
          </a:p>
          <a:p>
            <a:r>
              <a:rPr lang="en-GB" dirty="0" smtClean="0"/>
              <a:t>Repeat for different date ranges, I used ‘runs’ which are nearly continuous block of operation of 2-3 months length.</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Signal into button</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22</a:t>
            </a:fld>
            <a:endParaRPr lang="en-GB"/>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764704"/>
            <a:ext cx="4472632" cy="6864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946027"/>
            <a:ext cx="1524000" cy="323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680" y="1556792"/>
            <a:ext cx="5690220" cy="1875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648" y="3442407"/>
            <a:ext cx="5760640" cy="8998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2288890" y="4581128"/>
            <a:ext cx="4495800" cy="514350"/>
          </a:xfrm>
          <a:prstGeom prst="rect">
            <a:avLst/>
          </a:prstGeom>
        </p:spPr>
      </p:pic>
      <p:sp>
        <p:nvSpPr>
          <p:cNvPr id="13" name="TextBox 12"/>
          <p:cNvSpPr txBox="1"/>
          <p:nvPr/>
        </p:nvSpPr>
        <p:spPr>
          <a:xfrm>
            <a:off x="1187475" y="5517232"/>
            <a:ext cx="6698629" cy="646331"/>
          </a:xfrm>
          <a:prstGeom prst="rect">
            <a:avLst/>
          </a:prstGeom>
          <a:noFill/>
        </p:spPr>
        <p:txBody>
          <a:bodyPr wrap="none" rtlCol="0">
            <a:spAutoFit/>
          </a:bodyPr>
          <a:lstStyle/>
          <a:p>
            <a:r>
              <a:rPr lang="en-GB" dirty="0" smtClean="0"/>
              <a:t>So the observed change of P of 3% would require R</a:t>
            </a:r>
            <a:r>
              <a:rPr lang="en-GB" baseline="-25000" dirty="0" smtClean="0"/>
              <a:t>0</a:t>
            </a:r>
            <a:r>
              <a:rPr lang="en-GB" dirty="0" smtClean="0"/>
              <a:t> to change by 3%,</a:t>
            </a:r>
          </a:p>
          <a:p>
            <a:r>
              <a:rPr lang="en-GB" dirty="0" smtClean="0"/>
              <a:t>Which would require </a:t>
            </a:r>
            <a:r>
              <a:rPr lang="el-GR" dirty="0" smtClean="0">
                <a:latin typeface="Calibri"/>
                <a:cs typeface="Calibri"/>
              </a:rPr>
              <a:t>ε</a:t>
            </a:r>
            <a:r>
              <a:rPr lang="en-GB" baseline="-25000" dirty="0" smtClean="0">
                <a:latin typeface="Calibri"/>
                <a:cs typeface="Calibri"/>
              </a:rPr>
              <a:t>r</a:t>
            </a:r>
            <a:r>
              <a:rPr lang="en-GB" dirty="0" smtClean="0">
                <a:latin typeface="Calibri"/>
                <a:cs typeface="Calibri"/>
              </a:rPr>
              <a:t> to change by 6% ?</a:t>
            </a:r>
            <a:endParaRPr lang="en-GB" dirty="0"/>
          </a:p>
        </p:txBody>
      </p:sp>
    </p:spTree>
    <p:extLst>
      <p:ext uri="{BB962C8B-B14F-4D97-AF65-F5344CB8AC3E}">
        <p14:creationId xmlns:p14="http://schemas.microsoft.com/office/powerpoint/2010/main" val="3223168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un1-2014-RH-EBPMS.png"/>
          <p:cNvPicPr>
            <a:picLocks noChangeAspect="1"/>
          </p:cNvPicPr>
          <p:nvPr/>
        </p:nvPicPr>
        <p:blipFill>
          <a:blip r:embed="rId2" cstate="print"/>
          <a:stretch>
            <a:fillRect/>
          </a:stretch>
        </p:blipFill>
        <p:spPr>
          <a:xfrm>
            <a:off x="0" y="0"/>
            <a:ext cx="9133852" cy="6858000"/>
          </a:xfrm>
          <a:prstGeom prst="rect">
            <a:avLst/>
          </a:prstGeom>
        </p:spPr>
      </p:pic>
      <p:sp>
        <p:nvSpPr>
          <p:cNvPr id="5" name="Title 4"/>
          <p:cNvSpPr>
            <a:spLocks noGrp="1"/>
          </p:cNvSpPr>
          <p:nvPr>
            <p:ph type="title"/>
          </p:nvPr>
        </p:nvSpPr>
        <p:spPr>
          <a:xfrm>
            <a:off x="755576" y="6021288"/>
            <a:ext cx="8229600" cy="1143000"/>
          </a:xfrm>
        </p:spPr>
        <p:txBody>
          <a:bodyPr/>
          <a:lstStyle/>
          <a:p>
            <a:r>
              <a:rPr lang="en-GB" dirty="0" smtClean="0">
                <a:solidFill>
                  <a:schemeClr val="tx1"/>
                </a:solidFill>
              </a:rPr>
              <a:t>EBPM S run1 2014</a:t>
            </a:r>
            <a:endParaRPr lang="en-GB" dirty="0">
              <a:solidFill>
                <a:schemeClr val="tx1"/>
              </a:solidFill>
            </a:endParaRPr>
          </a:p>
        </p:txBody>
      </p:sp>
      <p:sp>
        <p:nvSpPr>
          <p:cNvPr id="2" name="Footer Placeholder 1"/>
          <p:cNvSpPr>
            <a:spLocks noGrp="1"/>
          </p:cNvSpPr>
          <p:nvPr>
            <p:ph type="ftr" sz="quarter" idx="11"/>
          </p:nvPr>
        </p:nvSpPr>
        <p:spPr/>
        <p:txBody>
          <a:bodyPr/>
          <a:lstStyle/>
          <a:p>
            <a:r>
              <a:rPr lang="en-GB" smtClean="0"/>
              <a:t>DEELS15, Impact of RH on EBPM readings, G. Rehm, C. Bloomer</a:t>
            </a:r>
            <a:endParaRPr lang="en-GB"/>
          </a:p>
        </p:txBody>
      </p:sp>
      <p:sp>
        <p:nvSpPr>
          <p:cNvPr id="3" name="Slide Number Placeholder 2"/>
          <p:cNvSpPr>
            <a:spLocks noGrp="1"/>
          </p:cNvSpPr>
          <p:nvPr>
            <p:ph type="sldNum" sz="quarter" idx="12"/>
          </p:nvPr>
        </p:nvSpPr>
        <p:spPr/>
        <p:txBody>
          <a:bodyPr/>
          <a:lstStyle/>
          <a:p>
            <a:fld id="{58EEFB2D-35A7-4BFF-A166-F5B8E811460E}"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un3-2014-RH-EBPMS.png"/>
          <p:cNvPicPr>
            <a:picLocks noChangeAspect="1"/>
          </p:cNvPicPr>
          <p:nvPr/>
        </p:nvPicPr>
        <p:blipFill>
          <a:blip r:embed="rId2" cstate="print"/>
          <a:stretch>
            <a:fillRect/>
          </a:stretch>
        </p:blipFill>
        <p:spPr>
          <a:xfrm>
            <a:off x="0" y="0"/>
            <a:ext cx="9133852" cy="6858000"/>
          </a:xfrm>
          <a:prstGeom prst="rect">
            <a:avLst/>
          </a:prstGeom>
        </p:spPr>
      </p:pic>
      <p:sp>
        <p:nvSpPr>
          <p:cNvPr id="2" name="Title 1"/>
          <p:cNvSpPr>
            <a:spLocks noGrp="1"/>
          </p:cNvSpPr>
          <p:nvPr>
            <p:ph type="title"/>
          </p:nvPr>
        </p:nvSpPr>
        <p:spPr>
          <a:xfrm>
            <a:off x="755576" y="6021288"/>
            <a:ext cx="8229600" cy="1143000"/>
          </a:xfrm>
        </p:spPr>
        <p:txBody>
          <a:bodyPr/>
          <a:lstStyle/>
          <a:p>
            <a:r>
              <a:rPr lang="en-GB" dirty="0" smtClean="0">
                <a:solidFill>
                  <a:schemeClr val="tx1"/>
                </a:solidFill>
              </a:rPr>
              <a:t>EBPM S run3 2014</a:t>
            </a:r>
            <a:endParaRPr lang="en-GB" dirty="0">
              <a:solidFill>
                <a:schemeClr val="tx1"/>
              </a:solidFill>
            </a:endParaRPr>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58EEFB2D-35A7-4BFF-A166-F5B8E811460E}"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E04I-PBPM01-run2.png"/>
          <p:cNvPicPr>
            <a:picLocks noChangeAspect="1"/>
          </p:cNvPicPr>
          <p:nvPr/>
        </p:nvPicPr>
        <p:blipFill>
          <a:blip r:embed="rId2" cstate="print"/>
          <a:stretch>
            <a:fillRect/>
          </a:stretch>
        </p:blipFill>
        <p:spPr>
          <a:xfrm>
            <a:off x="10149" y="0"/>
            <a:ext cx="9133851" cy="6858000"/>
          </a:xfrm>
          <a:prstGeom prst="rect">
            <a:avLst/>
          </a:prstGeom>
        </p:spPr>
      </p:pic>
      <p:sp>
        <p:nvSpPr>
          <p:cNvPr id="5" name="Title 1"/>
          <p:cNvSpPr txBox="1">
            <a:spLocks/>
          </p:cNvSpPr>
          <p:nvPr/>
        </p:nvSpPr>
        <p:spPr>
          <a:xfrm>
            <a:off x="467544" y="0"/>
            <a:ext cx="8229600" cy="332656"/>
          </a:xfrm>
          <a:prstGeom prst="rect">
            <a:avLst/>
          </a:prstGeom>
        </p:spPr>
        <p:txBody>
          <a:bodyPr vert="horz" lIns="91440" tIns="45720" rIns="91440" bIns="45720" rtlCol="0" anchor="ctr">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800" b="0" i="0" u="none" strike="noStrike" kern="1200" cap="none" spc="0" normalizeH="0" baseline="0" noProof="0" dirty="0" smtClean="0">
                <a:ln>
                  <a:noFill/>
                </a:ln>
                <a:solidFill>
                  <a:schemeClr val="tx1"/>
                </a:solidFill>
                <a:effectLst/>
                <a:uLnTx/>
                <a:uFillTx/>
                <a:latin typeface="+mj-lt"/>
                <a:ea typeface="+mj-ea"/>
                <a:cs typeface="+mj-cs"/>
              </a:rPr>
              <a:t>XBPM in frontend 4 run2 2014</a:t>
            </a:r>
          </a:p>
        </p:txBody>
      </p:sp>
      <p:sp>
        <p:nvSpPr>
          <p:cNvPr id="2" name="Footer Placeholder 1"/>
          <p:cNvSpPr>
            <a:spLocks noGrp="1"/>
          </p:cNvSpPr>
          <p:nvPr>
            <p:ph type="ftr" sz="quarter" idx="11"/>
          </p:nvPr>
        </p:nvSpPr>
        <p:spPr/>
        <p:txBody>
          <a:bodyPr/>
          <a:lstStyle/>
          <a:p>
            <a:r>
              <a:rPr lang="en-GB" smtClean="0"/>
              <a:t>DEELS15, Impact of RH on EBPM readings, G. Rehm, C. Bloomer</a:t>
            </a:r>
            <a:endParaRPr lang="en-GB"/>
          </a:p>
        </p:txBody>
      </p:sp>
      <p:sp>
        <p:nvSpPr>
          <p:cNvPr id="4" name="Slide Number Placeholder 3"/>
          <p:cNvSpPr>
            <a:spLocks noGrp="1"/>
          </p:cNvSpPr>
          <p:nvPr>
            <p:ph type="sldNum" sz="quarter" idx="12"/>
          </p:nvPr>
        </p:nvSpPr>
        <p:spPr/>
        <p:txBody>
          <a:bodyPr/>
          <a:lstStyle/>
          <a:p>
            <a:fld id="{58EEFB2D-35A7-4BFF-A166-F5B8E811460E}"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GB"/>
          </a:p>
        </p:txBody>
      </p:sp>
      <p:pic>
        <p:nvPicPr>
          <p:cNvPr id="3" name="Picture 2" descr="FE24I-PBPM01-run2.png"/>
          <p:cNvPicPr>
            <a:picLocks noChangeAspect="1"/>
          </p:cNvPicPr>
          <p:nvPr/>
        </p:nvPicPr>
        <p:blipFill>
          <a:blip r:embed="rId2" cstate="print"/>
          <a:stretch>
            <a:fillRect/>
          </a:stretch>
        </p:blipFill>
        <p:spPr>
          <a:xfrm>
            <a:off x="0" y="-3810"/>
            <a:ext cx="9144000" cy="6865620"/>
          </a:xfrm>
          <a:prstGeom prst="rect">
            <a:avLst/>
          </a:prstGeom>
        </p:spPr>
      </p:pic>
      <p:sp>
        <p:nvSpPr>
          <p:cNvPr id="4" name="Title 1"/>
          <p:cNvSpPr txBox="1">
            <a:spLocks/>
          </p:cNvSpPr>
          <p:nvPr/>
        </p:nvSpPr>
        <p:spPr>
          <a:xfrm>
            <a:off x="467544" y="0"/>
            <a:ext cx="8229600" cy="332656"/>
          </a:xfrm>
          <a:prstGeom prst="rect">
            <a:avLst/>
          </a:prstGeom>
        </p:spPr>
        <p:txBody>
          <a:bodyPr vert="horz" lIns="91440" tIns="45720" rIns="91440" bIns="45720" rtlCol="0" anchor="ctr">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2800" b="0" i="0" u="none" strike="noStrike" kern="1200" cap="none" spc="0" normalizeH="0" baseline="0" noProof="0" dirty="0" smtClean="0">
                <a:ln>
                  <a:noFill/>
                </a:ln>
                <a:solidFill>
                  <a:schemeClr val="tx1"/>
                </a:solidFill>
                <a:effectLst/>
                <a:uLnTx/>
                <a:uFillTx/>
                <a:latin typeface="+mj-lt"/>
                <a:ea typeface="+mj-ea"/>
                <a:cs typeface="+mj-cs"/>
              </a:rPr>
              <a:t>XBPM in frontend 24 run2 2014</a:t>
            </a:r>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58EEFB2D-35A7-4BFF-A166-F5B8E811460E}" type="slidenum">
              <a:rPr lang="en-GB" smtClean="0"/>
              <a:pPr/>
              <a:t>26</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PMQ.png"/>
          <p:cNvPicPr>
            <a:picLocks noChangeAspect="1"/>
          </p:cNvPicPr>
          <p:nvPr/>
        </p:nvPicPr>
        <p:blipFill>
          <a:blip r:embed="rId2" cstate="print"/>
          <a:stretch>
            <a:fillRect/>
          </a:stretch>
        </p:blipFill>
        <p:spPr>
          <a:xfrm>
            <a:off x="539552" y="692696"/>
            <a:ext cx="7920880" cy="5947260"/>
          </a:xfrm>
          <a:prstGeom prst="rect">
            <a:avLst/>
          </a:prstGeom>
        </p:spPr>
      </p:pic>
      <p:sp>
        <p:nvSpPr>
          <p:cNvPr id="2" name="Title 1"/>
          <p:cNvSpPr>
            <a:spLocks noGrp="1"/>
          </p:cNvSpPr>
          <p:nvPr>
            <p:ph type="title"/>
          </p:nvPr>
        </p:nvSpPr>
        <p:spPr/>
        <p:txBody>
          <a:bodyPr>
            <a:normAutofit fontScale="90000"/>
          </a:bodyPr>
          <a:lstStyle/>
          <a:p>
            <a:r>
              <a:rPr lang="en-GB" dirty="0" smtClean="0"/>
              <a:t>Q data</a:t>
            </a:r>
            <a:endParaRPr lang="en-GB" dirty="0"/>
          </a:p>
        </p:txBody>
      </p:sp>
      <p:sp>
        <p:nvSpPr>
          <p:cNvPr id="3" name="Footer Placeholder 2"/>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58EEFB2D-35A7-4BFF-A166-F5B8E811460E}" type="slidenum">
              <a:rPr lang="en-GB" smtClean="0"/>
              <a:pPr/>
              <a:t>3</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smtClean="0"/>
              <a:t>History S</a:t>
            </a:r>
            <a:endParaRPr lang="en-GB" dirty="0"/>
          </a:p>
        </p:txBody>
      </p:sp>
      <p:sp>
        <p:nvSpPr>
          <p:cNvPr id="4" name="Content Placeholder 3"/>
          <p:cNvSpPr>
            <a:spLocks noGrp="1"/>
          </p:cNvSpPr>
          <p:nvPr>
            <p:ph idx="1"/>
          </p:nvPr>
        </p:nvSpPr>
        <p:spPr/>
        <p:txBody>
          <a:bodyPr>
            <a:normAutofit fontScale="92500" lnSpcReduction="20000"/>
          </a:bodyPr>
          <a:lstStyle/>
          <a:p>
            <a:r>
              <a:rPr lang="en-GB" dirty="0" smtClean="0"/>
              <a:t>We had also been using the BPMs as ‘secondary beam current monitors’. To this end we put a calibration on each BPM that converted the sum signal (taking into account the built-in attenuation) into beam current.</a:t>
            </a:r>
          </a:p>
          <a:p>
            <a:r>
              <a:rPr lang="en-GB" dirty="0" smtClean="0"/>
              <a:t>We soon observed that this calibration varied strongly over time, so we just chose to run an automatic slow calibration process with the DCCT as reference, and archived the calibration constant. </a:t>
            </a:r>
          </a:p>
          <a:p>
            <a:r>
              <a:rPr lang="en-GB" dirty="0" smtClean="0"/>
              <a:t>When we looked at the calibration constants over time, they would all vary in near lockstep.</a:t>
            </a:r>
          </a:p>
          <a:p>
            <a:r>
              <a:rPr lang="en-GB" dirty="0" smtClean="0"/>
              <a:t>Theories to reason why were tested and falsified:</a:t>
            </a:r>
          </a:p>
          <a:p>
            <a:pPr lvl="1"/>
            <a:r>
              <a:rPr lang="en-GB" dirty="0" smtClean="0"/>
              <a:t>Its is not correlated/related to RF voltage (thus bunch length) changes as seen at the ESRF</a:t>
            </a:r>
          </a:p>
        </p:txBody>
      </p:sp>
      <p:sp>
        <p:nvSpPr>
          <p:cNvPr id="2" name="Footer Placeholder 1"/>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BPMS.png"/>
          <p:cNvPicPr>
            <a:picLocks noChangeAspect="1"/>
          </p:cNvPicPr>
          <p:nvPr/>
        </p:nvPicPr>
        <p:blipFill>
          <a:blip r:embed="rId2" cstate="print"/>
          <a:stretch>
            <a:fillRect/>
          </a:stretch>
        </p:blipFill>
        <p:spPr>
          <a:xfrm>
            <a:off x="467544" y="710638"/>
            <a:ext cx="7920880" cy="5947260"/>
          </a:xfrm>
          <a:prstGeom prst="rect">
            <a:avLst/>
          </a:prstGeom>
        </p:spPr>
      </p:pic>
      <p:sp>
        <p:nvSpPr>
          <p:cNvPr id="2" name="Title 1"/>
          <p:cNvSpPr>
            <a:spLocks noGrp="1"/>
          </p:cNvSpPr>
          <p:nvPr>
            <p:ph type="title"/>
          </p:nvPr>
        </p:nvSpPr>
        <p:spPr/>
        <p:txBody>
          <a:bodyPr>
            <a:normAutofit fontScale="90000"/>
          </a:bodyPr>
          <a:lstStyle/>
          <a:p>
            <a:r>
              <a:rPr lang="en-GB" dirty="0" smtClean="0"/>
              <a:t>Sum data</a:t>
            </a:r>
            <a:endParaRPr lang="en-GB" dirty="0"/>
          </a:p>
        </p:txBody>
      </p:sp>
      <p:sp>
        <p:nvSpPr>
          <p:cNvPr id="3" name="Footer Placeholder 2"/>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58EEFB2D-35A7-4BFF-A166-F5B8E811460E}" type="slidenum">
              <a:rPr lang="en-GB" smtClean="0"/>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History X</a:t>
            </a:r>
            <a:endParaRPr lang="en-GB" dirty="0"/>
          </a:p>
        </p:txBody>
      </p:sp>
      <p:sp>
        <p:nvSpPr>
          <p:cNvPr id="3" name="Content Placeholder 2"/>
          <p:cNvSpPr>
            <a:spLocks noGrp="1"/>
          </p:cNvSpPr>
          <p:nvPr>
            <p:ph idx="1"/>
          </p:nvPr>
        </p:nvSpPr>
        <p:spPr/>
        <p:txBody>
          <a:bodyPr>
            <a:normAutofit lnSpcReduction="10000"/>
          </a:bodyPr>
          <a:lstStyle/>
          <a:p>
            <a:r>
              <a:rPr lang="en-GB" dirty="0" smtClean="0"/>
              <a:t>We’ve also had tungsten vane XBPMs on every undulator frontend, and archived the positions there.</a:t>
            </a:r>
          </a:p>
          <a:p>
            <a:r>
              <a:rPr lang="en-GB" dirty="0" smtClean="0"/>
              <a:t>Again, we found correlation across the ring, and even with the EBPM Q</a:t>
            </a:r>
          </a:p>
          <a:p>
            <a:r>
              <a:rPr lang="en-GB" dirty="0" smtClean="0"/>
              <a:t>We reasoned there are actually ABCD individual drifts at the EBPMs, and some of this comes out as Q, some as X and/or Y, which then the orbit feedback ‘corrects’, it actually moves the beam to correct for the drift of the monitor.</a:t>
            </a:r>
          </a:p>
          <a:p>
            <a:r>
              <a:rPr lang="en-GB" dirty="0" smtClean="0"/>
              <a:t>The XBPMs then sense the photon beam movement caused by this.</a:t>
            </a:r>
            <a:endParaRPr lang="en-GB" dirty="0"/>
          </a:p>
        </p:txBody>
      </p:sp>
      <p:sp>
        <p:nvSpPr>
          <p:cNvPr id="4" name="Footer Placeholder 3"/>
          <p:cNvSpPr>
            <a:spLocks noGrp="1"/>
          </p:cNvSpPr>
          <p:nvPr>
            <p:ph type="ftr" sz="quarter" idx="11"/>
          </p:nvPr>
        </p:nvSpPr>
        <p:spPr/>
        <p:txBody>
          <a:bodyPr/>
          <a:lstStyle/>
          <a:p>
            <a:r>
              <a:rPr lang="en-GB" smtClean="0"/>
              <a:t>DEELS15, Impact of RH on EBPM readings, G. Rehm, C. Bloomer</a:t>
            </a:r>
            <a:endParaRPr lang="en-GB"/>
          </a:p>
        </p:txBody>
      </p:sp>
      <p:sp>
        <p:nvSpPr>
          <p:cNvPr id="5" name="Slide Number Placeholder 4"/>
          <p:cNvSpPr>
            <a:spLocks noGrp="1"/>
          </p:cNvSpPr>
          <p:nvPr>
            <p:ph type="sldNum" sz="quarter" idx="12"/>
          </p:nvPr>
        </p:nvSpPr>
        <p:spPr/>
        <p:txBody>
          <a:bodyPr/>
          <a:lstStyle/>
          <a:p>
            <a:fld id="{D82E445F-A1D9-4FC6-B558-EE29F4E49AC9}" type="slidenum">
              <a:rPr lang="en-GB" smtClean="0"/>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XBPMs correlate</a:t>
            </a:r>
            <a:endParaRPr lang="en-GB" dirty="0"/>
          </a:p>
        </p:txBody>
      </p:sp>
      <p:pic>
        <p:nvPicPr>
          <p:cNvPr id="6" name="Content Placeholder 5" descr="FE24I-FE04I.png"/>
          <p:cNvPicPr>
            <a:picLocks noGrp="1" noChangeAspect="1"/>
          </p:cNvPicPr>
          <p:nvPr>
            <p:ph idx="1"/>
          </p:nvPr>
        </p:nvPicPr>
        <p:blipFill>
          <a:blip r:embed="rId2" cstate="print"/>
          <a:stretch>
            <a:fillRect/>
          </a:stretch>
        </p:blipFill>
        <p:spPr>
          <a:xfrm>
            <a:off x="827584" y="723592"/>
            <a:ext cx="7848872" cy="5893194"/>
          </a:xfrm>
        </p:spPr>
      </p:pic>
      <p:sp>
        <p:nvSpPr>
          <p:cNvPr id="4" name="Footer Placeholder 3"/>
          <p:cNvSpPr>
            <a:spLocks noGrp="1"/>
          </p:cNvSpPr>
          <p:nvPr>
            <p:ph type="ftr" sz="quarter" idx="11"/>
          </p:nvPr>
        </p:nvSpPr>
        <p:spPr/>
        <p:txBody>
          <a:bodyPr/>
          <a:lstStyle/>
          <a:p>
            <a:r>
              <a:rPr lang="en-GB" smtClean="0"/>
              <a:t>DEELS15, Impact of RH on EBPM readings, G. Rehm, C. Bloomer</a:t>
            </a:r>
            <a:endParaRPr lang="en-GB" dirty="0"/>
          </a:p>
        </p:txBody>
      </p:sp>
      <p:sp>
        <p:nvSpPr>
          <p:cNvPr id="5" name="Slide Number Placeholder 4"/>
          <p:cNvSpPr>
            <a:spLocks noGrp="1"/>
          </p:cNvSpPr>
          <p:nvPr>
            <p:ph type="sldNum" sz="quarter" idx="12"/>
          </p:nvPr>
        </p:nvSpPr>
        <p:spPr/>
        <p:txBody>
          <a:bodyPr/>
          <a:lstStyle/>
          <a:p>
            <a:fld id="{D82E445F-A1D9-4FC6-B558-EE29F4E49AC9}"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History B</a:t>
            </a:r>
            <a:endParaRPr lang="en-GB" dirty="0"/>
          </a:p>
        </p:txBody>
      </p:sp>
      <p:sp>
        <p:nvSpPr>
          <p:cNvPr id="3" name="Content Placeholder 2"/>
          <p:cNvSpPr>
            <a:spLocks noGrp="1"/>
          </p:cNvSpPr>
          <p:nvPr>
            <p:ph idx="1"/>
          </p:nvPr>
        </p:nvSpPr>
        <p:spPr/>
        <p:txBody>
          <a:bodyPr>
            <a:normAutofit/>
          </a:bodyPr>
          <a:lstStyle/>
          <a:p>
            <a:r>
              <a:rPr lang="en-GB" dirty="0" smtClean="0"/>
              <a:t>Until recently, all these observations occupied the ‘</a:t>
            </a:r>
            <a:r>
              <a:rPr lang="en-GB" i="1" dirty="0" smtClean="0"/>
              <a:t>very curious, but of little practical relevance</a:t>
            </a:r>
            <a:r>
              <a:rPr lang="en-GB" dirty="0" smtClean="0"/>
              <a:t>’ corner of the ‘problem space’.</a:t>
            </a:r>
          </a:p>
          <a:p>
            <a:r>
              <a:rPr lang="en-GB" dirty="0" smtClean="0"/>
              <a:t>Then recently we found a correlation between photon intensity as recorded on a very sensitive beamline</a:t>
            </a:r>
            <a:r>
              <a:rPr lang="en-GB" baseline="30000" dirty="0" smtClean="0"/>
              <a:t>*</a:t>
            </a:r>
            <a:r>
              <a:rPr lang="en-GB" dirty="0" smtClean="0"/>
              <a:t>.</a:t>
            </a:r>
          </a:p>
          <a:p>
            <a:r>
              <a:rPr lang="en-GB" b="1" dirty="0" smtClean="0"/>
              <a:t>As these fluctuations had been the source of considerable grief for this beamline, the subject suddenly became a ‘big issue’.</a:t>
            </a:r>
            <a:endParaRPr lang="en-GB" b="1" dirty="0"/>
          </a:p>
        </p:txBody>
      </p:sp>
      <p:sp>
        <p:nvSpPr>
          <p:cNvPr id="4" name="TextBox 3"/>
          <p:cNvSpPr txBox="1"/>
          <p:nvPr/>
        </p:nvSpPr>
        <p:spPr>
          <a:xfrm>
            <a:off x="1475656" y="6021288"/>
            <a:ext cx="8105314" cy="276999"/>
          </a:xfrm>
          <a:prstGeom prst="rect">
            <a:avLst/>
          </a:prstGeom>
          <a:noFill/>
        </p:spPr>
        <p:txBody>
          <a:bodyPr wrap="square" rtlCol="0">
            <a:spAutoFit/>
          </a:bodyPr>
          <a:lstStyle/>
          <a:p>
            <a:r>
              <a:rPr lang="en-GB" sz="1200" dirty="0" smtClean="0"/>
              <a:t>*with a four bounce mono, thus very small acceptance angle into the mono, or very high sensitivity to beam position</a:t>
            </a:r>
            <a:endParaRPr lang="en-GB" sz="1200" dirty="0"/>
          </a:p>
        </p:txBody>
      </p:sp>
      <p:sp>
        <p:nvSpPr>
          <p:cNvPr id="5" name="Footer Placeholder 4"/>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D82E445F-A1D9-4FC6-B558-EE29F4E49AC9}"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20.png"/>
          <p:cNvPicPr>
            <a:picLocks noChangeAspect="1"/>
          </p:cNvPicPr>
          <p:nvPr/>
        </p:nvPicPr>
        <p:blipFill>
          <a:blip r:embed="rId2" cstate="print"/>
          <a:stretch>
            <a:fillRect/>
          </a:stretch>
        </p:blipFill>
        <p:spPr>
          <a:xfrm>
            <a:off x="4932040" y="1844824"/>
            <a:ext cx="4572473" cy="3430306"/>
          </a:xfrm>
          <a:prstGeom prst="rect">
            <a:avLst/>
          </a:prstGeom>
        </p:spPr>
      </p:pic>
      <p:pic>
        <p:nvPicPr>
          <p:cNvPr id="2" name="Picture 2"/>
          <p:cNvPicPr>
            <a:picLocks noChangeAspect="1" noChangeArrowheads="1"/>
          </p:cNvPicPr>
          <p:nvPr/>
        </p:nvPicPr>
        <p:blipFill>
          <a:blip r:embed="rId3" cstate="print"/>
          <a:srcRect/>
          <a:stretch>
            <a:fillRect/>
          </a:stretch>
        </p:blipFill>
        <p:spPr bwMode="auto">
          <a:xfrm>
            <a:off x="0" y="980728"/>
            <a:ext cx="5209323" cy="5184576"/>
          </a:xfrm>
          <a:prstGeom prst="rect">
            <a:avLst/>
          </a:prstGeom>
          <a:noFill/>
          <a:ln w="9525">
            <a:noFill/>
            <a:miter lim="800000"/>
            <a:headEnd/>
            <a:tailEnd/>
          </a:ln>
        </p:spPr>
      </p:pic>
      <p:sp>
        <p:nvSpPr>
          <p:cNvPr id="5" name="Title 4"/>
          <p:cNvSpPr>
            <a:spLocks noGrp="1"/>
          </p:cNvSpPr>
          <p:nvPr>
            <p:ph type="title"/>
          </p:nvPr>
        </p:nvSpPr>
        <p:spPr/>
        <p:txBody>
          <a:bodyPr>
            <a:normAutofit fontScale="90000"/>
          </a:bodyPr>
          <a:lstStyle/>
          <a:p>
            <a:r>
              <a:rPr lang="en-GB" dirty="0" smtClean="0"/>
              <a:t>EBPM Q and Beamline diode</a:t>
            </a:r>
            <a:endParaRPr lang="en-GB" dirty="0"/>
          </a:p>
        </p:txBody>
      </p:sp>
      <p:cxnSp>
        <p:nvCxnSpPr>
          <p:cNvPr id="9" name="Straight Connector 8"/>
          <p:cNvCxnSpPr/>
          <p:nvPr/>
        </p:nvCxnSpPr>
        <p:spPr>
          <a:xfrm>
            <a:off x="3923928" y="4797152"/>
            <a:ext cx="115212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flipV="1">
            <a:off x="6444208" y="2276872"/>
            <a:ext cx="2952328" cy="23042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6318354" y="2735705"/>
            <a:ext cx="2998034" cy="1499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5524428" y="2455421"/>
            <a:ext cx="113580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5521485" y="3511446"/>
            <a:ext cx="2520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27984" y="3212976"/>
            <a:ext cx="537327" cy="369332"/>
          </a:xfrm>
          <a:prstGeom prst="rect">
            <a:avLst/>
          </a:prstGeom>
          <a:noFill/>
        </p:spPr>
        <p:txBody>
          <a:bodyPr wrap="none" rtlCol="0">
            <a:spAutoFit/>
          </a:bodyPr>
          <a:lstStyle/>
          <a:p>
            <a:r>
              <a:rPr lang="en-GB" dirty="0" smtClean="0">
                <a:solidFill>
                  <a:srgbClr val="FF0000"/>
                </a:solidFill>
              </a:rPr>
              <a:t>-3%</a:t>
            </a:r>
            <a:endParaRPr lang="en-GB" dirty="0">
              <a:solidFill>
                <a:srgbClr val="FF0000"/>
              </a:solidFill>
            </a:endParaRPr>
          </a:p>
        </p:txBody>
      </p:sp>
      <p:sp>
        <p:nvSpPr>
          <p:cNvPr id="25" name="TextBox 24"/>
          <p:cNvSpPr txBox="1"/>
          <p:nvPr/>
        </p:nvSpPr>
        <p:spPr>
          <a:xfrm>
            <a:off x="5724128" y="2780928"/>
            <a:ext cx="537327" cy="369332"/>
          </a:xfrm>
          <a:prstGeom prst="rect">
            <a:avLst/>
          </a:prstGeom>
          <a:noFill/>
        </p:spPr>
        <p:txBody>
          <a:bodyPr wrap="none" rtlCol="0">
            <a:spAutoFit/>
          </a:bodyPr>
          <a:lstStyle/>
          <a:p>
            <a:r>
              <a:rPr lang="en-GB" dirty="0" smtClean="0">
                <a:solidFill>
                  <a:srgbClr val="FF0000"/>
                </a:solidFill>
              </a:rPr>
              <a:t>-3%</a:t>
            </a:r>
            <a:endParaRPr lang="en-GB" dirty="0">
              <a:solidFill>
                <a:srgbClr val="FF0000"/>
              </a:solidFill>
            </a:endParaRPr>
          </a:p>
        </p:txBody>
      </p:sp>
      <p:sp>
        <p:nvSpPr>
          <p:cNvPr id="26" name="TextBox 25"/>
          <p:cNvSpPr txBox="1"/>
          <p:nvPr/>
        </p:nvSpPr>
        <p:spPr>
          <a:xfrm>
            <a:off x="6156176" y="1412776"/>
            <a:ext cx="2544094" cy="646331"/>
          </a:xfrm>
          <a:prstGeom prst="rect">
            <a:avLst/>
          </a:prstGeom>
          <a:noFill/>
        </p:spPr>
        <p:txBody>
          <a:bodyPr wrap="none" rtlCol="0">
            <a:spAutoFit/>
          </a:bodyPr>
          <a:lstStyle/>
          <a:p>
            <a:r>
              <a:rPr lang="en-GB" dirty="0" smtClean="0"/>
              <a:t>Controlled experiment of</a:t>
            </a:r>
          </a:p>
          <a:p>
            <a:pPr algn="ctr"/>
            <a:r>
              <a:rPr lang="en-GB" dirty="0" smtClean="0"/>
              <a:t>source displacements</a:t>
            </a:r>
            <a:endParaRPr lang="en-GB" dirty="0"/>
          </a:p>
        </p:txBody>
      </p:sp>
      <p:cxnSp>
        <p:nvCxnSpPr>
          <p:cNvPr id="7" name="Straight Connector 6"/>
          <p:cNvCxnSpPr/>
          <p:nvPr/>
        </p:nvCxnSpPr>
        <p:spPr>
          <a:xfrm>
            <a:off x="2627784" y="2132856"/>
            <a:ext cx="23762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0" y="692696"/>
            <a:ext cx="5473614" cy="369332"/>
          </a:xfrm>
          <a:prstGeom prst="rect">
            <a:avLst/>
          </a:prstGeom>
          <a:noFill/>
        </p:spPr>
        <p:txBody>
          <a:bodyPr wrap="none" rtlCol="0">
            <a:spAutoFit/>
          </a:bodyPr>
          <a:lstStyle/>
          <a:p>
            <a:r>
              <a:rPr lang="en-GB" dirty="0" smtClean="0"/>
              <a:t>Correlation of flux on diode after 4 bounce with EBPM Q</a:t>
            </a:r>
            <a:endParaRPr lang="en-GB" dirty="0"/>
          </a:p>
        </p:txBody>
      </p:sp>
      <p:sp>
        <p:nvSpPr>
          <p:cNvPr id="3" name="Footer Placeholder 2"/>
          <p:cNvSpPr>
            <a:spLocks noGrp="1"/>
          </p:cNvSpPr>
          <p:nvPr>
            <p:ph type="ftr" sz="quarter" idx="11"/>
          </p:nvPr>
        </p:nvSpPr>
        <p:spPr/>
        <p:txBody>
          <a:bodyPr/>
          <a:lstStyle/>
          <a:p>
            <a:r>
              <a:rPr lang="en-GB" smtClean="0"/>
              <a:t>DEELS15, Impact of RH on EBPM readings, G. Rehm, C. Bloomer</a:t>
            </a:r>
            <a:endParaRPr lang="en-GB"/>
          </a:p>
        </p:txBody>
      </p:sp>
      <p:sp>
        <p:nvSpPr>
          <p:cNvPr id="6" name="Slide Number Placeholder 5"/>
          <p:cNvSpPr>
            <a:spLocks noGrp="1"/>
          </p:cNvSpPr>
          <p:nvPr>
            <p:ph type="sldNum" sz="quarter" idx="12"/>
          </p:nvPr>
        </p:nvSpPr>
        <p:spPr/>
        <p:txBody>
          <a:bodyPr/>
          <a:lstStyle/>
          <a:p>
            <a:fld id="{58EEFB2D-35A7-4BFF-A166-F5B8E811460E}" type="slidenum">
              <a:rPr lang="en-GB" smtClean="0"/>
              <a:pPr/>
              <a:t>9</a:t>
            </a:fld>
            <a:endParaRPr lang="en-GB"/>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v=\frac{1}{\sqrt{\epsilon_r \mu_r}}$&#10;&#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Z_0=\frac{138\Omega}{\sqrt{\epsilon_r}}\log_{10}\frac{D}{d}$&#10;&#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P(\omega)=\frac{|V_0(\omega)|^2}{2R_0}=I^2(\omega)&#10;\left(\frac{r^2}{2bc}\right)^2&#10;\frac{\omega^2 R_0}{1+\omega^2 R_0^2 C_b^2}$&#10;&#10;&#10;&#10;\end{document}"/>
  <p:tag name="IGUANATEXSIZE" val="20"/>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3222</TotalTime>
  <Words>1836</Words>
  <Application>Microsoft Office PowerPoint</Application>
  <PresentationFormat>On-screen Show (4:3)</PresentationFormat>
  <Paragraphs>156</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1_Office Theme</vt:lpstr>
      <vt:lpstr>Impact of Relative Humidity on EBPM Readings</vt:lpstr>
      <vt:lpstr>History Q</vt:lpstr>
      <vt:lpstr>Q data</vt:lpstr>
      <vt:lpstr>History S</vt:lpstr>
      <vt:lpstr>Sum data</vt:lpstr>
      <vt:lpstr>History X</vt:lpstr>
      <vt:lpstr>XBPMs correlate</vt:lpstr>
      <vt:lpstr>History B</vt:lpstr>
      <vt:lpstr>EBPM Q and Beamline diode</vt:lpstr>
      <vt:lpstr>I20 flux compared with EBPM Q :</vt:lpstr>
      <vt:lpstr>Enlightenment</vt:lpstr>
      <vt:lpstr>EBPM S run2 2014</vt:lpstr>
      <vt:lpstr>Signal attenuation v RH</vt:lpstr>
      <vt:lpstr>EBPM Q run 3 2014</vt:lpstr>
      <vt:lpstr>PowerPoint Presentation</vt:lpstr>
      <vt:lpstr>Conclusions August 2014</vt:lpstr>
      <vt:lpstr>Questions</vt:lpstr>
      <vt:lpstr>What we found out since then…</vt:lpstr>
      <vt:lpstr>What happened to the beamline?</vt:lpstr>
      <vt:lpstr>Current Conclusions</vt:lpstr>
      <vt:lpstr>Data Processing</vt:lpstr>
      <vt:lpstr>Signal into button</vt:lpstr>
      <vt:lpstr>EBPM S run1 2014</vt:lpstr>
      <vt:lpstr>EBPM S run3 2014</vt:lpstr>
      <vt:lpstr>PowerPoint Presentation</vt:lpstr>
      <vt:lpstr>PowerPoint Presentation</vt:lpstr>
    </vt:vector>
  </TitlesOfParts>
  <Company>Authorised 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Relative Humidity Impacts on  Cable Attenuation  (and Beam Position!)</dc:title>
  <dc:creator>Guenther Rehm</dc:creator>
  <cp:lastModifiedBy>Accelerators</cp:lastModifiedBy>
  <cp:revision>81</cp:revision>
  <dcterms:created xsi:type="dcterms:W3CDTF">2014-08-19T14:06:39Z</dcterms:created>
  <dcterms:modified xsi:type="dcterms:W3CDTF">2015-06-15T06:36:05Z</dcterms:modified>
</cp:coreProperties>
</file>