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4"/>
  </p:notesMasterIdLst>
  <p:sldIdLst>
    <p:sldId id="338" r:id="rId2"/>
    <p:sldId id="292" r:id="rId3"/>
    <p:sldId id="304" r:id="rId4"/>
    <p:sldId id="308" r:id="rId5"/>
    <p:sldId id="306" r:id="rId6"/>
    <p:sldId id="309" r:id="rId7"/>
    <p:sldId id="312" r:id="rId8"/>
    <p:sldId id="313" r:id="rId9"/>
    <p:sldId id="324" r:id="rId10"/>
    <p:sldId id="339" r:id="rId11"/>
    <p:sldId id="340" r:id="rId12"/>
    <p:sldId id="350" r:id="rId13"/>
    <p:sldId id="321" r:id="rId14"/>
    <p:sldId id="327" r:id="rId15"/>
    <p:sldId id="358" r:id="rId16"/>
    <p:sldId id="359" r:id="rId17"/>
    <p:sldId id="325" r:id="rId18"/>
    <p:sldId id="336" r:id="rId19"/>
    <p:sldId id="337" r:id="rId20"/>
    <p:sldId id="341" r:id="rId21"/>
    <p:sldId id="356" r:id="rId22"/>
    <p:sldId id="326" r:id="rId23"/>
    <p:sldId id="328" r:id="rId24"/>
    <p:sldId id="329" r:id="rId25"/>
    <p:sldId id="360" r:id="rId26"/>
    <p:sldId id="357" r:id="rId27"/>
    <p:sldId id="351" r:id="rId28"/>
    <p:sldId id="355" r:id="rId29"/>
    <p:sldId id="353" r:id="rId30"/>
    <p:sldId id="361" r:id="rId31"/>
    <p:sldId id="362" r:id="rId32"/>
    <p:sldId id="263" r:id="rId33"/>
  </p:sldIdLst>
  <p:sldSz cx="9144000" cy="5715000" type="screen16x10"/>
  <p:notesSz cx="6858000" cy="9144000"/>
  <p:defaultTextStyle>
    <a:defPPr>
      <a:defRPr lang="fr-FR"/>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800">
          <p15:clr>
            <a:srgbClr val="A4A3A4"/>
          </p15:clr>
        </p15:guide>
        <p15:guide id="2" orient="horz" pos="288">
          <p15:clr>
            <a:srgbClr val="A4A3A4"/>
          </p15:clr>
        </p15:guide>
        <p15:guide id="3" orient="horz" pos="3312">
          <p15:clr>
            <a:srgbClr val="A4A3A4"/>
          </p15:clr>
        </p15:guide>
        <p15:guide id="4" orient="horz" pos="855">
          <p15:clr>
            <a:srgbClr val="A4A3A4"/>
          </p15:clr>
        </p15:guide>
        <p15:guide id="5" pos="2880">
          <p15:clr>
            <a:srgbClr val="A4A3A4"/>
          </p15:clr>
        </p15:guide>
        <p15:guide id="6" pos="521">
          <p15:clr>
            <a:srgbClr val="A4A3A4"/>
          </p15:clr>
        </p15:guide>
        <p15:guide id="7" pos="52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009900"/>
    <a:srgbClr val="0099CC"/>
    <a:srgbClr val="ACFCFE"/>
    <a:srgbClr val="AE0000"/>
    <a:srgbClr val="CEFED4"/>
    <a:srgbClr val="FF99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06" autoAdjust="0"/>
    <p:restoredTop sz="94617" autoAdjust="0"/>
  </p:normalViewPr>
  <p:slideViewPr>
    <p:cSldViewPr>
      <p:cViewPr varScale="1">
        <p:scale>
          <a:sx n="75" d="100"/>
          <a:sy n="75" d="100"/>
        </p:scale>
        <p:origin x="504" y="72"/>
      </p:cViewPr>
      <p:guideLst>
        <p:guide orient="horz" pos="1800"/>
        <p:guide orient="horz" pos="288"/>
        <p:guide orient="horz" pos="3312"/>
        <p:guide orient="horz" pos="855"/>
        <p:guide pos="2880"/>
        <p:guide pos="521"/>
        <p:guide pos="5239"/>
      </p:guideLst>
    </p:cSldViewPr>
  </p:slideViewPr>
  <p:notesTextViewPr>
    <p:cViewPr>
      <p:scale>
        <a:sx n="100" d="100"/>
        <a:sy n="100" d="100"/>
      </p:scale>
      <p:origin x="0" y="0"/>
    </p:cViewPr>
  </p:notesTextViewPr>
  <p:sorterViewPr>
    <p:cViewPr>
      <p:scale>
        <a:sx n="66" d="100"/>
        <a:sy n="66" d="100"/>
      </p:scale>
      <p:origin x="0" y="0"/>
    </p:cViewPr>
  </p:sorter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44BC86E0-492B-458D-BD4F-AE5DE1ED4547}" type="datetimeFigureOut">
              <a:rPr lang="fr-FR"/>
              <a:pPr>
                <a:defRPr/>
              </a:pPr>
              <a:t>12/06/2015</a:t>
            </a:fld>
            <a:endParaRPr lang="fr-FR" dirty="0"/>
          </a:p>
        </p:txBody>
      </p:sp>
      <p:sp>
        <p:nvSpPr>
          <p:cNvPr id="4" name="Espace réservé de l'image des diapositives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pPr lvl="0"/>
            <a:endParaRPr lang="fr-FR" noProof="0"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3F83EF15-4AC0-4598-964F-64B4EB3B148C}" type="slidenum">
              <a:rPr lang="fr-FR"/>
              <a:pPr>
                <a:defRPr/>
              </a:pPr>
              <a:t>‹#›</a:t>
            </a:fld>
            <a:endParaRPr lang="fr-FR" dirty="0"/>
          </a:p>
        </p:txBody>
      </p:sp>
    </p:spTree>
    <p:extLst>
      <p:ext uri="{BB962C8B-B14F-4D97-AF65-F5344CB8AC3E}">
        <p14:creationId xmlns:p14="http://schemas.microsoft.com/office/powerpoint/2010/main" val="41110002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txBox="1">
            <a:spLocks noGrp="1" noChangeArrowheads="1"/>
          </p:cNvSpPr>
          <p:nvPr/>
        </p:nvSpPr>
        <p:spPr bwMode="auto">
          <a:xfrm>
            <a:off x="3883025" y="8685213"/>
            <a:ext cx="2973388" cy="457200"/>
          </a:xfrm>
          <a:prstGeom prst="rect">
            <a:avLst/>
          </a:prstGeom>
          <a:noFill/>
          <a:ln w="9525">
            <a:noFill/>
            <a:miter lim="800000"/>
            <a:headEnd/>
            <a:tailEnd/>
          </a:ln>
        </p:spPr>
        <p:txBody>
          <a:bodyPr lIns="85999" tIns="42999" rIns="85999" bIns="42999" anchor="b"/>
          <a:lstStyle/>
          <a:p>
            <a:pPr algn="r" defTabSz="862013"/>
            <a:fld id="{0D3ACBA1-AC7D-464E-881D-7CA9C2ADDFA6}" type="slidenum">
              <a:rPr lang="en-GB" altLang="en-US" sz="1100">
                <a:solidFill>
                  <a:srgbClr val="000000"/>
                </a:solidFill>
              </a:rPr>
              <a:pPr algn="r" defTabSz="862013"/>
              <a:t>9</a:t>
            </a:fld>
            <a:endParaRPr lang="en-GB" altLang="en-US" sz="1100">
              <a:solidFill>
                <a:srgbClr val="000000"/>
              </a:solidFill>
            </a:endParaRPr>
          </a:p>
        </p:txBody>
      </p:sp>
      <p:sp>
        <p:nvSpPr>
          <p:cNvPr id="163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387"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marL="271463" indent="-341313">
              <a:spcBef>
                <a:spcPts val="600"/>
              </a:spcBef>
              <a:buClr>
                <a:schemeClr val="hlink"/>
              </a:buClr>
              <a:buSzPct val="110000"/>
            </a:pPr>
            <a:r>
              <a:rPr lang="en-GB" altLang="en-US" i="1" smtClean="0">
                <a:cs typeface="Times New Roman" pitchFamily="18" charset="0"/>
              </a:rPr>
              <a:t>Let’s now come to the correctors , the processor of this module is a powerful FPGA, it will be used:</a:t>
            </a:r>
          </a:p>
          <a:p>
            <a:pPr marL="271463" indent="-341313">
              <a:spcBef>
                <a:spcPct val="20000"/>
              </a:spcBef>
              <a:buClr>
                <a:schemeClr val="hlink"/>
              </a:buClr>
              <a:buSzPct val="110000"/>
            </a:pPr>
            <a:endParaRPr lang="en-US" altLang="en-US" sz="400" i="1" smtClean="0">
              <a:cs typeface="Times New Roman" pitchFamily="18" charset="0"/>
              <a:sym typeface="Wingdings" pitchFamily="2" charset="2"/>
            </a:endParaRPr>
          </a:p>
          <a:p>
            <a:pPr marL="798513" lvl="1" indent="-341313">
              <a:spcBef>
                <a:spcPct val="20000"/>
              </a:spcBef>
              <a:buClr>
                <a:schemeClr val="tx1"/>
              </a:buClr>
              <a:buSzPct val="60000"/>
              <a:buFont typeface="Wingdings" pitchFamily="2" charset="2"/>
              <a:buChar char="n"/>
            </a:pPr>
            <a:r>
              <a:rPr lang="en-GB" altLang="en-US" i="1" smtClean="0">
                <a:cs typeface="Times New Roman" pitchFamily="18" charset="0"/>
              </a:rPr>
              <a:t>As communication node </a:t>
            </a:r>
            <a:r>
              <a:rPr lang="en-GB" altLang="en-US" i="1" u="sng" smtClean="0">
                <a:cs typeface="Times New Roman" pitchFamily="18" charset="0"/>
              </a:rPr>
              <a:t>and</a:t>
            </a:r>
            <a:r>
              <a:rPr lang="en-GB" altLang="en-US" i="1" smtClean="0">
                <a:cs typeface="Times New Roman" pitchFamily="18" charset="0"/>
              </a:rPr>
              <a:t> signal processor:</a:t>
            </a:r>
          </a:p>
          <a:p>
            <a:pPr marL="798513" lvl="1" indent="-341313">
              <a:spcBef>
                <a:spcPct val="20000"/>
              </a:spcBef>
              <a:buClr>
                <a:schemeClr val="tx1"/>
              </a:buClr>
              <a:buSzPct val="60000"/>
            </a:pPr>
            <a:r>
              <a:rPr lang="en-GB" altLang="en-US" i="1" smtClean="0">
                <a:cs typeface="Times New Roman" pitchFamily="18" charset="0"/>
                <a:sym typeface="Wingdings" pitchFamily="2" charset="2"/>
              </a:rPr>
              <a:t>	 this part is </a:t>
            </a:r>
            <a:r>
              <a:rPr lang="en-GB" altLang="en-US" b="1" i="1" smtClean="0">
                <a:cs typeface="Times New Roman" pitchFamily="18" charset="0"/>
                <a:sym typeface="Wingdings" pitchFamily="2" charset="2"/>
              </a:rPr>
              <a:t>r</a:t>
            </a:r>
            <a:r>
              <a:rPr lang="en-GB" altLang="en-US" b="1" i="1" smtClean="0">
                <a:cs typeface="Times New Roman" pitchFamily="18" charset="0"/>
              </a:rPr>
              <a:t>eal time</a:t>
            </a:r>
          </a:p>
          <a:p>
            <a:pPr marL="798513" lvl="1" indent="-341313">
              <a:spcBef>
                <a:spcPct val="20000"/>
              </a:spcBef>
              <a:buClr>
                <a:schemeClr val="tx1"/>
              </a:buClr>
              <a:buSzPct val="60000"/>
            </a:pPr>
            <a:endParaRPr lang="en-US" altLang="en-US" sz="400" i="1" smtClean="0">
              <a:cs typeface="Times New Roman" pitchFamily="18" charset="0"/>
            </a:endParaRPr>
          </a:p>
          <a:p>
            <a:pPr marL="798513" lvl="1" indent="-341313">
              <a:spcBef>
                <a:spcPct val="20000"/>
              </a:spcBef>
              <a:buClr>
                <a:schemeClr val="tx1"/>
              </a:buClr>
              <a:buSzPct val="60000"/>
              <a:buFont typeface="Wingdings" pitchFamily="2" charset="2"/>
              <a:buChar char="n"/>
            </a:pPr>
            <a:r>
              <a:rPr lang="en-GB" altLang="en-US" i="1" smtClean="0">
                <a:cs typeface="Times New Roman" pitchFamily="18" charset="0"/>
              </a:rPr>
              <a:t>For </a:t>
            </a:r>
            <a:r>
              <a:rPr lang="en-GB" altLang="en-US" b="1" i="1" smtClean="0">
                <a:cs typeface="Times New Roman" pitchFamily="18" charset="0"/>
              </a:rPr>
              <a:t>diagnostic purposes or transfer of parameters </a:t>
            </a:r>
            <a:r>
              <a:rPr lang="en-GB" altLang="en-US" i="1" smtClean="0">
                <a:cs typeface="Times New Roman" pitchFamily="18" charset="0"/>
              </a:rPr>
              <a:t>through the PCI interface :</a:t>
            </a:r>
          </a:p>
          <a:p>
            <a:pPr marL="798513" lvl="1" indent="-341313">
              <a:spcBef>
                <a:spcPct val="20000"/>
              </a:spcBef>
              <a:buClr>
                <a:schemeClr val="tx1"/>
              </a:buClr>
              <a:buSzPct val="60000"/>
            </a:pPr>
            <a:r>
              <a:rPr lang="en-GB" altLang="en-US" i="1" smtClean="0">
                <a:cs typeface="Times New Roman" pitchFamily="18" charset="0"/>
                <a:sym typeface="Wingdings" pitchFamily="2" charset="2"/>
              </a:rPr>
              <a:t>	 this part is </a:t>
            </a:r>
            <a:r>
              <a:rPr lang="en-GB" altLang="en-US" b="1" i="1" smtClean="0">
                <a:cs typeface="Times New Roman" pitchFamily="18" charset="0"/>
              </a:rPr>
              <a:t>not in real time </a:t>
            </a:r>
          </a:p>
        </p:txBody>
      </p:sp>
    </p:spTree>
    <p:extLst>
      <p:ext uri="{BB962C8B-B14F-4D97-AF65-F5344CB8AC3E}">
        <p14:creationId xmlns:p14="http://schemas.microsoft.com/office/powerpoint/2010/main" val="3689704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txBox="1">
            <a:spLocks noGrp="1" noChangeArrowheads="1"/>
          </p:cNvSpPr>
          <p:nvPr/>
        </p:nvSpPr>
        <p:spPr bwMode="auto">
          <a:xfrm>
            <a:off x="3883025" y="8685213"/>
            <a:ext cx="2973388" cy="457200"/>
          </a:xfrm>
          <a:prstGeom prst="rect">
            <a:avLst/>
          </a:prstGeom>
          <a:noFill/>
          <a:ln w="9525">
            <a:noFill/>
            <a:miter lim="800000"/>
            <a:headEnd/>
            <a:tailEnd/>
          </a:ln>
        </p:spPr>
        <p:txBody>
          <a:bodyPr lIns="85999" tIns="42999" rIns="85999" bIns="42999" anchor="b"/>
          <a:lstStyle/>
          <a:p>
            <a:pPr algn="r" defTabSz="862013"/>
            <a:fld id="{E6B25C25-E704-4939-AF52-D8CDD0A74BC7}" type="slidenum">
              <a:rPr lang="en-GB" altLang="en-US" sz="1100">
                <a:latin typeface="Calibri" pitchFamily="34" charset="0"/>
              </a:rPr>
              <a:pPr algn="r" defTabSz="862013"/>
              <a:t>10</a:t>
            </a:fld>
            <a:endParaRPr lang="en-GB" altLang="en-US" sz="1100">
              <a:latin typeface="Calibri" pitchFamily="34" charset="0"/>
            </a:endParaRPr>
          </a:p>
        </p:txBody>
      </p:sp>
      <p:sp>
        <p:nvSpPr>
          <p:cNvPr id="18434" name="Rectangle 2"/>
          <p:cNvSpPr>
            <a:spLocks noGrp="1" noRot="1" noChangeAspect="1" noChangeArrowheads="1" noTextEdit="1"/>
          </p:cNvSpPr>
          <p:nvPr>
            <p:ph type="sldImg"/>
          </p:nvPr>
        </p:nvSpPr>
        <p:spPr bwMode="auto">
          <a:xfrm>
            <a:off x="687388" y="684213"/>
            <a:ext cx="5486400" cy="3430587"/>
          </a:xfrm>
          <a:noFill/>
          <a:ln>
            <a:solidFill>
              <a:srgbClr val="000000"/>
            </a:solidFill>
            <a:miter lim="800000"/>
            <a:headEnd/>
            <a:tailEnd/>
          </a:ln>
        </p:spPr>
      </p:sp>
      <p:sp>
        <p:nvSpPr>
          <p:cNvPr id="18435" name="Rectangle 3"/>
          <p:cNvSpPr>
            <a:spLocks noGrp="1" noChangeArrowheads="1"/>
          </p:cNvSpPr>
          <p:nvPr>
            <p:ph type="body" idx="1"/>
          </p:nvPr>
        </p:nvSpPr>
        <p:spPr bwMode="auto">
          <a:xfrm>
            <a:off x="685800" y="4343400"/>
            <a:ext cx="5486400" cy="4116388"/>
          </a:xfrm>
          <a:noFill/>
        </p:spPr>
        <p:txBody>
          <a:bodyPr wrap="square" lIns="85999" tIns="42999" rIns="85999" bIns="42999" numCol="1" anchor="t" anchorCtr="0" compatLnSpc="1">
            <a:prstTxWarp prst="textNoShape">
              <a:avLst/>
            </a:prstTxWarp>
          </a:bodyPr>
          <a:lstStyle/>
          <a:p>
            <a:r>
              <a:rPr lang="fr-FR" altLang="en-US" i="1" smtClean="0">
                <a:latin typeface="Times New Roman" pitchFamily="18" charset="0"/>
                <a:cs typeface="Times New Roman" pitchFamily="18" charset="0"/>
              </a:rPr>
              <a:t>Concerning the development, there are a few pieces of code to put together inside the FPGA, data collection from the ADCs converters, the standard access to the PCI express and, of course, the signal processing. </a:t>
            </a:r>
          </a:p>
          <a:p>
            <a:r>
              <a:rPr lang="fr-FR" altLang="en-US" i="1" smtClean="0">
                <a:latin typeface="Times New Roman" pitchFamily="18" charset="0"/>
                <a:cs typeface="Times New Roman" pitchFamily="18" charset="0"/>
              </a:rPr>
              <a:t>Some interfaces are already existing like  the PCIe interface or the interface towards ADCs which will have to be adapted to the ones that will be chosen for this application.</a:t>
            </a:r>
          </a:p>
          <a:p>
            <a:endParaRPr lang="fr-FR" altLang="en-US" i="1" smtClean="0">
              <a:latin typeface="Times New Roman" pitchFamily="18" charset="0"/>
              <a:cs typeface="Times New Roman" pitchFamily="18" charset="0"/>
            </a:endParaRPr>
          </a:p>
          <a:p>
            <a:r>
              <a:rPr lang="fr-FR" altLang="en-US" i="1" smtClean="0">
                <a:latin typeface="Times New Roman" pitchFamily="18" charset="0"/>
                <a:cs typeface="Times New Roman" pitchFamily="18" charset="0"/>
              </a:rPr>
              <a:t>I propose to develop the part using System Generator. </a:t>
            </a:r>
          </a:p>
          <a:p>
            <a:r>
              <a:rPr lang="fr-FR" altLang="en-US" i="1" smtClean="0">
                <a:latin typeface="Times New Roman" pitchFamily="18" charset="0"/>
                <a:cs typeface="Times New Roman" pitchFamily="18" charset="0"/>
              </a:rPr>
              <a:t> </a:t>
            </a:r>
          </a:p>
        </p:txBody>
      </p:sp>
    </p:spTree>
    <p:extLst>
      <p:ext uri="{BB962C8B-B14F-4D97-AF65-F5344CB8AC3E}">
        <p14:creationId xmlns:p14="http://schemas.microsoft.com/office/powerpoint/2010/main" val="4095319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txBox="1">
            <a:spLocks noGrp="1" noChangeArrowheads="1"/>
          </p:cNvSpPr>
          <p:nvPr/>
        </p:nvSpPr>
        <p:spPr bwMode="auto">
          <a:xfrm>
            <a:off x="3883025" y="8685213"/>
            <a:ext cx="2973388" cy="457200"/>
          </a:xfrm>
          <a:prstGeom prst="rect">
            <a:avLst/>
          </a:prstGeom>
          <a:noFill/>
          <a:ln w="9525">
            <a:noFill/>
            <a:miter lim="800000"/>
            <a:headEnd/>
            <a:tailEnd/>
          </a:ln>
        </p:spPr>
        <p:txBody>
          <a:bodyPr lIns="85999" tIns="42999" rIns="85999" bIns="42999" anchor="b"/>
          <a:lstStyle/>
          <a:p>
            <a:pPr algn="r" defTabSz="862013"/>
            <a:fld id="{0C270FB7-4AC1-4FDE-9FDD-EE887DC2610E}" type="slidenum">
              <a:rPr lang="en-GB" altLang="en-US" sz="1100">
                <a:latin typeface="Calibri" pitchFamily="34" charset="0"/>
              </a:rPr>
              <a:pPr algn="r" defTabSz="862013"/>
              <a:t>11</a:t>
            </a:fld>
            <a:endParaRPr lang="en-GB" altLang="en-US" sz="1100">
              <a:latin typeface="Calibri" pitchFamily="34" charset="0"/>
            </a:endParaRPr>
          </a:p>
        </p:txBody>
      </p:sp>
      <p:sp>
        <p:nvSpPr>
          <p:cNvPr id="20482" name="Rectangle 2"/>
          <p:cNvSpPr>
            <a:spLocks noGrp="1" noRot="1" noChangeAspect="1" noChangeArrowheads="1" noTextEdit="1"/>
          </p:cNvSpPr>
          <p:nvPr>
            <p:ph type="sldImg"/>
          </p:nvPr>
        </p:nvSpPr>
        <p:spPr bwMode="auto">
          <a:xfrm>
            <a:off x="687388" y="684213"/>
            <a:ext cx="5486400" cy="3430587"/>
          </a:xfrm>
          <a:noFill/>
          <a:ln>
            <a:solidFill>
              <a:srgbClr val="000000"/>
            </a:solidFill>
            <a:miter lim="800000"/>
            <a:headEnd/>
            <a:tailEnd/>
          </a:ln>
        </p:spPr>
      </p:sp>
      <p:sp>
        <p:nvSpPr>
          <p:cNvPr id="20483" name="Rectangle 3"/>
          <p:cNvSpPr>
            <a:spLocks noGrp="1" noChangeArrowheads="1"/>
          </p:cNvSpPr>
          <p:nvPr>
            <p:ph type="body" idx="1"/>
          </p:nvPr>
        </p:nvSpPr>
        <p:spPr bwMode="auto">
          <a:xfrm>
            <a:off x="685800" y="4343400"/>
            <a:ext cx="5486400" cy="4116388"/>
          </a:xfrm>
          <a:noFill/>
        </p:spPr>
        <p:txBody>
          <a:bodyPr wrap="square" lIns="85999" tIns="42999" rIns="85999" bIns="42999" numCol="1" anchor="t" anchorCtr="0" compatLnSpc="1">
            <a:prstTxWarp prst="textNoShape">
              <a:avLst/>
            </a:prstTxWarp>
          </a:bodyPr>
          <a:lstStyle/>
          <a:p>
            <a:r>
              <a:rPr lang="fr-FR" altLang="en-US" i="1" smtClean="0">
                <a:latin typeface="Times New Roman" pitchFamily="18" charset="0"/>
                <a:cs typeface="Times New Roman" pitchFamily="18" charset="0"/>
              </a:rPr>
              <a:t>Concerning the development, there are a few pieces of code to put together inside the FPGA, data collection from the ADCs converters, the standard access to the PCI express and, of course, the signal processing. </a:t>
            </a:r>
          </a:p>
          <a:p>
            <a:r>
              <a:rPr lang="fr-FR" altLang="en-US" i="1" smtClean="0">
                <a:latin typeface="Times New Roman" pitchFamily="18" charset="0"/>
                <a:cs typeface="Times New Roman" pitchFamily="18" charset="0"/>
              </a:rPr>
              <a:t>Some interfaces are already existing like  the PCIe interface or the interface towards ADCs which will have to be adapted to the ones that will be chosen for this application.</a:t>
            </a:r>
          </a:p>
          <a:p>
            <a:endParaRPr lang="fr-FR" altLang="en-US" i="1" smtClean="0">
              <a:latin typeface="Times New Roman" pitchFamily="18" charset="0"/>
              <a:cs typeface="Times New Roman" pitchFamily="18" charset="0"/>
            </a:endParaRPr>
          </a:p>
          <a:p>
            <a:r>
              <a:rPr lang="fr-FR" altLang="en-US" i="1" smtClean="0">
                <a:latin typeface="Times New Roman" pitchFamily="18" charset="0"/>
                <a:cs typeface="Times New Roman" pitchFamily="18" charset="0"/>
              </a:rPr>
              <a:t>I propose to develop the part using System Generator. </a:t>
            </a:r>
          </a:p>
          <a:p>
            <a:r>
              <a:rPr lang="fr-FR" altLang="en-US" i="1" smtClean="0">
                <a:latin typeface="Times New Roman" pitchFamily="18" charset="0"/>
                <a:cs typeface="Times New Roman" pitchFamily="18" charset="0"/>
              </a:rPr>
              <a:t> </a:t>
            </a:r>
          </a:p>
        </p:txBody>
      </p:sp>
    </p:spTree>
    <p:extLst>
      <p:ext uri="{BB962C8B-B14F-4D97-AF65-F5344CB8AC3E}">
        <p14:creationId xmlns:p14="http://schemas.microsoft.com/office/powerpoint/2010/main" val="8907141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re 1"/>
          <p:cNvSpPr>
            <a:spLocks noGrp="1"/>
          </p:cNvSpPr>
          <p:nvPr>
            <p:ph type="title"/>
          </p:nvPr>
        </p:nvSpPr>
        <p:spPr bwMode="gray">
          <a:xfrm>
            <a:off x="727200" y="126000"/>
            <a:ext cx="8236800" cy="496800"/>
          </a:xfrm>
          <a:solidFill>
            <a:schemeClr val="accent1"/>
          </a:solidFill>
        </p:spPr>
        <p:txBody>
          <a:bodyPr lIns="108000" rIns="108000"/>
          <a:lstStyle>
            <a:lvl1pPr>
              <a:lnSpc>
                <a:spcPct val="85000"/>
              </a:lnSpc>
              <a:defRPr sz="2500">
                <a:solidFill>
                  <a:schemeClr val="bg1"/>
                </a:solidFill>
              </a:defRPr>
            </a:lvl1pPr>
          </a:lstStyle>
          <a:p>
            <a:r>
              <a:rPr lang="en-US" noProof="0" dirty="0" smtClean="0"/>
              <a:t>Click to edit Master title style</a:t>
            </a:r>
            <a:endParaRPr lang="en-US" noProof="0" dirty="0"/>
          </a:p>
        </p:txBody>
      </p:sp>
      <p:sp>
        <p:nvSpPr>
          <p:cNvPr id="3" name="Espace réservé du contenu 2"/>
          <p:cNvSpPr>
            <a:spLocks noGrp="1"/>
          </p:cNvSpPr>
          <p:nvPr>
            <p:ph idx="1"/>
          </p:nvPr>
        </p:nvSpPr>
        <p:spPr bwMode="gray">
          <a:xfrm>
            <a:off x="3351600" y="915000"/>
            <a:ext cx="5612400" cy="2970000"/>
          </a:xfrm>
          <a:solidFill>
            <a:srgbClr val="4E5B99"/>
          </a:solidFill>
        </p:spPr>
        <p:txBody>
          <a:bodyPr lIns="216000" tIns="252000"/>
          <a:lstStyle>
            <a:lvl1pPr marL="0" indent="0">
              <a:spcAft>
                <a:spcPts val="300"/>
              </a:spcAft>
              <a:buFont typeface="Arial" pitchFamily="34" charset="0"/>
              <a:buNone/>
              <a:defRPr sz="2800">
                <a:solidFill>
                  <a:schemeClr val="bg1"/>
                </a:solidFill>
              </a:defRPr>
            </a:lvl1pPr>
            <a:lvl2pPr marL="0" indent="0">
              <a:spcBef>
                <a:spcPts val="400"/>
              </a:spcBef>
              <a:spcAft>
                <a:spcPts val="0"/>
              </a:spcAft>
              <a:buFont typeface="Arial" pitchFamily="34" charset="0"/>
              <a:buNone/>
              <a:defRPr sz="2600" b="1">
                <a:solidFill>
                  <a:schemeClr val="bg1"/>
                </a:solidFill>
              </a:defRPr>
            </a:lvl2pPr>
            <a:lvl3pPr marL="0" indent="0">
              <a:lnSpc>
                <a:spcPct val="80000"/>
              </a:lnSpc>
              <a:spcAft>
                <a:spcPts val="0"/>
              </a:spcAft>
              <a:buFont typeface="Arial" pitchFamily="34" charset="0"/>
              <a:buNone/>
              <a:defRPr sz="2250">
                <a:solidFill>
                  <a:schemeClr val="bg1"/>
                </a:solidFill>
              </a:defRPr>
            </a:lvl3pPr>
            <a:lvl4pPr marL="0" indent="0">
              <a:lnSpc>
                <a:spcPct val="100000"/>
              </a:lnSpc>
              <a:spcBef>
                <a:spcPts val="0"/>
              </a:spcBef>
              <a:spcAft>
                <a:spcPts val="200"/>
              </a:spcAft>
              <a:buSzPct val="80000"/>
              <a:buNone/>
              <a:defRPr sz="1750">
                <a:solidFill>
                  <a:schemeClr val="bg1"/>
                </a:solidFill>
              </a:defRPr>
            </a:lvl4pPr>
            <a:lvl5pPr marL="0" indent="0">
              <a:lnSpc>
                <a:spcPct val="80000"/>
              </a:lnSpc>
              <a:spcAft>
                <a:spcPts val="0"/>
              </a:spcAft>
              <a:buNone/>
              <a:defRPr sz="1500" b="1" i="0">
                <a:solidFill>
                  <a:schemeClr val="bg1"/>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8" name="Espace réservé pour une image  7"/>
          <p:cNvSpPr>
            <a:spLocks noGrp="1"/>
          </p:cNvSpPr>
          <p:nvPr>
            <p:ph type="pic" sz="quarter" idx="13"/>
          </p:nvPr>
        </p:nvSpPr>
        <p:spPr>
          <a:xfrm>
            <a:off x="727200" y="915000"/>
            <a:ext cx="2574000" cy="2970000"/>
          </a:xfrm>
        </p:spPr>
        <p:txBody>
          <a:bodyPr rtlCol="0" anchor="ctr">
            <a:noAutofit/>
          </a:bodyPr>
          <a:lstStyle>
            <a:lvl1pPr algn="ctr">
              <a:defRPr/>
            </a:lvl1pPr>
          </a:lstStyle>
          <a:p>
            <a:pPr lvl="0"/>
            <a:r>
              <a:rPr lang="en-US" noProof="0" dirty="0" smtClean="0"/>
              <a:t>Click icon to add picture</a:t>
            </a:r>
            <a:endParaRPr lang="en-US" noProof="0" dirty="0"/>
          </a:p>
        </p:txBody>
      </p:sp>
      <p:sp>
        <p:nvSpPr>
          <p:cNvPr id="5" name="Espace réservé de la date 16"/>
          <p:cNvSpPr>
            <a:spLocks noGrp="1"/>
          </p:cNvSpPr>
          <p:nvPr>
            <p:ph type="dt" sz="half" idx="14"/>
          </p:nvPr>
        </p:nvSpPr>
        <p:spPr/>
        <p:txBody>
          <a:bodyPr/>
          <a:lstStyle>
            <a:lvl1pPr>
              <a:defRPr/>
            </a:lvl1pPr>
          </a:lstStyle>
          <a:p>
            <a:pPr>
              <a:defRPr/>
            </a:pPr>
            <a:r>
              <a:rPr lang="en-US"/>
              <a:t>26/07/2013</a:t>
            </a:r>
          </a:p>
        </p:txBody>
      </p:sp>
      <p:sp>
        <p:nvSpPr>
          <p:cNvPr id="6" name="Espace réservé du numéro de diapositive 17"/>
          <p:cNvSpPr>
            <a:spLocks noGrp="1"/>
          </p:cNvSpPr>
          <p:nvPr>
            <p:ph type="sldNum" sz="quarter" idx="15"/>
          </p:nvPr>
        </p:nvSpPr>
        <p:spPr/>
        <p:txBody>
          <a:bodyPr/>
          <a:lstStyle>
            <a:lvl1pPr>
              <a:defRPr/>
            </a:lvl1pPr>
          </a:lstStyle>
          <a:p>
            <a:pPr>
              <a:defRPr/>
            </a:pPr>
            <a:r>
              <a:rPr lang="en-US"/>
              <a:t>Page </a:t>
            </a:r>
            <a:fld id="{70C7ABF3-BCE4-4D2B-AEFE-8D5212164B49}" type="slidenum">
              <a:rPr lang="en-US"/>
              <a:pPr>
                <a:defRPr/>
              </a:pPr>
              <a:t>‹#›</a:t>
            </a:fld>
            <a:endParaRPr lang="en-US"/>
          </a:p>
        </p:txBody>
      </p:sp>
      <p:sp>
        <p:nvSpPr>
          <p:cNvPr id="7" name="Espace réservé du pied de page 18"/>
          <p:cNvSpPr>
            <a:spLocks noGrp="1"/>
          </p:cNvSpPr>
          <p:nvPr>
            <p:ph type="ftr" sz="quarter" idx="16"/>
          </p:nvPr>
        </p:nvSpPr>
        <p:spPr/>
        <p:txBody>
          <a:bodyPr/>
          <a:lstStyle>
            <a:lvl1pPr>
              <a:defRPr/>
            </a:lvl1pPr>
          </a:lstStyle>
          <a:p>
            <a:pPr>
              <a:defRPr/>
            </a:pPr>
            <a:r>
              <a:rPr lang="en-US"/>
              <a:t>4th APAC MEETING - 22-23 OCTOBER 2014 - NAME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Use for importing slides">
    <p:spTree>
      <p:nvGrpSpPr>
        <p:cNvPr id="1" name=""/>
        <p:cNvGrpSpPr/>
        <p:nvPr/>
      </p:nvGrpSpPr>
      <p:grpSpPr>
        <a:xfrm>
          <a:off x="0" y="0"/>
          <a:ext cx="0" cy="0"/>
          <a:chOff x="0" y="0"/>
          <a:chExt cx="0" cy="0"/>
        </a:xfrm>
      </p:grpSpPr>
      <p:sp>
        <p:nvSpPr>
          <p:cNvPr id="2" name="Titre 1"/>
          <p:cNvSpPr>
            <a:spLocks noGrp="1"/>
          </p:cNvSpPr>
          <p:nvPr>
            <p:ph type="title"/>
          </p:nvPr>
        </p:nvSpPr>
        <p:spPr bwMode="gray"/>
        <p:txBody>
          <a:bodyPr/>
          <a:lstStyle/>
          <a:p>
            <a:r>
              <a:rPr lang="en-US" noProof="0" dirty="0" smtClean="0"/>
              <a:t>Click to edit Master title style</a:t>
            </a:r>
            <a:endParaRPr lang="en-US" noProof="0" dirty="0"/>
          </a:p>
        </p:txBody>
      </p:sp>
      <p:sp>
        <p:nvSpPr>
          <p:cNvPr id="3" name="Espace réservé de la date 6"/>
          <p:cNvSpPr>
            <a:spLocks noGrp="1"/>
          </p:cNvSpPr>
          <p:nvPr>
            <p:ph type="dt" sz="half" idx="10"/>
          </p:nvPr>
        </p:nvSpPr>
        <p:spPr/>
        <p:txBody>
          <a:bodyPr/>
          <a:lstStyle>
            <a:lvl1pPr>
              <a:defRPr/>
            </a:lvl1pPr>
          </a:lstStyle>
          <a:p>
            <a:pPr>
              <a:defRPr/>
            </a:pPr>
            <a:r>
              <a:rPr lang="en-US"/>
              <a:t>26/07/2013</a:t>
            </a:r>
          </a:p>
        </p:txBody>
      </p:sp>
      <p:sp>
        <p:nvSpPr>
          <p:cNvPr id="4" name="Espace réservé du numéro de diapositive 7"/>
          <p:cNvSpPr>
            <a:spLocks noGrp="1"/>
          </p:cNvSpPr>
          <p:nvPr>
            <p:ph type="sldNum" sz="quarter" idx="11"/>
          </p:nvPr>
        </p:nvSpPr>
        <p:spPr/>
        <p:txBody>
          <a:bodyPr/>
          <a:lstStyle>
            <a:lvl1pPr>
              <a:defRPr/>
            </a:lvl1pPr>
          </a:lstStyle>
          <a:p>
            <a:pPr>
              <a:defRPr/>
            </a:pPr>
            <a:r>
              <a:rPr lang="en-US"/>
              <a:t>Page </a:t>
            </a:r>
            <a:fld id="{EDD61FD0-F2B7-469D-ADA8-D794BA9D65B2}" type="slidenum">
              <a:rPr lang="en-US"/>
              <a:pPr>
                <a:defRPr/>
              </a:pPr>
              <a:t>‹#›</a:t>
            </a:fld>
            <a:endParaRPr lang="en-US"/>
          </a:p>
        </p:txBody>
      </p:sp>
      <p:sp>
        <p:nvSpPr>
          <p:cNvPr id="5" name="Espace réservé du pied de page 8"/>
          <p:cNvSpPr>
            <a:spLocks noGrp="1"/>
          </p:cNvSpPr>
          <p:nvPr>
            <p:ph type="ftr" sz="quarter" idx="12"/>
          </p:nvPr>
        </p:nvSpPr>
        <p:spPr/>
        <p:txBody>
          <a:bodyPr/>
          <a:lstStyle>
            <a:lvl1pPr>
              <a:defRPr/>
            </a:lvl1pPr>
          </a:lstStyle>
          <a:p>
            <a:pPr>
              <a:defRPr/>
            </a:pPr>
            <a:r>
              <a:rPr lang="en-US"/>
              <a:t>4th APAC MEETING - 22-23 OCTOBER 2014 - NAME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r>
              <a:rPr lang="en-US"/>
              <a:t>26/07/2013</a:t>
            </a:r>
            <a:endParaRPr lang="fr-FR"/>
          </a:p>
        </p:txBody>
      </p:sp>
      <p:sp>
        <p:nvSpPr>
          <p:cNvPr id="3" name="Espace réservé du pied de page 4"/>
          <p:cNvSpPr>
            <a:spLocks noGrp="1"/>
          </p:cNvSpPr>
          <p:nvPr>
            <p:ph type="ftr" sz="quarter" idx="11"/>
          </p:nvPr>
        </p:nvSpPr>
        <p:spPr/>
        <p:txBody>
          <a:bodyPr/>
          <a:lstStyle>
            <a:lvl1pPr>
              <a:defRPr/>
            </a:lvl1pPr>
          </a:lstStyle>
          <a:p>
            <a:pPr>
              <a:defRPr/>
            </a:pPr>
            <a:r>
              <a:rPr lang="en-US"/>
              <a:t>4th APAC MEETING - 22-23 OCTOBER 2014 - NAME</a:t>
            </a: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r>
              <a:rPr lang="fr-FR"/>
              <a:t>Page </a:t>
            </a:r>
            <a:fld id="{D41BF526-2DA3-43B7-8D70-D5B62BF8A93F}" type="slidenum">
              <a:rPr lang="fr-FR"/>
              <a:pPr>
                <a:defRPr/>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27075" y="125413"/>
            <a:ext cx="8237538" cy="496887"/>
          </a:xfrm>
        </p:spPr>
        <p:txBody>
          <a:bodyPr/>
          <a:lstStyle/>
          <a:p>
            <a:r>
              <a:rPr lang="en-US"/>
              <a:t>Click to edit Master title style</a:t>
            </a:r>
          </a:p>
        </p:txBody>
      </p:sp>
      <p:sp>
        <p:nvSpPr>
          <p:cNvPr id="3" name="Content Placeholder 2"/>
          <p:cNvSpPr>
            <a:spLocks noGrp="1"/>
          </p:cNvSpPr>
          <p:nvPr>
            <p:ph idx="1"/>
          </p:nvPr>
        </p:nvSpPr>
        <p:spPr>
          <a:xfrm>
            <a:off x="727075" y="804863"/>
            <a:ext cx="8237538" cy="4332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Espace réservé de la date 3"/>
          <p:cNvSpPr>
            <a:spLocks noGrp="1"/>
          </p:cNvSpPr>
          <p:nvPr>
            <p:ph type="dt" sz="half" idx="10"/>
          </p:nvPr>
        </p:nvSpPr>
        <p:spPr/>
        <p:txBody>
          <a:bodyPr/>
          <a:lstStyle>
            <a:lvl1pPr>
              <a:defRPr/>
            </a:lvl1pPr>
          </a:lstStyle>
          <a:p>
            <a:pPr>
              <a:defRPr/>
            </a:pPr>
            <a:r>
              <a:rPr lang="en-US"/>
              <a:t>26/07/2013</a:t>
            </a:r>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en-US"/>
              <a:t>4th APAC MEETING - 22-23 OCTOBER 2014 - NAME</a:t>
            </a: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r>
              <a:rPr lang="fr-FR"/>
              <a:t>Page </a:t>
            </a:r>
            <a:fld id="{DE7FF994-4D8D-428B-A21C-51343E299AD8}" type="slidenum">
              <a:rPr lang="fr-FR"/>
              <a:pPr>
                <a:defRPr/>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Image 10" descr="logo_texte.jpg"/>
          <p:cNvPicPr>
            <a:picLocks noChangeAspect="1"/>
          </p:cNvPicPr>
          <p:nvPr/>
        </p:nvPicPr>
        <p:blipFill>
          <a:blip r:embed="rId6"/>
          <a:srcRect/>
          <a:stretch>
            <a:fillRect/>
          </a:stretch>
        </p:blipFill>
        <p:spPr bwMode="auto">
          <a:xfrm>
            <a:off x="7167563" y="5067300"/>
            <a:ext cx="1976437" cy="647700"/>
          </a:xfrm>
          <a:prstGeom prst="rect">
            <a:avLst/>
          </a:prstGeom>
          <a:noFill/>
          <a:ln w="9525">
            <a:noFill/>
            <a:miter lim="800000"/>
            <a:headEnd/>
            <a:tailEnd/>
          </a:ln>
        </p:spPr>
      </p:pic>
      <p:sp>
        <p:nvSpPr>
          <p:cNvPr id="2" name="Espace réservé du titre 1"/>
          <p:cNvSpPr>
            <a:spLocks noGrp="1"/>
          </p:cNvSpPr>
          <p:nvPr>
            <p:ph type="title"/>
          </p:nvPr>
        </p:nvSpPr>
        <p:spPr bwMode="gray">
          <a:xfrm>
            <a:off x="727075" y="125413"/>
            <a:ext cx="8237538" cy="496887"/>
          </a:xfrm>
          <a:prstGeom prst="rect">
            <a:avLst/>
          </a:prstGeom>
          <a:solidFill>
            <a:schemeClr val="accent1"/>
          </a:solidFill>
        </p:spPr>
        <p:txBody>
          <a:bodyPr vert="horz" lIns="72000" tIns="0" rIns="72000" bIns="0" rtlCol="0" anchor="ctr" anchorCtr="0">
            <a:noAutofit/>
          </a:bodyPr>
          <a:lstStyle/>
          <a:p>
            <a:r>
              <a:rPr lang="en-US" smtClean="0"/>
              <a:t>Click to edit Master title style</a:t>
            </a:r>
            <a:endParaRPr lang="fr-FR" dirty="0"/>
          </a:p>
        </p:txBody>
      </p:sp>
      <p:sp>
        <p:nvSpPr>
          <p:cNvPr id="1028" name="Espace réservé du texte 2"/>
          <p:cNvSpPr>
            <a:spLocks noGrp="1"/>
          </p:cNvSpPr>
          <p:nvPr>
            <p:ph type="body" idx="1"/>
          </p:nvPr>
        </p:nvSpPr>
        <p:spPr bwMode="gray">
          <a:xfrm>
            <a:off x="727075" y="804863"/>
            <a:ext cx="8237538" cy="43322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Espace réservé de la date 3"/>
          <p:cNvSpPr>
            <a:spLocks noGrp="1"/>
          </p:cNvSpPr>
          <p:nvPr>
            <p:ph type="dt" sz="half" idx="2"/>
          </p:nvPr>
        </p:nvSpPr>
        <p:spPr bwMode="gray">
          <a:xfrm>
            <a:off x="0" y="5588000"/>
            <a:ext cx="611188" cy="127000"/>
          </a:xfrm>
          <a:prstGeom prst="rect">
            <a:avLst/>
          </a:prstGeom>
        </p:spPr>
        <p:txBody>
          <a:bodyPr vert="horz" lIns="0" tIns="0" rIns="0" bIns="0" rtlCol="0" anchor="b" anchorCtr="0">
            <a:noAutofit/>
          </a:bodyPr>
          <a:lstStyle>
            <a:lvl1pPr algn="l" fontAlgn="auto">
              <a:spcBef>
                <a:spcPts val="0"/>
              </a:spcBef>
              <a:spcAft>
                <a:spcPts val="0"/>
              </a:spcAft>
              <a:defRPr sz="600" b="1">
                <a:solidFill>
                  <a:schemeClr val="bg1"/>
                </a:solidFill>
                <a:latin typeface="+mn-lt"/>
              </a:defRPr>
            </a:lvl1pPr>
          </a:lstStyle>
          <a:p>
            <a:pPr>
              <a:defRPr/>
            </a:pPr>
            <a:r>
              <a:rPr lang="en-US"/>
              <a:t>26/07/2013</a:t>
            </a:r>
            <a:endParaRPr lang="fr-FR"/>
          </a:p>
        </p:txBody>
      </p:sp>
      <p:sp>
        <p:nvSpPr>
          <p:cNvPr id="5" name="Espace réservé du pied de page 4"/>
          <p:cNvSpPr>
            <a:spLocks noGrp="1"/>
          </p:cNvSpPr>
          <p:nvPr>
            <p:ph type="ftr" sz="quarter" idx="3"/>
          </p:nvPr>
        </p:nvSpPr>
        <p:spPr bwMode="gray">
          <a:xfrm>
            <a:off x="630238" y="5402263"/>
            <a:ext cx="6119812" cy="177800"/>
          </a:xfrm>
          <a:prstGeom prst="rect">
            <a:avLst/>
          </a:prstGeom>
        </p:spPr>
        <p:txBody>
          <a:bodyPr vert="horz" lIns="0" tIns="0" rIns="0" bIns="0" rtlCol="0" anchor="b" anchorCtr="0">
            <a:noAutofit/>
          </a:bodyPr>
          <a:lstStyle>
            <a:lvl1pPr algn="l" fontAlgn="auto">
              <a:spcBef>
                <a:spcPts val="0"/>
              </a:spcBef>
              <a:spcAft>
                <a:spcPts val="0"/>
              </a:spcAft>
              <a:defRPr sz="600" b="1" cap="none" baseline="0">
                <a:solidFill>
                  <a:schemeClr val="accent1"/>
                </a:solidFill>
                <a:latin typeface="+mn-lt"/>
              </a:defRPr>
            </a:lvl1pPr>
          </a:lstStyle>
          <a:p>
            <a:pPr>
              <a:defRPr/>
            </a:pPr>
            <a:r>
              <a:rPr lang="en-US"/>
              <a:t>4th APAC MEETING - 22-23 OCTOBER 2014 - NAME</a:t>
            </a:r>
            <a:endParaRPr lang="fr-FR"/>
          </a:p>
        </p:txBody>
      </p:sp>
      <p:sp>
        <p:nvSpPr>
          <p:cNvPr id="6" name="Espace réservé du numéro de diapositive 5"/>
          <p:cNvSpPr>
            <a:spLocks noGrp="1"/>
          </p:cNvSpPr>
          <p:nvPr>
            <p:ph type="sldNum" sz="quarter" idx="4"/>
          </p:nvPr>
        </p:nvSpPr>
        <p:spPr bwMode="gray">
          <a:xfrm>
            <a:off x="198438" y="5402263"/>
            <a:ext cx="412750" cy="177800"/>
          </a:xfrm>
          <a:prstGeom prst="rect">
            <a:avLst/>
          </a:prstGeom>
        </p:spPr>
        <p:txBody>
          <a:bodyPr vert="horz" lIns="0" tIns="0" rIns="0" bIns="0" rtlCol="0" anchor="b" anchorCtr="0">
            <a:noAutofit/>
          </a:bodyPr>
          <a:lstStyle>
            <a:lvl1pPr algn="l" fontAlgn="auto">
              <a:spcBef>
                <a:spcPts val="0"/>
              </a:spcBef>
              <a:spcAft>
                <a:spcPts val="0"/>
              </a:spcAft>
              <a:defRPr sz="600" b="1">
                <a:solidFill>
                  <a:schemeClr val="accent1"/>
                </a:solidFill>
                <a:latin typeface="+mn-lt"/>
              </a:defRPr>
            </a:lvl1pPr>
          </a:lstStyle>
          <a:p>
            <a:pPr>
              <a:defRPr/>
            </a:pPr>
            <a:r>
              <a:rPr lang="fr-FR"/>
              <a:t>Page </a:t>
            </a:r>
            <a:fld id="{FD63FCFD-5E19-44F0-9E64-C60BE00D0875}" type="slidenum">
              <a:rPr lang="fr-FR"/>
              <a:pPr>
                <a:defRPr/>
              </a:pPr>
              <a:t>‹#›</a:t>
            </a:fld>
            <a:endParaRPr lang="fr-FR"/>
          </a:p>
        </p:txBody>
      </p:sp>
      <p:sp>
        <p:nvSpPr>
          <p:cNvPr id="8" name="Rectangle 7"/>
          <p:cNvSpPr/>
          <p:nvPr/>
        </p:nvSpPr>
        <p:spPr>
          <a:xfrm>
            <a:off x="179388" y="125413"/>
            <a:ext cx="496887" cy="4968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sz="1800" dirty="0"/>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2" r:id="rId3"/>
    <p:sldLayoutId id="2147483651" r:id="rId4"/>
  </p:sldLayoutIdLst>
  <p:hf hdr="0" dt="0"/>
  <p:txStyles>
    <p:titleStyle>
      <a:lvl1pPr algn="l" rtl="0" eaLnBrk="0" fontAlgn="base" hangingPunct="0">
        <a:spcBef>
          <a:spcPct val="0"/>
        </a:spcBef>
        <a:spcAft>
          <a:spcPct val="0"/>
        </a:spcAft>
        <a:defRPr sz="1600" b="1" kern="1200" cap="all">
          <a:solidFill>
            <a:schemeClr val="bg1"/>
          </a:solidFill>
          <a:latin typeface="+mj-lt"/>
          <a:ea typeface="+mj-ea"/>
          <a:cs typeface="+mj-cs"/>
        </a:defRPr>
      </a:lvl1pPr>
      <a:lvl2pPr algn="l" rtl="0" eaLnBrk="0" fontAlgn="base" hangingPunct="0">
        <a:spcBef>
          <a:spcPct val="0"/>
        </a:spcBef>
        <a:spcAft>
          <a:spcPct val="0"/>
        </a:spcAft>
        <a:defRPr sz="1600" b="1">
          <a:solidFill>
            <a:schemeClr val="bg1"/>
          </a:solidFill>
          <a:latin typeface="Arial" charset="0"/>
        </a:defRPr>
      </a:lvl2pPr>
      <a:lvl3pPr algn="l" rtl="0" eaLnBrk="0" fontAlgn="base" hangingPunct="0">
        <a:spcBef>
          <a:spcPct val="0"/>
        </a:spcBef>
        <a:spcAft>
          <a:spcPct val="0"/>
        </a:spcAft>
        <a:defRPr sz="1600" b="1">
          <a:solidFill>
            <a:schemeClr val="bg1"/>
          </a:solidFill>
          <a:latin typeface="Arial" charset="0"/>
        </a:defRPr>
      </a:lvl3pPr>
      <a:lvl4pPr algn="l" rtl="0" eaLnBrk="0" fontAlgn="base" hangingPunct="0">
        <a:spcBef>
          <a:spcPct val="0"/>
        </a:spcBef>
        <a:spcAft>
          <a:spcPct val="0"/>
        </a:spcAft>
        <a:defRPr sz="1600" b="1">
          <a:solidFill>
            <a:schemeClr val="bg1"/>
          </a:solidFill>
          <a:latin typeface="Arial" charset="0"/>
        </a:defRPr>
      </a:lvl4pPr>
      <a:lvl5pPr algn="l" rtl="0" eaLnBrk="0" fontAlgn="base" hangingPunct="0">
        <a:spcBef>
          <a:spcPct val="0"/>
        </a:spcBef>
        <a:spcAft>
          <a:spcPct val="0"/>
        </a:spcAft>
        <a:defRPr sz="1600" b="1">
          <a:solidFill>
            <a:schemeClr val="bg1"/>
          </a:solidFill>
          <a:latin typeface="Arial" charset="0"/>
        </a:defRPr>
      </a:lvl5pPr>
      <a:lvl6pPr marL="457200" algn="l" rtl="0" fontAlgn="base">
        <a:spcBef>
          <a:spcPct val="0"/>
        </a:spcBef>
        <a:spcAft>
          <a:spcPct val="0"/>
        </a:spcAft>
        <a:defRPr sz="1600" b="1">
          <a:solidFill>
            <a:schemeClr val="bg1"/>
          </a:solidFill>
          <a:latin typeface="Arial" charset="0"/>
        </a:defRPr>
      </a:lvl6pPr>
      <a:lvl7pPr marL="914400" algn="l" rtl="0" fontAlgn="base">
        <a:spcBef>
          <a:spcPct val="0"/>
        </a:spcBef>
        <a:spcAft>
          <a:spcPct val="0"/>
        </a:spcAft>
        <a:defRPr sz="1600" b="1">
          <a:solidFill>
            <a:schemeClr val="bg1"/>
          </a:solidFill>
          <a:latin typeface="Arial" charset="0"/>
        </a:defRPr>
      </a:lvl7pPr>
      <a:lvl8pPr marL="1371600" algn="l" rtl="0" fontAlgn="base">
        <a:spcBef>
          <a:spcPct val="0"/>
        </a:spcBef>
        <a:spcAft>
          <a:spcPct val="0"/>
        </a:spcAft>
        <a:defRPr sz="1600" b="1">
          <a:solidFill>
            <a:schemeClr val="bg1"/>
          </a:solidFill>
          <a:latin typeface="Arial" charset="0"/>
        </a:defRPr>
      </a:lvl8pPr>
      <a:lvl9pPr marL="1828800" algn="l" rtl="0" fontAlgn="base">
        <a:spcBef>
          <a:spcPct val="0"/>
        </a:spcBef>
        <a:spcAft>
          <a:spcPct val="0"/>
        </a:spcAft>
        <a:defRPr sz="1600" b="1">
          <a:solidFill>
            <a:schemeClr val="bg1"/>
          </a:solidFill>
          <a:latin typeface="Arial" charset="0"/>
        </a:defRPr>
      </a:lvl9pPr>
    </p:titleStyle>
    <p:bodyStyle>
      <a:lvl1pPr algn="l" rtl="0" eaLnBrk="0" fontAlgn="base" hangingPunct="0">
        <a:spcBef>
          <a:spcPct val="0"/>
        </a:spcBef>
        <a:spcAft>
          <a:spcPts val="1000"/>
        </a:spcAft>
        <a:buFont typeface="Arial" charset="0"/>
        <a:defRPr b="1" kern="1200">
          <a:solidFill>
            <a:srgbClr val="0098D4"/>
          </a:solidFill>
          <a:latin typeface="+mn-lt"/>
          <a:ea typeface="+mn-ea"/>
          <a:cs typeface="+mn-cs"/>
        </a:defRPr>
      </a:lvl1pPr>
      <a:lvl2pPr algn="l" rtl="0" eaLnBrk="0" fontAlgn="base" hangingPunct="0">
        <a:spcBef>
          <a:spcPct val="0"/>
        </a:spcBef>
        <a:spcAft>
          <a:spcPts val="1500"/>
        </a:spcAft>
        <a:buFont typeface="Arial" charset="0"/>
        <a:defRPr sz="1700" kern="1200">
          <a:solidFill>
            <a:srgbClr val="0098D4"/>
          </a:solidFill>
          <a:latin typeface="+mn-lt"/>
          <a:ea typeface="+mn-ea"/>
          <a:cs typeface="+mn-cs"/>
        </a:defRPr>
      </a:lvl2pPr>
      <a:lvl3pPr algn="l" rtl="0" eaLnBrk="0" fontAlgn="base" hangingPunct="0">
        <a:lnSpc>
          <a:spcPct val="105000"/>
        </a:lnSpc>
        <a:spcBef>
          <a:spcPct val="0"/>
        </a:spcBef>
        <a:spcAft>
          <a:spcPts val="500"/>
        </a:spcAft>
        <a:buFont typeface="Arial" charset="0"/>
        <a:defRPr sz="1500" kern="1200">
          <a:solidFill>
            <a:schemeClr val="tx1"/>
          </a:solidFill>
          <a:latin typeface="+mn-lt"/>
          <a:ea typeface="+mn-ea"/>
          <a:cs typeface="+mn-cs"/>
        </a:defRPr>
      </a:lvl3pPr>
      <a:lvl4pPr marL="357188" indent="-174625" algn="l" rtl="0" eaLnBrk="0" fontAlgn="base" hangingPunct="0">
        <a:lnSpc>
          <a:spcPct val="110000"/>
        </a:lnSpc>
        <a:spcBef>
          <a:spcPct val="0"/>
        </a:spcBef>
        <a:spcAft>
          <a:spcPts val="300"/>
        </a:spcAft>
        <a:buClr>
          <a:srgbClr val="0098D4"/>
        </a:buClr>
        <a:buSzPct val="80000"/>
        <a:buFont typeface="Wingdings" pitchFamily="2" charset="2"/>
        <a:buChar char="l"/>
        <a:defRPr sz="1500" kern="1200">
          <a:solidFill>
            <a:schemeClr val="tx1"/>
          </a:solidFill>
          <a:latin typeface="+mn-lt"/>
          <a:ea typeface="+mn-ea"/>
          <a:cs typeface="+mn-cs"/>
        </a:defRPr>
      </a:lvl4pPr>
      <a:lvl5pPr marL="1162050" indent="-174625" algn="l" rtl="0" eaLnBrk="0" fontAlgn="base" hangingPunct="0">
        <a:spcBef>
          <a:spcPct val="0"/>
        </a:spcBef>
        <a:spcAft>
          <a:spcPts val="600"/>
        </a:spcAft>
        <a:buClr>
          <a:srgbClr val="0098D4"/>
        </a:buClr>
        <a:buFont typeface="ITCOfficinaSans LT Book"/>
        <a:buChar char="&gt;"/>
        <a:defRPr sz="1200" i="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10.jpeg"/><Relationship Id="rId4"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3"/>
          <p:cNvSpPr txBox="1">
            <a:spLocks noChangeArrowheads="1"/>
          </p:cNvSpPr>
          <p:nvPr/>
        </p:nvSpPr>
        <p:spPr bwMode="auto">
          <a:xfrm>
            <a:off x="0" y="0"/>
            <a:ext cx="9144000" cy="919163"/>
          </a:xfrm>
          <a:prstGeom prst="rect">
            <a:avLst/>
          </a:prstGeom>
          <a:noFill/>
          <a:ln w="9525">
            <a:noFill/>
            <a:miter lim="800000"/>
            <a:headEnd/>
            <a:tailEnd/>
          </a:ln>
        </p:spPr>
        <p:txBody>
          <a:bodyPr/>
          <a:lstStyle/>
          <a:p>
            <a:pPr algn="ctr" eaLnBrk="0" hangingPunct="0">
              <a:spcBef>
                <a:spcPct val="20000"/>
              </a:spcBef>
              <a:buClr>
                <a:srgbClr val="7DA9DA"/>
              </a:buClr>
            </a:pPr>
            <a:endParaRPr lang="en-GB" sz="1000" dirty="0">
              <a:solidFill>
                <a:srgbClr val="132577"/>
              </a:solidFill>
            </a:endParaRPr>
          </a:p>
          <a:p>
            <a:pPr algn="ctr" eaLnBrk="0" hangingPunct="0">
              <a:spcBef>
                <a:spcPct val="20000"/>
              </a:spcBef>
              <a:buClr>
                <a:srgbClr val="7DA9DA"/>
              </a:buClr>
            </a:pPr>
            <a:r>
              <a:rPr lang="en-GB" sz="2400" b="1" i="1" dirty="0">
                <a:solidFill>
                  <a:srgbClr val="3D781D"/>
                </a:solidFill>
              </a:rPr>
              <a:t>Bunch cleaning in the booster</a:t>
            </a:r>
          </a:p>
          <a:p>
            <a:pPr algn="ctr" eaLnBrk="0" hangingPunct="0">
              <a:spcBef>
                <a:spcPct val="20000"/>
              </a:spcBef>
              <a:buClr>
                <a:srgbClr val="7DA9DA"/>
              </a:buClr>
            </a:pPr>
            <a:r>
              <a:rPr lang="en-GB" sz="2400" b="1" i="1" dirty="0">
                <a:solidFill>
                  <a:srgbClr val="3D781D"/>
                </a:solidFill>
              </a:rPr>
              <a:t>Cancellation of beam position oscillations caused by the injection</a:t>
            </a:r>
          </a:p>
          <a:p>
            <a:pPr algn="ctr" eaLnBrk="0" hangingPunct="0">
              <a:spcBef>
                <a:spcPct val="20000"/>
              </a:spcBef>
              <a:buClr>
                <a:srgbClr val="7DA9DA"/>
              </a:buClr>
            </a:pPr>
            <a:endParaRPr lang="en-GB" sz="2400" b="1" i="1" dirty="0">
              <a:solidFill>
                <a:srgbClr val="3D781D"/>
              </a:solidFill>
            </a:endParaRPr>
          </a:p>
          <a:p>
            <a:pPr algn="ctr" eaLnBrk="0" hangingPunct="0">
              <a:spcBef>
                <a:spcPct val="20000"/>
              </a:spcBef>
              <a:buClr>
                <a:srgbClr val="7DA9DA"/>
              </a:buClr>
            </a:pPr>
            <a:r>
              <a:rPr lang="en-GB" sz="1800" i="1" dirty="0">
                <a:solidFill>
                  <a:srgbClr val="132577"/>
                </a:solidFill>
              </a:rPr>
              <a:t>On behalf of :</a:t>
            </a:r>
          </a:p>
          <a:p>
            <a:pPr algn="ctr" eaLnBrk="0" hangingPunct="0">
              <a:spcBef>
                <a:spcPct val="20000"/>
              </a:spcBef>
              <a:buClr>
                <a:srgbClr val="7DA9DA"/>
              </a:buClr>
            </a:pPr>
            <a:r>
              <a:rPr lang="en-GB" sz="1800" i="1" dirty="0">
                <a:solidFill>
                  <a:srgbClr val="132577"/>
                </a:solidFill>
              </a:rPr>
              <a:t>M. </a:t>
            </a:r>
            <a:r>
              <a:rPr lang="en-GB" sz="1800" i="1" dirty="0" err="1">
                <a:solidFill>
                  <a:srgbClr val="132577"/>
                </a:solidFill>
              </a:rPr>
              <a:t>Dubrulle</a:t>
            </a:r>
            <a:r>
              <a:rPr lang="en-GB" sz="1800" i="1" dirty="0">
                <a:solidFill>
                  <a:srgbClr val="132577"/>
                </a:solidFill>
              </a:rPr>
              <a:t>, A. </a:t>
            </a:r>
            <a:r>
              <a:rPr lang="en-GB" sz="1800" i="1" dirty="0" err="1">
                <a:solidFill>
                  <a:srgbClr val="132577"/>
                </a:solidFill>
              </a:rPr>
              <a:t>Franchi</a:t>
            </a:r>
            <a:r>
              <a:rPr lang="en-GB" sz="1800" i="1" dirty="0">
                <a:solidFill>
                  <a:srgbClr val="132577"/>
                </a:solidFill>
              </a:rPr>
              <a:t>, B. </a:t>
            </a:r>
            <a:r>
              <a:rPr lang="en-GB" sz="1800" i="1" dirty="0" err="1">
                <a:solidFill>
                  <a:srgbClr val="132577"/>
                </a:solidFill>
              </a:rPr>
              <a:t>Joly</a:t>
            </a:r>
            <a:r>
              <a:rPr lang="en-GB" sz="1800" i="1" dirty="0">
                <a:solidFill>
                  <a:srgbClr val="132577"/>
                </a:solidFill>
              </a:rPr>
              <a:t>, J.M. Koch, </a:t>
            </a:r>
            <a:r>
              <a:rPr lang="en-GB" sz="1800" i="1" dirty="0" err="1">
                <a:solidFill>
                  <a:srgbClr val="132577"/>
                </a:solidFill>
              </a:rPr>
              <a:t>T.Perron</a:t>
            </a:r>
            <a:r>
              <a:rPr lang="en-GB" sz="1800" i="1" dirty="0">
                <a:solidFill>
                  <a:srgbClr val="132577"/>
                </a:solidFill>
              </a:rPr>
              <a:t>, E. </a:t>
            </a:r>
            <a:r>
              <a:rPr lang="en-GB" sz="1800" i="1" dirty="0" err="1">
                <a:solidFill>
                  <a:srgbClr val="132577"/>
                </a:solidFill>
              </a:rPr>
              <a:t>Plouviez</a:t>
            </a:r>
            <a:r>
              <a:rPr lang="en-GB" sz="1800" i="1" dirty="0">
                <a:solidFill>
                  <a:srgbClr val="132577"/>
                </a:solidFill>
              </a:rPr>
              <a:t>, K. </a:t>
            </a:r>
            <a:r>
              <a:rPr lang="en-GB" sz="1800" i="1" dirty="0" err="1">
                <a:solidFill>
                  <a:srgbClr val="132577"/>
                </a:solidFill>
              </a:rPr>
              <a:t>Scheidt</a:t>
            </a:r>
            <a:endParaRPr lang="en-GB" sz="1800" i="1" dirty="0">
              <a:solidFill>
                <a:srgbClr val="132577"/>
              </a:solidFill>
            </a:endParaRPr>
          </a:p>
          <a:p>
            <a:pPr algn="ctr" eaLnBrk="0" hangingPunct="0">
              <a:spcBef>
                <a:spcPct val="20000"/>
              </a:spcBef>
              <a:buClr>
                <a:srgbClr val="7DA9DA"/>
              </a:buClr>
            </a:pPr>
            <a:endParaRPr lang="en-GB" sz="1500" b="1" dirty="0">
              <a:solidFill>
                <a:srgbClr val="132577"/>
              </a:solidFill>
            </a:endParaRPr>
          </a:p>
        </p:txBody>
      </p:sp>
      <p:sp>
        <p:nvSpPr>
          <p:cNvPr id="7170" name="Rectangle 3"/>
          <p:cNvSpPr txBox="1">
            <a:spLocks noChangeArrowheads="1"/>
          </p:cNvSpPr>
          <p:nvPr/>
        </p:nvSpPr>
        <p:spPr bwMode="auto">
          <a:xfrm>
            <a:off x="4356100" y="4945063"/>
            <a:ext cx="4787900" cy="558800"/>
          </a:xfrm>
          <a:prstGeom prst="rect">
            <a:avLst/>
          </a:prstGeom>
          <a:noFill/>
          <a:ln w="9525">
            <a:noFill/>
            <a:miter lim="800000"/>
            <a:headEnd/>
            <a:tailEnd/>
          </a:ln>
        </p:spPr>
        <p:txBody>
          <a:bodyPr/>
          <a:lstStyle/>
          <a:p>
            <a:pPr algn="ctr" eaLnBrk="0" hangingPunct="0">
              <a:spcBef>
                <a:spcPct val="20000"/>
              </a:spcBef>
              <a:buClr>
                <a:srgbClr val="7DA9DA"/>
              </a:buClr>
            </a:pPr>
            <a:r>
              <a:rPr lang="en-GB" sz="1800" dirty="0" smtClean="0">
                <a:solidFill>
                  <a:srgbClr val="132577"/>
                </a:solidFill>
              </a:rPr>
              <a:t>DEELS 15</a:t>
            </a:r>
            <a:r>
              <a:rPr lang="en-GB" sz="1800" baseline="30000" dirty="0" smtClean="0">
                <a:solidFill>
                  <a:srgbClr val="132577"/>
                </a:solidFill>
              </a:rPr>
              <a:t>th</a:t>
            </a:r>
            <a:r>
              <a:rPr lang="en-GB" sz="1800" dirty="0" smtClean="0">
                <a:solidFill>
                  <a:srgbClr val="132577"/>
                </a:solidFill>
              </a:rPr>
              <a:t> </a:t>
            </a:r>
            <a:r>
              <a:rPr lang="en-GB" sz="1800" dirty="0">
                <a:solidFill>
                  <a:srgbClr val="132577"/>
                </a:solidFill>
              </a:rPr>
              <a:t>of </a:t>
            </a:r>
            <a:r>
              <a:rPr lang="en-GB" sz="1800" dirty="0" smtClean="0">
                <a:solidFill>
                  <a:srgbClr val="132577"/>
                </a:solidFill>
              </a:rPr>
              <a:t>June </a:t>
            </a:r>
            <a:r>
              <a:rPr lang="en-GB" sz="1800" dirty="0">
                <a:solidFill>
                  <a:srgbClr val="132577"/>
                </a:solidFill>
              </a:rPr>
              <a:t>2015</a:t>
            </a:r>
          </a:p>
          <a:p>
            <a:pPr algn="ctr" eaLnBrk="0" hangingPunct="0">
              <a:spcBef>
                <a:spcPct val="20000"/>
              </a:spcBef>
              <a:buClr>
                <a:srgbClr val="7DA9DA"/>
              </a:buClr>
            </a:pPr>
            <a:endParaRPr lang="en-GB" sz="2000" dirty="0">
              <a:solidFill>
                <a:srgbClr val="132577"/>
              </a:solidFill>
            </a:endParaRPr>
          </a:p>
          <a:p>
            <a:pPr algn="ctr" eaLnBrk="0" hangingPunct="0">
              <a:spcBef>
                <a:spcPct val="20000"/>
              </a:spcBef>
              <a:buClr>
                <a:srgbClr val="7DA9DA"/>
              </a:buClr>
            </a:pPr>
            <a:endParaRPr lang="en-GB" sz="2000" b="1" dirty="0">
              <a:solidFill>
                <a:srgbClr val="132577"/>
              </a:solidFill>
            </a:endParaRPr>
          </a:p>
        </p:txBody>
      </p:sp>
      <p:pic>
        <p:nvPicPr>
          <p:cNvPr id="7171" name="Picture 12"/>
          <p:cNvPicPr>
            <a:picLocks noChangeAspect="1" noChangeArrowheads="1"/>
          </p:cNvPicPr>
          <p:nvPr/>
        </p:nvPicPr>
        <p:blipFill>
          <a:blip r:embed="rId2"/>
          <a:srcRect r="1456"/>
          <a:stretch>
            <a:fillRect/>
          </a:stretch>
        </p:blipFill>
        <p:spPr bwMode="auto">
          <a:xfrm>
            <a:off x="1404938" y="3073400"/>
            <a:ext cx="4895850" cy="1527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9" name="Slide Number Placeholder 5"/>
          <p:cNvSpPr txBox="1">
            <a:spLocks noGrp="1"/>
          </p:cNvSpPr>
          <p:nvPr/>
        </p:nvSpPr>
        <p:spPr bwMode="auto">
          <a:xfrm>
            <a:off x="8434388" y="5511800"/>
            <a:ext cx="661987" cy="188913"/>
          </a:xfrm>
          <a:prstGeom prst="rect">
            <a:avLst/>
          </a:prstGeom>
          <a:noFill/>
          <a:ln w="9525">
            <a:noFill/>
            <a:miter lim="800000"/>
            <a:headEnd/>
            <a:tailEnd/>
          </a:ln>
        </p:spPr>
        <p:txBody>
          <a:bodyPr/>
          <a:lstStyle/>
          <a:p>
            <a:pPr algn="r">
              <a:spcAft>
                <a:spcPts val="1000"/>
              </a:spcAft>
              <a:buFont typeface="Arial" charset="0"/>
              <a:buNone/>
            </a:pPr>
            <a:fld id="{D7AF2B13-8744-446D-8100-F9031FD220B6}" type="slidenum">
              <a:rPr lang="en-GB" altLang="en-US" sz="800" b="1">
                <a:solidFill>
                  <a:schemeClr val="bg1"/>
                </a:solidFill>
              </a:rPr>
              <a:pPr algn="r">
                <a:spcAft>
                  <a:spcPts val="1000"/>
                </a:spcAft>
                <a:buFont typeface="Arial" charset="0"/>
                <a:buNone/>
              </a:pPr>
              <a:t>10</a:t>
            </a:fld>
            <a:endParaRPr lang="en-GB" altLang="en-US" sz="800" b="1">
              <a:solidFill>
                <a:schemeClr val="bg1"/>
              </a:solidFill>
            </a:endParaRPr>
          </a:p>
        </p:txBody>
      </p:sp>
      <p:sp>
        <p:nvSpPr>
          <p:cNvPr id="17410" name="Date Placeholder 3"/>
          <p:cNvSpPr txBox="1">
            <a:spLocks noGrp="1"/>
          </p:cNvSpPr>
          <p:nvPr/>
        </p:nvSpPr>
        <p:spPr bwMode="auto">
          <a:xfrm>
            <a:off x="685800" y="5207000"/>
            <a:ext cx="1905000" cy="381000"/>
          </a:xfrm>
          <a:prstGeom prst="rect">
            <a:avLst/>
          </a:prstGeom>
          <a:noFill/>
          <a:ln w="9525">
            <a:noFill/>
            <a:miter lim="800000"/>
            <a:headEnd/>
            <a:tailEnd/>
          </a:ln>
        </p:spPr>
        <p:txBody>
          <a:bodyPr/>
          <a:lstStyle/>
          <a:p>
            <a:pPr>
              <a:spcAft>
                <a:spcPts val="1000"/>
              </a:spcAft>
              <a:buFont typeface="Arial" charset="0"/>
              <a:buNone/>
            </a:pPr>
            <a:fld id="{89B496DE-0F50-46B0-9798-C2E43A7E8790}" type="datetime1">
              <a:rPr lang="en-GB" altLang="en-US" sz="800" b="1">
                <a:solidFill>
                  <a:schemeClr val="bg1"/>
                </a:solidFill>
              </a:rPr>
              <a:pPr>
                <a:spcAft>
                  <a:spcPts val="1000"/>
                </a:spcAft>
                <a:buFont typeface="Arial" charset="0"/>
                <a:buNone/>
              </a:pPr>
              <a:t>12/06/2015</a:t>
            </a:fld>
            <a:endParaRPr lang="en-GB" altLang="en-US" sz="800" b="1">
              <a:solidFill>
                <a:schemeClr val="bg1"/>
              </a:solidFill>
            </a:endParaRPr>
          </a:p>
        </p:txBody>
      </p:sp>
      <p:sp>
        <p:nvSpPr>
          <p:cNvPr id="17411" name="Rectangle 228"/>
          <p:cNvSpPr>
            <a:spLocks noChangeArrowheads="1"/>
          </p:cNvSpPr>
          <p:nvPr/>
        </p:nvSpPr>
        <p:spPr bwMode="auto">
          <a:xfrm>
            <a:off x="1016000" y="1057275"/>
            <a:ext cx="1879600" cy="304800"/>
          </a:xfrm>
          <a:prstGeom prst="rect">
            <a:avLst/>
          </a:prstGeom>
          <a:noFill/>
          <a:ln w="9525">
            <a:noFill/>
            <a:miter lim="800000"/>
            <a:headEnd/>
            <a:tailEnd/>
          </a:ln>
        </p:spPr>
        <p:txBody>
          <a:bodyPr wrap="none">
            <a:spAutoFit/>
          </a:bodyPr>
          <a:lstStyle/>
          <a:p>
            <a:pPr>
              <a:spcAft>
                <a:spcPts val="1000"/>
              </a:spcAft>
              <a:buFont typeface="Arial" charset="0"/>
              <a:buNone/>
            </a:pPr>
            <a:r>
              <a:rPr lang="en-US" altLang="en-US" sz="1400" i="1">
                <a:solidFill>
                  <a:srgbClr val="0098D4"/>
                </a:solidFill>
                <a:latin typeface="Verdana" pitchFamily="34" charset="0"/>
                <a:sym typeface="Wingdings" pitchFamily="2" charset="2"/>
              </a:rPr>
              <a:t>Comparison set-up</a:t>
            </a:r>
            <a:endParaRPr lang="en-GB" altLang="en-US" sz="1400" i="1">
              <a:solidFill>
                <a:srgbClr val="0098D4"/>
              </a:solidFill>
              <a:latin typeface="Verdana" pitchFamily="34" charset="0"/>
              <a:sym typeface="Wingdings" pitchFamily="2" charset="2"/>
            </a:endParaRPr>
          </a:p>
        </p:txBody>
      </p:sp>
      <p:sp>
        <p:nvSpPr>
          <p:cNvPr id="17412" name="Rectangle 11"/>
          <p:cNvSpPr>
            <a:spLocks noChangeArrowheads="1"/>
          </p:cNvSpPr>
          <p:nvPr/>
        </p:nvSpPr>
        <p:spPr bwMode="auto">
          <a:xfrm>
            <a:off x="2911475" y="1063625"/>
            <a:ext cx="5621338" cy="282575"/>
          </a:xfrm>
          <a:prstGeom prst="rect">
            <a:avLst/>
          </a:prstGeom>
          <a:noFill/>
          <a:ln w="9525">
            <a:noFill/>
            <a:miter lim="800000"/>
            <a:headEnd/>
            <a:tailEnd/>
          </a:ln>
        </p:spPr>
        <p:txBody>
          <a:bodyPr>
            <a:spAutoFit/>
          </a:bodyPr>
          <a:lstStyle/>
          <a:p>
            <a:pPr marL="273050" indent="-342900">
              <a:spcBef>
                <a:spcPts val="600"/>
              </a:spcBef>
              <a:spcAft>
                <a:spcPts val="1000"/>
              </a:spcAft>
              <a:buClr>
                <a:schemeClr val="hlink"/>
              </a:buClr>
              <a:buSzPct val="110000"/>
              <a:buFont typeface="Arial" charset="0"/>
              <a:buNone/>
            </a:pPr>
            <a:r>
              <a:rPr lang="en-GB" altLang="en-US" sz="1200" i="1">
                <a:solidFill>
                  <a:srgbClr val="026BCA"/>
                </a:solidFill>
                <a:latin typeface="Verdana" pitchFamily="34" charset="0"/>
                <a:sym typeface="Wingdings" pitchFamily="2" charset="2"/>
              </a:rPr>
              <a:t> X tune </a:t>
            </a:r>
            <a:r>
              <a:rPr lang="en-GB" altLang="en-US" sz="1200" i="1">
                <a:solidFill>
                  <a:srgbClr val="026BCA"/>
                </a:solidFill>
                <a:latin typeface="Verdana" pitchFamily="34" charset="0"/>
              </a:rPr>
              <a:t>estimation / tune measured on beam</a:t>
            </a:r>
          </a:p>
        </p:txBody>
      </p:sp>
      <p:sp>
        <p:nvSpPr>
          <p:cNvPr id="17413" name="Footer Placeholder 4"/>
          <p:cNvSpPr txBox="1">
            <a:spLocks noGrp="1"/>
          </p:cNvSpPr>
          <p:nvPr/>
        </p:nvSpPr>
        <p:spPr bwMode="auto">
          <a:xfrm>
            <a:off x="4203700" y="5511800"/>
            <a:ext cx="4168775" cy="188913"/>
          </a:xfrm>
          <a:prstGeom prst="rect">
            <a:avLst/>
          </a:prstGeom>
          <a:noFill/>
          <a:ln w="9525">
            <a:noFill/>
            <a:miter lim="800000"/>
            <a:headEnd/>
            <a:tailEnd/>
          </a:ln>
        </p:spPr>
        <p:txBody>
          <a:bodyPr/>
          <a:lstStyle/>
          <a:p>
            <a:pPr algn="r">
              <a:spcAft>
                <a:spcPts val="1000"/>
              </a:spcAft>
              <a:buFont typeface="Arial" charset="0"/>
              <a:buNone/>
            </a:pPr>
            <a:r>
              <a:rPr lang="en-GB" altLang="en-US" sz="800" b="1">
                <a:solidFill>
                  <a:schemeClr val="bg1"/>
                </a:solidFill>
              </a:rPr>
              <a:t>ESRF Accelerator &amp; Sources Division            JM Koch</a:t>
            </a:r>
          </a:p>
        </p:txBody>
      </p:sp>
      <p:sp>
        <p:nvSpPr>
          <p:cNvPr id="17414" name="Rectangle 2"/>
          <p:cNvSpPr>
            <a:spLocks noChangeArrowheads="1"/>
          </p:cNvSpPr>
          <p:nvPr/>
        </p:nvSpPr>
        <p:spPr bwMode="auto">
          <a:xfrm>
            <a:off x="457200" y="554038"/>
            <a:ext cx="8229600" cy="368300"/>
          </a:xfrm>
          <a:prstGeom prst="rect">
            <a:avLst/>
          </a:prstGeom>
          <a:noFill/>
          <a:ln w="9525">
            <a:noFill/>
            <a:miter lim="800000"/>
            <a:headEnd/>
            <a:tailEnd/>
          </a:ln>
        </p:spPr>
        <p:txBody>
          <a:bodyPr anchor="ctr"/>
          <a:lstStyle/>
          <a:p>
            <a:pPr algn="ctr">
              <a:spcAft>
                <a:spcPts val="1000"/>
              </a:spcAft>
              <a:buFont typeface="Arial" charset="0"/>
              <a:buNone/>
            </a:pPr>
            <a:r>
              <a:rPr lang="en-US" altLang="en-US" sz="2400">
                <a:solidFill>
                  <a:srgbClr val="1B5092"/>
                </a:solidFill>
                <a:latin typeface="Times New Roman" pitchFamily="18" charset="0"/>
              </a:rPr>
              <a:t>BPSS currents measurement</a:t>
            </a:r>
          </a:p>
        </p:txBody>
      </p:sp>
      <p:sp>
        <p:nvSpPr>
          <p:cNvPr id="11" name="Rectangle 10"/>
          <p:cNvSpPr/>
          <p:nvPr/>
        </p:nvSpPr>
        <p:spPr bwMode="auto">
          <a:xfrm>
            <a:off x="3381375" y="1552575"/>
            <a:ext cx="2398713" cy="1562100"/>
          </a:xfrm>
          <a:prstGeom prst="rect">
            <a:avLst/>
          </a:prstGeom>
          <a:solidFill>
            <a:schemeClr val="accent1">
              <a:alpha val="27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dirty="0">
              <a:solidFill>
                <a:schemeClr val="accent2"/>
              </a:solidFill>
            </a:endParaRPr>
          </a:p>
        </p:txBody>
      </p:sp>
      <p:sp>
        <p:nvSpPr>
          <p:cNvPr id="12" name="Rectangle 11"/>
          <p:cNvSpPr/>
          <p:nvPr/>
        </p:nvSpPr>
        <p:spPr bwMode="auto">
          <a:xfrm>
            <a:off x="3375025" y="3259138"/>
            <a:ext cx="2403475" cy="1584325"/>
          </a:xfrm>
          <a:prstGeom prst="rect">
            <a:avLst/>
          </a:prstGeom>
          <a:solidFill>
            <a:schemeClr val="accent1">
              <a:alpha val="27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dirty="0">
              <a:solidFill>
                <a:schemeClr val="accent2"/>
              </a:solidFill>
            </a:endParaRPr>
          </a:p>
        </p:txBody>
      </p:sp>
      <p:sp>
        <p:nvSpPr>
          <p:cNvPr id="17417" name="TextBox 37"/>
          <p:cNvSpPr txBox="1">
            <a:spLocks noChangeArrowheads="1"/>
          </p:cNvSpPr>
          <p:nvPr/>
        </p:nvSpPr>
        <p:spPr bwMode="auto">
          <a:xfrm>
            <a:off x="3784600" y="2027238"/>
            <a:ext cx="1679575" cy="422275"/>
          </a:xfrm>
          <a:prstGeom prst="rect">
            <a:avLst/>
          </a:prstGeom>
          <a:solidFill>
            <a:schemeClr val="accent1">
              <a:alpha val="14902"/>
            </a:schemeClr>
          </a:solidFill>
          <a:ln w="25400">
            <a:solidFill>
              <a:schemeClr val="accent1"/>
            </a:solidFill>
            <a:miter lim="800000"/>
            <a:headEnd/>
            <a:tailEnd/>
          </a:ln>
        </p:spPr>
        <p:txBody>
          <a:bodyPr>
            <a:spAutoFit/>
          </a:bodyPr>
          <a:lstStyle/>
          <a:p>
            <a:pPr algn="ctr">
              <a:spcAft>
                <a:spcPts val="1000"/>
              </a:spcAft>
              <a:buFont typeface="Arial" charset="0"/>
              <a:buNone/>
            </a:pPr>
            <a:r>
              <a:rPr lang="en-US" altLang="en-US" sz="1000">
                <a:latin typeface="Times New Roman" pitchFamily="18" charset="0"/>
                <a:cs typeface="Times New Roman" pitchFamily="18" charset="0"/>
              </a:rPr>
              <a:t>Tunes estimation from Booster Magnets current</a:t>
            </a:r>
          </a:p>
        </p:txBody>
      </p:sp>
      <p:sp>
        <p:nvSpPr>
          <p:cNvPr id="17418" name="TextBox 37"/>
          <p:cNvSpPr txBox="1">
            <a:spLocks noChangeArrowheads="1"/>
          </p:cNvSpPr>
          <p:nvPr/>
        </p:nvSpPr>
        <p:spPr bwMode="auto">
          <a:xfrm>
            <a:off x="3606800" y="3825875"/>
            <a:ext cx="1912938" cy="549275"/>
          </a:xfrm>
          <a:prstGeom prst="rect">
            <a:avLst/>
          </a:prstGeom>
          <a:solidFill>
            <a:schemeClr val="accent1">
              <a:alpha val="14902"/>
            </a:schemeClr>
          </a:solidFill>
          <a:ln w="25400">
            <a:solidFill>
              <a:schemeClr val="accent1"/>
            </a:solidFill>
            <a:miter lim="800000"/>
            <a:headEnd/>
            <a:tailEnd/>
          </a:ln>
        </p:spPr>
        <p:txBody>
          <a:bodyPr>
            <a:spAutoFit/>
          </a:bodyPr>
          <a:lstStyle/>
          <a:p>
            <a:pPr algn="ctr">
              <a:spcAft>
                <a:spcPts val="1000"/>
              </a:spcAft>
              <a:buFont typeface="Arial" charset="0"/>
              <a:buNone/>
            </a:pPr>
            <a:r>
              <a:rPr lang="en-US" altLang="en-US" sz="1000">
                <a:latin typeface="Times New Roman" pitchFamily="18" charset="0"/>
                <a:cs typeface="Times New Roman" pitchFamily="18" charset="0"/>
              </a:rPr>
              <a:t>X positions from Beam </a:t>
            </a:r>
          </a:p>
          <a:p>
            <a:pPr algn="ctr">
              <a:spcAft>
                <a:spcPts val="1000"/>
              </a:spcAft>
              <a:buFont typeface="Arial" charset="0"/>
              <a:buNone/>
            </a:pPr>
            <a:r>
              <a:rPr lang="en-US" altLang="en-US" sz="1000">
                <a:latin typeface="Times New Roman" pitchFamily="18" charset="0"/>
                <a:cs typeface="Times New Roman" pitchFamily="18" charset="0"/>
              </a:rPr>
              <a:t>(Itech Spark)</a:t>
            </a:r>
            <a:endParaRPr lang="en-GB" altLang="en-US" sz="1000">
              <a:latin typeface="Times New Roman" pitchFamily="18" charset="0"/>
              <a:cs typeface="Times New Roman" pitchFamily="18" charset="0"/>
            </a:endParaRPr>
          </a:p>
        </p:txBody>
      </p:sp>
      <p:grpSp>
        <p:nvGrpSpPr>
          <p:cNvPr id="17419" name="Group 73"/>
          <p:cNvGrpSpPr>
            <a:grpSpLocks/>
          </p:cNvGrpSpPr>
          <p:nvPr/>
        </p:nvGrpSpPr>
        <p:grpSpPr bwMode="auto">
          <a:xfrm>
            <a:off x="2024063" y="1874838"/>
            <a:ext cx="1347787" cy="1092200"/>
            <a:chOff x="263090" y="2614614"/>
            <a:chExt cx="1478978" cy="1316912"/>
          </a:xfrm>
        </p:grpSpPr>
        <p:cxnSp>
          <p:nvCxnSpPr>
            <p:cNvPr id="16" name="Straight Arrow Connector 15"/>
            <p:cNvCxnSpPr/>
            <p:nvPr/>
          </p:nvCxnSpPr>
          <p:spPr bwMode="auto">
            <a:xfrm>
              <a:off x="1341402" y="2861534"/>
              <a:ext cx="400666" cy="1915"/>
            </a:xfrm>
            <a:prstGeom prst="straightConnector1">
              <a:avLst/>
            </a:prstGeom>
            <a:ln>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435" name="TextBox 37"/>
            <p:cNvSpPr txBox="1">
              <a:spLocks noChangeArrowheads="1"/>
            </p:cNvSpPr>
            <p:nvPr/>
          </p:nvSpPr>
          <p:spPr bwMode="auto">
            <a:xfrm>
              <a:off x="263090" y="2614614"/>
              <a:ext cx="1073087" cy="1316912"/>
            </a:xfrm>
            <a:prstGeom prst="rect">
              <a:avLst/>
            </a:prstGeom>
            <a:solidFill>
              <a:schemeClr val="accent1">
                <a:alpha val="14902"/>
              </a:schemeClr>
            </a:solidFill>
            <a:ln w="25400">
              <a:solidFill>
                <a:schemeClr val="accent1"/>
              </a:solidFill>
              <a:miter lim="800000"/>
              <a:headEnd/>
              <a:tailEnd/>
            </a:ln>
          </p:spPr>
          <p:txBody>
            <a:bodyPr>
              <a:spAutoFit/>
            </a:bodyPr>
            <a:lstStyle/>
            <a:p>
              <a:pPr algn="ctr">
                <a:spcAft>
                  <a:spcPts val="1000"/>
                </a:spcAft>
                <a:buFont typeface="Arial" charset="0"/>
                <a:buNone/>
              </a:pPr>
              <a:r>
                <a:rPr lang="en-US" altLang="en-US" sz="1000" b="1">
                  <a:solidFill>
                    <a:schemeClr val="accent2"/>
                  </a:solidFill>
                  <a:latin typeface="Times New Roman" pitchFamily="18" charset="0"/>
                  <a:cs typeface="Times New Roman" pitchFamily="18" charset="0"/>
                </a:rPr>
                <a:t>I Dipole</a:t>
              </a:r>
            </a:p>
            <a:p>
              <a:pPr>
                <a:spcAft>
                  <a:spcPts val="1000"/>
                </a:spcAft>
                <a:buFont typeface="Arial" charset="0"/>
                <a:buNone/>
              </a:pPr>
              <a:r>
                <a:rPr lang="en-US" altLang="en-US" sz="1000" b="1">
                  <a:solidFill>
                    <a:schemeClr val="accent2"/>
                  </a:solidFill>
                  <a:latin typeface="Times New Roman" pitchFamily="18" charset="0"/>
                  <a:cs typeface="Times New Roman" pitchFamily="18" charset="0"/>
                </a:rPr>
                <a:t>       I QF </a:t>
              </a:r>
            </a:p>
            <a:p>
              <a:pPr>
                <a:spcAft>
                  <a:spcPts val="1000"/>
                </a:spcAft>
                <a:buFont typeface="Arial" charset="0"/>
                <a:buNone/>
              </a:pPr>
              <a:r>
                <a:rPr lang="en-US" altLang="en-US" sz="1000" b="1">
                  <a:solidFill>
                    <a:schemeClr val="accent2"/>
                  </a:solidFill>
                  <a:latin typeface="Times New Roman" pitchFamily="18" charset="0"/>
                  <a:cs typeface="Times New Roman" pitchFamily="18" charset="0"/>
                </a:rPr>
                <a:t>       I QD</a:t>
              </a:r>
              <a:endParaRPr lang="en-GB" altLang="en-US" sz="1000" b="1">
                <a:solidFill>
                  <a:schemeClr val="accent2"/>
                </a:solidFill>
                <a:latin typeface="Times New Roman" pitchFamily="18" charset="0"/>
                <a:cs typeface="Times New Roman" pitchFamily="18" charset="0"/>
              </a:endParaRPr>
            </a:p>
            <a:p>
              <a:pPr algn="ctr">
                <a:spcAft>
                  <a:spcPts val="1000"/>
                </a:spcAft>
                <a:buFont typeface="Arial" charset="0"/>
                <a:buNone/>
              </a:pPr>
              <a:endParaRPr lang="en-GB" altLang="en-US" sz="900" b="1">
                <a:solidFill>
                  <a:schemeClr val="accent2"/>
                </a:solidFill>
                <a:latin typeface="Times New Roman" pitchFamily="18" charset="0"/>
                <a:cs typeface="Times New Roman" pitchFamily="18" charset="0"/>
              </a:endParaRPr>
            </a:p>
          </p:txBody>
        </p:sp>
        <p:cxnSp>
          <p:nvCxnSpPr>
            <p:cNvPr id="19" name="Straight Arrow Connector 18"/>
            <p:cNvCxnSpPr/>
            <p:nvPr/>
          </p:nvCxnSpPr>
          <p:spPr bwMode="auto">
            <a:xfrm>
              <a:off x="1341402" y="3177364"/>
              <a:ext cx="400666" cy="0"/>
            </a:xfrm>
            <a:prstGeom prst="straightConnector1">
              <a:avLst/>
            </a:prstGeom>
            <a:ln>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bwMode="auto">
            <a:xfrm>
              <a:off x="1341402" y="3481708"/>
              <a:ext cx="400666" cy="1915"/>
            </a:xfrm>
            <a:prstGeom prst="straightConnector1">
              <a:avLst/>
            </a:prstGeom>
            <a:ln>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7420" name="Group 73"/>
          <p:cNvGrpSpPr>
            <a:grpSpLocks/>
          </p:cNvGrpSpPr>
          <p:nvPr/>
        </p:nvGrpSpPr>
        <p:grpSpPr bwMode="auto">
          <a:xfrm>
            <a:off x="701675" y="2913063"/>
            <a:ext cx="2665413" cy="593725"/>
            <a:chOff x="133770" y="2453757"/>
            <a:chExt cx="2925669" cy="716971"/>
          </a:xfrm>
        </p:grpSpPr>
        <p:sp>
          <p:nvSpPr>
            <p:cNvPr id="17432" name="TextBox 37"/>
            <p:cNvSpPr txBox="1">
              <a:spLocks noChangeArrowheads="1"/>
            </p:cNvSpPr>
            <p:nvPr/>
          </p:nvSpPr>
          <p:spPr bwMode="auto">
            <a:xfrm>
              <a:off x="133770" y="2507434"/>
              <a:ext cx="1179677" cy="663294"/>
            </a:xfrm>
            <a:prstGeom prst="rect">
              <a:avLst/>
            </a:prstGeom>
            <a:solidFill>
              <a:schemeClr val="accent1">
                <a:alpha val="14902"/>
              </a:schemeClr>
            </a:solidFill>
            <a:ln w="25400">
              <a:solidFill>
                <a:schemeClr val="accent1"/>
              </a:solidFill>
              <a:miter lim="800000"/>
              <a:headEnd/>
              <a:tailEnd/>
            </a:ln>
          </p:spPr>
          <p:txBody>
            <a:bodyPr>
              <a:spAutoFit/>
            </a:bodyPr>
            <a:lstStyle/>
            <a:p>
              <a:pPr algn="ctr">
                <a:spcAft>
                  <a:spcPts val="1000"/>
                </a:spcAft>
                <a:buFont typeface="Arial" charset="0"/>
                <a:buNone/>
              </a:pPr>
              <a:r>
                <a:rPr lang="en-US" altLang="en-US" sz="1000">
                  <a:solidFill>
                    <a:schemeClr val="accent2"/>
                  </a:solidFill>
                  <a:latin typeface="Times New Roman" pitchFamily="18" charset="0"/>
                  <a:cs typeface="Times New Roman" pitchFamily="18" charset="0"/>
                </a:rPr>
                <a:t>Trigger </a:t>
              </a:r>
            </a:p>
            <a:p>
              <a:pPr algn="ctr">
                <a:spcAft>
                  <a:spcPts val="1000"/>
                </a:spcAft>
                <a:buFont typeface="Arial" charset="0"/>
                <a:buNone/>
              </a:pPr>
              <a:r>
                <a:rPr lang="en-US" altLang="en-US" sz="1000">
                  <a:solidFill>
                    <a:schemeClr val="accent2"/>
                  </a:solidFill>
                  <a:latin typeface="Times New Roman" pitchFamily="18" charset="0"/>
                  <a:cs typeface="Times New Roman" pitchFamily="18" charset="0"/>
                </a:rPr>
                <a:t>(T0 + 6ms)</a:t>
              </a:r>
              <a:endParaRPr lang="en-GB" altLang="en-US" sz="1000">
                <a:solidFill>
                  <a:schemeClr val="accent2"/>
                </a:solidFill>
                <a:latin typeface="Times New Roman" pitchFamily="18" charset="0"/>
                <a:cs typeface="Times New Roman" pitchFamily="18" charset="0"/>
              </a:endParaRPr>
            </a:p>
          </p:txBody>
        </p:sp>
        <p:cxnSp>
          <p:nvCxnSpPr>
            <p:cNvPr id="26" name="Straight Arrow Connector 25"/>
            <p:cNvCxnSpPr/>
            <p:nvPr/>
          </p:nvCxnSpPr>
          <p:spPr bwMode="auto">
            <a:xfrm flipV="1">
              <a:off x="1311704" y="2453757"/>
              <a:ext cx="1747735" cy="249215"/>
            </a:xfrm>
            <a:prstGeom prst="straightConnector1">
              <a:avLst/>
            </a:prstGeom>
            <a:ln>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9" name="Straight Arrow Connector 28"/>
          <p:cNvCxnSpPr/>
          <p:nvPr/>
        </p:nvCxnSpPr>
        <p:spPr bwMode="auto">
          <a:xfrm>
            <a:off x="1779588" y="3228975"/>
            <a:ext cx="1595437" cy="211138"/>
          </a:xfrm>
          <a:prstGeom prst="straightConnector1">
            <a:avLst/>
          </a:prstGeom>
          <a:ln>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17422" name="Group 36"/>
          <p:cNvGrpSpPr>
            <a:grpSpLocks/>
          </p:cNvGrpSpPr>
          <p:nvPr/>
        </p:nvGrpSpPr>
        <p:grpSpPr bwMode="auto">
          <a:xfrm>
            <a:off x="2022475" y="3762375"/>
            <a:ext cx="1352550" cy="549275"/>
            <a:chOff x="2543911" y="4309742"/>
            <a:chExt cx="1353138" cy="659159"/>
          </a:xfrm>
        </p:grpSpPr>
        <p:grpSp>
          <p:nvGrpSpPr>
            <p:cNvPr id="17426" name="Group 73"/>
            <p:cNvGrpSpPr>
              <a:grpSpLocks/>
            </p:cNvGrpSpPr>
            <p:nvPr/>
          </p:nvGrpSpPr>
          <p:grpSpPr bwMode="auto">
            <a:xfrm>
              <a:off x="2543911" y="4309742"/>
              <a:ext cx="1348374" cy="659159"/>
              <a:chOff x="247660" y="2756092"/>
              <a:chExt cx="1479798" cy="662915"/>
            </a:xfrm>
          </p:grpSpPr>
          <p:cxnSp>
            <p:nvCxnSpPr>
              <p:cNvPr id="32" name="Straight Arrow Connector 31"/>
              <p:cNvCxnSpPr/>
              <p:nvPr/>
            </p:nvCxnSpPr>
            <p:spPr bwMode="auto">
              <a:xfrm>
                <a:off x="1326571" y="2861469"/>
                <a:ext cx="400887" cy="0"/>
              </a:xfrm>
              <a:prstGeom prst="straightConnector1">
                <a:avLst/>
              </a:prstGeom>
              <a:ln>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429" name="TextBox 37"/>
              <p:cNvSpPr txBox="1">
                <a:spLocks noChangeArrowheads="1"/>
              </p:cNvSpPr>
              <p:nvPr/>
            </p:nvSpPr>
            <p:spPr bwMode="auto">
              <a:xfrm>
                <a:off x="247660" y="2756092"/>
                <a:ext cx="1073681" cy="662915"/>
              </a:xfrm>
              <a:prstGeom prst="rect">
                <a:avLst/>
              </a:prstGeom>
              <a:solidFill>
                <a:schemeClr val="accent1">
                  <a:alpha val="14902"/>
                </a:schemeClr>
              </a:solidFill>
              <a:ln w="25400">
                <a:solidFill>
                  <a:schemeClr val="accent1"/>
                </a:solidFill>
                <a:miter lim="800000"/>
                <a:headEnd/>
                <a:tailEnd/>
              </a:ln>
            </p:spPr>
            <p:txBody>
              <a:bodyPr>
                <a:spAutoFit/>
              </a:bodyPr>
              <a:lstStyle/>
              <a:p>
                <a:pPr algn="ctr">
                  <a:spcAft>
                    <a:spcPts val="1000"/>
                  </a:spcAft>
                  <a:buFont typeface="Arial" charset="0"/>
                  <a:buNone/>
                </a:pPr>
                <a:r>
                  <a:rPr lang="en-US" altLang="en-US" sz="1000" b="1">
                    <a:solidFill>
                      <a:schemeClr val="accent2"/>
                    </a:solidFill>
                    <a:latin typeface="Times New Roman" pitchFamily="18" charset="0"/>
                    <a:cs typeface="Times New Roman" pitchFamily="18" charset="0"/>
                  </a:rPr>
                  <a:t>BPM</a:t>
                </a:r>
              </a:p>
              <a:p>
                <a:pPr algn="ctr">
                  <a:spcAft>
                    <a:spcPts val="1000"/>
                  </a:spcAft>
                  <a:buFont typeface="Arial" charset="0"/>
                  <a:buNone/>
                </a:pPr>
                <a:endParaRPr lang="en-GB" altLang="en-US" sz="1000" b="1">
                  <a:solidFill>
                    <a:schemeClr val="accent2"/>
                  </a:solidFill>
                  <a:latin typeface="Times New Roman" pitchFamily="18" charset="0"/>
                  <a:cs typeface="Times New Roman" pitchFamily="18" charset="0"/>
                </a:endParaRPr>
              </a:p>
            </p:txBody>
          </p:sp>
          <p:cxnSp>
            <p:nvCxnSpPr>
              <p:cNvPr id="34" name="Straight Arrow Connector 33"/>
              <p:cNvCxnSpPr/>
              <p:nvPr/>
            </p:nvCxnSpPr>
            <p:spPr bwMode="auto">
              <a:xfrm>
                <a:off x="1326571" y="3175683"/>
                <a:ext cx="400887" cy="1915"/>
              </a:xfrm>
              <a:prstGeom prst="straightConnector1">
                <a:avLst/>
              </a:prstGeom>
              <a:ln>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bwMode="auto">
              <a:xfrm>
                <a:off x="1326571" y="3340454"/>
                <a:ext cx="400887" cy="0"/>
              </a:xfrm>
              <a:prstGeom prst="straightConnector1">
                <a:avLst/>
              </a:prstGeom>
              <a:ln>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cxnSp>
          <p:nvCxnSpPr>
            <p:cNvPr id="36" name="Straight Arrow Connector 35"/>
            <p:cNvCxnSpPr/>
            <p:nvPr/>
          </p:nvCxnSpPr>
          <p:spPr bwMode="auto">
            <a:xfrm>
              <a:off x="3531765" y="4574549"/>
              <a:ext cx="365284" cy="1904"/>
            </a:xfrm>
            <a:prstGeom prst="straightConnector1">
              <a:avLst/>
            </a:prstGeom>
            <a:ln>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17423" name="TextBox 37"/>
          <p:cNvSpPr txBox="1">
            <a:spLocks noChangeArrowheads="1"/>
          </p:cNvSpPr>
          <p:nvPr/>
        </p:nvSpPr>
        <p:spPr bwMode="auto">
          <a:xfrm>
            <a:off x="5780088" y="3394075"/>
            <a:ext cx="1065212" cy="269875"/>
          </a:xfrm>
          <a:prstGeom prst="rect">
            <a:avLst/>
          </a:prstGeom>
          <a:solidFill>
            <a:schemeClr val="accent1">
              <a:alpha val="14902"/>
            </a:schemeClr>
          </a:solidFill>
          <a:ln w="25400">
            <a:solidFill>
              <a:schemeClr val="accent1"/>
            </a:solidFill>
            <a:miter lim="800000"/>
            <a:headEnd/>
            <a:tailEnd/>
          </a:ln>
        </p:spPr>
        <p:txBody>
          <a:bodyPr>
            <a:spAutoFit/>
          </a:bodyPr>
          <a:lstStyle/>
          <a:p>
            <a:pPr algn="ctr">
              <a:spcAft>
                <a:spcPts val="1000"/>
              </a:spcAft>
              <a:buFont typeface="Arial" charset="0"/>
              <a:buNone/>
            </a:pPr>
            <a:r>
              <a:rPr lang="en-GB" altLang="en-US" sz="1000">
                <a:solidFill>
                  <a:schemeClr val="accent2"/>
                </a:solidFill>
                <a:latin typeface="Times New Roman" pitchFamily="18" charset="0"/>
                <a:cs typeface="Times New Roman" pitchFamily="18" charset="0"/>
              </a:rPr>
              <a:t>Server</a:t>
            </a:r>
          </a:p>
        </p:txBody>
      </p:sp>
      <p:sp>
        <p:nvSpPr>
          <p:cNvPr id="17424" name="TextBox 38"/>
          <p:cNvSpPr txBox="1">
            <a:spLocks noChangeArrowheads="1"/>
          </p:cNvSpPr>
          <p:nvPr/>
        </p:nvSpPr>
        <p:spPr bwMode="auto">
          <a:xfrm>
            <a:off x="5780088" y="2732088"/>
            <a:ext cx="1065212" cy="269875"/>
          </a:xfrm>
          <a:prstGeom prst="rect">
            <a:avLst/>
          </a:prstGeom>
          <a:solidFill>
            <a:schemeClr val="accent1">
              <a:alpha val="14902"/>
            </a:schemeClr>
          </a:solidFill>
          <a:ln w="25400">
            <a:solidFill>
              <a:schemeClr val="accent1"/>
            </a:solidFill>
            <a:miter lim="800000"/>
            <a:headEnd/>
            <a:tailEnd/>
          </a:ln>
        </p:spPr>
        <p:txBody>
          <a:bodyPr>
            <a:spAutoFit/>
          </a:bodyPr>
          <a:lstStyle/>
          <a:p>
            <a:pPr algn="ctr">
              <a:spcAft>
                <a:spcPts val="1000"/>
              </a:spcAft>
              <a:buFont typeface="Arial" charset="0"/>
              <a:buNone/>
            </a:pPr>
            <a:r>
              <a:rPr lang="en-GB" altLang="en-US" sz="1000">
                <a:solidFill>
                  <a:schemeClr val="accent2"/>
                </a:solidFill>
                <a:latin typeface="Times New Roman" pitchFamily="18" charset="0"/>
                <a:cs typeface="Times New Roman" pitchFamily="18" charset="0"/>
              </a:rPr>
              <a:t>Server</a:t>
            </a:r>
          </a:p>
        </p:txBody>
      </p:sp>
      <p:sp>
        <p:nvSpPr>
          <p:cNvPr id="17425" name="TextBox 37"/>
          <p:cNvSpPr txBox="1">
            <a:spLocks noChangeArrowheads="1"/>
          </p:cNvSpPr>
          <p:nvPr/>
        </p:nvSpPr>
        <p:spPr bwMode="auto">
          <a:xfrm>
            <a:off x="6850063" y="2636838"/>
            <a:ext cx="1335087" cy="1228725"/>
          </a:xfrm>
          <a:prstGeom prst="rect">
            <a:avLst/>
          </a:prstGeom>
          <a:solidFill>
            <a:srgbClr val="7030A0">
              <a:alpha val="14902"/>
            </a:srgbClr>
          </a:solidFill>
          <a:ln w="25400">
            <a:solidFill>
              <a:schemeClr val="accent1"/>
            </a:solidFill>
            <a:miter lim="800000"/>
            <a:headEnd/>
            <a:tailEnd/>
          </a:ln>
        </p:spPr>
        <p:txBody>
          <a:bodyPr>
            <a:spAutoFit/>
          </a:bodyPr>
          <a:lstStyle/>
          <a:p>
            <a:pPr algn="ctr">
              <a:spcAft>
                <a:spcPts val="1000"/>
              </a:spcAft>
              <a:buFont typeface="Arial" charset="0"/>
              <a:buNone/>
            </a:pPr>
            <a:endParaRPr lang="en-US" altLang="en-US" sz="1200">
              <a:solidFill>
                <a:schemeClr val="accent2"/>
              </a:solidFill>
              <a:latin typeface="Times New Roman" pitchFamily="18" charset="0"/>
              <a:cs typeface="Times New Roman" pitchFamily="18" charset="0"/>
            </a:endParaRPr>
          </a:p>
          <a:p>
            <a:pPr algn="ctr">
              <a:spcAft>
                <a:spcPts val="1000"/>
              </a:spcAft>
              <a:buFont typeface="Arial" charset="0"/>
              <a:buNone/>
            </a:pPr>
            <a:r>
              <a:rPr lang="en-US" altLang="en-US" sz="1200">
                <a:solidFill>
                  <a:schemeClr val="accent2"/>
                </a:solidFill>
                <a:latin typeface="Times New Roman" pitchFamily="18" charset="0"/>
                <a:cs typeface="Times New Roman" pitchFamily="18" charset="0"/>
              </a:rPr>
              <a:t>Synchronous </a:t>
            </a:r>
          </a:p>
          <a:p>
            <a:pPr algn="ctr">
              <a:spcAft>
                <a:spcPts val="1000"/>
              </a:spcAft>
              <a:buFont typeface="Arial" charset="0"/>
              <a:buNone/>
            </a:pPr>
            <a:r>
              <a:rPr lang="en-US" altLang="en-US" sz="1200">
                <a:solidFill>
                  <a:schemeClr val="accent2"/>
                </a:solidFill>
                <a:latin typeface="Times New Roman" pitchFamily="18" charset="0"/>
                <a:cs typeface="Times New Roman" pitchFamily="18" charset="0"/>
              </a:rPr>
              <a:t>data recording</a:t>
            </a:r>
          </a:p>
          <a:p>
            <a:pPr algn="ctr">
              <a:spcAft>
                <a:spcPts val="1000"/>
              </a:spcAft>
              <a:buFont typeface="Arial" charset="0"/>
              <a:buNone/>
            </a:pPr>
            <a:r>
              <a:rPr lang="en-US" altLang="en-US" sz="1200">
                <a:solidFill>
                  <a:schemeClr val="accent2"/>
                </a:solidFill>
                <a:latin typeface="Times New Roman" pitchFamily="18" charset="0"/>
                <a:cs typeface="Times New Roman" pitchFamily="18" charset="0"/>
              </a:rPr>
              <a:t> </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7" name="Slide Number Placeholder 5"/>
          <p:cNvSpPr txBox="1">
            <a:spLocks noGrp="1"/>
          </p:cNvSpPr>
          <p:nvPr/>
        </p:nvSpPr>
        <p:spPr bwMode="auto">
          <a:xfrm>
            <a:off x="8434388" y="5511800"/>
            <a:ext cx="661987" cy="188913"/>
          </a:xfrm>
          <a:prstGeom prst="rect">
            <a:avLst/>
          </a:prstGeom>
          <a:noFill/>
          <a:ln w="9525">
            <a:noFill/>
            <a:miter lim="800000"/>
            <a:headEnd/>
            <a:tailEnd/>
          </a:ln>
        </p:spPr>
        <p:txBody>
          <a:bodyPr/>
          <a:lstStyle/>
          <a:p>
            <a:pPr algn="r">
              <a:spcAft>
                <a:spcPts val="1000"/>
              </a:spcAft>
              <a:buFont typeface="Arial" charset="0"/>
              <a:buNone/>
            </a:pPr>
            <a:fld id="{F1AA1D49-C5C7-4B23-BAB7-19AC303F26BC}" type="slidenum">
              <a:rPr lang="en-GB" altLang="en-US" sz="800" b="1">
                <a:solidFill>
                  <a:schemeClr val="bg1"/>
                </a:solidFill>
              </a:rPr>
              <a:pPr algn="r">
                <a:spcAft>
                  <a:spcPts val="1000"/>
                </a:spcAft>
                <a:buFont typeface="Arial" charset="0"/>
                <a:buNone/>
              </a:pPr>
              <a:t>11</a:t>
            </a:fld>
            <a:endParaRPr lang="en-GB" altLang="en-US" sz="800" b="1">
              <a:solidFill>
                <a:schemeClr val="bg1"/>
              </a:solidFill>
            </a:endParaRPr>
          </a:p>
        </p:txBody>
      </p:sp>
      <p:sp>
        <p:nvSpPr>
          <p:cNvPr id="19458" name="Date Placeholder 3"/>
          <p:cNvSpPr txBox="1">
            <a:spLocks noGrp="1"/>
          </p:cNvSpPr>
          <p:nvPr/>
        </p:nvSpPr>
        <p:spPr bwMode="auto">
          <a:xfrm>
            <a:off x="685800" y="5207000"/>
            <a:ext cx="1905000" cy="381000"/>
          </a:xfrm>
          <a:prstGeom prst="rect">
            <a:avLst/>
          </a:prstGeom>
          <a:noFill/>
          <a:ln w="9525">
            <a:noFill/>
            <a:miter lim="800000"/>
            <a:headEnd/>
            <a:tailEnd/>
          </a:ln>
        </p:spPr>
        <p:txBody>
          <a:bodyPr/>
          <a:lstStyle/>
          <a:p>
            <a:pPr>
              <a:spcAft>
                <a:spcPts val="1000"/>
              </a:spcAft>
              <a:buFont typeface="Arial" charset="0"/>
              <a:buNone/>
            </a:pPr>
            <a:fld id="{F7C5C95A-DD3C-4F97-B0B8-27352A7D3771}" type="datetime1">
              <a:rPr lang="en-GB" altLang="en-US" sz="800" b="1">
                <a:solidFill>
                  <a:schemeClr val="bg1"/>
                </a:solidFill>
              </a:rPr>
              <a:pPr>
                <a:spcAft>
                  <a:spcPts val="1000"/>
                </a:spcAft>
                <a:buFont typeface="Arial" charset="0"/>
                <a:buNone/>
              </a:pPr>
              <a:t>12/06/2015</a:t>
            </a:fld>
            <a:endParaRPr lang="en-GB" altLang="en-US" sz="800" b="1">
              <a:solidFill>
                <a:schemeClr val="bg1"/>
              </a:solidFill>
            </a:endParaRPr>
          </a:p>
        </p:txBody>
      </p:sp>
      <p:sp>
        <p:nvSpPr>
          <p:cNvPr id="19459" name="Rectangle 228"/>
          <p:cNvSpPr>
            <a:spLocks noChangeArrowheads="1"/>
          </p:cNvSpPr>
          <p:nvPr/>
        </p:nvSpPr>
        <p:spPr bwMode="auto">
          <a:xfrm>
            <a:off x="442913" y="1039813"/>
            <a:ext cx="2533650" cy="306387"/>
          </a:xfrm>
          <a:prstGeom prst="rect">
            <a:avLst/>
          </a:prstGeom>
          <a:noFill/>
          <a:ln w="9525">
            <a:noFill/>
            <a:miter lim="800000"/>
            <a:headEnd/>
            <a:tailEnd/>
          </a:ln>
        </p:spPr>
        <p:txBody>
          <a:bodyPr wrap="none">
            <a:spAutoFit/>
          </a:bodyPr>
          <a:lstStyle/>
          <a:p>
            <a:pPr>
              <a:spcAft>
                <a:spcPts val="1000"/>
              </a:spcAft>
              <a:buFont typeface="Arial" charset="0"/>
              <a:buNone/>
            </a:pPr>
            <a:r>
              <a:rPr lang="en-US" altLang="en-US" sz="1400" i="1">
                <a:solidFill>
                  <a:srgbClr val="0098D4"/>
                </a:solidFill>
                <a:latin typeface="Verdana" pitchFamily="34" charset="0"/>
                <a:sym typeface="Wingdings" pitchFamily="2" charset="2"/>
              </a:rPr>
              <a:t>Comparison result</a:t>
            </a:r>
            <a:endParaRPr lang="en-GB" altLang="en-US" sz="1400" i="1">
              <a:solidFill>
                <a:srgbClr val="0098D4"/>
              </a:solidFill>
              <a:latin typeface="Verdana" pitchFamily="34" charset="0"/>
              <a:sym typeface="Wingdings" pitchFamily="2" charset="2"/>
            </a:endParaRPr>
          </a:p>
        </p:txBody>
      </p:sp>
      <p:sp>
        <p:nvSpPr>
          <p:cNvPr id="19460" name="Rectangle 11"/>
          <p:cNvSpPr>
            <a:spLocks noChangeArrowheads="1"/>
          </p:cNvSpPr>
          <p:nvPr/>
        </p:nvSpPr>
        <p:spPr bwMode="auto">
          <a:xfrm>
            <a:off x="3122613" y="1057275"/>
            <a:ext cx="5584825" cy="280988"/>
          </a:xfrm>
          <a:prstGeom prst="rect">
            <a:avLst/>
          </a:prstGeom>
          <a:noFill/>
          <a:ln w="9525">
            <a:noFill/>
            <a:miter lim="800000"/>
            <a:headEnd/>
            <a:tailEnd/>
          </a:ln>
        </p:spPr>
        <p:txBody>
          <a:bodyPr>
            <a:spAutoFit/>
          </a:bodyPr>
          <a:lstStyle/>
          <a:p>
            <a:pPr marL="273050" indent="-342900">
              <a:spcBef>
                <a:spcPts val="600"/>
              </a:spcBef>
              <a:spcAft>
                <a:spcPts val="1000"/>
              </a:spcAft>
              <a:buClr>
                <a:schemeClr val="hlink"/>
              </a:buClr>
              <a:buSzPct val="110000"/>
              <a:buFont typeface="Arial" charset="0"/>
              <a:buNone/>
            </a:pPr>
            <a:r>
              <a:rPr lang="en-GB" altLang="en-US" sz="1200" i="1">
                <a:solidFill>
                  <a:srgbClr val="026BCA"/>
                </a:solidFill>
                <a:latin typeface="Verdana" pitchFamily="34" charset="0"/>
                <a:sym typeface="Wingdings" pitchFamily="2" charset="2"/>
              </a:rPr>
              <a:t> X tune </a:t>
            </a:r>
            <a:r>
              <a:rPr lang="en-GB" altLang="en-US" sz="1200" i="1">
                <a:solidFill>
                  <a:srgbClr val="C00000"/>
                </a:solidFill>
                <a:latin typeface="Verdana" pitchFamily="34" charset="0"/>
              </a:rPr>
              <a:t>estimation</a:t>
            </a:r>
            <a:r>
              <a:rPr lang="en-GB" altLang="en-US" sz="1200" i="1">
                <a:solidFill>
                  <a:srgbClr val="026BCA"/>
                </a:solidFill>
                <a:latin typeface="Verdana" pitchFamily="34" charset="0"/>
              </a:rPr>
              <a:t> / </a:t>
            </a:r>
            <a:r>
              <a:rPr lang="en-GB" altLang="en-US" sz="1200" i="1">
                <a:solidFill>
                  <a:srgbClr val="160BF5"/>
                </a:solidFill>
                <a:latin typeface="Verdana" pitchFamily="34" charset="0"/>
              </a:rPr>
              <a:t>measured</a:t>
            </a:r>
            <a:r>
              <a:rPr lang="en-GB" altLang="en-US" sz="1200" i="1">
                <a:solidFill>
                  <a:srgbClr val="026BCA"/>
                </a:solidFill>
                <a:latin typeface="Verdana" pitchFamily="34" charset="0"/>
              </a:rPr>
              <a:t> on beam</a:t>
            </a:r>
          </a:p>
        </p:txBody>
      </p:sp>
      <p:sp>
        <p:nvSpPr>
          <p:cNvPr id="19461" name="Footer Placeholder 4"/>
          <p:cNvSpPr txBox="1">
            <a:spLocks noGrp="1"/>
          </p:cNvSpPr>
          <p:nvPr/>
        </p:nvSpPr>
        <p:spPr bwMode="auto">
          <a:xfrm>
            <a:off x="4203700" y="5511800"/>
            <a:ext cx="4168775" cy="188913"/>
          </a:xfrm>
          <a:prstGeom prst="rect">
            <a:avLst/>
          </a:prstGeom>
          <a:noFill/>
          <a:ln w="9525">
            <a:noFill/>
            <a:miter lim="800000"/>
            <a:headEnd/>
            <a:tailEnd/>
          </a:ln>
        </p:spPr>
        <p:txBody>
          <a:bodyPr/>
          <a:lstStyle/>
          <a:p>
            <a:pPr algn="r">
              <a:spcAft>
                <a:spcPts val="1000"/>
              </a:spcAft>
              <a:buFont typeface="Arial" charset="0"/>
              <a:buNone/>
            </a:pPr>
            <a:r>
              <a:rPr lang="en-GB" altLang="en-US" sz="800" b="1">
                <a:solidFill>
                  <a:schemeClr val="bg1"/>
                </a:solidFill>
              </a:rPr>
              <a:t>ESRF Accelerator &amp; Sources Division            JM Koch</a:t>
            </a:r>
          </a:p>
        </p:txBody>
      </p:sp>
      <p:sp>
        <p:nvSpPr>
          <p:cNvPr id="19462" name="Rectangle 2"/>
          <p:cNvSpPr>
            <a:spLocks noChangeArrowheads="1"/>
          </p:cNvSpPr>
          <p:nvPr/>
        </p:nvSpPr>
        <p:spPr bwMode="auto">
          <a:xfrm>
            <a:off x="457200" y="554038"/>
            <a:ext cx="8229600" cy="368300"/>
          </a:xfrm>
          <a:prstGeom prst="rect">
            <a:avLst/>
          </a:prstGeom>
          <a:noFill/>
          <a:ln w="9525">
            <a:noFill/>
            <a:miter lim="800000"/>
            <a:headEnd/>
            <a:tailEnd/>
          </a:ln>
        </p:spPr>
        <p:txBody>
          <a:bodyPr anchor="ctr"/>
          <a:lstStyle/>
          <a:p>
            <a:pPr algn="ctr">
              <a:spcAft>
                <a:spcPts val="1000"/>
              </a:spcAft>
              <a:buFont typeface="Arial" charset="0"/>
              <a:buNone/>
            </a:pPr>
            <a:r>
              <a:rPr lang="en-US" altLang="en-US" sz="2400">
                <a:solidFill>
                  <a:srgbClr val="1B5092"/>
                </a:solidFill>
                <a:latin typeface="Times New Roman" pitchFamily="18" charset="0"/>
              </a:rPr>
              <a:t>BPSS currents measurement</a:t>
            </a:r>
          </a:p>
        </p:txBody>
      </p:sp>
      <p:pic>
        <p:nvPicPr>
          <p:cNvPr id="19463" name="Picture 8" descr="CMP_6ms.jpg"/>
          <p:cNvPicPr>
            <a:picLocks noChangeAspect="1"/>
          </p:cNvPicPr>
          <p:nvPr/>
        </p:nvPicPr>
        <p:blipFill>
          <a:blip r:embed="rId3"/>
          <a:srcRect/>
          <a:stretch>
            <a:fillRect/>
          </a:stretch>
        </p:blipFill>
        <p:spPr bwMode="auto">
          <a:xfrm>
            <a:off x="574675" y="1531938"/>
            <a:ext cx="7866063" cy="34972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p:cNvSpPr>
          <p:nvPr>
            <p:ph type="title"/>
          </p:nvPr>
        </p:nvSpPr>
        <p:spPr/>
        <p:txBody>
          <a:bodyPr wrap="square" numCol="1" compatLnSpc="1">
            <a:prstTxWarp prst="textNoShape">
              <a:avLst/>
            </a:prstTxWarp>
          </a:bodyPr>
          <a:lstStyle/>
          <a:p>
            <a:r>
              <a:rPr lang="en-GB" cap="none" smtClean="0"/>
              <a:t>Cancellation of beam position oscillations caused by the injection</a:t>
            </a:r>
            <a:endParaRPr lang="en-US" cap="none" smtClean="0"/>
          </a:p>
        </p:txBody>
      </p:sp>
      <p:sp>
        <p:nvSpPr>
          <p:cNvPr id="22530" name="Rectangle 3"/>
          <p:cNvSpPr>
            <a:spLocks noGrp="1"/>
          </p:cNvSpPr>
          <p:nvPr>
            <p:ph type="body" idx="1"/>
          </p:nvPr>
        </p:nvSpPr>
        <p:spPr/>
        <p:txBody>
          <a:bodyPr/>
          <a:lstStyle/>
          <a:p>
            <a:r>
              <a:rPr lang="en-US" smtClean="0"/>
              <a:t>At each injection oscillation of the beam position and orbit distortion in both H and V plane</a:t>
            </a:r>
          </a:p>
          <a:p>
            <a:r>
              <a:rPr lang="en-US" u="sng" smtClean="0"/>
              <a:t>Amplitude in the horizontal plane plane:</a:t>
            </a:r>
          </a:p>
          <a:p>
            <a:r>
              <a:rPr lang="en-US" smtClean="0"/>
              <a:t>2 mm position oscillation / 7ms damping time</a:t>
            </a:r>
          </a:p>
          <a:p>
            <a:r>
              <a:rPr lang="en-US" smtClean="0"/>
              <a:t> .5mm peak orbit distortion during 2ms</a:t>
            </a:r>
          </a:p>
          <a:p>
            <a:r>
              <a:rPr lang="en-US" u="sng" smtClean="0"/>
              <a:t>Amplitude in the vertical plane:</a:t>
            </a:r>
            <a:r>
              <a:rPr lang="en-US" smtClean="0"/>
              <a:t> </a:t>
            </a:r>
          </a:p>
          <a:p>
            <a:r>
              <a:rPr lang="en-US" smtClean="0"/>
              <a:t>.1 mm position oscillation / 7ms damping time</a:t>
            </a:r>
          </a:p>
          <a:p>
            <a:r>
              <a:rPr lang="en-US" smtClean="0"/>
              <a:t>.05mm orbit distortion peak orbit distortion during 2ms</a:t>
            </a:r>
          </a:p>
        </p:txBody>
      </p:sp>
      <p:sp>
        <p:nvSpPr>
          <p:cNvPr id="22531" name="Text Box 4"/>
          <p:cNvSpPr txBox="1">
            <a:spLocks noChangeArrowheads="1"/>
          </p:cNvSpPr>
          <p:nvPr/>
        </p:nvSpPr>
        <p:spPr bwMode="auto">
          <a:xfrm>
            <a:off x="119063" y="4297363"/>
            <a:ext cx="8863012" cy="701675"/>
          </a:xfrm>
          <a:prstGeom prst="rect">
            <a:avLst/>
          </a:prstGeom>
          <a:solidFill>
            <a:srgbClr val="ACFCFE"/>
          </a:solidFill>
          <a:ln w="9525">
            <a:noFill/>
            <a:miter lim="800000"/>
            <a:headEnd/>
            <a:tailEnd/>
          </a:ln>
        </p:spPr>
        <p:txBody>
          <a:bodyPr wrap="none">
            <a:spAutoFit/>
          </a:bodyPr>
          <a:lstStyle/>
          <a:p>
            <a:pPr algn="ctr"/>
            <a:r>
              <a:rPr lang="en-US" sz="2000" b="1"/>
              <a:t>However due to the 10</a:t>
            </a:r>
            <a:r>
              <a:rPr lang="en-US" sz="2000" b="1" baseline="30000"/>
              <a:t>3</a:t>
            </a:r>
            <a:r>
              <a:rPr lang="en-US" sz="2000" b="1"/>
              <a:t> ratio of horizontal/vertical emitance,</a:t>
            </a:r>
          </a:p>
          <a:p>
            <a:pPr algn="ctr"/>
            <a:r>
              <a:rPr lang="en-US" sz="2000" b="1"/>
              <a:t>the relative increase of the emitance is much larger in the vertical plane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ChangeArrowheads="1"/>
          </p:cNvSpPr>
          <p:nvPr/>
        </p:nvSpPr>
        <p:spPr bwMode="gray">
          <a:xfrm>
            <a:off x="746125" y="125413"/>
            <a:ext cx="8102600" cy="482600"/>
          </a:xfrm>
          <a:prstGeom prst="rect">
            <a:avLst/>
          </a:prstGeom>
          <a:solidFill>
            <a:schemeClr val="accent1"/>
          </a:solidFill>
          <a:ln w="9525">
            <a:noFill/>
            <a:miter lim="800000"/>
            <a:headEnd/>
            <a:tailEnd/>
          </a:ln>
        </p:spPr>
        <p:txBody>
          <a:bodyPr anchor="ctr"/>
          <a:lstStyle/>
          <a:p>
            <a:r>
              <a:rPr lang="en-US" altLang="en-US" b="1">
                <a:solidFill>
                  <a:schemeClr val="bg1"/>
                </a:solidFill>
              </a:rPr>
              <a:t>Beam orbit perturbation during the injection</a:t>
            </a:r>
          </a:p>
        </p:txBody>
      </p:sp>
      <p:pic>
        <p:nvPicPr>
          <p:cNvPr id="23554" name="Picture 1"/>
          <p:cNvPicPr>
            <a:picLocks noChangeAspect="1"/>
          </p:cNvPicPr>
          <p:nvPr/>
        </p:nvPicPr>
        <p:blipFill>
          <a:blip r:embed="rId2"/>
          <a:srcRect/>
          <a:stretch>
            <a:fillRect/>
          </a:stretch>
        </p:blipFill>
        <p:spPr bwMode="auto">
          <a:xfrm>
            <a:off x="4841875" y="1247775"/>
            <a:ext cx="3168650" cy="2568575"/>
          </a:xfrm>
          <a:prstGeom prst="rect">
            <a:avLst/>
          </a:prstGeom>
          <a:noFill/>
          <a:ln w="9525">
            <a:noFill/>
            <a:miter lim="800000"/>
            <a:headEnd/>
            <a:tailEnd/>
          </a:ln>
        </p:spPr>
      </p:pic>
      <p:sp>
        <p:nvSpPr>
          <p:cNvPr id="23555" name="Text Box 5"/>
          <p:cNvSpPr txBox="1">
            <a:spLocks noChangeArrowheads="1"/>
          </p:cNvSpPr>
          <p:nvPr/>
        </p:nvSpPr>
        <p:spPr bwMode="auto">
          <a:xfrm>
            <a:off x="927100" y="4117975"/>
            <a:ext cx="8656638" cy="366713"/>
          </a:xfrm>
          <a:prstGeom prst="rect">
            <a:avLst/>
          </a:prstGeom>
          <a:noFill/>
          <a:ln w="9525">
            <a:noFill/>
            <a:miter lim="800000"/>
            <a:headEnd/>
            <a:tailEnd/>
          </a:ln>
        </p:spPr>
        <p:txBody>
          <a:bodyPr>
            <a:spAutoFit/>
          </a:bodyPr>
          <a:lstStyle/>
          <a:p>
            <a:r>
              <a:rPr lang="en-US" sz="1800"/>
              <a:t>Left:  H plane              Right: V plane </a:t>
            </a:r>
            <a:r>
              <a:rPr lang="en-US" sz="1400" b="1" i="1"/>
              <a:t>(different horizontal and vertical scales)</a:t>
            </a:r>
          </a:p>
        </p:txBody>
      </p:sp>
      <p:sp>
        <p:nvSpPr>
          <p:cNvPr id="23556" name="Text Box 13"/>
          <p:cNvSpPr txBox="1">
            <a:spLocks noChangeArrowheads="1"/>
          </p:cNvSpPr>
          <p:nvPr/>
        </p:nvSpPr>
        <p:spPr bwMode="auto">
          <a:xfrm>
            <a:off x="3111500" y="3741738"/>
            <a:ext cx="247650" cy="366712"/>
          </a:xfrm>
          <a:prstGeom prst="rect">
            <a:avLst/>
          </a:prstGeom>
          <a:noFill/>
          <a:ln w="9525">
            <a:noFill/>
            <a:miter lim="800000"/>
            <a:headEnd/>
            <a:tailEnd/>
          </a:ln>
        </p:spPr>
        <p:txBody>
          <a:bodyPr wrap="none">
            <a:spAutoFit/>
          </a:bodyPr>
          <a:lstStyle/>
          <a:p>
            <a:r>
              <a:rPr lang="en-US" sz="1800"/>
              <a:t> </a:t>
            </a:r>
          </a:p>
        </p:txBody>
      </p:sp>
      <p:sp>
        <p:nvSpPr>
          <p:cNvPr id="23557" name="Text Box 20"/>
          <p:cNvSpPr txBox="1">
            <a:spLocks noChangeArrowheads="1"/>
          </p:cNvSpPr>
          <p:nvPr/>
        </p:nvSpPr>
        <p:spPr bwMode="auto">
          <a:xfrm>
            <a:off x="1187450" y="4586288"/>
            <a:ext cx="6337300" cy="641350"/>
          </a:xfrm>
          <a:prstGeom prst="rect">
            <a:avLst/>
          </a:prstGeom>
          <a:noFill/>
          <a:ln w="9525">
            <a:noFill/>
            <a:miter lim="800000"/>
            <a:headEnd/>
            <a:tailEnd/>
          </a:ln>
        </p:spPr>
        <p:txBody>
          <a:bodyPr>
            <a:spAutoFit/>
          </a:bodyPr>
          <a:lstStyle/>
          <a:p>
            <a:pPr algn="ctr">
              <a:spcBef>
                <a:spcPct val="50000"/>
              </a:spcBef>
            </a:pPr>
            <a:r>
              <a:rPr lang="en-US" sz="1800"/>
              <a:t>A mix of septum field leak, injection kickers tilt and non closure of the bump formed by the kicker</a:t>
            </a:r>
          </a:p>
        </p:txBody>
      </p:sp>
      <p:sp>
        <p:nvSpPr>
          <p:cNvPr id="23558" name="Text Box 25"/>
          <p:cNvSpPr txBox="1">
            <a:spLocks noChangeArrowheads="1"/>
          </p:cNvSpPr>
          <p:nvPr/>
        </p:nvSpPr>
        <p:spPr bwMode="auto">
          <a:xfrm>
            <a:off x="3040063" y="4102100"/>
            <a:ext cx="184150" cy="366713"/>
          </a:xfrm>
          <a:prstGeom prst="rect">
            <a:avLst/>
          </a:prstGeom>
          <a:noFill/>
          <a:ln w="9525">
            <a:noFill/>
            <a:miter lim="800000"/>
            <a:headEnd/>
            <a:tailEnd/>
          </a:ln>
        </p:spPr>
        <p:txBody>
          <a:bodyPr wrap="none">
            <a:spAutoFit/>
          </a:bodyPr>
          <a:lstStyle/>
          <a:p>
            <a:endParaRPr lang="en-US" sz="1800"/>
          </a:p>
        </p:txBody>
      </p:sp>
      <p:sp>
        <p:nvSpPr>
          <p:cNvPr id="23559" name="Text Box 13"/>
          <p:cNvSpPr txBox="1">
            <a:spLocks noChangeArrowheads="1"/>
          </p:cNvSpPr>
          <p:nvPr/>
        </p:nvSpPr>
        <p:spPr bwMode="auto">
          <a:xfrm>
            <a:off x="5202238" y="2767013"/>
            <a:ext cx="539750" cy="304800"/>
          </a:xfrm>
          <a:prstGeom prst="rect">
            <a:avLst/>
          </a:prstGeom>
          <a:noFill/>
          <a:ln w="9525">
            <a:noFill/>
            <a:miter lim="800000"/>
            <a:headEnd/>
            <a:tailEnd/>
          </a:ln>
        </p:spPr>
        <p:txBody>
          <a:bodyPr wrap="none">
            <a:spAutoFit/>
          </a:bodyPr>
          <a:lstStyle/>
          <a:p>
            <a:r>
              <a:rPr lang="en-US" sz="1400" b="1"/>
              <a:t>2ms</a:t>
            </a:r>
          </a:p>
        </p:txBody>
      </p:sp>
      <p:sp>
        <p:nvSpPr>
          <p:cNvPr id="23560" name="Line 14"/>
          <p:cNvSpPr>
            <a:spLocks noChangeShapeType="1"/>
          </p:cNvSpPr>
          <p:nvPr/>
        </p:nvSpPr>
        <p:spPr bwMode="auto">
          <a:xfrm>
            <a:off x="5065713" y="2767013"/>
            <a:ext cx="496887" cy="0"/>
          </a:xfrm>
          <a:prstGeom prst="line">
            <a:avLst/>
          </a:prstGeom>
          <a:noFill/>
          <a:ln w="9525">
            <a:solidFill>
              <a:schemeClr val="tx1"/>
            </a:solidFill>
            <a:round/>
            <a:headEnd type="triangle" w="med" len="med"/>
            <a:tailEnd type="triangle" w="med" len="med"/>
          </a:ln>
        </p:spPr>
        <p:txBody>
          <a:bodyPr/>
          <a:lstStyle/>
          <a:p>
            <a:endParaRPr lang="en-US"/>
          </a:p>
        </p:txBody>
      </p:sp>
      <p:grpSp>
        <p:nvGrpSpPr>
          <p:cNvPr id="23561" name="Group 22"/>
          <p:cNvGrpSpPr>
            <a:grpSpLocks/>
          </p:cNvGrpSpPr>
          <p:nvPr/>
        </p:nvGrpSpPr>
        <p:grpSpPr bwMode="auto">
          <a:xfrm>
            <a:off x="341313" y="1192213"/>
            <a:ext cx="3816350" cy="2595562"/>
            <a:chOff x="215" y="751"/>
            <a:chExt cx="2404" cy="1635"/>
          </a:xfrm>
        </p:grpSpPr>
        <p:pic>
          <p:nvPicPr>
            <p:cNvPr id="23566" name="Picture 1"/>
            <p:cNvPicPr>
              <a:picLocks noChangeAspect="1"/>
            </p:cNvPicPr>
            <p:nvPr/>
          </p:nvPicPr>
          <p:blipFill>
            <a:blip r:embed="rId3"/>
            <a:srcRect/>
            <a:stretch>
              <a:fillRect/>
            </a:stretch>
          </p:blipFill>
          <p:spPr bwMode="auto">
            <a:xfrm>
              <a:off x="215" y="751"/>
              <a:ext cx="2404" cy="1635"/>
            </a:xfrm>
            <a:prstGeom prst="rect">
              <a:avLst/>
            </a:prstGeom>
            <a:noFill/>
            <a:ln w="9525">
              <a:noFill/>
              <a:miter lim="800000"/>
              <a:headEnd/>
              <a:tailEnd/>
            </a:ln>
          </p:spPr>
        </p:pic>
        <p:sp>
          <p:nvSpPr>
            <p:cNvPr id="23567" name="Line 11"/>
            <p:cNvSpPr>
              <a:spLocks noChangeShapeType="1"/>
            </p:cNvSpPr>
            <p:nvPr/>
          </p:nvSpPr>
          <p:spPr bwMode="auto">
            <a:xfrm>
              <a:off x="584" y="1885"/>
              <a:ext cx="1360" cy="0"/>
            </a:xfrm>
            <a:prstGeom prst="line">
              <a:avLst/>
            </a:prstGeom>
            <a:noFill/>
            <a:ln w="9525">
              <a:solidFill>
                <a:schemeClr val="tx1"/>
              </a:solidFill>
              <a:round/>
              <a:headEnd type="triangle" w="med" len="med"/>
              <a:tailEnd type="triangle" w="med" len="med"/>
            </a:ln>
          </p:spPr>
          <p:txBody>
            <a:bodyPr/>
            <a:lstStyle/>
            <a:p>
              <a:endParaRPr lang="en-US"/>
            </a:p>
          </p:txBody>
        </p:sp>
        <p:sp>
          <p:nvSpPr>
            <p:cNvPr id="23568" name="Text Box 15"/>
            <p:cNvSpPr txBox="1">
              <a:spLocks noChangeArrowheads="1"/>
            </p:cNvSpPr>
            <p:nvPr/>
          </p:nvSpPr>
          <p:spPr bwMode="auto">
            <a:xfrm>
              <a:off x="1064" y="1918"/>
              <a:ext cx="340" cy="192"/>
            </a:xfrm>
            <a:prstGeom prst="rect">
              <a:avLst/>
            </a:prstGeom>
            <a:noFill/>
            <a:ln w="9525">
              <a:noFill/>
              <a:miter lim="800000"/>
              <a:headEnd/>
              <a:tailEnd/>
            </a:ln>
          </p:spPr>
          <p:txBody>
            <a:bodyPr wrap="none">
              <a:spAutoFit/>
            </a:bodyPr>
            <a:lstStyle/>
            <a:p>
              <a:r>
                <a:rPr lang="en-US" sz="1400" b="1"/>
                <a:t>2ms</a:t>
              </a:r>
            </a:p>
          </p:txBody>
        </p:sp>
        <p:sp>
          <p:nvSpPr>
            <p:cNvPr id="23569" name="Line 13"/>
            <p:cNvSpPr>
              <a:spLocks noChangeShapeType="1"/>
            </p:cNvSpPr>
            <p:nvPr/>
          </p:nvSpPr>
          <p:spPr bwMode="auto">
            <a:xfrm flipH="1">
              <a:off x="1236" y="1120"/>
              <a:ext cx="510" cy="28"/>
            </a:xfrm>
            <a:prstGeom prst="line">
              <a:avLst/>
            </a:prstGeom>
            <a:noFill/>
            <a:ln w="9525">
              <a:solidFill>
                <a:schemeClr val="tx1"/>
              </a:solidFill>
              <a:round/>
              <a:headEnd/>
              <a:tailEnd type="triangle" w="med" len="med"/>
            </a:ln>
          </p:spPr>
          <p:txBody>
            <a:bodyPr/>
            <a:lstStyle/>
            <a:p>
              <a:endParaRPr lang="en-US"/>
            </a:p>
          </p:txBody>
        </p:sp>
        <p:sp>
          <p:nvSpPr>
            <p:cNvPr id="23570" name="Text Box 14"/>
            <p:cNvSpPr txBox="1">
              <a:spLocks noChangeArrowheads="1"/>
            </p:cNvSpPr>
            <p:nvPr/>
          </p:nvSpPr>
          <p:spPr bwMode="auto">
            <a:xfrm>
              <a:off x="1604" y="921"/>
              <a:ext cx="907" cy="460"/>
            </a:xfrm>
            <a:prstGeom prst="rect">
              <a:avLst/>
            </a:prstGeom>
            <a:noFill/>
            <a:ln w="9525">
              <a:noFill/>
              <a:miter lim="800000"/>
              <a:headEnd/>
              <a:tailEnd/>
            </a:ln>
          </p:spPr>
          <p:txBody>
            <a:bodyPr>
              <a:spAutoFit/>
            </a:bodyPr>
            <a:lstStyle/>
            <a:p>
              <a:pPr algn="ctr"/>
              <a:r>
                <a:rPr lang="en-US" sz="1400" b="1"/>
                <a:t>Non closure of the kickers bump</a:t>
              </a:r>
            </a:p>
          </p:txBody>
        </p:sp>
        <p:sp>
          <p:nvSpPr>
            <p:cNvPr id="23571" name="Text Box 15"/>
            <p:cNvSpPr txBox="1">
              <a:spLocks noChangeArrowheads="1"/>
            </p:cNvSpPr>
            <p:nvPr/>
          </p:nvSpPr>
          <p:spPr bwMode="auto">
            <a:xfrm>
              <a:off x="442" y="950"/>
              <a:ext cx="595" cy="326"/>
            </a:xfrm>
            <a:prstGeom prst="rect">
              <a:avLst/>
            </a:prstGeom>
            <a:noFill/>
            <a:ln w="9525">
              <a:noFill/>
              <a:miter lim="800000"/>
              <a:headEnd/>
              <a:tailEnd/>
            </a:ln>
          </p:spPr>
          <p:txBody>
            <a:bodyPr>
              <a:spAutoFit/>
            </a:bodyPr>
            <a:lstStyle/>
            <a:p>
              <a:pPr algn="ctr"/>
              <a:r>
                <a:rPr lang="en-US" sz="1400" b="1"/>
                <a:t>Septum field leak</a:t>
              </a:r>
            </a:p>
          </p:txBody>
        </p:sp>
        <p:sp>
          <p:nvSpPr>
            <p:cNvPr id="23572" name="Line 16"/>
            <p:cNvSpPr>
              <a:spLocks noChangeShapeType="1"/>
            </p:cNvSpPr>
            <p:nvPr/>
          </p:nvSpPr>
          <p:spPr bwMode="auto">
            <a:xfrm>
              <a:off x="754" y="1318"/>
              <a:ext cx="113" cy="199"/>
            </a:xfrm>
            <a:prstGeom prst="line">
              <a:avLst/>
            </a:prstGeom>
            <a:noFill/>
            <a:ln w="9525">
              <a:solidFill>
                <a:schemeClr val="tx1"/>
              </a:solidFill>
              <a:round/>
              <a:headEnd/>
              <a:tailEnd type="triangle" w="med" len="med"/>
            </a:ln>
          </p:spPr>
          <p:txBody>
            <a:bodyPr/>
            <a:lstStyle/>
            <a:p>
              <a:endParaRPr lang="en-US"/>
            </a:p>
          </p:txBody>
        </p:sp>
      </p:grpSp>
      <p:sp>
        <p:nvSpPr>
          <p:cNvPr id="23562" name="Text Box 17"/>
          <p:cNvSpPr txBox="1">
            <a:spLocks noChangeArrowheads="1"/>
          </p:cNvSpPr>
          <p:nvPr/>
        </p:nvSpPr>
        <p:spPr bwMode="auto">
          <a:xfrm>
            <a:off x="5651500" y="1417638"/>
            <a:ext cx="1090613" cy="304800"/>
          </a:xfrm>
          <a:prstGeom prst="rect">
            <a:avLst/>
          </a:prstGeom>
          <a:noFill/>
          <a:ln w="9525">
            <a:noFill/>
            <a:miter lim="800000"/>
            <a:headEnd/>
            <a:tailEnd/>
          </a:ln>
        </p:spPr>
        <p:txBody>
          <a:bodyPr wrap="none">
            <a:spAutoFit/>
          </a:bodyPr>
          <a:lstStyle/>
          <a:p>
            <a:r>
              <a:rPr lang="en-US" sz="1400" b="1"/>
              <a:t>Kickers tilt</a:t>
            </a:r>
          </a:p>
        </p:txBody>
      </p:sp>
      <p:sp>
        <p:nvSpPr>
          <p:cNvPr id="23563" name="Line 18"/>
          <p:cNvSpPr>
            <a:spLocks noChangeShapeType="1"/>
          </p:cNvSpPr>
          <p:nvPr/>
        </p:nvSpPr>
        <p:spPr bwMode="auto">
          <a:xfrm flipH="1" flipV="1">
            <a:off x="5157788" y="2362200"/>
            <a:ext cx="990600" cy="315913"/>
          </a:xfrm>
          <a:prstGeom prst="line">
            <a:avLst/>
          </a:prstGeom>
          <a:noFill/>
          <a:ln w="9525">
            <a:solidFill>
              <a:schemeClr val="tx1"/>
            </a:solidFill>
            <a:round/>
            <a:headEnd/>
            <a:tailEnd type="triangle" w="med" len="med"/>
          </a:ln>
        </p:spPr>
        <p:txBody>
          <a:bodyPr/>
          <a:lstStyle/>
          <a:p>
            <a:endParaRPr lang="en-US"/>
          </a:p>
        </p:txBody>
      </p:sp>
      <p:sp>
        <p:nvSpPr>
          <p:cNvPr id="23564" name="Text Box 20"/>
          <p:cNvSpPr txBox="1">
            <a:spLocks noChangeArrowheads="1"/>
          </p:cNvSpPr>
          <p:nvPr/>
        </p:nvSpPr>
        <p:spPr bwMode="auto">
          <a:xfrm>
            <a:off x="6102350" y="2452688"/>
            <a:ext cx="944563" cy="517525"/>
          </a:xfrm>
          <a:prstGeom prst="rect">
            <a:avLst/>
          </a:prstGeom>
          <a:noFill/>
          <a:ln w="9525">
            <a:noFill/>
            <a:miter lim="800000"/>
            <a:headEnd/>
            <a:tailEnd/>
          </a:ln>
        </p:spPr>
        <p:txBody>
          <a:bodyPr>
            <a:spAutoFit/>
          </a:bodyPr>
          <a:lstStyle/>
          <a:p>
            <a:pPr algn="ctr"/>
            <a:r>
              <a:rPr lang="en-US" sz="1400" b="1"/>
              <a:t>Septum field leak</a:t>
            </a:r>
          </a:p>
        </p:txBody>
      </p:sp>
      <p:sp>
        <p:nvSpPr>
          <p:cNvPr id="23565" name="Line 21"/>
          <p:cNvSpPr>
            <a:spLocks noChangeShapeType="1"/>
          </p:cNvSpPr>
          <p:nvPr/>
        </p:nvSpPr>
        <p:spPr bwMode="auto">
          <a:xfrm flipH="1">
            <a:off x="5246688" y="1687513"/>
            <a:ext cx="720725" cy="90487"/>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idx="4294967295"/>
          </p:nvPr>
        </p:nvSpPr>
        <p:spPr/>
        <p:txBody>
          <a:bodyPr wrap="square" lIns="91440" tIns="45720" rIns="91440" bIns="45720" numCol="1" compatLnSpc="1">
            <a:prstTxWarp prst="textNoShape">
              <a:avLst/>
            </a:prstTxWarp>
          </a:bodyPr>
          <a:lstStyle/>
          <a:p>
            <a:r>
              <a:rPr lang="en-US" altLang="en-US" sz="2000" cap="none" smtClean="0"/>
              <a:t>Injection components</a:t>
            </a:r>
          </a:p>
        </p:txBody>
      </p:sp>
      <p:sp>
        <p:nvSpPr>
          <p:cNvPr id="24578" name="Rectangle 3"/>
          <p:cNvSpPr>
            <a:spLocks noGrp="1" noChangeArrowheads="1"/>
          </p:cNvSpPr>
          <p:nvPr>
            <p:ph type="body" idx="4294967295"/>
          </p:nvPr>
        </p:nvSpPr>
        <p:spPr>
          <a:xfrm>
            <a:off x="401638" y="4449763"/>
            <a:ext cx="8285162" cy="655637"/>
          </a:xfrm>
          <a:solidFill>
            <a:srgbClr val="CEFED4"/>
          </a:solidFill>
        </p:spPr>
        <p:txBody>
          <a:bodyPr lIns="91440" tIns="45720" rIns="91440" bIns="45720"/>
          <a:lstStyle/>
          <a:p>
            <a:pPr algn="ctr">
              <a:lnSpc>
                <a:spcPct val="80000"/>
              </a:lnSpc>
            </a:pPr>
            <a:r>
              <a:rPr lang="en-US" altLang="en-US" sz="1600" smtClean="0"/>
              <a:t>The injection kick path includes sextupoles =&gt;</a:t>
            </a:r>
          </a:p>
          <a:p>
            <a:pPr algn="ctr">
              <a:lnSpc>
                <a:spcPct val="80000"/>
              </a:lnSpc>
            </a:pPr>
            <a:r>
              <a:rPr lang="en-US" altLang="en-US" sz="1600" smtClean="0"/>
              <a:t>the kicker bump is not closed during the kick rise time and fall time</a:t>
            </a:r>
          </a:p>
        </p:txBody>
      </p:sp>
      <p:grpSp>
        <p:nvGrpSpPr>
          <p:cNvPr id="24579" name="Group 17"/>
          <p:cNvGrpSpPr>
            <a:grpSpLocks/>
          </p:cNvGrpSpPr>
          <p:nvPr/>
        </p:nvGrpSpPr>
        <p:grpSpPr bwMode="auto">
          <a:xfrm>
            <a:off x="1598613" y="877888"/>
            <a:ext cx="5929312" cy="3419475"/>
            <a:chOff x="1007" y="553"/>
            <a:chExt cx="3735" cy="2154"/>
          </a:xfrm>
        </p:grpSpPr>
        <p:pic>
          <p:nvPicPr>
            <p:cNvPr id="24580" name="Picture 6"/>
            <p:cNvPicPr>
              <a:picLocks noChangeAspect="1" noChangeArrowheads="1"/>
            </p:cNvPicPr>
            <p:nvPr/>
          </p:nvPicPr>
          <p:blipFill>
            <a:blip r:embed="rId2"/>
            <a:srcRect/>
            <a:stretch>
              <a:fillRect/>
            </a:stretch>
          </p:blipFill>
          <p:spPr bwMode="auto">
            <a:xfrm>
              <a:off x="1007" y="938"/>
              <a:ext cx="3735" cy="1769"/>
            </a:xfrm>
            <a:prstGeom prst="rect">
              <a:avLst/>
            </a:prstGeom>
            <a:solidFill>
              <a:srgbClr val="FF3300"/>
            </a:solidFill>
            <a:ln w="9525">
              <a:noFill/>
              <a:miter lim="800000"/>
              <a:headEnd/>
              <a:tailEnd/>
            </a:ln>
          </p:spPr>
        </p:pic>
        <p:sp>
          <p:nvSpPr>
            <p:cNvPr id="24581" name="Rectangle 5"/>
            <p:cNvSpPr>
              <a:spLocks noChangeArrowheads="1"/>
            </p:cNvSpPr>
            <p:nvPr/>
          </p:nvSpPr>
          <p:spPr bwMode="auto">
            <a:xfrm>
              <a:off x="2852" y="1290"/>
              <a:ext cx="198" cy="85"/>
            </a:xfrm>
            <a:prstGeom prst="rect">
              <a:avLst/>
            </a:prstGeom>
            <a:solidFill>
              <a:srgbClr val="FF3300"/>
            </a:solidFill>
            <a:ln w="9525">
              <a:solidFill>
                <a:schemeClr val="tx1"/>
              </a:solidFill>
              <a:miter lim="800000"/>
              <a:headEnd/>
              <a:tailEnd/>
            </a:ln>
          </p:spPr>
          <p:txBody>
            <a:bodyPr wrap="none" anchor="ctr"/>
            <a:lstStyle/>
            <a:p>
              <a:endParaRPr lang="en-US"/>
            </a:p>
          </p:txBody>
        </p:sp>
        <p:sp>
          <p:nvSpPr>
            <p:cNvPr id="24582" name="Line 6"/>
            <p:cNvSpPr>
              <a:spLocks noChangeShapeType="1"/>
            </p:cNvSpPr>
            <p:nvPr/>
          </p:nvSpPr>
          <p:spPr bwMode="auto">
            <a:xfrm flipV="1">
              <a:off x="2341" y="2254"/>
              <a:ext cx="539" cy="255"/>
            </a:xfrm>
            <a:prstGeom prst="line">
              <a:avLst/>
            </a:prstGeom>
            <a:noFill/>
            <a:ln w="9525">
              <a:solidFill>
                <a:srgbClr val="FF3300"/>
              </a:solidFill>
              <a:round/>
              <a:headEnd/>
              <a:tailEnd/>
            </a:ln>
          </p:spPr>
          <p:txBody>
            <a:bodyPr/>
            <a:lstStyle/>
            <a:p>
              <a:endParaRPr lang="en-US"/>
            </a:p>
          </p:txBody>
        </p:sp>
        <p:sp>
          <p:nvSpPr>
            <p:cNvPr id="24583" name="Line 7"/>
            <p:cNvSpPr>
              <a:spLocks noChangeShapeType="1"/>
            </p:cNvSpPr>
            <p:nvPr/>
          </p:nvSpPr>
          <p:spPr bwMode="auto">
            <a:xfrm>
              <a:off x="2880" y="2254"/>
              <a:ext cx="227" cy="0"/>
            </a:xfrm>
            <a:prstGeom prst="line">
              <a:avLst/>
            </a:prstGeom>
            <a:noFill/>
            <a:ln w="12700">
              <a:solidFill>
                <a:srgbClr val="FF3300"/>
              </a:solidFill>
              <a:round/>
              <a:headEnd/>
              <a:tailEnd type="triangle" w="med" len="med"/>
            </a:ln>
          </p:spPr>
          <p:txBody>
            <a:bodyPr/>
            <a:lstStyle/>
            <a:p>
              <a:endParaRPr lang="en-US"/>
            </a:p>
          </p:txBody>
        </p:sp>
        <p:sp>
          <p:nvSpPr>
            <p:cNvPr id="24584" name="Text Box 8"/>
            <p:cNvSpPr txBox="1">
              <a:spLocks noChangeArrowheads="1"/>
            </p:cNvSpPr>
            <p:nvPr/>
          </p:nvSpPr>
          <p:spPr bwMode="auto">
            <a:xfrm>
              <a:off x="2653" y="836"/>
              <a:ext cx="536" cy="212"/>
            </a:xfrm>
            <a:prstGeom prst="rect">
              <a:avLst/>
            </a:prstGeom>
            <a:noFill/>
            <a:ln w="9525">
              <a:noFill/>
              <a:miter lim="800000"/>
              <a:headEnd/>
              <a:tailEnd/>
            </a:ln>
          </p:spPr>
          <p:txBody>
            <a:bodyPr wrap="none">
              <a:spAutoFit/>
            </a:bodyPr>
            <a:lstStyle/>
            <a:p>
              <a:r>
                <a:rPr lang="en-US"/>
                <a:t>septum</a:t>
              </a:r>
            </a:p>
          </p:txBody>
        </p:sp>
        <p:sp>
          <p:nvSpPr>
            <p:cNvPr id="24585" name="Line 9"/>
            <p:cNvSpPr>
              <a:spLocks noChangeShapeType="1"/>
            </p:cNvSpPr>
            <p:nvPr/>
          </p:nvSpPr>
          <p:spPr bwMode="auto">
            <a:xfrm>
              <a:off x="2965" y="1034"/>
              <a:ext cx="0" cy="227"/>
            </a:xfrm>
            <a:prstGeom prst="line">
              <a:avLst/>
            </a:prstGeom>
            <a:noFill/>
            <a:ln w="9525">
              <a:solidFill>
                <a:schemeClr val="tx1"/>
              </a:solidFill>
              <a:round/>
              <a:headEnd/>
              <a:tailEnd type="triangle" w="med" len="med"/>
            </a:ln>
          </p:spPr>
          <p:txBody>
            <a:bodyPr/>
            <a:lstStyle/>
            <a:p>
              <a:endParaRPr lang="en-US"/>
            </a:p>
          </p:txBody>
        </p:sp>
        <p:sp>
          <p:nvSpPr>
            <p:cNvPr id="24586" name="Text Box 10"/>
            <p:cNvSpPr txBox="1">
              <a:spLocks noChangeArrowheads="1"/>
            </p:cNvSpPr>
            <p:nvPr/>
          </p:nvSpPr>
          <p:spPr bwMode="auto">
            <a:xfrm>
              <a:off x="1519" y="2225"/>
              <a:ext cx="1205" cy="212"/>
            </a:xfrm>
            <a:prstGeom prst="rect">
              <a:avLst/>
            </a:prstGeom>
            <a:noFill/>
            <a:ln w="9525">
              <a:noFill/>
              <a:miter lim="800000"/>
              <a:headEnd/>
              <a:tailEnd/>
            </a:ln>
          </p:spPr>
          <p:txBody>
            <a:bodyPr wrap="none">
              <a:spAutoFit/>
            </a:bodyPr>
            <a:lstStyle/>
            <a:p>
              <a:r>
                <a:rPr lang="en-US">
                  <a:solidFill>
                    <a:srgbClr val="FF3300"/>
                  </a:solidFill>
                </a:rPr>
                <a:t>Injected beam path</a:t>
              </a:r>
            </a:p>
          </p:txBody>
        </p:sp>
        <p:sp>
          <p:nvSpPr>
            <p:cNvPr id="24587" name="Text Box 11"/>
            <p:cNvSpPr txBox="1">
              <a:spLocks noChangeArrowheads="1"/>
            </p:cNvSpPr>
            <p:nvPr/>
          </p:nvSpPr>
          <p:spPr bwMode="auto">
            <a:xfrm>
              <a:off x="1774" y="1687"/>
              <a:ext cx="1134" cy="212"/>
            </a:xfrm>
            <a:prstGeom prst="rect">
              <a:avLst/>
            </a:prstGeom>
            <a:noFill/>
            <a:ln w="9525">
              <a:noFill/>
              <a:miter lim="800000"/>
              <a:headEnd/>
              <a:tailEnd/>
            </a:ln>
          </p:spPr>
          <p:txBody>
            <a:bodyPr wrap="none">
              <a:spAutoFit/>
            </a:bodyPr>
            <a:lstStyle/>
            <a:p>
              <a:r>
                <a:rPr lang="en-US"/>
                <a:t>Stored beam path</a:t>
              </a:r>
            </a:p>
          </p:txBody>
        </p:sp>
        <p:sp>
          <p:nvSpPr>
            <p:cNvPr id="24588" name="Text Box 12"/>
            <p:cNvSpPr txBox="1">
              <a:spLocks noChangeArrowheads="1"/>
            </p:cNvSpPr>
            <p:nvPr/>
          </p:nvSpPr>
          <p:spPr bwMode="auto">
            <a:xfrm>
              <a:off x="2682" y="553"/>
              <a:ext cx="514" cy="212"/>
            </a:xfrm>
            <a:prstGeom prst="rect">
              <a:avLst/>
            </a:prstGeom>
            <a:noFill/>
            <a:ln w="9525">
              <a:noFill/>
              <a:miter lim="800000"/>
              <a:headEnd/>
              <a:tailEnd/>
            </a:ln>
          </p:spPr>
          <p:txBody>
            <a:bodyPr wrap="none">
              <a:spAutoFit/>
            </a:bodyPr>
            <a:lstStyle/>
            <a:p>
              <a:r>
                <a:rPr lang="en-US"/>
                <a:t>kickers</a:t>
              </a:r>
            </a:p>
          </p:txBody>
        </p:sp>
        <p:sp>
          <p:nvSpPr>
            <p:cNvPr id="24589" name="Line 13"/>
            <p:cNvSpPr>
              <a:spLocks noChangeShapeType="1"/>
            </p:cNvSpPr>
            <p:nvPr/>
          </p:nvSpPr>
          <p:spPr bwMode="auto">
            <a:xfrm flipH="1">
              <a:off x="2370" y="723"/>
              <a:ext cx="312" cy="397"/>
            </a:xfrm>
            <a:prstGeom prst="line">
              <a:avLst/>
            </a:prstGeom>
            <a:noFill/>
            <a:ln w="9525">
              <a:solidFill>
                <a:schemeClr val="tx1"/>
              </a:solidFill>
              <a:round/>
              <a:headEnd/>
              <a:tailEnd type="triangle" w="med" len="med"/>
            </a:ln>
          </p:spPr>
          <p:txBody>
            <a:bodyPr/>
            <a:lstStyle/>
            <a:p>
              <a:endParaRPr lang="en-US"/>
            </a:p>
          </p:txBody>
        </p:sp>
        <p:sp>
          <p:nvSpPr>
            <p:cNvPr id="24590" name="Line 14"/>
            <p:cNvSpPr>
              <a:spLocks noChangeShapeType="1"/>
            </p:cNvSpPr>
            <p:nvPr/>
          </p:nvSpPr>
          <p:spPr bwMode="auto">
            <a:xfrm flipH="1">
              <a:off x="2568" y="779"/>
              <a:ext cx="199" cy="369"/>
            </a:xfrm>
            <a:prstGeom prst="line">
              <a:avLst/>
            </a:prstGeom>
            <a:noFill/>
            <a:ln w="9525">
              <a:solidFill>
                <a:schemeClr val="tx1"/>
              </a:solidFill>
              <a:round/>
              <a:headEnd/>
              <a:tailEnd type="triangle" w="med" len="med"/>
            </a:ln>
          </p:spPr>
          <p:txBody>
            <a:bodyPr/>
            <a:lstStyle/>
            <a:p>
              <a:endParaRPr lang="en-US"/>
            </a:p>
          </p:txBody>
        </p:sp>
        <p:sp>
          <p:nvSpPr>
            <p:cNvPr id="24591" name="Line 15"/>
            <p:cNvSpPr>
              <a:spLocks noChangeShapeType="1"/>
            </p:cNvSpPr>
            <p:nvPr/>
          </p:nvSpPr>
          <p:spPr bwMode="auto">
            <a:xfrm>
              <a:off x="3192" y="723"/>
              <a:ext cx="312" cy="397"/>
            </a:xfrm>
            <a:prstGeom prst="line">
              <a:avLst/>
            </a:prstGeom>
            <a:noFill/>
            <a:ln w="9525">
              <a:solidFill>
                <a:schemeClr val="tx1"/>
              </a:solidFill>
              <a:round/>
              <a:headEnd/>
              <a:tailEnd type="triangle" w="med" len="med"/>
            </a:ln>
          </p:spPr>
          <p:txBody>
            <a:bodyPr/>
            <a:lstStyle/>
            <a:p>
              <a:endParaRPr lang="en-US"/>
            </a:p>
          </p:txBody>
        </p:sp>
        <p:sp>
          <p:nvSpPr>
            <p:cNvPr id="24592" name="Line 16"/>
            <p:cNvSpPr>
              <a:spLocks noChangeShapeType="1"/>
            </p:cNvSpPr>
            <p:nvPr/>
          </p:nvSpPr>
          <p:spPr bwMode="auto">
            <a:xfrm>
              <a:off x="3078" y="779"/>
              <a:ext cx="199" cy="369"/>
            </a:xfrm>
            <a:prstGeom prst="line">
              <a:avLst/>
            </a:prstGeom>
            <a:noFill/>
            <a:ln w="9525">
              <a:solidFill>
                <a:schemeClr val="tx1"/>
              </a:solidFill>
              <a:round/>
              <a:headEnd/>
              <a:tailEnd type="triangle" w="med" len="med"/>
            </a:ln>
          </p:spPr>
          <p:txBody>
            <a:bodyPr/>
            <a:lstStyle/>
            <a:p>
              <a:endParaRPr lang="en-US"/>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idx="4294967295"/>
          </p:nvPr>
        </p:nvSpPr>
        <p:spPr/>
        <p:txBody>
          <a:bodyPr wrap="square" lIns="91440" tIns="45720" rIns="91440" bIns="45720" numCol="1" compatLnSpc="1">
            <a:prstTxWarp prst="textNoShape">
              <a:avLst/>
            </a:prstTxWarp>
          </a:bodyPr>
          <a:lstStyle/>
          <a:p>
            <a:r>
              <a:rPr lang="en-US" cap="none" smtClean="0"/>
              <a:t> kickers  pulse shape</a:t>
            </a:r>
            <a:endParaRPr lang="en-GB" cap="none" smtClean="0"/>
          </a:p>
        </p:txBody>
      </p:sp>
      <p:pic>
        <p:nvPicPr>
          <p:cNvPr id="25602" name="Content Placeholder 3"/>
          <p:cNvPicPr>
            <a:picLocks noGrp="1" noChangeAspect="1"/>
          </p:cNvPicPr>
          <p:nvPr>
            <p:ph idx="4294967295"/>
          </p:nvPr>
        </p:nvPicPr>
        <p:blipFill>
          <a:blip r:embed="rId2"/>
          <a:srcRect/>
          <a:stretch>
            <a:fillRect/>
          </a:stretch>
        </p:blipFill>
        <p:spPr>
          <a:xfrm>
            <a:off x="1587500" y="1536700"/>
            <a:ext cx="6619875" cy="3771900"/>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idx="4294967295"/>
          </p:nvPr>
        </p:nvSpPr>
        <p:spPr/>
        <p:txBody>
          <a:bodyPr wrap="square" lIns="91440" tIns="45720" rIns="91440" bIns="45720" numCol="1" compatLnSpc="1">
            <a:prstTxWarp prst="textNoShape">
              <a:avLst/>
            </a:prstTxWarp>
          </a:bodyPr>
          <a:lstStyle/>
          <a:p>
            <a:pPr eaLnBrk="1" hangingPunct="1"/>
            <a:r>
              <a:rPr lang="en-US" altLang="en-US" cap="none" smtClean="0"/>
              <a:t>Parasitic kicks shape</a:t>
            </a:r>
          </a:p>
        </p:txBody>
      </p:sp>
      <p:pic>
        <p:nvPicPr>
          <p:cNvPr id="26626" name="Picture 2"/>
          <p:cNvPicPr>
            <a:picLocks noChangeAspect="1"/>
          </p:cNvPicPr>
          <p:nvPr/>
        </p:nvPicPr>
        <p:blipFill>
          <a:blip r:embed="rId2"/>
          <a:srcRect/>
          <a:stretch>
            <a:fillRect/>
          </a:stretch>
        </p:blipFill>
        <p:spPr bwMode="auto">
          <a:xfrm>
            <a:off x="2228850" y="1671638"/>
            <a:ext cx="4686300" cy="3048000"/>
          </a:xfrm>
          <a:prstGeom prst="rect">
            <a:avLst/>
          </a:prstGeom>
          <a:noFill/>
          <a:ln w="9525">
            <a:noFill/>
            <a:miter lim="800000"/>
            <a:headEnd/>
            <a:tailEnd/>
          </a:ln>
        </p:spPr>
      </p:pic>
      <p:sp>
        <p:nvSpPr>
          <p:cNvPr id="26627" name="Text Box 4"/>
          <p:cNvSpPr txBox="1">
            <a:spLocks noChangeArrowheads="1"/>
          </p:cNvSpPr>
          <p:nvPr/>
        </p:nvSpPr>
        <p:spPr bwMode="auto">
          <a:xfrm>
            <a:off x="923925" y="4999038"/>
            <a:ext cx="6389688" cy="581025"/>
          </a:xfrm>
          <a:prstGeom prst="rect">
            <a:avLst/>
          </a:prstGeom>
          <a:noFill/>
          <a:ln w="9525">
            <a:noFill/>
            <a:miter lim="800000"/>
            <a:headEnd/>
            <a:tailEnd/>
          </a:ln>
        </p:spPr>
        <p:txBody>
          <a:bodyPr wrap="none">
            <a:spAutoFit/>
          </a:bodyPr>
          <a:lstStyle/>
          <a:p>
            <a:r>
              <a:rPr lang="en-US"/>
              <a:t>Cyan: kickers pulse shape</a:t>
            </a:r>
          </a:p>
          <a:p>
            <a:r>
              <a:rPr lang="en-US"/>
              <a:t>Magenta: shape of the parasitic kicks due to non closure of the bump</a:t>
            </a:r>
          </a:p>
        </p:txBody>
      </p:sp>
      <p:sp>
        <p:nvSpPr>
          <p:cNvPr id="26628" name="Line 5"/>
          <p:cNvSpPr>
            <a:spLocks noChangeShapeType="1"/>
          </p:cNvSpPr>
          <p:nvPr/>
        </p:nvSpPr>
        <p:spPr bwMode="auto">
          <a:xfrm>
            <a:off x="2592388" y="4117975"/>
            <a:ext cx="3870325" cy="0"/>
          </a:xfrm>
          <a:prstGeom prst="line">
            <a:avLst/>
          </a:prstGeom>
          <a:noFill/>
          <a:ln w="19050">
            <a:solidFill>
              <a:schemeClr val="tx1"/>
            </a:solidFill>
            <a:round/>
            <a:headEnd type="triangle" w="med" len="med"/>
            <a:tailEnd type="triangle" w="med" len="med"/>
          </a:ln>
        </p:spPr>
        <p:txBody>
          <a:bodyPr/>
          <a:lstStyle/>
          <a:p>
            <a:endParaRPr lang="en-US"/>
          </a:p>
        </p:txBody>
      </p:sp>
      <p:sp>
        <p:nvSpPr>
          <p:cNvPr id="26629" name="Text Box 6"/>
          <p:cNvSpPr txBox="1">
            <a:spLocks noChangeArrowheads="1"/>
          </p:cNvSpPr>
          <p:nvPr/>
        </p:nvSpPr>
        <p:spPr bwMode="auto">
          <a:xfrm>
            <a:off x="4030663" y="4184650"/>
            <a:ext cx="742950" cy="336550"/>
          </a:xfrm>
          <a:prstGeom prst="rect">
            <a:avLst/>
          </a:prstGeom>
          <a:noFill/>
          <a:ln w="9525">
            <a:noFill/>
            <a:miter lim="800000"/>
            <a:headEnd/>
            <a:tailEnd/>
          </a:ln>
        </p:spPr>
        <p:txBody>
          <a:bodyPr wrap="none">
            <a:spAutoFit/>
          </a:bodyPr>
          <a:lstStyle/>
          <a:p>
            <a:r>
              <a:rPr lang="en-US"/>
              <a:t>2.8 </a:t>
            </a:r>
            <a:r>
              <a:rPr lang="en-US">
                <a:latin typeface="Symbol" pitchFamily="18" charset="2"/>
              </a:rPr>
              <a:t>m</a:t>
            </a:r>
            <a:r>
              <a:rPr lang="en-US"/>
              <a:t>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p:cNvSpPr>
          <p:nvPr>
            <p:ph type="title" idx="4294967295"/>
          </p:nvPr>
        </p:nvSpPr>
        <p:spPr>
          <a:xfrm>
            <a:off x="774700" y="125413"/>
            <a:ext cx="8118475" cy="482600"/>
          </a:xfrm>
        </p:spPr>
        <p:txBody>
          <a:bodyPr wrap="square" numCol="1" compatLnSpc="1">
            <a:prstTxWarp prst="textNoShape">
              <a:avLst/>
            </a:prstTxWarp>
          </a:bodyPr>
          <a:lstStyle/>
          <a:p>
            <a:r>
              <a:rPr lang="en-US" cap="none" smtClean="0"/>
              <a:t>How are we going to adress the problem:</a:t>
            </a:r>
          </a:p>
        </p:txBody>
      </p:sp>
      <p:sp>
        <p:nvSpPr>
          <p:cNvPr id="27650" name="Rectangle 3"/>
          <p:cNvSpPr>
            <a:spLocks noGrp="1"/>
          </p:cNvSpPr>
          <p:nvPr>
            <p:ph type="body" idx="4294967295"/>
          </p:nvPr>
        </p:nvSpPr>
        <p:spPr>
          <a:xfrm>
            <a:off x="657225" y="804863"/>
            <a:ext cx="8307388" cy="3538537"/>
          </a:xfrm>
        </p:spPr>
        <p:txBody>
          <a:bodyPr/>
          <a:lstStyle/>
          <a:p>
            <a:pPr>
              <a:lnSpc>
                <a:spcPct val="90000"/>
              </a:lnSpc>
            </a:pPr>
            <a:r>
              <a:rPr lang="en-US" sz="1600" u="sng" smtClean="0"/>
              <a:t>Septum leakage: </a:t>
            </a:r>
          </a:p>
          <a:p>
            <a:pPr>
              <a:lnSpc>
                <a:spcPct val="90000"/>
              </a:lnSpc>
            </a:pPr>
            <a:r>
              <a:rPr lang="en-US" sz="1600" smtClean="0"/>
              <a:t>less than 1KHz BW, repetitive shape perturbation</a:t>
            </a:r>
          </a:p>
          <a:p>
            <a:pPr>
              <a:lnSpc>
                <a:spcPct val="90000"/>
              </a:lnSpc>
            </a:pPr>
            <a:r>
              <a:rPr lang="en-US" sz="1600" smtClean="0"/>
              <a:t>Solution:</a:t>
            </a:r>
          </a:p>
          <a:p>
            <a:pPr>
              <a:lnSpc>
                <a:spcPct val="90000"/>
              </a:lnSpc>
            </a:pPr>
            <a:r>
              <a:rPr lang="en-US" sz="1600" smtClean="0"/>
              <a:t>Use fast correction magnet driven by a pulse generated by an arbitrary signal generator triggered by the septum signal</a:t>
            </a:r>
          </a:p>
          <a:p>
            <a:pPr>
              <a:lnSpc>
                <a:spcPct val="90000"/>
              </a:lnSpc>
            </a:pPr>
            <a:r>
              <a:rPr lang="en-US" sz="1600" u="sng" smtClean="0"/>
              <a:t>Kikers tilt:</a:t>
            </a:r>
          </a:p>
          <a:p>
            <a:pPr>
              <a:lnSpc>
                <a:spcPct val="90000"/>
              </a:lnSpc>
            </a:pPr>
            <a:r>
              <a:rPr lang="en-US" sz="1600" smtClean="0"/>
              <a:t>Tilt evaluation derived from turn by turn H and V position measurements</a:t>
            </a:r>
          </a:p>
          <a:p>
            <a:pPr>
              <a:lnSpc>
                <a:spcPct val="90000"/>
              </a:lnSpc>
            </a:pPr>
            <a:r>
              <a:rPr lang="en-US" sz="1600" smtClean="0"/>
              <a:t>Suppression of the tilt by a realignement of the kickers</a:t>
            </a:r>
          </a:p>
          <a:p>
            <a:pPr>
              <a:lnSpc>
                <a:spcPct val="90000"/>
              </a:lnSpc>
            </a:pPr>
            <a:r>
              <a:rPr lang="en-US" sz="1600" u="sng" smtClean="0"/>
              <a:t>Non closure of the horizontal injection bump</a:t>
            </a:r>
            <a:r>
              <a:rPr lang="en-US" sz="1600" smtClean="0"/>
              <a:t>:</a:t>
            </a:r>
          </a:p>
          <a:p>
            <a:pPr>
              <a:lnSpc>
                <a:spcPct val="90000"/>
              </a:lnSpc>
            </a:pPr>
            <a:r>
              <a:rPr lang="en-US" sz="1600" smtClean="0"/>
              <a:t> more difficult…</a:t>
            </a:r>
          </a:p>
          <a:p>
            <a:pPr>
              <a:lnSpc>
                <a:spcPct val="90000"/>
              </a:lnSpc>
            </a:pPr>
            <a:endParaRPr lang="en-US" sz="1600" smtClean="0"/>
          </a:p>
        </p:txBody>
      </p:sp>
      <p:sp>
        <p:nvSpPr>
          <p:cNvPr id="27651" name="Text Box 4"/>
          <p:cNvSpPr txBox="1">
            <a:spLocks noChangeArrowheads="1"/>
          </p:cNvSpPr>
          <p:nvPr/>
        </p:nvSpPr>
        <p:spPr bwMode="auto">
          <a:xfrm>
            <a:off x="522288" y="4567238"/>
            <a:ext cx="8189912" cy="396875"/>
          </a:xfrm>
          <a:prstGeom prst="rect">
            <a:avLst/>
          </a:prstGeom>
          <a:solidFill>
            <a:srgbClr val="FFFEAC"/>
          </a:solidFill>
          <a:ln w="9525">
            <a:noFill/>
            <a:miter lim="800000"/>
            <a:headEnd/>
            <a:tailEnd/>
          </a:ln>
        </p:spPr>
        <p:txBody>
          <a:bodyPr>
            <a:spAutoFit/>
          </a:bodyPr>
          <a:lstStyle/>
          <a:p>
            <a:r>
              <a:rPr lang="en-US" sz="2000"/>
              <a:t>Why do the FOC and bunch by bunch feedback cannot take care of it?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3"/>
          <p:cNvPicPr>
            <a:picLocks noChangeAspect="1" noChangeArrowheads="1"/>
          </p:cNvPicPr>
          <p:nvPr/>
        </p:nvPicPr>
        <p:blipFill>
          <a:blip r:embed="rId2"/>
          <a:srcRect/>
          <a:stretch>
            <a:fillRect/>
          </a:stretch>
        </p:blipFill>
        <p:spPr bwMode="auto">
          <a:xfrm>
            <a:off x="476250" y="1192213"/>
            <a:ext cx="8229600" cy="3382962"/>
          </a:xfrm>
          <a:prstGeom prst="rect">
            <a:avLst/>
          </a:prstGeom>
          <a:noFill/>
          <a:ln w="9525">
            <a:noFill/>
            <a:miter lim="800000"/>
            <a:headEnd/>
            <a:tailEnd/>
          </a:ln>
        </p:spPr>
      </p:pic>
      <p:sp>
        <p:nvSpPr>
          <p:cNvPr id="28674" name="Rectangle 17"/>
          <p:cNvSpPr>
            <a:spLocks noGrp="1" noChangeArrowheads="1"/>
          </p:cNvSpPr>
          <p:nvPr>
            <p:ph type="title" idx="4294967295"/>
          </p:nvPr>
        </p:nvSpPr>
        <p:spPr>
          <a:noFill/>
        </p:spPr>
        <p:txBody>
          <a:bodyPr wrap="square" lIns="91440" tIns="45720" rIns="91440" bIns="45720" numCol="1" compatLnSpc="1">
            <a:prstTxWarp prst="textNoShape">
              <a:avLst/>
            </a:prstTxWarp>
          </a:bodyPr>
          <a:lstStyle/>
          <a:p>
            <a:pPr eaLnBrk="1" hangingPunct="1"/>
            <a:r>
              <a:rPr lang="en-US" altLang="en-US" cap="none" smtClean="0"/>
              <a:t>Back to the cleaning in the SR</a:t>
            </a:r>
          </a:p>
        </p:txBody>
      </p:sp>
      <p:sp>
        <p:nvSpPr>
          <p:cNvPr id="28675" name="Rectangle 2"/>
          <p:cNvSpPr>
            <a:spLocks noChangeArrowheads="1"/>
          </p:cNvSpPr>
          <p:nvPr/>
        </p:nvSpPr>
        <p:spPr bwMode="gray">
          <a:xfrm>
            <a:off x="744538" y="125413"/>
            <a:ext cx="8237537" cy="496887"/>
          </a:xfrm>
          <a:prstGeom prst="rect">
            <a:avLst/>
          </a:prstGeom>
          <a:solidFill>
            <a:schemeClr val="accent1"/>
          </a:solidFill>
          <a:ln w="9525">
            <a:noFill/>
            <a:miter lim="800000"/>
            <a:headEnd/>
            <a:tailEnd/>
          </a:ln>
        </p:spPr>
        <p:txBody>
          <a:bodyPr anchor="ctr"/>
          <a:lstStyle/>
          <a:p>
            <a:r>
              <a:rPr kumimoji="1" lang="en-US" altLang="en-US" sz="2000" b="1">
                <a:solidFill>
                  <a:schemeClr val="bg1"/>
                </a:solidFill>
              </a:rPr>
              <a:t>Feedback system</a:t>
            </a:r>
            <a:endParaRPr lang="en-GB" altLang="en-US" sz="2000" b="1">
              <a:solidFill>
                <a:schemeClr val="bg1"/>
              </a:solidFill>
            </a:endParaRPr>
          </a:p>
        </p:txBody>
      </p:sp>
      <p:sp>
        <p:nvSpPr>
          <p:cNvPr id="28676" name="Rectangle 13"/>
          <p:cNvSpPr>
            <a:spLocks noChangeArrowheads="1"/>
          </p:cNvSpPr>
          <p:nvPr/>
        </p:nvSpPr>
        <p:spPr bwMode="auto">
          <a:xfrm>
            <a:off x="1016000" y="966788"/>
            <a:ext cx="7246938" cy="1935162"/>
          </a:xfrm>
          <a:prstGeom prst="rect">
            <a:avLst/>
          </a:prstGeom>
          <a:solidFill>
            <a:schemeClr val="bg1"/>
          </a:solidFill>
          <a:ln w="9525">
            <a:noFill/>
            <a:miter lim="800000"/>
            <a:headEnd/>
            <a:tailEnd/>
          </a:ln>
        </p:spPr>
        <p:txBody>
          <a:bodyPr wrap="none" anchor="ctr"/>
          <a:lstStyle/>
          <a:p>
            <a:endParaRPr lang="en-US"/>
          </a:p>
        </p:txBody>
      </p:sp>
      <p:grpSp>
        <p:nvGrpSpPr>
          <p:cNvPr id="28677" name="Group 19"/>
          <p:cNvGrpSpPr>
            <a:grpSpLocks/>
          </p:cNvGrpSpPr>
          <p:nvPr/>
        </p:nvGrpSpPr>
        <p:grpSpPr bwMode="auto">
          <a:xfrm>
            <a:off x="881063" y="1687513"/>
            <a:ext cx="1935162" cy="1214437"/>
            <a:chOff x="669" y="808"/>
            <a:chExt cx="1219" cy="765"/>
          </a:xfrm>
        </p:grpSpPr>
        <p:pic>
          <p:nvPicPr>
            <p:cNvPr id="28683" name="Picture 15"/>
            <p:cNvPicPr>
              <a:picLocks noChangeAspect="1" noChangeArrowheads="1"/>
            </p:cNvPicPr>
            <p:nvPr/>
          </p:nvPicPr>
          <p:blipFill>
            <a:blip r:embed="rId3"/>
            <a:srcRect/>
            <a:stretch>
              <a:fillRect/>
            </a:stretch>
          </p:blipFill>
          <p:spPr bwMode="auto">
            <a:xfrm>
              <a:off x="867" y="808"/>
              <a:ext cx="739" cy="765"/>
            </a:xfrm>
            <a:prstGeom prst="rect">
              <a:avLst/>
            </a:prstGeom>
            <a:noFill/>
            <a:ln w="9525">
              <a:noFill/>
              <a:miter lim="800000"/>
              <a:headEnd/>
              <a:tailEnd/>
            </a:ln>
          </p:spPr>
        </p:pic>
        <p:sp>
          <p:nvSpPr>
            <p:cNvPr id="28684" name="Text Box 18"/>
            <p:cNvSpPr txBox="1">
              <a:spLocks noChangeArrowheads="1"/>
            </p:cNvSpPr>
            <p:nvPr/>
          </p:nvSpPr>
          <p:spPr bwMode="auto">
            <a:xfrm>
              <a:off x="669" y="1107"/>
              <a:ext cx="1219" cy="154"/>
            </a:xfrm>
            <a:prstGeom prst="rect">
              <a:avLst/>
            </a:prstGeom>
            <a:noFill/>
            <a:ln w="9525">
              <a:noFill/>
              <a:miter lim="800000"/>
              <a:headEnd/>
              <a:tailEnd/>
            </a:ln>
          </p:spPr>
          <p:txBody>
            <a:bodyPr>
              <a:spAutoFit/>
            </a:bodyPr>
            <a:lstStyle/>
            <a:p>
              <a:pPr algn="ctr"/>
              <a:r>
                <a:rPr lang="en-US" sz="1000" b="1"/>
                <a:t>Random perturbation</a:t>
              </a:r>
            </a:p>
          </p:txBody>
        </p:sp>
      </p:grpSp>
      <p:sp>
        <p:nvSpPr>
          <p:cNvPr id="28678" name="Line 20"/>
          <p:cNvSpPr>
            <a:spLocks noChangeShapeType="1"/>
          </p:cNvSpPr>
          <p:nvPr/>
        </p:nvSpPr>
        <p:spPr bwMode="auto">
          <a:xfrm flipV="1">
            <a:off x="1827213" y="2543175"/>
            <a:ext cx="0" cy="674688"/>
          </a:xfrm>
          <a:prstGeom prst="line">
            <a:avLst/>
          </a:prstGeom>
          <a:noFill/>
          <a:ln w="57150">
            <a:solidFill>
              <a:schemeClr val="tx1"/>
            </a:solidFill>
            <a:round/>
            <a:headEnd/>
            <a:tailEnd type="triangle" w="med" len="med"/>
          </a:ln>
        </p:spPr>
        <p:txBody>
          <a:bodyPr/>
          <a:lstStyle/>
          <a:p>
            <a:endParaRPr lang="en-US"/>
          </a:p>
        </p:txBody>
      </p:sp>
      <p:sp>
        <p:nvSpPr>
          <p:cNvPr id="28679" name="Rectangle 22"/>
          <p:cNvSpPr>
            <a:spLocks noChangeArrowheads="1"/>
          </p:cNvSpPr>
          <p:nvPr/>
        </p:nvSpPr>
        <p:spPr bwMode="auto">
          <a:xfrm>
            <a:off x="2862263" y="1643063"/>
            <a:ext cx="4949825" cy="1169987"/>
          </a:xfrm>
          <a:prstGeom prst="rect">
            <a:avLst/>
          </a:prstGeom>
          <a:solidFill>
            <a:srgbClr val="FFCCFF"/>
          </a:solidFill>
          <a:ln w="9525">
            <a:solidFill>
              <a:schemeClr val="tx1"/>
            </a:solidFill>
            <a:miter lim="800000"/>
            <a:headEnd/>
            <a:tailEnd/>
          </a:ln>
        </p:spPr>
        <p:txBody>
          <a:bodyPr wrap="none" anchor="ctr"/>
          <a:lstStyle/>
          <a:p>
            <a:pPr algn="ctr"/>
            <a:r>
              <a:rPr lang="en-US" sz="1400"/>
              <a:t>Correction signal derived in real time of the </a:t>
            </a:r>
          </a:p>
          <a:p>
            <a:pPr algn="ctr"/>
            <a:r>
              <a:rPr lang="en-US" sz="1400"/>
              <a:t>measurement of the beam parameter perturbation</a:t>
            </a:r>
          </a:p>
        </p:txBody>
      </p:sp>
      <p:sp>
        <p:nvSpPr>
          <p:cNvPr id="28680" name="Line 23"/>
          <p:cNvSpPr>
            <a:spLocks noChangeShapeType="1"/>
          </p:cNvSpPr>
          <p:nvPr/>
        </p:nvSpPr>
        <p:spPr bwMode="auto">
          <a:xfrm rot="5400000" flipV="1">
            <a:off x="2929732" y="1934369"/>
            <a:ext cx="0" cy="674687"/>
          </a:xfrm>
          <a:prstGeom prst="line">
            <a:avLst/>
          </a:prstGeom>
          <a:noFill/>
          <a:ln w="57150">
            <a:solidFill>
              <a:schemeClr val="tx1"/>
            </a:solidFill>
            <a:round/>
            <a:headEnd/>
            <a:tailEnd type="triangle" w="med" len="med"/>
          </a:ln>
        </p:spPr>
        <p:txBody>
          <a:bodyPr/>
          <a:lstStyle/>
          <a:p>
            <a:endParaRPr lang="en-US"/>
          </a:p>
        </p:txBody>
      </p:sp>
      <p:sp>
        <p:nvSpPr>
          <p:cNvPr id="28681" name="Line 21"/>
          <p:cNvSpPr>
            <a:spLocks noChangeShapeType="1"/>
          </p:cNvSpPr>
          <p:nvPr/>
        </p:nvSpPr>
        <p:spPr bwMode="auto">
          <a:xfrm>
            <a:off x="7272338" y="2543175"/>
            <a:ext cx="0" cy="674688"/>
          </a:xfrm>
          <a:prstGeom prst="line">
            <a:avLst/>
          </a:prstGeom>
          <a:noFill/>
          <a:ln w="57150">
            <a:solidFill>
              <a:schemeClr val="tx1"/>
            </a:solidFill>
            <a:round/>
            <a:headEnd/>
            <a:tailEnd type="triangle" w="med" len="med"/>
          </a:ln>
        </p:spPr>
        <p:txBody>
          <a:bodyPr/>
          <a:lstStyle/>
          <a:p>
            <a:endParaRPr lang="en-US"/>
          </a:p>
        </p:txBody>
      </p:sp>
      <p:sp>
        <p:nvSpPr>
          <p:cNvPr id="28682" name="Text Box 25"/>
          <p:cNvSpPr txBox="1">
            <a:spLocks noChangeArrowheads="1"/>
          </p:cNvSpPr>
          <p:nvPr/>
        </p:nvSpPr>
        <p:spPr bwMode="auto">
          <a:xfrm>
            <a:off x="1058863" y="4638675"/>
            <a:ext cx="6257925" cy="825500"/>
          </a:xfrm>
          <a:prstGeom prst="rect">
            <a:avLst/>
          </a:prstGeom>
          <a:solidFill>
            <a:srgbClr val="ACFCFE"/>
          </a:solidFill>
          <a:ln w="9525">
            <a:noFill/>
            <a:miter lim="800000"/>
            <a:headEnd/>
            <a:tailEnd/>
          </a:ln>
        </p:spPr>
        <p:txBody>
          <a:bodyPr>
            <a:spAutoFit/>
          </a:bodyPr>
          <a:lstStyle/>
          <a:p>
            <a:pPr algn="ctr"/>
            <a:r>
              <a:rPr lang="en-US" b="1"/>
              <a:t>Drawback:</a:t>
            </a:r>
          </a:p>
          <a:p>
            <a:pPr algn="ctr"/>
            <a:r>
              <a:rPr lang="en-US" b="1"/>
              <a:t> the loop cut off frequency is limited to about 10% of the loop components bandwidth</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3"/>
          <p:cNvPicPr>
            <a:picLocks noChangeAspect="1" noChangeArrowheads="1"/>
          </p:cNvPicPr>
          <p:nvPr/>
        </p:nvPicPr>
        <p:blipFill>
          <a:blip r:embed="rId2"/>
          <a:srcRect/>
          <a:stretch>
            <a:fillRect/>
          </a:stretch>
        </p:blipFill>
        <p:spPr bwMode="auto">
          <a:xfrm>
            <a:off x="476250" y="1192213"/>
            <a:ext cx="8229600" cy="3382962"/>
          </a:xfrm>
          <a:prstGeom prst="rect">
            <a:avLst/>
          </a:prstGeom>
          <a:noFill/>
          <a:ln w="9525">
            <a:noFill/>
            <a:miter lim="800000"/>
            <a:headEnd/>
            <a:tailEnd/>
          </a:ln>
        </p:spPr>
      </p:pic>
      <p:sp>
        <p:nvSpPr>
          <p:cNvPr id="29698" name="Rectangle 5"/>
          <p:cNvSpPr>
            <a:spLocks noChangeArrowheads="1"/>
          </p:cNvSpPr>
          <p:nvPr/>
        </p:nvSpPr>
        <p:spPr bwMode="auto">
          <a:xfrm>
            <a:off x="1016000" y="966788"/>
            <a:ext cx="7246938" cy="1935162"/>
          </a:xfrm>
          <a:prstGeom prst="rect">
            <a:avLst/>
          </a:prstGeom>
          <a:solidFill>
            <a:schemeClr val="bg1"/>
          </a:solidFill>
          <a:ln w="9525">
            <a:noFill/>
            <a:miter lim="800000"/>
            <a:headEnd/>
            <a:tailEnd/>
          </a:ln>
        </p:spPr>
        <p:txBody>
          <a:bodyPr wrap="none" anchor="ctr"/>
          <a:lstStyle/>
          <a:p>
            <a:pPr algn="ctr"/>
            <a:endParaRPr lang="en-US"/>
          </a:p>
        </p:txBody>
      </p:sp>
      <p:sp>
        <p:nvSpPr>
          <p:cNvPr id="29699" name="Rectangle 17"/>
          <p:cNvSpPr>
            <a:spLocks noGrp="1" noChangeArrowheads="1"/>
          </p:cNvSpPr>
          <p:nvPr>
            <p:ph type="title" idx="4294967295"/>
          </p:nvPr>
        </p:nvSpPr>
        <p:spPr>
          <a:noFill/>
        </p:spPr>
        <p:txBody>
          <a:bodyPr wrap="square" lIns="91440" tIns="45720" rIns="91440" bIns="45720" numCol="1" compatLnSpc="1">
            <a:prstTxWarp prst="textNoShape">
              <a:avLst/>
            </a:prstTxWarp>
          </a:bodyPr>
          <a:lstStyle/>
          <a:p>
            <a:pPr eaLnBrk="1" hangingPunct="1"/>
            <a:r>
              <a:rPr lang="en-US" altLang="en-US" cap="none" smtClean="0"/>
              <a:t>Back to the cleaning in the SR</a:t>
            </a:r>
          </a:p>
        </p:txBody>
      </p:sp>
      <p:sp>
        <p:nvSpPr>
          <p:cNvPr id="29700" name="Rectangle 2"/>
          <p:cNvSpPr>
            <a:spLocks noChangeArrowheads="1"/>
          </p:cNvSpPr>
          <p:nvPr/>
        </p:nvSpPr>
        <p:spPr bwMode="gray">
          <a:xfrm>
            <a:off x="744538" y="125413"/>
            <a:ext cx="8237537" cy="496887"/>
          </a:xfrm>
          <a:prstGeom prst="rect">
            <a:avLst/>
          </a:prstGeom>
          <a:solidFill>
            <a:schemeClr val="accent1"/>
          </a:solidFill>
          <a:ln w="9525">
            <a:noFill/>
            <a:miter lim="800000"/>
            <a:headEnd/>
            <a:tailEnd/>
          </a:ln>
        </p:spPr>
        <p:txBody>
          <a:bodyPr anchor="ctr"/>
          <a:lstStyle/>
          <a:p>
            <a:r>
              <a:rPr kumimoji="1" lang="en-US" altLang="en-US" sz="2000" b="1">
                <a:solidFill>
                  <a:schemeClr val="bg1"/>
                </a:solidFill>
              </a:rPr>
              <a:t>Feedforward scheme:</a:t>
            </a:r>
            <a:endParaRPr lang="en-GB" altLang="en-US" sz="2000" b="1">
              <a:solidFill>
                <a:schemeClr val="bg1"/>
              </a:solidFill>
            </a:endParaRPr>
          </a:p>
        </p:txBody>
      </p:sp>
      <p:pic>
        <p:nvPicPr>
          <p:cNvPr id="29701" name="Picture 14"/>
          <p:cNvPicPr>
            <a:picLocks noChangeAspect="1" noChangeArrowheads="1"/>
          </p:cNvPicPr>
          <p:nvPr/>
        </p:nvPicPr>
        <p:blipFill>
          <a:blip r:embed="rId3"/>
          <a:srcRect/>
          <a:stretch>
            <a:fillRect/>
          </a:stretch>
        </p:blipFill>
        <p:spPr bwMode="auto">
          <a:xfrm>
            <a:off x="611188" y="1552575"/>
            <a:ext cx="1882775" cy="1314450"/>
          </a:xfrm>
          <a:prstGeom prst="rect">
            <a:avLst/>
          </a:prstGeom>
          <a:noFill/>
          <a:ln w="9525">
            <a:noFill/>
            <a:miter lim="800000"/>
            <a:headEnd/>
            <a:tailEnd/>
          </a:ln>
        </p:spPr>
      </p:pic>
      <p:sp>
        <p:nvSpPr>
          <p:cNvPr id="29702" name="Line 12"/>
          <p:cNvSpPr>
            <a:spLocks noChangeShapeType="1"/>
          </p:cNvSpPr>
          <p:nvPr/>
        </p:nvSpPr>
        <p:spPr bwMode="auto">
          <a:xfrm>
            <a:off x="7272338" y="2543175"/>
            <a:ext cx="0" cy="674688"/>
          </a:xfrm>
          <a:prstGeom prst="line">
            <a:avLst/>
          </a:prstGeom>
          <a:noFill/>
          <a:ln w="57150">
            <a:solidFill>
              <a:schemeClr val="tx1"/>
            </a:solidFill>
            <a:round/>
            <a:headEnd/>
            <a:tailEnd type="triangle" w="med" len="med"/>
          </a:ln>
        </p:spPr>
        <p:txBody>
          <a:bodyPr/>
          <a:lstStyle/>
          <a:p>
            <a:endParaRPr lang="en-US"/>
          </a:p>
        </p:txBody>
      </p:sp>
      <p:sp>
        <p:nvSpPr>
          <p:cNvPr id="29703" name="Text Box 13"/>
          <p:cNvSpPr txBox="1">
            <a:spLocks noChangeArrowheads="1"/>
          </p:cNvSpPr>
          <p:nvPr/>
        </p:nvSpPr>
        <p:spPr bwMode="auto">
          <a:xfrm>
            <a:off x="1058863" y="4687888"/>
            <a:ext cx="6213475" cy="825500"/>
          </a:xfrm>
          <a:prstGeom prst="rect">
            <a:avLst/>
          </a:prstGeom>
          <a:solidFill>
            <a:srgbClr val="ACFCFE"/>
          </a:solidFill>
          <a:ln w="9525">
            <a:noFill/>
            <a:miter lim="800000"/>
            <a:headEnd/>
            <a:tailEnd/>
          </a:ln>
        </p:spPr>
        <p:txBody>
          <a:bodyPr>
            <a:spAutoFit/>
          </a:bodyPr>
          <a:lstStyle/>
          <a:p>
            <a:pPr algn="ctr"/>
            <a:r>
              <a:rPr lang="en-US" b="1"/>
              <a:t>More efficient use of the corrector : </a:t>
            </a:r>
          </a:p>
          <a:p>
            <a:pPr algn="ctr"/>
            <a:r>
              <a:rPr lang="en-US" b="1"/>
              <a:t>the full bandwidth of the corrector can be  used without stability problem </a:t>
            </a:r>
          </a:p>
        </p:txBody>
      </p:sp>
      <p:sp>
        <p:nvSpPr>
          <p:cNvPr id="29704" name="Line 9"/>
          <p:cNvSpPr>
            <a:spLocks noChangeShapeType="1"/>
          </p:cNvSpPr>
          <p:nvPr/>
        </p:nvSpPr>
        <p:spPr bwMode="auto">
          <a:xfrm flipV="1">
            <a:off x="1827213" y="2543175"/>
            <a:ext cx="0" cy="674688"/>
          </a:xfrm>
          <a:prstGeom prst="line">
            <a:avLst/>
          </a:prstGeom>
          <a:noFill/>
          <a:ln w="57150">
            <a:solidFill>
              <a:schemeClr val="tx1"/>
            </a:solidFill>
            <a:round/>
            <a:headEnd/>
            <a:tailEnd type="triangle" w="med" len="med"/>
          </a:ln>
        </p:spPr>
        <p:txBody>
          <a:bodyPr/>
          <a:lstStyle/>
          <a:p>
            <a:endParaRPr lang="en-US"/>
          </a:p>
        </p:txBody>
      </p:sp>
      <p:sp>
        <p:nvSpPr>
          <p:cNvPr id="29705" name="Line 11"/>
          <p:cNvSpPr>
            <a:spLocks noChangeShapeType="1"/>
          </p:cNvSpPr>
          <p:nvPr/>
        </p:nvSpPr>
        <p:spPr bwMode="auto">
          <a:xfrm rot="-5400000">
            <a:off x="2839244" y="2024857"/>
            <a:ext cx="0" cy="493712"/>
          </a:xfrm>
          <a:prstGeom prst="line">
            <a:avLst/>
          </a:prstGeom>
          <a:noFill/>
          <a:ln w="57150">
            <a:solidFill>
              <a:schemeClr val="tx1"/>
            </a:solidFill>
            <a:round/>
            <a:headEnd/>
            <a:tailEnd type="triangle" w="med" len="med"/>
          </a:ln>
        </p:spPr>
        <p:txBody>
          <a:bodyPr/>
          <a:lstStyle/>
          <a:p>
            <a:endParaRPr lang="en-US"/>
          </a:p>
        </p:txBody>
      </p:sp>
      <p:sp>
        <p:nvSpPr>
          <p:cNvPr id="29706" name="Text Box 8"/>
          <p:cNvSpPr txBox="1">
            <a:spLocks noChangeArrowheads="1"/>
          </p:cNvSpPr>
          <p:nvPr/>
        </p:nvSpPr>
        <p:spPr bwMode="auto">
          <a:xfrm>
            <a:off x="657225" y="2136775"/>
            <a:ext cx="1935163" cy="274638"/>
          </a:xfrm>
          <a:prstGeom prst="rect">
            <a:avLst/>
          </a:prstGeom>
          <a:noFill/>
          <a:ln w="9525">
            <a:noFill/>
            <a:miter lim="800000"/>
            <a:headEnd/>
            <a:tailEnd/>
          </a:ln>
        </p:spPr>
        <p:txBody>
          <a:bodyPr>
            <a:spAutoFit/>
          </a:bodyPr>
          <a:lstStyle/>
          <a:p>
            <a:pPr algn="ctr"/>
            <a:r>
              <a:rPr lang="en-US" sz="1200" b="1"/>
              <a:t>Repetitive  perturbation</a:t>
            </a:r>
          </a:p>
        </p:txBody>
      </p:sp>
      <p:sp>
        <p:nvSpPr>
          <p:cNvPr id="29707" name="Text Box 16"/>
          <p:cNvSpPr txBox="1">
            <a:spLocks noChangeArrowheads="1"/>
          </p:cNvSpPr>
          <p:nvPr/>
        </p:nvSpPr>
        <p:spPr bwMode="auto">
          <a:xfrm>
            <a:off x="6281738" y="1847850"/>
            <a:ext cx="2025650" cy="739775"/>
          </a:xfrm>
          <a:prstGeom prst="rect">
            <a:avLst/>
          </a:prstGeom>
          <a:solidFill>
            <a:srgbClr val="FFFEAC"/>
          </a:solidFill>
          <a:ln w="9525">
            <a:solidFill>
              <a:schemeClr val="tx1"/>
            </a:solidFill>
            <a:miter lim="800000"/>
            <a:headEnd/>
            <a:tailEnd/>
          </a:ln>
        </p:spPr>
        <p:txBody>
          <a:bodyPr>
            <a:spAutoFit/>
          </a:bodyPr>
          <a:lstStyle/>
          <a:p>
            <a:pPr algn="ctr"/>
            <a:r>
              <a:rPr lang="en-US" sz="1400" b="1"/>
              <a:t>Correction signal generated using the lookup table</a:t>
            </a:r>
          </a:p>
        </p:txBody>
      </p:sp>
      <p:sp>
        <p:nvSpPr>
          <p:cNvPr id="29708" name="Text Box 18"/>
          <p:cNvSpPr txBox="1">
            <a:spLocks noChangeArrowheads="1"/>
          </p:cNvSpPr>
          <p:nvPr/>
        </p:nvSpPr>
        <p:spPr bwMode="auto">
          <a:xfrm>
            <a:off x="6372225" y="1012825"/>
            <a:ext cx="1722438" cy="336550"/>
          </a:xfrm>
          <a:prstGeom prst="rect">
            <a:avLst/>
          </a:prstGeom>
          <a:solidFill>
            <a:srgbClr val="CEFED4"/>
          </a:solidFill>
          <a:ln w="9525">
            <a:noFill/>
            <a:miter lim="800000"/>
            <a:headEnd/>
            <a:tailEnd/>
          </a:ln>
        </p:spPr>
        <p:txBody>
          <a:bodyPr wrap="none">
            <a:spAutoFit/>
          </a:bodyPr>
          <a:lstStyle/>
          <a:p>
            <a:r>
              <a:rPr lang="en-US" b="1"/>
              <a:t>Injection trigger</a:t>
            </a:r>
          </a:p>
        </p:txBody>
      </p:sp>
      <p:sp>
        <p:nvSpPr>
          <p:cNvPr id="29709" name="Line 19"/>
          <p:cNvSpPr>
            <a:spLocks noChangeShapeType="1"/>
          </p:cNvSpPr>
          <p:nvPr/>
        </p:nvSpPr>
        <p:spPr bwMode="auto">
          <a:xfrm>
            <a:off x="7272338" y="1417638"/>
            <a:ext cx="0" cy="404812"/>
          </a:xfrm>
          <a:prstGeom prst="line">
            <a:avLst/>
          </a:prstGeom>
          <a:noFill/>
          <a:ln w="57150">
            <a:solidFill>
              <a:schemeClr val="tx1"/>
            </a:solidFill>
            <a:round/>
            <a:headEnd/>
            <a:tailEnd type="triangle" w="med" len="med"/>
          </a:ln>
        </p:spPr>
        <p:txBody>
          <a:bodyPr/>
          <a:lstStyle/>
          <a:p>
            <a:endParaRPr lang="en-US"/>
          </a:p>
        </p:txBody>
      </p:sp>
      <p:sp>
        <p:nvSpPr>
          <p:cNvPr id="29710" name="Line 21"/>
          <p:cNvSpPr>
            <a:spLocks noChangeShapeType="1"/>
          </p:cNvSpPr>
          <p:nvPr/>
        </p:nvSpPr>
        <p:spPr bwMode="auto">
          <a:xfrm flipH="1">
            <a:off x="4481513" y="2182813"/>
            <a:ext cx="0" cy="223837"/>
          </a:xfrm>
          <a:prstGeom prst="line">
            <a:avLst/>
          </a:prstGeom>
          <a:noFill/>
          <a:ln w="38100">
            <a:solidFill>
              <a:schemeClr val="tx1"/>
            </a:solidFill>
            <a:round/>
            <a:headEnd/>
            <a:tailEnd type="triangle" w="med" len="med"/>
          </a:ln>
        </p:spPr>
        <p:txBody>
          <a:bodyPr/>
          <a:lstStyle/>
          <a:p>
            <a:endParaRPr lang="en-US"/>
          </a:p>
        </p:txBody>
      </p:sp>
      <p:sp>
        <p:nvSpPr>
          <p:cNvPr id="29711" name="Rectangle 10"/>
          <p:cNvSpPr>
            <a:spLocks noChangeArrowheads="1"/>
          </p:cNvSpPr>
          <p:nvPr/>
        </p:nvSpPr>
        <p:spPr bwMode="auto">
          <a:xfrm>
            <a:off x="3222625" y="1643063"/>
            <a:ext cx="2698750" cy="1258887"/>
          </a:xfrm>
          <a:prstGeom prst="rect">
            <a:avLst/>
          </a:prstGeom>
          <a:solidFill>
            <a:srgbClr val="FFCCFF"/>
          </a:solidFill>
          <a:ln w="9525">
            <a:solidFill>
              <a:schemeClr val="tx1"/>
            </a:solidFill>
            <a:miter lim="800000"/>
            <a:headEnd/>
            <a:tailEnd/>
          </a:ln>
        </p:spPr>
        <p:txBody>
          <a:bodyPr wrap="none" anchor="ctr"/>
          <a:lstStyle/>
          <a:p>
            <a:pPr marL="304800" indent="-304800" algn="ctr">
              <a:buFontTx/>
              <a:buChar char="•"/>
            </a:pPr>
            <a:endParaRPr lang="en-US" sz="1400" b="1"/>
          </a:p>
          <a:p>
            <a:pPr marL="304800" indent="-304800" algn="ctr">
              <a:buFontTx/>
              <a:buChar char="•"/>
            </a:pPr>
            <a:r>
              <a:rPr lang="en-US" sz="1400" b="1"/>
              <a:t>Perturbation</a:t>
            </a:r>
          </a:p>
          <a:p>
            <a:pPr marL="304800" indent="-304800" algn="ctr"/>
            <a:r>
              <a:rPr lang="en-US" sz="1400" b="1"/>
              <a:t> recorded offline</a:t>
            </a:r>
          </a:p>
          <a:p>
            <a:pPr marL="304800" indent="-304800" algn="ctr"/>
            <a:endParaRPr lang="en-US" sz="1400" b="1"/>
          </a:p>
          <a:p>
            <a:pPr marL="304800" indent="-304800" algn="ctr">
              <a:buFontTx/>
              <a:buChar char="•"/>
            </a:pPr>
            <a:r>
              <a:rPr lang="en-US" sz="1400" b="1"/>
              <a:t>Generation of the correction</a:t>
            </a:r>
          </a:p>
          <a:p>
            <a:pPr marL="304800" indent="-304800" algn="ctr"/>
            <a:r>
              <a:rPr lang="en-US" sz="1400" b="1"/>
              <a:t>signal  lookup table</a:t>
            </a:r>
          </a:p>
          <a:p>
            <a:pPr marL="304800" indent="-304800" algn="ctr">
              <a:buFontTx/>
              <a:buAutoNum type="arabicPeriod"/>
            </a:pPr>
            <a:endParaRPr lang="en-US" sz="1400" b="1"/>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p:cNvSpPr>
          <p:nvPr>
            <p:ph type="title" idx="4294967295"/>
          </p:nvPr>
        </p:nvSpPr>
        <p:spPr/>
        <p:txBody>
          <a:bodyPr wrap="square" numCol="1" compatLnSpc="1">
            <a:prstTxWarp prst="textNoShape">
              <a:avLst/>
            </a:prstTxWarp>
          </a:bodyPr>
          <a:lstStyle/>
          <a:p>
            <a:pPr algn="ctr" eaLnBrk="1" hangingPunct="1"/>
            <a:r>
              <a:rPr lang="en-US" cap="none" smtClean="0"/>
              <a:t>THE ESRF STORAGE RING UPGRADE AND THE DIAGNOSTIC GROUP DIAGNOSTIC ACTIVITY </a:t>
            </a:r>
          </a:p>
        </p:txBody>
      </p:sp>
      <p:sp>
        <p:nvSpPr>
          <p:cNvPr id="8194" name="Rectangle 3"/>
          <p:cNvSpPr>
            <a:spLocks noGrp="1"/>
          </p:cNvSpPr>
          <p:nvPr>
            <p:ph type="body" idx="4294967295"/>
          </p:nvPr>
        </p:nvSpPr>
        <p:spPr/>
        <p:txBody>
          <a:bodyPr/>
          <a:lstStyle/>
          <a:p>
            <a:pPr eaLnBrk="1" hangingPunct="1"/>
            <a:r>
              <a:rPr lang="en-US" dirty="0" smtClean="0"/>
              <a:t>2016: Top up operation will start</a:t>
            </a:r>
          </a:p>
          <a:p>
            <a:pPr eaLnBrk="1" hangingPunct="1"/>
            <a:r>
              <a:rPr lang="en-US" dirty="0" smtClean="0"/>
              <a:t>Possible following the upgrade of the booster magnet power supplies and the booster RF system</a:t>
            </a:r>
          </a:p>
          <a:p>
            <a:pPr eaLnBrk="1" hangingPunct="1"/>
            <a:r>
              <a:rPr lang="en-US" dirty="0" smtClean="0"/>
              <a:t> </a:t>
            </a:r>
          </a:p>
          <a:p>
            <a:pPr eaLnBrk="1" hangingPunct="1">
              <a:buFont typeface="Arial" charset="0"/>
              <a:buChar char="•"/>
            </a:pPr>
            <a:r>
              <a:rPr lang="en-US" dirty="0" smtClean="0"/>
              <a:t>What do we need to make each top up as unnoticeable as possible to the users:</a:t>
            </a:r>
          </a:p>
          <a:p>
            <a:pPr marL="342900" indent="-342900" eaLnBrk="1" hangingPunct="1">
              <a:buFont typeface="+mj-lt"/>
              <a:buAutoNum type="arabicPeriod"/>
            </a:pPr>
            <a:r>
              <a:rPr lang="en-US" dirty="0" smtClean="0"/>
              <a:t>Move the bunch cleaning system from the SR to the booster</a:t>
            </a:r>
          </a:p>
          <a:p>
            <a:pPr marL="342900" indent="-342900" eaLnBrk="1" hangingPunct="1">
              <a:buFont typeface="+mj-lt"/>
              <a:buAutoNum type="arabicPeriod"/>
            </a:pPr>
            <a:r>
              <a:rPr lang="en-US" dirty="0" smtClean="0"/>
              <a:t>Cancellation of the spurious oscillations caused by the injection kickers and septum</a:t>
            </a:r>
          </a:p>
          <a:p>
            <a:pPr eaLnBrk="1" hangingPunct="1"/>
            <a:endParaRPr lang="en-US" dirty="0" smtClean="0"/>
          </a:p>
          <a:p>
            <a:pPr eaLnBrk="1" hangingPunct="1"/>
            <a:r>
              <a:rPr lang="en-US" dirty="0" smtClean="0"/>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idx="4294967295"/>
          </p:nvPr>
        </p:nvSpPr>
        <p:spPr/>
        <p:txBody>
          <a:bodyPr wrap="square" lIns="91440" tIns="45720" rIns="91440" bIns="45720" numCol="1" compatLnSpc="1">
            <a:prstTxWarp prst="textNoShape">
              <a:avLst/>
            </a:prstTxWarp>
          </a:bodyPr>
          <a:lstStyle/>
          <a:p>
            <a:r>
              <a:rPr lang="en-US" altLang="en-US" cap="none" smtClean="0"/>
              <a:t>Fast correctors for the suppression of the injection related perturbations</a:t>
            </a:r>
          </a:p>
        </p:txBody>
      </p:sp>
      <p:pic>
        <p:nvPicPr>
          <p:cNvPr id="30722" name="Picture 6"/>
          <p:cNvPicPr>
            <a:picLocks noChangeAspect="1" noChangeArrowheads="1"/>
          </p:cNvPicPr>
          <p:nvPr/>
        </p:nvPicPr>
        <p:blipFill>
          <a:blip r:embed="rId2"/>
          <a:srcRect/>
          <a:stretch>
            <a:fillRect/>
          </a:stretch>
        </p:blipFill>
        <p:spPr bwMode="auto">
          <a:xfrm>
            <a:off x="1601788" y="1489075"/>
            <a:ext cx="5929312" cy="2808288"/>
          </a:xfrm>
          <a:prstGeom prst="rect">
            <a:avLst/>
          </a:prstGeom>
          <a:solidFill>
            <a:srgbClr val="FF99FF"/>
          </a:solidFill>
          <a:ln w="9525">
            <a:noFill/>
            <a:miter lim="800000"/>
            <a:headEnd/>
            <a:tailEnd/>
          </a:ln>
        </p:spPr>
      </p:pic>
      <p:sp>
        <p:nvSpPr>
          <p:cNvPr id="30723" name="Line 6"/>
          <p:cNvSpPr>
            <a:spLocks noChangeShapeType="1"/>
          </p:cNvSpPr>
          <p:nvPr/>
        </p:nvSpPr>
        <p:spPr bwMode="auto">
          <a:xfrm flipV="1">
            <a:off x="3716338" y="3578225"/>
            <a:ext cx="855662" cy="404813"/>
          </a:xfrm>
          <a:prstGeom prst="line">
            <a:avLst/>
          </a:prstGeom>
          <a:noFill/>
          <a:ln w="9525">
            <a:solidFill>
              <a:srgbClr val="FF3300"/>
            </a:solidFill>
            <a:round/>
            <a:headEnd/>
            <a:tailEnd/>
          </a:ln>
        </p:spPr>
        <p:txBody>
          <a:bodyPr/>
          <a:lstStyle/>
          <a:p>
            <a:endParaRPr lang="en-US"/>
          </a:p>
        </p:txBody>
      </p:sp>
      <p:sp>
        <p:nvSpPr>
          <p:cNvPr id="30724" name="Line 7"/>
          <p:cNvSpPr>
            <a:spLocks noChangeShapeType="1"/>
          </p:cNvSpPr>
          <p:nvPr/>
        </p:nvSpPr>
        <p:spPr bwMode="auto">
          <a:xfrm>
            <a:off x="4572000" y="3578225"/>
            <a:ext cx="360363" cy="0"/>
          </a:xfrm>
          <a:prstGeom prst="line">
            <a:avLst/>
          </a:prstGeom>
          <a:noFill/>
          <a:ln w="12700">
            <a:solidFill>
              <a:srgbClr val="FF3300"/>
            </a:solidFill>
            <a:round/>
            <a:headEnd/>
            <a:tailEnd type="triangle" w="med" len="med"/>
          </a:ln>
        </p:spPr>
        <p:txBody>
          <a:bodyPr/>
          <a:lstStyle/>
          <a:p>
            <a:endParaRPr lang="en-US"/>
          </a:p>
        </p:txBody>
      </p:sp>
      <p:sp>
        <p:nvSpPr>
          <p:cNvPr id="30725" name="Text Box 10"/>
          <p:cNvSpPr txBox="1">
            <a:spLocks noChangeArrowheads="1"/>
          </p:cNvSpPr>
          <p:nvPr/>
        </p:nvSpPr>
        <p:spPr bwMode="auto">
          <a:xfrm>
            <a:off x="2411413" y="3532188"/>
            <a:ext cx="1912937" cy="336550"/>
          </a:xfrm>
          <a:prstGeom prst="rect">
            <a:avLst/>
          </a:prstGeom>
          <a:noFill/>
          <a:ln w="9525">
            <a:noFill/>
            <a:miter lim="800000"/>
            <a:headEnd/>
            <a:tailEnd/>
          </a:ln>
        </p:spPr>
        <p:txBody>
          <a:bodyPr wrap="none">
            <a:spAutoFit/>
          </a:bodyPr>
          <a:lstStyle/>
          <a:p>
            <a:r>
              <a:rPr lang="en-US">
                <a:solidFill>
                  <a:srgbClr val="FF3300"/>
                </a:solidFill>
              </a:rPr>
              <a:t>Injected beam path</a:t>
            </a:r>
          </a:p>
        </p:txBody>
      </p:sp>
      <p:sp>
        <p:nvSpPr>
          <p:cNvPr id="30726" name="Text Box 11"/>
          <p:cNvSpPr txBox="1">
            <a:spLocks noChangeArrowheads="1"/>
          </p:cNvSpPr>
          <p:nvPr/>
        </p:nvSpPr>
        <p:spPr bwMode="auto">
          <a:xfrm>
            <a:off x="2816225" y="2678113"/>
            <a:ext cx="1800225" cy="336550"/>
          </a:xfrm>
          <a:prstGeom prst="rect">
            <a:avLst/>
          </a:prstGeom>
          <a:noFill/>
          <a:ln w="9525">
            <a:noFill/>
            <a:miter lim="800000"/>
            <a:headEnd/>
            <a:tailEnd/>
          </a:ln>
        </p:spPr>
        <p:txBody>
          <a:bodyPr wrap="none">
            <a:spAutoFit/>
          </a:bodyPr>
          <a:lstStyle/>
          <a:p>
            <a:r>
              <a:rPr lang="en-US"/>
              <a:t>Stored beam path</a:t>
            </a:r>
          </a:p>
        </p:txBody>
      </p:sp>
      <p:sp>
        <p:nvSpPr>
          <p:cNvPr id="30727" name="Rectangle 13"/>
          <p:cNvSpPr>
            <a:spLocks noChangeArrowheads="1"/>
          </p:cNvSpPr>
          <p:nvPr/>
        </p:nvSpPr>
        <p:spPr bwMode="auto">
          <a:xfrm>
            <a:off x="3716338" y="1957388"/>
            <a:ext cx="46037" cy="269875"/>
          </a:xfrm>
          <a:prstGeom prst="rect">
            <a:avLst/>
          </a:prstGeom>
          <a:solidFill>
            <a:srgbClr val="ACFCFE"/>
          </a:solidFill>
          <a:ln w="9525">
            <a:solidFill>
              <a:schemeClr val="tx1"/>
            </a:solidFill>
            <a:miter lim="800000"/>
            <a:headEnd/>
            <a:tailEnd/>
          </a:ln>
        </p:spPr>
        <p:txBody>
          <a:bodyPr wrap="none" anchor="ctr"/>
          <a:lstStyle/>
          <a:p>
            <a:endParaRPr lang="en-US"/>
          </a:p>
        </p:txBody>
      </p:sp>
      <p:sp>
        <p:nvSpPr>
          <p:cNvPr id="30728" name="Text Box 14"/>
          <p:cNvSpPr txBox="1">
            <a:spLocks noChangeArrowheads="1"/>
          </p:cNvSpPr>
          <p:nvPr/>
        </p:nvSpPr>
        <p:spPr bwMode="auto">
          <a:xfrm>
            <a:off x="4932363" y="2587625"/>
            <a:ext cx="2249487" cy="549275"/>
          </a:xfrm>
          <a:prstGeom prst="rect">
            <a:avLst/>
          </a:prstGeom>
          <a:solidFill>
            <a:srgbClr val="ACFCFE"/>
          </a:solidFill>
          <a:ln w="9525">
            <a:noFill/>
            <a:miter lim="800000"/>
            <a:headEnd/>
            <a:tailEnd/>
          </a:ln>
        </p:spPr>
        <p:txBody>
          <a:bodyPr>
            <a:spAutoFit/>
          </a:bodyPr>
          <a:lstStyle/>
          <a:p>
            <a:r>
              <a:rPr lang="en-US" sz="1400" b="1"/>
              <a:t> H and V fast correctors</a:t>
            </a:r>
          </a:p>
          <a:p>
            <a:r>
              <a:rPr lang="en-US" b="1"/>
              <a:t> </a:t>
            </a:r>
            <a:r>
              <a:rPr lang="en-US" sz="1400" b="1"/>
              <a:t>(of the old FOC system)</a:t>
            </a:r>
          </a:p>
        </p:txBody>
      </p:sp>
      <p:sp>
        <p:nvSpPr>
          <p:cNvPr id="30729" name="Line 15"/>
          <p:cNvSpPr>
            <a:spLocks noChangeShapeType="1"/>
          </p:cNvSpPr>
          <p:nvPr/>
        </p:nvSpPr>
        <p:spPr bwMode="auto">
          <a:xfrm flipH="1" flipV="1">
            <a:off x="4976813" y="2227263"/>
            <a:ext cx="360362" cy="315912"/>
          </a:xfrm>
          <a:prstGeom prst="line">
            <a:avLst/>
          </a:prstGeom>
          <a:noFill/>
          <a:ln w="9525">
            <a:solidFill>
              <a:schemeClr val="tx1"/>
            </a:solidFill>
            <a:round/>
            <a:headEnd/>
            <a:tailEnd type="triangle" w="med" len="med"/>
          </a:ln>
        </p:spPr>
        <p:txBody>
          <a:bodyPr/>
          <a:lstStyle/>
          <a:p>
            <a:endParaRPr lang="en-US"/>
          </a:p>
        </p:txBody>
      </p:sp>
      <p:sp>
        <p:nvSpPr>
          <p:cNvPr id="30730" name="Line 16"/>
          <p:cNvSpPr>
            <a:spLocks noChangeShapeType="1"/>
          </p:cNvSpPr>
          <p:nvPr/>
        </p:nvSpPr>
        <p:spPr bwMode="auto">
          <a:xfrm flipH="1" flipV="1">
            <a:off x="3806825" y="2182813"/>
            <a:ext cx="1125538" cy="449262"/>
          </a:xfrm>
          <a:prstGeom prst="line">
            <a:avLst/>
          </a:prstGeom>
          <a:noFill/>
          <a:ln w="9525">
            <a:solidFill>
              <a:schemeClr val="tx1"/>
            </a:solidFill>
            <a:round/>
            <a:headEnd/>
            <a:tailEnd type="triangle" w="med" len="med"/>
          </a:ln>
        </p:spPr>
        <p:txBody>
          <a:bodyPr/>
          <a:lstStyle/>
          <a:p>
            <a:endParaRPr lang="en-US"/>
          </a:p>
        </p:txBody>
      </p:sp>
      <p:sp>
        <p:nvSpPr>
          <p:cNvPr id="30731" name="Rectangle 17"/>
          <p:cNvSpPr>
            <a:spLocks noChangeArrowheads="1"/>
          </p:cNvSpPr>
          <p:nvPr/>
        </p:nvSpPr>
        <p:spPr bwMode="auto">
          <a:xfrm>
            <a:off x="4437063" y="1957388"/>
            <a:ext cx="88900" cy="269875"/>
          </a:xfrm>
          <a:prstGeom prst="rect">
            <a:avLst/>
          </a:prstGeom>
          <a:solidFill>
            <a:srgbClr val="FF99FF"/>
          </a:solidFill>
          <a:ln w="9525">
            <a:solidFill>
              <a:schemeClr val="tx1"/>
            </a:solidFill>
            <a:miter lim="800000"/>
            <a:headEnd/>
            <a:tailEnd/>
          </a:ln>
        </p:spPr>
        <p:txBody>
          <a:bodyPr wrap="none" anchor="ctr"/>
          <a:lstStyle/>
          <a:p>
            <a:endParaRPr lang="en-US"/>
          </a:p>
        </p:txBody>
      </p:sp>
      <p:sp>
        <p:nvSpPr>
          <p:cNvPr id="30732" name="Text Box 18"/>
          <p:cNvSpPr txBox="1">
            <a:spLocks noChangeArrowheads="1"/>
          </p:cNvSpPr>
          <p:nvPr/>
        </p:nvSpPr>
        <p:spPr bwMode="auto">
          <a:xfrm>
            <a:off x="3581400" y="1012825"/>
            <a:ext cx="1765300" cy="336550"/>
          </a:xfrm>
          <a:prstGeom prst="rect">
            <a:avLst/>
          </a:prstGeom>
          <a:solidFill>
            <a:srgbClr val="FF99FF"/>
          </a:solidFill>
          <a:ln w="9525">
            <a:noFill/>
            <a:miter lim="800000"/>
            <a:headEnd/>
            <a:tailEnd/>
          </a:ln>
        </p:spPr>
        <p:txBody>
          <a:bodyPr wrap="none">
            <a:spAutoFit/>
          </a:bodyPr>
          <a:lstStyle/>
          <a:p>
            <a:r>
              <a:rPr lang="en-US"/>
              <a:t>1MHz BW shaker</a:t>
            </a:r>
          </a:p>
        </p:txBody>
      </p:sp>
      <p:sp>
        <p:nvSpPr>
          <p:cNvPr id="30733" name="Line 19"/>
          <p:cNvSpPr>
            <a:spLocks noChangeShapeType="1"/>
          </p:cNvSpPr>
          <p:nvPr/>
        </p:nvSpPr>
        <p:spPr bwMode="auto">
          <a:xfrm>
            <a:off x="4122738" y="1327150"/>
            <a:ext cx="314325" cy="539750"/>
          </a:xfrm>
          <a:prstGeom prst="line">
            <a:avLst/>
          </a:prstGeom>
          <a:noFill/>
          <a:ln w="9525">
            <a:solidFill>
              <a:schemeClr val="tx1"/>
            </a:solidFill>
            <a:round/>
            <a:headEnd/>
            <a:tailEnd type="triangle" w="med" len="med"/>
          </a:ln>
        </p:spPr>
        <p:txBody>
          <a:bodyPr/>
          <a:lstStyle/>
          <a:p>
            <a:endParaRPr lang="en-US"/>
          </a:p>
        </p:txBody>
      </p:sp>
      <p:sp>
        <p:nvSpPr>
          <p:cNvPr id="30734" name="Rectangle 20"/>
          <p:cNvSpPr>
            <a:spLocks noChangeArrowheads="1"/>
          </p:cNvSpPr>
          <p:nvPr/>
        </p:nvSpPr>
        <p:spPr bwMode="auto">
          <a:xfrm>
            <a:off x="4886325" y="1957388"/>
            <a:ext cx="46038" cy="269875"/>
          </a:xfrm>
          <a:prstGeom prst="rect">
            <a:avLst/>
          </a:prstGeom>
          <a:solidFill>
            <a:srgbClr val="ACFCFE"/>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p:cNvSpPr>
          <p:nvPr>
            <p:ph type="title"/>
          </p:nvPr>
        </p:nvSpPr>
        <p:spPr/>
        <p:txBody>
          <a:bodyPr wrap="square" numCol="1" compatLnSpc="1">
            <a:prstTxWarp prst="textNoShape">
              <a:avLst/>
            </a:prstTxWarp>
          </a:bodyPr>
          <a:lstStyle/>
          <a:p>
            <a:r>
              <a:rPr lang="en-US" cap="none" smtClean="0"/>
              <a:t>Suppression of the horizontal orbit distortion due to the septum field leak</a:t>
            </a:r>
          </a:p>
        </p:txBody>
      </p:sp>
      <p:sp>
        <p:nvSpPr>
          <p:cNvPr id="31746" name="Rectangle 3"/>
          <p:cNvSpPr>
            <a:spLocks noGrp="1"/>
          </p:cNvSpPr>
          <p:nvPr>
            <p:ph type="body" idx="1"/>
          </p:nvPr>
        </p:nvSpPr>
        <p:spPr>
          <a:xfrm>
            <a:off x="161925" y="4387850"/>
            <a:ext cx="8802688" cy="674688"/>
          </a:xfrm>
          <a:solidFill>
            <a:srgbClr val="B8F4B9"/>
          </a:solidFill>
        </p:spPr>
        <p:txBody>
          <a:bodyPr/>
          <a:lstStyle/>
          <a:p>
            <a:r>
              <a:rPr lang="en-US" sz="1600" smtClean="0">
                <a:solidFill>
                  <a:schemeClr val="tx1"/>
                </a:solidFill>
              </a:rPr>
              <a:t>Using one of the horizontal fast orbit correctors, driven by an arbitrary shape signal generator, the suppression of the effect of the septum leak is very effective (right plot)</a:t>
            </a:r>
          </a:p>
        </p:txBody>
      </p:sp>
      <p:pic>
        <p:nvPicPr>
          <p:cNvPr id="31747" name="Picture 5"/>
          <p:cNvPicPr>
            <a:picLocks noChangeAspect="1" noChangeArrowheads="1"/>
          </p:cNvPicPr>
          <p:nvPr/>
        </p:nvPicPr>
        <p:blipFill>
          <a:blip r:embed="rId2"/>
          <a:srcRect/>
          <a:stretch>
            <a:fillRect/>
          </a:stretch>
        </p:blipFill>
        <p:spPr bwMode="auto">
          <a:xfrm>
            <a:off x="5202238" y="831850"/>
            <a:ext cx="3402012" cy="2779713"/>
          </a:xfrm>
          <a:prstGeom prst="rect">
            <a:avLst/>
          </a:prstGeom>
          <a:noFill/>
          <a:ln w="9525">
            <a:noFill/>
            <a:miter lim="800000"/>
            <a:headEnd/>
            <a:tailEnd/>
          </a:ln>
        </p:spPr>
      </p:pic>
      <p:sp>
        <p:nvSpPr>
          <p:cNvPr id="31748" name="Text Box 6"/>
          <p:cNvSpPr txBox="1">
            <a:spLocks noChangeArrowheads="1"/>
          </p:cNvSpPr>
          <p:nvPr/>
        </p:nvSpPr>
        <p:spPr bwMode="auto">
          <a:xfrm>
            <a:off x="923925" y="3062288"/>
            <a:ext cx="184150" cy="336550"/>
          </a:xfrm>
          <a:prstGeom prst="rect">
            <a:avLst/>
          </a:prstGeom>
          <a:noFill/>
          <a:ln w="9525">
            <a:noFill/>
            <a:miter lim="800000"/>
            <a:headEnd/>
            <a:tailEnd/>
          </a:ln>
        </p:spPr>
        <p:txBody>
          <a:bodyPr wrap="none">
            <a:spAutoFit/>
          </a:bodyPr>
          <a:lstStyle/>
          <a:p>
            <a:endParaRPr lang="en-US"/>
          </a:p>
        </p:txBody>
      </p:sp>
      <p:pic>
        <p:nvPicPr>
          <p:cNvPr id="31749" name="Picture 1"/>
          <p:cNvPicPr>
            <a:picLocks noChangeAspect="1"/>
          </p:cNvPicPr>
          <p:nvPr/>
        </p:nvPicPr>
        <p:blipFill>
          <a:blip r:embed="rId3"/>
          <a:srcRect/>
          <a:stretch>
            <a:fillRect/>
          </a:stretch>
        </p:blipFill>
        <p:spPr bwMode="auto">
          <a:xfrm>
            <a:off x="701675" y="922338"/>
            <a:ext cx="3816350" cy="2595562"/>
          </a:xfrm>
          <a:prstGeom prst="rect">
            <a:avLst/>
          </a:prstGeom>
          <a:noFill/>
          <a:ln w="9525">
            <a:noFill/>
            <a:miter lim="800000"/>
            <a:headEnd/>
            <a:tailEnd/>
          </a:ln>
        </p:spPr>
      </p:pic>
      <p:sp>
        <p:nvSpPr>
          <p:cNvPr id="31750" name="Line 11"/>
          <p:cNvSpPr>
            <a:spLocks noChangeShapeType="1"/>
          </p:cNvSpPr>
          <p:nvPr/>
        </p:nvSpPr>
        <p:spPr bwMode="auto">
          <a:xfrm>
            <a:off x="1287463" y="2722563"/>
            <a:ext cx="2159000" cy="0"/>
          </a:xfrm>
          <a:prstGeom prst="line">
            <a:avLst/>
          </a:prstGeom>
          <a:noFill/>
          <a:ln w="9525">
            <a:solidFill>
              <a:schemeClr val="tx1"/>
            </a:solidFill>
            <a:round/>
            <a:headEnd type="triangle" w="med" len="med"/>
            <a:tailEnd type="triangle" w="med" len="med"/>
          </a:ln>
        </p:spPr>
        <p:txBody>
          <a:bodyPr/>
          <a:lstStyle/>
          <a:p>
            <a:endParaRPr lang="en-US"/>
          </a:p>
        </p:txBody>
      </p:sp>
      <p:sp>
        <p:nvSpPr>
          <p:cNvPr id="31751" name="Text Box 15"/>
          <p:cNvSpPr txBox="1">
            <a:spLocks noChangeArrowheads="1"/>
          </p:cNvSpPr>
          <p:nvPr/>
        </p:nvSpPr>
        <p:spPr bwMode="auto">
          <a:xfrm>
            <a:off x="2049463" y="2774950"/>
            <a:ext cx="539750" cy="304800"/>
          </a:xfrm>
          <a:prstGeom prst="rect">
            <a:avLst/>
          </a:prstGeom>
          <a:noFill/>
          <a:ln w="9525">
            <a:noFill/>
            <a:miter lim="800000"/>
            <a:headEnd/>
            <a:tailEnd/>
          </a:ln>
        </p:spPr>
        <p:txBody>
          <a:bodyPr wrap="none">
            <a:spAutoFit/>
          </a:bodyPr>
          <a:lstStyle/>
          <a:p>
            <a:r>
              <a:rPr lang="en-US" sz="1400" b="1"/>
              <a:t>2ms</a:t>
            </a:r>
          </a:p>
        </p:txBody>
      </p:sp>
      <p:sp>
        <p:nvSpPr>
          <p:cNvPr id="31752" name="Line 12"/>
          <p:cNvSpPr>
            <a:spLocks noChangeShapeType="1"/>
          </p:cNvSpPr>
          <p:nvPr/>
        </p:nvSpPr>
        <p:spPr bwMode="auto">
          <a:xfrm flipH="1">
            <a:off x="2322513" y="1508125"/>
            <a:ext cx="809625" cy="44450"/>
          </a:xfrm>
          <a:prstGeom prst="line">
            <a:avLst/>
          </a:prstGeom>
          <a:noFill/>
          <a:ln w="9525">
            <a:solidFill>
              <a:schemeClr val="tx1"/>
            </a:solidFill>
            <a:round/>
            <a:headEnd/>
            <a:tailEnd type="triangle" w="med" len="med"/>
          </a:ln>
        </p:spPr>
        <p:txBody>
          <a:bodyPr/>
          <a:lstStyle/>
          <a:p>
            <a:endParaRPr lang="en-US"/>
          </a:p>
        </p:txBody>
      </p:sp>
      <p:sp>
        <p:nvSpPr>
          <p:cNvPr id="31753" name="Text Box 13"/>
          <p:cNvSpPr txBox="1">
            <a:spLocks noChangeArrowheads="1"/>
          </p:cNvSpPr>
          <p:nvPr/>
        </p:nvSpPr>
        <p:spPr bwMode="auto">
          <a:xfrm>
            <a:off x="2906713" y="1192213"/>
            <a:ext cx="1439862" cy="730250"/>
          </a:xfrm>
          <a:prstGeom prst="rect">
            <a:avLst/>
          </a:prstGeom>
          <a:noFill/>
          <a:ln w="9525">
            <a:noFill/>
            <a:miter lim="800000"/>
            <a:headEnd/>
            <a:tailEnd/>
          </a:ln>
        </p:spPr>
        <p:txBody>
          <a:bodyPr>
            <a:spAutoFit/>
          </a:bodyPr>
          <a:lstStyle/>
          <a:p>
            <a:pPr algn="ctr"/>
            <a:r>
              <a:rPr lang="en-US" sz="1400" b="1"/>
              <a:t>Non closure of the kickers bump</a:t>
            </a:r>
          </a:p>
        </p:txBody>
      </p:sp>
      <p:sp>
        <p:nvSpPr>
          <p:cNvPr id="31754" name="Text Box 14"/>
          <p:cNvSpPr txBox="1">
            <a:spLocks noChangeArrowheads="1"/>
          </p:cNvSpPr>
          <p:nvPr/>
        </p:nvSpPr>
        <p:spPr bwMode="auto">
          <a:xfrm>
            <a:off x="1062038" y="1238250"/>
            <a:ext cx="944562" cy="517525"/>
          </a:xfrm>
          <a:prstGeom prst="rect">
            <a:avLst/>
          </a:prstGeom>
          <a:noFill/>
          <a:ln w="9525">
            <a:noFill/>
            <a:miter lim="800000"/>
            <a:headEnd/>
            <a:tailEnd/>
          </a:ln>
        </p:spPr>
        <p:txBody>
          <a:bodyPr>
            <a:spAutoFit/>
          </a:bodyPr>
          <a:lstStyle/>
          <a:p>
            <a:pPr algn="ctr"/>
            <a:r>
              <a:rPr lang="en-US" sz="1400" b="1"/>
              <a:t>Septum field leak</a:t>
            </a:r>
          </a:p>
        </p:txBody>
      </p:sp>
      <p:sp>
        <p:nvSpPr>
          <p:cNvPr id="31755" name="Line 15"/>
          <p:cNvSpPr>
            <a:spLocks noChangeShapeType="1"/>
          </p:cNvSpPr>
          <p:nvPr/>
        </p:nvSpPr>
        <p:spPr bwMode="auto">
          <a:xfrm>
            <a:off x="1557338" y="1822450"/>
            <a:ext cx="179387" cy="315913"/>
          </a:xfrm>
          <a:prstGeom prst="line">
            <a:avLst/>
          </a:prstGeom>
          <a:noFill/>
          <a:ln w="9525">
            <a:solidFill>
              <a:schemeClr val="tx1"/>
            </a:solidFill>
            <a:round/>
            <a:headEnd/>
            <a:tailEnd type="triangle" w="med" len="med"/>
          </a:ln>
        </p:spPr>
        <p:txBody>
          <a:bodyPr/>
          <a:lstStyle/>
          <a:p>
            <a:endParaRPr lang="en-US"/>
          </a:p>
        </p:txBody>
      </p:sp>
      <p:sp>
        <p:nvSpPr>
          <p:cNvPr id="31756" name="Text Box 16"/>
          <p:cNvSpPr txBox="1">
            <a:spLocks noChangeArrowheads="1"/>
          </p:cNvSpPr>
          <p:nvPr/>
        </p:nvSpPr>
        <p:spPr bwMode="auto">
          <a:xfrm>
            <a:off x="6732588" y="1101725"/>
            <a:ext cx="1439862" cy="1155700"/>
          </a:xfrm>
          <a:prstGeom prst="rect">
            <a:avLst/>
          </a:prstGeom>
          <a:noFill/>
          <a:ln w="9525">
            <a:noFill/>
            <a:miter lim="800000"/>
            <a:headEnd/>
            <a:tailEnd/>
          </a:ln>
        </p:spPr>
        <p:txBody>
          <a:bodyPr>
            <a:spAutoFit/>
          </a:bodyPr>
          <a:lstStyle/>
          <a:p>
            <a:pPr algn="ctr"/>
            <a:r>
              <a:rPr lang="en-US" sz="1400" b="1"/>
              <a:t>Non closure of the kickers bump is the only effect remaining</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idx="4294967295"/>
          </p:nvPr>
        </p:nvSpPr>
        <p:spPr/>
        <p:txBody>
          <a:bodyPr wrap="square" lIns="91440" tIns="45720" rIns="91440" bIns="45720" numCol="1" compatLnSpc="1">
            <a:prstTxWarp prst="textNoShape">
              <a:avLst/>
            </a:prstTxWarp>
          </a:bodyPr>
          <a:lstStyle/>
          <a:p>
            <a:pPr eaLnBrk="1" hangingPunct="1"/>
            <a:r>
              <a:rPr lang="en-US" altLang="en-US" cap="none" smtClean="0"/>
              <a:t>H kicker bump non closure:  measured orbit distortion</a:t>
            </a:r>
            <a:endParaRPr lang="en-GB" altLang="en-US" cap="none" smtClean="0"/>
          </a:p>
        </p:txBody>
      </p:sp>
      <p:pic>
        <p:nvPicPr>
          <p:cNvPr id="32770" name="Picture 2"/>
          <p:cNvPicPr>
            <a:picLocks noChangeAspect="1"/>
          </p:cNvPicPr>
          <p:nvPr/>
        </p:nvPicPr>
        <p:blipFill>
          <a:blip r:embed="rId2"/>
          <a:srcRect/>
          <a:stretch>
            <a:fillRect/>
          </a:stretch>
        </p:blipFill>
        <p:spPr bwMode="auto">
          <a:xfrm>
            <a:off x="1809750" y="1181100"/>
            <a:ext cx="5524500" cy="3903663"/>
          </a:xfrm>
          <a:prstGeom prst="rect">
            <a:avLst/>
          </a:prstGeom>
          <a:noFill/>
          <a:ln w="9525">
            <a:noFill/>
            <a:miter lim="800000"/>
            <a:headEnd/>
            <a:tailEnd/>
          </a:ln>
        </p:spPr>
      </p:pic>
      <p:cxnSp>
        <p:nvCxnSpPr>
          <p:cNvPr id="32771" name="Straight Arrow Connector 4"/>
          <p:cNvCxnSpPr>
            <a:cxnSpLocks noChangeShapeType="1"/>
          </p:cNvCxnSpPr>
          <p:nvPr/>
        </p:nvCxnSpPr>
        <p:spPr bwMode="auto">
          <a:xfrm>
            <a:off x="2555875" y="3713163"/>
            <a:ext cx="3860800" cy="20637"/>
          </a:xfrm>
          <a:prstGeom prst="straightConnector1">
            <a:avLst/>
          </a:prstGeom>
          <a:noFill/>
          <a:ln w="12700" cap="sq" algn="ctr">
            <a:solidFill>
              <a:schemeClr val="tx1"/>
            </a:solidFill>
            <a:round/>
            <a:headEnd type="triangle" w="med" len="med"/>
            <a:tailEnd type="triangle" w="med" len="med"/>
          </a:ln>
        </p:spPr>
      </p:cxnSp>
      <p:sp>
        <p:nvSpPr>
          <p:cNvPr id="32772" name="Rectangle 5"/>
          <p:cNvSpPr>
            <a:spLocks noChangeArrowheads="1"/>
          </p:cNvSpPr>
          <p:nvPr/>
        </p:nvSpPr>
        <p:spPr bwMode="auto">
          <a:xfrm>
            <a:off x="4999038" y="4027488"/>
            <a:ext cx="1016000" cy="322262"/>
          </a:xfrm>
          <a:prstGeom prst="rect">
            <a:avLst/>
          </a:prstGeom>
          <a:solidFill>
            <a:schemeClr val="accent1"/>
          </a:solidFill>
          <a:ln w="12700" cap="sq" algn="ctr">
            <a:solidFill>
              <a:schemeClr val="tx1"/>
            </a:solidFill>
            <a:round/>
            <a:headEnd type="none" w="sm" len="sm"/>
            <a:tailEnd type="triangle" w="sm" len="sm"/>
          </a:ln>
        </p:spPr>
        <p:txBody>
          <a:bodyPr wrap="none" anchor="ctr"/>
          <a:lstStyle/>
          <a:p>
            <a:pPr algn="ctr">
              <a:spcAft>
                <a:spcPts val="1000"/>
              </a:spcAft>
              <a:buFont typeface="Arial" charset="0"/>
              <a:buNone/>
            </a:pPr>
            <a:r>
              <a:rPr lang="en-US" altLang="en-US" sz="1800">
                <a:solidFill>
                  <a:srgbClr val="ACFCFE"/>
                </a:solidFill>
              </a:rPr>
              <a:t>3 turns</a:t>
            </a:r>
            <a:endParaRPr lang="en-GB" altLang="en-US" sz="1800">
              <a:solidFill>
                <a:srgbClr val="ACFCFE"/>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idx="4294967295"/>
          </p:nvPr>
        </p:nvSpPr>
        <p:spPr/>
        <p:txBody>
          <a:bodyPr wrap="square" lIns="91440" tIns="45720" rIns="91440" bIns="45720" numCol="1" compatLnSpc="1">
            <a:prstTxWarp prst="textNoShape">
              <a:avLst/>
            </a:prstTxWarp>
          </a:bodyPr>
          <a:lstStyle/>
          <a:p>
            <a:r>
              <a:rPr lang="en-US" altLang="en-US" sz="2000" cap="none" smtClean="0"/>
              <a:t>Effect of the kicks in the sextupoles</a:t>
            </a:r>
          </a:p>
        </p:txBody>
      </p:sp>
      <p:sp>
        <p:nvSpPr>
          <p:cNvPr id="33794" name="Rectangle 3"/>
          <p:cNvSpPr>
            <a:spLocks noGrp="1" noChangeArrowheads="1"/>
          </p:cNvSpPr>
          <p:nvPr>
            <p:ph type="body" idx="4294967295"/>
          </p:nvPr>
        </p:nvSpPr>
        <p:spPr>
          <a:xfrm>
            <a:off x="566738" y="4927600"/>
            <a:ext cx="7605712" cy="315913"/>
          </a:xfrm>
          <a:solidFill>
            <a:schemeClr val="accent1"/>
          </a:solidFill>
          <a:ln cap="flat">
            <a:solidFill>
              <a:schemeClr val="tx1"/>
            </a:solidFill>
            <a:prstDash val="sysDot"/>
          </a:ln>
        </p:spPr>
        <p:txBody>
          <a:bodyPr lIns="91440" tIns="45720" rIns="91440" bIns="45720"/>
          <a:lstStyle/>
          <a:p>
            <a:pPr algn="ctr">
              <a:lnSpc>
                <a:spcPct val="80000"/>
              </a:lnSpc>
            </a:pPr>
            <a:r>
              <a:rPr lang="en-US" altLang="en-US" sz="2000" smtClean="0">
                <a:solidFill>
                  <a:srgbClr val="B8F4B9"/>
                </a:solidFill>
              </a:rPr>
              <a:t>Perfect compensation: technically very demanding…</a:t>
            </a:r>
          </a:p>
        </p:txBody>
      </p:sp>
      <p:sp>
        <p:nvSpPr>
          <p:cNvPr id="33795" name="Line 6"/>
          <p:cNvSpPr>
            <a:spLocks noChangeShapeType="1"/>
          </p:cNvSpPr>
          <p:nvPr/>
        </p:nvSpPr>
        <p:spPr bwMode="auto">
          <a:xfrm flipV="1">
            <a:off x="6011863" y="2098675"/>
            <a:ext cx="2235200" cy="366713"/>
          </a:xfrm>
          <a:prstGeom prst="line">
            <a:avLst/>
          </a:prstGeom>
          <a:noFill/>
          <a:ln w="12700" cap="sq">
            <a:solidFill>
              <a:srgbClr val="FF0000"/>
            </a:solidFill>
            <a:round/>
            <a:headEnd type="none" w="sm" len="sm"/>
            <a:tailEnd type="triangle" w="med" len="med"/>
          </a:ln>
        </p:spPr>
        <p:txBody>
          <a:bodyPr wrap="none" anchor="ctr"/>
          <a:lstStyle/>
          <a:p>
            <a:endParaRPr lang="en-US"/>
          </a:p>
        </p:txBody>
      </p:sp>
      <p:sp>
        <p:nvSpPr>
          <p:cNvPr id="33796" name="Line 7"/>
          <p:cNvSpPr>
            <a:spLocks noChangeShapeType="1"/>
          </p:cNvSpPr>
          <p:nvPr/>
        </p:nvSpPr>
        <p:spPr bwMode="auto">
          <a:xfrm>
            <a:off x="2363788" y="1970088"/>
            <a:ext cx="0" cy="1473200"/>
          </a:xfrm>
          <a:prstGeom prst="line">
            <a:avLst/>
          </a:prstGeom>
          <a:noFill/>
          <a:ln w="12700">
            <a:solidFill>
              <a:schemeClr val="tx1"/>
            </a:solidFill>
            <a:prstDash val="sysDot"/>
            <a:round/>
            <a:headEnd type="none" w="sm" len="sm"/>
            <a:tailEnd type="none" w="sm" len="sm"/>
          </a:ln>
        </p:spPr>
        <p:txBody>
          <a:bodyPr wrap="none" anchor="ctr"/>
          <a:lstStyle/>
          <a:p>
            <a:endParaRPr lang="en-US"/>
          </a:p>
        </p:txBody>
      </p:sp>
      <p:sp>
        <p:nvSpPr>
          <p:cNvPr id="33797" name="Line 8"/>
          <p:cNvSpPr>
            <a:spLocks noChangeShapeType="1"/>
          </p:cNvSpPr>
          <p:nvPr/>
        </p:nvSpPr>
        <p:spPr bwMode="auto">
          <a:xfrm>
            <a:off x="6013450" y="1935163"/>
            <a:ext cx="0" cy="1474787"/>
          </a:xfrm>
          <a:prstGeom prst="line">
            <a:avLst/>
          </a:prstGeom>
          <a:noFill/>
          <a:ln w="12700">
            <a:solidFill>
              <a:schemeClr val="tx1"/>
            </a:solidFill>
            <a:prstDash val="sysDot"/>
            <a:round/>
            <a:headEnd type="none" w="sm" len="sm"/>
            <a:tailEnd type="none" w="sm" len="sm"/>
          </a:ln>
        </p:spPr>
        <p:txBody>
          <a:bodyPr wrap="none" anchor="ctr"/>
          <a:lstStyle/>
          <a:p>
            <a:endParaRPr lang="en-US"/>
          </a:p>
        </p:txBody>
      </p:sp>
      <p:sp>
        <p:nvSpPr>
          <p:cNvPr id="33798" name="Line 9"/>
          <p:cNvSpPr>
            <a:spLocks noChangeShapeType="1"/>
          </p:cNvSpPr>
          <p:nvPr/>
        </p:nvSpPr>
        <p:spPr bwMode="auto">
          <a:xfrm flipV="1">
            <a:off x="4132263" y="2508250"/>
            <a:ext cx="1689100" cy="252413"/>
          </a:xfrm>
          <a:prstGeom prst="line">
            <a:avLst/>
          </a:prstGeom>
          <a:noFill/>
          <a:ln w="12700" cap="sq">
            <a:solidFill>
              <a:schemeClr val="tx1"/>
            </a:solidFill>
            <a:round/>
            <a:headEnd type="none" w="sm" len="sm"/>
            <a:tailEnd type="triangle" w="sm" len="sm"/>
          </a:ln>
        </p:spPr>
        <p:txBody>
          <a:bodyPr wrap="none" anchor="ctr"/>
          <a:lstStyle/>
          <a:p>
            <a:endParaRPr lang="en-US"/>
          </a:p>
        </p:txBody>
      </p:sp>
      <p:sp>
        <p:nvSpPr>
          <p:cNvPr id="33799" name="Text Box 10"/>
          <p:cNvSpPr txBox="1">
            <a:spLocks noChangeArrowheads="1"/>
          </p:cNvSpPr>
          <p:nvPr/>
        </p:nvSpPr>
        <p:spPr bwMode="auto">
          <a:xfrm>
            <a:off x="1722438" y="3497263"/>
            <a:ext cx="1268412" cy="228600"/>
          </a:xfrm>
          <a:prstGeom prst="rect">
            <a:avLst/>
          </a:prstGeom>
          <a:noFill/>
          <a:ln w="12700" cap="sq">
            <a:noFill/>
            <a:miter lim="800000"/>
            <a:headEnd type="none" w="sm" len="sm"/>
            <a:tailEnd type="none" w="sm" len="sm"/>
          </a:ln>
        </p:spPr>
        <p:txBody>
          <a:bodyPr wrap="none">
            <a:spAutoFit/>
          </a:bodyPr>
          <a:lstStyle/>
          <a:p>
            <a:pPr eaLnBrk="0" hangingPunct="0"/>
            <a:r>
              <a:rPr lang="en-US" altLang="en-US" sz="1200" b="1"/>
              <a:t>First sextupole</a:t>
            </a:r>
          </a:p>
        </p:txBody>
      </p:sp>
      <p:sp>
        <p:nvSpPr>
          <p:cNvPr id="33800" name="Line 4"/>
          <p:cNvSpPr>
            <a:spLocks noChangeShapeType="1"/>
          </p:cNvSpPr>
          <p:nvPr/>
        </p:nvSpPr>
        <p:spPr bwMode="auto">
          <a:xfrm>
            <a:off x="482600" y="2760663"/>
            <a:ext cx="7962900" cy="6350"/>
          </a:xfrm>
          <a:prstGeom prst="line">
            <a:avLst/>
          </a:prstGeom>
          <a:noFill/>
          <a:ln w="12700" cap="sq">
            <a:solidFill>
              <a:schemeClr val="tx1"/>
            </a:solidFill>
            <a:round/>
            <a:headEnd type="none" w="sm" len="sm"/>
            <a:tailEnd type="none" w="sm" len="sm"/>
          </a:ln>
        </p:spPr>
        <p:txBody>
          <a:bodyPr wrap="none" anchor="ctr"/>
          <a:lstStyle/>
          <a:p>
            <a:endParaRPr lang="en-US"/>
          </a:p>
        </p:txBody>
      </p:sp>
      <p:sp>
        <p:nvSpPr>
          <p:cNvPr id="33801" name="Line 5"/>
          <p:cNvSpPr>
            <a:spLocks noChangeShapeType="1"/>
          </p:cNvSpPr>
          <p:nvPr/>
        </p:nvSpPr>
        <p:spPr bwMode="auto">
          <a:xfrm flipV="1">
            <a:off x="2371725" y="2465388"/>
            <a:ext cx="3684588" cy="295275"/>
          </a:xfrm>
          <a:prstGeom prst="line">
            <a:avLst/>
          </a:prstGeom>
          <a:noFill/>
          <a:ln w="12700" cap="sq">
            <a:solidFill>
              <a:schemeClr val="accent2"/>
            </a:solidFill>
            <a:round/>
            <a:headEnd type="none" w="sm" len="sm"/>
            <a:tailEnd type="triangle" w="med" len="med"/>
          </a:ln>
        </p:spPr>
        <p:txBody>
          <a:bodyPr wrap="none" anchor="ctr"/>
          <a:lstStyle/>
          <a:p>
            <a:endParaRPr lang="en-US"/>
          </a:p>
        </p:txBody>
      </p:sp>
      <p:sp>
        <p:nvSpPr>
          <p:cNvPr id="33802" name="Text Box 11"/>
          <p:cNvSpPr txBox="1">
            <a:spLocks noChangeArrowheads="1"/>
          </p:cNvSpPr>
          <p:nvPr/>
        </p:nvSpPr>
        <p:spPr bwMode="auto">
          <a:xfrm>
            <a:off x="5411788" y="3495675"/>
            <a:ext cx="1489075" cy="228600"/>
          </a:xfrm>
          <a:prstGeom prst="rect">
            <a:avLst/>
          </a:prstGeom>
          <a:noFill/>
          <a:ln w="12700" cap="sq">
            <a:noFill/>
            <a:miter lim="800000"/>
            <a:headEnd type="none" w="sm" len="sm"/>
            <a:tailEnd type="none" w="sm" len="sm"/>
          </a:ln>
        </p:spPr>
        <p:txBody>
          <a:bodyPr wrap="none">
            <a:spAutoFit/>
          </a:bodyPr>
          <a:lstStyle/>
          <a:p>
            <a:pPr eaLnBrk="0" hangingPunct="0"/>
            <a:r>
              <a:rPr lang="en-US" altLang="en-US" sz="1200" b="1"/>
              <a:t>Second sextupole</a:t>
            </a:r>
          </a:p>
        </p:txBody>
      </p:sp>
      <p:sp>
        <p:nvSpPr>
          <p:cNvPr id="33803" name="Line 20"/>
          <p:cNvSpPr>
            <a:spLocks noChangeShapeType="1"/>
          </p:cNvSpPr>
          <p:nvPr/>
        </p:nvSpPr>
        <p:spPr bwMode="auto">
          <a:xfrm>
            <a:off x="4143375" y="1911350"/>
            <a:ext cx="0" cy="871538"/>
          </a:xfrm>
          <a:prstGeom prst="line">
            <a:avLst/>
          </a:prstGeom>
          <a:noFill/>
          <a:ln w="12700">
            <a:solidFill>
              <a:srgbClr val="CB0354"/>
            </a:solidFill>
            <a:prstDash val="sysDot"/>
            <a:round/>
            <a:headEnd type="none" w="sm" len="sm"/>
            <a:tailEnd type="none" w="sm" len="sm"/>
          </a:ln>
        </p:spPr>
        <p:txBody>
          <a:bodyPr wrap="none" anchor="ctr"/>
          <a:lstStyle/>
          <a:p>
            <a:endParaRPr lang="en-US"/>
          </a:p>
        </p:txBody>
      </p:sp>
      <p:sp>
        <p:nvSpPr>
          <p:cNvPr id="33804" name="Text Box 21"/>
          <p:cNvSpPr txBox="1">
            <a:spLocks noChangeArrowheads="1"/>
          </p:cNvSpPr>
          <p:nvPr/>
        </p:nvSpPr>
        <p:spPr bwMode="auto">
          <a:xfrm>
            <a:off x="3362325" y="1620838"/>
            <a:ext cx="1724025" cy="228600"/>
          </a:xfrm>
          <a:prstGeom prst="rect">
            <a:avLst/>
          </a:prstGeom>
          <a:noFill/>
          <a:ln w="12700" cap="sq">
            <a:noFill/>
            <a:miter lim="800000"/>
            <a:headEnd type="none" w="sm" len="sm"/>
            <a:tailEnd type="none" w="sm" len="sm"/>
          </a:ln>
        </p:spPr>
        <p:txBody>
          <a:bodyPr wrap="none">
            <a:spAutoFit/>
          </a:bodyPr>
          <a:lstStyle/>
          <a:p>
            <a:pPr eaLnBrk="0" hangingPunct="0"/>
            <a:r>
              <a:rPr lang="en-US" altLang="en-US" sz="1200" b="1"/>
              <a:t>Compensation kicker</a:t>
            </a:r>
          </a:p>
        </p:txBody>
      </p:sp>
      <p:sp>
        <p:nvSpPr>
          <p:cNvPr id="33805" name="Text Box 22"/>
          <p:cNvSpPr txBox="1">
            <a:spLocks noChangeArrowheads="1"/>
          </p:cNvSpPr>
          <p:nvPr/>
        </p:nvSpPr>
        <p:spPr bwMode="auto">
          <a:xfrm>
            <a:off x="1150938" y="4071938"/>
            <a:ext cx="5842000" cy="730250"/>
          </a:xfrm>
          <a:prstGeom prst="rect">
            <a:avLst/>
          </a:prstGeom>
          <a:solidFill>
            <a:srgbClr val="E7F3AB"/>
          </a:solidFill>
          <a:ln w="12700" cap="sq">
            <a:noFill/>
            <a:miter lim="800000"/>
            <a:headEnd type="none" w="sm" len="sm"/>
            <a:tailEnd type="none" w="sm" len="sm"/>
          </a:ln>
        </p:spPr>
        <p:txBody>
          <a:bodyPr wrap="none">
            <a:spAutoFit/>
          </a:bodyPr>
          <a:lstStyle/>
          <a:p>
            <a:pPr eaLnBrk="0" hangingPunct="0"/>
            <a:r>
              <a:rPr lang="en-US" altLang="en-US" sz="1400" b="1"/>
              <a:t>Bandwidth:</a:t>
            </a:r>
          </a:p>
          <a:p>
            <a:pPr eaLnBrk="0" hangingPunct="0"/>
            <a:r>
              <a:rPr lang="en-US" altLang="en-US" sz="1400" b="1"/>
              <a:t>original kicks: about .5 MHz (pulser and ceramic coating thickness)</a:t>
            </a:r>
          </a:p>
          <a:p>
            <a:pPr eaLnBrk="0" hangingPunct="0"/>
            <a:r>
              <a:rPr lang="en-US" altLang="en-US" sz="1400" b="1"/>
              <a:t>Sextupoles effect: quadratic effect =&gt; bandwidth doubled…</a:t>
            </a:r>
          </a:p>
        </p:txBody>
      </p:sp>
      <p:grpSp>
        <p:nvGrpSpPr>
          <p:cNvPr id="33806" name="Group 19"/>
          <p:cNvGrpSpPr>
            <a:grpSpLocks/>
          </p:cNvGrpSpPr>
          <p:nvPr/>
        </p:nvGrpSpPr>
        <p:grpSpPr bwMode="auto">
          <a:xfrm>
            <a:off x="2960688" y="2230438"/>
            <a:ext cx="2363787" cy="1905000"/>
            <a:chOff x="1880" y="1695"/>
            <a:chExt cx="1489" cy="1440"/>
          </a:xfrm>
        </p:grpSpPr>
        <p:grpSp>
          <p:nvGrpSpPr>
            <p:cNvPr id="33807" name="Group 17"/>
            <p:cNvGrpSpPr>
              <a:grpSpLocks/>
            </p:cNvGrpSpPr>
            <p:nvPr/>
          </p:nvGrpSpPr>
          <p:grpSpPr bwMode="auto">
            <a:xfrm>
              <a:off x="2075" y="1695"/>
              <a:ext cx="1125" cy="859"/>
              <a:chOff x="2445" y="1695"/>
              <a:chExt cx="1125" cy="859"/>
            </a:xfrm>
          </p:grpSpPr>
          <p:sp>
            <p:nvSpPr>
              <p:cNvPr id="33809" name="Oval 12"/>
              <p:cNvSpPr>
                <a:spLocks noChangeArrowheads="1"/>
              </p:cNvSpPr>
              <p:nvPr/>
            </p:nvSpPr>
            <p:spPr bwMode="auto">
              <a:xfrm>
                <a:off x="2445" y="1695"/>
                <a:ext cx="424" cy="848"/>
              </a:xfrm>
              <a:prstGeom prst="ellipse">
                <a:avLst/>
              </a:prstGeom>
              <a:noFill/>
              <a:ln w="12700" cap="sq">
                <a:solidFill>
                  <a:schemeClr val="tx1"/>
                </a:solidFill>
                <a:round/>
                <a:headEnd type="none" w="sm" len="sm"/>
                <a:tailEnd type="none" w="sm" len="sm"/>
              </a:ln>
            </p:spPr>
            <p:txBody>
              <a:bodyPr wrap="none" anchor="ctr"/>
              <a:lstStyle/>
              <a:p>
                <a:pPr eaLnBrk="0" hangingPunct="0"/>
                <a:endParaRPr lang="en-GB" sz="1200" b="1"/>
              </a:p>
            </p:txBody>
          </p:sp>
          <p:sp>
            <p:nvSpPr>
              <p:cNvPr id="33810" name="Oval 16"/>
              <p:cNvSpPr>
                <a:spLocks noChangeArrowheads="1"/>
              </p:cNvSpPr>
              <p:nvPr/>
            </p:nvSpPr>
            <p:spPr bwMode="auto">
              <a:xfrm>
                <a:off x="3146" y="1706"/>
                <a:ext cx="424" cy="848"/>
              </a:xfrm>
              <a:prstGeom prst="ellipse">
                <a:avLst/>
              </a:prstGeom>
              <a:noFill/>
              <a:ln w="12700" cap="sq">
                <a:solidFill>
                  <a:schemeClr val="tx1"/>
                </a:solidFill>
                <a:round/>
                <a:headEnd type="none" w="sm" len="sm"/>
                <a:tailEnd type="none" w="sm" len="sm"/>
              </a:ln>
            </p:spPr>
            <p:txBody>
              <a:bodyPr wrap="none" anchor="ctr"/>
              <a:lstStyle/>
              <a:p>
                <a:pPr eaLnBrk="0" hangingPunct="0"/>
                <a:endParaRPr lang="en-GB" sz="1200" b="1"/>
              </a:p>
            </p:txBody>
          </p:sp>
        </p:grpSp>
        <p:sp>
          <p:nvSpPr>
            <p:cNvPr id="33808" name="Text Box 15"/>
            <p:cNvSpPr txBox="1">
              <a:spLocks noChangeArrowheads="1"/>
            </p:cNvSpPr>
            <p:nvPr/>
          </p:nvSpPr>
          <p:spPr bwMode="auto">
            <a:xfrm>
              <a:off x="1880" y="2101"/>
              <a:ext cx="1489" cy="1034"/>
            </a:xfrm>
            <a:prstGeom prst="rect">
              <a:avLst/>
            </a:prstGeom>
            <a:solidFill>
              <a:srgbClr val="E7F3AB"/>
            </a:solidFill>
            <a:ln w="12700" cap="sq">
              <a:noFill/>
              <a:miter lim="800000"/>
              <a:headEnd type="none" w="sm" len="sm"/>
              <a:tailEnd type="none" w="sm" len="sm"/>
            </a:ln>
          </p:spPr>
          <p:txBody>
            <a:bodyPr>
              <a:spAutoFit/>
            </a:bodyPr>
            <a:lstStyle/>
            <a:p>
              <a:pPr eaLnBrk="0" hangingPunct="0"/>
              <a:r>
                <a:rPr lang="en-US" altLang="en-US" sz="1400" b="1"/>
                <a:t>Perfect compensation:</a:t>
              </a:r>
            </a:p>
            <a:p>
              <a:pPr eaLnBrk="0" hangingPunct="0"/>
              <a:r>
                <a:rPr lang="en-US" altLang="en-US" sz="1400" b="1"/>
                <a:t>Two parabolic  shaped kicks of 1ms separated by 1</a:t>
              </a:r>
              <a:r>
                <a:rPr lang="en-US" altLang="en-US" sz="1400" b="1">
                  <a:latin typeface="Symbol" pitchFamily="18" charset="2"/>
                </a:rPr>
                <a:t>m</a:t>
              </a:r>
              <a:r>
                <a:rPr lang="en-US" altLang="en-US" sz="1400" b="1"/>
                <a:t>s;</a:t>
              </a:r>
            </a:p>
            <a:p>
              <a:pPr eaLnBrk="0" hangingPunct="0"/>
              <a:r>
                <a:rPr lang="en-US" altLang="en-US" sz="1400" b="1"/>
                <a:t>Several KV,  &gt;10</a:t>
              </a:r>
              <a:r>
                <a:rPr lang="en-US" altLang="en-US" sz="1400" b="1" baseline="30000"/>
                <a:t>2</a:t>
              </a:r>
              <a:r>
                <a:rPr lang="en-US" altLang="en-US" sz="1400" b="1"/>
                <a:t>A pulser</a:t>
              </a:r>
            </a:p>
            <a:p>
              <a:pPr eaLnBrk="0" hangingPunct="0"/>
              <a:endParaRPr lang="en-US" altLang="en-US" sz="1400" b="1"/>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2"/>
          <p:cNvPicPr>
            <a:picLocks noChangeAspect="1" noChangeArrowheads="1"/>
          </p:cNvPicPr>
          <p:nvPr/>
        </p:nvPicPr>
        <p:blipFill>
          <a:blip r:embed="rId2"/>
          <a:srcRect/>
          <a:stretch>
            <a:fillRect/>
          </a:stretch>
        </p:blipFill>
        <p:spPr bwMode="auto">
          <a:xfrm>
            <a:off x="1727200" y="1704975"/>
            <a:ext cx="4114800" cy="2698750"/>
          </a:xfrm>
          <a:prstGeom prst="rect">
            <a:avLst/>
          </a:prstGeom>
          <a:noFill/>
          <a:ln w="9525">
            <a:noFill/>
            <a:miter lim="800000"/>
            <a:headEnd/>
            <a:tailEnd/>
          </a:ln>
        </p:spPr>
      </p:pic>
      <p:sp>
        <p:nvSpPr>
          <p:cNvPr id="34818" name="Rectangle 3"/>
          <p:cNvSpPr>
            <a:spLocks noGrp="1" noChangeArrowheads="1"/>
          </p:cNvSpPr>
          <p:nvPr>
            <p:ph type="title" idx="4294967295"/>
          </p:nvPr>
        </p:nvSpPr>
        <p:spPr>
          <a:xfrm>
            <a:off x="0" y="1001713"/>
            <a:ext cx="8686800" cy="825500"/>
          </a:xfrm>
        </p:spPr>
        <p:txBody>
          <a:bodyPr wrap="square" lIns="91440" tIns="45720" rIns="91440" bIns="45720" numCol="1" compatLnSpc="1">
            <a:prstTxWarp prst="textNoShape">
              <a:avLst/>
            </a:prstTxWarp>
          </a:bodyPr>
          <a:lstStyle/>
          <a:p>
            <a:r>
              <a:rPr lang="en-US" altLang="en-US" sz="2000" cap="none" smtClean="0"/>
              <a:t>Turn by turn change of the beam position at the shaker location</a:t>
            </a:r>
          </a:p>
        </p:txBody>
      </p:sp>
      <p:sp>
        <p:nvSpPr>
          <p:cNvPr id="34819" name="Rectangle 4"/>
          <p:cNvSpPr>
            <a:spLocks noGrp="1" noChangeArrowheads="1"/>
          </p:cNvSpPr>
          <p:nvPr>
            <p:ph type="body" idx="4294967295"/>
          </p:nvPr>
        </p:nvSpPr>
        <p:spPr>
          <a:xfrm>
            <a:off x="476250" y="4756150"/>
            <a:ext cx="4275138" cy="936625"/>
          </a:xfrm>
        </p:spPr>
        <p:txBody>
          <a:bodyPr lIns="91440" tIns="45720" rIns="91440" bIns="45720"/>
          <a:lstStyle/>
          <a:p>
            <a:pPr>
              <a:lnSpc>
                <a:spcPct val="90000"/>
              </a:lnSpc>
            </a:pPr>
            <a:r>
              <a:rPr lang="en-US" altLang="en-US" sz="1400" smtClean="0"/>
              <a:t>Beam position at turn n:  z</a:t>
            </a:r>
            <a:r>
              <a:rPr lang="en-US" altLang="en-US" sz="1400" b="0" baseline="-25000" smtClean="0"/>
              <a:t>n</a:t>
            </a:r>
            <a:r>
              <a:rPr lang="en-US" altLang="en-US" sz="1400" smtClean="0"/>
              <a:t>= z</a:t>
            </a:r>
            <a:r>
              <a:rPr lang="en-US" altLang="en-US" sz="1400" b="0" baseline="-25000" smtClean="0"/>
              <a:t>0</a:t>
            </a:r>
            <a:r>
              <a:rPr lang="en-US" altLang="en-US" sz="1400" b="0" smtClean="0"/>
              <a:t> </a:t>
            </a:r>
            <a:r>
              <a:rPr lang="en-US" altLang="en-US" sz="1400" smtClean="0"/>
              <a:t>sin (2</a:t>
            </a:r>
            <a:r>
              <a:rPr lang="en-US" altLang="en-US" sz="1400" b="0" smtClean="0">
                <a:latin typeface="Symbol" pitchFamily="18" charset="2"/>
              </a:rPr>
              <a:t>pu</a:t>
            </a:r>
            <a:r>
              <a:rPr lang="en-US" altLang="en-US" sz="1400" b="0" baseline="-25000" smtClean="0"/>
              <a:t>z</a:t>
            </a:r>
            <a:r>
              <a:rPr lang="en-US" altLang="en-US" sz="1400" b="0" smtClean="0"/>
              <a:t>*</a:t>
            </a:r>
            <a:r>
              <a:rPr lang="en-US" altLang="en-US" sz="1400" smtClean="0"/>
              <a:t>n)</a:t>
            </a:r>
          </a:p>
          <a:p>
            <a:pPr>
              <a:lnSpc>
                <a:spcPct val="90000"/>
              </a:lnSpc>
            </a:pPr>
            <a:r>
              <a:rPr lang="en-US" altLang="en-US" sz="1400" smtClean="0"/>
              <a:t>Kick at turn n: z</a:t>
            </a:r>
            <a:r>
              <a:rPr lang="en-US" altLang="en-US" sz="1400" b="0" baseline="-25000" smtClean="0"/>
              <a:t>n</a:t>
            </a:r>
            <a:r>
              <a:rPr lang="en-US" altLang="en-US" sz="1400" smtClean="0"/>
              <a:t>= z</a:t>
            </a:r>
            <a:r>
              <a:rPr lang="en-US" altLang="en-US" sz="1400" b="0" baseline="-25000" smtClean="0"/>
              <a:t>0</a:t>
            </a:r>
            <a:r>
              <a:rPr lang="en-US" altLang="en-US" sz="1400" b="0" smtClean="0"/>
              <a:t> </a:t>
            </a:r>
            <a:r>
              <a:rPr lang="en-US" altLang="en-US" sz="1400" smtClean="0"/>
              <a:t>cos (2</a:t>
            </a:r>
            <a:r>
              <a:rPr lang="en-US" altLang="en-US" sz="1400" b="0" smtClean="0">
                <a:latin typeface="Symbol" pitchFamily="18" charset="2"/>
              </a:rPr>
              <a:t>pu</a:t>
            </a:r>
            <a:r>
              <a:rPr lang="en-US" altLang="en-US" sz="1400" b="0" baseline="-25000" smtClean="0"/>
              <a:t>z</a:t>
            </a:r>
            <a:r>
              <a:rPr lang="en-US" altLang="en-US" sz="1400" b="0" smtClean="0"/>
              <a:t>*</a:t>
            </a:r>
            <a:r>
              <a:rPr lang="en-US" altLang="en-US" sz="1400" smtClean="0"/>
              <a:t>n)</a:t>
            </a:r>
          </a:p>
          <a:p>
            <a:pPr>
              <a:lnSpc>
                <a:spcPct val="90000"/>
              </a:lnSpc>
            </a:pPr>
            <a:r>
              <a:rPr lang="en-US" altLang="en-US" sz="1400" smtClean="0"/>
              <a:t>        </a:t>
            </a:r>
            <a:r>
              <a:rPr lang="en-US" altLang="en-US" sz="1400" i="1" smtClean="0"/>
              <a:t>We neglect the decoherency due to </a:t>
            </a:r>
            <a:r>
              <a:rPr lang="en-US" altLang="en-US" sz="1400" i="1" smtClean="0">
                <a:latin typeface="Symbol" pitchFamily="18" charset="2"/>
              </a:rPr>
              <a:t>x</a:t>
            </a:r>
          </a:p>
        </p:txBody>
      </p:sp>
      <p:sp>
        <p:nvSpPr>
          <p:cNvPr id="34820" name="AutoShape 6"/>
          <p:cNvSpPr>
            <a:spLocks noChangeArrowheads="1"/>
          </p:cNvSpPr>
          <p:nvPr/>
        </p:nvSpPr>
        <p:spPr bwMode="auto">
          <a:xfrm>
            <a:off x="2447925" y="1981200"/>
            <a:ext cx="190500" cy="87313"/>
          </a:xfrm>
          <a:prstGeom prst="sun">
            <a:avLst>
              <a:gd name="adj" fmla="val 25000"/>
            </a:avLst>
          </a:prstGeom>
          <a:solidFill>
            <a:srgbClr val="FF0000"/>
          </a:solidFill>
          <a:ln w="12700" cap="sq">
            <a:solidFill>
              <a:schemeClr val="tx1"/>
            </a:solidFill>
            <a:miter lim="800000"/>
            <a:headEnd type="none" w="sm" len="sm"/>
            <a:tailEnd type="none" w="sm" len="sm"/>
          </a:ln>
        </p:spPr>
        <p:txBody>
          <a:bodyPr wrap="none" anchor="ctr"/>
          <a:lstStyle/>
          <a:p>
            <a:pPr eaLnBrk="0" hangingPunct="0"/>
            <a:endParaRPr lang="en-GB" sz="1200" b="1"/>
          </a:p>
        </p:txBody>
      </p:sp>
      <p:sp>
        <p:nvSpPr>
          <p:cNvPr id="34821" name="AutoShape 7"/>
          <p:cNvSpPr>
            <a:spLocks noChangeArrowheads="1"/>
          </p:cNvSpPr>
          <p:nvPr/>
        </p:nvSpPr>
        <p:spPr bwMode="auto">
          <a:xfrm>
            <a:off x="3262313" y="3457575"/>
            <a:ext cx="190500" cy="87313"/>
          </a:xfrm>
          <a:prstGeom prst="sun">
            <a:avLst>
              <a:gd name="adj" fmla="val 25000"/>
            </a:avLst>
          </a:prstGeom>
          <a:solidFill>
            <a:srgbClr val="FF0000"/>
          </a:solidFill>
          <a:ln w="12700" cap="sq">
            <a:solidFill>
              <a:schemeClr val="tx1"/>
            </a:solidFill>
            <a:miter lim="800000"/>
            <a:headEnd type="none" w="sm" len="sm"/>
            <a:tailEnd type="none" w="sm" len="sm"/>
          </a:ln>
        </p:spPr>
        <p:txBody>
          <a:bodyPr wrap="none" anchor="ctr"/>
          <a:lstStyle/>
          <a:p>
            <a:pPr eaLnBrk="0" hangingPunct="0"/>
            <a:endParaRPr lang="en-GB" sz="1200" b="1"/>
          </a:p>
        </p:txBody>
      </p:sp>
      <p:sp>
        <p:nvSpPr>
          <p:cNvPr id="34822" name="AutoShape 8"/>
          <p:cNvSpPr>
            <a:spLocks noChangeArrowheads="1"/>
          </p:cNvSpPr>
          <p:nvPr/>
        </p:nvSpPr>
        <p:spPr bwMode="auto">
          <a:xfrm>
            <a:off x="4106863" y="3529013"/>
            <a:ext cx="190500" cy="87312"/>
          </a:xfrm>
          <a:prstGeom prst="sun">
            <a:avLst>
              <a:gd name="adj" fmla="val 25000"/>
            </a:avLst>
          </a:prstGeom>
          <a:solidFill>
            <a:srgbClr val="FF0000"/>
          </a:solidFill>
          <a:ln w="12700" cap="sq">
            <a:solidFill>
              <a:schemeClr val="tx1"/>
            </a:solidFill>
            <a:miter lim="800000"/>
            <a:headEnd type="none" w="sm" len="sm"/>
            <a:tailEnd type="none" w="sm" len="sm"/>
          </a:ln>
        </p:spPr>
        <p:txBody>
          <a:bodyPr wrap="none" anchor="ctr"/>
          <a:lstStyle/>
          <a:p>
            <a:pPr eaLnBrk="0" hangingPunct="0"/>
            <a:endParaRPr lang="en-GB" sz="1200" b="1"/>
          </a:p>
        </p:txBody>
      </p:sp>
      <p:sp>
        <p:nvSpPr>
          <p:cNvPr id="34823" name="AutoShape 9"/>
          <p:cNvSpPr>
            <a:spLocks noChangeArrowheads="1"/>
          </p:cNvSpPr>
          <p:nvPr/>
        </p:nvSpPr>
        <p:spPr bwMode="auto">
          <a:xfrm>
            <a:off x="2036763" y="4081463"/>
            <a:ext cx="190500" cy="87312"/>
          </a:xfrm>
          <a:prstGeom prst="sun">
            <a:avLst>
              <a:gd name="adj" fmla="val 25000"/>
            </a:avLst>
          </a:prstGeom>
          <a:solidFill>
            <a:srgbClr val="FF0000"/>
          </a:solidFill>
          <a:ln w="12700" cap="sq">
            <a:solidFill>
              <a:schemeClr val="tx1"/>
            </a:solidFill>
            <a:miter lim="800000"/>
            <a:headEnd type="none" w="sm" len="sm"/>
            <a:tailEnd type="none" w="sm" len="sm"/>
          </a:ln>
        </p:spPr>
        <p:txBody>
          <a:bodyPr wrap="none" anchor="ctr"/>
          <a:lstStyle/>
          <a:p>
            <a:pPr eaLnBrk="0" hangingPunct="0"/>
            <a:endParaRPr lang="en-GB" sz="1200" b="1"/>
          </a:p>
        </p:txBody>
      </p:sp>
      <p:sp>
        <p:nvSpPr>
          <p:cNvPr id="34824" name="AutoShape 10"/>
          <p:cNvSpPr>
            <a:spLocks noChangeArrowheads="1"/>
          </p:cNvSpPr>
          <p:nvPr/>
        </p:nvSpPr>
        <p:spPr bwMode="auto">
          <a:xfrm>
            <a:off x="2868613" y="3400425"/>
            <a:ext cx="190500" cy="85725"/>
          </a:xfrm>
          <a:prstGeom prst="sun">
            <a:avLst>
              <a:gd name="adj" fmla="val 25000"/>
            </a:avLst>
          </a:prstGeom>
          <a:solidFill>
            <a:srgbClr val="FF0000"/>
          </a:solidFill>
          <a:ln w="12700" cap="sq">
            <a:solidFill>
              <a:schemeClr val="tx1"/>
            </a:solidFill>
            <a:miter lim="800000"/>
            <a:headEnd type="none" w="sm" len="sm"/>
            <a:tailEnd type="none" w="sm" len="sm"/>
          </a:ln>
        </p:spPr>
        <p:txBody>
          <a:bodyPr wrap="none" anchor="ctr"/>
          <a:lstStyle/>
          <a:p>
            <a:pPr eaLnBrk="0" hangingPunct="0"/>
            <a:endParaRPr lang="en-GB" sz="1200" b="1"/>
          </a:p>
        </p:txBody>
      </p:sp>
      <p:sp>
        <p:nvSpPr>
          <p:cNvPr id="34825" name="AutoShape 11"/>
          <p:cNvSpPr>
            <a:spLocks noChangeArrowheads="1"/>
          </p:cNvSpPr>
          <p:nvPr/>
        </p:nvSpPr>
        <p:spPr bwMode="auto">
          <a:xfrm>
            <a:off x="3690938" y="1995488"/>
            <a:ext cx="190500" cy="85725"/>
          </a:xfrm>
          <a:prstGeom prst="sun">
            <a:avLst>
              <a:gd name="adj" fmla="val 25000"/>
            </a:avLst>
          </a:prstGeom>
          <a:solidFill>
            <a:srgbClr val="FF0000"/>
          </a:solidFill>
          <a:ln w="12700" cap="sq">
            <a:solidFill>
              <a:schemeClr val="tx1"/>
            </a:solidFill>
            <a:miter lim="800000"/>
            <a:headEnd type="none" w="sm" len="sm"/>
            <a:tailEnd type="none" w="sm" len="sm"/>
          </a:ln>
        </p:spPr>
        <p:txBody>
          <a:bodyPr wrap="none" anchor="ctr"/>
          <a:lstStyle/>
          <a:p>
            <a:pPr eaLnBrk="0" hangingPunct="0"/>
            <a:endParaRPr lang="en-GB" sz="1200" b="1"/>
          </a:p>
        </p:txBody>
      </p:sp>
      <p:sp>
        <p:nvSpPr>
          <p:cNvPr id="34826" name="AutoShape 12"/>
          <p:cNvSpPr>
            <a:spLocks noChangeArrowheads="1"/>
          </p:cNvSpPr>
          <p:nvPr/>
        </p:nvSpPr>
        <p:spPr bwMode="auto">
          <a:xfrm>
            <a:off x="4511675" y="3187700"/>
            <a:ext cx="190500" cy="87313"/>
          </a:xfrm>
          <a:prstGeom prst="sun">
            <a:avLst>
              <a:gd name="adj" fmla="val 25000"/>
            </a:avLst>
          </a:prstGeom>
          <a:solidFill>
            <a:srgbClr val="FF0000"/>
          </a:solidFill>
          <a:ln w="12700" cap="sq">
            <a:solidFill>
              <a:schemeClr val="tx1"/>
            </a:solidFill>
            <a:miter lim="800000"/>
            <a:headEnd type="none" w="sm" len="sm"/>
            <a:tailEnd type="none" w="sm" len="sm"/>
          </a:ln>
        </p:spPr>
        <p:txBody>
          <a:bodyPr wrap="none" anchor="ctr"/>
          <a:lstStyle/>
          <a:p>
            <a:pPr eaLnBrk="0" hangingPunct="0"/>
            <a:endParaRPr lang="en-GB" sz="1200" b="1"/>
          </a:p>
        </p:txBody>
      </p:sp>
      <p:sp>
        <p:nvSpPr>
          <p:cNvPr id="34827" name="AutoShape 14"/>
          <p:cNvSpPr>
            <a:spLocks noChangeArrowheads="1"/>
          </p:cNvSpPr>
          <p:nvPr/>
        </p:nvSpPr>
        <p:spPr bwMode="auto">
          <a:xfrm>
            <a:off x="5327650" y="4359275"/>
            <a:ext cx="190500" cy="87313"/>
          </a:xfrm>
          <a:prstGeom prst="sun">
            <a:avLst>
              <a:gd name="adj" fmla="val 25000"/>
            </a:avLst>
          </a:prstGeom>
          <a:solidFill>
            <a:srgbClr val="FF0000"/>
          </a:solidFill>
          <a:ln w="12700" cap="sq">
            <a:solidFill>
              <a:schemeClr val="tx1"/>
            </a:solidFill>
            <a:miter lim="800000"/>
            <a:headEnd type="none" w="sm" len="sm"/>
            <a:tailEnd type="none" w="sm" len="sm"/>
          </a:ln>
        </p:spPr>
        <p:txBody>
          <a:bodyPr wrap="none" anchor="ctr"/>
          <a:lstStyle/>
          <a:p>
            <a:pPr eaLnBrk="0" hangingPunct="0"/>
            <a:endParaRPr lang="en-GB" sz="1200" b="1"/>
          </a:p>
        </p:txBody>
      </p:sp>
      <p:sp>
        <p:nvSpPr>
          <p:cNvPr id="34828" name="Line 16"/>
          <p:cNvSpPr>
            <a:spLocks noChangeShapeType="1"/>
          </p:cNvSpPr>
          <p:nvPr/>
        </p:nvSpPr>
        <p:spPr bwMode="auto">
          <a:xfrm flipH="1" flipV="1">
            <a:off x="2555875" y="1851025"/>
            <a:ext cx="0" cy="161925"/>
          </a:xfrm>
          <a:prstGeom prst="line">
            <a:avLst/>
          </a:prstGeom>
          <a:noFill/>
          <a:ln w="28575" cap="sq">
            <a:solidFill>
              <a:srgbClr val="00FF00"/>
            </a:solidFill>
            <a:round/>
            <a:headEnd type="none" w="sm" len="sm"/>
            <a:tailEnd type="triangle" w="sm" len="sm"/>
          </a:ln>
        </p:spPr>
        <p:txBody>
          <a:bodyPr/>
          <a:lstStyle/>
          <a:p>
            <a:endParaRPr lang="en-US"/>
          </a:p>
        </p:txBody>
      </p:sp>
      <p:sp>
        <p:nvSpPr>
          <p:cNvPr id="34829" name="Line 17"/>
          <p:cNvSpPr>
            <a:spLocks noChangeShapeType="1"/>
          </p:cNvSpPr>
          <p:nvPr/>
        </p:nvSpPr>
        <p:spPr bwMode="auto">
          <a:xfrm flipH="1" flipV="1">
            <a:off x="2105025" y="3897313"/>
            <a:ext cx="14288" cy="196850"/>
          </a:xfrm>
          <a:prstGeom prst="line">
            <a:avLst/>
          </a:prstGeom>
          <a:noFill/>
          <a:ln w="28575" cap="sq">
            <a:solidFill>
              <a:srgbClr val="00FF00"/>
            </a:solidFill>
            <a:round/>
            <a:headEnd type="none" w="sm" len="sm"/>
            <a:tailEnd type="triangle" w="sm" len="sm"/>
          </a:ln>
        </p:spPr>
        <p:txBody>
          <a:bodyPr/>
          <a:lstStyle/>
          <a:p>
            <a:endParaRPr lang="en-US"/>
          </a:p>
        </p:txBody>
      </p:sp>
      <p:sp>
        <p:nvSpPr>
          <p:cNvPr id="34830" name="AutoShape 5"/>
          <p:cNvSpPr>
            <a:spLocks noChangeArrowheads="1"/>
          </p:cNvSpPr>
          <p:nvPr/>
        </p:nvSpPr>
        <p:spPr bwMode="auto">
          <a:xfrm>
            <a:off x="1666875" y="2252663"/>
            <a:ext cx="190500" cy="85725"/>
          </a:xfrm>
          <a:prstGeom prst="sun">
            <a:avLst>
              <a:gd name="adj" fmla="val 25000"/>
            </a:avLst>
          </a:prstGeom>
          <a:solidFill>
            <a:srgbClr val="FF0000"/>
          </a:solidFill>
          <a:ln w="12700" cap="sq">
            <a:solidFill>
              <a:schemeClr val="tx1"/>
            </a:solidFill>
            <a:miter lim="800000"/>
            <a:headEnd type="none" w="sm" len="sm"/>
            <a:tailEnd type="none" w="sm" len="sm"/>
          </a:ln>
        </p:spPr>
        <p:txBody>
          <a:bodyPr wrap="none" anchor="ctr"/>
          <a:lstStyle/>
          <a:p>
            <a:pPr eaLnBrk="0" hangingPunct="0"/>
            <a:endParaRPr lang="en-GB" sz="1200" b="1"/>
          </a:p>
        </p:txBody>
      </p:sp>
      <p:sp>
        <p:nvSpPr>
          <p:cNvPr id="34831" name="Line 18"/>
          <p:cNvSpPr>
            <a:spLocks noChangeShapeType="1"/>
          </p:cNvSpPr>
          <p:nvPr/>
        </p:nvSpPr>
        <p:spPr bwMode="auto">
          <a:xfrm>
            <a:off x="1741488" y="2293938"/>
            <a:ext cx="0" cy="514350"/>
          </a:xfrm>
          <a:prstGeom prst="line">
            <a:avLst/>
          </a:prstGeom>
          <a:noFill/>
          <a:ln w="28575" cap="sq">
            <a:solidFill>
              <a:srgbClr val="00FF00"/>
            </a:solidFill>
            <a:round/>
            <a:headEnd type="none" w="sm" len="sm"/>
            <a:tailEnd type="triangle" w="sm" len="sm"/>
          </a:ln>
        </p:spPr>
        <p:txBody>
          <a:bodyPr/>
          <a:lstStyle/>
          <a:p>
            <a:endParaRPr lang="en-US"/>
          </a:p>
        </p:txBody>
      </p:sp>
      <p:sp>
        <p:nvSpPr>
          <p:cNvPr id="34832" name="Line 19"/>
          <p:cNvSpPr>
            <a:spLocks noChangeShapeType="1"/>
          </p:cNvSpPr>
          <p:nvPr/>
        </p:nvSpPr>
        <p:spPr bwMode="auto">
          <a:xfrm flipH="1">
            <a:off x="2940050" y="3441700"/>
            <a:ext cx="36513" cy="598488"/>
          </a:xfrm>
          <a:prstGeom prst="line">
            <a:avLst/>
          </a:prstGeom>
          <a:noFill/>
          <a:ln w="28575" cap="sq">
            <a:solidFill>
              <a:srgbClr val="00FF00"/>
            </a:solidFill>
            <a:round/>
            <a:headEnd type="none" w="sm" len="sm"/>
            <a:tailEnd type="triangle" w="sm" len="sm"/>
          </a:ln>
        </p:spPr>
        <p:txBody>
          <a:bodyPr/>
          <a:lstStyle/>
          <a:p>
            <a:endParaRPr lang="en-US"/>
          </a:p>
        </p:txBody>
      </p:sp>
      <p:sp>
        <p:nvSpPr>
          <p:cNvPr id="34833" name="Line 20"/>
          <p:cNvSpPr>
            <a:spLocks noChangeShapeType="1"/>
          </p:cNvSpPr>
          <p:nvPr/>
        </p:nvSpPr>
        <p:spPr bwMode="auto">
          <a:xfrm flipV="1">
            <a:off x="3370263" y="2805113"/>
            <a:ext cx="0" cy="679450"/>
          </a:xfrm>
          <a:prstGeom prst="line">
            <a:avLst/>
          </a:prstGeom>
          <a:noFill/>
          <a:ln w="28575" cap="sq">
            <a:solidFill>
              <a:srgbClr val="00FF00"/>
            </a:solidFill>
            <a:round/>
            <a:headEnd type="none" w="sm" len="sm"/>
            <a:tailEnd type="triangle" w="sm" len="sm"/>
          </a:ln>
        </p:spPr>
        <p:txBody>
          <a:bodyPr/>
          <a:lstStyle/>
          <a:p>
            <a:endParaRPr lang="en-US"/>
          </a:p>
        </p:txBody>
      </p:sp>
      <p:sp>
        <p:nvSpPr>
          <p:cNvPr id="34834" name="Line 21"/>
          <p:cNvSpPr>
            <a:spLocks noChangeShapeType="1"/>
          </p:cNvSpPr>
          <p:nvPr/>
        </p:nvSpPr>
        <p:spPr bwMode="auto">
          <a:xfrm>
            <a:off x="3797300" y="2044700"/>
            <a:ext cx="28575" cy="152400"/>
          </a:xfrm>
          <a:prstGeom prst="line">
            <a:avLst/>
          </a:prstGeom>
          <a:noFill/>
          <a:ln w="28575" cap="sq">
            <a:solidFill>
              <a:srgbClr val="00FF00"/>
            </a:solidFill>
            <a:round/>
            <a:headEnd type="none" w="sm" len="sm"/>
            <a:tailEnd type="triangle" w="sm" len="sm"/>
          </a:ln>
        </p:spPr>
        <p:txBody>
          <a:bodyPr/>
          <a:lstStyle/>
          <a:p>
            <a:endParaRPr lang="en-US"/>
          </a:p>
        </p:txBody>
      </p:sp>
      <p:sp>
        <p:nvSpPr>
          <p:cNvPr id="34835" name="Line 22"/>
          <p:cNvSpPr>
            <a:spLocks noChangeShapeType="1"/>
          </p:cNvSpPr>
          <p:nvPr/>
        </p:nvSpPr>
        <p:spPr bwMode="auto">
          <a:xfrm>
            <a:off x="4189413" y="3581400"/>
            <a:ext cx="0" cy="422275"/>
          </a:xfrm>
          <a:prstGeom prst="line">
            <a:avLst/>
          </a:prstGeom>
          <a:noFill/>
          <a:ln w="28575" cap="sq">
            <a:solidFill>
              <a:srgbClr val="00FF00"/>
            </a:solidFill>
            <a:round/>
            <a:headEnd type="none" w="sm" len="sm"/>
            <a:tailEnd type="triangle" w="sm" len="sm"/>
          </a:ln>
        </p:spPr>
        <p:txBody>
          <a:bodyPr/>
          <a:lstStyle/>
          <a:p>
            <a:endParaRPr lang="en-US"/>
          </a:p>
        </p:txBody>
      </p:sp>
      <p:sp>
        <p:nvSpPr>
          <p:cNvPr id="34836" name="Line 23"/>
          <p:cNvSpPr>
            <a:spLocks noChangeShapeType="1"/>
          </p:cNvSpPr>
          <p:nvPr/>
        </p:nvSpPr>
        <p:spPr bwMode="auto">
          <a:xfrm flipV="1">
            <a:off x="4618038" y="2497138"/>
            <a:ext cx="0" cy="730250"/>
          </a:xfrm>
          <a:prstGeom prst="line">
            <a:avLst/>
          </a:prstGeom>
          <a:noFill/>
          <a:ln w="28575" cap="sq">
            <a:solidFill>
              <a:srgbClr val="00FF00"/>
            </a:solidFill>
            <a:round/>
            <a:headEnd type="none" w="sm" len="sm"/>
            <a:tailEnd type="triangle" w="sm" len="sm"/>
          </a:ln>
        </p:spPr>
        <p:txBody>
          <a:bodyPr/>
          <a:lstStyle/>
          <a:p>
            <a:endParaRPr lang="en-US"/>
          </a:p>
        </p:txBody>
      </p:sp>
      <p:sp>
        <p:nvSpPr>
          <p:cNvPr id="34837" name="AutoShape 13"/>
          <p:cNvSpPr>
            <a:spLocks noChangeArrowheads="1"/>
          </p:cNvSpPr>
          <p:nvPr/>
        </p:nvSpPr>
        <p:spPr bwMode="auto">
          <a:xfrm>
            <a:off x="4938713" y="2232025"/>
            <a:ext cx="161925" cy="58738"/>
          </a:xfrm>
          <a:prstGeom prst="sun">
            <a:avLst>
              <a:gd name="adj" fmla="val 25000"/>
            </a:avLst>
          </a:prstGeom>
          <a:solidFill>
            <a:srgbClr val="FF0000"/>
          </a:solidFill>
          <a:ln w="12700" cap="sq">
            <a:solidFill>
              <a:schemeClr val="tx1"/>
            </a:solidFill>
            <a:miter lim="800000"/>
            <a:headEnd type="none" w="sm" len="sm"/>
            <a:tailEnd type="none" w="sm" len="sm"/>
          </a:ln>
        </p:spPr>
        <p:txBody>
          <a:bodyPr wrap="none" anchor="ctr"/>
          <a:lstStyle/>
          <a:p>
            <a:pPr eaLnBrk="0" hangingPunct="0"/>
            <a:endParaRPr lang="en-GB" sz="1200" b="1"/>
          </a:p>
        </p:txBody>
      </p:sp>
      <p:sp>
        <p:nvSpPr>
          <p:cNvPr id="34838" name="Line 24"/>
          <p:cNvSpPr>
            <a:spLocks noChangeShapeType="1"/>
          </p:cNvSpPr>
          <p:nvPr/>
        </p:nvSpPr>
        <p:spPr bwMode="auto">
          <a:xfrm flipH="1">
            <a:off x="5035550" y="2241550"/>
            <a:ext cx="3175" cy="139700"/>
          </a:xfrm>
          <a:prstGeom prst="line">
            <a:avLst/>
          </a:prstGeom>
          <a:noFill/>
          <a:ln w="28575" cap="sq">
            <a:solidFill>
              <a:srgbClr val="00FF00"/>
            </a:solidFill>
            <a:round/>
            <a:headEnd type="none" w="sm" len="sm"/>
            <a:tailEnd type="triangle" w="sm" len="sm"/>
          </a:ln>
        </p:spPr>
        <p:txBody>
          <a:bodyPr/>
          <a:lstStyle/>
          <a:p>
            <a:endParaRPr lang="en-US"/>
          </a:p>
        </p:txBody>
      </p:sp>
      <p:sp>
        <p:nvSpPr>
          <p:cNvPr id="34839" name="Line 25"/>
          <p:cNvSpPr>
            <a:spLocks noChangeShapeType="1"/>
          </p:cNvSpPr>
          <p:nvPr/>
        </p:nvSpPr>
        <p:spPr bwMode="auto">
          <a:xfrm flipV="1">
            <a:off x="5411788" y="4314825"/>
            <a:ext cx="0" cy="82550"/>
          </a:xfrm>
          <a:prstGeom prst="line">
            <a:avLst/>
          </a:prstGeom>
          <a:noFill/>
          <a:ln w="28575" cap="sq">
            <a:solidFill>
              <a:srgbClr val="00FF00"/>
            </a:solidFill>
            <a:round/>
            <a:headEnd type="none" w="sm" len="sm"/>
            <a:tailEnd type="triangle" w="sm" len="sm"/>
          </a:ln>
        </p:spPr>
        <p:txBody>
          <a:bodyPr/>
          <a:lstStyle/>
          <a:p>
            <a:endParaRPr lang="en-US"/>
          </a:p>
        </p:txBody>
      </p:sp>
      <p:grpSp>
        <p:nvGrpSpPr>
          <p:cNvPr id="34840" name="Group 50"/>
          <p:cNvGrpSpPr>
            <a:grpSpLocks/>
          </p:cNvGrpSpPr>
          <p:nvPr/>
        </p:nvGrpSpPr>
        <p:grpSpPr bwMode="auto">
          <a:xfrm>
            <a:off x="5749925" y="2306638"/>
            <a:ext cx="190500" cy="493712"/>
            <a:chOff x="3622" y="1314"/>
            <a:chExt cx="120" cy="479"/>
          </a:xfrm>
        </p:grpSpPr>
        <p:sp>
          <p:nvSpPr>
            <p:cNvPr id="34863" name="AutoShape 15"/>
            <p:cNvSpPr>
              <a:spLocks noChangeArrowheads="1"/>
            </p:cNvSpPr>
            <p:nvPr/>
          </p:nvSpPr>
          <p:spPr bwMode="auto">
            <a:xfrm>
              <a:off x="3622" y="1728"/>
              <a:ext cx="120" cy="65"/>
            </a:xfrm>
            <a:prstGeom prst="sun">
              <a:avLst>
                <a:gd name="adj" fmla="val 25000"/>
              </a:avLst>
            </a:prstGeom>
            <a:solidFill>
              <a:srgbClr val="FF0000"/>
            </a:solidFill>
            <a:ln w="12700" cap="sq">
              <a:solidFill>
                <a:schemeClr val="tx1"/>
              </a:solidFill>
              <a:miter lim="800000"/>
              <a:headEnd type="none" w="sm" len="sm"/>
              <a:tailEnd type="none" w="sm" len="sm"/>
            </a:ln>
          </p:spPr>
          <p:txBody>
            <a:bodyPr wrap="none" anchor="ctr"/>
            <a:lstStyle/>
            <a:p>
              <a:pPr eaLnBrk="0" hangingPunct="0"/>
              <a:endParaRPr lang="en-GB" sz="1200" b="1"/>
            </a:p>
          </p:txBody>
        </p:sp>
        <p:sp>
          <p:nvSpPr>
            <p:cNvPr id="34864" name="Line 26"/>
            <p:cNvSpPr>
              <a:spLocks noChangeShapeType="1"/>
            </p:cNvSpPr>
            <p:nvPr/>
          </p:nvSpPr>
          <p:spPr bwMode="auto">
            <a:xfrm flipV="1">
              <a:off x="3674" y="1314"/>
              <a:ext cx="0" cy="428"/>
            </a:xfrm>
            <a:prstGeom prst="line">
              <a:avLst/>
            </a:prstGeom>
            <a:noFill/>
            <a:ln w="28575" cap="sq">
              <a:solidFill>
                <a:srgbClr val="00FF00"/>
              </a:solidFill>
              <a:round/>
              <a:headEnd type="none" w="sm" len="sm"/>
              <a:tailEnd type="triangle" w="sm" len="sm"/>
            </a:ln>
          </p:spPr>
          <p:txBody>
            <a:bodyPr/>
            <a:lstStyle/>
            <a:p>
              <a:endParaRPr lang="en-US"/>
            </a:p>
          </p:txBody>
        </p:sp>
      </p:grpSp>
      <p:sp>
        <p:nvSpPr>
          <p:cNvPr id="34841" name="Line 27"/>
          <p:cNvSpPr>
            <a:spLocks noChangeShapeType="1"/>
          </p:cNvSpPr>
          <p:nvPr/>
        </p:nvSpPr>
        <p:spPr bwMode="auto">
          <a:xfrm flipV="1">
            <a:off x="7272338" y="2795588"/>
            <a:ext cx="0" cy="209550"/>
          </a:xfrm>
          <a:prstGeom prst="line">
            <a:avLst/>
          </a:prstGeom>
          <a:noFill/>
          <a:ln w="28575" cap="sq">
            <a:solidFill>
              <a:srgbClr val="00FF00"/>
            </a:solidFill>
            <a:round/>
            <a:headEnd type="none" w="sm" len="sm"/>
            <a:tailEnd type="triangle" w="sm" len="sm"/>
          </a:ln>
        </p:spPr>
        <p:txBody>
          <a:bodyPr/>
          <a:lstStyle/>
          <a:p>
            <a:endParaRPr lang="en-US"/>
          </a:p>
        </p:txBody>
      </p:sp>
      <p:sp>
        <p:nvSpPr>
          <p:cNvPr id="34842" name="Text Box 28"/>
          <p:cNvSpPr txBox="1">
            <a:spLocks noChangeArrowheads="1"/>
          </p:cNvSpPr>
          <p:nvPr/>
        </p:nvSpPr>
        <p:spPr bwMode="auto">
          <a:xfrm>
            <a:off x="7380288" y="2346325"/>
            <a:ext cx="1471612" cy="254000"/>
          </a:xfrm>
          <a:prstGeom prst="rect">
            <a:avLst/>
          </a:prstGeom>
          <a:noFill/>
          <a:ln w="12700" cap="sq">
            <a:noFill/>
            <a:miter lim="800000"/>
            <a:headEnd type="none" w="sm" len="sm"/>
            <a:tailEnd type="none" w="sm" len="sm"/>
          </a:ln>
        </p:spPr>
        <p:txBody>
          <a:bodyPr wrap="none">
            <a:spAutoFit/>
          </a:bodyPr>
          <a:lstStyle/>
          <a:p>
            <a:pPr eaLnBrk="0" hangingPunct="0"/>
            <a:r>
              <a:rPr lang="en-US" altLang="en-US" sz="1400" b="1"/>
              <a:t>Bunch position</a:t>
            </a:r>
          </a:p>
        </p:txBody>
      </p:sp>
      <p:sp>
        <p:nvSpPr>
          <p:cNvPr id="34843" name="Text Box 29"/>
          <p:cNvSpPr txBox="1">
            <a:spLocks noChangeArrowheads="1"/>
          </p:cNvSpPr>
          <p:nvPr/>
        </p:nvSpPr>
        <p:spPr bwMode="auto">
          <a:xfrm>
            <a:off x="7375525" y="2795588"/>
            <a:ext cx="1444625" cy="254000"/>
          </a:xfrm>
          <a:prstGeom prst="rect">
            <a:avLst/>
          </a:prstGeom>
          <a:noFill/>
          <a:ln w="12700" cap="sq">
            <a:noFill/>
            <a:miter lim="800000"/>
            <a:headEnd type="none" w="sm" len="sm"/>
            <a:tailEnd type="none" w="sm" len="sm"/>
          </a:ln>
        </p:spPr>
        <p:txBody>
          <a:bodyPr wrap="none">
            <a:spAutoFit/>
          </a:bodyPr>
          <a:lstStyle/>
          <a:p>
            <a:pPr eaLnBrk="0" hangingPunct="0"/>
            <a:r>
              <a:rPr lang="en-US" altLang="en-US" sz="1400" b="1"/>
              <a:t>Kick amplitude</a:t>
            </a:r>
          </a:p>
        </p:txBody>
      </p:sp>
      <p:grpSp>
        <p:nvGrpSpPr>
          <p:cNvPr id="34844" name="Group 30"/>
          <p:cNvGrpSpPr>
            <a:grpSpLocks/>
          </p:cNvGrpSpPr>
          <p:nvPr/>
        </p:nvGrpSpPr>
        <p:grpSpPr bwMode="auto">
          <a:xfrm>
            <a:off x="287338" y="4432300"/>
            <a:ext cx="5724525" cy="254000"/>
            <a:chOff x="181" y="3170"/>
            <a:chExt cx="3606" cy="192"/>
          </a:xfrm>
        </p:grpSpPr>
        <p:sp>
          <p:nvSpPr>
            <p:cNvPr id="34850" name="Text Box 31"/>
            <p:cNvSpPr txBox="1">
              <a:spLocks noChangeArrowheads="1"/>
            </p:cNvSpPr>
            <p:nvPr/>
          </p:nvSpPr>
          <p:spPr bwMode="auto">
            <a:xfrm>
              <a:off x="181" y="3170"/>
              <a:ext cx="919" cy="192"/>
            </a:xfrm>
            <a:prstGeom prst="rect">
              <a:avLst/>
            </a:prstGeom>
            <a:noFill/>
            <a:ln w="12700" cap="sq">
              <a:noFill/>
              <a:miter lim="800000"/>
              <a:headEnd type="none" w="sm" len="sm"/>
              <a:tailEnd type="none" w="sm" len="sm"/>
            </a:ln>
          </p:spPr>
          <p:txBody>
            <a:bodyPr>
              <a:spAutoFit/>
            </a:bodyPr>
            <a:lstStyle/>
            <a:p>
              <a:pPr eaLnBrk="0" hangingPunct="0"/>
              <a:r>
                <a:rPr lang="en-US" altLang="en-US" sz="1400" b="1"/>
                <a:t>Turn number:</a:t>
              </a:r>
            </a:p>
          </p:txBody>
        </p:sp>
        <p:grpSp>
          <p:nvGrpSpPr>
            <p:cNvPr id="34851" name="Group 32"/>
            <p:cNvGrpSpPr>
              <a:grpSpLocks/>
            </p:cNvGrpSpPr>
            <p:nvPr/>
          </p:nvGrpSpPr>
          <p:grpSpPr bwMode="auto">
            <a:xfrm>
              <a:off x="1020" y="3177"/>
              <a:ext cx="2767" cy="185"/>
              <a:chOff x="1020" y="2772"/>
              <a:chExt cx="2767" cy="185"/>
            </a:xfrm>
          </p:grpSpPr>
          <p:sp>
            <p:nvSpPr>
              <p:cNvPr id="34852" name="Text Box 33"/>
              <p:cNvSpPr txBox="1">
                <a:spLocks noChangeArrowheads="1"/>
              </p:cNvSpPr>
              <p:nvPr/>
            </p:nvSpPr>
            <p:spPr bwMode="auto">
              <a:xfrm>
                <a:off x="1020" y="2784"/>
                <a:ext cx="182" cy="173"/>
              </a:xfrm>
              <a:prstGeom prst="rect">
                <a:avLst/>
              </a:prstGeom>
              <a:noFill/>
              <a:ln w="12700" cap="sq">
                <a:noFill/>
                <a:miter lim="800000"/>
                <a:headEnd type="none" w="sm" len="sm"/>
                <a:tailEnd type="none" w="sm" len="sm"/>
              </a:ln>
            </p:spPr>
            <p:txBody>
              <a:bodyPr>
                <a:spAutoFit/>
              </a:bodyPr>
              <a:lstStyle/>
              <a:p>
                <a:pPr eaLnBrk="0" hangingPunct="0">
                  <a:spcBef>
                    <a:spcPct val="50000"/>
                  </a:spcBef>
                </a:pPr>
                <a:r>
                  <a:rPr lang="en-US" altLang="en-US" sz="1200" b="1"/>
                  <a:t>1</a:t>
                </a:r>
              </a:p>
            </p:txBody>
          </p:sp>
          <p:sp>
            <p:nvSpPr>
              <p:cNvPr id="34853" name="Text Box 34"/>
              <p:cNvSpPr txBox="1">
                <a:spLocks noChangeArrowheads="1"/>
              </p:cNvSpPr>
              <p:nvPr/>
            </p:nvSpPr>
            <p:spPr bwMode="auto">
              <a:xfrm>
                <a:off x="1247" y="2784"/>
                <a:ext cx="182" cy="173"/>
              </a:xfrm>
              <a:prstGeom prst="rect">
                <a:avLst/>
              </a:prstGeom>
              <a:noFill/>
              <a:ln w="12700" cap="sq">
                <a:noFill/>
                <a:miter lim="800000"/>
                <a:headEnd type="none" w="sm" len="sm"/>
                <a:tailEnd type="none" w="sm" len="sm"/>
              </a:ln>
            </p:spPr>
            <p:txBody>
              <a:bodyPr>
                <a:spAutoFit/>
              </a:bodyPr>
              <a:lstStyle/>
              <a:p>
                <a:pPr eaLnBrk="0" hangingPunct="0">
                  <a:spcBef>
                    <a:spcPct val="50000"/>
                  </a:spcBef>
                </a:pPr>
                <a:r>
                  <a:rPr lang="en-US" altLang="en-US" sz="1200" b="1"/>
                  <a:t>2</a:t>
                </a:r>
              </a:p>
            </p:txBody>
          </p:sp>
          <p:sp>
            <p:nvSpPr>
              <p:cNvPr id="34854" name="Text Box 35"/>
              <p:cNvSpPr txBox="1">
                <a:spLocks noChangeArrowheads="1"/>
              </p:cNvSpPr>
              <p:nvPr/>
            </p:nvSpPr>
            <p:spPr bwMode="auto">
              <a:xfrm>
                <a:off x="1497" y="2784"/>
                <a:ext cx="182" cy="173"/>
              </a:xfrm>
              <a:prstGeom prst="rect">
                <a:avLst/>
              </a:prstGeom>
              <a:noFill/>
              <a:ln w="12700" cap="sq">
                <a:noFill/>
                <a:miter lim="800000"/>
                <a:headEnd type="none" w="sm" len="sm"/>
                <a:tailEnd type="none" w="sm" len="sm"/>
              </a:ln>
            </p:spPr>
            <p:txBody>
              <a:bodyPr>
                <a:spAutoFit/>
              </a:bodyPr>
              <a:lstStyle/>
              <a:p>
                <a:pPr eaLnBrk="0" hangingPunct="0">
                  <a:spcBef>
                    <a:spcPct val="50000"/>
                  </a:spcBef>
                </a:pPr>
                <a:r>
                  <a:rPr lang="en-US" altLang="en-US" sz="1200" b="1"/>
                  <a:t>3</a:t>
                </a:r>
              </a:p>
            </p:txBody>
          </p:sp>
          <p:sp>
            <p:nvSpPr>
              <p:cNvPr id="34855" name="Text Box 36"/>
              <p:cNvSpPr txBox="1">
                <a:spLocks noChangeArrowheads="1"/>
              </p:cNvSpPr>
              <p:nvPr/>
            </p:nvSpPr>
            <p:spPr bwMode="auto">
              <a:xfrm>
                <a:off x="1768" y="2783"/>
                <a:ext cx="182" cy="173"/>
              </a:xfrm>
              <a:prstGeom prst="rect">
                <a:avLst/>
              </a:prstGeom>
              <a:noFill/>
              <a:ln w="12700" cap="sq">
                <a:noFill/>
                <a:miter lim="800000"/>
                <a:headEnd type="none" w="sm" len="sm"/>
                <a:tailEnd type="none" w="sm" len="sm"/>
              </a:ln>
            </p:spPr>
            <p:txBody>
              <a:bodyPr>
                <a:spAutoFit/>
              </a:bodyPr>
              <a:lstStyle/>
              <a:p>
                <a:pPr eaLnBrk="0" hangingPunct="0">
                  <a:spcBef>
                    <a:spcPct val="50000"/>
                  </a:spcBef>
                </a:pPr>
                <a:r>
                  <a:rPr lang="en-US" altLang="en-US" sz="1200" b="1"/>
                  <a:t>4</a:t>
                </a:r>
              </a:p>
            </p:txBody>
          </p:sp>
          <p:sp>
            <p:nvSpPr>
              <p:cNvPr id="34856" name="Text Box 37"/>
              <p:cNvSpPr txBox="1">
                <a:spLocks noChangeArrowheads="1"/>
              </p:cNvSpPr>
              <p:nvPr/>
            </p:nvSpPr>
            <p:spPr bwMode="auto">
              <a:xfrm>
                <a:off x="2040" y="2783"/>
                <a:ext cx="182" cy="173"/>
              </a:xfrm>
              <a:prstGeom prst="rect">
                <a:avLst/>
              </a:prstGeom>
              <a:noFill/>
              <a:ln w="12700" cap="sq">
                <a:noFill/>
                <a:miter lim="800000"/>
                <a:headEnd type="none" w="sm" len="sm"/>
                <a:tailEnd type="none" w="sm" len="sm"/>
              </a:ln>
            </p:spPr>
            <p:txBody>
              <a:bodyPr>
                <a:spAutoFit/>
              </a:bodyPr>
              <a:lstStyle/>
              <a:p>
                <a:pPr eaLnBrk="0" hangingPunct="0">
                  <a:spcBef>
                    <a:spcPct val="50000"/>
                  </a:spcBef>
                </a:pPr>
                <a:r>
                  <a:rPr lang="en-US" altLang="en-US" sz="1200" b="1"/>
                  <a:t>5</a:t>
                </a:r>
              </a:p>
            </p:txBody>
          </p:sp>
          <p:sp>
            <p:nvSpPr>
              <p:cNvPr id="34857" name="Text Box 38"/>
              <p:cNvSpPr txBox="1">
                <a:spLocks noChangeArrowheads="1"/>
              </p:cNvSpPr>
              <p:nvPr/>
            </p:nvSpPr>
            <p:spPr bwMode="auto">
              <a:xfrm>
                <a:off x="2290" y="2783"/>
                <a:ext cx="182" cy="173"/>
              </a:xfrm>
              <a:prstGeom prst="rect">
                <a:avLst/>
              </a:prstGeom>
              <a:noFill/>
              <a:ln w="12700" cap="sq">
                <a:noFill/>
                <a:miter lim="800000"/>
                <a:headEnd type="none" w="sm" len="sm"/>
                <a:tailEnd type="none" w="sm" len="sm"/>
              </a:ln>
            </p:spPr>
            <p:txBody>
              <a:bodyPr>
                <a:spAutoFit/>
              </a:bodyPr>
              <a:lstStyle/>
              <a:p>
                <a:pPr eaLnBrk="0" hangingPunct="0">
                  <a:spcBef>
                    <a:spcPct val="50000"/>
                  </a:spcBef>
                </a:pPr>
                <a:r>
                  <a:rPr lang="en-US" altLang="en-US" sz="1200" b="1"/>
                  <a:t>6</a:t>
                </a:r>
              </a:p>
            </p:txBody>
          </p:sp>
          <p:sp>
            <p:nvSpPr>
              <p:cNvPr id="34858" name="Text Box 39"/>
              <p:cNvSpPr txBox="1">
                <a:spLocks noChangeArrowheads="1"/>
              </p:cNvSpPr>
              <p:nvPr/>
            </p:nvSpPr>
            <p:spPr bwMode="auto">
              <a:xfrm>
                <a:off x="2540" y="2783"/>
                <a:ext cx="182" cy="173"/>
              </a:xfrm>
              <a:prstGeom prst="rect">
                <a:avLst/>
              </a:prstGeom>
              <a:noFill/>
              <a:ln w="12700" cap="sq">
                <a:noFill/>
                <a:miter lim="800000"/>
                <a:headEnd type="none" w="sm" len="sm"/>
                <a:tailEnd type="none" w="sm" len="sm"/>
              </a:ln>
            </p:spPr>
            <p:txBody>
              <a:bodyPr>
                <a:spAutoFit/>
              </a:bodyPr>
              <a:lstStyle/>
              <a:p>
                <a:pPr eaLnBrk="0" hangingPunct="0">
                  <a:spcBef>
                    <a:spcPct val="50000"/>
                  </a:spcBef>
                </a:pPr>
                <a:r>
                  <a:rPr lang="en-US" altLang="en-US" sz="1200" b="1"/>
                  <a:t>7</a:t>
                </a:r>
              </a:p>
            </p:txBody>
          </p:sp>
          <p:sp>
            <p:nvSpPr>
              <p:cNvPr id="34859" name="Text Box 40"/>
              <p:cNvSpPr txBox="1">
                <a:spLocks noChangeArrowheads="1"/>
              </p:cNvSpPr>
              <p:nvPr/>
            </p:nvSpPr>
            <p:spPr bwMode="auto">
              <a:xfrm>
                <a:off x="2811" y="2781"/>
                <a:ext cx="182" cy="173"/>
              </a:xfrm>
              <a:prstGeom prst="rect">
                <a:avLst/>
              </a:prstGeom>
              <a:noFill/>
              <a:ln w="12700" cap="sq">
                <a:noFill/>
                <a:miter lim="800000"/>
                <a:headEnd type="none" w="sm" len="sm"/>
                <a:tailEnd type="none" w="sm" len="sm"/>
              </a:ln>
            </p:spPr>
            <p:txBody>
              <a:bodyPr>
                <a:spAutoFit/>
              </a:bodyPr>
              <a:lstStyle/>
              <a:p>
                <a:pPr eaLnBrk="0" hangingPunct="0">
                  <a:spcBef>
                    <a:spcPct val="50000"/>
                  </a:spcBef>
                </a:pPr>
                <a:r>
                  <a:rPr lang="en-US" altLang="en-US" sz="1200" b="1"/>
                  <a:t>8</a:t>
                </a:r>
              </a:p>
            </p:txBody>
          </p:sp>
          <p:sp>
            <p:nvSpPr>
              <p:cNvPr id="34860" name="Text Box 41"/>
              <p:cNvSpPr txBox="1">
                <a:spLocks noChangeArrowheads="1"/>
              </p:cNvSpPr>
              <p:nvPr/>
            </p:nvSpPr>
            <p:spPr bwMode="auto">
              <a:xfrm>
                <a:off x="3061" y="2772"/>
                <a:ext cx="182" cy="173"/>
              </a:xfrm>
              <a:prstGeom prst="rect">
                <a:avLst/>
              </a:prstGeom>
              <a:noFill/>
              <a:ln w="12700" cap="sq">
                <a:noFill/>
                <a:miter lim="800000"/>
                <a:headEnd type="none" w="sm" len="sm"/>
                <a:tailEnd type="none" w="sm" len="sm"/>
              </a:ln>
            </p:spPr>
            <p:txBody>
              <a:bodyPr>
                <a:spAutoFit/>
              </a:bodyPr>
              <a:lstStyle/>
              <a:p>
                <a:pPr eaLnBrk="0" hangingPunct="0">
                  <a:spcBef>
                    <a:spcPct val="50000"/>
                  </a:spcBef>
                </a:pPr>
                <a:r>
                  <a:rPr lang="en-US" altLang="en-US" sz="1200" b="1"/>
                  <a:t>9</a:t>
                </a:r>
              </a:p>
            </p:txBody>
          </p:sp>
          <p:sp>
            <p:nvSpPr>
              <p:cNvPr id="34861" name="Text Box 42"/>
              <p:cNvSpPr txBox="1">
                <a:spLocks noChangeArrowheads="1"/>
              </p:cNvSpPr>
              <p:nvPr/>
            </p:nvSpPr>
            <p:spPr bwMode="auto">
              <a:xfrm>
                <a:off x="3311" y="2772"/>
                <a:ext cx="250" cy="173"/>
              </a:xfrm>
              <a:prstGeom prst="rect">
                <a:avLst/>
              </a:prstGeom>
              <a:noFill/>
              <a:ln w="12700" cap="sq">
                <a:noFill/>
                <a:miter lim="800000"/>
                <a:headEnd type="none" w="sm" len="sm"/>
                <a:tailEnd type="none" w="sm" len="sm"/>
              </a:ln>
            </p:spPr>
            <p:txBody>
              <a:bodyPr>
                <a:spAutoFit/>
              </a:bodyPr>
              <a:lstStyle/>
              <a:p>
                <a:pPr eaLnBrk="0" hangingPunct="0">
                  <a:spcBef>
                    <a:spcPct val="50000"/>
                  </a:spcBef>
                </a:pPr>
                <a:r>
                  <a:rPr lang="en-US" altLang="en-US" sz="1200" b="1"/>
                  <a:t>10</a:t>
                </a:r>
              </a:p>
            </p:txBody>
          </p:sp>
          <p:sp>
            <p:nvSpPr>
              <p:cNvPr id="34862" name="Text Box 43"/>
              <p:cNvSpPr txBox="1">
                <a:spLocks noChangeArrowheads="1"/>
              </p:cNvSpPr>
              <p:nvPr/>
            </p:nvSpPr>
            <p:spPr bwMode="auto">
              <a:xfrm>
                <a:off x="3537" y="2772"/>
                <a:ext cx="250" cy="173"/>
              </a:xfrm>
              <a:prstGeom prst="rect">
                <a:avLst/>
              </a:prstGeom>
              <a:noFill/>
              <a:ln w="12700" cap="sq">
                <a:noFill/>
                <a:miter lim="800000"/>
                <a:headEnd type="none" w="sm" len="sm"/>
                <a:tailEnd type="none" w="sm" len="sm"/>
              </a:ln>
            </p:spPr>
            <p:txBody>
              <a:bodyPr>
                <a:spAutoFit/>
              </a:bodyPr>
              <a:lstStyle/>
              <a:p>
                <a:pPr eaLnBrk="0" hangingPunct="0">
                  <a:spcBef>
                    <a:spcPct val="50000"/>
                  </a:spcBef>
                </a:pPr>
                <a:r>
                  <a:rPr lang="en-US" altLang="en-US" sz="1200" b="1"/>
                  <a:t>11</a:t>
                </a:r>
              </a:p>
            </p:txBody>
          </p:sp>
        </p:grpSp>
      </p:grpSp>
      <p:sp>
        <p:nvSpPr>
          <p:cNvPr id="34845" name="Line 44"/>
          <p:cNvSpPr>
            <a:spLocks noChangeShapeType="1"/>
          </p:cNvSpPr>
          <p:nvPr/>
        </p:nvSpPr>
        <p:spPr bwMode="auto">
          <a:xfrm>
            <a:off x="7092950" y="2479675"/>
            <a:ext cx="358775" cy="0"/>
          </a:xfrm>
          <a:prstGeom prst="line">
            <a:avLst/>
          </a:prstGeom>
          <a:noFill/>
          <a:ln w="12700" cap="sq">
            <a:solidFill>
              <a:srgbClr val="9999FF"/>
            </a:solidFill>
            <a:round/>
            <a:headEnd type="none" w="sm" len="sm"/>
            <a:tailEnd type="none" w="sm" len="sm"/>
          </a:ln>
        </p:spPr>
        <p:txBody>
          <a:bodyPr/>
          <a:lstStyle/>
          <a:p>
            <a:endParaRPr lang="en-US"/>
          </a:p>
        </p:txBody>
      </p:sp>
      <p:sp>
        <p:nvSpPr>
          <p:cNvPr id="34846" name="AutoShape 45"/>
          <p:cNvSpPr>
            <a:spLocks noChangeArrowheads="1"/>
          </p:cNvSpPr>
          <p:nvPr/>
        </p:nvSpPr>
        <p:spPr bwMode="auto">
          <a:xfrm>
            <a:off x="7200900" y="2435225"/>
            <a:ext cx="190500" cy="87313"/>
          </a:xfrm>
          <a:prstGeom prst="sun">
            <a:avLst>
              <a:gd name="adj" fmla="val 25000"/>
            </a:avLst>
          </a:prstGeom>
          <a:solidFill>
            <a:srgbClr val="FF0000"/>
          </a:solidFill>
          <a:ln w="12700" cap="sq">
            <a:solidFill>
              <a:schemeClr val="tx1"/>
            </a:solidFill>
            <a:miter lim="800000"/>
            <a:headEnd type="none" w="sm" len="sm"/>
            <a:tailEnd type="none" w="sm" len="sm"/>
          </a:ln>
        </p:spPr>
        <p:txBody>
          <a:bodyPr wrap="none" anchor="ctr"/>
          <a:lstStyle/>
          <a:p>
            <a:pPr eaLnBrk="0" hangingPunct="0"/>
            <a:endParaRPr lang="en-GB" sz="1200" b="1"/>
          </a:p>
        </p:txBody>
      </p:sp>
      <p:sp>
        <p:nvSpPr>
          <p:cNvPr id="34847" name="Line 46"/>
          <p:cNvSpPr>
            <a:spLocks noChangeShapeType="1"/>
          </p:cNvSpPr>
          <p:nvPr/>
        </p:nvSpPr>
        <p:spPr bwMode="auto">
          <a:xfrm flipH="1" flipV="1">
            <a:off x="1511300" y="1655763"/>
            <a:ext cx="5076825" cy="809625"/>
          </a:xfrm>
          <a:prstGeom prst="line">
            <a:avLst/>
          </a:prstGeom>
          <a:noFill/>
          <a:ln w="12700">
            <a:solidFill>
              <a:srgbClr val="9999FF"/>
            </a:solidFill>
            <a:prstDash val="dash"/>
            <a:round/>
            <a:headEnd type="none" w="sm" len="sm"/>
            <a:tailEnd type="none" w="sm" len="sm"/>
          </a:ln>
        </p:spPr>
        <p:txBody>
          <a:bodyPr/>
          <a:lstStyle/>
          <a:p>
            <a:endParaRPr lang="en-US"/>
          </a:p>
        </p:txBody>
      </p:sp>
      <p:sp>
        <p:nvSpPr>
          <p:cNvPr id="34848" name="Line 47"/>
          <p:cNvSpPr>
            <a:spLocks noChangeShapeType="1"/>
          </p:cNvSpPr>
          <p:nvPr/>
        </p:nvSpPr>
        <p:spPr bwMode="auto">
          <a:xfrm flipH="1">
            <a:off x="1619250" y="3617913"/>
            <a:ext cx="5076825" cy="811212"/>
          </a:xfrm>
          <a:prstGeom prst="line">
            <a:avLst/>
          </a:prstGeom>
          <a:noFill/>
          <a:ln w="12700">
            <a:solidFill>
              <a:srgbClr val="9999FF"/>
            </a:solidFill>
            <a:prstDash val="dash"/>
            <a:round/>
            <a:headEnd type="none" w="sm" len="sm"/>
            <a:tailEnd type="none" w="sm" len="sm"/>
          </a:ln>
        </p:spPr>
        <p:txBody>
          <a:bodyPr/>
          <a:lstStyle/>
          <a:p>
            <a:endParaRPr lang="en-US"/>
          </a:p>
        </p:txBody>
      </p:sp>
      <p:sp>
        <p:nvSpPr>
          <p:cNvPr id="34849" name="Text Box 48"/>
          <p:cNvSpPr txBox="1">
            <a:spLocks noChangeArrowheads="1"/>
          </p:cNvSpPr>
          <p:nvPr/>
        </p:nvSpPr>
        <p:spPr bwMode="auto">
          <a:xfrm>
            <a:off x="1508125" y="193675"/>
            <a:ext cx="5788025" cy="431800"/>
          </a:xfrm>
          <a:prstGeom prst="rect">
            <a:avLst/>
          </a:prstGeom>
          <a:noFill/>
          <a:ln w="12700" cap="sq">
            <a:noFill/>
            <a:miter lim="800000"/>
            <a:headEnd type="none" w="sm" len="sm"/>
            <a:tailEnd type="none" w="sm" len="sm"/>
          </a:ln>
        </p:spPr>
        <p:txBody>
          <a:bodyPr wrap="none">
            <a:spAutoFit/>
          </a:bodyPr>
          <a:lstStyle/>
          <a:p>
            <a:pPr eaLnBrk="0" hangingPunct="0"/>
            <a:r>
              <a:rPr lang="en-US" altLang="en-US" sz="2800"/>
              <a:t>Easier: damping over several turns: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9" name="Rectangle 9"/>
          <p:cNvSpPr>
            <a:spLocks noChangeArrowheads="1"/>
          </p:cNvSpPr>
          <p:nvPr/>
        </p:nvSpPr>
        <p:spPr bwMode="auto">
          <a:xfrm>
            <a:off x="250825" y="2497138"/>
            <a:ext cx="3060700" cy="3127375"/>
          </a:xfrm>
          <a:prstGeom prst="rect">
            <a:avLst/>
          </a:prstGeom>
          <a:solidFill>
            <a:srgbClr val="FFFF99"/>
          </a:solidFill>
          <a:ln w="9525">
            <a:noFill/>
            <a:miter lim="800000"/>
            <a:headEnd/>
            <a:tailEnd/>
          </a:ln>
          <a:effectLst/>
        </p:spPr>
        <p:txBody>
          <a:bodyPr wrap="none" anchor="ctr"/>
          <a:lstStyle/>
          <a:p>
            <a:endParaRPr lang="en-US"/>
          </a:p>
        </p:txBody>
      </p:sp>
      <p:sp>
        <p:nvSpPr>
          <p:cNvPr id="122882" name="Rectangle 2"/>
          <p:cNvSpPr>
            <a:spLocks noGrp="1"/>
          </p:cNvSpPr>
          <p:nvPr>
            <p:ph type="title"/>
          </p:nvPr>
        </p:nvSpPr>
        <p:spPr>
          <a:xfrm>
            <a:off x="792163" y="127000"/>
            <a:ext cx="7635875" cy="481013"/>
          </a:xfrm>
        </p:spPr>
        <p:txBody>
          <a:bodyPr wrap="square" numCol="1" compatLnSpc="1">
            <a:prstTxWarp prst="textNoShape">
              <a:avLst/>
            </a:prstTxWarp>
          </a:bodyPr>
          <a:lstStyle/>
          <a:p>
            <a:r>
              <a:rPr lang="en-US" sz="1400" cap="none" smtClean="0"/>
              <a:t>SHAKER   FOR THE APPLICATION OF MULTITURN  KICKS</a:t>
            </a:r>
          </a:p>
        </p:txBody>
      </p:sp>
      <p:sp>
        <p:nvSpPr>
          <p:cNvPr id="122883" name="Rectangle 3"/>
          <p:cNvSpPr>
            <a:spLocks noGrp="1"/>
          </p:cNvSpPr>
          <p:nvPr>
            <p:ph type="body" idx="1"/>
          </p:nvPr>
        </p:nvSpPr>
        <p:spPr>
          <a:xfrm>
            <a:off x="250825" y="787400"/>
            <a:ext cx="3060700" cy="1709738"/>
          </a:xfrm>
          <a:solidFill>
            <a:srgbClr val="ACFCFE"/>
          </a:solidFill>
        </p:spPr>
        <p:txBody>
          <a:bodyPr/>
          <a:lstStyle/>
          <a:p>
            <a:pPr algn="ctr">
              <a:lnSpc>
                <a:spcPct val="80000"/>
              </a:lnSpc>
            </a:pPr>
            <a:r>
              <a:rPr lang="en-US" smtClean="0"/>
              <a:t>Magnetic shaker:</a:t>
            </a:r>
          </a:p>
          <a:p>
            <a:pPr>
              <a:lnSpc>
                <a:spcPct val="80000"/>
              </a:lnSpc>
            </a:pPr>
            <a:r>
              <a:rPr lang="en-US" smtClean="0"/>
              <a:t>6 coils </a:t>
            </a:r>
          </a:p>
          <a:p>
            <a:pPr>
              <a:lnSpc>
                <a:spcPct val="80000"/>
              </a:lnSpc>
            </a:pPr>
            <a:r>
              <a:rPr lang="en-US" smtClean="0"/>
              <a:t>Bandwidth is 1MHz   </a:t>
            </a:r>
          </a:p>
          <a:p>
            <a:pPr>
              <a:lnSpc>
                <a:spcPct val="80000"/>
              </a:lnSpc>
            </a:pPr>
            <a:r>
              <a:rPr lang="en-US" smtClean="0"/>
              <a:t>Driven by a 700 Watts amplifier</a:t>
            </a:r>
          </a:p>
        </p:txBody>
      </p:sp>
      <p:pic>
        <p:nvPicPr>
          <p:cNvPr id="122884" name="Picture 4"/>
          <p:cNvPicPr>
            <a:picLocks noChangeAspect="1" noChangeArrowheads="1"/>
          </p:cNvPicPr>
          <p:nvPr/>
        </p:nvPicPr>
        <p:blipFill>
          <a:blip r:embed="rId2"/>
          <a:srcRect/>
          <a:stretch>
            <a:fillRect/>
          </a:stretch>
        </p:blipFill>
        <p:spPr bwMode="auto">
          <a:xfrm>
            <a:off x="3392488" y="787400"/>
            <a:ext cx="5751512" cy="3594100"/>
          </a:xfrm>
          <a:prstGeom prst="rect">
            <a:avLst/>
          </a:prstGeom>
          <a:noFill/>
          <a:ln w="12700" cap="sq">
            <a:noFill/>
            <a:miter lim="800000"/>
            <a:headEnd type="none" w="sm" len="sm"/>
            <a:tailEnd type="none" w="sm" len="sm"/>
          </a:ln>
          <a:effectLst/>
        </p:spPr>
      </p:pic>
      <p:sp>
        <p:nvSpPr>
          <p:cNvPr id="122887" name="Text Box 7"/>
          <p:cNvSpPr txBox="1">
            <a:spLocks noChangeArrowheads="1"/>
          </p:cNvSpPr>
          <p:nvPr/>
        </p:nvSpPr>
        <p:spPr bwMode="auto">
          <a:xfrm>
            <a:off x="206375" y="4927600"/>
            <a:ext cx="2925763" cy="941388"/>
          </a:xfrm>
          <a:prstGeom prst="rect">
            <a:avLst/>
          </a:prstGeom>
          <a:noFill/>
          <a:ln w="9525">
            <a:noFill/>
            <a:miter lim="800000"/>
            <a:headEnd/>
            <a:tailEnd/>
          </a:ln>
          <a:effectLst/>
        </p:spPr>
        <p:txBody>
          <a:bodyPr>
            <a:spAutoFit/>
          </a:bodyPr>
          <a:lstStyle/>
          <a:p>
            <a:pPr algn="ctr" eaLnBrk="0" hangingPunct="0">
              <a:lnSpc>
                <a:spcPct val="80000"/>
              </a:lnSpc>
              <a:spcAft>
                <a:spcPts val="1000"/>
              </a:spcAft>
              <a:buFont typeface="Arial" charset="0"/>
              <a:buNone/>
            </a:pPr>
            <a:r>
              <a:rPr lang="en-US" sz="1400" b="1">
                <a:solidFill>
                  <a:srgbClr val="0098D4"/>
                </a:solidFill>
              </a:rPr>
              <a:t>9 turns pulse shape generated by an arbitrary waveform signal generator</a:t>
            </a:r>
          </a:p>
          <a:p>
            <a:pPr algn="ctr"/>
            <a:endParaRPr lang="en-US" sz="1400"/>
          </a:p>
        </p:txBody>
      </p:sp>
      <p:pic>
        <p:nvPicPr>
          <p:cNvPr id="122888" name="Picture 8"/>
          <p:cNvPicPr>
            <a:picLocks noChangeAspect="1" noChangeArrowheads="1"/>
          </p:cNvPicPr>
          <p:nvPr/>
        </p:nvPicPr>
        <p:blipFill>
          <a:blip r:embed="rId3"/>
          <a:srcRect/>
          <a:stretch>
            <a:fillRect/>
          </a:stretch>
        </p:blipFill>
        <p:spPr bwMode="auto">
          <a:xfrm>
            <a:off x="379413" y="2587625"/>
            <a:ext cx="2843212" cy="2260600"/>
          </a:xfrm>
          <a:prstGeom prst="rect">
            <a:avLst/>
          </a:prstGeom>
          <a:solidFill>
            <a:srgbClr val="FFFF99"/>
          </a:solid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p:cNvSpPr>
          <p:nvPr>
            <p:ph type="title"/>
          </p:nvPr>
        </p:nvSpPr>
        <p:spPr/>
        <p:txBody>
          <a:bodyPr wrap="square" numCol="1" compatLnSpc="1">
            <a:prstTxWarp prst="textNoShape">
              <a:avLst/>
            </a:prstTxWarp>
          </a:bodyPr>
          <a:lstStyle/>
          <a:p>
            <a:r>
              <a:rPr lang="en-US" cap="none" smtClean="0"/>
              <a:t>Effect of the horizontal oscillation damping</a:t>
            </a:r>
          </a:p>
        </p:txBody>
      </p:sp>
      <p:pic>
        <p:nvPicPr>
          <p:cNvPr id="35842" name="Picture 4"/>
          <p:cNvPicPr>
            <a:picLocks noChangeAspect="1" noChangeArrowheads="1"/>
          </p:cNvPicPr>
          <p:nvPr/>
        </p:nvPicPr>
        <p:blipFill>
          <a:blip r:embed="rId2"/>
          <a:srcRect/>
          <a:stretch>
            <a:fillRect/>
          </a:stretch>
        </p:blipFill>
        <p:spPr bwMode="auto">
          <a:xfrm>
            <a:off x="4572000" y="966788"/>
            <a:ext cx="3959225" cy="3206750"/>
          </a:xfrm>
          <a:prstGeom prst="rect">
            <a:avLst/>
          </a:prstGeom>
          <a:noFill/>
          <a:ln w="9525">
            <a:noFill/>
            <a:miter lim="800000"/>
            <a:headEnd/>
            <a:tailEnd/>
          </a:ln>
        </p:spPr>
      </p:pic>
      <p:pic>
        <p:nvPicPr>
          <p:cNvPr id="35843" name="Picture 5"/>
          <p:cNvPicPr>
            <a:picLocks noGrp="1" noChangeAspect="1" noChangeArrowheads="1"/>
          </p:cNvPicPr>
          <p:nvPr>
            <p:ph type="body" idx="1"/>
          </p:nvPr>
        </p:nvPicPr>
        <p:blipFill>
          <a:blip r:embed="rId3"/>
          <a:srcRect/>
          <a:stretch>
            <a:fillRect/>
          </a:stretch>
        </p:blipFill>
        <p:spPr bwMode="auto">
          <a:xfrm>
            <a:off x="522288" y="966788"/>
            <a:ext cx="3870325" cy="3162300"/>
          </a:xfrm>
        </p:spPr>
      </p:pic>
      <p:sp>
        <p:nvSpPr>
          <p:cNvPr id="35844" name="Line 11"/>
          <p:cNvSpPr>
            <a:spLocks noChangeShapeType="1"/>
          </p:cNvSpPr>
          <p:nvPr/>
        </p:nvSpPr>
        <p:spPr bwMode="auto">
          <a:xfrm>
            <a:off x="1287463" y="3444875"/>
            <a:ext cx="2159000" cy="0"/>
          </a:xfrm>
          <a:prstGeom prst="line">
            <a:avLst/>
          </a:prstGeom>
          <a:noFill/>
          <a:ln w="9525">
            <a:solidFill>
              <a:schemeClr val="tx1"/>
            </a:solidFill>
            <a:round/>
            <a:headEnd type="triangle" w="med" len="med"/>
            <a:tailEnd type="triangle" w="med" len="med"/>
          </a:ln>
        </p:spPr>
        <p:txBody>
          <a:bodyPr/>
          <a:lstStyle/>
          <a:p>
            <a:endParaRPr lang="en-US"/>
          </a:p>
        </p:txBody>
      </p:sp>
      <p:sp>
        <p:nvSpPr>
          <p:cNvPr id="35845" name="Text Box 15"/>
          <p:cNvSpPr txBox="1">
            <a:spLocks noChangeArrowheads="1"/>
          </p:cNvSpPr>
          <p:nvPr/>
        </p:nvSpPr>
        <p:spPr bwMode="auto">
          <a:xfrm>
            <a:off x="2049463" y="3497263"/>
            <a:ext cx="539750" cy="304800"/>
          </a:xfrm>
          <a:prstGeom prst="rect">
            <a:avLst/>
          </a:prstGeom>
          <a:noFill/>
          <a:ln w="9525">
            <a:noFill/>
            <a:miter lim="800000"/>
            <a:headEnd/>
            <a:tailEnd/>
          </a:ln>
        </p:spPr>
        <p:txBody>
          <a:bodyPr wrap="none">
            <a:spAutoFit/>
          </a:bodyPr>
          <a:lstStyle/>
          <a:p>
            <a:r>
              <a:rPr lang="en-US" sz="1400" b="1"/>
              <a:t>2ms</a:t>
            </a:r>
          </a:p>
        </p:txBody>
      </p:sp>
      <p:sp>
        <p:nvSpPr>
          <p:cNvPr id="35846" name="Text Box 8"/>
          <p:cNvSpPr txBox="1">
            <a:spLocks noChangeArrowheads="1"/>
          </p:cNvSpPr>
          <p:nvPr/>
        </p:nvSpPr>
        <p:spPr bwMode="auto">
          <a:xfrm>
            <a:off x="611188" y="4567238"/>
            <a:ext cx="7458075" cy="581025"/>
          </a:xfrm>
          <a:prstGeom prst="rect">
            <a:avLst/>
          </a:prstGeom>
          <a:solidFill>
            <a:srgbClr val="CEFED4"/>
          </a:solidFill>
          <a:ln w="9525">
            <a:noFill/>
            <a:miter lim="800000"/>
            <a:headEnd/>
            <a:tailEnd/>
          </a:ln>
        </p:spPr>
        <p:txBody>
          <a:bodyPr wrap="none">
            <a:spAutoFit/>
          </a:bodyPr>
          <a:lstStyle/>
          <a:p>
            <a:pPr algn="ctr"/>
            <a:r>
              <a:rPr lang="en-US"/>
              <a:t>Right plot: the oscillation is reduced to a bit less than 50% of the initial amplitude </a:t>
            </a:r>
          </a:p>
          <a:p>
            <a:pPr algn="ctr"/>
            <a:r>
              <a:rPr lang="en-US"/>
              <a:t>after 9 turns instead of 7 ms…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p:cNvSpPr>
          <p:nvPr>
            <p:ph type="title"/>
          </p:nvPr>
        </p:nvSpPr>
        <p:spPr/>
        <p:txBody>
          <a:bodyPr wrap="square" numCol="1" compatLnSpc="1">
            <a:prstTxWarp prst="textNoShape">
              <a:avLst/>
            </a:prstTxWarp>
          </a:bodyPr>
          <a:lstStyle/>
          <a:p>
            <a:r>
              <a:rPr lang="en-US" cap="none" smtClean="0"/>
              <a:t>Vertical oscillation due to the tilt of the kickers</a:t>
            </a:r>
          </a:p>
        </p:txBody>
      </p:sp>
      <p:sp>
        <p:nvSpPr>
          <p:cNvPr id="36866" name="Rectangle 3"/>
          <p:cNvSpPr>
            <a:spLocks noGrp="1"/>
          </p:cNvSpPr>
          <p:nvPr>
            <p:ph type="body" idx="1"/>
          </p:nvPr>
        </p:nvSpPr>
        <p:spPr/>
        <p:txBody>
          <a:bodyPr/>
          <a:lstStyle/>
          <a:p>
            <a:r>
              <a:rPr lang="en-US" smtClean="0"/>
              <a:t>Work in progress (A. Franchi)</a:t>
            </a:r>
          </a:p>
          <a:p>
            <a:endParaRPr lang="en-US" smtClean="0"/>
          </a:p>
        </p:txBody>
      </p:sp>
      <p:pic>
        <p:nvPicPr>
          <p:cNvPr id="36867" name="Picture 6" descr="TbT_example_K1.png"/>
          <p:cNvPicPr>
            <a:picLocks noChangeAspect="1"/>
          </p:cNvPicPr>
          <p:nvPr/>
        </p:nvPicPr>
        <p:blipFill>
          <a:blip r:embed="rId2">
            <a:lum bright="-30000" contrast="50000"/>
          </a:blip>
          <a:srcRect/>
          <a:stretch>
            <a:fillRect/>
          </a:stretch>
        </p:blipFill>
        <p:spPr bwMode="auto">
          <a:xfrm>
            <a:off x="341313" y="1282700"/>
            <a:ext cx="5940425" cy="1793875"/>
          </a:xfrm>
          <a:prstGeom prst="rect">
            <a:avLst/>
          </a:prstGeom>
          <a:noFill/>
          <a:ln w="9525">
            <a:noFill/>
            <a:miter lim="800000"/>
            <a:headEnd/>
            <a:tailEnd/>
          </a:ln>
        </p:spPr>
      </p:pic>
      <p:pic>
        <p:nvPicPr>
          <p:cNvPr id="36868" name="Picture 7" descr="TbT_example_K1.png"/>
          <p:cNvPicPr>
            <a:picLocks noChangeAspect="1"/>
          </p:cNvPicPr>
          <p:nvPr/>
        </p:nvPicPr>
        <p:blipFill>
          <a:blip r:embed="rId3">
            <a:lum bright="-30000" contrast="50000"/>
          </a:blip>
          <a:srcRect/>
          <a:stretch>
            <a:fillRect/>
          </a:stretch>
        </p:blipFill>
        <p:spPr bwMode="auto">
          <a:xfrm>
            <a:off x="341313" y="3290888"/>
            <a:ext cx="5940425" cy="1795462"/>
          </a:xfrm>
          <a:prstGeom prst="rect">
            <a:avLst/>
          </a:prstGeom>
          <a:noFill/>
          <a:ln w="9525">
            <a:noFill/>
            <a:miter lim="800000"/>
            <a:headEnd/>
            <a:tailEnd/>
          </a:ln>
        </p:spPr>
      </p:pic>
      <p:sp>
        <p:nvSpPr>
          <p:cNvPr id="36869" name="Text Box 9"/>
          <p:cNvSpPr txBox="1">
            <a:spLocks noChangeArrowheads="1"/>
          </p:cNvSpPr>
          <p:nvPr/>
        </p:nvSpPr>
        <p:spPr bwMode="auto">
          <a:xfrm>
            <a:off x="6262688" y="2271713"/>
            <a:ext cx="2881312" cy="1155700"/>
          </a:xfrm>
          <a:prstGeom prst="rect">
            <a:avLst/>
          </a:prstGeom>
          <a:solidFill>
            <a:srgbClr val="ACFCFE"/>
          </a:solidFill>
          <a:ln w="9525">
            <a:noFill/>
            <a:miter lim="800000"/>
            <a:headEnd/>
            <a:tailEnd/>
          </a:ln>
        </p:spPr>
        <p:txBody>
          <a:bodyPr>
            <a:spAutoFit/>
          </a:bodyPr>
          <a:lstStyle/>
          <a:p>
            <a:r>
              <a:rPr lang="en-US" sz="1400" b="1"/>
              <a:t>Record the turn by turn H and V position</a:t>
            </a:r>
          </a:p>
          <a:p>
            <a:r>
              <a:rPr lang="en-US" sz="1400" b="1"/>
              <a:t> after the firing of the injection bump</a:t>
            </a:r>
          </a:p>
          <a:p>
            <a:endParaRPr lang="en-US" sz="1400" b="1"/>
          </a:p>
        </p:txBody>
      </p:sp>
      <p:sp>
        <p:nvSpPr>
          <p:cNvPr id="36870" name="TextBox 5"/>
          <p:cNvSpPr txBox="1">
            <a:spLocks noChangeArrowheads="1"/>
          </p:cNvSpPr>
          <p:nvPr/>
        </p:nvSpPr>
        <p:spPr bwMode="auto">
          <a:xfrm rot="-5400000">
            <a:off x="1785938" y="3889375"/>
            <a:ext cx="1587500" cy="244475"/>
          </a:xfrm>
          <a:prstGeom prst="rect">
            <a:avLst/>
          </a:prstGeom>
          <a:noFill/>
          <a:ln w="9525">
            <a:noFill/>
            <a:miter lim="800000"/>
            <a:headEnd/>
            <a:tailEnd/>
          </a:ln>
        </p:spPr>
        <p:txBody>
          <a:bodyPr>
            <a:spAutoFit/>
          </a:bodyPr>
          <a:lstStyle/>
          <a:p>
            <a:pPr defTabSz="457200"/>
            <a:r>
              <a:rPr lang="en-US" sz="1000" b="1">
                <a:solidFill>
                  <a:srgbClr val="0000FF"/>
                </a:solidFill>
                <a:latin typeface="Calibri" pitchFamily="34" charset="0"/>
              </a:rPr>
              <a:t>main hamonic at Qx=.44</a:t>
            </a:r>
            <a:endParaRPr lang="en-US" sz="1000">
              <a:latin typeface="Calibri" pitchFamily="34" charset="0"/>
            </a:endParaRPr>
          </a:p>
        </p:txBody>
      </p:sp>
      <p:sp>
        <p:nvSpPr>
          <p:cNvPr id="36871" name="TextBox 5"/>
          <p:cNvSpPr txBox="1">
            <a:spLocks noChangeArrowheads="1"/>
          </p:cNvSpPr>
          <p:nvPr/>
        </p:nvSpPr>
        <p:spPr bwMode="auto">
          <a:xfrm rot="-5400000">
            <a:off x="4710113" y="3933825"/>
            <a:ext cx="1587500" cy="244475"/>
          </a:xfrm>
          <a:prstGeom prst="rect">
            <a:avLst/>
          </a:prstGeom>
          <a:noFill/>
          <a:ln w="9525">
            <a:noFill/>
            <a:miter lim="800000"/>
            <a:headEnd/>
            <a:tailEnd/>
          </a:ln>
        </p:spPr>
        <p:txBody>
          <a:bodyPr>
            <a:spAutoFit/>
          </a:bodyPr>
          <a:lstStyle/>
          <a:p>
            <a:pPr defTabSz="457200"/>
            <a:r>
              <a:rPr lang="en-US" sz="1000" b="1">
                <a:solidFill>
                  <a:srgbClr val="0000FF"/>
                </a:solidFill>
                <a:latin typeface="Calibri" pitchFamily="34" charset="0"/>
              </a:rPr>
              <a:t>main hamonic at Qx=.39</a:t>
            </a:r>
            <a:endParaRPr lang="en-US" sz="1000">
              <a:latin typeface="Calibri" pitchFamily="34" charset="0"/>
            </a:endParaRPr>
          </a:p>
        </p:txBody>
      </p:sp>
      <p:sp>
        <p:nvSpPr>
          <p:cNvPr id="36872" name="Oval 12"/>
          <p:cNvSpPr>
            <a:spLocks noChangeArrowheads="1"/>
          </p:cNvSpPr>
          <p:nvPr/>
        </p:nvSpPr>
        <p:spPr bwMode="auto">
          <a:xfrm>
            <a:off x="2636838" y="3892550"/>
            <a:ext cx="134937" cy="1035050"/>
          </a:xfrm>
          <a:prstGeom prst="ellipse">
            <a:avLst/>
          </a:prstGeom>
          <a:noFill/>
          <a:ln w="9525">
            <a:solidFill>
              <a:schemeClr val="tx1"/>
            </a:solidFill>
            <a:round/>
            <a:headEnd/>
            <a:tailEnd/>
          </a:ln>
        </p:spPr>
        <p:txBody>
          <a:bodyPr wrap="none" anchor="ctr"/>
          <a:lstStyle/>
          <a:p>
            <a:pPr algn="ctr"/>
            <a:endParaRPr lang="en-US">
              <a:solidFill>
                <a:srgbClr val="0099CC"/>
              </a:solidFill>
            </a:endParaRPr>
          </a:p>
        </p:txBody>
      </p:sp>
      <p:sp>
        <p:nvSpPr>
          <p:cNvPr id="36873" name="Oval 13"/>
          <p:cNvSpPr>
            <a:spLocks noChangeArrowheads="1"/>
          </p:cNvSpPr>
          <p:nvPr/>
        </p:nvSpPr>
        <p:spPr bwMode="auto">
          <a:xfrm>
            <a:off x="5562600" y="3487738"/>
            <a:ext cx="134938" cy="1349375"/>
          </a:xfrm>
          <a:prstGeom prst="ellipse">
            <a:avLst/>
          </a:prstGeom>
          <a:noFill/>
          <a:ln w="9525">
            <a:solidFill>
              <a:schemeClr val="tx1"/>
            </a:solidFill>
            <a:round/>
            <a:headEnd/>
            <a:tailEnd/>
          </a:ln>
        </p:spPr>
        <p:txBody>
          <a:bodyPr wrap="none" anchor="ctr"/>
          <a:lstStyle/>
          <a:p>
            <a:pPr algn="ctr"/>
            <a:endParaRPr lang="en-US">
              <a:solidFill>
                <a:srgbClr val="0099CC"/>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p:cNvSpPr>
          <p:nvPr>
            <p:ph type="title"/>
          </p:nvPr>
        </p:nvSpPr>
        <p:spPr/>
        <p:txBody>
          <a:bodyPr wrap="square" numCol="1" compatLnSpc="1">
            <a:prstTxWarp prst="textNoShape">
              <a:avLst/>
            </a:prstTxWarp>
          </a:bodyPr>
          <a:lstStyle/>
          <a:p>
            <a:r>
              <a:rPr lang="en-US" cap="none" smtClean="0"/>
              <a:t>Vertical oscillation due to the tilt of the kickers</a:t>
            </a:r>
          </a:p>
        </p:txBody>
      </p:sp>
      <p:sp>
        <p:nvSpPr>
          <p:cNvPr id="37890" name="Rectangle 3"/>
          <p:cNvSpPr>
            <a:spLocks noGrp="1"/>
          </p:cNvSpPr>
          <p:nvPr>
            <p:ph type="body" idx="1"/>
          </p:nvPr>
        </p:nvSpPr>
        <p:spPr/>
        <p:txBody>
          <a:bodyPr/>
          <a:lstStyle/>
          <a:p>
            <a:r>
              <a:rPr lang="en-US" smtClean="0"/>
              <a:t>Work in progress (A. Franchi)</a:t>
            </a:r>
          </a:p>
          <a:p>
            <a:endParaRPr lang="en-US" smtClean="0"/>
          </a:p>
        </p:txBody>
      </p:sp>
      <p:pic>
        <p:nvPicPr>
          <p:cNvPr id="37891" name="Picture 3" descr="TbT_example_K1.png"/>
          <p:cNvPicPr>
            <a:picLocks noChangeAspect="1"/>
          </p:cNvPicPr>
          <p:nvPr/>
        </p:nvPicPr>
        <p:blipFill>
          <a:blip r:embed="rId2">
            <a:lum bright="-30000" contrast="50000"/>
          </a:blip>
          <a:srcRect/>
          <a:stretch>
            <a:fillRect/>
          </a:stretch>
        </p:blipFill>
        <p:spPr bwMode="auto">
          <a:xfrm>
            <a:off x="26988" y="1144588"/>
            <a:ext cx="6256337" cy="1892300"/>
          </a:xfrm>
          <a:prstGeom prst="rect">
            <a:avLst/>
          </a:prstGeom>
          <a:noFill/>
          <a:ln w="9525">
            <a:noFill/>
            <a:miter lim="800000"/>
            <a:headEnd/>
            <a:tailEnd/>
          </a:ln>
        </p:spPr>
      </p:pic>
      <p:pic>
        <p:nvPicPr>
          <p:cNvPr id="37892" name="Picture 4" descr="TbT_example_K1.png"/>
          <p:cNvPicPr>
            <a:picLocks noChangeAspect="1"/>
          </p:cNvPicPr>
          <p:nvPr/>
        </p:nvPicPr>
        <p:blipFill>
          <a:blip r:embed="rId3">
            <a:lum bright="-30000" contrast="50000"/>
          </a:blip>
          <a:srcRect/>
          <a:stretch>
            <a:fillRect/>
          </a:stretch>
        </p:blipFill>
        <p:spPr bwMode="auto">
          <a:xfrm>
            <a:off x="115888" y="3332163"/>
            <a:ext cx="6165850" cy="1865312"/>
          </a:xfrm>
          <a:prstGeom prst="rect">
            <a:avLst/>
          </a:prstGeom>
          <a:noFill/>
          <a:ln w="9525">
            <a:noFill/>
            <a:miter lim="800000"/>
            <a:headEnd/>
            <a:tailEnd/>
          </a:ln>
        </p:spPr>
      </p:pic>
      <p:sp>
        <p:nvSpPr>
          <p:cNvPr id="37893" name="TextBox 5"/>
          <p:cNvSpPr txBox="1">
            <a:spLocks noChangeArrowheads="1"/>
          </p:cNvSpPr>
          <p:nvPr/>
        </p:nvSpPr>
        <p:spPr bwMode="auto">
          <a:xfrm rot="-5400000">
            <a:off x="1920876" y="4337050"/>
            <a:ext cx="1587500" cy="244475"/>
          </a:xfrm>
          <a:prstGeom prst="rect">
            <a:avLst/>
          </a:prstGeom>
          <a:noFill/>
          <a:ln w="9525">
            <a:noFill/>
            <a:miter lim="800000"/>
            <a:headEnd/>
            <a:tailEnd/>
          </a:ln>
        </p:spPr>
        <p:txBody>
          <a:bodyPr>
            <a:spAutoFit/>
          </a:bodyPr>
          <a:lstStyle/>
          <a:p>
            <a:pPr defTabSz="457200"/>
            <a:r>
              <a:rPr lang="en-US" sz="1000" b="1">
                <a:solidFill>
                  <a:srgbClr val="0000FF"/>
                </a:solidFill>
                <a:latin typeface="Calibri" pitchFamily="34" charset="0"/>
              </a:rPr>
              <a:t>main hamonic at Qx=.44</a:t>
            </a:r>
            <a:endParaRPr lang="en-US" sz="1000">
              <a:latin typeface="Calibri" pitchFamily="34" charset="0"/>
            </a:endParaRPr>
          </a:p>
        </p:txBody>
      </p:sp>
      <p:sp>
        <p:nvSpPr>
          <p:cNvPr id="37894" name="Oval 7"/>
          <p:cNvSpPr>
            <a:spLocks noChangeArrowheads="1"/>
          </p:cNvSpPr>
          <p:nvPr/>
        </p:nvSpPr>
        <p:spPr bwMode="auto">
          <a:xfrm>
            <a:off x="2771775" y="3622675"/>
            <a:ext cx="134938" cy="1800225"/>
          </a:xfrm>
          <a:prstGeom prst="ellipse">
            <a:avLst/>
          </a:prstGeom>
          <a:noFill/>
          <a:ln w="9525">
            <a:solidFill>
              <a:srgbClr val="0099CC"/>
            </a:solidFill>
            <a:round/>
            <a:headEnd/>
            <a:tailEnd/>
          </a:ln>
        </p:spPr>
        <p:txBody>
          <a:bodyPr wrap="none" anchor="ctr"/>
          <a:lstStyle/>
          <a:p>
            <a:endParaRPr lang="en-US"/>
          </a:p>
        </p:txBody>
      </p:sp>
      <p:sp>
        <p:nvSpPr>
          <p:cNvPr id="37895" name="TextBox 5"/>
          <p:cNvSpPr txBox="1">
            <a:spLocks noChangeArrowheads="1"/>
          </p:cNvSpPr>
          <p:nvPr/>
        </p:nvSpPr>
        <p:spPr bwMode="auto">
          <a:xfrm rot="-5400000">
            <a:off x="4640263" y="4410075"/>
            <a:ext cx="1549400" cy="244475"/>
          </a:xfrm>
          <a:prstGeom prst="rect">
            <a:avLst/>
          </a:prstGeom>
          <a:noFill/>
          <a:ln w="9525">
            <a:noFill/>
            <a:miter lim="800000"/>
            <a:headEnd/>
            <a:tailEnd/>
          </a:ln>
        </p:spPr>
        <p:txBody>
          <a:bodyPr>
            <a:spAutoFit/>
          </a:bodyPr>
          <a:lstStyle/>
          <a:p>
            <a:pPr defTabSz="457200"/>
            <a:r>
              <a:rPr lang="en-US" sz="1000" b="1">
                <a:solidFill>
                  <a:srgbClr val="0000FF"/>
                </a:solidFill>
                <a:latin typeface="Calibri" pitchFamily="34" charset="0"/>
              </a:rPr>
              <a:t>main hamonic at Qx=.39</a:t>
            </a:r>
            <a:endParaRPr lang="en-US" sz="1000">
              <a:latin typeface="Calibri" pitchFamily="34" charset="0"/>
            </a:endParaRPr>
          </a:p>
        </p:txBody>
      </p:sp>
      <p:sp>
        <p:nvSpPr>
          <p:cNvPr id="37896" name="Oval 12"/>
          <p:cNvSpPr>
            <a:spLocks noChangeArrowheads="1"/>
          </p:cNvSpPr>
          <p:nvPr/>
        </p:nvSpPr>
        <p:spPr bwMode="auto">
          <a:xfrm>
            <a:off x="5516563" y="3937000"/>
            <a:ext cx="179387" cy="1530350"/>
          </a:xfrm>
          <a:prstGeom prst="ellipse">
            <a:avLst/>
          </a:prstGeom>
          <a:noFill/>
          <a:ln w="9525">
            <a:solidFill>
              <a:schemeClr val="tx1"/>
            </a:solidFill>
            <a:round/>
            <a:headEnd/>
            <a:tailEnd/>
          </a:ln>
        </p:spPr>
        <p:txBody>
          <a:bodyPr wrap="none" anchor="ctr"/>
          <a:lstStyle/>
          <a:p>
            <a:pPr algn="ctr"/>
            <a:endParaRPr lang="en-US">
              <a:solidFill>
                <a:srgbClr val="009900"/>
              </a:solidFill>
            </a:endParaRPr>
          </a:p>
        </p:txBody>
      </p:sp>
      <p:sp>
        <p:nvSpPr>
          <p:cNvPr id="37897" name="Text Box 13"/>
          <p:cNvSpPr txBox="1">
            <a:spLocks noChangeArrowheads="1"/>
          </p:cNvSpPr>
          <p:nvPr/>
        </p:nvSpPr>
        <p:spPr bwMode="auto">
          <a:xfrm>
            <a:off x="6237288" y="1147763"/>
            <a:ext cx="2765425" cy="3970318"/>
          </a:xfrm>
          <a:prstGeom prst="rect">
            <a:avLst/>
          </a:prstGeom>
          <a:solidFill>
            <a:srgbClr val="ACFCFE"/>
          </a:solidFill>
          <a:ln w="9525">
            <a:noFill/>
            <a:miter lim="800000"/>
            <a:headEnd/>
            <a:tailEnd/>
          </a:ln>
        </p:spPr>
        <p:txBody>
          <a:bodyPr>
            <a:spAutoFit/>
          </a:bodyPr>
          <a:lstStyle/>
          <a:p>
            <a:pPr marL="304800" indent="-304800">
              <a:buFontTx/>
              <a:buChar char="•"/>
            </a:pPr>
            <a:r>
              <a:rPr lang="en-US" sz="1400" b="1" dirty="0"/>
              <a:t>Record the turn by turn H and V position</a:t>
            </a:r>
          </a:p>
          <a:p>
            <a:pPr marL="304800" indent="-304800"/>
            <a:r>
              <a:rPr lang="en-US" sz="1400" b="1" dirty="0"/>
              <a:t> after the firing </a:t>
            </a:r>
            <a:r>
              <a:rPr lang="en-US" sz="1400" b="1" dirty="0" smtClean="0"/>
              <a:t>of K1,K2,K3,K4</a:t>
            </a:r>
            <a:endParaRPr lang="en-US" sz="1400" b="1" dirty="0"/>
          </a:p>
          <a:p>
            <a:pPr marL="304800" indent="-304800"/>
            <a:endParaRPr lang="en-US" sz="1400" b="1" dirty="0"/>
          </a:p>
          <a:p>
            <a:pPr marL="304800" indent="-304800">
              <a:buFontTx/>
              <a:buChar char="•"/>
            </a:pPr>
            <a:r>
              <a:rPr lang="en-US" sz="1400" b="1" dirty="0"/>
              <a:t>Do a </a:t>
            </a:r>
            <a:r>
              <a:rPr lang="en-US" sz="1400" b="1" dirty="0" err="1"/>
              <a:t>fft</a:t>
            </a:r>
            <a:r>
              <a:rPr lang="en-US" sz="1400" b="1" dirty="0"/>
              <a:t> analysis to find the tilt of the kickers; </a:t>
            </a:r>
          </a:p>
          <a:p>
            <a:pPr marL="304800" indent="-304800"/>
            <a:endParaRPr lang="en-US" sz="1400" b="1" dirty="0"/>
          </a:p>
          <a:p>
            <a:pPr marL="304800" indent="-304800">
              <a:buFontTx/>
              <a:buChar char="•"/>
            </a:pPr>
            <a:r>
              <a:rPr lang="en-US" sz="1400" b="1" dirty="0"/>
              <a:t>Derive the correction tilt on K2 and K3 which will cancel the oscillation recorded after the firing of the injection bump…</a:t>
            </a:r>
          </a:p>
          <a:p>
            <a:pPr marL="304800" indent="-304800">
              <a:buFontTx/>
              <a:buChar char="•"/>
            </a:pPr>
            <a:endParaRPr lang="en-US" sz="1400" b="1" dirty="0"/>
          </a:p>
          <a:p>
            <a:pPr marL="304800" indent="-304800"/>
            <a:r>
              <a:rPr lang="en-US" sz="1400" b="1" dirty="0"/>
              <a:t>Looks straightforward but it is not!</a:t>
            </a:r>
          </a:p>
          <a:p>
            <a:pPr marL="304800" indent="-304800"/>
            <a:r>
              <a:rPr lang="en-US" sz="1400" b="1" dirty="0"/>
              <a:t>We have not yet found the right K2 and K3 tilt</a:t>
            </a:r>
          </a:p>
          <a:p>
            <a:pPr marL="304800" indent="-304800"/>
            <a:endParaRPr lang="en-US" sz="1400" b="1"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p:cNvSpPr>
          <p:nvPr>
            <p:ph type="title"/>
          </p:nvPr>
        </p:nvSpPr>
        <p:spPr/>
        <p:txBody>
          <a:bodyPr wrap="square" numCol="1" compatLnSpc="1">
            <a:prstTxWarp prst="textNoShape">
              <a:avLst/>
            </a:prstTxWarp>
          </a:bodyPr>
          <a:lstStyle/>
          <a:p>
            <a:r>
              <a:rPr lang="en-US" cap="none" smtClean="0"/>
              <a:t>Conclusion</a:t>
            </a:r>
          </a:p>
        </p:txBody>
      </p:sp>
      <p:sp>
        <p:nvSpPr>
          <p:cNvPr id="38914" name="Rectangle 3"/>
          <p:cNvSpPr>
            <a:spLocks noGrp="1"/>
          </p:cNvSpPr>
          <p:nvPr>
            <p:ph type="body" idx="1"/>
          </p:nvPr>
        </p:nvSpPr>
        <p:spPr/>
        <p:txBody>
          <a:bodyPr/>
          <a:lstStyle/>
          <a:p>
            <a:pPr>
              <a:lnSpc>
                <a:spcPct val="90000"/>
              </a:lnSpc>
            </a:pPr>
            <a:r>
              <a:rPr lang="en-US" smtClean="0"/>
              <a:t>A lot of this project is still a work in progress:</a:t>
            </a:r>
          </a:p>
          <a:p>
            <a:pPr>
              <a:lnSpc>
                <a:spcPct val="90000"/>
              </a:lnSpc>
            </a:pPr>
            <a:endParaRPr lang="en-US" smtClean="0"/>
          </a:p>
          <a:p>
            <a:pPr>
              <a:lnSpc>
                <a:spcPct val="90000"/>
              </a:lnSpc>
            </a:pPr>
            <a:r>
              <a:rPr lang="en-US" sz="1400" u="sng" smtClean="0"/>
              <a:t>Booster cleaning: </a:t>
            </a:r>
          </a:p>
          <a:p>
            <a:pPr>
              <a:lnSpc>
                <a:spcPct val="90000"/>
              </a:lnSpc>
            </a:pPr>
            <a:r>
              <a:rPr lang="en-US" sz="1400" smtClean="0"/>
              <a:t>Improve the integration of diagnostics to the system (synchronous monitoring at the injection  rate of the tune and BPSS currents)</a:t>
            </a:r>
          </a:p>
          <a:p>
            <a:pPr>
              <a:lnSpc>
                <a:spcPct val="90000"/>
              </a:lnSpc>
            </a:pPr>
            <a:r>
              <a:rPr lang="en-US" sz="1400" u="sng" smtClean="0"/>
              <a:t>Horizontal oscillation damping:</a:t>
            </a:r>
          </a:p>
          <a:p>
            <a:pPr>
              <a:lnSpc>
                <a:spcPct val="90000"/>
              </a:lnSpc>
            </a:pPr>
            <a:r>
              <a:rPr lang="en-US" sz="1400" smtClean="0"/>
              <a:t>Implement the control to make it usable in operation</a:t>
            </a:r>
          </a:p>
          <a:p>
            <a:pPr>
              <a:lnSpc>
                <a:spcPct val="90000"/>
              </a:lnSpc>
            </a:pPr>
            <a:endParaRPr lang="en-US" sz="1400" smtClean="0"/>
          </a:p>
          <a:p>
            <a:pPr>
              <a:lnSpc>
                <a:spcPct val="90000"/>
              </a:lnSpc>
            </a:pPr>
            <a:r>
              <a:rPr lang="en-US" sz="1400" u="sng" smtClean="0"/>
              <a:t>Vertical kickers tilt:</a:t>
            </a:r>
            <a:r>
              <a:rPr lang="en-US" sz="1400" smtClean="0"/>
              <a:t> </a:t>
            </a:r>
          </a:p>
          <a:p>
            <a:pPr>
              <a:lnSpc>
                <a:spcPct val="90000"/>
              </a:lnSpc>
            </a:pPr>
            <a:r>
              <a:rPr lang="en-US" sz="1400" smtClean="0"/>
              <a:t>during 2015, implement a remote control of the kickers tilt</a:t>
            </a:r>
          </a:p>
          <a:p>
            <a:pPr>
              <a:lnSpc>
                <a:spcPct val="90000"/>
              </a:lnSpc>
            </a:pPr>
            <a:endParaRPr lang="en-US" sz="1400" smtClean="0"/>
          </a:p>
          <a:p>
            <a:pPr>
              <a:lnSpc>
                <a:spcPct val="90000"/>
              </a:lnSpc>
            </a:pPr>
            <a:r>
              <a:rPr lang="en-US" sz="1400" u="sng" smtClean="0"/>
              <a:t>Septum fields leak compensation:</a:t>
            </a:r>
          </a:p>
          <a:p>
            <a:pPr>
              <a:lnSpc>
                <a:spcPct val="90000"/>
              </a:lnSpc>
            </a:pPr>
            <a:r>
              <a:rPr lang="en-US" sz="1400" smtClean="0"/>
              <a:t>Add the vertical correctors to the set up; implement the control to make it usable in  operation</a:t>
            </a:r>
          </a:p>
          <a:p>
            <a:pPr>
              <a:lnSpc>
                <a:spcPct val="90000"/>
              </a:lnSpc>
            </a:pPr>
            <a:endParaRPr lang="en-US" sz="140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26"/>
          <p:cNvPicPr>
            <a:picLocks noChangeAspect="1" noChangeArrowheads="1"/>
          </p:cNvPicPr>
          <p:nvPr/>
        </p:nvPicPr>
        <p:blipFill>
          <a:blip r:embed="rId2"/>
          <a:srcRect/>
          <a:stretch>
            <a:fillRect/>
          </a:stretch>
        </p:blipFill>
        <p:spPr bwMode="auto">
          <a:xfrm>
            <a:off x="179388" y="1236663"/>
            <a:ext cx="3635375" cy="2117725"/>
          </a:xfrm>
          <a:prstGeom prst="rect">
            <a:avLst/>
          </a:prstGeom>
          <a:noFill/>
          <a:ln w="9525">
            <a:noFill/>
            <a:miter lim="800000"/>
            <a:headEnd/>
            <a:tailEnd/>
          </a:ln>
        </p:spPr>
      </p:pic>
      <p:sp>
        <p:nvSpPr>
          <p:cNvPr id="9218" name="Rectangle 2"/>
          <p:cNvSpPr>
            <a:spLocks noGrp="1" noChangeArrowheads="1"/>
          </p:cNvSpPr>
          <p:nvPr>
            <p:ph type="title" idx="4294967295"/>
          </p:nvPr>
        </p:nvSpPr>
        <p:spPr>
          <a:xfrm>
            <a:off x="611188" y="125413"/>
            <a:ext cx="8237537" cy="496887"/>
          </a:xfrm>
        </p:spPr>
        <p:txBody>
          <a:bodyPr wrap="square" lIns="91440" tIns="45720" rIns="91440" bIns="45720" numCol="1" compatLnSpc="1">
            <a:prstTxWarp prst="textNoShape">
              <a:avLst/>
            </a:prstTxWarp>
          </a:bodyPr>
          <a:lstStyle/>
          <a:p>
            <a:pPr eaLnBrk="1" hangingPunct="1"/>
            <a:r>
              <a:rPr lang="en-US" altLang="en-US" sz="2000" cap="none" smtClean="0"/>
              <a:t>What do we call bunch cleaning?</a:t>
            </a:r>
          </a:p>
        </p:txBody>
      </p:sp>
      <p:sp>
        <p:nvSpPr>
          <p:cNvPr id="9219" name="Rectangle 3"/>
          <p:cNvSpPr>
            <a:spLocks noGrp="1" noChangeArrowheads="1"/>
          </p:cNvSpPr>
          <p:nvPr>
            <p:ph type="body" idx="4294967295"/>
          </p:nvPr>
        </p:nvSpPr>
        <p:spPr>
          <a:xfrm>
            <a:off x="250825" y="5162550"/>
            <a:ext cx="7921625" cy="287338"/>
          </a:xfrm>
          <a:solidFill>
            <a:srgbClr val="FFCCFF"/>
          </a:solidFill>
        </p:spPr>
        <p:txBody>
          <a:bodyPr lIns="91440" tIns="45720" rIns="91440" bIns="45720"/>
          <a:lstStyle/>
          <a:p>
            <a:pPr eaLnBrk="1" hangingPunct="1"/>
            <a:r>
              <a:rPr lang="en-US" altLang="en-US" sz="1400" smtClean="0"/>
              <a:t>How to get rid of all the parasitic bunches while keeping untouched  the main bunches?</a:t>
            </a:r>
          </a:p>
        </p:txBody>
      </p:sp>
      <p:sp>
        <p:nvSpPr>
          <p:cNvPr id="9220" name="Text Box 34"/>
          <p:cNvSpPr txBox="1">
            <a:spLocks noChangeArrowheads="1"/>
          </p:cNvSpPr>
          <p:nvPr/>
        </p:nvSpPr>
        <p:spPr bwMode="auto">
          <a:xfrm>
            <a:off x="4103688" y="1266825"/>
            <a:ext cx="4679950" cy="2481263"/>
          </a:xfrm>
          <a:prstGeom prst="rect">
            <a:avLst/>
          </a:prstGeom>
          <a:noFill/>
          <a:ln w="12700" cap="sq">
            <a:noFill/>
            <a:miter lim="800000"/>
            <a:headEnd type="none" w="sm" len="sm"/>
            <a:tailEnd type="none" w="sm" len="sm"/>
          </a:ln>
        </p:spPr>
        <p:txBody>
          <a:bodyPr>
            <a:spAutoFit/>
          </a:bodyPr>
          <a:lstStyle/>
          <a:p>
            <a:pPr>
              <a:spcAft>
                <a:spcPts val="1000"/>
              </a:spcAft>
              <a:buFont typeface="Arial" charset="0"/>
              <a:buNone/>
            </a:pPr>
            <a:r>
              <a:rPr lang="en-US" altLang="en-US" sz="1200" b="1">
                <a:solidFill>
                  <a:srgbClr val="0098D4"/>
                </a:solidFill>
              </a:rPr>
              <a:t> Coming from the linac there is typically a train of one main bunch, 3 bunches with 10</a:t>
            </a:r>
            <a:r>
              <a:rPr lang="en-US" altLang="en-US" sz="1200" b="1" baseline="30000">
                <a:solidFill>
                  <a:srgbClr val="0098D4"/>
                </a:solidFill>
              </a:rPr>
              <a:t>-4</a:t>
            </a:r>
            <a:r>
              <a:rPr lang="en-US" altLang="en-US" sz="1200" b="1">
                <a:solidFill>
                  <a:srgbClr val="0098D4"/>
                </a:solidFill>
              </a:rPr>
              <a:t> to 10</a:t>
            </a:r>
            <a:r>
              <a:rPr lang="en-US" altLang="en-US" sz="1200" b="1" baseline="30000">
                <a:solidFill>
                  <a:srgbClr val="0098D4"/>
                </a:solidFill>
              </a:rPr>
              <a:t>-5</a:t>
            </a:r>
            <a:r>
              <a:rPr lang="en-US" altLang="en-US" sz="1200" b="1">
                <a:solidFill>
                  <a:srgbClr val="0098D4"/>
                </a:solidFill>
              </a:rPr>
              <a:t> lower charge and bunches with about 10</a:t>
            </a:r>
            <a:r>
              <a:rPr lang="en-US" altLang="en-US" sz="1200" b="1" baseline="30000">
                <a:solidFill>
                  <a:srgbClr val="0098D4"/>
                </a:solidFill>
              </a:rPr>
              <a:t>-8</a:t>
            </a:r>
            <a:r>
              <a:rPr lang="en-US" altLang="en-US" sz="1200" b="1">
                <a:solidFill>
                  <a:srgbClr val="0098D4"/>
                </a:solidFill>
              </a:rPr>
              <a:t> lower charge for the rest of the buckets.</a:t>
            </a:r>
          </a:p>
          <a:p>
            <a:pPr>
              <a:spcAft>
                <a:spcPts val="1000"/>
              </a:spcAft>
              <a:buFont typeface="Arial" charset="0"/>
              <a:buNone/>
            </a:pPr>
            <a:r>
              <a:rPr lang="en-US" altLang="en-US" sz="1200" b="1">
                <a:solidFill>
                  <a:srgbClr val="0098D4"/>
                </a:solidFill>
              </a:rPr>
              <a:t>The first cells of buncher section of the linac contributes also to the pollution of all the others ideally empty buckets with electrons extracted from their surface by the high accelerating fields</a:t>
            </a:r>
          </a:p>
          <a:p>
            <a:pPr>
              <a:spcAft>
                <a:spcPts val="1000"/>
              </a:spcAft>
              <a:buFont typeface="Arial" charset="0"/>
              <a:buNone/>
            </a:pPr>
            <a:endParaRPr lang="en-US" altLang="en-US" sz="1200" b="1">
              <a:solidFill>
                <a:srgbClr val="0098D4"/>
              </a:solidFill>
            </a:endParaRPr>
          </a:p>
          <a:p>
            <a:pPr>
              <a:spcAft>
                <a:spcPts val="1000"/>
              </a:spcAft>
              <a:buFont typeface="Arial" charset="0"/>
              <a:buNone/>
            </a:pPr>
            <a:r>
              <a:rPr lang="en-US" altLang="en-US" sz="1200" b="1">
                <a:solidFill>
                  <a:srgbClr val="0098D4"/>
                </a:solidFill>
              </a:rPr>
              <a:t> Some users (ID18…) demand 10</a:t>
            </a:r>
            <a:r>
              <a:rPr lang="en-US" altLang="en-US" sz="1200" b="1" baseline="30000">
                <a:solidFill>
                  <a:srgbClr val="0098D4"/>
                </a:solidFill>
              </a:rPr>
              <a:t>-8</a:t>
            </a:r>
            <a:r>
              <a:rPr lang="en-US" altLang="en-US" sz="1200" b="1">
                <a:solidFill>
                  <a:srgbClr val="0098D4"/>
                </a:solidFill>
              </a:rPr>
              <a:t> in the 4 nearest bucket and 2 10</a:t>
            </a:r>
            <a:r>
              <a:rPr lang="en-US" altLang="en-US" sz="1200" b="1" baseline="30000">
                <a:solidFill>
                  <a:srgbClr val="0098D4"/>
                </a:solidFill>
              </a:rPr>
              <a:t>-8</a:t>
            </a:r>
            <a:r>
              <a:rPr lang="en-US" altLang="en-US" sz="1200" b="1">
                <a:solidFill>
                  <a:srgbClr val="0098D4"/>
                </a:solidFill>
              </a:rPr>
              <a:t> integrated on the 992 buckets (not more than one electron/bucket!)</a:t>
            </a:r>
          </a:p>
        </p:txBody>
      </p:sp>
      <p:grpSp>
        <p:nvGrpSpPr>
          <p:cNvPr id="9221" name="Group 38"/>
          <p:cNvGrpSpPr>
            <a:grpSpLocks/>
          </p:cNvGrpSpPr>
          <p:nvPr/>
        </p:nvGrpSpPr>
        <p:grpSpPr bwMode="auto">
          <a:xfrm>
            <a:off x="1547813" y="3878263"/>
            <a:ext cx="6661150" cy="1333500"/>
            <a:chOff x="975" y="2931"/>
            <a:chExt cx="4196" cy="1008"/>
          </a:xfrm>
        </p:grpSpPr>
        <p:sp>
          <p:nvSpPr>
            <p:cNvPr id="9223" name="Text Box 5"/>
            <p:cNvSpPr txBox="1">
              <a:spLocks noChangeArrowheads="1"/>
            </p:cNvSpPr>
            <p:nvPr/>
          </p:nvSpPr>
          <p:spPr bwMode="auto">
            <a:xfrm>
              <a:off x="975" y="3385"/>
              <a:ext cx="993" cy="326"/>
            </a:xfrm>
            <a:prstGeom prst="rect">
              <a:avLst/>
            </a:prstGeom>
            <a:noFill/>
            <a:ln w="12700" cap="sq">
              <a:noFill/>
              <a:miter lim="800000"/>
              <a:headEnd type="none" w="sm" len="sm"/>
              <a:tailEnd type="none" w="sm" len="sm"/>
            </a:ln>
          </p:spPr>
          <p:txBody>
            <a:bodyPr>
              <a:spAutoFit/>
            </a:bodyPr>
            <a:lstStyle/>
            <a:p>
              <a:pPr algn="ctr">
                <a:spcAft>
                  <a:spcPts val="1000"/>
                </a:spcAft>
                <a:buFont typeface="Arial" charset="0"/>
                <a:buNone/>
              </a:pPr>
              <a:r>
                <a:rPr lang="en-US" altLang="en-US" sz="800">
                  <a:solidFill>
                    <a:srgbClr val="0098D4"/>
                  </a:solidFill>
                </a:rPr>
                <a:t>Bucker  number:</a:t>
              </a:r>
            </a:p>
          </p:txBody>
        </p:sp>
        <p:grpSp>
          <p:nvGrpSpPr>
            <p:cNvPr id="9224" name="Group 6"/>
            <p:cNvGrpSpPr>
              <a:grpSpLocks/>
            </p:cNvGrpSpPr>
            <p:nvPr/>
          </p:nvGrpSpPr>
          <p:grpSpPr bwMode="auto">
            <a:xfrm>
              <a:off x="1882" y="3389"/>
              <a:ext cx="2993" cy="181"/>
              <a:chOff x="1020" y="2772"/>
              <a:chExt cx="2767" cy="285"/>
            </a:xfrm>
          </p:grpSpPr>
          <p:sp>
            <p:nvSpPr>
              <p:cNvPr id="9239" name="Text Box 7"/>
              <p:cNvSpPr txBox="1">
                <a:spLocks noChangeArrowheads="1"/>
              </p:cNvSpPr>
              <p:nvPr/>
            </p:nvSpPr>
            <p:spPr bwMode="auto">
              <a:xfrm>
                <a:off x="1020" y="2785"/>
                <a:ext cx="182" cy="272"/>
              </a:xfrm>
              <a:prstGeom prst="rect">
                <a:avLst/>
              </a:prstGeom>
              <a:noFill/>
              <a:ln w="12700" cap="sq">
                <a:noFill/>
                <a:miter lim="800000"/>
                <a:headEnd type="none" w="sm" len="sm"/>
                <a:tailEnd type="none" w="sm" len="sm"/>
              </a:ln>
            </p:spPr>
            <p:txBody>
              <a:bodyPr>
                <a:spAutoFit/>
              </a:bodyPr>
              <a:lstStyle/>
              <a:p>
                <a:pPr>
                  <a:spcBef>
                    <a:spcPct val="50000"/>
                  </a:spcBef>
                  <a:spcAft>
                    <a:spcPts val="1000"/>
                  </a:spcAft>
                  <a:buFont typeface="Arial" charset="0"/>
                  <a:buNone/>
                </a:pPr>
                <a:r>
                  <a:rPr lang="en-US" altLang="en-US" sz="700">
                    <a:solidFill>
                      <a:srgbClr val="0098D4"/>
                    </a:solidFill>
                  </a:rPr>
                  <a:t>1</a:t>
                </a:r>
              </a:p>
            </p:txBody>
          </p:sp>
          <p:sp>
            <p:nvSpPr>
              <p:cNvPr id="9240" name="Text Box 8"/>
              <p:cNvSpPr txBox="1">
                <a:spLocks noChangeArrowheads="1"/>
              </p:cNvSpPr>
              <p:nvPr/>
            </p:nvSpPr>
            <p:spPr bwMode="auto">
              <a:xfrm>
                <a:off x="1247" y="2785"/>
                <a:ext cx="182" cy="272"/>
              </a:xfrm>
              <a:prstGeom prst="rect">
                <a:avLst/>
              </a:prstGeom>
              <a:noFill/>
              <a:ln w="12700" cap="sq">
                <a:noFill/>
                <a:miter lim="800000"/>
                <a:headEnd type="none" w="sm" len="sm"/>
                <a:tailEnd type="none" w="sm" len="sm"/>
              </a:ln>
            </p:spPr>
            <p:txBody>
              <a:bodyPr>
                <a:spAutoFit/>
              </a:bodyPr>
              <a:lstStyle/>
              <a:p>
                <a:pPr>
                  <a:spcBef>
                    <a:spcPct val="50000"/>
                  </a:spcBef>
                  <a:spcAft>
                    <a:spcPts val="1000"/>
                  </a:spcAft>
                  <a:buFont typeface="Arial" charset="0"/>
                  <a:buNone/>
                </a:pPr>
                <a:r>
                  <a:rPr lang="en-US" altLang="en-US" sz="700">
                    <a:solidFill>
                      <a:srgbClr val="0098D4"/>
                    </a:solidFill>
                  </a:rPr>
                  <a:t>2</a:t>
                </a:r>
              </a:p>
            </p:txBody>
          </p:sp>
          <p:sp>
            <p:nvSpPr>
              <p:cNvPr id="9241" name="Text Box 9"/>
              <p:cNvSpPr txBox="1">
                <a:spLocks noChangeArrowheads="1"/>
              </p:cNvSpPr>
              <p:nvPr/>
            </p:nvSpPr>
            <p:spPr bwMode="auto">
              <a:xfrm>
                <a:off x="1497" y="2785"/>
                <a:ext cx="181" cy="272"/>
              </a:xfrm>
              <a:prstGeom prst="rect">
                <a:avLst/>
              </a:prstGeom>
              <a:noFill/>
              <a:ln w="12700" cap="sq">
                <a:noFill/>
                <a:miter lim="800000"/>
                <a:headEnd type="none" w="sm" len="sm"/>
                <a:tailEnd type="none" w="sm" len="sm"/>
              </a:ln>
            </p:spPr>
            <p:txBody>
              <a:bodyPr>
                <a:spAutoFit/>
              </a:bodyPr>
              <a:lstStyle/>
              <a:p>
                <a:pPr>
                  <a:spcBef>
                    <a:spcPct val="50000"/>
                  </a:spcBef>
                  <a:spcAft>
                    <a:spcPts val="1000"/>
                  </a:spcAft>
                  <a:buFont typeface="Arial" charset="0"/>
                  <a:buNone/>
                </a:pPr>
                <a:r>
                  <a:rPr lang="en-US" altLang="en-US" sz="700">
                    <a:solidFill>
                      <a:srgbClr val="0098D4"/>
                    </a:solidFill>
                  </a:rPr>
                  <a:t>3</a:t>
                </a:r>
              </a:p>
            </p:txBody>
          </p:sp>
          <p:sp>
            <p:nvSpPr>
              <p:cNvPr id="9242" name="Text Box 10"/>
              <p:cNvSpPr txBox="1">
                <a:spLocks noChangeArrowheads="1"/>
              </p:cNvSpPr>
              <p:nvPr/>
            </p:nvSpPr>
            <p:spPr bwMode="auto">
              <a:xfrm>
                <a:off x="1768" y="2781"/>
                <a:ext cx="182" cy="273"/>
              </a:xfrm>
              <a:prstGeom prst="rect">
                <a:avLst/>
              </a:prstGeom>
              <a:noFill/>
              <a:ln w="12700" cap="sq">
                <a:noFill/>
                <a:miter lim="800000"/>
                <a:headEnd type="none" w="sm" len="sm"/>
                <a:tailEnd type="none" w="sm" len="sm"/>
              </a:ln>
            </p:spPr>
            <p:txBody>
              <a:bodyPr>
                <a:spAutoFit/>
              </a:bodyPr>
              <a:lstStyle/>
              <a:p>
                <a:pPr>
                  <a:spcBef>
                    <a:spcPct val="50000"/>
                  </a:spcBef>
                  <a:spcAft>
                    <a:spcPts val="1000"/>
                  </a:spcAft>
                  <a:buFont typeface="Arial" charset="0"/>
                  <a:buNone/>
                </a:pPr>
                <a:r>
                  <a:rPr lang="en-US" altLang="en-US" sz="700">
                    <a:solidFill>
                      <a:srgbClr val="0098D4"/>
                    </a:solidFill>
                  </a:rPr>
                  <a:t>4</a:t>
                </a:r>
              </a:p>
            </p:txBody>
          </p:sp>
          <p:sp>
            <p:nvSpPr>
              <p:cNvPr id="9243" name="Text Box 11"/>
              <p:cNvSpPr txBox="1">
                <a:spLocks noChangeArrowheads="1"/>
              </p:cNvSpPr>
              <p:nvPr/>
            </p:nvSpPr>
            <p:spPr bwMode="auto">
              <a:xfrm>
                <a:off x="2040" y="2781"/>
                <a:ext cx="182" cy="273"/>
              </a:xfrm>
              <a:prstGeom prst="rect">
                <a:avLst/>
              </a:prstGeom>
              <a:noFill/>
              <a:ln w="12700" cap="sq">
                <a:noFill/>
                <a:miter lim="800000"/>
                <a:headEnd type="none" w="sm" len="sm"/>
                <a:tailEnd type="none" w="sm" len="sm"/>
              </a:ln>
            </p:spPr>
            <p:txBody>
              <a:bodyPr>
                <a:spAutoFit/>
              </a:bodyPr>
              <a:lstStyle/>
              <a:p>
                <a:pPr>
                  <a:spcBef>
                    <a:spcPct val="50000"/>
                  </a:spcBef>
                  <a:spcAft>
                    <a:spcPts val="1000"/>
                  </a:spcAft>
                  <a:buFont typeface="Arial" charset="0"/>
                  <a:buNone/>
                </a:pPr>
                <a:r>
                  <a:rPr lang="en-US" altLang="en-US" sz="700">
                    <a:solidFill>
                      <a:srgbClr val="0098D4"/>
                    </a:solidFill>
                  </a:rPr>
                  <a:t>5</a:t>
                </a:r>
              </a:p>
            </p:txBody>
          </p:sp>
          <p:sp>
            <p:nvSpPr>
              <p:cNvPr id="9244" name="Text Box 12"/>
              <p:cNvSpPr txBox="1">
                <a:spLocks noChangeArrowheads="1"/>
              </p:cNvSpPr>
              <p:nvPr/>
            </p:nvSpPr>
            <p:spPr bwMode="auto">
              <a:xfrm>
                <a:off x="2290" y="2781"/>
                <a:ext cx="183" cy="273"/>
              </a:xfrm>
              <a:prstGeom prst="rect">
                <a:avLst/>
              </a:prstGeom>
              <a:noFill/>
              <a:ln w="12700" cap="sq">
                <a:noFill/>
                <a:miter lim="800000"/>
                <a:headEnd type="none" w="sm" len="sm"/>
                <a:tailEnd type="none" w="sm" len="sm"/>
              </a:ln>
            </p:spPr>
            <p:txBody>
              <a:bodyPr>
                <a:spAutoFit/>
              </a:bodyPr>
              <a:lstStyle/>
              <a:p>
                <a:pPr>
                  <a:spcBef>
                    <a:spcPct val="50000"/>
                  </a:spcBef>
                  <a:spcAft>
                    <a:spcPts val="1000"/>
                  </a:spcAft>
                  <a:buFont typeface="Arial" charset="0"/>
                  <a:buNone/>
                </a:pPr>
                <a:r>
                  <a:rPr lang="en-US" altLang="en-US" sz="700">
                    <a:solidFill>
                      <a:srgbClr val="0098D4"/>
                    </a:solidFill>
                  </a:rPr>
                  <a:t>6</a:t>
                </a:r>
              </a:p>
            </p:txBody>
          </p:sp>
          <p:sp>
            <p:nvSpPr>
              <p:cNvPr id="9245" name="Text Box 13"/>
              <p:cNvSpPr txBox="1">
                <a:spLocks noChangeArrowheads="1"/>
              </p:cNvSpPr>
              <p:nvPr/>
            </p:nvSpPr>
            <p:spPr bwMode="auto">
              <a:xfrm>
                <a:off x="2540" y="2781"/>
                <a:ext cx="182" cy="273"/>
              </a:xfrm>
              <a:prstGeom prst="rect">
                <a:avLst/>
              </a:prstGeom>
              <a:noFill/>
              <a:ln w="12700" cap="sq">
                <a:noFill/>
                <a:miter lim="800000"/>
                <a:headEnd type="none" w="sm" len="sm"/>
                <a:tailEnd type="none" w="sm" len="sm"/>
              </a:ln>
            </p:spPr>
            <p:txBody>
              <a:bodyPr>
                <a:spAutoFit/>
              </a:bodyPr>
              <a:lstStyle/>
              <a:p>
                <a:pPr>
                  <a:spcBef>
                    <a:spcPct val="50000"/>
                  </a:spcBef>
                  <a:spcAft>
                    <a:spcPts val="1000"/>
                  </a:spcAft>
                  <a:buFont typeface="Arial" charset="0"/>
                  <a:buNone/>
                </a:pPr>
                <a:r>
                  <a:rPr lang="en-US" altLang="en-US" sz="700">
                    <a:solidFill>
                      <a:srgbClr val="0098D4"/>
                    </a:solidFill>
                  </a:rPr>
                  <a:t>7</a:t>
                </a:r>
              </a:p>
            </p:txBody>
          </p:sp>
          <p:sp>
            <p:nvSpPr>
              <p:cNvPr id="9246" name="Text Box 14"/>
              <p:cNvSpPr txBox="1">
                <a:spLocks noChangeArrowheads="1"/>
              </p:cNvSpPr>
              <p:nvPr/>
            </p:nvSpPr>
            <p:spPr bwMode="auto">
              <a:xfrm>
                <a:off x="2810" y="2781"/>
                <a:ext cx="183" cy="273"/>
              </a:xfrm>
              <a:prstGeom prst="rect">
                <a:avLst/>
              </a:prstGeom>
              <a:noFill/>
              <a:ln w="12700" cap="sq">
                <a:noFill/>
                <a:miter lim="800000"/>
                <a:headEnd type="none" w="sm" len="sm"/>
                <a:tailEnd type="none" w="sm" len="sm"/>
              </a:ln>
            </p:spPr>
            <p:txBody>
              <a:bodyPr>
                <a:spAutoFit/>
              </a:bodyPr>
              <a:lstStyle/>
              <a:p>
                <a:pPr>
                  <a:spcBef>
                    <a:spcPct val="50000"/>
                  </a:spcBef>
                  <a:spcAft>
                    <a:spcPts val="1000"/>
                  </a:spcAft>
                  <a:buFont typeface="Arial" charset="0"/>
                  <a:buNone/>
                </a:pPr>
                <a:r>
                  <a:rPr lang="en-US" altLang="en-US" sz="700">
                    <a:solidFill>
                      <a:srgbClr val="0098D4"/>
                    </a:solidFill>
                  </a:rPr>
                  <a:t>8</a:t>
                </a:r>
              </a:p>
            </p:txBody>
          </p:sp>
          <p:sp>
            <p:nvSpPr>
              <p:cNvPr id="9247" name="Text Box 15"/>
              <p:cNvSpPr txBox="1">
                <a:spLocks noChangeArrowheads="1"/>
              </p:cNvSpPr>
              <p:nvPr/>
            </p:nvSpPr>
            <p:spPr bwMode="auto">
              <a:xfrm>
                <a:off x="3061" y="2772"/>
                <a:ext cx="182" cy="273"/>
              </a:xfrm>
              <a:prstGeom prst="rect">
                <a:avLst/>
              </a:prstGeom>
              <a:noFill/>
              <a:ln w="12700" cap="sq">
                <a:noFill/>
                <a:miter lim="800000"/>
                <a:headEnd type="none" w="sm" len="sm"/>
                <a:tailEnd type="none" w="sm" len="sm"/>
              </a:ln>
            </p:spPr>
            <p:txBody>
              <a:bodyPr>
                <a:spAutoFit/>
              </a:bodyPr>
              <a:lstStyle/>
              <a:p>
                <a:pPr>
                  <a:spcBef>
                    <a:spcPct val="50000"/>
                  </a:spcBef>
                  <a:spcAft>
                    <a:spcPts val="1000"/>
                  </a:spcAft>
                  <a:buFont typeface="Arial" charset="0"/>
                  <a:buNone/>
                </a:pPr>
                <a:r>
                  <a:rPr lang="en-US" altLang="en-US" sz="700">
                    <a:solidFill>
                      <a:srgbClr val="0098D4"/>
                    </a:solidFill>
                  </a:rPr>
                  <a:t>9</a:t>
                </a:r>
              </a:p>
            </p:txBody>
          </p:sp>
          <p:sp>
            <p:nvSpPr>
              <p:cNvPr id="9248" name="Text Box 16"/>
              <p:cNvSpPr txBox="1">
                <a:spLocks noChangeArrowheads="1"/>
              </p:cNvSpPr>
              <p:nvPr/>
            </p:nvSpPr>
            <p:spPr bwMode="auto">
              <a:xfrm>
                <a:off x="3311" y="2772"/>
                <a:ext cx="250" cy="273"/>
              </a:xfrm>
              <a:prstGeom prst="rect">
                <a:avLst/>
              </a:prstGeom>
              <a:noFill/>
              <a:ln w="12700" cap="sq">
                <a:noFill/>
                <a:miter lim="800000"/>
                <a:headEnd type="none" w="sm" len="sm"/>
                <a:tailEnd type="none" w="sm" len="sm"/>
              </a:ln>
            </p:spPr>
            <p:txBody>
              <a:bodyPr>
                <a:spAutoFit/>
              </a:bodyPr>
              <a:lstStyle/>
              <a:p>
                <a:pPr>
                  <a:spcBef>
                    <a:spcPct val="50000"/>
                  </a:spcBef>
                  <a:spcAft>
                    <a:spcPts val="1000"/>
                  </a:spcAft>
                  <a:buFont typeface="Arial" charset="0"/>
                  <a:buNone/>
                </a:pPr>
                <a:r>
                  <a:rPr lang="en-US" altLang="en-US" sz="700">
                    <a:solidFill>
                      <a:srgbClr val="0098D4"/>
                    </a:solidFill>
                  </a:rPr>
                  <a:t>10</a:t>
                </a:r>
              </a:p>
            </p:txBody>
          </p:sp>
          <p:sp>
            <p:nvSpPr>
              <p:cNvPr id="9249" name="Text Box 17"/>
              <p:cNvSpPr txBox="1">
                <a:spLocks noChangeArrowheads="1"/>
              </p:cNvSpPr>
              <p:nvPr/>
            </p:nvSpPr>
            <p:spPr bwMode="auto">
              <a:xfrm>
                <a:off x="3537" y="2772"/>
                <a:ext cx="250" cy="273"/>
              </a:xfrm>
              <a:prstGeom prst="rect">
                <a:avLst/>
              </a:prstGeom>
              <a:noFill/>
              <a:ln w="12700" cap="sq">
                <a:noFill/>
                <a:miter lim="800000"/>
                <a:headEnd type="none" w="sm" len="sm"/>
                <a:tailEnd type="none" w="sm" len="sm"/>
              </a:ln>
            </p:spPr>
            <p:txBody>
              <a:bodyPr>
                <a:spAutoFit/>
              </a:bodyPr>
              <a:lstStyle/>
              <a:p>
                <a:pPr>
                  <a:spcBef>
                    <a:spcPct val="50000"/>
                  </a:spcBef>
                  <a:spcAft>
                    <a:spcPts val="1000"/>
                  </a:spcAft>
                  <a:buFont typeface="Arial" charset="0"/>
                  <a:buNone/>
                </a:pPr>
                <a:r>
                  <a:rPr lang="en-US" altLang="en-US" sz="700">
                    <a:solidFill>
                      <a:srgbClr val="0098D4"/>
                    </a:solidFill>
                  </a:rPr>
                  <a:t>11</a:t>
                </a:r>
              </a:p>
            </p:txBody>
          </p:sp>
        </p:grpSp>
        <p:sp>
          <p:nvSpPr>
            <p:cNvPr id="9225" name="Line 19"/>
            <p:cNvSpPr>
              <a:spLocks noChangeShapeType="1"/>
            </p:cNvSpPr>
            <p:nvPr/>
          </p:nvSpPr>
          <p:spPr bwMode="auto">
            <a:xfrm>
              <a:off x="1905" y="3305"/>
              <a:ext cx="2880" cy="0"/>
            </a:xfrm>
            <a:prstGeom prst="line">
              <a:avLst/>
            </a:prstGeom>
            <a:noFill/>
            <a:ln w="3175">
              <a:solidFill>
                <a:schemeClr val="tx1"/>
              </a:solidFill>
              <a:prstDash val="dash"/>
              <a:round/>
              <a:headEnd type="none" w="sm" len="sm"/>
              <a:tailEnd type="none" w="sm" len="sm"/>
            </a:ln>
          </p:spPr>
          <p:txBody>
            <a:bodyPr/>
            <a:lstStyle/>
            <a:p>
              <a:endParaRPr lang="en-US"/>
            </a:p>
          </p:txBody>
        </p:sp>
        <p:sp>
          <p:nvSpPr>
            <p:cNvPr id="9226" name="AutoShape 20"/>
            <p:cNvSpPr>
              <a:spLocks noChangeArrowheads="1"/>
            </p:cNvSpPr>
            <p:nvPr/>
          </p:nvSpPr>
          <p:spPr bwMode="auto">
            <a:xfrm>
              <a:off x="3541" y="3271"/>
              <a:ext cx="110" cy="68"/>
            </a:xfrm>
            <a:prstGeom prst="sun">
              <a:avLst>
                <a:gd name="adj" fmla="val 25000"/>
              </a:avLst>
            </a:prstGeom>
            <a:solidFill>
              <a:srgbClr val="00FFFF"/>
            </a:solidFill>
            <a:ln w="12700" cap="sq">
              <a:solidFill>
                <a:schemeClr val="tx1"/>
              </a:solidFill>
              <a:miter lim="800000"/>
              <a:headEnd type="none" w="sm" len="sm"/>
              <a:tailEnd type="none" w="sm" len="sm"/>
            </a:ln>
          </p:spPr>
          <p:txBody>
            <a:bodyPr wrap="none" anchor="ctr"/>
            <a:lstStyle/>
            <a:p>
              <a:pPr>
                <a:spcAft>
                  <a:spcPts val="1000"/>
                </a:spcAft>
                <a:buFont typeface="Arial" charset="0"/>
                <a:buNone/>
              </a:pPr>
              <a:endParaRPr lang="en-GB" altLang="en-US" sz="1000" b="1">
                <a:solidFill>
                  <a:srgbClr val="0098D4"/>
                </a:solidFill>
              </a:endParaRPr>
            </a:p>
          </p:txBody>
        </p:sp>
        <p:sp>
          <p:nvSpPr>
            <p:cNvPr id="9227" name="AutoShape 21"/>
            <p:cNvSpPr>
              <a:spLocks noChangeArrowheads="1"/>
            </p:cNvSpPr>
            <p:nvPr/>
          </p:nvSpPr>
          <p:spPr bwMode="auto">
            <a:xfrm>
              <a:off x="3017" y="3271"/>
              <a:ext cx="110" cy="68"/>
            </a:xfrm>
            <a:prstGeom prst="sun">
              <a:avLst>
                <a:gd name="adj" fmla="val 25000"/>
              </a:avLst>
            </a:prstGeom>
            <a:solidFill>
              <a:srgbClr val="00FFFF"/>
            </a:solidFill>
            <a:ln w="12700" cap="sq">
              <a:solidFill>
                <a:schemeClr val="tx1"/>
              </a:solidFill>
              <a:miter lim="800000"/>
              <a:headEnd type="none" w="sm" len="sm"/>
              <a:tailEnd type="none" w="sm" len="sm"/>
            </a:ln>
          </p:spPr>
          <p:txBody>
            <a:bodyPr wrap="none" anchor="ctr"/>
            <a:lstStyle/>
            <a:p>
              <a:pPr>
                <a:spcAft>
                  <a:spcPts val="1000"/>
                </a:spcAft>
                <a:buFont typeface="Arial" charset="0"/>
                <a:buNone/>
              </a:pPr>
              <a:endParaRPr lang="en-GB" altLang="en-US" sz="1000" b="1">
                <a:solidFill>
                  <a:srgbClr val="0098D4"/>
                </a:solidFill>
              </a:endParaRPr>
            </a:p>
          </p:txBody>
        </p:sp>
        <p:sp>
          <p:nvSpPr>
            <p:cNvPr id="9228" name="AutoShape 22"/>
            <p:cNvSpPr>
              <a:spLocks noChangeArrowheads="1"/>
            </p:cNvSpPr>
            <p:nvPr/>
          </p:nvSpPr>
          <p:spPr bwMode="auto">
            <a:xfrm>
              <a:off x="3825" y="3271"/>
              <a:ext cx="109" cy="68"/>
            </a:xfrm>
            <a:prstGeom prst="sun">
              <a:avLst>
                <a:gd name="adj" fmla="val 25000"/>
              </a:avLst>
            </a:prstGeom>
            <a:solidFill>
              <a:srgbClr val="00FFFF"/>
            </a:solidFill>
            <a:ln w="12700" cap="sq">
              <a:solidFill>
                <a:schemeClr val="tx1"/>
              </a:solidFill>
              <a:miter lim="800000"/>
              <a:headEnd type="none" w="sm" len="sm"/>
              <a:tailEnd type="none" w="sm" len="sm"/>
            </a:ln>
          </p:spPr>
          <p:txBody>
            <a:bodyPr wrap="none" anchor="ctr"/>
            <a:lstStyle/>
            <a:p>
              <a:pPr>
                <a:spcAft>
                  <a:spcPts val="1000"/>
                </a:spcAft>
                <a:buFont typeface="Arial" charset="0"/>
                <a:buNone/>
              </a:pPr>
              <a:endParaRPr lang="en-GB" altLang="en-US" sz="1000" b="1">
                <a:solidFill>
                  <a:srgbClr val="0098D4"/>
                </a:solidFill>
              </a:endParaRPr>
            </a:p>
          </p:txBody>
        </p:sp>
        <p:sp>
          <p:nvSpPr>
            <p:cNvPr id="9229" name="AutoShape 23"/>
            <p:cNvSpPr>
              <a:spLocks noChangeArrowheads="1"/>
            </p:cNvSpPr>
            <p:nvPr/>
          </p:nvSpPr>
          <p:spPr bwMode="auto">
            <a:xfrm>
              <a:off x="2406" y="3271"/>
              <a:ext cx="110" cy="68"/>
            </a:xfrm>
            <a:prstGeom prst="sun">
              <a:avLst>
                <a:gd name="adj" fmla="val 25000"/>
              </a:avLst>
            </a:prstGeom>
            <a:solidFill>
              <a:srgbClr val="00FFFF"/>
            </a:solidFill>
            <a:ln w="12700" cap="sq">
              <a:solidFill>
                <a:schemeClr val="tx1"/>
              </a:solidFill>
              <a:miter lim="800000"/>
              <a:headEnd type="none" w="sm" len="sm"/>
              <a:tailEnd type="none" w="sm" len="sm"/>
            </a:ln>
          </p:spPr>
          <p:txBody>
            <a:bodyPr wrap="none" anchor="ctr"/>
            <a:lstStyle/>
            <a:p>
              <a:pPr>
                <a:spcAft>
                  <a:spcPts val="1000"/>
                </a:spcAft>
                <a:buFont typeface="Arial" charset="0"/>
                <a:buNone/>
              </a:pPr>
              <a:endParaRPr lang="en-GB" altLang="en-US" sz="1000" b="1">
                <a:solidFill>
                  <a:srgbClr val="0098D4"/>
                </a:solidFill>
              </a:endParaRPr>
            </a:p>
          </p:txBody>
        </p:sp>
        <p:sp>
          <p:nvSpPr>
            <p:cNvPr id="9230" name="AutoShape 24"/>
            <p:cNvSpPr>
              <a:spLocks noChangeArrowheads="1"/>
            </p:cNvSpPr>
            <p:nvPr/>
          </p:nvSpPr>
          <p:spPr bwMode="auto">
            <a:xfrm>
              <a:off x="2712" y="3271"/>
              <a:ext cx="110" cy="68"/>
            </a:xfrm>
            <a:prstGeom prst="sun">
              <a:avLst>
                <a:gd name="adj" fmla="val 25000"/>
              </a:avLst>
            </a:prstGeom>
            <a:solidFill>
              <a:srgbClr val="00FFFF"/>
            </a:solidFill>
            <a:ln w="12700" cap="sq">
              <a:solidFill>
                <a:schemeClr val="tx1"/>
              </a:solidFill>
              <a:miter lim="800000"/>
              <a:headEnd type="none" w="sm" len="sm"/>
              <a:tailEnd type="none" w="sm" len="sm"/>
            </a:ln>
          </p:spPr>
          <p:txBody>
            <a:bodyPr wrap="none" anchor="ctr"/>
            <a:lstStyle/>
            <a:p>
              <a:pPr>
                <a:spcAft>
                  <a:spcPts val="1000"/>
                </a:spcAft>
                <a:buFont typeface="Arial" charset="0"/>
                <a:buNone/>
              </a:pPr>
              <a:endParaRPr lang="en-GB" altLang="en-US" sz="1000" b="1">
                <a:solidFill>
                  <a:srgbClr val="0098D4"/>
                </a:solidFill>
              </a:endParaRPr>
            </a:p>
          </p:txBody>
        </p:sp>
        <p:sp>
          <p:nvSpPr>
            <p:cNvPr id="9231" name="AutoShape 25"/>
            <p:cNvSpPr>
              <a:spLocks noChangeArrowheads="1"/>
            </p:cNvSpPr>
            <p:nvPr/>
          </p:nvSpPr>
          <p:spPr bwMode="auto">
            <a:xfrm>
              <a:off x="4109" y="3271"/>
              <a:ext cx="109" cy="68"/>
            </a:xfrm>
            <a:prstGeom prst="sun">
              <a:avLst>
                <a:gd name="adj" fmla="val 25000"/>
              </a:avLst>
            </a:prstGeom>
            <a:solidFill>
              <a:srgbClr val="00FFFF"/>
            </a:solidFill>
            <a:ln w="12700" cap="sq">
              <a:solidFill>
                <a:schemeClr val="tx1"/>
              </a:solidFill>
              <a:miter lim="800000"/>
              <a:headEnd type="none" w="sm" len="sm"/>
              <a:tailEnd type="none" w="sm" len="sm"/>
            </a:ln>
          </p:spPr>
          <p:txBody>
            <a:bodyPr wrap="none" anchor="ctr"/>
            <a:lstStyle/>
            <a:p>
              <a:pPr>
                <a:spcAft>
                  <a:spcPts val="1000"/>
                </a:spcAft>
                <a:buFont typeface="Arial" charset="0"/>
                <a:buNone/>
              </a:pPr>
              <a:endParaRPr lang="en-GB" altLang="en-US" sz="1000" b="1">
                <a:solidFill>
                  <a:srgbClr val="0098D4"/>
                </a:solidFill>
              </a:endParaRPr>
            </a:p>
          </p:txBody>
        </p:sp>
        <p:sp>
          <p:nvSpPr>
            <p:cNvPr id="9232" name="AutoShape 18"/>
            <p:cNvSpPr>
              <a:spLocks noChangeArrowheads="1"/>
            </p:cNvSpPr>
            <p:nvPr/>
          </p:nvSpPr>
          <p:spPr bwMode="auto">
            <a:xfrm>
              <a:off x="3220" y="3226"/>
              <a:ext cx="226" cy="159"/>
            </a:xfrm>
            <a:prstGeom prst="sun">
              <a:avLst>
                <a:gd name="adj" fmla="val 25000"/>
              </a:avLst>
            </a:prstGeom>
            <a:solidFill>
              <a:srgbClr val="FF0000"/>
            </a:solidFill>
            <a:ln w="12700" cap="sq">
              <a:solidFill>
                <a:schemeClr val="tx1"/>
              </a:solidFill>
              <a:miter lim="800000"/>
              <a:headEnd type="none" w="sm" len="sm"/>
              <a:tailEnd type="none" w="sm" len="sm"/>
            </a:ln>
          </p:spPr>
          <p:txBody>
            <a:bodyPr wrap="none" anchor="ctr"/>
            <a:lstStyle/>
            <a:p>
              <a:pPr>
                <a:spcAft>
                  <a:spcPts val="1000"/>
                </a:spcAft>
                <a:buFont typeface="Arial" charset="0"/>
                <a:buNone/>
              </a:pPr>
              <a:endParaRPr lang="en-GB" altLang="en-US" sz="1000" b="1">
                <a:solidFill>
                  <a:srgbClr val="0098D4"/>
                </a:solidFill>
              </a:endParaRPr>
            </a:p>
          </p:txBody>
        </p:sp>
        <p:sp>
          <p:nvSpPr>
            <p:cNvPr id="9233" name="Line 30"/>
            <p:cNvSpPr>
              <a:spLocks noChangeShapeType="1"/>
            </p:cNvSpPr>
            <p:nvPr/>
          </p:nvSpPr>
          <p:spPr bwMode="auto">
            <a:xfrm flipV="1">
              <a:off x="4876" y="2931"/>
              <a:ext cx="0" cy="250"/>
            </a:xfrm>
            <a:prstGeom prst="line">
              <a:avLst/>
            </a:prstGeom>
            <a:noFill/>
            <a:ln w="76200" cap="sq">
              <a:solidFill>
                <a:schemeClr val="tx1"/>
              </a:solidFill>
              <a:round/>
              <a:headEnd type="none" w="sm" len="sm"/>
              <a:tailEnd type="none" w="sm" len="sm"/>
            </a:ln>
          </p:spPr>
          <p:txBody>
            <a:bodyPr/>
            <a:lstStyle/>
            <a:p>
              <a:endParaRPr lang="en-US"/>
            </a:p>
          </p:txBody>
        </p:sp>
        <p:sp>
          <p:nvSpPr>
            <p:cNvPr id="9234" name="Line 31"/>
            <p:cNvSpPr>
              <a:spLocks noChangeShapeType="1"/>
            </p:cNvSpPr>
            <p:nvPr/>
          </p:nvSpPr>
          <p:spPr bwMode="auto">
            <a:xfrm flipV="1">
              <a:off x="4876" y="3430"/>
              <a:ext cx="0" cy="250"/>
            </a:xfrm>
            <a:prstGeom prst="line">
              <a:avLst/>
            </a:prstGeom>
            <a:noFill/>
            <a:ln w="76200" cap="sq">
              <a:solidFill>
                <a:schemeClr val="tx1"/>
              </a:solidFill>
              <a:round/>
              <a:headEnd type="none" w="sm" len="sm"/>
              <a:tailEnd type="none" w="sm" len="sm"/>
            </a:ln>
          </p:spPr>
          <p:txBody>
            <a:bodyPr/>
            <a:lstStyle/>
            <a:p>
              <a:endParaRPr lang="en-US"/>
            </a:p>
          </p:txBody>
        </p:sp>
        <p:sp>
          <p:nvSpPr>
            <p:cNvPr id="9235" name="Line 32"/>
            <p:cNvSpPr>
              <a:spLocks noChangeShapeType="1"/>
            </p:cNvSpPr>
            <p:nvPr/>
          </p:nvSpPr>
          <p:spPr bwMode="auto">
            <a:xfrm flipV="1">
              <a:off x="4241" y="3203"/>
              <a:ext cx="363" cy="68"/>
            </a:xfrm>
            <a:prstGeom prst="line">
              <a:avLst/>
            </a:prstGeom>
            <a:noFill/>
            <a:ln w="12700" cap="sq">
              <a:solidFill>
                <a:schemeClr val="tx1"/>
              </a:solidFill>
              <a:round/>
              <a:headEnd type="none" w="sm" len="sm"/>
              <a:tailEnd type="triangle" w="sm" len="sm"/>
            </a:ln>
          </p:spPr>
          <p:txBody>
            <a:bodyPr/>
            <a:lstStyle/>
            <a:p>
              <a:endParaRPr lang="en-US"/>
            </a:p>
          </p:txBody>
        </p:sp>
        <p:sp>
          <p:nvSpPr>
            <p:cNvPr id="9236" name="Text Box 33"/>
            <p:cNvSpPr txBox="1">
              <a:spLocks noChangeArrowheads="1"/>
            </p:cNvSpPr>
            <p:nvPr/>
          </p:nvSpPr>
          <p:spPr bwMode="auto">
            <a:xfrm>
              <a:off x="4583" y="3747"/>
              <a:ext cx="588" cy="192"/>
            </a:xfrm>
            <a:prstGeom prst="rect">
              <a:avLst/>
            </a:prstGeom>
            <a:noFill/>
            <a:ln w="12700" cap="sq">
              <a:noFill/>
              <a:miter lim="800000"/>
              <a:headEnd type="none" w="sm" len="sm"/>
              <a:tailEnd type="none" w="sm" len="sm"/>
            </a:ln>
          </p:spPr>
          <p:txBody>
            <a:bodyPr wrap="none">
              <a:spAutoFit/>
            </a:bodyPr>
            <a:lstStyle/>
            <a:p>
              <a:pPr>
                <a:spcAft>
                  <a:spcPts val="1000"/>
                </a:spcAft>
                <a:buFont typeface="Arial" charset="0"/>
                <a:buNone/>
              </a:pPr>
              <a:r>
                <a:rPr lang="en-US" altLang="en-US" sz="800">
                  <a:solidFill>
                    <a:srgbClr val="0098D4"/>
                  </a:solidFill>
                </a:rPr>
                <a:t>scrapper</a:t>
              </a:r>
            </a:p>
          </p:txBody>
        </p:sp>
        <p:sp>
          <p:nvSpPr>
            <p:cNvPr id="9237" name="Line 35"/>
            <p:cNvSpPr>
              <a:spLocks noChangeShapeType="1"/>
            </p:cNvSpPr>
            <p:nvPr/>
          </p:nvSpPr>
          <p:spPr bwMode="auto">
            <a:xfrm>
              <a:off x="3584" y="3181"/>
              <a:ext cx="294" cy="0"/>
            </a:xfrm>
            <a:prstGeom prst="line">
              <a:avLst/>
            </a:prstGeom>
            <a:noFill/>
            <a:ln w="12700" cap="sq">
              <a:solidFill>
                <a:schemeClr val="tx1"/>
              </a:solidFill>
              <a:round/>
              <a:headEnd type="triangle" w="med" len="med"/>
              <a:tailEnd type="triangle" w="med" len="med"/>
            </a:ln>
          </p:spPr>
          <p:txBody>
            <a:bodyPr/>
            <a:lstStyle/>
            <a:p>
              <a:endParaRPr lang="en-US"/>
            </a:p>
          </p:txBody>
        </p:sp>
        <p:sp>
          <p:nvSpPr>
            <p:cNvPr id="9238" name="Text Box 36"/>
            <p:cNvSpPr txBox="1">
              <a:spLocks noChangeArrowheads="1"/>
            </p:cNvSpPr>
            <p:nvPr/>
          </p:nvSpPr>
          <p:spPr bwMode="auto">
            <a:xfrm>
              <a:off x="3561" y="3008"/>
              <a:ext cx="361" cy="173"/>
            </a:xfrm>
            <a:prstGeom prst="rect">
              <a:avLst/>
            </a:prstGeom>
            <a:noFill/>
            <a:ln w="12700" cap="sq">
              <a:noFill/>
              <a:miter lim="800000"/>
              <a:headEnd type="none" w="sm" len="sm"/>
              <a:tailEnd type="none" w="sm" len="sm"/>
            </a:ln>
          </p:spPr>
          <p:txBody>
            <a:bodyPr wrap="none">
              <a:spAutoFit/>
            </a:bodyPr>
            <a:lstStyle/>
            <a:p>
              <a:pPr algn="ctr">
                <a:spcAft>
                  <a:spcPts val="1000"/>
                </a:spcAft>
                <a:buFont typeface="Arial" charset="0"/>
                <a:buNone/>
              </a:pPr>
              <a:r>
                <a:rPr lang="en-US" altLang="en-US" sz="700">
                  <a:solidFill>
                    <a:srgbClr val="0098D4"/>
                  </a:solidFill>
                </a:rPr>
                <a:t>2.8ns</a:t>
              </a:r>
            </a:p>
          </p:txBody>
        </p:sp>
      </p:grpSp>
      <p:sp>
        <p:nvSpPr>
          <p:cNvPr id="9222" name="Text Box 39"/>
          <p:cNvSpPr txBox="1">
            <a:spLocks noChangeArrowheads="1"/>
          </p:cNvSpPr>
          <p:nvPr/>
        </p:nvSpPr>
        <p:spPr bwMode="auto">
          <a:xfrm>
            <a:off x="1228725" y="3433763"/>
            <a:ext cx="1804988" cy="893762"/>
          </a:xfrm>
          <a:prstGeom prst="rect">
            <a:avLst/>
          </a:prstGeom>
          <a:solidFill>
            <a:srgbClr val="00FF00"/>
          </a:solidFill>
          <a:ln w="12700" cap="sq">
            <a:noFill/>
            <a:miter lim="800000"/>
            <a:headEnd type="none" w="sm" len="sm"/>
            <a:tailEnd type="none" w="sm" len="sm"/>
          </a:ln>
        </p:spPr>
        <p:txBody>
          <a:bodyPr wrap="none">
            <a:spAutoFit/>
          </a:bodyPr>
          <a:lstStyle/>
          <a:p>
            <a:pPr algn="ctr">
              <a:spcAft>
                <a:spcPts val="1000"/>
              </a:spcAft>
              <a:buFont typeface="Arial" charset="0"/>
              <a:buNone/>
            </a:pPr>
            <a:r>
              <a:rPr lang="en-US" altLang="en-US" sz="1200" b="1">
                <a:solidFill>
                  <a:srgbClr val="0098D4"/>
                </a:solidFill>
              </a:rPr>
              <a:t>5mA in a single bunch</a:t>
            </a:r>
          </a:p>
          <a:p>
            <a:pPr algn="ctr">
              <a:spcAft>
                <a:spcPts val="1000"/>
              </a:spcAft>
              <a:buFont typeface="Arial" charset="0"/>
              <a:buNone/>
            </a:pPr>
            <a:r>
              <a:rPr lang="en-US" altLang="en-US" sz="1200" b="1">
                <a:solidFill>
                  <a:srgbClr val="0098D4"/>
                </a:solidFill>
              </a:rPr>
              <a:t>=&gt; 15nC</a:t>
            </a:r>
          </a:p>
          <a:p>
            <a:pPr algn="ctr">
              <a:spcAft>
                <a:spcPts val="1000"/>
              </a:spcAft>
              <a:buFont typeface="Arial" charset="0"/>
              <a:buNone/>
            </a:pPr>
            <a:r>
              <a:rPr lang="en-US" altLang="en-US" sz="1200" b="1">
                <a:solidFill>
                  <a:srgbClr val="0098D4"/>
                </a:solidFill>
              </a:rPr>
              <a:t>=&gt; 1.1 10</a:t>
            </a:r>
            <a:r>
              <a:rPr lang="en-US" altLang="en-US" sz="1200" b="1" baseline="30000">
                <a:solidFill>
                  <a:srgbClr val="0098D4"/>
                </a:solidFill>
              </a:rPr>
              <a:t>11</a:t>
            </a:r>
            <a:r>
              <a:rPr lang="en-US" altLang="en-US" sz="1200" b="1">
                <a:solidFill>
                  <a:srgbClr val="0098D4"/>
                </a:solidFill>
              </a:rPr>
              <a:t> e</a:t>
            </a:r>
            <a:r>
              <a:rPr lang="en-US" altLang="en-US" sz="1200" b="1" baseline="30000">
                <a:solidFill>
                  <a:srgbClr val="0098D4"/>
                </a:solidFill>
              </a:rPr>
              <a: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ID24 detectors </a:t>
            </a:r>
            <a:r>
              <a:rPr lang="en-US" dirty="0" err="1" smtClean="0"/>
              <a:t>principLe</a:t>
            </a:r>
            <a:endParaRPr lang="en-GB" dirty="0"/>
          </a:p>
        </p:txBody>
      </p:sp>
      <p:pic>
        <p:nvPicPr>
          <p:cNvPr id="4" name="Picture 3"/>
          <p:cNvPicPr>
            <a:picLocks noChangeAspect="1"/>
          </p:cNvPicPr>
          <p:nvPr/>
        </p:nvPicPr>
        <p:blipFill>
          <a:blip r:embed="rId2"/>
          <a:stretch>
            <a:fillRect/>
          </a:stretch>
        </p:blipFill>
        <p:spPr>
          <a:xfrm>
            <a:off x="1382316" y="1837432"/>
            <a:ext cx="5572125" cy="3483801"/>
          </a:xfrm>
          <a:prstGeom prst="rect">
            <a:avLst/>
          </a:prstGeom>
        </p:spPr>
      </p:pic>
      <p:sp>
        <p:nvSpPr>
          <p:cNvPr id="5" name="TextBox 4"/>
          <p:cNvSpPr txBox="1"/>
          <p:nvPr/>
        </p:nvSpPr>
        <p:spPr>
          <a:xfrm>
            <a:off x="5771113" y="2097139"/>
            <a:ext cx="2744237" cy="784830"/>
          </a:xfrm>
          <a:prstGeom prst="rect">
            <a:avLst/>
          </a:prstGeom>
          <a:solidFill>
            <a:srgbClr val="FFFF00"/>
          </a:solidFill>
        </p:spPr>
        <p:txBody>
          <a:bodyPr wrap="square" rtlCol="0">
            <a:spAutoFit/>
          </a:bodyPr>
          <a:lstStyle/>
          <a:p>
            <a:r>
              <a:rPr lang="en-US" sz="1500" dirty="0"/>
              <a:t>Particularly sensitive to the horizontal beam position stability…</a:t>
            </a:r>
            <a:endParaRPr lang="en-GB" sz="1500" dirty="0"/>
          </a:p>
        </p:txBody>
      </p:sp>
    </p:spTree>
    <p:extLst>
      <p:ext uri="{BB962C8B-B14F-4D97-AF65-F5344CB8AC3E}">
        <p14:creationId xmlns:p14="http://schemas.microsoft.com/office/powerpoint/2010/main" val="323124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Perturbation caused by the injection</a:t>
            </a:r>
            <a:endParaRPr lang="en-GB" dirty="0"/>
          </a:p>
        </p:txBody>
      </p:sp>
      <p:sp>
        <p:nvSpPr>
          <p:cNvPr id="3" name="Content Placeholder 2"/>
          <p:cNvSpPr>
            <a:spLocks noGrp="1"/>
          </p:cNvSpPr>
          <p:nvPr>
            <p:ph idx="1"/>
          </p:nvPr>
        </p:nvSpPr>
        <p:spPr>
          <a:xfrm>
            <a:off x="4686300" y="2823010"/>
            <a:ext cx="3275410" cy="1534679"/>
          </a:xfrm>
        </p:spPr>
        <p:txBody>
          <a:bodyPr/>
          <a:lstStyle/>
          <a:p>
            <a:r>
              <a:rPr lang="en-US" dirty="0" smtClean="0"/>
              <a:t>Blue dots: no kickers compensation</a:t>
            </a:r>
          </a:p>
          <a:p>
            <a:r>
              <a:rPr lang="en-US" dirty="0" smtClean="0"/>
              <a:t>Red dots: compensation active</a:t>
            </a:r>
            <a:endParaRPr lang="en-GB" dirty="0"/>
          </a:p>
        </p:txBody>
      </p:sp>
      <p:pic>
        <p:nvPicPr>
          <p:cNvPr id="4" name="Picture 3"/>
          <p:cNvPicPr>
            <a:picLocks noChangeAspect="1"/>
          </p:cNvPicPr>
          <p:nvPr/>
        </p:nvPicPr>
        <p:blipFill>
          <a:blip r:embed="rId2"/>
          <a:stretch>
            <a:fillRect/>
          </a:stretch>
        </p:blipFill>
        <p:spPr>
          <a:xfrm>
            <a:off x="940327" y="1740731"/>
            <a:ext cx="3185189" cy="3401937"/>
          </a:xfrm>
          <a:prstGeom prst="rect">
            <a:avLst/>
          </a:prstGeom>
        </p:spPr>
      </p:pic>
    </p:spTree>
    <p:extLst>
      <p:ext uri="{BB962C8B-B14F-4D97-AF65-F5344CB8AC3E}">
        <p14:creationId xmlns:p14="http://schemas.microsoft.com/office/powerpoint/2010/main" val="8234671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pPr eaLnBrk="1" fontAlgn="auto" hangingPunct="1">
              <a:spcAft>
                <a:spcPts val="0"/>
              </a:spcAft>
              <a:defRPr/>
            </a:pPr>
            <a:r>
              <a:rPr lang="en-GB" dirty="0" smtClean="0"/>
              <a:t>Thank  you  for  your   attention</a:t>
            </a:r>
            <a:endParaRPr lang="en-GB" dirty="0"/>
          </a:p>
        </p:txBody>
      </p:sp>
      <p:sp>
        <p:nvSpPr>
          <p:cNvPr id="25602" name="Slide Number Placeholder 4"/>
          <p:cNvSpPr>
            <a:spLocks noGrp="1"/>
          </p:cNvSpPr>
          <p:nvPr>
            <p:ph type="sldNum" sz="quarter" idx="12"/>
          </p:nvPr>
        </p:nvSpPr>
        <p:spPr>
          <a:ln>
            <a:miter lim="800000"/>
            <a:headEnd/>
            <a:tailEnd/>
          </a:ln>
        </p:spPr>
        <p:txBody>
          <a:bodyPr wrap="square" numCol="1" compatLnSpc="1">
            <a:prstTxWarp prst="textNoShape">
              <a:avLst/>
            </a:prstTxWarp>
          </a:bodyPr>
          <a:lstStyle/>
          <a:p>
            <a:pPr fontAlgn="base">
              <a:spcBef>
                <a:spcPct val="0"/>
              </a:spcBef>
              <a:spcAft>
                <a:spcPct val="0"/>
              </a:spcAft>
              <a:defRPr/>
            </a:pPr>
            <a:endParaRPr lang="en-US" dirty="0"/>
          </a:p>
        </p:txBody>
      </p:sp>
      <p:sp>
        <p:nvSpPr>
          <p:cNvPr id="25603" name="Footer Placeholder 5"/>
          <p:cNvSpPr>
            <a:spLocks noGrp="1"/>
          </p:cNvSpPr>
          <p:nvPr>
            <p:ph type="ftr" sz="quarter" idx="11"/>
          </p:nvPr>
        </p:nvSpPr>
        <p:spPr>
          <a:ln>
            <a:miter lim="800000"/>
            <a:headEnd/>
            <a:tailEnd/>
          </a:ln>
        </p:spPr>
        <p:txBody>
          <a:bodyPr wrap="square" numCol="1" compatLnSpc="1">
            <a:prstTxWarp prst="textNoShape">
              <a:avLst/>
            </a:prstTxWarp>
          </a:bodyPr>
          <a:lstStyle/>
          <a:p>
            <a:pPr fontAlgn="base">
              <a:spcBef>
                <a:spcPct val="0"/>
              </a:spcBef>
              <a:spcAft>
                <a:spcPct val="0"/>
              </a:spcAft>
              <a:defRPr/>
            </a:pPr>
            <a:endParaRPr lang="en-US" dirty="0"/>
          </a:p>
        </p:txBody>
      </p:sp>
      <p:pic>
        <p:nvPicPr>
          <p:cNvPr id="39940" name="Picture 10" descr="ESRF-092013-0389-sm.jpg"/>
          <p:cNvPicPr>
            <a:picLocks noChangeAspect="1"/>
          </p:cNvPicPr>
          <p:nvPr/>
        </p:nvPicPr>
        <p:blipFill>
          <a:blip r:embed="rId2"/>
          <a:srcRect/>
          <a:stretch>
            <a:fillRect/>
          </a:stretch>
        </p:blipFill>
        <p:spPr bwMode="auto">
          <a:xfrm>
            <a:off x="1331913" y="841375"/>
            <a:ext cx="6480175" cy="4335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51"/>
          <p:cNvPicPr>
            <a:picLocks noChangeAspect="1" noChangeArrowheads="1"/>
          </p:cNvPicPr>
          <p:nvPr/>
        </p:nvPicPr>
        <p:blipFill>
          <a:blip r:embed="rId2"/>
          <a:srcRect/>
          <a:stretch>
            <a:fillRect/>
          </a:stretch>
        </p:blipFill>
        <p:spPr bwMode="auto">
          <a:xfrm>
            <a:off x="1727200" y="1538288"/>
            <a:ext cx="4114800" cy="2698750"/>
          </a:xfrm>
          <a:prstGeom prst="rect">
            <a:avLst/>
          </a:prstGeom>
          <a:noFill/>
          <a:ln w="9525">
            <a:noFill/>
            <a:miter lim="800000"/>
            <a:headEnd/>
            <a:tailEnd/>
          </a:ln>
        </p:spPr>
      </p:pic>
      <p:sp>
        <p:nvSpPr>
          <p:cNvPr id="11266" name="Rectangle 2"/>
          <p:cNvSpPr>
            <a:spLocks noGrp="1" noChangeArrowheads="1"/>
          </p:cNvSpPr>
          <p:nvPr>
            <p:ph type="title" idx="4294967295"/>
          </p:nvPr>
        </p:nvSpPr>
        <p:spPr/>
        <p:txBody>
          <a:bodyPr wrap="square" lIns="91440" tIns="45720" rIns="91440" bIns="45720" numCol="1" compatLnSpc="1">
            <a:prstTxWarp prst="textNoShape">
              <a:avLst/>
            </a:prstTxWarp>
          </a:bodyPr>
          <a:lstStyle/>
          <a:p>
            <a:pPr eaLnBrk="1" hangingPunct="1"/>
            <a:r>
              <a:rPr lang="en-US" altLang="en-US" sz="1800" cap="none" dirty="0" smtClean="0"/>
              <a:t>Single  kick or resonant cleaning? </a:t>
            </a:r>
          </a:p>
        </p:txBody>
      </p:sp>
      <p:sp>
        <p:nvSpPr>
          <p:cNvPr id="11267" name="Rectangle 3"/>
          <p:cNvSpPr>
            <a:spLocks noGrp="1" noChangeArrowheads="1"/>
          </p:cNvSpPr>
          <p:nvPr>
            <p:ph type="body" idx="4294967295"/>
          </p:nvPr>
        </p:nvSpPr>
        <p:spPr>
          <a:xfrm>
            <a:off x="501650" y="4613275"/>
            <a:ext cx="8189913" cy="795338"/>
          </a:xfrm>
        </p:spPr>
        <p:txBody>
          <a:bodyPr lIns="91440" tIns="45720" rIns="91440" bIns="45720"/>
          <a:lstStyle/>
          <a:p>
            <a:pPr eaLnBrk="1" hangingPunct="1"/>
            <a:r>
              <a:rPr lang="en-US" altLang="en-US" sz="1200" smtClean="0"/>
              <a:t>Beam position at turn n:  z</a:t>
            </a:r>
            <a:r>
              <a:rPr lang="en-US" altLang="en-US" sz="1200" b="0" baseline="-25000" smtClean="0"/>
              <a:t>n</a:t>
            </a:r>
            <a:r>
              <a:rPr lang="en-US" altLang="en-US" sz="1200" smtClean="0"/>
              <a:t>= z</a:t>
            </a:r>
            <a:r>
              <a:rPr lang="en-US" altLang="en-US" sz="1200" b="0" baseline="-25000" smtClean="0"/>
              <a:t>0</a:t>
            </a:r>
            <a:r>
              <a:rPr lang="en-US" altLang="en-US" sz="1200" b="0" smtClean="0"/>
              <a:t> </a:t>
            </a:r>
            <a:r>
              <a:rPr lang="en-US" altLang="en-US" sz="1200" smtClean="0"/>
              <a:t>sin (2</a:t>
            </a:r>
            <a:r>
              <a:rPr lang="en-US" altLang="en-US" sz="1200" b="0" smtClean="0">
                <a:latin typeface="Symbol" pitchFamily="18" charset="2"/>
              </a:rPr>
              <a:t>pu</a:t>
            </a:r>
            <a:r>
              <a:rPr lang="en-US" altLang="en-US" sz="1200" b="0" baseline="-25000" smtClean="0"/>
              <a:t>z</a:t>
            </a:r>
            <a:r>
              <a:rPr lang="en-US" altLang="en-US" sz="1200" b="0" smtClean="0"/>
              <a:t>*</a:t>
            </a:r>
            <a:r>
              <a:rPr lang="en-US" altLang="en-US" sz="1200" smtClean="0"/>
              <a:t>n)</a:t>
            </a:r>
          </a:p>
          <a:p>
            <a:pPr eaLnBrk="1" hangingPunct="1"/>
            <a:r>
              <a:rPr lang="en-US" altLang="en-US" sz="1200" smtClean="0"/>
              <a:t>Kick at turn n: z</a:t>
            </a:r>
            <a:r>
              <a:rPr lang="en-US" altLang="en-US" sz="1200" b="0" baseline="-25000" smtClean="0"/>
              <a:t>n</a:t>
            </a:r>
            <a:r>
              <a:rPr lang="en-US" altLang="en-US" sz="1200" smtClean="0"/>
              <a:t>= z</a:t>
            </a:r>
            <a:r>
              <a:rPr lang="en-US" altLang="en-US" sz="1200" b="0" baseline="-25000" smtClean="0"/>
              <a:t>0</a:t>
            </a:r>
            <a:r>
              <a:rPr lang="en-US" altLang="en-US" sz="1200" b="0" smtClean="0"/>
              <a:t> </a:t>
            </a:r>
            <a:r>
              <a:rPr lang="en-US" altLang="en-US" sz="1200" smtClean="0"/>
              <a:t>cos (2</a:t>
            </a:r>
            <a:r>
              <a:rPr lang="en-US" altLang="en-US" sz="1200" b="0" smtClean="0">
                <a:latin typeface="Symbol" pitchFamily="18" charset="2"/>
              </a:rPr>
              <a:t>pu</a:t>
            </a:r>
            <a:r>
              <a:rPr lang="en-US" altLang="en-US" sz="1200" b="0" baseline="-25000" smtClean="0"/>
              <a:t>z</a:t>
            </a:r>
            <a:r>
              <a:rPr lang="en-US" altLang="en-US" sz="1200" b="0" smtClean="0"/>
              <a:t>*</a:t>
            </a:r>
            <a:r>
              <a:rPr lang="en-US" altLang="en-US" sz="1200" smtClean="0"/>
              <a:t>n)</a:t>
            </a:r>
          </a:p>
          <a:p>
            <a:pPr eaLnBrk="1" hangingPunct="1"/>
            <a:r>
              <a:rPr lang="en-US" altLang="en-US" sz="1200" smtClean="0"/>
              <a:t>        </a:t>
            </a:r>
            <a:r>
              <a:rPr lang="en-US" altLang="en-US" sz="1200" i="1" smtClean="0"/>
              <a:t>We neglect the decoherency due to </a:t>
            </a:r>
            <a:r>
              <a:rPr lang="en-US" altLang="en-US" sz="1200" i="1" smtClean="0">
                <a:latin typeface="Symbol" pitchFamily="18" charset="2"/>
              </a:rPr>
              <a:t>x</a:t>
            </a:r>
          </a:p>
        </p:txBody>
      </p:sp>
      <p:sp>
        <p:nvSpPr>
          <p:cNvPr id="11268" name="AutoShape 5"/>
          <p:cNvSpPr>
            <a:spLocks noChangeArrowheads="1"/>
          </p:cNvSpPr>
          <p:nvPr/>
        </p:nvSpPr>
        <p:spPr bwMode="auto">
          <a:xfrm>
            <a:off x="1652588" y="2860675"/>
            <a:ext cx="190500" cy="85725"/>
          </a:xfrm>
          <a:prstGeom prst="sun">
            <a:avLst>
              <a:gd name="adj" fmla="val 25000"/>
            </a:avLst>
          </a:prstGeom>
          <a:solidFill>
            <a:srgbClr val="FF0000"/>
          </a:solidFill>
          <a:ln w="12700" cap="sq">
            <a:solidFill>
              <a:schemeClr val="tx1"/>
            </a:solidFill>
            <a:miter lim="800000"/>
            <a:headEnd type="none" w="sm" len="sm"/>
            <a:tailEnd type="none" w="sm" len="sm"/>
          </a:ln>
        </p:spPr>
        <p:txBody>
          <a:bodyPr wrap="none" anchor="ctr"/>
          <a:lstStyle/>
          <a:p>
            <a:pPr>
              <a:spcAft>
                <a:spcPts val="1000"/>
              </a:spcAft>
              <a:buFont typeface="Arial" charset="0"/>
              <a:buNone/>
            </a:pPr>
            <a:endParaRPr lang="en-GB" altLang="en-US" sz="1000" b="1">
              <a:solidFill>
                <a:srgbClr val="0098D4"/>
              </a:solidFill>
            </a:endParaRPr>
          </a:p>
        </p:txBody>
      </p:sp>
      <p:sp>
        <p:nvSpPr>
          <p:cNvPr id="11269" name="AutoShape 6"/>
          <p:cNvSpPr>
            <a:spLocks noChangeArrowheads="1"/>
          </p:cNvSpPr>
          <p:nvPr/>
        </p:nvSpPr>
        <p:spPr bwMode="auto">
          <a:xfrm>
            <a:off x="2447925" y="2076450"/>
            <a:ext cx="190500" cy="87313"/>
          </a:xfrm>
          <a:prstGeom prst="sun">
            <a:avLst>
              <a:gd name="adj" fmla="val 25000"/>
            </a:avLst>
          </a:prstGeom>
          <a:solidFill>
            <a:srgbClr val="FF0000"/>
          </a:solidFill>
          <a:ln w="12700" cap="sq">
            <a:solidFill>
              <a:schemeClr val="tx1"/>
            </a:solidFill>
            <a:miter lim="800000"/>
            <a:headEnd type="none" w="sm" len="sm"/>
            <a:tailEnd type="none" w="sm" len="sm"/>
          </a:ln>
        </p:spPr>
        <p:txBody>
          <a:bodyPr wrap="none" anchor="ctr"/>
          <a:lstStyle/>
          <a:p>
            <a:pPr>
              <a:spcAft>
                <a:spcPts val="1000"/>
              </a:spcAft>
              <a:buFont typeface="Arial" charset="0"/>
              <a:buNone/>
            </a:pPr>
            <a:endParaRPr lang="en-GB" altLang="en-US" sz="1000" b="1">
              <a:solidFill>
                <a:srgbClr val="0098D4"/>
              </a:solidFill>
            </a:endParaRPr>
          </a:p>
        </p:txBody>
      </p:sp>
      <p:sp>
        <p:nvSpPr>
          <p:cNvPr id="11270" name="AutoShape 7"/>
          <p:cNvSpPr>
            <a:spLocks noChangeArrowheads="1"/>
          </p:cNvSpPr>
          <p:nvPr/>
        </p:nvSpPr>
        <p:spPr bwMode="auto">
          <a:xfrm>
            <a:off x="3262313" y="3219450"/>
            <a:ext cx="190500" cy="87313"/>
          </a:xfrm>
          <a:prstGeom prst="sun">
            <a:avLst>
              <a:gd name="adj" fmla="val 25000"/>
            </a:avLst>
          </a:prstGeom>
          <a:solidFill>
            <a:srgbClr val="FF0000"/>
          </a:solidFill>
          <a:ln w="12700" cap="sq">
            <a:solidFill>
              <a:schemeClr val="tx1"/>
            </a:solidFill>
            <a:miter lim="800000"/>
            <a:headEnd type="none" w="sm" len="sm"/>
            <a:tailEnd type="none" w="sm" len="sm"/>
          </a:ln>
        </p:spPr>
        <p:txBody>
          <a:bodyPr wrap="none" anchor="ctr"/>
          <a:lstStyle/>
          <a:p>
            <a:pPr>
              <a:spcAft>
                <a:spcPts val="1000"/>
              </a:spcAft>
              <a:buFont typeface="Arial" charset="0"/>
              <a:buNone/>
            </a:pPr>
            <a:endParaRPr lang="en-GB" altLang="en-US" sz="1000" b="1">
              <a:solidFill>
                <a:srgbClr val="0098D4"/>
              </a:solidFill>
            </a:endParaRPr>
          </a:p>
        </p:txBody>
      </p:sp>
      <p:sp>
        <p:nvSpPr>
          <p:cNvPr id="11271" name="AutoShape 8"/>
          <p:cNvSpPr>
            <a:spLocks noChangeArrowheads="1"/>
          </p:cNvSpPr>
          <p:nvPr/>
        </p:nvSpPr>
        <p:spPr bwMode="auto">
          <a:xfrm>
            <a:off x="4106863" y="3695700"/>
            <a:ext cx="190500" cy="87313"/>
          </a:xfrm>
          <a:prstGeom prst="sun">
            <a:avLst>
              <a:gd name="adj" fmla="val 25000"/>
            </a:avLst>
          </a:prstGeom>
          <a:solidFill>
            <a:srgbClr val="FF0000"/>
          </a:solidFill>
          <a:ln w="12700" cap="sq">
            <a:solidFill>
              <a:schemeClr val="tx1"/>
            </a:solidFill>
            <a:miter lim="800000"/>
            <a:headEnd type="none" w="sm" len="sm"/>
            <a:tailEnd type="none" w="sm" len="sm"/>
          </a:ln>
        </p:spPr>
        <p:txBody>
          <a:bodyPr wrap="none" anchor="ctr"/>
          <a:lstStyle/>
          <a:p>
            <a:pPr>
              <a:spcAft>
                <a:spcPts val="1000"/>
              </a:spcAft>
              <a:buFont typeface="Arial" charset="0"/>
              <a:buNone/>
            </a:pPr>
            <a:endParaRPr lang="en-GB" altLang="en-US" sz="1000" b="1">
              <a:solidFill>
                <a:srgbClr val="0098D4"/>
              </a:solidFill>
            </a:endParaRPr>
          </a:p>
        </p:txBody>
      </p:sp>
      <p:sp>
        <p:nvSpPr>
          <p:cNvPr id="11272" name="AutoShape 9"/>
          <p:cNvSpPr>
            <a:spLocks noChangeArrowheads="1"/>
          </p:cNvSpPr>
          <p:nvPr/>
        </p:nvSpPr>
        <p:spPr bwMode="auto">
          <a:xfrm>
            <a:off x="2036763" y="3414713"/>
            <a:ext cx="190500" cy="87312"/>
          </a:xfrm>
          <a:prstGeom prst="sun">
            <a:avLst>
              <a:gd name="adj" fmla="val 25000"/>
            </a:avLst>
          </a:prstGeom>
          <a:solidFill>
            <a:srgbClr val="FF0000"/>
          </a:solidFill>
          <a:ln w="12700" cap="sq">
            <a:solidFill>
              <a:schemeClr val="tx1"/>
            </a:solidFill>
            <a:miter lim="800000"/>
            <a:headEnd type="none" w="sm" len="sm"/>
            <a:tailEnd type="none" w="sm" len="sm"/>
          </a:ln>
        </p:spPr>
        <p:txBody>
          <a:bodyPr wrap="none" anchor="ctr"/>
          <a:lstStyle/>
          <a:p>
            <a:pPr>
              <a:spcAft>
                <a:spcPts val="1000"/>
              </a:spcAft>
              <a:buFont typeface="Arial" charset="0"/>
              <a:buNone/>
            </a:pPr>
            <a:endParaRPr lang="en-GB" altLang="en-US" sz="1000" b="1">
              <a:solidFill>
                <a:srgbClr val="0098D4"/>
              </a:solidFill>
            </a:endParaRPr>
          </a:p>
        </p:txBody>
      </p:sp>
      <p:sp>
        <p:nvSpPr>
          <p:cNvPr id="11273" name="AutoShape 10"/>
          <p:cNvSpPr>
            <a:spLocks noChangeArrowheads="1"/>
          </p:cNvSpPr>
          <p:nvPr/>
        </p:nvSpPr>
        <p:spPr bwMode="auto">
          <a:xfrm>
            <a:off x="2868613" y="3162300"/>
            <a:ext cx="190500" cy="85725"/>
          </a:xfrm>
          <a:prstGeom prst="sun">
            <a:avLst>
              <a:gd name="adj" fmla="val 25000"/>
            </a:avLst>
          </a:prstGeom>
          <a:solidFill>
            <a:srgbClr val="FF0000"/>
          </a:solidFill>
          <a:ln w="12700" cap="sq">
            <a:solidFill>
              <a:schemeClr val="tx1"/>
            </a:solidFill>
            <a:miter lim="800000"/>
            <a:headEnd type="none" w="sm" len="sm"/>
            <a:tailEnd type="none" w="sm" len="sm"/>
          </a:ln>
        </p:spPr>
        <p:txBody>
          <a:bodyPr wrap="none" anchor="ctr"/>
          <a:lstStyle/>
          <a:p>
            <a:pPr>
              <a:spcAft>
                <a:spcPts val="1000"/>
              </a:spcAft>
              <a:buFont typeface="Arial" charset="0"/>
              <a:buNone/>
            </a:pPr>
            <a:endParaRPr lang="en-GB" altLang="en-US" sz="1000" b="1">
              <a:solidFill>
                <a:srgbClr val="0098D4"/>
              </a:solidFill>
            </a:endParaRPr>
          </a:p>
        </p:txBody>
      </p:sp>
      <p:sp>
        <p:nvSpPr>
          <p:cNvPr id="11274" name="AutoShape 11"/>
          <p:cNvSpPr>
            <a:spLocks noChangeArrowheads="1"/>
          </p:cNvSpPr>
          <p:nvPr/>
        </p:nvSpPr>
        <p:spPr bwMode="auto">
          <a:xfrm>
            <a:off x="3690938" y="1863725"/>
            <a:ext cx="190500" cy="85725"/>
          </a:xfrm>
          <a:prstGeom prst="sun">
            <a:avLst>
              <a:gd name="adj" fmla="val 25000"/>
            </a:avLst>
          </a:prstGeom>
          <a:solidFill>
            <a:srgbClr val="FF0000"/>
          </a:solidFill>
          <a:ln w="12700" cap="sq">
            <a:solidFill>
              <a:schemeClr val="tx1"/>
            </a:solidFill>
            <a:miter lim="800000"/>
            <a:headEnd type="none" w="sm" len="sm"/>
            <a:tailEnd type="none" w="sm" len="sm"/>
          </a:ln>
        </p:spPr>
        <p:txBody>
          <a:bodyPr wrap="none" anchor="ctr"/>
          <a:lstStyle/>
          <a:p>
            <a:pPr>
              <a:spcAft>
                <a:spcPts val="1000"/>
              </a:spcAft>
              <a:buFont typeface="Arial" charset="0"/>
              <a:buNone/>
            </a:pPr>
            <a:endParaRPr lang="en-GB" altLang="en-US" sz="1000" b="1">
              <a:solidFill>
                <a:srgbClr val="0098D4"/>
              </a:solidFill>
            </a:endParaRPr>
          </a:p>
        </p:txBody>
      </p:sp>
      <p:sp>
        <p:nvSpPr>
          <p:cNvPr id="11275" name="AutoShape 12"/>
          <p:cNvSpPr>
            <a:spLocks noChangeArrowheads="1"/>
          </p:cNvSpPr>
          <p:nvPr/>
        </p:nvSpPr>
        <p:spPr bwMode="auto">
          <a:xfrm>
            <a:off x="4511675" y="2949575"/>
            <a:ext cx="190500" cy="87313"/>
          </a:xfrm>
          <a:prstGeom prst="sun">
            <a:avLst>
              <a:gd name="adj" fmla="val 25000"/>
            </a:avLst>
          </a:prstGeom>
          <a:solidFill>
            <a:srgbClr val="FF0000"/>
          </a:solidFill>
          <a:ln w="12700" cap="sq">
            <a:solidFill>
              <a:schemeClr val="tx1"/>
            </a:solidFill>
            <a:miter lim="800000"/>
            <a:headEnd type="none" w="sm" len="sm"/>
            <a:tailEnd type="none" w="sm" len="sm"/>
          </a:ln>
        </p:spPr>
        <p:txBody>
          <a:bodyPr wrap="none" anchor="ctr"/>
          <a:lstStyle/>
          <a:p>
            <a:pPr>
              <a:spcAft>
                <a:spcPts val="1000"/>
              </a:spcAft>
              <a:buFont typeface="Arial" charset="0"/>
              <a:buNone/>
            </a:pPr>
            <a:endParaRPr lang="en-GB" altLang="en-US" sz="1000" b="1">
              <a:solidFill>
                <a:srgbClr val="0098D4"/>
              </a:solidFill>
            </a:endParaRPr>
          </a:p>
        </p:txBody>
      </p:sp>
      <p:sp>
        <p:nvSpPr>
          <p:cNvPr id="11276" name="AutoShape 13"/>
          <p:cNvSpPr>
            <a:spLocks noChangeArrowheads="1"/>
          </p:cNvSpPr>
          <p:nvPr/>
        </p:nvSpPr>
        <p:spPr bwMode="auto">
          <a:xfrm>
            <a:off x="4938713" y="1866900"/>
            <a:ext cx="190500" cy="87313"/>
          </a:xfrm>
          <a:prstGeom prst="sun">
            <a:avLst>
              <a:gd name="adj" fmla="val 25000"/>
            </a:avLst>
          </a:prstGeom>
          <a:solidFill>
            <a:srgbClr val="FF0000"/>
          </a:solidFill>
          <a:ln w="12700" cap="sq">
            <a:solidFill>
              <a:schemeClr val="tx1"/>
            </a:solidFill>
            <a:miter lim="800000"/>
            <a:headEnd type="none" w="sm" len="sm"/>
            <a:tailEnd type="none" w="sm" len="sm"/>
          </a:ln>
        </p:spPr>
        <p:txBody>
          <a:bodyPr wrap="none" anchor="ctr"/>
          <a:lstStyle/>
          <a:p>
            <a:pPr>
              <a:spcAft>
                <a:spcPts val="1000"/>
              </a:spcAft>
              <a:buFont typeface="Arial" charset="0"/>
              <a:buNone/>
            </a:pPr>
            <a:endParaRPr lang="en-GB" altLang="en-US" sz="1000" b="1">
              <a:solidFill>
                <a:srgbClr val="0098D4"/>
              </a:solidFill>
            </a:endParaRPr>
          </a:p>
        </p:txBody>
      </p:sp>
      <p:sp>
        <p:nvSpPr>
          <p:cNvPr id="11277" name="AutoShape 14"/>
          <p:cNvSpPr>
            <a:spLocks noChangeArrowheads="1"/>
          </p:cNvSpPr>
          <p:nvPr/>
        </p:nvSpPr>
        <p:spPr bwMode="auto">
          <a:xfrm>
            <a:off x="5327650" y="4121150"/>
            <a:ext cx="190500" cy="87313"/>
          </a:xfrm>
          <a:prstGeom prst="sun">
            <a:avLst>
              <a:gd name="adj" fmla="val 25000"/>
            </a:avLst>
          </a:prstGeom>
          <a:solidFill>
            <a:srgbClr val="FF0000"/>
          </a:solidFill>
          <a:ln w="12700" cap="sq">
            <a:solidFill>
              <a:schemeClr val="tx1"/>
            </a:solidFill>
            <a:miter lim="800000"/>
            <a:headEnd type="none" w="sm" len="sm"/>
            <a:tailEnd type="none" w="sm" len="sm"/>
          </a:ln>
        </p:spPr>
        <p:txBody>
          <a:bodyPr wrap="none" anchor="ctr"/>
          <a:lstStyle/>
          <a:p>
            <a:pPr>
              <a:spcAft>
                <a:spcPts val="1000"/>
              </a:spcAft>
              <a:buFont typeface="Arial" charset="0"/>
              <a:buNone/>
            </a:pPr>
            <a:endParaRPr lang="en-GB" altLang="en-US" sz="1000" b="1">
              <a:solidFill>
                <a:srgbClr val="0098D4"/>
              </a:solidFill>
            </a:endParaRPr>
          </a:p>
        </p:txBody>
      </p:sp>
      <p:sp>
        <p:nvSpPr>
          <p:cNvPr id="11278" name="AutoShape 15"/>
          <p:cNvSpPr>
            <a:spLocks noChangeArrowheads="1"/>
          </p:cNvSpPr>
          <p:nvPr/>
        </p:nvSpPr>
        <p:spPr bwMode="auto">
          <a:xfrm>
            <a:off x="5749925" y="2047875"/>
            <a:ext cx="190500" cy="85725"/>
          </a:xfrm>
          <a:prstGeom prst="sun">
            <a:avLst>
              <a:gd name="adj" fmla="val 25000"/>
            </a:avLst>
          </a:prstGeom>
          <a:solidFill>
            <a:srgbClr val="FF0000"/>
          </a:solidFill>
          <a:ln w="12700" cap="sq">
            <a:solidFill>
              <a:schemeClr val="tx1"/>
            </a:solidFill>
            <a:miter lim="800000"/>
            <a:headEnd type="none" w="sm" len="sm"/>
            <a:tailEnd type="none" w="sm" len="sm"/>
          </a:ln>
        </p:spPr>
        <p:txBody>
          <a:bodyPr wrap="none" anchor="ctr"/>
          <a:lstStyle/>
          <a:p>
            <a:pPr>
              <a:spcAft>
                <a:spcPts val="1000"/>
              </a:spcAft>
              <a:buFont typeface="Arial" charset="0"/>
              <a:buNone/>
            </a:pPr>
            <a:endParaRPr lang="en-GB" altLang="en-US" sz="1000" b="1">
              <a:solidFill>
                <a:srgbClr val="0098D4"/>
              </a:solidFill>
            </a:endParaRPr>
          </a:p>
        </p:txBody>
      </p:sp>
      <p:sp>
        <p:nvSpPr>
          <p:cNvPr id="11279" name="Line 20"/>
          <p:cNvSpPr>
            <a:spLocks noChangeShapeType="1"/>
          </p:cNvSpPr>
          <p:nvPr/>
        </p:nvSpPr>
        <p:spPr bwMode="auto">
          <a:xfrm flipH="1">
            <a:off x="2555875" y="2124075"/>
            <a:ext cx="0" cy="161925"/>
          </a:xfrm>
          <a:prstGeom prst="line">
            <a:avLst/>
          </a:prstGeom>
          <a:noFill/>
          <a:ln w="28575" cap="sq">
            <a:solidFill>
              <a:srgbClr val="00FF00"/>
            </a:solidFill>
            <a:round/>
            <a:headEnd type="none" w="sm" len="sm"/>
            <a:tailEnd type="triangle" w="sm" len="sm"/>
          </a:ln>
        </p:spPr>
        <p:txBody>
          <a:bodyPr/>
          <a:lstStyle/>
          <a:p>
            <a:endParaRPr lang="en-US"/>
          </a:p>
        </p:txBody>
      </p:sp>
      <p:sp>
        <p:nvSpPr>
          <p:cNvPr id="11280" name="Line 19"/>
          <p:cNvSpPr>
            <a:spLocks noChangeShapeType="1"/>
          </p:cNvSpPr>
          <p:nvPr/>
        </p:nvSpPr>
        <p:spPr bwMode="auto">
          <a:xfrm>
            <a:off x="2119313" y="2897188"/>
            <a:ext cx="0" cy="566737"/>
          </a:xfrm>
          <a:prstGeom prst="line">
            <a:avLst/>
          </a:prstGeom>
          <a:noFill/>
          <a:ln w="28575" cap="sq">
            <a:solidFill>
              <a:srgbClr val="00FF00"/>
            </a:solidFill>
            <a:round/>
            <a:headEnd type="none" w="sm" len="sm"/>
            <a:tailEnd type="triangle" w="sm" len="sm"/>
          </a:ln>
        </p:spPr>
        <p:txBody>
          <a:bodyPr/>
          <a:lstStyle/>
          <a:p>
            <a:endParaRPr lang="en-US"/>
          </a:p>
        </p:txBody>
      </p:sp>
      <p:sp>
        <p:nvSpPr>
          <p:cNvPr id="11281" name="Line 21"/>
          <p:cNvSpPr>
            <a:spLocks noChangeShapeType="1"/>
          </p:cNvSpPr>
          <p:nvPr/>
        </p:nvSpPr>
        <p:spPr bwMode="auto">
          <a:xfrm flipV="1">
            <a:off x="1727200" y="2151063"/>
            <a:ext cx="0" cy="746125"/>
          </a:xfrm>
          <a:prstGeom prst="line">
            <a:avLst/>
          </a:prstGeom>
          <a:noFill/>
          <a:ln w="28575" cap="sq">
            <a:solidFill>
              <a:srgbClr val="00FF00"/>
            </a:solidFill>
            <a:round/>
            <a:headEnd type="none" w="sm" len="sm"/>
            <a:tailEnd type="triangle" w="sm" len="sm"/>
          </a:ln>
        </p:spPr>
        <p:txBody>
          <a:bodyPr/>
          <a:lstStyle/>
          <a:p>
            <a:endParaRPr lang="en-US"/>
          </a:p>
        </p:txBody>
      </p:sp>
      <p:sp>
        <p:nvSpPr>
          <p:cNvPr id="11282" name="Line 22"/>
          <p:cNvSpPr>
            <a:spLocks noChangeShapeType="1"/>
          </p:cNvSpPr>
          <p:nvPr/>
        </p:nvSpPr>
        <p:spPr bwMode="auto">
          <a:xfrm flipH="1" flipV="1">
            <a:off x="2940050" y="2595563"/>
            <a:ext cx="36513" cy="600075"/>
          </a:xfrm>
          <a:prstGeom prst="line">
            <a:avLst/>
          </a:prstGeom>
          <a:noFill/>
          <a:ln w="28575" cap="sq">
            <a:solidFill>
              <a:srgbClr val="00FF00"/>
            </a:solidFill>
            <a:round/>
            <a:headEnd type="none" w="sm" len="sm"/>
            <a:tailEnd type="triangle" w="sm" len="sm"/>
          </a:ln>
        </p:spPr>
        <p:txBody>
          <a:bodyPr/>
          <a:lstStyle/>
          <a:p>
            <a:endParaRPr lang="en-US"/>
          </a:p>
        </p:txBody>
      </p:sp>
      <p:sp>
        <p:nvSpPr>
          <p:cNvPr id="11283" name="Line 23"/>
          <p:cNvSpPr>
            <a:spLocks noChangeShapeType="1"/>
          </p:cNvSpPr>
          <p:nvPr/>
        </p:nvSpPr>
        <p:spPr bwMode="auto">
          <a:xfrm>
            <a:off x="3370263" y="3257550"/>
            <a:ext cx="0" cy="679450"/>
          </a:xfrm>
          <a:prstGeom prst="line">
            <a:avLst/>
          </a:prstGeom>
          <a:noFill/>
          <a:ln w="28575" cap="sq">
            <a:solidFill>
              <a:srgbClr val="00FF00"/>
            </a:solidFill>
            <a:round/>
            <a:headEnd type="none" w="sm" len="sm"/>
            <a:tailEnd type="triangle" w="sm" len="sm"/>
          </a:ln>
        </p:spPr>
        <p:txBody>
          <a:bodyPr/>
          <a:lstStyle/>
          <a:p>
            <a:endParaRPr lang="en-US"/>
          </a:p>
        </p:txBody>
      </p:sp>
      <p:sp>
        <p:nvSpPr>
          <p:cNvPr id="11284" name="Line 24"/>
          <p:cNvSpPr>
            <a:spLocks noChangeShapeType="1"/>
          </p:cNvSpPr>
          <p:nvPr/>
        </p:nvSpPr>
        <p:spPr bwMode="auto">
          <a:xfrm flipV="1">
            <a:off x="3797300" y="1687513"/>
            <a:ext cx="0" cy="209550"/>
          </a:xfrm>
          <a:prstGeom prst="line">
            <a:avLst/>
          </a:prstGeom>
          <a:noFill/>
          <a:ln w="28575" cap="sq">
            <a:solidFill>
              <a:srgbClr val="00FF00"/>
            </a:solidFill>
            <a:round/>
            <a:headEnd type="none" w="sm" len="sm"/>
            <a:tailEnd type="triangle" w="sm" len="sm"/>
          </a:ln>
        </p:spPr>
        <p:txBody>
          <a:bodyPr/>
          <a:lstStyle/>
          <a:p>
            <a:endParaRPr lang="en-US"/>
          </a:p>
        </p:txBody>
      </p:sp>
      <p:sp>
        <p:nvSpPr>
          <p:cNvPr id="11285" name="Line 25"/>
          <p:cNvSpPr>
            <a:spLocks noChangeShapeType="1"/>
          </p:cNvSpPr>
          <p:nvPr/>
        </p:nvSpPr>
        <p:spPr bwMode="auto">
          <a:xfrm flipV="1">
            <a:off x="4189413" y="3306763"/>
            <a:ext cx="0" cy="422275"/>
          </a:xfrm>
          <a:prstGeom prst="line">
            <a:avLst/>
          </a:prstGeom>
          <a:noFill/>
          <a:ln w="28575" cap="sq">
            <a:solidFill>
              <a:srgbClr val="00FF00"/>
            </a:solidFill>
            <a:round/>
            <a:headEnd type="none" w="sm" len="sm"/>
            <a:tailEnd type="triangle" w="sm" len="sm"/>
          </a:ln>
        </p:spPr>
        <p:txBody>
          <a:bodyPr/>
          <a:lstStyle/>
          <a:p>
            <a:endParaRPr lang="en-US"/>
          </a:p>
        </p:txBody>
      </p:sp>
      <p:sp>
        <p:nvSpPr>
          <p:cNvPr id="11286" name="Line 26"/>
          <p:cNvSpPr>
            <a:spLocks noChangeShapeType="1"/>
          </p:cNvSpPr>
          <p:nvPr/>
        </p:nvSpPr>
        <p:spPr bwMode="auto">
          <a:xfrm>
            <a:off x="4618038" y="2997200"/>
            <a:ext cx="0" cy="730250"/>
          </a:xfrm>
          <a:prstGeom prst="line">
            <a:avLst/>
          </a:prstGeom>
          <a:noFill/>
          <a:ln w="28575" cap="sq">
            <a:solidFill>
              <a:srgbClr val="00FF00"/>
            </a:solidFill>
            <a:round/>
            <a:headEnd type="none" w="sm" len="sm"/>
            <a:tailEnd type="triangle" w="sm" len="sm"/>
          </a:ln>
        </p:spPr>
        <p:txBody>
          <a:bodyPr/>
          <a:lstStyle/>
          <a:p>
            <a:endParaRPr lang="en-US"/>
          </a:p>
        </p:txBody>
      </p:sp>
      <p:sp>
        <p:nvSpPr>
          <p:cNvPr id="11287" name="Line 27"/>
          <p:cNvSpPr>
            <a:spLocks noChangeShapeType="1"/>
          </p:cNvSpPr>
          <p:nvPr/>
        </p:nvSpPr>
        <p:spPr bwMode="auto">
          <a:xfrm flipV="1">
            <a:off x="5040313" y="1327150"/>
            <a:ext cx="28575" cy="569913"/>
          </a:xfrm>
          <a:prstGeom prst="line">
            <a:avLst/>
          </a:prstGeom>
          <a:noFill/>
          <a:ln w="28575" cap="sq">
            <a:solidFill>
              <a:srgbClr val="00FF00"/>
            </a:solidFill>
            <a:round/>
            <a:headEnd type="none" w="sm" len="sm"/>
            <a:tailEnd type="triangle" w="sm" len="sm"/>
          </a:ln>
        </p:spPr>
        <p:txBody>
          <a:bodyPr/>
          <a:lstStyle/>
          <a:p>
            <a:endParaRPr lang="en-US"/>
          </a:p>
        </p:txBody>
      </p:sp>
      <p:sp>
        <p:nvSpPr>
          <p:cNvPr id="11288" name="Line 28"/>
          <p:cNvSpPr>
            <a:spLocks noChangeShapeType="1"/>
          </p:cNvSpPr>
          <p:nvPr/>
        </p:nvSpPr>
        <p:spPr bwMode="auto">
          <a:xfrm flipV="1">
            <a:off x="5411788" y="4076700"/>
            <a:ext cx="0" cy="82550"/>
          </a:xfrm>
          <a:prstGeom prst="line">
            <a:avLst/>
          </a:prstGeom>
          <a:noFill/>
          <a:ln w="28575" cap="sq">
            <a:solidFill>
              <a:srgbClr val="00FF00"/>
            </a:solidFill>
            <a:round/>
            <a:headEnd type="none" w="sm" len="sm"/>
            <a:tailEnd type="triangle" w="sm" len="sm"/>
          </a:ln>
        </p:spPr>
        <p:txBody>
          <a:bodyPr/>
          <a:lstStyle/>
          <a:p>
            <a:endParaRPr lang="en-US"/>
          </a:p>
        </p:txBody>
      </p:sp>
      <p:sp>
        <p:nvSpPr>
          <p:cNvPr id="11289" name="Line 29"/>
          <p:cNvSpPr>
            <a:spLocks noChangeShapeType="1"/>
          </p:cNvSpPr>
          <p:nvPr/>
        </p:nvSpPr>
        <p:spPr bwMode="auto">
          <a:xfrm>
            <a:off x="5832475" y="2108200"/>
            <a:ext cx="0" cy="565150"/>
          </a:xfrm>
          <a:prstGeom prst="line">
            <a:avLst/>
          </a:prstGeom>
          <a:noFill/>
          <a:ln w="28575" cap="sq">
            <a:solidFill>
              <a:srgbClr val="00FF00"/>
            </a:solidFill>
            <a:round/>
            <a:headEnd type="none" w="sm" len="sm"/>
            <a:tailEnd type="triangle" w="sm" len="sm"/>
          </a:ln>
        </p:spPr>
        <p:txBody>
          <a:bodyPr/>
          <a:lstStyle/>
          <a:p>
            <a:endParaRPr lang="en-US"/>
          </a:p>
        </p:txBody>
      </p:sp>
      <p:sp>
        <p:nvSpPr>
          <p:cNvPr id="11290" name="Line 32"/>
          <p:cNvSpPr>
            <a:spLocks noChangeShapeType="1"/>
          </p:cNvSpPr>
          <p:nvPr/>
        </p:nvSpPr>
        <p:spPr bwMode="auto">
          <a:xfrm flipV="1">
            <a:off x="7272338" y="2557463"/>
            <a:ext cx="0" cy="209550"/>
          </a:xfrm>
          <a:prstGeom prst="line">
            <a:avLst/>
          </a:prstGeom>
          <a:noFill/>
          <a:ln w="28575" cap="sq">
            <a:solidFill>
              <a:srgbClr val="00FF00"/>
            </a:solidFill>
            <a:round/>
            <a:headEnd type="none" w="sm" len="sm"/>
            <a:tailEnd type="triangle" w="sm" len="sm"/>
          </a:ln>
        </p:spPr>
        <p:txBody>
          <a:bodyPr/>
          <a:lstStyle/>
          <a:p>
            <a:endParaRPr lang="en-US"/>
          </a:p>
        </p:txBody>
      </p:sp>
      <p:sp>
        <p:nvSpPr>
          <p:cNvPr id="11291" name="Text Box 35"/>
          <p:cNvSpPr txBox="1">
            <a:spLocks noChangeArrowheads="1"/>
          </p:cNvSpPr>
          <p:nvPr/>
        </p:nvSpPr>
        <p:spPr bwMode="auto">
          <a:xfrm>
            <a:off x="7380288" y="2108200"/>
            <a:ext cx="1179512" cy="274638"/>
          </a:xfrm>
          <a:prstGeom prst="rect">
            <a:avLst/>
          </a:prstGeom>
          <a:noFill/>
          <a:ln w="12700" cap="sq">
            <a:noFill/>
            <a:miter lim="800000"/>
            <a:headEnd type="none" w="sm" len="sm"/>
            <a:tailEnd type="none" w="sm" len="sm"/>
          </a:ln>
        </p:spPr>
        <p:txBody>
          <a:bodyPr wrap="none">
            <a:spAutoFit/>
          </a:bodyPr>
          <a:lstStyle/>
          <a:p>
            <a:pPr>
              <a:spcAft>
                <a:spcPts val="1000"/>
              </a:spcAft>
              <a:buFont typeface="Arial" charset="0"/>
              <a:buNone/>
            </a:pPr>
            <a:r>
              <a:rPr lang="en-US" altLang="en-US" sz="1200">
                <a:solidFill>
                  <a:srgbClr val="0098D4"/>
                </a:solidFill>
              </a:rPr>
              <a:t>Bunch position</a:t>
            </a:r>
          </a:p>
        </p:txBody>
      </p:sp>
      <p:sp>
        <p:nvSpPr>
          <p:cNvPr id="11292" name="Text Box 36"/>
          <p:cNvSpPr txBox="1">
            <a:spLocks noChangeArrowheads="1"/>
          </p:cNvSpPr>
          <p:nvPr/>
        </p:nvSpPr>
        <p:spPr bwMode="auto">
          <a:xfrm>
            <a:off x="7375525" y="2557463"/>
            <a:ext cx="1171575" cy="274637"/>
          </a:xfrm>
          <a:prstGeom prst="rect">
            <a:avLst/>
          </a:prstGeom>
          <a:noFill/>
          <a:ln w="12700" cap="sq">
            <a:noFill/>
            <a:miter lim="800000"/>
            <a:headEnd type="none" w="sm" len="sm"/>
            <a:tailEnd type="none" w="sm" len="sm"/>
          </a:ln>
        </p:spPr>
        <p:txBody>
          <a:bodyPr wrap="none">
            <a:spAutoFit/>
          </a:bodyPr>
          <a:lstStyle/>
          <a:p>
            <a:pPr>
              <a:spcAft>
                <a:spcPts val="1000"/>
              </a:spcAft>
              <a:buFont typeface="Arial" charset="0"/>
              <a:buNone/>
            </a:pPr>
            <a:r>
              <a:rPr lang="en-US" altLang="en-US" sz="1200">
                <a:solidFill>
                  <a:srgbClr val="0098D4"/>
                </a:solidFill>
              </a:rPr>
              <a:t>Kick amplitude</a:t>
            </a:r>
          </a:p>
        </p:txBody>
      </p:sp>
      <p:grpSp>
        <p:nvGrpSpPr>
          <p:cNvPr id="11293" name="Group 53"/>
          <p:cNvGrpSpPr>
            <a:grpSpLocks/>
          </p:cNvGrpSpPr>
          <p:nvPr/>
        </p:nvGrpSpPr>
        <p:grpSpPr bwMode="auto">
          <a:xfrm>
            <a:off x="287338" y="4194175"/>
            <a:ext cx="5724525" cy="274638"/>
            <a:chOff x="181" y="3170"/>
            <a:chExt cx="3606" cy="208"/>
          </a:xfrm>
        </p:grpSpPr>
        <p:sp>
          <p:nvSpPr>
            <p:cNvPr id="11298" name="Text Box 37"/>
            <p:cNvSpPr txBox="1">
              <a:spLocks noChangeArrowheads="1"/>
            </p:cNvSpPr>
            <p:nvPr/>
          </p:nvSpPr>
          <p:spPr bwMode="auto">
            <a:xfrm>
              <a:off x="181" y="3170"/>
              <a:ext cx="919" cy="208"/>
            </a:xfrm>
            <a:prstGeom prst="rect">
              <a:avLst/>
            </a:prstGeom>
            <a:noFill/>
            <a:ln w="12700" cap="sq">
              <a:noFill/>
              <a:miter lim="800000"/>
              <a:headEnd type="none" w="sm" len="sm"/>
              <a:tailEnd type="none" w="sm" len="sm"/>
            </a:ln>
          </p:spPr>
          <p:txBody>
            <a:bodyPr>
              <a:spAutoFit/>
            </a:bodyPr>
            <a:lstStyle/>
            <a:p>
              <a:pPr algn="ctr">
                <a:spcAft>
                  <a:spcPts val="1000"/>
                </a:spcAft>
                <a:buFont typeface="Arial" charset="0"/>
                <a:buNone/>
              </a:pPr>
              <a:r>
                <a:rPr lang="en-US" altLang="en-US" sz="1000">
                  <a:solidFill>
                    <a:srgbClr val="0098D4"/>
                  </a:solidFill>
                </a:rPr>
                <a:t>Turn</a:t>
              </a:r>
              <a:r>
                <a:rPr lang="en-US" altLang="en-US" sz="1200">
                  <a:solidFill>
                    <a:srgbClr val="0098D4"/>
                  </a:solidFill>
                </a:rPr>
                <a:t> number:</a:t>
              </a:r>
            </a:p>
          </p:txBody>
        </p:sp>
        <p:grpSp>
          <p:nvGrpSpPr>
            <p:cNvPr id="11299" name="Group 52"/>
            <p:cNvGrpSpPr>
              <a:grpSpLocks/>
            </p:cNvGrpSpPr>
            <p:nvPr/>
          </p:nvGrpSpPr>
          <p:grpSpPr bwMode="auto">
            <a:xfrm>
              <a:off x="1020" y="3177"/>
              <a:ext cx="2767" cy="185"/>
              <a:chOff x="1020" y="2772"/>
              <a:chExt cx="2767" cy="185"/>
            </a:xfrm>
          </p:grpSpPr>
          <p:sp>
            <p:nvSpPr>
              <p:cNvPr id="11300" name="Text Box 38"/>
              <p:cNvSpPr txBox="1">
                <a:spLocks noChangeArrowheads="1"/>
              </p:cNvSpPr>
              <p:nvPr/>
            </p:nvSpPr>
            <p:spPr bwMode="auto">
              <a:xfrm>
                <a:off x="1020" y="2784"/>
                <a:ext cx="182" cy="173"/>
              </a:xfrm>
              <a:prstGeom prst="rect">
                <a:avLst/>
              </a:prstGeom>
              <a:noFill/>
              <a:ln w="12700" cap="sq">
                <a:noFill/>
                <a:miter lim="800000"/>
                <a:headEnd type="none" w="sm" len="sm"/>
                <a:tailEnd type="none" w="sm" len="sm"/>
              </a:ln>
            </p:spPr>
            <p:txBody>
              <a:bodyPr>
                <a:spAutoFit/>
              </a:bodyPr>
              <a:lstStyle/>
              <a:p>
                <a:pPr>
                  <a:spcBef>
                    <a:spcPct val="50000"/>
                  </a:spcBef>
                  <a:spcAft>
                    <a:spcPts val="1000"/>
                  </a:spcAft>
                  <a:buFont typeface="Arial" charset="0"/>
                  <a:buNone/>
                </a:pPr>
                <a:r>
                  <a:rPr lang="en-US" altLang="en-US" sz="700">
                    <a:solidFill>
                      <a:srgbClr val="0098D4"/>
                    </a:solidFill>
                  </a:rPr>
                  <a:t>1</a:t>
                </a:r>
              </a:p>
            </p:txBody>
          </p:sp>
          <p:sp>
            <p:nvSpPr>
              <p:cNvPr id="11301" name="Text Box 39"/>
              <p:cNvSpPr txBox="1">
                <a:spLocks noChangeArrowheads="1"/>
              </p:cNvSpPr>
              <p:nvPr/>
            </p:nvSpPr>
            <p:spPr bwMode="auto">
              <a:xfrm>
                <a:off x="1247" y="2784"/>
                <a:ext cx="182" cy="173"/>
              </a:xfrm>
              <a:prstGeom prst="rect">
                <a:avLst/>
              </a:prstGeom>
              <a:noFill/>
              <a:ln w="12700" cap="sq">
                <a:noFill/>
                <a:miter lim="800000"/>
                <a:headEnd type="none" w="sm" len="sm"/>
                <a:tailEnd type="none" w="sm" len="sm"/>
              </a:ln>
            </p:spPr>
            <p:txBody>
              <a:bodyPr>
                <a:spAutoFit/>
              </a:bodyPr>
              <a:lstStyle/>
              <a:p>
                <a:pPr>
                  <a:spcBef>
                    <a:spcPct val="50000"/>
                  </a:spcBef>
                  <a:spcAft>
                    <a:spcPts val="1000"/>
                  </a:spcAft>
                  <a:buFont typeface="Arial" charset="0"/>
                  <a:buNone/>
                </a:pPr>
                <a:r>
                  <a:rPr lang="en-US" altLang="en-US" sz="700">
                    <a:solidFill>
                      <a:srgbClr val="0098D4"/>
                    </a:solidFill>
                  </a:rPr>
                  <a:t>2</a:t>
                </a:r>
              </a:p>
            </p:txBody>
          </p:sp>
          <p:sp>
            <p:nvSpPr>
              <p:cNvPr id="11302" name="Text Box 40"/>
              <p:cNvSpPr txBox="1">
                <a:spLocks noChangeArrowheads="1"/>
              </p:cNvSpPr>
              <p:nvPr/>
            </p:nvSpPr>
            <p:spPr bwMode="auto">
              <a:xfrm>
                <a:off x="1497" y="2784"/>
                <a:ext cx="182" cy="173"/>
              </a:xfrm>
              <a:prstGeom prst="rect">
                <a:avLst/>
              </a:prstGeom>
              <a:noFill/>
              <a:ln w="12700" cap="sq">
                <a:noFill/>
                <a:miter lim="800000"/>
                <a:headEnd type="none" w="sm" len="sm"/>
                <a:tailEnd type="none" w="sm" len="sm"/>
              </a:ln>
            </p:spPr>
            <p:txBody>
              <a:bodyPr>
                <a:spAutoFit/>
              </a:bodyPr>
              <a:lstStyle/>
              <a:p>
                <a:pPr>
                  <a:spcBef>
                    <a:spcPct val="50000"/>
                  </a:spcBef>
                  <a:spcAft>
                    <a:spcPts val="1000"/>
                  </a:spcAft>
                  <a:buFont typeface="Arial" charset="0"/>
                  <a:buNone/>
                </a:pPr>
                <a:r>
                  <a:rPr lang="en-US" altLang="en-US" sz="700">
                    <a:solidFill>
                      <a:srgbClr val="0098D4"/>
                    </a:solidFill>
                  </a:rPr>
                  <a:t>3</a:t>
                </a:r>
              </a:p>
            </p:txBody>
          </p:sp>
          <p:sp>
            <p:nvSpPr>
              <p:cNvPr id="11303" name="Text Box 41"/>
              <p:cNvSpPr txBox="1">
                <a:spLocks noChangeArrowheads="1"/>
              </p:cNvSpPr>
              <p:nvPr/>
            </p:nvSpPr>
            <p:spPr bwMode="auto">
              <a:xfrm>
                <a:off x="1768" y="2783"/>
                <a:ext cx="182" cy="173"/>
              </a:xfrm>
              <a:prstGeom prst="rect">
                <a:avLst/>
              </a:prstGeom>
              <a:noFill/>
              <a:ln w="12700" cap="sq">
                <a:noFill/>
                <a:miter lim="800000"/>
                <a:headEnd type="none" w="sm" len="sm"/>
                <a:tailEnd type="none" w="sm" len="sm"/>
              </a:ln>
            </p:spPr>
            <p:txBody>
              <a:bodyPr>
                <a:spAutoFit/>
              </a:bodyPr>
              <a:lstStyle/>
              <a:p>
                <a:pPr>
                  <a:spcBef>
                    <a:spcPct val="50000"/>
                  </a:spcBef>
                  <a:spcAft>
                    <a:spcPts val="1000"/>
                  </a:spcAft>
                  <a:buFont typeface="Arial" charset="0"/>
                  <a:buNone/>
                </a:pPr>
                <a:r>
                  <a:rPr lang="en-US" altLang="en-US" sz="700">
                    <a:solidFill>
                      <a:srgbClr val="0098D4"/>
                    </a:solidFill>
                  </a:rPr>
                  <a:t>4</a:t>
                </a:r>
              </a:p>
            </p:txBody>
          </p:sp>
          <p:sp>
            <p:nvSpPr>
              <p:cNvPr id="11304" name="Text Box 42"/>
              <p:cNvSpPr txBox="1">
                <a:spLocks noChangeArrowheads="1"/>
              </p:cNvSpPr>
              <p:nvPr/>
            </p:nvSpPr>
            <p:spPr bwMode="auto">
              <a:xfrm>
                <a:off x="2040" y="2783"/>
                <a:ext cx="182" cy="173"/>
              </a:xfrm>
              <a:prstGeom prst="rect">
                <a:avLst/>
              </a:prstGeom>
              <a:noFill/>
              <a:ln w="12700" cap="sq">
                <a:noFill/>
                <a:miter lim="800000"/>
                <a:headEnd type="none" w="sm" len="sm"/>
                <a:tailEnd type="none" w="sm" len="sm"/>
              </a:ln>
            </p:spPr>
            <p:txBody>
              <a:bodyPr>
                <a:spAutoFit/>
              </a:bodyPr>
              <a:lstStyle/>
              <a:p>
                <a:pPr>
                  <a:spcBef>
                    <a:spcPct val="50000"/>
                  </a:spcBef>
                  <a:spcAft>
                    <a:spcPts val="1000"/>
                  </a:spcAft>
                  <a:buFont typeface="Arial" charset="0"/>
                  <a:buNone/>
                </a:pPr>
                <a:r>
                  <a:rPr lang="en-US" altLang="en-US" sz="700">
                    <a:solidFill>
                      <a:srgbClr val="0098D4"/>
                    </a:solidFill>
                  </a:rPr>
                  <a:t>5</a:t>
                </a:r>
              </a:p>
            </p:txBody>
          </p:sp>
          <p:sp>
            <p:nvSpPr>
              <p:cNvPr id="11305" name="Text Box 43"/>
              <p:cNvSpPr txBox="1">
                <a:spLocks noChangeArrowheads="1"/>
              </p:cNvSpPr>
              <p:nvPr/>
            </p:nvSpPr>
            <p:spPr bwMode="auto">
              <a:xfrm>
                <a:off x="2290" y="2783"/>
                <a:ext cx="182" cy="173"/>
              </a:xfrm>
              <a:prstGeom prst="rect">
                <a:avLst/>
              </a:prstGeom>
              <a:noFill/>
              <a:ln w="12700" cap="sq">
                <a:noFill/>
                <a:miter lim="800000"/>
                <a:headEnd type="none" w="sm" len="sm"/>
                <a:tailEnd type="none" w="sm" len="sm"/>
              </a:ln>
            </p:spPr>
            <p:txBody>
              <a:bodyPr>
                <a:spAutoFit/>
              </a:bodyPr>
              <a:lstStyle/>
              <a:p>
                <a:pPr>
                  <a:spcBef>
                    <a:spcPct val="50000"/>
                  </a:spcBef>
                  <a:spcAft>
                    <a:spcPts val="1000"/>
                  </a:spcAft>
                  <a:buFont typeface="Arial" charset="0"/>
                  <a:buNone/>
                </a:pPr>
                <a:r>
                  <a:rPr lang="en-US" altLang="en-US" sz="700">
                    <a:solidFill>
                      <a:srgbClr val="0098D4"/>
                    </a:solidFill>
                  </a:rPr>
                  <a:t>6</a:t>
                </a:r>
              </a:p>
            </p:txBody>
          </p:sp>
          <p:sp>
            <p:nvSpPr>
              <p:cNvPr id="11306" name="Text Box 44"/>
              <p:cNvSpPr txBox="1">
                <a:spLocks noChangeArrowheads="1"/>
              </p:cNvSpPr>
              <p:nvPr/>
            </p:nvSpPr>
            <p:spPr bwMode="auto">
              <a:xfrm>
                <a:off x="2540" y="2783"/>
                <a:ext cx="182" cy="173"/>
              </a:xfrm>
              <a:prstGeom prst="rect">
                <a:avLst/>
              </a:prstGeom>
              <a:noFill/>
              <a:ln w="12700" cap="sq">
                <a:noFill/>
                <a:miter lim="800000"/>
                <a:headEnd type="none" w="sm" len="sm"/>
                <a:tailEnd type="none" w="sm" len="sm"/>
              </a:ln>
            </p:spPr>
            <p:txBody>
              <a:bodyPr>
                <a:spAutoFit/>
              </a:bodyPr>
              <a:lstStyle/>
              <a:p>
                <a:pPr>
                  <a:spcBef>
                    <a:spcPct val="50000"/>
                  </a:spcBef>
                  <a:spcAft>
                    <a:spcPts val="1000"/>
                  </a:spcAft>
                  <a:buFont typeface="Arial" charset="0"/>
                  <a:buNone/>
                </a:pPr>
                <a:r>
                  <a:rPr lang="en-US" altLang="en-US" sz="700">
                    <a:solidFill>
                      <a:srgbClr val="0098D4"/>
                    </a:solidFill>
                  </a:rPr>
                  <a:t>7</a:t>
                </a:r>
              </a:p>
            </p:txBody>
          </p:sp>
          <p:sp>
            <p:nvSpPr>
              <p:cNvPr id="11307" name="Text Box 46"/>
              <p:cNvSpPr txBox="1">
                <a:spLocks noChangeArrowheads="1"/>
              </p:cNvSpPr>
              <p:nvPr/>
            </p:nvSpPr>
            <p:spPr bwMode="auto">
              <a:xfrm>
                <a:off x="2811" y="2781"/>
                <a:ext cx="182" cy="173"/>
              </a:xfrm>
              <a:prstGeom prst="rect">
                <a:avLst/>
              </a:prstGeom>
              <a:noFill/>
              <a:ln w="12700" cap="sq">
                <a:noFill/>
                <a:miter lim="800000"/>
                <a:headEnd type="none" w="sm" len="sm"/>
                <a:tailEnd type="none" w="sm" len="sm"/>
              </a:ln>
            </p:spPr>
            <p:txBody>
              <a:bodyPr>
                <a:spAutoFit/>
              </a:bodyPr>
              <a:lstStyle/>
              <a:p>
                <a:pPr>
                  <a:spcBef>
                    <a:spcPct val="50000"/>
                  </a:spcBef>
                  <a:spcAft>
                    <a:spcPts val="1000"/>
                  </a:spcAft>
                  <a:buFont typeface="Arial" charset="0"/>
                  <a:buNone/>
                </a:pPr>
                <a:r>
                  <a:rPr lang="en-US" altLang="en-US" sz="700">
                    <a:solidFill>
                      <a:srgbClr val="0098D4"/>
                    </a:solidFill>
                  </a:rPr>
                  <a:t>8</a:t>
                </a:r>
              </a:p>
            </p:txBody>
          </p:sp>
          <p:sp>
            <p:nvSpPr>
              <p:cNvPr id="11308" name="Text Box 47"/>
              <p:cNvSpPr txBox="1">
                <a:spLocks noChangeArrowheads="1"/>
              </p:cNvSpPr>
              <p:nvPr/>
            </p:nvSpPr>
            <p:spPr bwMode="auto">
              <a:xfrm>
                <a:off x="3061" y="2772"/>
                <a:ext cx="182" cy="173"/>
              </a:xfrm>
              <a:prstGeom prst="rect">
                <a:avLst/>
              </a:prstGeom>
              <a:noFill/>
              <a:ln w="12700" cap="sq">
                <a:noFill/>
                <a:miter lim="800000"/>
                <a:headEnd type="none" w="sm" len="sm"/>
                <a:tailEnd type="none" w="sm" len="sm"/>
              </a:ln>
            </p:spPr>
            <p:txBody>
              <a:bodyPr>
                <a:spAutoFit/>
              </a:bodyPr>
              <a:lstStyle/>
              <a:p>
                <a:pPr>
                  <a:spcBef>
                    <a:spcPct val="50000"/>
                  </a:spcBef>
                  <a:spcAft>
                    <a:spcPts val="1000"/>
                  </a:spcAft>
                  <a:buFont typeface="Arial" charset="0"/>
                  <a:buNone/>
                </a:pPr>
                <a:r>
                  <a:rPr lang="en-US" altLang="en-US" sz="700">
                    <a:solidFill>
                      <a:srgbClr val="0098D4"/>
                    </a:solidFill>
                  </a:rPr>
                  <a:t>9</a:t>
                </a:r>
              </a:p>
            </p:txBody>
          </p:sp>
          <p:sp>
            <p:nvSpPr>
              <p:cNvPr id="11309" name="Text Box 48"/>
              <p:cNvSpPr txBox="1">
                <a:spLocks noChangeArrowheads="1"/>
              </p:cNvSpPr>
              <p:nvPr/>
            </p:nvSpPr>
            <p:spPr bwMode="auto">
              <a:xfrm>
                <a:off x="3311" y="2772"/>
                <a:ext cx="250" cy="173"/>
              </a:xfrm>
              <a:prstGeom prst="rect">
                <a:avLst/>
              </a:prstGeom>
              <a:noFill/>
              <a:ln w="12700" cap="sq">
                <a:noFill/>
                <a:miter lim="800000"/>
                <a:headEnd type="none" w="sm" len="sm"/>
                <a:tailEnd type="none" w="sm" len="sm"/>
              </a:ln>
            </p:spPr>
            <p:txBody>
              <a:bodyPr>
                <a:spAutoFit/>
              </a:bodyPr>
              <a:lstStyle/>
              <a:p>
                <a:pPr>
                  <a:spcBef>
                    <a:spcPct val="50000"/>
                  </a:spcBef>
                  <a:spcAft>
                    <a:spcPts val="1000"/>
                  </a:spcAft>
                  <a:buFont typeface="Arial" charset="0"/>
                  <a:buNone/>
                </a:pPr>
                <a:r>
                  <a:rPr lang="en-US" altLang="en-US" sz="700">
                    <a:solidFill>
                      <a:srgbClr val="0098D4"/>
                    </a:solidFill>
                  </a:rPr>
                  <a:t>10</a:t>
                </a:r>
              </a:p>
            </p:txBody>
          </p:sp>
          <p:sp>
            <p:nvSpPr>
              <p:cNvPr id="11310" name="Text Box 49"/>
              <p:cNvSpPr txBox="1">
                <a:spLocks noChangeArrowheads="1"/>
              </p:cNvSpPr>
              <p:nvPr/>
            </p:nvSpPr>
            <p:spPr bwMode="auto">
              <a:xfrm>
                <a:off x="3537" y="2772"/>
                <a:ext cx="250" cy="173"/>
              </a:xfrm>
              <a:prstGeom prst="rect">
                <a:avLst/>
              </a:prstGeom>
              <a:noFill/>
              <a:ln w="12700" cap="sq">
                <a:noFill/>
                <a:miter lim="800000"/>
                <a:headEnd type="none" w="sm" len="sm"/>
                <a:tailEnd type="none" w="sm" len="sm"/>
              </a:ln>
            </p:spPr>
            <p:txBody>
              <a:bodyPr>
                <a:spAutoFit/>
              </a:bodyPr>
              <a:lstStyle/>
              <a:p>
                <a:pPr>
                  <a:spcBef>
                    <a:spcPct val="50000"/>
                  </a:spcBef>
                  <a:spcAft>
                    <a:spcPts val="1000"/>
                  </a:spcAft>
                  <a:buFont typeface="Arial" charset="0"/>
                  <a:buNone/>
                </a:pPr>
                <a:r>
                  <a:rPr lang="en-US" altLang="en-US" sz="700">
                    <a:solidFill>
                      <a:srgbClr val="0098D4"/>
                    </a:solidFill>
                  </a:rPr>
                  <a:t>11</a:t>
                </a:r>
              </a:p>
            </p:txBody>
          </p:sp>
        </p:grpSp>
      </p:grpSp>
      <p:sp>
        <p:nvSpPr>
          <p:cNvPr id="11294" name="Line 50"/>
          <p:cNvSpPr>
            <a:spLocks noChangeShapeType="1"/>
          </p:cNvSpPr>
          <p:nvPr/>
        </p:nvSpPr>
        <p:spPr bwMode="auto">
          <a:xfrm>
            <a:off x="7092950" y="2241550"/>
            <a:ext cx="358775" cy="0"/>
          </a:xfrm>
          <a:prstGeom prst="line">
            <a:avLst/>
          </a:prstGeom>
          <a:noFill/>
          <a:ln w="12700" cap="sq">
            <a:solidFill>
              <a:srgbClr val="9999FF"/>
            </a:solidFill>
            <a:round/>
            <a:headEnd type="none" w="sm" len="sm"/>
            <a:tailEnd type="none" w="sm" len="sm"/>
          </a:ln>
        </p:spPr>
        <p:txBody>
          <a:bodyPr/>
          <a:lstStyle/>
          <a:p>
            <a:endParaRPr lang="en-US"/>
          </a:p>
        </p:txBody>
      </p:sp>
      <p:sp>
        <p:nvSpPr>
          <p:cNvPr id="11295" name="AutoShape 33"/>
          <p:cNvSpPr>
            <a:spLocks noChangeArrowheads="1"/>
          </p:cNvSpPr>
          <p:nvPr/>
        </p:nvSpPr>
        <p:spPr bwMode="auto">
          <a:xfrm>
            <a:off x="7200900" y="2197100"/>
            <a:ext cx="190500" cy="87313"/>
          </a:xfrm>
          <a:prstGeom prst="sun">
            <a:avLst>
              <a:gd name="adj" fmla="val 25000"/>
            </a:avLst>
          </a:prstGeom>
          <a:solidFill>
            <a:srgbClr val="FF0000"/>
          </a:solidFill>
          <a:ln w="12700" cap="sq">
            <a:solidFill>
              <a:schemeClr val="tx1"/>
            </a:solidFill>
            <a:miter lim="800000"/>
            <a:headEnd type="none" w="sm" len="sm"/>
            <a:tailEnd type="none" w="sm" len="sm"/>
          </a:ln>
        </p:spPr>
        <p:txBody>
          <a:bodyPr wrap="none" anchor="ctr"/>
          <a:lstStyle/>
          <a:p>
            <a:pPr>
              <a:spcAft>
                <a:spcPts val="1000"/>
              </a:spcAft>
              <a:buFont typeface="Arial" charset="0"/>
              <a:buNone/>
            </a:pPr>
            <a:endParaRPr lang="en-GB" altLang="en-US" sz="1200" b="1">
              <a:solidFill>
                <a:srgbClr val="0098D4"/>
              </a:solidFill>
            </a:endParaRPr>
          </a:p>
        </p:txBody>
      </p:sp>
      <p:sp>
        <p:nvSpPr>
          <p:cNvPr id="11296" name="Line 54"/>
          <p:cNvSpPr>
            <a:spLocks noChangeShapeType="1"/>
          </p:cNvSpPr>
          <p:nvPr/>
        </p:nvSpPr>
        <p:spPr bwMode="auto">
          <a:xfrm flipV="1">
            <a:off x="1511300" y="1417638"/>
            <a:ext cx="5076825" cy="809625"/>
          </a:xfrm>
          <a:prstGeom prst="line">
            <a:avLst/>
          </a:prstGeom>
          <a:noFill/>
          <a:ln w="12700">
            <a:solidFill>
              <a:srgbClr val="9999FF"/>
            </a:solidFill>
            <a:prstDash val="dash"/>
            <a:round/>
            <a:headEnd type="none" w="sm" len="sm"/>
            <a:tailEnd type="none" w="sm" len="sm"/>
          </a:ln>
        </p:spPr>
        <p:txBody>
          <a:bodyPr/>
          <a:lstStyle/>
          <a:p>
            <a:endParaRPr lang="en-US"/>
          </a:p>
        </p:txBody>
      </p:sp>
      <p:sp>
        <p:nvSpPr>
          <p:cNvPr id="11297" name="Line 55"/>
          <p:cNvSpPr>
            <a:spLocks noChangeShapeType="1"/>
          </p:cNvSpPr>
          <p:nvPr/>
        </p:nvSpPr>
        <p:spPr bwMode="auto">
          <a:xfrm>
            <a:off x="1619250" y="3546475"/>
            <a:ext cx="5076825" cy="811213"/>
          </a:xfrm>
          <a:prstGeom prst="line">
            <a:avLst/>
          </a:prstGeom>
          <a:noFill/>
          <a:ln w="12700">
            <a:solidFill>
              <a:srgbClr val="9999FF"/>
            </a:solidFill>
            <a:prstDash val="dash"/>
            <a:round/>
            <a:headEnd type="none" w="sm" len="sm"/>
            <a:tailEnd type="none" w="sm" len="sm"/>
          </a:ln>
        </p:spPr>
        <p:txBody>
          <a:bodyPr/>
          <a:lstStyle/>
          <a:p>
            <a:endParaRPr lang="en-US"/>
          </a:p>
        </p:txBody>
      </p:sp>
      <p:sp>
        <p:nvSpPr>
          <p:cNvPr id="2" name="TextBox 1"/>
          <p:cNvSpPr txBox="1"/>
          <p:nvPr/>
        </p:nvSpPr>
        <p:spPr>
          <a:xfrm>
            <a:off x="337934" y="932032"/>
            <a:ext cx="7839390" cy="338554"/>
          </a:xfrm>
          <a:prstGeom prst="rect">
            <a:avLst/>
          </a:prstGeom>
          <a:noFill/>
        </p:spPr>
        <p:txBody>
          <a:bodyPr wrap="none" rtlCol="0">
            <a:spAutoFit/>
          </a:bodyPr>
          <a:lstStyle/>
          <a:p>
            <a:r>
              <a:rPr lang="en-US" altLang="en-US" dirty="0" smtClean="0"/>
              <a:t>Turn </a:t>
            </a:r>
            <a:r>
              <a:rPr lang="en-US" altLang="en-US" dirty="0"/>
              <a:t>by turn beam position at the cleaning kicker </a:t>
            </a:r>
            <a:r>
              <a:rPr lang="en-US" altLang="en-US" dirty="0" smtClean="0"/>
              <a:t>location during a resonant cleaning:</a:t>
            </a:r>
            <a:endParaRPr lang="en-GB"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ChangeArrowheads="1"/>
          </p:cNvSpPr>
          <p:nvPr>
            <p:ph type="title" idx="4294967295"/>
          </p:nvPr>
        </p:nvSpPr>
        <p:spPr>
          <a:xfrm>
            <a:off x="611188" y="125413"/>
            <a:ext cx="8237537" cy="496887"/>
          </a:xfrm>
        </p:spPr>
        <p:txBody>
          <a:bodyPr wrap="square" lIns="91440" tIns="45720" rIns="91440" bIns="45720" numCol="1" compatLnSpc="1">
            <a:prstTxWarp prst="textNoShape">
              <a:avLst/>
            </a:prstTxWarp>
          </a:bodyPr>
          <a:lstStyle/>
          <a:p>
            <a:pPr eaLnBrk="1" hangingPunct="1"/>
            <a:r>
              <a:rPr lang="en-US" altLang="en-US" sz="2000" cap="none" smtClean="0"/>
              <a:t>Cleaning: where to do it ?</a:t>
            </a:r>
          </a:p>
        </p:txBody>
      </p:sp>
      <p:sp>
        <p:nvSpPr>
          <p:cNvPr id="10242" name="Rectangle 3"/>
          <p:cNvSpPr>
            <a:spLocks noGrp="1" noChangeArrowheads="1"/>
          </p:cNvSpPr>
          <p:nvPr>
            <p:ph type="body" idx="4294967295"/>
          </p:nvPr>
        </p:nvSpPr>
        <p:spPr>
          <a:xfrm>
            <a:off x="906463" y="804863"/>
            <a:ext cx="8237537" cy="4332287"/>
          </a:xfrm>
        </p:spPr>
        <p:txBody>
          <a:bodyPr lIns="91440" tIns="45720" rIns="91440" bIns="45720"/>
          <a:lstStyle/>
          <a:p>
            <a:pPr eaLnBrk="1" hangingPunct="1"/>
            <a:r>
              <a:rPr lang="en-US" altLang="en-US" sz="1600" dirty="0" err="1" smtClean="0">
                <a:solidFill>
                  <a:srgbClr val="FF0000"/>
                </a:solidFill>
              </a:rPr>
              <a:t>Linac</a:t>
            </a:r>
            <a:r>
              <a:rPr lang="en-US" altLang="en-US" sz="1600" dirty="0" smtClean="0">
                <a:solidFill>
                  <a:srgbClr val="FF0000"/>
                </a:solidFill>
              </a:rPr>
              <a:t> gun (90KeV):</a:t>
            </a:r>
          </a:p>
          <a:p>
            <a:pPr eaLnBrk="1" hangingPunct="1"/>
            <a:r>
              <a:rPr lang="en-US" altLang="en-US" sz="1600" dirty="0" smtClean="0"/>
              <a:t>Single kick possible. But we will not eliminate  some parasitic electrons emitted by the first cells of the </a:t>
            </a:r>
            <a:r>
              <a:rPr lang="en-US" altLang="en-US" sz="1600" dirty="0" err="1" smtClean="0"/>
              <a:t>linac</a:t>
            </a:r>
            <a:r>
              <a:rPr lang="en-US" altLang="en-US" sz="1600" dirty="0" smtClean="0"/>
              <a:t> </a:t>
            </a:r>
            <a:r>
              <a:rPr lang="en-US" altLang="en-US" sz="1600" dirty="0" err="1" smtClean="0"/>
              <a:t>buncher</a:t>
            </a:r>
            <a:r>
              <a:rPr lang="en-US" altLang="en-US" sz="1600" dirty="0" smtClean="0"/>
              <a:t> (=&gt; 10</a:t>
            </a:r>
            <a:r>
              <a:rPr lang="en-US" altLang="en-US" sz="1600" baseline="30000" dirty="0" smtClean="0"/>
              <a:t>-8</a:t>
            </a:r>
            <a:r>
              <a:rPr lang="en-US" altLang="en-US" sz="1600" dirty="0" smtClean="0"/>
              <a:t> background )</a:t>
            </a:r>
          </a:p>
          <a:p>
            <a:pPr eaLnBrk="1" hangingPunct="1"/>
            <a:r>
              <a:rPr lang="en-US" altLang="en-US" sz="1600" dirty="0" smtClean="0">
                <a:solidFill>
                  <a:srgbClr val="FF0066"/>
                </a:solidFill>
              </a:rPr>
              <a:t>SY booster injection (200MeV)</a:t>
            </a:r>
            <a:r>
              <a:rPr lang="en-US" altLang="en-US" sz="1600" dirty="0" smtClean="0">
                <a:solidFill>
                  <a:srgbClr val="FF0000"/>
                </a:solidFill>
              </a:rPr>
              <a:t>:</a:t>
            </a:r>
          </a:p>
          <a:p>
            <a:pPr eaLnBrk="1" hangingPunct="1"/>
            <a:r>
              <a:rPr lang="en-US" altLang="en-US" sz="1600" dirty="0" smtClean="0"/>
              <a:t>A fast high voltage pulse generator is needed (single kick)</a:t>
            </a:r>
          </a:p>
          <a:p>
            <a:pPr eaLnBrk="1" hangingPunct="1"/>
            <a:r>
              <a:rPr lang="en-US" altLang="en-US" sz="1600" dirty="0" smtClean="0">
                <a:solidFill>
                  <a:srgbClr val="FF0066"/>
                </a:solidFill>
              </a:rPr>
              <a:t>SY booster (200MeV up to 6GeV, resonant cleaning)</a:t>
            </a:r>
            <a:r>
              <a:rPr lang="en-US" altLang="en-US" sz="1600" dirty="0" smtClean="0"/>
              <a:t>: </a:t>
            </a:r>
          </a:p>
          <a:p>
            <a:pPr eaLnBrk="1" hangingPunct="1"/>
            <a:r>
              <a:rPr lang="en-US" altLang="en-US" sz="1600" dirty="0" smtClean="0"/>
              <a:t>Beam with stable parameters over about only 1ms for resonant cleaning; large transverse size =&gt; large scrapper aperture.</a:t>
            </a:r>
          </a:p>
          <a:p>
            <a:pPr eaLnBrk="1" hangingPunct="1"/>
            <a:r>
              <a:rPr lang="en-US" altLang="en-US" sz="1600" dirty="0" smtClean="0">
                <a:solidFill>
                  <a:srgbClr val="FF0000"/>
                </a:solidFill>
              </a:rPr>
              <a:t>SR (resonant cleaning):</a:t>
            </a:r>
          </a:p>
          <a:p>
            <a:pPr eaLnBrk="1" hangingPunct="1"/>
            <a:r>
              <a:rPr lang="en-US" altLang="en-US" sz="1600" dirty="0" smtClean="0"/>
              <a:t>Not any longer possible in top up operation:  </a:t>
            </a:r>
          </a:p>
          <a:p>
            <a:pPr eaLnBrk="1" hangingPunct="1">
              <a:buFont typeface="Arial" charset="0"/>
              <a:buChar char="•"/>
            </a:pPr>
            <a:r>
              <a:rPr lang="en-US" altLang="en-US" sz="1600" dirty="0"/>
              <a:t>bad purity </a:t>
            </a:r>
            <a:r>
              <a:rPr lang="en-US" altLang="en-US" sz="1600" dirty="0" smtClean="0"/>
              <a:t> during the period between injection and cleaning </a:t>
            </a:r>
          </a:p>
          <a:p>
            <a:pPr eaLnBrk="1" hangingPunct="1">
              <a:buFont typeface="Arial" charset="0"/>
              <a:buChar char="•"/>
            </a:pPr>
            <a:r>
              <a:rPr lang="en-US" altLang="en-US" sz="1600" dirty="0" smtClean="0"/>
              <a:t>Scrapper closing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ChangeArrowheads="1"/>
          </p:cNvSpPr>
          <p:nvPr>
            <p:ph type="title" idx="4294967295"/>
          </p:nvPr>
        </p:nvSpPr>
        <p:spPr>
          <a:xfrm>
            <a:off x="744538" y="125413"/>
            <a:ext cx="8237537" cy="496887"/>
          </a:xfrm>
        </p:spPr>
        <p:txBody>
          <a:bodyPr wrap="square" lIns="91440" tIns="45720" rIns="91440" bIns="45720" numCol="1" compatLnSpc="1">
            <a:prstTxWarp prst="textNoShape">
              <a:avLst/>
            </a:prstTxWarp>
          </a:bodyPr>
          <a:lstStyle/>
          <a:p>
            <a:pPr eaLnBrk="1" hangingPunct="1"/>
            <a:r>
              <a:rPr lang="en-US" altLang="en-US" cap="none" dirty="0" smtClean="0"/>
              <a:t>Bucket selection: </a:t>
            </a:r>
            <a:r>
              <a:rPr lang="en-US" altLang="en-US" cap="none" dirty="0" err="1" smtClean="0"/>
              <a:t>stripline</a:t>
            </a:r>
            <a:r>
              <a:rPr lang="en-US" altLang="en-US" cap="none" dirty="0" smtClean="0"/>
              <a:t> gated shaker setup</a:t>
            </a:r>
          </a:p>
        </p:txBody>
      </p:sp>
      <p:sp>
        <p:nvSpPr>
          <p:cNvPr id="12290" name="Line 4"/>
          <p:cNvSpPr>
            <a:spLocks noChangeShapeType="1"/>
          </p:cNvSpPr>
          <p:nvPr/>
        </p:nvSpPr>
        <p:spPr bwMode="auto">
          <a:xfrm flipH="1">
            <a:off x="6611938" y="3195638"/>
            <a:ext cx="1846262" cy="0"/>
          </a:xfrm>
          <a:prstGeom prst="line">
            <a:avLst/>
          </a:prstGeom>
          <a:noFill/>
          <a:ln w="9525">
            <a:solidFill>
              <a:srgbClr val="000000"/>
            </a:solidFill>
            <a:round/>
            <a:headEnd/>
            <a:tailEnd/>
          </a:ln>
        </p:spPr>
        <p:txBody>
          <a:bodyPr/>
          <a:lstStyle/>
          <a:p>
            <a:endParaRPr lang="en-US"/>
          </a:p>
        </p:txBody>
      </p:sp>
      <p:sp>
        <p:nvSpPr>
          <p:cNvPr id="12291" name="Line 5"/>
          <p:cNvSpPr>
            <a:spLocks noChangeShapeType="1"/>
          </p:cNvSpPr>
          <p:nvPr/>
        </p:nvSpPr>
        <p:spPr bwMode="auto">
          <a:xfrm flipV="1">
            <a:off x="8048625" y="3076575"/>
            <a:ext cx="0" cy="119063"/>
          </a:xfrm>
          <a:prstGeom prst="line">
            <a:avLst/>
          </a:prstGeom>
          <a:noFill/>
          <a:ln w="9525">
            <a:solidFill>
              <a:srgbClr val="000000"/>
            </a:solidFill>
            <a:round/>
            <a:headEnd/>
            <a:tailEnd/>
          </a:ln>
        </p:spPr>
        <p:txBody>
          <a:bodyPr/>
          <a:lstStyle/>
          <a:p>
            <a:endParaRPr lang="en-US"/>
          </a:p>
        </p:txBody>
      </p:sp>
      <p:sp>
        <p:nvSpPr>
          <p:cNvPr id="12292" name="Line 6"/>
          <p:cNvSpPr>
            <a:spLocks noChangeShapeType="1"/>
          </p:cNvSpPr>
          <p:nvPr/>
        </p:nvSpPr>
        <p:spPr bwMode="auto">
          <a:xfrm flipH="1" flipV="1">
            <a:off x="6561138" y="3076575"/>
            <a:ext cx="1487487" cy="0"/>
          </a:xfrm>
          <a:prstGeom prst="line">
            <a:avLst/>
          </a:prstGeom>
          <a:noFill/>
          <a:ln w="9525">
            <a:solidFill>
              <a:srgbClr val="000000"/>
            </a:solidFill>
            <a:round/>
            <a:headEnd/>
            <a:tailEnd/>
          </a:ln>
        </p:spPr>
        <p:txBody>
          <a:bodyPr/>
          <a:lstStyle/>
          <a:p>
            <a:endParaRPr lang="en-US"/>
          </a:p>
        </p:txBody>
      </p:sp>
      <p:sp>
        <p:nvSpPr>
          <p:cNvPr id="12293" name="Line 7"/>
          <p:cNvSpPr>
            <a:spLocks noChangeShapeType="1"/>
          </p:cNvSpPr>
          <p:nvPr/>
        </p:nvSpPr>
        <p:spPr bwMode="auto">
          <a:xfrm flipH="1">
            <a:off x="6561138" y="3076575"/>
            <a:ext cx="0" cy="238125"/>
          </a:xfrm>
          <a:prstGeom prst="line">
            <a:avLst/>
          </a:prstGeom>
          <a:noFill/>
          <a:ln w="9525">
            <a:solidFill>
              <a:srgbClr val="000000"/>
            </a:solidFill>
            <a:round/>
            <a:headEnd/>
            <a:tailEnd/>
          </a:ln>
        </p:spPr>
        <p:txBody>
          <a:bodyPr/>
          <a:lstStyle/>
          <a:p>
            <a:endParaRPr lang="en-US"/>
          </a:p>
        </p:txBody>
      </p:sp>
      <p:sp>
        <p:nvSpPr>
          <p:cNvPr id="12294" name="Line 8"/>
          <p:cNvSpPr>
            <a:spLocks noChangeShapeType="1"/>
          </p:cNvSpPr>
          <p:nvPr/>
        </p:nvSpPr>
        <p:spPr bwMode="auto">
          <a:xfrm flipH="1" flipV="1">
            <a:off x="5586413" y="3195638"/>
            <a:ext cx="922337" cy="0"/>
          </a:xfrm>
          <a:prstGeom prst="line">
            <a:avLst/>
          </a:prstGeom>
          <a:noFill/>
          <a:ln w="9525">
            <a:solidFill>
              <a:srgbClr val="000000"/>
            </a:solidFill>
            <a:round/>
            <a:headEnd/>
            <a:tailEnd/>
          </a:ln>
        </p:spPr>
        <p:txBody>
          <a:bodyPr/>
          <a:lstStyle/>
          <a:p>
            <a:endParaRPr lang="en-US"/>
          </a:p>
        </p:txBody>
      </p:sp>
      <p:sp>
        <p:nvSpPr>
          <p:cNvPr id="12295" name="Line 9"/>
          <p:cNvSpPr>
            <a:spLocks noChangeShapeType="1"/>
          </p:cNvSpPr>
          <p:nvPr/>
        </p:nvSpPr>
        <p:spPr bwMode="auto">
          <a:xfrm flipH="1" flipV="1">
            <a:off x="6570663" y="2689225"/>
            <a:ext cx="1811337" cy="0"/>
          </a:xfrm>
          <a:prstGeom prst="line">
            <a:avLst/>
          </a:prstGeom>
          <a:noFill/>
          <a:ln w="9525">
            <a:solidFill>
              <a:srgbClr val="000000"/>
            </a:solidFill>
            <a:round/>
            <a:headEnd/>
            <a:tailEnd/>
          </a:ln>
        </p:spPr>
        <p:txBody>
          <a:bodyPr/>
          <a:lstStyle/>
          <a:p>
            <a:endParaRPr lang="en-US"/>
          </a:p>
        </p:txBody>
      </p:sp>
      <p:sp>
        <p:nvSpPr>
          <p:cNvPr id="12296" name="Line 10"/>
          <p:cNvSpPr>
            <a:spLocks noChangeShapeType="1"/>
          </p:cNvSpPr>
          <p:nvPr/>
        </p:nvSpPr>
        <p:spPr bwMode="auto">
          <a:xfrm>
            <a:off x="7978775" y="2689225"/>
            <a:ext cx="0" cy="149225"/>
          </a:xfrm>
          <a:prstGeom prst="line">
            <a:avLst/>
          </a:prstGeom>
          <a:noFill/>
          <a:ln w="9525">
            <a:solidFill>
              <a:srgbClr val="000000"/>
            </a:solidFill>
            <a:round/>
            <a:headEnd/>
            <a:tailEnd/>
          </a:ln>
        </p:spPr>
        <p:txBody>
          <a:bodyPr/>
          <a:lstStyle/>
          <a:p>
            <a:endParaRPr lang="en-US"/>
          </a:p>
        </p:txBody>
      </p:sp>
      <p:sp>
        <p:nvSpPr>
          <p:cNvPr id="12297" name="Line 11"/>
          <p:cNvSpPr>
            <a:spLocks noChangeShapeType="1"/>
          </p:cNvSpPr>
          <p:nvPr/>
        </p:nvSpPr>
        <p:spPr bwMode="auto">
          <a:xfrm flipH="1">
            <a:off x="6519863" y="2838450"/>
            <a:ext cx="1458912" cy="0"/>
          </a:xfrm>
          <a:prstGeom prst="line">
            <a:avLst/>
          </a:prstGeom>
          <a:noFill/>
          <a:ln w="9525">
            <a:solidFill>
              <a:srgbClr val="000000"/>
            </a:solidFill>
            <a:round/>
            <a:headEnd/>
            <a:tailEnd/>
          </a:ln>
        </p:spPr>
        <p:txBody>
          <a:bodyPr/>
          <a:lstStyle/>
          <a:p>
            <a:endParaRPr lang="en-US"/>
          </a:p>
        </p:txBody>
      </p:sp>
      <p:sp>
        <p:nvSpPr>
          <p:cNvPr id="12298" name="Line 12"/>
          <p:cNvSpPr>
            <a:spLocks noChangeShapeType="1"/>
          </p:cNvSpPr>
          <p:nvPr/>
        </p:nvSpPr>
        <p:spPr bwMode="auto">
          <a:xfrm flipH="1" flipV="1">
            <a:off x="6519863" y="2540000"/>
            <a:ext cx="0" cy="298450"/>
          </a:xfrm>
          <a:prstGeom prst="line">
            <a:avLst/>
          </a:prstGeom>
          <a:noFill/>
          <a:ln w="9525">
            <a:solidFill>
              <a:srgbClr val="000000"/>
            </a:solidFill>
            <a:round/>
            <a:headEnd/>
            <a:tailEnd/>
          </a:ln>
        </p:spPr>
        <p:txBody>
          <a:bodyPr/>
          <a:lstStyle/>
          <a:p>
            <a:endParaRPr lang="en-US"/>
          </a:p>
        </p:txBody>
      </p:sp>
      <p:sp>
        <p:nvSpPr>
          <p:cNvPr id="12299" name="Line 13"/>
          <p:cNvSpPr>
            <a:spLocks noChangeShapeType="1"/>
          </p:cNvSpPr>
          <p:nvPr/>
        </p:nvSpPr>
        <p:spPr bwMode="auto">
          <a:xfrm flipH="1">
            <a:off x="5564188" y="2689225"/>
            <a:ext cx="906462" cy="0"/>
          </a:xfrm>
          <a:prstGeom prst="line">
            <a:avLst/>
          </a:prstGeom>
          <a:noFill/>
          <a:ln w="9525">
            <a:solidFill>
              <a:srgbClr val="000000"/>
            </a:solidFill>
            <a:round/>
            <a:headEnd/>
            <a:tailEnd/>
          </a:ln>
        </p:spPr>
        <p:txBody>
          <a:bodyPr/>
          <a:lstStyle/>
          <a:p>
            <a:endParaRPr lang="en-US"/>
          </a:p>
        </p:txBody>
      </p:sp>
      <p:sp>
        <p:nvSpPr>
          <p:cNvPr id="12300" name="Line 14"/>
          <p:cNvSpPr>
            <a:spLocks noChangeShapeType="1"/>
          </p:cNvSpPr>
          <p:nvPr/>
        </p:nvSpPr>
        <p:spPr bwMode="auto">
          <a:xfrm flipH="1">
            <a:off x="6096000" y="2984500"/>
            <a:ext cx="717550" cy="0"/>
          </a:xfrm>
          <a:prstGeom prst="line">
            <a:avLst/>
          </a:prstGeom>
          <a:noFill/>
          <a:ln w="28575">
            <a:solidFill>
              <a:srgbClr val="000000"/>
            </a:solidFill>
            <a:round/>
            <a:headEnd/>
            <a:tailEnd type="triangle" w="med" len="med"/>
          </a:ln>
        </p:spPr>
        <p:txBody>
          <a:bodyPr/>
          <a:lstStyle/>
          <a:p>
            <a:endParaRPr lang="en-US"/>
          </a:p>
        </p:txBody>
      </p:sp>
      <p:sp>
        <p:nvSpPr>
          <p:cNvPr id="12301" name="Text Box 15"/>
          <p:cNvSpPr txBox="1">
            <a:spLocks noChangeArrowheads="1"/>
          </p:cNvSpPr>
          <p:nvPr/>
        </p:nvSpPr>
        <p:spPr bwMode="auto">
          <a:xfrm flipH="1">
            <a:off x="5334000" y="2794000"/>
            <a:ext cx="974725" cy="395288"/>
          </a:xfrm>
          <a:prstGeom prst="rect">
            <a:avLst/>
          </a:prstGeom>
          <a:noFill/>
          <a:ln w="9525">
            <a:noFill/>
            <a:miter lim="800000"/>
            <a:headEnd/>
            <a:tailEnd/>
          </a:ln>
        </p:spPr>
        <p:txBody>
          <a:bodyPr/>
          <a:lstStyle/>
          <a:p>
            <a:pPr eaLnBrk="0" hangingPunct="0">
              <a:spcAft>
                <a:spcPts val="1000"/>
              </a:spcAft>
              <a:buFont typeface="Arial" charset="0"/>
              <a:buNone/>
            </a:pPr>
            <a:r>
              <a:rPr kumimoji="1" lang="en-US" altLang="en-US" sz="1000">
                <a:solidFill>
                  <a:srgbClr val="0098D4"/>
                </a:solidFill>
              </a:rPr>
              <a:t>beam</a:t>
            </a:r>
            <a:endParaRPr kumimoji="1" lang="en-US" altLang="en-US" sz="600">
              <a:solidFill>
                <a:srgbClr val="0098D4"/>
              </a:solidFill>
            </a:endParaRPr>
          </a:p>
        </p:txBody>
      </p:sp>
      <p:sp>
        <p:nvSpPr>
          <p:cNvPr id="12302" name="Text Box 16"/>
          <p:cNvSpPr txBox="1">
            <a:spLocks noChangeArrowheads="1"/>
          </p:cNvSpPr>
          <p:nvPr/>
        </p:nvSpPr>
        <p:spPr bwMode="auto">
          <a:xfrm flipH="1">
            <a:off x="6696075" y="3155950"/>
            <a:ext cx="1577975" cy="331788"/>
          </a:xfrm>
          <a:prstGeom prst="rect">
            <a:avLst/>
          </a:prstGeom>
          <a:noFill/>
          <a:ln w="9525">
            <a:noFill/>
            <a:miter lim="800000"/>
            <a:headEnd/>
            <a:tailEnd/>
          </a:ln>
        </p:spPr>
        <p:txBody>
          <a:bodyPr/>
          <a:lstStyle/>
          <a:p>
            <a:pPr algn="ctr" eaLnBrk="0" hangingPunct="0">
              <a:spcAft>
                <a:spcPts val="1000"/>
              </a:spcAft>
              <a:buFont typeface="Arial" charset="0"/>
              <a:buNone/>
            </a:pPr>
            <a:r>
              <a:rPr kumimoji="1" lang="en-US" altLang="en-US" sz="1200">
                <a:solidFill>
                  <a:srgbClr val="000000"/>
                </a:solidFill>
              </a:rPr>
              <a:t>H stripline shaker</a:t>
            </a:r>
            <a:endParaRPr kumimoji="1" lang="en-US" altLang="en-US" sz="600">
              <a:solidFill>
                <a:srgbClr val="000000"/>
              </a:solidFill>
            </a:endParaRPr>
          </a:p>
        </p:txBody>
      </p:sp>
      <p:sp>
        <p:nvSpPr>
          <p:cNvPr id="12303" name="Line 17"/>
          <p:cNvSpPr>
            <a:spLocks noChangeShapeType="1"/>
          </p:cNvSpPr>
          <p:nvPr/>
        </p:nvSpPr>
        <p:spPr bwMode="auto">
          <a:xfrm>
            <a:off x="2895600" y="2921000"/>
            <a:ext cx="668338" cy="0"/>
          </a:xfrm>
          <a:prstGeom prst="line">
            <a:avLst/>
          </a:prstGeom>
          <a:noFill/>
          <a:ln w="9525">
            <a:solidFill>
              <a:srgbClr val="000000"/>
            </a:solidFill>
            <a:round/>
            <a:headEnd/>
            <a:tailEnd type="triangle" w="med" len="med"/>
          </a:ln>
        </p:spPr>
        <p:txBody>
          <a:bodyPr/>
          <a:lstStyle/>
          <a:p>
            <a:endParaRPr lang="en-US"/>
          </a:p>
        </p:txBody>
      </p:sp>
      <p:grpSp>
        <p:nvGrpSpPr>
          <p:cNvPr id="12304" name="Group 18"/>
          <p:cNvGrpSpPr>
            <a:grpSpLocks/>
          </p:cNvGrpSpPr>
          <p:nvPr/>
        </p:nvGrpSpPr>
        <p:grpSpPr bwMode="auto">
          <a:xfrm flipH="1">
            <a:off x="2633663" y="2794000"/>
            <a:ext cx="307975" cy="238125"/>
            <a:chOff x="9861" y="13794"/>
            <a:chExt cx="342" cy="342"/>
          </a:xfrm>
        </p:grpSpPr>
        <p:sp>
          <p:nvSpPr>
            <p:cNvPr id="12324" name="Oval 19"/>
            <p:cNvSpPr>
              <a:spLocks noChangeArrowheads="1"/>
            </p:cNvSpPr>
            <p:nvPr/>
          </p:nvSpPr>
          <p:spPr bwMode="auto">
            <a:xfrm>
              <a:off x="9861" y="13794"/>
              <a:ext cx="342" cy="342"/>
            </a:xfrm>
            <a:prstGeom prst="ellipse">
              <a:avLst/>
            </a:prstGeom>
            <a:solidFill>
              <a:srgbClr val="FFFFFF"/>
            </a:solidFill>
            <a:ln w="9525">
              <a:solidFill>
                <a:srgbClr val="000000"/>
              </a:solidFill>
              <a:round/>
              <a:headEnd/>
              <a:tailEnd/>
            </a:ln>
          </p:spPr>
          <p:txBody>
            <a:bodyPr/>
            <a:lstStyle/>
            <a:p>
              <a:pPr>
                <a:spcAft>
                  <a:spcPts val="1000"/>
                </a:spcAft>
                <a:buFont typeface="Arial" charset="0"/>
                <a:buNone/>
              </a:pPr>
              <a:endParaRPr lang="en-GB" altLang="en-US" sz="1000" b="1">
                <a:solidFill>
                  <a:srgbClr val="0098D4"/>
                </a:solidFill>
              </a:endParaRPr>
            </a:p>
          </p:txBody>
        </p:sp>
        <p:sp>
          <p:nvSpPr>
            <p:cNvPr id="12325" name="Line 20"/>
            <p:cNvSpPr>
              <a:spLocks noChangeShapeType="1"/>
            </p:cNvSpPr>
            <p:nvPr/>
          </p:nvSpPr>
          <p:spPr bwMode="auto">
            <a:xfrm flipH="1">
              <a:off x="9918" y="13851"/>
              <a:ext cx="228" cy="228"/>
            </a:xfrm>
            <a:prstGeom prst="line">
              <a:avLst/>
            </a:prstGeom>
            <a:noFill/>
            <a:ln w="9525">
              <a:solidFill>
                <a:srgbClr val="000000"/>
              </a:solidFill>
              <a:round/>
              <a:headEnd/>
              <a:tailEnd/>
            </a:ln>
          </p:spPr>
          <p:txBody>
            <a:bodyPr/>
            <a:lstStyle/>
            <a:p>
              <a:endParaRPr lang="en-US"/>
            </a:p>
          </p:txBody>
        </p:sp>
        <p:sp>
          <p:nvSpPr>
            <p:cNvPr id="12326" name="Line 21"/>
            <p:cNvSpPr>
              <a:spLocks noChangeShapeType="1"/>
            </p:cNvSpPr>
            <p:nvPr/>
          </p:nvSpPr>
          <p:spPr bwMode="auto">
            <a:xfrm>
              <a:off x="9918" y="13851"/>
              <a:ext cx="228" cy="228"/>
            </a:xfrm>
            <a:prstGeom prst="line">
              <a:avLst/>
            </a:prstGeom>
            <a:noFill/>
            <a:ln w="9525">
              <a:solidFill>
                <a:srgbClr val="000000"/>
              </a:solidFill>
              <a:round/>
              <a:headEnd/>
              <a:tailEnd/>
            </a:ln>
          </p:spPr>
          <p:txBody>
            <a:bodyPr/>
            <a:lstStyle/>
            <a:p>
              <a:endParaRPr lang="en-US"/>
            </a:p>
          </p:txBody>
        </p:sp>
      </p:grpSp>
      <p:sp>
        <p:nvSpPr>
          <p:cNvPr id="12305" name="Line 22"/>
          <p:cNvSpPr>
            <a:spLocks noChangeShapeType="1"/>
          </p:cNvSpPr>
          <p:nvPr/>
        </p:nvSpPr>
        <p:spPr bwMode="auto">
          <a:xfrm flipH="1" flipV="1">
            <a:off x="2786063" y="3048000"/>
            <a:ext cx="0" cy="234950"/>
          </a:xfrm>
          <a:prstGeom prst="line">
            <a:avLst/>
          </a:prstGeom>
          <a:noFill/>
          <a:ln w="9525">
            <a:solidFill>
              <a:srgbClr val="000000"/>
            </a:solidFill>
            <a:round/>
            <a:headEnd/>
            <a:tailEnd type="triangle" w="med" len="med"/>
          </a:ln>
        </p:spPr>
        <p:txBody>
          <a:bodyPr/>
          <a:lstStyle/>
          <a:p>
            <a:endParaRPr lang="en-US"/>
          </a:p>
        </p:txBody>
      </p:sp>
      <p:sp>
        <p:nvSpPr>
          <p:cNvPr id="12306" name="Line 23"/>
          <p:cNvSpPr>
            <a:spLocks noChangeShapeType="1"/>
          </p:cNvSpPr>
          <p:nvPr/>
        </p:nvSpPr>
        <p:spPr bwMode="auto">
          <a:xfrm flipH="1" flipV="1">
            <a:off x="2786063" y="4000500"/>
            <a:ext cx="0" cy="254000"/>
          </a:xfrm>
          <a:prstGeom prst="line">
            <a:avLst/>
          </a:prstGeom>
          <a:noFill/>
          <a:ln w="9525">
            <a:solidFill>
              <a:srgbClr val="000000"/>
            </a:solidFill>
            <a:round/>
            <a:headEnd/>
            <a:tailEnd type="triangle" w="med" len="med"/>
          </a:ln>
        </p:spPr>
        <p:txBody>
          <a:bodyPr/>
          <a:lstStyle/>
          <a:p>
            <a:endParaRPr lang="en-US"/>
          </a:p>
        </p:txBody>
      </p:sp>
      <p:sp>
        <p:nvSpPr>
          <p:cNvPr id="12307" name="Line 24"/>
          <p:cNvSpPr>
            <a:spLocks noChangeShapeType="1"/>
          </p:cNvSpPr>
          <p:nvPr/>
        </p:nvSpPr>
        <p:spPr bwMode="auto">
          <a:xfrm>
            <a:off x="2100263" y="2921000"/>
            <a:ext cx="512762" cy="0"/>
          </a:xfrm>
          <a:prstGeom prst="line">
            <a:avLst/>
          </a:prstGeom>
          <a:noFill/>
          <a:ln w="9525">
            <a:solidFill>
              <a:srgbClr val="000000"/>
            </a:solidFill>
            <a:round/>
            <a:headEnd/>
            <a:tailEnd type="triangle" w="med" len="med"/>
          </a:ln>
        </p:spPr>
        <p:txBody>
          <a:bodyPr/>
          <a:lstStyle/>
          <a:p>
            <a:endParaRPr lang="en-US"/>
          </a:p>
        </p:txBody>
      </p:sp>
      <p:sp>
        <p:nvSpPr>
          <p:cNvPr id="12308" name="Rectangle 25"/>
          <p:cNvSpPr>
            <a:spLocks noChangeArrowheads="1"/>
          </p:cNvSpPr>
          <p:nvPr/>
        </p:nvSpPr>
        <p:spPr bwMode="auto">
          <a:xfrm>
            <a:off x="220663" y="2584450"/>
            <a:ext cx="1951037" cy="274638"/>
          </a:xfrm>
          <a:prstGeom prst="rect">
            <a:avLst/>
          </a:prstGeom>
          <a:noFill/>
          <a:ln w="12700" cap="sq">
            <a:noFill/>
            <a:miter lim="800000"/>
            <a:headEnd type="none" w="sm" len="sm"/>
            <a:tailEnd type="none" w="sm" len="sm"/>
          </a:ln>
        </p:spPr>
        <p:txBody>
          <a:bodyPr>
            <a:spAutoFit/>
          </a:bodyPr>
          <a:lstStyle/>
          <a:p>
            <a:pPr algn="ctr" eaLnBrk="0" hangingPunct="0">
              <a:spcAft>
                <a:spcPts val="1000"/>
              </a:spcAft>
              <a:buFont typeface="Arial" charset="0"/>
              <a:buNone/>
            </a:pPr>
            <a:r>
              <a:rPr kumimoji="1" lang="en-US" altLang="en-US" sz="1200" b="1">
                <a:solidFill>
                  <a:srgbClr val="000000"/>
                </a:solidFill>
              </a:rPr>
              <a:t> tune frequency</a:t>
            </a:r>
            <a:endParaRPr kumimoji="1" lang="en-GB" altLang="en-US" sz="1400" b="1" baseline="-25000">
              <a:solidFill>
                <a:srgbClr val="000000"/>
              </a:solidFill>
            </a:endParaRPr>
          </a:p>
        </p:txBody>
      </p:sp>
      <p:sp>
        <p:nvSpPr>
          <p:cNvPr id="12309" name="Rectangle 26"/>
          <p:cNvSpPr>
            <a:spLocks noChangeArrowheads="1"/>
          </p:cNvSpPr>
          <p:nvPr/>
        </p:nvSpPr>
        <p:spPr bwMode="auto">
          <a:xfrm>
            <a:off x="4125913" y="1746250"/>
            <a:ext cx="1982787" cy="280988"/>
          </a:xfrm>
          <a:prstGeom prst="rect">
            <a:avLst/>
          </a:prstGeom>
          <a:noFill/>
          <a:ln w="12700" cap="sq">
            <a:noFill/>
            <a:miter lim="800000"/>
            <a:headEnd type="none" w="sm" len="sm"/>
            <a:tailEnd type="none" w="sm" len="sm"/>
          </a:ln>
        </p:spPr>
        <p:txBody>
          <a:bodyPr wrap="none">
            <a:spAutoFit/>
          </a:bodyPr>
          <a:lstStyle/>
          <a:p>
            <a:pPr algn="r" eaLnBrk="0" hangingPunct="0">
              <a:spcAft>
                <a:spcPts val="1000"/>
              </a:spcAft>
              <a:buFont typeface="Arial" charset="0"/>
              <a:buNone/>
            </a:pPr>
            <a:r>
              <a:rPr kumimoji="1" lang="en-US" altLang="en-US" sz="900">
                <a:solidFill>
                  <a:srgbClr val="000000"/>
                </a:solidFill>
              </a:rPr>
              <a:t>2 X 100W amplifier</a:t>
            </a:r>
            <a:endParaRPr kumimoji="1" lang="en-US" altLang="en-US" sz="1200">
              <a:solidFill>
                <a:srgbClr val="000000"/>
              </a:solidFill>
            </a:endParaRPr>
          </a:p>
        </p:txBody>
      </p:sp>
      <p:sp>
        <p:nvSpPr>
          <p:cNvPr id="12310" name="Rectangle 27"/>
          <p:cNvSpPr>
            <a:spLocks noChangeArrowheads="1"/>
          </p:cNvSpPr>
          <p:nvPr/>
        </p:nvSpPr>
        <p:spPr bwMode="auto">
          <a:xfrm>
            <a:off x="1979613" y="4237038"/>
            <a:ext cx="1600200" cy="274637"/>
          </a:xfrm>
          <a:prstGeom prst="rect">
            <a:avLst/>
          </a:prstGeom>
          <a:noFill/>
          <a:ln w="12700" cap="sq">
            <a:noFill/>
            <a:miter lim="800000"/>
            <a:headEnd type="none" w="sm" len="sm"/>
            <a:tailEnd type="none" w="sm" len="sm"/>
          </a:ln>
        </p:spPr>
        <p:txBody>
          <a:bodyPr>
            <a:spAutoFit/>
          </a:bodyPr>
          <a:lstStyle/>
          <a:p>
            <a:pPr algn="ctr" eaLnBrk="0" hangingPunct="0">
              <a:spcAft>
                <a:spcPts val="1000"/>
              </a:spcAft>
              <a:buFont typeface="Arial" charset="0"/>
              <a:buNone/>
            </a:pPr>
            <a:r>
              <a:rPr kumimoji="1" lang="en-GB" altLang="en-US" sz="1200">
                <a:solidFill>
                  <a:srgbClr val="000000"/>
                </a:solidFill>
              </a:rPr>
              <a:t> </a:t>
            </a:r>
            <a:r>
              <a:rPr kumimoji="1" lang="en-GB" altLang="en-US" sz="1200" b="1">
                <a:solidFill>
                  <a:srgbClr val="000000"/>
                </a:solidFill>
              </a:rPr>
              <a:t> RF synchro</a:t>
            </a:r>
          </a:p>
        </p:txBody>
      </p:sp>
      <p:sp>
        <p:nvSpPr>
          <p:cNvPr id="12311" name="Rectangle 28"/>
          <p:cNvSpPr>
            <a:spLocks noChangeArrowheads="1"/>
          </p:cNvSpPr>
          <p:nvPr/>
        </p:nvSpPr>
        <p:spPr bwMode="auto">
          <a:xfrm>
            <a:off x="2209800" y="3302000"/>
            <a:ext cx="1219200" cy="698500"/>
          </a:xfrm>
          <a:prstGeom prst="rect">
            <a:avLst/>
          </a:prstGeom>
          <a:solidFill>
            <a:srgbClr val="ACFCFE"/>
          </a:solidFill>
          <a:ln w="12700" cap="sq">
            <a:solidFill>
              <a:schemeClr val="tx1"/>
            </a:solidFill>
            <a:miter lim="800000"/>
            <a:headEnd type="none" w="sm" len="sm"/>
            <a:tailEnd type="none" w="sm" len="sm"/>
          </a:ln>
        </p:spPr>
        <p:txBody>
          <a:bodyPr wrap="none" anchor="ctr"/>
          <a:lstStyle/>
          <a:p>
            <a:pPr algn="ctr" eaLnBrk="0" hangingPunct="0">
              <a:spcAft>
                <a:spcPts val="1000"/>
              </a:spcAft>
              <a:buFont typeface="Arial" charset="0"/>
              <a:buNone/>
            </a:pPr>
            <a:r>
              <a:rPr kumimoji="1" lang="en-US" altLang="en-US" sz="1000" b="1">
                <a:solidFill>
                  <a:srgbClr val="0098D4"/>
                </a:solidFill>
              </a:rPr>
              <a:t>wide band </a:t>
            </a:r>
          </a:p>
          <a:p>
            <a:pPr algn="ctr" eaLnBrk="0" hangingPunct="0">
              <a:spcAft>
                <a:spcPts val="1000"/>
              </a:spcAft>
              <a:buFont typeface="Arial" charset="0"/>
              <a:buNone/>
            </a:pPr>
            <a:r>
              <a:rPr kumimoji="1" lang="en-US" altLang="en-US" sz="1000" b="1">
                <a:solidFill>
                  <a:srgbClr val="0098D4"/>
                </a:solidFill>
              </a:rPr>
              <a:t>gating</a:t>
            </a:r>
            <a:endParaRPr kumimoji="1" lang="en-GB" altLang="en-US" sz="1000" b="1">
              <a:solidFill>
                <a:srgbClr val="0098D4"/>
              </a:solidFill>
            </a:endParaRPr>
          </a:p>
        </p:txBody>
      </p:sp>
      <p:sp>
        <p:nvSpPr>
          <p:cNvPr id="12312" name="Text Box 29"/>
          <p:cNvSpPr txBox="1">
            <a:spLocks noChangeArrowheads="1"/>
          </p:cNvSpPr>
          <p:nvPr/>
        </p:nvSpPr>
        <p:spPr bwMode="auto">
          <a:xfrm>
            <a:off x="381000" y="3302000"/>
            <a:ext cx="1371600" cy="584200"/>
          </a:xfrm>
          <a:prstGeom prst="rect">
            <a:avLst/>
          </a:prstGeom>
          <a:noFill/>
          <a:ln w="12700" cap="sq">
            <a:noFill/>
            <a:miter lim="800000"/>
            <a:headEnd type="none" w="sm" len="sm"/>
            <a:tailEnd type="none" w="sm" len="sm"/>
          </a:ln>
        </p:spPr>
        <p:txBody>
          <a:bodyPr>
            <a:spAutoFit/>
          </a:bodyPr>
          <a:lstStyle/>
          <a:p>
            <a:pPr algn="ctr" eaLnBrk="0" hangingPunct="0">
              <a:spcAft>
                <a:spcPts val="1000"/>
              </a:spcAft>
              <a:buFont typeface="Arial" charset="0"/>
              <a:buNone/>
            </a:pPr>
            <a:r>
              <a:rPr kumimoji="1" lang="en-US" altLang="en-US" sz="1200" b="1">
                <a:solidFill>
                  <a:srgbClr val="0098D4"/>
                </a:solidFill>
              </a:rPr>
              <a:t>Bunch selection</a:t>
            </a:r>
            <a:endParaRPr kumimoji="1" lang="en-GB" altLang="en-US" sz="1200" b="1">
              <a:solidFill>
                <a:srgbClr val="0098D4"/>
              </a:solidFill>
            </a:endParaRPr>
          </a:p>
        </p:txBody>
      </p:sp>
      <p:sp>
        <p:nvSpPr>
          <p:cNvPr id="12313" name="Line 30"/>
          <p:cNvSpPr>
            <a:spLocks noChangeShapeType="1"/>
          </p:cNvSpPr>
          <p:nvPr/>
        </p:nvSpPr>
        <p:spPr bwMode="auto">
          <a:xfrm>
            <a:off x="1676400" y="3619500"/>
            <a:ext cx="457200" cy="0"/>
          </a:xfrm>
          <a:prstGeom prst="line">
            <a:avLst/>
          </a:prstGeom>
          <a:noFill/>
          <a:ln w="12700" cap="sq">
            <a:solidFill>
              <a:schemeClr val="tx1"/>
            </a:solidFill>
            <a:round/>
            <a:headEnd type="none" w="sm" len="sm"/>
            <a:tailEnd type="triangle" w="sm" len="sm"/>
          </a:ln>
        </p:spPr>
        <p:txBody>
          <a:bodyPr/>
          <a:lstStyle/>
          <a:p>
            <a:endParaRPr lang="en-US"/>
          </a:p>
        </p:txBody>
      </p:sp>
      <p:grpSp>
        <p:nvGrpSpPr>
          <p:cNvPr id="12314" name="Group 31"/>
          <p:cNvGrpSpPr>
            <a:grpSpLocks/>
          </p:cNvGrpSpPr>
          <p:nvPr/>
        </p:nvGrpSpPr>
        <p:grpSpPr bwMode="auto">
          <a:xfrm>
            <a:off x="4905375" y="2222500"/>
            <a:ext cx="1600200" cy="635000"/>
            <a:chOff x="2256" y="1968"/>
            <a:chExt cx="1008" cy="480"/>
          </a:xfrm>
        </p:grpSpPr>
        <p:sp>
          <p:nvSpPr>
            <p:cNvPr id="12322" name="AutoShape 32"/>
            <p:cNvSpPr>
              <a:spLocks noChangeArrowheads="1"/>
            </p:cNvSpPr>
            <p:nvPr/>
          </p:nvSpPr>
          <p:spPr bwMode="auto">
            <a:xfrm rot="5400000">
              <a:off x="2258" y="1966"/>
              <a:ext cx="480" cy="483"/>
            </a:xfrm>
            <a:prstGeom prst="triangle">
              <a:avLst>
                <a:gd name="adj" fmla="val 50000"/>
              </a:avLst>
            </a:prstGeom>
            <a:solidFill>
              <a:srgbClr val="FFCCFF"/>
            </a:solidFill>
            <a:ln w="12700" cap="sq">
              <a:solidFill>
                <a:schemeClr val="tx1"/>
              </a:solidFill>
              <a:miter lim="800000"/>
              <a:headEnd type="none" w="sm" len="sm"/>
              <a:tailEnd type="none" w="sm" len="sm"/>
            </a:ln>
          </p:spPr>
          <p:txBody>
            <a:bodyPr wrap="none" anchor="ctr"/>
            <a:lstStyle/>
            <a:p>
              <a:pPr algn="ctr" eaLnBrk="0" hangingPunct="0">
                <a:spcAft>
                  <a:spcPts val="1000"/>
                </a:spcAft>
                <a:buFont typeface="Arial" charset="0"/>
                <a:buNone/>
              </a:pPr>
              <a:endParaRPr kumimoji="1" lang="en-GB" altLang="en-US" sz="1200" b="1">
                <a:solidFill>
                  <a:srgbClr val="000000"/>
                </a:solidFill>
              </a:endParaRPr>
            </a:p>
          </p:txBody>
        </p:sp>
        <p:sp>
          <p:nvSpPr>
            <p:cNvPr id="12323" name="Line 33"/>
            <p:cNvSpPr>
              <a:spLocks noChangeShapeType="1"/>
            </p:cNvSpPr>
            <p:nvPr/>
          </p:nvSpPr>
          <p:spPr bwMode="auto">
            <a:xfrm>
              <a:off x="2736" y="2208"/>
              <a:ext cx="528" cy="0"/>
            </a:xfrm>
            <a:prstGeom prst="line">
              <a:avLst/>
            </a:prstGeom>
            <a:noFill/>
            <a:ln w="12700" cap="sq">
              <a:solidFill>
                <a:schemeClr val="tx1"/>
              </a:solidFill>
              <a:round/>
              <a:headEnd type="none" w="sm" len="sm"/>
              <a:tailEnd type="none" w="sm" len="sm"/>
            </a:ln>
          </p:spPr>
          <p:txBody>
            <a:bodyPr/>
            <a:lstStyle/>
            <a:p>
              <a:endParaRPr lang="en-US"/>
            </a:p>
          </p:txBody>
        </p:sp>
      </p:grpSp>
      <p:grpSp>
        <p:nvGrpSpPr>
          <p:cNvPr id="12315" name="Group 34"/>
          <p:cNvGrpSpPr>
            <a:grpSpLocks/>
          </p:cNvGrpSpPr>
          <p:nvPr/>
        </p:nvGrpSpPr>
        <p:grpSpPr bwMode="auto">
          <a:xfrm>
            <a:off x="4895850" y="3013075"/>
            <a:ext cx="1655763" cy="611188"/>
            <a:chOff x="2256" y="1968"/>
            <a:chExt cx="1008" cy="480"/>
          </a:xfrm>
        </p:grpSpPr>
        <p:sp>
          <p:nvSpPr>
            <p:cNvPr id="12320" name="AutoShape 35"/>
            <p:cNvSpPr>
              <a:spLocks noChangeArrowheads="1"/>
            </p:cNvSpPr>
            <p:nvPr/>
          </p:nvSpPr>
          <p:spPr bwMode="auto">
            <a:xfrm rot="5400000">
              <a:off x="2258" y="1966"/>
              <a:ext cx="480" cy="483"/>
            </a:xfrm>
            <a:prstGeom prst="triangle">
              <a:avLst>
                <a:gd name="adj" fmla="val 50000"/>
              </a:avLst>
            </a:prstGeom>
            <a:solidFill>
              <a:srgbClr val="FFCCFF"/>
            </a:solidFill>
            <a:ln w="12700" cap="sq">
              <a:solidFill>
                <a:schemeClr val="tx1"/>
              </a:solidFill>
              <a:miter lim="800000"/>
              <a:headEnd type="none" w="sm" len="sm"/>
              <a:tailEnd type="none" w="sm" len="sm"/>
            </a:ln>
          </p:spPr>
          <p:txBody>
            <a:bodyPr wrap="none" anchor="ctr"/>
            <a:lstStyle/>
            <a:p>
              <a:pPr algn="ctr" eaLnBrk="0" hangingPunct="0">
                <a:spcAft>
                  <a:spcPts val="1000"/>
                </a:spcAft>
                <a:buFont typeface="Arial" charset="0"/>
                <a:buNone/>
              </a:pPr>
              <a:endParaRPr kumimoji="1" lang="en-GB" altLang="en-US" sz="1200" b="1">
                <a:solidFill>
                  <a:srgbClr val="000000"/>
                </a:solidFill>
              </a:endParaRPr>
            </a:p>
          </p:txBody>
        </p:sp>
        <p:sp>
          <p:nvSpPr>
            <p:cNvPr id="12321" name="Line 36"/>
            <p:cNvSpPr>
              <a:spLocks noChangeShapeType="1"/>
            </p:cNvSpPr>
            <p:nvPr/>
          </p:nvSpPr>
          <p:spPr bwMode="auto">
            <a:xfrm>
              <a:off x="2736" y="2208"/>
              <a:ext cx="528" cy="0"/>
            </a:xfrm>
            <a:prstGeom prst="line">
              <a:avLst/>
            </a:prstGeom>
            <a:noFill/>
            <a:ln w="12700" cap="sq">
              <a:solidFill>
                <a:schemeClr val="tx1"/>
              </a:solidFill>
              <a:round/>
              <a:headEnd type="none" w="sm" len="sm"/>
              <a:tailEnd type="none" w="sm" len="sm"/>
            </a:ln>
          </p:spPr>
          <p:txBody>
            <a:bodyPr/>
            <a:lstStyle/>
            <a:p>
              <a:endParaRPr lang="en-US"/>
            </a:p>
          </p:txBody>
        </p:sp>
      </p:grpSp>
      <p:sp>
        <p:nvSpPr>
          <p:cNvPr id="12316" name="Rectangle 37"/>
          <p:cNvSpPr>
            <a:spLocks noChangeArrowheads="1"/>
          </p:cNvSpPr>
          <p:nvPr/>
        </p:nvSpPr>
        <p:spPr bwMode="auto">
          <a:xfrm>
            <a:off x="3629025" y="2343150"/>
            <a:ext cx="561975" cy="1185863"/>
          </a:xfrm>
          <a:prstGeom prst="rect">
            <a:avLst/>
          </a:prstGeom>
          <a:solidFill>
            <a:srgbClr val="ACFCFE"/>
          </a:solidFill>
          <a:ln w="12700" cap="sq">
            <a:solidFill>
              <a:srgbClr val="ACFCFE"/>
            </a:solidFill>
            <a:miter lim="800000"/>
            <a:headEnd type="none" w="sm" len="sm"/>
            <a:tailEnd type="none" w="sm" len="sm"/>
          </a:ln>
        </p:spPr>
        <p:txBody>
          <a:bodyPr wrap="none" anchor="ctr"/>
          <a:lstStyle/>
          <a:p>
            <a:pPr algn="ctr" eaLnBrk="0" hangingPunct="0">
              <a:spcAft>
                <a:spcPts val="1000"/>
              </a:spcAft>
              <a:buFont typeface="Arial" charset="0"/>
              <a:buNone/>
            </a:pPr>
            <a:r>
              <a:rPr kumimoji="1" lang="en-US" altLang="en-US" sz="1200" b="1">
                <a:solidFill>
                  <a:srgbClr val="0098D4"/>
                </a:solidFill>
              </a:rPr>
              <a:t>X 1</a:t>
            </a:r>
          </a:p>
          <a:p>
            <a:pPr algn="ctr" eaLnBrk="0" hangingPunct="0">
              <a:spcAft>
                <a:spcPts val="1000"/>
              </a:spcAft>
              <a:buFont typeface="Arial" charset="0"/>
              <a:buNone/>
            </a:pPr>
            <a:endParaRPr kumimoji="1" lang="en-US" altLang="en-US" sz="1200" b="1">
              <a:solidFill>
                <a:srgbClr val="0098D4"/>
              </a:solidFill>
            </a:endParaRPr>
          </a:p>
          <a:p>
            <a:pPr algn="ctr" eaLnBrk="0" hangingPunct="0">
              <a:spcAft>
                <a:spcPts val="1000"/>
              </a:spcAft>
              <a:buFont typeface="Arial" charset="0"/>
              <a:buNone/>
            </a:pPr>
            <a:r>
              <a:rPr kumimoji="1" lang="en-US" altLang="en-US" sz="1200" b="1">
                <a:solidFill>
                  <a:srgbClr val="0098D4"/>
                </a:solidFill>
              </a:rPr>
              <a:t>X -1</a:t>
            </a:r>
            <a:endParaRPr kumimoji="1" lang="en-GB" altLang="en-US" sz="1200" b="1">
              <a:solidFill>
                <a:srgbClr val="0098D4"/>
              </a:solidFill>
            </a:endParaRPr>
          </a:p>
        </p:txBody>
      </p:sp>
      <p:sp>
        <p:nvSpPr>
          <p:cNvPr id="12317" name="Line 38"/>
          <p:cNvSpPr>
            <a:spLocks noChangeShapeType="1"/>
          </p:cNvSpPr>
          <p:nvPr/>
        </p:nvSpPr>
        <p:spPr bwMode="auto">
          <a:xfrm>
            <a:off x="4219575" y="2532063"/>
            <a:ext cx="676275" cy="0"/>
          </a:xfrm>
          <a:prstGeom prst="line">
            <a:avLst/>
          </a:prstGeom>
          <a:noFill/>
          <a:ln w="12700" cap="sq">
            <a:solidFill>
              <a:schemeClr val="tx1"/>
            </a:solidFill>
            <a:round/>
            <a:headEnd type="none" w="sm" len="sm"/>
            <a:tailEnd type="none" w="sm" len="sm"/>
          </a:ln>
        </p:spPr>
        <p:txBody>
          <a:bodyPr/>
          <a:lstStyle/>
          <a:p>
            <a:endParaRPr lang="en-US"/>
          </a:p>
        </p:txBody>
      </p:sp>
      <p:sp>
        <p:nvSpPr>
          <p:cNvPr id="12318" name="Line 39"/>
          <p:cNvSpPr>
            <a:spLocks noChangeShapeType="1"/>
          </p:cNvSpPr>
          <p:nvPr/>
        </p:nvSpPr>
        <p:spPr bwMode="auto">
          <a:xfrm>
            <a:off x="4232275" y="3305175"/>
            <a:ext cx="676275" cy="0"/>
          </a:xfrm>
          <a:prstGeom prst="line">
            <a:avLst/>
          </a:prstGeom>
          <a:noFill/>
          <a:ln w="12700" cap="sq">
            <a:solidFill>
              <a:schemeClr val="tx1"/>
            </a:solidFill>
            <a:round/>
            <a:headEnd type="none" w="sm" len="sm"/>
            <a:tailEnd type="none" w="sm" len="sm"/>
          </a:ln>
        </p:spPr>
        <p:txBody>
          <a:bodyPr/>
          <a:lstStyle/>
          <a:p>
            <a:endParaRPr lang="en-US"/>
          </a:p>
        </p:txBody>
      </p:sp>
      <p:pic>
        <p:nvPicPr>
          <p:cNvPr id="12319" name="Picture 40" descr="zero_crossHP"/>
          <p:cNvPicPr>
            <a:picLocks noChangeAspect="1" noChangeArrowheads="1"/>
          </p:cNvPicPr>
          <p:nvPr/>
        </p:nvPicPr>
        <p:blipFill>
          <a:blip r:embed="rId2"/>
          <a:srcRect/>
          <a:stretch>
            <a:fillRect/>
          </a:stretch>
        </p:blipFill>
        <p:spPr bwMode="auto">
          <a:xfrm>
            <a:off x="5561013" y="3744913"/>
            <a:ext cx="2898775" cy="1812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ChangeArrowheads="1"/>
          </p:cNvSpPr>
          <p:nvPr>
            <p:ph type="title" idx="4294967295"/>
          </p:nvPr>
        </p:nvSpPr>
        <p:spPr>
          <a:xfrm>
            <a:off x="611188" y="125413"/>
            <a:ext cx="8237537" cy="496887"/>
          </a:xfrm>
        </p:spPr>
        <p:txBody>
          <a:bodyPr wrap="square" lIns="91440" tIns="45720" rIns="91440" bIns="45720" numCol="1" compatLnSpc="1">
            <a:prstTxWarp prst="textNoShape">
              <a:avLst/>
            </a:prstTxWarp>
          </a:bodyPr>
          <a:lstStyle/>
          <a:p>
            <a:pPr eaLnBrk="1" hangingPunct="1"/>
            <a:r>
              <a:rPr kumimoji="1" lang="en-US" altLang="en-US" sz="2400" cap="none" smtClean="0"/>
              <a:t> cleaning in the booster: it is now mandatory</a:t>
            </a:r>
            <a:endParaRPr lang="en-GB" altLang="en-US" sz="1400" cap="none" smtClean="0"/>
          </a:p>
        </p:txBody>
      </p:sp>
      <p:sp>
        <p:nvSpPr>
          <p:cNvPr id="13314" name="Text Box 3"/>
          <p:cNvSpPr txBox="1">
            <a:spLocks noChangeArrowheads="1"/>
          </p:cNvSpPr>
          <p:nvPr/>
        </p:nvSpPr>
        <p:spPr bwMode="auto">
          <a:xfrm>
            <a:off x="385763" y="652463"/>
            <a:ext cx="8432800" cy="4730750"/>
          </a:xfrm>
          <a:prstGeom prst="rect">
            <a:avLst/>
          </a:prstGeom>
          <a:noFill/>
          <a:ln w="12700" cap="sq">
            <a:noFill/>
            <a:miter lim="800000"/>
            <a:headEnd type="none" w="sm" len="sm"/>
            <a:tailEnd type="none" w="sm" len="sm"/>
          </a:ln>
        </p:spPr>
        <p:txBody>
          <a:bodyPr>
            <a:spAutoFit/>
          </a:bodyPr>
          <a:lstStyle/>
          <a:p>
            <a:pPr eaLnBrk="0" hangingPunct="0">
              <a:spcAft>
                <a:spcPts val="1000"/>
              </a:spcAft>
              <a:buFont typeface="Arial" charset="0"/>
              <a:buNone/>
            </a:pPr>
            <a:endParaRPr kumimoji="1" lang="en-US" altLang="en-US" sz="1200" b="1">
              <a:solidFill>
                <a:srgbClr val="0098D4"/>
              </a:solidFill>
            </a:endParaRPr>
          </a:p>
          <a:p>
            <a:pPr eaLnBrk="0" hangingPunct="0">
              <a:spcAft>
                <a:spcPts val="1000"/>
              </a:spcAft>
              <a:buFont typeface="Arial" charset="0"/>
              <a:buNone/>
            </a:pPr>
            <a:r>
              <a:rPr kumimoji="1" lang="en-US" altLang="en-US" sz="1800" b="1">
                <a:solidFill>
                  <a:srgbClr val="0098D4"/>
                </a:solidFill>
              </a:rPr>
              <a:t>Results achieved so far:</a:t>
            </a:r>
          </a:p>
          <a:p>
            <a:pPr eaLnBrk="0" hangingPunct="0">
              <a:spcAft>
                <a:spcPts val="1000"/>
              </a:spcAft>
              <a:buFont typeface="Arial" charset="0"/>
              <a:buNone/>
            </a:pPr>
            <a:endParaRPr kumimoji="1" lang="en-US" altLang="en-US" sz="1200" b="1">
              <a:solidFill>
                <a:srgbClr val="0098D4"/>
              </a:solidFill>
            </a:endParaRPr>
          </a:p>
          <a:p>
            <a:pPr eaLnBrk="0" hangingPunct="0">
              <a:spcAft>
                <a:spcPts val="1000"/>
              </a:spcAft>
              <a:buFont typeface="Arial" charset="0"/>
              <a:buNone/>
            </a:pPr>
            <a:r>
              <a:rPr kumimoji="1" lang="en-US" altLang="en-US" sz="1200" b="1">
                <a:solidFill>
                  <a:srgbClr val="0098D4"/>
                </a:solidFill>
              </a:rPr>
              <a:t>&lt;3.10</a:t>
            </a:r>
            <a:r>
              <a:rPr kumimoji="1" lang="en-US" altLang="en-US" sz="1200" b="1" baseline="30000">
                <a:solidFill>
                  <a:srgbClr val="0098D4"/>
                </a:solidFill>
              </a:rPr>
              <a:t>-6</a:t>
            </a:r>
            <a:r>
              <a:rPr kumimoji="1" lang="en-US" altLang="en-US" sz="1200" b="1">
                <a:solidFill>
                  <a:srgbClr val="0098D4"/>
                </a:solidFill>
              </a:rPr>
              <a:t> one RF period before the main bunch </a:t>
            </a:r>
          </a:p>
          <a:p>
            <a:pPr eaLnBrk="0" hangingPunct="0">
              <a:spcAft>
                <a:spcPts val="1000"/>
              </a:spcAft>
              <a:buFont typeface="Arial" charset="0"/>
              <a:buNone/>
            </a:pPr>
            <a:r>
              <a:rPr kumimoji="1" lang="en-US" altLang="en-US" sz="1200" b="1">
                <a:solidFill>
                  <a:srgbClr val="0098D4"/>
                </a:solidFill>
              </a:rPr>
              <a:t>2.10</a:t>
            </a:r>
            <a:r>
              <a:rPr kumimoji="1" lang="en-US" altLang="en-US" sz="1200" b="1" baseline="30000">
                <a:solidFill>
                  <a:srgbClr val="0098D4"/>
                </a:solidFill>
              </a:rPr>
              <a:t>-4</a:t>
            </a:r>
            <a:r>
              <a:rPr kumimoji="1" lang="en-US" altLang="en-US" sz="1200" b="1">
                <a:solidFill>
                  <a:srgbClr val="0098D4"/>
                </a:solidFill>
              </a:rPr>
              <a:t> one RF period after the main bunch</a:t>
            </a:r>
          </a:p>
          <a:p>
            <a:pPr eaLnBrk="0" hangingPunct="0">
              <a:spcAft>
                <a:spcPts val="1000"/>
              </a:spcAft>
              <a:buFont typeface="Arial" charset="0"/>
              <a:buNone/>
            </a:pPr>
            <a:endParaRPr kumimoji="1" lang="en-US" altLang="en-US" sz="1200" b="1">
              <a:solidFill>
                <a:srgbClr val="0098D4"/>
              </a:solidFill>
            </a:endParaRPr>
          </a:p>
          <a:p>
            <a:pPr eaLnBrk="0" hangingPunct="0">
              <a:spcAft>
                <a:spcPts val="1000"/>
              </a:spcAft>
              <a:buFont typeface="Arial" charset="0"/>
              <a:buNone/>
            </a:pPr>
            <a:r>
              <a:rPr kumimoji="1" lang="en-US" altLang="en-US" sz="1200" b="1">
                <a:solidFill>
                  <a:srgbClr val="0098D4"/>
                </a:solidFill>
              </a:rPr>
              <a:t>Relative injection in the SR efficiency with SY cleaning ON:</a:t>
            </a:r>
          </a:p>
          <a:p>
            <a:pPr eaLnBrk="0" hangingPunct="0">
              <a:spcAft>
                <a:spcPts val="1000"/>
              </a:spcAft>
              <a:buFont typeface="Arial" charset="0"/>
              <a:buNone/>
            </a:pPr>
            <a:r>
              <a:rPr kumimoji="1" lang="en-US" altLang="en-US" sz="1200" b="1">
                <a:solidFill>
                  <a:srgbClr val="0098D4"/>
                </a:solidFill>
              </a:rPr>
              <a:t>2.10</a:t>
            </a:r>
            <a:r>
              <a:rPr kumimoji="1" lang="en-US" altLang="en-US" sz="1200" b="1" baseline="30000">
                <a:solidFill>
                  <a:srgbClr val="0098D4"/>
                </a:solidFill>
              </a:rPr>
              <a:t>-5</a:t>
            </a:r>
            <a:r>
              <a:rPr kumimoji="1" lang="en-US" altLang="en-US" sz="1200" b="1">
                <a:solidFill>
                  <a:srgbClr val="0098D4"/>
                </a:solidFill>
              </a:rPr>
              <a:t> one RF period before the main bunch </a:t>
            </a:r>
          </a:p>
          <a:p>
            <a:pPr eaLnBrk="0" hangingPunct="0">
              <a:spcAft>
                <a:spcPts val="1000"/>
              </a:spcAft>
              <a:buFont typeface="Arial" charset="0"/>
              <a:buNone/>
            </a:pPr>
            <a:r>
              <a:rPr kumimoji="1" lang="en-US" altLang="en-US" sz="1200" b="1">
                <a:solidFill>
                  <a:srgbClr val="0098D4"/>
                </a:solidFill>
              </a:rPr>
              <a:t>2.10</a:t>
            </a:r>
            <a:r>
              <a:rPr kumimoji="1" lang="en-US" altLang="en-US" sz="1200" b="1" baseline="30000">
                <a:solidFill>
                  <a:srgbClr val="0098D4"/>
                </a:solidFill>
              </a:rPr>
              <a:t>-3</a:t>
            </a:r>
            <a:r>
              <a:rPr kumimoji="1" lang="en-US" altLang="en-US" sz="1200" b="1">
                <a:solidFill>
                  <a:srgbClr val="0098D4"/>
                </a:solidFill>
              </a:rPr>
              <a:t> one RF period after the main bunch</a:t>
            </a:r>
          </a:p>
          <a:p>
            <a:pPr eaLnBrk="0" hangingPunct="0">
              <a:spcAft>
                <a:spcPts val="1000"/>
              </a:spcAft>
              <a:buFont typeface="Arial" charset="0"/>
              <a:buNone/>
            </a:pPr>
            <a:endParaRPr kumimoji="1" lang="en-US" altLang="en-US" sz="1200" b="1">
              <a:solidFill>
                <a:srgbClr val="0098D4"/>
              </a:solidFill>
            </a:endParaRPr>
          </a:p>
          <a:p>
            <a:pPr eaLnBrk="0" hangingPunct="0">
              <a:spcAft>
                <a:spcPts val="1000"/>
              </a:spcAft>
              <a:buFont typeface="Arial" charset="0"/>
              <a:buNone/>
            </a:pPr>
            <a:r>
              <a:rPr kumimoji="1" lang="en-US" altLang="en-US" sz="1200" b="1">
                <a:solidFill>
                  <a:srgbClr val="0098D4"/>
                </a:solidFill>
              </a:rPr>
              <a:t>Bunch purity in the SR after SY cleaning:</a:t>
            </a:r>
          </a:p>
          <a:p>
            <a:pPr eaLnBrk="0" hangingPunct="0">
              <a:spcAft>
                <a:spcPts val="1000"/>
              </a:spcAft>
              <a:buFont typeface="Arial" charset="0"/>
              <a:buNone/>
            </a:pPr>
            <a:r>
              <a:rPr kumimoji="1" lang="en-US" altLang="en-US" sz="1200" b="1">
                <a:solidFill>
                  <a:srgbClr val="0098D4"/>
                </a:solidFill>
              </a:rPr>
              <a:t>&lt;10</a:t>
            </a:r>
            <a:r>
              <a:rPr kumimoji="1" lang="en-US" altLang="en-US" sz="1200" b="1" baseline="30000">
                <a:solidFill>
                  <a:srgbClr val="0098D4"/>
                </a:solidFill>
              </a:rPr>
              <a:t>-10</a:t>
            </a:r>
            <a:r>
              <a:rPr kumimoji="1" lang="en-US" altLang="en-US" sz="1200" b="1">
                <a:solidFill>
                  <a:srgbClr val="0098D4"/>
                </a:solidFill>
              </a:rPr>
              <a:t> one RF period before the main bunch</a:t>
            </a:r>
          </a:p>
          <a:p>
            <a:pPr eaLnBrk="0" hangingPunct="0">
              <a:spcAft>
                <a:spcPts val="1000"/>
              </a:spcAft>
              <a:buFont typeface="Arial" charset="0"/>
              <a:buNone/>
            </a:pPr>
            <a:r>
              <a:rPr kumimoji="1" lang="en-US" altLang="en-US" sz="1200" b="1">
                <a:solidFill>
                  <a:srgbClr val="0098D4"/>
                </a:solidFill>
              </a:rPr>
              <a:t>4.10</a:t>
            </a:r>
            <a:r>
              <a:rPr kumimoji="1" lang="en-US" altLang="en-US" sz="1200" b="1" baseline="30000">
                <a:solidFill>
                  <a:srgbClr val="0098D4"/>
                </a:solidFill>
              </a:rPr>
              <a:t>-7</a:t>
            </a:r>
            <a:r>
              <a:rPr kumimoji="1" lang="en-US" altLang="en-US" sz="1200" b="1">
                <a:solidFill>
                  <a:srgbClr val="0098D4"/>
                </a:solidFill>
              </a:rPr>
              <a:t> one RF period after the main bunch</a:t>
            </a:r>
          </a:p>
          <a:p>
            <a:pPr eaLnBrk="0" hangingPunct="0">
              <a:spcAft>
                <a:spcPts val="1000"/>
              </a:spcAft>
              <a:buFont typeface="Arial" charset="0"/>
              <a:buNone/>
            </a:pPr>
            <a:r>
              <a:rPr kumimoji="1" lang="en-US" altLang="en-US" sz="1200" b="1">
                <a:solidFill>
                  <a:srgbClr val="0098D4"/>
                </a:solidFill>
              </a:rPr>
              <a:t>4.10</a:t>
            </a:r>
            <a:r>
              <a:rPr kumimoji="1" lang="en-US" altLang="en-US" sz="1200" b="1" baseline="30000">
                <a:solidFill>
                  <a:srgbClr val="0098D4"/>
                </a:solidFill>
              </a:rPr>
              <a:t>-10</a:t>
            </a:r>
            <a:r>
              <a:rPr kumimoji="1" lang="en-US" altLang="en-US" sz="1200" b="1">
                <a:solidFill>
                  <a:srgbClr val="0098D4"/>
                </a:solidFill>
              </a:rPr>
              <a:t> two RF periods after the main bunch</a:t>
            </a:r>
          </a:p>
          <a:p>
            <a:pPr eaLnBrk="0" hangingPunct="0">
              <a:spcAft>
                <a:spcPts val="1000"/>
              </a:spcAft>
              <a:buFont typeface="Arial" charset="0"/>
              <a:buNone/>
            </a:pPr>
            <a:endParaRPr kumimoji="1" lang="en-GB" altLang="en-US" sz="1400" b="1">
              <a:solidFill>
                <a:srgbClr val="0098D4"/>
              </a:solidFill>
            </a:endParaRPr>
          </a:p>
        </p:txBody>
      </p:sp>
      <p:sp>
        <p:nvSpPr>
          <p:cNvPr id="13315" name="Text Box 4"/>
          <p:cNvSpPr txBox="1">
            <a:spLocks noChangeArrowheads="1"/>
          </p:cNvSpPr>
          <p:nvPr/>
        </p:nvSpPr>
        <p:spPr bwMode="auto">
          <a:xfrm>
            <a:off x="250825" y="5332413"/>
            <a:ext cx="8101013" cy="304800"/>
          </a:xfrm>
          <a:prstGeom prst="rect">
            <a:avLst/>
          </a:prstGeom>
          <a:solidFill>
            <a:srgbClr val="FFCCFF"/>
          </a:solidFill>
          <a:ln w="12700" cap="sq">
            <a:noFill/>
            <a:miter lim="800000"/>
            <a:headEnd type="none" w="sm" len="sm"/>
            <a:tailEnd type="none" w="sm" len="sm"/>
          </a:ln>
        </p:spPr>
        <p:txBody>
          <a:bodyPr>
            <a:spAutoFit/>
          </a:bodyPr>
          <a:lstStyle/>
          <a:p>
            <a:pPr algn="ctr">
              <a:spcAft>
                <a:spcPts val="1000"/>
              </a:spcAft>
              <a:buFont typeface="Arial" charset="0"/>
              <a:buNone/>
            </a:pPr>
            <a:r>
              <a:rPr lang="en-US" altLang="en-US" sz="1400" b="1" i="1"/>
              <a:t>But: erratic bursts of badly cleaned injected beams in the SR about every 30 seconds …</a:t>
            </a:r>
          </a:p>
        </p:txBody>
      </p:sp>
      <p:pic>
        <p:nvPicPr>
          <p:cNvPr id="13316" name="Picture 5" descr="zero_crossHP"/>
          <p:cNvPicPr>
            <a:picLocks noChangeAspect="1" noChangeArrowheads="1"/>
          </p:cNvPicPr>
          <p:nvPr/>
        </p:nvPicPr>
        <p:blipFill>
          <a:blip r:embed="rId2"/>
          <a:srcRect/>
          <a:stretch>
            <a:fillRect/>
          </a:stretch>
        </p:blipFill>
        <p:spPr bwMode="auto">
          <a:xfrm>
            <a:off x="5940425" y="2466975"/>
            <a:ext cx="2898775" cy="1812925"/>
          </a:xfrm>
          <a:prstGeom prst="rect">
            <a:avLst/>
          </a:prstGeom>
          <a:noFill/>
          <a:ln w="9525">
            <a:noFill/>
            <a:miter lim="800000"/>
            <a:headEnd/>
            <a:tailEnd/>
          </a:ln>
        </p:spPr>
      </p:pic>
      <p:sp>
        <p:nvSpPr>
          <p:cNvPr id="13317" name="Line 6"/>
          <p:cNvSpPr>
            <a:spLocks noChangeShapeType="1"/>
          </p:cNvSpPr>
          <p:nvPr/>
        </p:nvSpPr>
        <p:spPr bwMode="auto">
          <a:xfrm flipV="1">
            <a:off x="3671888" y="2798763"/>
            <a:ext cx="3455987" cy="238125"/>
          </a:xfrm>
          <a:prstGeom prst="line">
            <a:avLst/>
          </a:prstGeom>
          <a:noFill/>
          <a:ln w="12700" cap="sq">
            <a:solidFill>
              <a:schemeClr val="tx1"/>
            </a:solidFill>
            <a:round/>
            <a:headEnd type="none" w="sm" len="sm"/>
            <a:tailEnd type="triangle" w="sm" len="sm"/>
          </a:ln>
        </p:spPr>
        <p:txBody>
          <a:bodyPr/>
          <a:lstStyle/>
          <a:p>
            <a:endParaRPr lang="en-US"/>
          </a:p>
        </p:txBody>
      </p:sp>
      <p:sp>
        <p:nvSpPr>
          <p:cNvPr id="13318" name="Line 7"/>
          <p:cNvSpPr>
            <a:spLocks noChangeShapeType="1"/>
          </p:cNvSpPr>
          <p:nvPr/>
        </p:nvSpPr>
        <p:spPr bwMode="auto">
          <a:xfrm>
            <a:off x="3671888" y="3397250"/>
            <a:ext cx="4095750" cy="315913"/>
          </a:xfrm>
          <a:prstGeom prst="line">
            <a:avLst/>
          </a:prstGeom>
          <a:noFill/>
          <a:ln w="12700" cap="sq">
            <a:solidFill>
              <a:schemeClr val="tx1"/>
            </a:solidFill>
            <a:round/>
            <a:headEnd type="none" w="sm" len="sm"/>
            <a:tailEnd type="triangle" w="sm" len="sm"/>
          </a:ln>
        </p:spPr>
        <p:txBody>
          <a:bodyPr/>
          <a:lstStyle/>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idx="4294967295"/>
          </p:nvPr>
        </p:nvSpPr>
        <p:spPr>
          <a:xfrm>
            <a:off x="701675" y="142875"/>
            <a:ext cx="7680325" cy="465138"/>
          </a:xfrm>
        </p:spPr>
        <p:txBody>
          <a:bodyPr wrap="square" lIns="91440" tIns="45720" rIns="91440" bIns="45720" numCol="1" compatLnSpc="1">
            <a:prstTxWarp prst="textNoShape">
              <a:avLst/>
            </a:prstTxWarp>
          </a:bodyPr>
          <a:lstStyle/>
          <a:p>
            <a:pPr eaLnBrk="1" hangingPunct="1"/>
            <a:r>
              <a:rPr lang="en-US" altLang="en-US" cap="none" dirty="0" smtClean="0"/>
              <a:t>Likely cause of the problem</a:t>
            </a:r>
          </a:p>
        </p:txBody>
      </p:sp>
      <p:pic>
        <p:nvPicPr>
          <p:cNvPr id="14338" name="Picture 4"/>
          <p:cNvPicPr>
            <a:picLocks noChangeAspect="1" noChangeArrowheads="1"/>
          </p:cNvPicPr>
          <p:nvPr/>
        </p:nvPicPr>
        <p:blipFill>
          <a:blip r:embed="rId2"/>
          <a:srcRect/>
          <a:stretch>
            <a:fillRect/>
          </a:stretch>
        </p:blipFill>
        <p:spPr bwMode="auto">
          <a:xfrm>
            <a:off x="107950" y="1087438"/>
            <a:ext cx="5580063" cy="2373312"/>
          </a:xfrm>
          <a:prstGeom prst="rect">
            <a:avLst/>
          </a:prstGeom>
          <a:noFill/>
          <a:ln w="9525">
            <a:noFill/>
            <a:miter lim="800000"/>
            <a:headEnd/>
            <a:tailEnd/>
          </a:ln>
        </p:spPr>
      </p:pic>
      <p:pic>
        <p:nvPicPr>
          <p:cNvPr id="14339" name="Picture 5"/>
          <p:cNvPicPr>
            <a:picLocks noChangeAspect="1" noChangeArrowheads="1"/>
          </p:cNvPicPr>
          <p:nvPr/>
        </p:nvPicPr>
        <p:blipFill>
          <a:blip r:embed="rId3"/>
          <a:srcRect/>
          <a:stretch>
            <a:fillRect/>
          </a:stretch>
        </p:blipFill>
        <p:spPr bwMode="auto">
          <a:xfrm>
            <a:off x="179388" y="3354388"/>
            <a:ext cx="5472112" cy="2301875"/>
          </a:xfrm>
          <a:prstGeom prst="rect">
            <a:avLst/>
          </a:prstGeom>
          <a:noFill/>
          <a:ln w="9525">
            <a:noFill/>
            <a:miter lim="800000"/>
            <a:headEnd/>
            <a:tailEnd/>
          </a:ln>
        </p:spPr>
      </p:pic>
      <p:sp>
        <p:nvSpPr>
          <p:cNvPr id="14340" name="Text Box 6"/>
          <p:cNvSpPr txBox="1">
            <a:spLocks noChangeArrowheads="1"/>
          </p:cNvSpPr>
          <p:nvPr/>
        </p:nvSpPr>
        <p:spPr bwMode="auto">
          <a:xfrm>
            <a:off x="6210300" y="2346325"/>
            <a:ext cx="2627313" cy="942975"/>
          </a:xfrm>
          <a:prstGeom prst="rect">
            <a:avLst/>
          </a:prstGeom>
          <a:solidFill>
            <a:srgbClr val="FFCCFF"/>
          </a:solidFill>
          <a:ln w="12700" cap="sq">
            <a:noFill/>
            <a:miter lim="800000"/>
            <a:headEnd type="none" w="sm" len="sm"/>
            <a:tailEnd type="none" w="sm" len="sm"/>
          </a:ln>
        </p:spPr>
        <p:txBody>
          <a:bodyPr>
            <a:spAutoFit/>
          </a:bodyPr>
          <a:lstStyle/>
          <a:p>
            <a:pPr>
              <a:spcAft>
                <a:spcPts val="1000"/>
              </a:spcAft>
              <a:buFont typeface="Arial" charset="0"/>
              <a:buNone/>
            </a:pPr>
            <a:r>
              <a:rPr lang="en-US" altLang="en-US" sz="1400" b="1">
                <a:solidFill>
                  <a:srgbClr val="0098D4"/>
                </a:solidFill>
              </a:rPr>
              <a:t>Phase stability of the 10Hz current driving the SY focusing or defocusing quadrupoles </a:t>
            </a:r>
          </a:p>
        </p:txBody>
      </p:sp>
      <p:sp>
        <p:nvSpPr>
          <p:cNvPr id="14341" name="Text Box 7"/>
          <p:cNvSpPr txBox="1">
            <a:spLocks noChangeArrowheads="1"/>
          </p:cNvSpPr>
          <p:nvPr/>
        </p:nvSpPr>
        <p:spPr bwMode="auto">
          <a:xfrm>
            <a:off x="6210300" y="3757613"/>
            <a:ext cx="2627313" cy="730250"/>
          </a:xfrm>
          <a:prstGeom prst="rect">
            <a:avLst/>
          </a:prstGeom>
          <a:solidFill>
            <a:srgbClr val="00FFFF"/>
          </a:solidFill>
          <a:ln w="12700" cap="sq">
            <a:noFill/>
            <a:miter lim="800000"/>
            <a:headEnd type="none" w="sm" len="sm"/>
            <a:tailEnd type="none" w="sm" len="sm"/>
          </a:ln>
        </p:spPr>
        <p:txBody>
          <a:bodyPr>
            <a:spAutoFit/>
          </a:bodyPr>
          <a:lstStyle/>
          <a:p>
            <a:pPr algn="ctr">
              <a:spcAft>
                <a:spcPts val="1000"/>
              </a:spcAft>
              <a:buFont typeface="Arial" charset="0"/>
              <a:buNone/>
            </a:pPr>
            <a:r>
              <a:rPr lang="en-US" altLang="en-US" sz="1400" b="1" i="1">
                <a:solidFill>
                  <a:srgbClr val="0098D4"/>
                </a:solidFill>
              </a:rPr>
              <a:t>Solving this problem would involve a major BPSS redesign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1" name="Slide Number Placeholder 5"/>
          <p:cNvSpPr txBox="1">
            <a:spLocks noGrp="1"/>
          </p:cNvSpPr>
          <p:nvPr/>
        </p:nvSpPr>
        <p:spPr bwMode="auto">
          <a:xfrm>
            <a:off x="8434388" y="5511800"/>
            <a:ext cx="661987" cy="188913"/>
          </a:xfrm>
          <a:prstGeom prst="rect">
            <a:avLst/>
          </a:prstGeom>
          <a:noFill/>
          <a:ln w="9525">
            <a:noFill/>
            <a:miter lim="800000"/>
            <a:headEnd/>
            <a:tailEnd/>
          </a:ln>
        </p:spPr>
        <p:txBody>
          <a:bodyPr/>
          <a:lstStyle/>
          <a:p>
            <a:pPr algn="r">
              <a:spcAft>
                <a:spcPts val="1000"/>
              </a:spcAft>
              <a:buFont typeface="Arial" charset="0"/>
              <a:buNone/>
            </a:pPr>
            <a:fld id="{1EF25AE7-293E-4B0B-B77C-28FF35863B0F}" type="slidenum">
              <a:rPr lang="en-GB" altLang="en-US" sz="800" b="1">
                <a:solidFill>
                  <a:srgbClr val="FFFFFF"/>
                </a:solidFill>
              </a:rPr>
              <a:pPr algn="r">
                <a:spcAft>
                  <a:spcPts val="1000"/>
                </a:spcAft>
                <a:buFont typeface="Arial" charset="0"/>
                <a:buNone/>
              </a:pPr>
              <a:t>9</a:t>
            </a:fld>
            <a:endParaRPr lang="en-GB" altLang="en-US" sz="800" b="1">
              <a:solidFill>
                <a:srgbClr val="FFFFFF"/>
              </a:solidFill>
            </a:endParaRPr>
          </a:p>
        </p:txBody>
      </p:sp>
      <p:sp>
        <p:nvSpPr>
          <p:cNvPr id="15362" name="Date Placeholder 3"/>
          <p:cNvSpPr txBox="1">
            <a:spLocks noGrp="1"/>
          </p:cNvSpPr>
          <p:nvPr/>
        </p:nvSpPr>
        <p:spPr bwMode="auto">
          <a:xfrm>
            <a:off x="685800" y="5207000"/>
            <a:ext cx="1905000" cy="381000"/>
          </a:xfrm>
          <a:prstGeom prst="rect">
            <a:avLst/>
          </a:prstGeom>
          <a:noFill/>
          <a:ln w="9525">
            <a:noFill/>
            <a:miter lim="800000"/>
            <a:headEnd/>
            <a:tailEnd/>
          </a:ln>
        </p:spPr>
        <p:txBody>
          <a:bodyPr/>
          <a:lstStyle/>
          <a:p>
            <a:pPr>
              <a:spcAft>
                <a:spcPts val="1000"/>
              </a:spcAft>
              <a:buFont typeface="Arial" charset="0"/>
              <a:buNone/>
            </a:pPr>
            <a:fld id="{3B64C636-AD1F-4AE9-9AF1-A528F08E61FE}" type="datetime1">
              <a:rPr lang="en-GB" altLang="en-US" sz="800" b="1">
                <a:solidFill>
                  <a:srgbClr val="FFFFFF"/>
                </a:solidFill>
              </a:rPr>
              <a:pPr>
                <a:spcAft>
                  <a:spcPts val="1000"/>
                </a:spcAft>
                <a:buFont typeface="Arial" charset="0"/>
                <a:buNone/>
              </a:pPr>
              <a:t>12/06/2015</a:t>
            </a:fld>
            <a:endParaRPr lang="en-GB" altLang="en-US" sz="800" b="1">
              <a:solidFill>
                <a:srgbClr val="FFFFFF"/>
              </a:solidFill>
            </a:endParaRPr>
          </a:p>
        </p:txBody>
      </p:sp>
      <p:sp>
        <p:nvSpPr>
          <p:cNvPr id="15363" name="Rectangle 228"/>
          <p:cNvSpPr>
            <a:spLocks noChangeArrowheads="1"/>
          </p:cNvSpPr>
          <p:nvPr/>
        </p:nvSpPr>
        <p:spPr bwMode="auto">
          <a:xfrm>
            <a:off x="539750" y="536575"/>
            <a:ext cx="1131888" cy="304800"/>
          </a:xfrm>
          <a:prstGeom prst="rect">
            <a:avLst/>
          </a:prstGeom>
          <a:noFill/>
          <a:ln w="9525">
            <a:noFill/>
            <a:miter lim="800000"/>
            <a:headEnd/>
            <a:tailEnd/>
          </a:ln>
        </p:spPr>
        <p:txBody>
          <a:bodyPr wrap="none">
            <a:spAutoFit/>
          </a:bodyPr>
          <a:lstStyle/>
          <a:p>
            <a:pPr>
              <a:spcAft>
                <a:spcPts val="1000"/>
              </a:spcAft>
              <a:buFont typeface="Arial" charset="0"/>
              <a:buNone/>
            </a:pPr>
            <a:r>
              <a:rPr lang="en-US" altLang="en-US" sz="1400" i="1">
                <a:solidFill>
                  <a:srgbClr val="000000"/>
                </a:solidFill>
                <a:latin typeface="Verdana" pitchFamily="34" charset="0"/>
                <a:sym typeface="Wingdings" pitchFamily="2" charset="2"/>
              </a:rPr>
              <a:t>Processing</a:t>
            </a:r>
            <a:endParaRPr lang="en-GB" altLang="en-US" sz="1400" i="1">
              <a:solidFill>
                <a:srgbClr val="000000"/>
              </a:solidFill>
              <a:latin typeface="Verdana" pitchFamily="34" charset="0"/>
              <a:sym typeface="Wingdings" pitchFamily="2" charset="2"/>
            </a:endParaRPr>
          </a:p>
        </p:txBody>
      </p:sp>
      <p:sp>
        <p:nvSpPr>
          <p:cNvPr id="15364" name="Footer Placeholder 4"/>
          <p:cNvSpPr txBox="1">
            <a:spLocks noGrp="1"/>
          </p:cNvSpPr>
          <p:nvPr/>
        </p:nvSpPr>
        <p:spPr bwMode="auto">
          <a:xfrm>
            <a:off x="4203700" y="5511800"/>
            <a:ext cx="4168775" cy="188913"/>
          </a:xfrm>
          <a:prstGeom prst="rect">
            <a:avLst/>
          </a:prstGeom>
          <a:noFill/>
          <a:ln w="9525">
            <a:noFill/>
            <a:miter lim="800000"/>
            <a:headEnd/>
            <a:tailEnd/>
          </a:ln>
        </p:spPr>
        <p:txBody>
          <a:bodyPr/>
          <a:lstStyle/>
          <a:p>
            <a:pPr algn="r">
              <a:spcAft>
                <a:spcPts val="1000"/>
              </a:spcAft>
              <a:buFont typeface="Arial" charset="0"/>
              <a:buNone/>
            </a:pPr>
            <a:r>
              <a:rPr lang="en-GB" altLang="en-US" sz="800" b="1">
                <a:solidFill>
                  <a:srgbClr val="FFFFFF"/>
                </a:solidFill>
              </a:rPr>
              <a:t>ESRF Accelerator &amp; Sources Division            JM Koch</a:t>
            </a:r>
          </a:p>
        </p:txBody>
      </p:sp>
      <p:sp>
        <p:nvSpPr>
          <p:cNvPr id="12" name="Rectangle 11"/>
          <p:cNvSpPr>
            <a:spLocks noChangeArrowheads="1"/>
          </p:cNvSpPr>
          <p:nvPr/>
        </p:nvSpPr>
        <p:spPr bwMode="auto">
          <a:xfrm>
            <a:off x="1619250" y="554038"/>
            <a:ext cx="6694488" cy="274637"/>
          </a:xfrm>
          <a:prstGeom prst="rect">
            <a:avLst/>
          </a:prstGeom>
          <a:noFill/>
          <a:ln w="9525">
            <a:noFill/>
            <a:miter lim="800000"/>
            <a:headEnd/>
            <a:tailEnd/>
          </a:ln>
        </p:spPr>
        <p:txBody>
          <a:bodyPr>
            <a:spAutoFit/>
          </a:bodyPr>
          <a:lstStyle/>
          <a:p>
            <a:pPr marL="273050" indent="-342900">
              <a:spcBef>
                <a:spcPts val="600"/>
              </a:spcBef>
              <a:spcAft>
                <a:spcPts val="1000"/>
              </a:spcAft>
              <a:buClr>
                <a:srgbClr val="DD2026"/>
              </a:buClr>
              <a:buSzPct val="110000"/>
              <a:buFont typeface="Arial" charset="0"/>
              <a:buNone/>
            </a:pPr>
            <a:r>
              <a:rPr lang="en-US" altLang="en-US" sz="1200" i="1">
                <a:solidFill>
                  <a:srgbClr val="026BCA"/>
                </a:solidFill>
                <a:latin typeface="Verdana" pitchFamily="34" charset="0"/>
                <a:sym typeface="Wingdings" pitchFamily="2" charset="2"/>
              </a:rPr>
              <a:t> </a:t>
            </a:r>
            <a:r>
              <a:rPr lang="en-GB" altLang="en-US" sz="1200" i="1">
                <a:solidFill>
                  <a:srgbClr val="026BCA"/>
                </a:solidFill>
                <a:latin typeface="Verdana" pitchFamily="34" charset="0"/>
              </a:rPr>
              <a:t>FPGA board + </a:t>
            </a:r>
            <a:r>
              <a:rPr lang="en-US" altLang="en-US" sz="1200" i="1">
                <a:solidFill>
                  <a:srgbClr val="026BCA"/>
                </a:solidFill>
                <a:latin typeface="Verdana" pitchFamily="34" charset="0"/>
                <a:sym typeface="Wingdings" pitchFamily="2" charset="2"/>
              </a:rPr>
              <a:t>CPU module</a:t>
            </a:r>
            <a:endParaRPr lang="en-GB" altLang="en-US" sz="1200" i="1">
              <a:solidFill>
                <a:srgbClr val="026BCA"/>
              </a:solidFill>
              <a:latin typeface="Verdana" pitchFamily="34" charset="0"/>
            </a:endParaRPr>
          </a:p>
        </p:txBody>
      </p:sp>
      <p:sp>
        <p:nvSpPr>
          <p:cNvPr id="15366" name="Rectangle 2"/>
          <p:cNvSpPr>
            <a:spLocks noChangeArrowheads="1"/>
          </p:cNvSpPr>
          <p:nvPr/>
        </p:nvSpPr>
        <p:spPr bwMode="auto">
          <a:xfrm>
            <a:off x="457200" y="193675"/>
            <a:ext cx="8229600" cy="368300"/>
          </a:xfrm>
          <a:prstGeom prst="rect">
            <a:avLst/>
          </a:prstGeom>
          <a:noFill/>
          <a:ln w="9525">
            <a:noFill/>
            <a:miter lim="800000"/>
            <a:headEnd/>
            <a:tailEnd/>
          </a:ln>
        </p:spPr>
        <p:txBody>
          <a:bodyPr anchor="ctr"/>
          <a:lstStyle/>
          <a:p>
            <a:pPr algn="ctr">
              <a:spcAft>
                <a:spcPts val="1000"/>
              </a:spcAft>
              <a:buFont typeface="Arial" charset="0"/>
              <a:buNone/>
            </a:pPr>
            <a:r>
              <a:rPr lang="en-US" altLang="en-US" sz="2400">
                <a:solidFill>
                  <a:srgbClr val="1B5092"/>
                </a:solidFill>
                <a:latin typeface="Times New Roman" pitchFamily="18" charset="0"/>
              </a:rPr>
              <a:t>Booster magnets current measurement (J.M. Koch /PS group)</a:t>
            </a:r>
          </a:p>
        </p:txBody>
      </p:sp>
      <p:grpSp>
        <p:nvGrpSpPr>
          <p:cNvPr id="15367" name="Group 2"/>
          <p:cNvGrpSpPr>
            <a:grpSpLocks/>
          </p:cNvGrpSpPr>
          <p:nvPr/>
        </p:nvGrpSpPr>
        <p:grpSpPr bwMode="auto">
          <a:xfrm>
            <a:off x="468313" y="912813"/>
            <a:ext cx="8142287" cy="4229100"/>
            <a:chOff x="544216" y="1917390"/>
            <a:chExt cx="8142584" cy="5076302"/>
          </a:xfrm>
        </p:grpSpPr>
        <p:sp>
          <p:nvSpPr>
            <p:cNvPr id="2" name="Right Arrow 1"/>
            <p:cNvSpPr/>
            <p:nvPr/>
          </p:nvSpPr>
          <p:spPr>
            <a:xfrm>
              <a:off x="2300055" y="2519534"/>
              <a:ext cx="1276397" cy="306788"/>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srgbClr val="FFFFFF"/>
                </a:solidFill>
              </a:endParaRPr>
            </a:p>
          </p:txBody>
        </p:sp>
        <p:sp>
          <p:nvSpPr>
            <p:cNvPr id="15371" name="TextBox 37"/>
            <p:cNvSpPr txBox="1">
              <a:spLocks noChangeArrowheads="1"/>
            </p:cNvSpPr>
            <p:nvPr/>
          </p:nvSpPr>
          <p:spPr bwMode="auto">
            <a:xfrm>
              <a:off x="4911588" y="2170824"/>
              <a:ext cx="1447852" cy="4822868"/>
            </a:xfrm>
            <a:prstGeom prst="rect">
              <a:avLst/>
            </a:prstGeom>
            <a:solidFill>
              <a:srgbClr val="7030A0">
                <a:alpha val="14902"/>
              </a:srgbClr>
            </a:solidFill>
            <a:ln w="25400">
              <a:solidFill>
                <a:schemeClr val="accent1"/>
              </a:solidFill>
              <a:miter lim="800000"/>
              <a:headEnd/>
              <a:tailEnd/>
            </a:ln>
          </p:spPr>
          <p:txBody>
            <a:bodyPr>
              <a:spAutoFit/>
            </a:bodyPr>
            <a:lstStyle/>
            <a:p>
              <a:pPr algn="ctr">
                <a:spcAft>
                  <a:spcPts val="1000"/>
                </a:spcAft>
                <a:buFont typeface="Arial" charset="0"/>
                <a:buNone/>
              </a:pPr>
              <a:endParaRPr lang="en-US" altLang="en-US" sz="1400" b="1">
                <a:solidFill>
                  <a:srgbClr val="1B5092"/>
                </a:solidFill>
                <a:latin typeface="Times New Roman" pitchFamily="18" charset="0"/>
                <a:cs typeface="Times New Roman" pitchFamily="18" charset="0"/>
              </a:endParaRPr>
            </a:p>
            <a:p>
              <a:pPr algn="ctr">
                <a:spcAft>
                  <a:spcPts val="1000"/>
                </a:spcAft>
                <a:buFont typeface="Arial" charset="0"/>
                <a:buNone/>
              </a:pPr>
              <a:endParaRPr lang="en-US" altLang="en-US" sz="900" b="1">
                <a:solidFill>
                  <a:srgbClr val="1B5092"/>
                </a:solidFill>
                <a:latin typeface="Times New Roman" pitchFamily="18" charset="0"/>
                <a:cs typeface="Times New Roman" pitchFamily="18" charset="0"/>
              </a:endParaRPr>
            </a:p>
            <a:p>
              <a:pPr algn="ctr">
                <a:spcAft>
                  <a:spcPts val="1000"/>
                </a:spcAft>
                <a:buFont typeface="Arial" charset="0"/>
                <a:buNone/>
              </a:pPr>
              <a:endParaRPr lang="en-US" altLang="en-US" sz="900" b="1">
                <a:solidFill>
                  <a:srgbClr val="1B5092"/>
                </a:solidFill>
                <a:latin typeface="Times New Roman" pitchFamily="18" charset="0"/>
                <a:cs typeface="Times New Roman" pitchFamily="18" charset="0"/>
              </a:endParaRPr>
            </a:p>
            <a:p>
              <a:pPr algn="ctr">
                <a:spcAft>
                  <a:spcPts val="1000"/>
                </a:spcAft>
                <a:buFont typeface="Arial" charset="0"/>
                <a:buNone/>
              </a:pPr>
              <a:endParaRPr lang="en-US" altLang="en-US" sz="900" b="1">
                <a:solidFill>
                  <a:srgbClr val="1B5092"/>
                </a:solidFill>
                <a:latin typeface="Times New Roman" pitchFamily="18" charset="0"/>
                <a:cs typeface="Times New Roman" pitchFamily="18" charset="0"/>
              </a:endParaRPr>
            </a:p>
            <a:p>
              <a:pPr algn="ctr">
                <a:spcAft>
                  <a:spcPts val="1000"/>
                </a:spcAft>
                <a:buFont typeface="Arial" charset="0"/>
                <a:buNone/>
              </a:pPr>
              <a:endParaRPr lang="en-US" altLang="en-US" sz="900" b="1">
                <a:solidFill>
                  <a:srgbClr val="1B5092"/>
                </a:solidFill>
                <a:latin typeface="Times New Roman" pitchFamily="18" charset="0"/>
                <a:cs typeface="Times New Roman" pitchFamily="18" charset="0"/>
              </a:endParaRPr>
            </a:p>
            <a:p>
              <a:pPr algn="ctr">
                <a:spcAft>
                  <a:spcPts val="1000"/>
                </a:spcAft>
                <a:buFont typeface="Arial" charset="0"/>
                <a:buNone/>
              </a:pPr>
              <a:endParaRPr lang="en-US" altLang="en-US" sz="900" b="1">
                <a:solidFill>
                  <a:srgbClr val="1B5092"/>
                </a:solidFill>
                <a:latin typeface="Times New Roman" pitchFamily="18" charset="0"/>
                <a:cs typeface="Times New Roman" pitchFamily="18" charset="0"/>
              </a:endParaRPr>
            </a:p>
            <a:p>
              <a:pPr algn="ctr">
                <a:spcAft>
                  <a:spcPts val="1000"/>
                </a:spcAft>
                <a:buFont typeface="Arial" charset="0"/>
                <a:buNone/>
              </a:pPr>
              <a:endParaRPr lang="en-US" altLang="en-US" sz="900" b="1">
                <a:solidFill>
                  <a:srgbClr val="1B5092"/>
                </a:solidFill>
                <a:latin typeface="Times New Roman" pitchFamily="18" charset="0"/>
                <a:cs typeface="Times New Roman" pitchFamily="18" charset="0"/>
              </a:endParaRPr>
            </a:p>
            <a:p>
              <a:pPr algn="ctr">
                <a:spcAft>
                  <a:spcPts val="1000"/>
                </a:spcAft>
                <a:buFont typeface="Arial" charset="0"/>
                <a:buNone/>
              </a:pPr>
              <a:endParaRPr lang="en-US" altLang="en-US" sz="900" b="1">
                <a:solidFill>
                  <a:srgbClr val="1B5092"/>
                </a:solidFill>
                <a:latin typeface="Times New Roman" pitchFamily="18" charset="0"/>
                <a:cs typeface="Times New Roman" pitchFamily="18" charset="0"/>
              </a:endParaRPr>
            </a:p>
            <a:p>
              <a:pPr algn="ctr">
                <a:spcAft>
                  <a:spcPts val="1000"/>
                </a:spcAft>
                <a:buFont typeface="Arial" charset="0"/>
                <a:buNone/>
              </a:pPr>
              <a:endParaRPr lang="en-US" altLang="en-US" sz="900" b="1">
                <a:solidFill>
                  <a:srgbClr val="1B5092"/>
                </a:solidFill>
                <a:latin typeface="Times New Roman" pitchFamily="18" charset="0"/>
                <a:cs typeface="Times New Roman" pitchFamily="18" charset="0"/>
              </a:endParaRPr>
            </a:p>
            <a:p>
              <a:pPr algn="ctr">
                <a:spcAft>
                  <a:spcPts val="1000"/>
                </a:spcAft>
                <a:buFont typeface="Arial" charset="0"/>
                <a:buNone/>
              </a:pPr>
              <a:endParaRPr lang="en-US" altLang="en-US" sz="900" b="1">
                <a:solidFill>
                  <a:srgbClr val="1B5092"/>
                </a:solidFill>
                <a:latin typeface="Times New Roman" pitchFamily="18" charset="0"/>
                <a:cs typeface="Times New Roman" pitchFamily="18" charset="0"/>
              </a:endParaRPr>
            </a:p>
            <a:p>
              <a:pPr algn="ctr">
                <a:spcAft>
                  <a:spcPts val="1000"/>
                </a:spcAft>
                <a:buFont typeface="Arial" charset="0"/>
                <a:buNone/>
              </a:pPr>
              <a:endParaRPr lang="en-US" altLang="en-US" sz="900" b="1">
                <a:solidFill>
                  <a:srgbClr val="1B5092"/>
                </a:solidFill>
                <a:latin typeface="Times New Roman" pitchFamily="18" charset="0"/>
                <a:cs typeface="Times New Roman" pitchFamily="18" charset="0"/>
              </a:endParaRPr>
            </a:p>
            <a:p>
              <a:pPr algn="ctr">
                <a:spcAft>
                  <a:spcPts val="1000"/>
                </a:spcAft>
                <a:buFont typeface="Arial" charset="0"/>
                <a:buNone/>
              </a:pPr>
              <a:endParaRPr lang="en-US" altLang="en-US" sz="1200">
                <a:solidFill>
                  <a:srgbClr val="1B5092"/>
                </a:solidFill>
                <a:latin typeface="Times New Roman" pitchFamily="18" charset="0"/>
                <a:cs typeface="Times New Roman" pitchFamily="18" charset="0"/>
              </a:endParaRPr>
            </a:p>
            <a:p>
              <a:pPr algn="ctr">
                <a:spcAft>
                  <a:spcPts val="1000"/>
                </a:spcAft>
                <a:buFont typeface="Arial" charset="0"/>
                <a:buNone/>
              </a:pPr>
              <a:r>
                <a:rPr lang="en-US" altLang="en-US">
                  <a:solidFill>
                    <a:srgbClr val="1B5092"/>
                  </a:solidFill>
                  <a:cs typeface="Times New Roman" pitchFamily="18" charset="0"/>
                </a:rPr>
                <a:t>Analog </a:t>
              </a:r>
            </a:p>
            <a:p>
              <a:pPr>
                <a:spcAft>
                  <a:spcPts val="1000"/>
                </a:spcAft>
                <a:buFont typeface="Arial" charset="0"/>
                <a:buNone/>
              </a:pPr>
              <a:r>
                <a:rPr lang="en-US" altLang="en-US">
                  <a:solidFill>
                    <a:srgbClr val="1B5092"/>
                  </a:solidFill>
                  <a:cs typeface="Times New Roman" pitchFamily="18" charset="0"/>
                </a:rPr>
                <a:t>    front-end</a:t>
              </a:r>
            </a:p>
          </p:txBody>
        </p:sp>
        <p:sp>
          <p:nvSpPr>
            <p:cNvPr id="15372" name="Rectangle 14"/>
            <p:cNvSpPr>
              <a:spLocks noChangeArrowheads="1"/>
            </p:cNvSpPr>
            <p:nvPr/>
          </p:nvSpPr>
          <p:spPr bwMode="auto">
            <a:xfrm>
              <a:off x="6399214" y="4154966"/>
              <a:ext cx="2220911" cy="1819274"/>
            </a:xfrm>
            <a:prstGeom prst="rect">
              <a:avLst/>
            </a:prstGeom>
            <a:solidFill>
              <a:srgbClr val="ACFCFE">
                <a:alpha val="56862"/>
              </a:srgbClr>
            </a:solidFill>
            <a:ln w="19050">
              <a:solidFill>
                <a:srgbClr val="000080"/>
              </a:solidFill>
              <a:miter lim="800000"/>
              <a:headEnd/>
              <a:tailEnd/>
            </a:ln>
          </p:spPr>
          <p:txBody>
            <a:bodyPr wrap="none" anchor="ctr"/>
            <a:lstStyle/>
            <a:p>
              <a:pPr>
                <a:spcAft>
                  <a:spcPts val="1000"/>
                </a:spcAft>
                <a:buFont typeface="Arial" charset="0"/>
                <a:buNone/>
              </a:pPr>
              <a:endParaRPr lang="en-US" altLang="en-US" sz="1400" b="1">
                <a:solidFill>
                  <a:srgbClr val="000000"/>
                </a:solidFill>
              </a:endParaRPr>
            </a:p>
          </p:txBody>
        </p:sp>
        <p:sp>
          <p:nvSpPr>
            <p:cNvPr id="17" name="Rectangle 16"/>
            <p:cNvSpPr/>
            <p:nvPr/>
          </p:nvSpPr>
          <p:spPr bwMode="auto">
            <a:xfrm>
              <a:off x="6359440" y="2386148"/>
              <a:ext cx="2327360" cy="2825884"/>
            </a:xfrm>
            <a:prstGeom prst="rect">
              <a:avLst/>
            </a:prstGeom>
            <a:solidFill>
              <a:schemeClr val="accent1">
                <a:alpha val="27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dirty="0">
                <a:solidFill>
                  <a:srgbClr val="1B5092"/>
                </a:solidFill>
              </a:endParaRPr>
            </a:p>
          </p:txBody>
        </p:sp>
        <p:cxnSp>
          <p:nvCxnSpPr>
            <p:cNvPr id="18" name="Straight Arrow Connector 17"/>
            <p:cNvCxnSpPr/>
            <p:nvPr/>
          </p:nvCxnSpPr>
          <p:spPr bwMode="auto">
            <a:xfrm flipH="1">
              <a:off x="5949850" y="4236406"/>
              <a:ext cx="388952" cy="1906"/>
            </a:xfrm>
            <a:prstGeom prst="straightConnector1">
              <a:avLst/>
            </a:prstGeom>
            <a:ln>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bwMode="auto">
            <a:xfrm flipH="1">
              <a:off x="5959376" y="3874357"/>
              <a:ext cx="369901" cy="1906"/>
            </a:xfrm>
            <a:prstGeom prst="straightConnector1">
              <a:avLst/>
            </a:prstGeom>
            <a:ln>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15376" name="Group 18"/>
            <p:cNvGrpSpPr>
              <a:grpSpLocks/>
            </p:cNvGrpSpPr>
            <p:nvPr/>
          </p:nvGrpSpPr>
          <p:grpSpPr bwMode="auto">
            <a:xfrm>
              <a:off x="6926199" y="4581732"/>
              <a:ext cx="1385938" cy="362020"/>
              <a:chOff x="2971432" y="4911090"/>
              <a:chExt cx="2359354" cy="506128"/>
            </a:xfrm>
          </p:grpSpPr>
          <p:sp>
            <p:nvSpPr>
              <p:cNvPr id="53" name="Rectangle 52"/>
              <p:cNvSpPr>
                <a:spLocks noChangeArrowheads="1"/>
              </p:cNvSpPr>
              <p:nvPr/>
            </p:nvSpPr>
            <p:spPr bwMode="auto">
              <a:xfrm>
                <a:off x="2971432" y="4910493"/>
                <a:ext cx="2359354" cy="506168"/>
              </a:xfrm>
              <a:prstGeom prst="rect">
                <a:avLst/>
              </a:prstGeom>
              <a:solidFill>
                <a:srgbClr val="FFCCFF"/>
              </a:solidFill>
              <a:ln w="25400" algn="ctr">
                <a:solidFill>
                  <a:srgbClr val="5A7BA0"/>
                </a:solidFill>
                <a:miter lim="800000"/>
                <a:headEnd/>
                <a:tailEnd/>
              </a:ln>
            </p:spPr>
            <p:txBody>
              <a:bodyPr anchor="ctr"/>
              <a:lstStyle/>
              <a:p>
                <a:pPr algn="ctr">
                  <a:defRPr/>
                </a:pPr>
                <a:endParaRPr lang="en-GB" sz="1800">
                  <a:solidFill>
                    <a:srgbClr val="FFFFFF"/>
                  </a:solidFill>
                  <a:latin typeface="+mn-lt"/>
                </a:endParaRPr>
              </a:p>
            </p:txBody>
          </p:sp>
          <p:sp>
            <p:nvSpPr>
              <p:cNvPr id="15407" name="Rectangle 14"/>
              <p:cNvSpPr>
                <a:spLocks noChangeArrowheads="1"/>
              </p:cNvSpPr>
              <p:nvPr/>
            </p:nvSpPr>
            <p:spPr bwMode="auto">
              <a:xfrm>
                <a:off x="3474203" y="4940092"/>
                <a:ext cx="1351242" cy="410151"/>
              </a:xfrm>
              <a:prstGeom prst="rect">
                <a:avLst/>
              </a:prstGeom>
              <a:noFill/>
              <a:ln w="9525">
                <a:noFill/>
                <a:miter lim="800000"/>
                <a:headEnd/>
                <a:tailEnd/>
              </a:ln>
            </p:spPr>
            <p:txBody>
              <a:bodyPr>
                <a:spAutoFit/>
              </a:bodyPr>
              <a:lstStyle/>
              <a:p>
                <a:pPr algn="ctr">
                  <a:spcAft>
                    <a:spcPts val="1000"/>
                  </a:spcAft>
                  <a:buFont typeface="Arial" charset="0"/>
                  <a:buNone/>
                </a:pPr>
                <a:r>
                  <a:rPr lang="en-GB" altLang="en-US" sz="1000">
                    <a:latin typeface="Times New Roman" pitchFamily="18" charset="0"/>
                    <a:cs typeface="Times New Roman" pitchFamily="18" charset="0"/>
                  </a:rPr>
                  <a:t>PCIe</a:t>
                </a:r>
              </a:p>
            </p:txBody>
          </p:sp>
        </p:grpSp>
        <p:sp>
          <p:nvSpPr>
            <p:cNvPr id="15377" name="Left-Right Arrow 22"/>
            <p:cNvSpPr>
              <a:spLocks noChangeArrowheads="1"/>
            </p:cNvSpPr>
            <p:nvPr/>
          </p:nvSpPr>
          <p:spPr bwMode="auto">
            <a:xfrm rot="-5400000">
              <a:off x="7356386" y="5019998"/>
              <a:ext cx="520801" cy="390539"/>
            </a:xfrm>
            <a:prstGeom prst="leftRightArrow">
              <a:avLst>
                <a:gd name="adj1" fmla="val 50000"/>
                <a:gd name="adj2" fmla="val 50008"/>
              </a:avLst>
            </a:prstGeom>
            <a:solidFill>
              <a:schemeClr val="accent1"/>
            </a:solidFill>
            <a:ln w="25400" algn="ctr">
              <a:solidFill>
                <a:srgbClr val="5A7BA0"/>
              </a:solidFill>
              <a:miter lim="800000"/>
              <a:headEnd/>
              <a:tailEnd/>
            </a:ln>
          </p:spPr>
          <p:txBody>
            <a:bodyPr vert="eaVert" anchor="ctr"/>
            <a:lstStyle/>
            <a:p>
              <a:pPr algn="ctr"/>
              <a:endParaRPr lang="en-GB" sz="1800">
                <a:solidFill>
                  <a:srgbClr val="FFFFFF"/>
                </a:solidFill>
              </a:endParaRPr>
            </a:p>
          </p:txBody>
        </p:sp>
        <p:sp>
          <p:nvSpPr>
            <p:cNvPr id="15378" name="Rectangle 144"/>
            <p:cNvSpPr>
              <a:spLocks noChangeArrowheads="1"/>
            </p:cNvSpPr>
            <p:nvPr/>
          </p:nvSpPr>
          <p:spPr bwMode="auto">
            <a:xfrm>
              <a:off x="6667426" y="2952087"/>
              <a:ext cx="1612959" cy="773641"/>
            </a:xfrm>
            <a:prstGeom prst="rect">
              <a:avLst/>
            </a:prstGeom>
            <a:noFill/>
            <a:ln w="25400">
              <a:noFill/>
              <a:miter lim="800000"/>
              <a:headEnd/>
              <a:tailEnd/>
            </a:ln>
          </p:spPr>
          <p:txBody>
            <a:bodyPr>
              <a:spAutoFit/>
            </a:bodyPr>
            <a:lstStyle/>
            <a:p>
              <a:pPr algn="ctr">
                <a:spcAft>
                  <a:spcPts val="1000"/>
                </a:spcAft>
                <a:buFont typeface="Arial" charset="0"/>
                <a:buNone/>
              </a:pPr>
              <a:r>
                <a:rPr lang="en-GB" altLang="en-US" sz="1400">
                  <a:solidFill>
                    <a:srgbClr val="1B5092"/>
                  </a:solidFill>
                  <a:latin typeface="Times New Roman" pitchFamily="18" charset="0"/>
                  <a:cs typeface="Times New Roman" pitchFamily="18" charset="0"/>
                </a:rPr>
                <a:t>FPGA</a:t>
              </a:r>
            </a:p>
            <a:p>
              <a:pPr algn="ctr">
                <a:spcAft>
                  <a:spcPts val="1000"/>
                </a:spcAft>
                <a:buFont typeface="Arial" charset="0"/>
                <a:buNone/>
              </a:pPr>
              <a:r>
                <a:rPr lang="en-US" altLang="en-US" sz="1400">
                  <a:solidFill>
                    <a:srgbClr val="1B5092"/>
                  </a:solidFill>
                  <a:latin typeface="Times New Roman" pitchFamily="18" charset="0"/>
                  <a:cs typeface="Times New Roman" pitchFamily="18" charset="0"/>
                </a:rPr>
                <a:t>board</a:t>
              </a:r>
              <a:endParaRPr lang="en-GB" altLang="en-US" sz="1400" b="1">
                <a:solidFill>
                  <a:srgbClr val="1B5092"/>
                </a:solidFill>
                <a:latin typeface="Times New Roman" pitchFamily="18" charset="0"/>
                <a:cs typeface="Times New Roman" pitchFamily="18" charset="0"/>
              </a:endParaRPr>
            </a:p>
          </p:txBody>
        </p:sp>
        <p:sp>
          <p:nvSpPr>
            <p:cNvPr id="15379" name="TextBox 37"/>
            <p:cNvSpPr txBox="1">
              <a:spLocks noChangeArrowheads="1"/>
            </p:cNvSpPr>
            <p:nvPr/>
          </p:nvSpPr>
          <p:spPr bwMode="auto">
            <a:xfrm>
              <a:off x="7059553" y="5507388"/>
              <a:ext cx="1082715" cy="323938"/>
            </a:xfrm>
            <a:prstGeom prst="rect">
              <a:avLst/>
            </a:prstGeom>
            <a:solidFill>
              <a:schemeClr val="accent1">
                <a:alpha val="14902"/>
              </a:schemeClr>
            </a:solidFill>
            <a:ln w="25400">
              <a:solidFill>
                <a:schemeClr val="accent1"/>
              </a:solidFill>
              <a:miter lim="800000"/>
              <a:headEnd/>
              <a:tailEnd/>
            </a:ln>
          </p:spPr>
          <p:txBody>
            <a:bodyPr>
              <a:spAutoFit/>
            </a:bodyPr>
            <a:lstStyle/>
            <a:p>
              <a:pPr algn="ctr">
                <a:spcAft>
                  <a:spcPts val="1000"/>
                </a:spcAft>
                <a:buFont typeface="Arial" charset="0"/>
                <a:buNone/>
              </a:pPr>
              <a:r>
                <a:rPr lang="en-GB" altLang="en-US" sz="1000">
                  <a:solidFill>
                    <a:srgbClr val="1B5092"/>
                  </a:solidFill>
                  <a:latin typeface="Times New Roman" pitchFamily="18" charset="0"/>
                  <a:cs typeface="Times New Roman" pitchFamily="18" charset="0"/>
                </a:rPr>
                <a:t>Processor</a:t>
              </a:r>
            </a:p>
          </p:txBody>
        </p:sp>
        <p:grpSp>
          <p:nvGrpSpPr>
            <p:cNvPr id="15380" name="Group 73"/>
            <p:cNvGrpSpPr>
              <a:grpSpLocks/>
            </p:cNvGrpSpPr>
            <p:nvPr/>
          </p:nvGrpSpPr>
          <p:grpSpPr bwMode="auto">
            <a:xfrm>
              <a:off x="5081588" y="2471739"/>
              <a:ext cx="1261977" cy="994308"/>
              <a:chOff x="465138" y="2652416"/>
              <a:chExt cx="1261977" cy="986521"/>
            </a:xfrm>
          </p:grpSpPr>
          <p:cxnSp>
            <p:nvCxnSpPr>
              <p:cNvPr id="39" name="Straight Arrow Connector 38"/>
              <p:cNvCxnSpPr/>
              <p:nvPr/>
            </p:nvCxnSpPr>
            <p:spPr bwMode="auto">
              <a:xfrm>
                <a:off x="1327050" y="2892677"/>
                <a:ext cx="400065" cy="0"/>
              </a:xfrm>
              <a:prstGeom prst="straightConnector1">
                <a:avLst/>
              </a:prstGeom>
              <a:ln>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403" name="TextBox 37"/>
              <p:cNvSpPr txBox="1">
                <a:spLocks noChangeArrowheads="1"/>
              </p:cNvSpPr>
              <p:nvPr/>
            </p:nvSpPr>
            <p:spPr bwMode="auto">
              <a:xfrm>
                <a:off x="465138" y="2652416"/>
                <a:ext cx="855662" cy="986521"/>
              </a:xfrm>
              <a:prstGeom prst="rect">
                <a:avLst/>
              </a:prstGeom>
              <a:solidFill>
                <a:schemeClr val="accent1">
                  <a:alpha val="14902"/>
                </a:schemeClr>
              </a:solidFill>
              <a:ln w="25400">
                <a:solidFill>
                  <a:schemeClr val="accent1"/>
                </a:solidFill>
                <a:miter lim="800000"/>
                <a:headEnd/>
                <a:tailEnd/>
              </a:ln>
            </p:spPr>
            <p:txBody>
              <a:bodyPr>
                <a:spAutoFit/>
              </a:bodyPr>
              <a:lstStyle/>
              <a:p>
                <a:pPr algn="ctr">
                  <a:spcAft>
                    <a:spcPts val="1000"/>
                  </a:spcAft>
                  <a:buFont typeface="Arial" charset="0"/>
                  <a:buNone/>
                </a:pPr>
                <a:r>
                  <a:rPr lang="en-US" altLang="en-US" sz="1000">
                    <a:solidFill>
                      <a:srgbClr val="1B5092"/>
                    </a:solidFill>
                    <a:latin typeface="Times New Roman" pitchFamily="18" charset="0"/>
                    <a:cs typeface="Times New Roman" pitchFamily="18" charset="0"/>
                  </a:rPr>
                  <a:t>24 bits</a:t>
                </a:r>
              </a:p>
              <a:p>
                <a:pPr algn="ctr">
                  <a:spcAft>
                    <a:spcPts val="1000"/>
                  </a:spcAft>
                  <a:buFont typeface="Arial" charset="0"/>
                  <a:buNone/>
                </a:pPr>
                <a:r>
                  <a:rPr lang="en-US" altLang="en-US" sz="1000">
                    <a:solidFill>
                      <a:srgbClr val="1B5092"/>
                    </a:solidFill>
                    <a:latin typeface="Times New Roman" pitchFamily="18" charset="0"/>
                    <a:cs typeface="Times New Roman" pitchFamily="18" charset="0"/>
                  </a:rPr>
                  <a:t>ADCs</a:t>
                </a:r>
              </a:p>
              <a:p>
                <a:pPr algn="ctr">
                  <a:spcAft>
                    <a:spcPts val="1000"/>
                  </a:spcAft>
                  <a:buFont typeface="Arial" charset="0"/>
                  <a:buNone/>
                </a:pPr>
                <a:r>
                  <a:rPr lang="en-US" altLang="en-US" sz="1000">
                    <a:solidFill>
                      <a:srgbClr val="1B5092"/>
                    </a:solidFill>
                    <a:latin typeface="Times New Roman" pitchFamily="18" charset="0"/>
                    <a:cs typeface="Times New Roman" pitchFamily="18" charset="0"/>
                  </a:rPr>
                  <a:t>3 channels</a:t>
                </a:r>
                <a:endParaRPr lang="en-GB" altLang="en-US" sz="900" b="1">
                  <a:solidFill>
                    <a:srgbClr val="1B5092"/>
                  </a:solidFill>
                  <a:latin typeface="Times New Roman" pitchFamily="18" charset="0"/>
                  <a:cs typeface="Times New Roman" pitchFamily="18" charset="0"/>
                </a:endParaRPr>
              </a:p>
            </p:txBody>
          </p:sp>
          <p:cxnSp>
            <p:nvCxnSpPr>
              <p:cNvPr id="42" name="Straight Arrow Connector 41"/>
              <p:cNvCxnSpPr/>
              <p:nvPr/>
            </p:nvCxnSpPr>
            <p:spPr bwMode="auto">
              <a:xfrm>
                <a:off x="1327050" y="3206516"/>
                <a:ext cx="400065" cy="1890"/>
              </a:xfrm>
              <a:prstGeom prst="straightConnector1">
                <a:avLst/>
              </a:prstGeom>
              <a:ln>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bwMode="auto">
              <a:xfrm>
                <a:off x="1327050" y="3512793"/>
                <a:ext cx="400065" cy="1890"/>
              </a:xfrm>
              <a:prstGeom prst="straightConnector1">
                <a:avLst/>
              </a:prstGeom>
              <a:ln>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15381" name="TextBox 37"/>
            <p:cNvSpPr txBox="1">
              <a:spLocks noChangeArrowheads="1"/>
            </p:cNvSpPr>
            <p:nvPr/>
          </p:nvSpPr>
          <p:spPr bwMode="auto">
            <a:xfrm>
              <a:off x="5063993" y="3700956"/>
              <a:ext cx="876332" cy="689798"/>
            </a:xfrm>
            <a:prstGeom prst="rect">
              <a:avLst/>
            </a:prstGeom>
            <a:solidFill>
              <a:schemeClr val="accent1">
                <a:alpha val="14902"/>
              </a:schemeClr>
            </a:solidFill>
            <a:ln w="25400">
              <a:solidFill>
                <a:schemeClr val="accent1"/>
              </a:solidFill>
              <a:miter lim="800000"/>
              <a:headEnd/>
              <a:tailEnd/>
            </a:ln>
          </p:spPr>
          <p:txBody>
            <a:bodyPr>
              <a:spAutoFit/>
            </a:bodyPr>
            <a:lstStyle/>
            <a:p>
              <a:pPr algn="ctr">
                <a:spcAft>
                  <a:spcPts val="1000"/>
                </a:spcAft>
                <a:buFont typeface="Arial" charset="0"/>
                <a:buNone/>
              </a:pPr>
              <a:r>
                <a:rPr lang="en-US" altLang="en-US" sz="1000">
                  <a:solidFill>
                    <a:srgbClr val="1B5092"/>
                  </a:solidFill>
                  <a:latin typeface="Times New Roman" pitchFamily="18" charset="0"/>
                  <a:cs typeface="Times New Roman" pitchFamily="18" charset="0"/>
                </a:rPr>
                <a:t>Towards cleaning device</a:t>
              </a:r>
              <a:endParaRPr lang="en-GB" altLang="en-US" sz="900" b="1">
                <a:solidFill>
                  <a:srgbClr val="1B5092"/>
                </a:solidFill>
                <a:latin typeface="Times New Roman" pitchFamily="18" charset="0"/>
                <a:cs typeface="Times New Roman" pitchFamily="18" charset="0"/>
              </a:endParaRPr>
            </a:p>
          </p:txBody>
        </p:sp>
        <p:sp>
          <p:nvSpPr>
            <p:cNvPr id="15382" name="Rectangle 144"/>
            <p:cNvSpPr>
              <a:spLocks noChangeArrowheads="1"/>
            </p:cNvSpPr>
            <p:nvPr/>
          </p:nvSpPr>
          <p:spPr bwMode="auto">
            <a:xfrm>
              <a:off x="6557885" y="4135414"/>
              <a:ext cx="1670111" cy="365860"/>
            </a:xfrm>
            <a:prstGeom prst="rect">
              <a:avLst/>
            </a:prstGeom>
            <a:noFill/>
            <a:ln w="25400">
              <a:noFill/>
              <a:miter lim="800000"/>
              <a:headEnd/>
              <a:tailEnd/>
            </a:ln>
          </p:spPr>
          <p:txBody>
            <a:bodyPr>
              <a:spAutoFit/>
            </a:bodyPr>
            <a:lstStyle/>
            <a:p>
              <a:pPr algn="ctr">
                <a:spcAft>
                  <a:spcPts val="1000"/>
                </a:spcAft>
                <a:buFont typeface="Arial" charset="0"/>
                <a:buNone/>
              </a:pPr>
              <a:r>
                <a:rPr lang="en-GB" altLang="en-US" sz="1400">
                  <a:latin typeface="Times New Roman" pitchFamily="18" charset="0"/>
                  <a:cs typeface="Times New Roman" pitchFamily="18" charset="0"/>
                </a:rPr>
                <a:t>CPU module</a:t>
              </a:r>
              <a:endParaRPr lang="en-GB" altLang="en-US" sz="1400" b="1">
                <a:latin typeface="Times New Roman" pitchFamily="18" charset="0"/>
                <a:cs typeface="Times New Roman" pitchFamily="18" charset="0"/>
              </a:endParaRPr>
            </a:p>
          </p:txBody>
        </p:sp>
        <p:sp>
          <p:nvSpPr>
            <p:cNvPr id="15383" name="TextBox 37"/>
            <p:cNvSpPr txBox="1">
              <a:spLocks noChangeArrowheads="1"/>
            </p:cNvSpPr>
            <p:nvPr/>
          </p:nvSpPr>
          <p:spPr bwMode="auto">
            <a:xfrm>
              <a:off x="5445007" y="5532160"/>
              <a:ext cx="1065251" cy="323938"/>
            </a:xfrm>
            <a:prstGeom prst="rect">
              <a:avLst/>
            </a:prstGeom>
            <a:solidFill>
              <a:schemeClr val="accent1">
                <a:alpha val="14902"/>
              </a:schemeClr>
            </a:solidFill>
            <a:ln w="25400">
              <a:solidFill>
                <a:schemeClr val="accent1"/>
              </a:solidFill>
              <a:miter lim="800000"/>
              <a:headEnd/>
              <a:tailEnd/>
            </a:ln>
          </p:spPr>
          <p:txBody>
            <a:bodyPr>
              <a:spAutoFit/>
            </a:bodyPr>
            <a:lstStyle/>
            <a:p>
              <a:pPr algn="ctr">
                <a:spcAft>
                  <a:spcPts val="1000"/>
                </a:spcAft>
                <a:buFont typeface="Arial" charset="0"/>
                <a:buNone/>
              </a:pPr>
              <a:r>
                <a:rPr lang="en-GB" altLang="en-US" sz="1000">
                  <a:solidFill>
                    <a:srgbClr val="1B5092"/>
                  </a:solidFill>
                  <a:latin typeface="Times New Roman" pitchFamily="18" charset="0"/>
                  <a:cs typeface="Times New Roman" pitchFamily="18" charset="0"/>
                </a:rPr>
                <a:t>Ethernet</a:t>
              </a:r>
            </a:p>
          </p:txBody>
        </p:sp>
        <p:sp>
          <p:nvSpPr>
            <p:cNvPr id="15384" name="Left-Right Arrow 37"/>
            <p:cNvSpPr>
              <a:spLocks noChangeArrowheads="1"/>
            </p:cNvSpPr>
            <p:nvPr/>
          </p:nvSpPr>
          <p:spPr bwMode="auto">
            <a:xfrm>
              <a:off x="6532484" y="5486782"/>
              <a:ext cx="520719" cy="390601"/>
            </a:xfrm>
            <a:prstGeom prst="leftRightArrow">
              <a:avLst>
                <a:gd name="adj1" fmla="val 50000"/>
                <a:gd name="adj2" fmla="val 50004"/>
              </a:avLst>
            </a:prstGeom>
            <a:solidFill>
              <a:schemeClr val="accent1"/>
            </a:solidFill>
            <a:ln w="25400" algn="ctr">
              <a:solidFill>
                <a:srgbClr val="5A7BA0"/>
              </a:solidFill>
              <a:miter lim="800000"/>
              <a:headEnd/>
              <a:tailEnd/>
            </a:ln>
          </p:spPr>
          <p:txBody>
            <a:bodyPr anchor="ctr"/>
            <a:lstStyle/>
            <a:p>
              <a:pPr algn="ctr"/>
              <a:endParaRPr lang="en-GB" sz="1800">
                <a:solidFill>
                  <a:srgbClr val="FFFFFF"/>
                </a:solidFill>
              </a:endParaRPr>
            </a:p>
          </p:txBody>
        </p:sp>
        <p:grpSp>
          <p:nvGrpSpPr>
            <p:cNvPr id="15385" name="Group 73"/>
            <p:cNvGrpSpPr>
              <a:grpSpLocks/>
            </p:cNvGrpSpPr>
            <p:nvPr/>
          </p:nvGrpSpPr>
          <p:grpSpPr bwMode="auto">
            <a:xfrm>
              <a:off x="3597275" y="2433637"/>
              <a:ext cx="1479418" cy="1024787"/>
              <a:chOff x="247650" y="2614614"/>
              <a:chExt cx="1479418" cy="1016761"/>
            </a:xfrm>
          </p:grpSpPr>
          <p:cxnSp>
            <p:nvCxnSpPr>
              <p:cNvPr id="58" name="Straight Arrow Connector 57"/>
              <p:cNvCxnSpPr/>
              <p:nvPr/>
            </p:nvCxnSpPr>
            <p:spPr bwMode="auto">
              <a:xfrm>
                <a:off x="1327003" y="2892678"/>
                <a:ext cx="400065" cy="0"/>
              </a:xfrm>
              <a:prstGeom prst="straightConnector1">
                <a:avLst/>
              </a:prstGeom>
              <a:ln>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399" name="TextBox 37"/>
              <p:cNvSpPr txBox="1">
                <a:spLocks noChangeArrowheads="1"/>
              </p:cNvSpPr>
              <p:nvPr/>
            </p:nvSpPr>
            <p:spPr bwMode="auto">
              <a:xfrm>
                <a:off x="247650" y="2614614"/>
                <a:ext cx="1073054" cy="1016761"/>
              </a:xfrm>
              <a:prstGeom prst="rect">
                <a:avLst/>
              </a:prstGeom>
              <a:solidFill>
                <a:schemeClr val="accent1">
                  <a:alpha val="14902"/>
                </a:schemeClr>
              </a:solidFill>
              <a:ln w="25400">
                <a:solidFill>
                  <a:schemeClr val="accent1"/>
                </a:solidFill>
                <a:miter lim="800000"/>
                <a:headEnd/>
                <a:tailEnd/>
              </a:ln>
            </p:spPr>
            <p:txBody>
              <a:bodyPr>
                <a:spAutoFit/>
              </a:bodyPr>
              <a:lstStyle/>
              <a:p>
                <a:pPr algn="ctr">
                  <a:spcAft>
                    <a:spcPts val="1000"/>
                  </a:spcAft>
                  <a:buFont typeface="Arial" charset="0"/>
                  <a:buNone/>
                </a:pPr>
                <a:r>
                  <a:rPr lang="en-US" altLang="en-US" sz="1000">
                    <a:solidFill>
                      <a:srgbClr val="1B5092"/>
                    </a:solidFill>
                    <a:latin typeface="Times New Roman" pitchFamily="18" charset="0"/>
                    <a:cs typeface="Times New Roman" pitchFamily="18" charset="0"/>
                  </a:rPr>
                  <a:t>Very accurate DCCTs electronics</a:t>
                </a:r>
              </a:p>
              <a:p>
                <a:pPr algn="ctr">
                  <a:spcAft>
                    <a:spcPts val="1000"/>
                  </a:spcAft>
                  <a:buFont typeface="Arial" charset="0"/>
                  <a:buNone/>
                </a:pPr>
                <a:r>
                  <a:rPr lang="en-US" altLang="en-US" sz="1000">
                    <a:solidFill>
                      <a:srgbClr val="1B5092"/>
                    </a:solidFill>
                    <a:latin typeface="Times New Roman" pitchFamily="18" charset="0"/>
                    <a:cs typeface="Times New Roman" pitchFamily="18" charset="0"/>
                  </a:rPr>
                  <a:t>3 channels</a:t>
                </a:r>
                <a:endParaRPr lang="en-GB" altLang="en-US" sz="900" b="1">
                  <a:solidFill>
                    <a:srgbClr val="1B5092"/>
                  </a:solidFill>
                  <a:latin typeface="Times New Roman" pitchFamily="18" charset="0"/>
                  <a:cs typeface="Times New Roman" pitchFamily="18" charset="0"/>
                </a:endParaRPr>
              </a:p>
            </p:txBody>
          </p:sp>
          <p:cxnSp>
            <p:nvCxnSpPr>
              <p:cNvPr id="61" name="Straight Arrow Connector 60"/>
              <p:cNvCxnSpPr/>
              <p:nvPr/>
            </p:nvCxnSpPr>
            <p:spPr bwMode="auto">
              <a:xfrm>
                <a:off x="1327003" y="3206517"/>
                <a:ext cx="400065" cy="1890"/>
              </a:xfrm>
              <a:prstGeom prst="straightConnector1">
                <a:avLst/>
              </a:prstGeom>
              <a:ln>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bwMode="auto">
              <a:xfrm>
                <a:off x="1327003" y="3512793"/>
                <a:ext cx="400065" cy="1890"/>
              </a:xfrm>
              <a:prstGeom prst="straightConnector1">
                <a:avLst/>
              </a:prstGeom>
              <a:ln>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15386" name="TextBox 37"/>
            <p:cNvSpPr txBox="1">
              <a:spLocks noChangeArrowheads="1"/>
            </p:cNvSpPr>
            <p:nvPr/>
          </p:nvSpPr>
          <p:spPr bwMode="auto">
            <a:xfrm>
              <a:off x="3606615" y="3700956"/>
              <a:ext cx="1066839" cy="689798"/>
            </a:xfrm>
            <a:prstGeom prst="rect">
              <a:avLst/>
            </a:prstGeom>
            <a:solidFill>
              <a:schemeClr val="accent1">
                <a:alpha val="14902"/>
              </a:schemeClr>
            </a:solidFill>
            <a:ln w="25400">
              <a:solidFill>
                <a:schemeClr val="accent1"/>
              </a:solidFill>
              <a:miter lim="800000"/>
              <a:headEnd/>
              <a:tailEnd/>
            </a:ln>
          </p:spPr>
          <p:txBody>
            <a:bodyPr>
              <a:spAutoFit/>
            </a:bodyPr>
            <a:lstStyle/>
            <a:p>
              <a:pPr algn="ctr">
                <a:spcAft>
                  <a:spcPts val="1000"/>
                </a:spcAft>
                <a:buFont typeface="Arial" charset="0"/>
                <a:buNone/>
              </a:pPr>
              <a:r>
                <a:rPr lang="en-US" altLang="en-US" sz="1000">
                  <a:latin typeface="Times New Roman" pitchFamily="18" charset="0"/>
                  <a:cs typeface="Times New Roman" pitchFamily="18" charset="0"/>
                </a:rPr>
                <a:t>Cleaning frequency generator</a:t>
              </a:r>
              <a:endParaRPr lang="en-GB" altLang="en-US" sz="1000" b="1">
                <a:latin typeface="Times New Roman" pitchFamily="18" charset="0"/>
                <a:cs typeface="Times New Roman" pitchFamily="18" charset="0"/>
              </a:endParaRPr>
            </a:p>
          </p:txBody>
        </p:sp>
        <p:cxnSp>
          <p:nvCxnSpPr>
            <p:cNvPr id="66" name="Straight Arrow Connector 65"/>
            <p:cNvCxnSpPr/>
            <p:nvPr/>
          </p:nvCxnSpPr>
          <p:spPr bwMode="auto">
            <a:xfrm flipH="1">
              <a:off x="4682979" y="3874357"/>
              <a:ext cx="369901" cy="1906"/>
            </a:xfrm>
            <a:prstGeom prst="straightConnector1">
              <a:avLst/>
            </a:prstGeom>
            <a:ln>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bwMode="auto">
            <a:xfrm flipH="1">
              <a:off x="4682979" y="4245934"/>
              <a:ext cx="369901" cy="1905"/>
            </a:xfrm>
            <a:prstGeom prst="straightConnector1">
              <a:avLst/>
            </a:prstGeom>
            <a:ln>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0" name="Left-Right Arrow 69"/>
            <p:cNvSpPr/>
            <p:nvPr/>
          </p:nvSpPr>
          <p:spPr bwMode="auto">
            <a:xfrm>
              <a:off x="4768707" y="5610285"/>
              <a:ext cx="676300" cy="15244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srgbClr val="FFFFFF"/>
                </a:solidFill>
              </a:endParaRPr>
            </a:p>
          </p:txBody>
        </p:sp>
        <p:sp>
          <p:nvSpPr>
            <p:cNvPr id="15390" name="TextBox 37"/>
            <p:cNvSpPr txBox="1">
              <a:spLocks noChangeArrowheads="1"/>
            </p:cNvSpPr>
            <p:nvPr/>
          </p:nvSpPr>
          <p:spPr bwMode="auto">
            <a:xfrm>
              <a:off x="3884438" y="5530254"/>
              <a:ext cx="866806" cy="323938"/>
            </a:xfrm>
            <a:prstGeom prst="rect">
              <a:avLst/>
            </a:prstGeom>
            <a:solidFill>
              <a:schemeClr val="accent1">
                <a:alpha val="14902"/>
              </a:schemeClr>
            </a:solidFill>
            <a:ln w="25400">
              <a:solidFill>
                <a:schemeClr val="accent1"/>
              </a:solidFill>
              <a:miter lim="800000"/>
              <a:headEnd/>
              <a:tailEnd/>
            </a:ln>
          </p:spPr>
          <p:txBody>
            <a:bodyPr>
              <a:spAutoFit/>
            </a:bodyPr>
            <a:lstStyle/>
            <a:p>
              <a:pPr algn="ctr">
                <a:spcAft>
                  <a:spcPts val="1000"/>
                </a:spcAft>
                <a:buFont typeface="Arial" charset="0"/>
                <a:buNone/>
              </a:pPr>
              <a:r>
                <a:rPr lang="en-US" altLang="en-US" sz="1000">
                  <a:solidFill>
                    <a:srgbClr val="1B5092"/>
                  </a:solidFill>
                  <a:latin typeface="Times New Roman" pitchFamily="18" charset="0"/>
                  <a:cs typeface="Times New Roman" pitchFamily="18" charset="0"/>
                </a:rPr>
                <a:t>Control</a:t>
              </a:r>
              <a:endParaRPr lang="en-GB" altLang="en-US" sz="1000" b="1">
                <a:solidFill>
                  <a:srgbClr val="1B5092"/>
                </a:solidFill>
                <a:latin typeface="Times New Roman" pitchFamily="18" charset="0"/>
                <a:cs typeface="Times New Roman" pitchFamily="18" charset="0"/>
              </a:endParaRPr>
            </a:p>
          </p:txBody>
        </p:sp>
        <p:sp>
          <p:nvSpPr>
            <p:cNvPr id="15391" name="TextBox 37"/>
            <p:cNvSpPr txBox="1">
              <a:spLocks noChangeArrowheads="1"/>
            </p:cNvSpPr>
            <p:nvPr/>
          </p:nvSpPr>
          <p:spPr bwMode="auto">
            <a:xfrm>
              <a:off x="3606615" y="4539384"/>
              <a:ext cx="1066839" cy="323938"/>
            </a:xfrm>
            <a:prstGeom prst="rect">
              <a:avLst/>
            </a:prstGeom>
            <a:solidFill>
              <a:schemeClr val="accent1">
                <a:alpha val="14902"/>
              </a:schemeClr>
            </a:solidFill>
            <a:ln w="25400">
              <a:solidFill>
                <a:schemeClr val="accent1"/>
              </a:solidFill>
              <a:miter lim="800000"/>
              <a:headEnd/>
              <a:tailEnd/>
            </a:ln>
          </p:spPr>
          <p:txBody>
            <a:bodyPr>
              <a:spAutoFit/>
            </a:bodyPr>
            <a:lstStyle/>
            <a:p>
              <a:pPr algn="ctr">
                <a:spcAft>
                  <a:spcPts val="1000"/>
                </a:spcAft>
                <a:buFont typeface="Arial" charset="0"/>
                <a:buNone/>
              </a:pPr>
              <a:r>
                <a:rPr lang="en-US" altLang="en-US" sz="1000">
                  <a:solidFill>
                    <a:srgbClr val="1B5092"/>
                  </a:solidFill>
                  <a:latin typeface="Times New Roman" pitchFamily="18" charset="0"/>
                  <a:cs typeface="Times New Roman" pitchFamily="18" charset="0"/>
                </a:rPr>
                <a:t>Trigger</a:t>
              </a:r>
              <a:endParaRPr lang="en-GB" altLang="en-US" sz="1000" b="1">
                <a:solidFill>
                  <a:srgbClr val="1B5092"/>
                </a:solidFill>
                <a:latin typeface="Times New Roman" pitchFamily="18" charset="0"/>
                <a:cs typeface="Times New Roman" pitchFamily="18" charset="0"/>
              </a:endParaRPr>
            </a:p>
          </p:txBody>
        </p:sp>
        <p:cxnSp>
          <p:nvCxnSpPr>
            <p:cNvPr id="74" name="Straight Arrow Connector 73"/>
            <p:cNvCxnSpPr>
              <a:stCxn id="15391" idx="3"/>
            </p:cNvCxnSpPr>
            <p:nvPr/>
          </p:nvCxnSpPr>
          <p:spPr bwMode="auto">
            <a:xfrm>
              <a:off x="4673454" y="4693730"/>
              <a:ext cx="1638360" cy="1906"/>
            </a:xfrm>
            <a:prstGeom prst="straightConnector1">
              <a:avLst/>
            </a:prstGeom>
            <a:ln>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5393" name="Picture 48"/>
            <p:cNvPicPr>
              <a:picLocks noChangeAspect="1" noChangeArrowheads="1"/>
            </p:cNvPicPr>
            <p:nvPr/>
          </p:nvPicPr>
          <p:blipFill>
            <a:blip r:embed="rId3"/>
            <a:srcRect/>
            <a:stretch>
              <a:fillRect/>
            </a:stretch>
          </p:blipFill>
          <p:spPr bwMode="auto">
            <a:xfrm>
              <a:off x="1443437" y="1917390"/>
              <a:ext cx="1196976" cy="837883"/>
            </a:xfrm>
            <a:prstGeom prst="rect">
              <a:avLst/>
            </a:prstGeom>
            <a:noFill/>
            <a:ln w="9525">
              <a:noFill/>
              <a:miter lim="800000"/>
              <a:headEnd/>
              <a:tailEnd/>
            </a:ln>
          </p:spPr>
        </p:pic>
        <p:sp>
          <p:nvSpPr>
            <p:cNvPr id="52" name="Right Arrow 51"/>
            <p:cNvSpPr/>
            <p:nvPr/>
          </p:nvSpPr>
          <p:spPr>
            <a:xfrm>
              <a:off x="2300055" y="2862527"/>
              <a:ext cx="1276397" cy="306788"/>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srgbClr val="FFFFFF"/>
                </a:solidFill>
              </a:endParaRPr>
            </a:p>
          </p:txBody>
        </p:sp>
        <p:sp>
          <p:nvSpPr>
            <p:cNvPr id="54" name="Right Arrow 53"/>
            <p:cNvSpPr/>
            <p:nvPr/>
          </p:nvSpPr>
          <p:spPr>
            <a:xfrm>
              <a:off x="2300055" y="3201710"/>
              <a:ext cx="1276397" cy="306788"/>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srgbClr val="FFFFFF"/>
                </a:solidFill>
              </a:endParaRPr>
            </a:p>
          </p:txBody>
        </p:sp>
        <p:pic>
          <p:nvPicPr>
            <p:cNvPr id="15396" name="Picture 54"/>
            <p:cNvPicPr>
              <a:picLocks noChangeAspect="1" noChangeArrowheads="1"/>
            </p:cNvPicPr>
            <p:nvPr/>
          </p:nvPicPr>
          <p:blipFill>
            <a:blip r:embed="rId3"/>
            <a:srcRect/>
            <a:stretch>
              <a:fillRect/>
            </a:stretch>
          </p:blipFill>
          <p:spPr bwMode="auto">
            <a:xfrm>
              <a:off x="1254124" y="2256473"/>
              <a:ext cx="1196976" cy="837883"/>
            </a:xfrm>
            <a:prstGeom prst="rect">
              <a:avLst/>
            </a:prstGeom>
            <a:noFill/>
            <a:ln w="9525">
              <a:noFill/>
              <a:miter lim="800000"/>
              <a:headEnd/>
              <a:tailEnd/>
            </a:ln>
          </p:spPr>
        </p:pic>
        <p:pic>
          <p:nvPicPr>
            <p:cNvPr id="15397" name="Picture 55"/>
            <p:cNvPicPr>
              <a:picLocks noChangeAspect="1" noChangeArrowheads="1"/>
            </p:cNvPicPr>
            <p:nvPr/>
          </p:nvPicPr>
          <p:blipFill>
            <a:blip r:embed="rId4"/>
            <a:srcRect/>
            <a:stretch>
              <a:fillRect/>
            </a:stretch>
          </p:blipFill>
          <p:spPr bwMode="auto">
            <a:xfrm>
              <a:off x="544216" y="3274846"/>
              <a:ext cx="1779392" cy="1108500"/>
            </a:xfrm>
            <a:prstGeom prst="rect">
              <a:avLst/>
            </a:prstGeom>
            <a:noFill/>
            <a:ln w="9525">
              <a:noFill/>
              <a:miter lim="800000"/>
              <a:headEnd/>
              <a:tailEnd/>
            </a:ln>
          </p:spPr>
        </p:pic>
      </p:grpSp>
      <p:pic>
        <p:nvPicPr>
          <p:cNvPr id="15368" name="Picture 3"/>
          <p:cNvPicPr>
            <a:picLocks noChangeAspect="1"/>
          </p:cNvPicPr>
          <p:nvPr/>
        </p:nvPicPr>
        <p:blipFill>
          <a:blip r:embed="rId5"/>
          <a:srcRect/>
          <a:stretch>
            <a:fillRect/>
          </a:stretch>
        </p:blipFill>
        <p:spPr bwMode="auto">
          <a:xfrm>
            <a:off x="487363" y="3803650"/>
            <a:ext cx="2855912" cy="1466850"/>
          </a:xfrm>
          <a:prstGeom prst="rect">
            <a:avLst/>
          </a:prstGeom>
          <a:noFill/>
          <a:ln w="9525">
            <a:noFill/>
            <a:miter lim="800000"/>
            <a:headEnd/>
            <a:tailEnd/>
          </a:ln>
        </p:spPr>
      </p:pic>
      <p:sp>
        <p:nvSpPr>
          <p:cNvPr id="60" name="Right Arrow 59"/>
          <p:cNvSpPr/>
          <p:nvPr/>
        </p:nvSpPr>
        <p:spPr>
          <a:xfrm flipH="1">
            <a:off x="2908300" y="4616450"/>
            <a:ext cx="893763" cy="254000"/>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theme1.xml><?xml version="1.0" encoding="utf-8"?>
<a:theme xmlns:a="http://schemas.openxmlformats.org/drawingml/2006/main" name="wide-screen">
  <a:themeElements>
    <a:clrScheme name="ESRF">
      <a:dk1>
        <a:sysClr val="windowText" lastClr="000000"/>
      </a:dk1>
      <a:lt1>
        <a:sysClr val="window" lastClr="FFFFFF"/>
      </a:lt1>
      <a:dk2>
        <a:srgbClr val="B7B9BA"/>
      </a:dk2>
      <a:lt2>
        <a:srgbClr val="AF007C"/>
      </a:lt2>
      <a:accent1>
        <a:srgbClr val="132577"/>
      </a:accent1>
      <a:accent2>
        <a:srgbClr val="ED7703"/>
      </a:accent2>
      <a:accent3>
        <a:srgbClr val="F4A300"/>
      </a:accent3>
      <a:accent4>
        <a:srgbClr val="FFDD00"/>
      </a:accent4>
      <a:accent5>
        <a:srgbClr val="51A026"/>
      </a:accent5>
      <a:accent6>
        <a:srgbClr val="0098D4"/>
      </a:accent6>
      <a:hlink>
        <a:srgbClr val="000000"/>
      </a:hlink>
      <a:folHlink>
        <a:srgbClr val="000000"/>
      </a:folHlink>
    </a:clrScheme>
    <a:fontScheme name="Solocal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wide-screen</Template>
  <TotalTime>42333</TotalTime>
  <Words>1930</Words>
  <Application>Microsoft Office PowerPoint</Application>
  <PresentationFormat>On-screen Show (16:10)</PresentationFormat>
  <Paragraphs>337</Paragraphs>
  <Slides>32</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Arial</vt:lpstr>
      <vt:lpstr>Calibri</vt:lpstr>
      <vt:lpstr>ITCOfficinaSans LT Book</vt:lpstr>
      <vt:lpstr>Symbol</vt:lpstr>
      <vt:lpstr>Times New Roman</vt:lpstr>
      <vt:lpstr>Verdana</vt:lpstr>
      <vt:lpstr>Wingdings</vt:lpstr>
      <vt:lpstr>wide-screen</vt:lpstr>
      <vt:lpstr>PowerPoint Presentation</vt:lpstr>
      <vt:lpstr>THE ESRF STORAGE RING UPGRADE AND THE DIAGNOSTIC GROUP DIAGNOSTIC ACTIVITY </vt:lpstr>
      <vt:lpstr>What do we call bunch cleaning?</vt:lpstr>
      <vt:lpstr>Single  kick or resonant cleaning? </vt:lpstr>
      <vt:lpstr>Cleaning: where to do it ?</vt:lpstr>
      <vt:lpstr>Bucket selection: stripline gated shaker setup</vt:lpstr>
      <vt:lpstr> cleaning in the booster: it is now mandatory</vt:lpstr>
      <vt:lpstr>Likely cause of the problem</vt:lpstr>
      <vt:lpstr>PowerPoint Presentation</vt:lpstr>
      <vt:lpstr>PowerPoint Presentation</vt:lpstr>
      <vt:lpstr>PowerPoint Presentation</vt:lpstr>
      <vt:lpstr>Cancellation of beam position oscillations caused by the injection</vt:lpstr>
      <vt:lpstr>PowerPoint Presentation</vt:lpstr>
      <vt:lpstr>Injection components</vt:lpstr>
      <vt:lpstr> kickers  pulse shape</vt:lpstr>
      <vt:lpstr>Parasitic kicks shape</vt:lpstr>
      <vt:lpstr>How are we going to adress the problem:</vt:lpstr>
      <vt:lpstr>Back to the cleaning in the SR</vt:lpstr>
      <vt:lpstr>Back to the cleaning in the SR</vt:lpstr>
      <vt:lpstr>Fast correctors for the suppression of the injection related perturbations</vt:lpstr>
      <vt:lpstr>Suppression of the horizontal orbit distortion due to the septum field leak</vt:lpstr>
      <vt:lpstr>H kicker bump non closure:  measured orbit distortion</vt:lpstr>
      <vt:lpstr>Effect of the kicks in the sextupoles</vt:lpstr>
      <vt:lpstr>Turn by turn change of the beam position at the shaker location</vt:lpstr>
      <vt:lpstr>SHAKER   FOR THE APPLICATION OF MULTITURN  KICKS</vt:lpstr>
      <vt:lpstr>Effect of the horizontal oscillation damping</vt:lpstr>
      <vt:lpstr>Vertical oscillation due to the tilt of the kickers</vt:lpstr>
      <vt:lpstr>Vertical oscillation due to the tilt of the kickers</vt:lpstr>
      <vt:lpstr>Conclusion</vt:lpstr>
      <vt:lpstr>ID24 detectors principLe</vt:lpstr>
      <vt:lpstr>Perturbation caused by the injection</vt:lpstr>
      <vt:lpstr>Thank  you  for  your   attention</vt:lpstr>
    </vt:vector>
  </TitlesOfParts>
  <Company>ESRF</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CLAVEL Corinne</dc:creator>
  <cp:lastModifiedBy>PLOUVIEZ Eric</cp:lastModifiedBy>
  <cp:revision>616</cp:revision>
  <dcterms:created xsi:type="dcterms:W3CDTF">2014-01-17T08:20:57Z</dcterms:created>
  <dcterms:modified xsi:type="dcterms:W3CDTF">2015-06-12T12:24:53Z</dcterms:modified>
</cp:coreProperties>
</file>