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EE0"/>
    <a:srgbClr val="212B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pPr/>
              <a:t>15/06/2015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09732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15/06/2015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94609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7C50-CC9B-4015-8606-A8541F9B77B3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3383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Guenther Rehm - BPM technology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Guenther Rehm - BPM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16288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Guenther Rehm - BPM technology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Guenther Rehm - BPM technology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313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141859-25B2-462F-BE0C-AE1B70460859}" type="datetime1">
              <a:rPr lang="en-GB" altLang="en-US" smtClean="0"/>
              <a:pPr/>
              <a:t>15/06/2015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Guenther Rehm - BPM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269A-8AAA-44C5-8588-7A44430168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2621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3200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78497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69360"/>
            <a:ext cx="86044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Guenther Rehm - BPM technology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1952" y="6669360"/>
            <a:ext cx="432048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12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16632"/>
            <a:ext cx="1584176" cy="43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287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4" r:id="rId4"/>
    <p:sldLayoutId id="214748365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Pinhole Camera Issues </a:t>
            </a:r>
            <a:r>
              <a:rPr lang="en-US" altLang="en-US" smtClean="0"/>
              <a:t>at Diamond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886200"/>
            <a:ext cx="8496944" cy="1752600"/>
          </a:xfrm>
        </p:spPr>
        <p:txBody>
          <a:bodyPr/>
          <a:lstStyle/>
          <a:p>
            <a:r>
              <a:rPr lang="en-US" altLang="en-US" dirty="0" smtClean="0"/>
              <a:t>L. M. </a:t>
            </a:r>
            <a:r>
              <a:rPr lang="en-US" altLang="en-US" dirty="0" err="1" smtClean="0"/>
              <a:t>Bobb</a:t>
            </a:r>
            <a:r>
              <a:rPr lang="en-US" altLang="en-US" dirty="0" smtClean="0"/>
              <a:t>, A. Morgan and G. Rehm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5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Ozone </a:t>
            </a:r>
            <a:r>
              <a:rPr lang="en-GB" dirty="0" smtClean="0"/>
              <a:t>Growth at ALBA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44008" y="2276872"/>
            <a:ext cx="41764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Main region of growth is on Copper attenuator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1196752"/>
            <a:ext cx="42484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“Open air” mount for Tungsten blades in comparison to DLS pinhole assembly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599" y="629125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Thanks to </a:t>
            </a:r>
            <a:r>
              <a:rPr lang="en-GB" sz="1600" dirty="0" smtClean="0"/>
              <a:t>ALBA for the tour</a:t>
            </a:r>
            <a:endParaRPr lang="en-GB" sz="1600" dirty="0"/>
          </a:p>
        </p:txBody>
      </p:sp>
      <p:pic>
        <p:nvPicPr>
          <p:cNvPr id="12" name="Picture 11" descr="IMG_5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239885" cy="2429914"/>
          </a:xfrm>
          <a:prstGeom prst="rect">
            <a:avLst/>
          </a:prstGeom>
        </p:spPr>
      </p:pic>
      <p:pic>
        <p:nvPicPr>
          <p:cNvPr id="13" name="Picture 12" descr="IMG_5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3744416" cy="2808312"/>
          </a:xfrm>
          <a:prstGeom prst="rect">
            <a:avLst/>
          </a:prstGeom>
        </p:spPr>
      </p:pic>
      <p:pic>
        <p:nvPicPr>
          <p:cNvPr id="14" name="Picture 13" descr="IMG_5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3744416" cy="2808312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5" idx="2"/>
            <a:endCxn id="13" idx="0"/>
          </p:cNvCxnSpPr>
          <p:nvPr/>
        </p:nvCxnSpPr>
        <p:spPr>
          <a:xfrm>
            <a:off x="6732240" y="2923203"/>
            <a:ext cx="0" cy="505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</p:cNvCxnSpPr>
          <p:nvPr/>
        </p:nvCxnSpPr>
        <p:spPr>
          <a:xfrm flipH="1">
            <a:off x="2771800" y="1519918"/>
            <a:ext cx="1872208" cy="2917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1"/>
          </p:cNvCxnSpPr>
          <p:nvPr/>
        </p:nvCxnSpPr>
        <p:spPr>
          <a:xfrm flipH="1">
            <a:off x="3275856" y="1519918"/>
            <a:ext cx="1368152" cy="828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43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07375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Thank you for your attention!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729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862" y="260648"/>
            <a:ext cx="7128000" cy="504000"/>
          </a:xfrm>
        </p:spPr>
        <p:txBody>
          <a:bodyPr>
            <a:noAutofit/>
          </a:bodyPr>
          <a:lstStyle/>
          <a:p>
            <a:r>
              <a:rPr lang="en-GB" sz="2600" dirty="0" smtClean="0"/>
              <a:t>Nov 2013: Initial Design of </a:t>
            </a:r>
            <a:r>
              <a:rPr lang="en-GB" sz="2500" dirty="0" smtClean="0"/>
              <a:t>Pinhole</a:t>
            </a:r>
            <a:r>
              <a:rPr lang="en-GB" sz="2600" dirty="0" smtClean="0"/>
              <a:t> Assembly After a Few </a:t>
            </a:r>
            <a:r>
              <a:rPr lang="en-GB" sz="2600" dirty="0"/>
              <a:t>Y</a:t>
            </a:r>
            <a:r>
              <a:rPr lang="en-GB" sz="2600" dirty="0" smtClean="0"/>
              <a:t>ears of Beam</a:t>
            </a:r>
            <a:br>
              <a:rPr lang="en-GB" sz="2600" dirty="0" smtClean="0"/>
            </a:br>
            <a:endParaRPr lang="en-GB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5122" name="Picture 2" descr="S:\Technical\Diagnostics\Images and Photos\Diamond\pinhole cameras\2013-11 Pinhole Corrosion\P103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8" b="25898"/>
          <a:stretch/>
        </p:blipFill>
        <p:spPr bwMode="auto">
          <a:xfrm>
            <a:off x="1331640" y="1925666"/>
            <a:ext cx="6526467" cy="40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309320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Aluminium holder</a:t>
            </a:r>
            <a:endParaRPr lang="en-GB" dirty="0"/>
          </a:p>
        </p:txBody>
      </p:sp>
      <p:cxnSp>
        <p:nvCxnSpPr>
          <p:cNvPr id="9" name="Straight Arrow Connector 8"/>
          <p:cNvCxnSpPr>
            <a:stCxn id="4" idx="0"/>
          </p:cNvCxnSpPr>
          <p:nvPr/>
        </p:nvCxnSpPr>
        <p:spPr bwMode="auto">
          <a:xfrm flipV="1">
            <a:off x="1439652" y="5373216"/>
            <a:ext cx="1476164" cy="93610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2132856"/>
            <a:ext cx="20162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Stainless steel screws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 flipV="1">
            <a:off x="4932040" y="2420889"/>
            <a:ext cx="2016224" cy="3513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3279458"/>
            <a:ext cx="15841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Tungsten blades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 bwMode="auto">
          <a:xfrm flipV="1">
            <a:off x="1691680" y="3573017"/>
            <a:ext cx="1944216" cy="2960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09447" y="3330087"/>
            <a:ext cx="2379918" cy="7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“Stuff” that shouldn’t be here!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 bwMode="auto">
          <a:xfrm flipH="1">
            <a:off x="4593223" y="3690087"/>
            <a:ext cx="2016224" cy="294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59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5200"/>
            <a:ext cx="7128000" cy="504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Nov 2013: Proposed Mechanism</a:t>
            </a:r>
            <a:endParaRPr lang="en-GB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5122" name="Picture 2" descr="S:\Technical\Diagnostics\Images and Photos\Diamond\pinhole cameras\2013-11 Pinhole Corrosion\P103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8" b="25898"/>
          <a:stretch/>
        </p:blipFill>
        <p:spPr bwMode="auto">
          <a:xfrm>
            <a:off x="1331640" y="1772816"/>
            <a:ext cx="6526467" cy="40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395536" y="3645024"/>
            <a:ext cx="8352928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0" y="306896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X-rays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20594" y="5320324"/>
            <a:ext cx="26642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Pinhole is in AIR</a:t>
            </a:r>
            <a:endParaRPr lang="en-GB" dirty="0"/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3563888" y="3294595"/>
            <a:ext cx="1260745" cy="84487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608959" y="1549009"/>
            <a:ext cx="2498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Ozone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 Oxidation of       	metals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 bwMode="auto">
          <a:xfrm flipH="1">
            <a:off x="4427985" y="2010674"/>
            <a:ext cx="2180974" cy="151995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6" y="6180112"/>
            <a:ext cx="541044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X-rays from 1.4 Tesla bending magnet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6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S:\Technical\Diagnostics\Images and Photos\Diamond\pinhole cameras\pinhole_camera_layout\IMG_00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6" t="15206" r="14831" b="58348"/>
          <a:stretch/>
        </p:blipFill>
        <p:spPr bwMode="auto">
          <a:xfrm>
            <a:off x="3347864" y="2852936"/>
            <a:ext cx="5104884" cy="29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5200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Nov 2013: Design Modification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6146" name="Picture 2" descr="S:\Technical\Diagnostics\Images and Photos\Diamond\pinhole cameras\2015-05\pinhole2_upstream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61" r="20719"/>
          <a:stretch/>
        </p:blipFill>
        <p:spPr bwMode="auto">
          <a:xfrm>
            <a:off x="75150" y="1882714"/>
            <a:ext cx="2837016" cy="36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309320"/>
            <a:ext cx="26642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Aluminium holder</a:t>
            </a:r>
            <a:endParaRPr lang="en-GB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 bwMode="auto">
          <a:xfrm flipV="1">
            <a:off x="1439652" y="5013176"/>
            <a:ext cx="0" cy="129614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651881"/>
            <a:ext cx="30598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Silver plated screws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 bwMode="auto">
          <a:xfrm>
            <a:off x="1529916" y="2113546"/>
            <a:ext cx="431794" cy="66738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31840" y="821574"/>
            <a:ext cx="590465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Choose metals less prone to oxidation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Install air blower to prevent Ozone build-up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Add attenuation to “control” rate of growth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483768" y="5447227"/>
            <a:ext cx="26048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Gold plated Tungsten blades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 bwMode="auto">
          <a:xfrm flipH="1" flipV="1">
            <a:off x="1439652" y="4149080"/>
            <a:ext cx="1044116" cy="171364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70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Technical\Diagnostics\Images and Photos\Diamond\pinhole cameras\oxide_growth_3_11_2014\Pinhole_2\Upstream_face_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66" y="962908"/>
            <a:ext cx="6644745" cy="49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Autofit/>
          </a:bodyPr>
          <a:lstStyle/>
          <a:p>
            <a:r>
              <a:rPr lang="en-GB" sz="3000" dirty="0" smtClean="0"/>
              <a:t>Nov 2014: Gold Plated Tungsten Blades (1)</a:t>
            </a:r>
            <a:endParaRPr lang="en-GB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2566" y="2350622"/>
            <a:ext cx="13681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50 µm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6942" y="3987245"/>
            <a:ext cx="13681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25 µm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8800" y="5946468"/>
            <a:ext cx="39581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Upstream view of Pinhole 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91672" y="5160492"/>
            <a:ext cx="29523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Fluffy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white</a:t>
            </a:r>
            <a:r>
              <a:rPr lang="en-GB" dirty="0" smtClean="0"/>
              <a:t> deposits </a:t>
            </a:r>
          </a:p>
          <a:p>
            <a:r>
              <a:rPr lang="en-GB" dirty="0" smtClean="0"/>
              <a:t>= Aluminium Oxide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>
            <a:off x="3851920" y="5483658"/>
            <a:ext cx="2339752" cy="24959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47101" y="3854162"/>
            <a:ext cx="24982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Gold “nuggets” </a:t>
            </a:r>
            <a:r>
              <a:rPr lang="en-GB" dirty="0" smtClean="0">
                <a:solidFill>
                  <a:srgbClr val="FF0000"/>
                </a:solidFill>
              </a:rPr>
              <a:t>clogging</a:t>
            </a:r>
            <a:r>
              <a:rPr lang="en-GB" dirty="0" smtClean="0"/>
              <a:t> pinhole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 bwMode="auto">
          <a:xfrm flipH="1">
            <a:off x="3923928" y="4177328"/>
            <a:ext cx="2723173" cy="4074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45704" y="1844824"/>
            <a:ext cx="249829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Tungsten Oxide (</a:t>
            </a:r>
            <a:r>
              <a:rPr lang="en-GB" dirty="0" smtClean="0">
                <a:solidFill>
                  <a:srgbClr val="0070C0"/>
                </a:solidFill>
              </a:rPr>
              <a:t>blue</a:t>
            </a:r>
            <a:r>
              <a:rPr lang="en-GB" dirty="0" smtClean="0"/>
              <a:t>) forms on bare Tungsten areas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 bwMode="auto">
          <a:xfrm flipH="1">
            <a:off x="5364088" y="2306489"/>
            <a:ext cx="1281616" cy="52525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613" y="928781"/>
            <a:ext cx="13681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400 µm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69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S:\Technical\Diagnostics\Images and Photos\Diamond\pinhole cameras\oxide_growth_3_11_2014\Pinhole_2\25um_left_surface_1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54" b="14194"/>
          <a:stretch/>
        </p:blipFill>
        <p:spPr bwMode="auto">
          <a:xfrm>
            <a:off x="2627784" y="839541"/>
            <a:ext cx="6123105" cy="317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Autofit/>
          </a:bodyPr>
          <a:lstStyle/>
          <a:p>
            <a:r>
              <a:rPr lang="en-GB" sz="3000" dirty="0" smtClean="0"/>
              <a:t>Nov 2014: Gold Plated Tungsten Blades (2)</a:t>
            </a:r>
            <a:endParaRPr lang="en-GB" sz="3000" dirty="0"/>
          </a:p>
        </p:txBody>
      </p:sp>
      <p:pic>
        <p:nvPicPr>
          <p:cNvPr id="4099" name="Picture 3" descr="S:\Technical\Diagnostics\Images and Photos\Diamond\pinhole cameras\oxide_growth_3_11_2014\Pinhole_2\400um_left_surface_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11" y="3670124"/>
            <a:ext cx="3605104" cy="27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185155"/>
            <a:ext cx="22139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400 µm blade surface</a:t>
            </a:r>
            <a:endParaRPr lang="en-GB" dirty="0"/>
          </a:p>
        </p:txBody>
      </p:sp>
      <p:pic>
        <p:nvPicPr>
          <p:cNvPr id="4100" name="Picture 4" descr="S:\Technical\Diagnostics\Images and Photos\Diamond\pinhole cameras\oxide_growth_3_11_2014\Pinhole_2\400um_left_surface_5_edg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851308" cy="13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:\Technical\Diagnostics\Images and Photos\Diamond\pinhole cameras\oxide_growth_3_11_2014\Pinhole_2\25um_lower_surface_4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36"/>
          <a:stretch/>
        </p:blipFill>
        <p:spPr bwMode="auto">
          <a:xfrm>
            <a:off x="4355976" y="4518412"/>
            <a:ext cx="2989464" cy="20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>
            <a:off x="323528" y="2873265"/>
            <a:ext cx="720080" cy="127581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H="1">
            <a:off x="1331640" y="2873265"/>
            <a:ext cx="813460" cy="127581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10724" y="4077072"/>
            <a:ext cx="15145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25µm surface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902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Nov 2014: Design Modifications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11760" y="1124744"/>
            <a:ext cx="500455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Go back to bare Tungsten blades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Remove air blower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Keep attenuation to “control” rate of growth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Develop Pinhole 3 system specifically for R&amp;D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924944"/>
            <a:ext cx="806489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Potential Improvements to be investigated:</a:t>
            </a:r>
          </a:p>
          <a:p>
            <a:endParaRPr lang="en-GB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Alternative materials used for the blades: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Solid gold or platinum (Zero oxidation but expensive)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Machined Molybdenum so that shims aren’t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Nitrogen purging through pinhole assembly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NB: We do not want to put the pinhole assembly in vacuum to ensure easy access and maintenance. </a:t>
            </a:r>
          </a:p>
        </p:txBody>
      </p:sp>
    </p:spTree>
    <p:extLst>
      <p:ext uri="{BB962C8B-B14F-4D97-AF65-F5344CB8AC3E}">
        <p14:creationId xmlns:p14="http://schemas.microsoft.com/office/powerpoint/2010/main" xmlns="" val="37478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of X-ray ports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067841"/>
              </p:ext>
            </p:extLst>
          </p:nvPr>
        </p:nvGraphicFramePr>
        <p:xfrm>
          <a:off x="457200" y="1600200"/>
          <a:ext cx="82912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120"/>
                <a:gridCol w="1413737"/>
                <a:gridCol w="1201204"/>
                <a:gridCol w="120120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ALBA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ESRF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[</a:t>
                      </a:r>
                      <a:r>
                        <a:rPr lang="en-GB" dirty="0" err="1" smtClean="0"/>
                        <a:t>GeV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Stored</a:t>
                      </a:r>
                      <a:r>
                        <a:rPr lang="en-GB" baseline="0" dirty="0" smtClean="0"/>
                        <a:t> current [mA]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Bend field [T]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 angle [</a:t>
                      </a:r>
                      <a:r>
                        <a:rPr lang="en-GB" dirty="0" err="1" smtClean="0"/>
                        <a:t>mrad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</a:t>
                      </a:r>
                      <a:r>
                        <a:rPr lang="en-GB" baseline="0" dirty="0" smtClean="0"/>
                        <a:t> window [mm]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Power</a:t>
                      </a:r>
                      <a:r>
                        <a:rPr lang="en-GB" baseline="0" dirty="0" smtClean="0"/>
                        <a:t> after window [W]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Absorber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9.5mm 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0.4mm Cu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1mm Cu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Power after absorber [</a:t>
                      </a:r>
                      <a:r>
                        <a:rPr lang="en-GB" dirty="0" err="1" smtClean="0"/>
                        <a:t>mW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Peak energy after</a:t>
                      </a:r>
                      <a:r>
                        <a:rPr lang="en-GB" baseline="0" dirty="0" smtClean="0"/>
                        <a:t> absorber</a:t>
                      </a:r>
                      <a:r>
                        <a:rPr lang="en-GB" dirty="0" smtClean="0"/>
                        <a:t> [</a:t>
                      </a:r>
                      <a:r>
                        <a:rPr lang="en-GB" dirty="0" err="1" smtClean="0"/>
                        <a:t>keV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Power absorbed in 0.5m air [</a:t>
                      </a:r>
                      <a:r>
                        <a:rPr lang="en-GB" dirty="0" err="1" smtClean="0"/>
                        <a:t>mW</a:t>
                      </a:r>
                      <a:r>
                        <a:rPr lang="en-GB" dirty="0" smtClean="0"/>
                        <a:t>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598" y="6291253"/>
            <a:ext cx="5923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Thanks to G. </a:t>
            </a:r>
            <a:r>
              <a:rPr lang="en-GB" sz="1600" dirty="0"/>
              <a:t>Rehm (DLS), </a:t>
            </a:r>
            <a:r>
              <a:rPr lang="en-GB" sz="1600" dirty="0" smtClean="0"/>
              <a:t>U. </a:t>
            </a:r>
            <a:r>
              <a:rPr lang="en-GB" sz="1600" dirty="0" err="1" smtClean="0"/>
              <a:t>Iriso</a:t>
            </a:r>
            <a:r>
              <a:rPr lang="en-GB" sz="1600" dirty="0" smtClean="0"/>
              <a:t> (ALBA) and F. Ewald (ESRF) 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281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000" y="116632"/>
            <a:ext cx="7128000" cy="504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Ozone Damage at ESRF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269A-8AAA-44C5-8588-7A4443016830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2050" name="Picture 1" descr="cid:part1.02050405.06090606@esrf.f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33372"/>
            <a:ext cx="3160393" cy="237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id:part3.05040203.05050403@esrf.f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2416324" cy="322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085183"/>
            <a:ext cx="475252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Fan near the pinhole stage failed.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fan was supposed to blow the ozone </a:t>
            </a:r>
            <a:r>
              <a:rPr lang="en-GB" dirty="0" smtClean="0"/>
              <a:t>away</a:t>
            </a:r>
            <a:endParaRPr lang="en-GB" dirty="0"/>
          </a:p>
        </p:txBody>
      </p:sp>
      <p:pic>
        <p:nvPicPr>
          <p:cNvPr id="2052" name="Picture 3" descr="cid:part2.07030905.07000907@esrf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808" y="980727"/>
            <a:ext cx="2440933" cy="325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684428" y="3138264"/>
            <a:ext cx="3744416" cy="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43143" y="1301859"/>
            <a:ext cx="34563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New X-ray window with CVD </a:t>
            </a:r>
            <a:r>
              <a:rPr lang="en-GB" dirty="0" smtClean="0"/>
              <a:t>diamond.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743202" y="2613751"/>
            <a:ext cx="162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Weeks later…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599" y="629125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Thanks to ESRF for these images and discussions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1443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447</Words>
  <Application>Microsoft Office PowerPoint</Application>
  <PresentationFormat>On-screen Show (4:3)</PresentationFormat>
  <Paragraphs>114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Pinhole Camera Issues at Diamond</vt:lpstr>
      <vt:lpstr>Nov 2013: Initial Design of Pinhole Assembly After a Few Years of Beam </vt:lpstr>
      <vt:lpstr>Nov 2013: Proposed Mechanism</vt:lpstr>
      <vt:lpstr>Nov 2013: Design Modification</vt:lpstr>
      <vt:lpstr>Nov 2014: Gold Plated Tungsten Blades (1)</vt:lpstr>
      <vt:lpstr>Nov 2014: Gold Plated Tungsten Blades (2)</vt:lpstr>
      <vt:lpstr>Nov 2014: Design Modifications</vt:lpstr>
      <vt:lpstr>Comparison of X-ray ports</vt:lpstr>
      <vt:lpstr>Ozone Damage at ESRF</vt:lpstr>
      <vt:lpstr>Ozone Growth at ALBA</vt:lpstr>
      <vt:lpstr>Thank you for your attention!</vt:lpstr>
    </vt:vector>
  </TitlesOfParts>
  <Company>Authorised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Lorraine</cp:lastModifiedBy>
  <cp:revision>33</cp:revision>
  <dcterms:created xsi:type="dcterms:W3CDTF">2013-11-19T11:09:08Z</dcterms:created>
  <dcterms:modified xsi:type="dcterms:W3CDTF">2015-06-15T16:44:50Z</dcterms:modified>
</cp:coreProperties>
</file>