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9" r:id="rId2"/>
    <p:sldId id="296" r:id="rId3"/>
    <p:sldId id="262" r:id="rId4"/>
    <p:sldId id="265" r:id="rId5"/>
    <p:sldId id="261" r:id="rId6"/>
    <p:sldId id="275" r:id="rId7"/>
    <p:sldId id="276" r:id="rId8"/>
    <p:sldId id="267" r:id="rId9"/>
    <p:sldId id="274" r:id="rId10"/>
    <p:sldId id="264" r:id="rId11"/>
    <p:sldId id="285" r:id="rId12"/>
    <p:sldId id="278" r:id="rId13"/>
    <p:sldId id="281" r:id="rId14"/>
    <p:sldId id="272" r:id="rId15"/>
    <p:sldId id="279" r:id="rId16"/>
    <p:sldId id="258" r:id="rId17"/>
    <p:sldId id="280" r:id="rId18"/>
    <p:sldId id="270" r:id="rId19"/>
    <p:sldId id="287" r:id="rId20"/>
    <p:sldId id="294" r:id="rId21"/>
    <p:sldId id="282" r:id="rId22"/>
    <p:sldId id="286" r:id="rId23"/>
    <p:sldId id="291" r:id="rId24"/>
    <p:sldId id="271" r:id="rId25"/>
    <p:sldId id="266" r:id="rId26"/>
    <p:sldId id="273" r:id="rId27"/>
    <p:sldId id="277" r:id="rId28"/>
    <p:sldId id="295" r:id="rId29"/>
    <p:sldId id="297" r:id="rId30"/>
    <p:sldId id="268" r:id="rId31"/>
    <p:sldId id="298" r:id="rId32"/>
    <p:sldId id="283" r:id="rId33"/>
    <p:sldId id="284" r:id="rId34"/>
    <p:sldId id="289" r:id="rId35"/>
    <p:sldId id="290" r:id="rId36"/>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55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8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9" autoAdjust="0"/>
    <p:restoredTop sz="94660"/>
  </p:normalViewPr>
  <p:slideViewPr>
    <p:cSldViewPr showGuides="1">
      <p:cViewPr varScale="1">
        <p:scale>
          <a:sx n="130" d="100"/>
          <a:sy n="130" d="100"/>
        </p:scale>
        <p:origin x="918" y="96"/>
      </p:cViewPr>
      <p:guideLst>
        <p:guide orient="horz" pos="1620"/>
        <p:guide pos="555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D617CB-04DF-4B6D-933D-951EE94FCCB5}" type="datetimeFigureOut">
              <a:rPr lang="de-DE" smtClean="0"/>
              <a:pPr/>
              <a:t>27.11.2019</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ACB11D-1DDA-45D4-A979-6B79DB9C80A3}" type="slidenum">
              <a:rPr lang="de-DE" smtClean="0"/>
              <a:pPr/>
              <a:t>‹#›</a:t>
            </a:fld>
            <a:endParaRPr lang="de-DE"/>
          </a:p>
        </p:txBody>
      </p:sp>
    </p:spTree>
    <p:extLst>
      <p:ext uri="{BB962C8B-B14F-4D97-AF65-F5344CB8AC3E}">
        <p14:creationId xmlns:p14="http://schemas.microsoft.com/office/powerpoint/2010/main" val="1195133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pic>
        <p:nvPicPr>
          <p:cNvPr id="7" name="Bild 6" descr="Motiv_0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 y="-1"/>
            <a:ext cx="9179454" cy="5163443"/>
          </a:xfrm>
          <a:prstGeom prst="rect">
            <a:avLst/>
          </a:prstGeom>
        </p:spPr>
      </p:pic>
      <p:sp>
        <p:nvSpPr>
          <p:cNvPr id="3" name="Foliennummernplatzhalter 2"/>
          <p:cNvSpPr>
            <a:spLocks noGrp="1"/>
          </p:cNvSpPr>
          <p:nvPr>
            <p:ph type="sldNum" sz="quarter" idx="10"/>
          </p:nvPr>
        </p:nvSpPr>
        <p:spPr>
          <a:xfrm>
            <a:off x="6995776" y="5308054"/>
            <a:ext cx="2133600" cy="273844"/>
          </a:xfrm>
        </p:spPr>
        <p:txBody>
          <a:bodyPr/>
          <a:lstStyle/>
          <a:p>
            <a:fld id="{CD2BA868-B8BF-4181-985F-6FEB71A74B95}" type="slidenum">
              <a:rPr lang="de-DE" smtClean="0"/>
              <a:pPr/>
              <a:t>‹#›</a:t>
            </a:fld>
            <a:endParaRPr lang="de-DE" dirty="0"/>
          </a:p>
        </p:txBody>
      </p:sp>
      <p:pic>
        <p:nvPicPr>
          <p:cNvPr id="5" name="Bild 1" descr="HZB_Logo_A4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48384" y="0"/>
            <a:ext cx="2324100"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feld 8"/>
          <p:cNvSpPr txBox="1"/>
          <p:nvPr userDrawn="1"/>
        </p:nvSpPr>
        <p:spPr>
          <a:xfrm>
            <a:off x="3563888" y="1059582"/>
            <a:ext cx="5184576" cy="523220"/>
          </a:xfrm>
          <a:prstGeom prst="rect">
            <a:avLst/>
          </a:prstGeom>
          <a:noFill/>
        </p:spPr>
        <p:txBody>
          <a:bodyPr wrap="square" rtlCol="0">
            <a:spAutoFit/>
          </a:bodyPr>
          <a:lstStyle/>
          <a:p>
            <a:r>
              <a:rPr lang="de-DE" sz="1400" b="1" dirty="0" smtClean="0">
                <a:solidFill>
                  <a:srgbClr val="00589C"/>
                </a:solidFill>
              </a:rPr>
              <a:t>27th European Synchrotron</a:t>
            </a:r>
            <a:r>
              <a:rPr lang="de-DE" sz="1400" b="1" baseline="0" dirty="0" smtClean="0">
                <a:solidFill>
                  <a:srgbClr val="00589C"/>
                </a:solidFill>
              </a:rPr>
              <a:t> Light Source Workshop</a:t>
            </a:r>
            <a:br>
              <a:rPr lang="de-DE" sz="1400" b="1" baseline="0" dirty="0" smtClean="0">
                <a:solidFill>
                  <a:srgbClr val="00589C"/>
                </a:solidFill>
              </a:rPr>
            </a:br>
            <a:r>
              <a:rPr lang="de-DE" sz="1400" b="1" dirty="0" smtClean="0">
                <a:solidFill>
                  <a:srgbClr val="00589C"/>
                </a:solidFill>
              </a:rPr>
              <a:t>November 28th, </a:t>
            </a:r>
            <a:r>
              <a:rPr lang="de-DE" sz="1400" b="1" dirty="0">
                <a:solidFill>
                  <a:srgbClr val="00589C"/>
                </a:solidFill>
              </a:rPr>
              <a:t>2019</a:t>
            </a:r>
          </a:p>
        </p:txBody>
      </p:sp>
      <p:sp>
        <p:nvSpPr>
          <p:cNvPr id="10" name="Textfeld 9"/>
          <p:cNvSpPr txBox="1"/>
          <p:nvPr userDrawn="1"/>
        </p:nvSpPr>
        <p:spPr>
          <a:xfrm>
            <a:off x="3707904" y="4155926"/>
            <a:ext cx="4176464" cy="830997"/>
          </a:xfrm>
          <a:prstGeom prst="rect">
            <a:avLst/>
          </a:prstGeom>
          <a:noFill/>
        </p:spPr>
        <p:txBody>
          <a:bodyPr wrap="square" rtlCol="0">
            <a:spAutoFit/>
          </a:bodyPr>
          <a:lstStyle/>
          <a:p>
            <a:pPr rtl="0"/>
            <a:r>
              <a:rPr lang="de-DE" sz="3600" b="1" i="0" u="none" strike="noStrike" kern="1200" baseline="30000" dirty="0" smtClean="0">
                <a:solidFill>
                  <a:srgbClr val="00589C"/>
                </a:solidFill>
                <a:latin typeface="Arial"/>
                <a:ea typeface="+mn-ea"/>
                <a:cs typeface="Arial"/>
              </a:rPr>
              <a:t>BESSY II </a:t>
            </a:r>
            <a:r>
              <a:rPr lang="en-DE" sz="3600" b="1" i="0" u="none" strike="noStrike" kern="1200" baseline="30000" dirty="0" smtClean="0">
                <a:solidFill>
                  <a:srgbClr val="00589C"/>
                </a:solidFill>
                <a:latin typeface="Arial"/>
                <a:ea typeface="+mn-ea"/>
                <a:cs typeface="Arial"/>
              </a:rPr>
              <a:t>–</a:t>
            </a:r>
            <a:r>
              <a:rPr lang="de-DE" sz="3600" b="1" i="0" u="none" strike="noStrike" kern="1200" baseline="30000" dirty="0" smtClean="0">
                <a:solidFill>
                  <a:srgbClr val="00589C"/>
                </a:solidFill>
                <a:latin typeface="Arial"/>
                <a:ea typeface="+mn-ea"/>
                <a:cs typeface="Arial"/>
              </a:rPr>
              <a:t> status</a:t>
            </a:r>
            <a:endParaRPr lang="de-DE" sz="3600" b="1" i="0" u="none" strike="noStrike" kern="1200" baseline="30000" dirty="0">
              <a:solidFill>
                <a:srgbClr val="00589C"/>
              </a:solidFill>
              <a:latin typeface="Arial"/>
              <a:ea typeface="+mn-ea"/>
              <a:cs typeface="Arial"/>
            </a:endParaRPr>
          </a:p>
          <a:p>
            <a:pPr rtl="0"/>
            <a:r>
              <a:rPr lang="de-DE" sz="2400" b="0" i="0" u="none" strike="noStrike" kern="1200" baseline="30000" dirty="0" smtClean="0">
                <a:solidFill>
                  <a:schemeClr val="tx1"/>
                </a:solidFill>
                <a:latin typeface="Arial"/>
                <a:ea typeface="+mn-ea"/>
                <a:cs typeface="Arial"/>
              </a:rPr>
              <a:t>Markus Ries on behalf of the machine group</a:t>
            </a:r>
            <a:endParaRPr lang="de-DE" sz="2400" dirty="0">
              <a:latin typeface="Arial"/>
              <a:cs typeface="Arial"/>
            </a:endParaRPr>
          </a:p>
        </p:txBody>
      </p:sp>
    </p:spTree>
    <p:extLst>
      <p:ext uri="{BB962C8B-B14F-4D97-AF65-F5344CB8AC3E}">
        <p14:creationId xmlns:p14="http://schemas.microsoft.com/office/powerpoint/2010/main" val="154969010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2" name="Bild 1" descr="Motiv_0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 y="0"/>
            <a:ext cx="9180512" cy="5164038"/>
          </a:xfrm>
          <a:prstGeom prst="rect">
            <a:avLst/>
          </a:prstGeom>
        </p:spPr>
      </p:pic>
      <p:pic>
        <p:nvPicPr>
          <p:cNvPr id="3" name="Bild 1" descr="HZB_Logo_A4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48384" y="0"/>
            <a:ext cx="2324100"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feld 4"/>
          <p:cNvSpPr txBox="1"/>
          <p:nvPr userDrawn="1"/>
        </p:nvSpPr>
        <p:spPr>
          <a:xfrm>
            <a:off x="3707904" y="4155926"/>
            <a:ext cx="3672408" cy="830997"/>
          </a:xfrm>
          <a:prstGeom prst="rect">
            <a:avLst/>
          </a:prstGeom>
          <a:noFill/>
        </p:spPr>
        <p:txBody>
          <a:bodyPr wrap="square" rtlCol="0">
            <a:spAutoFit/>
          </a:bodyPr>
          <a:lstStyle/>
          <a:p>
            <a:pPr rtl="0"/>
            <a:r>
              <a:rPr lang="de-DE" sz="3600" b="1" i="0" u="none" strike="noStrike" kern="1200" baseline="30000" dirty="0">
                <a:solidFill>
                  <a:srgbClr val="00589C"/>
                </a:solidFill>
                <a:latin typeface="Arial"/>
                <a:ea typeface="+mn-ea"/>
                <a:cs typeface="Arial"/>
              </a:rPr>
              <a:t>WELCOME</a:t>
            </a:r>
          </a:p>
          <a:p>
            <a:pPr rtl="0"/>
            <a:r>
              <a:rPr lang="de-DE" sz="2400" b="0" i="0" u="none" strike="noStrike" kern="1200" baseline="30000" dirty="0">
                <a:solidFill>
                  <a:schemeClr val="tx1"/>
                </a:solidFill>
                <a:latin typeface="Arial"/>
                <a:ea typeface="+mn-ea"/>
                <a:cs typeface="Arial"/>
              </a:rPr>
              <a:t>at </a:t>
            </a:r>
            <a:r>
              <a:rPr lang="de-DE" sz="2400" b="0" i="0" u="none" strike="noStrike" kern="1200" baseline="30000" dirty="0" err="1">
                <a:solidFill>
                  <a:schemeClr val="tx1"/>
                </a:solidFill>
                <a:latin typeface="Arial"/>
                <a:ea typeface="+mn-ea"/>
                <a:cs typeface="Arial"/>
              </a:rPr>
              <a:t>the</a:t>
            </a:r>
            <a:r>
              <a:rPr lang="de-DE" sz="2400" b="0" i="0" u="none" strike="noStrike" kern="1200" baseline="30000" dirty="0">
                <a:solidFill>
                  <a:schemeClr val="tx1"/>
                </a:solidFill>
                <a:latin typeface="Arial"/>
                <a:ea typeface="+mn-ea"/>
                <a:cs typeface="Arial"/>
              </a:rPr>
              <a:t> Helmholtz-Zentrum Berlin</a:t>
            </a:r>
            <a:endParaRPr lang="de-DE" sz="2400" dirty="0">
              <a:latin typeface="Arial"/>
              <a:cs typeface="Arial"/>
            </a:endParaRPr>
          </a:p>
        </p:txBody>
      </p:sp>
      <p:sp>
        <p:nvSpPr>
          <p:cNvPr id="6" name="Textfeld 5"/>
          <p:cNvSpPr txBox="1"/>
          <p:nvPr userDrawn="1"/>
        </p:nvSpPr>
        <p:spPr>
          <a:xfrm>
            <a:off x="3563888" y="1255861"/>
            <a:ext cx="5184576" cy="307777"/>
          </a:xfrm>
          <a:prstGeom prst="rect">
            <a:avLst/>
          </a:prstGeom>
          <a:noFill/>
        </p:spPr>
        <p:txBody>
          <a:bodyPr wrap="square" rtlCol="0">
            <a:spAutoFit/>
          </a:bodyPr>
          <a:lstStyle/>
          <a:p>
            <a:r>
              <a:rPr lang="de-DE" sz="1400" b="1" dirty="0">
                <a:solidFill>
                  <a:srgbClr val="00589C"/>
                </a:solidFill>
              </a:rPr>
              <a:t>21st </a:t>
            </a:r>
            <a:r>
              <a:rPr lang="de-DE" sz="1400" b="1" dirty="0" err="1">
                <a:solidFill>
                  <a:srgbClr val="00589C"/>
                </a:solidFill>
              </a:rPr>
              <a:t>meeting</a:t>
            </a:r>
            <a:r>
              <a:rPr lang="de-DE" sz="1400" b="1" dirty="0">
                <a:solidFill>
                  <a:srgbClr val="00589C"/>
                </a:solidFill>
              </a:rPr>
              <a:t> </a:t>
            </a:r>
            <a:r>
              <a:rPr lang="de-DE" sz="1400" b="1" dirty="0" err="1">
                <a:solidFill>
                  <a:srgbClr val="00589C"/>
                </a:solidFill>
              </a:rPr>
              <a:t>of</a:t>
            </a:r>
            <a:r>
              <a:rPr lang="de-DE" sz="1400" b="1" dirty="0">
                <a:solidFill>
                  <a:srgbClr val="00589C"/>
                </a:solidFill>
              </a:rPr>
              <a:t> </a:t>
            </a:r>
            <a:r>
              <a:rPr lang="de-DE" sz="1400" b="1" dirty="0" err="1">
                <a:solidFill>
                  <a:srgbClr val="00589C"/>
                </a:solidFill>
              </a:rPr>
              <a:t>the</a:t>
            </a:r>
            <a:r>
              <a:rPr lang="de-DE" sz="1400" b="1" dirty="0">
                <a:solidFill>
                  <a:srgbClr val="00589C"/>
                </a:solidFill>
              </a:rPr>
              <a:t> Scientific Advisory Board – </a:t>
            </a:r>
            <a:r>
              <a:rPr lang="de-DE" sz="1400" b="1" dirty="0" err="1">
                <a:solidFill>
                  <a:srgbClr val="00589C"/>
                </a:solidFill>
              </a:rPr>
              <a:t>October</a:t>
            </a:r>
            <a:r>
              <a:rPr lang="de-DE" sz="1400" b="1" dirty="0">
                <a:solidFill>
                  <a:srgbClr val="00589C"/>
                </a:solidFill>
              </a:rPr>
              <a:t> 31st, 2019</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pic>
        <p:nvPicPr>
          <p:cNvPr id="4" name="Bild 3" descr="Motiv_03.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80512" cy="5164038"/>
          </a:xfrm>
          <a:prstGeom prst="rect">
            <a:avLst/>
          </a:prstGeom>
        </p:spPr>
      </p:pic>
      <p:sp>
        <p:nvSpPr>
          <p:cNvPr id="3" name="Foliennummernplatzhalter 2"/>
          <p:cNvSpPr>
            <a:spLocks noGrp="1"/>
          </p:cNvSpPr>
          <p:nvPr>
            <p:ph type="sldNum" sz="quarter" idx="10"/>
          </p:nvPr>
        </p:nvSpPr>
        <p:spPr>
          <a:xfrm>
            <a:off x="6977099" y="5308054"/>
            <a:ext cx="2133600" cy="273844"/>
          </a:xfrm>
        </p:spPr>
        <p:txBody>
          <a:bodyPr/>
          <a:lstStyle/>
          <a:p>
            <a:fld id="{CD2BA868-B8BF-4181-985F-6FEB71A74B95}" type="slidenum">
              <a:rPr lang="de-DE" smtClean="0"/>
              <a:pPr/>
              <a:t>‹#›</a:t>
            </a:fld>
            <a:endParaRPr lang="de-DE" dirty="0"/>
          </a:p>
        </p:txBody>
      </p:sp>
      <p:pic>
        <p:nvPicPr>
          <p:cNvPr id="5" name="Bild 1" descr="HZB_Logo_A4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48384" y="0"/>
            <a:ext cx="2324100"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feld 7"/>
          <p:cNvSpPr txBox="1"/>
          <p:nvPr userDrawn="1"/>
        </p:nvSpPr>
        <p:spPr>
          <a:xfrm>
            <a:off x="3563888" y="1275606"/>
            <a:ext cx="5184576" cy="307777"/>
          </a:xfrm>
          <a:prstGeom prst="rect">
            <a:avLst/>
          </a:prstGeom>
          <a:noFill/>
        </p:spPr>
        <p:txBody>
          <a:bodyPr wrap="square" rtlCol="0">
            <a:spAutoFit/>
          </a:bodyPr>
          <a:lstStyle/>
          <a:p>
            <a:r>
              <a:rPr lang="de-DE" sz="1400" b="1" dirty="0">
                <a:solidFill>
                  <a:srgbClr val="00589C"/>
                </a:solidFill>
              </a:rPr>
              <a:t>21st </a:t>
            </a:r>
            <a:r>
              <a:rPr lang="de-DE" sz="1400" b="1" dirty="0" err="1">
                <a:solidFill>
                  <a:srgbClr val="00589C"/>
                </a:solidFill>
              </a:rPr>
              <a:t>meeting</a:t>
            </a:r>
            <a:r>
              <a:rPr lang="de-DE" sz="1400" b="1" dirty="0">
                <a:solidFill>
                  <a:srgbClr val="00589C"/>
                </a:solidFill>
              </a:rPr>
              <a:t> </a:t>
            </a:r>
            <a:r>
              <a:rPr lang="de-DE" sz="1400" b="1" dirty="0" err="1">
                <a:solidFill>
                  <a:srgbClr val="00589C"/>
                </a:solidFill>
              </a:rPr>
              <a:t>of</a:t>
            </a:r>
            <a:r>
              <a:rPr lang="de-DE" sz="1400" b="1" dirty="0">
                <a:solidFill>
                  <a:srgbClr val="00589C"/>
                </a:solidFill>
              </a:rPr>
              <a:t> </a:t>
            </a:r>
            <a:r>
              <a:rPr lang="de-DE" sz="1400" b="1" dirty="0" err="1">
                <a:solidFill>
                  <a:srgbClr val="00589C"/>
                </a:solidFill>
              </a:rPr>
              <a:t>the</a:t>
            </a:r>
            <a:r>
              <a:rPr lang="de-DE" sz="1400" b="1" dirty="0">
                <a:solidFill>
                  <a:srgbClr val="00589C"/>
                </a:solidFill>
              </a:rPr>
              <a:t> Scientific Advisory Board – </a:t>
            </a:r>
            <a:r>
              <a:rPr lang="de-DE" sz="1400" b="1" dirty="0" err="1">
                <a:solidFill>
                  <a:srgbClr val="00589C"/>
                </a:solidFill>
              </a:rPr>
              <a:t>October</a:t>
            </a:r>
            <a:r>
              <a:rPr lang="de-DE" sz="1400" b="1" dirty="0">
                <a:solidFill>
                  <a:srgbClr val="00589C"/>
                </a:solidFill>
              </a:rPr>
              <a:t> 31st, 2019</a:t>
            </a:r>
          </a:p>
        </p:txBody>
      </p:sp>
      <p:sp>
        <p:nvSpPr>
          <p:cNvPr id="9" name="Textfeld 8"/>
          <p:cNvSpPr txBox="1"/>
          <p:nvPr userDrawn="1"/>
        </p:nvSpPr>
        <p:spPr>
          <a:xfrm>
            <a:off x="3707904" y="4155926"/>
            <a:ext cx="3672408" cy="830997"/>
          </a:xfrm>
          <a:prstGeom prst="rect">
            <a:avLst/>
          </a:prstGeom>
          <a:noFill/>
        </p:spPr>
        <p:txBody>
          <a:bodyPr wrap="square" rtlCol="0">
            <a:spAutoFit/>
          </a:bodyPr>
          <a:lstStyle/>
          <a:p>
            <a:pPr rtl="0"/>
            <a:r>
              <a:rPr lang="de-DE" sz="3600" b="1" i="0" u="none" strike="noStrike" kern="1200" baseline="30000" dirty="0">
                <a:solidFill>
                  <a:srgbClr val="00589C"/>
                </a:solidFill>
                <a:latin typeface="Arial"/>
                <a:ea typeface="+mn-ea"/>
                <a:cs typeface="Arial"/>
              </a:rPr>
              <a:t>WELCOME</a:t>
            </a:r>
          </a:p>
          <a:p>
            <a:pPr rtl="0"/>
            <a:r>
              <a:rPr lang="de-DE" sz="2400" b="0" i="0" u="none" strike="noStrike" kern="1200" baseline="30000" dirty="0">
                <a:solidFill>
                  <a:schemeClr val="tx1"/>
                </a:solidFill>
                <a:latin typeface="Arial"/>
                <a:ea typeface="+mn-ea"/>
                <a:cs typeface="Arial"/>
              </a:rPr>
              <a:t>at </a:t>
            </a:r>
            <a:r>
              <a:rPr lang="de-DE" sz="2400" b="0" i="0" u="none" strike="noStrike" kern="1200" baseline="30000" dirty="0" err="1">
                <a:solidFill>
                  <a:schemeClr val="tx1"/>
                </a:solidFill>
                <a:latin typeface="Arial"/>
                <a:ea typeface="+mn-ea"/>
                <a:cs typeface="Arial"/>
              </a:rPr>
              <a:t>the</a:t>
            </a:r>
            <a:r>
              <a:rPr lang="de-DE" sz="2400" b="0" i="0" u="none" strike="noStrike" kern="1200" baseline="30000" dirty="0">
                <a:solidFill>
                  <a:schemeClr val="tx1"/>
                </a:solidFill>
                <a:latin typeface="Arial"/>
                <a:ea typeface="+mn-ea"/>
                <a:cs typeface="Arial"/>
              </a:rPr>
              <a:t> Helmholtz-Zentrum Berlin</a:t>
            </a:r>
            <a:endParaRPr lang="de-DE" sz="2400" dirty="0">
              <a:latin typeface="Arial"/>
              <a:cs typeface="Arial"/>
            </a:endParaRPr>
          </a:p>
        </p:txBody>
      </p:sp>
    </p:spTree>
    <p:extLst>
      <p:ext uri="{BB962C8B-B14F-4D97-AF65-F5344CB8AC3E}">
        <p14:creationId xmlns:p14="http://schemas.microsoft.com/office/powerpoint/2010/main" val="352555550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pic>
        <p:nvPicPr>
          <p:cNvPr id="4" name="Bild 3" descr="Motiv_04.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0538"/>
            <a:ext cx="9180512" cy="5164038"/>
          </a:xfrm>
          <a:prstGeom prst="rect">
            <a:avLst/>
          </a:prstGeom>
        </p:spPr>
      </p:pic>
      <p:sp>
        <p:nvSpPr>
          <p:cNvPr id="3" name="Foliennummernplatzhalter 2"/>
          <p:cNvSpPr>
            <a:spLocks noGrp="1"/>
          </p:cNvSpPr>
          <p:nvPr>
            <p:ph type="sldNum" sz="quarter" idx="10"/>
          </p:nvPr>
        </p:nvSpPr>
        <p:spPr>
          <a:xfrm>
            <a:off x="6948264" y="5236046"/>
            <a:ext cx="2133600" cy="273844"/>
          </a:xfrm>
        </p:spPr>
        <p:txBody>
          <a:bodyPr/>
          <a:lstStyle/>
          <a:p>
            <a:fld id="{CD2BA868-B8BF-4181-985F-6FEB71A74B95}" type="slidenum">
              <a:rPr lang="de-DE" smtClean="0"/>
              <a:pPr/>
              <a:t>‹#›</a:t>
            </a:fld>
            <a:endParaRPr lang="de-DE" dirty="0"/>
          </a:p>
        </p:txBody>
      </p:sp>
      <p:pic>
        <p:nvPicPr>
          <p:cNvPr id="5" name="Bild 1" descr="HZB_Logo_A4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28206" y="0"/>
            <a:ext cx="2324100"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feld 7"/>
          <p:cNvSpPr txBox="1"/>
          <p:nvPr userDrawn="1"/>
        </p:nvSpPr>
        <p:spPr>
          <a:xfrm>
            <a:off x="3707904" y="4155926"/>
            <a:ext cx="3672408" cy="830997"/>
          </a:xfrm>
          <a:prstGeom prst="rect">
            <a:avLst/>
          </a:prstGeom>
          <a:noFill/>
        </p:spPr>
        <p:txBody>
          <a:bodyPr wrap="square" rtlCol="0">
            <a:spAutoFit/>
          </a:bodyPr>
          <a:lstStyle/>
          <a:p>
            <a:pPr rtl="0"/>
            <a:r>
              <a:rPr lang="de-DE" sz="3600" b="1" i="0" u="none" strike="noStrike" kern="1200" baseline="30000" dirty="0">
                <a:solidFill>
                  <a:srgbClr val="00589C"/>
                </a:solidFill>
                <a:latin typeface="Arial"/>
                <a:ea typeface="+mn-ea"/>
                <a:cs typeface="Arial"/>
              </a:rPr>
              <a:t>WELCOME</a:t>
            </a:r>
          </a:p>
          <a:p>
            <a:pPr rtl="0"/>
            <a:r>
              <a:rPr lang="de-DE" sz="2400" b="0" i="0" u="none" strike="noStrike" kern="1200" baseline="30000" dirty="0">
                <a:solidFill>
                  <a:schemeClr val="tx1"/>
                </a:solidFill>
                <a:latin typeface="Arial"/>
                <a:ea typeface="+mn-ea"/>
                <a:cs typeface="Arial"/>
              </a:rPr>
              <a:t>at </a:t>
            </a:r>
            <a:r>
              <a:rPr lang="de-DE" sz="2400" b="0" i="0" u="none" strike="noStrike" kern="1200" baseline="30000" dirty="0" err="1">
                <a:solidFill>
                  <a:schemeClr val="tx1"/>
                </a:solidFill>
                <a:latin typeface="Arial"/>
                <a:ea typeface="+mn-ea"/>
                <a:cs typeface="Arial"/>
              </a:rPr>
              <a:t>the</a:t>
            </a:r>
            <a:r>
              <a:rPr lang="de-DE" sz="2400" b="0" i="0" u="none" strike="noStrike" kern="1200" baseline="30000" dirty="0">
                <a:solidFill>
                  <a:schemeClr val="tx1"/>
                </a:solidFill>
                <a:latin typeface="Arial"/>
                <a:ea typeface="+mn-ea"/>
                <a:cs typeface="Arial"/>
              </a:rPr>
              <a:t> Helmholtz-Zentrum Berlin</a:t>
            </a:r>
            <a:endParaRPr lang="de-DE" sz="2400" dirty="0">
              <a:latin typeface="Arial"/>
              <a:cs typeface="Arial"/>
            </a:endParaRPr>
          </a:p>
        </p:txBody>
      </p:sp>
      <p:sp>
        <p:nvSpPr>
          <p:cNvPr id="9" name="Textfeld 8"/>
          <p:cNvSpPr txBox="1"/>
          <p:nvPr userDrawn="1"/>
        </p:nvSpPr>
        <p:spPr>
          <a:xfrm>
            <a:off x="3563888" y="1275606"/>
            <a:ext cx="5184576" cy="307777"/>
          </a:xfrm>
          <a:prstGeom prst="rect">
            <a:avLst/>
          </a:prstGeom>
          <a:noFill/>
        </p:spPr>
        <p:txBody>
          <a:bodyPr wrap="square" rtlCol="0">
            <a:spAutoFit/>
          </a:bodyPr>
          <a:lstStyle/>
          <a:p>
            <a:r>
              <a:rPr lang="de-DE" sz="1400" b="1" dirty="0">
                <a:solidFill>
                  <a:srgbClr val="00589C"/>
                </a:solidFill>
              </a:rPr>
              <a:t>21st </a:t>
            </a:r>
            <a:r>
              <a:rPr lang="de-DE" sz="1400" b="1" dirty="0" err="1">
                <a:solidFill>
                  <a:srgbClr val="00589C"/>
                </a:solidFill>
              </a:rPr>
              <a:t>meeting</a:t>
            </a:r>
            <a:r>
              <a:rPr lang="de-DE" sz="1400" b="1" dirty="0">
                <a:solidFill>
                  <a:srgbClr val="00589C"/>
                </a:solidFill>
              </a:rPr>
              <a:t> </a:t>
            </a:r>
            <a:r>
              <a:rPr lang="de-DE" sz="1400" b="1" dirty="0" err="1">
                <a:solidFill>
                  <a:srgbClr val="00589C"/>
                </a:solidFill>
              </a:rPr>
              <a:t>of</a:t>
            </a:r>
            <a:r>
              <a:rPr lang="de-DE" sz="1400" b="1" dirty="0">
                <a:solidFill>
                  <a:srgbClr val="00589C"/>
                </a:solidFill>
              </a:rPr>
              <a:t> </a:t>
            </a:r>
            <a:r>
              <a:rPr lang="de-DE" sz="1400" b="1" dirty="0" err="1">
                <a:solidFill>
                  <a:srgbClr val="00589C"/>
                </a:solidFill>
              </a:rPr>
              <a:t>the</a:t>
            </a:r>
            <a:r>
              <a:rPr lang="de-DE" sz="1400" b="1" dirty="0">
                <a:solidFill>
                  <a:srgbClr val="00589C"/>
                </a:solidFill>
              </a:rPr>
              <a:t> Scientific Advisory Council – </a:t>
            </a:r>
            <a:r>
              <a:rPr lang="de-DE" sz="1400" b="1" dirty="0" err="1">
                <a:solidFill>
                  <a:srgbClr val="00589C"/>
                </a:solidFill>
              </a:rPr>
              <a:t>October</a:t>
            </a:r>
            <a:r>
              <a:rPr lang="de-DE" sz="1400" b="1" dirty="0">
                <a:solidFill>
                  <a:srgbClr val="00589C"/>
                </a:solidFill>
              </a:rPr>
              <a:t> 31st, 2019</a:t>
            </a:r>
          </a:p>
        </p:txBody>
      </p:sp>
    </p:spTree>
    <p:extLst>
      <p:ext uri="{BB962C8B-B14F-4D97-AF65-F5344CB8AC3E}">
        <p14:creationId xmlns:p14="http://schemas.microsoft.com/office/powerpoint/2010/main" val="18101738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mit Foto groß">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cap="all" baseline="0"/>
            </a:lvl1pPr>
          </a:lstStyle>
          <a:p>
            <a:r>
              <a:rPr lang="de-DE" dirty="0"/>
              <a:t>Titelmasterformat durch Klicken bearbeiten</a:t>
            </a:r>
          </a:p>
        </p:txBody>
      </p:sp>
      <p:sp>
        <p:nvSpPr>
          <p:cNvPr id="3" name="Inhaltsplatzhalter 2"/>
          <p:cNvSpPr>
            <a:spLocks noGrp="1"/>
          </p:cNvSpPr>
          <p:nvPr>
            <p:ph idx="1"/>
          </p:nvPr>
        </p:nvSpPr>
        <p:spPr>
          <a:xfrm>
            <a:off x="436815" y="764159"/>
            <a:ext cx="8671689" cy="618828"/>
          </a:xfrm>
        </p:spPr>
        <p:txBody>
          <a:bodyPr/>
          <a:lstStyle>
            <a:lvl1pPr marL="0" indent="0">
              <a:lnSpc>
                <a:spcPts val="2800"/>
              </a:lnSpc>
              <a:spcBef>
                <a:spcPts val="0"/>
              </a:spcBef>
              <a:defRPr/>
            </a:lvl1pPr>
          </a:lstStyle>
          <a:p>
            <a:pPr lvl="0"/>
            <a:r>
              <a:rPr lang="de-DE" dirty="0"/>
              <a:t>Textmasterformate durch Klicken bearbeiten</a:t>
            </a:r>
          </a:p>
          <a:p>
            <a:pPr lvl="0"/>
            <a:r>
              <a:rPr lang="de-DE" dirty="0" err="1"/>
              <a:t>askdfaskd</a:t>
            </a:r>
            <a:r>
              <a:rPr lang="de-DE" dirty="0"/>
              <a:t> </a:t>
            </a:r>
            <a:r>
              <a:rPr lang="de-DE" dirty="0" err="1"/>
              <a:t>jdksfj</a:t>
            </a:r>
            <a:endParaRPr lang="de-DE" dirty="0"/>
          </a:p>
        </p:txBody>
      </p:sp>
      <p:sp>
        <p:nvSpPr>
          <p:cNvPr id="6" name="Foliennummernplatzhalter 5"/>
          <p:cNvSpPr>
            <a:spLocks noGrp="1"/>
          </p:cNvSpPr>
          <p:nvPr>
            <p:ph type="sldNum" sz="quarter" idx="12"/>
          </p:nvPr>
        </p:nvSpPr>
        <p:spPr>
          <a:xfrm>
            <a:off x="8388424" y="4767263"/>
            <a:ext cx="541294" cy="273844"/>
          </a:xfrm>
        </p:spPr>
        <p:txBody>
          <a:bodyPr/>
          <a:lstStyle/>
          <a:p>
            <a:fld id="{CD2BA868-B8BF-4181-985F-6FEB71A74B95}" type="slidenum">
              <a:rPr lang="de-DE" smtClean="0"/>
              <a:pPr/>
              <a:t>‹#›</a:t>
            </a:fld>
            <a:endParaRPr lang="de-DE" dirty="0"/>
          </a:p>
        </p:txBody>
      </p:sp>
      <p:sp>
        <p:nvSpPr>
          <p:cNvPr id="10" name="Textplatzhalter 9"/>
          <p:cNvSpPr>
            <a:spLocks noGrp="1"/>
          </p:cNvSpPr>
          <p:nvPr>
            <p:ph type="body" sz="quarter" idx="13"/>
          </p:nvPr>
        </p:nvSpPr>
        <p:spPr>
          <a:xfrm>
            <a:off x="5286375" y="1853568"/>
            <a:ext cx="3538538" cy="302647"/>
          </a:xfrm>
        </p:spPr>
        <p:txBody>
          <a:bodyPr lIns="0" tIns="0" rIns="0" bIns="0">
            <a:spAutoFit/>
          </a:bodyPr>
          <a:lstStyle>
            <a:lvl1pPr marL="0" indent="0">
              <a:lnSpc>
                <a:spcPts val="2400"/>
              </a:lnSpc>
              <a:defRPr sz="1800" b="0" cap="none" baseline="0">
                <a:solidFill>
                  <a:schemeClr val="tx1"/>
                </a:solidFill>
              </a:defRPr>
            </a:lvl1pPr>
            <a:lvl2pPr>
              <a:lnSpc>
                <a:spcPts val="2400"/>
              </a:lnSpc>
              <a:buFont typeface="Arial" pitchFamily="34" charset="0"/>
              <a:buChar char="•"/>
              <a:defRPr b="1"/>
            </a:lvl2pPr>
          </a:lstStyle>
          <a:p>
            <a:pPr lvl="0"/>
            <a:r>
              <a:rPr lang="de-DE" dirty="0"/>
              <a:t>Textmasterformate durch Klicken</a:t>
            </a:r>
          </a:p>
        </p:txBody>
      </p:sp>
      <p:sp>
        <p:nvSpPr>
          <p:cNvPr id="4" name="Fußzeilenplatzhalter 3"/>
          <p:cNvSpPr>
            <a:spLocks noGrp="1"/>
          </p:cNvSpPr>
          <p:nvPr>
            <p:ph type="ftr" sz="quarter" idx="14"/>
          </p:nvPr>
        </p:nvSpPr>
        <p:spPr>
          <a:xfrm>
            <a:off x="395536" y="4868863"/>
            <a:ext cx="5760640" cy="274637"/>
          </a:xfrm>
        </p:spPr>
        <p:txBody>
          <a:bodyPr/>
          <a:lstStyle/>
          <a:p>
            <a:r>
              <a:rPr lang="en-US" dirty="0" smtClean="0"/>
              <a:t>BESSY II status, Markus Ries et al., 27th ESLS, ALBA, Barcelona, November 28th, 2019</a:t>
            </a:r>
            <a:endParaRPr lang="de-DE"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Bild 4" descr="Zeile_Folie.jp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9144000" cy="681038"/>
          </a:xfrm>
          <a:prstGeom prst="rect">
            <a:avLst/>
          </a:prstGeom>
        </p:spPr>
      </p:pic>
      <p:sp>
        <p:nvSpPr>
          <p:cNvPr id="2" name="Titelplatzhalter 1"/>
          <p:cNvSpPr>
            <a:spLocks noGrp="1"/>
          </p:cNvSpPr>
          <p:nvPr>
            <p:ph type="title"/>
          </p:nvPr>
        </p:nvSpPr>
        <p:spPr>
          <a:xfrm>
            <a:off x="914400" y="190029"/>
            <a:ext cx="8229600" cy="329789"/>
          </a:xfrm>
          <a:prstGeom prst="rect">
            <a:avLst/>
          </a:prstGeom>
        </p:spPr>
        <p:txBody>
          <a:bodyPr vert="horz" lIns="0" tIns="0" rIns="0" bIns="0" rtlCol="0" anchor="ctr">
            <a:normAutofit/>
          </a:bodyPr>
          <a:lstStyle/>
          <a:p>
            <a:r>
              <a:rPr lang="de-DE" dirty="0"/>
              <a:t>HIER STEHT EIN KOLUMNENTITEL IN VERSALIEN 14 PT</a:t>
            </a:r>
          </a:p>
        </p:txBody>
      </p:sp>
      <p:sp>
        <p:nvSpPr>
          <p:cNvPr id="3" name="Textplatzhalter 2"/>
          <p:cNvSpPr>
            <a:spLocks noGrp="1"/>
          </p:cNvSpPr>
          <p:nvPr>
            <p:ph type="body" idx="1"/>
          </p:nvPr>
        </p:nvSpPr>
        <p:spPr>
          <a:xfrm>
            <a:off x="395536" y="750081"/>
            <a:ext cx="8727230" cy="359100"/>
          </a:xfrm>
          <a:prstGeom prst="rect">
            <a:avLst/>
          </a:prstGeom>
        </p:spPr>
        <p:txBody>
          <a:bodyPr vert="horz" lIns="0" tIns="0" rIns="0" bIns="0" rtlCol="0">
            <a:normAutofit/>
          </a:bodyPr>
          <a:lstStyle/>
          <a:p>
            <a:pPr lvl="0"/>
            <a:r>
              <a:rPr lang="de-DE" dirty="0"/>
              <a:t>Textmasterformate durch Klicken bearbeiten</a:t>
            </a:r>
          </a:p>
        </p:txBody>
      </p:sp>
      <p:sp>
        <p:nvSpPr>
          <p:cNvPr id="6" name="Foliennummernplatzhalter 5"/>
          <p:cNvSpPr>
            <a:spLocks noGrp="1"/>
          </p:cNvSpPr>
          <p:nvPr>
            <p:ph type="sldNum" sz="quarter" idx="4"/>
          </p:nvPr>
        </p:nvSpPr>
        <p:spPr>
          <a:xfrm>
            <a:off x="7524328" y="4767263"/>
            <a:ext cx="1405390" cy="273844"/>
          </a:xfrm>
          <a:prstGeom prst="rect">
            <a:avLst/>
          </a:prstGeom>
        </p:spPr>
        <p:txBody>
          <a:bodyPr vert="horz" lIns="91440" tIns="45720" rIns="91440" bIns="45720" rtlCol="0" anchor="ctr"/>
          <a:lstStyle>
            <a:lvl1pPr algn="r">
              <a:defRPr sz="1200" b="1">
                <a:solidFill>
                  <a:srgbClr val="00589C"/>
                </a:solidFill>
                <a:latin typeface="Arial" pitchFamily="34" charset="0"/>
                <a:cs typeface="Arial" pitchFamily="34" charset="0"/>
              </a:defRPr>
            </a:lvl1pPr>
          </a:lstStyle>
          <a:p>
            <a:fld id="{CD2BA868-B8BF-4181-985F-6FEB71A74B95}" type="slidenum">
              <a:rPr lang="de-DE" smtClean="0"/>
              <a:pPr/>
              <a:t>‹#›</a:t>
            </a:fld>
            <a:endParaRPr lang="de-DE" dirty="0"/>
          </a:p>
        </p:txBody>
      </p:sp>
      <p:sp>
        <p:nvSpPr>
          <p:cNvPr id="4" name="Fußzeilenplatzhalter 3"/>
          <p:cNvSpPr>
            <a:spLocks noGrp="1"/>
          </p:cNvSpPr>
          <p:nvPr>
            <p:ph type="ftr" sz="quarter" idx="3"/>
          </p:nvPr>
        </p:nvSpPr>
        <p:spPr>
          <a:xfrm>
            <a:off x="395536" y="4868863"/>
            <a:ext cx="3744416" cy="274637"/>
          </a:xfrm>
          <a:prstGeom prst="rect">
            <a:avLst/>
          </a:prstGeom>
        </p:spPr>
        <p:txBody>
          <a:bodyPr vert="horz" lIns="91440" tIns="45720" rIns="91440" bIns="45720" rtlCol="0" anchor="ctr"/>
          <a:lstStyle>
            <a:lvl1pPr algn="ctr">
              <a:defRPr sz="1000">
                <a:solidFill>
                  <a:srgbClr val="00589C"/>
                </a:solidFill>
              </a:defRPr>
            </a:lvl1pPr>
          </a:lstStyle>
          <a:p>
            <a:r>
              <a:rPr lang="en-US" dirty="0" smtClean="0"/>
              <a:t>6</a:t>
            </a:r>
            <a:r>
              <a:rPr lang="en-US" baseline="30000" dirty="0" smtClean="0"/>
              <a:t>th</a:t>
            </a:r>
            <a:r>
              <a:rPr lang="en-US" dirty="0" smtClean="0"/>
              <a:t> Machine Advisory Committee – November 26th, 2019</a:t>
            </a:r>
            <a:endParaRPr lang="de-DE" dirty="0"/>
          </a:p>
        </p:txBody>
      </p:sp>
    </p:spTree>
  </p:cSld>
  <p:clrMap bg1="lt1" tx1="dk1" bg2="lt2" tx2="dk2" accent1="accent1" accent2="accent2" accent3="accent3" accent4="accent4" accent5="accent5" accent6="accent6" hlink="hlink" folHlink="folHlink"/>
  <p:sldLayoutIdLst>
    <p:sldLayoutId id="2147483664" r:id="rId1"/>
    <p:sldLayoutId id="2147483649" r:id="rId2"/>
    <p:sldLayoutId id="2147483662" r:id="rId3"/>
    <p:sldLayoutId id="2147483663" r:id="rId4"/>
    <p:sldLayoutId id="2147483650" r:id="rId5"/>
  </p:sldLayoutIdLst>
  <p:timing>
    <p:tnLst>
      <p:par>
        <p:cTn id="1" dur="indefinite" restart="never" nodeType="tmRoot"/>
      </p:par>
    </p:tnLst>
  </p:timing>
  <p:hf hdr="0" dt="0"/>
  <p:txStyles>
    <p:titleStyle>
      <a:lvl1pPr algn="l" defTabSz="914400" rtl="0" eaLnBrk="1" latinLnBrk="0" hangingPunct="1">
        <a:spcBef>
          <a:spcPct val="0"/>
        </a:spcBef>
        <a:buNone/>
        <a:defRPr sz="1400" b="1" kern="1200" baseline="0">
          <a:solidFill>
            <a:schemeClr val="bg1"/>
          </a:solidFill>
          <a:latin typeface="Arial" pitchFamily="34" charset="0"/>
          <a:ea typeface="+mj-ea"/>
          <a:cs typeface="Arial" pitchFamily="34" charset="0"/>
        </a:defRPr>
      </a:lvl1pPr>
    </p:titleStyle>
    <p:bodyStyle>
      <a:lvl1pPr marL="5156200" indent="-5156200" algn="l" defTabSz="914400" rtl="0" eaLnBrk="1" latinLnBrk="0" hangingPunct="1">
        <a:spcBef>
          <a:spcPct val="20000"/>
        </a:spcBef>
        <a:buFont typeface="Arial" pitchFamily="34" charset="0"/>
        <a:buNone/>
        <a:defRPr sz="2100" b="1" kern="1200" cap="all" baseline="0">
          <a:solidFill>
            <a:srgbClr val="00589C"/>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5922963" indent="-180975" algn="l" defTabSz="914400" rtl="0" eaLnBrk="1" latinLnBrk="0" hangingPunct="1">
        <a:spcBef>
          <a:spcPct val="20000"/>
        </a:spcBef>
        <a:buFont typeface="Arial" pitchFamily="34" charset="0"/>
        <a:buChar char="•"/>
        <a:tabLst>
          <a:tab pos="1169988" algn="l"/>
        </a:tabLst>
        <a:defRPr sz="1800" b="1" kern="1200">
          <a:solidFill>
            <a:schemeClr val="tx1"/>
          </a:solidFill>
          <a:latin typeface="Arial" pitchFamily="34" charset="0"/>
          <a:ea typeface="+mn-ea"/>
          <a:cs typeface="Arial" pitchFamily="34" charset="0"/>
        </a:defRPr>
      </a:lvl3pPr>
      <a:lvl4pPr marL="1600200" indent="3248025" algn="l" defTabSz="914400" rtl="0" eaLnBrk="1" latinLnBrk="0" hangingPunct="1">
        <a:spcBef>
          <a:spcPct val="20000"/>
        </a:spcBef>
        <a:buFont typeface="Arial" pitchFamily="34" charset="0"/>
        <a:buNone/>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5.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05FDEFA-22A4-4B80-8F94-43EF5450DC02}"/>
              </a:ext>
            </a:extLst>
          </p:cNvPr>
          <p:cNvSpPr>
            <a:spLocks noGrp="1"/>
          </p:cNvSpPr>
          <p:nvPr>
            <p:ph type="sldNum" sz="quarter" idx="10"/>
          </p:nvPr>
        </p:nvSpPr>
        <p:spPr/>
        <p:txBody>
          <a:bodyPr/>
          <a:lstStyle/>
          <a:p>
            <a:fld id="{CD2BA868-B8BF-4181-985F-6FEB71A74B95}" type="slidenum">
              <a:rPr lang="de-DE" smtClean="0"/>
              <a:pPr/>
              <a:t>1</a:t>
            </a:fld>
            <a:endParaRPr lang="de-DE" dirty="0"/>
          </a:p>
        </p:txBody>
      </p:sp>
    </p:spTree>
    <p:extLst>
      <p:ext uri="{BB962C8B-B14F-4D97-AF65-F5344CB8AC3E}">
        <p14:creationId xmlns:p14="http://schemas.microsoft.com/office/powerpoint/2010/main" val="1581558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764158"/>
            <a:ext cx="9108504" cy="3823815"/>
          </a:xfrm>
        </p:spPr>
        <p:txBody>
          <a:bodyPr>
            <a:normAutofit/>
          </a:bodyPr>
          <a:lstStyle/>
          <a:p>
            <a:pPr algn="ctr"/>
            <a:endParaRPr lang="en-US" dirty="0" smtClean="0"/>
          </a:p>
          <a:p>
            <a:pPr algn="ctr"/>
            <a:endParaRPr lang="en-US" dirty="0" smtClean="0"/>
          </a:p>
          <a:p>
            <a:pPr algn="ctr"/>
            <a:endParaRPr lang="en-US" dirty="0"/>
          </a:p>
          <a:p>
            <a:pPr algn="ctr"/>
            <a:endParaRPr lang="en-US" dirty="0" smtClean="0"/>
          </a:p>
          <a:p>
            <a:pPr algn="ctr"/>
            <a:r>
              <a:rPr lang="en-US" dirty="0"/>
              <a:t>Machine commissioning / Events</a:t>
            </a:r>
          </a:p>
          <a:p>
            <a:pPr algn="ctr"/>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10</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sp>
        <p:nvSpPr>
          <p:cNvPr id="5" name="Title 4"/>
          <p:cNvSpPr>
            <a:spLocks noGrp="1"/>
          </p:cNvSpPr>
          <p:nvPr>
            <p:ph type="title"/>
          </p:nvPr>
        </p:nvSpPr>
        <p:spPr/>
        <p:txBody>
          <a:bodyPr/>
          <a:lstStyle/>
          <a:p>
            <a:r>
              <a:rPr lang="en-US" dirty="0"/>
              <a:t>content</a:t>
            </a:r>
          </a:p>
        </p:txBody>
      </p:sp>
    </p:spTree>
    <p:extLst>
      <p:ext uri="{BB962C8B-B14F-4D97-AF65-F5344CB8AC3E}">
        <p14:creationId xmlns:p14="http://schemas.microsoft.com/office/powerpoint/2010/main" val="7316103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commissioning / EVENT </a:t>
            </a:r>
            <a:r>
              <a:rPr lang="en-DE" dirty="0"/>
              <a:t>–</a:t>
            </a:r>
            <a:r>
              <a:rPr lang="en-US" dirty="0"/>
              <a:t> T7 </a:t>
            </a:r>
            <a:r>
              <a:rPr lang="en-US" dirty="0" smtClean="0"/>
              <a:t>event </a:t>
            </a:r>
            <a:r>
              <a:rPr lang="en-DE" dirty="0" smtClean="0"/>
              <a:t>–</a:t>
            </a:r>
            <a:r>
              <a:rPr lang="en-US" dirty="0" smtClean="0"/>
              <a:t> CW 7</a:t>
            </a:r>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11</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sp>
        <p:nvSpPr>
          <p:cNvPr id="7" name="Textplatzhalter 3"/>
          <p:cNvSpPr>
            <a:spLocks noGrp="1"/>
          </p:cNvSpPr>
          <p:nvPr>
            <p:ph type="body" sz="quarter" idx="13"/>
          </p:nvPr>
        </p:nvSpPr>
        <p:spPr bwMode="auto">
          <a:xfrm>
            <a:off x="106809" y="627534"/>
            <a:ext cx="5323519" cy="2012859"/>
          </a:xfrm>
        </p:spPr>
        <p:txBody>
          <a:bodyPr wrap="square" numCol="1" anchor="t" anchorCtr="0" compatLnSpc="1">
            <a:prstTxWarp prst="textNoShape">
              <a:avLst/>
            </a:prstTxWarp>
          </a:bodyPr>
          <a:lstStyle/>
          <a:p>
            <a:pPr marL="285750" indent="-285750" eaLnBrk="1" hangingPunct="1">
              <a:buFont typeface="Arial" panose="020B0604020202020204" pitchFamily="34" charset="0"/>
              <a:buChar char="•"/>
              <a:defRPr/>
            </a:pPr>
            <a:r>
              <a:rPr lang="de-DE" altLang="de-DE" dirty="0" smtClean="0"/>
              <a:t>crictical </a:t>
            </a:r>
            <a:r>
              <a:rPr lang="de-DE" altLang="de-DE" dirty="0"/>
              <a:t>event during user </a:t>
            </a:r>
            <a:r>
              <a:rPr lang="de-DE" altLang="de-DE" dirty="0" smtClean="0"/>
              <a:t>operation, triggered by WLS refurbishment</a:t>
            </a:r>
          </a:p>
          <a:p>
            <a:pPr marL="285750" indent="-285750" eaLnBrk="1" hangingPunct="1">
              <a:buFont typeface="Arial" panose="020B0604020202020204" pitchFamily="34" charset="0"/>
              <a:buChar char="•"/>
              <a:defRPr/>
            </a:pPr>
            <a:r>
              <a:rPr lang="de-DE" altLang="de-DE" dirty="0" smtClean="0"/>
              <a:t>Short-term recover of user operation (SB week)</a:t>
            </a:r>
          </a:p>
          <a:p>
            <a:pPr marL="285750" indent="-285750" eaLnBrk="1" hangingPunct="1">
              <a:buFont typeface="Arial" panose="020B0604020202020204" pitchFamily="34" charset="0"/>
              <a:buChar char="•"/>
              <a:defRPr/>
            </a:pPr>
            <a:r>
              <a:rPr lang="de-DE" altLang="de-DE" dirty="0" smtClean="0"/>
              <a:t>beam-based localisation </a:t>
            </a:r>
            <a:r>
              <a:rPr lang="de-DE" altLang="de-DE" dirty="0"/>
              <a:t>±</a:t>
            </a:r>
            <a:r>
              <a:rPr lang="de-DE" altLang="de-DE" dirty="0" smtClean="0"/>
              <a:t> 0.2 m</a:t>
            </a:r>
          </a:p>
          <a:p>
            <a:pPr marL="285750" indent="-285750" eaLnBrk="1" hangingPunct="1">
              <a:buFont typeface="Arial" panose="020B0604020202020204" pitchFamily="34" charset="0"/>
              <a:buChar char="•"/>
              <a:defRPr/>
            </a:pPr>
            <a:r>
              <a:rPr lang="de-DE" altLang="de-DE" dirty="0" smtClean="0"/>
              <a:t>breaking storage ring vacuum, improvising intermediate modifications</a:t>
            </a:r>
          </a:p>
        </p:txBody>
      </p:sp>
      <p:pic>
        <p:nvPicPr>
          <p:cNvPr id="8" name="Picture 6"/>
          <p:cNvPicPr>
            <a:picLocks noChangeAspect="1"/>
          </p:cNvPicPr>
          <p:nvPr/>
        </p:nvPicPr>
        <p:blipFill>
          <a:blip r:embed="rId2">
            <a:extLst>
              <a:ext uri="{28A0092B-C50C-407E-A947-70E740481C1C}">
                <a14:useLocalDpi xmlns:a14="http://schemas.microsoft.com/office/drawing/2010/main" val="0"/>
              </a:ext>
            </a:extLst>
          </a:blip>
          <a:srcRect l="8263" t="16040" r="8263" b="8656"/>
          <a:stretch>
            <a:fillRect/>
          </a:stretch>
        </p:blipFill>
        <p:spPr bwMode="auto">
          <a:xfrm>
            <a:off x="71313" y="2643758"/>
            <a:ext cx="44894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t="33292" b="26984"/>
          <a:stretch>
            <a:fillRect/>
          </a:stretch>
        </p:blipFill>
        <p:spPr bwMode="auto">
          <a:xfrm>
            <a:off x="5604767" y="699542"/>
            <a:ext cx="3287713" cy="1739900"/>
          </a:xfrm>
        </p:spPr>
      </p:pic>
      <p:sp>
        <p:nvSpPr>
          <p:cNvPr id="10" name="Textplatzhalter 3"/>
          <p:cNvSpPr txBox="1">
            <a:spLocks/>
          </p:cNvSpPr>
          <p:nvPr/>
        </p:nvSpPr>
        <p:spPr bwMode="auto">
          <a:xfrm>
            <a:off x="4525267" y="2719131"/>
            <a:ext cx="4655245" cy="201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285750" indent="-285750">
              <a:spcBef>
                <a:spcPct val="20000"/>
              </a:spcBef>
              <a:buFont typeface="Arial" panose="020B0604020202020204" pitchFamily="34" charset="0"/>
              <a:defRPr sz="2100" b="1">
                <a:solidFill>
                  <a:srgbClr val="00589C"/>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5922963" indent="-180975">
              <a:spcBef>
                <a:spcPct val="20000"/>
              </a:spcBef>
              <a:buFont typeface="Arial" panose="020B0604020202020204" pitchFamily="34" charset="0"/>
              <a:buChar char="•"/>
              <a:tabLst>
                <a:tab pos="1169988" algn="l"/>
              </a:tabLst>
              <a:defRPr b="1">
                <a:solidFill>
                  <a:schemeClr val="tx1"/>
                </a:solidFill>
                <a:latin typeface="Arial" panose="020B0604020202020204" pitchFamily="34" charset="0"/>
                <a:cs typeface="Arial" panose="020B0604020202020204" pitchFamily="34" charset="0"/>
              </a:defRPr>
            </a:lvl3pPr>
            <a:lvl4pPr marL="1600200" indent="3248025">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ts val="2400"/>
              </a:lnSpc>
              <a:buFont typeface="Arial" panose="020B0604020202020204" pitchFamily="34" charset="0"/>
              <a:buChar char="•"/>
            </a:pPr>
            <a:r>
              <a:rPr lang="de-DE" altLang="de-DE" sz="1800" b="0" dirty="0">
                <a:solidFill>
                  <a:schemeClr val="tx1"/>
                </a:solidFill>
              </a:rPr>
              <a:t>preliminary risk mitigation strategy</a:t>
            </a:r>
            <a:br>
              <a:rPr lang="de-DE" altLang="de-DE" sz="1800" b="0" dirty="0">
                <a:solidFill>
                  <a:schemeClr val="tx1"/>
                </a:solidFill>
              </a:rPr>
            </a:br>
            <a:r>
              <a:rPr lang="de-DE" altLang="de-DE" sz="1800" b="0" dirty="0">
                <a:solidFill>
                  <a:schemeClr val="tx1"/>
                </a:solidFill>
              </a:rPr>
              <a:t>operation at 250 mA until shutdown </a:t>
            </a:r>
            <a:endParaRPr lang="de-DE" altLang="de-DE" sz="1800" dirty="0">
              <a:solidFill>
                <a:schemeClr val="tx1"/>
              </a:solidFill>
            </a:endParaRPr>
          </a:p>
          <a:p>
            <a:pPr eaLnBrk="1" hangingPunct="1">
              <a:lnSpc>
                <a:spcPts val="2400"/>
              </a:lnSpc>
              <a:buFont typeface="Arial" panose="020B0604020202020204" pitchFamily="34" charset="0"/>
              <a:buChar char="•"/>
            </a:pPr>
            <a:r>
              <a:rPr lang="de-DE" altLang="de-DE" sz="1800" dirty="0">
                <a:solidFill>
                  <a:schemeClr val="tx1"/>
                </a:solidFill>
              </a:rPr>
              <a:t>turnaround time 36 h</a:t>
            </a:r>
          </a:p>
          <a:p>
            <a:pPr eaLnBrk="1" hangingPunct="1">
              <a:lnSpc>
                <a:spcPts val="2400"/>
              </a:lnSpc>
              <a:buFont typeface="Arial" panose="020B0604020202020204" pitchFamily="34" charset="0"/>
              <a:buChar char="•"/>
            </a:pPr>
            <a:r>
              <a:rPr lang="de-DE" altLang="de-DE" sz="1800" b="0" dirty="0">
                <a:solidFill>
                  <a:schemeClr val="tx1"/>
                </a:solidFill>
              </a:rPr>
              <a:t>BAM </a:t>
            </a:r>
            <a:r>
              <a:rPr lang="de-DE" altLang="de-DE" sz="1800" b="0" dirty="0" smtClean="0">
                <a:solidFill>
                  <a:schemeClr val="tx1"/>
                </a:solidFill>
              </a:rPr>
              <a:t>WLS not </a:t>
            </a:r>
            <a:r>
              <a:rPr lang="de-DE" altLang="de-DE" sz="1800" b="0" dirty="0">
                <a:solidFill>
                  <a:schemeClr val="tx1"/>
                </a:solidFill>
              </a:rPr>
              <a:t>affected</a:t>
            </a:r>
          </a:p>
          <a:p>
            <a:pPr eaLnBrk="1" hangingPunct="1">
              <a:lnSpc>
                <a:spcPts val="2400"/>
              </a:lnSpc>
              <a:buFont typeface="Arial" panose="020B0604020202020204" pitchFamily="34" charset="0"/>
              <a:buChar char="•"/>
            </a:pPr>
            <a:r>
              <a:rPr lang="de-DE" altLang="de-DE" sz="1800" b="0" dirty="0" smtClean="0">
                <a:solidFill>
                  <a:schemeClr val="tx1"/>
                </a:solidFill>
              </a:rPr>
              <a:t>solution </a:t>
            </a:r>
            <a:r>
              <a:rPr lang="de-DE" altLang="de-DE" sz="1800" b="0" dirty="0">
                <a:solidFill>
                  <a:schemeClr val="tx1"/>
                </a:solidFill>
              </a:rPr>
              <a:t>implementated summer shutown </a:t>
            </a:r>
            <a:br>
              <a:rPr lang="de-DE" altLang="de-DE" sz="1800" b="0" dirty="0">
                <a:solidFill>
                  <a:schemeClr val="tx1"/>
                </a:solidFill>
              </a:rPr>
            </a:br>
            <a:r>
              <a:rPr lang="en-DE" altLang="de-DE" sz="1800" b="0" dirty="0" smtClean="0">
                <a:solidFill>
                  <a:schemeClr val="tx1"/>
                </a:solidFill>
                <a:sym typeface="Wingdings" panose="05000000000000000000" pitchFamily="2" charset="2"/>
              </a:rPr>
              <a:t></a:t>
            </a:r>
            <a:r>
              <a:rPr lang="de-DE" altLang="de-DE" sz="1800" b="0" dirty="0" smtClean="0">
                <a:solidFill>
                  <a:schemeClr val="tx1"/>
                </a:solidFill>
              </a:rPr>
              <a:t>300 </a:t>
            </a:r>
            <a:r>
              <a:rPr lang="de-DE" altLang="de-DE" sz="1800" b="0" dirty="0">
                <a:solidFill>
                  <a:schemeClr val="tx1"/>
                </a:solidFill>
              </a:rPr>
              <a:t>mA operation </a:t>
            </a:r>
            <a:r>
              <a:rPr lang="de-DE" altLang="de-DE" sz="1800" b="0" dirty="0" smtClean="0">
                <a:solidFill>
                  <a:schemeClr val="tx1"/>
                </a:solidFill>
              </a:rPr>
              <a:t>recovered</a:t>
            </a:r>
            <a:endParaRPr lang="de-DE" altLang="de-DE" sz="1800" b="0" dirty="0">
              <a:solidFill>
                <a:schemeClr val="tx1"/>
              </a:solidFill>
            </a:endParaRPr>
          </a:p>
        </p:txBody>
      </p:sp>
      <p:pic>
        <p:nvPicPr>
          <p:cNvPr id="1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2865" y="3676493"/>
            <a:ext cx="1112837"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p:cNvPicPr>
          <p:nvPr/>
        </p:nvPicPr>
        <p:blipFill>
          <a:blip r:embed="rId5">
            <a:extLst>
              <a:ext uri="{28A0092B-C50C-407E-A947-70E740481C1C}">
                <a14:useLocalDpi xmlns:a14="http://schemas.microsoft.com/office/drawing/2010/main" val="0"/>
              </a:ext>
            </a:extLst>
          </a:blip>
          <a:srcRect t="10101" b="31100"/>
          <a:stretch>
            <a:fillRect/>
          </a:stretch>
        </p:blipFill>
        <p:spPr bwMode="auto">
          <a:xfrm>
            <a:off x="1074327" y="3729932"/>
            <a:ext cx="1223963"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wn Arrow 12"/>
          <p:cNvSpPr/>
          <p:nvPr/>
        </p:nvSpPr>
        <p:spPr>
          <a:xfrm rot="10800000">
            <a:off x="1403648" y="3475657"/>
            <a:ext cx="576263" cy="17621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07842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0510" y="1198636"/>
            <a:ext cx="3716411" cy="2787308"/>
          </a:xfrm>
          <a:prstGeom prst="rect">
            <a:avLst/>
          </a:prstGeom>
        </p:spPr>
      </p:pic>
      <p:sp>
        <p:nvSpPr>
          <p:cNvPr id="2" name="Title 1"/>
          <p:cNvSpPr>
            <a:spLocks noGrp="1"/>
          </p:cNvSpPr>
          <p:nvPr>
            <p:ph type="title"/>
          </p:nvPr>
        </p:nvSpPr>
        <p:spPr/>
        <p:txBody>
          <a:bodyPr/>
          <a:lstStyle/>
          <a:p>
            <a:r>
              <a:rPr lang="en-US" dirty="0"/>
              <a:t>Machine commissioning / EVENT </a:t>
            </a:r>
            <a:r>
              <a:rPr lang="en-DE" dirty="0"/>
              <a:t>–</a:t>
            </a:r>
            <a:r>
              <a:rPr lang="en-US" dirty="0"/>
              <a:t> Shutdown activities</a:t>
            </a:r>
          </a:p>
        </p:txBody>
      </p:sp>
      <p:sp>
        <p:nvSpPr>
          <p:cNvPr id="4" name="Slide Number Placeholder 3"/>
          <p:cNvSpPr>
            <a:spLocks noGrp="1"/>
          </p:cNvSpPr>
          <p:nvPr>
            <p:ph type="sldNum" sz="quarter" idx="12"/>
          </p:nvPr>
        </p:nvSpPr>
        <p:spPr/>
        <p:txBody>
          <a:bodyPr/>
          <a:lstStyle/>
          <a:p>
            <a:fld id="{CD2BA868-B8BF-4181-985F-6FEB71A74B95}" type="slidenum">
              <a:rPr lang="de-DE" smtClean="0"/>
              <a:pPr/>
              <a:t>12</a:t>
            </a:fld>
            <a:endParaRPr lang="de-DE" dirty="0"/>
          </a:p>
        </p:txBody>
      </p:sp>
      <p:sp>
        <p:nvSpPr>
          <p:cNvPr id="5" name="Text Placeholder 4"/>
          <p:cNvSpPr>
            <a:spLocks noGrp="1"/>
          </p:cNvSpPr>
          <p:nvPr>
            <p:ph type="body" sz="quarter" idx="13"/>
          </p:nvPr>
        </p:nvSpPr>
        <p:spPr>
          <a:xfrm>
            <a:off x="251520" y="765810"/>
            <a:ext cx="3744416" cy="2850011"/>
          </a:xfrm>
        </p:spPr>
        <p:txBody>
          <a:bodyPr/>
          <a:lstStyle/>
          <a:p>
            <a:r>
              <a:rPr lang="en-US" dirty="0" smtClean="0"/>
              <a:t>storage ring</a:t>
            </a:r>
          </a:p>
          <a:p>
            <a:pPr marL="285750" indent="-285750">
              <a:buFont typeface="Arial" panose="020B0604020202020204" pitchFamily="34" charset="0"/>
              <a:buChar char="•"/>
            </a:pPr>
            <a:r>
              <a:rPr lang="en-US" dirty="0" smtClean="0"/>
              <a:t>U17 refurbishment</a:t>
            </a:r>
          </a:p>
          <a:p>
            <a:pPr marL="285750" indent="-285750">
              <a:buFont typeface="Arial" panose="020B0604020202020204" pitchFamily="34" charset="0"/>
              <a:buChar char="•"/>
            </a:pPr>
            <a:r>
              <a:rPr lang="en-US" dirty="0" smtClean="0"/>
              <a:t>BAM WLS reinstallation</a:t>
            </a:r>
          </a:p>
          <a:p>
            <a:pPr marL="285750" indent="-285750">
              <a:buFont typeface="Arial" panose="020B0604020202020204" pitchFamily="34" charset="0"/>
              <a:buChar char="•"/>
            </a:pPr>
            <a:r>
              <a:rPr lang="en-US" dirty="0" smtClean="0"/>
              <a:t>PSF WLS bellow modification</a:t>
            </a:r>
          </a:p>
          <a:p>
            <a:pPr marL="285750" indent="-285750">
              <a:buFont typeface="Arial" panose="020B0604020202020204" pitchFamily="34" charset="0"/>
              <a:buChar char="•"/>
            </a:pPr>
            <a:r>
              <a:rPr lang="en-US" dirty="0" smtClean="0"/>
              <a:t>VSR test straight installation</a:t>
            </a:r>
          </a:p>
          <a:p>
            <a:pPr marL="265113" lvl="1" indent="180975"/>
            <a:r>
              <a:rPr lang="en-US" b="0" dirty="0" smtClean="0"/>
              <a:t>particle counter</a:t>
            </a:r>
          </a:p>
          <a:p>
            <a:pPr marL="265113" lvl="1" indent="180975"/>
            <a:r>
              <a:rPr lang="en-US" b="0" dirty="0" smtClean="0"/>
              <a:t>new BPM</a:t>
            </a:r>
          </a:p>
          <a:p>
            <a:pPr marL="265113" lvl="1" indent="180975"/>
            <a:r>
              <a:rPr lang="en-US" b="0" dirty="0" smtClean="0"/>
              <a:t>Shielded bellow</a:t>
            </a:r>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0510" y="1212791"/>
            <a:ext cx="3716411" cy="278730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931984" y="1258815"/>
            <a:ext cx="3944038" cy="295802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2201" t="12201" r="6951" b="17800"/>
          <a:stretch/>
        </p:blipFill>
        <p:spPr>
          <a:xfrm>
            <a:off x="3588838" y="725404"/>
            <a:ext cx="5544616" cy="36004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242009" y="2791229"/>
            <a:ext cx="2067692" cy="155076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6176" y="2532767"/>
            <a:ext cx="2852805" cy="213960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0790" y="3075806"/>
            <a:ext cx="2028704" cy="1521528"/>
          </a:xfrm>
          <a:prstGeom prst="rect">
            <a:avLst/>
          </a:prstGeom>
        </p:spPr>
      </p:pic>
      <p:grpSp>
        <p:nvGrpSpPr>
          <p:cNvPr id="34" name="Group 33"/>
          <p:cNvGrpSpPr/>
          <p:nvPr/>
        </p:nvGrpSpPr>
        <p:grpSpPr>
          <a:xfrm>
            <a:off x="2411760" y="2149988"/>
            <a:ext cx="6192688" cy="2522383"/>
            <a:chOff x="2411760" y="2149988"/>
            <a:chExt cx="6192688" cy="2522383"/>
          </a:xfrm>
        </p:grpSpPr>
        <p:sp>
          <p:nvSpPr>
            <p:cNvPr id="7" name="Rounded Rectangle 6"/>
            <p:cNvSpPr/>
            <p:nvPr/>
          </p:nvSpPr>
          <p:spPr>
            <a:xfrm>
              <a:off x="2411760" y="2467902"/>
              <a:ext cx="1719030" cy="220446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4219500" y="3003799"/>
              <a:ext cx="1936676" cy="145537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523756" y="2715766"/>
              <a:ext cx="2080692" cy="16100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4716016" y="2305229"/>
              <a:ext cx="1315687" cy="6985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293508" y="2305229"/>
              <a:ext cx="278492" cy="770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150697" y="2243863"/>
              <a:ext cx="142810" cy="9759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739118" y="2149988"/>
              <a:ext cx="1234796" cy="3108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56176" y="2243863"/>
              <a:ext cx="2376264" cy="5439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497254" y="2305229"/>
              <a:ext cx="1062043" cy="7991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037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commissioning / EVENT </a:t>
            </a:r>
            <a:r>
              <a:rPr lang="en-DE" dirty="0"/>
              <a:t>–</a:t>
            </a:r>
            <a:r>
              <a:rPr lang="en-US" dirty="0"/>
              <a:t> Shutdown </a:t>
            </a:r>
            <a:r>
              <a:rPr lang="en-US" dirty="0" smtClean="0"/>
              <a:t>activities</a:t>
            </a:r>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13</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sp>
        <p:nvSpPr>
          <p:cNvPr id="7" name="Text Placeholder 4"/>
          <p:cNvSpPr txBox="1">
            <a:spLocks/>
          </p:cNvSpPr>
          <p:nvPr/>
        </p:nvSpPr>
        <p:spPr>
          <a:xfrm>
            <a:off x="395536" y="771550"/>
            <a:ext cx="3744416" cy="3717941"/>
          </a:xfrm>
          <a:prstGeom prst="rect">
            <a:avLst/>
          </a:prstGeom>
        </p:spPr>
        <p:txBody>
          <a:bodyPr vert="horz" lIns="0" tIns="0" rIns="0" bIns="0" rtlCol="0">
            <a:spAutoFit/>
          </a:bodyPr>
          <a:lstStyle>
            <a:lvl1pPr marL="0" indent="0" algn="l" defTabSz="914400" rtl="0" eaLnBrk="1" latinLnBrk="0" hangingPunct="1">
              <a:lnSpc>
                <a:spcPts val="2400"/>
              </a:lnSpc>
              <a:spcBef>
                <a:spcPct val="20000"/>
              </a:spcBef>
              <a:buFont typeface="Arial" pitchFamily="34" charset="0"/>
              <a:buNone/>
              <a:defRPr sz="1800" b="0" kern="1200" cap="none" baseline="0">
                <a:solidFill>
                  <a:schemeClr val="tx1"/>
                </a:solidFill>
                <a:latin typeface="Arial" pitchFamily="34" charset="0"/>
                <a:ea typeface="+mn-ea"/>
                <a:cs typeface="Arial" pitchFamily="34" charset="0"/>
              </a:defRPr>
            </a:lvl1pPr>
            <a:lvl2pPr marL="742950" indent="-285750" algn="l" defTabSz="914400" rtl="0" eaLnBrk="1" latinLnBrk="0" hangingPunct="1">
              <a:lnSpc>
                <a:spcPts val="2400"/>
              </a:lnSpc>
              <a:spcBef>
                <a:spcPct val="20000"/>
              </a:spcBef>
              <a:buFont typeface="Arial" pitchFamily="34" charset="0"/>
              <a:buChar char="•"/>
              <a:defRPr sz="1800" b="1" kern="1200">
                <a:solidFill>
                  <a:schemeClr val="tx1"/>
                </a:solidFill>
                <a:latin typeface="Arial" pitchFamily="34" charset="0"/>
                <a:ea typeface="+mn-ea"/>
                <a:cs typeface="Arial" pitchFamily="34" charset="0"/>
              </a:defRPr>
            </a:lvl2pPr>
            <a:lvl3pPr marL="5922963" indent="-180975" algn="l" defTabSz="914400" rtl="0" eaLnBrk="1" latinLnBrk="0" hangingPunct="1">
              <a:spcBef>
                <a:spcPct val="20000"/>
              </a:spcBef>
              <a:buFont typeface="Arial" pitchFamily="34" charset="0"/>
              <a:buChar char="•"/>
              <a:tabLst>
                <a:tab pos="1169988" algn="l"/>
              </a:tabLst>
              <a:defRPr sz="1800" b="1" kern="1200">
                <a:solidFill>
                  <a:schemeClr val="tx1"/>
                </a:solidFill>
                <a:latin typeface="Arial" pitchFamily="34" charset="0"/>
                <a:ea typeface="+mn-ea"/>
                <a:cs typeface="Arial" pitchFamily="34" charset="0"/>
              </a:defRPr>
            </a:lvl3pPr>
            <a:lvl4pPr marL="1600200" indent="3248025" algn="l" defTabSz="914400" rtl="0" eaLnBrk="1" latinLnBrk="0" hangingPunct="1">
              <a:spcBef>
                <a:spcPct val="20000"/>
              </a:spcBef>
              <a:buFont typeface="Arial" pitchFamily="34" charset="0"/>
              <a:buNone/>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injector</a:t>
            </a:r>
          </a:p>
          <a:p>
            <a:pPr marL="285750" indent="-285750">
              <a:buFont typeface="Arial" pitchFamily="34" charset="0"/>
              <a:buChar char="•"/>
            </a:pPr>
            <a:r>
              <a:rPr lang="en-US" dirty="0" err="1" smtClean="0"/>
              <a:t>Microtron</a:t>
            </a:r>
            <a:r>
              <a:rPr lang="en-US" dirty="0" smtClean="0"/>
              <a:t> removal</a:t>
            </a:r>
          </a:p>
          <a:p>
            <a:pPr marL="285750" indent="-285750">
              <a:buFont typeface="Arial" pitchFamily="34" charset="0"/>
              <a:buChar char="•"/>
            </a:pPr>
            <a:r>
              <a:rPr lang="en-US" dirty="0" smtClean="0"/>
              <a:t>PETRA cavities in synchrotron bunker</a:t>
            </a:r>
          </a:p>
          <a:p>
            <a:pPr marL="285750" indent="-285750">
              <a:buFont typeface="Arial" pitchFamily="34" charset="0"/>
              <a:buChar char="•"/>
            </a:pPr>
            <a:r>
              <a:rPr lang="en-US" dirty="0" smtClean="0"/>
              <a:t>Spare extraction septum in synchrotron bunker</a:t>
            </a:r>
          </a:p>
          <a:p>
            <a:pPr marL="285750" indent="-285750">
              <a:buFont typeface="Arial" pitchFamily="34" charset="0"/>
              <a:buChar char="•"/>
            </a:pPr>
            <a:r>
              <a:rPr lang="en-US" dirty="0" smtClean="0"/>
              <a:t>(re-)moved diagnostics &amp; </a:t>
            </a:r>
            <a:r>
              <a:rPr lang="en-US" dirty="0" err="1" smtClean="0"/>
              <a:t>steerers</a:t>
            </a:r>
            <a:r>
              <a:rPr lang="en-US" dirty="0" smtClean="0"/>
              <a:t> to make room for cavity installation</a:t>
            </a:r>
          </a:p>
          <a:p>
            <a:pPr marL="285750" indent="-285750">
              <a:buFont typeface="Arial" pitchFamily="34" charset="0"/>
              <a:buChar char="•"/>
            </a:pPr>
            <a:r>
              <a:rPr lang="en-US" dirty="0" smtClean="0"/>
              <a:t>longitudinal kicker cavity installed</a:t>
            </a:r>
          </a:p>
          <a:p>
            <a:pPr marL="285750" indent="-285750">
              <a:buFont typeface="Arial" pitchFamily="34" charset="0"/>
              <a:buChar char="•"/>
            </a:pPr>
            <a:r>
              <a:rPr lang="en-US" dirty="0" smtClean="0"/>
              <a:t>bunch by bunch feedback units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453665" y="1258038"/>
            <a:ext cx="3891896" cy="2918922"/>
          </a:xfrm>
          <a:prstGeom prst="rect">
            <a:avLst/>
          </a:prstGeom>
        </p:spPr>
      </p:pic>
    </p:spTree>
    <p:extLst>
      <p:ext uri="{BB962C8B-B14F-4D97-AF65-F5344CB8AC3E}">
        <p14:creationId xmlns:p14="http://schemas.microsoft.com/office/powerpoint/2010/main" val="25057199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125" t="5201" r="7125" b="5201"/>
          <a:stretch/>
        </p:blipFill>
        <p:spPr>
          <a:xfrm>
            <a:off x="107504" y="644224"/>
            <a:ext cx="6590178" cy="4303790"/>
          </a:xfrm>
          <a:prstGeom prst="rect">
            <a:avLst/>
          </a:prstGeom>
        </p:spPr>
      </p:pic>
      <p:sp>
        <p:nvSpPr>
          <p:cNvPr id="2" name="Title 1"/>
          <p:cNvSpPr>
            <a:spLocks noGrp="1"/>
          </p:cNvSpPr>
          <p:nvPr>
            <p:ph type="title"/>
          </p:nvPr>
        </p:nvSpPr>
        <p:spPr/>
        <p:txBody>
          <a:bodyPr/>
          <a:lstStyle/>
          <a:p>
            <a:r>
              <a:rPr lang="en-US" dirty="0" smtClean="0"/>
              <a:t>Machine commissioning / EVENT </a:t>
            </a:r>
            <a:r>
              <a:rPr lang="en-DE" dirty="0" smtClean="0"/>
              <a:t>–</a:t>
            </a:r>
            <a:r>
              <a:rPr lang="en-US" dirty="0" smtClean="0"/>
              <a:t> Shutdown recovery 2019</a:t>
            </a:r>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14</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sp>
        <p:nvSpPr>
          <p:cNvPr id="8" name="Text Placeholder 4"/>
          <p:cNvSpPr>
            <a:spLocks noGrp="1"/>
          </p:cNvSpPr>
          <p:nvPr>
            <p:ph type="body" sz="quarter" idx="13"/>
          </p:nvPr>
        </p:nvSpPr>
        <p:spPr>
          <a:xfrm>
            <a:off x="6528895" y="987574"/>
            <a:ext cx="2304256" cy="3607141"/>
          </a:xfrm>
        </p:spPr>
        <p:txBody>
          <a:bodyPr/>
          <a:lstStyle/>
          <a:p>
            <a:pPr marL="285750" indent="-285750">
              <a:buFont typeface="Arial" panose="020B0604020202020204" pitchFamily="34" charset="0"/>
              <a:buChar char="•"/>
            </a:pPr>
            <a:r>
              <a:rPr lang="en-US" dirty="0" smtClean="0"/>
              <a:t>4 straights vented</a:t>
            </a:r>
          </a:p>
          <a:p>
            <a:pPr marL="285750" indent="-285750">
              <a:buFont typeface="Arial" panose="020B0604020202020204" pitchFamily="34" charset="0"/>
              <a:buChar char="•"/>
            </a:pPr>
            <a:r>
              <a:rPr lang="en-US" dirty="0" smtClean="0"/>
              <a:t>many elements never seen beam</a:t>
            </a:r>
          </a:p>
          <a:p>
            <a:pPr marL="285750" indent="-285750">
              <a:buFont typeface="Arial" panose="020B0604020202020204" pitchFamily="34" charset="0"/>
              <a:buChar char="•"/>
            </a:pPr>
            <a:r>
              <a:rPr lang="en-US" dirty="0" smtClean="0"/>
              <a:t>slower but acceptable recovery</a:t>
            </a:r>
          </a:p>
          <a:p>
            <a:pPr marL="285750" indent="-285750">
              <a:buFont typeface="Arial" panose="020B0604020202020204" pitchFamily="34" charset="0"/>
              <a:buChar char="•"/>
            </a:pPr>
            <a:r>
              <a:rPr lang="en-US" dirty="0" err="1" smtClean="0"/>
              <a:t>cryo</a:t>
            </a:r>
            <a:r>
              <a:rPr lang="en-US" dirty="0" smtClean="0"/>
              <a:t> cooler event </a:t>
            </a:r>
          </a:p>
          <a:p>
            <a:pPr marL="285750" indent="-285750">
              <a:buFont typeface="Arial" panose="020B0604020202020204" pitchFamily="34" charset="0"/>
              <a:buChar char="•"/>
            </a:pPr>
            <a:r>
              <a:rPr lang="en-US" dirty="0" smtClean="0"/>
              <a:t>neither beamline commissioning nor user beam time reduced</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7451" t="16401" r="21650" b="38799"/>
          <a:stretch/>
        </p:blipFill>
        <p:spPr>
          <a:xfrm>
            <a:off x="2352262" y="3291830"/>
            <a:ext cx="2138361" cy="1179785"/>
          </a:xfrm>
          <a:prstGeom prst="rect">
            <a:avLst/>
          </a:prstGeom>
        </p:spPr>
      </p:pic>
    </p:spTree>
    <p:extLst>
      <p:ext uri="{BB962C8B-B14F-4D97-AF65-F5344CB8AC3E}">
        <p14:creationId xmlns:p14="http://schemas.microsoft.com/office/powerpoint/2010/main" val="13970595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commissioning / EVENT </a:t>
            </a:r>
            <a:r>
              <a:rPr lang="en-DE" dirty="0"/>
              <a:t>–</a:t>
            </a:r>
            <a:r>
              <a:rPr lang="en-US" dirty="0"/>
              <a:t> Landau </a:t>
            </a:r>
            <a:r>
              <a:rPr lang="en-US" dirty="0" smtClean="0"/>
              <a:t>issue</a:t>
            </a:r>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15</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sp>
        <p:nvSpPr>
          <p:cNvPr id="14" name="Text Placeholder 4"/>
          <p:cNvSpPr>
            <a:spLocks noGrp="1"/>
          </p:cNvSpPr>
          <p:nvPr>
            <p:ph type="body" sz="quarter" idx="13"/>
          </p:nvPr>
        </p:nvSpPr>
        <p:spPr>
          <a:xfrm>
            <a:off x="395536" y="699542"/>
            <a:ext cx="8424936" cy="3939540"/>
          </a:xfrm>
        </p:spPr>
        <p:txBody>
          <a:bodyPr/>
          <a:lstStyle/>
          <a:p>
            <a:pPr marL="285750" indent="-285750">
              <a:buFont typeface="Arial" panose="020B0604020202020204" pitchFamily="34" charset="0"/>
              <a:buChar char="•"/>
            </a:pPr>
            <a:r>
              <a:rPr lang="en-US" dirty="0" smtClean="0"/>
              <a:t>failure in 2015/2016 </a:t>
            </a:r>
            <a:r>
              <a:rPr lang="en-DE" dirty="0" smtClean="0">
                <a:sym typeface="Wingdings" panose="05000000000000000000" pitchFamily="2" charset="2"/>
              </a:rPr>
              <a:t></a:t>
            </a:r>
            <a:r>
              <a:rPr lang="en-US" dirty="0" smtClean="0">
                <a:sym typeface="Wingdings" panose="05000000000000000000" pitchFamily="2" charset="2"/>
              </a:rPr>
              <a:t> leak in cavity body</a:t>
            </a:r>
            <a:endParaRPr lang="en-US" b="0" dirty="0" smtClean="0"/>
          </a:p>
          <a:p>
            <a:pPr marL="285750" indent="-285750">
              <a:buFont typeface="Arial" panose="020B0604020202020204" pitchFamily="34" charset="0"/>
              <a:buChar char="•"/>
            </a:pPr>
            <a:r>
              <a:rPr lang="en-US" dirty="0" smtClean="0"/>
              <a:t>refurbishment:</a:t>
            </a:r>
          </a:p>
          <a:p>
            <a:pPr marL="1028700" lvl="1"/>
            <a:r>
              <a:rPr lang="en-DE" b="0" dirty="0" smtClean="0"/>
              <a:t>¼</a:t>
            </a:r>
            <a:r>
              <a:rPr lang="en-US" b="0" dirty="0" smtClean="0"/>
              <a:t> cavity bodies replaced</a:t>
            </a:r>
          </a:p>
          <a:p>
            <a:pPr marL="1028700" lvl="1"/>
            <a:r>
              <a:rPr lang="en-US" b="0" dirty="0" smtClean="0"/>
              <a:t>HOM damping antennas modified</a:t>
            </a:r>
          </a:p>
          <a:p>
            <a:pPr marL="1028700" lvl="1"/>
            <a:r>
              <a:rPr lang="en-US" b="0" dirty="0" smtClean="0"/>
              <a:t>HOM loads replaced</a:t>
            </a:r>
          </a:p>
          <a:p>
            <a:pPr marL="285750" indent="-285750">
              <a:buFont typeface="Arial" panose="020B0604020202020204" pitchFamily="34" charset="0"/>
              <a:buChar char="•"/>
            </a:pPr>
            <a:r>
              <a:rPr lang="en-US" dirty="0" smtClean="0"/>
              <a:t>reinstallation summer shutdown 2018</a:t>
            </a:r>
          </a:p>
          <a:p>
            <a:pPr marL="285750" indent="-285750">
              <a:buFont typeface="Arial" panose="020B0604020202020204" pitchFamily="34" charset="0"/>
              <a:buChar char="•"/>
            </a:pPr>
            <a:r>
              <a:rPr lang="en-US" dirty="0" smtClean="0"/>
              <a:t>ability to limit current reduction to handle T7 event&amp; U17 issues </a:t>
            </a:r>
          </a:p>
          <a:p>
            <a:pPr marL="285750" indent="-285750">
              <a:buFont typeface="Arial" panose="020B0604020202020204" pitchFamily="34" charset="0"/>
              <a:buChar char="•"/>
            </a:pPr>
            <a:r>
              <a:rPr lang="en-US" dirty="0" err="1" smtClean="0"/>
              <a:t>Bremsstrahlungs</a:t>
            </a:r>
            <a:r>
              <a:rPr lang="en-US" dirty="0" smtClean="0"/>
              <a:t> levels still high </a:t>
            </a:r>
            <a:r>
              <a:rPr lang="en-DE" dirty="0" smtClean="0">
                <a:sym typeface="Wingdings" panose="05000000000000000000" pitchFamily="2" charset="2"/>
              </a:rPr>
              <a:t></a:t>
            </a:r>
            <a:r>
              <a:rPr lang="en-US" dirty="0" smtClean="0">
                <a:sym typeface="Wingdings" panose="05000000000000000000" pitchFamily="2" charset="2"/>
              </a:rPr>
              <a:t> user beam line locked</a:t>
            </a:r>
          </a:p>
          <a:p>
            <a:pPr marL="285750" indent="-285750">
              <a:buFont typeface="Arial" panose="020B0604020202020204" pitchFamily="34" charset="0"/>
              <a:buChar char="•"/>
            </a:pPr>
            <a:r>
              <a:rPr lang="en-US" dirty="0" smtClean="0">
                <a:sym typeface="Wingdings" panose="05000000000000000000" pitchFamily="2" charset="2"/>
              </a:rPr>
              <a:t>leak found in waveguides </a:t>
            </a:r>
            <a:r>
              <a:rPr lang="en-DE" dirty="0" smtClean="0">
                <a:sym typeface="Wingdings" panose="05000000000000000000" pitchFamily="2" charset="2"/>
              </a:rPr>
              <a:t></a:t>
            </a:r>
            <a:r>
              <a:rPr lang="en-US" dirty="0" smtClean="0">
                <a:sym typeface="Wingdings" panose="05000000000000000000" pitchFamily="2" charset="2"/>
              </a:rPr>
              <a:t> sealed </a:t>
            </a:r>
            <a:r>
              <a:rPr lang="en-DE" dirty="0" smtClean="0">
                <a:sym typeface="Wingdings" panose="05000000000000000000" pitchFamily="2" charset="2"/>
              </a:rPr>
              <a:t></a:t>
            </a:r>
            <a:r>
              <a:rPr lang="en-US" dirty="0" smtClean="0">
                <a:sym typeface="Wingdings" panose="05000000000000000000" pitchFamily="2" charset="2"/>
              </a:rPr>
              <a:t> user beam line unlocked</a:t>
            </a:r>
          </a:p>
          <a:p>
            <a:pPr marL="285750" indent="-285750">
              <a:buFont typeface="Arial" panose="020B0604020202020204" pitchFamily="34" charset="0"/>
              <a:buChar char="•"/>
            </a:pPr>
            <a:r>
              <a:rPr lang="en-US" dirty="0" smtClean="0">
                <a:sym typeface="Wingdings" panose="05000000000000000000" pitchFamily="2" charset="2"/>
              </a:rPr>
              <a:t>repair planed in summer shutdown 2020</a:t>
            </a:r>
            <a:endParaRPr lang="en-US" dirty="0" smtClean="0"/>
          </a:p>
          <a:p>
            <a:pPr marL="1028700" lvl="1"/>
            <a:endParaRPr 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749732" y="1689652"/>
            <a:ext cx="2736305" cy="2052229"/>
          </a:xfrm>
          <a:prstGeom prst="rect">
            <a:avLst/>
          </a:prstGeom>
        </p:spPr>
      </p:pic>
    </p:spTree>
    <p:extLst>
      <p:ext uri="{BB962C8B-B14F-4D97-AF65-F5344CB8AC3E}">
        <p14:creationId xmlns:p14="http://schemas.microsoft.com/office/powerpoint/2010/main" val="38444780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Machine commissioning / EVENT </a:t>
            </a:r>
            <a:r>
              <a:rPr lang="en-DE" dirty="0"/>
              <a:t>–</a:t>
            </a:r>
            <a:r>
              <a:rPr lang="en-US" dirty="0"/>
              <a:t> </a:t>
            </a:r>
            <a:r>
              <a:rPr lang="de-DE" dirty="0" smtClean="0"/>
              <a:t>U17 Refurbishment</a:t>
            </a:r>
            <a:endParaRPr lang="de-DE" dirty="0"/>
          </a:p>
        </p:txBody>
      </p:sp>
      <p:sp>
        <p:nvSpPr>
          <p:cNvPr id="4" name="Foliennummernplatzhalter 3"/>
          <p:cNvSpPr>
            <a:spLocks noGrp="1"/>
          </p:cNvSpPr>
          <p:nvPr>
            <p:ph type="sldNum" sz="quarter" idx="12"/>
          </p:nvPr>
        </p:nvSpPr>
        <p:spPr/>
        <p:txBody>
          <a:bodyPr/>
          <a:lstStyle/>
          <a:p>
            <a:fld id="{CD2BA868-B8BF-4181-985F-6FEB71A74B95}" type="slidenum">
              <a:rPr lang="de-DE" smtClean="0"/>
              <a:pPr/>
              <a:t>16</a:t>
            </a:fld>
            <a:endParaRPr lang="de-DE" dirty="0"/>
          </a:p>
        </p:txBody>
      </p:sp>
      <p:sp>
        <p:nvSpPr>
          <p:cNvPr id="5" name="Textplatzhalter 4"/>
          <p:cNvSpPr>
            <a:spLocks noGrp="1"/>
          </p:cNvSpPr>
          <p:nvPr>
            <p:ph type="body" sz="quarter" idx="13"/>
          </p:nvPr>
        </p:nvSpPr>
        <p:spPr>
          <a:xfrm>
            <a:off x="251519" y="1059582"/>
            <a:ext cx="5256586" cy="2683812"/>
          </a:xfrm>
        </p:spPr>
        <p:txBody>
          <a:bodyPr/>
          <a:lstStyle/>
          <a:p>
            <a:pPr marL="285750" indent="-285750">
              <a:buFont typeface="Arial" panose="020B0604020202020204" pitchFamily="34" charset="0"/>
              <a:buChar char="•"/>
            </a:pPr>
            <a:r>
              <a:rPr lang="de-DE" dirty="0" smtClean="0"/>
              <a:t>since end of 2018 minimum</a:t>
            </a:r>
            <a:br>
              <a:rPr lang="de-DE" dirty="0" smtClean="0"/>
            </a:br>
            <a:r>
              <a:rPr lang="de-DE" dirty="0" smtClean="0"/>
              <a:t>gap limited to 10 mm</a:t>
            </a:r>
          </a:p>
          <a:p>
            <a:pPr marL="285750" indent="-285750">
              <a:buFont typeface="Arial" panose="020B0604020202020204" pitchFamily="34" charset="0"/>
              <a:buChar char="•"/>
            </a:pPr>
            <a:r>
              <a:rPr lang="de-DE" dirty="0"/>
              <a:t>w</a:t>
            </a:r>
            <a:r>
              <a:rPr lang="de-DE" dirty="0" smtClean="0"/>
              <a:t>ater cooling added to taper section</a:t>
            </a:r>
          </a:p>
          <a:p>
            <a:pPr marL="285750" indent="-285750">
              <a:buFont typeface="Arial" panose="020B0604020202020204" pitchFamily="34" charset="0"/>
              <a:buChar char="•"/>
            </a:pPr>
            <a:r>
              <a:rPr lang="de-DE" dirty="0"/>
              <a:t>m</a:t>
            </a:r>
            <a:r>
              <a:rPr lang="de-DE" dirty="0" smtClean="0"/>
              <a:t>achine integration posponed to 2019</a:t>
            </a:r>
          </a:p>
          <a:p>
            <a:pPr marL="285750" indent="-285750">
              <a:buFont typeface="Arial" panose="020B0604020202020204" pitchFamily="34" charset="0"/>
              <a:buChar char="•"/>
            </a:pPr>
            <a:r>
              <a:rPr lang="de-DE" b="0" dirty="0" smtClean="0"/>
              <a:t>cryocooler failed after shutdown</a:t>
            </a:r>
            <a:br>
              <a:rPr lang="de-DE" b="0" dirty="0" smtClean="0"/>
            </a:br>
            <a:r>
              <a:rPr lang="en-DE" b="0" dirty="0" smtClean="0">
                <a:sym typeface="Wingdings" panose="05000000000000000000" pitchFamily="2" charset="2"/>
              </a:rPr>
              <a:t></a:t>
            </a:r>
            <a:r>
              <a:rPr lang="en-US" b="0" dirty="0" smtClean="0">
                <a:sym typeface="Wingdings" panose="05000000000000000000" pitchFamily="2" charset="2"/>
              </a:rPr>
              <a:t> loss of 4 days of beam scrubbing, i.e. machine commissioning</a:t>
            </a:r>
            <a:endParaRPr lang="de-DE" b="0" dirty="0" smtClean="0"/>
          </a:p>
          <a:p>
            <a:pPr marL="358775" lvl="1" indent="180975"/>
            <a:endParaRPr lang="de-DE" b="0" dirty="0" smtClean="0"/>
          </a:p>
        </p:txBody>
      </p:sp>
      <p:sp>
        <p:nvSpPr>
          <p:cNvPr id="6" name="Fußzeilenplatzhalter 5"/>
          <p:cNvSpPr>
            <a:spLocks noGrp="1"/>
          </p:cNvSpPr>
          <p:nvPr>
            <p:ph type="ftr" sz="quarter" idx="14"/>
          </p:nvPr>
        </p:nvSpPr>
        <p:spPr/>
        <p:txBody>
          <a:bodyPr/>
          <a:lstStyle/>
          <a:p>
            <a:r>
              <a:rPr lang="en-US" dirty="0"/>
              <a:t>BESSY II status, Markus Ries et al., 27th ESLS, ALBA, Barcelona, November 28th, 2019</a:t>
            </a:r>
            <a:endParaRPr lang="de-DE"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450665" y="1261038"/>
            <a:ext cx="3915899" cy="2936924"/>
          </a:xfrm>
          <a:prstGeom prst="rect">
            <a:avLst/>
          </a:prstGeom>
        </p:spPr>
      </p:pic>
    </p:spTree>
    <p:extLst>
      <p:ext uri="{BB962C8B-B14F-4D97-AF65-F5344CB8AC3E}">
        <p14:creationId xmlns:p14="http://schemas.microsoft.com/office/powerpoint/2010/main" val="41706698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Machine commissioning / EVENT </a:t>
            </a:r>
            <a:r>
              <a:rPr lang="en-DE" dirty="0"/>
              <a:t>–</a:t>
            </a:r>
            <a:r>
              <a:rPr lang="en-US" dirty="0"/>
              <a:t> </a:t>
            </a:r>
            <a:r>
              <a:rPr lang="de-DE" dirty="0" smtClean="0"/>
              <a:t>U17 commissioning</a:t>
            </a:r>
            <a:endParaRPr lang="de-DE" dirty="0"/>
          </a:p>
        </p:txBody>
      </p:sp>
      <p:sp>
        <p:nvSpPr>
          <p:cNvPr id="4" name="Foliennummernplatzhalter 3"/>
          <p:cNvSpPr>
            <a:spLocks noGrp="1"/>
          </p:cNvSpPr>
          <p:nvPr>
            <p:ph type="sldNum" sz="quarter" idx="12"/>
          </p:nvPr>
        </p:nvSpPr>
        <p:spPr/>
        <p:txBody>
          <a:bodyPr/>
          <a:lstStyle/>
          <a:p>
            <a:fld id="{CD2BA868-B8BF-4181-985F-6FEB71A74B95}" type="slidenum">
              <a:rPr lang="de-DE" smtClean="0"/>
              <a:pPr/>
              <a:t>17</a:t>
            </a:fld>
            <a:endParaRPr lang="de-DE" dirty="0"/>
          </a:p>
        </p:txBody>
      </p:sp>
      <p:sp>
        <p:nvSpPr>
          <p:cNvPr id="5" name="Textplatzhalter 4"/>
          <p:cNvSpPr>
            <a:spLocks noGrp="1"/>
          </p:cNvSpPr>
          <p:nvPr>
            <p:ph type="body" sz="quarter" idx="13"/>
          </p:nvPr>
        </p:nvSpPr>
        <p:spPr>
          <a:xfrm>
            <a:off x="251518" y="1279898"/>
            <a:ext cx="4104457" cy="3884140"/>
          </a:xfrm>
        </p:spPr>
        <p:txBody>
          <a:bodyPr/>
          <a:lstStyle/>
          <a:p>
            <a:pPr marL="285750" indent="-285750">
              <a:buFont typeface="Arial" panose="020B0604020202020204" pitchFamily="34" charset="0"/>
              <a:buChar char="•"/>
            </a:pPr>
            <a:r>
              <a:rPr lang="de-DE" dirty="0" smtClean="0"/>
              <a:t>beam based alignment</a:t>
            </a:r>
          </a:p>
          <a:p>
            <a:pPr marL="285750" indent="-285750">
              <a:buFont typeface="Arial" panose="020B0604020202020204" pitchFamily="34" charset="0"/>
              <a:buChar char="•"/>
            </a:pPr>
            <a:r>
              <a:rPr lang="de-DE" dirty="0" smtClean="0"/>
              <a:t>machine protection system</a:t>
            </a:r>
          </a:p>
          <a:p>
            <a:pPr marL="285750" indent="-285750">
              <a:buFont typeface="Arial" panose="020B0604020202020204" pitchFamily="34" charset="0"/>
              <a:buChar char="•"/>
            </a:pPr>
            <a:r>
              <a:rPr lang="de-DE" dirty="0" smtClean="0"/>
              <a:t>canting bump definition with beamlines</a:t>
            </a:r>
          </a:p>
          <a:p>
            <a:pPr marL="285750" indent="-285750">
              <a:buFont typeface="Arial" panose="020B0604020202020204" pitchFamily="34" charset="0"/>
              <a:buChar char="•"/>
            </a:pPr>
            <a:r>
              <a:rPr lang="de-DE" dirty="0" smtClean="0"/>
              <a:t>injector optimization started</a:t>
            </a:r>
          </a:p>
          <a:p>
            <a:pPr marL="285750" indent="-285750">
              <a:buFont typeface="Arial" panose="020B0604020202020204" pitchFamily="34" charset="0"/>
              <a:buChar char="•"/>
            </a:pPr>
            <a:r>
              <a:rPr lang="de-DE" dirty="0" smtClean="0"/>
              <a:t>optimization</a:t>
            </a:r>
          </a:p>
          <a:p>
            <a:pPr marL="358775" lvl="1" indent="180975">
              <a:tabLst>
                <a:tab pos="625475" algn="l"/>
              </a:tabLst>
            </a:pPr>
            <a:r>
              <a:rPr lang="de-DE" b="0" dirty="0" smtClean="0"/>
              <a:t>kicker lifetime</a:t>
            </a:r>
          </a:p>
          <a:p>
            <a:pPr marL="358775" lvl="1" indent="180975"/>
            <a:r>
              <a:rPr lang="de-DE" b="0" dirty="0" smtClean="0"/>
              <a:t>SB inj. eff</a:t>
            </a:r>
          </a:p>
          <a:p>
            <a:pPr marL="358775" lvl="1" indent="180975"/>
            <a:r>
              <a:rPr lang="de-DE" b="0" dirty="0" smtClean="0"/>
              <a:t>Sextupoles</a:t>
            </a:r>
          </a:p>
          <a:p>
            <a:pPr marL="82550" indent="-285750">
              <a:buFont typeface="Arial" panose="020B0604020202020204" pitchFamily="34" charset="0"/>
              <a:buChar char="•"/>
            </a:pPr>
            <a:r>
              <a:rPr lang="de-DE" dirty="0" smtClean="0"/>
              <a:t>Bremsstrahlung loss spot identified</a:t>
            </a:r>
            <a:endParaRPr lang="de-DE" b="0" dirty="0" smtClean="0"/>
          </a:p>
          <a:p>
            <a:pPr marL="358775" lvl="1" indent="180975"/>
            <a:endParaRPr lang="de-DE" b="0" dirty="0" smtClean="0"/>
          </a:p>
        </p:txBody>
      </p:sp>
      <p:sp>
        <p:nvSpPr>
          <p:cNvPr id="6" name="Fußzeilenplatzhalter 5"/>
          <p:cNvSpPr>
            <a:spLocks noGrp="1"/>
          </p:cNvSpPr>
          <p:nvPr>
            <p:ph type="ftr" sz="quarter" idx="14"/>
          </p:nvPr>
        </p:nvSpPr>
        <p:spPr/>
        <p:txBody>
          <a:bodyPr/>
          <a:lstStyle/>
          <a:p>
            <a:r>
              <a:rPr lang="en-US" dirty="0"/>
              <a:t>BESSY II status, Markus Ries et al., 27th ESLS, ALBA, Barcelona, November 28th, 2019</a:t>
            </a:r>
            <a:endParaRPr lang="de-DE"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9075" y="915566"/>
            <a:ext cx="5665372" cy="3540858"/>
          </a:xfrm>
          <a:prstGeom prst="rect">
            <a:avLst/>
          </a:prstGeom>
        </p:spPr>
      </p:pic>
    </p:spTree>
    <p:extLst>
      <p:ext uri="{BB962C8B-B14F-4D97-AF65-F5344CB8AC3E}">
        <p14:creationId xmlns:p14="http://schemas.microsoft.com/office/powerpoint/2010/main" val="5590316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764158"/>
            <a:ext cx="9108504" cy="3823815"/>
          </a:xfrm>
        </p:spPr>
        <p:txBody>
          <a:bodyPr>
            <a:normAutofit/>
          </a:bodyPr>
          <a:lstStyle/>
          <a:p>
            <a:pPr algn="ctr"/>
            <a:endParaRPr lang="en-US" dirty="0" smtClean="0"/>
          </a:p>
          <a:p>
            <a:pPr algn="ctr"/>
            <a:endParaRPr lang="en-US" dirty="0" smtClean="0"/>
          </a:p>
          <a:p>
            <a:pPr algn="ctr"/>
            <a:endParaRPr lang="en-US" dirty="0"/>
          </a:p>
          <a:p>
            <a:pPr algn="ctr"/>
            <a:endParaRPr lang="en-US" dirty="0" smtClean="0"/>
          </a:p>
          <a:p>
            <a:pPr algn="ctr"/>
            <a:r>
              <a:rPr lang="en-US" dirty="0" smtClean="0"/>
              <a:t>Developments</a:t>
            </a:r>
          </a:p>
          <a:p>
            <a:endParaRPr lang="en-US" dirty="0"/>
          </a:p>
          <a:p>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18</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sp>
        <p:nvSpPr>
          <p:cNvPr id="5" name="Title 4"/>
          <p:cNvSpPr>
            <a:spLocks noGrp="1"/>
          </p:cNvSpPr>
          <p:nvPr>
            <p:ph type="title"/>
          </p:nvPr>
        </p:nvSpPr>
        <p:spPr/>
        <p:txBody>
          <a:bodyPr/>
          <a:lstStyle/>
          <a:p>
            <a:r>
              <a:rPr lang="en-US" dirty="0" smtClean="0"/>
              <a:t>content</a:t>
            </a:r>
            <a:endParaRPr lang="en-US" dirty="0"/>
          </a:p>
        </p:txBody>
      </p:sp>
    </p:spTree>
    <p:extLst>
      <p:ext uri="{BB962C8B-B14F-4D97-AF65-F5344CB8AC3E}">
        <p14:creationId xmlns:p14="http://schemas.microsoft.com/office/powerpoint/2010/main" val="35562480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Developments </a:t>
            </a:r>
            <a:r>
              <a:rPr lang="en-DE" dirty="0"/>
              <a:t>–</a:t>
            </a:r>
            <a:r>
              <a:rPr lang="en-US" dirty="0"/>
              <a:t> Short </a:t>
            </a:r>
            <a:r>
              <a:rPr lang="en-US" dirty="0" smtClean="0"/>
              <a:t>gap test operation</a:t>
            </a:r>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19</a:t>
            </a:fld>
            <a:endParaRPr lang="de-DE" dirty="0"/>
          </a:p>
        </p:txBody>
      </p:sp>
      <p:sp>
        <p:nvSpPr>
          <p:cNvPr id="5" name="Text Placeholder 4"/>
          <p:cNvSpPr>
            <a:spLocks noGrp="1"/>
          </p:cNvSpPr>
          <p:nvPr>
            <p:ph type="body" sz="quarter" idx="13"/>
          </p:nvPr>
        </p:nvSpPr>
        <p:spPr>
          <a:xfrm>
            <a:off x="395536" y="915566"/>
            <a:ext cx="9001000" cy="670953"/>
          </a:xfrm>
        </p:spPr>
        <p:txBody>
          <a:bodyPr/>
          <a:lstStyle/>
          <a:p>
            <a:pPr marL="285750" indent="-285750">
              <a:buFont typeface="Arial" panose="020B0604020202020204" pitchFamily="34" charset="0"/>
              <a:buChar char="•"/>
            </a:pPr>
            <a:r>
              <a:rPr lang="en-US" dirty="0"/>
              <a:t>t</a:t>
            </a:r>
            <a:r>
              <a:rPr lang="en-US" dirty="0" smtClean="0"/>
              <a:t>est operation of 80ns pulse picking gap </a:t>
            </a:r>
            <a:r>
              <a:rPr lang="en-DE" dirty="0" smtClean="0">
                <a:sym typeface="Wingdings" panose="05000000000000000000" pitchFamily="2" charset="2"/>
              </a:rPr>
              <a:t></a:t>
            </a:r>
            <a:r>
              <a:rPr lang="en-US" dirty="0" smtClean="0">
                <a:sym typeface="Wingdings" panose="05000000000000000000" pitchFamily="2" charset="2"/>
              </a:rPr>
              <a:t> 4 weeks in user operation</a:t>
            </a:r>
            <a:endParaRPr lang="en-US" dirty="0" smtClean="0"/>
          </a:p>
          <a:p>
            <a:endParaRPr lang="en-US" dirty="0" smtClean="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491630"/>
            <a:ext cx="5666680" cy="1440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3033230"/>
            <a:ext cx="5652840" cy="1440000"/>
          </a:xfrm>
          <a:prstGeom prst="rect">
            <a:avLst/>
          </a:prstGeom>
        </p:spPr>
      </p:pic>
      <p:sp>
        <p:nvSpPr>
          <p:cNvPr id="8" name="Text Placeholder 4"/>
          <p:cNvSpPr txBox="1">
            <a:spLocks/>
          </p:cNvSpPr>
          <p:nvPr/>
        </p:nvSpPr>
        <p:spPr>
          <a:xfrm>
            <a:off x="6189228" y="1688234"/>
            <a:ext cx="2807046" cy="2628412"/>
          </a:xfrm>
          <a:prstGeom prst="rect">
            <a:avLst/>
          </a:prstGeom>
        </p:spPr>
        <p:txBody>
          <a:bodyPr vert="horz" wrap="square" lIns="0" tIns="0" rIns="0" bIns="0" rtlCol="0">
            <a:spAutoFit/>
          </a:bodyPr>
          <a:lstStyle>
            <a:lvl1pPr marL="0" indent="0" algn="l" defTabSz="914400" rtl="0" eaLnBrk="1" latinLnBrk="0" hangingPunct="1">
              <a:lnSpc>
                <a:spcPts val="2400"/>
              </a:lnSpc>
              <a:spcBef>
                <a:spcPct val="20000"/>
              </a:spcBef>
              <a:buFont typeface="Arial" pitchFamily="34" charset="0"/>
              <a:buNone/>
              <a:defRPr sz="1800" b="0" kern="1200" cap="none" baseline="0">
                <a:solidFill>
                  <a:schemeClr val="tx1"/>
                </a:solidFill>
                <a:latin typeface="Arial" pitchFamily="34" charset="0"/>
                <a:ea typeface="+mn-ea"/>
                <a:cs typeface="Arial" pitchFamily="34" charset="0"/>
              </a:defRPr>
            </a:lvl1pPr>
            <a:lvl2pPr marL="742950" indent="-285750" algn="l" defTabSz="914400" rtl="0" eaLnBrk="1" latinLnBrk="0" hangingPunct="1">
              <a:lnSpc>
                <a:spcPts val="2400"/>
              </a:lnSpc>
              <a:spcBef>
                <a:spcPct val="20000"/>
              </a:spcBef>
              <a:buFont typeface="Arial" pitchFamily="34" charset="0"/>
              <a:buChar char="•"/>
              <a:defRPr sz="1800" b="1" kern="1200">
                <a:solidFill>
                  <a:schemeClr val="tx1"/>
                </a:solidFill>
                <a:latin typeface="Arial" pitchFamily="34" charset="0"/>
                <a:ea typeface="+mn-ea"/>
                <a:cs typeface="Arial" pitchFamily="34" charset="0"/>
              </a:defRPr>
            </a:lvl2pPr>
            <a:lvl3pPr marL="5922963" indent="-180975" algn="l" defTabSz="914400" rtl="0" eaLnBrk="1" latinLnBrk="0" hangingPunct="1">
              <a:spcBef>
                <a:spcPct val="20000"/>
              </a:spcBef>
              <a:buFont typeface="Arial" pitchFamily="34" charset="0"/>
              <a:buChar char="•"/>
              <a:tabLst>
                <a:tab pos="1169988" algn="l"/>
              </a:tabLst>
              <a:defRPr sz="1800" b="1" kern="1200">
                <a:solidFill>
                  <a:schemeClr val="tx1"/>
                </a:solidFill>
                <a:latin typeface="Arial" pitchFamily="34" charset="0"/>
                <a:ea typeface="+mn-ea"/>
                <a:cs typeface="Arial" pitchFamily="34" charset="0"/>
              </a:defRPr>
            </a:lvl3pPr>
            <a:lvl4pPr marL="1600200" indent="3248025" algn="l" defTabSz="914400" rtl="0" eaLnBrk="1" latinLnBrk="0" hangingPunct="1">
              <a:spcBef>
                <a:spcPct val="20000"/>
              </a:spcBef>
              <a:buFont typeface="Arial" pitchFamily="34" charset="0"/>
              <a:buNone/>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itchFamily="34" charset="0"/>
              <a:buChar char="•"/>
            </a:pPr>
            <a:r>
              <a:rPr lang="en-US" dirty="0"/>
              <a:t>i</a:t>
            </a:r>
            <a:r>
              <a:rPr lang="en-US" dirty="0" smtClean="0"/>
              <a:t>mproved </a:t>
            </a:r>
            <a:r>
              <a:rPr lang="en-US" dirty="0" err="1" smtClean="0"/>
              <a:t>Touschek</a:t>
            </a:r>
            <a:r>
              <a:rPr lang="en-US" dirty="0" smtClean="0"/>
              <a:t> lifetime (20%)</a:t>
            </a:r>
          </a:p>
          <a:p>
            <a:pPr marL="285750" indent="-285750">
              <a:buFont typeface="Arial" pitchFamily="34" charset="0"/>
              <a:buChar char="•"/>
            </a:pPr>
            <a:r>
              <a:rPr lang="en-US" dirty="0" smtClean="0"/>
              <a:t>less transient synchronous phase shift (120ps </a:t>
            </a:r>
            <a:r>
              <a:rPr lang="en-DE" dirty="0" smtClean="0">
                <a:sym typeface="Wingdings" panose="05000000000000000000" pitchFamily="2" charset="2"/>
              </a:rPr>
              <a:t></a:t>
            </a:r>
            <a:r>
              <a:rPr lang="en-US" dirty="0" smtClean="0">
                <a:sym typeface="Wingdings" panose="05000000000000000000" pitchFamily="2" charset="2"/>
              </a:rPr>
              <a:t> </a:t>
            </a:r>
            <a:r>
              <a:rPr lang="en-US" dirty="0" smtClean="0"/>
              <a:t>60ps)</a:t>
            </a:r>
          </a:p>
          <a:p>
            <a:pPr marL="285750" indent="-285750">
              <a:buFont typeface="Arial" pitchFamily="34" charset="0"/>
              <a:buChar char="•"/>
            </a:pPr>
            <a:r>
              <a:rPr lang="en-US" dirty="0" smtClean="0"/>
              <a:t>less impedance heating</a:t>
            </a:r>
          </a:p>
          <a:p>
            <a:pPr marL="285750" indent="-285750">
              <a:buFont typeface="Arial" pitchFamily="34" charset="0"/>
              <a:buChar char="•"/>
            </a:pPr>
            <a:r>
              <a:rPr lang="en-US" dirty="0" smtClean="0"/>
              <a:t>more difficult pulse picking</a:t>
            </a:r>
          </a:p>
        </p:txBody>
      </p:sp>
    </p:spTree>
    <p:extLst>
      <p:ext uri="{BB962C8B-B14F-4D97-AF65-F5344CB8AC3E}">
        <p14:creationId xmlns:p14="http://schemas.microsoft.com/office/powerpoint/2010/main" val="7857325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BESSY II </a:t>
            </a:r>
            <a:r>
              <a:rPr lang="en-DE" dirty="0" smtClean="0"/>
              <a:t>–</a:t>
            </a:r>
            <a:r>
              <a:rPr lang="en-US" dirty="0" smtClean="0"/>
              <a:t> A third generation light source</a:t>
            </a:r>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2</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mc:AlternateContent xmlns:mc="http://schemas.openxmlformats.org/markup-compatibility/2006" xmlns:a14="http://schemas.microsoft.com/office/drawing/2010/main">
        <mc:Choice Requires="a14">
          <p:graphicFrame>
            <p:nvGraphicFramePr>
              <p:cNvPr id="8" name="Inhaltsplatzhalter 3"/>
              <p:cNvGraphicFramePr>
                <a:graphicFrameLocks/>
              </p:cNvGraphicFramePr>
              <p:nvPr>
                <p:extLst>
                  <p:ext uri="{D42A27DB-BD31-4B8C-83A1-F6EECF244321}">
                    <p14:modId xmlns:p14="http://schemas.microsoft.com/office/powerpoint/2010/main" val="720943359"/>
                  </p:ext>
                </p:extLst>
              </p:nvPr>
            </p:nvGraphicFramePr>
            <p:xfrm>
              <a:off x="5220072" y="843558"/>
              <a:ext cx="3634025" cy="4058593"/>
            </p:xfrm>
            <a:graphic>
              <a:graphicData uri="http://schemas.openxmlformats.org/drawingml/2006/table">
                <a:tbl>
                  <a:tblPr firstRow="1" bandRow="1">
                    <a:tableStyleId>{5C22544A-7EE6-4342-B048-85BDC9FD1C3A}</a:tableStyleId>
                  </a:tblPr>
                  <a:tblGrid>
                    <a:gridCol w="2077919">
                      <a:extLst>
                        <a:ext uri="{9D8B030D-6E8A-4147-A177-3AD203B41FA5}">
                          <a16:colId xmlns:a16="http://schemas.microsoft.com/office/drawing/2014/main" val="20000"/>
                        </a:ext>
                      </a:extLst>
                    </a:gridCol>
                    <a:gridCol w="1556106">
                      <a:extLst>
                        <a:ext uri="{9D8B030D-6E8A-4147-A177-3AD203B41FA5}">
                          <a16:colId xmlns:a16="http://schemas.microsoft.com/office/drawing/2014/main" val="20001"/>
                        </a:ext>
                      </a:extLst>
                    </a:gridCol>
                  </a:tblGrid>
                  <a:tr h="346081">
                    <a:tc gridSpan="2">
                      <a:txBody>
                        <a:bodyPr/>
                        <a:lstStyle/>
                        <a:p>
                          <a:pPr algn="ctr"/>
                          <a:r>
                            <a:rPr lang="en-US" sz="1500" baseline="0" noProof="0" dirty="0" smtClean="0">
                              <a:solidFill>
                                <a:schemeClr val="bg1"/>
                              </a:solidFill>
                            </a:rPr>
                            <a:t>Parameters</a:t>
                          </a:r>
                          <a:endParaRPr lang="en-US" sz="1500" noProof="0" dirty="0">
                            <a:solidFill>
                              <a:schemeClr val="bg1"/>
                            </a:solidFill>
                          </a:endParaRPr>
                        </a:p>
                      </a:txBody>
                      <a:tcPr marL="68580" marR="68580" marT="34290" marB="34290"/>
                    </a:tc>
                    <a:tc hMerge="1">
                      <a:txBody>
                        <a:bodyPr/>
                        <a:lstStyle/>
                        <a:p>
                          <a:endParaRPr lang="en-US" dirty="0"/>
                        </a:p>
                      </a:txBody>
                      <a:tcPr/>
                    </a:tc>
                    <a:extLst>
                      <a:ext uri="{0D108BD9-81ED-4DB2-BD59-A6C34878D82A}">
                        <a16:rowId xmlns:a16="http://schemas.microsoft.com/office/drawing/2014/main" val="10000"/>
                      </a:ext>
                    </a:extLst>
                  </a:tr>
                  <a:tr h="346081">
                    <a:tc>
                      <a:txBody>
                        <a:bodyPr/>
                        <a:lstStyle/>
                        <a:p>
                          <a:r>
                            <a:rPr lang="en-US" sz="1500" noProof="0" dirty="0" smtClean="0">
                              <a:latin typeface="Arial" panose="020B0604020202020204" pitchFamily="34" charset="0"/>
                              <a:cs typeface="Arial" panose="020B0604020202020204" pitchFamily="34" charset="0"/>
                            </a:rPr>
                            <a:t>Energy</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pPr algn="r"/>
                          <a14:m>
                            <m:oMathPara xmlns:m="http://schemas.openxmlformats.org/officeDocument/2006/math">
                              <m:oMathParaPr>
                                <m:jc m:val="right"/>
                              </m:oMathParaPr>
                              <m:oMath xmlns:m="http://schemas.openxmlformats.org/officeDocument/2006/math">
                                <m:r>
                                  <a:rPr lang="en-US" sz="1500" i="1" noProof="0" smtClean="0">
                                    <a:latin typeface="Cambria Math" panose="02040503050406030204" pitchFamily="18" charset="0"/>
                                  </a:rPr>
                                  <m:t>1.7 </m:t>
                                </m:r>
                                <m:r>
                                  <m:rPr>
                                    <m:sty m:val="p"/>
                                  </m:rPr>
                                  <a:rPr lang="en-US" sz="1500" i="0" noProof="0" smtClean="0">
                                    <a:latin typeface="Cambria Math" panose="02040503050406030204" pitchFamily="18" charset="0"/>
                                  </a:rPr>
                                  <m:t>GeV</m:t>
                                </m:r>
                              </m:oMath>
                            </m:oMathPara>
                          </a14:m>
                          <a:endParaRPr lang="en-US" sz="1500" i="0" noProof="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1"/>
                      </a:ext>
                    </a:extLst>
                  </a:tr>
                  <a:tr h="346081">
                    <a:tc>
                      <a:txBody>
                        <a:bodyPr/>
                        <a:lstStyle/>
                        <a:p>
                          <a:r>
                            <a:rPr lang="en-US" sz="1500" noProof="0" dirty="0" smtClean="0">
                              <a:latin typeface="Arial" panose="020B0604020202020204" pitchFamily="34" charset="0"/>
                              <a:cs typeface="Arial" panose="020B0604020202020204" pitchFamily="34" charset="0"/>
                            </a:rPr>
                            <a:t>Circumference</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pPr algn="r"/>
                          <a14:m>
                            <m:oMathPara xmlns:m="http://schemas.openxmlformats.org/officeDocument/2006/math">
                              <m:oMathParaPr>
                                <m:jc m:val="right"/>
                              </m:oMathParaPr>
                              <m:oMath xmlns:m="http://schemas.openxmlformats.org/officeDocument/2006/math">
                                <m:r>
                                  <a:rPr lang="en-US" sz="1500" i="1" noProof="0" smtClean="0">
                                    <a:latin typeface="Cambria Math" panose="02040503050406030204" pitchFamily="18" charset="0"/>
                                  </a:rPr>
                                  <m:t>240 </m:t>
                                </m:r>
                                <m:r>
                                  <m:rPr>
                                    <m:sty m:val="p"/>
                                  </m:rPr>
                                  <a:rPr lang="en-US" sz="1500" i="0" noProof="0" smtClean="0">
                                    <a:latin typeface="Cambria Math" panose="02040503050406030204" pitchFamily="18" charset="0"/>
                                  </a:rPr>
                                  <m:t>m</m:t>
                                </m:r>
                              </m:oMath>
                            </m:oMathPara>
                          </a14:m>
                          <a:endParaRPr lang="en-US" sz="1500" i="0" noProof="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2"/>
                      </a:ext>
                    </a:extLst>
                  </a:tr>
                  <a:tr h="429269">
                    <a:tc>
                      <a:txBody>
                        <a:bodyPr/>
                        <a:lstStyle/>
                        <a:p>
                          <a:r>
                            <a:rPr lang="en-US" sz="1500" noProof="0" dirty="0" smtClean="0">
                              <a:latin typeface="Arial" panose="020B0604020202020204" pitchFamily="34" charset="0"/>
                              <a:cs typeface="Arial" panose="020B0604020202020204" pitchFamily="34" charset="0"/>
                            </a:rPr>
                            <a:t>Horizontal</a:t>
                          </a:r>
                          <a:r>
                            <a:rPr lang="en-US" sz="1500" baseline="0" noProof="0" dirty="0" smtClean="0">
                              <a:latin typeface="Arial" panose="020B0604020202020204" pitchFamily="34" charset="0"/>
                              <a:cs typeface="Arial" panose="020B0604020202020204" pitchFamily="34" charset="0"/>
                            </a:rPr>
                            <a:t> emittance</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pPr algn="r"/>
                          <a14:m>
                            <m:oMathPara xmlns:m="http://schemas.openxmlformats.org/officeDocument/2006/math">
                              <m:oMathParaPr>
                                <m:jc m:val="right"/>
                              </m:oMathParaPr>
                              <m:oMath xmlns:m="http://schemas.openxmlformats.org/officeDocument/2006/math">
                                <m:r>
                                  <a:rPr lang="en-US" sz="1500" i="1" noProof="0" smtClean="0">
                                    <a:latin typeface="Cambria Math" panose="02040503050406030204" pitchFamily="18" charset="0"/>
                                  </a:rPr>
                                  <m:t>7 </m:t>
                                </m:r>
                                <m:r>
                                  <m:rPr>
                                    <m:sty m:val="p"/>
                                  </m:rPr>
                                  <a:rPr lang="en-US" sz="1500" i="0" noProof="0" smtClean="0">
                                    <a:latin typeface="Cambria Math" panose="02040503050406030204" pitchFamily="18" charset="0"/>
                                  </a:rPr>
                                  <m:t>nm</m:t>
                                </m:r>
                                <m:r>
                                  <a:rPr lang="en-US" sz="1500" i="0" noProof="0" smtClean="0">
                                    <a:latin typeface="Cambria Math" panose="02040503050406030204" pitchFamily="18" charset="0"/>
                                  </a:rPr>
                                  <m:t> </m:t>
                                </m:r>
                                <m:r>
                                  <m:rPr>
                                    <m:sty m:val="p"/>
                                  </m:rPr>
                                  <a:rPr lang="en-US" sz="1500" i="0" noProof="0" smtClean="0">
                                    <a:latin typeface="Cambria Math" panose="02040503050406030204" pitchFamily="18" charset="0"/>
                                  </a:rPr>
                                  <m:t>rad</m:t>
                                </m:r>
                              </m:oMath>
                            </m:oMathPara>
                          </a14:m>
                          <a:endParaRPr lang="en-US" sz="1500" i="0" noProof="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3"/>
                      </a:ext>
                    </a:extLst>
                  </a:tr>
                  <a:tr h="347325">
                    <a:tc>
                      <a:txBody>
                        <a:bodyPr/>
                        <a:lstStyle/>
                        <a:p>
                          <a:r>
                            <a:rPr lang="en-US" sz="1500" noProof="0" dirty="0" smtClean="0">
                              <a:latin typeface="Arial" panose="020B0604020202020204" pitchFamily="34" charset="0"/>
                              <a:cs typeface="Arial" panose="020B0604020202020204" pitchFamily="34" charset="0"/>
                            </a:rPr>
                            <a:t>Beam current</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pPr algn="r"/>
                          <a14:m>
                            <m:oMathPara xmlns:m="http://schemas.openxmlformats.org/officeDocument/2006/math">
                              <m:oMathParaPr>
                                <m:jc m:val="right"/>
                              </m:oMathParaPr>
                              <m:oMath xmlns:m="http://schemas.openxmlformats.org/officeDocument/2006/math">
                                <m:r>
                                  <a:rPr lang="en-US" sz="1500" i="1" noProof="0" smtClean="0">
                                    <a:latin typeface="Cambria Math" panose="02040503050406030204" pitchFamily="18" charset="0"/>
                                  </a:rPr>
                                  <m:t>300</m:t>
                                </m:r>
                                <m:r>
                                  <a:rPr lang="en-US" sz="1500" i="1" baseline="0" noProof="0" smtClean="0">
                                    <a:latin typeface="Cambria Math" panose="02040503050406030204" pitchFamily="18" charset="0"/>
                                  </a:rPr>
                                  <m:t> </m:t>
                                </m:r>
                                <m:r>
                                  <m:rPr>
                                    <m:sty m:val="p"/>
                                  </m:rPr>
                                  <a:rPr lang="en-US" sz="1500" i="0" baseline="0" noProof="0" smtClean="0">
                                    <a:latin typeface="Cambria Math" panose="02040503050406030204" pitchFamily="18" charset="0"/>
                                  </a:rPr>
                                  <m:t>mA</m:t>
                                </m:r>
                              </m:oMath>
                            </m:oMathPara>
                          </a14:m>
                          <a:endParaRPr lang="en-US" sz="1500" i="0" noProof="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4"/>
                      </a:ext>
                    </a:extLst>
                  </a:tr>
                  <a:tr h="346081">
                    <a:tc>
                      <a:txBody>
                        <a:bodyPr/>
                        <a:lstStyle/>
                        <a:p>
                          <a:r>
                            <a:rPr lang="en-US" sz="1500" noProof="0" dirty="0" smtClean="0">
                              <a:latin typeface="Arial" panose="020B0604020202020204" pitchFamily="34" charset="0"/>
                              <a:cs typeface="Arial" panose="020B0604020202020204" pitchFamily="34" charset="0"/>
                            </a:rPr>
                            <a:t>RF frequency</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pPr algn="r"/>
                          <a14:m>
                            <m:oMathPara xmlns:m="http://schemas.openxmlformats.org/officeDocument/2006/math">
                              <m:oMathParaPr>
                                <m:jc m:val="right"/>
                              </m:oMathParaPr>
                              <m:oMath xmlns:m="http://schemas.openxmlformats.org/officeDocument/2006/math">
                                <m:r>
                                  <a:rPr lang="en-US" sz="1500" i="1" noProof="0" smtClean="0">
                                    <a:latin typeface="Cambria Math" panose="02040503050406030204" pitchFamily="18" charset="0"/>
                                  </a:rPr>
                                  <m:t>500 </m:t>
                                </m:r>
                                <m:r>
                                  <m:rPr>
                                    <m:sty m:val="p"/>
                                  </m:rPr>
                                  <a:rPr lang="en-US" sz="1500" i="0" noProof="0" smtClean="0">
                                    <a:latin typeface="Cambria Math" panose="02040503050406030204" pitchFamily="18" charset="0"/>
                                  </a:rPr>
                                  <m:t>MHz</m:t>
                                </m:r>
                              </m:oMath>
                            </m:oMathPara>
                          </a14:m>
                          <a:endParaRPr lang="en-US" sz="1500" i="0" noProof="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5"/>
                      </a:ext>
                    </a:extLst>
                  </a:tr>
                  <a:tr h="346081">
                    <a:tc>
                      <a:txBody>
                        <a:bodyPr/>
                        <a:lstStyle/>
                        <a:p>
                          <a:r>
                            <a:rPr lang="en-US" sz="1500" noProof="0" dirty="0" smtClean="0">
                              <a:latin typeface="Arial" panose="020B0604020202020204" pitchFamily="34" charset="0"/>
                              <a:cs typeface="Arial" panose="020B0604020202020204" pitchFamily="34" charset="0"/>
                            </a:rPr>
                            <a:t>max. RF voltage</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pPr algn="r"/>
                          <a14:m>
                            <m:oMathPara xmlns:m="http://schemas.openxmlformats.org/officeDocument/2006/math">
                              <m:oMathParaPr>
                                <m:jc m:val="right"/>
                              </m:oMathParaPr>
                              <m:oMath xmlns:m="http://schemas.openxmlformats.org/officeDocument/2006/math">
                                <m:r>
                                  <a:rPr lang="en-US" sz="1500" i="1" noProof="0" smtClean="0">
                                    <a:latin typeface="Cambria Math" panose="02040503050406030204" pitchFamily="18" charset="0"/>
                                  </a:rPr>
                                  <m:t>2 </m:t>
                                </m:r>
                                <m:r>
                                  <m:rPr>
                                    <m:sty m:val="p"/>
                                  </m:rPr>
                                  <a:rPr lang="en-US" sz="1500" i="0" noProof="0" smtClean="0">
                                    <a:latin typeface="Cambria Math" panose="02040503050406030204" pitchFamily="18" charset="0"/>
                                  </a:rPr>
                                  <m:t>MV</m:t>
                                </m:r>
                              </m:oMath>
                            </m:oMathPara>
                          </a14:m>
                          <a:endParaRPr lang="en-US" sz="1500" i="0" noProof="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6"/>
                      </a:ext>
                    </a:extLst>
                  </a:tr>
                  <a:tr h="721239">
                    <a:tc>
                      <a:txBody>
                        <a:bodyPr/>
                        <a:lstStyle/>
                        <a:p>
                          <a:r>
                            <a:rPr lang="en-US" sz="1500" noProof="0" dirty="0" smtClean="0">
                              <a:latin typeface="Arial" panose="020B0604020202020204" pitchFamily="34" charset="0"/>
                              <a:cs typeface="Arial" panose="020B0604020202020204" pitchFamily="34" charset="0"/>
                            </a:rPr>
                            <a:t>Bunch length</a:t>
                          </a:r>
                          <a:br>
                            <a:rPr lang="en-US" sz="1500" noProof="0" dirty="0" smtClean="0">
                              <a:latin typeface="Arial" panose="020B0604020202020204" pitchFamily="34" charset="0"/>
                              <a:cs typeface="Arial" panose="020B0604020202020204" pitchFamily="34" charset="0"/>
                            </a:rPr>
                          </a:br>
                          <a:r>
                            <a:rPr lang="en-US" sz="1500" noProof="0" dirty="0" smtClean="0">
                              <a:latin typeface="Arial" panose="020B0604020202020204" pitchFamily="34" charset="0"/>
                              <a:cs typeface="Arial" panose="020B0604020202020204" pitchFamily="34" charset="0"/>
                            </a:rPr>
                            <a:t>(zero</a:t>
                          </a:r>
                          <a:r>
                            <a:rPr lang="en-US" sz="1500" baseline="0" noProof="0" dirty="0" smtClean="0">
                              <a:latin typeface="Arial" panose="020B0604020202020204" pitchFamily="34" charset="0"/>
                              <a:cs typeface="Arial" panose="020B0604020202020204" pitchFamily="34" charset="0"/>
                            </a:rPr>
                            <a:t> current</a:t>
                          </a:r>
                          <a:r>
                            <a:rPr lang="en-US" sz="1500" noProof="0" dirty="0" smtClean="0">
                              <a:latin typeface="Arial" panose="020B0604020202020204" pitchFamily="34" charset="0"/>
                              <a:cs typeface="Arial" panose="020B0604020202020204" pitchFamily="34" charset="0"/>
                            </a:rPr>
                            <a:t>)</a:t>
                          </a:r>
                        </a:p>
                        <a:p>
                          <a:r>
                            <a:rPr lang="en-US" sz="1500" noProof="0" dirty="0" smtClean="0">
                              <a:latin typeface="Arial" panose="020B0604020202020204" pitchFamily="34" charset="0"/>
                              <a:cs typeface="Arial" panose="020B0604020202020204" pitchFamily="34" charset="0"/>
                            </a:rPr>
                            <a:t>                          </a:t>
                          </a:r>
                          <a:r>
                            <a:rPr lang="en-US" sz="1500" baseline="0" noProof="0" dirty="0" smtClean="0">
                              <a:latin typeface="Arial" panose="020B0604020202020204" pitchFamily="34" charset="0"/>
                              <a:cs typeface="Arial" panose="020B0604020202020204" pitchFamily="34" charset="0"/>
                            </a:rPr>
                            <a:t> </a:t>
                          </a:r>
                          <a:r>
                            <a:rPr lang="en-US" sz="1500" noProof="0" dirty="0" smtClean="0">
                              <a:latin typeface="Arial" panose="020B0604020202020204" pitchFamily="34" charset="0"/>
                              <a:cs typeface="Arial" panose="020B0604020202020204" pitchFamily="34" charset="0"/>
                            </a:rPr>
                            <a:t>low-α</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pPr algn="r"/>
                          <a14:m>
                            <m:oMathPara xmlns:m="http://schemas.openxmlformats.org/officeDocument/2006/math">
                              <m:oMathParaPr>
                                <m:jc m:val="right"/>
                              </m:oMathParaPr>
                              <m:oMath xmlns:m="http://schemas.openxmlformats.org/officeDocument/2006/math">
                                <m:r>
                                  <a:rPr lang="en-US" sz="1500" i="1" noProof="0" smtClean="0">
                                    <a:latin typeface="Cambria Math" panose="02040503050406030204" pitchFamily="18" charset="0"/>
                                  </a:rPr>
                                  <m:t>1</m:t>
                                </m:r>
                                <m:r>
                                  <a:rPr lang="de-DE" sz="1500" b="0" i="1" noProof="0" smtClean="0">
                                    <a:latin typeface="Cambria Math" panose="02040503050406030204" pitchFamily="18" charset="0"/>
                                  </a:rPr>
                                  <m:t>0</m:t>
                                </m:r>
                                <m:r>
                                  <a:rPr lang="en-US" sz="1500" i="1" noProof="0" smtClean="0">
                                    <a:latin typeface="Cambria Math" panose="02040503050406030204" pitchFamily="18" charset="0"/>
                                  </a:rPr>
                                  <m:t> </m:t>
                                </m:r>
                                <m:r>
                                  <m:rPr>
                                    <m:sty m:val="p"/>
                                  </m:rPr>
                                  <a:rPr lang="en-US" sz="1500" i="0" noProof="0" smtClean="0">
                                    <a:latin typeface="Cambria Math" panose="02040503050406030204" pitchFamily="18" charset="0"/>
                                  </a:rPr>
                                  <m:t>ps</m:t>
                                </m:r>
                              </m:oMath>
                            </m:oMathPara>
                          </a14:m>
                          <a:r>
                            <a:rPr lang="en-US" sz="1500" i="0" noProof="0" dirty="0" smtClean="0">
                              <a:latin typeface="Arial" panose="020B0604020202020204" pitchFamily="34" charset="0"/>
                              <a:cs typeface="Arial" panose="020B0604020202020204" pitchFamily="34" charset="0"/>
                            </a:rPr>
                            <a:t/>
                          </a:r>
                          <a:br>
                            <a:rPr lang="en-US" sz="1500" i="0" noProof="0" dirty="0" smtClean="0">
                              <a:latin typeface="Arial" panose="020B0604020202020204" pitchFamily="34" charset="0"/>
                              <a:cs typeface="Arial" panose="020B0604020202020204" pitchFamily="34" charset="0"/>
                            </a:rPr>
                          </a:br>
                          <a:endParaRPr lang="en-US" sz="1500" i="0" noProof="0" dirty="0" smtClean="0">
                            <a:latin typeface="Arial" panose="020B0604020202020204" pitchFamily="34" charset="0"/>
                            <a:cs typeface="Arial" panose="020B0604020202020204" pitchFamily="34" charset="0"/>
                          </a:endParaRPr>
                        </a:p>
                        <a:p>
                          <a:pPr algn="r"/>
                          <a:endParaRPr lang="en-US" sz="1500" i="0" noProof="0" dirty="0" smtClean="0">
                            <a:latin typeface="Arial" panose="020B0604020202020204" pitchFamily="34" charset="0"/>
                            <a:cs typeface="Arial" panose="020B0604020202020204" pitchFamily="34" charset="0"/>
                          </a:endParaRPr>
                        </a:p>
                        <a:p>
                          <a:pPr algn="r"/>
                          <a14:m>
                            <m:oMathPara xmlns:m="http://schemas.openxmlformats.org/officeDocument/2006/math">
                              <m:oMathParaPr>
                                <m:jc m:val="right"/>
                              </m:oMathParaPr>
                              <m:oMath xmlns:m="http://schemas.openxmlformats.org/officeDocument/2006/math">
                                <m:r>
                                  <a:rPr lang="en-US" sz="1500" i="1" noProof="0" smtClean="0">
                                    <a:latin typeface="Cambria Math" panose="02040503050406030204" pitchFamily="18" charset="0"/>
                                  </a:rPr>
                                  <m:t>2 </m:t>
                                </m:r>
                                <m:r>
                                  <m:rPr>
                                    <m:sty m:val="p"/>
                                  </m:rPr>
                                  <a:rPr lang="en-US" sz="1500" i="0" noProof="0" smtClean="0">
                                    <a:latin typeface="Cambria Math" panose="02040503050406030204" pitchFamily="18" charset="0"/>
                                  </a:rPr>
                                  <m:t>ps</m:t>
                                </m:r>
                              </m:oMath>
                            </m:oMathPara>
                          </a14:m>
                          <a:endParaRPr lang="en-US" sz="1500" i="0" noProof="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7"/>
                      </a:ext>
                    </a:extLst>
                  </a:tr>
                  <a:tr h="797214">
                    <a:tc>
                      <a:txBody>
                        <a:bodyPr/>
                        <a:lstStyle/>
                        <a:p>
                          <a:r>
                            <a:rPr lang="en-US" sz="1500" noProof="0" dirty="0" smtClean="0">
                              <a:latin typeface="Arial" panose="020B0604020202020204" pitchFamily="34" charset="0"/>
                              <a:cs typeface="Arial" panose="020B0604020202020204" pitchFamily="34" charset="0"/>
                            </a:rPr>
                            <a:t>Mom. Comp. factor</a:t>
                          </a:r>
                          <a:br>
                            <a:rPr lang="en-US" sz="1500" noProof="0" dirty="0" smtClean="0">
                              <a:latin typeface="Arial" panose="020B0604020202020204" pitchFamily="34" charset="0"/>
                              <a:cs typeface="Arial" panose="020B0604020202020204" pitchFamily="34" charset="0"/>
                            </a:rPr>
                          </a:br>
                          <a:r>
                            <a:rPr lang="en-US" sz="1500" noProof="0" dirty="0" smtClean="0">
                              <a:latin typeface="Arial" panose="020B0604020202020204" pitchFamily="34" charset="0"/>
                              <a:cs typeface="Arial" panose="020B0604020202020204" pitchFamily="34" charset="0"/>
                            </a:rPr>
                            <a:t>                           low-α</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pPr algn="r"/>
                          <a14:m>
                            <m:oMathPara xmlns:m="http://schemas.openxmlformats.org/officeDocument/2006/math">
                              <m:oMathParaPr>
                                <m:jc m:val="right"/>
                              </m:oMathParaPr>
                              <m:oMath xmlns:m="http://schemas.openxmlformats.org/officeDocument/2006/math">
                                <m:r>
                                  <a:rPr lang="en-US" sz="1500" b="0" i="1" noProof="0" smtClean="0">
                                    <a:latin typeface="Cambria Math" panose="02040503050406030204" pitchFamily="18" charset="0"/>
                                  </a:rPr>
                                  <m:t>7</m:t>
                                </m:r>
                                <m:r>
                                  <a:rPr lang="de-DE" sz="1500" b="0" i="1" noProof="0" smtClean="0">
                                    <a:latin typeface="Cambria Math" panose="02040503050406030204" pitchFamily="18" charset="0"/>
                                  </a:rPr>
                                  <m:t>.5</m:t>
                                </m:r>
                                <m:r>
                                  <a:rPr lang="en-US" sz="1500" b="0" i="1" noProof="0" smtClean="0">
                                    <a:latin typeface="Cambria Math" panose="02040503050406030204" pitchFamily="18" charset="0"/>
                                  </a:rPr>
                                  <m:t> </m:t>
                                </m:r>
                                <m:r>
                                  <a:rPr lang="en-US" sz="1500" b="0" i="1" noProof="0" smtClean="0">
                                    <a:latin typeface="Cambria Math" panose="02040503050406030204" pitchFamily="18" charset="0"/>
                                    <a:ea typeface="Cambria Math" panose="02040503050406030204" pitchFamily="18" charset="0"/>
                                  </a:rPr>
                                  <m:t>×</m:t>
                                </m:r>
                                <m:sSup>
                                  <m:sSupPr>
                                    <m:ctrlPr>
                                      <a:rPr lang="en-US" sz="1500" b="0" i="1" noProof="0" smtClean="0">
                                        <a:latin typeface="Cambria Math" panose="02040503050406030204" pitchFamily="18" charset="0"/>
                                        <a:ea typeface="Cambria Math" panose="02040503050406030204" pitchFamily="18" charset="0"/>
                                      </a:rPr>
                                    </m:ctrlPr>
                                  </m:sSupPr>
                                  <m:e>
                                    <m:r>
                                      <a:rPr lang="en-US" sz="1500" b="0" i="1" noProof="0" smtClean="0">
                                        <a:latin typeface="Cambria Math" panose="02040503050406030204" pitchFamily="18" charset="0"/>
                                        <a:ea typeface="Cambria Math" panose="02040503050406030204" pitchFamily="18" charset="0"/>
                                      </a:rPr>
                                      <m:t>10</m:t>
                                    </m:r>
                                  </m:e>
                                  <m:sup>
                                    <m:r>
                                      <a:rPr lang="en-US" sz="1500" b="0" i="1" noProof="0" smtClean="0">
                                        <a:latin typeface="Cambria Math" panose="02040503050406030204" pitchFamily="18" charset="0"/>
                                        <a:ea typeface="Cambria Math" panose="02040503050406030204" pitchFamily="18" charset="0"/>
                                      </a:rPr>
                                      <m:t>−4</m:t>
                                    </m:r>
                                  </m:sup>
                                </m:sSup>
                              </m:oMath>
                            </m:oMathPara>
                          </a14:m>
                          <a:endParaRPr lang="de-DE" sz="1500" b="0" noProof="0" dirty="0" smtClean="0">
                            <a:latin typeface="Arial" panose="020B0604020202020204" pitchFamily="34" charset="0"/>
                            <a:ea typeface="Cambria Math" panose="02040503050406030204" pitchFamily="18"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r>
                                  <a:rPr lang="de-DE" sz="1500" b="0" i="1" noProof="0" smtClean="0">
                                    <a:latin typeface="Cambria Math" panose="02040503050406030204" pitchFamily="18" charset="0"/>
                                  </a:rPr>
                                  <m:t>3.5</m:t>
                                </m:r>
                                <m:r>
                                  <a:rPr lang="en-US" sz="1500" b="0" i="1" noProof="0" smtClean="0">
                                    <a:latin typeface="Cambria Math" panose="02040503050406030204" pitchFamily="18" charset="0"/>
                                  </a:rPr>
                                  <m:t> </m:t>
                                </m:r>
                                <m:r>
                                  <a:rPr lang="en-US" sz="1500" b="0" i="1" noProof="0" smtClean="0">
                                    <a:latin typeface="Cambria Math" panose="02040503050406030204" pitchFamily="18" charset="0"/>
                                    <a:ea typeface="Cambria Math" panose="02040503050406030204" pitchFamily="18" charset="0"/>
                                  </a:rPr>
                                  <m:t>×</m:t>
                                </m:r>
                                <m:sSup>
                                  <m:sSupPr>
                                    <m:ctrlPr>
                                      <a:rPr lang="en-US" sz="1500" b="0" i="1" noProof="0" smtClean="0">
                                        <a:latin typeface="Cambria Math" panose="02040503050406030204" pitchFamily="18" charset="0"/>
                                        <a:ea typeface="Cambria Math" panose="02040503050406030204" pitchFamily="18" charset="0"/>
                                      </a:rPr>
                                    </m:ctrlPr>
                                  </m:sSupPr>
                                  <m:e>
                                    <m:r>
                                      <a:rPr lang="en-US" sz="1500" b="0" i="1" noProof="0" smtClean="0">
                                        <a:latin typeface="Cambria Math" panose="02040503050406030204" pitchFamily="18" charset="0"/>
                                        <a:ea typeface="Cambria Math" panose="02040503050406030204" pitchFamily="18" charset="0"/>
                                      </a:rPr>
                                      <m:t>10</m:t>
                                    </m:r>
                                  </m:e>
                                  <m:sup>
                                    <m:r>
                                      <a:rPr lang="en-US" sz="1500" b="0" i="1" noProof="0" smtClean="0">
                                        <a:latin typeface="Cambria Math" panose="02040503050406030204" pitchFamily="18" charset="0"/>
                                        <a:ea typeface="Cambria Math" panose="02040503050406030204" pitchFamily="18" charset="0"/>
                                      </a:rPr>
                                      <m:t>−</m:t>
                                    </m:r>
                                    <m:r>
                                      <a:rPr lang="de-DE" sz="1500" b="0" i="1" noProof="0" smtClean="0">
                                        <a:latin typeface="Cambria Math" panose="02040503050406030204" pitchFamily="18" charset="0"/>
                                        <a:ea typeface="Cambria Math" panose="02040503050406030204" pitchFamily="18" charset="0"/>
                                      </a:rPr>
                                      <m:t>5</m:t>
                                    </m:r>
                                  </m:sup>
                                </m:sSup>
                              </m:oMath>
                            </m:oMathPara>
                          </a14:m>
                          <a:endParaRPr lang="en-US" sz="1500" noProof="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8"/>
                      </a:ext>
                    </a:extLst>
                  </a:tr>
                </a:tbl>
              </a:graphicData>
            </a:graphic>
          </p:graphicFrame>
        </mc:Choice>
        <mc:Fallback xmlns="">
          <p:graphicFrame>
            <p:nvGraphicFramePr>
              <p:cNvPr id="8" name="Inhaltsplatzhalter 3"/>
              <p:cNvGraphicFramePr>
                <a:graphicFrameLocks/>
              </p:cNvGraphicFramePr>
              <p:nvPr>
                <p:extLst>
                  <p:ext uri="{D42A27DB-BD31-4B8C-83A1-F6EECF244321}">
                    <p14:modId xmlns:p14="http://schemas.microsoft.com/office/powerpoint/2010/main" val="720943359"/>
                  </p:ext>
                </p:extLst>
              </p:nvPr>
            </p:nvGraphicFramePr>
            <p:xfrm>
              <a:off x="5220072" y="843558"/>
              <a:ext cx="3634025" cy="4058593"/>
            </p:xfrm>
            <a:graphic>
              <a:graphicData uri="http://schemas.openxmlformats.org/drawingml/2006/table">
                <a:tbl>
                  <a:tblPr firstRow="1" bandRow="1">
                    <a:tableStyleId>{5C22544A-7EE6-4342-B048-85BDC9FD1C3A}</a:tableStyleId>
                  </a:tblPr>
                  <a:tblGrid>
                    <a:gridCol w="2077919">
                      <a:extLst>
                        <a:ext uri="{9D8B030D-6E8A-4147-A177-3AD203B41FA5}">
                          <a16:colId xmlns:a16="http://schemas.microsoft.com/office/drawing/2014/main" val="20000"/>
                        </a:ext>
                      </a:extLst>
                    </a:gridCol>
                    <a:gridCol w="1556106">
                      <a:extLst>
                        <a:ext uri="{9D8B030D-6E8A-4147-A177-3AD203B41FA5}">
                          <a16:colId xmlns:a16="http://schemas.microsoft.com/office/drawing/2014/main" val="20001"/>
                        </a:ext>
                      </a:extLst>
                    </a:gridCol>
                  </a:tblGrid>
                  <a:tr h="346081">
                    <a:tc gridSpan="2">
                      <a:txBody>
                        <a:bodyPr/>
                        <a:lstStyle/>
                        <a:p>
                          <a:pPr algn="ctr"/>
                          <a:r>
                            <a:rPr lang="en-US" sz="1500" baseline="0" noProof="0" dirty="0" smtClean="0">
                              <a:solidFill>
                                <a:schemeClr val="bg1"/>
                              </a:solidFill>
                            </a:rPr>
                            <a:t>Parameters</a:t>
                          </a:r>
                          <a:endParaRPr lang="en-US" sz="1500" noProof="0" dirty="0">
                            <a:solidFill>
                              <a:schemeClr val="bg1"/>
                            </a:solidFill>
                          </a:endParaRPr>
                        </a:p>
                      </a:txBody>
                      <a:tcPr marL="68580" marR="68580" marT="34290" marB="34290"/>
                    </a:tc>
                    <a:tc hMerge="1">
                      <a:txBody>
                        <a:bodyPr/>
                        <a:lstStyle/>
                        <a:p>
                          <a:endParaRPr lang="en-US" dirty="0"/>
                        </a:p>
                      </a:txBody>
                      <a:tcPr/>
                    </a:tc>
                    <a:extLst>
                      <a:ext uri="{0D108BD9-81ED-4DB2-BD59-A6C34878D82A}">
                        <a16:rowId xmlns:a16="http://schemas.microsoft.com/office/drawing/2014/main" val="10000"/>
                      </a:ext>
                    </a:extLst>
                  </a:tr>
                  <a:tr h="346081">
                    <a:tc>
                      <a:txBody>
                        <a:bodyPr/>
                        <a:lstStyle/>
                        <a:p>
                          <a:r>
                            <a:rPr lang="en-US" sz="1500" noProof="0" dirty="0" smtClean="0">
                              <a:latin typeface="Arial" panose="020B0604020202020204" pitchFamily="34" charset="0"/>
                              <a:cs typeface="Arial" panose="020B0604020202020204" pitchFamily="34" charset="0"/>
                            </a:rPr>
                            <a:t>Energy</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endParaRPr lang="en-US"/>
                        </a:p>
                      </a:txBody>
                      <a:tcPr marL="68580" marR="68580" marT="34290" marB="34290">
                        <a:blipFill>
                          <a:blip r:embed="rId2"/>
                          <a:stretch>
                            <a:fillRect l="-133594" t="-107018" r="-1563" b="-973684"/>
                          </a:stretch>
                        </a:blipFill>
                      </a:tcPr>
                    </a:tc>
                    <a:extLst>
                      <a:ext uri="{0D108BD9-81ED-4DB2-BD59-A6C34878D82A}">
                        <a16:rowId xmlns:a16="http://schemas.microsoft.com/office/drawing/2014/main" val="10001"/>
                      </a:ext>
                    </a:extLst>
                  </a:tr>
                  <a:tr h="346081">
                    <a:tc>
                      <a:txBody>
                        <a:bodyPr/>
                        <a:lstStyle/>
                        <a:p>
                          <a:r>
                            <a:rPr lang="en-US" sz="1500" noProof="0" dirty="0" smtClean="0">
                              <a:latin typeface="Arial" panose="020B0604020202020204" pitchFamily="34" charset="0"/>
                              <a:cs typeface="Arial" panose="020B0604020202020204" pitchFamily="34" charset="0"/>
                            </a:rPr>
                            <a:t>Circumference</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endParaRPr lang="en-US"/>
                        </a:p>
                      </a:txBody>
                      <a:tcPr marL="68580" marR="68580" marT="34290" marB="34290">
                        <a:blipFill>
                          <a:blip r:embed="rId2"/>
                          <a:stretch>
                            <a:fillRect l="-133594" t="-207018" r="-1563" b="-873684"/>
                          </a:stretch>
                        </a:blipFill>
                      </a:tcPr>
                    </a:tc>
                    <a:extLst>
                      <a:ext uri="{0D108BD9-81ED-4DB2-BD59-A6C34878D82A}">
                        <a16:rowId xmlns:a16="http://schemas.microsoft.com/office/drawing/2014/main" val="10002"/>
                      </a:ext>
                    </a:extLst>
                  </a:tr>
                  <a:tr h="429269">
                    <a:tc>
                      <a:txBody>
                        <a:bodyPr/>
                        <a:lstStyle/>
                        <a:p>
                          <a:r>
                            <a:rPr lang="en-US" sz="1500" noProof="0" dirty="0" smtClean="0">
                              <a:latin typeface="Arial" panose="020B0604020202020204" pitchFamily="34" charset="0"/>
                              <a:cs typeface="Arial" panose="020B0604020202020204" pitchFamily="34" charset="0"/>
                            </a:rPr>
                            <a:t>Horizontal</a:t>
                          </a:r>
                          <a:r>
                            <a:rPr lang="en-US" sz="1500" baseline="0" noProof="0" dirty="0" smtClean="0">
                              <a:latin typeface="Arial" panose="020B0604020202020204" pitchFamily="34" charset="0"/>
                              <a:cs typeface="Arial" panose="020B0604020202020204" pitchFamily="34" charset="0"/>
                            </a:rPr>
                            <a:t> emittance</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endParaRPr lang="en-US"/>
                        </a:p>
                      </a:txBody>
                      <a:tcPr marL="68580" marR="68580" marT="34290" marB="34290">
                        <a:blipFill>
                          <a:blip r:embed="rId2"/>
                          <a:stretch>
                            <a:fillRect l="-133594" t="-250000" r="-1563" b="-611429"/>
                          </a:stretch>
                        </a:blipFill>
                      </a:tcPr>
                    </a:tc>
                    <a:extLst>
                      <a:ext uri="{0D108BD9-81ED-4DB2-BD59-A6C34878D82A}">
                        <a16:rowId xmlns:a16="http://schemas.microsoft.com/office/drawing/2014/main" val="10003"/>
                      </a:ext>
                    </a:extLst>
                  </a:tr>
                  <a:tr h="347325">
                    <a:tc>
                      <a:txBody>
                        <a:bodyPr/>
                        <a:lstStyle/>
                        <a:p>
                          <a:r>
                            <a:rPr lang="en-US" sz="1500" noProof="0" dirty="0" smtClean="0">
                              <a:latin typeface="Arial" panose="020B0604020202020204" pitchFamily="34" charset="0"/>
                              <a:cs typeface="Arial" panose="020B0604020202020204" pitchFamily="34" charset="0"/>
                            </a:rPr>
                            <a:t>Beam current</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endParaRPr lang="en-US"/>
                        </a:p>
                      </a:txBody>
                      <a:tcPr marL="68580" marR="68580" marT="34290" marB="34290">
                        <a:blipFill>
                          <a:blip r:embed="rId2"/>
                          <a:stretch>
                            <a:fillRect l="-133594" t="-429825" r="-1563" b="-650877"/>
                          </a:stretch>
                        </a:blipFill>
                      </a:tcPr>
                    </a:tc>
                    <a:extLst>
                      <a:ext uri="{0D108BD9-81ED-4DB2-BD59-A6C34878D82A}">
                        <a16:rowId xmlns:a16="http://schemas.microsoft.com/office/drawing/2014/main" val="10004"/>
                      </a:ext>
                    </a:extLst>
                  </a:tr>
                  <a:tr h="346081">
                    <a:tc>
                      <a:txBody>
                        <a:bodyPr/>
                        <a:lstStyle/>
                        <a:p>
                          <a:r>
                            <a:rPr lang="en-US" sz="1500" noProof="0" dirty="0" smtClean="0">
                              <a:latin typeface="Arial" panose="020B0604020202020204" pitchFamily="34" charset="0"/>
                              <a:cs typeface="Arial" panose="020B0604020202020204" pitchFamily="34" charset="0"/>
                            </a:rPr>
                            <a:t>RF frequency</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endParaRPr lang="en-US"/>
                        </a:p>
                      </a:txBody>
                      <a:tcPr marL="68580" marR="68580" marT="34290" marB="34290">
                        <a:blipFill>
                          <a:blip r:embed="rId2"/>
                          <a:stretch>
                            <a:fillRect l="-133594" t="-529825" r="-1563" b="-550877"/>
                          </a:stretch>
                        </a:blipFill>
                      </a:tcPr>
                    </a:tc>
                    <a:extLst>
                      <a:ext uri="{0D108BD9-81ED-4DB2-BD59-A6C34878D82A}">
                        <a16:rowId xmlns:a16="http://schemas.microsoft.com/office/drawing/2014/main" val="10005"/>
                      </a:ext>
                    </a:extLst>
                  </a:tr>
                  <a:tr h="346081">
                    <a:tc>
                      <a:txBody>
                        <a:bodyPr/>
                        <a:lstStyle/>
                        <a:p>
                          <a:r>
                            <a:rPr lang="en-US" sz="1500" noProof="0" dirty="0" smtClean="0">
                              <a:latin typeface="Arial" panose="020B0604020202020204" pitchFamily="34" charset="0"/>
                              <a:cs typeface="Arial" panose="020B0604020202020204" pitchFamily="34" charset="0"/>
                            </a:rPr>
                            <a:t>max. RF voltage</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endParaRPr lang="en-US"/>
                        </a:p>
                      </a:txBody>
                      <a:tcPr marL="68580" marR="68580" marT="34290" marB="34290">
                        <a:blipFill>
                          <a:blip r:embed="rId2"/>
                          <a:stretch>
                            <a:fillRect l="-133594" t="-629825" r="-1563" b="-450877"/>
                          </a:stretch>
                        </a:blipFill>
                      </a:tcPr>
                    </a:tc>
                    <a:extLst>
                      <a:ext uri="{0D108BD9-81ED-4DB2-BD59-A6C34878D82A}">
                        <a16:rowId xmlns:a16="http://schemas.microsoft.com/office/drawing/2014/main" val="10006"/>
                      </a:ext>
                    </a:extLst>
                  </a:tr>
                  <a:tr h="754380">
                    <a:tc>
                      <a:txBody>
                        <a:bodyPr/>
                        <a:lstStyle/>
                        <a:p>
                          <a:r>
                            <a:rPr lang="en-US" sz="1500" noProof="0" dirty="0" smtClean="0">
                              <a:latin typeface="Arial" panose="020B0604020202020204" pitchFamily="34" charset="0"/>
                              <a:cs typeface="Arial" panose="020B0604020202020204" pitchFamily="34" charset="0"/>
                            </a:rPr>
                            <a:t>Bunch length</a:t>
                          </a:r>
                          <a:br>
                            <a:rPr lang="en-US" sz="1500" noProof="0" dirty="0" smtClean="0">
                              <a:latin typeface="Arial" panose="020B0604020202020204" pitchFamily="34" charset="0"/>
                              <a:cs typeface="Arial" panose="020B0604020202020204" pitchFamily="34" charset="0"/>
                            </a:rPr>
                          </a:br>
                          <a:r>
                            <a:rPr lang="en-US" sz="1500" noProof="0" dirty="0" smtClean="0">
                              <a:latin typeface="Arial" panose="020B0604020202020204" pitchFamily="34" charset="0"/>
                              <a:cs typeface="Arial" panose="020B0604020202020204" pitchFamily="34" charset="0"/>
                            </a:rPr>
                            <a:t>(zero</a:t>
                          </a:r>
                          <a:r>
                            <a:rPr lang="en-US" sz="1500" baseline="0" noProof="0" dirty="0" smtClean="0">
                              <a:latin typeface="Arial" panose="020B0604020202020204" pitchFamily="34" charset="0"/>
                              <a:cs typeface="Arial" panose="020B0604020202020204" pitchFamily="34" charset="0"/>
                            </a:rPr>
                            <a:t> current</a:t>
                          </a:r>
                          <a:r>
                            <a:rPr lang="en-US" sz="1500" noProof="0" dirty="0" smtClean="0">
                              <a:latin typeface="Arial" panose="020B0604020202020204" pitchFamily="34" charset="0"/>
                              <a:cs typeface="Arial" panose="020B0604020202020204" pitchFamily="34" charset="0"/>
                            </a:rPr>
                            <a:t>)</a:t>
                          </a:r>
                        </a:p>
                        <a:p>
                          <a:r>
                            <a:rPr lang="en-US" sz="1500" noProof="0" dirty="0" smtClean="0">
                              <a:latin typeface="Arial" panose="020B0604020202020204" pitchFamily="34" charset="0"/>
                              <a:cs typeface="Arial" panose="020B0604020202020204" pitchFamily="34" charset="0"/>
                            </a:rPr>
                            <a:t>                          </a:t>
                          </a:r>
                          <a:r>
                            <a:rPr lang="en-US" sz="1500" baseline="0" noProof="0" dirty="0" smtClean="0">
                              <a:latin typeface="Arial" panose="020B0604020202020204" pitchFamily="34" charset="0"/>
                              <a:cs typeface="Arial" panose="020B0604020202020204" pitchFamily="34" charset="0"/>
                            </a:rPr>
                            <a:t> </a:t>
                          </a:r>
                          <a:r>
                            <a:rPr lang="en-US" sz="1500" noProof="0" dirty="0" smtClean="0">
                              <a:latin typeface="Arial" panose="020B0604020202020204" pitchFamily="34" charset="0"/>
                              <a:cs typeface="Arial" panose="020B0604020202020204" pitchFamily="34" charset="0"/>
                            </a:rPr>
                            <a:t>low-α</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endParaRPr lang="en-US"/>
                        </a:p>
                      </a:txBody>
                      <a:tcPr marL="68580" marR="68580" marT="34290" marB="34290">
                        <a:blipFill>
                          <a:blip r:embed="rId2"/>
                          <a:stretch>
                            <a:fillRect l="-133594" t="-335484" r="-1563" b="-107258"/>
                          </a:stretch>
                        </a:blipFill>
                      </a:tcPr>
                    </a:tc>
                    <a:extLst>
                      <a:ext uri="{0D108BD9-81ED-4DB2-BD59-A6C34878D82A}">
                        <a16:rowId xmlns:a16="http://schemas.microsoft.com/office/drawing/2014/main" val="10007"/>
                      </a:ext>
                    </a:extLst>
                  </a:tr>
                  <a:tr h="797214">
                    <a:tc>
                      <a:txBody>
                        <a:bodyPr/>
                        <a:lstStyle/>
                        <a:p>
                          <a:r>
                            <a:rPr lang="en-US" sz="1500" noProof="0" dirty="0" smtClean="0">
                              <a:latin typeface="Arial" panose="020B0604020202020204" pitchFamily="34" charset="0"/>
                              <a:cs typeface="Arial" panose="020B0604020202020204" pitchFamily="34" charset="0"/>
                            </a:rPr>
                            <a:t>Mom. Comp. factor</a:t>
                          </a:r>
                          <a:br>
                            <a:rPr lang="en-US" sz="1500" noProof="0" dirty="0" smtClean="0">
                              <a:latin typeface="Arial" panose="020B0604020202020204" pitchFamily="34" charset="0"/>
                              <a:cs typeface="Arial" panose="020B0604020202020204" pitchFamily="34" charset="0"/>
                            </a:rPr>
                          </a:br>
                          <a:r>
                            <a:rPr lang="en-US" sz="1500" noProof="0" dirty="0" smtClean="0">
                              <a:latin typeface="Arial" panose="020B0604020202020204" pitchFamily="34" charset="0"/>
                              <a:cs typeface="Arial" panose="020B0604020202020204" pitchFamily="34" charset="0"/>
                            </a:rPr>
                            <a:t>                           low-α</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endParaRPr lang="en-US"/>
                        </a:p>
                      </a:txBody>
                      <a:tcPr marL="68580" marR="68580" marT="34290" marB="34290">
                        <a:blipFill>
                          <a:blip r:embed="rId2"/>
                          <a:stretch>
                            <a:fillRect l="-133594" t="-412214" r="-1563" b="-1527"/>
                          </a:stretch>
                        </a:blipFill>
                      </a:tcPr>
                    </a:tc>
                    <a:extLst>
                      <a:ext uri="{0D108BD9-81ED-4DB2-BD59-A6C34878D82A}">
                        <a16:rowId xmlns:a16="http://schemas.microsoft.com/office/drawing/2014/main" val="10008"/>
                      </a:ext>
                    </a:extLst>
                  </a:tr>
                </a:tbl>
              </a:graphicData>
            </a:graphic>
          </p:graphicFrame>
        </mc:Fallback>
      </mc:AlternateContent>
      <p:pic>
        <p:nvPicPr>
          <p:cNvPr id="9"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69821"/>
            <a:ext cx="5239058" cy="1594217"/>
          </a:xfrm>
          <a:prstGeom prst="rect">
            <a:avLst/>
          </a:prstGeom>
        </p:spPr>
      </p:pic>
      <p:sp>
        <p:nvSpPr>
          <p:cNvPr id="10" name="Rechteck 1"/>
          <p:cNvSpPr/>
          <p:nvPr/>
        </p:nvSpPr>
        <p:spPr bwMode="auto">
          <a:xfrm>
            <a:off x="3190461" y="3518453"/>
            <a:ext cx="1023731" cy="258417"/>
          </a:xfrm>
          <a:prstGeom prst="rect">
            <a:avLst/>
          </a:prstGeom>
          <a:solidFill>
            <a:schemeClr val="bg1"/>
          </a:solidFill>
          <a:ln w="19050" cap="flat" cmpd="sng" algn="ctr">
            <a:solidFill>
              <a:schemeClr val="bg1"/>
            </a:solidFill>
            <a:prstDash val="solid"/>
            <a:round/>
            <a:headEnd type="none" w="med" len="med"/>
            <a:tailEnd type="triangle" w="med" len="med"/>
          </a:ln>
          <a:effectLst/>
          <a:extLst/>
        </p:spPr>
        <p:txBody>
          <a:bodyPr vert="horz" wrap="square" lIns="68580" tIns="34290" rIns="68580" bIns="34290" numCol="1" rtlCol="0" anchor="ctr" anchorCtr="0" compatLnSpc="1">
            <a:prstTxWarp prst="textNoShape">
              <a:avLst/>
            </a:prstTxWarp>
          </a:bodyPr>
          <a:lstStyle/>
          <a:p>
            <a:pPr algn="ctr" defTabSz="685800" fontAlgn="base">
              <a:spcBef>
                <a:spcPct val="0"/>
              </a:spcBef>
              <a:spcAft>
                <a:spcPct val="0"/>
              </a:spcAft>
            </a:pPr>
            <a:endParaRPr lang="en-GB" sz="1200" b="1" dirty="0">
              <a:solidFill>
                <a:srgbClr val="00589C"/>
              </a:solidFill>
              <a:latin typeface="Arial" charset="0"/>
              <a:cs typeface="Arial" charset="0"/>
            </a:endParaRPr>
          </a:p>
        </p:txBody>
      </p:sp>
      <p:sp>
        <p:nvSpPr>
          <p:cNvPr id="11" name="Textfeld 6"/>
          <p:cNvSpPr txBox="1"/>
          <p:nvPr/>
        </p:nvSpPr>
        <p:spPr>
          <a:xfrm>
            <a:off x="2987824" y="3785845"/>
            <a:ext cx="1152128" cy="300082"/>
          </a:xfrm>
          <a:prstGeom prst="rect">
            <a:avLst/>
          </a:prstGeom>
          <a:solidFill>
            <a:schemeClr val="bg1"/>
          </a:solidFill>
        </p:spPr>
        <p:txBody>
          <a:bodyPr wrap="square" rtlCol="0">
            <a:spAutoFit/>
          </a:bodyPr>
          <a:lstStyle/>
          <a:p>
            <a:r>
              <a:rPr lang="en-GB" sz="1350" dirty="0" smtClean="0">
                <a:solidFill>
                  <a:srgbClr val="FFC000"/>
                </a:solidFill>
              </a:rPr>
              <a:t>  PPRE</a:t>
            </a:r>
            <a:endParaRPr lang="en-GB" sz="1350" dirty="0">
              <a:solidFill>
                <a:srgbClr val="FFC000"/>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504" y="699542"/>
            <a:ext cx="5027545" cy="1878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platzhalter 3"/>
          <p:cNvSpPr txBox="1">
            <a:spLocks/>
          </p:cNvSpPr>
          <p:nvPr/>
        </p:nvSpPr>
        <p:spPr>
          <a:xfrm>
            <a:off x="107503" y="2571750"/>
            <a:ext cx="5027545" cy="1034129"/>
          </a:xfrm>
          <a:prstGeom prst="rect">
            <a:avLst/>
          </a:prstGeom>
        </p:spPr>
        <p:txBody>
          <a:bodyPr vert="horz" wrap="square" lIns="0" tIns="0" rIns="0" bIns="0" rtlCol="0">
            <a:spAutoFit/>
          </a:bodyPr>
          <a:lstStyle>
            <a:lvl1pPr marL="0" indent="0" algn="l" defTabSz="914400" rtl="0" eaLnBrk="1" latinLnBrk="0" hangingPunct="1">
              <a:lnSpc>
                <a:spcPts val="2400"/>
              </a:lnSpc>
              <a:spcBef>
                <a:spcPct val="20000"/>
              </a:spcBef>
              <a:buFont typeface="Arial" pitchFamily="34" charset="0"/>
              <a:buNone/>
              <a:defRPr sz="1800" b="0" kern="1200" cap="none" baseline="0">
                <a:solidFill>
                  <a:schemeClr val="tx1"/>
                </a:solidFill>
                <a:latin typeface="Arial" pitchFamily="34" charset="0"/>
                <a:ea typeface="+mn-ea"/>
                <a:cs typeface="Arial" pitchFamily="34" charset="0"/>
              </a:defRPr>
            </a:lvl1pPr>
            <a:lvl2pPr marL="742950" indent="-285750" algn="l" defTabSz="914400" rtl="0" eaLnBrk="1" latinLnBrk="0" hangingPunct="1">
              <a:lnSpc>
                <a:spcPts val="2400"/>
              </a:lnSpc>
              <a:spcBef>
                <a:spcPct val="20000"/>
              </a:spcBef>
              <a:buFont typeface="Arial" pitchFamily="34" charset="0"/>
              <a:buChar char="•"/>
              <a:defRPr sz="1800" b="1" kern="1200">
                <a:solidFill>
                  <a:schemeClr val="tx1"/>
                </a:solidFill>
                <a:latin typeface="Arial" pitchFamily="34" charset="0"/>
                <a:ea typeface="+mn-ea"/>
                <a:cs typeface="Arial" pitchFamily="34" charset="0"/>
              </a:defRPr>
            </a:lvl2pPr>
            <a:lvl3pPr marL="5922963" indent="-180975" algn="l" defTabSz="914400" rtl="0" eaLnBrk="1" latinLnBrk="0" hangingPunct="1">
              <a:spcBef>
                <a:spcPct val="20000"/>
              </a:spcBef>
              <a:buFont typeface="Arial" pitchFamily="34" charset="0"/>
              <a:buChar char="•"/>
              <a:tabLst>
                <a:tab pos="1169988" algn="l"/>
              </a:tabLst>
              <a:defRPr sz="1800" b="1" kern="1200">
                <a:solidFill>
                  <a:schemeClr val="tx1"/>
                </a:solidFill>
                <a:latin typeface="Arial" pitchFamily="34" charset="0"/>
                <a:ea typeface="+mn-ea"/>
                <a:cs typeface="Arial" pitchFamily="34" charset="0"/>
              </a:defRPr>
            </a:lvl3pPr>
            <a:lvl4pPr marL="1600200" indent="3248025" algn="l" defTabSz="914400" rtl="0" eaLnBrk="1" latinLnBrk="0" hangingPunct="1">
              <a:spcBef>
                <a:spcPct val="20000"/>
              </a:spcBef>
              <a:buFont typeface="Arial" pitchFamily="34" charset="0"/>
              <a:buNone/>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itchFamily="34" charset="0"/>
              <a:buChar char="•"/>
            </a:pPr>
            <a:r>
              <a:rPr lang="en-US" dirty="0" smtClean="0"/>
              <a:t>in user operation since 1998</a:t>
            </a:r>
          </a:p>
          <a:p>
            <a:pPr marL="285750" indent="-285750">
              <a:buFont typeface="Arial" pitchFamily="34" charset="0"/>
              <a:buChar char="•"/>
            </a:pPr>
            <a:r>
              <a:rPr lang="en-US" dirty="0" smtClean="0"/>
              <a:t>diverse user community</a:t>
            </a:r>
          </a:p>
          <a:p>
            <a:pPr marL="285750" indent="-285750">
              <a:buFont typeface="Arial" pitchFamily="34" charset="0"/>
              <a:buChar char="•"/>
            </a:pPr>
            <a:r>
              <a:rPr lang="en-US" dirty="0" smtClean="0"/>
              <a:t>offering short x-ray pulses and timing</a:t>
            </a:r>
            <a:endParaRPr lang="en-US" dirty="0"/>
          </a:p>
        </p:txBody>
      </p:sp>
    </p:spTree>
    <p:extLst>
      <p:ext uri="{BB962C8B-B14F-4D97-AF65-F5344CB8AC3E}">
        <p14:creationId xmlns:p14="http://schemas.microsoft.com/office/powerpoint/2010/main" val="40410136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Developments </a:t>
            </a:r>
            <a:r>
              <a:rPr lang="en-DE" dirty="0" smtClean="0"/>
              <a:t>–</a:t>
            </a:r>
            <a:r>
              <a:rPr lang="en-US" dirty="0" smtClean="0"/>
              <a:t> sub PS bunch diagnostics</a:t>
            </a:r>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20</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951742"/>
            <a:ext cx="5148242" cy="370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5123284" y="1094246"/>
            <a:ext cx="3984553" cy="830997"/>
          </a:xfrm>
          <a:prstGeom prst="rect">
            <a:avLst/>
          </a:prstGeom>
        </p:spPr>
        <p:txBody>
          <a:bodyPr wrap="square">
            <a:spAutoFit/>
          </a:bodyPr>
          <a:lstStyle/>
          <a:p>
            <a:pPr algn="l"/>
            <a:r>
              <a:rPr lang="de-DE" altLang="ko-KR" sz="1200" dirty="0" smtClean="0">
                <a:solidFill>
                  <a:schemeClr val="tx1"/>
                </a:solidFill>
              </a:rPr>
              <a:t>Fast Streak Camera</a:t>
            </a:r>
            <a:r>
              <a:rPr lang="de-DE" altLang="ko-KR" sz="1200" dirty="0"/>
              <a:t> </a:t>
            </a:r>
            <a:r>
              <a:rPr lang="de-DE" altLang="ko-KR" sz="1200" dirty="0" smtClean="0"/>
              <a:t>(HAMAMATSU) with</a:t>
            </a:r>
          </a:p>
          <a:p>
            <a:pPr marL="285750" indent="-285750">
              <a:buFont typeface="Arial" panose="020B0604020202020204" pitchFamily="34" charset="0"/>
              <a:buChar char="•"/>
            </a:pPr>
            <a:r>
              <a:rPr lang="de-DE" altLang="ko-KR" sz="1200" dirty="0" smtClean="0"/>
              <a:t>t vs x mode</a:t>
            </a:r>
            <a:endParaRPr lang="de-DE" altLang="ko-KR" sz="1200" dirty="0" smtClean="0">
              <a:solidFill>
                <a:schemeClr val="tx1"/>
              </a:solidFill>
            </a:endParaRPr>
          </a:p>
          <a:p>
            <a:pPr marL="285750" indent="-285750" algn="l">
              <a:buFont typeface="Arial" panose="020B0604020202020204" pitchFamily="34" charset="0"/>
              <a:buChar char="•"/>
            </a:pPr>
            <a:r>
              <a:rPr lang="de-DE" altLang="ko-KR" sz="1200" dirty="0" smtClean="0">
                <a:solidFill>
                  <a:schemeClr val="tx1"/>
                </a:solidFill>
              </a:rPr>
              <a:t>improved toroidal mirror</a:t>
            </a:r>
            <a:endParaRPr lang="de-DE" altLang="ko-KR" sz="1200" dirty="0"/>
          </a:p>
          <a:p>
            <a:pPr marL="285750" indent="-285750" algn="l">
              <a:buFont typeface="Arial" panose="020B0604020202020204" pitchFamily="34" charset="0"/>
              <a:buChar char="•"/>
            </a:pPr>
            <a:r>
              <a:rPr lang="de-DE" altLang="ko-KR" sz="1200" dirty="0"/>
              <a:t>i</a:t>
            </a:r>
            <a:r>
              <a:rPr lang="de-DE" altLang="ko-KR" sz="1200" dirty="0" smtClean="0">
                <a:solidFill>
                  <a:schemeClr val="tx1"/>
                </a:solidFill>
              </a:rPr>
              <a:t>mproved 125 MHz generation (OPTRONIS)</a:t>
            </a:r>
            <a:endParaRPr lang="de-DE" altLang="ko-KR" sz="1200" dirty="0"/>
          </a:p>
        </p:txBody>
      </p:sp>
      <p:pic>
        <p:nvPicPr>
          <p:cNvPr id="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3284" y="2026196"/>
            <a:ext cx="2520280" cy="2208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30028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Developments </a:t>
            </a:r>
            <a:r>
              <a:rPr lang="en-DE" dirty="0" smtClean="0"/>
              <a:t>–</a:t>
            </a:r>
            <a:r>
              <a:rPr lang="en-US" dirty="0" smtClean="0"/>
              <a:t> TRIBs XMCD experiment</a:t>
            </a:r>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21</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sp>
        <p:nvSpPr>
          <p:cNvPr id="14" name="Textfeld 2"/>
          <p:cNvSpPr txBox="1"/>
          <p:nvPr/>
        </p:nvSpPr>
        <p:spPr>
          <a:xfrm>
            <a:off x="4571999" y="699542"/>
            <a:ext cx="4824537" cy="1938992"/>
          </a:xfrm>
          <a:prstGeom prst="rect">
            <a:avLst/>
          </a:prstGeom>
          <a:noFill/>
        </p:spPr>
        <p:txBody>
          <a:bodyPr wrap="square" rtlCol="0">
            <a:spAutoFit/>
          </a:bodyPr>
          <a:lstStyle/>
          <a:p>
            <a:pPr marL="285750" indent="-285750" algn="l">
              <a:buFont typeface="Arial" panose="020B0604020202020204" pitchFamily="34" charset="0"/>
              <a:buChar char="•"/>
            </a:pPr>
            <a:r>
              <a:rPr lang="en-GB" sz="1500" b="0" dirty="0" smtClean="0"/>
              <a:t>2 full days spent in July 2019 for a pioneering</a:t>
            </a:r>
          </a:p>
          <a:p>
            <a:pPr algn="l"/>
            <a:r>
              <a:rPr lang="en-GB" sz="1500" b="0" dirty="0"/>
              <a:t> </a:t>
            </a:r>
            <a:r>
              <a:rPr lang="en-GB" sz="1500" b="0" dirty="0" smtClean="0"/>
              <a:t>     experiment at UE56/2</a:t>
            </a:r>
            <a:endParaRPr lang="en-GB" sz="1500" b="0" dirty="0"/>
          </a:p>
          <a:p>
            <a:pPr marL="285750" indent="-285750" algn="l">
              <a:buFont typeface="Arial" panose="020B0604020202020204" pitchFamily="34" charset="0"/>
              <a:buChar char="•"/>
            </a:pPr>
            <a:r>
              <a:rPr lang="en-GB" sz="1500" b="0" dirty="0" smtClean="0"/>
              <a:t>XMCD detection used as probe to detect </a:t>
            </a:r>
          </a:p>
          <a:p>
            <a:pPr algn="l"/>
            <a:r>
              <a:rPr lang="en-GB" sz="1500" b="0" dirty="0"/>
              <a:t> </a:t>
            </a:r>
            <a:r>
              <a:rPr lang="en-GB" sz="1500" b="0" dirty="0" smtClean="0"/>
              <a:t>    turn-by-turn helicity reversal of circular X-rays</a:t>
            </a:r>
          </a:p>
          <a:p>
            <a:pPr marL="285750" indent="-285750" algn="l">
              <a:buFont typeface="Arial" panose="020B0604020202020204" pitchFamily="34" charset="0"/>
              <a:buChar char="•"/>
            </a:pPr>
            <a:r>
              <a:rPr lang="en-GB" sz="1500" b="0" dirty="0" smtClean="0"/>
              <a:t>tricky combination of stable TRIBs settings </a:t>
            </a:r>
          </a:p>
          <a:p>
            <a:pPr algn="l"/>
            <a:r>
              <a:rPr lang="en-GB" sz="1500" b="0" dirty="0" smtClean="0"/>
              <a:t>     in machine and UE56/2 twin undulator </a:t>
            </a:r>
          </a:p>
          <a:p>
            <a:pPr algn="l"/>
            <a:r>
              <a:rPr lang="en-GB" sz="1500" b="0" dirty="0"/>
              <a:t> </a:t>
            </a:r>
            <a:r>
              <a:rPr lang="en-GB" sz="1500" b="0" dirty="0" smtClean="0"/>
              <a:t>    at special setting</a:t>
            </a:r>
          </a:p>
          <a:p>
            <a:pPr marL="285750" indent="-285750" algn="l">
              <a:buFont typeface="Arial" panose="020B0604020202020204" pitchFamily="34" charset="0"/>
              <a:buChar char="•"/>
            </a:pPr>
            <a:r>
              <a:rPr lang="en-GB" sz="1500" b="0" dirty="0" smtClean="0"/>
              <a:t>first two TRIBs orbits accepted by beamline</a:t>
            </a:r>
            <a:endParaRPr lang="en-GB" sz="1500" b="0" dirty="0"/>
          </a:p>
        </p:txBody>
      </p:sp>
      <p:pic>
        <p:nvPicPr>
          <p:cNvPr id="15" name="Grafik 1"/>
          <p:cNvPicPr>
            <a:picLocks noChangeAspect="1"/>
          </p:cNvPicPr>
          <p:nvPr/>
        </p:nvPicPr>
        <p:blipFill>
          <a:blip r:embed="rId2"/>
          <a:stretch>
            <a:fillRect/>
          </a:stretch>
        </p:blipFill>
        <p:spPr>
          <a:xfrm>
            <a:off x="268265" y="652448"/>
            <a:ext cx="3367632" cy="2387315"/>
          </a:xfrm>
          <a:prstGeom prst="rect">
            <a:avLst/>
          </a:prstGeom>
        </p:spPr>
      </p:pic>
      <p:pic>
        <p:nvPicPr>
          <p:cNvPr id="16" name="Grafik 6"/>
          <p:cNvPicPr>
            <a:picLocks noChangeAspect="1"/>
          </p:cNvPicPr>
          <p:nvPr/>
        </p:nvPicPr>
        <p:blipFill>
          <a:blip r:embed="rId3"/>
          <a:stretch>
            <a:fillRect/>
          </a:stretch>
        </p:blipFill>
        <p:spPr>
          <a:xfrm>
            <a:off x="3446227" y="2741731"/>
            <a:ext cx="5419898" cy="1468679"/>
          </a:xfrm>
          <a:prstGeom prst="rect">
            <a:avLst/>
          </a:prstGeom>
        </p:spPr>
      </p:pic>
      <p:sp>
        <p:nvSpPr>
          <p:cNvPr id="18" name="Textfeld 3"/>
          <p:cNvSpPr txBox="1"/>
          <p:nvPr/>
        </p:nvSpPr>
        <p:spPr>
          <a:xfrm>
            <a:off x="268265" y="3116998"/>
            <a:ext cx="2924700" cy="1169551"/>
          </a:xfrm>
          <a:prstGeom prst="rect">
            <a:avLst/>
          </a:prstGeom>
          <a:noFill/>
        </p:spPr>
        <p:txBody>
          <a:bodyPr wrap="square" rtlCol="0">
            <a:spAutoFit/>
          </a:bodyPr>
          <a:lstStyle/>
          <a:p>
            <a:pPr eaLnBrk="0" fontAlgn="base" hangingPunct="0">
              <a:spcBef>
                <a:spcPct val="0"/>
              </a:spcBef>
              <a:spcAft>
                <a:spcPct val="0"/>
              </a:spcAft>
            </a:pPr>
            <a:r>
              <a:rPr lang="en-US" sz="1000" dirty="0" smtClean="0">
                <a:solidFill>
                  <a:srgbClr val="4F81BD">
                    <a:lumMod val="75000"/>
                  </a:srgbClr>
                </a:solidFill>
                <a:latin typeface="Arial" panose="020B0604020202020204" pitchFamily="34" charset="0"/>
                <a:cs typeface="Arial" panose="020B0604020202020204" pitchFamily="34" charset="0"/>
              </a:rPr>
              <a:t>K. Holldack, C. Schüßler-Langeheine, P. Goslawski, N. Pontius, T. Kachel, F. Armborst</a:t>
            </a:r>
            <a:r>
              <a:rPr lang="en-US" sz="1000" baseline="30000" dirty="0" smtClean="0">
                <a:solidFill>
                  <a:srgbClr val="4F81BD">
                    <a:lumMod val="75000"/>
                  </a:srgbClr>
                </a:solidFill>
                <a:latin typeface="Arial" panose="020B0604020202020204" pitchFamily="34" charset="0"/>
                <a:cs typeface="Arial" panose="020B0604020202020204" pitchFamily="34" charset="0"/>
              </a:rPr>
              <a:t>,</a:t>
            </a:r>
            <a:r>
              <a:rPr lang="en-US" sz="1000" dirty="0" smtClean="0">
                <a:solidFill>
                  <a:srgbClr val="4F81BD">
                    <a:lumMod val="75000"/>
                  </a:srgbClr>
                </a:solidFill>
                <a:latin typeface="Arial" panose="020B0604020202020204" pitchFamily="34" charset="0"/>
                <a:cs typeface="Arial" panose="020B0604020202020204" pitchFamily="34" charset="0"/>
              </a:rPr>
              <a:t>, M.</a:t>
            </a:r>
            <a:r>
              <a:rPr lang="en-US" sz="1000" baseline="30000" dirty="0">
                <a:solidFill>
                  <a:srgbClr val="4F81BD">
                    <a:lumMod val="75000"/>
                  </a:srgbClr>
                </a:solidFill>
                <a:latin typeface="Arial" panose="020B0604020202020204" pitchFamily="34" charset="0"/>
                <a:cs typeface="Arial" panose="020B0604020202020204" pitchFamily="34" charset="0"/>
              </a:rPr>
              <a:t> </a:t>
            </a:r>
            <a:r>
              <a:rPr lang="en-US" sz="1000" dirty="0" smtClean="0">
                <a:solidFill>
                  <a:srgbClr val="4F81BD">
                    <a:lumMod val="75000"/>
                  </a:srgbClr>
                </a:solidFill>
                <a:latin typeface="Arial" panose="020B0604020202020204" pitchFamily="34" charset="0"/>
                <a:cs typeface="Arial" panose="020B0604020202020204" pitchFamily="34" charset="0"/>
              </a:rPr>
              <a:t>Ries, A. Schälicke,  M. Scheer,  W. Frentrup </a:t>
            </a:r>
            <a:r>
              <a:rPr lang="en-US" sz="1000" dirty="0">
                <a:solidFill>
                  <a:srgbClr val="4F81BD">
                    <a:lumMod val="75000"/>
                  </a:srgbClr>
                </a:solidFill>
                <a:latin typeface="Arial" panose="020B0604020202020204" pitchFamily="34" charset="0"/>
                <a:cs typeface="Arial" panose="020B0604020202020204" pitchFamily="34" charset="0"/>
              </a:rPr>
              <a:t>and </a:t>
            </a:r>
            <a:r>
              <a:rPr lang="en-US" sz="1000" dirty="0" smtClean="0">
                <a:solidFill>
                  <a:srgbClr val="4F81BD">
                    <a:lumMod val="75000"/>
                  </a:srgbClr>
                </a:solidFill>
                <a:latin typeface="Arial" panose="020B0604020202020204" pitchFamily="34" charset="0"/>
                <a:cs typeface="Arial" panose="020B0604020202020204" pitchFamily="34" charset="0"/>
              </a:rPr>
              <a:t>J. Bahrdt</a:t>
            </a:r>
            <a:endParaRPr lang="de-DE" sz="1000" dirty="0">
              <a:solidFill>
                <a:srgbClr val="4F81BD">
                  <a:lumMod val="75000"/>
                </a:srgbClr>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GB" sz="1000" b="1" dirty="0" smtClean="0">
                <a:solidFill>
                  <a:srgbClr val="4F81BD">
                    <a:lumMod val="75000"/>
                  </a:srgbClr>
                </a:solidFill>
                <a:latin typeface="Arial" panose="020B0604020202020204" pitchFamily="34" charset="0"/>
                <a:cs typeface="Arial" panose="020B0604020202020204" pitchFamily="34" charset="0"/>
              </a:rPr>
              <a:t>Flipping helicity of X-rays from an undulator at unprecedented speed</a:t>
            </a:r>
            <a:r>
              <a:rPr lang="en-GB" sz="1000" dirty="0" smtClean="0">
                <a:solidFill>
                  <a:srgbClr val="4F81BD">
                    <a:lumMod val="75000"/>
                  </a:srgbClr>
                </a:solidFill>
                <a:latin typeface="Arial" panose="020B0604020202020204" pitchFamily="34" charset="0"/>
                <a:cs typeface="Arial" panose="020B0604020202020204" pitchFamily="34" charset="0"/>
              </a:rPr>
              <a:t>,</a:t>
            </a:r>
            <a:r>
              <a:rPr lang="en-GB" sz="1000" b="1" dirty="0" smtClean="0">
                <a:solidFill>
                  <a:srgbClr val="4F81BD">
                    <a:lumMod val="75000"/>
                  </a:srgbClr>
                </a:solidFill>
                <a:latin typeface="Arial" panose="020B0604020202020204" pitchFamily="34" charset="0"/>
                <a:cs typeface="Arial" panose="020B0604020202020204" pitchFamily="34" charset="0"/>
              </a:rPr>
              <a:t> </a:t>
            </a:r>
            <a:r>
              <a:rPr lang="en-GB" sz="1000" i="1" dirty="0" smtClean="0">
                <a:solidFill>
                  <a:srgbClr val="4F81BD">
                    <a:lumMod val="75000"/>
                  </a:srgbClr>
                </a:solidFill>
                <a:latin typeface="Arial" panose="020B0604020202020204" pitchFamily="34" charset="0"/>
                <a:cs typeface="Arial" panose="020B0604020202020204" pitchFamily="34" charset="0"/>
              </a:rPr>
              <a:t>submitted, </a:t>
            </a:r>
            <a:r>
              <a:rPr lang="en-GB" sz="1000" dirty="0" smtClean="0">
                <a:solidFill>
                  <a:srgbClr val="4F81BD">
                    <a:lumMod val="75000"/>
                  </a:srgbClr>
                </a:solidFill>
                <a:latin typeface="Arial" panose="020B0604020202020204" pitchFamily="34" charset="0"/>
                <a:cs typeface="Arial" panose="020B0604020202020204" pitchFamily="34" charset="0"/>
              </a:rPr>
              <a:t>under review.</a:t>
            </a:r>
          </a:p>
        </p:txBody>
      </p:sp>
    </p:spTree>
    <p:extLst>
      <p:ext uri="{BB962C8B-B14F-4D97-AF65-F5344CB8AC3E}">
        <p14:creationId xmlns:p14="http://schemas.microsoft.com/office/powerpoint/2010/main" val="324949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Developments </a:t>
            </a:r>
            <a:r>
              <a:rPr lang="en-DE" dirty="0"/>
              <a:t>–</a:t>
            </a:r>
            <a:r>
              <a:rPr lang="en-US" dirty="0"/>
              <a:t> 2 </a:t>
            </a:r>
            <a:r>
              <a:rPr lang="en-US" dirty="0" smtClean="0"/>
              <a:t>week operation schedule</a:t>
            </a:r>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22</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pic>
        <p:nvPicPr>
          <p:cNvPr id="10" name="Picture 9"/>
          <p:cNvPicPr>
            <a:picLocks noChangeAspect="1"/>
          </p:cNvPicPr>
          <p:nvPr/>
        </p:nvPicPr>
        <p:blipFill>
          <a:blip r:embed="rId2"/>
          <a:stretch>
            <a:fillRect/>
          </a:stretch>
        </p:blipFill>
        <p:spPr>
          <a:xfrm>
            <a:off x="108000" y="468000"/>
            <a:ext cx="6237150" cy="2160000"/>
          </a:xfrm>
          <a:prstGeom prst="rect">
            <a:avLst/>
          </a:prstGeom>
        </p:spPr>
      </p:pic>
      <p:sp>
        <p:nvSpPr>
          <p:cNvPr id="12" name="Text Placeholder 4"/>
          <p:cNvSpPr txBox="1">
            <a:spLocks/>
          </p:cNvSpPr>
          <p:nvPr/>
        </p:nvSpPr>
        <p:spPr>
          <a:xfrm>
            <a:off x="108000" y="2825102"/>
            <a:ext cx="8496448" cy="1649682"/>
          </a:xfrm>
          <a:prstGeom prst="rect">
            <a:avLst/>
          </a:prstGeom>
        </p:spPr>
        <p:txBody>
          <a:bodyPr vert="horz" wrap="square" lIns="0" tIns="0" rIns="0" bIns="0" rtlCol="0">
            <a:spAutoFit/>
          </a:bodyPr>
          <a:lstStyle>
            <a:lvl1pPr marL="0" indent="0" algn="l" defTabSz="914400" rtl="0" eaLnBrk="1" latinLnBrk="0" hangingPunct="1">
              <a:lnSpc>
                <a:spcPts val="2400"/>
              </a:lnSpc>
              <a:spcBef>
                <a:spcPct val="20000"/>
              </a:spcBef>
              <a:buFont typeface="Arial" pitchFamily="34" charset="0"/>
              <a:buNone/>
              <a:defRPr sz="1800" b="0" kern="1200" cap="none" baseline="0">
                <a:solidFill>
                  <a:schemeClr val="tx1"/>
                </a:solidFill>
                <a:latin typeface="Arial" pitchFamily="34" charset="0"/>
                <a:ea typeface="+mn-ea"/>
                <a:cs typeface="Arial" pitchFamily="34" charset="0"/>
              </a:defRPr>
            </a:lvl1pPr>
            <a:lvl2pPr marL="742950" indent="-285750" algn="l" defTabSz="914400" rtl="0" eaLnBrk="1" latinLnBrk="0" hangingPunct="1">
              <a:lnSpc>
                <a:spcPts val="2400"/>
              </a:lnSpc>
              <a:spcBef>
                <a:spcPct val="20000"/>
              </a:spcBef>
              <a:buFont typeface="Arial" pitchFamily="34" charset="0"/>
              <a:buChar char="•"/>
              <a:defRPr sz="1800" b="1" kern="1200">
                <a:solidFill>
                  <a:schemeClr val="tx1"/>
                </a:solidFill>
                <a:latin typeface="Arial" pitchFamily="34" charset="0"/>
                <a:ea typeface="+mn-ea"/>
                <a:cs typeface="Arial" pitchFamily="34" charset="0"/>
              </a:defRPr>
            </a:lvl2pPr>
            <a:lvl3pPr marL="5922963" indent="-180975" algn="l" defTabSz="914400" rtl="0" eaLnBrk="1" latinLnBrk="0" hangingPunct="1">
              <a:spcBef>
                <a:spcPct val="20000"/>
              </a:spcBef>
              <a:buFont typeface="Arial" pitchFamily="34" charset="0"/>
              <a:buChar char="•"/>
              <a:tabLst>
                <a:tab pos="1169988" algn="l"/>
              </a:tabLst>
              <a:defRPr sz="1800" b="1" kern="1200">
                <a:solidFill>
                  <a:schemeClr val="tx1"/>
                </a:solidFill>
                <a:latin typeface="Arial" pitchFamily="34" charset="0"/>
                <a:ea typeface="+mn-ea"/>
                <a:cs typeface="Arial" pitchFamily="34" charset="0"/>
              </a:defRPr>
            </a:lvl3pPr>
            <a:lvl4pPr marL="1600200" indent="3248025" algn="l" defTabSz="914400" rtl="0" eaLnBrk="1" latinLnBrk="0" hangingPunct="1">
              <a:spcBef>
                <a:spcPct val="20000"/>
              </a:spcBef>
              <a:buFont typeface="Arial" pitchFamily="34" charset="0"/>
              <a:buNone/>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motivation:</a:t>
            </a:r>
            <a:br>
              <a:rPr lang="en-US" dirty="0" smtClean="0"/>
            </a:br>
            <a:r>
              <a:rPr lang="en-US" dirty="0" smtClean="0"/>
              <a:t>increase available user/commissioning time and reliability by minimizing transient machine states </a:t>
            </a:r>
          </a:p>
          <a:p>
            <a:pPr marL="285750" indent="-285750">
              <a:buFont typeface="Wingdings" panose="05000000000000000000" pitchFamily="2" charset="2"/>
              <a:buChar char="à"/>
            </a:pPr>
            <a:r>
              <a:rPr lang="en-US" dirty="0" smtClean="0">
                <a:sym typeface="Wingdings" panose="05000000000000000000" pitchFamily="2" charset="2"/>
              </a:rPr>
              <a:t>successful </a:t>
            </a:r>
          </a:p>
          <a:p>
            <a:pPr marL="285750" indent="-285750">
              <a:buFont typeface="Wingdings" panose="05000000000000000000" pitchFamily="2" charset="2"/>
              <a:buChar char="à"/>
            </a:pPr>
            <a:r>
              <a:rPr lang="en-US" dirty="0" smtClean="0"/>
              <a:t>take it one step further?</a:t>
            </a:r>
            <a:endParaRPr lang="en-US" dirty="0"/>
          </a:p>
        </p:txBody>
      </p:sp>
    </p:spTree>
    <p:extLst>
      <p:ext uri="{BB962C8B-B14F-4D97-AF65-F5344CB8AC3E}">
        <p14:creationId xmlns:p14="http://schemas.microsoft.com/office/powerpoint/2010/main" val="24126755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Developments </a:t>
            </a:r>
            <a:r>
              <a:rPr lang="en-DE" dirty="0"/>
              <a:t>–</a:t>
            </a:r>
            <a:r>
              <a:rPr lang="en-US" dirty="0"/>
              <a:t> 2 </a:t>
            </a:r>
            <a:r>
              <a:rPr lang="en-US" dirty="0" smtClean="0"/>
              <a:t>week operation schedule</a:t>
            </a:r>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23</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pic>
        <p:nvPicPr>
          <p:cNvPr id="11" name="Picture 10"/>
          <p:cNvPicPr>
            <a:picLocks noChangeAspect="1"/>
          </p:cNvPicPr>
          <p:nvPr/>
        </p:nvPicPr>
        <p:blipFill>
          <a:blip r:embed="rId2"/>
          <a:stretch>
            <a:fillRect/>
          </a:stretch>
        </p:blipFill>
        <p:spPr>
          <a:xfrm>
            <a:off x="107504" y="468000"/>
            <a:ext cx="6237150" cy="2160000"/>
          </a:xfrm>
          <a:prstGeom prst="rect">
            <a:avLst/>
          </a:prstGeom>
        </p:spPr>
      </p:pic>
      <p:pic>
        <p:nvPicPr>
          <p:cNvPr id="13" name="Picture 12"/>
          <p:cNvPicPr>
            <a:picLocks noChangeAspect="1"/>
          </p:cNvPicPr>
          <p:nvPr/>
        </p:nvPicPr>
        <p:blipFill>
          <a:blip r:embed="rId3"/>
          <a:stretch>
            <a:fillRect/>
          </a:stretch>
        </p:blipFill>
        <p:spPr>
          <a:xfrm>
            <a:off x="107504" y="2556000"/>
            <a:ext cx="6237150" cy="2160000"/>
          </a:xfrm>
          <a:prstGeom prst="rect">
            <a:avLst/>
          </a:prstGeom>
        </p:spPr>
      </p:pic>
      <p:sp>
        <p:nvSpPr>
          <p:cNvPr id="14" name="Text Placeholder 4"/>
          <p:cNvSpPr txBox="1">
            <a:spLocks/>
          </p:cNvSpPr>
          <p:nvPr/>
        </p:nvSpPr>
        <p:spPr>
          <a:xfrm>
            <a:off x="6493013" y="843558"/>
            <a:ext cx="2436706" cy="2320635"/>
          </a:xfrm>
          <a:prstGeom prst="rect">
            <a:avLst/>
          </a:prstGeom>
        </p:spPr>
        <p:txBody>
          <a:bodyPr vert="horz" wrap="square" lIns="0" tIns="0" rIns="0" bIns="0" rtlCol="0">
            <a:spAutoFit/>
          </a:bodyPr>
          <a:lstStyle>
            <a:lvl1pPr marL="0" indent="0" algn="l" defTabSz="914400" rtl="0" eaLnBrk="1" latinLnBrk="0" hangingPunct="1">
              <a:lnSpc>
                <a:spcPts val="2400"/>
              </a:lnSpc>
              <a:spcBef>
                <a:spcPct val="20000"/>
              </a:spcBef>
              <a:buFont typeface="Arial" pitchFamily="34" charset="0"/>
              <a:buNone/>
              <a:defRPr sz="1800" b="0" kern="1200" cap="none" baseline="0">
                <a:solidFill>
                  <a:schemeClr val="tx1"/>
                </a:solidFill>
                <a:latin typeface="Arial" pitchFamily="34" charset="0"/>
                <a:ea typeface="+mn-ea"/>
                <a:cs typeface="Arial" pitchFamily="34" charset="0"/>
              </a:defRPr>
            </a:lvl1pPr>
            <a:lvl2pPr marL="742950" indent="-285750" algn="l" defTabSz="914400" rtl="0" eaLnBrk="1" latinLnBrk="0" hangingPunct="1">
              <a:lnSpc>
                <a:spcPts val="2400"/>
              </a:lnSpc>
              <a:spcBef>
                <a:spcPct val="20000"/>
              </a:spcBef>
              <a:buFont typeface="Arial" pitchFamily="34" charset="0"/>
              <a:buChar char="•"/>
              <a:defRPr sz="1800" b="1" kern="1200">
                <a:solidFill>
                  <a:schemeClr val="tx1"/>
                </a:solidFill>
                <a:latin typeface="Arial" pitchFamily="34" charset="0"/>
                <a:ea typeface="+mn-ea"/>
                <a:cs typeface="Arial" pitchFamily="34" charset="0"/>
              </a:defRPr>
            </a:lvl2pPr>
            <a:lvl3pPr marL="5922963" indent="-180975" algn="l" defTabSz="914400" rtl="0" eaLnBrk="1" latinLnBrk="0" hangingPunct="1">
              <a:spcBef>
                <a:spcPct val="20000"/>
              </a:spcBef>
              <a:buFont typeface="Arial" pitchFamily="34" charset="0"/>
              <a:buChar char="•"/>
              <a:tabLst>
                <a:tab pos="1169988" algn="l"/>
              </a:tabLst>
              <a:defRPr sz="1800" b="1" kern="1200">
                <a:solidFill>
                  <a:schemeClr val="tx1"/>
                </a:solidFill>
                <a:latin typeface="Arial" pitchFamily="34" charset="0"/>
                <a:ea typeface="+mn-ea"/>
                <a:cs typeface="Arial" pitchFamily="34" charset="0"/>
              </a:defRPr>
            </a:lvl3pPr>
            <a:lvl4pPr marL="1600200" indent="3248025" algn="l" defTabSz="914400" rtl="0" eaLnBrk="1" latinLnBrk="0" hangingPunct="1">
              <a:spcBef>
                <a:spcPct val="20000"/>
              </a:spcBef>
              <a:buFont typeface="Arial" pitchFamily="34" charset="0"/>
              <a:buNone/>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smtClean="0"/>
              <a:t>20% more user time</a:t>
            </a:r>
          </a:p>
          <a:p>
            <a:pPr marL="285750" indent="-285750">
              <a:buFont typeface="Arial" panose="020B0604020202020204" pitchFamily="34" charset="0"/>
              <a:buChar char="•"/>
            </a:pPr>
            <a:r>
              <a:rPr lang="en-US" dirty="0" smtClean="0"/>
              <a:t>more commissioning weeks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1</a:t>
            </a:r>
            <a:r>
              <a:rPr lang="en-US" baseline="30000" dirty="0" smtClean="0"/>
              <a:t>st</a:t>
            </a:r>
            <a:r>
              <a:rPr lang="en-US" dirty="0" smtClean="0"/>
              <a:t> test week revealed no significant trouble</a:t>
            </a:r>
            <a:endParaRPr lang="en-US" dirty="0"/>
          </a:p>
        </p:txBody>
      </p:sp>
      <p:sp>
        <p:nvSpPr>
          <p:cNvPr id="8" name="Text Placeholder 4"/>
          <p:cNvSpPr txBox="1">
            <a:spLocks/>
          </p:cNvSpPr>
          <p:nvPr/>
        </p:nvSpPr>
        <p:spPr>
          <a:xfrm>
            <a:off x="6493012" y="3374540"/>
            <a:ext cx="2436706" cy="1231106"/>
          </a:xfrm>
          <a:prstGeom prst="rect">
            <a:avLst/>
          </a:prstGeom>
        </p:spPr>
        <p:txBody>
          <a:bodyPr vert="horz" wrap="square" lIns="0" tIns="0" rIns="0" bIns="0" rtlCol="0">
            <a:spAutoFit/>
          </a:bodyPr>
          <a:lstStyle>
            <a:lvl1pPr marL="0" indent="0" algn="l" defTabSz="914400" rtl="0" eaLnBrk="1" latinLnBrk="0" hangingPunct="1">
              <a:lnSpc>
                <a:spcPts val="2400"/>
              </a:lnSpc>
              <a:spcBef>
                <a:spcPct val="20000"/>
              </a:spcBef>
              <a:buFont typeface="Arial" pitchFamily="34" charset="0"/>
              <a:buNone/>
              <a:defRPr sz="1800" b="0" kern="1200" cap="none" baseline="0">
                <a:solidFill>
                  <a:schemeClr val="tx1"/>
                </a:solidFill>
                <a:latin typeface="Arial" pitchFamily="34" charset="0"/>
                <a:ea typeface="+mn-ea"/>
                <a:cs typeface="Arial" pitchFamily="34" charset="0"/>
              </a:defRPr>
            </a:lvl1pPr>
            <a:lvl2pPr marL="742950" indent="-285750" algn="l" defTabSz="914400" rtl="0" eaLnBrk="1" latinLnBrk="0" hangingPunct="1">
              <a:lnSpc>
                <a:spcPts val="2400"/>
              </a:lnSpc>
              <a:spcBef>
                <a:spcPct val="20000"/>
              </a:spcBef>
              <a:buFont typeface="Arial" pitchFamily="34" charset="0"/>
              <a:buChar char="•"/>
              <a:defRPr sz="1800" b="1" kern="1200">
                <a:solidFill>
                  <a:schemeClr val="tx1"/>
                </a:solidFill>
                <a:latin typeface="Arial" pitchFamily="34" charset="0"/>
                <a:ea typeface="+mn-ea"/>
                <a:cs typeface="Arial" pitchFamily="34" charset="0"/>
              </a:defRPr>
            </a:lvl2pPr>
            <a:lvl3pPr marL="5922963" indent="-180975" algn="l" defTabSz="914400" rtl="0" eaLnBrk="1" latinLnBrk="0" hangingPunct="1">
              <a:spcBef>
                <a:spcPct val="20000"/>
              </a:spcBef>
              <a:buFont typeface="Arial" pitchFamily="34" charset="0"/>
              <a:buChar char="•"/>
              <a:tabLst>
                <a:tab pos="1169988" algn="l"/>
              </a:tabLst>
              <a:defRPr sz="1800" b="1" kern="1200">
                <a:solidFill>
                  <a:schemeClr val="tx1"/>
                </a:solidFill>
                <a:latin typeface="Arial" pitchFamily="34" charset="0"/>
                <a:ea typeface="+mn-ea"/>
                <a:cs typeface="Arial" pitchFamily="34" charset="0"/>
              </a:defRPr>
            </a:lvl3pPr>
            <a:lvl4pPr marL="1600200" indent="3248025" algn="l" defTabSz="914400" rtl="0" eaLnBrk="1" latinLnBrk="0" hangingPunct="1">
              <a:spcBef>
                <a:spcPct val="20000"/>
              </a:spcBef>
              <a:buFont typeface="Arial" pitchFamily="34" charset="0"/>
              <a:buNone/>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smtClean="0"/>
              <a:t>Only very few facilities do a two week rhythm </a:t>
            </a:r>
            <a:r>
              <a:rPr lang="en-DE" dirty="0" smtClean="0">
                <a:sym typeface="Wingdings" panose="05000000000000000000" pitchFamily="2" charset="2"/>
              </a:rPr>
              <a:t></a:t>
            </a:r>
            <a:r>
              <a:rPr lang="en-US" dirty="0" smtClean="0">
                <a:sym typeface="Wingdings" panose="05000000000000000000" pitchFamily="2" charset="2"/>
              </a:rPr>
              <a:t> Is it worth trying?</a:t>
            </a:r>
            <a:endParaRPr lang="en-US" dirty="0"/>
          </a:p>
        </p:txBody>
      </p:sp>
    </p:spTree>
    <p:extLst>
      <p:ext uri="{BB962C8B-B14F-4D97-AF65-F5344CB8AC3E}">
        <p14:creationId xmlns:p14="http://schemas.microsoft.com/office/powerpoint/2010/main" val="1786941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235" t="9982" r="8468" b="5176"/>
          <a:stretch/>
        </p:blipFill>
        <p:spPr>
          <a:xfrm>
            <a:off x="14833" y="849015"/>
            <a:ext cx="6583557" cy="4045318"/>
          </a:xfrm>
          <a:prstGeom prst="rect">
            <a:avLst/>
          </a:prstGeom>
        </p:spPr>
      </p:pic>
      <p:sp>
        <p:nvSpPr>
          <p:cNvPr id="2" name="Title 1"/>
          <p:cNvSpPr>
            <a:spLocks noGrp="1"/>
          </p:cNvSpPr>
          <p:nvPr>
            <p:ph type="title"/>
          </p:nvPr>
        </p:nvSpPr>
        <p:spPr/>
        <p:txBody>
          <a:bodyPr/>
          <a:lstStyle/>
          <a:p>
            <a:r>
              <a:rPr lang="en-US" dirty="0" smtClean="0"/>
              <a:t>Developments </a:t>
            </a:r>
            <a:r>
              <a:rPr lang="en-DE" dirty="0" smtClean="0"/>
              <a:t>–</a:t>
            </a:r>
            <a:r>
              <a:rPr lang="en-US" dirty="0" smtClean="0"/>
              <a:t> TOPUP optimization</a:t>
            </a:r>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24</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sp>
        <p:nvSpPr>
          <p:cNvPr id="7" name="Text Placeholder 4"/>
          <p:cNvSpPr>
            <a:spLocks noGrp="1"/>
          </p:cNvSpPr>
          <p:nvPr>
            <p:ph type="body" sz="quarter" idx="13"/>
          </p:nvPr>
        </p:nvSpPr>
        <p:spPr>
          <a:xfrm>
            <a:off x="6588224" y="987574"/>
            <a:ext cx="2448272" cy="3102388"/>
          </a:xfrm>
        </p:spPr>
        <p:txBody>
          <a:bodyPr/>
          <a:lstStyle/>
          <a:p>
            <a:r>
              <a:rPr lang="en-US" dirty="0" smtClean="0"/>
              <a:t>7 years </a:t>
            </a:r>
            <a:r>
              <a:rPr lang="en-US" dirty="0" err="1" smtClean="0"/>
              <a:t>ot</a:t>
            </a:r>
            <a:r>
              <a:rPr lang="en-US" dirty="0" smtClean="0"/>
              <a:t> </a:t>
            </a:r>
            <a:r>
              <a:rPr lang="en-US" dirty="0" err="1" smtClean="0"/>
              <a:t>TopUp</a:t>
            </a:r>
            <a:endParaRPr lang="en-US" dirty="0" smtClean="0"/>
          </a:p>
          <a:p>
            <a:pPr marL="285750" indent="-285750">
              <a:buFont typeface="Arial" panose="020B0604020202020204" pitchFamily="34" charset="0"/>
              <a:buChar char="•"/>
            </a:pPr>
            <a:r>
              <a:rPr lang="en-US" dirty="0" smtClean="0"/>
              <a:t>96% weekly avg. eff.</a:t>
            </a:r>
          </a:p>
          <a:p>
            <a:pPr marL="285750" indent="-285750">
              <a:buFont typeface="Arial" panose="020B0604020202020204" pitchFamily="34" charset="0"/>
              <a:buChar char="•"/>
            </a:pPr>
            <a:r>
              <a:rPr lang="en-US" dirty="0" smtClean="0"/>
              <a:t>250 mA / 300 mA</a:t>
            </a:r>
          </a:p>
          <a:p>
            <a:endParaRPr lang="en-US" dirty="0"/>
          </a:p>
          <a:p>
            <a:pPr marL="342900" indent="-342900">
              <a:buFont typeface="+mj-lt"/>
              <a:buAutoNum type="arabicPeriod"/>
            </a:pPr>
            <a:r>
              <a:rPr lang="en-US" dirty="0" smtClean="0"/>
              <a:t>EMIL optics</a:t>
            </a:r>
          </a:p>
          <a:p>
            <a:pPr marL="342900" indent="-342900">
              <a:buFont typeface="+mj-lt"/>
              <a:buAutoNum type="arabicPeriod"/>
            </a:pPr>
            <a:r>
              <a:rPr lang="en-US" dirty="0" smtClean="0"/>
              <a:t>MPW removal</a:t>
            </a:r>
          </a:p>
          <a:p>
            <a:pPr marL="342900" indent="-342900">
              <a:buFont typeface="+mj-lt"/>
              <a:buAutoNum type="arabicPeriod"/>
            </a:pPr>
            <a:r>
              <a:rPr lang="en-US" dirty="0" smtClean="0"/>
              <a:t>CPMU17 installation</a:t>
            </a:r>
            <a:endParaRPr lang="en-US" dirty="0"/>
          </a:p>
        </p:txBody>
      </p:sp>
      <p:sp>
        <p:nvSpPr>
          <p:cNvPr id="8" name="Oval 7"/>
          <p:cNvSpPr/>
          <p:nvPr/>
        </p:nvSpPr>
        <p:spPr>
          <a:xfrm>
            <a:off x="5048491" y="267494"/>
            <a:ext cx="504056"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a:t>
            </a:r>
          </a:p>
        </p:txBody>
      </p:sp>
      <p:sp>
        <p:nvSpPr>
          <p:cNvPr id="9" name="Oval 8"/>
          <p:cNvSpPr/>
          <p:nvPr/>
        </p:nvSpPr>
        <p:spPr>
          <a:xfrm>
            <a:off x="5076056" y="699542"/>
            <a:ext cx="504056"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3</a:t>
            </a:r>
            <a:endParaRPr lang="en-US" sz="2000" dirty="0"/>
          </a:p>
        </p:txBody>
      </p:sp>
      <p:sp>
        <p:nvSpPr>
          <p:cNvPr id="10" name="Oval 9"/>
          <p:cNvSpPr/>
          <p:nvPr/>
        </p:nvSpPr>
        <p:spPr>
          <a:xfrm>
            <a:off x="3563888" y="555526"/>
            <a:ext cx="504056"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1</a:t>
            </a:r>
            <a:endParaRPr lang="en-US" sz="2000" dirty="0"/>
          </a:p>
        </p:txBody>
      </p:sp>
    </p:spTree>
    <p:extLst>
      <p:ext uri="{BB962C8B-B14F-4D97-AF65-F5344CB8AC3E}">
        <p14:creationId xmlns:p14="http://schemas.microsoft.com/office/powerpoint/2010/main" val="32251880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764158"/>
            <a:ext cx="9108504" cy="3823815"/>
          </a:xfrm>
        </p:spPr>
        <p:txBody>
          <a:bodyPr>
            <a:normAutofit/>
          </a:bodyPr>
          <a:lstStyle/>
          <a:p>
            <a:pPr algn="ctr"/>
            <a:endParaRPr lang="en-US" dirty="0" smtClean="0"/>
          </a:p>
          <a:p>
            <a:pPr algn="ctr"/>
            <a:endParaRPr lang="en-US" dirty="0" smtClean="0"/>
          </a:p>
          <a:p>
            <a:pPr algn="ctr"/>
            <a:endParaRPr lang="en-US" dirty="0"/>
          </a:p>
          <a:p>
            <a:pPr algn="ctr"/>
            <a:endParaRPr lang="en-US" dirty="0" smtClean="0"/>
          </a:p>
          <a:p>
            <a:pPr algn="ctr"/>
            <a:r>
              <a:rPr lang="en-US" dirty="0" smtClean="0"/>
              <a:t>Outlook</a:t>
            </a:r>
          </a:p>
          <a:p>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25</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sp>
        <p:nvSpPr>
          <p:cNvPr id="8" name="Title 4"/>
          <p:cNvSpPr>
            <a:spLocks noGrp="1"/>
          </p:cNvSpPr>
          <p:nvPr>
            <p:ph type="title"/>
          </p:nvPr>
        </p:nvSpPr>
        <p:spPr>
          <a:xfrm>
            <a:off x="914400" y="190029"/>
            <a:ext cx="8229600" cy="329789"/>
          </a:xfrm>
        </p:spPr>
        <p:txBody>
          <a:bodyPr/>
          <a:lstStyle/>
          <a:p>
            <a:r>
              <a:rPr lang="en-US" dirty="0"/>
              <a:t>content</a:t>
            </a:r>
          </a:p>
        </p:txBody>
      </p:sp>
    </p:spTree>
    <p:extLst>
      <p:ext uri="{BB962C8B-B14F-4D97-AF65-F5344CB8AC3E}">
        <p14:creationId xmlns:p14="http://schemas.microsoft.com/office/powerpoint/2010/main" val="25977587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 highlights</a:t>
            </a:r>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26</a:t>
            </a:fld>
            <a:endParaRPr lang="de-DE" dirty="0"/>
          </a:p>
        </p:txBody>
      </p:sp>
      <p:sp>
        <p:nvSpPr>
          <p:cNvPr id="5" name="Text Placeholder 4"/>
          <p:cNvSpPr>
            <a:spLocks noGrp="1"/>
          </p:cNvSpPr>
          <p:nvPr>
            <p:ph type="body" sz="quarter" idx="13"/>
          </p:nvPr>
        </p:nvSpPr>
        <p:spPr>
          <a:xfrm>
            <a:off x="395536" y="843558"/>
            <a:ext cx="8136904" cy="3576364"/>
          </a:xfrm>
        </p:spPr>
        <p:txBody>
          <a:bodyPr/>
          <a:lstStyle/>
          <a:p>
            <a:pPr marL="285750" indent="-285750">
              <a:buFont typeface="Arial" panose="020B0604020202020204" pitchFamily="34" charset="0"/>
              <a:buChar char="•"/>
            </a:pPr>
            <a:r>
              <a:rPr lang="en-US" dirty="0" smtClean="0"/>
              <a:t>good operational performance and reliability in 2019</a:t>
            </a:r>
          </a:p>
          <a:p>
            <a:pPr marL="285750" indent="-285750">
              <a:buFont typeface="Arial" panose="020B0604020202020204" pitchFamily="34" charset="0"/>
              <a:buChar char="•"/>
            </a:pPr>
            <a:r>
              <a:rPr lang="en-US" dirty="0" smtClean="0"/>
              <a:t>300 mA user operation recovered</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RF spring event handled with short turn around time of 36h</a:t>
            </a:r>
          </a:p>
          <a:p>
            <a:pPr marL="285750" indent="-285750">
              <a:buFont typeface="Arial" panose="020B0604020202020204" pitchFamily="34" charset="0"/>
              <a:buChar char="•"/>
            </a:pPr>
            <a:r>
              <a:rPr lang="en-US" dirty="0"/>
              <a:t>U17 implemented and in full beamline commissioning / user operation</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shielded bellow acceptable for user operation &amp; studies so far</a:t>
            </a:r>
          </a:p>
          <a:p>
            <a:pPr marL="285750" indent="-285750">
              <a:buFont typeface="Arial" panose="020B0604020202020204" pitchFamily="34" charset="0"/>
              <a:buChar char="•"/>
            </a:pPr>
            <a:r>
              <a:rPr lang="en-US" dirty="0"/>
              <a:t>l</a:t>
            </a:r>
            <a:r>
              <a:rPr lang="en-US" dirty="0" smtClean="0"/>
              <a:t>andau cavity refurbishment, workaround in operation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TRIBs XMCD experiment</a:t>
            </a:r>
            <a:endParaRPr lang="en-US"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spTree>
    <p:extLst>
      <p:ext uri="{BB962C8B-B14F-4D97-AF65-F5344CB8AC3E}">
        <p14:creationId xmlns:p14="http://schemas.microsoft.com/office/powerpoint/2010/main" val="22169006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outlook</a:t>
            </a:r>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27</a:t>
            </a:fld>
            <a:endParaRPr lang="de-DE" dirty="0"/>
          </a:p>
        </p:txBody>
      </p:sp>
      <p:sp>
        <p:nvSpPr>
          <p:cNvPr id="5" name="Text Placeholder 4"/>
          <p:cNvSpPr>
            <a:spLocks noGrp="1"/>
          </p:cNvSpPr>
          <p:nvPr>
            <p:ph type="body" sz="quarter" idx="13"/>
          </p:nvPr>
        </p:nvSpPr>
        <p:spPr>
          <a:xfrm>
            <a:off x="395536" y="627534"/>
            <a:ext cx="8136904" cy="4665893"/>
          </a:xfrm>
        </p:spPr>
        <p:txBody>
          <a:bodyPr/>
          <a:lstStyle/>
          <a:p>
            <a:pPr marL="285750" indent="-285750">
              <a:buFont typeface="Arial" panose="020B0604020202020204" pitchFamily="34" charset="0"/>
              <a:buChar char="•"/>
            </a:pPr>
            <a:r>
              <a:rPr lang="en-US" dirty="0" smtClean="0"/>
              <a:t>shielded bellow </a:t>
            </a:r>
            <a:r>
              <a:rPr lang="en-DE" dirty="0" smtClean="0"/>
              <a:t>–</a:t>
            </a:r>
            <a:r>
              <a:rPr lang="en-US" dirty="0" smtClean="0"/>
              <a:t> single bunch user operation capability &amp; studies</a:t>
            </a:r>
          </a:p>
          <a:p>
            <a:pPr marL="285750" indent="-285750">
              <a:buFont typeface="Arial" panose="020B0604020202020204" pitchFamily="34" charset="0"/>
              <a:buChar char="•"/>
            </a:pPr>
            <a:r>
              <a:rPr lang="en-US" dirty="0" smtClean="0"/>
              <a:t>landau cavity repair</a:t>
            </a:r>
          </a:p>
          <a:p>
            <a:pPr marL="285750" indent="-285750">
              <a:buFont typeface="Arial" panose="020B0604020202020204" pitchFamily="34" charset="0"/>
              <a:buChar char="•"/>
            </a:pPr>
            <a:r>
              <a:rPr lang="en-US" dirty="0" smtClean="0"/>
              <a:t>particle counter removal</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integration of radiation protection dosimetry data to control system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suppression of collective effects in booster synchrotron</a:t>
            </a:r>
          </a:p>
          <a:p>
            <a:pPr marL="285750" indent="-285750">
              <a:buFont typeface="Arial" panose="020B0604020202020204" pitchFamily="34" charset="0"/>
              <a:buChar char="•"/>
            </a:pPr>
            <a:r>
              <a:rPr lang="en-US" dirty="0" smtClean="0"/>
              <a:t>further U17-integration optimization loops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push development for TRIBs user </a:t>
            </a:r>
            <a:r>
              <a:rPr lang="en-US" dirty="0" smtClean="0"/>
              <a:t>operation</a:t>
            </a:r>
          </a:p>
          <a:p>
            <a:pPr marL="285750" indent="-285750">
              <a:buFont typeface="Arial" panose="020B0604020202020204" pitchFamily="34" charset="0"/>
              <a:buChar char="•"/>
            </a:pPr>
            <a:r>
              <a:rPr lang="en-US" smtClean="0"/>
              <a:t>Booster refurbishment &amp; upgrade</a:t>
            </a:r>
            <a:endParaRPr lang="en-US" dirty="0" smtClean="0"/>
          </a:p>
          <a:p>
            <a:pPr marL="285750" indent="-285750">
              <a:buFont typeface="Arial" panose="020B0604020202020204" pitchFamily="34" charset="0"/>
              <a:buChar char="•"/>
            </a:pPr>
            <a:r>
              <a:rPr lang="en-US" dirty="0" smtClean="0"/>
              <a:t>BESSY VSR studies</a:t>
            </a:r>
            <a:endParaRPr lang="en-US" dirty="0" smtClean="0"/>
          </a:p>
          <a:p>
            <a:endParaRPr lang="en-US"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spTree>
    <p:extLst>
      <p:ext uri="{BB962C8B-B14F-4D97-AF65-F5344CB8AC3E}">
        <p14:creationId xmlns:p14="http://schemas.microsoft.com/office/powerpoint/2010/main" val="41000350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2BA868-B8BF-4181-985F-6FEB71A74B95}" type="slidenum">
              <a:rPr lang="de-DE" smtClean="0"/>
              <a:pPr/>
              <a:t>28</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sp>
        <p:nvSpPr>
          <p:cNvPr id="8" name="Title 4"/>
          <p:cNvSpPr>
            <a:spLocks noGrp="1"/>
          </p:cNvSpPr>
          <p:nvPr>
            <p:ph type="title"/>
          </p:nvPr>
        </p:nvSpPr>
        <p:spPr>
          <a:xfrm>
            <a:off x="914400" y="190029"/>
            <a:ext cx="8229600" cy="329789"/>
          </a:xfrm>
        </p:spPr>
        <p:txBody>
          <a:bodyPr/>
          <a:lstStyle/>
          <a:p>
            <a:r>
              <a:rPr lang="en-US" dirty="0" smtClean="0"/>
              <a:t>Acknowledgement</a:t>
            </a:r>
            <a:endParaRPr lang="en-US" dirty="0"/>
          </a:p>
        </p:txBody>
      </p:sp>
      <p:sp>
        <p:nvSpPr>
          <p:cNvPr id="7" name="Text Placeholder 4"/>
          <p:cNvSpPr>
            <a:spLocks noGrp="1"/>
          </p:cNvSpPr>
          <p:nvPr>
            <p:ph type="body" sz="quarter" idx="13"/>
          </p:nvPr>
        </p:nvSpPr>
        <p:spPr>
          <a:xfrm>
            <a:off x="395536" y="843558"/>
            <a:ext cx="8136904" cy="4056495"/>
          </a:xfrm>
        </p:spPr>
        <p:txBody>
          <a:bodyPr/>
          <a:lstStyle/>
          <a:p>
            <a:r>
              <a:rPr lang="de-DE" sz="1000" dirty="0" smtClean="0">
                <a:latin typeface="Century Gothic" panose="020B0502020202020204" pitchFamily="34" charset="0"/>
              </a:rPr>
              <a:t>Michael Abo-Bakr, Wolfgang Anders, Felix Andreas, Felix Armborst, Terry Atkinson, Joachim Bartilla, Yvonne Bergmann, Thomas Birke, Daniel Böhlick, Anne Bundels, Markus Bürger, Rober Burneleit, Emanuel Cambas, Mathias Diehn, Marc Dirsat, Olaf Dreßler, Michael Edling, Silvio Ehlert, Dan Eichel, Volker Dürr, Pablo Echevarria, Hartmut Ehmler, Fjodor Falkenstern, Jörg Feikes, Nadine Fischer, Roland Fleischhauer, Thomas Flisgen, Andre Frahm, Benjamin Franksen, Sabine Giray, Holger Glass, Hans-Walter Glock, Felix Glöckner, Anny Gora, Rainer Görgen, Paul Goslawski, Mario Haucke, Jochen Heinrich, Svenja Heling, Andreas Heugel, Harry Hoffmann, Falk Hoffmann, Karsten Holldack, Holger Huck, Ji-Gwang Hwang, Andreas Jankowiak, Christian Jung, Christian Kalus, Jens Knobloch, Jörg Kolbe, Marten Koopmans, Bernhard Kuner, Jens Kuszynski, Victoria Laux, Nicole Leuschner, Ji Li, Klaus Ludwig, Michael Markert, Aleksandr Matveenko, Meghan McAteer, Tom Mertens, Gert Meyer, Gregor Mielczareck, Ingo Müller, Roland Müller, Christian Nass, Klaus Ott, Fabian Pflocksch, Lutz Pichl, Henry Plötz, Joachim Rahn, Markus Ries, Stefan Rotterdam, Roswitha Schabardin, Andreas Schälicke, Tobias Schneegans, Ines </a:t>
            </a:r>
            <a:r>
              <a:rPr lang="de-DE" sz="1000" dirty="0">
                <a:latin typeface="Century Gothic" panose="020B0502020202020204" pitchFamily="34" charset="0"/>
              </a:rPr>
              <a:t>von </a:t>
            </a:r>
            <a:r>
              <a:rPr lang="de-DE" sz="1000" dirty="0" smtClean="0">
                <a:latin typeface="Century Gothic" panose="020B0502020202020204" pitchFamily="34" charset="0"/>
              </a:rPr>
              <a:t>Scheibner, Günter Schindhelm, Ines Seiler, Gregor Schiwietz, Bernhard Schriefer, Thomas Schröter, Michael Schuster, Dirk Schüler, Hannes Stein, Tom Struppert, Ervis Suljoti, Yegor Tamashevich, Michael Ulrich, Stefan Wiese, Daniel Wolk, Antje Vollmer, Sven Wrede, Nora Wunderer </a:t>
            </a:r>
            <a:r>
              <a:rPr lang="en-DE" sz="1000" dirty="0" smtClean="0">
                <a:latin typeface="Century Gothic" panose="020B0502020202020204" pitchFamily="34" charset="0"/>
              </a:rPr>
              <a:t>…</a:t>
            </a:r>
            <a:r>
              <a:rPr lang="en-GB" sz="1000" dirty="0" smtClean="0">
                <a:latin typeface="Century Gothic" panose="020B0502020202020204" pitchFamily="34" charset="0"/>
              </a:rPr>
              <a:t> and many more</a:t>
            </a:r>
            <a:endParaRPr lang="de-DE" sz="1000" dirty="0" smtClean="0">
              <a:latin typeface="Century Gothic" panose="020B0502020202020204" pitchFamily="34" charset="0"/>
            </a:endParaRPr>
          </a:p>
          <a:p>
            <a:endParaRPr lang="en-US" dirty="0" smtClean="0"/>
          </a:p>
        </p:txBody>
      </p:sp>
    </p:spTree>
    <p:extLst>
      <p:ext uri="{BB962C8B-B14F-4D97-AF65-F5344CB8AC3E}">
        <p14:creationId xmlns:p14="http://schemas.microsoft.com/office/powerpoint/2010/main" val="5644358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2BA868-B8BF-4181-985F-6FEB71A74B95}" type="slidenum">
              <a:rPr lang="de-DE" smtClean="0"/>
              <a:pPr/>
              <a:t>29</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sp>
        <p:nvSpPr>
          <p:cNvPr id="8" name="Title 4"/>
          <p:cNvSpPr>
            <a:spLocks noGrp="1"/>
          </p:cNvSpPr>
          <p:nvPr>
            <p:ph type="title"/>
          </p:nvPr>
        </p:nvSpPr>
        <p:spPr>
          <a:xfrm>
            <a:off x="914400" y="190029"/>
            <a:ext cx="8229600" cy="329789"/>
          </a:xfrm>
        </p:spPr>
        <p:txBody>
          <a:bodyPr/>
          <a:lstStyle/>
          <a:p>
            <a:r>
              <a:rPr lang="en-US" dirty="0" smtClean="0"/>
              <a:t>Acknowledgement</a:t>
            </a:r>
            <a:endParaRPr lang="en-US" dirty="0"/>
          </a:p>
        </p:txBody>
      </p:sp>
      <p:pic>
        <p:nvPicPr>
          <p:cNvPr id="9" name="Grafik 3"/>
          <p:cNvPicPr>
            <a:picLocks noChangeAspect="1"/>
          </p:cNvPicPr>
          <p:nvPr/>
        </p:nvPicPr>
        <p:blipFill>
          <a:blip r:embed="rId2"/>
          <a:stretch>
            <a:fillRect/>
          </a:stretch>
        </p:blipFill>
        <p:spPr>
          <a:xfrm>
            <a:off x="1259632" y="699542"/>
            <a:ext cx="6048936" cy="4073043"/>
          </a:xfrm>
          <a:prstGeom prst="rect">
            <a:avLst/>
          </a:prstGeom>
        </p:spPr>
      </p:pic>
    </p:spTree>
    <p:extLst>
      <p:ext uri="{BB962C8B-B14F-4D97-AF65-F5344CB8AC3E}">
        <p14:creationId xmlns:p14="http://schemas.microsoft.com/office/powerpoint/2010/main" val="3527652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a:t>
            </a:r>
            <a:endParaRPr lang="en-US" dirty="0"/>
          </a:p>
        </p:txBody>
      </p:sp>
      <p:sp>
        <p:nvSpPr>
          <p:cNvPr id="3" name="Content Placeholder 2"/>
          <p:cNvSpPr>
            <a:spLocks noGrp="1"/>
          </p:cNvSpPr>
          <p:nvPr>
            <p:ph idx="1"/>
          </p:nvPr>
        </p:nvSpPr>
        <p:spPr>
          <a:xfrm>
            <a:off x="436815" y="764158"/>
            <a:ext cx="8671689" cy="3823815"/>
          </a:xfrm>
        </p:spPr>
        <p:txBody>
          <a:bodyPr>
            <a:normAutofit/>
          </a:bodyPr>
          <a:lstStyle/>
          <a:p>
            <a:r>
              <a:rPr lang="en-US" dirty="0" smtClean="0"/>
              <a:t>2019 </a:t>
            </a:r>
            <a:r>
              <a:rPr lang="en-DE" dirty="0" smtClean="0"/>
              <a:t>…</a:t>
            </a:r>
            <a:endParaRPr lang="en-US" dirty="0" smtClean="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smtClean="0"/>
              <a:t>Operation statistics</a:t>
            </a:r>
          </a:p>
          <a:p>
            <a:endParaRPr lang="en-US" dirty="0" smtClean="0"/>
          </a:p>
          <a:p>
            <a:pPr marL="342900" indent="-342900">
              <a:buFont typeface="Arial" panose="020B0604020202020204" pitchFamily="34" charset="0"/>
              <a:buChar char="•"/>
            </a:pPr>
            <a:r>
              <a:rPr lang="en-US" dirty="0" smtClean="0"/>
              <a:t>Machine commissioning / Events</a:t>
            </a:r>
          </a:p>
          <a:p>
            <a:endParaRPr lang="en-US" dirty="0" smtClean="0"/>
          </a:p>
          <a:p>
            <a:pPr marL="342900" indent="-342900">
              <a:buFont typeface="Arial" panose="020B0604020202020204" pitchFamily="34" charset="0"/>
              <a:buChar char="•"/>
            </a:pPr>
            <a:r>
              <a:rPr lang="en-US" dirty="0" smtClean="0"/>
              <a:t>Developments</a:t>
            </a:r>
          </a:p>
          <a:p>
            <a:endParaRPr lang="en-US" dirty="0" smtClean="0"/>
          </a:p>
          <a:p>
            <a:pPr marL="342900" indent="-342900">
              <a:buFont typeface="Arial" panose="020B0604020202020204" pitchFamily="34" charset="0"/>
              <a:buChar char="•"/>
            </a:pPr>
            <a:r>
              <a:rPr lang="en-US" dirty="0" smtClean="0"/>
              <a:t>outlook</a:t>
            </a:r>
          </a:p>
          <a:p>
            <a:endParaRPr lang="en-US" dirty="0"/>
          </a:p>
          <a:p>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3</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spTree>
    <p:extLst>
      <p:ext uri="{BB962C8B-B14F-4D97-AF65-F5344CB8AC3E}">
        <p14:creationId xmlns:p14="http://schemas.microsoft.com/office/powerpoint/2010/main" val="29074107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764158"/>
            <a:ext cx="9108504" cy="3823815"/>
          </a:xfrm>
        </p:spPr>
        <p:txBody>
          <a:bodyPr>
            <a:normAutofit/>
          </a:bodyPr>
          <a:lstStyle/>
          <a:p>
            <a:pPr algn="ctr"/>
            <a:endParaRPr lang="en-US" dirty="0" smtClean="0"/>
          </a:p>
          <a:p>
            <a:pPr algn="ctr"/>
            <a:endParaRPr lang="en-US" dirty="0" smtClean="0"/>
          </a:p>
          <a:p>
            <a:pPr algn="ctr"/>
            <a:endParaRPr lang="en-US" dirty="0"/>
          </a:p>
          <a:p>
            <a:pPr algn="ctr"/>
            <a:endParaRPr lang="en-US" dirty="0" smtClean="0"/>
          </a:p>
          <a:p>
            <a:pPr algn="ctr"/>
            <a:r>
              <a:rPr lang="en-US" dirty="0" smtClean="0"/>
              <a:t>Backup</a:t>
            </a:r>
          </a:p>
          <a:p>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30</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sp>
        <p:nvSpPr>
          <p:cNvPr id="8" name="Title 4"/>
          <p:cNvSpPr>
            <a:spLocks noGrp="1"/>
          </p:cNvSpPr>
          <p:nvPr>
            <p:ph type="title"/>
          </p:nvPr>
        </p:nvSpPr>
        <p:spPr>
          <a:xfrm>
            <a:off x="914400" y="190029"/>
            <a:ext cx="8229600" cy="329789"/>
          </a:xfrm>
        </p:spPr>
        <p:txBody>
          <a:bodyPr/>
          <a:lstStyle/>
          <a:p>
            <a:r>
              <a:rPr lang="en-US" dirty="0"/>
              <a:t>content</a:t>
            </a:r>
          </a:p>
        </p:txBody>
      </p:sp>
    </p:spTree>
    <p:extLst>
      <p:ext uri="{BB962C8B-B14F-4D97-AF65-F5344CB8AC3E}">
        <p14:creationId xmlns:p14="http://schemas.microsoft.com/office/powerpoint/2010/main" val="11255296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BESSY III</a:t>
            </a:r>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31</a:t>
            </a:fld>
            <a:endParaRPr lang="de-DE" dirty="0"/>
          </a:p>
        </p:txBody>
      </p:sp>
      <p:sp>
        <p:nvSpPr>
          <p:cNvPr id="6" name="Footer Placeholder 5"/>
          <p:cNvSpPr>
            <a:spLocks noGrp="1"/>
          </p:cNvSpPr>
          <p:nvPr>
            <p:ph type="ftr" sz="quarter" idx="14"/>
          </p:nvPr>
        </p:nvSpPr>
        <p:spPr/>
        <p:txBody>
          <a:bodyPr/>
          <a:lstStyle/>
          <a:p>
            <a:r>
              <a:rPr lang="en-US" smtClean="0"/>
              <a:t>BESSY II status, Markus Ries et al., 27th ESLS, ALBA, Barcelona, November 28th, 2019</a:t>
            </a:r>
            <a:endParaRPr lang="de-DE" dirty="0"/>
          </a:p>
        </p:txBody>
      </p:sp>
      <p:sp>
        <p:nvSpPr>
          <p:cNvPr id="7" name="Rectangle 6"/>
          <p:cNvSpPr/>
          <p:nvPr/>
        </p:nvSpPr>
        <p:spPr>
          <a:xfrm>
            <a:off x="179512" y="627534"/>
            <a:ext cx="8568630" cy="4031873"/>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 the wheels start to spin</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 fueled by the appointment of our new “photon science” director Jan </a:t>
            </a:r>
            <a:r>
              <a:rPr lang="en-US" sz="1600" dirty="0" err="1" smtClean="0">
                <a:latin typeface="Arial" panose="020B0604020202020204" pitchFamily="34" charset="0"/>
                <a:cs typeface="Arial" panose="020B0604020202020204" pitchFamily="34" charset="0"/>
              </a:rPr>
              <a:t>Lüning</a:t>
            </a:r>
            <a:endParaRPr lang="en-US" sz="1600" dirty="0" smtClean="0">
              <a:latin typeface="Arial" panose="020B0604020202020204" pitchFamily="34" charset="0"/>
              <a:cs typeface="Arial" panose="020B0604020202020204" pitchFamily="34" charset="0"/>
            </a:endParaRPr>
          </a:p>
          <a:p>
            <a:endParaRPr lang="en-US"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storage </a:t>
            </a:r>
            <a:r>
              <a:rPr lang="en-US" sz="1600" dirty="0" smtClean="0">
                <a:latin typeface="Arial" panose="020B0604020202020204" pitchFamily="34" charset="0"/>
                <a:cs typeface="Arial" panose="020B0604020202020204" pitchFamily="34" charset="0"/>
              </a:rPr>
              <a:t>ring based light source</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soft &amp; tender x-rays</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DLSR approach following directions of SOLEIL / SLS / ELETTRA…</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target emittance in the order of </a:t>
            </a:r>
            <a:r>
              <a:rPr lang="en-US" sz="1600" dirty="0" smtClean="0">
                <a:latin typeface="Arial" panose="020B0604020202020204" pitchFamily="34" charset="0"/>
                <a:cs typeface="Arial" panose="020B0604020202020204" pitchFamily="34" charset="0"/>
                <a:sym typeface="Symbol" panose="05050102010706020507" pitchFamily="18" charset="2"/>
              </a:rPr>
              <a:t> </a:t>
            </a:r>
            <a:r>
              <a:rPr lang="en-US" sz="1600" dirty="0" smtClean="0">
                <a:latin typeface="Arial" panose="020B0604020202020204" pitchFamily="34" charset="0"/>
                <a:cs typeface="Arial" panose="020B0604020202020204" pitchFamily="34" charset="0"/>
              </a:rPr>
              <a:t>200 pm rad</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sym typeface="Symbol" panose="05050102010706020507" pitchFamily="18" charset="2"/>
              </a:rPr>
              <a:t>electron energy  </a:t>
            </a: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2.0 … 2.5) </a:t>
            </a:r>
            <a:r>
              <a:rPr lang="en-US" sz="1600" dirty="0" smtClean="0">
                <a:latin typeface="Arial" panose="020B0604020202020204" pitchFamily="34" charset="0"/>
                <a:cs typeface="Arial" panose="020B0604020202020204" pitchFamily="34" charset="0"/>
              </a:rPr>
              <a:t>GeV</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green </a:t>
            </a:r>
            <a:r>
              <a:rPr lang="en-US" sz="1600" dirty="0" smtClean="0">
                <a:latin typeface="Arial" panose="020B0604020202020204" pitchFamily="34" charset="0"/>
                <a:cs typeface="Arial" panose="020B0604020202020204" pitchFamily="34" charset="0"/>
              </a:rPr>
              <a:t>field </a:t>
            </a:r>
            <a:r>
              <a:rPr lang="en-US" sz="1600" dirty="0" smtClean="0">
                <a:latin typeface="Arial" panose="020B0604020202020204" pitchFamily="34" charset="0"/>
                <a:cs typeface="Arial" panose="020B0604020202020204" pitchFamily="34" charset="0"/>
              </a:rPr>
              <a:t>approach is investigated (C </a:t>
            </a:r>
            <a:r>
              <a:rPr lang="en-US" sz="1600" dirty="0" smtClean="0">
                <a:latin typeface="Arial" panose="020B0604020202020204" pitchFamily="34" charset="0"/>
                <a:cs typeface="Arial" panose="020B0604020202020204" pitchFamily="34" charset="0"/>
                <a:sym typeface="Symbol" panose="05050102010706020507" pitchFamily="18" charset="2"/>
              </a:rPr>
              <a:t> </a:t>
            </a:r>
            <a:r>
              <a:rPr lang="en-US" sz="1600" dirty="0" smtClean="0">
                <a:latin typeface="Arial" panose="020B0604020202020204" pitchFamily="34" charset="0"/>
                <a:cs typeface="Arial" panose="020B0604020202020204" pitchFamily="34" charset="0"/>
              </a:rPr>
              <a:t>350m) as well </a:t>
            </a:r>
            <a:r>
              <a:rPr lang="en-US" sz="1600" dirty="0">
                <a:latin typeface="Arial" panose="020B0604020202020204" pitchFamily="34" charset="0"/>
                <a:cs typeface="Arial" panose="020B0604020202020204" pitchFamily="34" charset="0"/>
              </a:rPr>
              <a:t>as in-facility (C </a:t>
            </a:r>
            <a:r>
              <a:rPr lang="en-US" sz="1600" dirty="0">
                <a:latin typeface="Arial" panose="020B0604020202020204" pitchFamily="34" charset="0"/>
                <a:cs typeface="Arial" panose="020B0604020202020204" pitchFamily="34" charset="0"/>
                <a:sym typeface="Symbol" panose="05050102010706020507" pitchFamily="18" charset="2"/>
              </a:rPr>
              <a:t> </a:t>
            </a:r>
            <a:r>
              <a:rPr lang="en-US" sz="1600" dirty="0" smtClean="0">
                <a:latin typeface="Arial" panose="020B0604020202020204" pitchFamily="34" charset="0"/>
                <a:cs typeface="Arial" panose="020B0604020202020204" pitchFamily="34" charset="0"/>
                <a:sym typeface="Symbol" panose="05050102010706020507" pitchFamily="18" charset="2"/>
              </a:rPr>
              <a:t>24</a:t>
            </a:r>
            <a:r>
              <a:rPr lang="en-US" sz="1600" dirty="0" smtClean="0">
                <a:latin typeface="Arial" panose="020B0604020202020204" pitchFamily="34" charset="0"/>
                <a:cs typeface="Arial" panose="020B0604020202020204" pitchFamily="34" charset="0"/>
              </a:rPr>
              <a:t>0m)</a:t>
            </a:r>
            <a:endParaRPr lang="en-US"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sym typeface="Symbol" panose="05050102010706020507" pitchFamily="18" charset="2"/>
              </a:rPr>
              <a:t> </a:t>
            </a:r>
            <a:r>
              <a:rPr lang="de-DE" sz="1600" dirty="0" smtClean="0">
                <a:latin typeface="Arial" panose="020B0604020202020204" pitchFamily="34" charset="0"/>
                <a:cs typeface="Arial" panose="020B0604020202020204" pitchFamily="34" charset="0"/>
              </a:rPr>
              <a:t>2030</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CDR-Phase </a:t>
            </a:r>
            <a:r>
              <a:rPr lang="en-US" sz="1600" dirty="0">
                <a:latin typeface="Arial" panose="020B0604020202020204" pitchFamily="34" charset="0"/>
                <a:cs typeface="Arial" panose="020B0604020202020204" pitchFamily="34" charset="0"/>
              </a:rPr>
              <a:t>started – CDR expected </a:t>
            </a:r>
            <a:r>
              <a:rPr lang="en-US" sz="1600" dirty="0" smtClean="0">
                <a:latin typeface="Arial" panose="020B0604020202020204" pitchFamily="34" charset="0"/>
                <a:cs typeface="Arial" panose="020B0604020202020204" pitchFamily="34" charset="0"/>
              </a:rPr>
              <a:t>2022</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Science Case will be worked out during the next </a:t>
            </a:r>
            <a:r>
              <a:rPr lang="en-US" sz="1600" dirty="0" smtClean="0">
                <a:latin typeface="Arial" panose="020B0604020202020204" pitchFamily="34" charset="0"/>
                <a:cs typeface="Arial" panose="020B0604020202020204" pitchFamily="34" charset="0"/>
              </a:rPr>
              <a:t>year</a:t>
            </a:r>
            <a:br>
              <a:rPr lang="en-US" sz="1600" dirty="0" smtClean="0">
                <a:latin typeface="Arial" panose="020B0604020202020204" pitchFamily="34" charset="0"/>
                <a:cs typeface="Arial" panose="020B0604020202020204" pitchFamily="34" charset="0"/>
              </a:rPr>
            </a:br>
            <a:r>
              <a:rPr lang="en-DE" sz="1600" dirty="0" smtClean="0">
                <a:latin typeface="Arial" panose="020B0604020202020204" pitchFamily="34" charset="0"/>
                <a:cs typeface="Arial" panose="020B0604020202020204" pitchFamily="34" charset="0"/>
                <a:sym typeface="Wingdings" panose="05000000000000000000" pitchFamily="2" charset="2"/>
              </a:rPr>
              <a:t></a:t>
            </a:r>
            <a:r>
              <a:rPr lang="en-US" sz="1600" dirty="0">
                <a:latin typeface="Arial" panose="020B0604020202020204" pitchFamily="34" charset="0"/>
                <a:cs typeface="Arial" panose="020B0604020202020204" pitchFamily="34" charset="0"/>
                <a:sym typeface="Wingdings" panose="05000000000000000000" pitchFamily="2" charset="2"/>
              </a:rPr>
              <a:t> </a:t>
            </a:r>
            <a:r>
              <a:rPr lang="en-US" sz="1600" dirty="0" smtClean="0">
                <a:latin typeface="Arial" panose="020B0604020202020204" pitchFamily="34" charset="0"/>
                <a:cs typeface="Arial" panose="020B0604020202020204" pitchFamily="34" charset="0"/>
              </a:rPr>
              <a:t>Workshops </a:t>
            </a:r>
            <a:r>
              <a:rPr lang="en-US" sz="1600" dirty="0">
                <a:latin typeface="Arial" panose="020B0604020202020204" pitchFamily="34" charset="0"/>
                <a:cs typeface="Arial" panose="020B0604020202020204" pitchFamily="34" charset="0"/>
              </a:rPr>
              <a:t>with Science Expert </a:t>
            </a:r>
            <a:r>
              <a:rPr lang="en-US" sz="1600" dirty="0" smtClean="0">
                <a:latin typeface="Arial" panose="020B0604020202020204" pitchFamily="34" charset="0"/>
                <a:cs typeface="Arial" panose="020B0604020202020204" pitchFamily="34" charset="0"/>
              </a:rPr>
              <a:t>Groups</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Investigation of short-pulses, need for time-resolved experiment under </a:t>
            </a:r>
            <a:r>
              <a:rPr lang="en-US" sz="1600" dirty="0" smtClean="0">
                <a:latin typeface="Arial" panose="020B0604020202020204" pitchFamily="34" charset="0"/>
                <a:cs typeface="Arial" panose="020B0604020202020204" pitchFamily="34" charset="0"/>
              </a:rPr>
              <a:t>way</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Possible site for BESSY III facility in Berlin-</a:t>
            </a:r>
            <a:r>
              <a:rPr lang="en-US" sz="1600" dirty="0" err="1">
                <a:latin typeface="Arial" panose="020B0604020202020204" pitchFamily="34" charset="0"/>
                <a:cs typeface="Arial" panose="020B0604020202020204" pitchFamily="34" charset="0"/>
              </a:rPr>
              <a:t>Adlershof</a:t>
            </a:r>
            <a:r>
              <a:rPr lang="en-US" sz="1600" dirty="0">
                <a:latin typeface="Arial" panose="020B0604020202020204" pitchFamily="34" charset="0"/>
                <a:cs typeface="Arial" panose="020B0604020202020204" pitchFamily="34" charset="0"/>
              </a:rPr>
              <a:t> has been reserved</a:t>
            </a:r>
            <a:endParaRPr lang="de-DE" sz="1600" dirty="0">
              <a:latin typeface="Arial" panose="020B0604020202020204" pitchFamily="34" charset="0"/>
              <a:cs typeface="Arial" panose="020B0604020202020204" pitchFamily="34" charset="0"/>
            </a:endParaRPr>
          </a:p>
        </p:txBody>
      </p:sp>
      <p:pic>
        <p:nvPicPr>
          <p:cNvPr id="8" name="Picture 7" descr="N:\4all\intern\GD\secgd\LEAPS - PSSP\Logo\LEAPS Logos final\LEAPS Logos final\LEAPS Logo\Colour Version\LEAPS Logo-Colour-RGB-31.03.1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63367" y="1543916"/>
            <a:ext cx="1456783" cy="379762"/>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pic>
        <p:nvPicPr>
          <p:cNvPr id="9" name="Grafik 6"/>
          <p:cNvPicPr>
            <a:picLocks noChangeAspect="1"/>
          </p:cNvPicPr>
          <p:nvPr/>
        </p:nvPicPr>
        <p:blipFill>
          <a:blip r:embed="rId3"/>
          <a:stretch>
            <a:fillRect/>
          </a:stretch>
        </p:blipFill>
        <p:spPr>
          <a:xfrm>
            <a:off x="7740352" y="1995686"/>
            <a:ext cx="1137350" cy="686932"/>
          </a:xfrm>
          <a:prstGeom prst="rect">
            <a:avLst/>
          </a:prstGeom>
        </p:spPr>
      </p:pic>
      <p:pic>
        <p:nvPicPr>
          <p:cNvPr id="10"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2787774"/>
            <a:ext cx="1030606" cy="531662"/>
          </a:xfrm>
          <a:prstGeom prst="rect">
            <a:avLst/>
          </a:prstGeom>
        </p:spPr>
      </p:pic>
    </p:spTree>
    <p:extLst>
      <p:ext uri="{BB962C8B-B14F-4D97-AF65-F5344CB8AC3E}">
        <p14:creationId xmlns:p14="http://schemas.microsoft.com/office/powerpoint/2010/main" val="2361612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Coupled bunch instability in booster synchrotron</a:t>
            </a:r>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32</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7125" t="10800" r="8001" b="6601"/>
          <a:stretch/>
        </p:blipFill>
        <p:spPr>
          <a:xfrm>
            <a:off x="755576" y="627534"/>
            <a:ext cx="6984776" cy="4248472"/>
          </a:xfrm>
          <a:prstGeom prst="rect">
            <a:avLst/>
          </a:prstGeom>
        </p:spPr>
      </p:pic>
    </p:spTree>
    <p:extLst>
      <p:ext uri="{BB962C8B-B14F-4D97-AF65-F5344CB8AC3E}">
        <p14:creationId xmlns:p14="http://schemas.microsoft.com/office/powerpoint/2010/main" val="25077275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Kicker lifetime investigation &amp; optimization</a:t>
            </a:r>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33</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49601"/>
          <a:stretch/>
        </p:blipFill>
        <p:spPr>
          <a:xfrm>
            <a:off x="0" y="684476"/>
            <a:ext cx="4427984" cy="4184387"/>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50086"/>
          <a:stretch/>
        </p:blipFill>
        <p:spPr>
          <a:xfrm>
            <a:off x="4479941" y="736277"/>
            <a:ext cx="4269525" cy="3995713"/>
          </a:xfrm>
          <a:prstGeom prst="rect">
            <a:avLst/>
          </a:prstGeom>
        </p:spPr>
      </p:pic>
    </p:spTree>
    <p:extLst>
      <p:ext uri="{BB962C8B-B14F-4D97-AF65-F5344CB8AC3E}">
        <p14:creationId xmlns:p14="http://schemas.microsoft.com/office/powerpoint/2010/main" val="19967431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Operation statistics </a:t>
            </a:r>
            <a:r>
              <a:rPr lang="en-DE" dirty="0"/>
              <a:t>–</a:t>
            </a:r>
            <a:r>
              <a:rPr lang="en-US" dirty="0"/>
              <a:t> delivered </a:t>
            </a:r>
            <a:r>
              <a:rPr lang="en-US" dirty="0" smtClean="0"/>
              <a:t>beam </a:t>
            </a:r>
            <a:r>
              <a:rPr lang="en-DE" dirty="0" smtClean="0"/>
              <a:t>–</a:t>
            </a:r>
            <a:r>
              <a:rPr lang="en-US" dirty="0" smtClean="0"/>
              <a:t> </a:t>
            </a:r>
            <a:r>
              <a:rPr lang="en-US" dirty="0" err="1" smtClean="0"/>
              <a:t>precompensation</a:t>
            </a:r>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34</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pic>
        <p:nvPicPr>
          <p:cNvPr id="8" name="Picture 7"/>
          <p:cNvPicPr>
            <a:picLocks noChangeAspect="1"/>
          </p:cNvPicPr>
          <p:nvPr/>
        </p:nvPicPr>
        <p:blipFill>
          <a:blip r:embed="rId2"/>
          <a:stretch>
            <a:fillRect/>
          </a:stretch>
        </p:blipFill>
        <p:spPr>
          <a:xfrm>
            <a:off x="251519" y="699542"/>
            <a:ext cx="8817361" cy="4169321"/>
          </a:xfrm>
          <a:prstGeom prst="rect">
            <a:avLst/>
          </a:prstGeom>
        </p:spPr>
      </p:pic>
      <p:sp>
        <p:nvSpPr>
          <p:cNvPr id="7" name="Oval 6"/>
          <p:cNvSpPr/>
          <p:nvPr/>
        </p:nvSpPr>
        <p:spPr>
          <a:xfrm>
            <a:off x="1547664" y="858684"/>
            <a:ext cx="720080" cy="12090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788024" y="1062136"/>
            <a:ext cx="432048" cy="5609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591397" y="1138333"/>
            <a:ext cx="836587" cy="4085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524328" y="1059582"/>
            <a:ext cx="432048" cy="5609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41411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Operation statistics </a:t>
            </a:r>
            <a:r>
              <a:rPr lang="en-DE" dirty="0"/>
              <a:t>–</a:t>
            </a:r>
            <a:r>
              <a:rPr lang="en-US" dirty="0"/>
              <a:t> delivered </a:t>
            </a:r>
            <a:r>
              <a:rPr lang="en-US" dirty="0" smtClean="0"/>
              <a:t>beam </a:t>
            </a:r>
            <a:r>
              <a:rPr lang="en-DE" dirty="0" smtClean="0"/>
              <a:t>–</a:t>
            </a:r>
            <a:r>
              <a:rPr lang="en-US" dirty="0" smtClean="0"/>
              <a:t> </a:t>
            </a:r>
            <a:r>
              <a:rPr lang="en-US" dirty="0" err="1" smtClean="0"/>
              <a:t>precompensation</a:t>
            </a:r>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35</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graphicFrame>
        <p:nvGraphicFramePr>
          <p:cNvPr id="12" name="Tabelle 6"/>
          <p:cNvGraphicFramePr>
            <a:graphicFrameLocks noGrp="1"/>
          </p:cNvGraphicFramePr>
          <p:nvPr>
            <p:extLst>
              <p:ext uri="{D42A27DB-BD31-4B8C-83A1-F6EECF244321}">
                <p14:modId xmlns:p14="http://schemas.microsoft.com/office/powerpoint/2010/main" val="3208990333"/>
              </p:ext>
            </p:extLst>
          </p:nvPr>
        </p:nvGraphicFramePr>
        <p:xfrm>
          <a:off x="395536" y="771550"/>
          <a:ext cx="7926388" cy="1447486"/>
        </p:xfrm>
        <a:graphic>
          <a:graphicData uri="http://schemas.openxmlformats.org/drawingml/2006/table">
            <a:tbl>
              <a:tblPr firstRow="1" bandRow="1">
                <a:tableStyleId>{5C22544A-7EE6-4342-B048-85BDC9FD1C3A}</a:tableStyleId>
              </a:tblPr>
              <a:tblGrid>
                <a:gridCol w="738196">
                  <a:extLst>
                    <a:ext uri="{9D8B030D-6E8A-4147-A177-3AD203B41FA5}">
                      <a16:colId xmlns:a16="http://schemas.microsoft.com/office/drawing/2014/main" val="20000"/>
                    </a:ext>
                  </a:extLst>
                </a:gridCol>
                <a:gridCol w="1061075">
                  <a:extLst>
                    <a:ext uri="{9D8B030D-6E8A-4147-A177-3AD203B41FA5}">
                      <a16:colId xmlns:a16="http://schemas.microsoft.com/office/drawing/2014/main" val="20001"/>
                    </a:ext>
                  </a:extLst>
                </a:gridCol>
                <a:gridCol w="1062663">
                  <a:extLst>
                    <a:ext uri="{9D8B030D-6E8A-4147-A177-3AD203B41FA5}">
                      <a16:colId xmlns:a16="http://schemas.microsoft.com/office/drawing/2014/main" val="20002"/>
                    </a:ext>
                  </a:extLst>
                </a:gridCol>
                <a:gridCol w="776912">
                  <a:extLst>
                    <a:ext uri="{9D8B030D-6E8A-4147-A177-3AD203B41FA5}">
                      <a16:colId xmlns:a16="http://schemas.microsoft.com/office/drawing/2014/main" val="4134453703"/>
                    </a:ext>
                  </a:extLst>
                </a:gridCol>
                <a:gridCol w="1011863">
                  <a:extLst>
                    <a:ext uri="{9D8B030D-6E8A-4147-A177-3AD203B41FA5}">
                      <a16:colId xmlns:a16="http://schemas.microsoft.com/office/drawing/2014/main" val="20003"/>
                    </a:ext>
                  </a:extLst>
                </a:gridCol>
                <a:gridCol w="1091237">
                  <a:extLst>
                    <a:ext uri="{9D8B030D-6E8A-4147-A177-3AD203B41FA5}">
                      <a16:colId xmlns:a16="http://schemas.microsoft.com/office/drawing/2014/main" val="20004"/>
                    </a:ext>
                  </a:extLst>
                </a:gridCol>
                <a:gridCol w="824029">
                  <a:extLst>
                    <a:ext uri="{9D8B030D-6E8A-4147-A177-3AD203B41FA5}">
                      <a16:colId xmlns:a16="http://schemas.microsoft.com/office/drawing/2014/main" val="3028295980"/>
                    </a:ext>
                  </a:extLst>
                </a:gridCol>
                <a:gridCol w="727700">
                  <a:extLst>
                    <a:ext uri="{9D8B030D-6E8A-4147-A177-3AD203B41FA5}">
                      <a16:colId xmlns:a16="http://schemas.microsoft.com/office/drawing/2014/main" val="20005"/>
                    </a:ext>
                  </a:extLst>
                </a:gridCol>
                <a:gridCol w="632713">
                  <a:extLst>
                    <a:ext uri="{9D8B030D-6E8A-4147-A177-3AD203B41FA5}">
                      <a16:colId xmlns:a16="http://schemas.microsoft.com/office/drawing/2014/main" val="20006"/>
                    </a:ext>
                  </a:extLst>
                </a:gridCol>
              </a:tblGrid>
              <a:tr h="456246">
                <a:tc>
                  <a:txBody>
                    <a:bodyPr/>
                    <a:lstStyle/>
                    <a:p>
                      <a:pPr algn="ctr"/>
                      <a:r>
                        <a:rPr lang="en-US" sz="1400" dirty="0" smtClean="0">
                          <a:latin typeface="Arial" panose="020B0604020202020204" pitchFamily="34" charset="0"/>
                          <a:cs typeface="Arial" panose="020B0604020202020204" pitchFamily="34" charset="0"/>
                        </a:rPr>
                        <a:t>year</a:t>
                      </a:r>
                      <a:endParaRPr lang="en-US" sz="1400" dirty="0">
                        <a:latin typeface="Arial" panose="020B0604020202020204" pitchFamily="34" charset="0"/>
                        <a:cs typeface="Arial" panose="020B0604020202020204" pitchFamily="34" charset="0"/>
                      </a:endParaRPr>
                    </a:p>
                  </a:txBody>
                  <a:tcPr marL="68576" marR="68576" marT="34323" marB="34323" anchor="ctr">
                    <a:solidFill>
                      <a:srgbClr val="4F81BD"/>
                    </a:solidFill>
                  </a:tcPr>
                </a:tc>
                <a:tc>
                  <a:txBody>
                    <a:bodyPr/>
                    <a:lstStyle/>
                    <a:p>
                      <a:pPr algn="ctr"/>
                      <a:r>
                        <a:rPr lang="en-US" sz="1400" dirty="0" smtClean="0">
                          <a:latin typeface="Arial" panose="020B0604020202020204" pitchFamily="34" charset="0"/>
                          <a:cs typeface="Arial" panose="020B0604020202020204" pitchFamily="34" charset="0"/>
                        </a:rPr>
                        <a:t>scheduled</a:t>
                      </a:r>
                      <a:endParaRPr lang="en-US" sz="1400" dirty="0">
                        <a:latin typeface="Arial" panose="020B0604020202020204" pitchFamily="34" charset="0"/>
                        <a:cs typeface="Arial" panose="020B0604020202020204" pitchFamily="34" charset="0"/>
                      </a:endParaRPr>
                    </a:p>
                  </a:txBody>
                  <a:tcPr marL="68576" marR="68576" marT="34323" marB="34323" anchor="ctr"/>
                </a:tc>
                <a:tc>
                  <a:txBody>
                    <a:bodyPr/>
                    <a:lstStyle/>
                    <a:p>
                      <a:pPr algn="ctr"/>
                      <a:r>
                        <a:rPr lang="en-US" sz="1400" dirty="0" smtClean="0">
                          <a:latin typeface="Arial" panose="020B0604020202020204" pitchFamily="34" charset="0"/>
                          <a:cs typeface="Arial" panose="020B0604020202020204" pitchFamily="34" charset="0"/>
                        </a:rPr>
                        <a:t>downtime </a:t>
                      </a:r>
                      <a:endParaRPr lang="en-US" sz="1400" dirty="0">
                        <a:latin typeface="Arial" panose="020B0604020202020204" pitchFamily="34" charset="0"/>
                        <a:cs typeface="Arial" panose="020B0604020202020204" pitchFamily="34" charset="0"/>
                      </a:endParaRPr>
                    </a:p>
                  </a:txBody>
                  <a:tcPr marL="68576" marR="68576" marT="34323" marB="34323" anchor="ctr"/>
                </a:tc>
                <a:tc>
                  <a:txBody>
                    <a:bodyPr/>
                    <a:lstStyle/>
                    <a:p>
                      <a:pPr algn="ctr"/>
                      <a:r>
                        <a:rPr lang="en-US" sz="1400" dirty="0" smtClean="0">
                          <a:latin typeface="Arial" panose="020B0604020202020204" pitchFamily="34" charset="0"/>
                          <a:cs typeface="Arial" panose="020B0604020202020204" pitchFamily="34" charset="0"/>
                        </a:rPr>
                        <a:t>bonus</a:t>
                      </a:r>
                      <a:endParaRPr lang="en-US" sz="1400" dirty="0">
                        <a:latin typeface="Arial" panose="020B0604020202020204" pitchFamily="34" charset="0"/>
                        <a:cs typeface="Arial" panose="020B0604020202020204" pitchFamily="34" charset="0"/>
                      </a:endParaRPr>
                    </a:p>
                  </a:txBody>
                  <a:tcPr marL="68576" marR="68576" marT="34323" marB="3432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 outages</a:t>
                      </a:r>
                      <a:endParaRPr lang="en-US" sz="1400" dirty="0">
                        <a:latin typeface="Arial" panose="020B0604020202020204" pitchFamily="34" charset="0"/>
                        <a:cs typeface="Arial" panose="020B0604020202020204" pitchFamily="34" charset="0"/>
                      </a:endParaRPr>
                    </a:p>
                  </a:txBody>
                  <a:tcPr marL="68576" marR="68576" marT="34323" marB="34323" anchor="ctr"/>
                </a:tc>
                <a:tc>
                  <a:txBody>
                    <a:bodyPr/>
                    <a:lstStyle/>
                    <a:p>
                      <a:pPr algn="ctr"/>
                      <a:r>
                        <a:rPr lang="en-US" sz="1400" dirty="0" smtClean="0">
                          <a:latin typeface="Arial" panose="020B0604020202020204" pitchFamily="34" charset="0"/>
                          <a:cs typeface="Arial" panose="020B0604020202020204" pitchFamily="34" charset="0"/>
                        </a:rPr>
                        <a:t>availability</a:t>
                      </a:r>
                      <a:endParaRPr lang="en-US" sz="1400" dirty="0">
                        <a:latin typeface="Arial" panose="020B0604020202020204" pitchFamily="34" charset="0"/>
                        <a:cs typeface="Arial" panose="020B0604020202020204" pitchFamily="34" charset="0"/>
                      </a:endParaRPr>
                    </a:p>
                  </a:txBody>
                  <a:tcPr marL="68576" marR="68576" marT="34323" marB="34323" anchor="ctr"/>
                </a:tc>
                <a:tc>
                  <a:txBody>
                    <a:bodyPr/>
                    <a:lstStyle/>
                    <a:p>
                      <a:pPr algn="ctr"/>
                      <a:r>
                        <a:rPr lang="en-US" sz="1400" dirty="0" smtClean="0">
                          <a:latin typeface="Arial" panose="020B0604020202020204" pitchFamily="34" charset="0"/>
                          <a:cs typeface="Arial" panose="020B0604020202020204" pitchFamily="34" charset="0"/>
                        </a:rPr>
                        <a:t>+bonus</a:t>
                      </a:r>
                      <a:endParaRPr lang="en-US" sz="1400" dirty="0">
                        <a:latin typeface="Arial" panose="020B0604020202020204" pitchFamily="34" charset="0"/>
                        <a:cs typeface="Arial" panose="020B0604020202020204" pitchFamily="34" charset="0"/>
                      </a:endParaRPr>
                    </a:p>
                  </a:txBody>
                  <a:tcPr marL="68576" marR="68576" marT="34323" marB="34323" anchor="ctr"/>
                </a:tc>
                <a:tc>
                  <a:txBody>
                    <a:bodyPr/>
                    <a:lstStyle/>
                    <a:p>
                      <a:pPr algn="ctr"/>
                      <a:r>
                        <a:rPr lang="en-US" sz="1400" dirty="0" smtClean="0">
                          <a:latin typeface="Arial" panose="020B0604020202020204" pitchFamily="34" charset="0"/>
                          <a:cs typeface="Arial" panose="020B0604020202020204" pitchFamily="34" charset="0"/>
                        </a:rPr>
                        <a:t>MTBF</a:t>
                      </a:r>
                      <a:endParaRPr lang="en-US" sz="1400" dirty="0">
                        <a:latin typeface="Arial" panose="020B0604020202020204" pitchFamily="34" charset="0"/>
                        <a:cs typeface="Arial" panose="020B0604020202020204" pitchFamily="34" charset="0"/>
                      </a:endParaRPr>
                    </a:p>
                  </a:txBody>
                  <a:tcPr marL="68576" marR="68576" marT="34323" marB="34323" anchor="ctr"/>
                </a:tc>
                <a:tc>
                  <a:txBody>
                    <a:bodyPr/>
                    <a:lstStyle/>
                    <a:p>
                      <a:pPr algn="ctr"/>
                      <a:r>
                        <a:rPr lang="en-US" sz="1400" dirty="0" smtClean="0">
                          <a:latin typeface="Arial" panose="020B0604020202020204" pitchFamily="34" charset="0"/>
                          <a:cs typeface="Arial" panose="020B0604020202020204" pitchFamily="34" charset="0"/>
                        </a:rPr>
                        <a:t>MTTR </a:t>
                      </a:r>
                      <a:endParaRPr lang="en-US" sz="1400" dirty="0">
                        <a:latin typeface="Arial" panose="020B0604020202020204" pitchFamily="34" charset="0"/>
                        <a:cs typeface="Arial" panose="020B0604020202020204" pitchFamily="34" charset="0"/>
                      </a:endParaRPr>
                    </a:p>
                  </a:txBody>
                  <a:tcPr marL="68576" marR="68576" marT="34323" marB="34323" anchor="ctr"/>
                </a:tc>
                <a:extLst>
                  <a:ext uri="{0D108BD9-81ED-4DB2-BD59-A6C34878D82A}">
                    <a16:rowId xmlns:a16="http://schemas.microsoft.com/office/drawing/2014/main" val="10000"/>
                  </a:ext>
                </a:extLst>
              </a:tr>
              <a:tr h="495620">
                <a:tc>
                  <a:txBody>
                    <a:bodyPr/>
                    <a:lstStyle/>
                    <a:p>
                      <a:r>
                        <a:rPr lang="en-US" sz="1400" b="1" smtClean="0">
                          <a:latin typeface="Arial" panose="020B0604020202020204" pitchFamily="34" charset="0"/>
                          <a:cs typeface="Arial" panose="020B0604020202020204" pitchFamily="34" charset="0"/>
                        </a:rPr>
                        <a:t>2018</a:t>
                      </a:r>
                      <a:endParaRPr lang="en-US" sz="1400" b="1" dirty="0" smtClean="0">
                        <a:latin typeface="Arial" panose="020B0604020202020204" pitchFamily="34" charset="0"/>
                        <a:cs typeface="Arial" panose="020B0604020202020204" pitchFamily="34" charset="0"/>
                      </a:endParaRPr>
                    </a:p>
                  </a:txBody>
                  <a:tcPr marL="68576" marR="68576" marT="34323" marB="34323"/>
                </a:tc>
                <a:tc>
                  <a:txBody>
                    <a:bodyPr/>
                    <a:lstStyle/>
                    <a:p>
                      <a:pPr algn="r"/>
                      <a:r>
                        <a:rPr lang="en-US" sz="1400" dirty="0" smtClean="0">
                          <a:latin typeface="Arial" panose="020B0604020202020204" pitchFamily="34" charset="0"/>
                          <a:cs typeface="Arial" panose="020B0604020202020204" pitchFamily="34" charset="0"/>
                        </a:rPr>
                        <a:t>3578</a:t>
                      </a:r>
                      <a:r>
                        <a:rPr lang="en-US" sz="1400" baseline="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h</a:t>
                      </a:r>
                      <a:r>
                        <a:rPr lang="en-US" sz="1400" baseline="0" dirty="0" smtClean="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r"/>
                      <a:r>
                        <a:rPr lang="en-US" sz="1400" dirty="0" smtClean="0">
                          <a:latin typeface="Arial" panose="020B0604020202020204" pitchFamily="34" charset="0"/>
                          <a:cs typeface="Arial" panose="020B0604020202020204" pitchFamily="34" charset="0"/>
                        </a:rPr>
                        <a:t>28.3 h</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r"/>
                      <a:r>
                        <a:rPr lang="en-US" sz="1400" baseline="0" dirty="0" smtClean="0">
                          <a:latin typeface="Arial" panose="020B0604020202020204" pitchFamily="34" charset="0"/>
                          <a:cs typeface="Arial" panose="020B0604020202020204" pitchFamily="34" charset="0"/>
                        </a:rPr>
                        <a:t>415 h</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r"/>
                      <a:r>
                        <a:rPr lang="en-US" sz="1400" dirty="0" smtClean="0">
                          <a:latin typeface="Arial" panose="020B0604020202020204" pitchFamily="34" charset="0"/>
                          <a:cs typeface="Arial" panose="020B0604020202020204" pitchFamily="34" charset="0"/>
                        </a:rPr>
                        <a:t>51</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ctr"/>
                      <a:r>
                        <a:rPr lang="en-US" sz="1400" dirty="0" smtClean="0">
                          <a:latin typeface="Arial" panose="020B0604020202020204" pitchFamily="34" charset="0"/>
                          <a:cs typeface="Arial" panose="020B0604020202020204" pitchFamily="34" charset="0"/>
                        </a:rPr>
                        <a:t>99.2 %</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ctr"/>
                      <a:r>
                        <a:rPr lang="en-US" sz="1400" dirty="0" smtClean="0">
                          <a:latin typeface="Arial" panose="020B0604020202020204" pitchFamily="34" charset="0"/>
                          <a:cs typeface="Arial" panose="020B0604020202020204" pitchFamily="34" charset="0"/>
                        </a:rPr>
                        <a:t>111 %</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r"/>
                      <a:r>
                        <a:rPr lang="en-US" sz="1400" dirty="0" smtClean="0">
                          <a:latin typeface="Arial" panose="020B0604020202020204" pitchFamily="34" charset="0"/>
                          <a:cs typeface="Arial" panose="020B0604020202020204" pitchFamily="34" charset="0"/>
                        </a:rPr>
                        <a:t>70.2 h</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r"/>
                      <a:r>
                        <a:rPr lang="en-US" sz="1400" dirty="0" smtClean="0">
                          <a:latin typeface="Arial" panose="020B0604020202020204" pitchFamily="34" charset="0"/>
                          <a:cs typeface="Arial" panose="020B0604020202020204" pitchFamily="34" charset="0"/>
                        </a:rPr>
                        <a:t>0.56 h</a:t>
                      </a:r>
                      <a:endParaRPr lang="en-US" sz="1400" dirty="0">
                        <a:latin typeface="Arial" panose="020B0604020202020204" pitchFamily="34" charset="0"/>
                        <a:cs typeface="Arial" panose="020B0604020202020204" pitchFamily="34" charset="0"/>
                      </a:endParaRPr>
                    </a:p>
                  </a:txBody>
                  <a:tcPr marL="68576" marR="68576" marT="34323" marB="34323"/>
                </a:tc>
                <a:extLst>
                  <a:ext uri="{0D108BD9-81ED-4DB2-BD59-A6C34878D82A}">
                    <a16:rowId xmlns:a16="http://schemas.microsoft.com/office/drawing/2014/main" val="555926"/>
                  </a:ext>
                </a:extLst>
              </a:tr>
              <a:tr h="495620">
                <a:tc>
                  <a:txBody>
                    <a:bodyPr/>
                    <a:lstStyle/>
                    <a:p>
                      <a:r>
                        <a:rPr lang="en-US" sz="1400" b="1" dirty="0" smtClean="0">
                          <a:latin typeface="Arial" panose="020B0604020202020204" pitchFamily="34" charset="0"/>
                          <a:cs typeface="Arial" panose="020B0604020202020204" pitchFamily="34" charset="0"/>
                        </a:rPr>
                        <a:t>2019 </a:t>
                      </a:r>
                      <a:r>
                        <a:rPr lang="en-US" sz="1000" b="1" dirty="0" smtClean="0">
                          <a:latin typeface="Arial" panose="020B0604020202020204" pitchFamily="34" charset="0"/>
                          <a:cs typeface="Arial" panose="020B0604020202020204" pitchFamily="34" charset="0"/>
                        </a:rPr>
                        <a:t>(</a:t>
                      </a:r>
                      <a:r>
                        <a:rPr lang="en-DE" sz="1000" b="1" dirty="0" smtClean="0">
                          <a:latin typeface="Arial" panose="020B0604020202020204" pitchFamily="34" charset="0"/>
                          <a:cs typeface="Arial" panose="020B0604020202020204" pitchFamily="34" charset="0"/>
                        </a:rPr>
                        <a:t>…</a:t>
                      </a:r>
                      <a:r>
                        <a:rPr lang="en-US" sz="1000" b="1" dirty="0" smtClean="0">
                          <a:latin typeface="Arial" panose="020B0604020202020204" pitchFamily="34" charset="0"/>
                          <a:cs typeface="Arial" panose="020B0604020202020204" pitchFamily="34" charset="0"/>
                        </a:rPr>
                        <a:t> cw46)</a:t>
                      </a:r>
                      <a:r>
                        <a:rPr lang="en-US" sz="1400" b="1" dirty="0" smtClean="0">
                          <a:latin typeface="Arial" panose="020B0604020202020204" pitchFamily="34" charset="0"/>
                          <a:cs typeface="Arial" panose="020B0604020202020204" pitchFamily="34" charset="0"/>
                        </a:rPr>
                        <a:t> </a:t>
                      </a:r>
                    </a:p>
                  </a:txBody>
                  <a:tcPr marL="68576" marR="68576" marT="34323" marB="34323"/>
                </a:tc>
                <a:tc>
                  <a:txBody>
                    <a:bodyPr/>
                    <a:lstStyle/>
                    <a:p>
                      <a:pPr algn="r"/>
                      <a:r>
                        <a:rPr lang="en-US" sz="1400" dirty="0" smtClean="0">
                          <a:latin typeface="Arial" panose="020B0604020202020204" pitchFamily="34" charset="0"/>
                          <a:cs typeface="Arial" panose="020B0604020202020204" pitchFamily="34" charset="0"/>
                        </a:rPr>
                        <a:t>3846</a:t>
                      </a:r>
                      <a:r>
                        <a:rPr lang="en-US" sz="1400" baseline="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h</a:t>
                      </a:r>
                      <a:r>
                        <a:rPr lang="en-US" sz="1400" baseline="0" dirty="0" smtClean="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r"/>
                      <a:r>
                        <a:rPr lang="en-US" sz="1400" dirty="0" smtClean="0">
                          <a:latin typeface="Arial" panose="020B0604020202020204" pitchFamily="34" charset="0"/>
                          <a:cs typeface="Arial" panose="020B0604020202020204" pitchFamily="34" charset="0"/>
                        </a:rPr>
                        <a:t>103.3  h</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r"/>
                      <a:r>
                        <a:rPr lang="en-US" sz="1400" baseline="0" dirty="0" smtClean="0">
                          <a:latin typeface="Arial" panose="020B0604020202020204" pitchFamily="34" charset="0"/>
                          <a:cs typeface="Arial" panose="020B0604020202020204" pitchFamily="34" charset="0"/>
                        </a:rPr>
                        <a:t>310 h</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r"/>
                      <a:r>
                        <a:rPr lang="en-US" sz="1400" dirty="0" smtClean="0">
                          <a:latin typeface="Arial" panose="020B0604020202020204" pitchFamily="34" charset="0"/>
                          <a:cs typeface="Arial" panose="020B0604020202020204" pitchFamily="34" charset="0"/>
                        </a:rPr>
                        <a:t>67</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ctr"/>
                      <a:r>
                        <a:rPr lang="en-US" sz="1400" dirty="0" smtClean="0">
                          <a:latin typeface="Arial" panose="020B0604020202020204" pitchFamily="34" charset="0"/>
                          <a:cs typeface="Arial" panose="020B0604020202020204" pitchFamily="34" charset="0"/>
                        </a:rPr>
                        <a:t>97.3 %</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ctr"/>
                      <a:r>
                        <a:rPr lang="en-US" sz="1400" dirty="0" smtClean="0">
                          <a:latin typeface="Arial" panose="020B0604020202020204" pitchFamily="34" charset="0"/>
                          <a:cs typeface="Arial" panose="020B0604020202020204" pitchFamily="34" charset="0"/>
                        </a:rPr>
                        <a:t>105 %</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r"/>
                      <a:r>
                        <a:rPr lang="en-US" sz="1400" dirty="0" smtClean="0">
                          <a:latin typeface="Arial" panose="020B0604020202020204" pitchFamily="34" charset="0"/>
                          <a:cs typeface="Arial" panose="020B0604020202020204" pitchFamily="34" charset="0"/>
                        </a:rPr>
                        <a:t>57.4 h</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r"/>
                      <a:r>
                        <a:rPr lang="en-US" sz="1400" dirty="0" smtClean="0">
                          <a:latin typeface="Arial" panose="020B0604020202020204" pitchFamily="34" charset="0"/>
                          <a:cs typeface="Arial" panose="020B0604020202020204" pitchFamily="34" charset="0"/>
                        </a:rPr>
                        <a:t>1.5 h</a:t>
                      </a:r>
                      <a:endParaRPr lang="en-US" sz="1400" dirty="0">
                        <a:latin typeface="Arial" panose="020B0604020202020204" pitchFamily="34" charset="0"/>
                        <a:cs typeface="Arial" panose="020B0604020202020204" pitchFamily="34" charset="0"/>
                      </a:endParaRPr>
                    </a:p>
                  </a:txBody>
                  <a:tcPr marL="68576" marR="68576" marT="34323" marB="34323"/>
                </a:tc>
                <a:extLst>
                  <a:ext uri="{0D108BD9-81ED-4DB2-BD59-A6C34878D82A}">
                    <a16:rowId xmlns:a16="http://schemas.microsoft.com/office/drawing/2014/main" val="412615777"/>
                  </a:ext>
                </a:extLst>
              </a:tr>
            </a:tbl>
          </a:graphicData>
        </a:graphic>
      </p:graphicFrame>
    </p:spTree>
    <p:extLst>
      <p:ext uri="{BB962C8B-B14F-4D97-AF65-F5344CB8AC3E}">
        <p14:creationId xmlns:p14="http://schemas.microsoft.com/office/powerpoint/2010/main" val="42118072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a:t>
            </a:r>
            <a:endParaRPr lang="en-US" dirty="0"/>
          </a:p>
        </p:txBody>
      </p:sp>
      <p:sp>
        <p:nvSpPr>
          <p:cNvPr id="3" name="Content Placeholder 2"/>
          <p:cNvSpPr>
            <a:spLocks noGrp="1"/>
          </p:cNvSpPr>
          <p:nvPr>
            <p:ph idx="1"/>
          </p:nvPr>
        </p:nvSpPr>
        <p:spPr>
          <a:xfrm>
            <a:off x="1" y="764158"/>
            <a:ext cx="9108504" cy="3823815"/>
          </a:xfrm>
        </p:spPr>
        <p:txBody>
          <a:bodyPr>
            <a:normAutofit/>
          </a:bodyPr>
          <a:lstStyle/>
          <a:p>
            <a:pPr algn="ctr"/>
            <a:endParaRPr lang="en-US" dirty="0" smtClean="0"/>
          </a:p>
          <a:p>
            <a:pPr algn="ctr"/>
            <a:endParaRPr lang="en-US" dirty="0" smtClean="0"/>
          </a:p>
          <a:p>
            <a:pPr algn="ctr"/>
            <a:endParaRPr lang="en-US" dirty="0"/>
          </a:p>
          <a:p>
            <a:pPr algn="ctr"/>
            <a:endParaRPr lang="en-US" dirty="0" smtClean="0"/>
          </a:p>
          <a:p>
            <a:pPr algn="ctr"/>
            <a:r>
              <a:rPr lang="en-US" dirty="0"/>
              <a:t>Operation statistics</a:t>
            </a:r>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4</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spTree>
    <p:extLst>
      <p:ext uri="{BB962C8B-B14F-4D97-AF65-F5344CB8AC3E}">
        <p14:creationId xmlns:p14="http://schemas.microsoft.com/office/powerpoint/2010/main" val="39909869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Operation </a:t>
            </a:r>
            <a:r>
              <a:rPr lang="en-US" dirty="0" smtClean="0"/>
              <a:t>statistics </a:t>
            </a:r>
            <a:r>
              <a:rPr lang="en-DE" dirty="0" smtClean="0"/>
              <a:t>–</a:t>
            </a:r>
            <a:r>
              <a:rPr lang="en-US" dirty="0" smtClean="0"/>
              <a:t> schedule</a:t>
            </a:r>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5</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pic>
        <p:nvPicPr>
          <p:cNvPr id="7" name="Picture 6"/>
          <p:cNvPicPr>
            <a:picLocks noChangeAspect="1"/>
          </p:cNvPicPr>
          <p:nvPr/>
        </p:nvPicPr>
        <p:blipFill>
          <a:blip r:embed="rId2"/>
          <a:stretch>
            <a:fillRect/>
          </a:stretch>
        </p:blipFill>
        <p:spPr>
          <a:xfrm>
            <a:off x="764" y="771550"/>
            <a:ext cx="9101308" cy="3456384"/>
          </a:xfrm>
          <a:prstGeom prst="rect">
            <a:avLst/>
          </a:prstGeom>
        </p:spPr>
      </p:pic>
    </p:spTree>
    <p:extLst>
      <p:ext uri="{BB962C8B-B14F-4D97-AF65-F5344CB8AC3E}">
        <p14:creationId xmlns:p14="http://schemas.microsoft.com/office/powerpoint/2010/main" val="2096322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Operation statistics </a:t>
            </a:r>
            <a:r>
              <a:rPr lang="en-DE" dirty="0"/>
              <a:t>–</a:t>
            </a:r>
            <a:r>
              <a:rPr lang="en-US" dirty="0"/>
              <a:t> </a:t>
            </a:r>
            <a:r>
              <a:rPr lang="en-US" dirty="0" smtClean="0"/>
              <a:t>delivered beam</a:t>
            </a:r>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6</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pic>
        <p:nvPicPr>
          <p:cNvPr id="3" name="Picture 2"/>
          <p:cNvPicPr>
            <a:picLocks noChangeAspect="1"/>
          </p:cNvPicPr>
          <p:nvPr/>
        </p:nvPicPr>
        <p:blipFill>
          <a:blip r:embed="rId2"/>
          <a:stretch>
            <a:fillRect/>
          </a:stretch>
        </p:blipFill>
        <p:spPr>
          <a:xfrm>
            <a:off x="251520" y="689015"/>
            <a:ext cx="8610745" cy="4071621"/>
          </a:xfrm>
          <a:prstGeom prst="rect">
            <a:avLst/>
          </a:prstGeom>
        </p:spPr>
      </p:pic>
    </p:spTree>
    <p:extLst>
      <p:ext uri="{BB962C8B-B14F-4D97-AF65-F5344CB8AC3E}">
        <p14:creationId xmlns:p14="http://schemas.microsoft.com/office/powerpoint/2010/main" val="19011809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51520" y="689015"/>
            <a:ext cx="8610745" cy="4071621"/>
          </a:xfrm>
          <a:prstGeom prst="rect">
            <a:avLst/>
          </a:prstGeom>
        </p:spPr>
      </p:pic>
      <p:sp>
        <p:nvSpPr>
          <p:cNvPr id="2" name="Title 1"/>
          <p:cNvSpPr>
            <a:spLocks noGrp="1"/>
          </p:cNvSpPr>
          <p:nvPr>
            <p:ph type="title"/>
          </p:nvPr>
        </p:nvSpPr>
        <p:spPr/>
        <p:txBody>
          <a:bodyPr/>
          <a:lstStyle/>
          <a:p>
            <a:r>
              <a:rPr lang="en-US" dirty="0"/>
              <a:t>Operation statistics </a:t>
            </a:r>
            <a:r>
              <a:rPr lang="en-DE" dirty="0"/>
              <a:t>–</a:t>
            </a:r>
            <a:r>
              <a:rPr lang="en-US" dirty="0"/>
              <a:t> delivered beam</a:t>
            </a:r>
          </a:p>
        </p:txBody>
      </p:sp>
      <p:sp>
        <p:nvSpPr>
          <p:cNvPr id="4" name="Slide Number Placeholder 3"/>
          <p:cNvSpPr>
            <a:spLocks noGrp="1"/>
          </p:cNvSpPr>
          <p:nvPr>
            <p:ph type="sldNum" sz="quarter" idx="12"/>
          </p:nvPr>
        </p:nvSpPr>
        <p:spPr/>
        <p:txBody>
          <a:bodyPr/>
          <a:lstStyle/>
          <a:p>
            <a:fld id="{CD2BA868-B8BF-4181-985F-6FEB71A74B95}" type="slidenum">
              <a:rPr lang="de-DE" smtClean="0"/>
              <a:pPr/>
              <a:t>7</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sp>
        <p:nvSpPr>
          <p:cNvPr id="3" name="Oval 2"/>
          <p:cNvSpPr/>
          <p:nvPr/>
        </p:nvSpPr>
        <p:spPr>
          <a:xfrm>
            <a:off x="1475656" y="858685"/>
            <a:ext cx="432048" cy="9209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44008" y="1059582"/>
            <a:ext cx="432048" cy="5693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375373" y="1138333"/>
            <a:ext cx="836587" cy="3532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4"/>
          <p:cNvSpPr>
            <a:spLocks noGrp="1"/>
          </p:cNvSpPr>
          <p:nvPr>
            <p:ph type="body" sz="quarter" idx="13"/>
          </p:nvPr>
        </p:nvSpPr>
        <p:spPr>
          <a:xfrm>
            <a:off x="7812360" y="1460535"/>
            <a:ext cx="1282199" cy="2573012"/>
          </a:xfrm>
        </p:spPr>
        <p:txBody>
          <a:bodyPr/>
          <a:lstStyle/>
          <a:p>
            <a:pPr marL="285750" indent="-285750">
              <a:buFont typeface="Arial" panose="020B0604020202020204" pitchFamily="34" charset="0"/>
              <a:buChar char="•"/>
            </a:pPr>
            <a:r>
              <a:rPr lang="en-US" dirty="0" smtClean="0"/>
              <a:t>T7 event</a:t>
            </a:r>
          </a:p>
          <a:p>
            <a:pPr marL="285750" indent="-285750">
              <a:buFont typeface="Arial" panose="020B0604020202020204" pitchFamily="34" charset="0"/>
              <a:buChar char="•"/>
            </a:pPr>
            <a:r>
              <a:rPr lang="en-US" dirty="0" smtClean="0"/>
              <a:t>booster current issues</a:t>
            </a:r>
          </a:p>
          <a:p>
            <a:pPr marL="285750" indent="-285750">
              <a:buFont typeface="Arial" panose="020B0604020202020204" pitchFamily="34" charset="0"/>
              <a:buChar char="•"/>
            </a:pPr>
            <a:r>
              <a:rPr lang="en-US" smtClean="0"/>
              <a:t>UPS </a:t>
            </a:r>
            <a:r>
              <a:rPr lang="en-US" dirty="0" smtClean="0"/>
              <a:t>failure + power outage</a:t>
            </a:r>
          </a:p>
        </p:txBody>
      </p:sp>
      <p:sp>
        <p:nvSpPr>
          <p:cNvPr id="12" name="Oval 11"/>
          <p:cNvSpPr/>
          <p:nvPr/>
        </p:nvSpPr>
        <p:spPr>
          <a:xfrm>
            <a:off x="7380312" y="1059582"/>
            <a:ext cx="432048" cy="5693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7401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Operation </a:t>
            </a:r>
            <a:r>
              <a:rPr lang="en-US" dirty="0" smtClean="0"/>
              <a:t>statistics</a:t>
            </a:r>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8</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graphicFrame>
        <p:nvGraphicFramePr>
          <p:cNvPr id="8" name="Tabelle 6"/>
          <p:cNvGraphicFramePr>
            <a:graphicFrameLocks noGrp="1"/>
          </p:cNvGraphicFramePr>
          <p:nvPr>
            <p:extLst>
              <p:ext uri="{D42A27DB-BD31-4B8C-83A1-F6EECF244321}">
                <p14:modId xmlns:p14="http://schemas.microsoft.com/office/powerpoint/2010/main" val="1748887630"/>
              </p:ext>
            </p:extLst>
          </p:nvPr>
        </p:nvGraphicFramePr>
        <p:xfrm>
          <a:off x="395536" y="771550"/>
          <a:ext cx="7926388" cy="1447486"/>
        </p:xfrm>
        <a:graphic>
          <a:graphicData uri="http://schemas.openxmlformats.org/drawingml/2006/table">
            <a:tbl>
              <a:tblPr firstRow="1" bandRow="1">
                <a:tableStyleId>{5C22544A-7EE6-4342-B048-85BDC9FD1C3A}</a:tableStyleId>
              </a:tblPr>
              <a:tblGrid>
                <a:gridCol w="738196">
                  <a:extLst>
                    <a:ext uri="{9D8B030D-6E8A-4147-A177-3AD203B41FA5}">
                      <a16:colId xmlns:a16="http://schemas.microsoft.com/office/drawing/2014/main" val="20000"/>
                    </a:ext>
                  </a:extLst>
                </a:gridCol>
                <a:gridCol w="1061075">
                  <a:extLst>
                    <a:ext uri="{9D8B030D-6E8A-4147-A177-3AD203B41FA5}">
                      <a16:colId xmlns:a16="http://schemas.microsoft.com/office/drawing/2014/main" val="20001"/>
                    </a:ext>
                  </a:extLst>
                </a:gridCol>
                <a:gridCol w="1062663">
                  <a:extLst>
                    <a:ext uri="{9D8B030D-6E8A-4147-A177-3AD203B41FA5}">
                      <a16:colId xmlns:a16="http://schemas.microsoft.com/office/drawing/2014/main" val="20002"/>
                    </a:ext>
                  </a:extLst>
                </a:gridCol>
                <a:gridCol w="776912">
                  <a:extLst>
                    <a:ext uri="{9D8B030D-6E8A-4147-A177-3AD203B41FA5}">
                      <a16:colId xmlns:a16="http://schemas.microsoft.com/office/drawing/2014/main" val="4134453703"/>
                    </a:ext>
                  </a:extLst>
                </a:gridCol>
                <a:gridCol w="1011863">
                  <a:extLst>
                    <a:ext uri="{9D8B030D-6E8A-4147-A177-3AD203B41FA5}">
                      <a16:colId xmlns:a16="http://schemas.microsoft.com/office/drawing/2014/main" val="20003"/>
                    </a:ext>
                  </a:extLst>
                </a:gridCol>
                <a:gridCol w="1091237">
                  <a:extLst>
                    <a:ext uri="{9D8B030D-6E8A-4147-A177-3AD203B41FA5}">
                      <a16:colId xmlns:a16="http://schemas.microsoft.com/office/drawing/2014/main" val="20004"/>
                    </a:ext>
                  </a:extLst>
                </a:gridCol>
                <a:gridCol w="824029">
                  <a:extLst>
                    <a:ext uri="{9D8B030D-6E8A-4147-A177-3AD203B41FA5}">
                      <a16:colId xmlns:a16="http://schemas.microsoft.com/office/drawing/2014/main" val="3028295980"/>
                    </a:ext>
                  </a:extLst>
                </a:gridCol>
                <a:gridCol w="727700">
                  <a:extLst>
                    <a:ext uri="{9D8B030D-6E8A-4147-A177-3AD203B41FA5}">
                      <a16:colId xmlns:a16="http://schemas.microsoft.com/office/drawing/2014/main" val="20005"/>
                    </a:ext>
                  </a:extLst>
                </a:gridCol>
                <a:gridCol w="632713">
                  <a:extLst>
                    <a:ext uri="{9D8B030D-6E8A-4147-A177-3AD203B41FA5}">
                      <a16:colId xmlns:a16="http://schemas.microsoft.com/office/drawing/2014/main" val="20006"/>
                    </a:ext>
                  </a:extLst>
                </a:gridCol>
              </a:tblGrid>
              <a:tr h="456246">
                <a:tc>
                  <a:txBody>
                    <a:bodyPr/>
                    <a:lstStyle/>
                    <a:p>
                      <a:pPr algn="ctr"/>
                      <a:r>
                        <a:rPr lang="en-US" sz="1400" dirty="0" smtClean="0">
                          <a:latin typeface="Arial" panose="020B0604020202020204" pitchFamily="34" charset="0"/>
                          <a:cs typeface="Arial" panose="020B0604020202020204" pitchFamily="34" charset="0"/>
                        </a:rPr>
                        <a:t>year</a:t>
                      </a:r>
                      <a:endParaRPr lang="en-US" sz="1400" dirty="0">
                        <a:latin typeface="Arial" panose="020B0604020202020204" pitchFamily="34" charset="0"/>
                        <a:cs typeface="Arial" panose="020B0604020202020204" pitchFamily="34" charset="0"/>
                      </a:endParaRPr>
                    </a:p>
                  </a:txBody>
                  <a:tcPr marL="68576" marR="68576" marT="34323" marB="34323" anchor="ctr">
                    <a:solidFill>
                      <a:srgbClr val="4F81BD"/>
                    </a:solidFill>
                  </a:tcPr>
                </a:tc>
                <a:tc>
                  <a:txBody>
                    <a:bodyPr/>
                    <a:lstStyle/>
                    <a:p>
                      <a:pPr algn="ctr"/>
                      <a:r>
                        <a:rPr lang="en-US" sz="1400" dirty="0" smtClean="0">
                          <a:latin typeface="Arial" panose="020B0604020202020204" pitchFamily="34" charset="0"/>
                          <a:cs typeface="Arial" panose="020B0604020202020204" pitchFamily="34" charset="0"/>
                        </a:rPr>
                        <a:t>scheduled</a:t>
                      </a:r>
                      <a:endParaRPr lang="en-US" sz="1400" dirty="0">
                        <a:latin typeface="Arial" panose="020B0604020202020204" pitchFamily="34" charset="0"/>
                        <a:cs typeface="Arial" panose="020B0604020202020204" pitchFamily="34" charset="0"/>
                      </a:endParaRPr>
                    </a:p>
                  </a:txBody>
                  <a:tcPr marL="68576" marR="68576" marT="34323" marB="34323" anchor="ctr"/>
                </a:tc>
                <a:tc>
                  <a:txBody>
                    <a:bodyPr/>
                    <a:lstStyle/>
                    <a:p>
                      <a:pPr algn="ctr"/>
                      <a:r>
                        <a:rPr lang="en-US" sz="1400" dirty="0" smtClean="0">
                          <a:latin typeface="Arial" panose="020B0604020202020204" pitchFamily="34" charset="0"/>
                          <a:cs typeface="Arial" panose="020B0604020202020204" pitchFamily="34" charset="0"/>
                        </a:rPr>
                        <a:t>downtime </a:t>
                      </a:r>
                      <a:endParaRPr lang="en-US" sz="1400" dirty="0">
                        <a:latin typeface="Arial" panose="020B0604020202020204" pitchFamily="34" charset="0"/>
                        <a:cs typeface="Arial" panose="020B0604020202020204" pitchFamily="34" charset="0"/>
                      </a:endParaRPr>
                    </a:p>
                  </a:txBody>
                  <a:tcPr marL="68576" marR="68576" marT="34323" marB="34323" anchor="ctr"/>
                </a:tc>
                <a:tc>
                  <a:txBody>
                    <a:bodyPr/>
                    <a:lstStyle/>
                    <a:p>
                      <a:pPr algn="ctr"/>
                      <a:r>
                        <a:rPr lang="en-US" sz="1400" dirty="0" smtClean="0">
                          <a:latin typeface="Arial" panose="020B0604020202020204" pitchFamily="34" charset="0"/>
                          <a:cs typeface="Arial" panose="020B0604020202020204" pitchFamily="34" charset="0"/>
                        </a:rPr>
                        <a:t>bonus</a:t>
                      </a:r>
                      <a:endParaRPr lang="en-US" sz="1400" dirty="0">
                        <a:latin typeface="Arial" panose="020B0604020202020204" pitchFamily="34" charset="0"/>
                        <a:cs typeface="Arial" panose="020B0604020202020204" pitchFamily="34" charset="0"/>
                      </a:endParaRPr>
                    </a:p>
                  </a:txBody>
                  <a:tcPr marL="68576" marR="68576" marT="34323" marB="3432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 outages</a:t>
                      </a:r>
                      <a:endParaRPr lang="en-US" sz="1400" dirty="0">
                        <a:latin typeface="Arial" panose="020B0604020202020204" pitchFamily="34" charset="0"/>
                        <a:cs typeface="Arial" panose="020B0604020202020204" pitchFamily="34" charset="0"/>
                      </a:endParaRPr>
                    </a:p>
                  </a:txBody>
                  <a:tcPr marL="68576" marR="68576" marT="34323" marB="34323" anchor="ctr"/>
                </a:tc>
                <a:tc>
                  <a:txBody>
                    <a:bodyPr/>
                    <a:lstStyle/>
                    <a:p>
                      <a:pPr algn="ctr"/>
                      <a:r>
                        <a:rPr lang="en-US" sz="1400" dirty="0" smtClean="0">
                          <a:latin typeface="Arial" panose="020B0604020202020204" pitchFamily="34" charset="0"/>
                          <a:cs typeface="Arial" panose="020B0604020202020204" pitchFamily="34" charset="0"/>
                        </a:rPr>
                        <a:t>availability</a:t>
                      </a:r>
                      <a:endParaRPr lang="en-US" sz="1400" dirty="0">
                        <a:latin typeface="Arial" panose="020B0604020202020204" pitchFamily="34" charset="0"/>
                        <a:cs typeface="Arial" panose="020B0604020202020204" pitchFamily="34" charset="0"/>
                      </a:endParaRPr>
                    </a:p>
                  </a:txBody>
                  <a:tcPr marL="68576" marR="68576" marT="34323" marB="34323" anchor="ctr"/>
                </a:tc>
                <a:tc>
                  <a:txBody>
                    <a:bodyPr/>
                    <a:lstStyle/>
                    <a:p>
                      <a:pPr algn="ctr"/>
                      <a:r>
                        <a:rPr lang="en-US" sz="1400" dirty="0" smtClean="0">
                          <a:latin typeface="Arial" panose="020B0604020202020204" pitchFamily="34" charset="0"/>
                          <a:cs typeface="Arial" panose="020B0604020202020204" pitchFamily="34" charset="0"/>
                        </a:rPr>
                        <a:t>+bonus</a:t>
                      </a:r>
                      <a:endParaRPr lang="en-US" sz="1400" dirty="0">
                        <a:latin typeface="Arial" panose="020B0604020202020204" pitchFamily="34" charset="0"/>
                        <a:cs typeface="Arial" panose="020B0604020202020204" pitchFamily="34" charset="0"/>
                      </a:endParaRPr>
                    </a:p>
                  </a:txBody>
                  <a:tcPr marL="68576" marR="68576" marT="34323" marB="34323" anchor="ctr"/>
                </a:tc>
                <a:tc>
                  <a:txBody>
                    <a:bodyPr/>
                    <a:lstStyle/>
                    <a:p>
                      <a:pPr algn="ctr"/>
                      <a:r>
                        <a:rPr lang="en-US" sz="1400" dirty="0" smtClean="0">
                          <a:latin typeface="Arial" panose="020B0604020202020204" pitchFamily="34" charset="0"/>
                          <a:cs typeface="Arial" panose="020B0604020202020204" pitchFamily="34" charset="0"/>
                        </a:rPr>
                        <a:t>MTBF</a:t>
                      </a:r>
                      <a:endParaRPr lang="en-US" sz="1400" dirty="0">
                        <a:latin typeface="Arial" panose="020B0604020202020204" pitchFamily="34" charset="0"/>
                        <a:cs typeface="Arial" panose="020B0604020202020204" pitchFamily="34" charset="0"/>
                      </a:endParaRPr>
                    </a:p>
                  </a:txBody>
                  <a:tcPr marL="68576" marR="68576" marT="34323" marB="34323" anchor="ctr"/>
                </a:tc>
                <a:tc>
                  <a:txBody>
                    <a:bodyPr/>
                    <a:lstStyle/>
                    <a:p>
                      <a:pPr algn="ctr"/>
                      <a:r>
                        <a:rPr lang="en-US" sz="1400" dirty="0" smtClean="0">
                          <a:latin typeface="Arial" panose="020B0604020202020204" pitchFamily="34" charset="0"/>
                          <a:cs typeface="Arial" panose="020B0604020202020204" pitchFamily="34" charset="0"/>
                        </a:rPr>
                        <a:t>MTTR </a:t>
                      </a:r>
                      <a:endParaRPr lang="en-US" sz="1400" dirty="0">
                        <a:latin typeface="Arial" panose="020B0604020202020204" pitchFamily="34" charset="0"/>
                        <a:cs typeface="Arial" panose="020B0604020202020204" pitchFamily="34" charset="0"/>
                      </a:endParaRPr>
                    </a:p>
                  </a:txBody>
                  <a:tcPr marL="68576" marR="68576" marT="34323" marB="34323" anchor="ctr"/>
                </a:tc>
                <a:extLst>
                  <a:ext uri="{0D108BD9-81ED-4DB2-BD59-A6C34878D82A}">
                    <a16:rowId xmlns:a16="http://schemas.microsoft.com/office/drawing/2014/main" val="10000"/>
                  </a:ext>
                </a:extLst>
              </a:tr>
              <a:tr h="495620">
                <a:tc>
                  <a:txBody>
                    <a:bodyPr/>
                    <a:lstStyle/>
                    <a:p>
                      <a:r>
                        <a:rPr lang="en-US" sz="1400" b="1" smtClean="0">
                          <a:latin typeface="Arial" panose="020B0604020202020204" pitchFamily="34" charset="0"/>
                          <a:cs typeface="Arial" panose="020B0604020202020204" pitchFamily="34" charset="0"/>
                        </a:rPr>
                        <a:t>2018</a:t>
                      </a:r>
                      <a:endParaRPr lang="en-US" sz="1400" b="1" dirty="0" smtClean="0">
                        <a:latin typeface="Arial" panose="020B0604020202020204" pitchFamily="34" charset="0"/>
                        <a:cs typeface="Arial" panose="020B0604020202020204" pitchFamily="34" charset="0"/>
                      </a:endParaRPr>
                    </a:p>
                  </a:txBody>
                  <a:tcPr marL="68576" marR="68576" marT="34323" marB="34323"/>
                </a:tc>
                <a:tc>
                  <a:txBody>
                    <a:bodyPr/>
                    <a:lstStyle/>
                    <a:p>
                      <a:pPr algn="r"/>
                      <a:r>
                        <a:rPr lang="en-US" sz="1400" dirty="0" smtClean="0">
                          <a:latin typeface="Arial" panose="020B0604020202020204" pitchFamily="34" charset="0"/>
                          <a:cs typeface="Arial" panose="020B0604020202020204" pitchFamily="34" charset="0"/>
                        </a:rPr>
                        <a:t>3578</a:t>
                      </a:r>
                      <a:r>
                        <a:rPr lang="en-US" sz="1400" baseline="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h</a:t>
                      </a:r>
                      <a:r>
                        <a:rPr lang="en-US" sz="1400" baseline="0" dirty="0" smtClean="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r"/>
                      <a:r>
                        <a:rPr lang="en-US" sz="1400" dirty="0" smtClean="0">
                          <a:latin typeface="Arial" panose="020B0604020202020204" pitchFamily="34" charset="0"/>
                          <a:cs typeface="Arial" panose="020B0604020202020204" pitchFamily="34" charset="0"/>
                        </a:rPr>
                        <a:t>28.3 h</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r"/>
                      <a:r>
                        <a:rPr lang="en-US" sz="1400" baseline="0" dirty="0" smtClean="0">
                          <a:latin typeface="Arial" panose="020B0604020202020204" pitchFamily="34" charset="0"/>
                          <a:cs typeface="Arial" panose="020B0604020202020204" pitchFamily="34" charset="0"/>
                        </a:rPr>
                        <a:t>415 h</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r"/>
                      <a:r>
                        <a:rPr lang="en-US" sz="1400" dirty="0" smtClean="0">
                          <a:latin typeface="Arial" panose="020B0604020202020204" pitchFamily="34" charset="0"/>
                          <a:cs typeface="Arial" panose="020B0604020202020204" pitchFamily="34" charset="0"/>
                        </a:rPr>
                        <a:t>51</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ctr"/>
                      <a:r>
                        <a:rPr lang="en-US" sz="1400" dirty="0" smtClean="0">
                          <a:latin typeface="Arial" panose="020B0604020202020204" pitchFamily="34" charset="0"/>
                          <a:cs typeface="Arial" panose="020B0604020202020204" pitchFamily="34" charset="0"/>
                        </a:rPr>
                        <a:t>99.2 %</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ctr"/>
                      <a:r>
                        <a:rPr lang="en-US" sz="1400" dirty="0" smtClean="0">
                          <a:latin typeface="Arial" panose="020B0604020202020204" pitchFamily="34" charset="0"/>
                          <a:cs typeface="Arial" panose="020B0604020202020204" pitchFamily="34" charset="0"/>
                        </a:rPr>
                        <a:t>111 %</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r"/>
                      <a:r>
                        <a:rPr lang="en-US" sz="1400" dirty="0" smtClean="0">
                          <a:latin typeface="Arial" panose="020B0604020202020204" pitchFamily="34" charset="0"/>
                          <a:cs typeface="Arial" panose="020B0604020202020204" pitchFamily="34" charset="0"/>
                        </a:rPr>
                        <a:t>70.2 h</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r"/>
                      <a:r>
                        <a:rPr lang="en-US" sz="1400" dirty="0" smtClean="0">
                          <a:latin typeface="Arial" panose="020B0604020202020204" pitchFamily="34" charset="0"/>
                          <a:cs typeface="Arial" panose="020B0604020202020204" pitchFamily="34" charset="0"/>
                        </a:rPr>
                        <a:t>0.56 h</a:t>
                      </a:r>
                      <a:endParaRPr lang="en-US" sz="1400" dirty="0">
                        <a:latin typeface="Arial" panose="020B0604020202020204" pitchFamily="34" charset="0"/>
                        <a:cs typeface="Arial" panose="020B0604020202020204" pitchFamily="34" charset="0"/>
                      </a:endParaRPr>
                    </a:p>
                  </a:txBody>
                  <a:tcPr marL="68576" marR="68576" marT="34323" marB="34323"/>
                </a:tc>
                <a:extLst>
                  <a:ext uri="{0D108BD9-81ED-4DB2-BD59-A6C34878D82A}">
                    <a16:rowId xmlns:a16="http://schemas.microsoft.com/office/drawing/2014/main" val="555926"/>
                  </a:ext>
                </a:extLst>
              </a:tr>
              <a:tr h="495620">
                <a:tc>
                  <a:txBody>
                    <a:bodyPr/>
                    <a:lstStyle/>
                    <a:p>
                      <a:r>
                        <a:rPr lang="en-US" sz="1400" b="1" dirty="0" smtClean="0">
                          <a:latin typeface="Arial" panose="020B0604020202020204" pitchFamily="34" charset="0"/>
                          <a:cs typeface="Arial" panose="020B0604020202020204" pitchFamily="34" charset="0"/>
                        </a:rPr>
                        <a:t>2019 </a:t>
                      </a:r>
                      <a:r>
                        <a:rPr lang="en-US" sz="1000" b="1" dirty="0" smtClean="0">
                          <a:latin typeface="Arial" panose="020B0604020202020204" pitchFamily="34" charset="0"/>
                          <a:cs typeface="Arial" panose="020B0604020202020204" pitchFamily="34" charset="0"/>
                        </a:rPr>
                        <a:t>(</a:t>
                      </a:r>
                      <a:r>
                        <a:rPr lang="en-DE" sz="1000" b="1" dirty="0" smtClean="0">
                          <a:latin typeface="Arial" panose="020B0604020202020204" pitchFamily="34" charset="0"/>
                          <a:cs typeface="Arial" panose="020B0604020202020204" pitchFamily="34" charset="0"/>
                        </a:rPr>
                        <a:t>…</a:t>
                      </a:r>
                      <a:r>
                        <a:rPr lang="en-US" sz="1000" b="1" dirty="0" smtClean="0">
                          <a:latin typeface="Arial" panose="020B0604020202020204" pitchFamily="34" charset="0"/>
                          <a:cs typeface="Arial" panose="020B0604020202020204" pitchFamily="34" charset="0"/>
                        </a:rPr>
                        <a:t> cw47)</a:t>
                      </a:r>
                      <a:r>
                        <a:rPr lang="en-US" sz="1400" b="1" dirty="0" smtClean="0">
                          <a:latin typeface="Arial" panose="020B0604020202020204" pitchFamily="34" charset="0"/>
                          <a:cs typeface="Arial" panose="020B0604020202020204" pitchFamily="34" charset="0"/>
                        </a:rPr>
                        <a:t> </a:t>
                      </a:r>
                    </a:p>
                  </a:txBody>
                  <a:tcPr marL="68576" marR="68576" marT="34323" marB="34323"/>
                </a:tc>
                <a:tc>
                  <a:txBody>
                    <a:bodyPr/>
                    <a:lstStyle/>
                    <a:p>
                      <a:pPr algn="r"/>
                      <a:r>
                        <a:rPr lang="en-US" sz="1400" dirty="0" smtClean="0">
                          <a:latin typeface="Arial" panose="020B0604020202020204" pitchFamily="34" charset="0"/>
                          <a:cs typeface="Arial" panose="020B0604020202020204" pitchFamily="34" charset="0"/>
                        </a:rPr>
                        <a:t>3938</a:t>
                      </a:r>
                      <a:r>
                        <a:rPr lang="en-US" sz="1400" baseline="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h</a:t>
                      </a:r>
                      <a:r>
                        <a:rPr lang="en-US" sz="1400" baseline="0" dirty="0" smtClean="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r"/>
                      <a:r>
                        <a:rPr lang="en-US" sz="1400" dirty="0" smtClean="0">
                          <a:latin typeface="Arial" panose="020B0604020202020204" pitchFamily="34" charset="0"/>
                          <a:cs typeface="Arial" panose="020B0604020202020204" pitchFamily="34" charset="0"/>
                        </a:rPr>
                        <a:t>67.7  h</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r"/>
                      <a:r>
                        <a:rPr lang="en-US" sz="1400" baseline="0" dirty="0" smtClean="0">
                          <a:latin typeface="Arial" panose="020B0604020202020204" pitchFamily="34" charset="0"/>
                          <a:cs typeface="Arial" panose="020B0604020202020204" pitchFamily="34" charset="0"/>
                        </a:rPr>
                        <a:t>322 h</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r"/>
                      <a:r>
                        <a:rPr lang="en-US" sz="1400" dirty="0" smtClean="0">
                          <a:latin typeface="Arial" panose="020B0604020202020204" pitchFamily="34" charset="0"/>
                          <a:cs typeface="Arial" panose="020B0604020202020204" pitchFamily="34" charset="0"/>
                        </a:rPr>
                        <a:t>67</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ctr"/>
                      <a:r>
                        <a:rPr lang="en-US" sz="1400" dirty="0" smtClean="0">
                          <a:latin typeface="Arial" panose="020B0604020202020204" pitchFamily="34" charset="0"/>
                          <a:cs typeface="Arial" panose="020B0604020202020204" pitchFamily="34" charset="0"/>
                        </a:rPr>
                        <a:t>98.3 %</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ctr"/>
                      <a:r>
                        <a:rPr lang="en-US" sz="1400" dirty="0" smtClean="0">
                          <a:latin typeface="Arial" panose="020B0604020202020204" pitchFamily="34" charset="0"/>
                          <a:cs typeface="Arial" panose="020B0604020202020204" pitchFamily="34" charset="0"/>
                        </a:rPr>
                        <a:t>107 %</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r"/>
                      <a:r>
                        <a:rPr lang="en-US" sz="1400" dirty="0" smtClean="0">
                          <a:latin typeface="Arial" panose="020B0604020202020204" pitchFamily="34" charset="0"/>
                          <a:cs typeface="Arial" panose="020B0604020202020204" pitchFamily="34" charset="0"/>
                        </a:rPr>
                        <a:t>58.8 h</a:t>
                      </a:r>
                      <a:endParaRPr lang="en-US" sz="1400" dirty="0">
                        <a:latin typeface="Arial" panose="020B0604020202020204" pitchFamily="34" charset="0"/>
                        <a:cs typeface="Arial" panose="020B0604020202020204" pitchFamily="34" charset="0"/>
                      </a:endParaRPr>
                    </a:p>
                  </a:txBody>
                  <a:tcPr marL="68576" marR="68576" marT="34323" marB="34323"/>
                </a:tc>
                <a:tc>
                  <a:txBody>
                    <a:bodyPr/>
                    <a:lstStyle/>
                    <a:p>
                      <a:pPr algn="r"/>
                      <a:r>
                        <a:rPr lang="en-US" sz="1400" dirty="0" smtClean="0">
                          <a:latin typeface="Arial" panose="020B0604020202020204" pitchFamily="34" charset="0"/>
                          <a:cs typeface="Arial" panose="020B0604020202020204" pitchFamily="34" charset="0"/>
                        </a:rPr>
                        <a:t>1.0 h</a:t>
                      </a:r>
                      <a:endParaRPr lang="en-US" sz="1400" dirty="0">
                        <a:latin typeface="Arial" panose="020B0604020202020204" pitchFamily="34" charset="0"/>
                        <a:cs typeface="Arial" panose="020B0604020202020204" pitchFamily="34" charset="0"/>
                      </a:endParaRPr>
                    </a:p>
                  </a:txBody>
                  <a:tcPr marL="68576" marR="68576" marT="34323" marB="34323"/>
                </a:tc>
                <a:extLst>
                  <a:ext uri="{0D108BD9-81ED-4DB2-BD59-A6C34878D82A}">
                    <a16:rowId xmlns:a16="http://schemas.microsoft.com/office/drawing/2014/main" val="412615777"/>
                  </a:ext>
                </a:extLst>
              </a:tr>
            </a:tbl>
          </a:graphicData>
        </a:graphic>
      </p:graphicFrame>
      <p:pic>
        <p:nvPicPr>
          <p:cNvPr id="3" name="Picture 2"/>
          <p:cNvPicPr>
            <a:picLocks noChangeAspect="1"/>
          </p:cNvPicPr>
          <p:nvPr/>
        </p:nvPicPr>
        <p:blipFill>
          <a:blip r:embed="rId2"/>
          <a:stretch>
            <a:fillRect/>
          </a:stretch>
        </p:blipFill>
        <p:spPr>
          <a:xfrm>
            <a:off x="35496" y="2236420"/>
            <a:ext cx="4021306" cy="2681685"/>
          </a:xfrm>
          <a:prstGeom prst="rect">
            <a:avLst/>
          </a:prstGeom>
        </p:spPr>
      </p:pic>
      <p:pic>
        <p:nvPicPr>
          <p:cNvPr id="9" name="Picture 8"/>
          <p:cNvPicPr>
            <a:picLocks noChangeAspect="1"/>
          </p:cNvPicPr>
          <p:nvPr/>
        </p:nvPicPr>
        <p:blipFill rotWithShape="1">
          <a:blip r:embed="rId3"/>
          <a:srcRect t="3308" b="5225"/>
          <a:stretch/>
        </p:blipFill>
        <p:spPr>
          <a:xfrm>
            <a:off x="4056802" y="2317122"/>
            <a:ext cx="4131912" cy="2520280"/>
          </a:xfrm>
          <a:prstGeom prst="rect">
            <a:avLst/>
          </a:prstGeom>
        </p:spPr>
      </p:pic>
    </p:spTree>
    <p:extLst>
      <p:ext uri="{BB962C8B-B14F-4D97-AF65-F5344CB8AC3E}">
        <p14:creationId xmlns:p14="http://schemas.microsoft.com/office/powerpoint/2010/main" val="11114011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Operation statistics </a:t>
            </a:r>
            <a:r>
              <a:rPr lang="en-DE" dirty="0"/>
              <a:t>–</a:t>
            </a:r>
            <a:r>
              <a:rPr lang="en-US" dirty="0"/>
              <a:t> </a:t>
            </a:r>
            <a:r>
              <a:rPr lang="en-US" dirty="0" smtClean="0"/>
              <a:t>beam losses by component</a:t>
            </a:r>
            <a:endParaRPr lang="en-US" dirty="0"/>
          </a:p>
        </p:txBody>
      </p:sp>
      <p:sp>
        <p:nvSpPr>
          <p:cNvPr id="4" name="Slide Number Placeholder 3"/>
          <p:cNvSpPr>
            <a:spLocks noGrp="1"/>
          </p:cNvSpPr>
          <p:nvPr>
            <p:ph type="sldNum" sz="quarter" idx="12"/>
          </p:nvPr>
        </p:nvSpPr>
        <p:spPr/>
        <p:txBody>
          <a:bodyPr/>
          <a:lstStyle/>
          <a:p>
            <a:fld id="{CD2BA868-B8BF-4181-985F-6FEB71A74B95}" type="slidenum">
              <a:rPr lang="de-DE" smtClean="0"/>
              <a:pPr/>
              <a:t>9</a:t>
            </a:fld>
            <a:endParaRPr lang="de-DE" dirty="0"/>
          </a:p>
        </p:txBody>
      </p:sp>
      <p:sp>
        <p:nvSpPr>
          <p:cNvPr id="6" name="Footer Placeholder 5"/>
          <p:cNvSpPr>
            <a:spLocks noGrp="1"/>
          </p:cNvSpPr>
          <p:nvPr>
            <p:ph type="ftr" sz="quarter" idx="14"/>
          </p:nvPr>
        </p:nvSpPr>
        <p:spPr/>
        <p:txBody>
          <a:bodyPr/>
          <a:lstStyle/>
          <a:p>
            <a:r>
              <a:rPr lang="en-US" dirty="0"/>
              <a:t>BESSY II status, Markus Ries et al., 27th ESLS, ALBA, Barcelona, November 28th, 2019</a:t>
            </a:r>
            <a:endParaRPr lang="de-DE"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5" y="1127266"/>
            <a:ext cx="4232350" cy="3384000"/>
          </a:xfrm>
        </p:spPr>
      </p:pic>
      <p:sp>
        <p:nvSpPr>
          <p:cNvPr id="11" name="Text Placeholder 4"/>
          <p:cNvSpPr>
            <a:spLocks noGrp="1"/>
          </p:cNvSpPr>
          <p:nvPr>
            <p:ph type="body" sz="quarter" idx="13"/>
          </p:nvPr>
        </p:nvSpPr>
        <p:spPr>
          <a:xfrm>
            <a:off x="1259632" y="774009"/>
            <a:ext cx="1728192" cy="283411"/>
          </a:xfrm>
        </p:spPr>
        <p:txBody>
          <a:bodyPr/>
          <a:lstStyle/>
          <a:p>
            <a:r>
              <a:rPr lang="en-US" dirty="0"/>
              <a:t>b</a:t>
            </a:r>
            <a:r>
              <a:rPr lang="en-US" dirty="0" smtClean="0"/>
              <a:t>y occurrence</a:t>
            </a:r>
          </a:p>
        </p:txBody>
      </p:sp>
      <p:sp>
        <p:nvSpPr>
          <p:cNvPr id="12" name="Text Placeholder 4"/>
          <p:cNvSpPr txBox="1">
            <a:spLocks/>
          </p:cNvSpPr>
          <p:nvPr/>
        </p:nvSpPr>
        <p:spPr>
          <a:xfrm>
            <a:off x="5724128" y="771550"/>
            <a:ext cx="1728192" cy="283411"/>
          </a:xfrm>
          <a:prstGeom prst="rect">
            <a:avLst/>
          </a:prstGeom>
        </p:spPr>
        <p:txBody>
          <a:bodyPr vert="horz" lIns="0" tIns="0" rIns="0" bIns="0" rtlCol="0">
            <a:spAutoFit/>
          </a:bodyPr>
          <a:lstStyle>
            <a:lvl1pPr marL="0" indent="0" algn="l" defTabSz="914400" rtl="0" eaLnBrk="1" latinLnBrk="0" hangingPunct="1">
              <a:lnSpc>
                <a:spcPts val="2400"/>
              </a:lnSpc>
              <a:spcBef>
                <a:spcPct val="20000"/>
              </a:spcBef>
              <a:buFont typeface="Arial" pitchFamily="34" charset="0"/>
              <a:buNone/>
              <a:defRPr sz="1800" b="0" kern="1200" cap="none" baseline="0">
                <a:solidFill>
                  <a:schemeClr val="tx1"/>
                </a:solidFill>
                <a:latin typeface="Arial" pitchFamily="34" charset="0"/>
                <a:ea typeface="+mn-ea"/>
                <a:cs typeface="Arial" pitchFamily="34" charset="0"/>
              </a:defRPr>
            </a:lvl1pPr>
            <a:lvl2pPr marL="742950" indent="-285750" algn="l" defTabSz="914400" rtl="0" eaLnBrk="1" latinLnBrk="0" hangingPunct="1">
              <a:lnSpc>
                <a:spcPts val="2400"/>
              </a:lnSpc>
              <a:spcBef>
                <a:spcPct val="20000"/>
              </a:spcBef>
              <a:buFont typeface="Arial" pitchFamily="34" charset="0"/>
              <a:buChar char="•"/>
              <a:defRPr sz="1800" b="1" kern="1200">
                <a:solidFill>
                  <a:schemeClr val="tx1"/>
                </a:solidFill>
                <a:latin typeface="Arial" pitchFamily="34" charset="0"/>
                <a:ea typeface="+mn-ea"/>
                <a:cs typeface="Arial" pitchFamily="34" charset="0"/>
              </a:defRPr>
            </a:lvl2pPr>
            <a:lvl3pPr marL="5922963" indent="-180975" algn="l" defTabSz="914400" rtl="0" eaLnBrk="1" latinLnBrk="0" hangingPunct="1">
              <a:spcBef>
                <a:spcPct val="20000"/>
              </a:spcBef>
              <a:buFont typeface="Arial" pitchFamily="34" charset="0"/>
              <a:buChar char="•"/>
              <a:tabLst>
                <a:tab pos="1169988" algn="l"/>
              </a:tabLst>
              <a:defRPr sz="1800" b="1" kern="1200">
                <a:solidFill>
                  <a:schemeClr val="tx1"/>
                </a:solidFill>
                <a:latin typeface="Arial" pitchFamily="34" charset="0"/>
                <a:ea typeface="+mn-ea"/>
                <a:cs typeface="Arial" pitchFamily="34" charset="0"/>
              </a:defRPr>
            </a:lvl3pPr>
            <a:lvl4pPr marL="1600200" indent="3248025" algn="l" defTabSz="914400" rtl="0" eaLnBrk="1" latinLnBrk="0" hangingPunct="1">
              <a:spcBef>
                <a:spcPct val="20000"/>
              </a:spcBef>
              <a:buFont typeface="Arial" pitchFamily="34" charset="0"/>
              <a:buNone/>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by duration</a:t>
            </a:r>
          </a:p>
        </p:txBody>
      </p:sp>
      <p:sp>
        <p:nvSpPr>
          <p:cNvPr id="14" name="Rounded Rectangle 13"/>
          <p:cNvSpPr/>
          <p:nvPr/>
        </p:nvSpPr>
        <p:spPr>
          <a:xfrm>
            <a:off x="1763688" y="2643758"/>
            <a:ext cx="720080"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23</a:t>
            </a:r>
            <a:endParaRPr lang="en-US"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4" y="1131590"/>
            <a:ext cx="5080812" cy="3384000"/>
          </a:xfrm>
          <a:prstGeom prst="rect">
            <a:avLst/>
          </a:prstGeom>
        </p:spPr>
      </p:pic>
      <p:sp>
        <p:nvSpPr>
          <p:cNvPr id="16" name="Text Placeholder 4"/>
          <p:cNvSpPr txBox="1">
            <a:spLocks/>
          </p:cNvSpPr>
          <p:nvPr/>
        </p:nvSpPr>
        <p:spPr>
          <a:xfrm>
            <a:off x="1556048" y="4587895"/>
            <a:ext cx="6832376" cy="307777"/>
          </a:xfrm>
          <a:prstGeom prst="rect">
            <a:avLst/>
          </a:prstGeom>
        </p:spPr>
        <p:txBody>
          <a:bodyPr vert="horz" wrap="square" lIns="0" tIns="0" rIns="0" bIns="0" rtlCol="0">
            <a:spAutoFit/>
          </a:bodyPr>
          <a:lstStyle>
            <a:lvl1pPr marL="0" indent="0" algn="l" defTabSz="914400" rtl="0" eaLnBrk="1" latinLnBrk="0" hangingPunct="1">
              <a:lnSpc>
                <a:spcPts val="2400"/>
              </a:lnSpc>
              <a:spcBef>
                <a:spcPct val="20000"/>
              </a:spcBef>
              <a:buFont typeface="Arial" pitchFamily="34" charset="0"/>
              <a:buNone/>
              <a:defRPr sz="1800" b="0" kern="1200" cap="none" baseline="0">
                <a:solidFill>
                  <a:schemeClr val="tx1"/>
                </a:solidFill>
                <a:latin typeface="Arial" pitchFamily="34" charset="0"/>
                <a:ea typeface="+mn-ea"/>
                <a:cs typeface="Arial" pitchFamily="34" charset="0"/>
              </a:defRPr>
            </a:lvl1pPr>
            <a:lvl2pPr marL="742950" indent="-285750" algn="l" defTabSz="914400" rtl="0" eaLnBrk="1" latinLnBrk="0" hangingPunct="1">
              <a:lnSpc>
                <a:spcPts val="2400"/>
              </a:lnSpc>
              <a:spcBef>
                <a:spcPct val="20000"/>
              </a:spcBef>
              <a:buFont typeface="Arial" pitchFamily="34" charset="0"/>
              <a:buChar char="•"/>
              <a:defRPr sz="1800" b="1" kern="1200">
                <a:solidFill>
                  <a:schemeClr val="tx1"/>
                </a:solidFill>
                <a:latin typeface="Arial" pitchFamily="34" charset="0"/>
                <a:ea typeface="+mn-ea"/>
                <a:cs typeface="Arial" pitchFamily="34" charset="0"/>
              </a:defRPr>
            </a:lvl2pPr>
            <a:lvl3pPr marL="5922963" indent="-180975" algn="l" defTabSz="914400" rtl="0" eaLnBrk="1" latinLnBrk="0" hangingPunct="1">
              <a:spcBef>
                <a:spcPct val="20000"/>
              </a:spcBef>
              <a:buFont typeface="Arial" pitchFamily="34" charset="0"/>
              <a:buChar char="•"/>
              <a:tabLst>
                <a:tab pos="1169988" algn="l"/>
              </a:tabLst>
              <a:defRPr sz="1800" b="1" kern="1200">
                <a:solidFill>
                  <a:schemeClr val="tx1"/>
                </a:solidFill>
                <a:latin typeface="Arial" pitchFamily="34" charset="0"/>
                <a:ea typeface="+mn-ea"/>
                <a:cs typeface="Arial" pitchFamily="34" charset="0"/>
              </a:defRPr>
            </a:lvl3pPr>
            <a:lvl4pPr marL="1600200" indent="3248025" algn="l" defTabSz="914400" rtl="0" eaLnBrk="1" latinLnBrk="0" hangingPunct="1">
              <a:spcBef>
                <a:spcPct val="20000"/>
              </a:spcBef>
              <a:buFont typeface="Arial" pitchFamily="34" charset="0"/>
              <a:buNone/>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transition: beam loss &amp; components </a:t>
            </a:r>
            <a:r>
              <a:rPr lang="en-DE" dirty="0" smtClean="0">
                <a:sym typeface="Wingdings" panose="05000000000000000000" pitchFamily="2" charset="2"/>
              </a:rPr>
              <a:t></a:t>
            </a:r>
            <a:r>
              <a:rPr lang="en-US" dirty="0" smtClean="0">
                <a:sym typeface="Wingdings" panose="05000000000000000000" pitchFamily="2" charset="2"/>
              </a:rPr>
              <a:t> outage &amp; root cause</a:t>
            </a:r>
            <a:endParaRPr lang="en-US" dirty="0" smtClean="0"/>
          </a:p>
        </p:txBody>
      </p:sp>
      <p:sp>
        <p:nvSpPr>
          <p:cNvPr id="13" name="Rounded Rectangle 12"/>
          <p:cNvSpPr/>
          <p:nvPr/>
        </p:nvSpPr>
        <p:spPr>
          <a:xfrm>
            <a:off x="6300192" y="2643758"/>
            <a:ext cx="864096"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24h</a:t>
            </a:r>
            <a:endParaRPr lang="en-US" sz="3200" dirty="0"/>
          </a:p>
        </p:txBody>
      </p:sp>
    </p:spTree>
    <p:extLst>
      <p:ext uri="{BB962C8B-B14F-4D97-AF65-F5344CB8AC3E}">
        <p14:creationId xmlns:p14="http://schemas.microsoft.com/office/powerpoint/2010/main" val="3733117425"/>
      </p:ext>
    </p:extLst>
  </p:cSld>
  <p:clrMapOvr>
    <a:masterClrMapping/>
  </p:clrMapOvr>
  <p:timing>
    <p:tnLst>
      <p:par>
        <p:cTn id="1" dur="indefinite" restart="never" nodeType="tmRoot"/>
      </p:par>
    </p:tnLst>
  </p:timing>
</p:sld>
</file>

<file path=ppt/theme/theme1.xml><?xml version="1.0" encoding="utf-8"?>
<a:theme xmlns:a="http://schemas.openxmlformats.org/drawingml/2006/main" name="HZB_PowerPoint IMAG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8078</TotalTime>
  <Words>1897</Words>
  <Application>Microsoft Office PowerPoint</Application>
  <PresentationFormat>On-screen Show (16:9)</PresentationFormat>
  <Paragraphs>349</Paragraphs>
  <Slides>35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맑은 고딕</vt:lpstr>
      <vt:lpstr>Arial</vt:lpstr>
      <vt:lpstr>Calibri</vt:lpstr>
      <vt:lpstr>Cambria Math</vt:lpstr>
      <vt:lpstr>Century Gothic</vt:lpstr>
      <vt:lpstr>Symbol</vt:lpstr>
      <vt:lpstr>Wingdings</vt:lpstr>
      <vt:lpstr>HZB_PowerPoint IMAGE</vt:lpstr>
      <vt:lpstr>PowerPoint Presentation</vt:lpstr>
      <vt:lpstr>BESSY II – A third generation light source</vt:lpstr>
      <vt:lpstr>content</vt:lpstr>
      <vt:lpstr>content</vt:lpstr>
      <vt:lpstr>Operation statistics – schedule</vt:lpstr>
      <vt:lpstr>Operation statistics – delivered beam</vt:lpstr>
      <vt:lpstr>Operation statistics – delivered beam</vt:lpstr>
      <vt:lpstr>Operation statistics</vt:lpstr>
      <vt:lpstr>Operation statistics – beam losses by component</vt:lpstr>
      <vt:lpstr>content</vt:lpstr>
      <vt:lpstr>Machine commissioning / EVENT – T7 event – CW 7</vt:lpstr>
      <vt:lpstr>Machine commissioning / EVENT – Shutdown activities</vt:lpstr>
      <vt:lpstr>Machine commissioning / EVENT – Shutdown activities</vt:lpstr>
      <vt:lpstr>Machine commissioning / EVENT – Shutdown recovery 2019</vt:lpstr>
      <vt:lpstr>Machine commissioning / EVENT – Landau issue</vt:lpstr>
      <vt:lpstr>Machine commissioning / EVENT – U17 Refurbishment</vt:lpstr>
      <vt:lpstr>Machine commissioning / EVENT – U17 commissioning</vt:lpstr>
      <vt:lpstr>content</vt:lpstr>
      <vt:lpstr>Developments – Short gap test operation</vt:lpstr>
      <vt:lpstr>Developments – sub PS bunch diagnostics</vt:lpstr>
      <vt:lpstr>Developments – TRIBs XMCD experiment</vt:lpstr>
      <vt:lpstr>Developments – 2 week operation schedule</vt:lpstr>
      <vt:lpstr>Developments – 2 week operation schedule</vt:lpstr>
      <vt:lpstr>Developments – TOPUP optimization</vt:lpstr>
      <vt:lpstr>content</vt:lpstr>
      <vt:lpstr>Summary / highlights</vt:lpstr>
      <vt:lpstr>outlook</vt:lpstr>
      <vt:lpstr>Acknowledgement</vt:lpstr>
      <vt:lpstr>Acknowledgement</vt:lpstr>
      <vt:lpstr>content</vt:lpstr>
      <vt:lpstr>BESSY III</vt:lpstr>
      <vt:lpstr>Coupled bunch instability in booster synchrotron</vt:lpstr>
      <vt:lpstr>Kicker lifetime investigation &amp; optimization</vt:lpstr>
      <vt:lpstr>Operation statistics – delivered beam – precompensation</vt:lpstr>
      <vt:lpstr>Operation statistics – delivered beam – precompensation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Monica Mantel</dc:creator>
  <cp:lastModifiedBy>hvg</cp:lastModifiedBy>
  <cp:revision>215</cp:revision>
  <dcterms:created xsi:type="dcterms:W3CDTF">2009-04-16T12:28:49Z</dcterms:created>
  <dcterms:modified xsi:type="dcterms:W3CDTF">2019-11-27T22:07:40Z</dcterms:modified>
</cp:coreProperties>
</file>