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64" r:id="rId2"/>
    <p:sldId id="341" r:id="rId3"/>
    <p:sldId id="365" r:id="rId4"/>
    <p:sldId id="366" r:id="rId5"/>
    <p:sldId id="369" r:id="rId6"/>
    <p:sldId id="371" r:id="rId7"/>
    <p:sldId id="363" r:id="rId8"/>
    <p:sldId id="344" r:id="rId9"/>
    <p:sldId id="345" r:id="rId10"/>
    <p:sldId id="346" r:id="rId11"/>
    <p:sldId id="339" r:id="rId12"/>
    <p:sldId id="347" r:id="rId13"/>
    <p:sldId id="348" r:id="rId14"/>
    <p:sldId id="350" r:id="rId15"/>
    <p:sldId id="349" r:id="rId16"/>
    <p:sldId id="351" r:id="rId17"/>
    <p:sldId id="352" r:id="rId18"/>
    <p:sldId id="372" r:id="rId19"/>
    <p:sldId id="355" r:id="rId20"/>
    <p:sldId id="356" r:id="rId21"/>
    <p:sldId id="357" r:id="rId22"/>
    <p:sldId id="367" r:id="rId23"/>
    <p:sldId id="360" r:id="rId24"/>
    <p:sldId id="361" r:id="rId25"/>
    <p:sldId id="362" r:id="rId2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5FB"/>
    <a:srgbClr val="0000CC"/>
    <a:srgbClr val="673BD5"/>
    <a:srgbClr val="00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3110"/>
        <p:guide pos="21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FE22C-3A3D-42DE-85BC-39085A68A345}" type="datetimeFigureOut">
              <a:rPr lang="en-GB" smtClean="0"/>
              <a:pPr/>
              <a:t>27/11/2019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EDACD-A9EA-4902-95CD-B8E5E84E5BA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9094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5F6A2-AFE6-42BD-BF5B-CBCAEC75569D}" type="datetimeFigureOut">
              <a:rPr lang="en-GB" smtClean="0"/>
              <a:pPr/>
              <a:t>27/11/2019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E501E-95A7-4AC3-9719-8D4FB368636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4436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81800" y="6555519"/>
            <a:ext cx="1676400" cy="365125"/>
          </a:xfrm>
        </p:spPr>
        <p:txBody>
          <a:bodyPr/>
          <a:lstStyle/>
          <a:p>
            <a:fld id="{225263CD-F8EB-4BC2-9E8C-1F87DF93B69A}" type="datetime3">
              <a:rPr lang="en-US" smtClean="0"/>
              <a:pPr/>
              <a:t>27 November 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H. GHASEM, Diamond storage ring lattice upgrade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552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2570" y="6588000"/>
            <a:ext cx="3528000" cy="36000"/>
          </a:xfrm>
          <a:prstGeom prst="rect">
            <a:avLst/>
          </a:prstGeom>
          <a:gradFill>
            <a:gsLst>
              <a:gs pos="28000">
                <a:srgbClr val="FFFF00">
                  <a:lumMod val="87000"/>
                </a:srgbClr>
              </a:gs>
              <a:gs pos="73000">
                <a:srgbClr val="673BD5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DiamondLogo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057" y="6393543"/>
            <a:ext cx="1676400" cy="42386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555519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fld id="{225263CD-F8EB-4BC2-9E8C-1F87DF93B69A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562600" y="6588000"/>
            <a:ext cx="3528000" cy="36000"/>
          </a:xfrm>
          <a:prstGeom prst="rect">
            <a:avLst/>
          </a:prstGeom>
          <a:gradFill>
            <a:gsLst>
              <a:gs pos="28000">
                <a:srgbClr val="FF0000">
                  <a:lumMod val="64000"/>
                  <a:lumOff val="36000"/>
                </a:srgbClr>
              </a:gs>
              <a:gs pos="73000">
                <a:srgbClr val="FFFF00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8990"/>
            <a:ext cx="3352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aseline="0" dirty="0" smtClean="0"/>
              <a:t>27</a:t>
            </a:r>
            <a:r>
              <a:rPr lang="en-US" baseline="30000" dirty="0" smtClean="0"/>
              <a:t>th</a:t>
            </a:r>
            <a:r>
              <a:rPr lang="en-US" baseline="0" dirty="0" smtClean="0"/>
              <a:t> ESLS </a:t>
            </a:r>
            <a:r>
              <a:rPr lang="en-US" dirty="0" smtClean="0"/>
              <a:t>workshop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ossein.ghasem@diamond.ac.uk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20211" y="457200"/>
            <a:ext cx="7459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Diamond storage ring present status </a:t>
            </a:r>
            <a:r>
              <a:rPr lang="en-GB" sz="3600" b="1" dirty="0" smtClean="0"/>
              <a:t>and </a:t>
            </a:r>
            <a:r>
              <a:rPr lang="en-GB" sz="3600" b="1" dirty="0" smtClean="0"/>
              <a:t>lattice upgrade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4788" y="3969365"/>
            <a:ext cx="73306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H. GHASEM </a:t>
            </a:r>
          </a:p>
          <a:p>
            <a:pPr algn="ctr"/>
            <a:r>
              <a:rPr lang="en-GB" sz="2000" dirty="0" smtClean="0"/>
              <a:t>Diamond Light Source Ltd, AP group</a:t>
            </a:r>
          </a:p>
          <a:p>
            <a:pPr algn="ctr"/>
            <a:r>
              <a:rPr lang="en-GB" sz="1600" dirty="0" smtClean="0">
                <a:hlinkClick r:id="rId2"/>
              </a:rPr>
              <a:t>hossein.ghasem@diamond.ac.uk</a:t>
            </a:r>
            <a:endParaRPr lang="en-GB" sz="1600" dirty="0" smtClean="0"/>
          </a:p>
          <a:p>
            <a:pPr algn="ctr"/>
            <a:endParaRPr lang="en-GB" sz="1600" b="1" dirty="0" smtClean="0"/>
          </a:p>
          <a:p>
            <a:pPr algn="ctr"/>
            <a:endParaRPr lang="en-GB" sz="1600" b="1" dirty="0" smtClean="0"/>
          </a:p>
          <a:p>
            <a:pPr algn="ctr"/>
            <a:r>
              <a:rPr lang="en-GB" sz="1600" b="1" dirty="0"/>
              <a:t>27</a:t>
            </a:r>
            <a:r>
              <a:rPr lang="en-GB" sz="1600" b="1" baseline="30000" dirty="0"/>
              <a:t>th</a:t>
            </a:r>
            <a:r>
              <a:rPr lang="en-GB" sz="1600" b="1" dirty="0"/>
              <a:t> European Synchrotron Light Source Workshop (ESLS), ALBA, Barcelona, Spain</a:t>
            </a:r>
          </a:p>
          <a:p>
            <a:pPr algn="ctr"/>
            <a:r>
              <a:rPr lang="en-GB" sz="1600" b="1" dirty="0"/>
              <a:t>27-29 November 2019</a:t>
            </a:r>
            <a:endParaRPr lang="en-GB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820" r="18989"/>
          <a:stretch/>
        </p:blipFill>
        <p:spPr>
          <a:xfrm>
            <a:off x="2655430" y="1752600"/>
            <a:ext cx="3989414" cy="213360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7087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758" y="646117"/>
            <a:ext cx="4361185" cy="280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498" y="798649"/>
            <a:ext cx="421270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1400" b="0" dirty="0" smtClean="0">
                <a:solidFill>
                  <a:srgbClr val="4615FB"/>
                </a:solidFill>
                <a:latin typeface="+mn-lt"/>
              </a:rPr>
              <a:t>A </a:t>
            </a:r>
            <a:r>
              <a:rPr lang="en-GB" altLang="en-US" sz="1400" b="0" dirty="0">
                <a:solidFill>
                  <a:srgbClr val="4615FB"/>
                </a:solidFill>
                <a:latin typeface="+mn-lt"/>
              </a:rPr>
              <a:t>more </a:t>
            </a:r>
            <a:r>
              <a:rPr lang="en-GB" altLang="en-US" sz="1400" b="0" dirty="0" smtClean="0">
                <a:solidFill>
                  <a:srgbClr val="4615FB"/>
                </a:solidFill>
                <a:latin typeface="+mn-lt"/>
              </a:rPr>
              <a:t>aggressive </a:t>
            </a:r>
            <a:r>
              <a:rPr lang="en-GB" altLang="en-US" sz="1400" b="0" dirty="0">
                <a:solidFill>
                  <a:srgbClr val="4615FB"/>
                </a:solidFill>
                <a:latin typeface="+mn-lt"/>
              </a:rPr>
              <a:t>design has been proposed that merges the ESRF HMBA concept with the Diamond DDBA </a:t>
            </a:r>
            <a:r>
              <a:rPr lang="en-GB" altLang="en-US" sz="1400" b="0" dirty="0" smtClean="0">
                <a:solidFill>
                  <a:srgbClr val="4615FB"/>
                </a:solidFill>
                <a:latin typeface="+mn-lt"/>
              </a:rPr>
              <a:t>and taking </a:t>
            </a:r>
            <a:r>
              <a:rPr lang="en-GB" altLang="en-US" sz="1400" b="0" dirty="0">
                <a:solidFill>
                  <a:srgbClr val="4615FB"/>
                </a:solidFill>
                <a:latin typeface="+mn-lt"/>
              </a:rPr>
              <a:t>the best of both. </a:t>
            </a:r>
            <a:endParaRPr lang="en-GB" altLang="en-US" sz="1400" b="0" dirty="0" smtClean="0">
              <a:solidFill>
                <a:srgbClr val="4615FB"/>
              </a:solidFill>
              <a:latin typeface="+mn-lt"/>
            </a:endParaRP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1400" b="0" dirty="0">
                <a:solidFill>
                  <a:srgbClr val="4615FB"/>
                </a:solidFill>
                <a:latin typeface="+mn-lt"/>
              </a:rPr>
              <a:t>Use the ESRF cell (7BA with longitudinal gradient dipoles) – removing the mid dipole to make it a 6BA with a straight at the </a:t>
            </a:r>
            <a:r>
              <a:rPr lang="en-GB" altLang="en-US" sz="1400" b="0" dirty="0" err="1">
                <a:solidFill>
                  <a:srgbClr val="4615FB"/>
                </a:solidFill>
                <a:latin typeface="+mn-lt"/>
              </a:rPr>
              <a:t>center</a:t>
            </a:r>
            <a:r>
              <a:rPr lang="en-GB" altLang="en-US" sz="1400" b="0" dirty="0">
                <a:solidFill>
                  <a:srgbClr val="4615FB"/>
                </a:solidFill>
                <a:latin typeface="+mn-lt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1400" b="0" dirty="0">
                <a:solidFill>
                  <a:srgbClr val="4615FB"/>
                </a:solidFill>
                <a:latin typeface="+mn-lt"/>
              </a:rPr>
              <a:t>After Diamond-II machine advisory meeting, it’s proposed to use Anti-bend concept in the lattice design to improve performance of the ring</a:t>
            </a:r>
            <a:r>
              <a:rPr lang="en-GB" altLang="en-US" sz="1400" b="0" dirty="0" smtClean="0">
                <a:solidFill>
                  <a:srgbClr val="4615FB"/>
                </a:solidFill>
                <a:latin typeface="+mn-lt"/>
              </a:rPr>
              <a:t>.</a:t>
            </a:r>
            <a:endParaRPr lang="en-GB" altLang="en-US" sz="1400" b="0" dirty="0">
              <a:solidFill>
                <a:srgbClr val="4615FB"/>
              </a:solidFill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Diamond </a:t>
            </a: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attice </a:t>
            </a: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volution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685800"/>
            <a:ext cx="21207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u="sng" dirty="0"/>
              <a:t>P. </a:t>
            </a:r>
            <a:r>
              <a:rPr lang="en-GB" sz="1200" b="1" u="sng" dirty="0" smtClean="0"/>
              <a:t>Raimondi, IPAC17, Denmark</a:t>
            </a:r>
            <a:endParaRPr lang="en-GB" sz="1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1605494"/>
            <a:ext cx="1338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ESRF HMBA lattice</a:t>
            </a:r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304800" y="3276600"/>
            <a:ext cx="4014908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kern="0" dirty="0" smtClean="0">
                <a:latin typeface="Calibri" pitchFamily="34" charset="0"/>
                <a:cs typeface="Calibri" pitchFamily="34" charset="0"/>
              </a:rPr>
              <a:t>Modified-Hybrid </a:t>
            </a:r>
            <a:r>
              <a:rPr lang="en-GB" sz="1600" b="1" kern="0" dirty="0">
                <a:latin typeface="Calibri" pitchFamily="34" charset="0"/>
                <a:cs typeface="Calibri" pitchFamily="34" charset="0"/>
              </a:rPr>
              <a:t>6 Bend </a:t>
            </a:r>
            <a:r>
              <a:rPr lang="en-GB" sz="1600" b="1" kern="0" dirty="0" err="1" smtClean="0">
                <a:latin typeface="Calibri" pitchFamily="34" charset="0"/>
                <a:cs typeface="Calibri" pitchFamily="34" charset="0"/>
              </a:rPr>
              <a:t>Achromat</a:t>
            </a:r>
            <a:r>
              <a:rPr lang="en-GB" sz="1600" b="1" kern="0" dirty="0" smtClean="0">
                <a:latin typeface="Calibri" pitchFamily="34" charset="0"/>
                <a:cs typeface="Calibri" pitchFamily="34" charset="0"/>
              </a:rPr>
              <a:t> (M-H6BA)</a:t>
            </a:r>
            <a:endParaRPr lang="en-GB" sz="16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3601" y="3640347"/>
            <a:ext cx="4616798" cy="2739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6502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0114" y="838200"/>
            <a:ext cx="459238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MH6BA unit cell (UC)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62901" y="3886200"/>
            <a:ext cx="56334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In half a unit cell (HUC);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2 DL (Longitudinal variable dipole)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1 DQ (Transverse gradient dipole)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4 QUADs (there will be 5 QUAD in HMC)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6 SEXTs (3 chromatic and 3 harmonic)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1 OCT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5 HV COR in HUC – as winding inside sexts. 6 </a:t>
            </a:r>
            <a:r>
              <a:rPr lang="en-GB" sz="1400" dirty="0">
                <a:solidFill>
                  <a:srgbClr val="4615FB"/>
                </a:solidFill>
              </a:rPr>
              <a:t>HV COR </a:t>
            </a:r>
            <a:r>
              <a:rPr lang="en-GB" sz="1400" dirty="0" smtClean="0">
                <a:solidFill>
                  <a:srgbClr val="4615FB"/>
                </a:solidFill>
              </a:rPr>
              <a:t>in HMC – </a:t>
            </a:r>
            <a:r>
              <a:rPr lang="en-GB" sz="1400" dirty="0">
                <a:solidFill>
                  <a:srgbClr val="4615FB"/>
                </a:solidFill>
              </a:rPr>
              <a:t>5 as additional winding inside </a:t>
            </a:r>
            <a:r>
              <a:rPr lang="en-GB" sz="1400" dirty="0" err="1">
                <a:solidFill>
                  <a:srgbClr val="4615FB"/>
                </a:solidFill>
              </a:rPr>
              <a:t>sextupoles</a:t>
            </a:r>
            <a:r>
              <a:rPr lang="en-GB" sz="1400" dirty="0">
                <a:solidFill>
                  <a:srgbClr val="4615FB"/>
                </a:solidFill>
              </a:rPr>
              <a:t> + one individual corrector (8 cm</a:t>
            </a:r>
            <a:r>
              <a:rPr lang="en-GB" sz="1400" dirty="0" smtClean="0">
                <a:solidFill>
                  <a:srgbClr val="4615FB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5 BPM in HUC (6 BPM in HMC)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885962"/>
            <a:ext cx="3352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/>
              <a:t>Phase advance conditions: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4615FB"/>
                </a:solidFill>
              </a:rPr>
              <a:t>-I transformation [2.94 </a:t>
            </a:r>
            <a:r>
              <a:rPr lang="el-GR" sz="1400" dirty="0">
                <a:solidFill>
                  <a:srgbClr val="4615FB"/>
                </a:solidFill>
              </a:rPr>
              <a:t>π</a:t>
            </a:r>
            <a:r>
              <a:rPr lang="en-GB" sz="1400" dirty="0">
                <a:solidFill>
                  <a:srgbClr val="4615FB"/>
                </a:solidFill>
              </a:rPr>
              <a:t>, 0.94</a:t>
            </a:r>
            <a:r>
              <a:rPr lang="el-GR" sz="1400" dirty="0">
                <a:solidFill>
                  <a:srgbClr val="4615FB"/>
                </a:solidFill>
              </a:rPr>
              <a:t> π</a:t>
            </a:r>
            <a:r>
              <a:rPr lang="en-GB" sz="1400" dirty="0" smtClean="0">
                <a:solidFill>
                  <a:srgbClr val="4615FB"/>
                </a:solidFill>
              </a:rPr>
              <a:t>]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400" dirty="0">
              <a:solidFill>
                <a:srgbClr val="4615F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4615FB"/>
                </a:solidFill>
              </a:rPr>
              <a:t>HOA condition up to third order (Driving terms cancelation after 8 cells [2 super periods</a:t>
            </a:r>
            <a:r>
              <a:rPr lang="en-GB" sz="1400" dirty="0" smtClean="0">
                <a:solidFill>
                  <a:srgbClr val="4615FB"/>
                </a:solidFill>
              </a:rPr>
              <a:t>])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Cell </a:t>
            </a:r>
            <a:r>
              <a:rPr lang="en-GB" sz="1400" dirty="0">
                <a:solidFill>
                  <a:srgbClr val="4615FB"/>
                </a:solidFill>
              </a:rPr>
              <a:t>tune [2.25,0.8125</a:t>
            </a:r>
            <a:r>
              <a:rPr lang="en-GB" sz="1400" dirty="0" smtClean="0">
                <a:solidFill>
                  <a:srgbClr val="4615FB"/>
                </a:solidFill>
              </a:rPr>
              <a:t>]</a:t>
            </a:r>
            <a:endParaRPr lang="en-GB" sz="1400" dirty="0">
              <a:solidFill>
                <a:srgbClr val="4615FB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787400"/>
            <a:ext cx="4470114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5866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MH6BA optical functions 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6373852"/>
              </p:ext>
            </p:extLst>
          </p:nvPr>
        </p:nvGraphicFramePr>
        <p:xfrm>
          <a:off x="4252166" y="4876800"/>
          <a:ext cx="3926197" cy="111678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94707"/>
                <a:gridCol w="1931490"/>
              </a:tblGrid>
              <a:tr h="2233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l-GR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GB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x/</a:t>
                      </a:r>
                      <a:r>
                        <a:rPr lang="el-GR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en-GB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y/</a:t>
                      </a:r>
                      <a:r>
                        <a:rPr lang="el-GR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η</a:t>
                      </a:r>
                      <a:r>
                        <a:rPr lang="en-GB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x[m/m/cm] </a:t>
                      </a:r>
                      <a:endParaRPr lang="en-GB" sz="1300" b="1" dirty="0" smtClean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66689" marR="66689" marT="0" marB="0" anchor="ctr">
                    <a:solidFill>
                      <a:srgbClr val="FFFF00"/>
                    </a:solidFill>
                  </a:tcPr>
                </a:tc>
              </a:tr>
              <a:tr h="22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LSS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9.04/4.75/0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  <a:tr h="22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MSS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2.27/1.8/2.47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  <a:tr h="22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SSS</a:t>
                      </a:r>
                      <a:r>
                        <a:rPr lang="en-GB" sz="1300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300" kern="1200" dirty="0">
                        <a:solidFill>
                          <a:srgbClr val="0000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5.9/2.5/0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  <a:tr h="2233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10.6/19.3/7.68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7" name="Picture 2" descr="C:\Users\sxk24356\Desktop\ESLS2019\16-1-1_LB@SS-17_4_7(21-5-1)_n-7_4_beta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25179"/>
            <a:ext cx="6096000" cy="341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5265" y="1353691"/>
            <a:ext cx="2982040" cy="238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43984429"/>
              </p:ext>
            </p:extLst>
          </p:nvPr>
        </p:nvGraphicFramePr>
        <p:xfrm>
          <a:off x="150250" y="4267200"/>
          <a:ext cx="3431150" cy="23315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43198"/>
                <a:gridCol w="1687952"/>
              </a:tblGrid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</a:rPr>
                        <a:t>Parameters</a:t>
                      </a:r>
                      <a:endParaRPr lang="en-GB" sz="13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  <a:cs typeface="B Nazanin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GB" sz="13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[GeV]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Circumference</a:t>
                      </a:r>
                      <a:r>
                        <a:rPr lang="en-GB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[m]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560.61744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654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of super-periods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Tune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54.24/19.324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chromaticity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-68.8/-88.1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emittance[pm]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146.3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Mom. Comp.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1.01E-04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spread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9.41E-4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 SS [m]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7.544/2.919/5.195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  <a:tr h="1728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[%]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37.25</a:t>
                      </a:r>
                      <a:endParaRPr lang="en-GB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66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MH6BA magnets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22029745"/>
              </p:ext>
            </p:extLst>
          </p:nvPr>
        </p:nvGraphicFramePr>
        <p:xfrm>
          <a:off x="72000" y="1784358"/>
          <a:ext cx="3356999" cy="45402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33488"/>
                <a:gridCol w="1133488"/>
                <a:gridCol w="1090023"/>
              </a:tblGrid>
              <a:tr h="147916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Quadrupole [R=12 mm]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[</a:t>
                      </a:r>
                      <a:r>
                        <a:rPr lang="en-GB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200" b="1" kern="1200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</a:t>
                      </a: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=1.1 T,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K=91.6 m</a:t>
                      </a:r>
                      <a:r>
                        <a:rPr lang="en-GB" sz="12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G=1069.4 T/m]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[cm]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[m</a:t>
                      </a:r>
                      <a:r>
                        <a:rPr lang="en-GB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[T/m]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124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6.214866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72.507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-4.400655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-51.341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-4.526322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-52.807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-5.610155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-65.452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-3.318948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-38.721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-3.352098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-39.108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-2.245415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-26.197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4.804293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56.050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Sextupole [R=12 mm]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[</a:t>
                      </a:r>
                      <a:r>
                        <a:rPr lang="en-GB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200" b="1" kern="1200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</a:t>
                      </a: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=0.7 T,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M=833 m</a:t>
                      </a:r>
                      <a:r>
                        <a:rPr lang="en-GB" sz="12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Str.=9720 T/m</a:t>
                      </a:r>
                      <a:r>
                        <a:rPr lang="en-GB" sz="12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66689" marR="66689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[cm]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[m</a:t>
                      </a:r>
                      <a:r>
                        <a:rPr lang="en-GB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Str. [T/m</a:t>
                      </a:r>
                      <a:r>
                        <a:rPr lang="en-GB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-547.3386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-6385.64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-441.6454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-5152.55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766.0491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8937.27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653.34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-933.34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-76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-886.67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Octupole</a:t>
                      </a: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[R=12 mm]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Max. [</a:t>
                      </a:r>
                      <a:r>
                        <a:rPr lang="en-GB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200" b="1" kern="1200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</a:t>
                      </a: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=40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GB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M=9428 m</a:t>
                      </a:r>
                      <a:r>
                        <a:rPr lang="en-GB" sz="12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Str.=110000 T/m</a:t>
                      </a:r>
                      <a:r>
                        <a:rPr lang="en-GB" sz="12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66689" marR="66689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[cm]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[m</a:t>
                      </a:r>
                      <a:r>
                        <a:rPr lang="en-GB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Str. [T/m</a:t>
                      </a:r>
                      <a:r>
                        <a:rPr lang="en-GB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59894378"/>
              </p:ext>
            </p:extLst>
          </p:nvPr>
        </p:nvGraphicFramePr>
        <p:xfrm>
          <a:off x="4990768" y="2711599"/>
          <a:ext cx="3238832" cy="164592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5536"/>
                <a:gridCol w="825536"/>
                <a:gridCol w="793880"/>
                <a:gridCol w="793880"/>
              </a:tblGrid>
              <a:tr h="147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Anti-bend [R=12 mm]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[Max. </a:t>
                      </a:r>
                      <a:r>
                        <a:rPr lang="en-GB" sz="1200" b="1" kern="12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</a:t>
                      </a:r>
                      <a:r>
                        <a:rPr lang="en-GB" sz="1200" b="1" kern="1200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pole</a:t>
                      </a: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=1.1 T,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K=91.6 m</a:t>
                      </a:r>
                      <a:r>
                        <a:rPr lang="en-GB" sz="1200" b="1" kern="1200" baseline="30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GB" sz="1200" b="1" kern="12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G=1069.4 T/m]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</a:tr>
              <a:tr h="334002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[cm]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[m</a:t>
                      </a:r>
                      <a:r>
                        <a:rPr lang="en-GB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[T/m]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Offset [mm]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124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4.914322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57.334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/>
                        <a:t>2.368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5.774658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67.371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2.015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3.756881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43.830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3.097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7.345607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85.699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0.950 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87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5.959634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69.529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0.814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7402428"/>
              </p:ext>
            </p:extLst>
          </p:nvPr>
        </p:nvGraphicFramePr>
        <p:xfrm>
          <a:off x="72000" y="758690"/>
          <a:ext cx="3788692" cy="9144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68813"/>
                <a:gridCol w="948837"/>
                <a:gridCol w="728043"/>
                <a:gridCol w="1142999"/>
              </a:tblGrid>
              <a:tr h="14791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DQ</a:t>
                      </a: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rgbClr val="673B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endParaRPr lang="en-GB" sz="1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>
                    <a:solidFill>
                      <a:schemeClr val="tx1"/>
                    </a:solidFill>
                  </a:tcPr>
                </a:tc>
              </a:tr>
              <a:tr h="159575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Length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[cm]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Field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[T]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 [m</a:t>
                      </a:r>
                      <a:r>
                        <a:rPr lang="en-GB" sz="12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</a:t>
                      </a:r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Gradient</a:t>
                      </a:r>
                      <a:r>
                        <a:rPr lang="en-GB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[T/m]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124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0.788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-2.77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-32.32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124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</a:t>
                      </a:r>
                    </a:p>
                  </a:txBody>
                  <a:tcPr marL="66689" marR="66689" marT="0" marB="0" anchor="ctr">
                    <a:solidFill>
                      <a:srgbClr val="673BD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</a:txBody>
                  <a:tcPr marL="66689" marR="66689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  <a:tr h="172124"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0.762 - 0.3</a:t>
                      </a: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6689" marR="66689" marT="0" marB="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0" y="4549676"/>
            <a:ext cx="4326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u="sng" dirty="0" smtClean="0">
                <a:solidFill>
                  <a:srgbClr val="4615FB"/>
                </a:solidFill>
              </a:rPr>
              <a:t>In total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144 Dipole [96 DL, 48 DQ]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204 Quad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192 Anti-bend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288 Sext.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252 BPM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252 HV COR (240 inside Sext. &amp; 12 individual)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 smtClean="0">
              <a:solidFill>
                <a:srgbClr val="4615F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b="1" dirty="0">
              <a:solidFill>
                <a:srgbClr val="4615FB"/>
              </a:solidFill>
            </a:endParaRPr>
          </a:p>
        </p:txBody>
      </p:sp>
      <p:pic>
        <p:nvPicPr>
          <p:cNvPr id="10" name="Picture 2" descr="Z:\HGH\fma\4\1-1\D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45"/>
          <a:stretch/>
        </p:blipFill>
        <p:spPr bwMode="auto">
          <a:xfrm>
            <a:off x="5179182" y="706436"/>
            <a:ext cx="2745618" cy="194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20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Picture 3" descr="Z:\HGH\fma\4\aper-delt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66"/>
          <a:stretch/>
        </p:blipFill>
        <p:spPr bwMode="auto">
          <a:xfrm>
            <a:off x="9529" y="4182462"/>
            <a:ext cx="3076491" cy="238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:\HGH\fma\4\aper-RF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12" b="7505"/>
          <a:stretch/>
        </p:blipFill>
        <p:spPr bwMode="auto">
          <a:xfrm>
            <a:off x="-9530" y="1947966"/>
            <a:ext cx="3095550" cy="235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NLBD - DA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636" y="1219200"/>
            <a:ext cx="223516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4615FB"/>
                </a:solidFill>
              </a:rPr>
              <a:t>VRF=1.50 MV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4615FB"/>
                </a:solidFill>
              </a:rPr>
              <a:t>RF acc.= </a:t>
            </a:r>
            <a:r>
              <a:rPr lang="en-GB" sz="1400" b="1" dirty="0" smtClean="0">
                <a:solidFill>
                  <a:srgbClr val="4615FB"/>
                </a:solidFill>
              </a:rPr>
              <a:t>3.0914 </a:t>
            </a:r>
            <a:r>
              <a:rPr lang="en-GB" sz="1400" b="1" dirty="0">
                <a:solidFill>
                  <a:srgbClr val="4615FB"/>
                </a:solidFill>
              </a:rPr>
              <a:t>%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400" b="1" dirty="0">
                <a:solidFill>
                  <a:srgbClr val="4615FB"/>
                </a:solidFill>
              </a:rPr>
              <a:t>Bunch length= </a:t>
            </a:r>
            <a:r>
              <a:rPr lang="en-GB" sz="1400" b="1" dirty="0" smtClean="0">
                <a:solidFill>
                  <a:srgbClr val="4615FB"/>
                </a:solidFill>
              </a:rPr>
              <a:t>3.61 </a:t>
            </a:r>
            <a:r>
              <a:rPr lang="en-GB" sz="1400" b="1" dirty="0">
                <a:solidFill>
                  <a:srgbClr val="4615FB"/>
                </a:solidFill>
              </a:rPr>
              <a:t>mm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76200" y="685800"/>
            <a:ext cx="5766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Natural chromaticity is corrected to 2.35/2.25.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Particle tracking has been done for 2500 turns through the ring.</a:t>
            </a:r>
            <a:endParaRPr lang="en-GB" sz="1600" dirty="0">
              <a:solidFill>
                <a:srgbClr val="4615FB"/>
              </a:solidFill>
            </a:endParaRPr>
          </a:p>
        </p:txBody>
      </p:sp>
      <p:pic>
        <p:nvPicPr>
          <p:cNvPr id="10" name="Picture 2" descr="Z:\HGH\fma\4\xxp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71800"/>
            <a:ext cx="23335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Z:\HGH\fma\4\yyp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003" y="1171800"/>
            <a:ext cx="23335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Z:\HGH\fma\4\n3%\yyp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003" y="2869722"/>
            <a:ext cx="233359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Z:\HGH\fma\4\n3%\xxp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869722"/>
            <a:ext cx="2333596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Z:\HGH\fma\4\p3%\xxp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83548"/>
            <a:ext cx="233359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Z:\HGH\fma\4\p3%\yyp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39003" y="4583548"/>
            <a:ext cx="233359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502279" y="1403866"/>
            <a:ext cx="9503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On energy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045023"/>
            <a:ext cx="13194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Off energy, -3%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5200" y="4569023"/>
            <a:ext cx="135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>
                <a:solidFill>
                  <a:srgbClr val="FF0000"/>
                </a:solidFill>
              </a:rPr>
              <a:t>Off energy, +3%</a:t>
            </a:r>
            <a:endParaRPr lang="en-GB" sz="1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3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Picture 2" descr="Z:\HGH\fma\4\1-1\TuneFraction_del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06437"/>
            <a:ext cx="3733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HGH\fma\4\1-1\Tune_Diag_energ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697" y="706437"/>
            <a:ext cx="3713493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NLBD – Tune shift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Picture 2" descr="Z:\HGH\fma\4\Tune_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982" y="3557843"/>
            <a:ext cx="3682090" cy="26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Z:\HGH\fma\4\TuneDiag_a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398" y="3557843"/>
            <a:ext cx="368209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23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DA, FMA, </a:t>
            </a:r>
            <a:r>
              <a:rPr lang="en-GB" alt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Mom_AP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GB" alt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T_lifetime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Picture 5" descr="Z:\HGH\fma\4\da.pn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56" r="8641"/>
          <a:stretch/>
        </p:blipFill>
        <p:spPr bwMode="auto">
          <a:xfrm>
            <a:off x="23853" y="877922"/>
            <a:ext cx="3100347" cy="23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:\HGH\fma\4\tune.png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8" r="8085"/>
          <a:stretch/>
        </p:blipFill>
        <p:spPr bwMode="auto">
          <a:xfrm>
            <a:off x="3128176" y="903763"/>
            <a:ext cx="2891624" cy="23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Z:\HGH\fma\4\tune.pn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8" r="8085"/>
          <a:stretch/>
        </p:blipFill>
        <p:spPr bwMode="auto">
          <a:xfrm>
            <a:off x="3124199" y="3276597"/>
            <a:ext cx="28956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Z:\HGH\fma\4\da.png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58" r="8139"/>
          <a:stretch/>
        </p:blipFill>
        <p:spPr bwMode="auto">
          <a:xfrm>
            <a:off x="36444" y="3249430"/>
            <a:ext cx="3087755" cy="23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Z:\HGH\fma\4\mom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94" r="13913" b="7609"/>
          <a:stretch/>
        </p:blipFill>
        <p:spPr bwMode="auto">
          <a:xfrm>
            <a:off x="6008536" y="1006502"/>
            <a:ext cx="3031723" cy="242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83372" y="3429000"/>
            <a:ext cx="255582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VRF=1.50 MV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h=934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Charge/bunch=0.6 </a:t>
            </a:r>
            <a:r>
              <a:rPr lang="en-GB" sz="1600" dirty="0" err="1">
                <a:solidFill>
                  <a:srgbClr val="0000CC"/>
                </a:solidFill>
              </a:rPr>
              <a:t>nC</a:t>
            </a:r>
            <a:endParaRPr lang="en-GB" sz="16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Vertical emittance= 8 pm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No. of turns= 2500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 RF acc.= 3.0914 %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Bunch length= 3.61 mm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600" dirty="0" err="1" smtClean="0">
                <a:solidFill>
                  <a:srgbClr val="0000CC"/>
                </a:solidFill>
              </a:rPr>
              <a:t>tLifetime</a:t>
            </a:r>
            <a:r>
              <a:rPr lang="en-GB" sz="1600" dirty="0" smtClean="0">
                <a:solidFill>
                  <a:srgbClr val="0000CC"/>
                </a:solidFill>
              </a:rPr>
              <a:t> </a:t>
            </a:r>
            <a:r>
              <a:rPr lang="en-GB" sz="1600" dirty="0">
                <a:solidFill>
                  <a:srgbClr val="0000CC"/>
                </a:solidFill>
              </a:rPr>
              <a:t>=    </a:t>
            </a:r>
            <a:r>
              <a:rPr lang="en-GB" sz="1600" dirty="0" smtClean="0">
                <a:solidFill>
                  <a:srgbClr val="0000CC"/>
                </a:solidFill>
              </a:rPr>
              <a:t>2.7 h</a:t>
            </a:r>
            <a:endParaRPr lang="en-GB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7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ERRORS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0000" y="3451592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 startAt="2"/>
            </a:pPr>
            <a:r>
              <a:rPr lang="en-GB" sz="14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Relatively </a:t>
            </a:r>
            <a:r>
              <a:rPr lang="en-GB" sz="14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large initial </a:t>
            </a:r>
            <a:r>
              <a:rPr lang="en-GB" sz="14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errors (real errors) are used to </a:t>
            </a:r>
            <a:r>
              <a:rPr lang="en-GB" sz="14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simulate the commissioning </a:t>
            </a:r>
            <a:r>
              <a:rPr lang="en-GB" sz="14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strategy </a:t>
            </a:r>
            <a:r>
              <a:rPr lang="en-GB" sz="14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replicating in detail the exact </a:t>
            </a:r>
            <a:r>
              <a:rPr lang="en-GB" sz="14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commissioning steps.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9588806"/>
              </p:ext>
            </p:extLst>
          </p:nvPr>
        </p:nvGraphicFramePr>
        <p:xfrm>
          <a:off x="239375" y="3962400"/>
          <a:ext cx="8604448" cy="13696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340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638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 smtClean="0">
                          <a:effectLst/>
                        </a:rPr>
                        <a:t>Parameter</a:t>
                      </a:r>
                      <a:endParaRPr lang="en-GB" sz="1400" b="1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</a:rPr>
                        <a:t>Value [Gaussian Dist. @ 2</a:t>
                      </a:r>
                      <a:r>
                        <a:rPr lang="el-GR" sz="1400" b="1" dirty="0" smtClean="0">
                          <a:effectLst/>
                        </a:rPr>
                        <a:t>σ</a:t>
                      </a:r>
                      <a:r>
                        <a:rPr lang="en-GB" sz="1400" b="1" dirty="0" smtClean="0">
                          <a:effectLst/>
                        </a:rPr>
                        <a:t> cut off]</a:t>
                      </a:r>
                      <a:endParaRPr lang="en-GB" sz="1400" b="1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Girder misalignment /roll [</a:t>
                      </a:r>
                      <a:r>
                        <a:rPr lang="en-GB" sz="1400" kern="1200" dirty="0" err="1">
                          <a:effectLst/>
                        </a:rPr>
                        <a:t>μm</a:t>
                      </a:r>
                      <a:r>
                        <a:rPr lang="en-GB" sz="1400" kern="1200" dirty="0">
                          <a:effectLst/>
                        </a:rPr>
                        <a:t> /</a:t>
                      </a:r>
                      <a:r>
                        <a:rPr lang="en-GB" sz="1400" kern="1200" dirty="0" err="1">
                          <a:effectLst/>
                        </a:rPr>
                        <a:t>μrad</a:t>
                      </a:r>
                      <a:r>
                        <a:rPr lang="en-GB" sz="1400" kern="1200" dirty="0">
                          <a:effectLst/>
                        </a:rPr>
                        <a:t>]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150/150</a:t>
                      </a:r>
                      <a:endParaRPr lang="en-GB" sz="14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Dipole misalignment / roll within girder [</a:t>
                      </a:r>
                      <a:r>
                        <a:rPr lang="en-GB" sz="1400" kern="1200" dirty="0" err="1">
                          <a:effectLst/>
                        </a:rPr>
                        <a:t>μm</a:t>
                      </a:r>
                      <a:r>
                        <a:rPr lang="en-GB" sz="1400" kern="1200" dirty="0">
                          <a:effectLst/>
                        </a:rPr>
                        <a:t> /</a:t>
                      </a:r>
                      <a:r>
                        <a:rPr lang="en-GB" sz="1400" kern="1200" dirty="0" err="1">
                          <a:effectLst/>
                        </a:rPr>
                        <a:t>μrad</a:t>
                      </a:r>
                      <a:r>
                        <a:rPr lang="en-GB" sz="1400" kern="1200" dirty="0">
                          <a:effectLst/>
                        </a:rPr>
                        <a:t>]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50/100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Quad., Sext., Oct. misalignment /roll within girder [</a:t>
                      </a:r>
                      <a:r>
                        <a:rPr lang="en-GB" sz="1400" kern="1200" dirty="0" err="1">
                          <a:effectLst/>
                        </a:rPr>
                        <a:t>μm</a:t>
                      </a:r>
                      <a:r>
                        <a:rPr lang="en-GB" sz="1400" kern="1200" dirty="0">
                          <a:effectLst/>
                        </a:rPr>
                        <a:t> /</a:t>
                      </a:r>
                      <a:r>
                        <a:rPr lang="en-GB" sz="1400" kern="1200" dirty="0" err="1">
                          <a:effectLst/>
                        </a:rPr>
                        <a:t>μrad</a:t>
                      </a:r>
                      <a:r>
                        <a:rPr lang="en-GB" sz="1400" kern="1200" dirty="0">
                          <a:effectLst/>
                        </a:rPr>
                        <a:t>]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25/100</a:t>
                      </a:r>
                      <a:endParaRPr lang="en-GB" sz="14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BPM </a:t>
                      </a:r>
                      <a:r>
                        <a:rPr lang="en-GB" sz="1400" kern="1200" dirty="0">
                          <a:effectLst/>
                        </a:rPr>
                        <a:t>misalignment /roll within girder [</a:t>
                      </a:r>
                      <a:r>
                        <a:rPr lang="en-GB" sz="1400" kern="1200" dirty="0" err="1">
                          <a:effectLst/>
                        </a:rPr>
                        <a:t>μm</a:t>
                      </a:r>
                      <a:r>
                        <a:rPr lang="en-GB" sz="1400" kern="1200" dirty="0">
                          <a:effectLst/>
                        </a:rPr>
                        <a:t> /</a:t>
                      </a:r>
                      <a:r>
                        <a:rPr lang="en-GB" sz="1400" kern="1200" dirty="0" err="1">
                          <a:effectLst/>
                        </a:rPr>
                        <a:t>μrad</a:t>
                      </a:r>
                      <a:r>
                        <a:rPr lang="en-GB" sz="1400" kern="1200" dirty="0">
                          <a:effectLst/>
                        </a:rPr>
                        <a:t>]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100/100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51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Dipole/Quad./Sext./Oct. fractional strength error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r>
                        <a:rPr lang="en-GB" sz="1400" dirty="0">
                          <a:effectLst/>
                          <a:sym typeface="Symbol"/>
                        </a:rPr>
                        <a:t></a:t>
                      </a:r>
                      <a:r>
                        <a:rPr lang="en-GB" sz="1400" dirty="0">
                          <a:effectLst/>
                        </a:rPr>
                        <a:t>10</a:t>
                      </a:r>
                      <a:r>
                        <a:rPr lang="en-GB" sz="1400" baseline="30000" dirty="0">
                          <a:effectLst/>
                        </a:rPr>
                        <a:t>–4</a:t>
                      </a:r>
                      <a:r>
                        <a:rPr lang="en-GB" sz="1400" dirty="0">
                          <a:effectLst/>
                        </a:rPr>
                        <a:t>/10</a:t>
                      </a:r>
                      <a:r>
                        <a:rPr lang="en-GB" sz="1400" baseline="30000" dirty="0">
                          <a:effectLst/>
                        </a:rPr>
                        <a:t>–3</a:t>
                      </a:r>
                      <a:r>
                        <a:rPr lang="en-GB" sz="1400" dirty="0">
                          <a:effectLst/>
                        </a:rPr>
                        <a:t>/10</a:t>
                      </a:r>
                      <a:r>
                        <a:rPr lang="en-GB" sz="1400" baseline="30000" dirty="0">
                          <a:effectLst/>
                        </a:rPr>
                        <a:t>–3</a:t>
                      </a:r>
                      <a:r>
                        <a:rPr lang="en-GB" sz="1400" dirty="0">
                          <a:effectLst/>
                        </a:rPr>
                        <a:t>/10</a:t>
                      </a:r>
                      <a:r>
                        <a:rPr lang="en-GB" sz="1400" baseline="30000" dirty="0">
                          <a:effectLst/>
                        </a:rPr>
                        <a:t>–3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4139364"/>
              </p:ext>
            </p:extLst>
          </p:nvPr>
        </p:nvGraphicFramePr>
        <p:xfrm>
          <a:off x="491782" y="1371600"/>
          <a:ext cx="8256682" cy="11414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068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498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7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</a:rPr>
                        <a:t>Parameter</a:t>
                      </a:r>
                      <a:endParaRPr lang="en-GB" sz="1400" b="1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smtClean="0">
                          <a:effectLst/>
                        </a:rPr>
                        <a:t>Value [Gaussian Dist. @ 2</a:t>
                      </a:r>
                      <a:r>
                        <a:rPr lang="el-GR" sz="1400" b="1" dirty="0" smtClean="0">
                          <a:effectLst/>
                        </a:rPr>
                        <a:t>σ</a:t>
                      </a:r>
                      <a:r>
                        <a:rPr lang="en-GB" sz="1400" b="1" dirty="0" smtClean="0">
                          <a:effectLst/>
                        </a:rPr>
                        <a:t> cut off]</a:t>
                      </a:r>
                      <a:endParaRPr lang="en-GB" sz="1400" b="1" dirty="0" smtClean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Dipole misalignment / roll </a:t>
                      </a:r>
                      <a:r>
                        <a:rPr lang="en-GB" sz="1400" kern="1200" dirty="0" smtClean="0">
                          <a:effectLst/>
                        </a:rPr>
                        <a:t>[</a:t>
                      </a:r>
                      <a:r>
                        <a:rPr lang="en-GB" sz="1400" kern="1200" dirty="0" err="1">
                          <a:effectLst/>
                        </a:rPr>
                        <a:t>μm</a:t>
                      </a:r>
                      <a:r>
                        <a:rPr lang="en-GB" sz="1400" kern="1200" dirty="0">
                          <a:effectLst/>
                        </a:rPr>
                        <a:t> /</a:t>
                      </a:r>
                      <a:r>
                        <a:rPr lang="en-GB" sz="1400" kern="1200" dirty="0" err="1">
                          <a:effectLst/>
                        </a:rPr>
                        <a:t>μrad</a:t>
                      </a:r>
                      <a:r>
                        <a:rPr lang="en-GB" sz="1400" kern="1200" dirty="0">
                          <a:effectLst/>
                        </a:rPr>
                        <a:t>]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15/100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Quad., Sext., Oct. misalignment /</a:t>
                      </a:r>
                      <a:r>
                        <a:rPr lang="en-GB" sz="1400" kern="1200" dirty="0" smtClean="0">
                          <a:effectLst/>
                        </a:rPr>
                        <a:t>roll </a:t>
                      </a:r>
                      <a:r>
                        <a:rPr lang="en-GB" sz="1400" kern="1200" dirty="0">
                          <a:effectLst/>
                        </a:rPr>
                        <a:t>[</a:t>
                      </a:r>
                      <a:r>
                        <a:rPr lang="en-GB" sz="1400" kern="1200" dirty="0" err="1">
                          <a:effectLst/>
                        </a:rPr>
                        <a:t>μm</a:t>
                      </a:r>
                      <a:r>
                        <a:rPr lang="en-GB" sz="1400" kern="1200" dirty="0">
                          <a:effectLst/>
                        </a:rPr>
                        <a:t> /</a:t>
                      </a:r>
                      <a:r>
                        <a:rPr lang="en-GB" sz="1400" kern="1200" dirty="0" err="1">
                          <a:effectLst/>
                        </a:rPr>
                        <a:t>μrad</a:t>
                      </a:r>
                      <a:r>
                        <a:rPr lang="en-GB" sz="1400" kern="1200" dirty="0">
                          <a:effectLst/>
                        </a:rPr>
                        <a:t>]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15/100</a:t>
                      </a:r>
                      <a:endParaRPr lang="en-GB" sz="14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BPM </a:t>
                      </a:r>
                      <a:r>
                        <a:rPr lang="en-GB" sz="1400" kern="1200" dirty="0">
                          <a:effectLst/>
                        </a:rPr>
                        <a:t>misalignment /roll </a:t>
                      </a:r>
                      <a:r>
                        <a:rPr lang="en-GB" sz="1400" kern="1200" dirty="0" smtClean="0">
                          <a:effectLst/>
                        </a:rPr>
                        <a:t>[</a:t>
                      </a:r>
                      <a:r>
                        <a:rPr lang="en-GB" sz="1400" kern="1200" dirty="0" err="1">
                          <a:effectLst/>
                        </a:rPr>
                        <a:t>μm</a:t>
                      </a:r>
                      <a:r>
                        <a:rPr lang="en-GB" sz="1400" kern="1200" dirty="0">
                          <a:effectLst/>
                        </a:rPr>
                        <a:t> /</a:t>
                      </a:r>
                      <a:r>
                        <a:rPr lang="en-GB" sz="1400" kern="1200" dirty="0" err="1">
                          <a:effectLst/>
                        </a:rPr>
                        <a:t>μrad</a:t>
                      </a:r>
                      <a:r>
                        <a:rPr lang="en-GB" sz="1400" kern="1200" dirty="0">
                          <a:effectLst/>
                        </a:rPr>
                        <a:t>]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5/10</a:t>
                      </a:r>
                      <a:endParaRPr lang="en-GB" sz="140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Dipole/Quad./Sext./Oct. fractional strength error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10</a:t>
                      </a:r>
                      <a:r>
                        <a:rPr lang="en-GB" sz="1400" baseline="30000" dirty="0">
                          <a:effectLst/>
                        </a:rPr>
                        <a:t>–4</a:t>
                      </a:r>
                      <a:r>
                        <a:rPr lang="en-GB" sz="1400" dirty="0">
                          <a:effectLst/>
                        </a:rPr>
                        <a:t>/10</a:t>
                      </a:r>
                      <a:r>
                        <a:rPr lang="en-GB" sz="1400" baseline="30000" dirty="0">
                          <a:effectLst/>
                        </a:rPr>
                        <a:t>–3</a:t>
                      </a:r>
                      <a:r>
                        <a:rPr lang="en-GB" sz="1400" dirty="0">
                          <a:effectLst/>
                        </a:rPr>
                        <a:t>/10</a:t>
                      </a:r>
                      <a:r>
                        <a:rPr lang="en-GB" sz="1400" baseline="30000" dirty="0">
                          <a:effectLst/>
                        </a:rPr>
                        <a:t>–3</a:t>
                      </a:r>
                      <a:r>
                        <a:rPr lang="en-GB" sz="1400" dirty="0">
                          <a:effectLst/>
                        </a:rPr>
                        <a:t>/10</a:t>
                      </a:r>
                      <a:r>
                        <a:rPr lang="en-GB" sz="1400" baseline="30000" dirty="0">
                          <a:effectLst/>
                        </a:rPr>
                        <a:t>–3</a:t>
                      </a:r>
                      <a:endParaRPr lang="en-GB" sz="1400" dirty="0">
                        <a:effectLst/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0000" y="685800"/>
            <a:ext cx="668484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en-GB" sz="1400" b="1" u="sng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The error analysis has been split in two parts: </a:t>
            </a:r>
            <a:endParaRPr lang="en-GB" sz="1400" kern="0" dirty="0" smtClean="0">
              <a:solidFill>
                <a:srgbClr val="4615FB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55600">
              <a:spcBef>
                <a:spcPts val="600"/>
              </a:spcBef>
              <a:buFont typeface="+mj-lt"/>
              <a:buAutoNum type="arabicPeriod"/>
            </a:pPr>
            <a:r>
              <a:rPr lang="en-GB" sz="14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Reduced </a:t>
            </a:r>
            <a:r>
              <a:rPr lang="en-GB" sz="14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errors are used to quickly check the robustness of the lattice optimisation. </a:t>
            </a:r>
            <a:endParaRPr lang="en-GB" sz="1400" kern="0" dirty="0" smtClean="0">
              <a:solidFill>
                <a:srgbClr val="4615F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662" y="5486400"/>
            <a:ext cx="7808676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The reduced error table has been benched marked with large error table in 4D phase space.</a:t>
            </a:r>
          </a:p>
          <a:p>
            <a:r>
              <a:rPr lang="en-GB" sz="1600" dirty="0"/>
              <a:t>In the next slides, only simplified errors have been considered. </a:t>
            </a:r>
          </a:p>
          <a:p>
            <a:r>
              <a:rPr lang="en-GB" sz="1600" dirty="0"/>
              <a:t>Systematic and random multipoles of the magnets have been considered.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8054" y="2590800"/>
            <a:ext cx="6847893" cy="5232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GB" sz="1400" kern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1400" kern="0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stress that the reduced error table is meant to provide only a first and fast check on the robustness of the optimisation, without the full simulation of the commissioning procedure.</a:t>
            </a:r>
          </a:p>
        </p:txBody>
      </p:sp>
    </p:spTree>
    <p:extLst>
      <p:ext uri="{BB962C8B-B14F-4D97-AF65-F5344CB8AC3E}">
        <p14:creationId xmlns:p14="http://schemas.microsoft.com/office/powerpoint/2010/main" xmlns="" val="29944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Reduced ERRORS - DA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4148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CC"/>
                </a:solidFill>
              </a:rPr>
              <a:t>The reduced errors have been imposed randomly for 20 seeds.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CC"/>
                </a:solidFill>
              </a:rPr>
              <a:t>Trajectory correction (</a:t>
            </a:r>
            <a:r>
              <a:rPr lang="en-GB" sz="1400" dirty="0" err="1" smtClean="0">
                <a:solidFill>
                  <a:srgbClr val="0000CC"/>
                </a:solidFill>
              </a:rPr>
              <a:t>sextupoles</a:t>
            </a:r>
            <a:r>
              <a:rPr lang="en-GB" sz="1400" dirty="0" smtClean="0">
                <a:solidFill>
                  <a:srgbClr val="0000CC"/>
                </a:solidFill>
              </a:rPr>
              <a:t> have been switched off.)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400" dirty="0" smtClean="0">
                <a:solidFill>
                  <a:srgbClr val="0000CC"/>
                </a:solidFill>
              </a:rPr>
              <a:t>Orbit, tune and chromaticity corrections (</a:t>
            </a:r>
            <a:r>
              <a:rPr lang="en-GB" sz="1400" dirty="0" err="1" smtClean="0">
                <a:solidFill>
                  <a:srgbClr val="0000CC"/>
                </a:solidFill>
              </a:rPr>
              <a:t>sextupoles</a:t>
            </a:r>
            <a:r>
              <a:rPr lang="en-GB" sz="1400" dirty="0" smtClean="0">
                <a:solidFill>
                  <a:srgbClr val="0000CC"/>
                </a:solidFill>
              </a:rPr>
              <a:t> have been switched on)</a:t>
            </a:r>
            <a:endParaRPr lang="en-GB" sz="1400" dirty="0">
              <a:solidFill>
                <a:srgbClr val="0000CC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850"/>
          <a:stretch/>
        </p:blipFill>
        <p:spPr bwMode="auto">
          <a:xfrm>
            <a:off x="196796" y="3733800"/>
            <a:ext cx="3324306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Z:\HGH\fma\4\yc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5110" y="2627243"/>
            <a:ext cx="2700487" cy="194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:\HGH\fma\4\bbx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22"/>
          <a:stretch/>
        </p:blipFill>
        <p:spPr bwMode="auto">
          <a:xfrm>
            <a:off x="23853" y="2037421"/>
            <a:ext cx="2375579" cy="16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Z:\HGH\fma\4\bby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12"/>
          <a:stretch/>
        </p:blipFill>
        <p:spPr bwMode="auto">
          <a:xfrm>
            <a:off x="2100104" y="2037421"/>
            <a:ext cx="2367643" cy="169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Z:\HGH\fma\4\xtraj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3945" y="799702"/>
            <a:ext cx="2700487" cy="189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419600" y="682823"/>
            <a:ext cx="1682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/>
              <a:t>Corrected trajectory</a:t>
            </a:r>
            <a:endParaRPr lang="en-GB" sz="1400" b="1" u="sng" dirty="0"/>
          </a:p>
        </p:txBody>
      </p:sp>
      <p:pic>
        <p:nvPicPr>
          <p:cNvPr id="15" name="Picture 3" descr="Z:\HGH\fma\4\ytraj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1258" y="799701"/>
            <a:ext cx="2700487" cy="189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Z:\HGH\fma\4\DA~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42" t="6278" r="7683"/>
          <a:stretch/>
        </p:blipFill>
        <p:spPr bwMode="auto">
          <a:xfrm>
            <a:off x="6761258" y="4465319"/>
            <a:ext cx="2369490" cy="192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Z:\HGH\fma\4\xcl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7513" y="2667001"/>
            <a:ext cx="2624287" cy="191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419600" y="2482796"/>
            <a:ext cx="1317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u="sng" dirty="0" smtClean="0"/>
              <a:t>Corrected orbit</a:t>
            </a:r>
            <a:endParaRPr lang="en-GB" sz="1400" b="1" u="sng" dirty="0"/>
          </a:p>
        </p:txBody>
      </p:sp>
      <p:pic>
        <p:nvPicPr>
          <p:cNvPr id="21" name="Picture 2" descr="Z:\HGH\fma\4\aper-1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07" r="13912" b="8508"/>
          <a:stretch/>
        </p:blipFill>
        <p:spPr bwMode="auto">
          <a:xfrm>
            <a:off x="4038600" y="4385807"/>
            <a:ext cx="2590800" cy="209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92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Picture 10" descr="Z:\HGH\fma\4\tune.png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39" r="8932"/>
          <a:stretch/>
        </p:blipFill>
        <p:spPr bwMode="auto">
          <a:xfrm>
            <a:off x="2971800" y="3276600"/>
            <a:ext cx="2980576" cy="24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Z:\HGH\fma\4\da.png"/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1" r="8699"/>
          <a:stretch/>
        </p:blipFill>
        <p:spPr bwMode="auto">
          <a:xfrm>
            <a:off x="31804" y="3264600"/>
            <a:ext cx="2934031" cy="24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:\HGH\fma\4\tune.png"/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30" r="8545"/>
          <a:stretch/>
        </p:blipFill>
        <p:spPr bwMode="auto">
          <a:xfrm>
            <a:off x="2971800" y="861318"/>
            <a:ext cx="3021495" cy="24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Z:\HGH\fma\4\da.png"/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1" r="8525"/>
          <a:stretch/>
        </p:blipFill>
        <p:spPr bwMode="auto">
          <a:xfrm>
            <a:off x="23853" y="861318"/>
            <a:ext cx="2956722" cy="245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DA, FMA, </a:t>
            </a:r>
            <a:r>
              <a:rPr lang="en-GB" alt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Mom_AP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GB" alt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T_lifetime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+ ERRORS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0" name="Picture 2" descr="Z:\HGH\fma\4\mom_er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775"/>
          <a:stretch/>
        </p:blipFill>
        <p:spPr bwMode="auto">
          <a:xfrm>
            <a:off x="6028416" y="868024"/>
            <a:ext cx="3075830" cy="286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096000" y="3523833"/>
            <a:ext cx="305904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VRF=1.50 MV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h=934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Charge/bunch=0.6 </a:t>
            </a:r>
            <a:r>
              <a:rPr lang="en-GB" sz="1600" dirty="0" err="1">
                <a:solidFill>
                  <a:srgbClr val="0000CC"/>
                </a:solidFill>
              </a:rPr>
              <a:t>nC</a:t>
            </a:r>
            <a:endParaRPr lang="en-GB" sz="1600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Vertical emittance= 8 pm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No. of turns= 2500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 RF acc.= 3.0914 %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rgbClr val="0000CC"/>
                </a:solidFill>
              </a:rPr>
              <a:t>Bunch length= 3.61 mm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0000CC"/>
                </a:solidFill>
              </a:rPr>
              <a:t>MaxtLifetime</a:t>
            </a:r>
            <a:r>
              <a:rPr lang="en-GB" sz="1600" dirty="0">
                <a:solidFill>
                  <a:srgbClr val="0000CC"/>
                </a:solidFill>
              </a:rPr>
              <a:t> (hour) =      2.55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0000CC"/>
                </a:solidFill>
              </a:rPr>
              <a:t>MintLifetime</a:t>
            </a:r>
            <a:r>
              <a:rPr lang="en-GB" sz="1600" dirty="0">
                <a:solidFill>
                  <a:srgbClr val="0000CC"/>
                </a:solidFill>
              </a:rPr>
              <a:t> (hour) =      1.30 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rgbClr val="0000CC"/>
                </a:solidFill>
              </a:rPr>
              <a:t>AveragetLifetime</a:t>
            </a:r>
            <a:r>
              <a:rPr lang="en-GB" sz="1600" dirty="0">
                <a:solidFill>
                  <a:srgbClr val="0000CC"/>
                </a:solidFill>
              </a:rPr>
              <a:t> (hour) =  1.94</a:t>
            </a:r>
          </a:p>
          <a:p>
            <a:pPr marL="285750" lvl="1" indent="-285750">
              <a:buFont typeface="Wingdings" panose="05000000000000000000" pitchFamily="2" charset="2"/>
              <a:buChar char="§"/>
            </a:pPr>
            <a:endParaRPr lang="en-GB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04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838200"/>
            <a:ext cx="7467600" cy="510540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q"/>
            </a:pPr>
            <a:r>
              <a:rPr lang="en-GB" sz="20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Diamond status</a:t>
            </a:r>
          </a:p>
          <a:p>
            <a:pPr marL="342900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q"/>
            </a:pPr>
            <a:endParaRPr lang="en-GB" sz="2000" kern="0" dirty="0" smtClean="0">
              <a:solidFill>
                <a:srgbClr val="4615FB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Operation statistics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RF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Diagnostics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AP </a:t>
            </a: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measurements</a:t>
            </a:r>
            <a:endParaRPr lang="en-GB" sz="1800" kern="0" dirty="0">
              <a:solidFill>
                <a:srgbClr val="4615FB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80000"/>
              </a:lnSpc>
              <a:buClr>
                <a:srgbClr val="4615FB"/>
              </a:buClr>
            </a:pPr>
            <a:endParaRPr lang="en-GB" sz="2000" kern="0" dirty="0" smtClean="0">
              <a:solidFill>
                <a:srgbClr val="4615FB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q"/>
            </a:pPr>
            <a:r>
              <a:rPr lang="en-GB" sz="20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Diamond storage ring upgrade</a:t>
            </a:r>
          </a:p>
          <a:p>
            <a:pPr algn="just">
              <a:lnSpc>
                <a:spcPct val="80000"/>
              </a:lnSpc>
              <a:buClr>
                <a:srgbClr val="4615FB"/>
              </a:buClr>
            </a:pPr>
            <a:endParaRPr lang="en-GB" sz="2000" kern="0" dirty="0" smtClean="0">
              <a:solidFill>
                <a:srgbClr val="4615FB"/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Design goals of </a:t>
            </a: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Diamond-II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Diamond storage ring lattice </a:t>
            </a: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evolution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M-H6BA lattice (off axis </a:t>
            </a: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solution)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Linear </a:t>
            </a: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beam </a:t>
            </a: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dynamics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Nonlinear </a:t>
            </a: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beam </a:t>
            </a: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dynamics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Error study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IBS </a:t>
            </a:r>
            <a:r>
              <a:rPr lang="en-GB" sz="1800" kern="0" dirty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+ </a:t>
            </a: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HC</a:t>
            </a:r>
          </a:p>
          <a:p>
            <a:pPr marL="800100" lvl="1" indent="-342900" algn="just">
              <a:lnSpc>
                <a:spcPct val="80000"/>
              </a:lnSpc>
              <a:buClr>
                <a:srgbClr val="4615FB"/>
              </a:buClr>
              <a:buFont typeface="Wingdings" panose="05000000000000000000" pitchFamily="2" charset="2"/>
              <a:buChar char="§"/>
            </a:pPr>
            <a:r>
              <a:rPr lang="en-GB" sz="1800" kern="0" dirty="0" smtClean="0">
                <a:solidFill>
                  <a:srgbClr val="4615FB"/>
                </a:solidFill>
                <a:latin typeface="Calibri" pitchFamily="34" charset="0"/>
                <a:cs typeface="Calibri" pitchFamily="34" charset="0"/>
              </a:rPr>
              <a:t>IDs</a:t>
            </a:r>
            <a:endParaRPr lang="en-GB" sz="1800" kern="0" dirty="0">
              <a:solidFill>
                <a:srgbClr val="4615F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Outline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6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Picture 2" descr="Z:\HGH\fma\4\3-1\Coupling_emit_x0.png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55" y="4114800"/>
            <a:ext cx="24688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Z:\HGH\fma\4\3-1\Emity_emit_x0.png"/>
          <p:cNvPicPr preferRelativeResize="0"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5" r="6758"/>
          <a:stretch/>
        </p:blipFill>
        <p:spPr bwMode="auto">
          <a:xfrm>
            <a:off x="2282026" y="4114800"/>
            <a:ext cx="2221174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Z:\HGH\fma\4\3-1\HEmit_emit_x0.pn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55" y="1869996"/>
            <a:ext cx="24688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Z:\HGH\fma\4\3-1\HEmitIncrease_emit_x0.png"/>
          <p:cNvPicPr preferRelativeResize="0"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5" r="6758"/>
          <a:stretch/>
        </p:blipFill>
        <p:spPr bwMode="auto">
          <a:xfrm>
            <a:off x="2282026" y="1869996"/>
            <a:ext cx="222117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IBS + HC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4641" y="762000"/>
            <a:ext cx="891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0000CC"/>
                </a:solidFill>
              </a:rPr>
              <a:t>Natural horizontal emittance (</a:t>
            </a:r>
            <a:r>
              <a:rPr lang="el-GR" sz="1400" dirty="0" smtClean="0">
                <a:solidFill>
                  <a:srgbClr val="0000CC"/>
                </a:solidFill>
              </a:rPr>
              <a:t>ε</a:t>
            </a:r>
            <a:r>
              <a:rPr lang="en-GB" sz="1400" dirty="0" smtClean="0">
                <a:solidFill>
                  <a:srgbClr val="0000CC"/>
                </a:solidFill>
              </a:rPr>
              <a:t>x0) has been scanned from 25 pm rad to 300 pm.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0000CC"/>
                </a:solidFill>
              </a:rPr>
              <a:t>Effect of harmonic cavity (HC) is included by multiplication of natural bunch length by a factor 4</a:t>
            </a:r>
            <a:r>
              <a:rPr lang="en-GB" sz="1400" dirty="0" smtClean="0">
                <a:solidFill>
                  <a:srgbClr val="0000CC"/>
                </a:solidFill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0000CC"/>
                </a:solidFill>
              </a:rPr>
              <a:t>Vertical emittance is kept constant at 8 pm rad during the simulation and changes of horizontal emittance due to IBS and HC is compensated by the coupling factor.</a:t>
            </a:r>
          </a:p>
        </p:txBody>
      </p:sp>
      <p:pic>
        <p:nvPicPr>
          <p:cNvPr id="11" name="Picture 9" descr="Z:\HGH\fma\4\3-1\SigmaL_emit_x0.png"/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8" r="6535"/>
          <a:stretch/>
        </p:blipFill>
        <p:spPr bwMode="auto">
          <a:xfrm>
            <a:off x="4475582" y="4122315"/>
            <a:ext cx="2222067" cy="197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Z:\HGH\fma\4\3-1\SigmaL_Increase_emit_x0.png"/>
          <p:cNvPicPr preferRelativeResize="0">
            <a:picLocks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42" r="5974"/>
          <a:stretch/>
        </p:blipFill>
        <p:spPr bwMode="auto">
          <a:xfrm>
            <a:off x="6657894" y="4149898"/>
            <a:ext cx="2409906" cy="194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Z:\HGH\fma\4\3-1\ESpread_emit_x0.png"/>
          <p:cNvPicPr preferRelativeResize="0">
            <a:picLocks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8" r="6536"/>
          <a:stretch/>
        </p:blipFill>
        <p:spPr bwMode="auto">
          <a:xfrm>
            <a:off x="4455493" y="1852654"/>
            <a:ext cx="2287215" cy="203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Z:\HGH\fma\4\3-1\ESpreadIncrease_emit_x0.png"/>
          <p:cNvPicPr preferRelativeResize="0">
            <a:picLocks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0" r="6648"/>
          <a:stretch/>
        </p:blipFill>
        <p:spPr bwMode="auto">
          <a:xfrm>
            <a:off x="6704273" y="1869996"/>
            <a:ext cx="2363527" cy="203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1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T_lifetime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+ IBS + HC + ERRORS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Picture 11" descr="Z:\HGH\fma\4\3-1\TLifetime_emit_x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4572000" cy="36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69898" y="3673502"/>
            <a:ext cx="3549600" cy="685800"/>
          </a:xfrm>
          <a:prstGeom prst="rect">
            <a:avLst/>
          </a:prstGeom>
          <a:noFill/>
          <a:ln w="19050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233898" y="3886200"/>
            <a:ext cx="611905" cy="533400"/>
          </a:xfrm>
          <a:prstGeom prst="straightConnector1">
            <a:avLst/>
          </a:prstGeom>
          <a:ln w="1905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4724400" y="3124200"/>
            <a:ext cx="4236203" cy="3352800"/>
            <a:chOff x="4724400" y="3124200"/>
            <a:chExt cx="4236203" cy="3352800"/>
          </a:xfrm>
        </p:grpSpPr>
        <p:pic>
          <p:nvPicPr>
            <p:cNvPr id="7" name="Picture 12" descr="Z:\HGH\fma\4\3-1\TLifetime_emit_x0_Zoo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803" y="3124200"/>
              <a:ext cx="4114800" cy="3219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Z:\HGH\fma\4\3-1\TLifetime_emit_x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4952" r="38333" b="-1145"/>
            <a:stretch>
              <a:fillRect/>
            </a:stretch>
          </p:blipFill>
          <p:spPr bwMode="auto">
            <a:xfrm>
              <a:off x="4724400" y="6248400"/>
              <a:ext cx="281940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579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641" b="6261"/>
          <a:stretch/>
        </p:blipFill>
        <p:spPr bwMode="auto">
          <a:xfrm>
            <a:off x="5791200" y="709653"/>
            <a:ext cx="3336898" cy="3982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IDs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1003485"/>
              </p:ext>
            </p:extLst>
          </p:nvPr>
        </p:nvGraphicFramePr>
        <p:xfrm>
          <a:off x="76201" y="3138778"/>
          <a:ext cx="525780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8070"/>
                <a:gridCol w="653855"/>
                <a:gridCol w="656965"/>
                <a:gridCol w="666482"/>
                <a:gridCol w="592428"/>
              </a:tblGrid>
              <a:tr h="206493">
                <a:tc rowSpan="2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IDs</a:t>
                      </a:r>
                      <a:endParaRPr lang="en-GB" sz="12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Emittance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/>
                        <a:t>Energy Spread</a:t>
                      </a:r>
                      <a:endParaRPr lang="en-GB" sz="12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064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pm 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*E-4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%</a:t>
                      </a:r>
                    </a:p>
                  </a:txBody>
                  <a:tcPr/>
                </a:tc>
              </a:tr>
              <a:tr h="206493">
                <a:tc>
                  <a:txBody>
                    <a:bodyPr/>
                    <a:lstStyle/>
                    <a:p>
                      <a:r>
                        <a:rPr lang="en-GB" sz="1200" b="1" smtClean="0">
                          <a:solidFill>
                            <a:schemeClr val="tx1"/>
                          </a:solidFill>
                        </a:rPr>
                        <a:t>Bare Lattice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146.3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9.417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06493">
                <a:tc>
                  <a:txBody>
                    <a:bodyPr/>
                    <a:lstStyle/>
                    <a:p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Bare + 3 TPW (K18, K22, K23)</a:t>
                      </a:r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148.98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+1.8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9.372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-0.48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06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Bare + I12</a:t>
                      </a:r>
                      <a:r>
                        <a:rPr lang="en-GB" sz="1200" b="1" baseline="0" dirty="0" smtClean="0"/>
                        <a:t> + I15</a:t>
                      </a:r>
                      <a:endParaRPr lang="en-GB" sz="12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129.48</a:t>
                      </a:r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-11.5</a:t>
                      </a:r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12.31</a:t>
                      </a:r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+30.7</a:t>
                      </a:r>
                      <a:endParaRPr lang="en-GB" sz="1200" dirty="0"/>
                    </a:p>
                  </a:txBody>
                  <a:tcPr>
                    <a:noFill/>
                  </a:tcPr>
                </a:tc>
              </a:tr>
              <a:tr h="2064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Bare + I12</a:t>
                      </a:r>
                      <a:r>
                        <a:rPr lang="en-GB" sz="1200" b="1" baseline="0" dirty="0" smtClean="0"/>
                        <a:t> + I15 (After alpha matching)</a:t>
                      </a:r>
                      <a:endParaRPr lang="en-GB" sz="1200" b="1" dirty="0" smtClean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129.69</a:t>
                      </a:r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-11.3</a:t>
                      </a:r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12.31</a:t>
                      </a:r>
                      <a:endParaRPr lang="en-GB" sz="1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+30.7</a:t>
                      </a:r>
                      <a:endParaRPr lang="en-GB" sz="1200" dirty="0"/>
                    </a:p>
                  </a:txBody>
                  <a:tcPr>
                    <a:noFill/>
                  </a:tcPr>
                </a:tc>
              </a:tr>
              <a:tr h="34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Bare + 3 TPW(K18, K22, K23) + 12 IDs @</a:t>
                      </a:r>
                      <a:r>
                        <a:rPr lang="en-GB" sz="1200" b="1" baseline="0" dirty="0" smtClean="0"/>
                        <a:t> MSS</a:t>
                      </a:r>
                      <a:endParaRPr lang="en-GB" sz="1200" b="1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194.14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+32.7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9.356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-0.65</a:t>
                      </a:r>
                      <a:endParaRPr lang="en-GB" sz="12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4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Bare + 3 TPW(K18,K22,K23)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 smtClean="0"/>
                        <a:t>+ 24 IDs @ LSS &amp; SSS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102.50</a:t>
                      </a:r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-29.9</a:t>
                      </a:r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11.05</a:t>
                      </a:r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+17.3</a:t>
                      </a:r>
                      <a:endParaRPr lang="en-GB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4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>
                          <a:solidFill>
                            <a:schemeClr val="tx1"/>
                          </a:solidFill>
                        </a:rPr>
                        <a:t>Bare + 3 TPW(K18,K22,K23</a:t>
                      </a:r>
                      <a:r>
                        <a:rPr lang="en-GB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smtClean="0">
                          <a:solidFill>
                            <a:schemeClr val="tx1"/>
                          </a:solidFill>
                        </a:rPr>
                        <a:t>+ 24 IDs @ LSS &amp; SSS + 12 IDs @</a:t>
                      </a:r>
                      <a:r>
                        <a:rPr lang="en-GB" sz="1200" b="1" baseline="0" smtClean="0">
                          <a:solidFill>
                            <a:schemeClr val="tx1"/>
                          </a:solidFill>
                        </a:rPr>
                        <a:t> MSS</a:t>
                      </a:r>
                      <a:endParaRPr lang="en-GB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137.68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-5.9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10.792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chemeClr val="tx1"/>
                          </a:solidFill>
                        </a:rPr>
                        <a:t>+14.6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685800"/>
            <a:ext cx="579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4615FB"/>
                </a:solidFill>
              </a:rPr>
              <a:t>Total No. of </a:t>
            </a:r>
            <a:r>
              <a:rPr lang="en-GB" sz="1400" dirty="0" smtClean="0">
                <a:solidFill>
                  <a:srgbClr val="4615FB"/>
                </a:solidFill>
              </a:rPr>
              <a:t>IDs for Diamond-II : 40 </a:t>
            </a:r>
            <a:r>
              <a:rPr lang="en-GB" sz="1400" dirty="0">
                <a:solidFill>
                  <a:srgbClr val="4615FB"/>
                </a:solidFill>
              </a:rPr>
              <a:t>( </a:t>
            </a:r>
            <a:r>
              <a:rPr lang="en-GB" sz="1400" dirty="0" smtClean="0">
                <a:solidFill>
                  <a:srgbClr val="4615FB"/>
                </a:solidFill>
              </a:rPr>
              <a:t>16 </a:t>
            </a:r>
            <a:r>
              <a:rPr lang="en-GB" sz="1400" dirty="0">
                <a:solidFill>
                  <a:srgbClr val="4615FB"/>
                </a:solidFill>
              </a:rPr>
              <a:t>@ MSS and 24 @ LSS &amp; SSS</a:t>
            </a:r>
            <a:r>
              <a:rPr lang="en-GB" sz="1400" dirty="0" smtClean="0">
                <a:solidFill>
                  <a:srgbClr val="4615FB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CAV. Will be replaced with new I17 beam line.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Five MSS will be occupied with RF and H cavities.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Five Brand new IDs (K03, K10, K12, K13, K19) will be added.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4615FB"/>
                </a:solidFill>
              </a:rPr>
              <a:t>Maximum possible IDs: </a:t>
            </a:r>
            <a:r>
              <a:rPr lang="en-GB" sz="1400" dirty="0" smtClean="0">
                <a:solidFill>
                  <a:srgbClr val="4615FB"/>
                </a:solidFill>
              </a:rPr>
              <a:t>43</a:t>
            </a:r>
            <a:endParaRPr lang="en-GB" sz="1400" dirty="0">
              <a:solidFill>
                <a:srgbClr val="4615FB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6200" y="1923659"/>
            <a:ext cx="5715000" cy="1329088"/>
            <a:chOff x="76200" y="1867442"/>
            <a:chExt cx="5486400" cy="138530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91565"/>
            <a:stretch/>
          </p:blipFill>
          <p:spPr bwMode="auto">
            <a:xfrm>
              <a:off x="76200" y="1867442"/>
              <a:ext cx="5486400" cy="112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81" y="1928772"/>
              <a:ext cx="5335721" cy="1323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152400" y="6119336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Beta-beating has not been corrected.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 smtClean="0">
                <a:solidFill>
                  <a:srgbClr val="4615FB"/>
                </a:solidFill>
              </a:rPr>
              <a:t>Effects of IDs gaps have been considered.</a:t>
            </a:r>
            <a:endParaRPr lang="en-GB" sz="1400" dirty="0">
              <a:solidFill>
                <a:srgbClr val="4615FB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2249" y="4696233"/>
            <a:ext cx="3741751" cy="168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11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IDs (I12 + I15)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Picture 4" descr="Z:\HGH\fma\4\3-1\bbx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243"/>
          <a:stretch/>
        </p:blipFill>
        <p:spPr bwMode="auto">
          <a:xfrm>
            <a:off x="21172" y="1346775"/>
            <a:ext cx="3106365" cy="21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Z:\HGH\fma\4\3-1\bby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860" b="7354"/>
          <a:stretch/>
        </p:blipFill>
        <p:spPr bwMode="auto">
          <a:xfrm>
            <a:off x="2696566" y="1370166"/>
            <a:ext cx="2591432" cy="21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Z:\HGH\fma\4\3-1\DA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605"/>
          <a:stretch/>
        </p:blipFill>
        <p:spPr bwMode="auto">
          <a:xfrm>
            <a:off x="13040" y="3607278"/>
            <a:ext cx="2928845" cy="25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Z:\HGH\fma\4\3-1\D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63"/>
          <a:stretch/>
        </p:blipFill>
        <p:spPr bwMode="auto">
          <a:xfrm>
            <a:off x="2914358" y="3657599"/>
            <a:ext cx="2718684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Z:\HGH\fma\4\3-1\Beta_x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3" r="14066" b="6672"/>
          <a:stretch/>
        </p:blipFill>
        <p:spPr bwMode="auto">
          <a:xfrm>
            <a:off x="5318614" y="1339505"/>
            <a:ext cx="3825386" cy="24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Z:\HGH\fma\4\3-1\Beta_y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873" r="14319" b="7134"/>
          <a:stretch/>
        </p:blipFill>
        <p:spPr bwMode="auto">
          <a:xfrm>
            <a:off x="5400140" y="3803766"/>
            <a:ext cx="3657600" cy="232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4654" y="762000"/>
            <a:ext cx="8000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Alpha matching: Two nearest quads at each side of IDs have been used for alpha matching.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Tune and chromaticity have been corrected as well.</a:t>
            </a:r>
            <a:endParaRPr lang="en-GB" sz="1600" dirty="0">
              <a:solidFill>
                <a:srgbClr val="4615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12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Summary &amp; Conclusion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57200" y="685800"/>
            <a:ext cx="84582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4615FB"/>
                </a:solidFill>
              </a:rPr>
              <a:t>Diamond Status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Operation: achieving the target &gt; 72 h MTBF for the last 5 years, but still aiming to improve.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Two booster and two NC cavities have been installed. SLED cavity has been tested </a:t>
            </a:r>
            <a:r>
              <a:rPr lang="en-GB" sz="1400" dirty="0"/>
              <a:t>and s</a:t>
            </a:r>
            <a:r>
              <a:rPr lang="en-GB" sz="1400" dirty="0" smtClean="0"/>
              <a:t>ent </a:t>
            </a:r>
            <a:r>
              <a:rPr lang="en-GB" sz="1400" dirty="0"/>
              <a:t>to the supplier for </a:t>
            </a:r>
            <a:r>
              <a:rPr lang="en-GB" sz="1400" dirty="0" smtClean="0"/>
              <a:t>rectification.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Four CPMUs are in production and 2 to 3 will be installed next year.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Local fast feedback control has had successful first tests and will be further developed. 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err="1" smtClean="0"/>
              <a:t>Pinger</a:t>
            </a:r>
            <a:r>
              <a:rPr lang="en-GB" sz="1400" dirty="0" smtClean="0"/>
              <a:t> has been successfully tested to reduce injection disturbance and is planned to be brought into routine operation.</a:t>
            </a:r>
          </a:p>
          <a:p>
            <a:pPr marL="742950" lvl="1" indent="-28575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>
                <a:solidFill>
                  <a:srgbClr val="4615FB"/>
                </a:solidFill>
              </a:rPr>
              <a:t>Diamond upgrade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 smtClean="0"/>
              <a:t>Diamond-II CDR machine design meets the expectation of users, but further improvements are being sought before freezing the design.</a:t>
            </a:r>
            <a:endParaRPr lang="en-GB" sz="1400" dirty="0"/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DA with errors is ±5 mm in horizontal and ±1.5 mm in vertical direction (in average for 20 seeds of errors) and off axis injection looks feasible. Momentum aperture at most  of the straight sections is ±3% and in the arcs is ±1.7%.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Real </a:t>
            </a:r>
            <a:r>
              <a:rPr lang="en-GB" sz="1400" dirty="0" err="1" smtClean="0"/>
              <a:t>Touschek</a:t>
            </a:r>
            <a:r>
              <a:rPr lang="en-GB" sz="1400" dirty="0" smtClean="0"/>
              <a:t> </a:t>
            </a:r>
            <a:r>
              <a:rPr lang="en-GB" sz="1400" dirty="0"/>
              <a:t>lifetime is 1.94 h in average for 20 seeds of errors. In the best case, it can be improved to 8.5 h with use of harmonic cavity.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400" dirty="0"/>
              <a:t>Effects of IDs have been studies and the results show that the DA is still ±5 mm in horizontal and ±1.5 mm in vertical direction after alpha matching</a:t>
            </a:r>
            <a:r>
              <a:rPr lang="en-GB" sz="1400" dirty="0" smtClean="0"/>
              <a:t>.</a:t>
            </a:r>
            <a:endParaRPr lang="en-GB" sz="1600" dirty="0" smtClean="0">
              <a:solidFill>
                <a:srgbClr val="4615F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600" dirty="0">
              <a:solidFill>
                <a:srgbClr val="4615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62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424"/>
            <a:ext cx="91440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95562" y="2891135"/>
            <a:ext cx="3952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xmlns="" val="28678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1026" name="Chart 1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657600"/>
            <a:ext cx="4943475" cy="266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Chart 3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4911" y="762000"/>
            <a:ext cx="4954178" cy="266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50250" y="914400"/>
            <a:ext cx="1534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courtesy C. Bailey </a:t>
            </a:r>
            <a:endParaRPr lang="en-GB" sz="1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Diamond status – Operation statistics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7143" y="1170339"/>
            <a:ext cx="1853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Missing SEXT., May 2018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0453" y="769951"/>
            <a:ext cx="12450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DDBA, Nov. 2016</a:t>
            </a:r>
            <a:endParaRPr lang="en-GB" sz="1200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570551" y="932601"/>
            <a:ext cx="1592249" cy="539052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235809" y="1369367"/>
            <a:ext cx="926991" cy="383233"/>
          </a:xfrm>
          <a:prstGeom prst="line">
            <a:avLst/>
          </a:prstGeom>
          <a:ln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46351" y="1941445"/>
            <a:ext cx="426090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413222" y="1620743"/>
            <a:ext cx="1587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Target &gt; 72 h MTBF</a:t>
            </a:r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136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Chart 4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55" y="1295400"/>
            <a:ext cx="906736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0250" y="914400"/>
            <a:ext cx="15349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courtesy C. Bailey </a:t>
            </a:r>
            <a:endParaRPr lang="en-GB" sz="1400" b="1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Diamond status – Operation statistics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3522" y="5105400"/>
            <a:ext cx="78898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4615FB"/>
                </a:solidFill>
              </a:rPr>
              <a:t>The majority of the RF trips have been on the IOTs and their supporting systems.</a:t>
            </a:r>
          </a:p>
        </p:txBody>
      </p:sp>
    </p:spTree>
    <p:extLst>
      <p:ext uri="{BB962C8B-B14F-4D97-AF65-F5344CB8AC3E}">
        <p14:creationId xmlns:p14="http://schemas.microsoft.com/office/powerpoint/2010/main" xmlns="" val="427634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701702"/>
            <a:ext cx="543645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2</a:t>
            </a:r>
            <a:r>
              <a:rPr lang="en-GB" sz="1600" baseline="30000" dirty="0" smtClean="0">
                <a:solidFill>
                  <a:srgbClr val="4615FB"/>
                </a:solidFill>
              </a:rPr>
              <a:t>nd</a:t>
            </a:r>
            <a:r>
              <a:rPr lang="en-GB" sz="1600" dirty="0" smtClean="0">
                <a:solidFill>
                  <a:srgbClr val="4615FB"/>
                </a:solidFill>
              </a:rPr>
              <a:t> </a:t>
            </a:r>
            <a:r>
              <a:rPr lang="en-GB" sz="1600" dirty="0">
                <a:solidFill>
                  <a:srgbClr val="4615FB"/>
                </a:solidFill>
              </a:rPr>
              <a:t>booster </a:t>
            </a:r>
            <a:r>
              <a:rPr lang="en-GB" sz="1600" dirty="0" smtClean="0">
                <a:solidFill>
                  <a:srgbClr val="4615FB"/>
                </a:solidFill>
              </a:rPr>
              <a:t>cavity has been successfully installed for redundancy propose.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5 cell Petra cavity from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DESY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Baked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tunnel in summer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Installed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 November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To be powered by solid state amplifier and controlled by digital LLRF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Diamond status – RF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777" b="9241"/>
          <a:stretch/>
        </p:blipFill>
        <p:spPr>
          <a:xfrm>
            <a:off x="4800600" y="762000"/>
            <a:ext cx="23911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7" t="14836" r="3898" b="21493"/>
          <a:stretch/>
        </p:blipFill>
        <p:spPr>
          <a:xfrm>
            <a:off x="7239000" y="762000"/>
            <a:ext cx="1812498" cy="1143000"/>
          </a:xfrm>
          <a:prstGeom prst="rect">
            <a:avLst/>
          </a:prstGeom>
        </p:spPr>
      </p:pic>
      <p:sp>
        <p:nvSpPr>
          <p:cNvPr id="12" name="Content Placeholder 3"/>
          <p:cNvSpPr txBox="1">
            <a:spLocks/>
          </p:cNvSpPr>
          <p:nvPr/>
        </p:nvSpPr>
        <p:spPr>
          <a:xfrm>
            <a:off x="-1" y="2438400"/>
            <a:ext cx="5538908" cy="1968205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4615FB"/>
                </a:solidFill>
              </a:rPr>
              <a:t>Two new NC cavities have been installed in the storage 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4615FB"/>
                </a:solidFill>
              </a:rPr>
              <a:t>Third cavity is purchased and is under preparation for </a:t>
            </a:r>
            <a:r>
              <a:rPr lang="en-GB" sz="1600" dirty="0" smtClean="0">
                <a:solidFill>
                  <a:srgbClr val="4615FB"/>
                </a:solidFill>
              </a:rPr>
              <a:t>baking. It will </a:t>
            </a:r>
            <a:r>
              <a:rPr lang="en-GB" sz="1600" dirty="0">
                <a:solidFill>
                  <a:srgbClr val="4615FB"/>
                </a:solidFill>
              </a:rPr>
              <a:t>be installed in straight 15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4615FB"/>
                </a:solidFill>
              </a:rPr>
              <a:t>In the normal course, two NC cavities will assist the SC cavities in terms of voltage and power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~</a:t>
            </a:r>
            <a:r>
              <a:rPr lang="en-GB" sz="1600" dirty="0">
                <a:solidFill>
                  <a:srgbClr val="4615FB"/>
                </a:solidFill>
              </a:rPr>
              <a:t>600 kV across each cavity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1600" dirty="0">
                <a:solidFill>
                  <a:srgbClr val="4615FB"/>
                </a:solidFill>
              </a:rPr>
              <a:t>Can support operation at ~200 mA.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5048B56-88F5-4017-B3BC-6B46BC4B74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5170" y="2427797"/>
            <a:ext cx="3110763" cy="175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BBCC52EE-C3B0-4032-A1AC-10D9877AA4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913730" y="4545169"/>
            <a:ext cx="2223757" cy="166781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1" y="4584918"/>
            <a:ext cx="6858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SLED cavity has been delivered and tested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Cavity</a:t>
            </a:r>
            <a:r>
              <a:rPr lang="en-GB" sz="1600" dirty="0"/>
              <a:t>, phase shifter, power divider &amp; High Power window are </a:t>
            </a:r>
            <a:r>
              <a:rPr lang="en-GB" sz="1600" dirty="0" smtClean="0"/>
              <a:t>delivered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Assembly </a:t>
            </a:r>
            <a:r>
              <a:rPr lang="en-GB" sz="1600" dirty="0"/>
              <a:t>and installation in </a:t>
            </a:r>
            <a:r>
              <a:rPr lang="en-GB" sz="1600" dirty="0" smtClean="0"/>
              <a:t>progress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Problem </a:t>
            </a:r>
            <a:r>
              <a:rPr lang="en-GB" sz="1600" dirty="0"/>
              <a:t>with phase shifter drive </a:t>
            </a:r>
            <a:r>
              <a:rPr lang="en-GB" sz="1600" dirty="0" smtClean="0"/>
              <a:t>mechanism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600" dirty="0" smtClean="0"/>
              <a:t>Sent </a:t>
            </a:r>
            <a:r>
              <a:rPr lang="en-GB" sz="1600" dirty="0"/>
              <a:t>to the supplier for rectification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endParaRPr lang="en-GB" sz="1600" dirty="0" smtClean="0">
              <a:solidFill>
                <a:srgbClr val="4615F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Solid state amplifier (ongoing work)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4000" y="5791199"/>
            <a:ext cx="17060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courtesy C. Christou 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xmlns="" val="2466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1" y="762000"/>
            <a:ext cx="5181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Doris: beam phase instead of RF phase.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400" dirty="0" smtClean="0"/>
              <a:t>It will be used in the next couple of days.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600" dirty="0" smtClean="0">
                <a:solidFill>
                  <a:srgbClr val="4615FB"/>
                </a:solidFill>
              </a:rPr>
              <a:t>Local fast feedback control on single beam line.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Diamond status – Diagnostics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90612" y="914400"/>
            <a:ext cx="3150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courtesy G. Rehm, C. Bloomer, A. Tipper</a:t>
            </a:r>
            <a:endParaRPr lang="en-GB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4099" y="1807033"/>
            <a:ext cx="5813263" cy="192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65303"/>
            <a:ext cx="3783012" cy="283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1" t="4029" r="6563" b="1662"/>
          <a:stretch/>
        </p:blipFill>
        <p:spPr>
          <a:xfrm>
            <a:off x="5761518" y="4146604"/>
            <a:ext cx="2996873" cy="240563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83" y="4114800"/>
            <a:ext cx="4852988" cy="225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70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Diamond status - AP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94" r="3412" b="2285"/>
          <a:stretch/>
        </p:blipFill>
        <p:spPr bwMode="auto">
          <a:xfrm>
            <a:off x="5602241" y="1295400"/>
            <a:ext cx="3237753" cy="2389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50" r="3933" b="2803"/>
          <a:stretch/>
        </p:blipFill>
        <p:spPr bwMode="auto">
          <a:xfrm>
            <a:off x="5582420" y="3886200"/>
            <a:ext cx="3277394" cy="2379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17" r="7356" b="3260"/>
          <a:stretch/>
        </p:blipFill>
        <p:spPr bwMode="auto">
          <a:xfrm>
            <a:off x="69011" y="1828800"/>
            <a:ext cx="5181600" cy="336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814147"/>
            <a:ext cx="459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err="1" smtClean="0">
                <a:solidFill>
                  <a:srgbClr val="4615FB"/>
                </a:solidFill>
              </a:rPr>
              <a:t>Pinger</a:t>
            </a:r>
            <a:r>
              <a:rPr lang="en-GB" dirty="0" smtClean="0">
                <a:solidFill>
                  <a:srgbClr val="4615FB"/>
                </a:solidFill>
              </a:rPr>
              <a:t> for injection transient compensation;</a:t>
            </a:r>
            <a:endParaRPr lang="en-GB" dirty="0">
              <a:solidFill>
                <a:srgbClr val="4615F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571" y="1371600"/>
            <a:ext cx="2709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/>
              <a:t>courtesy </a:t>
            </a:r>
            <a:r>
              <a:rPr lang="en-GB" sz="1400" b="1" dirty="0"/>
              <a:t>R. Fielder </a:t>
            </a:r>
            <a:r>
              <a:rPr lang="en-GB" sz="1400" b="1" dirty="0" smtClean="0"/>
              <a:t>, M. Apollonio</a:t>
            </a:r>
            <a:endParaRPr lang="en-GB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76200" y="5334000"/>
            <a:ext cx="6375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4615FB"/>
                </a:solidFill>
              </a:rPr>
              <a:t>Vertical </a:t>
            </a:r>
            <a:r>
              <a:rPr lang="en-GB" dirty="0">
                <a:solidFill>
                  <a:srgbClr val="4615FB"/>
                </a:solidFill>
              </a:rPr>
              <a:t>emittance </a:t>
            </a:r>
            <a:r>
              <a:rPr lang="en-GB" dirty="0" smtClean="0">
                <a:solidFill>
                  <a:srgbClr val="4615FB"/>
                </a:solidFill>
              </a:rPr>
              <a:t>excitation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4615FB"/>
                </a:solidFill>
              </a:rPr>
              <a:t>Impedance &amp; </a:t>
            </a:r>
            <a:r>
              <a:rPr lang="en-GB" dirty="0">
                <a:solidFill>
                  <a:srgbClr val="4615FB"/>
                </a:solidFill>
              </a:rPr>
              <a:t>grow damping </a:t>
            </a:r>
            <a:r>
              <a:rPr lang="en-GB" dirty="0" smtClean="0">
                <a:solidFill>
                  <a:srgbClr val="4615FB"/>
                </a:solidFill>
              </a:rPr>
              <a:t>rate measurements (TO talk)</a:t>
            </a:r>
            <a:endParaRPr lang="en-GB" dirty="0">
              <a:solidFill>
                <a:srgbClr val="4615FB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4615FB"/>
                </a:solidFill>
              </a:rPr>
              <a:t>Diamond-II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4615FB"/>
                </a:solidFill>
              </a:rPr>
              <a:t>Others: CPMU</a:t>
            </a:r>
            <a:endParaRPr lang="en-GB" dirty="0">
              <a:solidFill>
                <a:srgbClr val="4615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628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Diamond 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II Design GOALs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126" y="1003042"/>
            <a:ext cx="876601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goals for Diamond-II storage ring: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Improve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quality of photon beams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delivered to users:</a:t>
            </a:r>
          </a:p>
          <a:p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 brightness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(electron beam emittance, beam energy)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transverse coherence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(electron beam matched to photons)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Reduced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 size, line-width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(emittance, energy spread)</a:t>
            </a:r>
            <a:endParaRPr lang="en-GB" sz="2000" dirty="0" smtClea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Optimise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spectral range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(beam energy, ID parameters)</a:t>
            </a:r>
          </a:p>
          <a:p>
            <a:pPr lvl="1"/>
            <a:endParaRPr lang="en-GB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42913" lvl="1" indent="-442913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2) 	Increase </a:t>
            </a:r>
            <a:r>
              <a:rPr lang="en-GB" sz="20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 of straight sections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442913" lvl="1" indent="-442913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6450" lvl="1" indent="-363538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 bending magnet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beamlines (ID / wiggler / bespoke 3-pole wiggler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806450" lvl="1" indent="-363538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Relocate existing IDs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(I04.1 and I20-EDE)</a:t>
            </a:r>
          </a:p>
          <a:p>
            <a:pPr marL="806450" lvl="1" indent="-363538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Space for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beamlines </a:t>
            </a: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(up to six)</a:t>
            </a:r>
          </a:p>
          <a:p>
            <a:pPr marL="806450" lvl="1" indent="-363538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Space for ancillary components (RF cavities, diagnostics equipment, …)</a:t>
            </a:r>
          </a:p>
          <a:p>
            <a:pPr marL="0" lvl="1"/>
            <a:r>
              <a:rPr lang="en-GB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1355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BC4AB-41F8-4F42-A37E-A80EE50D1256}" type="datetime3">
              <a:rPr lang="en-US" smtClean="0"/>
              <a:pPr/>
              <a:t>27 November 2019</a:t>
            </a:fld>
            <a:endParaRPr lang="en-US"/>
          </a:p>
        </p:txBody>
      </p:sp>
      <p:pic>
        <p:nvPicPr>
          <p:cNvPr id="4" name="Picture 3" descr="H:\Dphil\Diamond\prac\4BAinDLSi0913\cell2-twi-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30"/>
          <a:stretch>
            <a:fillRect/>
          </a:stretch>
        </p:blipFill>
        <p:spPr bwMode="auto">
          <a:xfrm>
            <a:off x="5181600" y="1407422"/>
            <a:ext cx="3869832" cy="2952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092" y="4682282"/>
            <a:ext cx="8908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1600" b="0" dirty="0" smtClean="0">
                <a:solidFill>
                  <a:srgbClr val="4615FB"/>
                </a:solidFill>
                <a:latin typeface="+mj-lt"/>
              </a:rPr>
              <a:t>The DDBA </a:t>
            </a:r>
            <a:r>
              <a:rPr lang="en-GB" altLang="en-US" sz="1600" b="0" dirty="0">
                <a:solidFill>
                  <a:srgbClr val="4615FB"/>
                </a:solidFill>
                <a:latin typeface="+mj-lt"/>
              </a:rPr>
              <a:t>lattice combines the idea of doubling the capacity of the ring with the low </a:t>
            </a:r>
            <a:r>
              <a:rPr lang="en-GB" altLang="en-US" sz="1600" b="0" dirty="0" smtClean="0">
                <a:solidFill>
                  <a:srgbClr val="4615FB"/>
                </a:solidFill>
                <a:latin typeface="+mj-lt"/>
              </a:rPr>
              <a:t>emittance.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GB" altLang="en-US" sz="1600" b="0" dirty="0">
                <a:solidFill>
                  <a:srgbClr val="4615FB"/>
                </a:solidFill>
                <a:latin typeface="+mj-lt"/>
              </a:rPr>
              <a:t>The Diamond Board approved the project to replace the existing cell2 with a DDBA cell (270 pm), </a:t>
            </a:r>
            <a:r>
              <a:rPr lang="en-GB" sz="1600" b="0" dirty="0">
                <a:latin typeface="+mj-lt"/>
              </a:rPr>
              <a:t>PRAB, 21, 050701 (20148</a:t>
            </a:r>
            <a:r>
              <a:rPr lang="en-GB" sz="1600" b="0" dirty="0" smtClean="0">
                <a:latin typeface="+mj-lt"/>
              </a:rPr>
              <a:t>)</a:t>
            </a:r>
            <a:r>
              <a:rPr lang="en-GB" sz="1600" b="0" dirty="0" smtClean="0">
                <a:solidFill>
                  <a:srgbClr val="4615FB"/>
                </a:solidFill>
                <a:latin typeface="+mj-lt"/>
              </a:rPr>
              <a:t>.</a:t>
            </a:r>
          </a:p>
        </p:txBody>
      </p:sp>
      <p:pic>
        <p:nvPicPr>
          <p:cNvPr id="6" name="Picture 5" descr="MOPRO100f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1" t="6056" r="1871" b="6505"/>
          <a:stretch/>
        </p:blipFill>
        <p:spPr bwMode="auto">
          <a:xfrm>
            <a:off x="261533" y="1792856"/>
            <a:ext cx="4662098" cy="17482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76092" y="83949"/>
            <a:ext cx="8784511" cy="6096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476D6170-9AEE-441E-A46E-8E7B93E319D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53583" y="76200"/>
            <a:ext cx="864235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Diamond </a:t>
            </a: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attice </a:t>
            </a:r>
            <a:r>
              <a:rPr lang="en-GB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GB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volution</a:t>
            </a:r>
            <a:endParaRPr lang="en-GB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6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18077</TotalTime>
  <Words>2049</Words>
  <Application>Microsoft Office PowerPoint</Application>
  <PresentationFormat>On-screen Show (4:3)</PresentationFormat>
  <Paragraphs>410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Ghasem, Hossein (DLSLtd,RAL,TEC)</dc:creator>
  <cp:lastModifiedBy>public</cp:lastModifiedBy>
  <cp:revision>233</cp:revision>
  <cp:lastPrinted>2019-11-26T17:09:30Z</cp:lastPrinted>
  <dcterms:created xsi:type="dcterms:W3CDTF">2006-08-16T00:00:00Z</dcterms:created>
  <dcterms:modified xsi:type="dcterms:W3CDTF">2019-11-27T20:16:34Z</dcterms:modified>
</cp:coreProperties>
</file>