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handoutMasterIdLst>
    <p:handoutMasterId r:id="rId34"/>
  </p:handoutMasterIdLst>
  <p:sldIdLst>
    <p:sldId id="266" r:id="rId2"/>
    <p:sldId id="387" r:id="rId3"/>
    <p:sldId id="258" r:id="rId4"/>
    <p:sldId id="259" r:id="rId5"/>
    <p:sldId id="261" r:id="rId6"/>
    <p:sldId id="388" r:id="rId7"/>
    <p:sldId id="453" r:id="rId8"/>
    <p:sldId id="439" r:id="rId9"/>
    <p:sldId id="389" r:id="rId10"/>
    <p:sldId id="351" r:id="rId11"/>
    <p:sldId id="390" r:id="rId12"/>
    <p:sldId id="391" r:id="rId13"/>
    <p:sldId id="460" r:id="rId14"/>
    <p:sldId id="392" r:id="rId15"/>
    <p:sldId id="393" r:id="rId16"/>
    <p:sldId id="394" r:id="rId17"/>
    <p:sldId id="461" r:id="rId18"/>
    <p:sldId id="343" r:id="rId19"/>
    <p:sldId id="396" r:id="rId20"/>
    <p:sldId id="399" r:id="rId21"/>
    <p:sldId id="413" r:id="rId22"/>
    <p:sldId id="410" r:id="rId23"/>
    <p:sldId id="489" r:id="rId24"/>
    <p:sldId id="457" r:id="rId25"/>
    <p:sldId id="456" r:id="rId26"/>
    <p:sldId id="493" r:id="rId27"/>
    <p:sldId id="426" r:id="rId28"/>
    <p:sldId id="501" r:id="rId29"/>
    <p:sldId id="502" r:id="rId30"/>
    <p:sldId id="448" r:id="rId31"/>
    <p:sldId id="313" r:id="rId32"/>
  </p:sldIdLst>
  <p:sldSz cx="10080625" cy="7559675"/>
  <p:notesSz cx="7099300" cy="10234613"/>
  <p:defaultTextStyle>
    <a:defPPr>
      <a:defRPr lang="en-US"/>
    </a:defPPr>
    <a:lvl1pPr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1pPr>
    <a:lvl2pPr marL="741363" indent="-28416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2pPr>
    <a:lvl3pPr marL="11414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3pPr>
    <a:lvl4pPr marL="15986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4pPr>
    <a:lvl5pPr marL="2055813" indent="-227013" algn="l" defTabSz="447675"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MS PGothic" charset="0"/>
        <a:cs typeface="MS PGothic" charset="0"/>
      </a:defRPr>
    </a:lvl5pPr>
    <a:lvl6pPr marL="2286000" algn="l" defTabSz="457200" rtl="0" eaLnBrk="1" latinLnBrk="0" hangingPunct="1">
      <a:defRPr sz="2400" kern="1200">
        <a:solidFill>
          <a:schemeClr val="bg1"/>
        </a:solidFill>
        <a:latin typeface="Arial" charset="0"/>
        <a:ea typeface="MS PGothic" charset="0"/>
        <a:cs typeface="MS PGothic" charset="0"/>
      </a:defRPr>
    </a:lvl6pPr>
    <a:lvl7pPr marL="2743200" algn="l" defTabSz="457200" rtl="0" eaLnBrk="1" latinLnBrk="0" hangingPunct="1">
      <a:defRPr sz="2400" kern="1200">
        <a:solidFill>
          <a:schemeClr val="bg1"/>
        </a:solidFill>
        <a:latin typeface="Arial" charset="0"/>
        <a:ea typeface="MS PGothic" charset="0"/>
        <a:cs typeface="MS PGothic" charset="0"/>
      </a:defRPr>
    </a:lvl7pPr>
    <a:lvl8pPr marL="3200400" algn="l" defTabSz="457200" rtl="0" eaLnBrk="1" latinLnBrk="0" hangingPunct="1">
      <a:defRPr sz="2400" kern="1200">
        <a:solidFill>
          <a:schemeClr val="bg1"/>
        </a:solidFill>
        <a:latin typeface="Arial" charset="0"/>
        <a:ea typeface="MS PGothic" charset="0"/>
        <a:cs typeface="MS PGothic" charset="0"/>
      </a:defRPr>
    </a:lvl8pPr>
    <a:lvl9pPr marL="3657600" algn="l" defTabSz="457200" rtl="0" eaLnBrk="1" latinLnBrk="0" hangingPunct="1">
      <a:defRPr sz="2400" kern="1200">
        <a:solidFill>
          <a:schemeClr val="bg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8C8E8"/>
    <a:srgbClr val="0068A6"/>
    <a:srgbClr val="1067EA"/>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4" autoAdjust="0"/>
    <p:restoredTop sz="98115" autoAdjust="0"/>
  </p:normalViewPr>
  <p:slideViewPr>
    <p:cSldViewPr>
      <p:cViewPr varScale="1">
        <p:scale>
          <a:sx n="68" d="100"/>
          <a:sy n="68" d="100"/>
        </p:scale>
        <p:origin x="979" y="62"/>
      </p:cViewPr>
      <p:guideLst>
        <p:guide orient="horz" pos="2381"/>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3564"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manuel.karantzoulis\Documents\Elettra\Calcoli\RingEmitt_bril_VSM_bend.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97462817147899"/>
          <c:y val="3.1164960648717099E-2"/>
          <c:w val="0.800303149606299"/>
          <c:h val="0.83899171952110096"/>
        </c:manualLayout>
      </c:layout>
      <c:scatterChart>
        <c:scatterStyle val="smoothMarker"/>
        <c:varyColors val="0"/>
        <c:ser>
          <c:idx val="0"/>
          <c:order val="0"/>
          <c:tx>
            <c:strRef>
              <c:f>Foglio1!$M$1</c:f>
              <c:strCache>
                <c:ptCount val="1"/>
                <c:pt idx="0">
                  <c:v>increase 7- 0.145 nm @100% (0.0725 nm)</c:v>
                </c:pt>
              </c:strCache>
            </c:strRef>
          </c:tx>
          <c:spPr>
            <a:ln>
              <a:solidFill>
                <a:srgbClr val="92D050"/>
              </a:solidFill>
            </a:ln>
          </c:spPr>
          <c:marker>
            <c:symbol val="none"/>
          </c:marker>
          <c:xVal>
            <c:numRef>
              <c:f>Foglio1!$D$2:$D$24</c:f>
              <c:numCache>
                <c:formatCode>General</c:formatCode>
                <c:ptCount val="23"/>
                <c:pt idx="0">
                  <c:v>96.35241391506446</c:v>
                </c:pt>
                <c:pt idx="1">
                  <c:v>289.05724174519361</c:v>
                </c:pt>
                <c:pt idx="2">
                  <c:v>481.76206957532281</c:v>
                </c:pt>
                <c:pt idx="3">
                  <c:v>674.4668974054506</c:v>
                </c:pt>
                <c:pt idx="4">
                  <c:v>867.17172523558099</c:v>
                </c:pt>
                <c:pt idx="5">
                  <c:v>1059.8765530657099</c:v>
                </c:pt>
                <c:pt idx="6">
                  <c:v>1252.581380895838</c:v>
                </c:pt>
                <c:pt idx="7">
                  <c:v>1445.286208725968</c:v>
                </c:pt>
                <c:pt idx="8">
                  <c:v>1637.991036556097</c:v>
                </c:pt>
                <c:pt idx="9">
                  <c:v>1830.695864386226</c:v>
                </c:pt>
                <c:pt idx="10">
                  <c:v>2023.4006922163551</c:v>
                </c:pt>
                <c:pt idx="11">
                  <c:v>2216.1055200464848</c:v>
                </c:pt>
                <c:pt idx="12">
                  <c:v>2408.8103478766138</c:v>
                </c:pt>
                <c:pt idx="13">
                  <c:v>2601.5151757067429</c:v>
                </c:pt>
                <c:pt idx="14">
                  <c:v>2794.2200035368719</c:v>
                </c:pt>
                <c:pt idx="15">
                  <c:v>2986.924831367</c:v>
                </c:pt>
                <c:pt idx="16">
                  <c:v>3854.096556602582</c:v>
                </c:pt>
                <c:pt idx="17">
                  <c:v>4817.6206957532304</c:v>
                </c:pt>
                <c:pt idx="18">
                  <c:v>5781.1448349038728</c:v>
                </c:pt>
                <c:pt idx="19">
                  <c:v>6744.6689740545198</c:v>
                </c:pt>
                <c:pt idx="20">
                  <c:v>7708.1931132051641</c:v>
                </c:pt>
                <c:pt idx="21">
                  <c:v>8671.7172523558093</c:v>
                </c:pt>
                <c:pt idx="22">
                  <c:v>9635.2413915064571</c:v>
                </c:pt>
              </c:numCache>
            </c:numRef>
          </c:xVal>
          <c:yVal>
            <c:numRef>
              <c:f>Foglio1!$M$2:$M$24</c:f>
              <c:numCache>
                <c:formatCode>General</c:formatCode>
                <c:ptCount val="23"/>
                <c:pt idx="0">
                  <c:v>7.2975027862631174</c:v>
                </c:pt>
                <c:pt idx="1">
                  <c:v>17.624203754369599</c:v>
                </c:pt>
                <c:pt idx="2">
                  <c:v>25.73649163661991</c:v>
                </c:pt>
                <c:pt idx="3">
                  <c:v>32.277335994144231</c:v>
                </c:pt>
                <c:pt idx="4">
                  <c:v>37.662844829555418</c:v>
                </c:pt>
                <c:pt idx="5">
                  <c:v>42.174179123395248</c:v>
                </c:pt>
                <c:pt idx="6">
                  <c:v>46.0081407049219</c:v>
                </c:pt>
                <c:pt idx="7">
                  <c:v>49.306595737206322</c:v>
                </c:pt>
                <c:pt idx="8">
                  <c:v>52.174388711052814</c:v>
                </c:pt>
                <c:pt idx="9">
                  <c:v>54.690677027554301</c:v>
                </c:pt>
                <c:pt idx="10">
                  <c:v>56.916342312078761</c:v>
                </c:pt>
                <c:pt idx="11">
                  <c:v>58.898976114050022</c:v>
                </c:pt>
                <c:pt idx="12">
                  <c:v>60.67631813874771</c:v>
                </c:pt>
                <c:pt idx="13">
                  <c:v>62.278679735739381</c:v>
                </c:pt>
                <c:pt idx="14">
                  <c:v>63.730685623760898</c:v>
                </c:pt>
                <c:pt idx="15">
                  <c:v>65.052547562489224</c:v>
                </c:pt>
                <c:pt idx="16">
                  <c:v>69.780773186960189</c:v>
                </c:pt>
                <c:pt idx="17">
                  <c:v>73.465488149732352</c:v>
                </c:pt>
                <c:pt idx="18">
                  <c:v>76.149220861517193</c:v>
                </c:pt>
                <c:pt idx="19">
                  <c:v>78.191067802080681</c:v>
                </c:pt>
                <c:pt idx="20">
                  <c:v>79.796710971039033</c:v>
                </c:pt>
                <c:pt idx="21">
                  <c:v>81.092438025724633</c:v>
                </c:pt>
                <c:pt idx="22">
                  <c:v>82.160078435222971</c:v>
                </c:pt>
              </c:numCache>
            </c:numRef>
          </c:yVal>
          <c:smooth val="1"/>
          <c:extLst>
            <c:ext xmlns:c16="http://schemas.microsoft.com/office/drawing/2014/chart" uri="{C3380CC4-5D6E-409C-BE32-E72D297353CC}">
              <c16:uniqueId val="{00000000-C1C1-4D7C-B3FD-7A7A068DF724}"/>
            </c:ext>
          </c:extLst>
        </c:ser>
        <c:ser>
          <c:idx val="1"/>
          <c:order val="1"/>
          <c:tx>
            <c:strRef>
              <c:f>Foglio1!$N$1</c:f>
              <c:strCache>
                <c:ptCount val="1"/>
                <c:pt idx="0">
                  <c:v>increase 7 -0.145 nm @10%  coupl</c:v>
                </c:pt>
              </c:strCache>
            </c:strRef>
          </c:tx>
          <c:marker>
            <c:symbol val="none"/>
          </c:marker>
          <c:xVal>
            <c:numRef>
              <c:f>Foglio1!$D$2:$D$24</c:f>
              <c:numCache>
                <c:formatCode>General</c:formatCode>
                <c:ptCount val="23"/>
                <c:pt idx="0">
                  <c:v>96.35241391506446</c:v>
                </c:pt>
                <c:pt idx="1">
                  <c:v>289.05724174519361</c:v>
                </c:pt>
                <c:pt idx="2">
                  <c:v>481.76206957532281</c:v>
                </c:pt>
                <c:pt idx="3">
                  <c:v>674.4668974054506</c:v>
                </c:pt>
                <c:pt idx="4">
                  <c:v>867.17172523558099</c:v>
                </c:pt>
                <c:pt idx="5">
                  <c:v>1059.8765530657099</c:v>
                </c:pt>
                <c:pt idx="6">
                  <c:v>1252.581380895838</c:v>
                </c:pt>
                <c:pt idx="7">
                  <c:v>1445.286208725968</c:v>
                </c:pt>
                <c:pt idx="8">
                  <c:v>1637.991036556097</c:v>
                </c:pt>
                <c:pt idx="9">
                  <c:v>1830.695864386226</c:v>
                </c:pt>
                <c:pt idx="10">
                  <c:v>2023.4006922163551</c:v>
                </c:pt>
                <c:pt idx="11">
                  <c:v>2216.1055200464848</c:v>
                </c:pt>
                <c:pt idx="12">
                  <c:v>2408.8103478766138</c:v>
                </c:pt>
                <c:pt idx="13">
                  <c:v>2601.5151757067429</c:v>
                </c:pt>
                <c:pt idx="14">
                  <c:v>2794.2200035368719</c:v>
                </c:pt>
                <c:pt idx="15">
                  <c:v>2986.924831367</c:v>
                </c:pt>
                <c:pt idx="16">
                  <c:v>3854.096556602582</c:v>
                </c:pt>
                <c:pt idx="17">
                  <c:v>4817.6206957532304</c:v>
                </c:pt>
                <c:pt idx="18">
                  <c:v>5781.1448349038728</c:v>
                </c:pt>
                <c:pt idx="19">
                  <c:v>6744.6689740545198</c:v>
                </c:pt>
                <c:pt idx="20">
                  <c:v>7708.1931132051641</c:v>
                </c:pt>
                <c:pt idx="21">
                  <c:v>8671.7172523558093</c:v>
                </c:pt>
                <c:pt idx="22">
                  <c:v>9635.2413915064571</c:v>
                </c:pt>
              </c:numCache>
            </c:numRef>
          </c:xVal>
          <c:yVal>
            <c:numRef>
              <c:f>Foglio1!$N$2:$N$24</c:f>
              <c:numCache>
                <c:formatCode>General</c:formatCode>
                <c:ptCount val="23"/>
                <c:pt idx="0">
                  <c:v>7.3063950812293319</c:v>
                </c:pt>
                <c:pt idx="1">
                  <c:v>17.92014836447672</c:v>
                </c:pt>
                <c:pt idx="2">
                  <c:v>26.81819658418576</c:v>
                </c:pt>
                <c:pt idx="3">
                  <c:v>34.604298823741999</c:v>
                </c:pt>
                <c:pt idx="4">
                  <c:v>41.600001226998323</c:v>
                </c:pt>
                <c:pt idx="5">
                  <c:v>47.995196352298251</c:v>
                </c:pt>
                <c:pt idx="6">
                  <c:v>53.91126889521265</c:v>
                </c:pt>
                <c:pt idx="7">
                  <c:v>59.430853872952383</c:v>
                </c:pt>
                <c:pt idx="8">
                  <c:v>64.613162730856075</c:v>
                </c:pt>
                <c:pt idx="9">
                  <c:v>69.502452430160545</c:v>
                </c:pt>
                <c:pt idx="10">
                  <c:v>74.132982784096413</c:v>
                </c:pt>
                <c:pt idx="11">
                  <c:v>78.532061667288232</c:v>
                </c:pt>
                <c:pt idx="12">
                  <c:v>82.72199441876441</c:v>
                </c:pt>
                <c:pt idx="13">
                  <c:v>86.721377299325809</c:v>
                </c:pt>
                <c:pt idx="14">
                  <c:v>90.545983230918296</c:v>
                </c:pt>
                <c:pt idx="15">
                  <c:v>94.209385603574248</c:v>
                </c:pt>
                <c:pt idx="16">
                  <c:v>108.9863977504894</c:v>
                </c:pt>
                <c:pt idx="17">
                  <c:v>122.7786579735042</c:v>
                </c:pt>
                <c:pt idx="18">
                  <c:v>134.46945382675611</c:v>
                </c:pt>
                <c:pt idx="19">
                  <c:v>144.5236341653324</c:v>
                </c:pt>
                <c:pt idx="20">
                  <c:v>153.27134418837599</c:v>
                </c:pt>
                <c:pt idx="21">
                  <c:v>160.95641261584251</c:v>
                </c:pt>
                <c:pt idx="22">
                  <c:v>167.76403511147811</c:v>
                </c:pt>
              </c:numCache>
            </c:numRef>
          </c:yVal>
          <c:smooth val="1"/>
          <c:extLst>
            <c:ext xmlns:c16="http://schemas.microsoft.com/office/drawing/2014/chart" uri="{C3380CC4-5D6E-409C-BE32-E72D297353CC}">
              <c16:uniqueId val="{00000001-C1C1-4D7C-B3FD-7A7A068DF724}"/>
            </c:ext>
          </c:extLst>
        </c:ser>
        <c:ser>
          <c:idx val="3"/>
          <c:order val="2"/>
          <c:tx>
            <c:strRef>
              <c:f>Foglio1!$P$1</c:f>
              <c:strCache>
                <c:ptCount val="1"/>
                <c:pt idx="0">
                  <c:v>Increase 7-0.145 nm @1% coupl</c:v>
                </c:pt>
              </c:strCache>
            </c:strRef>
          </c:tx>
          <c:marker>
            <c:symbol val="none"/>
          </c:marker>
          <c:xVal>
            <c:numRef>
              <c:f>Foglio1!$D$2:$D$24</c:f>
              <c:numCache>
                <c:formatCode>General</c:formatCode>
                <c:ptCount val="23"/>
                <c:pt idx="0">
                  <c:v>96.35241391506446</c:v>
                </c:pt>
                <c:pt idx="1">
                  <c:v>289.05724174519361</c:v>
                </c:pt>
                <c:pt idx="2">
                  <c:v>481.76206957532281</c:v>
                </c:pt>
                <c:pt idx="3">
                  <c:v>674.4668974054506</c:v>
                </c:pt>
                <c:pt idx="4">
                  <c:v>867.17172523558099</c:v>
                </c:pt>
                <c:pt idx="5">
                  <c:v>1059.8765530657099</c:v>
                </c:pt>
                <c:pt idx="6">
                  <c:v>1252.581380895838</c:v>
                </c:pt>
                <c:pt idx="7">
                  <c:v>1445.286208725968</c:v>
                </c:pt>
                <c:pt idx="8">
                  <c:v>1637.991036556097</c:v>
                </c:pt>
                <c:pt idx="9">
                  <c:v>1830.695864386226</c:v>
                </c:pt>
                <c:pt idx="10">
                  <c:v>2023.4006922163551</c:v>
                </c:pt>
                <c:pt idx="11">
                  <c:v>2216.1055200464848</c:v>
                </c:pt>
                <c:pt idx="12">
                  <c:v>2408.8103478766138</c:v>
                </c:pt>
                <c:pt idx="13">
                  <c:v>2601.5151757067429</c:v>
                </c:pt>
                <c:pt idx="14">
                  <c:v>2794.2200035368719</c:v>
                </c:pt>
                <c:pt idx="15">
                  <c:v>2986.924831367</c:v>
                </c:pt>
                <c:pt idx="16">
                  <c:v>3854.096556602582</c:v>
                </c:pt>
                <c:pt idx="17">
                  <c:v>4817.6206957532304</c:v>
                </c:pt>
                <c:pt idx="18">
                  <c:v>5781.1448349038728</c:v>
                </c:pt>
                <c:pt idx="19">
                  <c:v>6744.6689740545198</c:v>
                </c:pt>
                <c:pt idx="20">
                  <c:v>7708.1931132051641</c:v>
                </c:pt>
                <c:pt idx="21">
                  <c:v>8671.7172523558093</c:v>
                </c:pt>
                <c:pt idx="22">
                  <c:v>9635.2413915064571</c:v>
                </c:pt>
              </c:numCache>
            </c:numRef>
          </c:xVal>
          <c:yVal>
            <c:numRef>
              <c:f>Foglio1!$P$2:$P$24</c:f>
              <c:numCache>
                <c:formatCode>General</c:formatCode>
                <c:ptCount val="23"/>
                <c:pt idx="0">
                  <c:v>7.3191510984984509</c:v>
                </c:pt>
                <c:pt idx="1">
                  <c:v>18.104801955865771</c:v>
                </c:pt>
                <c:pt idx="2">
                  <c:v>27.428876593987461</c:v>
                </c:pt>
                <c:pt idx="3">
                  <c:v>35.899560331693372</c:v>
                </c:pt>
                <c:pt idx="4">
                  <c:v>43.822352795229421</c:v>
                </c:pt>
                <c:pt idx="5">
                  <c:v>51.367606261573798</c:v>
                </c:pt>
                <c:pt idx="6">
                  <c:v>58.637873917693042</c:v>
                </c:pt>
                <c:pt idx="7">
                  <c:v>65.698633358076179</c:v>
                </c:pt>
                <c:pt idx="8">
                  <c:v>72.59369077275403</c:v>
                </c:pt>
                <c:pt idx="9">
                  <c:v>79.353493655152306</c:v>
                </c:pt>
                <c:pt idx="10">
                  <c:v>85.999889374306207</c:v>
                </c:pt>
                <c:pt idx="11">
                  <c:v>92.548984541932398</c:v>
                </c:pt>
                <c:pt idx="12">
                  <c:v>99.012934354394176</c:v>
                </c:pt>
                <c:pt idx="13">
                  <c:v>105.4011016483941</c:v>
                </c:pt>
                <c:pt idx="14">
                  <c:v>111.7208303298458</c:v>
                </c:pt>
                <c:pt idx="15">
                  <c:v>117.97797500071221</c:v>
                </c:pt>
                <c:pt idx="16">
                  <c:v>145.46974618743661</c:v>
                </c:pt>
                <c:pt idx="17">
                  <c:v>174.94922233939371</c:v>
                </c:pt>
                <c:pt idx="18">
                  <c:v>203.48281005797031</c:v>
                </c:pt>
                <c:pt idx="19">
                  <c:v>231.17499863821041</c:v>
                </c:pt>
                <c:pt idx="20">
                  <c:v>258.09414269718133</c:v>
                </c:pt>
                <c:pt idx="21">
                  <c:v>284.29040731369099</c:v>
                </c:pt>
                <c:pt idx="22">
                  <c:v>309.80370178048992</c:v>
                </c:pt>
              </c:numCache>
            </c:numRef>
          </c:yVal>
          <c:smooth val="1"/>
          <c:extLst>
            <c:ext xmlns:c16="http://schemas.microsoft.com/office/drawing/2014/chart" uri="{C3380CC4-5D6E-409C-BE32-E72D297353CC}">
              <c16:uniqueId val="{00000002-C1C1-4D7C-B3FD-7A7A068DF724}"/>
            </c:ext>
          </c:extLst>
        </c:ser>
        <c:dLbls>
          <c:showLegendKey val="0"/>
          <c:showVal val="0"/>
          <c:showCatName val="0"/>
          <c:showSerName val="0"/>
          <c:showPercent val="0"/>
          <c:showBubbleSize val="0"/>
        </c:dLbls>
        <c:axId val="-2073744936"/>
        <c:axId val="-2073755352"/>
      </c:scatterChart>
      <c:valAx>
        <c:axId val="-2073744936"/>
        <c:scaling>
          <c:orientation val="minMax"/>
          <c:max val="10000"/>
        </c:scaling>
        <c:delete val="0"/>
        <c:axPos val="b"/>
        <c:majorGridlines/>
        <c:minorGridlines/>
        <c:title>
          <c:tx>
            <c:rich>
              <a:bodyPr/>
              <a:lstStyle/>
              <a:p>
                <a:pPr>
                  <a:defRPr/>
                </a:pPr>
                <a:r>
                  <a:rPr lang="en-US"/>
                  <a:t>Photon energy (eV)</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073755352"/>
        <c:crosses val="autoZero"/>
        <c:crossBetween val="midCat"/>
        <c:majorUnit val="1000"/>
      </c:valAx>
      <c:valAx>
        <c:axId val="-2073755352"/>
        <c:scaling>
          <c:orientation val="minMax"/>
        </c:scaling>
        <c:delete val="0"/>
        <c:axPos val="l"/>
        <c:majorGridlines/>
        <c:minorGridlines/>
        <c:title>
          <c:tx>
            <c:rich>
              <a:bodyPr/>
              <a:lstStyle/>
              <a:p>
                <a:pPr>
                  <a:defRPr/>
                </a:pPr>
                <a:r>
                  <a:rPr lang="en-US"/>
                  <a:t>Brilliance increase factor</a:t>
                </a:r>
              </a:p>
            </c:rich>
          </c:tx>
          <c:overlay val="0"/>
        </c:title>
        <c:numFmt formatCode="General" sourceLinked="1"/>
        <c:majorTickMark val="out"/>
        <c:minorTickMark val="none"/>
        <c:tickLblPos val="nextTo"/>
        <c:crossAx val="-2073744936"/>
        <c:crosses val="autoZero"/>
        <c:crossBetween val="midCat"/>
        <c:majorUnit val="20"/>
      </c:valAx>
    </c:plotArea>
    <c:legend>
      <c:legendPos val="r"/>
      <c:layout>
        <c:manualLayout>
          <c:xMode val="edge"/>
          <c:yMode val="edge"/>
          <c:x val="0.15724447995402399"/>
          <c:y val="5.0592432269743699E-2"/>
          <c:w val="0.47583497156313398"/>
          <c:h val="0.26793606954274102"/>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059" cy="512111"/>
          </a:xfrm>
          <a:prstGeom prst="rect">
            <a:avLst/>
          </a:prstGeom>
        </p:spPr>
        <p:txBody>
          <a:bodyPr vert="horz" lIns="86841" tIns="43420" rIns="86841" bIns="43420" rtlCol="0"/>
          <a:lstStyle>
            <a:lvl1pPr algn="l" defTabSz="42662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4020751" y="0"/>
            <a:ext cx="3077059" cy="512111"/>
          </a:xfrm>
          <a:prstGeom prst="rect">
            <a:avLst/>
          </a:prstGeom>
        </p:spPr>
        <p:txBody>
          <a:bodyPr vert="horz" wrap="square" lIns="86841" tIns="43420" rIns="86841" bIns="43420" numCol="1" anchor="t" anchorCtr="0" compatLnSpc="1">
            <a:prstTxWarp prst="textNoShape">
              <a:avLst/>
            </a:prstTxWarp>
          </a:bodyPr>
          <a:lstStyle>
            <a:lvl1pPr algn="r">
              <a:defRPr sz="1100"/>
            </a:lvl1pPr>
          </a:lstStyle>
          <a:p>
            <a:pPr>
              <a:defRPr/>
            </a:pPr>
            <a:fld id="{21C692F4-B6C4-5F40-85C1-021C2EE4A66A}" type="datetimeFigureOut">
              <a:rPr lang="it-IT"/>
              <a:pPr>
                <a:defRPr/>
              </a:pPr>
              <a:t>26/11/2019</a:t>
            </a:fld>
            <a:endParaRPr lang="it-IT"/>
          </a:p>
        </p:txBody>
      </p:sp>
      <p:sp>
        <p:nvSpPr>
          <p:cNvPr id="4" name="Segnaposto piè di pagina 3"/>
          <p:cNvSpPr>
            <a:spLocks noGrp="1"/>
          </p:cNvSpPr>
          <p:nvPr>
            <p:ph type="ftr" sz="quarter" idx="2"/>
          </p:nvPr>
        </p:nvSpPr>
        <p:spPr>
          <a:xfrm>
            <a:off x="0" y="9720983"/>
            <a:ext cx="3077059" cy="512110"/>
          </a:xfrm>
          <a:prstGeom prst="rect">
            <a:avLst/>
          </a:prstGeom>
        </p:spPr>
        <p:txBody>
          <a:bodyPr vert="horz" lIns="86841" tIns="43420" rIns="86841" bIns="43420" rtlCol="0" anchor="b"/>
          <a:lstStyle>
            <a:lvl1pPr algn="l" defTabSz="42662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4020751" y="9720983"/>
            <a:ext cx="3077059" cy="512110"/>
          </a:xfrm>
          <a:prstGeom prst="rect">
            <a:avLst/>
          </a:prstGeom>
        </p:spPr>
        <p:txBody>
          <a:bodyPr vert="horz" wrap="square" lIns="86841" tIns="43420" rIns="86841" bIns="43420" numCol="1" anchor="b" anchorCtr="0" compatLnSpc="1">
            <a:prstTxWarp prst="textNoShape">
              <a:avLst/>
            </a:prstTxWarp>
          </a:bodyPr>
          <a:lstStyle>
            <a:lvl1pPr algn="r">
              <a:defRPr sz="1100"/>
            </a:lvl1pPr>
          </a:lstStyle>
          <a:p>
            <a:pPr>
              <a:defRPr/>
            </a:pPr>
            <a:fld id="{C20E63A7-8B65-9942-B126-8E337C98D5F7}" type="slidenum">
              <a:rPr lang="it-IT"/>
              <a:pPr>
                <a:defRPr/>
              </a:pPr>
              <a:t>‹#›</a:t>
            </a:fld>
            <a:endParaRPr lang="it-IT"/>
          </a:p>
        </p:txBody>
      </p:sp>
    </p:spTree>
    <p:extLst>
      <p:ext uri="{BB962C8B-B14F-4D97-AF65-F5344CB8AC3E}">
        <p14:creationId xmlns:p14="http://schemas.microsoft.com/office/powerpoint/2010/main" val="781236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4" name="Rectangle 2"/>
          <p:cNvSpPr>
            <a:spLocks noGrp="1" noRot="1" noChangeAspect="1" noChangeArrowheads="1"/>
          </p:cNvSpPr>
          <p:nvPr>
            <p:ph type="sldImg"/>
          </p:nvPr>
        </p:nvSpPr>
        <p:spPr bwMode="auto">
          <a:xfrm>
            <a:off x="992188" y="777875"/>
            <a:ext cx="5111750" cy="383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sp>
      <p:sp>
        <p:nvSpPr>
          <p:cNvPr id="3075" name="Rectangle 3"/>
          <p:cNvSpPr>
            <a:spLocks noGrp="1" noChangeArrowheads="1"/>
          </p:cNvSpPr>
          <p:nvPr>
            <p:ph type="body"/>
          </p:nvPr>
        </p:nvSpPr>
        <p:spPr bwMode="auto">
          <a:xfrm>
            <a:off x="709632" y="4861252"/>
            <a:ext cx="5677055" cy="4602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dirty="0"/>
          </a:p>
        </p:txBody>
      </p:sp>
      <p:sp>
        <p:nvSpPr>
          <p:cNvPr id="3076" name="Text Box 4"/>
          <p:cNvSpPr txBox="1">
            <a:spLocks noChangeArrowheads="1"/>
          </p:cNvSpPr>
          <p:nvPr/>
        </p:nvSpPr>
        <p:spPr bwMode="auto">
          <a:xfrm>
            <a:off x="0" y="0"/>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7" name="Text Box 5"/>
          <p:cNvSpPr txBox="1">
            <a:spLocks noChangeArrowheads="1"/>
          </p:cNvSpPr>
          <p:nvPr/>
        </p:nvSpPr>
        <p:spPr bwMode="auto">
          <a:xfrm>
            <a:off x="4017769" y="0"/>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8" name="Text Box 6"/>
          <p:cNvSpPr txBox="1">
            <a:spLocks noChangeArrowheads="1"/>
          </p:cNvSpPr>
          <p:nvPr/>
        </p:nvSpPr>
        <p:spPr bwMode="auto">
          <a:xfrm>
            <a:off x="0" y="9722502"/>
            <a:ext cx="3080041" cy="5105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6841" tIns="43420" rIns="86841" bIns="43420" anchor="ctr"/>
          <a:lstStyle/>
          <a:p>
            <a:pPr defTabSz="426620">
              <a:defRPr/>
            </a:pPr>
            <a:endParaRPr lang="en-US" dirty="0">
              <a:ea typeface="ＭＳ Ｐゴシック" charset="0"/>
              <a:cs typeface="ＭＳ Ｐゴシック" charset="0"/>
            </a:endParaRPr>
          </a:p>
        </p:txBody>
      </p:sp>
      <p:sp>
        <p:nvSpPr>
          <p:cNvPr id="3079" name="Rectangle 7"/>
          <p:cNvSpPr>
            <a:spLocks noGrp="1" noChangeArrowheads="1"/>
          </p:cNvSpPr>
          <p:nvPr>
            <p:ph type="sldNum"/>
          </p:nvPr>
        </p:nvSpPr>
        <p:spPr bwMode="auto">
          <a:xfrm>
            <a:off x="4017770" y="9722502"/>
            <a:ext cx="3078549" cy="5090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r">
              <a:buClrTx/>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charset="0"/>
              </a:defRPr>
            </a:lvl1pPr>
          </a:lstStyle>
          <a:p>
            <a:pPr>
              <a:defRPr/>
            </a:pPr>
            <a:fld id="{69B6F608-BD11-B54D-932D-C1782A19DFA6}" type="slidenum">
              <a:rPr lang="it-IT"/>
              <a:pPr>
                <a:defRPr/>
              </a:pPr>
              <a:t>‹#›</a:t>
            </a:fld>
            <a:endParaRPr lang="it-IT"/>
          </a:p>
        </p:txBody>
      </p:sp>
    </p:spTree>
    <p:extLst>
      <p:ext uri="{BB962C8B-B14F-4D97-AF65-F5344CB8AC3E}">
        <p14:creationId xmlns:p14="http://schemas.microsoft.com/office/powerpoint/2010/main" val="2157904353"/>
      </p:ext>
    </p:extLst>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01" indent="-217101">
              <a:lnSpc>
                <a:spcPct val="90000"/>
              </a:lnSpc>
              <a:spcBef>
                <a:spcPct val="0"/>
              </a:spcBef>
              <a:spcAft>
                <a:spcPct val="20000"/>
              </a:spcAft>
              <a:defRPr/>
            </a:pPr>
            <a:r>
              <a:rPr lang="en-GB" b="1" dirty="0"/>
              <a:t>Slide 2: Title of the Presentation</a:t>
            </a:r>
          </a:p>
          <a:p>
            <a:pPr marL="217101" indent="-217101">
              <a:lnSpc>
                <a:spcPct val="90000"/>
              </a:lnSpc>
              <a:spcBef>
                <a:spcPct val="0"/>
              </a:spcBef>
              <a:spcAft>
                <a:spcPct val="20000"/>
              </a:spcAft>
              <a:defRPr/>
            </a:pPr>
            <a:endParaRPr lang="en-GB" b="1" dirty="0"/>
          </a:p>
          <a:p>
            <a:pPr marL="217101" indent="-217101">
              <a:lnSpc>
                <a:spcPct val="90000"/>
              </a:lnSpc>
              <a:spcBef>
                <a:spcPct val="0"/>
              </a:spcBef>
              <a:spcAft>
                <a:spcPct val="20000"/>
              </a:spcAft>
              <a:defRPr/>
            </a:pPr>
            <a:r>
              <a:rPr lang="en-GB" b="1" dirty="0"/>
              <a:t>Before you start</a:t>
            </a:r>
            <a:r>
              <a:rPr lang="en-GB" dirty="0"/>
              <a:t> editing the slides of your talk change to the </a:t>
            </a:r>
            <a:r>
              <a:rPr lang="en-GB" b="1" dirty="0"/>
              <a:t>Master Slide view</a:t>
            </a:r>
            <a:r>
              <a:rPr lang="en-GB" dirty="0"/>
              <a:t>:</a:t>
            </a:r>
          </a:p>
          <a:p>
            <a:pPr marL="217101" indent="-217101">
              <a:lnSpc>
                <a:spcPct val="90000"/>
              </a:lnSpc>
              <a:spcBef>
                <a:spcPct val="0"/>
              </a:spcBef>
              <a:spcAft>
                <a:spcPct val="20000"/>
              </a:spcAft>
              <a:defRPr/>
            </a:pPr>
            <a:r>
              <a:rPr lang="en-US" dirty="0"/>
              <a:t>Microsoft Office :Menu: </a:t>
            </a:r>
            <a:r>
              <a:rPr lang="en-US" i="1" dirty="0"/>
              <a:t>View</a:t>
            </a:r>
            <a:r>
              <a:rPr lang="en-US" dirty="0"/>
              <a:t> &gt; </a:t>
            </a:r>
            <a:r>
              <a:rPr lang="en-US" i="1" dirty="0"/>
              <a:t>Slide Master;</a:t>
            </a:r>
          </a:p>
          <a:p>
            <a:pPr marL="217101" indent="-217101">
              <a:lnSpc>
                <a:spcPct val="90000"/>
              </a:lnSpc>
              <a:spcBef>
                <a:spcPct val="0"/>
              </a:spcBef>
              <a:spcAft>
                <a:spcPct val="20000"/>
              </a:spcAft>
              <a:defRPr/>
            </a:pPr>
            <a:r>
              <a:rPr lang="en-US" dirty="0"/>
              <a:t>Macintosh – </a:t>
            </a:r>
            <a:r>
              <a:rPr lang="en-US" i="1" dirty="0"/>
              <a:t>View &gt; Master &gt; Slide Master</a:t>
            </a:r>
          </a:p>
          <a:p>
            <a:pPr marL="217101" indent="-217101">
              <a:lnSpc>
                <a:spcPct val="90000"/>
              </a:lnSpc>
              <a:spcBef>
                <a:spcPct val="0"/>
              </a:spcBef>
              <a:spcAft>
                <a:spcPct val="20000"/>
              </a:spcAft>
              <a:defRPr/>
            </a:pPr>
            <a:endParaRPr lang="en-GB" dirty="0">
              <a:sym typeface="Wingdings" pitchFamily="2" charset="2"/>
            </a:endParaRPr>
          </a:p>
          <a:p>
            <a:pPr marL="217101" indent="-217101">
              <a:lnSpc>
                <a:spcPct val="90000"/>
              </a:lnSpc>
              <a:spcBef>
                <a:spcPct val="0"/>
              </a:spcBef>
              <a:spcAft>
                <a:spcPct val="20000"/>
              </a:spcAft>
              <a:defRPr/>
            </a:pPr>
            <a:r>
              <a:rPr lang="en-GB" b="1" dirty="0">
                <a:sym typeface="Wingdings" pitchFamily="2" charset="2"/>
              </a:rPr>
              <a:t>Edit the following items:</a:t>
            </a:r>
          </a:p>
          <a:p>
            <a:pPr marL="217101" indent="-217101">
              <a:lnSpc>
                <a:spcPct val="90000"/>
              </a:lnSpc>
              <a:spcBef>
                <a:spcPct val="0"/>
              </a:spcBef>
              <a:spcAft>
                <a:spcPct val="20000"/>
              </a:spcAft>
              <a:buFont typeface="Times New Roman" charset="0"/>
              <a:buAutoNum type="arabicPeriod"/>
              <a:defRPr/>
            </a:pPr>
            <a:r>
              <a:rPr lang="de-DE" b="1" dirty="0">
                <a:sym typeface="Wingdings" pitchFamily="2" charset="2"/>
              </a:rPr>
              <a:t>O</a:t>
            </a:r>
            <a:r>
              <a:rPr lang="en-GB" b="1" dirty="0">
                <a:sym typeface="Wingdings" pitchFamily="2" charset="2"/>
              </a:rPr>
              <a:t>n the Slide Master (first master slide) – lower area</a:t>
            </a:r>
          </a:p>
          <a:p>
            <a:pPr>
              <a:lnSpc>
                <a:spcPct val="90000"/>
              </a:lnSpc>
              <a:spcBef>
                <a:spcPct val="0"/>
              </a:spcBef>
              <a:spcAft>
                <a:spcPct val="20000"/>
              </a:spcAft>
              <a:defRPr/>
            </a:pPr>
            <a:r>
              <a:rPr lang="en-GB" dirty="0">
                <a:sym typeface="Wingdings" pitchFamily="2" charset="2"/>
              </a:rPr>
              <a:t>a) On the left Delete the text and write the title of the event/Conference, Location </a:t>
            </a:r>
          </a:p>
          <a:p>
            <a:pPr>
              <a:lnSpc>
                <a:spcPct val="90000"/>
              </a:lnSpc>
              <a:spcBef>
                <a:spcPct val="0"/>
              </a:spcBef>
              <a:spcAft>
                <a:spcPct val="20000"/>
              </a:spcAft>
              <a:defRPr/>
            </a:pPr>
            <a:r>
              <a:rPr lang="en-GB" dirty="0">
                <a:sym typeface="Wingdings" pitchFamily="2" charset="2"/>
              </a:rPr>
              <a:t>b) On the right delete the text and write the name and surname of the speaker and the date (day, month , year)</a:t>
            </a:r>
          </a:p>
          <a:p>
            <a:pPr>
              <a:lnSpc>
                <a:spcPct val="90000"/>
              </a:lnSpc>
              <a:spcBef>
                <a:spcPct val="0"/>
              </a:spcBef>
              <a:spcAft>
                <a:spcPct val="20000"/>
              </a:spcAft>
              <a:defRPr/>
            </a:pPr>
            <a:endParaRPr lang="en-GB" b="1" dirty="0">
              <a:sym typeface="Wingdings" pitchFamily="2" charset="2"/>
            </a:endParaRPr>
          </a:p>
          <a:p>
            <a:pPr>
              <a:lnSpc>
                <a:spcPct val="90000"/>
              </a:lnSpc>
              <a:spcBef>
                <a:spcPct val="0"/>
              </a:spcBef>
              <a:spcAft>
                <a:spcPct val="20000"/>
              </a:spcAft>
              <a:defRPr/>
            </a:pPr>
            <a:r>
              <a:rPr lang="en-GB" b="1" dirty="0">
                <a:sym typeface="Wingdings" pitchFamily="2" charset="2"/>
              </a:rPr>
              <a:t>Close Master View</a:t>
            </a:r>
          </a:p>
          <a:p>
            <a:pPr>
              <a:lnSpc>
                <a:spcPct val="90000"/>
              </a:lnSpc>
              <a:spcBef>
                <a:spcPct val="0"/>
              </a:spcBef>
              <a:spcAft>
                <a:spcPct val="20000"/>
              </a:spcAft>
              <a:defRPr/>
            </a:pPr>
            <a:endParaRPr lang="en-GB" b="1" dirty="0">
              <a:sym typeface="Wingdings" pitchFamily="2" charset="2"/>
            </a:endParaRPr>
          </a:p>
          <a:p>
            <a:pPr>
              <a:lnSpc>
                <a:spcPct val="90000"/>
              </a:lnSpc>
              <a:spcBef>
                <a:spcPct val="0"/>
              </a:spcBef>
              <a:spcAft>
                <a:spcPct val="20000"/>
              </a:spcAft>
              <a:defRPr/>
            </a:pPr>
            <a:r>
              <a:rPr lang="en-GB" b="1" dirty="0">
                <a:sym typeface="Wingdings" pitchFamily="2" charset="2"/>
              </a:rPr>
              <a:t>To start adding slides </a:t>
            </a:r>
            <a:r>
              <a:rPr lang="en-GB" dirty="0">
                <a:sym typeface="Wingdings" pitchFamily="2" charset="2"/>
              </a:rPr>
              <a:t>insert a new slide and </a:t>
            </a:r>
            <a:r>
              <a:rPr lang="en-GB" b="1" dirty="0">
                <a:sym typeface="Wingdings" pitchFamily="2" charset="2"/>
              </a:rPr>
              <a:t>select a Layout:</a:t>
            </a:r>
          </a:p>
          <a:p>
            <a:pPr marL="162826" indent="-162826">
              <a:lnSpc>
                <a:spcPct val="90000"/>
              </a:lnSpc>
              <a:spcBef>
                <a:spcPct val="0"/>
              </a:spcBef>
              <a:spcAft>
                <a:spcPct val="20000"/>
              </a:spcAft>
              <a:buFont typeface="Arial"/>
              <a:buChar char="•"/>
              <a:defRPr/>
            </a:pPr>
            <a:r>
              <a:rPr lang="en-GB" dirty="0">
                <a:sym typeface="Wingdings" pitchFamily="2" charset="2"/>
              </a:rPr>
              <a:t>For Title &amp; Subtitle</a:t>
            </a:r>
          </a:p>
          <a:p>
            <a:pPr marL="162826" indent="-162826">
              <a:lnSpc>
                <a:spcPct val="90000"/>
              </a:lnSpc>
              <a:spcBef>
                <a:spcPct val="0"/>
              </a:spcBef>
              <a:spcAft>
                <a:spcPct val="20000"/>
              </a:spcAft>
              <a:buFont typeface="Arial"/>
              <a:buChar char="•"/>
              <a:defRPr/>
            </a:pPr>
            <a:r>
              <a:rPr lang="en-GB" dirty="0">
                <a:sym typeface="Wingdings" pitchFamily="2" charset="2"/>
              </a:rPr>
              <a:t>For text with bullet points</a:t>
            </a:r>
          </a:p>
          <a:p>
            <a:pPr marL="162826" indent="-162826">
              <a:lnSpc>
                <a:spcPct val="90000"/>
              </a:lnSpc>
              <a:spcBef>
                <a:spcPct val="0"/>
              </a:spcBef>
              <a:spcAft>
                <a:spcPct val="20000"/>
              </a:spcAft>
              <a:buFont typeface="Arial"/>
              <a:buChar char="•"/>
              <a:defRPr/>
            </a:pPr>
            <a:r>
              <a:rPr lang="en-GB" dirty="0">
                <a:sym typeface="Wingdings" pitchFamily="2" charset="2"/>
              </a:rPr>
              <a:t>For Text</a:t>
            </a:r>
          </a:p>
          <a:p>
            <a:pPr marL="162826" indent="-162826">
              <a:lnSpc>
                <a:spcPct val="90000"/>
              </a:lnSpc>
              <a:spcBef>
                <a:spcPct val="0"/>
              </a:spcBef>
              <a:spcAft>
                <a:spcPct val="20000"/>
              </a:spcAft>
              <a:buFont typeface="Arial"/>
              <a:buChar char="•"/>
              <a:defRPr/>
            </a:pPr>
            <a:r>
              <a:rPr lang="en-GB" dirty="0">
                <a:sym typeface="Wingdings" pitchFamily="2" charset="2"/>
              </a:rPr>
              <a:t>For Picture, graphs, visuals</a:t>
            </a:r>
          </a:p>
          <a:p>
            <a:pPr marL="162826" indent="-162826">
              <a:lnSpc>
                <a:spcPct val="90000"/>
              </a:lnSpc>
              <a:spcBef>
                <a:spcPct val="0"/>
              </a:spcBef>
              <a:spcAft>
                <a:spcPct val="20000"/>
              </a:spcAft>
              <a:buFont typeface="Arial"/>
              <a:buChar char="•"/>
              <a:defRPr/>
            </a:pPr>
            <a:r>
              <a:rPr lang="en-GB" dirty="0">
                <a:sym typeface="Wingdings" pitchFamily="2" charset="2"/>
              </a:rPr>
              <a:t>Two columns </a:t>
            </a:r>
          </a:p>
          <a:p>
            <a:pPr marL="162826" indent="-162826">
              <a:lnSpc>
                <a:spcPct val="90000"/>
              </a:lnSpc>
              <a:spcBef>
                <a:spcPct val="0"/>
              </a:spcBef>
              <a:spcAft>
                <a:spcPct val="20000"/>
              </a:spcAft>
              <a:buFont typeface="Arial"/>
              <a:buChar char="•"/>
              <a:defRPr/>
            </a:pPr>
            <a:r>
              <a:rPr lang="en-GB" dirty="0">
                <a:sym typeface="Wingdings" pitchFamily="2" charset="2"/>
              </a:rPr>
              <a:t>Blank</a:t>
            </a:r>
            <a:endParaRPr lang="en-GB" dirty="0"/>
          </a:p>
          <a:p>
            <a:pPr marL="217101" indent="-217101">
              <a:spcBef>
                <a:spcPct val="0"/>
              </a:spcBef>
              <a:spcAft>
                <a:spcPct val="20000"/>
              </a:spcAft>
              <a:defRPr/>
            </a:pPr>
            <a:endParaRPr lang="en-GB" b="1" dirty="0">
              <a:latin typeface="+mn-lt"/>
            </a:endParaRPr>
          </a:p>
        </p:txBody>
      </p:sp>
      <p:sp>
        <p:nvSpPr>
          <p:cNvPr id="4" name="Slide Number Placeholder 3"/>
          <p:cNvSpPr>
            <a:spLocks noGrp="1"/>
          </p:cNvSpPr>
          <p:nvPr>
            <p:ph type="sldNum" sz="quarter"/>
          </p:nvPr>
        </p:nvSpPr>
        <p:spPr/>
        <p:txBody>
          <a:bodyPr/>
          <a:lstStyle/>
          <a:p>
            <a:pPr>
              <a:defRPr/>
            </a:pPr>
            <a:fld id="{61188E5F-2674-724B-8846-829B09712399}" type="slidenum">
              <a:rPr lang="it-IT" smtClean="0"/>
              <a:pPr>
                <a:defRPr/>
              </a:pPr>
              <a:t>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000" b="1" dirty="0"/>
              <a:t>Slide 3 – (..) : Content of the presentation</a:t>
            </a:r>
          </a:p>
          <a:p>
            <a:pPr>
              <a:defRPr/>
            </a:pPr>
            <a:endParaRPr lang="en-GB" sz="1000" dirty="0"/>
          </a:p>
          <a:p>
            <a:pPr>
              <a:defRPr/>
            </a:pPr>
            <a:r>
              <a:rPr lang="en-GB" sz="1000" dirty="0"/>
              <a:t>Insert a new slide: Home &gt; “New Slide” and choose a</a:t>
            </a:r>
            <a:r>
              <a:rPr lang="en-GB" sz="1000" b="1" dirty="0"/>
              <a:t> </a:t>
            </a:r>
            <a:r>
              <a:rPr lang="en-GB" dirty="0">
                <a:sym typeface="Wingdings" pitchFamily="2" charset="2"/>
              </a:rPr>
              <a:t>slide</a:t>
            </a:r>
            <a:r>
              <a:rPr lang="en-GB" b="1" dirty="0">
                <a:sym typeface="Wingdings" pitchFamily="2" charset="2"/>
              </a:rPr>
              <a:t> Layout:</a:t>
            </a:r>
          </a:p>
          <a:p>
            <a:pPr marL="162826" indent="-162826">
              <a:lnSpc>
                <a:spcPct val="90000"/>
              </a:lnSpc>
              <a:spcBef>
                <a:spcPct val="0"/>
              </a:spcBef>
              <a:spcAft>
                <a:spcPct val="20000"/>
              </a:spcAft>
              <a:buFont typeface="Arial"/>
              <a:buChar char="•"/>
              <a:defRPr/>
            </a:pPr>
            <a:r>
              <a:rPr lang="en-GB" dirty="0">
                <a:sym typeface="Wingdings" pitchFamily="2" charset="2"/>
              </a:rPr>
              <a:t>For Title &amp; Subtitle</a:t>
            </a:r>
          </a:p>
          <a:p>
            <a:pPr marL="162826" indent="-162826">
              <a:lnSpc>
                <a:spcPct val="90000"/>
              </a:lnSpc>
              <a:spcBef>
                <a:spcPct val="0"/>
              </a:spcBef>
              <a:spcAft>
                <a:spcPct val="20000"/>
              </a:spcAft>
              <a:buFont typeface="Arial"/>
              <a:buChar char="•"/>
              <a:defRPr/>
            </a:pPr>
            <a:r>
              <a:rPr lang="en-GB" dirty="0">
                <a:sym typeface="Wingdings" pitchFamily="2" charset="2"/>
              </a:rPr>
              <a:t>For text with bullet points</a:t>
            </a:r>
          </a:p>
          <a:p>
            <a:pPr marL="162826" indent="-162826">
              <a:lnSpc>
                <a:spcPct val="90000"/>
              </a:lnSpc>
              <a:spcBef>
                <a:spcPct val="0"/>
              </a:spcBef>
              <a:spcAft>
                <a:spcPct val="20000"/>
              </a:spcAft>
              <a:buFont typeface="Arial"/>
              <a:buChar char="•"/>
              <a:defRPr/>
            </a:pPr>
            <a:r>
              <a:rPr lang="en-GB" dirty="0">
                <a:sym typeface="Wingdings" pitchFamily="2" charset="2"/>
              </a:rPr>
              <a:t>For Text</a:t>
            </a:r>
          </a:p>
          <a:p>
            <a:pPr marL="162826" indent="-162826">
              <a:lnSpc>
                <a:spcPct val="90000"/>
              </a:lnSpc>
              <a:spcBef>
                <a:spcPct val="0"/>
              </a:spcBef>
              <a:spcAft>
                <a:spcPct val="20000"/>
              </a:spcAft>
              <a:buFont typeface="Arial"/>
              <a:buChar char="•"/>
              <a:defRPr/>
            </a:pPr>
            <a:r>
              <a:rPr lang="en-GB" dirty="0">
                <a:sym typeface="Wingdings" pitchFamily="2" charset="2"/>
              </a:rPr>
              <a:t>For Picture, graphs, visuals</a:t>
            </a:r>
          </a:p>
          <a:p>
            <a:pPr marL="162826" indent="-162826">
              <a:lnSpc>
                <a:spcPct val="90000"/>
              </a:lnSpc>
              <a:spcBef>
                <a:spcPct val="0"/>
              </a:spcBef>
              <a:spcAft>
                <a:spcPct val="20000"/>
              </a:spcAft>
              <a:buFont typeface="Arial"/>
              <a:buChar char="•"/>
              <a:defRPr/>
            </a:pPr>
            <a:r>
              <a:rPr lang="en-GB" dirty="0">
                <a:sym typeface="Wingdings" pitchFamily="2" charset="2"/>
              </a:rPr>
              <a:t>Two columns </a:t>
            </a:r>
          </a:p>
          <a:p>
            <a:pPr marL="162826" indent="-162826">
              <a:lnSpc>
                <a:spcPct val="90000"/>
              </a:lnSpc>
              <a:spcBef>
                <a:spcPct val="0"/>
              </a:spcBef>
              <a:spcAft>
                <a:spcPct val="20000"/>
              </a:spcAft>
              <a:buFont typeface="Arial"/>
              <a:buChar char="•"/>
              <a:defRPr/>
            </a:pPr>
            <a:r>
              <a:rPr lang="en-GB" dirty="0">
                <a:sym typeface="Wingdings" pitchFamily="2" charset="2"/>
              </a:rPr>
              <a:t>Blank</a:t>
            </a:r>
          </a:p>
          <a:p>
            <a:pPr marL="162826" indent="-162826">
              <a:lnSpc>
                <a:spcPct val="90000"/>
              </a:lnSpc>
              <a:spcBef>
                <a:spcPct val="0"/>
              </a:spcBef>
              <a:spcAft>
                <a:spcPct val="20000"/>
              </a:spcAft>
              <a:buFont typeface="Arial"/>
              <a:buChar char="•"/>
              <a:defRPr/>
            </a:pPr>
            <a:endParaRPr lang="en-GB" dirty="0">
              <a:sym typeface="Wingdings" pitchFamily="2" charset="2"/>
            </a:endParaRPr>
          </a:p>
          <a:p>
            <a:pPr>
              <a:spcBef>
                <a:spcPct val="50000"/>
              </a:spcBef>
              <a:buClr>
                <a:srgbClr val="F8B323"/>
              </a:buClr>
              <a:buFont typeface="Wingdings" pitchFamily="2" charset="2"/>
              <a:buNone/>
              <a:defRPr/>
            </a:pPr>
            <a:r>
              <a:rPr lang="en-GB" b="1" dirty="0"/>
              <a:t>If you want Copy &amp; paste </a:t>
            </a:r>
            <a:r>
              <a:rPr lang="en-GB" dirty="0"/>
              <a:t>an element from the Clip Board to the particular slide: </a:t>
            </a:r>
            <a:br>
              <a:rPr lang="en-GB" dirty="0"/>
            </a:br>
            <a:r>
              <a:rPr lang="en-GB" dirty="0"/>
              <a:t>1. Click on a box to mark it.</a:t>
            </a:r>
          </a:p>
          <a:p>
            <a:pPr>
              <a:spcBef>
                <a:spcPct val="50000"/>
              </a:spcBef>
              <a:buClr>
                <a:srgbClr val="F8B323"/>
              </a:buClr>
              <a:buFont typeface="Wingdings" pitchFamily="2" charset="2"/>
              <a:buNone/>
              <a:defRPr/>
            </a:pPr>
            <a:r>
              <a:rPr lang="en-GB" dirty="0"/>
              <a:t>2. Position the mouse pointer on the box frame: Copy!</a:t>
            </a:r>
            <a:r>
              <a:rPr lang="de-DE" dirty="0"/>
              <a:t> </a:t>
            </a:r>
            <a:br>
              <a:rPr lang="de-DE" dirty="0"/>
            </a:br>
            <a:r>
              <a:rPr lang="de-DE" dirty="0"/>
              <a:t>3. </a:t>
            </a:r>
            <a:r>
              <a:rPr lang="en-GB" dirty="0"/>
              <a:t>Click on the particular slide: Paste!</a:t>
            </a:r>
          </a:p>
          <a:p>
            <a:pPr>
              <a:spcBef>
                <a:spcPct val="50000"/>
              </a:spcBef>
              <a:buClr>
                <a:srgbClr val="F8B323"/>
              </a:buClr>
              <a:buFont typeface="Wingdings" pitchFamily="2" charset="2"/>
              <a:buNone/>
              <a:defRPr/>
            </a:pPr>
            <a:endParaRPr lang="en-GB" dirty="0"/>
          </a:p>
          <a:p>
            <a:pPr>
              <a:spcBef>
                <a:spcPct val="50000"/>
              </a:spcBef>
              <a:buClr>
                <a:srgbClr val="F8B323"/>
              </a:buClr>
              <a:buFont typeface="Wingdings" pitchFamily="2" charset="2"/>
              <a:buNone/>
              <a:defRPr/>
            </a:pPr>
            <a:r>
              <a:rPr lang="en-GB" dirty="0"/>
              <a:t>How you intend to use the elements is your choice. </a:t>
            </a:r>
            <a:br>
              <a:rPr lang="en-GB" dirty="0"/>
            </a:br>
            <a:r>
              <a:rPr lang="en-GB" dirty="0"/>
              <a:t>You can combine the text block style with the background colour in different manner.</a:t>
            </a:r>
          </a:p>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a:t>
            </a:fld>
            <a:endParaRPr lang="it-IT"/>
          </a:p>
        </p:txBody>
      </p:sp>
    </p:spTree>
    <p:extLst>
      <p:ext uri="{BB962C8B-B14F-4D97-AF65-F5344CB8AC3E}">
        <p14:creationId xmlns:p14="http://schemas.microsoft.com/office/powerpoint/2010/main" val="396186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7675"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solidFill>
                  <a:srgbClr val="000000"/>
                </a:solidFill>
              </a:rPr>
              <a:t>similar spectral quality can be obtained, with limitations mainly depending on the optical properties of the mirrors transporting the seed to the undulator  </a:t>
            </a:r>
          </a:p>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5791F-F818-8A40-9CA3-613BE36E58A8}"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83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6</a:t>
            </a:fld>
            <a:endParaRPr lang="it-IT"/>
          </a:p>
        </p:txBody>
      </p:sp>
    </p:spTree>
    <p:extLst>
      <p:ext uri="{BB962C8B-B14F-4D97-AF65-F5344CB8AC3E}">
        <p14:creationId xmlns:p14="http://schemas.microsoft.com/office/powerpoint/2010/main" val="283139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b="1" dirty="0"/>
              <a:t>Slide 3 – (..) : Content of the presentation</a:t>
            </a:r>
          </a:p>
          <a:p>
            <a:pPr>
              <a:defRPr/>
            </a:pPr>
            <a:endParaRPr lang="en-GB" sz="1100" dirty="0"/>
          </a:p>
          <a:p>
            <a:pPr>
              <a:defRPr/>
            </a:pPr>
            <a:r>
              <a:rPr lang="en-GB" sz="1100" dirty="0"/>
              <a:t>Insert a new slide: Home &gt; “New Slide” and choose a</a:t>
            </a:r>
            <a:r>
              <a:rPr lang="en-GB" sz="1100" b="1" dirty="0"/>
              <a:t> </a:t>
            </a:r>
            <a:r>
              <a:rPr lang="en-GB" dirty="0">
                <a:sym typeface="Wingdings" pitchFamily="2" charset="2"/>
              </a:rPr>
              <a:t>slide</a:t>
            </a:r>
            <a:r>
              <a:rPr lang="en-GB" b="1" dirty="0">
                <a:sym typeface="Wingdings" pitchFamily="2" charset="2"/>
              </a:rPr>
              <a:t> Layout:</a:t>
            </a:r>
          </a:p>
          <a:p>
            <a:pPr marL="171450" indent="-171450">
              <a:lnSpc>
                <a:spcPct val="90000"/>
              </a:lnSpc>
              <a:spcBef>
                <a:spcPct val="0"/>
              </a:spcBef>
              <a:spcAft>
                <a:spcPct val="20000"/>
              </a:spcAft>
              <a:buFont typeface="Arial"/>
              <a:buChar char="•"/>
              <a:defRPr/>
            </a:pPr>
            <a:r>
              <a:rPr lang="en-GB" dirty="0">
                <a:sym typeface="Wingdings" pitchFamily="2" charset="2"/>
              </a:rPr>
              <a:t>For Title &amp; Subtitle</a:t>
            </a:r>
          </a:p>
          <a:p>
            <a:pPr marL="171450" indent="-171450">
              <a:lnSpc>
                <a:spcPct val="90000"/>
              </a:lnSpc>
              <a:spcBef>
                <a:spcPct val="0"/>
              </a:spcBef>
              <a:spcAft>
                <a:spcPct val="20000"/>
              </a:spcAft>
              <a:buFont typeface="Arial"/>
              <a:buChar char="•"/>
              <a:defRPr/>
            </a:pPr>
            <a:r>
              <a:rPr lang="en-GB" dirty="0">
                <a:sym typeface="Wingdings" pitchFamily="2" charset="2"/>
              </a:rPr>
              <a:t>For text with bullet points</a:t>
            </a:r>
          </a:p>
          <a:p>
            <a:pPr marL="171450" indent="-171450">
              <a:lnSpc>
                <a:spcPct val="90000"/>
              </a:lnSpc>
              <a:spcBef>
                <a:spcPct val="0"/>
              </a:spcBef>
              <a:spcAft>
                <a:spcPct val="20000"/>
              </a:spcAft>
              <a:buFont typeface="Arial"/>
              <a:buChar char="•"/>
              <a:defRPr/>
            </a:pPr>
            <a:r>
              <a:rPr lang="en-GB" dirty="0">
                <a:sym typeface="Wingdings" pitchFamily="2" charset="2"/>
              </a:rPr>
              <a:t>For Text</a:t>
            </a:r>
          </a:p>
          <a:p>
            <a:pPr marL="171450" indent="-171450">
              <a:lnSpc>
                <a:spcPct val="90000"/>
              </a:lnSpc>
              <a:spcBef>
                <a:spcPct val="0"/>
              </a:spcBef>
              <a:spcAft>
                <a:spcPct val="20000"/>
              </a:spcAft>
              <a:buFont typeface="Arial"/>
              <a:buChar char="•"/>
              <a:defRPr/>
            </a:pPr>
            <a:r>
              <a:rPr lang="en-GB" dirty="0">
                <a:sym typeface="Wingdings" pitchFamily="2" charset="2"/>
              </a:rPr>
              <a:t>For Picture, graphs, visuals</a:t>
            </a:r>
          </a:p>
          <a:p>
            <a:pPr marL="171450" indent="-171450">
              <a:lnSpc>
                <a:spcPct val="90000"/>
              </a:lnSpc>
              <a:spcBef>
                <a:spcPct val="0"/>
              </a:spcBef>
              <a:spcAft>
                <a:spcPct val="20000"/>
              </a:spcAft>
              <a:buFont typeface="Arial"/>
              <a:buChar char="•"/>
              <a:defRPr/>
            </a:pPr>
            <a:r>
              <a:rPr lang="en-GB" dirty="0">
                <a:sym typeface="Wingdings" pitchFamily="2" charset="2"/>
              </a:rPr>
              <a:t>Two columns </a:t>
            </a:r>
          </a:p>
          <a:p>
            <a:pPr marL="171450" indent="-171450">
              <a:lnSpc>
                <a:spcPct val="90000"/>
              </a:lnSpc>
              <a:spcBef>
                <a:spcPct val="0"/>
              </a:spcBef>
              <a:spcAft>
                <a:spcPct val="20000"/>
              </a:spcAft>
              <a:buFont typeface="Arial"/>
              <a:buChar char="•"/>
              <a:defRPr/>
            </a:pPr>
            <a:r>
              <a:rPr lang="en-GB" dirty="0">
                <a:sym typeface="Wingdings" pitchFamily="2" charset="2"/>
              </a:rPr>
              <a:t>Blank</a:t>
            </a:r>
          </a:p>
          <a:p>
            <a:pPr marL="171450" indent="-171450">
              <a:lnSpc>
                <a:spcPct val="90000"/>
              </a:lnSpc>
              <a:spcBef>
                <a:spcPct val="0"/>
              </a:spcBef>
              <a:spcAft>
                <a:spcPct val="20000"/>
              </a:spcAft>
              <a:buFont typeface="Arial"/>
              <a:buChar char="•"/>
              <a:defRPr/>
            </a:pPr>
            <a:endParaRPr lang="en-GB" dirty="0">
              <a:sym typeface="Wingdings" pitchFamily="2" charset="2"/>
            </a:endParaRPr>
          </a:p>
          <a:p>
            <a:pPr>
              <a:spcBef>
                <a:spcPct val="50000"/>
              </a:spcBef>
              <a:buClr>
                <a:srgbClr val="F8B323"/>
              </a:buClr>
              <a:buFont typeface="Wingdings" pitchFamily="2" charset="2"/>
              <a:buNone/>
              <a:defRPr/>
            </a:pPr>
            <a:r>
              <a:rPr lang="en-GB" b="1" dirty="0"/>
              <a:t>If you want Copy &amp; paste </a:t>
            </a:r>
            <a:r>
              <a:rPr lang="en-GB" dirty="0"/>
              <a:t>an element from the Clip Board to the particular slide: </a:t>
            </a:r>
            <a:br>
              <a:rPr lang="en-GB" dirty="0"/>
            </a:br>
            <a:r>
              <a:rPr lang="en-GB" dirty="0"/>
              <a:t>1. Click on a box to mark it.</a:t>
            </a:r>
          </a:p>
          <a:p>
            <a:pPr>
              <a:spcBef>
                <a:spcPct val="50000"/>
              </a:spcBef>
              <a:buClr>
                <a:srgbClr val="F8B323"/>
              </a:buClr>
              <a:buFont typeface="Wingdings" pitchFamily="2" charset="2"/>
              <a:buNone/>
              <a:defRPr/>
            </a:pPr>
            <a:r>
              <a:rPr lang="en-GB" dirty="0"/>
              <a:t>2. Position the mouse pointer on the box frame: Copy!</a:t>
            </a:r>
            <a:r>
              <a:rPr lang="de-DE" dirty="0"/>
              <a:t> </a:t>
            </a:r>
            <a:br>
              <a:rPr lang="de-DE" dirty="0"/>
            </a:br>
            <a:r>
              <a:rPr lang="de-DE" dirty="0"/>
              <a:t>3. </a:t>
            </a:r>
            <a:r>
              <a:rPr lang="en-GB" dirty="0"/>
              <a:t>Click on the particular slide: Paste!</a:t>
            </a:r>
          </a:p>
          <a:p>
            <a:pPr>
              <a:spcBef>
                <a:spcPct val="50000"/>
              </a:spcBef>
              <a:buClr>
                <a:srgbClr val="F8B323"/>
              </a:buClr>
              <a:buFont typeface="Wingdings" pitchFamily="2" charset="2"/>
              <a:buNone/>
              <a:defRPr/>
            </a:pPr>
            <a:endParaRPr lang="en-GB" dirty="0"/>
          </a:p>
          <a:p>
            <a:pPr>
              <a:spcBef>
                <a:spcPct val="50000"/>
              </a:spcBef>
              <a:buClr>
                <a:srgbClr val="F8B323"/>
              </a:buClr>
              <a:buFont typeface="Wingdings" pitchFamily="2" charset="2"/>
              <a:buNone/>
              <a:defRPr/>
            </a:pPr>
            <a:r>
              <a:rPr lang="en-GB" dirty="0"/>
              <a:t>How you intend to use the elements is your choice. </a:t>
            </a:r>
            <a:br>
              <a:rPr lang="en-GB" dirty="0"/>
            </a:br>
            <a:r>
              <a:rPr lang="en-GB" dirty="0"/>
              <a:t>You can combine the text block style with the background colour in different manner.</a:t>
            </a:r>
          </a:p>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16</a:t>
            </a:fld>
            <a:endParaRPr lang="it-IT"/>
          </a:p>
        </p:txBody>
      </p:sp>
    </p:spTree>
    <p:extLst>
      <p:ext uri="{BB962C8B-B14F-4D97-AF65-F5344CB8AC3E}">
        <p14:creationId xmlns:p14="http://schemas.microsoft.com/office/powerpoint/2010/main" val="347018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Clr>
                <a:srgbClr val="F8B323"/>
              </a:buClr>
              <a:buFont typeface="Wingdings" pitchFamily="2" charset="2"/>
              <a:buNone/>
              <a:defRPr/>
            </a:pPr>
            <a:endParaRPr lang="en-GB" dirty="0"/>
          </a:p>
        </p:txBody>
      </p:sp>
      <p:sp>
        <p:nvSpPr>
          <p:cNvPr id="4" name="Slide Number Placeholder 3"/>
          <p:cNvSpPr>
            <a:spLocks noGrp="1"/>
          </p:cNvSpPr>
          <p:nvPr>
            <p:ph type="sldNum" sz="quarter"/>
          </p:nvPr>
        </p:nvSpPr>
        <p:spPr/>
        <p:txBody>
          <a:bodyPr/>
          <a:lstStyle/>
          <a:p>
            <a:pPr>
              <a:defRPr/>
            </a:pPr>
            <a:fld id="{E19AC355-17F5-CC45-8434-8CF344C75B00}" type="slidenum">
              <a:rPr lang="it-IT" smtClean="0"/>
              <a:pPr>
                <a:defRPr/>
              </a:pPr>
              <a:t>22</a:t>
            </a:fld>
            <a:endParaRPr lang="it-IT"/>
          </a:p>
        </p:txBody>
      </p:sp>
    </p:spTree>
    <p:extLst>
      <p:ext uri="{BB962C8B-B14F-4D97-AF65-F5344CB8AC3E}">
        <p14:creationId xmlns:p14="http://schemas.microsoft.com/office/powerpoint/2010/main" val="3236818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full page">
    <p:spTree>
      <p:nvGrpSpPr>
        <p:cNvPr id="1" name=""/>
        <p:cNvGrpSpPr/>
        <p:nvPr/>
      </p:nvGrpSpPr>
      <p:grpSpPr>
        <a:xfrm>
          <a:off x="0" y="0"/>
          <a:ext cx="0" cy="0"/>
          <a:chOff x="0" y="0"/>
          <a:chExt cx="0" cy="0"/>
        </a:xfrm>
      </p:grpSpPr>
      <p:pic>
        <p:nvPicPr>
          <p:cNvPr id="2" name="Immagine 5" descr="PPT-schermata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879528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pPr>
              <a:defRPr/>
            </a:pPr>
            <a:fld id="{2C09315A-F566-4F23-B138-0A4DDD9F4DED}" type="slidenum">
              <a:rPr lang="en-US"/>
              <a:pPr>
                <a:defRPr/>
              </a:pPr>
              <a:t>‹#›</a:t>
            </a:fld>
            <a:endParaRPr lang="en-US" dirty="0">
              <a:solidFill>
                <a:schemeClr val="tx1"/>
              </a:solidFill>
              <a:effectLst/>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or Text with bullet point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4" y="107950"/>
            <a:ext cx="276225"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952080" y="179439"/>
            <a:ext cx="6696744" cy="936104"/>
          </a:xfrm>
          <a:prstGeom prst="rect">
            <a:avLst/>
          </a:prstGeom>
        </p:spPr>
        <p:txBody>
          <a:bodyPr anchor="ctr"/>
          <a:lstStyle>
            <a:lvl1pPr algn="l">
              <a:defRPr sz="2756" baseline="0"/>
            </a:lvl1pPr>
          </a:lstStyle>
          <a:p>
            <a:r>
              <a:rPr lang="it-IT"/>
              <a:t>Fare clic per modificare lo stile del titolo</a:t>
            </a:r>
            <a:endParaRPr lang="it-IT" dirty="0"/>
          </a:p>
        </p:txBody>
      </p:sp>
      <p:sp>
        <p:nvSpPr>
          <p:cNvPr id="4" name="Segnaposto numero diapositiva 5"/>
          <p:cNvSpPr>
            <a:spLocks noGrp="1"/>
          </p:cNvSpPr>
          <p:nvPr>
            <p:ph type="sldNum" sz="quarter" idx="10"/>
          </p:nvPr>
        </p:nvSpPr>
        <p:spPr>
          <a:xfrm>
            <a:off x="9648825" y="7294565"/>
            <a:ext cx="288925" cy="230186"/>
          </a:xfrm>
        </p:spPr>
        <p:txBody>
          <a:bodyPr/>
          <a:lstStyle>
            <a:lvl1pPr>
              <a:defRPr/>
            </a:lvl1pPr>
          </a:lstStyle>
          <a:p>
            <a:pPr>
              <a:defRPr/>
            </a:pPr>
            <a:fld id="{8B8FAA17-A195-674C-8686-B22AFA427896}" type="slidenum">
              <a:rPr lang="it-IT"/>
              <a:pPr>
                <a:defRPr/>
              </a:pPr>
              <a:t>‹#›</a:t>
            </a:fld>
            <a:endParaRPr lang="it-IT"/>
          </a:p>
        </p:txBody>
      </p:sp>
    </p:spTree>
    <p:extLst>
      <p:ext uri="{BB962C8B-B14F-4D97-AF65-F5344CB8AC3E}">
        <p14:creationId xmlns:p14="http://schemas.microsoft.com/office/powerpoint/2010/main" val="191427259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r Pictures, graphs, visual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4" y="107950"/>
            <a:ext cx="276225"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952080" y="179439"/>
            <a:ext cx="6696744" cy="936104"/>
          </a:xfrm>
          <a:prstGeom prst="rect">
            <a:avLst/>
          </a:prstGeom>
        </p:spPr>
        <p:txBody>
          <a:bodyPr anchor="ctr"/>
          <a:lstStyle>
            <a:lvl1pPr algn="l">
              <a:defRPr sz="2756"/>
            </a:lvl1pPr>
          </a:lstStyle>
          <a:p>
            <a:r>
              <a:rPr lang="it-IT"/>
              <a:t>Fare clic per modificare lo stile del titolo</a:t>
            </a:r>
            <a:endParaRPr lang="it-IT" dirty="0"/>
          </a:p>
        </p:txBody>
      </p:sp>
      <p:sp>
        <p:nvSpPr>
          <p:cNvPr id="4" name="Segnaposto numero diapositiva 2"/>
          <p:cNvSpPr>
            <a:spLocks noGrp="1"/>
          </p:cNvSpPr>
          <p:nvPr>
            <p:ph type="sldNum" idx="10"/>
          </p:nvPr>
        </p:nvSpPr>
        <p:spPr/>
        <p:txBody>
          <a:bodyPr/>
          <a:lstStyle>
            <a:lvl1pPr>
              <a:defRPr/>
            </a:lvl1pPr>
          </a:lstStyle>
          <a:p>
            <a:pPr>
              <a:defRPr/>
            </a:pPr>
            <a:fld id="{EA8AD663-1CC1-7E47-BD71-BA5062264A27}" type="slidenum">
              <a:rPr lang="it-IT"/>
              <a:pPr>
                <a:defRPr/>
              </a:pPr>
              <a:t>‹#›</a:t>
            </a:fld>
            <a:endParaRPr lang="it-IT"/>
          </a:p>
        </p:txBody>
      </p:sp>
    </p:spTree>
    <p:extLst>
      <p:ext uri="{BB962C8B-B14F-4D97-AF65-F5344CB8AC3E}">
        <p14:creationId xmlns:p14="http://schemas.microsoft.com/office/powerpoint/2010/main" val="10073555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en-US"/>
              <a:t>Click to edit Master title style</a:t>
            </a:r>
            <a:endParaRPr lang="it-IT" dirty="0"/>
          </a:p>
        </p:txBody>
      </p:sp>
      <p:sp>
        <p:nvSpPr>
          <p:cNvPr id="3" name="Rectangle 6"/>
          <p:cNvSpPr>
            <a:spLocks noGrp="1" noChangeArrowheads="1"/>
          </p:cNvSpPr>
          <p:nvPr>
            <p:ph type="sldNum" idx="10"/>
          </p:nvPr>
        </p:nvSpPr>
        <p:spPr>
          <a:ln/>
        </p:spPr>
        <p:txBody>
          <a:bodyPr/>
          <a:lstStyle>
            <a:lvl1pPr>
              <a:defRPr/>
            </a:lvl1pPr>
          </a:lstStyle>
          <a:p>
            <a:pPr>
              <a:defRPr/>
            </a:pPr>
            <a:fld id="{6835B07A-FB9E-3545-A1CE-A3972E5382AB}" type="slidenum">
              <a:rPr lang="it-IT"/>
              <a:pPr>
                <a:defRPr/>
              </a:pPr>
              <a:t>‹#›</a:t>
            </a:fld>
            <a:endParaRPr lang="it-IT"/>
          </a:p>
        </p:txBody>
      </p:sp>
    </p:spTree>
    <p:extLst>
      <p:ext uri="{BB962C8B-B14F-4D97-AF65-F5344CB8AC3E}">
        <p14:creationId xmlns:p14="http://schemas.microsoft.com/office/powerpoint/2010/main" val="14089312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lvl1pPr>
          </a:lstStyle>
          <a:p>
            <a:r>
              <a:rPr lang="en-US"/>
              <a:t>Click to edit Master title style</a:t>
            </a:r>
            <a:endParaRPr lang="it-IT" dirty="0"/>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lvl1pPr>
            <a:lvl2pPr marL="742950" indent="-285750">
              <a:lnSpc>
                <a:spcPct val="100000"/>
              </a:lnSpc>
              <a:spcBef>
                <a:spcPts val="0"/>
              </a:spcBef>
              <a:spcAft>
                <a:spcPts val="0"/>
              </a:spcAft>
              <a:buFont typeface="Arial" panose="020B0604020202020204" pitchFamily="34" charset="0"/>
              <a:buChar char="•"/>
              <a:defRPr sz="2200"/>
            </a:lvl2pPr>
            <a:lvl3pPr marL="1200150" indent="-285750">
              <a:lnSpc>
                <a:spcPct val="100000"/>
              </a:lnSpc>
              <a:spcBef>
                <a:spcPts val="0"/>
              </a:spcBef>
              <a:spcAft>
                <a:spcPts val="0"/>
              </a:spcAft>
              <a:buFont typeface="Arial" panose="020B0604020202020204" pitchFamily="34" charset="0"/>
              <a:buChar char="−"/>
              <a:defRPr sz="2000" i="1" baseline="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egnaposto numero diapositiva 5"/>
          <p:cNvSpPr>
            <a:spLocks noGrp="1"/>
          </p:cNvSpPr>
          <p:nvPr>
            <p:ph type="sldNum" sz="quarter" idx="10"/>
          </p:nvPr>
        </p:nvSpPr>
        <p:spPr>
          <a:xfrm>
            <a:off x="9504363" y="7305675"/>
            <a:ext cx="501650" cy="230188"/>
          </a:xfrm>
        </p:spPr>
        <p:txBody>
          <a:bodyPr/>
          <a:lstStyle>
            <a:lvl1pPr>
              <a:defRPr/>
            </a:lvl1pPr>
          </a:lstStyle>
          <a:p>
            <a:pPr>
              <a:defRPr/>
            </a:pPr>
            <a:fld id="{1F71F16B-F57D-6044-AFB5-C1CBB03C6F13}" type="slidenum">
              <a:rPr lang="it-IT"/>
              <a:pPr>
                <a:defRPr/>
              </a:pPr>
              <a:t>‹#›</a:t>
            </a:fld>
            <a:endParaRPr lang="it-IT" dirty="0"/>
          </a:p>
        </p:txBody>
      </p:sp>
    </p:spTree>
    <p:extLst>
      <p:ext uri="{BB962C8B-B14F-4D97-AF65-F5344CB8AC3E}">
        <p14:creationId xmlns:p14="http://schemas.microsoft.com/office/powerpoint/2010/main" val="309147546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Text ">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a:t>Click to edit Master title style</a:t>
            </a:r>
            <a:endParaRPr lang="it-IT" dirty="0"/>
          </a:p>
        </p:txBody>
      </p:sp>
      <p:sp>
        <p:nvSpPr>
          <p:cNvPr id="5" name="Segnaposto contenuto 2"/>
          <p:cNvSpPr>
            <a:spLocks noGrp="1"/>
          </p:cNvSpPr>
          <p:nvPr>
            <p:ph idx="1"/>
          </p:nvPr>
        </p:nvSpPr>
        <p:spPr>
          <a:xfrm>
            <a:off x="504825" y="1763713"/>
            <a:ext cx="9072563" cy="4989512"/>
          </a:xfrm>
          <a:prstGeom prst="rect">
            <a:avLst/>
          </a:prstGeom>
        </p:spPr>
        <p:txBody>
          <a:bodyPr/>
          <a:lstStyle>
            <a:lvl1pPr marL="0" indent="0">
              <a:lnSpc>
                <a:spcPct val="100000"/>
              </a:lnSpc>
              <a:spcBef>
                <a:spcPts val="0"/>
              </a:spcBef>
              <a:spcAft>
                <a:spcPts val="0"/>
              </a:spcAft>
              <a:buFont typeface="Wingdings" panose="05000000000000000000" pitchFamily="2" charset="2"/>
              <a:buNone/>
              <a:defRPr sz="2400"/>
            </a:lvl1pPr>
            <a:lvl2pPr marL="457200" indent="0">
              <a:lnSpc>
                <a:spcPct val="100000"/>
              </a:lnSpc>
              <a:spcBef>
                <a:spcPts val="0"/>
              </a:spcBef>
              <a:spcAft>
                <a:spcPts val="0"/>
              </a:spcAft>
              <a:buFont typeface="Arial" panose="020B0604020202020204" pitchFamily="34" charset="0"/>
              <a:buNone/>
              <a:defRPr sz="2400"/>
            </a:lvl2pPr>
            <a:lvl3pPr marL="914400" indent="0">
              <a:lnSpc>
                <a:spcPct val="100000"/>
              </a:lnSpc>
              <a:spcBef>
                <a:spcPts val="0"/>
              </a:spcBef>
              <a:spcAft>
                <a:spcPts val="0"/>
              </a:spcAft>
              <a:buFont typeface="Arial" panose="020B0604020202020204" pitchFamily="34" charset="0"/>
              <a:buNone/>
              <a:defRPr sz="2400"/>
            </a:lvl3pPr>
            <a:lvl4pPr>
              <a:defRPr sz="1800"/>
            </a:lvl4pPr>
            <a:lvl5pPr>
              <a:defRPr sz="1800"/>
            </a:lvl5pPr>
          </a:lstStyle>
          <a:p>
            <a:pPr lvl="0"/>
            <a:r>
              <a:rPr lang="en-US"/>
              <a:t>Click to edit Master text styles</a:t>
            </a:r>
          </a:p>
        </p:txBody>
      </p:sp>
      <p:sp>
        <p:nvSpPr>
          <p:cNvPr id="6" name="Segnaposto numero diapositiva 2"/>
          <p:cNvSpPr>
            <a:spLocks noGrp="1"/>
          </p:cNvSpPr>
          <p:nvPr>
            <p:ph type="sldNum" idx="10"/>
          </p:nvPr>
        </p:nvSpPr>
        <p:spPr/>
        <p:txBody>
          <a:bodyPr/>
          <a:lstStyle>
            <a:lvl1pPr>
              <a:defRPr/>
            </a:lvl1pPr>
          </a:lstStyle>
          <a:p>
            <a:pPr>
              <a:defRPr/>
            </a:pPr>
            <a:fld id="{AF84419F-3999-5148-995E-7A34B94F313B}" type="slidenum">
              <a:rPr lang="it-IT"/>
              <a:pPr>
                <a:defRPr/>
              </a:pPr>
              <a:t>‹#›</a:t>
            </a:fld>
            <a:endParaRPr lang="it-IT"/>
          </a:p>
        </p:txBody>
      </p:sp>
    </p:spTree>
    <p:extLst>
      <p:ext uri="{BB962C8B-B14F-4D97-AF65-F5344CB8AC3E}">
        <p14:creationId xmlns:p14="http://schemas.microsoft.com/office/powerpoint/2010/main" val="147129465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 Pictures, graphs, visual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a:t>Click to edit Master title style</a:t>
            </a:r>
            <a:endParaRPr lang="it-IT" dirty="0"/>
          </a:p>
        </p:txBody>
      </p:sp>
      <p:sp>
        <p:nvSpPr>
          <p:cNvPr id="4" name="Segnaposto numero diapositiva 2"/>
          <p:cNvSpPr>
            <a:spLocks noGrp="1"/>
          </p:cNvSpPr>
          <p:nvPr>
            <p:ph type="sldNum" idx="10"/>
          </p:nvPr>
        </p:nvSpPr>
        <p:spPr/>
        <p:txBody>
          <a:bodyPr/>
          <a:lstStyle>
            <a:lvl1pPr>
              <a:defRPr/>
            </a:lvl1pPr>
          </a:lstStyle>
          <a:p>
            <a:pPr>
              <a:defRPr/>
            </a:pPr>
            <a:fld id="{C19C4C74-0C0D-544F-8963-7C85F5DF1A15}" type="slidenum">
              <a:rPr lang="it-IT"/>
              <a:pPr>
                <a:defRPr/>
              </a:pPr>
              <a:t>‹#›</a:t>
            </a:fld>
            <a:endParaRPr lang="it-IT"/>
          </a:p>
        </p:txBody>
      </p:sp>
    </p:spTree>
    <p:extLst>
      <p:ext uri="{BB962C8B-B14F-4D97-AF65-F5344CB8AC3E}">
        <p14:creationId xmlns:p14="http://schemas.microsoft.com/office/powerpoint/2010/main" val="27114889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r two columns">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1508" y="179437"/>
            <a:ext cx="6697316" cy="1021779"/>
          </a:xfrm>
          <a:prstGeom prst="rect">
            <a:avLst/>
          </a:prstGeom>
        </p:spPr>
        <p:txBody>
          <a:bodyPr anchor="ctr"/>
          <a:lstStyle>
            <a:lvl1pPr algn="l">
              <a:defRPr sz="2800"/>
            </a:lvl1pPr>
          </a:lstStyle>
          <a:p>
            <a:r>
              <a:rPr lang="en-US" dirty="0"/>
              <a:t>Click to edit Master title style</a:t>
            </a:r>
            <a:endParaRPr lang="it-IT" dirty="0"/>
          </a:p>
        </p:txBody>
      </p:sp>
      <p:sp>
        <p:nvSpPr>
          <p:cNvPr id="3" name="Segnaposto contenuto 2"/>
          <p:cNvSpPr>
            <a:spLocks noGrp="1"/>
          </p:cNvSpPr>
          <p:nvPr>
            <p:ph sz="half" idx="1"/>
          </p:nvPr>
        </p:nvSpPr>
        <p:spPr>
          <a:xfrm>
            <a:off x="504825" y="1763713"/>
            <a:ext cx="4459288" cy="4989512"/>
          </a:xfrm>
          <a:prstGeom prst="rect">
            <a:avLst/>
          </a:prstGeom>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Segnaposto contenuto 3"/>
          <p:cNvSpPr>
            <a:spLocks noGrp="1"/>
          </p:cNvSpPr>
          <p:nvPr>
            <p:ph sz="half" idx="2"/>
          </p:nvPr>
        </p:nvSpPr>
        <p:spPr>
          <a:xfrm>
            <a:off x="5116513" y="1763713"/>
            <a:ext cx="4460875" cy="4989512"/>
          </a:xfrm>
          <a:prstGeom prst="rect">
            <a:avLst/>
          </a:prstGeom>
          <a:solidFill>
            <a:schemeClr val="bg1"/>
          </a:solidFill>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Segnaposto numero diapositiva 6"/>
          <p:cNvSpPr>
            <a:spLocks noGrp="1"/>
          </p:cNvSpPr>
          <p:nvPr>
            <p:ph type="sldNum" sz="quarter" idx="10"/>
          </p:nvPr>
        </p:nvSpPr>
        <p:spPr/>
        <p:txBody>
          <a:bodyPr/>
          <a:lstStyle>
            <a:lvl1pPr>
              <a:defRPr/>
            </a:lvl1pPr>
          </a:lstStyle>
          <a:p>
            <a:pPr>
              <a:defRPr/>
            </a:pPr>
            <a:fld id="{18A7B937-E42C-0F44-B036-0602BB0CD748}" type="slidenum">
              <a:rPr lang="it-IT"/>
              <a:pPr>
                <a:defRPr/>
              </a:pPr>
              <a:t>‹#›</a:t>
            </a:fld>
            <a:endParaRPr lang="it-IT" dirty="0"/>
          </a:p>
        </p:txBody>
      </p:sp>
    </p:spTree>
    <p:extLst>
      <p:ext uri="{BB962C8B-B14F-4D97-AF65-F5344CB8AC3E}">
        <p14:creationId xmlns:p14="http://schemas.microsoft.com/office/powerpoint/2010/main" val="29927440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3275013"/>
            <a:ext cx="10080625" cy="612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9991" tIns="76672"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49216">
              <a:buClrTx/>
              <a:buFontTx/>
              <a:buNone/>
              <a:defRPr/>
            </a:pPr>
            <a:r>
              <a:rPr lang="it-IT" sz="3300" dirty="0" err="1"/>
              <a:t>Thank</a:t>
            </a:r>
            <a:r>
              <a:rPr lang="it-IT" sz="3300" dirty="0"/>
              <a:t> </a:t>
            </a:r>
            <a:r>
              <a:rPr lang="it-IT" sz="3300" dirty="0" err="1"/>
              <a:t>you</a:t>
            </a:r>
            <a:r>
              <a:rPr lang="it-IT" sz="3300" dirty="0"/>
              <a:t>!</a:t>
            </a:r>
          </a:p>
          <a:p>
            <a:pPr algn="ctr" defTabSz="449216">
              <a:buClrTx/>
              <a:buFontTx/>
              <a:buNone/>
              <a:defRPr/>
            </a:pPr>
            <a:endParaRPr lang="it-IT" sz="3300" dirty="0"/>
          </a:p>
        </p:txBody>
      </p:sp>
      <p:sp>
        <p:nvSpPr>
          <p:cNvPr id="3" name="Rectangle 6"/>
          <p:cNvSpPr>
            <a:spLocks noGrp="1" noChangeArrowheads="1"/>
          </p:cNvSpPr>
          <p:nvPr>
            <p:ph type="sldNum" idx="10"/>
          </p:nvPr>
        </p:nvSpPr>
        <p:spPr/>
        <p:txBody>
          <a:bodyPr/>
          <a:lstStyle>
            <a:lvl1pPr>
              <a:defRPr/>
            </a:lvl1pPr>
          </a:lstStyle>
          <a:p>
            <a:pPr>
              <a:defRPr/>
            </a:pPr>
            <a:fld id="{65C60789-FA5A-C040-8518-3C6EB6D8DD4B}" type="slidenum">
              <a:rPr lang="it-IT"/>
              <a:pPr>
                <a:defRPr/>
              </a:pPr>
              <a:t>‹#›</a:t>
            </a:fld>
            <a:endParaRPr lang="it-IT" dirty="0"/>
          </a:p>
        </p:txBody>
      </p:sp>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5993055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Immagine 5" descr="PPT_Videata finale+ww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9766506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31800" y="1907629"/>
            <a:ext cx="9072563" cy="1258887"/>
          </a:xfrm>
          <a:prstGeom prst="rect">
            <a:avLst/>
          </a:prstGeom>
        </p:spPr>
        <p:txBody>
          <a:bodyPr/>
          <a:lstStyle/>
          <a:p>
            <a:r>
              <a:rPr lang="it-IT"/>
              <a:t>Fare clic per modificare lo stile del titolo</a:t>
            </a:r>
            <a:endParaRPr lang="en-US"/>
          </a:p>
        </p:txBody>
      </p:sp>
      <p:sp>
        <p:nvSpPr>
          <p:cNvPr id="3" name="Segnaposto numero diapositiva 2"/>
          <p:cNvSpPr>
            <a:spLocks noGrp="1"/>
          </p:cNvSpPr>
          <p:nvPr>
            <p:ph type="sldNum" idx="10"/>
          </p:nvPr>
        </p:nvSpPr>
        <p:spPr/>
        <p:txBody>
          <a:bodyPr/>
          <a:lstStyle/>
          <a:p>
            <a:pPr>
              <a:defRPr/>
            </a:pPr>
            <a:fld id="{397C013A-587C-BC46-90FB-867614886614}" type="slidenum">
              <a:rPr lang="it-IT" smtClean="0"/>
              <a:pPr>
                <a:defRPr/>
              </a:pPr>
              <a:t>‹#›</a:t>
            </a:fld>
            <a:endParaRPr lang="it-IT"/>
          </a:p>
        </p:txBody>
      </p:sp>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6016" y="179437"/>
            <a:ext cx="276225" cy="109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magine 2" descr="PPT-sfondo ok.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Immagine 1" descr="PPT_EST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 Box 7"/>
          <p:cNvSpPr txBox="1">
            <a:spLocks noChangeArrowheads="1"/>
          </p:cNvSpPr>
          <p:nvPr/>
        </p:nvSpPr>
        <p:spPr bwMode="auto">
          <a:xfrm>
            <a:off x="143768" y="7236221"/>
            <a:ext cx="3600400" cy="323454"/>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l" eaLnBrk="1">
              <a:buClrTx/>
              <a:buFontTx/>
              <a:buNone/>
              <a:defRPr/>
            </a:pPr>
            <a:r>
              <a:rPr lang="en-GB" sz="1100" i="1" dirty="0">
                <a:solidFill>
                  <a:srgbClr val="000000"/>
                </a:solidFill>
              </a:rPr>
              <a:t>27</a:t>
            </a:r>
            <a:r>
              <a:rPr lang="en-GB" sz="1100" i="1" baseline="30000" dirty="0">
                <a:solidFill>
                  <a:srgbClr val="000000"/>
                </a:solidFill>
              </a:rPr>
              <a:t>th</a:t>
            </a:r>
            <a:r>
              <a:rPr lang="en-GB" sz="1100" i="1" dirty="0">
                <a:solidFill>
                  <a:srgbClr val="000000"/>
                </a:solidFill>
              </a:rPr>
              <a:t> ESLS workshop –ALBA , 27-29/11/2019  Barcelona - Spain</a:t>
            </a:r>
            <a:endParaRPr lang="it-IT" sz="1100" i="1" dirty="0">
              <a:solidFill>
                <a:srgbClr val="000000"/>
              </a:solidFill>
            </a:endParaRPr>
          </a:p>
        </p:txBody>
      </p:sp>
      <p:sp>
        <p:nvSpPr>
          <p:cNvPr id="1030" name="Rectangle 6"/>
          <p:cNvSpPr>
            <a:spLocks noGrp="1" noChangeArrowheads="1"/>
          </p:cNvSpPr>
          <p:nvPr>
            <p:ph type="sldNum"/>
          </p:nvPr>
        </p:nvSpPr>
        <p:spPr bwMode="auto">
          <a:xfrm>
            <a:off x="9432800" y="7236221"/>
            <a:ext cx="501650" cy="23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buClrTx/>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300">
                <a:solidFill>
                  <a:srgbClr val="000000"/>
                </a:solidFill>
              </a:defRPr>
            </a:lvl1pPr>
          </a:lstStyle>
          <a:p>
            <a:pPr>
              <a:defRPr/>
            </a:pPr>
            <a:fld id="{397C013A-587C-BC46-90FB-867614886614}" type="slidenum">
              <a:rPr lang="it-IT"/>
              <a:pPr>
                <a:defRPr/>
              </a:pPr>
              <a:t>‹#›</a:t>
            </a:fld>
            <a:endParaRPr lang="it-IT" dirty="0"/>
          </a:p>
        </p:txBody>
      </p:sp>
      <p:cxnSp>
        <p:nvCxnSpPr>
          <p:cNvPr id="3" name="Connettore 1 2"/>
          <p:cNvCxnSpPr>
            <a:cxnSpLocks noChangeShapeType="1"/>
          </p:cNvCxnSpPr>
          <p:nvPr/>
        </p:nvCxnSpPr>
        <p:spPr bwMode="auto">
          <a:xfrm>
            <a:off x="9361488" y="7265988"/>
            <a:ext cx="0" cy="2444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7" name="Text Box 7"/>
          <p:cNvSpPr txBox="1">
            <a:spLocks noChangeArrowheads="1"/>
          </p:cNvSpPr>
          <p:nvPr userDrawn="1"/>
        </p:nvSpPr>
        <p:spPr bwMode="auto">
          <a:xfrm>
            <a:off x="7633759" y="7262674"/>
            <a:ext cx="1693391" cy="270547"/>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7675"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l" eaLnBrk="1">
              <a:buClrTx/>
              <a:buFontTx/>
              <a:buNone/>
              <a:defRPr/>
            </a:pPr>
            <a:r>
              <a:rPr lang="en-GB" sz="1100" i="1" dirty="0">
                <a:solidFill>
                  <a:srgbClr val="000000"/>
                </a:solidFill>
              </a:rPr>
              <a:t>Emanuel Karantzoulis</a:t>
            </a:r>
            <a:endParaRPr lang="it-IT" sz="1100" i="1"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237" r:id="rId1"/>
    <p:sldLayoutId id="2147484236"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60" r:id="rId11"/>
    <p:sldLayoutId id="2147484258" r:id="rId12"/>
  </p:sldLayoutIdLst>
  <p:transition spd="med">
    <p:fade/>
  </p:transition>
  <p:hf hdr="0" ftr="0" dt="0"/>
  <p:txStyles>
    <p:titleStyle>
      <a:lvl1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1" fontAlgn="base" hangingPunct="1">
        <a:lnSpc>
          <a:spcPct val="93000"/>
        </a:lnSpc>
        <a:spcBef>
          <a:spcPct val="0"/>
        </a:spcBef>
        <a:spcAft>
          <a:spcPts val="1413"/>
        </a:spcAft>
        <a:buClr>
          <a:srgbClr val="000000"/>
        </a:buClr>
        <a:buSzPct val="100000"/>
        <a:buFont typeface="Times New Roman"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hyperlink" Target="http://www.kyma-undulators.eu/" TargetMode="External"/><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elettra.eu/lightsources/elettra/elettra-2-0.html?showall"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emf"/><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EC882DB-D6D8-8949-90D7-3ACC104F8A94}" type="slidenum">
              <a:rPr lang="it-IT" smtClean="0"/>
              <a:pPr>
                <a:defRPr/>
              </a:pPr>
              <a:t>1</a:t>
            </a:fld>
            <a:endParaRPr lang="it-IT"/>
          </a:p>
        </p:txBody>
      </p:sp>
      <p:sp>
        <p:nvSpPr>
          <p:cNvPr id="5" name="Title 3"/>
          <p:cNvSpPr>
            <a:spLocks noGrp="1"/>
          </p:cNvSpPr>
          <p:nvPr>
            <p:ph type="ctrTitle"/>
          </p:nvPr>
        </p:nvSpPr>
        <p:spPr bwMode="auto">
          <a:xfrm>
            <a:off x="719832" y="2771725"/>
            <a:ext cx="8712968" cy="576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spcAft>
                <a:spcPts val="1800"/>
              </a:spcAft>
            </a:pPr>
            <a:r>
              <a:rPr lang="en-US" sz="4000" b="1" dirty="0">
                <a:solidFill>
                  <a:schemeClr val="tx2"/>
                </a:solidFill>
                <a:latin typeface="Arial" charset="0"/>
                <a:ea typeface="MS PGothic" charset="0"/>
              </a:rPr>
              <a:t>Elettra Status and upgrades  </a:t>
            </a:r>
            <a:br>
              <a:rPr lang="en-US" b="1" dirty="0">
                <a:latin typeface="Arial" charset="0"/>
                <a:ea typeface="MS PGothic" charset="0"/>
              </a:rPr>
            </a:br>
            <a:br>
              <a:rPr lang="en-US" b="1" dirty="0">
                <a:latin typeface="Arial" charset="0"/>
                <a:ea typeface="MS PGothic" charset="0"/>
              </a:rPr>
            </a:br>
            <a:r>
              <a:rPr lang="en-US" sz="2800" i="1" dirty="0">
                <a:latin typeface="Arial" charset="0"/>
                <a:ea typeface="MS PGothic" charset="0"/>
              </a:rPr>
              <a:t>Emanuel Karantzoulis</a:t>
            </a:r>
            <a:br>
              <a:rPr lang="en-US" sz="2800" i="1" dirty="0">
                <a:latin typeface="Arial" charset="0"/>
                <a:ea typeface="MS PGothic" charset="0"/>
              </a:rPr>
            </a:br>
            <a:r>
              <a:rPr lang="en-US" sz="1800" i="1" dirty="0">
                <a:latin typeface="Arial" charset="0"/>
                <a:ea typeface="MS PGothic" charset="0"/>
              </a:rPr>
              <a:t>on behalf of the Elettra group</a:t>
            </a:r>
            <a:br>
              <a:rPr lang="en-US" sz="2800" i="1" dirty="0">
                <a:latin typeface="Arial" charset="0"/>
                <a:ea typeface="MS PGothic" charset="0"/>
              </a:rPr>
            </a:br>
            <a:br>
              <a:rPr lang="en-US" sz="2400" dirty="0">
                <a:latin typeface="Arial" charset="0"/>
                <a:ea typeface="MS PGothic" charset="0"/>
              </a:rPr>
            </a:br>
            <a:br>
              <a:rPr lang="en-US" sz="1600" dirty="0">
                <a:latin typeface="Arial" charset="0"/>
                <a:ea typeface="MS PGothic" charset="0"/>
              </a:rPr>
            </a:br>
            <a:br>
              <a:rPr lang="en-US" sz="1600" dirty="0">
                <a:latin typeface="Arial" charset="0"/>
                <a:ea typeface="MS PGothic" charset="0"/>
              </a:rPr>
            </a:br>
            <a:br>
              <a:rPr lang="en-US" sz="1600" i="1" dirty="0">
                <a:latin typeface="Arial" charset="0"/>
                <a:ea typeface="MS PGothic" charset="0"/>
              </a:rPr>
            </a:br>
            <a:endParaRPr lang="it-IT" sz="1600" b="1" i="1" dirty="0">
              <a:latin typeface="Arial" charset="0"/>
              <a:ea typeface="MS PGothic" charset="0"/>
              <a:cs typeface="Arial" charset="0"/>
            </a:endParaRPr>
          </a:p>
        </p:txBody>
      </p:sp>
      <p:sp>
        <p:nvSpPr>
          <p:cNvPr id="4" name="CasellaDiTesto 3"/>
          <p:cNvSpPr txBox="1"/>
          <p:nvPr/>
        </p:nvSpPr>
        <p:spPr>
          <a:xfrm>
            <a:off x="1007864" y="4139877"/>
            <a:ext cx="6480720" cy="2153282"/>
          </a:xfrm>
          <a:prstGeom prst="rect">
            <a:avLst/>
          </a:prstGeom>
          <a:noFill/>
        </p:spPr>
        <p:txBody>
          <a:bodyPr wrap="square" rtlCol="0">
            <a:spAutoFit/>
          </a:bodyPr>
          <a:lstStyle/>
          <a:p>
            <a:r>
              <a:rPr lang="en-US" dirty="0">
                <a:solidFill>
                  <a:schemeClr val="tx1"/>
                </a:solidFill>
              </a:rPr>
              <a:t>    Outline:</a:t>
            </a:r>
          </a:p>
          <a:p>
            <a:pPr>
              <a:buFont typeface="Wingdings" pitchFamily="2" charset="2"/>
              <a:buChar char="v"/>
            </a:pPr>
            <a:r>
              <a:rPr lang="en-US" dirty="0">
                <a:solidFill>
                  <a:schemeClr val="tx1"/>
                </a:solidFill>
              </a:rPr>
              <a:t> Introduction</a:t>
            </a:r>
          </a:p>
          <a:p>
            <a:pPr>
              <a:buFont typeface="Wingdings" pitchFamily="2" charset="2"/>
              <a:buChar char="v"/>
            </a:pPr>
            <a:r>
              <a:rPr lang="en-US" dirty="0">
                <a:solidFill>
                  <a:schemeClr val="tx1"/>
                </a:solidFill>
              </a:rPr>
              <a:t> </a:t>
            </a:r>
            <a:r>
              <a:rPr lang="en-US" dirty="0" err="1">
                <a:solidFill>
                  <a:schemeClr val="tx1"/>
                </a:solidFill>
              </a:rPr>
              <a:t>Elettra</a:t>
            </a:r>
            <a:r>
              <a:rPr lang="en-US" dirty="0">
                <a:solidFill>
                  <a:schemeClr val="tx1"/>
                </a:solidFill>
              </a:rPr>
              <a:t> status and statistics</a:t>
            </a:r>
          </a:p>
          <a:p>
            <a:pPr>
              <a:buFont typeface="Wingdings" pitchFamily="2" charset="2"/>
              <a:buChar char="v"/>
            </a:pPr>
            <a:r>
              <a:rPr lang="en-US" dirty="0">
                <a:solidFill>
                  <a:schemeClr val="tx1"/>
                </a:solidFill>
              </a:rPr>
              <a:t> Short term developments</a:t>
            </a:r>
          </a:p>
          <a:p>
            <a:pPr>
              <a:buFont typeface="Wingdings" pitchFamily="2" charset="2"/>
              <a:buChar char="v"/>
            </a:pPr>
            <a:r>
              <a:rPr lang="en-US" dirty="0">
                <a:solidFill>
                  <a:schemeClr val="tx1"/>
                </a:solidFill>
              </a:rPr>
              <a:t> Next upgrade: Elettra 2.0</a:t>
            </a:r>
          </a:p>
          <a:p>
            <a:endParaRPr lang="en-US" dirty="0">
              <a:solidFill>
                <a:schemeClr val="tx1"/>
              </a:solidFil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IDs and brilliance</a:t>
            </a:r>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10</a:t>
            </a:fld>
            <a:endParaRPr lang="it-IT"/>
          </a:p>
        </p:txBody>
      </p:sp>
      <p:graphicFrame>
        <p:nvGraphicFramePr>
          <p:cNvPr id="34818" name="Object 2"/>
          <p:cNvGraphicFramePr>
            <a:graphicFrameLocks noChangeAspect="1"/>
          </p:cNvGraphicFramePr>
          <p:nvPr/>
        </p:nvGraphicFramePr>
        <p:xfrm>
          <a:off x="143768" y="1403573"/>
          <a:ext cx="5722938" cy="3886200"/>
        </p:xfrm>
        <a:graphic>
          <a:graphicData uri="http://schemas.openxmlformats.org/presentationml/2006/ole">
            <mc:AlternateContent xmlns:mc="http://schemas.openxmlformats.org/markup-compatibility/2006">
              <mc:Choice xmlns:v="urn:schemas-microsoft-com:vml" Requires="v">
                <p:oleObj spid="_x0000_s103481" name="Document" r:id="rId3" imgW="7171378" imgH="4864563" progId="Word.Document.8">
                  <p:embed/>
                </p:oleObj>
              </mc:Choice>
              <mc:Fallback>
                <p:oleObj name="Document" r:id="rId3" imgW="7171378" imgH="4864563" progId="Word.Document.8">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68" y="1403573"/>
                        <a:ext cx="57229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Immagine 5" descr="SpettroElettar.jpg"/>
          <p:cNvPicPr>
            <a:picLocks noChangeAspect="1"/>
          </p:cNvPicPr>
          <p:nvPr/>
        </p:nvPicPr>
        <p:blipFill>
          <a:blip r:embed="rId5"/>
          <a:stretch>
            <a:fillRect/>
          </a:stretch>
        </p:blipFill>
        <p:spPr>
          <a:xfrm>
            <a:off x="5688384" y="1907629"/>
            <a:ext cx="4176464" cy="4693311"/>
          </a:xfrm>
          <a:prstGeom prst="rect">
            <a:avLst/>
          </a:prstGeom>
        </p:spPr>
      </p:pic>
      <p:sp>
        <p:nvSpPr>
          <p:cNvPr id="7" name="Text Box 4"/>
          <p:cNvSpPr txBox="1">
            <a:spLocks noChangeArrowheads="1"/>
          </p:cNvSpPr>
          <p:nvPr/>
        </p:nvSpPr>
        <p:spPr bwMode="auto">
          <a:xfrm>
            <a:off x="431800" y="4715941"/>
            <a:ext cx="5256584" cy="1094146"/>
          </a:xfrm>
          <a:prstGeom prst="rect">
            <a:avLst/>
          </a:prstGeom>
          <a:solidFill>
            <a:schemeClr val="bg2"/>
          </a:solidFill>
          <a:ln w="12700" cap="rnd">
            <a:solidFill>
              <a:schemeClr val="tx1"/>
            </a:solidFill>
            <a:prstDash val="sysDot"/>
            <a:miter lim="800000"/>
            <a:headEnd/>
            <a:tailEnd/>
          </a:ln>
          <a:effectLst/>
        </p:spPr>
        <p:txBody>
          <a:bodyPr wrap="square">
            <a:spAutoFit/>
          </a:bodyPr>
          <a:lstStyle/>
          <a:p>
            <a:pPr algn="l"/>
            <a:r>
              <a:rPr lang="en-US" sz="2000" b="1" dirty="0">
                <a:solidFill>
                  <a:schemeClr val="tx1"/>
                </a:solidFill>
                <a:latin typeface="Arial" pitchFamily="34" charset="0"/>
                <a:cs typeface="Arial" pitchFamily="34" charset="0"/>
              </a:rPr>
              <a:t>21 ID  PM</a:t>
            </a:r>
            <a:r>
              <a:rPr lang="en-US" sz="1800" b="1" dirty="0">
                <a:solidFill>
                  <a:schemeClr val="tx1"/>
                </a:solidFill>
                <a:latin typeface="Arial" pitchFamily="34" charset="0"/>
                <a:cs typeface="Arial" pitchFamily="34" charset="0"/>
              </a:rPr>
              <a:t> segments + 1 SCW + 1 EM   -&gt; </a:t>
            </a:r>
            <a:r>
              <a:rPr lang="en-US" sz="2200" b="1" dirty="0">
                <a:solidFill>
                  <a:srgbClr val="C00000"/>
                </a:solidFill>
                <a:latin typeface="Arial" pitchFamily="34" charset="0"/>
                <a:cs typeface="Arial" pitchFamily="34" charset="0"/>
              </a:rPr>
              <a:t>19</a:t>
            </a:r>
            <a:r>
              <a:rPr lang="en-US" sz="1800" b="1" dirty="0">
                <a:solidFill>
                  <a:schemeClr val="tx1"/>
                </a:solidFill>
                <a:latin typeface="Arial" pitchFamily="34" charset="0"/>
                <a:cs typeface="Arial" pitchFamily="34" charset="0"/>
              </a:rPr>
              <a:t> beam lines: </a:t>
            </a:r>
            <a:r>
              <a:rPr lang="en-US" b="1" dirty="0">
                <a:solidFill>
                  <a:schemeClr val="tx1"/>
                </a:solidFill>
                <a:latin typeface="Arial" pitchFamily="34" charset="0"/>
                <a:cs typeface="Arial" pitchFamily="34" charset="0"/>
              </a:rPr>
              <a:t>planar, elliptical, canted, electromagnetic, superconducting</a:t>
            </a:r>
            <a:endParaRPr lang="en-US" sz="1800" b="1" dirty="0">
              <a:solidFill>
                <a:schemeClr val="tx1"/>
              </a:solidFill>
              <a:latin typeface="Arial" pitchFamily="34" charset="0"/>
              <a:cs typeface="Arial" pitchFamily="34" charset="0"/>
            </a:endParaRPr>
          </a:p>
        </p:txBody>
      </p:sp>
      <p:sp>
        <p:nvSpPr>
          <p:cNvPr id="8" name="Text Box 7"/>
          <p:cNvSpPr txBox="1">
            <a:spLocks noChangeArrowheads="1"/>
          </p:cNvSpPr>
          <p:nvPr/>
        </p:nvSpPr>
        <p:spPr bwMode="auto">
          <a:xfrm>
            <a:off x="467804" y="6039854"/>
            <a:ext cx="5220580" cy="664797"/>
          </a:xfrm>
          <a:prstGeom prst="rect">
            <a:avLst/>
          </a:prstGeom>
          <a:solidFill>
            <a:srgbClr val="00FFFF"/>
          </a:solidFill>
          <a:ln w="9525" cmpd="dbl">
            <a:solidFill>
              <a:schemeClr val="tx1"/>
            </a:solidFill>
            <a:miter lim="800000"/>
            <a:headEnd/>
            <a:tailEnd type="none" w="sm" len="med"/>
          </a:ln>
          <a:effectLst/>
        </p:spPr>
        <p:txBody>
          <a:bodyPr wrap="square">
            <a:spAutoFit/>
          </a:bodyPr>
          <a:lstStyle/>
          <a:p>
            <a:pPr algn="l">
              <a:spcBef>
                <a:spcPct val="50000"/>
              </a:spcBef>
            </a:pPr>
            <a:r>
              <a:rPr lang="en-US" sz="2000" b="1" dirty="0">
                <a:solidFill>
                  <a:schemeClr val="tx1"/>
                </a:solidFill>
              </a:rPr>
              <a:t>6 bending magnet source points serving 9 beam lines </a:t>
            </a:r>
            <a:endParaRPr lang="en-GB" sz="2000" b="1" dirty="0">
              <a:solidFill>
                <a:schemeClr val="tx1"/>
              </a:solidFill>
            </a:endParaRPr>
          </a:p>
        </p:txBody>
      </p:sp>
      <p:sp>
        <p:nvSpPr>
          <p:cNvPr id="9" name="Stella a 5 punte 8"/>
          <p:cNvSpPr/>
          <p:nvPr/>
        </p:nvSpPr>
        <p:spPr bwMode="auto">
          <a:xfrm>
            <a:off x="5256336" y="3059757"/>
            <a:ext cx="144016" cy="144016"/>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765191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1"/>
          <p:cNvSpPr>
            <a:spLocks noGrp="1"/>
          </p:cNvSpPr>
          <p:nvPr>
            <p:ph type="sldNum" sz="quarter" idx="10"/>
          </p:nvPr>
        </p:nvSpPr>
        <p:spPr/>
        <p:txBody>
          <a:bodyPr/>
          <a:lstStyle/>
          <a:p>
            <a:pPr>
              <a:defRPr/>
            </a:pPr>
            <a:fld id="{106CD5DB-8C2E-4756-BEBE-1AAC378670C1}" type="slidenum">
              <a:rPr lang="en-US"/>
              <a:pPr>
                <a:defRPr/>
              </a:pPr>
              <a:t>11</a:t>
            </a:fld>
            <a:endParaRPr lang="en-US">
              <a:solidFill>
                <a:schemeClr val="tx1"/>
              </a:solidFill>
              <a:effectLst/>
            </a:endParaRPr>
          </a:p>
        </p:txBody>
      </p:sp>
      <p:sp>
        <p:nvSpPr>
          <p:cNvPr id="740354" name="Rectangle 2"/>
          <p:cNvSpPr>
            <a:spLocks noGrp="1" noChangeArrowheads="1"/>
          </p:cNvSpPr>
          <p:nvPr>
            <p:ph type="title" idx="4294967295"/>
          </p:nvPr>
        </p:nvSpPr>
        <p:spPr>
          <a:xfrm>
            <a:off x="2592040" y="395461"/>
            <a:ext cx="6888427" cy="839964"/>
          </a:xfrm>
          <a:prstGeom prst="rect">
            <a:avLst/>
          </a:prstGeom>
        </p:spPr>
        <p:txBody>
          <a:bodyPr lIns="96213" tIns="48107" rIns="96213" bIns="48107"/>
          <a:lstStyle/>
          <a:p>
            <a:pPr algn="l" eaLnBrk="1" hangingPunct="1">
              <a:defRPr/>
            </a:pPr>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Uptime Statistics</a:t>
            </a:r>
          </a:p>
        </p:txBody>
      </p:sp>
      <p:sp>
        <p:nvSpPr>
          <p:cNvPr id="21509" name="Text Box 14"/>
          <p:cNvSpPr txBox="1">
            <a:spLocks noChangeArrowheads="1"/>
          </p:cNvSpPr>
          <p:nvPr/>
        </p:nvSpPr>
        <p:spPr bwMode="auto">
          <a:xfrm>
            <a:off x="2232000" y="5955347"/>
            <a:ext cx="5472608" cy="823506"/>
          </a:xfrm>
          <a:prstGeom prst="rect">
            <a:avLst/>
          </a:prstGeom>
          <a:solidFill>
            <a:srgbClr val="66FFCC"/>
          </a:solidFill>
          <a:ln w="9525">
            <a:noFill/>
            <a:miter lim="800000"/>
            <a:headEnd/>
            <a:tailEnd/>
          </a:ln>
        </p:spPr>
        <p:txBody>
          <a:bodyPr wrap="square" lIns="96213" tIns="48107" rIns="96213" bIns="48107">
            <a:spAutoFit/>
          </a:bodyPr>
          <a:lstStyle/>
          <a:p>
            <a:pPr algn="ctr">
              <a:spcBef>
                <a:spcPct val="50000"/>
              </a:spcBef>
            </a:pPr>
            <a:r>
              <a:rPr lang="en-US" sz="2000" dirty="0">
                <a:solidFill>
                  <a:schemeClr val="tx1"/>
                </a:solidFill>
                <a:latin typeface="Arial" pitchFamily="34" charset="0"/>
              </a:rPr>
              <a:t>Statistics of 2019 at 90% of the total user time</a:t>
            </a:r>
          </a:p>
          <a:p>
            <a:pPr algn="ctr">
              <a:spcBef>
                <a:spcPct val="50000"/>
              </a:spcBef>
            </a:pPr>
            <a:r>
              <a:rPr lang="en-US" sz="2000" dirty="0">
                <a:solidFill>
                  <a:schemeClr val="tx1"/>
                </a:solidFill>
                <a:latin typeface="Arial" pitchFamily="34" charset="0"/>
              </a:rPr>
              <a:t>No downtime due to the injectors</a:t>
            </a:r>
          </a:p>
        </p:txBody>
      </p:sp>
      <p:pic>
        <p:nvPicPr>
          <p:cNvPr id="2" name="Picture 1"/>
          <p:cNvPicPr>
            <a:picLocks noChangeAspect="1"/>
          </p:cNvPicPr>
          <p:nvPr/>
        </p:nvPicPr>
        <p:blipFill>
          <a:blip r:embed="rId2"/>
          <a:stretch>
            <a:fillRect/>
          </a:stretch>
        </p:blipFill>
        <p:spPr>
          <a:xfrm>
            <a:off x="198294" y="1412829"/>
            <a:ext cx="9736156" cy="4365114"/>
          </a:xfrm>
          <a:prstGeom prst="rect">
            <a:avLst/>
          </a:prstGeom>
        </p:spPr>
      </p:pic>
    </p:spTree>
    <p:extLst>
      <p:ext uri="{BB962C8B-B14F-4D97-AF65-F5344CB8AC3E}">
        <p14:creationId xmlns:p14="http://schemas.microsoft.com/office/powerpoint/2010/main" val="2709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2C09315A-F566-4F23-B138-0A4DDD9F4DED}" type="slidenum">
              <a:rPr lang="en-US" smtClean="0"/>
              <a:pPr>
                <a:defRPr/>
              </a:pPr>
              <a:t>12</a:t>
            </a:fld>
            <a:endParaRPr lang="en-US">
              <a:solidFill>
                <a:schemeClr val="tx1"/>
              </a:solidFill>
              <a:effectLst/>
            </a:endParaRPr>
          </a:p>
        </p:txBody>
      </p:sp>
      <p:sp>
        <p:nvSpPr>
          <p:cNvPr id="6" name="Rettangolo 5"/>
          <p:cNvSpPr/>
          <p:nvPr/>
        </p:nvSpPr>
        <p:spPr>
          <a:xfrm>
            <a:off x="2808064" y="611485"/>
            <a:ext cx="4204997" cy="607539"/>
          </a:xfrm>
          <a:prstGeom prst="rect">
            <a:avLst/>
          </a:prstGeom>
        </p:spPr>
        <p:txBody>
          <a:bodyPr wrap="none">
            <a:spAutoFit/>
          </a:bodyPr>
          <a:lstStyle/>
          <a:p>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System failures</a:t>
            </a:r>
            <a:endParaRPr lang="en-US" sz="3600" dirty="0"/>
          </a:p>
        </p:txBody>
      </p:sp>
      <p:pic>
        <p:nvPicPr>
          <p:cNvPr id="4" name="Picture 3"/>
          <p:cNvPicPr>
            <a:picLocks noChangeAspect="1"/>
          </p:cNvPicPr>
          <p:nvPr/>
        </p:nvPicPr>
        <p:blipFill>
          <a:blip r:embed="rId2"/>
          <a:stretch>
            <a:fillRect/>
          </a:stretch>
        </p:blipFill>
        <p:spPr>
          <a:xfrm>
            <a:off x="0" y="1219024"/>
            <a:ext cx="10100157" cy="3880928"/>
          </a:xfrm>
          <a:prstGeom prst="rect">
            <a:avLst/>
          </a:prstGeom>
        </p:spPr>
      </p:pic>
      <p:pic>
        <p:nvPicPr>
          <p:cNvPr id="7" name="Picture 6">
            <a:extLst>
              <a:ext uri="{FF2B5EF4-FFF2-40B4-BE49-F238E27FC236}">
                <a16:creationId xmlns:a16="http://schemas.microsoft.com/office/drawing/2014/main" id="{D349DEE2-4707-4606-BB40-7CA21C2F0AAE}"/>
              </a:ext>
            </a:extLst>
          </p:cNvPr>
          <p:cNvPicPr>
            <a:picLocks noChangeAspect="1"/>
          </p:cNvPicPr>
          <p:nvPr/>
        </p:nvPicPr>
        <p:blipFill>
          <a:blip r:embed="rId3"/>
          <a:stretch>
            <a:fillRect/>
          </a:stretch>
        </p:blipFill>
        <p:spPr>
          <a:xfrm>
            <a:off x="2232000" y="4750407"/>
            <a:ext cx="5945726" cy="2485814"/>
          </a:xfrm>
          <a:prstGeom prst="rect">
            <a:avLst/>
          </a:prstGeom>
        </p:spPr>
      </p:pic>
    </p:spTree>
    <p:extLst>
      <p:ext uri="{BB962C8B-B14F-4D97-AF65-F5344CB8AC3E}">
        <p14:creationId xmlns:p14="http://schemas.microsoft.com/office/powerpoint/2010/main" val="286272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C09315A-F566-4F23-B138-0A4DDD9F4DED}" type="slidenum">
              <a:rPr lang="en-US" smtClean="0"/>
              <a:pPr>
                <a:defRPr/>
              </a:pPr>
              <a:t>13</a:t>
            </a:fld>
            <a:endParaRPr lang="en-US" dirty="0">
              <a:solidFill>
                <a:schemeClr val="tx1"/>
              </a:solidFill>
              <a:effectLst/>
            </a:endParaRPr>
          </a:p>
        </p:txBody>
      </p:sp>
      <p:pic>
        <p:nvPicPr>
          <p:cNvPr id="3" name="Picture 2"/>
          <p:cNvPicPr>
            <a:picLocks noChangeAspect="1"/>
          </p:cNvPicPr>
          <p:nvPr/>
        </p:nvPicPr>
        <p:blipFill>
          <a:blip r:embed="rId2"/>
          <a:stretch>
            <a:fillRect/>
          </a:stretch>
        </p:blipFill>
        <p:spPr>
          <a:xfrm>
            <a:off x="4742686" y="683493"/>
            <a:ext cx="4714875" cy="6336704"/>
          </a:xfrm>
          <a:prstGeom prst="rect">
            <a:avLst/>
          </a:prstGeom>
        </p:spPr>
      </p:pic>
      <p:sp>
        <p:nvSpPr>
          <p:cNvPr id="4" name="TextBox 3"/>
          <p:cNvSpPr txBox="1"/>
          <p:nvPr/>
        </p:nvSpPr>
        <p:spPr>
          <a:xfrm>
            <a:off x="27811" y="1403573"/>
            <a:ext cx="4714875" cy="2153282"/>
          </a:xfrm>
          <a:prstGeom prst="rect">
            <a:avLst/>
          </a:prstGeom>
          <a:noFill/>
        </p:spPr>
        <p:txBody>
          <a:bodyPr wrap="square" rtlCol="0">
            <a:spAutoFit/>
          </a:bodyPr>
          <a:lstStyle/>
          <a:p>
            <a:r>
              <a:rPr lang="it-IT" dirty="0">
                <a:solidFill>
                  <a:schemeClr val="tx1"/>
                </a:solidFill>
              </a:rPr>
              <a:t>Electrical surges or interruptions list during August 2019 from the Electricity company. It is the first time that we have experienced such a situation...and it din’t stop in August..</a:t>
            </a:r>
            <a:endParaRPr lang="en-GB" dirty="0">
              <a:solidFill>
                <a:schemeClr val="tx1"/>
              </a:solidFill>
            </a:endParaRPr>
          </a:p>
        </p:txBody>
      </p:sp>
      <p:pic>
        <p:nvPicPr>
          <p:cNvPr id="5" name="Picture 4">
            <a:extLst>
              <a:ext uri="{FF2B5EF4-FFF2-40B4-BE49-F238E27FC236}">
                <a16:creationId xmlns:a16="http://schemas.microsoft.com/office/drawing/2014/main" id="{9CC755D0-4D91-4A20-9C09-9AEE1A2C2DA1}"/>
              </a:ext>
            </a:extLst>
          </p:cNvPr>
          <p:cNvPicPr>
            <a:picLocks noChangeAspect="1"/>
          </p:cNvPicPr>
          <p:nvPr/>
        </p:nvPicPr>
        <p:blipFill>
          <a:blip r:embed="rId3"/>
          <a:stretch>
            <a:fillRect/>
          </a:stretch>
        </p:blipFill>
        <p:spPr>
          <a:xfrm>
            <a:off x="0" y="3779837"/>
            <a:ext cx="4637048" cy="2564015"/>
          </a:xfrm>
          <a:prstGeom prst="rect">
            <a:avLst/>
          </a:prstGeom>
        </p:spPr>
      </p:pic>
    </p:spTree>
    <p:extLst>
      <p:ext uri="{BB962C8B-B14F-4D97-AF65-F5344CB8AC3E}">
        <p14:creationId xmlns:p14="http://schemas.microsoft.com/office/powerpoint/2010/main" val="2775640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1"/>
          <p:cNvSpPr>
            <a:spLocks noGrp="1"/>
          </p:cNvSpPr>
          <p:nvPr>
            <p:ph type="sldNum" sz="quarter" idx="10"/>
          </p:nvPr>
        </p:nvSpPr>
        <p:spPr/>
        <p:txBody>
          <a:bodyPr/>
          <a:lstStyle/>
          <a:p>
            <a:pPr>
              <a:defRPr/>
            </a:pPr>
            <a:fld id="{C1DC8B31-0366-4C2D-A18C-AF157C3D66B0}" type="slidenum">
              <a:rPr lang="en-US"/>
              <a:pPr>
                <a:defRPr/>
              </a:pPr>
              <a:t>14</a:t>
            </a:fld>
            <a:endParaRPr lang="en-US">
              <a:solidFill>
                <a:schemeClr val="tx1"/>
              </a:solidFill>
              <a:effectLst/>
            </a:endParaRPr>
          </a:p>
        </p:txBody>
      </p:sp>
      <p:sp>
        <p:nvSpPr>
          <p:cNvPr id="569353" name="Rectangle 9"/>
          <p:cNvSpPr>
            <a:spLocks noGrp="1" noChangeArrowheads="1"/>
          </p:cNvSpPr>
          <p:nvPr>
            <p:ph type="title" idx="4294967295"/>
          </p:nvPr>
        </p:nvSpPr>
        <p:spPr>
          <a:xfrm>
            <a:off x="3240112" y="323453"/>
            <a:ext cx="5040313" cy="526728"/>
          </a:xfrm>
          <a:prstGeom prst="rect">
            <a:avLst/>
          </a:prstGeom>
        </p:spPr>
        <p:txBody>
          <a:bodyPr lIns="96213" tIns="48107" rIns="96213" bIns="48107"/>
          <a:lstStyle/>
          <a:p>
            <a:pPr algn="l" eaLnBrk="1" hangingPunct="1">
              <a:defRPr/>
            </a:pPr>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Top-up statistics</a:t>
            </a:r>
          </a:p>
        </p:txBody>
      </p:sp>
      <p:sp>
        <p:nvSpPr>
          <p:cNvPr id="23556" name="Text Box 10"/>
          <p:cNvSpPr txBox="1">
            <a:spLocks noChangeArrowheads="1"/>
          </p:cNvSpPr>
          <p:nvPr/>
        </p:nvSpPr>
        <p:spPr bwMode="auto">
          <a:xfrm>
            <a:off x="5967768" y="1193224"/>
            <a:ext cx="3791873" cy="2658945"/>
          </a:xfrm>
          <a:prstGeom prst="rect">
            <a:avLst/>
          </a:prstGeom>
          <a:noFill/>
          <a:ln w="28575">
            <a:solidFill>
              <a:schemeClr val="tx1"/>
            </a:solidFill>
            <a:miter lim="800000"/>
            <a:headEnd/>
            <a:tailEnd/>
          </a:ln>
        </p:spPr>
        <p:txBody>
          <a:bodyPr wrap="square" lIns="96213" tIns="48107" rIns="96213" bIns="48107">
            <a:spAutoFit/>
          </a:bodyPr>
          <a:lstStyle/>
          <a:p>
            <a:pPr algn="just">
              <a:spcBef>
                <a:spcPct val="50000"/>
              </a:spcBef>
            </a:pPr>
            <a:r>
              <a:rPr lang="en-US" sz="2500" dirty="0">
                <a:solidFill>
                  <a:schemeClr val="accent2"/>
                </a:solidFill>
              </a:rPr>
              <a:t>During top-up systems run well and the top-up % of user beam-time is high. The remaining ≤2% is due to failures that, however,  do not impact on the availability.</a:t>
            </a:r>
            <a:r>
              <a:rPr lang="en-US" sz="2900" dirty="0">
                <a:solidFill>
                  <a:schemeClr val="accent2"/>
                </a:solidFill>
              </a:rPr>
              <a:t> </a:t>
            </a:r>
          </a:p>
        </p:txBody>
      </p:sp>
      <p:sp>
        <p:nvSpPr>
          <p:cNvPr id="7" name="Text Box 20"/>
          <p:cNvSpPr txBox="1">
            <a:spLocks noChangeArrowheads="1"/>
          </p:cNvSpPr>
          <p:nvPr/>
        </p:nvSpPr>
        <p:spPr bwMode="auto">
          <a:xfrm>
            <a:off x="134920" y="5002216"/>
            <a:ext cx="2516882" cy="1477328"/>
          </a:xfrm>
          <a:prstGeom prst="rect">
            <a:avLst/>
          </a:prstGeom>
          <a:solidFill>
            <a:srgbClr val="0070C0"/>
          </a:solidFill>
          <a:ln w="12700">
            <a:noFill/>
            <a:miter lim="800000"/>
            <a:headEnd/>
            <a:tailEnd/>
          </a:ln>
        </p:spPr>
        <p:txBody>
          <a:bodyPr wrap="square">
            <a:spAutoFit/>
          </a:bodyPr>
          <a:lstStyle/>
          <a:p>
            <a:pPr algn="just">
              <a:spcBef>
                <a:spcPct val="50000"/>
              </a:spcBef>
            </a:pPr>
            <a:r>
              <a:rPr lang="en-US" sz="1800" dirty="0">
                <a:latin typeface="Arial" charset="0"/>
              </a:rPr>
              <a:t>Distribution of </a:t>
            </a:r>
            <a:r>
              <a:rPr lang="en-US" sz="1800" dirty="0" err="1">
                <a:latin typeface="Arial" charset="0"/>
              </a:rPr>
              <a:t>Topup</a:t>
            </a:r>
            <a:r>
              <a:rPr lang="en-US" sz="1800" dirty="0">
                <a:latin typeface="Arial" charset="0"/>
              </a:rPr>
              <a:t> failures in % of user beam time due to various parts of the </a:t>
            </a:r>
            <a:r>
              <a:rPr lang="en-US" sz="1800" dirty="0" err="1">
                <a:latin typeface="Arial" charset="0"/>
              </a:rPr>
              <a:t>Accel</a:t>
            </a:r>
            <a:r>
              <a:rPr lang="en-US" sz="1800" dirty="0">
                <a:latin typeface="Arial" charset="0"/>
              </a:rPr>
              <a:t>. complex</a:t>
            </a:r>
            <a:endParaRPr lang="en-US" sz="2400" dirty="0"/>
          </a:p>
        </p:txBody>
      </p:sp>
      <p:pic>
        <p:nvPicPr>
          <p:cNvPr id="4" name="Picture 3"/>
          <p:cNvPicPr>
            <a:picLocks noChangeAspect="1"/>
          </p:cNvPicPr>
          <p:nvPr/>
        </p:nvPicPr>
        <p:blipFill>
          <a:blip r:embed="rId2"/>
          <a:stretch>
            <a:fillRect/>
          </a:stretch>
        </p:blipFill>
        <p:spPr>
          <a:xfrm>
            <a:off x="134920" y="1063851"/>
            <a:ext cx="5694158" cy="3237257"/>
          </a:xfrm>
          <a:prstGeom prst="rect">
            <a:avLst/>
          </a:prstGeom>
        </p:spPr>
      </p:pic>
      <p:pic>
        <p:nvPicPr>
          <p:cNvPr id="5" name="Picture 4"/>
          <p:cNvPicPr>
            <a:picLocks noChangeAspect="1"/>
          </p:cNvPicPr>
          <p:nvPr/>
        </p:nvPicPr>
        <p:blipFill>
          <a:blip r:embed="rId3"/>
          <a:stretch>
            <a:fillRect/>
          </a:stretch>
        </p:blipFill>
        <p:spPr>
          <a:xfrm>
            <a:off x="2943712" y="4514778"/>
            <a:ext cx="6739913" cy="2434239"/>
          </a:xfrm>
          <a:prstGeom prst="rect">
            <a:avLst/>
          </a:prstGeom>
        </p:spPr>
      </p:pic>
    </p:spTree>
    <p:extLst>
      <p:ext uri="{BB962C8B-B14F-4D97-AF65-F5344CB8AC3E}">
        <p14:creationId xmlns:p14="http://schemas.microsoft.com/office/powerpoint/2010/main" val="109796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A2B17634-2EE7-4E03-AA3C-64F23D191D5A}" type="slidenum">
              <a:rPr lang="en-US"/>
              <a:pPr>
                <a:defRPr/>
              </a:pPr>
              <a:t>15</a:t>
            </a:fld>
            <a:endParaRPr lang="en-US">
              <a:solidFill>
                <a:schemeClr val="tx1"/>
              </a:solidFill>
              <a:effectLst/>
            </a:endParaRPr>
          </a:p>
        </p:txBody>
      </p:sp>
      <p:sp>
        <p:nvSpPr>
          <p:cNvPr id="20483" name="Text Box 14"/>
          <p:cNvSpPr txBox="1">
            <a:spLocks noChangeArrowheads="1"/>
          </p:cNvSpPr>
          <p:nvPr/>
        </p:nvSpPr>
        <p:spPr bwMode="auto">
          <a:xfrm>
            <a:off x="180363" y="5808801"/>
            <a:ext cx="9649073" cy="1056006"/>
          </a:xfrm>
          <a:prstGeom prst="rect">
            <a:avLst/>
          </a:prstGeom>
          <a:solidFill>
            <a:schemeClr val="accent4">
              <a:lumMod val="75000"/>
            </a:schemeClr>
          </a:solidFill>
          <a:ln w="9525">
            <a:noFill/>
            <a:miter lim="800000"/>
            <a:headEnd/>
            <a:tailEnd/>
          </a:ln>
        </p:spPr>
        <p:txBody>
          <a:bodyPr wrap="square" lIns="96213" tIns="48107" rIns="96213" bIns="48107">
            <a:spAutoFit/>
          </a:bodyPr>
          <a:lstStyle/>
          <a:p>
            <a:pPr algn="l">
              <a:spcBef>
                <a:spcPct val="50000"/>
              </a:spcBef>
            </a:pPr>
            <a:r>
              <a:rPr lang="en-US" sz="2500" dirty="0">
                <a:latin typeface="Arial" pitchFamily="34" charset="0"/>
              </a:rPr>
              <a:t>Note: the failures here are not considered as downtime, BUT </a:t>
            </a:r>
            <a:r>
              <a:rPr lang="en-US" sz="2100" b="1" i="1" dirty="0">
                <a:latin typeface="Arial" pitchFamily="34" charset="0"/>
              </a:rPr>
              <a:t>they can be considered (and therefore not shown here) if the intensity goes below 50% of the nominal.</a:t>
            </a:r>
          </a:p>
        </p:txBody>
      </p:sp>
      <p:sp>
        <p:nvSpPr>
          <p:cNvPr id="20484" name="Rettangolo 4"/>
          <p:cNvSpPr>
            <a:spLocks noChangeArrowheads="1"/>
          </p:cNvSpPr>
          <p:nvPr/>
        </p:nvSpPr>
        <p:spPr bwMode="auto">
          <a:xfrm>
            <a:off x="791840" y="1115541"/>
            <a:ext cx="8629691" cy="397685"/>
          </a:xfrm>
          <a:prstGeom prst="rect">
            <a:avLst/>
          </a:prstGeom>
          <a:noFill/>
          <a:ln w="9525">
            <a:noFill/>
            <a:miter lim="800000"/>
            <a:headEnd/>
            <a:tailEnd/>
          </a:ln>
        </p:spPr>
        <p:txBody>
          <a:bodyPr wrap="square" lIns="96213" tIns="48107" rIns="96213" bIns="48107">
            <a:spAutoFit/>
          </a:bodyPr>
          <a:lstStyle/>
          <a:p>
            <a:pPr algn="l">
              <a:spcBef>
                <a:spcPct val="50000"/>
              </a:spcBef>
            </a:pPr>
            <a:r>
              <a:rPr lang="en-US" sz="2100" b="1" i="1" dirty="0">
                <a:solidFill>
                  <a:schemeClr val="tx1"/>
                </a:solidFill>
                <a:latin typeface="Arial" pitchFamily="34" charset="0"/>
              </a:rPr>
              <a:t>considered when the intensity is less than 99.5% of the nominal </a:t>
            </a:r>
            <a:r>
              <a:rPr lang="en-US" sz="2100" dirty="0">
                <a:solidFill>
                  <a:schemeClr val="tx1"/>
                </a:solidFill>
                <a:latin typeface="Arial" pitchFamily="34" charset="0"/>
              </a:rPr>
              <a:t> </a:t>
            </a:r>
          </a:p>
        </p:txBody>
      </p:sp>
      <p:sp>
        <p:nvSpPr>
          <p:cNvPr id="6" name="Rectangle 9"/>
          <p:cNvSpPr txBox="1">
            <a:spLocks noChangeArrowheads="1"/>
          </p:cNvSpPr>
          <p:nvPr/>
        </p:nvSpPr>
        <p:spPr bwMode="auto">
          <a:xfrm>
            <a:off x="2714014" y="262489"/>
            <a:ext cx="5040313" cy="526728"/>
          </a:xfrm>
          <a:prstGeom prst="rect">
            <a:avLst/>
          </a:prstGeom>
          <a:noFill/>
          <a:ln w="9525">
            <a:noFill/>
            <a:miter lim="800000"/>
            <a:headEnd/>
            <a:tailEnd/>
          </a:ln>
        </p:spPr>
        <p:txBody>
          <a:bodyPr lIns="96213" tIns="48107" rIns="96213" bIns="48107" anchor="ctr"/>
          <a:lstStyle/>
          <a:p>
            <a:pPr algn="l" eaLnBrk="1" hangingPunct="1">
              <a:defRPr/>
            </a:pPr>
            <a:r>
              <a:rPr lang="en-US" sz="3600" b="1" i="1" dirty="0">
                <a:solidFill>
                  <a:schemeClr val="tx2"/>
                </a:solidFill>
                <a:effectLst>
                  <a:outerShdw blurRad="38100" dist="38100" dir="2700000" algn="tl">
                    <a:srgbClr val="000000"/>
                  </a:outerShdw>
                </a:effectLst>
                <a:latin typeface="Verdana" pitchFamily="34" charset="0"/>
              </a:rPr>
              <a:t>Top-up downtime</a:t>
            </a:r>
          </a:p>
        </p:txBody>
      </p:sp>
      <p:pic>
        <p:nvPicPr>
          <p:cNvPr id="3" name="Picture 2"/>
          <p:cNvPicPr>
            <a:picLocks noChangeAspect="1"/>
          </p:cNvPicPr>
          <p:nvPr/>
        </p:nvPicPr>
        <p:blipFill>
          <a:blip r:embed="rId2"/>
          <a:stretch>
            <a:fillRect/>
          </a:stretch>
        </p:blipFill>
        <p:spPr>
          <a:xfrm>
            <a:off x="132848" y="1691605"/>
            <a:ext cx="9823723" cy="3933985"/>
          </a:xfrm>
          <a:prstGeom prst="rect">
            <a:avLst/>
          </a:prstGeom>
        </p:spPr>
      </p:pic>
    </p:spTree>
    <p:extLst>
      <p:ext uri="{BB962C8B-B14F-4D97-AF65-F5344CB8AC3E}">
        <p14:creationId xmlns:p14="http://schemas.microsoft.com/office/powerpoint/2010/main" val="2991312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952080" y="250924"/>
            <a:ext cx="7053933"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2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Present developments</a:t>
            </a: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16</a:t>
            </a:fld>
            <a:endParaRPr lang="it-IT" dirty="0"/>
          </a:p>
        </p:txBody>
      </p:sp>
      <p:sp>
        <p:nvSpPr>
          <p:cNvPr id="9" name="Rectangle 6"/>
          <p:cNvSpPr txBox="1">
            <a:spLocks noChangeArrowheads="1"/>
          </p:cNvSpPr>
          <p:nvPr/>
        </p:nvSpPr>
        <p:spPr bwMode="auto">
          <a:xfrm>
            <a:off x="143768" y="1187548"/>
            <a:ext cx="9649072" cy="4251027"/>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defRPr/>
            </a:pPr>
            <a:endParaRPr lang="en-US" sz="1400" dirty="0">
              <a:solidFill>
                <a:schemeClr val="tx1"/>
              </a:solidFill>
            </a:endParaRPr>
          </a:p>
          <a:p>
            <a:pPr marL="342900" indent="-342900" eaLnBrk="1" hangingPunct="1">
              <a:lnSpc>
                <a:spcPct val="90000"/>
              </a:lnSpc>
              <a:buFont typeface="Wingdings" panose="05000000000000000000" pitchFamily="2" charset="2"/>
              <a:buChar char="Ø"/>
              <a:defRPr/>
            </a:pPr>
            <a:r>
              <a:rPr lang="en-US" dirty="0">
                <a:solidFill>
                  <a:schemeClr val="tx1"/>
                </a:solidFill>
                <a:latin typeface="Arial" pitchFamily="34" charset="0"/>
                <a:cs typeface="Arial" pitchFamily="34" charset="0"/>
              </a:rPr>
              <a:t> Tunnel temperature stabilization -&gt; better than ±0.5</a:t>
            </a:r>
            <a:r>
              <a:rPr lang="en-US" baseline="30000" dirty="0">
                <a:solidFill>
                  <a:schemeClr val="tx1"/>
                </a:solidFill>
                <a:latin typeface="Arial" pitchFamily="34" charset="0"/>
                <a:cs typeface="Arial" pitchFamily="34" charset="0"/>
              </a:rPr>
              <a:t>0</a:t>
            </a:r>
            <a:r>
              <a:rPr lang="en-US" dirty="0">
                <a:solidFill>
                  <a:schemeClr val="tx1"/>
                </a:solidFill>
                <a:latin typeface="Arial" pitchFamily="34" charset="0"/>
                <a:cs typeface="Arial" pitchFamily="34" charset="0"/>
              </a:rPr>
              <a:t>C</a:t>
            </a:r>
          </a:p>
          <a:p>
            <a:pPr marL="342900" indent="-342900" eaLnBrk="1" hangingPunct="1">
              <a:lnSpc>
                <a:spcPct val="90000"/>
              </a:lnSpc>
              <a:buFont typeface="Wingdings" panose="05000000000000000000" pitchFamily="2" charset="2"/>
              <a:buChar char="Ø"/>
              <a:defRPr/>
            </a:pPr>
            <a:r>
              <a:rPr lang="en-US" dirty="0">
                <a:solidFill>
                  <a:schemeClr val="tx1"/>
                </a:solidFill>
                <a:latin typeface="Arial" pitchFamily="34" charset="0"/>
                <a:cs typeface="Arial" pitchFamily="34" charset="0"/>
              </a:rPr>
              <a:t> Upgrade of the interlock system -&gt; completed</a:t>
            </a:r>
          </a:p>
          <a:p>
            <a:pPr marL="342900" indent="-342900" eaLnBrk="1" hangingPunct="1">
              <a:buFont typeface="Wingdings" panose="05000000000000000000" pitchFamily="2" charset="2"/>
              <a:buChar char="Ø"/>
              <a:defRPr/>
            </a:pPr>
            <a:r>
              <a:rPr lang="en-US" dirty="0">
                <a:solidFill>
                  <a:schemeClr val="tx1"/>
                </a:solidFill>
              </a:rPr>
              <a:t> PS-controls upgrade -&gt; finished</a:t>
            </a:r>
          </a:p>
          <a:p>
            <a:pPr marL="342900" indent="-342900" eaLnBrk="1" hangingPunct="1">
              <a:buFont typeface="Wingdings" panose="05000000000000000000" pitchFamily="2" charset="2"/>
              <a:buChar char="Ø"/>
              <a:defRPr/>
            </a:pPr>
            <a:r>
              <a:rPr lang="en-US" dirty="0">
                <a:solidFill>
                  <a:schemeClr val="tx1"/>
                </a:solidFill>
              </a:rPr>
              <a:t> RF upgrade (booster Solid State Amplifier) -&gt; completed</a:t>
            </a:r>
          </a:p>
          <a:p>
            <a:pPr marL="342900" indent="-342900" eaLnBrk="1" hangingPunct="1">
              <a:buFont typeface="Wingdings" panose="05000000000000000000" pitchFamily="2" charset="2"/>
              <a:buChar char="Ø"/>
              <a:defRPr/>
            </a:pPr>
            <a:r>
              <a:rPr lang="en-US" dirty="0">
                <a:solidFill>
                  <a:schemeClr val="tx1"/>
                </a:solidFill>
              </a:rPr>
              <a:t> Replacement of all Elettra RF amplifiers with SS-&gt; in progress</a:t>
            </a:r>
            <a:endParaRPr lang="en-US" b="1" dirty="0">
              <a:solidFill>
                <a:schemeClr val="tx1"/>
              </a:solidFill>
            </a:endParaRPr>
          </a:p>
          <a:p>
            <a:pPr marL="342900" indent="-342900" eaLnBrk="1" hangingPunct="1">
              <a:buFont typeface="Wingdings" panose="05000000000000000000" pitchFamily="2" charset="2"/>
              <a:buChar char="Ø"/>
              <a:defRPr/>
            </a:pPr>
            <a:r>
              <a:rPr lang="en-US" dirty="0">
                <a:solidFill>
                  <a:schemeClr val="tx1"/>
                </a:solidFill>
              </a:rPr>
              <a:t> Upgrade vacuum system electronics -&gt; completed</a:t>
            </a:r>
          </a:p>
          <a:p>
            <a:pPr marL="342900" indent="-342900" eaLnBrk="1" hangingPunct="1">
              <a:buFont typeface="Wingdings" panose="05000000000000000000" pitchFamily="2" charset="2"/>
              <a:buChar char="Ø"/>
              <a:defRPr/>
            </a:pPr>
            <a:r>
              <a:rPr lang="en-US" dirty="0">
                <a:solidFill>
                  <a:schemeClr val="tx1"/>
                </a:solidFill>
              </a:rPr>
              <a:t> TMFB upgrade -&gt; completed</a:t>
            </a:r>
          </a:p>
          <a:p>
            <a:pPr marL="342900" indent="-342900" eaLnBrk="1" hangingPunct="1">
              <a:buFont typeface="Wingdings" panose="05000000000000000000" pitchFamily="2" charset="2"/>
              <a:buChar char="Ø"/>
              <a:defRPr/>
            </a:pPr>
            <a:r>
              <a:rPr lang="en-US" dirty="0">
                <a:solidFill>
                  <a:schemeClr val="tx1"/>
                </a:solidFill>
              </a:rPr>
              <a:t> LMBF upgrade -&gt; in progress</a:t>
            </a:r>
          </a:p>
          <a:p>
            <a:pPr marL="342900" indent="-342900" eaLnBrk="1" hangingPunct="1">
              <a:buFont typeface="Wingdings" panose="05000000000000000000" pitchFamily="2" charset="2"/>
              <a:buChar char="Ø"/>
              <a:defRPr/>
            </a:pPr>
            <a:r>
              <a:rPr lang="en-US" dirty="0">
                <a:solidFill>
                  <a:schemeClr val="tx1"/>
                </a:solidFill>
              </a:rPr>
              <a:t> Build new bpm electronics (detectors) -&gt; 8 in construction and 200 in collaboration with external company </a:t>
            </a:r>
          </a:p>
          <a:p>
            <a:pPr marL="342900" indent="-342900" eaLnBrk="1" hangingPunct="1">
              <a:buFont typeface="Wingdings" panose="05000000000000000000" pitchFamily="2" charset="2"/>
              <a:buChar char="Ø"/>
              <a:defRPr/>
            </a:pPr>
            <a:r>
              <a:rPr lang="en-US" dirty="0">
                <a:solidFill>
                  <a:schemeClr val="tx1"/>
                </a:solidFill>
              </a:rPr>
              <a:t> Quench protection system -&gt; completed, in operation</a:t>
            </a:r>
          </a:p>
          <a:p>
            <a:pPr marL="342900" indent="-342900" eaLnBrk="1" hangingPunct="1">
              <a:buFont typeface="Wingdings" panose="05000000000000000000" pitchFamily="2" charset="2"/>
              <a:buChar char="Ø"/>
              <a:defRPr/>
            </a:pPr>
            <a:r>
              <a:rPr lang="en-US" dirty="0">
                <a:solidFill>
                  <a:schemeClr val="tx1"/>
                </a:solidFill>
              </a:rPr>
              <a:t> Complete realignment in parts for the past 1 1/2 years-&gt;competed</a:t>
            </a:r>
          </a:p>
          <a:p>
            <a:pPr marL="0" indent="0" eaLnBrk="1" hangingPunct="1">
              <a:defRPr/>
            </a:pPr>
            <a:endParaRPr lang="en-US" dirty="0">
              <a:solidFill>
                <a:schemeClr val="tx1"/>
              </a:solidFill>
            </a:endParaRPr>
          </a:p>
          <a:p>
            <a:pPr marL="0" indent="0" eaLnBrk="1" hangingPunct="1">
              <a:defRPr/>
            </a:pPr>
            <a:endParaRPr lang="en-US" dirty="0">
              <a:solidFill>
                <a:schemeClr val="tx1"/>
              </a:solidFill>
            </a:endParaRPr>
          </a:p>
          <a:p>
            <a:pPr eaLnBrk="1" hangingPunct="1">
              <a:buFont typeface="Wingdings" pitchFamily="2" charset="2"/>
              <a:buChar char="q"/>
              <a:defRPr/>
            </a:pPr>
            <a:endParaRPr lang="en-US" dirty="0">
              <a:solidFill>
                <a:schemeClr val="tx1"/>
              </a:solidFill>
            </a:endParaRPr>
          </a:p>
          <a:p>
            <a:pPr eaLnBrk="1" hangingPunct="1">
              <a:lnSpc>
                <a:spcPct val="90000"/>
              </a:lnSpc>
              <a:spcBef>
                <a:spcPct val="20000"/>
              </a:spcBef>
              <a:spcAft>
                <a:spcPts val="600"/>
              </a:spcAft>
              <a:buClrTx/>
              <a:buFont typeface="Wingdings" charset="0"/>
              <a:buChar char="§"/>
            </a:pPr>
            <a:endParaRPr lang="en-US" sz="1800" dirty="0">
              <a:solidFill>
                <a:schemeClr val="tx1"/>
              </a:solidFill>
            </a:endParaRPr>
          </a:p>
          <a:p>
            <a:pPr eaLnBrk="1" hangingPunct="1">
              <a:lnSpc>
                <a:spcPct val="90000"/>
              </a:lnSpc>
              <a:spcBef>
                <a:spcPct val="20000"/>
              </a:spcBef>
              <a:spcAft>
                <a:spcPts val="600"/>
              </a:spcAft>
              <a:buClrTx/>
            </a:pPr>
            <a:endParaRPr lang="en-US" sz="1800" dirty="0">
              <a:solidFill>
                <a:schemeClr val="tx1"/>
              </a:solidFill>
            </a:endParaRPr>
          </a:p>
        </p:txBody>
      </p:sp>
      <p:sp>
        <p:nvSpPr>
          <p:cNvPr id="6" name="CasellaDiTesto 5"/>
          <p:cNvSpPr txBox="1"/>
          <p:nvPr/>
        </p:nvSpPr>
        <p:spPr>
          <a:xfrm>
            <a:off x="135089" y="5638976"/>
            <a:ext cx="9649072" cy="1466299"/>
          </a:xfrm>
          <a:prstGeom prst="rect">
            <a:avLst/>
          </a:prstGeom>
          <a:noFill/>
          <a:ln w="12700">
            <a:solidFill>
              <a:schemeClr val="tx1"/>
            </a:solidFill>
          </a:ln>
        </p:spPr>
        <p:txBody>
          <a:bodyPr wrap="square" rtlCol="0">
            <a:spAutoFit/>
          </a:bodyPr>
          <a:lstStyle/>
          <a:p>
            <a:pPr marL="342900" indent="-342900">
              <a:buFont typeface="Wingdings" panose="05000000000000000000" pitchFamily="2" charset="2"/>
              <a:buChar char="v"/>
            </a:pPr>
            <a:r>
              <a:rPr lang="en-US" dirty="0">
                <a:solidFill>
                  <a:schemeClr val="tx1"/>
                </a:solidFill>
              </a:rPr>
              <a:t> Fixed gap undulators -&gt; the one constructed and  installed in      		for the beam line </a:t>
            </a:r>
            <a:r>
              <a:rPr lang="en-US" dirty="0" err="1">
                <a:solidFill>
                  <a:schemeClr val="tx1"/>
                </a:solidFill>
              </a:rPr>
              <a:t>Aloisa</a:t>
            </a:r>
            <a:r>
              <a:rPr lang="en-US" dirty="0">
                <a:solidFill>
                  <a:schemeClr val="tx1"/>
                </a:solidFill>
              </a:rPr>
              <a:t> performs very well</a:t>
            </a:r>
          </a:p>
          <a:p>
            <a:pPr marL="342900" indent="-342900" algn="just">
              <a:buFont typeface="Wingdings" panose="05000000000000000000" pitchFamily="2" charset="2"/>
              <a:buChar char="v"/>
            </a:pPr>
            <a:r>
              <a:rPr lang="en-US" dirty="0">
                <a:solidFill>
                  <a:schemeClr val="tx1"/>
                </a:solidFill>
              </a:rPr>
              <a:t> A double fixed gap undulator for </a:t>
            </a:r>
            <a:r>
              <a:rPr lang="en-US" dirty="0" err="1">
                <a:solidFill>
                  <a:schemeClr val="tx1"/>
                </a:solidFill>
              </a:rPr>
              <a:t>TwinMic</a:t>
            </a:r>
            <a:r>
              <a:rPr lang="en-US" dirty="0">
                <a:solidFill>
                  <a:schemeClr val="tx1"/>
                </a:solidFill>
              </a:rPr>
              <a:t> in progress. </a:t>
            </a:r>
          </a:p>
          <a:p>
            <a:pPr marL="342900" indent="-342900" algn="just">
              <a:buFont typeface="Wingdings" panose="05000000000000000000" pitchFamily="2" charset="2"/>
              <a:buChar char="v"/>
            </a:pPr>
            <a:r>
              <a:rPr lang="en-US" dirty="0">
                <a:solidFill>
                  <a:schemeClr val="tx1"/>
                </a:solidFill>
              </a:rPr>
              <a:t> Two new undulators (MOST project)                    </a:t>
            </a:r>
            <a:r>
              <a:rPr lang="en-GB" i="1" dirty="0">
                <a:solidFill>
                  <a:schemeClr val="tx1"/>
                </a:solidFill>
              </a:rPr>
              <a:t>(ref: B. </a:t>
            </a:r>
            <a:r>
              <a:rPr lang="en-GB" i="1" dirty="0" err="1">
                <a:solidFill>
                  <a:schemeClr val="tx1"/>
                </a:solidFill>
              </a:rPr>
              <a:t>Diviacco</a:t>
            </a:r>
            <a:r>
              <a:rPr lang="en-GB" i="1" dirty="0">
                <a:solidFill>
                  <a:schemeClr val="tx1"/>
                </a:solidFill>
              </a:rPr>
              <a:t>) </a:t>
            </a:r>
            <a:endParaRPr lang="en-US" i="1" dirty="0">
              <a:solidFill>
                <a:schemeClr val="tx1"/>
              </a:solidFill>
            </a:endParaRPr>
          </a:p>
        </p:txBody>
      </p:sp>
    </p:spTree>
    <p:extLst>
      <p:ext uri="{BB962C8B-B14F-4D97-AF65-F5344CB8AC3E}">
        <p14:creationId xmlns:p14="http://schemas.microsoft.com/office/powerpoint/2010/main" val="56392390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C09315A-F566-4F23-B138-0A4DDD9F4DED}" type="slidenum">
              <a:rPr lang="en-US" smtClean="0"/>
              <a:pPr>
                <a:defRPr/>
              </a:pPr>
              <a:t>17</a:t>
            </a:fld>
            <a:endParaRPr lang="en-US" dirty="0">
              <a:solidFill>
                <a:schemeClr val="tx1"/>
              </a:solidFill>
              <a:effectLst/>
            </a:endParaRPr>
          </a:p>
        </p:txBody>
      </p:sp>
      <p:pic>
        <p:nvPicPr>
          <p:cNvPr id="3" name="Picture 2"/>
          <p:cNvPicPr>
            <a:picLocks noChangeAspect="1"/>
          </p:cNvPicPr>
          <p:nvPr/>
        </p:nvPicPr>
        <p:blipFill>
          <a:blip r:embed="rId2"/>
          <a:stretch>
            <a:fillRect/>
          </a:stretch>
        </p:blipFill>
        <p:spPr>
          <a:xfrm>
            <a:off x="288800" y="785356"/>
            <a:ext cx="9144000" cy="2628900"/>
          </a:xfrm>
          <a:prstGeom prst="rect">
            <a:avLst/>
          </a:prstGeom>
        </p:spPr>
      </p:pic>
      <p:pic>
        <p:nvPicPr>
          <p:cNvPr id="4" name="Picture 3"/>
          <p:cNvPicPr>
            <a:picLocks noChangeAspect="1"/>
          </p:cNvPicPr>
          <p:nvPr/>
        </p:nvPicPr>
        <p:blipFill>
          <a:blip r:embed="rId3"/>
          <a:stretch>
            <a:fillRect/>
          </a:stretch>
        </p:blipFill>
        <p:spPr>
          <a:xfrm>
            <a:off x="314106" y="3402469"/>
            <a:ext cx="9144000" cy="3371850"/>
          </a:xfrm>
          <a:prstGeom prst="rect">
            <a:avLst/>
          </a:prstGeom>
        </p:spPr>
      </p:pic>
      <p:pic>
        <p:nvPicPr>
          <p:cNvPr id="6" name="Picture 5"/>
          <p:cNvPicPr>
            <a:picLocks noChangeAspect="1"/>
          </p:cNvPicPr>
          <p:nvPr/>
        </p:nvPicPr>
        <p:blipFill>
          <a:blip r:embed="rId4"/>
          <a:stretch>
            <a:fillRect/>
          </a:stretch>
        </p:blipFill>
        <p:spPr>
          <a:xfrm>
            <a:off x="6120431" y="4993203"/>
            <a:ext cx="3960194" cy="2224123"/>
          </a:xfrm>
          <a:prstGeom prst="rect">
            <a:avLst/>
          </a:prstGeom>
        </p:spPr>
      </p:pic>
      <p:sp>
        <p:nvSpPr>
          <p:cNvPr id="7" name="TextBox 6">
            <a:extLst>
              <a:ext uri="{FF2B5EF4-FFF2-40B4-BE49-F238E27FC236}">
                <a16:creationId xmlns:a16="http://schemas.microsoft.com/office/drawing/2014/main" id="{78159800-F7D7-4925-AE48-A2616D6F994D}"/>
              </a:ext>
            </a:extLst>
          </p:cNvPr>
          <p:cNvSpPr txBox="1"/>
          <p:nvPr/>
        </p:nvSpPr>
        <p:spPr>
          <a:xfrm>
            <a:off x="2736055" y="179437"/>
            <a:ext cx="7055769" cy="378565"/>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Realignment after 8 years in total DL=5 mm</a:t>
            </a:r>
            <a:endParaRPr lang="en-GB" sz="20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018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18</a:t>
            </a:fld>
            <a:endParaRPr lang="it-IT" dirty="0"/>
          </a:p>
        </p:txBody>
      </p:sp>
      <p:pic>
        <p:nvPicPr>
          <p:cNvPr id="7" name="Immagine 6" descr="20160628_115901.jpg"/>
          <p:cNvPicPr>
            <a:picLocks noChangeAspect="1"/>
          </p:cNvPicPr>
          <p:nvPr/>
        </p:nvPicPr>
        <p:blipFill>
          <a:blip r:embed="rId2"/>
          <a:stretch>
            <a:fillRect/>
          </a:stretch>
        </p:blipFill>
        <p:spPr>
          <a:xfrm>
            <a:off x="143768" y="3995861"/>
            <a:ext cx="4864540" cy="2736304"/>
          </a:xfrm>
          <a:prstGeom prst="rect">
            <a:avLst/>
          </a:prstGeom>
        </p:spPr>
      </p:pic>
      <p:sp>
        <p:nvSpPr>
          <p:cNvPr id="9" name="CasellaDiTesto 8"/>
          <p:cNvSpPr txBox="1"/>
          <p:nvPr/>
        </p:nvSpPr>
        <p:spPr>
          <a:xfrm>
            <a:off x="359792" y="4067869"/>
            <a:ext cx="1080120" cy="435825"/>
          </a:xfrm>
          <a:prstGeom prst="rect">
            <a:avLst/>
          </a:prstGeom>
          <a:noFill/>
        </p:spPr>
        <p:txBody>
          <a:bodyPr wrap="square" rtlCol="0">
            <a:spAutoFit/>
          </a:bodyPr>
          <a:lstStyle/>
          <a:p>
            <a:r>
              <a:rPr lang="en-US" dirty="0"/>
              <a:t>APU</a:t>
            </a:r>
          </a:p>
        </p:txBody>
      </p:sp>
      <p:sp>
        <p:nvSpPr>
          <p:cNvPr id="13" name="CasellaDiTesto 12"/>
          <p:cNvSpPr txBox="1"/>
          <p:nvPr/>
        </p:nvSpPr>
        <p:spPr>
          <a:xfrm>
            <a:off x="3024088" y="323453"/>
            <a:ext cx="6192688" cy="607539"/>
          </a:xfrm>
          <a:prstGeom prst="rect">
            <a:avLst/>
          </a:prstGeom>
          <a:noFill/>
        </p:spPr>
        <p:txBody>
          <a:bodyPr wrap="square" rtlCol="0">
            <a:spAutoFit/>
          </a:bodyPr>
          <a:lstStyle/>
          <a:p>
            <a:r>
              <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Fixed gap </a:t>
            </a:r>
            <a:r>
              <a:rPr lang="en-US" sz="3600" b="1" i="1" dirty="0" err="1">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undulator</a:t>
            </a:r>
            <a:endPar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4" name="CasellaDiTesto 13"/>
          <p:cNvSpPr txBox="1"/>
          <p:nvPr/>
        </p:nvSpPr>
        <p:spPr>
          <a:xfrm>
            <a:off x="215776" y="1187549"/>
            <a:ext cx="3672408" cy="2096087"/>
          </a:xfrm>
          <a:prstGeom prst="rect">
            <a:avLst/>
          </a:prstGeom>
          <a:noFill/>
        </p:spPr>
        <p:txBody>
          <a:bodyPr wrap="square" rtlCol="0">
            <a:spAutoFit/>
          </a:bodyPr>
          <a:lstStyle/>
          <a:p>
            <a:r>
              <a:rPr lang="en-US" sz="2800" dirty="0">
                <a:solidFill>
                  <a:srgbClr val="002060"/>
                </a:solidFill>
              </a:rPr>
              <a:t>Installed for ALOISA beam line. Excellent performance and for operations almost “invisible” </a:t>
            </a:r>
          </a:p>
        </p:txBody>
      </p:sp>
      <p:pic>
        <p:nvPicPr>
          <p:cNvPr id="126978" name="Picture 2"/>
          <p:cNvPicPr>
            <a:picLocks noChangeAspect="1" noChangeArrowheads="1"/>
          </p:cNvPicPr>
          <p:nvPr/>
        </p:nvPicPr>
        <p:blipFill>
          <a:blip r:embed="rId3"/>
          <a:srcRect/>
          <a:stretch>
            <a:fillRect/>
          </a:stretch>
        </p:blipFill>
        <p:spPr bwMode="auto">
          <a:xfrm>
            <a:off x="3784600" y="971525"/>
            <a:ext cx="6296025" cy="2428875"/>
          </a:xfrm>
          <a:prstGeom prst="rect">
            <a:avLst/>
          </a:prstGeom>
          <a:noFill/>
          <a:ln w="9525">
            <a:noFill/>
            <a:miter lim="800000"/>
            <a:headEnd/>
            <a:tailEnd/>
          </a:ln>
        </p:spPr>
      </p:pic>
      <p:sp>
        <p:nvSpPr>
          <p:cNvPr id="12" name="CasellaDiTesto 11"/>
          <p:cNvSpPr txBox="1"/>
          <p:nvPr/>
        </p:nvSpPr>
        <p:spPr>
          <a:xfrm>
            <a:off x="8136656" y="3491805"/>
            <a:ext cx="1656184" cy="264047"/>
          </a:xfrm>
          <a:prstGeom prst="rect">
            <a:avLst/>
          </a:prstGeom>
          <a:noFill/>
        </p:spPr>
        <p:txBody>
          <a:bodyPr wrap="square" rtlCol="0">
            <a:spAutoFit/>
          </a:bodyPr>
          <a:lstStyle/>
          <a:p>
            <a:r>
              <a:rPr lang="en-US" sz="1200" i="1" dirty="0">
                <a:solidFill>
                  <a:schemeClr val="tx1"/>
                </a:solidFill>
              </a:rPr>
              <a:t>Ref: B. </a:t>
            </a:r>
            <a:r>
              <a:rPr lang="en-US" sz="1200" i="1" dirty="0" err="1">
                <a:solidFill>
                  <a:schemeClr val="tx1"/>
                </a:solidFill>
              </a:rPr>
              <a:t>Diviacco</a:t>
            </a:r>
            <a:endParaRPr lang="en-US" sz="1200" i="1" dirty="0">
              <a:solidFill>
                <a:schemeClr val="tx1"/>
              </a:solidFill>
            </a:endParaRPr>
          </a:p>
        </p:txBody>
      </p:sp>
      <p:pic>
        <p:nvPicPr>
          <p:cNvPr id="126979" name="Picture 3"/>
          <p:cNvPicPr>
            <a:picLocks noChangeAspect="1" noChangeArrowheads="1"/>
          </p:cNvPicPr>
          <p:nvPr/>
        </p:nvPicPr>
        <p:blipFill>
          <a:blip r:embed="rId4"/>
          <a:srcRect/>
          <a:stretch>
            <a:fillRect/>
          </a:stretch>
        </p:blipFill>
        <p:spPr bwMode="auto">
          <a:xfrm>
            <a:off x="5194300" y="4571925"/>
            <a:ext cx="4886325" cy="2228850"/>
          </a:xfrm>
          <a:prstGeom prst="rect">
            <a:avLst/>
          </a:prstGeom>
          <a:noFill/>
          <a:ln w="9525">
            <a:noFill/>
            <a:miter lim="800000"/>
            <a:headEnd/>
            <a:tailEnd/>
          </a:ln>
        </p:spPr>
      </p:pic>
      <p:sp>
        <p:nvSpPr>
          <p:cNvPr id="15" name="CasellaDiTesto 14"/>
          <p:cNvSpPr txBox="1"/>
          <p:nvPr/>
        </p:nvSpPr>
        <p:spPr>
          <a:xfrm>
            <a:off x="5616376" y="3995861"/>
            <a:ext cx="4032448" cy="607602"/>
          </a:xfrm>
          <a:prstGeom prst="rect">
            <a:avLst/>
          </a:prstGeom>
          <a:noFill/>
        </p:spPr>
        <p:txBody>
          <a:bodyPr wrap="square" rtlCol="0">
            <a:spAutoFit/>
          </a:bodyPr>
          <a:lstStyle/>
          <a:p>
            <a:r>
              <a:rPr lang="en-US" sz="1800" dirty="0">
                <a:solidFill>
                  <a:schemeClr val="tx1"/>
                </a:solidFill>
              </a:rPr>
              <a:t>Original AGU: magnets from 1994 </a:t>
            </a:r>
          </a:p>
          <a:p>
            <a:r>
              <a:rPr lang="en-US" sz="1800" dirty="0">
                <a:solidFill>
                  <a:schemeClr val="tx1"/>
                </a:solidFill>
              </a:rPr>
              <a:t>Material </a:t>
            </a:r>
            <a:r>
              <a:rPr lang="en-US" sz="1800" dirty="0" err="1">
                <a:solidFill>
                  <a:schemeClr val="tx1"/>
                </a:solidFill>
              </a:rPr>
              <a:t>Neorem</a:t>
            </a:r>
            <a:r>
              <a:rPr lang="en-US" sz="1800" dirty="0">
                <a:solidFill>
                  <a:schemeClr val="tx1"/>
                </a:solidFill>
              </a:rPr>
              <a:t> 450i uncoated</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i="1" dirty="0">
                <a:solidFill>
                  <a:srgbClr val="002060"/>
                </a:solidFill>
                <a:latin typeface="Verdana" pitchFamily="34" charset="0"/>
                <a:ea typeface="Verdana" pitchFamily="34" charset="0"/>
                <a:cs typeface="Verdana" pitchFamily="34" charset="0"/>
              </a:rPr>
              <a:t>MOST  Beam Line</a:t>
            </a:r>
          </a:p>
        </p:txBody>
      </p:sp>
      <p:sp>
        <p:nvSpPr>
          <p:cNvPr id="3" name="Segnaposto contenuto 2"/>
          <p:cNvSpPr>
            <a:spLocks noGrp="1"/>
          </p:cNvSpPr>
          <p:nvPr>
            <p:ph idx="1"/>
          </p:nvPr>
        </p:nvSpPr>
        <p:spPr>
          <a:xfrm>
            <a:off x="215776" y="1259557"/>
            <a:ext cx="9577065" cy="2304256"/>
          </a:xfrm>
        </p:spPr>
        <p:txBody>
          <a:bodyPr/>
          <a:lstStyle/>
          <a:p>
            <a:pPr algn="just">
              <a:buNone/>
            </a:pPr>
            <a:r>
              <a:rPr lang="en-GB" sz="2000" dirty="0"/>
              <a:t>     All straight sections of </a:t>
            </a:r>
            <a:r>
              <a:rPr lang="en-GB" sz="2000" dirty="0" err="1"/>
              <a:t>Elettra</a:t>
            </a:r>
            <a:r>
              <a:rPr lang="en-GB" sz="2000" dirty="0"/>
              <a:t> are occupied but still there is demand for new insertion device based beam lines. An upgrade plan is presently being developed which will merge the experiments running on the existing </a:t>
            </a:r>
            <a:r>
              <a:rPr lang="en-GB" sz="2000" dirty="0" err="1"/>
              <a:t>GasPhase</a:t>
            </a:r>
            <a:r>
              <a:rPr lang="en-GB" sz="2000" dirty="0"/>
              <a:t> and </a:t>
            </a:r>
            <a:r>
              <a:rPr lang="en-GB" sz="2000" dirty="0" err="1"/>
              <a:t>CiPo</a:t>
            </a:r>
            <a:r>
              <a:rPr lang="en-GB" sz="2000" dirty="0"/>
              <a:t> (Circular Polarization ) beam-lines. Two new variable polarization </a:t>
            </a:r>
            <a:r>
              <a:rPr lang="en-GB" sz="2000" dirty="0" err="1"/>
              <a:t>undulators</a:t>
            </a:r>
            <a:r>
              <a:rPr lang="en-GB" sz="2000" dirty="0"/>
              <a:t> will be developed for this purpose, one for the lower (10÷200 eV) VPU and one for the higher photon energies (80÷2000 eV), VGU while the old electromagnetic elliptical wiggler serving </a:t>
            </a:r>
            <a:r>
              <a:rPr lang="en-GB" sz="2000" dirty="0" err="1"/>
              <a:t>CiPo</a:t>
            </a:r>
            <a:r>
              <a:rPr lang="en-GB" sz="2000" dirty="0"/>
              <a:t> will be dismissed.</a:t>
            </a:r>
            <a:endParaRPr lang="en-US" sz="2000"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19</a:t>
            </a:fld>
            <a:endParaRPr lang="it-IT" dirty="0"/>
          </a:p>
        </p:txBody>
      </p:sp>
      <p:pic>
        <p:nvPicPr>
          <p:cNvPr id="5" name="Immagine 4" descr="Fig6.png"/>
          <p:cNvPicPr/>
          <p:nvPr/>
        </p:nvPicPr>
        <p:blipFill>
          <a:blip r:embed="rId2"/>
          <a:stretch>
            <a:fillRect/>
          </a:stretch>
        </p:blipFill>
        <p:spPr>
          <a:xfrm>
            <a:off x="2520032" y="3707829"/>
            <a:ext cx="3600400" cy="3240360"/>
          </a:xfrm>
          <a:prstGeom prst="rect">
            <a:avLst/>
          </a:prstGeom>
        </p:spPr>
      </p:pic>
      <p:sp>
        <p:nvSpPr>
          <p:cNvPr id="6" name="CasellaDiTesto 5"/>
          <p:cNvSpPr txBox="1"/>
          <p:nvPr/>
        </p:nvSpPr>
        <p:spPr>
          <a:xfrm>
            <a:off x="143768" y="4715941"/>
            <a:ext cx="2304256" cy="1237262"/>
          </a:xfrm>
          <a:prstGeom prst="rect">
            <a:avLst/>
          </a:prstGeom>
          <a:noFill/>
        </p:spPr>
        <p:txBody>
          <a:bodyPr wrap="square" rtlCol="0">
            <a:spAutoFit/>
          </a:bodyPr>
          <a:lstStyle/>
          <a:p>
            <a:r>
              <a:rPr lang="en-US" sz="2000" dirty="0">
                <a:solidFill>
                  <a:schemeClr val="tx1"/>
                </a:solidFill>
              </a:rPr>
              <a:t>Low energy -&gt; variable polarization APU (fixed gap) </a:t>
            </a:r>
          </a:p>
        </p:txBody>
      </p:sp>
      <p:sp>
        <p:nvSpPr>
          <p:cNvPr id="7" name="CasellaDiTesto 6"/>
          <p:cNvSpPr txBox="1"/>
          <p:nvPr/>
        </p:nvSpPr>
        <p:spPr>
          <a:xfrm>
            <a:off x="6192440" y="4787949"/>
            <a:ext cx="3600401" cy="1380506"/>
          </a:xfrm>
          <a:prstGeom prst="rect">
            <a:avLst/>
          </a:prstGeom>
          <a:noFill/>
        </p:spPr>
        <p:txBody>
          <a:bodyPr wrap="square" rtlCol="0">
            <a:spAutoFit/>
          </a:bodyPr>
          <a:lstStyle/>
          <a:p>
            <a:r>
              <a:rPr lang="en-US" sz="1800" dirty="0">
                <a:solidFill>
                  <a:schemeClr val="tx1"/>
                </a:solidFill>
              </a:rPr>
              <a:t>(</a:t>
            </a:r>
            <a:r>
              <a:rPr lang="en-US" sz="1800" dirty="0">
                <a:solidFill>
                  <a:schemeClr val="tx1"/>
                </a:solidFill>
                <a:hlinkClick r:id="rId3"/>
              </a:rPr>
              <a:t>http://www.kyma-undulators.eu/</a:t>
            </a:r>
            <a:r>
              <a:rPr lang="en-US" sz="1800" dirty="0">
                <a:solidFill>
                  <a:schemeClr val="tx1"/>
                </a:solidFill>
              </a:rPr>
              <a:t>) is constructing the high energy one and expressed interest to construct the low energy one as well.</a:t>
            </a:r>
          </a:p>
        </p:txBody>
      </p:sp>
      <p:pic>
        <p:nvPicPr>
          <p:cNvPr id="128002" name="Picture 2" descr="https://www.elettra.eu/Conferences/2017/PHANGS/uploads/Main/Kyma.jpg"/>
          <p:cNvPicPr>
            <a:picLocks noChangeAspect="1" noChangeArrowheads="1"/>
          </p:cNvPicPr>
          <p:nvPr/>
        </p:nvPicPr>
        <p:blipFill>
          <a:blip r:embed="rId4"/>
          <a:srcRect/>
          <a:stretch>
            <a:fillRect/>
          </a:stretch>
        </p:blipFill>
        <p:spPr bwMode="auto">
          <a:xfrm>
            <a:off x="6552480" y="6228109"/>
            <a:ext cx="2857500" cy="419101"/>
          </a:xfrm>
          <a:prstGeom prst="rect">
            <a:avLst/>
          </a:prstGeom>
          <a:noFill/>
        </p:spPr>
      </p:pic>
    </p:spTree>
    <p:extLst>
      <p:ext uri="{BB962C8B-B14F-4D97-AF65-F5344CB8AC3E}">
        <p14:creationId xmlns:p14="http://schemas.microsoft.com/office/powerpoint/2010/main" val="126285085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a:t>
            </a:fld>
            <a:endParaRPr lang="it-IT" dirty="0"/>
          </a:p>
        </p:txBody>
      </p:sp>
      <p:sp>
        <p:nvSpPr>
          <p:cNvPr id="5" name="Title 1"/>
          <p:cNvSpPr>
            <a:spLocks noGrp="1"/>
          </p:cNvSpPr>
          <p:nvPr>
            <p:ph type="title"/>
          </p:nvPr>
        </p:nvSpPr>
        <p:spPr bwMode="auto">
          <a:xfrm>
            <a:off x="2992541" y="143051"/>
            <a:ext cx="684031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2400" b="1" i="1" dirty="0" err="1">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a:t>
            </a:r>
            <a:r>
              <a:rPr lang="en-US" altLang="en-US" sz="24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 </a:t>
            </a:r>
            <a:r>
              <a:rPr lang="en-US" altLang="en-US" sz="2400" b="1" i="1" dirty="0" err="1">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Sincrotrone</a:t>
            </a:r>
            <a:r>
              <a:rPr lang="en-US" altLang="en-US" sz="24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Trieste, Italy:         2  complementary Light Sources</a:t>
            </a:r>
          </a:p>
        </p:txBody>
      </p:sp>
      <p:pic>
        <p:nvPicPr>
          <p:cNvPr id="6" name="Picture 4" descr="Elettra&amp;FERMI_Sept.2010.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768" y="1150407"/>
            <a:ext cx="9778030" cy="6013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2"/>
          <p:cNvCxnSpPr>
            <a:cxnSpLocks noChangeShapeType="1"/>
          </p:cNvCxnSpPr>
          <p:nvPr/>
        </p:nvCxnSpPr>
        <p:spPr bwMode="auto">
          <a:xfrm>
            <a:off x="3744168" y="3491805"/>
            <a:ext cx="1196132" cy="570608"/>
          </a:xfrm>
          <a:prstGeom prst="straightConnector1">
            <a:avLst/>
          </a:prstGeom>
          <a:noFill/>
          <a:ln w="28575" algn="ctr">
            <a:solidFill>
              <a:srgbClr val="FFFF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Oval 5"/>
          <p:cNvSpPr>
            <a:spLocks noChangeArrowheads="1"/>
          </p:cNvSpPr>
          <p:nvPr/>
        </p:nvSpPr>
        <p:spPr bwMode="auto">
          <a:xfrm rot="20872211">
            <a:off x="4851400" y="3879850"/>
            <a:ext cx="1916113" cy="798513"/>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sp>
        <p:nvSpPr>
          <p:cNvPr id="9" name="Oval 7"/>
          <p:cNvSpPr>
            <a:spLocks noChangeArrowheads="1"/>
          </p:cNvSpPr>
          <p:nvPr/>
        </p:nvSpPr>
        <p:spPr bwMode="auto">
          <a:xfrm rot="21354175">
            <a:off x="4706235" y="3778428"/>
            <a:ext cx="2004813" cy="798512"/>
          </a:xfrm>
          <a:prstGeom prst="ellipse">
            <a:avLst/>
          </a:prstGeom>
          <a:noFill/>
          <a:ln w="28575" algn="ctr">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cxnSp>
        <p:nvCxnSpPr>
          <p:cNvPr id="10" name="Straight Arrow Connector 10"/>
          <p:cNvCxnSpPr>
            <a:cxnSpLocks noChangeShapeType="1"/>
          </p:cNvCxnSpPr>
          <p:nvPr/>
        </p:nvCxnSpPr>
        <p:spPr bwMode="auto">
          <a:xfrm>
            <a:off x="7416576" y="3419797"/>
            <a:ext cx="216024" cy="504056"/>
          </a:xfrm>
          <a:prstGeom prst="straightConnector1">
            <a:avLst/>
          </a:prstGeom>
          <a:noFill/>
          <a:ln w="28575" algn="ctr">
            <a:solidFill>
              <a:srgbClr val="FFC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Rounded Rectangle 8"/>
          <p:cNvSpPr>
            <a:spLocks noChangeArrowheads="1"/>
          </p:cNvSpPr>
          <p:nvPr/>
        </p:nvSpPr>
        <p:spPr bwMode="auto">
          <a:xfrm rot="20622597">
            <a:off x="3642525" y="4420411"/>
            <a:ext cx="4739678" cy="657225"/>
          </a:xfrm>
          <a:prstGeom prst="roundRect">
            <a:avLst>
              <a:gd name="adj" fmla="val 23648"/>
            </a:avLst>
          </a:prstGeom>
          <a:noFill/>
          <a:ln w="31750" algn="ctr">
            <a:solidFill>
              <a:srgbClr val="FFC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it-IT" altLang="en-US" sz="3256"/>
          </a:p>
        </p:txBody>
      </p:sp>
      <p:sp>
        <p:nvSpPr>
          <p:cNvPr id="12" name="TextBox 12"/>
          <p:cNvSpPr txBox="1">
            <a:spLocks noChangeArrowheads="1"/>
          </p:cNvSpPr>
          <p:nvPr/>
        </p:nvSpPr>
        <p:spPr bwMode="auto">
          <a:xfrm>
            <a:off x="5292339" y="2367863"/>
            <a:ext cx="4521446" cy="966034"/>
          </a:xfrm>
          <a:prstGeom prst="rect">
            <a:avLst/>
          </a:prstGeom>
          <a:noFill/>
          <a:ln w="31750" algn="ctr">
            <a:solidFill>
              <a:srgbClr val="FFC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n-US" altLang="en-US" sz="2035" u="sng" dirty="0">
                <a:solidFill>
                  <a:srgbClr val="FFC000"/>
                </a:solidFill>
                <a:latin typeface="+mn-lt"/>
                <a:cs typeface="Times New Roman" panose="02020603050405020304" pitchFamily="18" charset="0"/>
              </a:rPr>
              <a:t>FERMI</a:t>
            </a:r>
            <a:r>
              <a:rPr lang="en-US" altLang="en-US" sz="2035" dirty="0">
                <a:solidFill>
                  <a:srgbClr val="FFC000"/>
                </a:solidFill>
                <a:latin typeface="+mn-lt"/>
                <a:cs typeface="Times New Roman" panose="02020603050405020304" pitchFamily="18" charset="0"/>
              </a:rPr>
              <a:t>: seeded FEL (4-20-100 nm ) open to users since 2012 (FEL1) and 2015 (FEL2)</a:t>
            </a:r>
            <a:endParaRPr lang="it-IT" altLang="en-US" sz="2035" dirty="0">
              <a:solidFill>
                <a:srgbClr val="FFC000"/>
              </a:solidFill>
              <a:latin typeface="+mn-lt"/>
              <a:cs typeface="Times New Roman" panose="02020603050405020304" pitchFamily="18" charset="0"/>
            </a:endParaRPr>
          </a:p>
        </p:txBody>
      </p:sp>
      <p:sp>
        <p:nvSpPr>
          <p:cNvPr id="13" name="TextBox 12"/>
          <p:cNvSpPr txBox="1">
            <a:spLocks noChangeArrowheads="1"/>
          </p:cNvSpPr>
          <p:nvPr/>
        </p:nvSpPr>
        <p:spPr bwMode="auto">
          <a:xfrm>
            <a:off x="2592040" y="2790825"/>
            <a:ext cx="2592287" cy="674800"/>
          </a:xfrm>
          <a:prstGeom prst="rect">
            <a:avLst/>
          </a:prstGeom>
          <a:noFill/>
          <a:ln w="31750" algn="ctr">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Verdana" panose="020B0604030504040204" pitchFamily="34" charset="0"/>
              </a:defRPr>
            </a:lvl1pPr>
            <a:lvl2pPr marL="742950" indent="-285750" eaLnBrk="0" hangingPunct="0">
              <a:defRPr sz="3200" b="1">
                <a:solidFill>
                  <a:schemeClr val="tx1"/>
                </a:solidFill>
                <a:latin typeface="Verdana" panose="020B0604030504040204" pitchFamily="34" charset="0"/>
              </a:defRPr>
            </a:lvl2pPr>
            <a:lvl3pPr marL="1143000" indent="-228600" eaLnBrk="0" hangingPunct="0">
              <a:defRPr sz="3200" b="1">
                <a:solidFill>
                  <a:schemeClr val="tx1"/>
                </a:solidFill>
                <a:latin typeface="Verdana" panose="020B0604030504040204" pitchFamily="34" charset="0"/>
              </a:defRPr>
            </a:lvl3pPr>
            <a:lvl4pPr marL="1600200" indent="-228600" eaLnBrk="0" hangingPunct="0">
              <a:defRPr sz="3200" b="1">
                <a:solidFill>
                  <a:schemeClr val="tx1"/>
                </a:solidFill>
                <a:latin typeface="Verdana" panose="020B0604030504040204" pitchFamily="34" charset="0"/>
              </a:defRPr>
            </a:lvl4pPr>
            <a:lvl5pPr marL="2057400" indent="-228600" eaLnBrk="0" hangingPunct="0">
              <a:defRPr sz="3200" b="1">
                <a:solidFill>
                  <a:schemeClr val="tx1"/>
                </a:solidFill>
                <a:latin typeface="Verdana" panose="020B0604030504040204" pitchFamily="34" charset="0"/>
              </a:defRPr>
            </a:lvl5pPr>
            <a:lvl6pPr marL="2514600" indent="-228600" eaLnBrk="0" fontAlgn="base" hangingPunct="0">
              <a:spcBef>
                <a:spcPct val="50000"/>
              </a:spcBef>
              <a:spcAft>
                <a:spcPct val="0"/>
              </a:spcAft>
              <a:defRPr sz="3200" b="1">
                <a:solidFill>
                  <a:schemeClr val="tx1"/>
                </a:solidFill>
                <a:latin typeface="Verdana" panose="020B0604030504040204" pitchFamily="34" charset="0"/>
              </a:defRPr>
            </a:lvl6pPr>
            <a:lvl7pPr marL="2971800" indent="-228600" eaLnBrk="0" fontAlgn="base" hangingPunct="0">
              <a:spcBef>
                <a:spcPct val="50000"/>
              </a:spcBef>
              <a:spcAft>
                <a:spcPct val="0"/>
              </a:spcAft>
              <a:defRPr sz="3200" b="1">
                <a:solidFill>
                  <a:schemeClr val="tx1"/>
                </a:solidFill>
                <a:latin typeface="Verdana" panose="020B0604030504040204" pitchFamily="34" charset="0"/>
              </a:defRPr>
            </a:lvl7pPr>
            <a:lvl8pPr marL="3429000" indent="-228600" eaLnBrk="0" fontAlgn="base" hangingPunct="0">
              <a:spcBef>
                <a:spcPct val="50000"/>
              </a:spcBef>
              <a:spcAft>
                <a:spcPct val="0"/>
              </a:spcAft>
              <a:defRPr sz="3200" b="1">
                <a:solidFill>
                  <a:schemeClr val="tx1"/>
                </a:solidFill>
                <a:latin typeface="Verdana" panose="020B0604030504040204" pitchFamily="34" charset="0"/>
              </a:defRPr>
            </a:lvl8pPr>
            <a:lvl9pPr marL="3886200" indent="-228600" eaLnBrk="0" fontAlgn="base" hangingPunct="0">
              <a:spcBef>
                <a:spcPct val="50000"/>
              </a:spcBef>
              <a:spcAft>
                <a:spcPct val="0"/>
              </a:spcAft>
              <a:defRPr sz="3200" b="1">
                <a:solidFill>
                  <a:schemeClr val="tx1"/>
                </a:solidFill>
                <a:latin typeface="Verdana" panose="020B0604030504040204" pitchFamily="34" charset="0"/>
              </a:defRPr>
            </a:lvl9pPr>
          </a:lstStyle>
          <a:p>
            <a:pPr algn="ctr" eaLnBrk="1" hangingPunct="1">
              <a:lnSpc>
                <a:spcPct val="93000"/>
              </a:lnSpc>
              <a:buClr>
                <a:srgbClr val="000000"/>
              </a:buClr>
              <a:buSzPct val="100000"/>
              <a:buFont typeface="Times New Roman" panose="02020603050405020304" pitchFamily="18" charset="0"/>
              <a:buNone/>
              <a:defRPr/>
            </a:pPr>
            <a:r>
              <a:rPr lang="en-US" altLang="en-US" sz="2035" u="sng" dirty="0" err="1">
                <a:solidFill>
                  <a:srgbClr val="FFFF00"/>
                </a:solidFill>
                <a:latin typeface="+mn-lt"/>
                <a:cs typeface="Times New Roman" panose="02020603050405020304" pitchFamily="18" charset="0"/>
              </a:rPr>
              <a:t>Elettra</a:t>
            </a:r>
            <a:r>
              <a:rPr lang="en-US" altLang="en-US" sz="2035" dirty="0">
                <a:solidFill>
                  <a:srgbClr val="FFFF00"/>
                </a:solidFill>
                <a:latin typeface="+mn-lt"/>
                <a:cs typeface="Times New Roman" panose="02020603050405020304" pitchFamily="18" charset="0"/>
              </a:rPr>
              <a:t>: open to users since 1994</a:t>
            </a:r>
            <a:endParaRPr lang="it-IT" altLang="en-US" sz="2035" dirty="0">
              <a:solidFill>
                <a:srgbClr val="FFFF00"/>
              </a:solidFill>
              <a:latin typeface="+mn-lt"/>
              <a:cs typeface="Times New Roman" panose="02020603050405020304" pitchFamily="18" charset="0"/>
            </a:endParaRPr>
          </a:p>
        </p:txBody>
      </p:sp>
    </p:spTree>
    <p:extLst>
      <p:ext uri="{BB962C8B-B14F-4D97-AF65-F5344CB8AC3E}">
        <p14:creationId xmlns:p14="http://schemas.microsoft.com/office/powerpoint/2010/main" val="211221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4049" y="179438"/>
            <a:ext cx="7416576" cy="936104"/>
          </a:xfrm>
        </p:spPr>
        <p:txBody>
          <a:bodyPr/>
          <a:lstStyle/>
          <a:p>
            <a:pPr algn="ctr"/>
            <a:r>
              <a:rPr lang="it-IT" altLang="it-IT" sz="2200" b="1" i="1" dirty="0" err="1">
                <a:solidFill>
                  <a:srgbClr val="002060"/>
                </a:solidFill>
                <a:latin typeface="Verdana" pitchFamily="34" charset="0"/>
                <a:ea typeface="Verdana" pitchFamily="34" charset="0"/>
                <a:cs typeface="Verdana" pitchFamily="34" charset="0"/>
              </a:rPr>
              <a:t>E</a:t>
            </a:r>
            <a:r>
              <a:rPr lang="it-IT" altLang="it-IT" sz="2200" i="1" dirty="0" err="1">
                <a:solidFill>
                  <a:srgbClr val="002060"/>
                </a:solidFill>
                <a:latin typeface="Verdana" pitchFamily="34" charset="0"/>
                <a:ea typeface="Verdana" pitchFamily="34" charset="0"/>
                <a:cs typeface="Verdana" pitchFamily="34" charset="0"/>
              </a:rPr>
              <a:t>²</a:t>
            </a:r>
            <a:r>
              <a:rPr lang="it-IT" altLang="it-IT" sz="2200" b="1" i="1" dirty="0" err="1">
                <a:solidFill>
                  <a:srgbClr val="002060"/>
                </a:solidFill>
                <a:latin typeface="Verdana" pitchFamily="34" charset="0"/>
                <a:ea typeface="Verdana" pitchFamily="34" charset="0"/>
                <a:cs typeface="Verdana" pitchFamily="34" charset="0"/>
              </a:rPr>
              <a:t>BPM</a:t>
            </a:r>
            <a:r>
              <a:rPr lang="it-IT" altLang="it-IT" sz="2200" b="1" i="1" dirty="0">
                <a:solidFill>
                  <a:srgbClr val="002060"/>
                </a:solidFill>
                <a:latin typeface="Verdana" pitchFamily="34" charset="0"/>
                <a:ea typeface="Verdana" pitchFamily="34" charset="0"/>
                <a:cs typeface="Verdana" pitchFamily="34" charset="0"/>
              </a:rPr>
              <a:t> </a:t>
            </a:r>
            <a:br>
              <a:rPr lang="it-IT" altLang="it-IT" sz="2200" b="1" i="1" dirty="0">
                <a:solidFill>
                  <a:srgbClr val="002060"/>
                </a:solidFill>
                <a:latin typeface="Verdana" pitchFamily="34" charset="0"/>
                <a:ea typeface="Verdana" pitchFamily="34" charset="0"/>
                <a:cs typeface="Verdana" pitchFamily="34" charset="0"/>
              </a:rPr>
            </a:br>
            <a:r>
              <a:rPr lang="it-IT" altLang="it-IT" sz="2200" b="1" dirty="0">
                <a:solidFill>
                  <a:srgbClr val="002060"/>
                </a:solidFill>
                <a:latin typeface="Verdana" pitchFamily="34" charset="0"/>
                <a:ea typeface="Verdana" pitchFamily="34" charset="0"/>
                <a:cs typeface="Verdana" pitchFamily="34" charset="0"/>
              </a:rPr>
              <a:t>E</a:t>
            </a:r>
            <a:r>
              <a:rPr lang="it-IT" altLang="it-IT" sz="2200" dirty="0">
                <a:solidFill>
                  <a:srgbClr val="002060"/>
                </a:solidFill>
                <a:latin typeface="Verdana" pitchFamily="34" charset="0"/>
                <a:ea typeface="Verdana" pitchFamily="34" charset="0"/>
                <a:cs typeface="Verdana" pitchFamily="34" charset="0"/>
              </a:rPr>
              <a:t>lettra </a:t>
            </a:r>
            <a:r>
              <a:rPr lang="it-IT" altLang="it-IT" sz="2200" b="1" dirty="0">
                <a:solidFill>
                  <a:srgbClr val="002060"/>
                </a:solidFill>
                <a:latin typeface="Verdana" pitchFamily="34" charset="0"/>
                <a:ea typeface="Verdana" pitchFamily="34" charset="0"/>
                <a:cs typeface="Verdana" pitchFamily="34" charset="0"/>
              </a:rPr>
              <a:t>E</a:t>
            </a:r>
            <a:r>
              <a:rPr lang="it-IT" altLang="it-IT" sz="2200" dirty="0">
                <a:solidFill>
                  <a:srgbClr val="002060"/>
                </a:solidFill>
                <a:latin typeface="Verdana" pitchFamily="34" charset="0"/>
                <a:ea typeface="Verdana" pitchFamily="34" charset="0"/>
                <a:cs typeface="Verdana" pitchFamily="34" charset="0"/>
              </a:rPr>
              <a:t>lectron </a:t>
            </a:r>
            <a:r>
              <a:rPr lang="it-IT" altLang="it-IT" sz="2200" b="1" dirty="0" err="1">
                <a:solidFill>
                  <a:srgbClr val="002060"/>
                </a:solidFill>
                <a:latin typeface="Verdana" pitchFamily="34" charset="0"/>
                <a:ea typeface="Verdana" pitchFamily="34" charset="0"/>
                <a:cs typeface="Verdana" pitchFamily="34" charset="0"/>
              </a:rPr>
              <a:t>B</a:t>
            </a:r>
            <a:r>
              <a:rPr lang="it-IT" altLang="it-IT" sz="2200" dirty="0" err="1">
                <a:solidFill>
                  <a:srgbClr val="002060"/>
                </a:solidFill>
                <a:latin typeface="Verdana" pitchFamily="34" charset="0"/>
                <a:ea typeface="Verdana" pitchFamily="34" charset="0"/>
                <a:cs typeface="Verdana" pitchFamily="34" charset="0"/>
              </a:rPr>
              <a:t>eam</a:t>
            </a:r>
            <a:r>
              <a:rPr lang="it-IT" altLang="it-IT" sz="2200" dirty="0">
                <a:solidFill>
                  <a:srgbClr val="002060"/>
                </a:solidFill>
                <a:latin typeface="Verdana" pitchFamily="34" charset="0"/>
                <a:ea typeface="Verdana" pitchFamily="34" charset="0"/>
                <a:cs typeface="Verdana" pitchFamily="34" charset="0"/>
              </a:rPr>
              <a:t> </a:t>
            </a:r>
            <a:r>
              <a:rPr lang="it-IT" altLang="it-IT" sz="2200" b="1" dirty="0">
                <a:solidFill>
                  <a:srgbClr val="002060"/>
                </a:solidFill>
                <a:latin typeface="Verdana" pitchFamily="34" charset="0"/>
                <a:ea typeface="Verdana" pitchFamily="34" charset="0"/>
                <a:cs typeface="Verdana" pitchFamily="34" charset="0"/>
              </a:rPr>
              <a:t>P</a:t>
            </a:r>
            <a:r>
              <a:rPr lang="it-IT" altLang="it-IT" sz="2200" dirty="0">
                <a:solidFill>
                  <a:srgbClr val="002060"/>
                </a:solidFill>
                <a:latin typeface="Verdana" pitchFamily="34" charset="0"/>
                <a:ea typeface="Verdana" pitchFamily="34" charset="0"/>
                <a:cs typeface="Verdana" pitchFamily="34" charset="0"/>
              </a:rPr>
              <a:t>osition</a:t>
            </a:r>
            <a:r>
              <a:rPr lang="it-IT" altLang="it-IT" sz="2200" b="1" dirty="0">
                <a:solidFill>
                  <a:srgbClr val="002060"/>
                </a:solidFill>
                <a:latin typeface="Verdana" pitchFamily="34" charset="0"/>
                <a:ea typeface="Verdana" pitchFamily="34" charset="0"/>
                <a:cs typeface="Verdana" pitchFamily="34" charset="0"/>
              </a:rPr>
              <a:t> M</a:t>
            </a:r>
            <a:r>
              <a:rPr lang="it-IT" altLang="it-IT" sz="2200" dirty="0">
                <a:solidFill>
                  <a:srgbClr val="002060"/>
                </a:solidFill>
                <a:latin typeface="Verdana" pitchFamily="34" charset="0"/>
                <a:ea typeface="Verdana" pitchFamily="34" charset="0"/>
                <a:cs typeface="Verdana" pitchFamily="34" charset="0"/>
              </a:rPr>
              <a:t>onitor system</a:t>
            </a:r>
            <a:br>
              <a:rPr lang="it-IT" altLang="it-IT" sz="2200" dirty="0">
                <a:solidFill>
                  <a:srgbClr val="002060"/>
                </a:solidFill>
                <a:latin typeface="Verdana" pitchFamily="34" charset="0"/>
                <a:ea typeface="Verdana" pitchFamily="34" charset="0"/>
                <a:cs typeface="Verdana" pitchFamily="34" charset="0"/>
              </a:rPr>
            </a:br>
            <a:endParaRPr lang="en-US" sz="2200" i="1" dirty="0">
              <a:solidFill>
                <a:srgbClr val="002060"/>
              </a:solidFill>
              <a:latin typeface="Verdana" pitchFamily="34" charset="0"/>
              <a:ea typeface="Verdana" pitchFamily="34" charset="0"/>
              <a:cs typeface="Verdana" pitchFamily="34" charset="0"/>
            </a:endParaRPr>
          </a:p>
        </p:txBody>
      </p:sp>
      <p:sp>
        <p:nvSpPr>
          <p:cNvPr id="3" name="Segnaposto contenuto 2"/>
          <p:cNvSpPr>
            <a:spLocks noGrp="1"/>
          </p:cNvSpPr>
          <p:nvPr>
            <p:ph idx="1"/>
          </p:nvPr>
        </p:nvSpPr>
        <p:spPr>
          <a:xfrm>
            <a:off x="-1" y="1331565"/>
            <a:ext cx="5040313" cy="2880320"/>
          </a:xfrm>
        </p:spPr>
        <p:txBody>
          <a:bodyPr/>
          <a:lstStyle/>
          <a:p>
            <a:pPr algn="ctr">
              <a:buNone/>
            </a:pPr>
            <a:r>
              <a:rPr lang="en-US" sz="1200" b="1" i="1" dirty="0"/>
              <a:t>A NOVEL ELECTRON-BPM FRONT END WITH SUB-MICRON RESOLUTION BASED ON PILOT-TONE COMPENSATION: TEST RESULTS WITH BEAM</a:t>
            </a:r>
            <a:endParaRPr lang="en-US" sz="1200" b="1" dirty="0"/>
          </a:p>
          <a:p>
            <a:pPr>
              <a:buNone/>
            </a:pPr>
            <a:r>
              <a:rPr lang="en-US" sz="1200" b="1" dirty="0"/>
              <a:t>         </a:t>
            </a:r>
            <a:r>
              <a:rPr lang="it-IT" sz="1200" b="1" dirty="0"/>
              <a:t>G. </a:t>
            </a:r>
            <a:r>
              <a:rPr lang="it-IT" sz="1200" b="1" dirty="0" err="1"/>
              <a:t>Brajnik</a:t>
            </a:r>
            <a:r>
              <a:rPr lang="it-IT" sz="1200" b="1" dirty="0"/>
              <a:t>,  S. </a:t>
            </a:r>
            <a:r>
              <a:rPr lang="it-IT" sz="1200" b="1" dirty="0" err="1"/>
              <a:t>Carrato</a:t>
            </a:r>
            <a:r>
              <a:rPr lang="it-IT" sz="1200" b="1" dirty="0"/>
              <a:t>, </a:t>
            </a:r>
            <a:r>
              <a:rPr lang="it-IT" sz="1200" b="1" dirty="0" err="1"/>
              <a:t>University</a:t>
            </a:r>
            <a:r>
              <a:rPr lang="it-IT" sz="1200" b="1" dirty="0"/>
              <a:t> </a:t>
            </a:r>
            <a:r>
              <a:rPr lang="it-IT" sz="1200" b="1" dirty="0" err="1"/>
              <a:t>of</a:t>
            </a:r>
            <a:r>
              <a:rPr lang="it-IT" sz="1200" b="1" dirty="0"/>
              <a:t> Trieste</a:t>
            </a:r>
          </a:p>
          <a:p>
            <a:pPr>
              <a:buNone/>
            </a:pPr>
            <a:r>
              <a:rPr lang="it-IT" sz="1200" b="1" dirty="0"/>
              <a:t>         S. Bassanese, G. </a:t>
            </a:r>
            <a:r>
              <a:rPr lang="it-IT" sz="1200" b="1" dirty="0" err="1"/>
              <a:t>Cautero</a:t>
            </a:r>
            <a:r>
              <a:rPr lang="it-IT" sz="1200" b="1" dirty="0"/>
              <a:t>, R. De Monte, </a:t>
            </a:r>
            <a:r>
              <a:rPr lang="it-IT" sz="1200" b="1" dirty="0" err="1"/>
              <a:t>Elettra-Sincrotrone</a:t>
            </a:r>
            <a:r>
              <a:rPr lang="it-IT" sz="1200" b="1" dirty="0"/>
              <a:t> Trieste</a:t>
            </a:r>
          </a:p>
          <a:p>
            <a:pPr>
              <a:buNone/>
            </a:pPr>
            <a:r>
              <a:rPr lang="en-US" sz="1200" dirty="0"/>
              <a:t>       </a:t>
            </a:r>
            <a:r>
              <a:rPr lang="en-US" sz="1400" dirty="0"/>
              <a:t>Proceedings of IBIC-2016, Barcelona, Spain</a:t>
            </a:r>
          </a:p>
          <a:p>
            <a:pPr algn="just">
              <a:buNone/>
            </a:pPr>
            <a:r>
              <a:rPr lang="en-US" sz="1200" dirty="0"/>
              <a:t>        </a:t>
            </a:r>
            <a:r>
              <a:rPr lang="en-US" sz="1300" dirty="0"/>
              <a:t>Novel and original four-channel-front end developed for a beam position monitor (BPM) system. It is demonstrated for </a:t>
            </a:r>
            <a:r>
              <a:rPr lang="en-US" sz="1300" b="1" dirty="0"/>
              <a:t>the first time the continuous calibration</a:t>
            </a:r>
            <a:r>
              <a:rPr lang="en-US" sz="1300" dirty="0"/>
              <a:t> of the system by using </a:t>
            </a:r>
            <a:r>
              <a:rPr lang="en-US" sz="1300" b="1" dirty="0"/>
              <a:t>a pilot tone for both beam current dependency and thermal drift compensation</a:t>
            </a:r>
            <a:r>
              <a:rPr lang="en-US" sz="1300" dirty="0"/>
              <a:t>, completely eliminating the need for thermoregulation.</a:t>
            </a:r>
          </a:p>
          <a:p>
            <a:pPr>
              <a:buNone/>
            </a:pPr>
            <a:endParaRPr lang="en-US" sz="1200"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20</a:t>
            </a:fld>
            <a:endParaRPr lang="it-IT" dirty="0"/>
          </a:p>
        </p:txBody>
      </p:sp>
      <p:pic>
        <p:nvPicPr>
          <p:cNvPr id="125955" name="Picture 3"/>
          <p:cNvPicPr>
            <a:picLocks noChangeAspect="1" noChangeArrowheads="1"/>
          </p:cNvPicPr>
          <p:nvPr/>
        </p:nvPicPr>
        <p:blipFill>
          <a:blip r:embed="rId2"/>
          <a:srcRect/>
          <a:stretch>
            <a:fillRect/>
          </a:stretch>
        </p:blipFill>
        <p:spPr bwMode="auto">
          <a:xfrm>
            <a:off x="359792" y="4139877"/>
            <a:ext cx="3676650" cy="2962275"/>
          </a:xfrm>
          <a:prstGeom prst="rect">
            <a:avLst/>
          </a:prstGeom>
          <a:noFill/>
          <a:ln w="9525">
            <a:noFill/>
            <a:miter lim="800000"/>
            <a:headEnd/>
            <a:tailEnd/>
          </a:ln>
        </p:spPr>
      </p:pic>
      <p:sp>
        <p:nvSpPr>
          <p:cNvPr id="6" name="Text Box 15"/>
          <p:cNvSpPr txBox="1">
            <a:spLocks noChangeArrowheads="1"/>
          </p:cNvSpPr>
          <p:nvPr/>
        </p:nvSpPr>
        <p:spPr bwMode="auto">
          <a:xfrm>
            <a:off x="5112320" y="2123653"/>
            <a:ext cx="4524031" cy="2410103"/>
          </a:xfrm>
          <a:prstGeom prst="rect">
            <a:avLst/>
          </a:prstGeom>
          <a:noFill/>
          <a:ln w="12700">
            <a:solidFill>
              <a:srgbClr val="FF0000"/>
            </a:solidFill>
            <a:miter lim="800000"/>
            <a:headEnd/>
            <a:tailEnd/>
          </a:ln>
          <a:effectLst/>
        </p:spPr>
        <p:txBody>
          <a:bodyPr lIns="100794" tIns="50397" rIns="100794" bIns="50397">
            <a:spAutoFit/>
          </a:bodyPr>
          <a:lstStyle/>
          <a:p>
            <a:pPr algn="just">
              <a:spcBef>
                <a:spcPct val="50000"/>
              </a:spcBef>
            </a:pPr>
            <a:r>
              <a:rPr lang="en-US" sz="1500" dirty="0">
                <a:solidFill>
                  <a:schemeClr val="tx1"/>
                </a:solidFill>
              </a:rPr>
              <a:t>A prototype of the new </a:t>
            </a:r>
            <a:r>
              <a:rPr lang="en-US" sz="1500" b="1" i="1" dirty="0">
                <a:solidFill>
                  <a:schemeClr val="tx1"/>
                </a:solidFill>
                <a:effectLst>
                  <a:outerShdw blurRad="38100" dist="38100" dir="2700000" algn="tl">
                    <a:srgbClr val="C0C0C0"/>
                  </a:outerShdw>
                </a:effectLst>
              </a:rPr>
              <a:t>E²BPM</a:t>
            </a:r>
            <a:r>
              <a:rPr lang="en-US" sz="1500" dirty="0">
                <a:solidFill>
                  <a:schemeClr val="tx1"/>
                </a:solidFill>
              </a:rPr>
              <a:t> has been successfully tested and used in </a:t>
            </a:r>
            <a:r>
              <a:rPr lang="en-US" sz="1500" dirty="0" err="1">
                <a:solidFill>
                  <a:schemeClr val="tx1"/>
                </a:solidFill>
              </a:rPr>
              <a:t>Elettra</a:t>
            </a:r>
            <a:r>
              <a:rPr lang="en-US" sz="1500" dirty="0">
                <a:solidFill>
                  <a:schemeClr val="tx1"/>
                </a:solidFill>
              </a:rPr>
              <a:t> machine in </a:t>
            </a:r>
            <a:r>
              <a:rPr lang="en-US" sz="1500" b="1" dirty="0">
                <a:solidFill>
                  <a:schemeClr val="tx1"/>
                </a:solidFill>
              </a:rPr>
              <a:t>real</a:t>
            </a:r>
            <a:r>
              <a:rPr lang="en-US" sz="1500" dirty="0">
                <a:solidFill>
                  <a:schemeClr val="tx1"/>
                </a:solidFill>
              </a:rPr>
              <a:t> environment within a control system and Global Orbit Feedback replacing one old BPM electronics. The </a:t>
            </a:r>
            <a:r>
              <a:rPr lang="en-US" sz="1500" b="1" dirty="0">
                <a:solidFill>
                  <a:schemeClr val="tx1"/>
                </a:solidFill>
              </a:rPr>
              <a:t>measured “on field”</a:t>
            </a:r>
            <a:r>
              <a:rPr lang="en-US" sz="1500" dirty="0">
                <a:solidFill>
                  <a:schemeClr val="tx1"/>
                </a:solidFill>
              </a:rPr>
              <a:t> performances for </a:t>
            </a:r>
            <a:r>
              <a:rPr lang="en-US" sz="1500" b="1" i="1" dirty="0">
                <a:solidFill>
                  <a:schemeClr val="tx1"/>
                </a:solidFill>
              </a:rPr>
              <a:t>E²BPM</a:t>
            </a:r>
            <a:r>
              <a:rPr lang="en-US" sz="1500" dirty="0">
                <a:solidFill>
                  <a:schemeClr val="tx1"/>
                </a:solidFill>
              </a:rPr>
              <a:t> with 20 mm gap chamber are based on “pilot tone” compensation:</a:t>
            </a:r>
          </a:p>
          <a:p>
            <a:pPr algn="just">
              <a:spcBef>
                <a:spcPct val="50000"/>
              </a:spcBef>
            </a:pPr>
            <a:r>
              <a:rPr lang="en-US" sz="1500" dirty="0">
                <a:solidFill>
                  <a:schemeClr val="tx1"/>
                </a:solidFill>
              </a:rPr>
              <a:t>Resolution: 200 nm</a:t>
            </a:r>
          </a:p>
          <a:p>
            <a:pPr>
              <a:spcBef>
                <a:spcPct val="50000"/>
              </a:spcBef>
            </a:pPr>
            <a:r>
              <a:rPr lang="en-US" sz="1500" dirty="0">
                <a:solidFill>
                  <a:schemeClr val="tx1"/>
                </a:solidFill>
              </a:rPr>
              <a:t>8hrs stability: &lt; 300nm</a:t>
            </a:r>
          </a:p>
        </p:txBody>
      </p:sp>
      <p:sp>
        <p:nvSpPr>
          <p:cNvPr id="7" name="Text Box 17"/>
          <p:cNvSpPr txBox="1">
            <a:spLocks noChangeArrowheads="1"/>
          </p:cNvSpPr>
          <p:nvPr/>
        </p:nvSpPr>
        <p:spPr bwMode="auto">
          <a:xfrm>
            <a:off x="3240112" y="1043533"/>
            <a:ext cx="5673003" cy="286444"/>
          </a:xfrm>
          <a:prstGeom prst="rect">
            <a:avLst/>
          </a:prstGeom>
          <a:noFill/>
          <a:ln w="12700">
            <a:solidFill>
              <a:srgbClr val="FF0000"/>
            </a:solidFill>
            <a:miter lim="800000"/>
            <a:headEnd/>
            <a:tailEnd/>
          </a:ln>
          <a:effectLst/>
        </p:spPr>
        <p:txBody>
          <a:bodyPr wrap="none" lIns="100794" tIns="50397" rIns="100794" bIns="50397">
            <a:spAutoFit/>
          </a:bodyPr>
          <a:lstStyle/>
          <a:p>
            <a:r>
              <a:rPr lang="en-US" sz="1200" b="1" dirty="0" err="1">
                <a:solidFill>
                  <a:schemeClr val="tx1"/>
                </a:solidFill>
              </a:rPr>
              <a:t>G.Brajnik</a:t>
            </a:r>
            <a:r>
              <a:rPr lang="en-US" sz="1200" b="1" dirty="0">
                <a:solidFill>
                  <a:schemeClr val="tx1"/>
                </a:solidFill>
              </a:rPr>
              <a:t>, S. </a:t>
            </a:r>
            <a:r>
              <a:rPr lang="en-US" sz="1200" b="1" dirty="0" err="1">
                <a:solidFill>
                  <a:schemeClr val="tx1"/>
                </a:solidFill>
              </a:rPr>
              <a:t>Bassanese</a:t>
            </a:r>
            <a:r>
              <a:rPr lang="en-US" sz="1200" b="1" dirty="0">
                <a:solidFill>
                  <a:schemeClr val="tx1"/>
                </a:solidFill>
              </a:rPr>
              <a:t>, G. </a:t>
            </a:r>
            <a:r>
              <a:rPr lang="en-US" sz="1200" b="1" dirty="0" err="1">
                <a:solidFill>
                  <a:schemeClr val="tx1"/>
                </a:solidFill>
              </a:rPr>
              <a:t>Cautero</a:t>
            </a:r>
            <a:r>
              <a:rPr lang="en-US" sz="1200" b="1" dirty="0">
                <a:solidFill>
                  <a:schemeClr val="tx1"/>
                </a:solidFill>
              </a:rPr>
              <a:t>, S. </a:t>
            </a:r>
            <a:r>
              <a:rPr lang="en-US" sz="1200" b="1" dirty="0" err="1">
                <a:solidFill>
                  <a:schemeClr val="tx1"/>
                </a:solidFill>
              </a:rPr>
              <a:t>Cleva</a:t>
            </a:r>
            <a:r>
              <a:rPr lang="en-US" sz="1200" b="1" dirty="0">
                <a:solidFill>
                  <a:schemeClr val="tx1"/>
                </a:solidFill>
              </a:rPr>
              <a:t>, R. De Monte, M. </a:t>
            </a:r>
            <a:r>
              <a:rPr lang="en-US" sz="1200" b="1" dirty="0" err="1">
                <a:solidFill>
                  <a:schemeClr val="tx1"/>
                </a:solidFill>
              </a:rPr>
              <a:t>Predonzani</a:t>
            </a:r>
            <a:r>
              <a:rPr lang="en-US" sz="1200" b="1" dirty="0">
                <a:solidFill>
                  <a:schemeClr val="tx1"/>
                </a:solidFill>
              </a:rPr>
              <a:t>  </a:t>
            </a:r>
          </a:p>
        </p:txBody>
      </p:sp>
      <p:pic>
        <p:nvPicPr>
          <p:cNvPr id="8" name="Picture 21"/>
          <p:cNvPicPr>
            <a:picLocks noChangeAspect="1" noChangeArrowheads="1"/>
          </p:cNvPicPr>
          <p:nvPr/>
        </p:nvPicPr>
        <p:blipFill>
          <a:blip r:embed="rId3"/>
          <a:srcRect/>
          <a:stretch>
            <a:fillRect/>
          </a:stretch>
        </p:blipFill>
        <p:spPr bwMode="auto">
          <a:xfrm>
            <a:off x="5400352" y="4283893"/>
            <a:ext cx="4524031" cy="2812129"/>
          </a:xfrm>
          <a:prstGeom prst="rect">
            <a:avLst/>
          </a:prstGeom>
          <a:noFill/>
          <a:ln w="9525">
            <a:noFill/>
            <a:miter lim="800000"/>
            <a:headEnd/>
            <a:tailEnd/>
          </a:ln>
          <a:effectLst/>
        </p:spPr>
      </p:pic>
      <p:sp>
        <p:nvSpPr>
          <p:cNvPr id="10" name="CasellaDiTesto 9"/>
          <p:cNvSpPr txBox="1"/>
          <p:nvPr/>
        </p:nvSpPr>
        <p:spPr>
          <a:xfrm>
            <a:off x="4032200" y="5292005"/>
            <a:ext cx="1512168" cy="1323439"/>
          </a:xfrm>
          <a:prstGeom prst="rect">
            <a:avLst/>
          </a:prstGeom>
          <a:noFill/>
        </p:spPr>
        <p:txBody>
          <a:bodyPr wrap="square" rtlCol="0">
            <a:spAutoFit/>
          </a:bodyPr>
          <a:lstStyle/>
          <a:p>
            <a:r>
              <a:rPr lang="en-US" sz="1600" b="1" dirty="0">
                <a:solidFill>
                  <a:srgbClr val="002060"/>
                </a:solidFill>
              </a:rPr>
              <a:t>Direct measurement of the measurement quality</a:t>
            </a:r>
          </a:p>
        </p:txBody>
      </p:sp>
      <p:sp>
        <p:nvSpPr>
          <p:cNvPr id="11" name="Rettangolo 10"/>
          <p:cNvSpPr/>
          <p:nvPr/>
        </p:nvSpPr>
        <p:spPr>
          <a:xfrm>
            <a:off x="5112320" y="1619597"/>
            <a:ext cx="4534669" cy="461665"/>
          </a:xfrm>
          <a:prstGeom prst="rect">
            <a:avLst/>
          </a:prstGeom>
        </p:spPr>
        <p:txBody>
          <a:bodyPr wrap="square">
            <a:spAutoFit/>
          </a:bodyPr>
          <a:lstStyle/>
          <a:p>
            <a:pPr algn="ctr"/>
            <a:r>
              <a:rPr lang="en-US" sz="1200" b="1" dirty="0">
                <a:solidFill>
                  <a:schemeClr val="tx1"/>
                </a:solidFill>
              </a:rPr>
              <a:t>The Project will finish by end of 2018  aiming at a better and cheaper, than the existing, detector. </a:t>
            </a:r>
            <a:endParaRPr lang="en-US" sz="1200" dirty="0">
              <a:solidFill>
                <a:schemeClr val="tx1"/>
              </a:solidFill>
            </a:endParaRPr>
          </a:p>
        </p:txBody>
      </p:sp>
    </p:spTree>
    <p:extLst>
      <p:ext uri="{BB962C8B-B14F-4D97-AF65-F5344CB8AC3E}">
        <p14:creationId xmlns:p14="http://schemas.microsoft.com/office/powerpoint/2010/main" val="163700063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600" b="1" i="1" dirty="0">
                <a:solidFill>
                  <a:srgbClr val="002060"/>
                </a:solidFill>
                <a:latin typeface="Verdana" panose="020B0604030504040204" pitchFamily="34" charset="0"/>
                <a:ea typeface="Verdana" panose="020B0604030504040204" pitchFamily="34" charset="0"/>
                <a:cs typeface="Times New Roman" panose="02020603050405020304" pitchFamily="18" charset="0"/>
              </a:rPr>
              <a:t>Elettra 2.0 requirements</a:t>
            </a:r>
            <a:endParaRPr lang="en-GB" sz="3600" b="1" i="1" dirty="0">
              <a:solidFill>
                <a:srgbClr val="002060"/>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10305E7B-B37C-4BAD-AECA-E3DAF4A397E2}" type="slidenum">
              <a:rPr lang="it-IT" altLang="it-IT" smtClean="0"/>
              <a:pPr/>
              <a:t>21</a:t>
            </a:fld>
            <a:endParaRPr lang="it-IT" altLang="it-IT"/>
          </a:p>
        </p:txBody>
      </p:sp>
      <p:sp>
        <p:nvSpPr>
          <p:cNvPr id="5" name="Rectangle 1"/>
          <p:cNvSpPr>
            <a:spLocks noGrp="1" noChangeArrowheads="1"/>
          </p:cNvSpPr>
          <p:nvPr>
            <p:ph idx="1"/>
          </p:nvPr>
        </p:nvSpPr>
        <p:spPr bwMode="auto">
          <a:xfrm>
            <a:off x="509962" y="1259603"/>
            <a:ext cx="914399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a:spcBef>
                <a:spcPct val="0"/>
              </a:spcBef>
              <a:spcAft>
                <a:spcPct val="0"/>
              </a:spcAft>
              <a:buClrTx/>
              <a:buSzTx/>
              <a:buFont typeface="Wingdings" panose="05000000000000000000" pitchFamily="2" charset="2"/>
              <a:buChar char="§"/>
            </a:pPr>
            <a:r>
              <a:rPr kumimoji="0" lang="en-GB" altLang="en-US" b="1" i="1"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Operating energy </a:t>
            </a:r>
            <a:r>
              <a:rPr kumimoji="0" lang="en-GB" altLang="en-US" b="1" i="1"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2.4 GeV </a:t>
            </a:r>
            <a:r>
              <a:rPr lang="en-GB" altLang="en-US" b="1" i="1" dirty="0">
                <a:solidFill>
                  <a:srgbClr val="C00000"/>
                </a:solidFill>
                <a:ea typeface="Times New Roman" panose="02020603050405020304" pitchFamily="18" charset="0"/>
                <a:cs typeface="Times New Roman" panose="02020603050405020304" pitchFamily="18" charset="0"/>
              </a:rPr>
              <a:t>(</a:t>
            </a:r>
            <a:r>
              <a:rPr kumimoji="0" lang="en-GB" altLang="en-US" b="1" i="1"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and for sometime at 2 GeV)</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1" i="1"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Reduce the horizontal equilibrium emittance at least one order of magnitude</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0" i="0" u="none" strike="noStrike" cap="none" normalizeH="0" baseline="0" dirty="0">
                <a:ln>
                  <a:noFill/>
                </a:ln>
                <a:solidFill>
                  <a:srgbClr val="002060"/>
                </a:solidFill>
                <a:effectLst/>
                <a:ea typeface="Times New Roman" panose="02020603050405020304" pitchFamily="18" charset="0"/>
                <a:cs typeface="Times New Roman" panose="02020603050405020304" pitchFamily="18" charset="0"/>
              </a:rPr>
              <a:t>Maintain the existing ID beam lines</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0" i="0" u="none" strike="noStrike" cap="none" normalizeH="0" baseline="0" dirty="0">
                <a:ln>
                  <a:noFill/>
                </a:ln>
                <a:solidFill>
                  <a:srgbClr val="002060"/>
                </a:solidFill>
                <a:effectLst/>
                <a:ea typeface="Times New Roman" panose="02020603050405020304" pitchFamily="18" charset="0"/>
                <a:cs typeface="Times New Roman" panose="02020603050405020304" pitchFamily="18" charset="0"/>
              </a:rPr>
              <a:t>Maintain the existing dipole magnet beam-lines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1" i="1"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Conserve the slots available for insertion devices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Preserve the present intensities and the time structure of the beam</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1" i="1"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Let open the possibility for installing bunch compression scheme</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1" i="1"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Include super-bends and in-vacuum </a:t>
            </a:r>
            <a:r>
              <a:rPr kumimoji="0" lang="en-GB" altLang="en-US" b="1" i="1" u="none" strike="noStrike" cap="none" normalizeH="0" baseline="0" dirty="0" err="1">
                <a:ln>
                  <a:noFill/>
                </a:ln>
                <a:solidFill>
                  <a:srgbClr val="C00000"/>
                </a:solidFill>
                <a:effectLst/>
                <a:ea typeface="Times New Roman" panose="02020603050405020304" pitchFamily="18" charset="0"/>
                <a:cs typeface="Times New Roman" panose="02020603050405020304" pitchFamily="18" charset="0"/>
              </a:rPr>
              <a:t>undulators</a:t>
            </a:r>
            <a:r>
              <a:rPr kumimoji="0" lang="en-GB" altLang="en-US" b="0" i="0" u="none" strike="noStrike" cap="none" normalizeH="0" baseline="0" dirty="0">
                <a:ln>
                  <a:noFill/>
                </a:ln>
                <a:solidFill>
                  <a:srgbClr val="C00000"/>
                </a:solidFill>
                <a:effectLst/>
                <a:ea typeface="Times New Roman" panose="02020603050405020304" pitchFamily="18"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Keep the present injection scheme and injection complex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en-US"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Minimize the downtime for installation and commissioning to about 18 months</a:t>
            </a:r>
            <a:endParaRPr kumimoji="0" lang="en-GB" altLang="en-US"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en-GB"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093164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808064" y="179437"/>
            <a:ext cx="7056784"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algn="ctr" eaLnBrk="1" hangingPunct="1"/>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 2.0 Lattice in the tunnel</a:t>
            </a: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22</a:t>
            </a:fld>
            <a:endParaRPr lang="it-IT" dirty="0"/>
          </a:p>
        </p:txBody>
      </p:sp>
      <p:sp>
        <p:nvSpPr>
          <p:cNvPr id="14" name="Text Box 16"/>
          <p:cNvSpPr txBox="1">
            <a:spLocks noChangeArrowheads="1"/>
          </p:cNvSpPr>
          <p:nvPr/>
        </p:nvSpPr>
        <p:spPr bwMode="auto">
          <a:xfrm>
            <a:off x="215776" y="1403573"/>
            <a:ext cx="9721080" cy="11228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lgn="ctr">
            <a:solidFill>
              <a:srgbClr val="FF3300"/>
            </a:solidFill>
            <a:miter lim="800000"/>
            <a:headEnd/>
            <a:tailEnd/>
          </a:ln>
        </p:spPr>
        <p:txBody>
          <a:bodyPr wrap="square">
            <a:spAutoFit/>
          </a:bodyPr>
          <a:lstStyle/>
          <a:p>
            <a:pPr algn="just">
              <a:spcBef>
                <a:spcPct val="50000"/>
              </a:spcBef>
            </a:pPr>
            <a:r>
              <a:rPr lang="en-US" dirty="0">
                <a:solidFill>
                  <a:schemeClr val="tx2"/>
                </a:solidFill>
                <a:latin typeface="Arial" pitchFamily="34" charset="0"/>
              </a:rPr>
              <a:t>Best configuration that satisfied the all requirements, including the free space for IDs is based on our </a:t>
            </a:r>
            <a:r>
              <a:rPr lang="en-US" dirty="0">
                <a:solidFill>
                  <a:srgbClr val="C00000"/>
                </a:solidFill>
                <a:latin typeface="Arial" pitchFamily="34" charset="0"/>
              </a:rPr>
              <a:t>symmetric enhanced six-bend </a:t>
            </a:r>
            <a:r>
              <a:rPr lang="en-US" dirty="0">
                <a:solidFill>
                  <a:schemeClr val="tx2"/>
                </a:solidFill>
                <a:latin typeface="Arial" pitchFamily="34" charset="0"/>
              </a:rPr>
              <a:t>achromat S6BA-E giving an emittance of 140 pm-rad at 2 GeV</a:t>
            </a:r>
            <a:endParaRPr lang="en-US" sz="2000" dirty="0">
              <a:solidFill>
                <a:schemeClr val="tx2"/>
              </a:solidFill>
              <a:latin typeface="Arial" pitchFamily="34" charset="0"/>
            </a:endParaRPr>
          </a:p>
        </p:txBody>
      </p:sp>
      <p:pic>
        <p:nvPicPr>
          <p:cNvPr id="9" name="Immagine 8" descr="elettra1.jpg"/>
          <p:cNvPicPr>
            <a:picLocks noChangeAspect="1"/>
          </p:cNvPicPr>
          <p:nvPr/>
        </p:nvPicPr>
        <p:blipFill>
          <a:blip r:embed="rId3"/>
          <a:stretch>
            <a:fillRect/>
          </a:stretch>
        </p:blipFill>
        <p:spPr>
          <a:xfrm>
            <a:off x="314235" y="3471868"/>
            <a:ext cx="4613720" cy="2206562"/>
          </a:xfrm>
          <a:prstGeom prst="rect">
            <a:avLst/>
          </a:prstGeom>
        </p:spPr>
      </p:pic>
      <p:pic>
        <p:nvPicPr>
          <p:cNvPr id="10" name="Immagine 9" descr="elettra2.jpg"/>
          <p:cNvPicPr>
            <a:picLocks noChangeAspect="1"/>
          </p:cNvPicPr>
          <p:nvPr/>
        </p:nvPicPr>
        <p:blipFill>
          <a:blip r:embed="rId4"/>
          <a:stretch>
            <a:fillRect/>
          </a:stretch>
        </p:blipFill>
        <p:spPr>
          <a:xfrm>
            <a:off x="5354795" y="3471868"/>
            <a:ext cx="4613720" cy="2206562"/>
          </a:xfrm>
          <a:prstGeom prst="rect">
            <a:avLst/>
          </a:prstGeom>
        </p:spPr>
      </p:pic>
      <p:sp>
        <p:nvSpPr>
          <p:cNvPr id="11" name="CasellaDiTesto 10"/>
          <p:cNvSpPr txBox="1"/>
          <p:nvPr/>
        </p:nvSpPr>
        <p:spPr>
          <a:xfrm>
            <a:off x="314235" y="5704116"/>
            <a:ext cx="1584176" cy="435825"/>
          </a:xfrm>
          <a:prstGeom prst="rect">
            <a:avLst/>
          </a:prstGeom>
          <a:noFill/>
        </p:spPr>
        <p:txBody>
          <a:bodyPr wrap="square" rtlCol="0">
            <a:spAutoFit/>
          </a:bodyPr>
          <a:lstStyle/>
          <a:p>
            <a:r>
              <a:rPr lang="en-US" dirty="0" err="1">
                <a:solidFill>
                  <a:schemeClr val="tx1"/>
                </a:solidFill>
              </a:rPr>
              <a:t>Elettra</a:t>
            </a:r>
            <a:endParaRPr lang="en-US" dirty="0">
              <a:solidFill>
                <a:schemeClr val="tx1"/>
              </a:solidFill>
            </a:endParaRPr>
          </a:p>
        </p:txBody>
      </p:sp>
      <p:sp>
        <p:nvSpPr>
          <p:cNvPr id="12" name="CasellaDiTesto 11"/>
          <p:cNvSpPr txBox="1"/>
          <p:nvPr/>
        </p:nvSpPr>
        <p:spPr>
          <a:xfrm>
            <a:off x="8379131" y="5704116"/>
            <a:ext cx="1584176" cy="461665"/>
          </a:xfrm>
          <a:prstGeom prst="rect">
            <a:avLst/>
          </a:prstGeom>
          <a:noFill/>
        </p:spPr>
        <p:txBody>
          <a:bodyPr wrap="square" rtlCol="0">
            <a:spAutoFit/>
          </a:bodyPr>
          <a:lstStyle/>
          <a:p>
            <a:r>
              <a:rPr lang="en-US" dirty="0" err="1">
                <a:solidFill>
                  <a:schemeClr val="tx1"/>
                </a:solidFill>
              </a:rPr>
              <a:t>Elettra</a:t>
            </a:r>
            <a:r>
              <a:rPr lang="en-US" dirty="0">
                <a:solidFill>
                  <a:schemeClr val="tx1"/>
                </a:solidFill>
              </a:rPr>
              <a:t> 2.0</a:t>
            </a:r>
          </a:p>
        </p:txBody>
      </p:sp>
      <p:sp>
        <p:nvSpPr>
          <p:cNvPr id="2" name="TextBox 1">
            <a:extLst>
              <a:ext uri="{FF2B5EF4-FFF2-40B4-BE49-F238E27FC236}">
                <a16:creationId xmlns:a16="http://schemas.microsoft.com/office/drawing/2014/main" id="{AF09CD38-5554-479B-8CB8-FCC3798D51FA}"/>
              </a:ext>
            </a:extLst>
          </p:cNvPr>
          <p:cNvSpPr txBox="1"/>
          <p:nvPr/>
        </p:nvSpPr>
        <p:spPr>
          <a:xfrm>
            <a:off x="215776" y="6517815"/>
            <a:ext cx="8352928" cy="435825"/>
          </a:xfrm>
          <a:prstGeom prst="rect">
            <a:avLst/>
          </a:prstGeom>
          <a:noFill/>
        </p:spPr>
        <p:txBody>
          <a:bodyPr wrap="square" rtlCol="0">
            <a:spAutoFit/>
          </a:bodyPr>
          <a:lstStyle/>
          <a:p>
            <a:r>
              <a:rPr lang="it-IT" dirty="0">
                <a:solidFill>
                  <a:schemeClr val="tx1"/>
                </a:solidFill>
              </a:rPr>
              <a:t>Basic </a:t>
            </a:r>
            <a:r>
              <a:rPr lang="it-IT" dirty="0" err="1">
                <a:solidFill>
                  <a:schemeClr val="tx1"/>
                </a:solidFill>
              </a:rPr>
              <a:t>version</a:t>
            </a:r>
            <a:r>
              <a:rPr lang="it-IT" dirty="0">
                <a:solidFill>
                  <a:schemeClr val="tx1"/>
                </a:solidFill>
              </a:rPr>
              <a:t> </a:t>
            </a:r>
            <a:r>
              <a:rPr lang="it-IT" dirty="0" err="1">
                <a:solidFill>
                  <a:schemeClr val="tx1"/>
                </a:solidFill>
              </a:rPr>
              <a:t>was</a:t>
            </a:r>
            <a:r>
              <a:rPr lang="it-IT" dirty="0">
                <a:solidFill>
                  <a:schemeClr val="tx1"/>
                </a:solidFill>
              </a:rPr>
              <a:t> the S6BA with 250 </a:t>
            </a:r>
            <a:r>
              <a:rPr lang="it-IT" dirty="0" err="1">
                <a:solidFill>
                  <a:schemeClr val="tx1"/>
                </a:solidFill>
              </a:rPr>
              <a:t>pm-rad</a:t>
            </a:r>
            <a:r>
              <a:rPr lang="it-IT" dirty="0">
                <a:solidFill>
                  <a:schemeClr val="tx1"/>
                </a:solidFill>
              </a:rPr>
              <a:t> </a:t>
            </a:r>
            <a:r>
              <a:rPr lang="it-IT" dirty="0" err="1">
                <a:solidFill>
                  <a:schemeClr val="tx1"/>
                </a:solidFill>
              </a:rPr>
              <a:t>at</a:t>
            </a:r>
            <a:r>
              <a:rPr lang="it-IT" dirty="0">
                <a:solidFill>
                  <a:schemeClr val="tx1"/>
                </a:solidFill>
              </a:rPr>
              <a:t> 2 </a:t>
            </a:r>
            <a:r>
              <a:rPr lang="it-IT" dirty="0" err="1">
                <a:solidFill>
                  <a:schemeClr val="tx1"/>
                </a:solidFill>
              </a:rPr>
              <a:t>GeV</a:t>
            </a:r>
            <a:endParaRPr lang="en-GB" dirty="0">
              <a:solidFill>
                <a:schemeClr val="tx1"/>
              </a:solidFill>
            </a:endParaRPr>
          </a:p>
        </p:txBody>
      </p:sp>
    </p:spTree>
    <p:extLst>
      <p:ext uri="{BB962C8B-B14F-4D97-AF65-F5344CB8AC3E}">
        <p14:creationId xmlns:p14="http://schemas.microsoft.com/office/powerpoint/2010/main" val="209073843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S6BA-E Lattice </a:t>
            </a:r>
            <a:endPar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23</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pic>
        <p:nvPicPr>
          <p:cNvPr id="6" name="Picture 5"/>
          <p:cNvPicPr>
            <a:picLocks noChangeAspect="1"/>
          </p:cNvPicPr>
          <p:nvPr/>
        </p:nvPicPr>
        <p:blipFill>
          <a:blip r:embed="rId2"/>
          <a:stretch>
            <a:fillRect/>
          </a:stretch>
        </p:blipFill>
        <p:spPr>
          <a:xfrm>
            <a:off x="895662" y="1032438"/>
            <a:ext cx="8141094" cy="4578074"/>
          </a:xfrm>
          <a:prstGeom prst="rect">
            <a:avLst/>
          </a:prstGeom>
        </p:spPr>
      </p:pic>
      <p:pic>
        <p:nvPicPr>
          <p:cNvPr id="7" name="Picture 6"/>
          <p:cNvPicPr>
            <a:picLocks noChangeAspect="1"/>
          </p:cNvPicPr>
          <p:nvPr/>
        </p:nvPicPr>
        <p:blipFill>
          <a:blip r:embed="rId3"/>
          <a:stretch>
            <a:fillRect/>
          </a:stretch>
        </p:blipFill>
        <p:spPr>
          <a:xfrm>
            <a:off x="4646734" y="5319405"/>
            <a:ext cx="531143" cy="291107"/>
          </a:xfrm>
          <a:prstGeom prst="rect">
            <a:avLst/>
          </a:prstGeom>
        </p:spPr>
      </p:pic>
      <p:sp>
        <p:nvSpPr>
          <p:cNvPr id="9" name="TextBox 8"/>
          <p:cNvSpPr txBox="1"/>
          <p:nvPr/>
        </p:nvSpPr>
        <p:spPr>
          <a:xfrm>
            <a:off x="1223888" y="5302415"/>
            <a:ext cx="663543" cy="278410"/>
          </a:xfrm>
          <a:prstGeom prst="rect">
            <a:avLst/>
          </a:prstGeom>
          <a:noFill/>
        </p:spPr>
        <p:txBody>
          <a:bodyPr wrap="square" rtlCol="0">
            <a:spAutoFit/>
          </a:bodyPr>
          <a:lstStyle/>
          <a:p>
            <a:pPr marL="0" marR="0" lvl="0" indent="0" algn="l"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300" b="1" i="0" u="none" strike="noStrike" kern="1200" cap="none" spc="0" normalizeH="0" baseline="0" noProof="0" dirty="0">
                <a:ln>
                  <a:noFill/>
                </a:ln>
                <a:solidFill>
                  <a:prstClr val="black"/>
                </a:solidFill>
                <a:effectLst/>
                <a:uLnTx/>
                <a:uFillTx/>
                <a:latin typeface="Arial" charset="0"/>
                <a:ea typeface="MS PGothic" charset="0"/>
              </a:rPr>
              <a:t>2.25m</a:t>
            </a:r>
            <a:endParaRPr kumimoji="0" lang="en-GB" sz="1300" b="1" i="0" u="none" strike="noStrike" kern="1200" cap="none" spc="0" normalizeH="0" baseline="0" noProof="0" dirty="0">
              <a:ln>
                <a:noFill/>
              </a:ln>
              <a:solidFill>
                <a:prstClr val="black"/>
              </a:solidFill>
              <a:effectLst/>
              <a:uLnTx/>
              <a:uFillTx/>
              <a:latin typeface="Arial" charset="0"/>
              <a:ea typeface="MS PGothic" charset="0"/>
            </a:endParaRPr>
          </a:p>
        </p:txBody>
      </p:sp>
      <p:sp>
        <p:nvSpPr>
          <p:cNvPr id="10" name="TextBox 9"/>
          <p:cNvSpPr txBox="1"/>
          <p:nvPr/>
        </p:nvSpPr>
        <p:spPr>
          <a:xfrm>
            <a:off x="320981" y="5644965"/>
            <a:ext cx="8715775" cy="1380506"/>
          </a:xfrm>
          <a:prstGeom prst="rect">
            <a:avLst/>
          </a:prstGeom>
          <a:noFill/>
        </p:spPr>
        <p:txBody>
          <a:bodyPr wrap="square" rtlCol="0">
            <a:spAutoFit/>
          </a:bodyPr>
          <a:lstStyle/>
          <a:p>
            <a:pPr marL="0" marR="0" lvl="0" indent="0" algn="just"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800" b="0" i="0" u="none" strike="noStrike" kern="1200" cap="none" spc="0" normalizeH="0" baseline="0" noProof="0" dirty="0">
                <a:ln>
                  <a:noFill/>
                </a:ln>
                <a:solidFill>
                  <a:prstClr val="black"/>
                </a:solidFill>
                <a:effectLst/>
                <a:uLnTx/>
                <a:uFillTx/>
                <a:latin typeface="Arial" charset="0"/>
                <a:ea typeface="MS PGothic" charset="0"/>
              </a:rPr>
              <a:t>Emittance reduction by a factor of 50 i.e. at 2 GeV </a:t>
            </a:r>
            <a:r>
              <a:rPr kumimoji="0" lang="it-IT" sz="1800" b="1" i="0" u="none" strike="noStrike" kern="1200" cap="none" spc="0" normalizeH="0" baseline="0" noProof="0" dirty="0">
                <a:ln>
                  <a:noFill/>
                </a:ln>
                <a:solidFill>
                  <a:prstClr val="black"/>
                </a:solidFill>
                <a:effectLst/>
                <a:uLnTx/>
                <a:uFillTx/>
                <a:latin typeface="Arial" charset="0"/>
                <a:ea typeface="MS PGothic" charset="0"/>
              </a:rPr>
              <a:t>0.14</a:t>
            </a:r>
            <a:r>
              <a:rPr kumimoji="0" lang="it-IT" sz="1800" b="0" i="0" u="none" strike="noStrike" kern="1200" cap="none" spc="0" normalizeH="0" baseline="0" noProof="0" dirty="0">
                <a:ln>
                  <a:noFill/>
                </a:ln>
                <a:solidFill>
                  <a:prstClr val="black"/>
                </a:solidFill>
                <a:effectLst/>
                <a:uLnTx/>
                <a:uFillTx/>
                <a:latin typeface="Arial" charset="0"/>
                <a:ea typeface="MS PGothic" charset="0"/>
              </a:rPr>
              <a:t> and at 2.4 GeV </a:t>
            </a:r>
            <a:r>
              <a:rPr kumimoji="0" lang="it-IT" sz="1800" b="1" i="0" u="none" strike="noStrike" kern="1200" cap="none" spc="0" normalizeH="0" baseline="0" noProof="0" dirty="0">
                <a:ln>
                  <a:noFill/>
                </a:ln>
                <a:solidFill>
                  <a:prstClr val="black"/>
                </a:solidFill>
                <a:effectLst/>
                <a:uLnTx/>
                <a:uFillTx/>
                <a:latin typeface="Arial" charset="0"/>
                <a:ea typeface="MS PGothic" charset="0"/>
              </a:rPr>
              <a:t>0.20</a:t>
            </a:r>
            <a:r>
              <a:rPr kumimoji="0" lang="it-IT" sz="1800" b="0" i="0" u="none" strike="noStrike" kern="1200" cap="none" spc="0" normalizeH="0" baseline="0" noProof="0" dirty="0">
                <a:ln>
                  <a:noFill/>
                </a:ln>
                <a:solidFill>
                  <a:prstClr val="black"/>
                </a:solidFill>
                <a:effectLst/>
                <a:uLnTx/>
                <a:uFillTx/>
                <a:latin typeface="Arial" charset="0"/>
                <a:ea typeface="MS PGothic" charset="0"/>
              </a:rPr>
              <a:t> nmrad. </a:t>
            </a:r>
          </a:p>
          <a:p>
            <a:pPr marL="0" marR="0" lvl="0" indent="0" algn="just"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it-IT" sz="1800" b="0" i="0" u="none" strike="noStrike" kern="1200" cap="none" spc="0" normalizeH="0" baseline="0" noProof="0" dirty="0">
                <a:ln>
                  <a:noFill/>
                </a:ln>
                <a:solidFill>
                  <a:prstClr val="black"/>
                </a:solidFill>
                <a:effectLst/>
                <a:uLnTx/>
                <a:uFillTx/>
                <a:latin typeface="Arial" charset="0"/>
                <a:ea typeface="MS PGothic" charset="0"/>
              </a:rPr>
              <a:t>Note that relaxing the constaint on the horizontal beta function (blue line) in the long straight</a:t>
            </a:r>
            <a:r>
              <a:rPr kumimoji="0" lang="it-IT" sz="1800" b="0" i="0" u="none" strike="noStrike" kern="1200" cap="none" spc="0" normalizeH="0" noProof="0" dirty="0">
                <a:ln>
                  <a:noFill/>
                </a:ln>
                <a:solidFill>
                  <a:prstClr val="black"/>
                </a:solidFill>
                <a:effectLst/>
                <a:uLnTx/>
                <a:uFillTx/>
                <a:latin typeface="Arial" charset="0"/>
                <a:ea typeface="MS PGothic" charset="0"/>
              </a:rPr>
              <a:t> section</a:t>
            </a:r>
            <a:r>
              <a:rPr kumimoji="0" lang="it-IT" sz="1800" b="0" i="0" u="none" strike="noStrike" kern="1200" cap="none" spc="0" normalizeH="0" baseline="0" noProof="0" dirty="0">
                <a:ln>
                  <a:noFill/>
                </a:ln>
                <a:solidFill>
                  <a:prstClr val="black"/>
                </a:solidFill>
                <a:effectLst/>
                <a:uLnTx/>
                <a:uFillTx/>
                <a:latin typeface="Arial" charset="0"/>
                <a:ea typeface="MS PGothic" charset="0"/>
              </a:rPr>
              <a:t> towards 9 m the reduction increases to a factor of 71.</a:t>
            </a:r>
          </a:p>
          <a:p>
            <a:pPr marL="0" marR="0" lvl="0" indent="0" algn="just"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endParaRPr lang="it-IT" sz="1800" dirty="0">
              <a:solidFill>
                <a:prstClr val="black"/>
              </a:solidFill>
            </a:endParaRPr>
          </a:p>
          <a:p>
            <a:pPr marL="0" marR="0" lvl="0" indent="0" algn="just" defTabSz="447675" rtl="0" eaLnBrk="1" fontAlgn="base" latinLnBrk="0" hangingPunct="0">
              <a:lnSpc>
                <a:spcPct val="93000"/>
              </a:lnSpc>
              <a:spcBef>
                <a:spcPct val="0"/>
              </a:spcBef>
              <a:spcAft>
                <a:spcPct val="0"/>
              </a:spcAft>
              <a:buClr>
                <a:srgbClr val="000000"/>
              </a:buClr>
              <a:buSzPct val="100000"/>
              <a:buFont typeface="Times New Roman" charset="0"/>
              <a:buNone/>
              <a:tabLst/>
              <a:defRPr/>
            </a:pPr>
            <a:r>
              <a:rPr lang="it-IT" sz="1800" dirty="0">
                <a:solidFill>
                  <a:prstClr val="black"/>
                </a:solidFill>
              </a:rPr>
              <a:t>The lattice uses shifted quads and </a:t>
            </a:r>
            <a:r>
              <a:rPr lang="it-IT" sz="1800" dirty="0" err="1">
                <a:solidFill>
                  <a:prstClr val="black"/>
                </a:solidFill>
              </a:rPr>
              <a:t>Dipoles</a:t>
            </a:r>
            <a:r>
              <a:rPr lang="it-IT" sz="1800" dirty="0">
                <a:solidFill>
                  <a:prstClr val="black"/>
                </a:solidFill>
              </a:rPr>
              <a:t> with LG+TG gradient</a:t>
            </a:r>
            <a:endParaRPr kumimoji="0" lang="en-GB" sz="1800" b="0" i="0" u="none" strike="noStrike" kern="1200" cap="none" spc="0" normalizeH="0" baseline="0" noProof="0" dirty="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55257940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F71F16B-F57D-6044-AFB5-C1CBB03C6F13}" type="slidenum">
              <a:rPr kumimoji="0" 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24</a:t>
            </a:fld>
            <a:endParaRPr kumimoji="0" lang="it-IT" sz="1300" b="0" i="0" u="none" strike="noStrike" kern="1200" cap="none" spc="0" normalizeH="0" baseline="0" noProof="0" dirty="0">
              <a:ln>
                <a:noFill/>
              </a:ln>
              <a:solidFill>
                <a:srgbClr val="000000"/>
              </a:solidFill>
              <a:effectLst/>
              <a:uLnTx/>
              <a:uFillTx/>
              <a:latin typeface="Arial" charset="0"/>
              <a:ea typeface="MS PGothic" charset="0"/>
            </a:endParaRPr>
          </a:p>
        </p:txBody>
      </p:sp>
      <p:pic>
        <p:nvPicPr>
          <p:cNvPr id="6" name="Picture 5"/>
          <p:cNvPicPr>
            <a:picLocks noChangeAspect="1"/>
          </p:cNvPicPr>
          <p:nvPr/>
        </p:nvPicPr>
        <p:blipFill>
          <a:blip r:embed="rId2"/>
          <a:stretch>
            <a:fillRect/>
          </a:stretch>
        </p:blipFill>
        <p:spPr>
          <a:xfrm>
            <a:off x="1871960" y="631751"/>
            <a:ext cx="6663506" cy="6779340"/>
          </a:xfrm>
          <a:prstGeom prst="rect">
            <a:avLst/>
          </a:prstGeom>
        </p:spPr>
      </p:pic>
    </p:spTree>
    <p:extLst>
      <p:ext uri="{BB962C8B-B14F-4D97-AF65-F5344CB8AC3E}">
        <p14:creationId xmlns:p14="http://schemas.microsoft.com/office/powerpoint/2010/main" val="323594945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144" y="125577"/>
            <a:ext cx="6259690" cy="936104"/>
          </a:xfrm>
        </p:spPr>
        <p:txBody>
          <a:bodyPr/>
          <a:lstStyle/>
          <a:p>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Brilliance </a:t>
            </a:r>
            <a:r>
              <a:rPr lang="it-IT"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increase</a:t>
            </a:r>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it-IT"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factor</a:t>
            </a:r>
            <a:b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and coherence fraction</a:t>
            </a:r>
            <a:endParaRPr lang="en-GB"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fld id="{10305E7B-B37C-4BAD-AECA-E3DAF4A397E2}" type="slidenum">
              <a:rPr kumimoji="0" lang="it-IT" altLang="it-IT" sz="1300" b="0" i="0" u="none" strike="noStrike" kern="1200" cap="none" spc="0" normalizeH="0" baseline="0" noProof="0" smtClean="0">
                <a:ln>
                  <a:noFill/>
                </a:ln>
                <a:solidFill>
                  <a:srgbClr val="000000"/>
                </a:solidFill>
                <a:effectLst/>
                <a:uLnTx/>
                <a:uFillTx/>
                <a:latin typeface="Arial" charset="0"/>
                <a:ea typeface="MS PGothic" charset="0"/>
              </a:rPr>
              <a:pPr marL="0" marR="0" lvl="0" indent="0" algn="l" defTabSz="447675" rtl="0" eaLnBrk="1" fontAlgn="base" latinLnBrk="0"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t>25</a:t>
            </a:fld>
            <a:endParaRPr kumimoji="0" lang="it-IT" altLang="it-IT" sz="1300" b="0" i="0" u="none" strike="noStrike" kern="1200" cap="none" spc="0" normalizeH="0" baseline="0" noProof="0">
              <a:ln>
                <a:noFill/>
              </a:ln>
              <a:solidFill>
                <a:srgbClr val="000000"/>
              </a:solidFill>
              <a:effectLst/>
              <a:uLnTx/>
              <a:uFillTx/>
              <a:latin typeface="Arial" charset="0"/>
              <a:ea typeface="MS PGothic" charset="0"/>
            </a:endParaRPr>
          </a:p>
        </p:txBody>
      </p:sp>
      <p:graphicFrame>
        <p:nvGraphicFramePr>
          <p:cNvPr id="13" name="Grafico 6"/>
          <p:cNvGraphicFramePr>
            <a:graphicFrameLocks/>
          </p:cNvGraphicFramePr>
          <p:nvPr>
            <p:extLst/>
          </p:nvPr>
        </p:nvGraphicFramePr>
        <p:xfrm>
          <a:off x="0" y="2411685"/>
          <a:ext cx="4752528" cy="392170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225552" y="5147989"/>
            <a:ext cx="1445166" cy="321306"/>
          </a:xfrm>
          <a:prstGeom prst="rect">
            <a:avLst/>
          </a:prstGeom>
          <a:noFill/>
        </p:spPr>
        <p:txBody>
          <a:bodyPr wrap="square" rtlCol="0">
            <a:spAutoFit/>
          </a:bodyPr>
          <a:lstStyle/>
          <a:p>
            <a:r>
              <a:rPr lang="it-IT" sz="1600" dirty="0">
                <a:solidFill>
                  <a:schemeClr val="tx1"/>
                </a:solidFill>
              </a:rPr>
              <a:t>Round beam</a:t>
            </a:r>
            <a:endParaRPr lang="en-GB" sz="1600" dirty="0">
              <a:solidFill>
                <a:schemeClr val="tx1"/>
              </a:solidFill>
            </a:endParaRPr>
          </a:p>
        </p:txBody>
      </p:sp>
      <p:sp>
        <p:nvSpPr>
          <p:cNvPr id="14" name="TextBox 13"/>
          <p:cNvSpPr txBox="1"/>
          <p:nvPr/>
        </p:nvSpPr>
        <p:spPr>
          <a:xfrm>
            <a:off x="3523049" y="2555701"/>
            <a:ext cx="1445166" cy="321306"/>
          </a:xfrm>
          <a:prstGeom prst="rect">
            <a:avLst/>
          </a:prstGeom>
          <a:noFill/>
        </p:spPr>
        <p:txBody>
          <a:bodyPr wrap="square" rtlCol="0">
            <a:spAutoFit/>
          </a:bodyPr>
          <a:lstStyle/>
          <a:p>
            <a:r>
              <a:rPr lang="it-IT" sz="1600" dirty="0">
                <a:solidFill>
                  <a:schemeClr val="tx1"/>
                </a:solidFill>
              </a:rPr>
              <a:t>flat beam</a:t>
            </a:r>
            <a:endParaRPr lang="en-GB" sz="1600" dirty="0">
              <a:solidFill>
                <a:schemeClr val="tx1"/>
              </a:solidFill>
            </a:endParaRPr>
          </a:p>
        </p:txBody>
      </p:sp>
      <p:pic>
        <p:nvPicPr>
          <p:cNvPr id="5" name="Picture 4"/>
          <p:cNvPicPr>
            <a:picLocks noChangeAspect="1"/>
          </p:cNvPicPr>
          <p:nvPr/>
        </p:nvPicPr>
        <p:blipFill>
          <a:blip r:embed="rId3"/>
          <a:stretch>
            <a:fillRect/>
          </a:stretch>
        </p:blipFill>
        <p:spPr>
          <a:xfrm>
            <a:off x="4830065" y="1520531"/>
            <a:ext cx="5279928" cy="5112568"/>
          </a:xfrm>
          <a:prstGeom prst="rect">
            <a:avLst/>
          </a:prstGeom>
        </p:spPr>
      </p:pic>
    </p:spTree>
    <p:extLst>
      <p:ext uri="{BB962C8B-B14F-4D97-AF65-F5344CB8AC3E}">
        <p14:creationId xmlns:p14="http://schemas.microsoft.com/office/powerpoint/2010/main" val="190562491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94" y="1763613"/>
            <a:ext cx="9072563" cy="4989512"/>
          </a:xfrm>
        </p:spPr>
        <p:txBody>
          <a:bodyPr/>
          <a:lstStyle/>
          <a:p>
            <a:r>
              <a:rPr lang="it-IT" dirty="0"/>
              <a:t>3 superbends at 6 T</a:t>
            </a:r>
          </a:p>
          <a:p>
            <a:r>
              <a:rPr lang="it-IT" dirty="0"/>
              <a:t>3 dipole beam lines</a:t>
            </a:r>
          </a:p>
          <a:p>
            <a:r>
              <a:rPr lang="it-IT" dirty="0"/>
              <a:t>3 IVUs</a:t>
            </a:r>
          </a:p>
          <a:p>
            <a:r>
              <a:rPr lang="it-IT" dirty="0"/>
              <a:t>2 short wigglers</a:t>
            </a:r>
          </a:p>
          <a:p>
            <a:r>
              <a:rPr lang="it-IT" dirty="0"/>
              <a:t>4 short undulators</a:t>
            </a:r>
          </a:p>
          <a:p>
            <a:r>
              <a:rPr lang="it-IT" dirty="0"/>
              <a:t>1 SCW </a:t>
            </a:r>
          </a:p>
          <a:p>
            <a:r>
              <a:rPr lang="it-IT" dirty="0"/>
              <a:t>6 long EPU (single or double) Ids</a:t>
            </a:r>
          </a:p>
          <a:p>
            <a:endParaRPr lang="it-IT" dirty="0"/>
          </a:p>
          <a:p>
            <a:r>
              <a:rPr lang="it-IT" sz="3200" b="1" dirty="0">
                <a:solidFill>
                  <a:srgbClr val="002060"/>
                </a:solidFill>
                <a:effectLst>
                  <a:outerShdw blurRad="38100" dist="38100" dir="2700000" algn="tl">
                    <a:srgbClr val="000000">
                      <a:alpha val="43137"/>
                    </a:srgbClr>
                  </a:outerShdw>
                </a:effectLst>
              </a:rPr>
              <a:t>In total 31 beam lines</a:t>
            </a:r>
          </a:p>
          <a:p>
            <a:endParaRPr lang="en-GB" dirty="0"/>
          </a:p>
        </p:txBody>
      </p:sp>
      <p:sp>
        <p:nvSpPr>
          <p:cNvPr id="4" name="Slide Number Placeholder 3"/>
          <p:cNvSpPr>
            <a:spLocks noGrp="1"/>
          </p:cNvSpPr>
          <p:nvPr>
            <p:ph type="sldNum" sz="quarter" idx="10"/>
          </p:nvPr>
        </p:nvSpPr>
        <p:spPr/>
        <p:txBody>
          <a:bodyPr/>
          <a:lstStyle/>
          <a:p>
            <a:pPr>
              <a:defRPr/>
            </a:pPr>
            <a:fld id="{1F71F16B-F57D-6044-AFB5-C1CBB03C6F13}" type="slidenum">
              <a:rPr lang="it-IT" smtClean="0"/>
              <a:pPr>
                <a:defRPr/>
              </a:pPr>
              <a:t>26</a:t>
            </a:fld>
            <a:endParaRPr lang="it-IT" dirty="0"/>
          </a:p>
        </p:txBody>
      </p:sp>
      <p:pic>
        <p:nvPicPr>
          <p:cNvPr id="5" name="Picture 4">
            <a:extLst>
              <a:ext uri="{FF2B5EF4-FFF2-40B4-BE49-F238E27FC236}">
                <a16:creationId xmlns:a16="http://schemas.microsoft.com/office/drawing/2014/main" id="{6C749F4A-D20A-4F91-9492-A00FD3800D14}"/>
              </a:ext>
            </a:extLst>
          </p:cNvPr>
          <p:cNvPicPr>
            <a:picLocks noChangeAspect="1"/>
          </p:cNvPicPr>
          <p:nvPr/>
        </p:nvPicPr>
        <p:blipFill>
          <a:blip r:embed="rId2"/>
          <a:stretch>
            <a:fillRect/>
          </a:stretch>
        </p:blipFill>
        <p:spPr>
          <a:xfrm>
            <a:off x="4073912" y="179437"/>
            <a:ext cx="5523580" cy="4498777"/>
          </a:xfrm>
          <a:prstGeom prst="rect">
            <a:avLst/>
          </a:prstGeom>
        </p:spPr>
      </p:pic>
    </p:spTree>
    <p:extLst>
      <p:ext uri="{BB962C8B-B14F-4D97-AF65-F5344CB8AC3E}">
        <p14:creationId xmlns:p14="http://schemas.microsoft.com/office/powerpoint/2010/main" val="90921538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Brilliance of microspot</a:t>
            </a:r>
            <a:endPar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10305E7B-B37C-4BAD-AECA-E3DAF4A397E2}" type="slidenum">
              <a:rPr lang="it-IT" altLang="it-IT" smtClean="0"/>
              <a:pPr/>
              <a:t>27</a:t>
            </a:fld>
            <a:endParaRPr lang="it-IT" altLang="it-IT"/>
          </a:p>
        </p:txBody>
      </p:sp>
      <p:sp>
        <p:nvSpPr>
          <p:cNvPr id="7" name="TextBox 6"/>
          <p:cNvSpPr txBox="1"/>
          <p:nvPr/>
        </p:nvSpPr>
        <p:spPr>
          <a:xfrm>
            <a:off x="863848" y="6338129"/>
            <a:ext cx="8712968" cy="898092"/>
          </a:xfrm>
          <a:prstGeom prst="rect">
            <a:avLst/>
          </a:prstGeom>
          <a:noFill/>
        </p:spPr>
        <p:txBody>
          <a:bodyPr wrap="square" rtlCol="0">
            <a:spAutoFit/>
          </a:bodyPr>
          <a:lstStyle/>
          <a:p>
            <a:pPr algn="just"/>
            <a:r>
              <a:rPr lang="it-IT" dirty="0">
                <a:solidFill>
                  <a:schemeClr val="tx1"/>
                </a:solidFill>
              </a:rPr>
              <a:t>For the microspot beam lines (</a:t>
            </a:r>
            <a:r>
              <a:rPr lang="it-IT" sz="3200" dirty="0">
                <a:solidFill>
                  <a:schemeClr val="tx1"/>
                </a:solidFill>
                <a:latin typeface="Symbol" panose="05050102010706020507" pitchFamily="18" charset="2"/>
              </a:rPr>
              <a:t>m</a:t>
            </a:r>
            <a:r>
              <a:rPr lang="it-IT" dirty="0">
                <a:solidFill>
                  <a:schemeClr val="tx1"/>
                </a:solidFill>
              </a:rPr>
              <a:t>XRD, </a:t>
            </a:r>
            <a:r>
              <a:rPr lang="it-IT" sz="3200" dirty="0">
                <a:solidFill>
                  <a:schemeClr val="tx1"/>
                </a:solidFill>
                <a:latin typeface="Symbol" panose="05050102010706020507" pitchFamily="18" charset="2"/>
              </a:rPr>
              <a:t>m</a:t>
            </a:r>
            <a:r>
              <a:rPr lang="it-IT" dirty="0">
                <a:solidFill>
                  <a:schemeClr val="tx1"/>
                </a:solidFill>
              </a:rPr>
              <a:t>XRF and HB-SAXS ) </a:t>
            </a:r>
            <a:r>
              <a:rPr lang="en-GB" dirty="0">
                <a:solidFill>
                  <a:schemeClr val="tx1"/>
                </a:solidFill>
              </a:rPr>
              <a:t>with K</a:t>
            </a:r>
            <a:r>
              <a:rPr lang="en-GB" baseline="-25000" dirty="0">
                <a:solidFill>
                  <a:schemeClr val="tx1"/>
                </a:solidFill>
              </a:rPr>
              <a:t>max</a:t>
            </a:r>
            <a:r>
              <a:rPr lang="en-GB" dirty="0">
                <a:solidFill>
                  <a:schemeClr val="tx1"/>
                </a:solidFill>
              </a:rPr>
              <a:t>=2, 20 mm period at 2.4 GeV (150 periods)</a:t>
            </a:r>
          </a:p>
        </p:txBody>
      </p:sp>
      <p:pic>
        <p:nvPicPr>
          <p:cNvPr id="5" name="Picture 4" descr="IVU_Brilliance_2vs100%coupl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195" y="1043533"/>
            <a:ext cx="6761494" cy="5352512"/>
          </a:xfrm>
          <a:prstGeom prst="rect">
            <a:avLst/>
          </a:prstGeom>
        </p:spPr>
      </p:pic>
      <p:sp>
        <p:nvSpPr>
          <p:cNvPr id="3" name="TextBox 2"/>
          <p:cNvSpPr txBox="1"/>
          <p:nvPr/>
        </p:nvSpPr>
        <p:spPr>
          <a:xfrm>
            <a:off x="935856" y="6092861"/>
            <a:ext cx="1872208" cy="264047"/>
          </a:xfrm>
          <a:prstGeom prst="rect">
            <a:avLst/>
          </a:prstGeom>
          <a:noFill/>
        </p:spPr>
        <p:txBody>
          <a:bodyPr wrap="square" rtlCol="0">
            <a:spAutoFit/>
          </a:bodyPr>
          <a:lstStyle/>
          <a:p>
            <a:r>
              <a:rPr lang="en-GB" sz="1200" b="1" dirty="0">
                <a:solidFill>
                  <a:srgbClr val="FF0000"/>
                </a:solidFill>
              </a:rPr>
              <a:t>Graph by Anna Bianco</a:t>
            </a:r>
          </a:p>
        </p:txBody>
      </p:sp>
    </p:spTree>
    <p:extLst>
      <p:ext uri="{BB962C8B-B14F-4D97-AF65-F5344CB8AC3E}">
        <p14:creationId xmlns:p14="http://schemas.microsoft.com/office/powerpoint/2010/main" val="23317010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0305E7B-B37C-4BAD-AECA-E3DAF4A397E2}" type="slidenum">
              <a:rPr lang="it-IT" altLang="it-IT" smtClean="0"/>
              <a:pPr/>
              <a:t>28</a:t>
            </a:fld>
            <a:endParaRPr lang="it-IT" altLang="it-IT"/>
          </a:p>
        </p:txBody>
      </p:sp>
      <p:sp>
        <p:nvSpPr>
          <p:cNvPr id="3" name="TextBox 2"/>
          <p:cNvSpPr txBox="1"/>
          <p:nvPr/>
        </p:nvSpPr>
        <p:spPr>
          <a:xfrm>
            <a:off x="347287" y="2270877"/>
            <a:ext cx="9336986" cy="1036822"/>
          </a:xfrm>
          <a:prstGeom prst="rect">
            <a:avLst/>
          </a:prstGeom>
          <a:noFill/>
        </p:spPr>
        <p:txBody>
          <a:bodyPr wrap="square" rtlCol="0">
            <a:spAutoFit/>
          </a:bodyPr>
          <a:lstStyle/>
          <a:p>
            <a:pPr algn="just"/>
            <a:r>
              <a:rPr lang="it-IT" sz="2200" dirty="0">
                <a:solidFill>
                  <a:schemeClr val="tx1"/>
                </a:solidFill>
              </a:rPr>
              <a:t>Assume </a:t>
            </a:r>
            <a:r>
              <a:rPr lang="it-IT" sz="2200" b="1" dirty="0">
                <a:solidFill>
                  <a:schemeClr val="tx1"/>
                </a:solidFill>
              </a:rPr>
              <a:t>10 mA total current </a:t>
            </a:r>
            <a:r>
              <a:rPr lang="it-IT" sz="2200" dirty="0">
                <a:solidFill>
                  <a:schemeClr val="tx1"/>
                </a:solidFill>
              </a:rPr>
              <a:t>or 25 </a:t>
            </a:r>
            <a:r>
              <a:rPr lang="it-IT" sz="2200" dirty="0">
                <a:solidFill>
                  <a:schemeClr val="tx1"/>
                </a:solidFill>
                <a:latin typeface="Symbol" panose="05050102010706020507" pitchFamily="18" charset="2"/>
              </a:rPr>
              <a:t>m</a:t>
            </a:r>
            <a:r>
              <a:rPr lang="it-IT" sz="2200" dirty="0">
                <a:solidFill>
                  <a:schemeClr val="tx1"/>
                </a:solidFill>
              </a:rPr>
              <a:t>A/bunch. For a flux of 10</a:t>
            </a:r>
            <a:r>
              <a:rPr lang="it-IT" sz="2200" baseline="30000" dirty="0">
                <a:solidFill>
                  <a:schemeClr val="tx1"/>
                </a:solidFill>
              </a:rPr>
              <a:t>13</a:t>
            </a:r>
            <a:r>
              <a:rPr lang="it-IT" sz="2200" dirty="0">
                <a:solidFill>
                  <a:schemeClr val="tx1"/>
                </a:solidFill>
              </a:rPr>
              <a:t> ph/s at 400 mA total (400 buckets) there are 2.5x10</a:t>
            </a:r>
            <a:r>
              <a:rPr lang="it-IT" sz="2200" baseline="30000" dirty="0">
                <a:solidFill>
                  <a:schemeClr val="tx1"/>
                </a:solidFill>
              </a:rPr>
              <a:t>10</a:t>
            </a:r>
            <a:r>
              <a:rPr lang="it-IT" sz="2200" dirty="0">
                <a:solidFill>
                  <a:schemeClr val="tx1"/>
                </a:solidFill>
              </a:rPr>
              <a:t> ph/s/pulse and with 25 </a:t>
            </a:r>
            <a:r>
              <a:rPr lang="it-IT" sz="2200" dirty="0">
                <a:solidFill>
                  <a:schemeClr val="tx1"/>
                </a:solidFill>
                <a:latin typeface="Symbol" panose="05050102010706020507" pitchFamily="18" charset="2"/>
              </a:rPr>
              <a:t>m</a:t>
            </a:r>
            <a:r>
              <a:rPr lang="it-IT" sz="2200" dirty="0">
                <a:solidFill>
                  <a:schemeClr val="tx1"/>
                </a:solidFill>
              </a:rPr>
              <a:t>A/bunch the flux will be almost 10</a:t>
            </a:r>
            <a:r>
              <a:rPr lang="it-IT" sz="2200" baseline="30000" dirty="0">
                <a:solidFill>
                  <a:schemeClr val="tx1"/>
                </a:solidFill>
              </a:rPr>
              <a:t>9</a:t>
            </a:r>
            <a:r>
              <a:rPr lang="it-IT" sz="2200" dirty="0">
                <a:solidFill>
                  <a:schemeClr val="tx1"/>
                </a:solidFill>
              </a:rPr>
              <a:t> ph/s/pulse (</a:t>
            </a:r>
            <a:r>
              <a:rPr lang="it-IT" sz="2200" b="1" dirty="0">
                <a:solidFill>
                  <a:schemeClr val="tx1"/>
                </a:solidFill>
              </a:rPr>
              <a:t>6.25x10</a:t>
            </a:r>
            <a:r>
              <a:rPr lang="it-IT" sz="2200" b="1" baseline="30000" dirty="0">
                <a:solidFill>
                  <a:schemeClr val="tx1"/>
                </a:solidFill>
              </a:rPr>
              <a:t>8</a:t>
            </a:r>
            <a:r>
              <a:rPr lang="it-IT" sz="2200" dirty="0">
                <a:solidFill>
                  <a:schemeClr val="tx1"/>
                </a:solidFill>
              </a:rPr>
              <a:t>). </a:t>
            </a:r>
            <a:endParaRPr lang="en-GB" sz="2200" dirty="0">
              <a:solidFill>
                <a:schemeClr val="tx1"/>
              </a:solidFill>
            </a:endParaRPr>
          </a:p>
        </p:txBody>
      </p:sp>
      <p:sp>
        <p:nvSpPr>
          <p:cNvPr id="2" name="TextBox 1"/>
          <p:cNvSpPr txBox="1"/>
          <p:nvPr/>
        </p:nvSpPr>
        <p:spPr>
          <a:xfrm>
            <a:off x="3044815" y="205626"/>
            <a:ext cx="5616624" cy="646331"/>
          </a:xfrm>
          <a:prstGeom prst="rect">
            <a:avLst/>
          </a:prstGeom>
          <a:noFill/>
        </p:spPr>
        <p:txBody>
          <a:bodyPr wrap="square" rtlCol="0">
            <a:spAutoFit/>
          </a:bodyPr>
          <a:lstStyle/>
          <a:p>
            <a:r>
              <a:rPr lang="it-IT"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Short pulses</a:t>
            </a:r>
            <a:endParaRPr lang="en-GB" sz="3600"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6" name="TextBox 5"/>
          <p:cNvSpPr txBox="1"/>
          <p:nvPr/>
        </p:nvSpPr>
        <p:spPr>
          <a:xfrm>
            <a:off x="359792" y="1331565"/>
            <a:ext cx="9324481" cy="841205"/>
          </a:xfrm>
          <a:prstGeom prst="rect">
            <a:avLst/>
          </a:prstGeom>
          <a:solidFill>
            <a:srgbClr val="FFFF00"/>
          </a:solidFill>
        </p:spPr>
        <p:txBody>
          <a:bodyPr wrap="square" rtlCol="0">
            <a:spAutoFit/>
          </a:bodyPr>
          <a:lstStyle/>
          <a:p>
            <a:r>
              <a:rPr lang="it-IT" sz="2600" dirty="0">
                <a:solidFill>
                  <a:schemeClr val="tx1"/>
                </a:solidFill>
              </a:rPr>
              <a:t>S6BA-E can provide e-bunch lengths with FWHM below 10 </a:t>
            </a:r>
            <a:r>
              <a:rPr lang="it-IT" sz="2600" dirty="0" err="1">
                <a:solidFill>
                  <a:schemeClr val="tx1"/>
                </a:solidFill>
              </a:rPr>
              <a:t>ps</a:t>
            </a:r>
            <a:endParaRPr lang="it-IT" sz="2600" dirty="0">
              <a:solidFill>
                <a:schemeClr val="tx1"/>
              </a:solidFill>
            </a:endParaRPr>
          </a:p>
          <a:p>
            <a:r>
              <a:rPr lang="it-IT" sz="2600" dirty="0">
                <a:solidFill>
                  <a:schemeClr val="tx1"/>
                </a:solidFill>
              </a:rPr>
              <a:t>due to </a:t>
            </a:r>
            <a:r>
              <a:rPr lang="it-IT" sz="2600" dirty="0" err="1">
                <a:solidFill>
                  <a:schemeClr val="tx1"/>
                </a:solidFill>
              </a:rPr>
              <a:t>its</a:t>
            </a:r>
            <a:r>
              <a:rPr lang="it-IT" sz="2600" dirty="0">
                <a:solidFill>
                  <a:schemeClr val="tx1"/>
                </a:solidFill>
              </a:rPr>
              <a:t> </a:t>
            </a:r>
            <a:r>
              <a:rPr lang="it-IT" sz="2600" dirty="0" err="1">
                <a:solidFill>
                  <a:schemeClr val="tx1"/>
                </a:solidFill>
              </a:rPr>
              <a:t>low</a:t>
            </a:r>
            <a:r>
              <a:rPr lang="it-IT" sz="2600" dirty="0">
                <a:solidFill>
                  <a:schemeClr val="tx1"/>
                </a:solidFill>
              </a:rPr>
              <a:t> </a:t>
            </a:r>
            <a:r>
              <a:rPr lang="it-IT" sz="2600" dirty="0" err="1">
                <a:solidFill>
                  <a:schemeClr val="tx1"/>
                </a:solidFill>
              </a:rPr>
              <a:t>momentum</a:t>
            </a:r>
            <a:r>
              <a:rPr lang="it-IT" sz="2600" dirty="0">
                <a:solidFill>
                  <a:schemeClr val="tx1"/>
                </a:solidFill>
              </a:rPr>
              <a:t> </a:t>
            </a:r>
            <a:r>
              <a:rPr lang="it-IT" sz="2600" dirty="0" err="1">
                <a:solidFill>
                  <a:schemeClr val="tx1"/>
                </a:solidFill>
              </a:rPr>
              <a:t>compaction</a:t>
            </a:r>
            <a:r>
              <a:rPr lang="it-IT" sz="2600" dirty="0">
                <a:solidFill>
                  <a:schemeClr val="tx1"/>
                </a:solidFill>
              </a:rPr>
              <a:t> &lt;10</a:t>
            </a:r>
            <a:r>
              <a:rPr lang="it-IT" sz="2600" baseline="30000" dirty="0">
                <a:solidFill>
                  <a:schemeClr val="tx1"/>
                </a:solidFill>
              </a:rPr>
              <a:t>-4 </a:t>
            </a:r>
            <a:endParaRPr lang="en-GB" sz="2600" baseline="30000" dirty="0">
              <a:solidFill>
                <a:schemeClr val="tx1"/>
              </a:solidFill>
            </a:endParaRPr>
          </a:p>
        </p:txBody>
      </p:sp>
      <p:sp>
        <p:nvSpPr>
          <p:cNvPr id="8" name="TextBox 7"/>
          <p:cNvSpPr txBox="1"/>
          <p:nvPr/>
        </p:nvSpPr>
        <p:spPr>
          <a:xfrm>
            <a:off x="1223888" y="3390014"/>
            <a:ext cx="7828145" cy="1466299"/>
          </a:xfrm>
          <a:prstGeom prst="rect">
            <a:avLst/>
          </a:prstGeom>
          <a:noFill/>
          <a:ln w="19050">
            <a:solidFill>
              <a:srgbClr val="00B050"/>
            </a:solidFill>
          </a:ln>
        </p:spPr>
        <p:txBody>
          <a:bodyPr wrap="square" rtlCol="0">
            <a:spAutoFit/>
          </a:bodyPr>
          <a:lstStyle/>
          <a:p>
            <a:r>
              <a:rPr lang="it-IT" dirty="0">
                <a:solidFill>
                  <a:schemeClr val="tx1"/>
                </a:solidFill>
              </a:rPr>
              <a:t>Other methods being investigated:</a:t>
            </a:r>
          </a:p>
          <a:p>
            <a:pPr marL="457200" indent="-457200">
              <a:buAutoNum type="arabicPeriod"/>
            </a:pPr>
            <a:r>
              <a:rPr lang="it-IT" dirty="0">
                <a:solidFill>
                  <a:schemeClr val="tx1"/>
                </a:solidFill>
              </a:rPr>
              <a:t>Femtoslicing using 100 kHz or higher laser</a:t>
            </a:r>
          </a:p>
          <a:p>
            <a:pPr marL="457200" indent="-457200">
              <a:buAutoNum type="arabicPeriod"/>
            </a:pPr>
            <a:r>
              <a:rPr lang="it-IT" dirty="0" err="1">
                <a:solidFill>
                  <a:schemeClr val="tx1"/>
                </a:solidFill>
              </a:rPr>
              <a:t>Crabbing</a:t>
            </a:r>
            <a:r>
              <a:rPr lang="it-IT" dirty="0">
                <a:solidFill>
                  <a:schemeClr val="tx1"/>
                </a:solidFill>
              </a:rPr>
              <a:t>  (S. </a:t>
            </a:r>
            <a:r>
              <a:rPr lang="it-IT" i="1" dirty="0">
                <a:solidFill>
                  <a:schemeClr val="tx1"/>
                </a:solidFill>
              </a:rPr>
              <a:t>Zholents -  </a:t>
            </a:r>
            <a:r>
              <a:rPr lang="it-IT" dirty="0">
                <a:solidFill>
                  <a:schemeClr val="tx1"/>
                </a:solidFill>
              </a:rPr>
              <a:t>ANL Elettra collaboration) </a:t>
            </a:r>
          </a:p>
          <a:p>
            <a:pPr marL="457200" indent="-457200">
              <a:buAutoNum type="arabicPeriod"/>
            </a:pPr>
            <a:r>
              <a:rPr lang="en-GB" dirty="0">
                <a:solidFill>
                  <a:schemeClr val="tx1"/>
                </a:solidFill>
              </a:rPr>
              <a:t>Other exotic schemes</a:t>
            </a:r>
          </a:p>
        </p:txBody>
      </p:sp>
      <p:pic>
        <p:nvPicPr>
          <p:cNvPr id="9" name="Picture 8">
            <a:extLst>
              <a:ext uri="{FF2B5EF4-FFF2-40B4-BE49-F238E27FC236}">
                <a16:creationId xmlns:a16="http://schemas.microsoft.com/office/drawing/2014/main" id="{90629CDD-3F60-48C2-94CD-8E14E48E4021}"/>
              </a:ext>
            </a:extLst>
          </p:cNvPr>
          <p:cNvPicPr>
            <a:picLocks noChangeAspect="1"/>
          </p:cNvPicPr>
          <p:nvPr/>
        </p:nvPicPr>
        <p:blipFill>
          <a:blip r:embed="rId2"/>
          <a:stretch>
            <a:fillRect/>
          </a:stretch>
        </p:blipFill>
        <p:spPr>
          <a:xfrm>
            <a:off x="6637364" y="4917365"/>
            <a:ext cx="3200739" cy="2154890"/>
          </a:xfrm>
          <a:prstGeom prst="rect">
            <a:avLst/>
          </a:prstGeom>
        </p:spPr>
      </p:pic>
      <p:sp>
        <p:nvSpPr>
          <p:cNvPr id="10" name="TextBox 9">
            <a:extLst>
              <a:ext uri="{FF2B5EF4-FFF2-40B4-BE49-F238E27FC236}">
                <a16:creationId xmlns:a16="http://schemas.microsoft.com/office/drawing/2014/main" id="{627AD09D-369E-4A78-A7F6-D760C78386A3}"/>
              </a:ext>
            </a:extLst>
          </p:cNvPr>
          <p:cNvSpPr txBox="1"/>
          <p:nvPr/>
        </p:nvSpPr>
        <p:spPr>
          <a:xfrm>
            <a:off x="215776" y="4915244"/>
            <a:ext cx="6421588" cy="664797"/>
          </a:xfrm>
          <a:prstGeom prst="rect">
            <a:avLst/>
          </a:prstGeom>
          <a:noFill/>
        </p:spPr>
        <p:txBody>
          <a:bodyPr wrap="square" rtlCol="0">
            <a:spAutoFit/>
          </a:bodyPr>
          <a:lstStyle/>
          <a:p>
            <a:r>
              <a:rPr lang="it-IT" sz="2000" dirty="0">
                <a:solidFill>
                  <a:schemeClr val="tx1"/>
                </a:solidFill>
              </a:rPr>
              <a:t>Flux density of 4 bunches with 16 mA total from an Elettra 2.0 dipole</a:t>
            </a:r>
            <a:endParaRPr lang="en-GB" sz="2000" dirty="0">
              <a:solidFill>
                <a:schemeClr val="tx1"/>
              </a:solidFill>
            </a:endParaRPr>
          </a:p>
        </p:txBody>
      </p:sp>
      <p:pic>
        <p:nvPicPr>
          <p:cNvPr id="11" name="Picture 10">
            <a:extLst>
              <a:ext uri="{FF2B5EF4-FFF2-40B4-BE49-F238E27FC236}">
                <a16:creationId xmlns:a16="http://schemas.microsoft.com/office/drawing/2014/main" id="{8742BBFE-E4D2-46E1-97BF-6E9BC56F7E8E}"/>
              </a:ext>
            </a:extLst>
          </p:cNvPr>
          <p:cNvPicPr>
            <a:picLocks noChangeAspect="1"/>
          </p:cNvPicPr>
          <p:nvPr/>
        </p:nvPicPr>
        <p:blipFill>
          <a:blip r:embed="rId3"/>
          <a:stretch>
            <a:fillRect/>
          </a:stretch>
        </p:blipFill>
        <p:spPr>
          <a:xfrm>
            <a:off x="59306" y="5620794"/>
            <a:ext cx="3312367" cy="1517701"/>
          </a:xfrm>
          <a:prstGeom prst="rect">
            <a:avLst/>
          </a:prstGeom>
        </p:spPr>
      </p:pic>
      <p:sp>
        <p:nvSpPr>
          <p:cNvPr id="12" name="TextBox 11">
            <a:extLst>
              <a:ext uri="{FF2B5EF4-FFF2-40B4-BE49-F238E27FC236}">
                <a16:creationId xmlns:a16="http://schemas.microsoft.com/office/drawing/2014/main" id="{F3531E53-AE28-4CEC-ADB5-33A0C9483FC7}"/>
              </a:ext>
            </a:extLst>
          </p:cNvPr>
          <p:cNvSpPr txBox="1"/>
          <p:nvPr/>
        </p:nvSpPr>
        <p:spPr>
          <a:xfrm>
            <a:off x="3371673" y="5291811"/>
            <a:ext cx="3200739" cy="1895775"/>
          </a:xfrm>
          <a:prstGeom prst="rect">
            <a:avLst/>
          </a:prstGeom>
          <a:noFill/>
        </p:spPr>
        <p:txBody>
          <a:bodyPr wrap="square" rtlCol="0">
            <a:spAutoFit/>
          </a:bodyPr>
          <a:lstStyle/>
          <a:p>
            <a:pPr algn="just"/>
            <a:r>
              <a:rPr lang="it-IT" sz="1800" dirty="0">
                <a:solidFill>
                  <a:schemeClr val="tx1"/>
                </a:solidFill>
              </a:rPr>
              <a:t>Assuming therefore 4.5E9 ph/s flux, at 5% will have  2.25E8 ph/s similar to the previous result </a:t>
            </a:r>
          </a:p>
          <a:p>
            <a:pPr algn="just"/>
            <a:r>
              <a:rPr lang="it-IT" sz="1800" b="1" dirty="0">
                <a:solidFill>
                  <a:schemeClr val="tx1"/>
                </a:solidFill>
              </a:rPr>
              <a:t>The difference being that in this case all users can work.</a:t>
            </a:r>
            <a:endParaRPr lang="en-GB" sz="1800" b="1" dirty="0">
              <a:solidFill>
                <a:schemeClr val="tx1"/>
              </a:solidFill>
            </a:endParaRPr>
          </a:p>
        </p:txBody>
      </p:sp>
      <p:sp>
        <p:nvSpPr>
          <p:cNvPr id="13" name="Arrow: Down 12">
            <a:extLst>
              <a:ext uri="{FF2B5EF4-FFF2-40B4-BE49-F238E27FC236}">
                <a16:creationId xmlns:a16="http://schemas.microsoft.com/office/drawing/2014/main" id="{1D472802-4D14-49B5-8E08-8A4D071467EE}"/>
              </a:ext>
            </a:extLst>
          </p:cNvPr>
          <p:cNvSpPr/>
          <p:nvPr/>
        </p:nvSpPr>
        <p:spPr bwMode="auto">
          <a:xfrm>
            <a:off x="7704608" y="4499917"/>
            <a:ext cx="216024" cy="576064"/>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335705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5B14-9008-417A-A9F3-2C249A266AAB}"/>
              </a:ext>
            </a:extLst>
          </p:cNvPr>
          <p:cNvSpPr>
            <a:spLocks noGrp="1"/>
          </p:cNvSpPr>
          <p:nvPr>
            <p:ph type="title"/>
          </p:nvPr>
        </p:nvSpPr>
        <p:spPr>
          <a:xfrm>
            <a:off x="2952079" y="179438"/>
            <a:ext cx="7053933" cy="936104"/>
          </a:xfrm>
        </p:spPr>
        <p:txBody>
          <a:bodyPr/>
          <a:lstStyle/>
          <a:p>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Elettra 2.0 </a:t>
            </a:r>
            <a:r>
              <a:rPr lang="it-IT"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Logistics</a:t>
            </a:r>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it-IT" b="1" i="1" dirty="0" err="1">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preliminary</a:t>
            </a:r>
            <a:r>
              <a:rPr lang="it-IT"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endParaRPr lang="en-GB" b="1" i="1" dirty="0">
              <a:solidFill>
                <a:srgbClr val="00206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05D45970-823F-4CBC-B0E4-4EAA5E1346D5}"/>
              </a:ext>
            </a:extLst>
          </p:cNvPr>
          <p:cNvSpPr>
            <a:spLocks noGrp="1"/>
          </p:cNvSpPr>
          <p:nvPr>
            <p:ph type="sldNum" sz="quarter" idx="10"/>
          </p:nvPr>
        </p:nvSpPr>
        <p:spPr/>
        <p:txBody>
          <a:bodyPr/>
          <a:lstStyle/>
          <a:p>
            <a:pPr>
              <a:defRPr/>
            </a:pPr>
            <a:fld id="{1F71F16B-F57D-6044-AFB5-C1CBB03C6F13}" type="slidenum">
              <a:rPr lang="it-IT" smtClean="0"/>
              <a:pPr>
                <a:defRPr/>
              </a:pPr>
              <a:t>29</a:t>
            </a:fld>
            <a:endParaRPr lang="it-IT" dirty="0"/>
          </a:p>
        </p:txBody>
      </p:sp>
      <p:pic>
        <p:nvPicPr>
          <p:cNvPr id="5" name="Picture 4">
            <a:extLst>
              <a:ext uri="{FF2B5EF4-FFF2-40B4-BE49-F238E27FC236}">
                <a16:creationId xmlns:a16="http://schemas.microsoft.com/office/drawing/2014/main" id="{589310A0-5310-4901-A42B-1B32A592022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511920" y="1161956"/>
            <a:ext cx="6912520" cy="2796076"/>
          </a:xfrm>
          <a:prstGeom prst="rect">
            <a:avLst/>
          </a:prstGeom>
        </p:spPr>
      </p:pic>
      <p:pic>
        <p:nvPicPr>
          <p:cNvPr id="6" name="Picture 5">
            <a:extLst>
              <a:ext uri="{FF2B5EF4-FFF2-40B4-BE49-F238E27FC236}">
                <a16:creationId xmlns:a16="http://schemas.microsoft.com/office/drawing/2014/main" id="{D71B0DAB-8FB8-4C47-99D2-BE21E8EA0007}"/>
              </a:ext>
            </a:extLst>
          </p:cNvPr>
          <p:cNvPicPr>
            <a:picLocks noChangeAspect="1"/>
          </p:cNvPicPr>
          <p:nvPr/>
        </p:nvPicPr>
        <p:blipFill>
          <a:blip r:embed="rId4"/>
          <a:stretch>
            <a:fillRect/>
          </a:stretch>
        </p:blipFill>
        <p:spPr>
          <a:xfrm>
            <a:off x="863848" y="4343666"/>
            <a:ext cx="5633269" cy="2796075"/>
          </a:xfrm>
          <a:prstGeom prst="rect">
            <a:avLst/>
          </a:prstGeom>
        </p:spPr>
      </p:pic>
      <p:pic>
        <p:nvPicPr>
          <p:cNvPr id="8" name="Picture 7">
            <a:extLst>
              <a:ext uri="{FF2B5EF4-FFF2-40B4-BE49-F238E27FC236}">
                <a16:creationId xmlns:a16="http://schemas.microsoft.com/office/drawing/2014/main" id="{5D029A5F-7024-4FE9-A43C-47B739867650}"/>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tretch>
            <a:fillRect/>
          </a:stretch>
        </p:blipFill>
        <p:spPr>
          <a:xfrm>
            <a:off x="6422051" y="4499917"/>
            <a:ext cx="3658574" cy="2077090"/>
          </a:xfrm>
          <a:prstGeom prst="rect">
            <a:avLst/>
          </a:prstGeom>
        </p:spPr>
      </p:pic>
      <p:sp>
        <p:nvSpPr>
          <p:cNvPr id="9" name="TextBox 8">
            <a:extLst>
              <a:ext uri="{FF2B5EF4-FFF2-40B4-BE49-F238E27FC236}">
                <a16:creationId xmlns:a16="http://schemas.microsoft.com/office/drawing/2014/main" id="{F7DDFDC2-8FA6-4EDD-BB62-16732671FC19}"/>
              </a:ext>
            </a:extLst>
          </p:cNvPr>
          <p:cNvSpPr txBox="1"/>
          <p:nvPr/>
        </p:nvSpPr>
        <p:spPr>
          <a:xfrm>
            <a:off x="6912520" y="6577007"/>
            <a:ext cx="2160240" cy="435825"/>
          </a:xfrm>
          <a:prstGeom prst="rect">
            <a:avLst/>
          </a:prstGeom>
          <a:noFill/>
        </p:spPr>
        <p:txBody>
          <a:bodyPr wrap="square" rtlCol="0">
            <a:spAutoFit/>
          </a:bodyPr>
          <a:lstStyle/>
          <a:p>
            <a:r>
              <a:rPr lang="it-IT" dirty="0">
                <a:solidFill>
                  <a:schemeClr val="tx1"/>
                </a:solidFill>
              </a:rPr>
              <a:t>Total 170 M€</a:t>
            </a:r>
            <a:endParaRPr lang="en-GB" dirty="0">
              <a:solidFill>
                <a:schemeClr val="tx1"/>
              </a:solidFill>
            </a:endParaRPr>
          </a:p>
        </p:txBody>
      </p:sp>
    </p:spTree>
    <p:extLst>
      <p:ext uri="{BB962C8B-B14F-4D97-AF65-F5344CB8AC3E}">
        <p14:creationId xmlns:p14="http://schemas.microsoft.com/office/powerpoint/2010/main" val="326087147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312" y="10640"/>
            <a:ext cx="7199797" cy="888876"/>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lIns="91269" tIns="45635" rIns="91269" bIns="45635" rtlCol="0" anchor="ctr" anchorCtr="0">
            <a:normAutofit/>
          </a:bodyPr>
          <a:lstStyle/>
          <a:p>
            <a:r>
              <a:rPr lang="en-US" b="1" kern="1200" dirty="0">
                <a:ln w="10541" cmpd="sng">
                  <a:solidFill>
                    <a:schemeClr val="accent1">
                      <a:shade val="88000"/>
                      <a:satMod val="110000"/>
                    </a:schemeClr>
                  </a:solidFill>
                  <a:prstDash val="solid"/>
                </a:ln>
                <a:solidFill>
                  <a:srgbClr val="3366FF"/>
                </a:solidFill>
                <a:latin typeface="Arial" charset="0"/>
                <a:ea typeface="ＭＳ Ｐゴシック" charset="0"/>
                <a:cs typeface="ＭＳ Ｐゴシック" charset="0"/>
              </a:rPr>
              <a:t>FERMI FELs: FEL-1 &amp; FEL-2</a:t>
            </a:r>
          </a:p>
        </p:txBody>
      </p:sp>
      <p:sp>
        <p:nvSpPr>
          <p:cNvPr id="9" name="Slide Number Placeholder 2"/>
          <p:cNvSpPr>
            <a:spLocks noGrp="1"/>
          </p:cNvSpPr>
          <p:nvPr>
            <p:ph type="sldNum" idx="10"/>
          </p:nvPr>
        </p:nvSpPr>
        <p:spPr/>
        <p:txBody>
          <a:bodyPr/>
          <a:lstStyle/>
          <a:p>
            <a:pPr defTabSz="503972" fontAlgn="auto" hangingPunct="1">
              <a:lnSpc>
                <a:spcPct val="100000"/>
              </a:lnSpc>
              <a:spcBef>
                <a:spcPts val="0"/>
              </a:spcBef>
              <a:spcAft>
                <a:spcPts val="0"/>
              </a:spcAft>
              <a:buClrTx/>
              <a:buSzTx/>
              <a:defRPr/>
            </a:pPr>
            <a:fld id="{48C66BF6-667B-3546-9E2D-8B6BC79167B7}" type="slidenum">
              <a:rPr lang="it-IT">
                <a:solidFill>
                  <a:prstClr val="black"/>
                </a:solidFill>
                <a:latin typeface="Calibri"/>
                <a:ea typeface="+mn-ea"/>
                <a:cs typeface="+mn-cs"/>
              </a:rPr>
              <a:pPr defTabSz="503972" fontAlgn="auto" hangingPunct="1">
                <a:lnSpc>
                  <a:spcPct val="100000"/>
                </a:lnSpc>
                <a:spcBef>
                  <a:spcPts val="0"/>
                </a:spcBef>
                <a:spcAft>
                  <a:spcPts val="0"/>
                </a:spcAft>
                <a:buClrTx/>
                <a:buSzTx/>
                <a:defRPr/>
              </a:pPr>
              <a:t>3</a:t>
            </a:fld>
            <a:endParaRPr lang="it-IT" dirty="0">
              <a:solidFill>
                <a:prstClr val="black"/>
              </a:solidFill>
              <a:latin typeface="Calibri"/>
              <a:ea typeface="+mn-ea"/>
              <a:cs typeface="+mn-cs"/>
            </a:endParaRPr>
          </a:p>
        </p:txBody>
      </p:sp>
      <p:sp>
        <p:nvSpPr>
          <p:cNvPr id="5" name="Text Box 5"/>
          <p:cNvSpPr txBox="1">
            <a:spLocks noChangeArrowheads="1"/>
          </p:cNvSpPr>
          <p:nvPr/>
        </p:nvSpPr>
        <p:spPr bwMode="auto">
          <a:xfrm>
            <a:off x="529" y="1040539"/>
            <a:ext cx="10079567" cy="42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620" tIns="50313" rIns="100620" bIns="50313">
            <a:spAutoFit/>
          </a:bodyPr>
          <a:lstStyle/>
          <a:p>
            <a:pPr defTabSz="503972" fontAlgn="auto" hangingPunct="1">
              <a:lnSpc>
                <a:spcPct val="110000"/>
              </a:lnSpc>
              <a:spcBef>
                <a:spcPts val="0"/>
              </a:spcBef>
              <a:spcAft>
                <a:spcPts val="0"/>
              </a:spcAft>
              <a:buClrTx/>
              <a:buSzTx/>
            </a:pPr>
            <a:r>
              <a:rPr lang="en-US" sz="1984" b="1" dirty="0">
                <a:solidFill>
                  <a:prstClr val="black"/>
                </a:solidFill>
                <a:latin typeface="Calibri"/>
                <a:ea typeface="+mn-ea"/>
                <a:cs typeface="+mn-cs"/>
              </a:rPr>
              <a:t>FEL-1</a:t>
            </a:r>
            <a:r>
              <a:rPr lang="en-US" sz="1984" dirty="0">
                <a:solidFill>
                  <a:prstClr val="black"/>
                </a:solidFill>
                <a:latin typeface="Calibri"/>
                <a:ea typeface="+mn-ea"/>
                <a:cs typeface="+mn-cs"/>
              </a:rPr>
              <a:t>: </a:t>
            </a:r>
            <a:r>
              <a:rPr lang="en-US" sz="1984" b="1" dirty="0">
                <a:solidFill>
                  <a:prstClr val="black"/>
                </a:solidFill>
                <a:latin typeface="Calibri"/>
                <a:ea typeface="+mn-ea"/>
                <a:cs typeface="+mn-cs"/>
              </a:rPr>
              <a:t>single</a:t>
            </a:r>
            <a:r>
              <a:rPr lang="en-US" sz="1984" dirty="0">
                <a:solidFill>
                  <a:prstClr val="black"/>
                </a:solidFill>
                <a:latin typeface="Calibri"/>
                <a:ea typeface="+mn-ea"/>
                <a:cs typeface="+mn-cs"/>
              </a:rPr>
              <a:t> stage </a:t>
            </a:r>
            <a:r>
              <a:rPr lang="en-US" sz="1984" b="1" dirty="0">
                <a:solidFill>
                  <a:prstClr val="black"/>
                </a:solidFill>
                <a:latin typeface="Calibri"/>
                <a:ea typeface="+mn-ea"/>
                <a:cs typeface="+mn-cs"/>
              </a:rPr>
              <a:t>HGHG</a:t>
            </a:r>
            <a:r>
              <a:rPr lang="en-US" sz="1984" dirty="0">
                <a:solidFill>
                  <a:prstClr val="black"/>
                </a:solidFill>
                <a:latin typeface="Calibri"/>
                <a:ea typeface="+mn-ea"/>
                <a:cs typeface="+mn-cs"/>
              </a:rPr>
              <a:t> seeded by a </a:t>
            </a:r>
            <a:r>
              <a:rPr lang="en-US" sz="1984" b="1" dirty="0">
                <a:solidFill>
                  <a:prstClr val="black"/>
                </a:solidFill>
                <a:latin typeface="Calibri"/>
                <a:ea typeface="+mn-ea"/>
                <a:cs typeface="+mn-cs"/>
              </a:rPr>
              <a:t>UV laser</a:t>
            </a:r>
            <a:r>
              <a:rPr lang="en-US" sz="1984" dirty="0">
                <a:solidFill>
                  <a:prstClr val="black"/>
                </a:solidFill>
                <a:latin typeface="Calibri"/>
                <a:ea typeface="+mn-ea"/>
                <a:cs typeface="+mn-cs"/>
              </a:rPr>
              <a:t>, covers the range </a:t>
            </a:r>
            <a:r>
              <a:rPr lang="en-US" sz="1984" b="1" dirty="0">
                <a:solidFill>
                  <a:prstClr val="black"/>
                </a:solidFill>
                <a:latin typeface="Calibri"/>
                <a:ea typeface="+mn-ea"/>
                <a:cs typeface="+mn-cs"/>
              </a:rPr>
              <a:t>100 </a:t>
            </a:r>
            <a:r>
              <a:rPr lang="en-US" sz="1984" dirty="0">
                <a:solidFill>
                  <a:prstClr val="black"/>
                </a:solidFill>
                <a:latin typeface="Calibri"/>
                <a:ea typeface="+mn-ea"/>
                <a:cs typeface="+mn-cs"/>
              </a:rPr>
              <a:t>nm</a:t>
            </a:r>
            <a:r>
              <a:rPr lang="en-US" sz="1984" b="1" dirty="0">
                <a:solidFill>
                  <a:prstClr val="black"/>
                </a:solidFill>
                <a:latin typeface="Calibri"/>
                <a:ea typeface="+mn-ea"/>
                <a:cs typeface="+mn-cs"/>
              </a:rPr>
              <a:t> </a:t>
            </a:r>
            <a:r>
              <a:rPr lang="en-US" sz="1984" dirty="0">
                <a:solidFill>
                  <a:prstClr val="black"/>
                </a:solidFill>
                <a:latin typeface="Calibri"/>
                <a:ea typeface="+mn-ea"/>
                <a:cs typeface="+mn-cs"/>
              </a:rPr>
              <a:t>– </a:t>
            </a:r>
            <a:r>
              <a:rPr lang="en-US" sz="1984" b="1" dirty="0">
                <a:solidFill>
                  <a:prstClr val="black"/>
                </a:solidFill>
                <a:latin typeface="Calibri"/>
                <a:ea typeface="+mn-ea"/>
                <a:cs typeface="+mn-cs"/>
              </a:rPr>
              <a:t>20 </a:t>
            </a:r>
            <a:r>
              <a:rPr lang="en-US" sz="1984" dirty="0">
                <a:solidFill>
                  <a:prstClr val="black"/>
                </a:solidFill>
                <a:latin typeface="Calibri"/>
                <a:ea typeface="+mn-ea"/>
                <a:cs typeface="+mn-cs"/>
              </a:rPr>
              <a:t>nm.</a:t>
            </a:r>
          </a:p>
        </p:txBody>
      </p:sp>
      <p:sp>
        <p:nvSpPr>
          <p:cNvPr id="6" name="Text Box 6"/>
          <p:cNvSpPr txBox="1">
            <a:spLocks noChangeArrowheads="1"/>
          </p:cNvSpPr>
          <p:nvPr/>
        </p:nvSpPr>
        <p:spPr bwMode="auto">
          <a:xfrm>
            <a:off x="529" y="4064737"/>
            <a:ext cx="10079567" cy="42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620" tIns="50313" rIns="100620" bIns="50313">
            <a:spAutoFit/>
          </a:bodyPr>
          <a:lstStyle/>
          <a:p>
            <a:pPr defTabSz="503972" fontAlgn="auto" hangingPunct="1">
              <a:lnSpc>
                <a:spcPct val="110000"/>
              </a:lnSpc>
              <a:spcBef>
                <a:spcPts val="0"/>
              </a:spcBef>
              <a:spcAft>
                <a:spcPts val="0"/>
              </a:spcAft>
              <a:buClrTx/>
              <a:buSzTx/>
            </a:pPr>
            <a:r>
              <a:rPr lang="en-US" sz="1984" b="1" dirty="0">
                <a:solidFill>
                  <a:prstClr val="black"/>
                </a:solidFill>
                <a:latin typeface="Calibri"/>
                <a:ea typeface="+mn-ea"/>
                <a:cs typeface="+mn-cs"/>
              </a:rPr>
              <a:t>FEL-2</a:t>
            </a:r>
            <a:r>
              <a:rPr lang="en-US" sz="1984" dirty="0">
                <a:solidFill>
                  <a:prstClr val="black"/>
                </a:solidFill>
                <a:latin typeface="Calibri"/>
                <a:ea typeface="+mn-ea"/>
                <a:cs typeface="+mn-cs"/>
              </a:rPr>
              <a:t>: </a:t>
            </a:r>
            <a:r>
              <a:rPr lang="en-US" sz="1984" b="1" dirty="0">
                <a:solidFill>
                  <a:prstClr val="black"/>
                </a:solidFill>
                <a:latin typeface="Calibri"/>
                <a:ea typeface="+mn-ea"/>
                <a:cs typeface="+mn-cs"/>
              </a:rPr>
              <a:t>double</a:t>
            </a:r>
            <a:r>
              <a:rPr lang="en-US" sz="1984" dirty="0">
                <a:solidFill>
                  <a:prstClr val="black"/>
                </a:solidFill>
                <a:latin typeface="Calibri"/>
                <a:ea typeface="+mn-ea"/>
                <a:cs typeface="+mn-cs"/>
              </a:rPr>
              <a:t> cascade HGHG to reach the wavelength </a:t>
            </a:r>
            <a:r>
              <a:rPr lang="en-US" sz="1984" b="1" dirty="0">
                <a:solidFill>
                  <a:prstClr val="black"/>
                </a:solidFill>
                <a:latin typeface="Calibri"/>
                <a:ea typeface="+mn-ea"/>
                <a:cs typeface="+mn-cs"/>
              </a:rPr>
              <a:t>20 </a:t>
            </a:r>
            <a:r>
              <a:rPr lang="en-US" sz="1984" dirty="0">
                <a:solidFill>
                  <a:prstClr val="black"/>
                </a:solidFill>
                <a:latin typeface="Calibri"/>
                <a:ea typeface="+mn-ea"/>
                <a:cs typeface="+mn-cs"/>
              </a:rPr>
              <a:t>nm – </a:t>
            </a:r>
            <a:r>
              <a:rPr lang="en-US" sz="1984" b="1" dirty="0">
                <a:solidFill>
                  <a:prstClr val="black"/>
                </a:solidFill>
                <a:latin typeface="Calibri"/>
                <a:ea typeface="+mn-ea"/>
                <a:cs typeface="+mn-cs"/>
              </a:rPr>
              <a:t>4</a:t>
            </a:r>
            <a:r>
              <a:rPr lang="en-US" sz="1984" dirty="0">
                <a:solidFill>
                  <a:prstClr val="black"/>
                </a:solidFill>
                <a:latin typeface="Calibri"/>
                <a:ea typeface="+mn-ea"/>
                <a:cs typeface="+mn-cs"/>
              </a:rPr>
              <a:t> nm. </a:t>
            </a:r>
          </a:p>
        </p:txBody>
      </p:sp>
      <p:graphicFrame>
        <p:nvGraphicFramePr>
          <p:cNvPr id="7" name="Table 6"/>
          <p:cNvGraphicFramePr>
            <a:graphicFrameLocks noGrp="1"/>
          </p:cNvGraphicFramePr>
          <p:nvPr>
            <p:extLst/>
          </p:nvPr>
        </p:nvGraphicFramePr>
        <p:xfrm>
          <a:off x="648286" y="4571924"/>
          <a:ext cx="4104025" cy="1849120"/>
        </p:xfrm>
        <a:graphic>
          <a:graphicData uri="http://schemas.openxmlformats.org/drawingml/2006/table">
            <a:tbl>
              <a:tblPr firstRow="1" bandRow="1">
                <a:tableStyleId>{3C2FFA5D-87B4-456A-9821-1D502468CF0F}</a:tableStyleId>
              </a:tblPr>
              <a:tblGrid>
                <a:gridCol w="2013295">
                  <a:extLst>
                    <a:ext uri="{9D8B030D-6E8A-4147-A177-3AD203B41FA5}">
                      <a16:colId xmlns:a16="http://schemas.microsoft.com/office/drawing/2014/main" val="20000"/>
                    </a:ext>
                  </a:extLst>
                </a:gridCol>
                <a:gridCol w="2090730">
                  <a:extLst>
                    <a:ext uri="{9D8B030D-6E8A-4147-A177-3AD203B41FA5}">
                      <a16:colId xmlns:a16="http://schemas.microsoft.com/office/drawing/2014/main" val="20001"/>
                    </a:ext>
                  </a:extLst>
                </a:gridCol>
              </a:tblGrid>
              <a:tr h="365760">
                <a:tc gridSpan="2">
                  <a:txBody>
                    <a:bodyPr/>
                    <a:lstStyle/>
                    <a:p>
                      <a:r>
                        <a:rPr lang="en-US" sz="1800" dirty="0"/>
                        <a:t>FEL-1 (</a:t>
                      </a:r>
                      <a:r>
                        <a:rPr lang="en-GB" sz="1700" b="0" kern="1200" dirty="0">
                          <a:solidFill>
                            <a:schemeClr val="lt1"/>
                          </a:solidFill>
                          <a:effectLst/>
                          <a:latin typeface="+mn-lt"/>
                          <a:ea typeface="+mn-ea"/>
                          <a:cs typeface="+mn-cs"/>
                        </a:rPr>
                        <a:t>Nat. Photon. </a:t>
                      </a:r>
                      <a:r>
                        <a:rPr lang="en-GB" sz="1700" b="1" kern="1200" dirty="0">
                          <a:solidFill>
                            <a:schemeClr val="lt1"/>
                          </a:solidFill>
                          <a:effectLst/>
                          <a:latin typeface="+mn-lt"/>
                          <a:ea typeface="+mn-ea"/>
                          <a:cs typeface="+mn-cs"/>
                        </a:rPr>
                        <a:t>6</a:t>
                      </a:r>
                      <a:r>
                        <a:rPr lang="en-GB" sz="1700" b="0" kern="1200" dirty="0">
                          <a:solidFill>
                            <a:schemeClr val="lt1"/>
                          </a:solidFill>
                          <a:effectLst/>
                          <a:latin typeface="+mn-lt"/>
                          <a:ea typeface="+mn-ea"/>
                          <a:cs typeface="+mn-cs"/>
                        </a:rPr>
                        <a:t>, 699 (2012)</a:t>
                      </a:r>
                      <a:r>
                        <a:rPr lang="en-US" sz="1800" dirty="0"/>
                        <a:t>)</a:t>
                      </a:r>
                    </a:p>
                  </a:txBody>
                  <a:tcPr marL="91430" marR="91430"/>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Tuning range</a:t>
                      </a:r>
                    </a:p>
                  </a:txBody>
                  <a:tcPr marL="91430" marR="91430"/>
                </a:tc>
                <a:tc>
                  <a:txBody>
                    <a:bodyPr/>
                    <a:lstStyle/>
                    <a:p>
                      <a:pPr marL="0" marR="0" indent="0" algn="l" defTabSz="457152" rtl="0" eaLnBrk="1" fontAlgn="auto" latinLnBrk="0" hangingPunct="1">
                        <a:lnSpc>
                          <a:spcPct val="100000"/>
                        </a:lnSpc>
                        <a:spcBef>
                          <a:spcPts val="0"/>
                        </a:spcBef>
                        <a:spcAft>
                          <a:spcPts val="0"/>
                        </a:spcAft>
                        <a:buClrTx/>
                        <a:buSzTx/>
                        <a:buFontTx/>
                        <a:buNone/>
                        <a:tabLst/>
                        <a:defRPr/>
                      </a:pPr>
                      <a:r>
                        <a:rPr lang="en-US" sz="1400" dirty="0"/>
                        <a:t>100-20</a:t>
                      </a:r>
                      <a:r>
                        <a:rPr lang="en-US" sz="1400" baseline="0" dirty="0"/>
                        <a:t> nm (</a:t>
                      </a:r>
                      <a:r>
                        <a:rPr lang="en-US" sz="1400" dirty="0"/>
                        <a:t>12-60eV)</a:t>
                      </a:r>
                    </a:p>
                  </a:txBody>
                  <a:tcPr marL="91430" marR="91430"/>
                </a:tc>
                <a:extLst>
                  <a:ext uri="{0D108BD9-81ED-4DB2-BD59-A6C34878D82A}">
                    <a16:rowId xmlns:a16="http://schemas.microsoft.com/office/drawing/2014/main" val="10001"/>
                  </a:ext>
                </a:extLst>
              </a:tr>
              <a:tr h="370840">
                <a:tc>
                  <a:txBody>
                    <a:bodyPr/>
                    <a:lstStyle/>
                    <a:p>
                      <a:r>
                        <a:rPr lang="en-US" sz="1400" dirty="0"/>
                        <a:t>Relative bandwidth</a:t>
                      </a:r>
                      <a:r>
                        <a:rPr lang="en-US" sz="1400" baseline="0" dirty="0"/>
                        <a:t> </a:t>
                      </a:r>
                      <a:endParaRPr lang="en-US" sz="1400" dirty="0"/>
                    </a:p>
                  </a:txBody>
                  <a:tcPr marL="91430" marR="91430"/>
                </a:tc>
                <a:tc>
                  <a:txBody>
                    <a:bodyPr/>
                    <a:lstStyle/>
                    <a:p>
                      <a:r>
                        <a:rPr lang="en-US" sz="1400" dirty="0"/>
                        <a:t>1</a:t>
                      </a:r>
                      <a:r>
                        <a:rPr lang="en-US" sz="1000" dirty="0"/>
                        <a:t>X</a:t>
                      </a:r>
                      <a:r>
                        <a:rPr lang="en-US" sz="1400" dirty="0"/>
                        <a:t>10</a:t>
                      </a:r>
                      <a:r>
                        <a:rPr lang="en-US" sz="1400" baseline="30000" dirty="0"/>
                        <a:t>-3 </a:t>
                      </a:r>
                      <a:r>
                        <a:rPr lang="en-US" sz="1400" baseline="0" dirty="0"/>
                        <a:t>(FWHM)</a:t>
                      </a:r>
                    </a:p>
                  </a:txBody>
                  <a:tcPr marL="91430" marR="91430"/>
                </a:tc>
                <a:extLst>
                  <a:ext uri="{0D108BD9-81ED-4DB2-BD59-A6C34878D82A}">
                    <a16:rowId xmlns:a16="http://schemas.microsoft.com/office/drawing/2014/main" val="10002"/>
                  </a:ext>
                </a:extLst>
              </a:tr>
              <a:tr h="370840">
                <a:tc>
                  <a:txBody>
                    <a:bodyPr/>
                    <a:lstStyle/>
                    <a:p>
                      <a:r>
                        <a:rPr lang="en-US" sz="1400" dirty="0"/>
                        <a:t>Pulse length</a:t>
                      </a:r>
                    </a:p>
                  </a:txBody>
                  <a:tcPr marL="91430" marR="91430"/>
                </a:tc>
                <a:tc>
                  <a:txBody>
                    <a:bodyPr/>
                    <a:lstStyle/>
                    <a:p>
                      <a:r>
                        <a:rPr lang="en-US" sz="1400" baseline="0" dirty="0"/>
                        <a:t>&lt;100 </a:t>
                      </a:r>
                      <a:r>
                        <a:rPr lang="en-US" sz="1400" baseline="0" dirty="0" err="1"/>
                        <a:t>fs</a:t>
                      </a:r>
                      <a:endParaRPr lang="en-US" sz="1400" baseline="0" dirty="0"/>
                    </a:p>
                  </a:txBody>
                  <a:tcPr marL="91430" marR="91430"/>
                </a:tc>
                <a:extLst>
                  <a:ext uri="{0D108BD9-81ED-4DB2-BD59-A6C34878D82A}">
                    <a16:rowId xmlns:a16="http://schemas.microsoft.com/office/drawing/2014/main" val="10003"/>
                  </a:ext>
                </a:extLst>
              </a:tr>
              <a:tr h="370840">
                <a:tc>
                  <a:txBody>
                    <a:bodyPr/>
                    <a:lstStyle/>
                    <a:p>
                      <a:r>
                        <a:rPr lang="en-US" sz="1400" dirty="0"/>
                        <a:t>Pulse energy</a:t>
                      </a:r>
                    </a:p>
                  </a:txBody>
                  <a:tcPr marL="91430" marR="91430"/>
                </a:tc>
                <a:tc>
                  <a:txBody>
                    <a:bodyPr/>
                    <a:lstStyle/>
                    <a:p>
                      <a:r>
                        <a:rPr lang="en-US" sz="1400" baseline="0" dirty="0"/>
                        <a:t>20-100 </a:t>
                      </a:r>
                      <a:r>
                        <a:rPr lang="en-US" sz="1400" baseline="0" dirty="0" err="1">
                          <a:latin typeface="Symbol" charset="2"/>
                          <a:cs typeface="Symbol" charset="2"/>
                        </a:rPr>
                        <a:t>m</a:t>
                      </a:r>
                      <a:r>
                        <a:rPr lang="en-US" sz="1400" baseline="0" dirty="0" err="1"/>
                        <a:t>J</a:t>
                      </a:r>
                      <a:endParaRPr lang="en-US" sz="1400" baseline="0" dirty="0"/>
                    </a:p>
                  </a:txBody>
                  <a:tcPr marL="91430" marR="91430"/>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30370513"/>
              </p:ext>
            </p:extLst>
          </p:nvPr>
        </p:nvGraphicFramePr>
        <p:xfrm>
          <a:off x="5112318" y="4539132"/>
          <a:ext cx="4399518" cy="2108201"/>
        </p:xfrm>
        <a:graphic>
          <a:graphicData uri="http://schemas.openxmlformats.org/drawingml/2006/table">
            <a:tbl>
              <a:tblPr firstRow="1" bandRow="1">
                <a:tableStyleId>{775DCB02-9BB8-47FD-8907-85C794F793BA}</a:tableStyleId>
              </a:tblPr>
              <a:tblGrid>
                <a:gridCol w="2158254">
                  <a:extLst>
                    <a:ext uri="{9D8B030D-6E8A-4147-A177-3AD203B41FA5}">
                      <a16:colId xmlns:a16="http://schemas.microsoft.com/office/drawing/2014/main" val="20000"/>
                    </a:ext>
                  </a:extLst>
                </a:gridCol>
                <a:gridCol w="2241264">
                  <a:extLst>
                    <a:ext uri="{9D8B030D-6E8A-4147-A177-3AD203B41FA5}">
                      <a16:colId xmlns:a16="http://schemas.microsoft.com/office/drawing/2014/main" val="20001"/>
                    </a:ext>
                  </a:extLst>
                </a:gridCol>
              </a:tblGrid>
              <a:tr h="624841">
                <a:tc gridSpan="2">
                  <a:txBody>
                    <a:bodyPr/>
                    <a:lstStyle/>
                    <a:p>
                      <a:r>
                        <a:rPr lang="en-US" sz="1800" dirty="0"/>
                        <a:t>FEL-2 </a:t>
                      </a:r>
                      <a:r>
                        <a:rPr lang="en-US" sz="1700" dirty="0"/>
                        <a:t>(</a:t>
                      </a:r>
                      <a:r>
                        <a:rPr lang="it-IT" sz="1400" b="0" kern="1200" dirty="0" err="1">
                          <a:solidFill>
                            <a:schemeClr val="lt1"/>
                          </a:solidFill>
                          <a:effectLst/>
                          <a:latin typeface="+mn-lt"/>
                          <a:ea typeface="+mn-ea"/>
                          <a:cs typeface="+mn-cs"/>
                        </a:rPr>
                        <a:t>Nat</a:t>
                      </a:r>
                      <a:r>
                        <a:rPr lang="it-IT" sz="1400" b="0" kern="1200" dirty="0">
                          <a:solidFill>
                            <a:schemeClr val="lt1"/>
                          </a:solidFill>
                          <a:effectLst/>
                          <a:latin typeface="+mn-lt"/>
                          <a:ea typeface="+mn-ea"/>
                          <a:cs typeface="+mn-cs"/>
                        </a:rPr>
                        <a:t>. </a:t>
                      </a:r>
                      <a:r>
                        <a:rPr lang="it-IT" sz="1400" b="0" kern="1200" dirty="0" err="1">
                          <a:solidFill>
                            <a:schemeClr val="lt1"/>
                          </a:solidFill>
                          <a:effectLst/>
                          <a:latin typeface="+mn-lt"/>
                          <a:ea typeface="+mn-ea"/>
                          <a:cs typeface="+mn-cs"/>
                        </a:rPr>
                        <a:t>Photon</a:t>
                      </a:r>
                      <a:r>
                        <a:rPr lang="it-IT" sz="1400" b="0" kern="1200" dirty="0">
                          <a:solidFill>
                            <a:schemeClr val="lt1"/>
                          </a:solidFill>
                          <a:effectLst/>
                          <a:latin typeface="+mn-lt"/>
                          <a:ea typeface="+mn-ea"/>
                          <a:cs typeface="+mn-cs"/>
                        </a:rPr>
                        <a:t>. </a:t>
                      </a:r>
                      <a:r>
                        <a:rPr lang="it-IT" sz="1400" b="1" kern="1200" dirty="0">
                          <a:solidFill>
                            <a:schemeClr val="lt1"/>
                          </a:solidFill>
                          <a:effectLst/>
                          <a:latin typeface="+mn-lt"/>
                          <a:ea typeface="+mn-ea"/>
                          <a:cs typeface="+mn-cs"/>
                        </a:rPr>
                        <a:t>7</a:t>
                      </a:r>
                      <a:r>
                        <a:rPr lang="it-IT" sz="1400" b="0" kern="1200" dirty="0">
                          <a:solidFill>
                            <a:schemeClr val="lt1"/>
                          </a:solidFill>
                          <a:effectLst/>
                          <a:latin typeface="+mn-lt"/>
                          <a:ea typeface="+mn-ea"/>
                          <a:cs typeface="+mn-cs"/>
                        </a:rPr>
                        <a:t>, 913 (2013), Journal of </a:t>
                      </a:r>
                      <a:r>
                        <a:rPr lang="it-IT" sz="1400" b="0" kern="1200" dirty="0" err="1">
                          <a:solidFill>
                            <a:schemeClr val="lt1"/>
                          </a:solidFill>
                          <a:effectLst/>
                          <a:latin typeface="+mn-lt"/>
                          <a:ea typeface="+mn-ea"/>
                          <a:cs typeface="+mn-cs"/>
                        </a:rPr>
                        <a:t>Synchrotron</a:t>
                      </a:r>
                      <a:r>
                        <a:rPr lang="it-IT" sz="1400" b="0" kern="1200" dirty="0">
                          <a:solidFill>
                            <a:schemeClr val="lt1"/>
                          </a:solidFill>
                          <a:effectLst/>
                          <a:latin typeface="+mn-lt"/>
                          <a:ea typeface="+mn-ea"/>
                          <a:cs typeface="+mn-cs"/>
                        </a:rPr>
                        <a:t> </a:t>
                      </a:r>
                      <a:r>
                        <a:rPr lang="it-IT" sz="1400" b="0" kern="1200" dirty="0" err="1">
                          <a:solidFill>
                            <a:schemeClr val="lt1"/>
                          </a:solidFill>
                          <a:effectLst/>
                          <a:latin typeface="+mn-lt"/>
                          <a:ea typeface="+mn-ea"/>
                          <a:cs typeface="+mn-cs"/>
                        </a:rPr>
                        <a:t>Radiation</a:t>
                      </a:r>
                      <a:r>
                        <a:rPr lang="it-IT" sz="1400" b="0" kern="1200" dirty="0">
                          <a:solidFill>
                            <a:schemeClr val="lt1"/>
                          </a:solidFill>
                          <a:effectLst/>
                          <a:latin typeface="+mn-lt"/>
                          <a:ea typeface="+mn-ea"/>
                          <a:cs typeface="+mn-cs"/>
                        </a:rPr>
                        <a:t> 22</a:t>
                      </a:r>
                      <a:r>
                        <a:rPr lang="it-IT" sz="1400" b="0" kern="1200" baseline="0" dirty="0">
                          <a:solidFill>
                            <a:schemeClr val="lt1"/>
                          </a:solidFill>
                          <a:effectLst/>
                          <a:latin typeface="+mn-lt"/>
                          <a:ea typeface="+mn-ea"/>
                          <a:cs typeface="+mn-cs"/>
                        </a:rPr>
                        <a:t> (2015)</a:t>
                      </a:r>
                      <a:r>
                        <a:rPr lang="en-US" sz="1700" dirty="0"/>
                        <a:t>)</a:t>
                      </a:r>
                    </a:p>
                  </a:txBody>
                  <a:tcPr marL="91430" marR="91430"/>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Tuning range</a:t>
                      </a:r>
                    </a:p>
                  </a:txBody>
                  <a:tcPr marL="91430" marR="91430"/>
                </a:tc>
                <a:tc>
                  <a:txBody>
                    <a:bodyPr/>
                    <a:lstStyle/>
                    <a:p>
                      <a:pPr marL="0" marR="0" indent="0" algn="l" defTabSz="457152" rtl="0" eaLnBrk="1" fontAlgn="auto" latinLnBrk="0" hangingPunct="1">
                        <a:lnSpc>
                          <a:spcPct val="100000"/>
                        </a:lnSpc>
                        <a:spcBef>
                          <a:spcPts val="0"/>
                        </a:spcBef>
                        <a:spcAft>
                          <a:spcPts val="0"/>
                        </a:spcAft>
                        <a:buClrTx/>
                        <a:buSzTx/>
                        <a:buFontTx/>
                        <a:buNone/>
                        <a:tabLst/>
                        <a:defRPr/>
                      </a:pPr>
                      <a:r>
                        <a:rPr lang="en-US" sz="1400" dirty="0"/>
                        <a:t>20</a:t>
                      </a:r>
                      <a:r>
                        <a:rPr lang="en-US" sz="1400" baseline="30000" dirty="0"/>
                        <a:t>-4</a:t>
                      </a:r>
                      <a:r>
                        <a:rPr lang="en-US" sz="1400" baseline="0" dirty="0"/>
                        <a:t> nm (</a:t>
                      </a:r>
                      <a:r>
                        <a:rPr lang="en-US" sz="1400" dirty="0"/>
                        <a:t>60-300eV)</a:t>
                      </a:r>
                    </a:p>
                  </a:txBody>
                  <a:tcPr marL="91430" marR="91430"/>
                </a:tc>
                <a:extLst>
                  <a:ext uri="{0D108BD9-81ED-4DB2-BD59-A6C34878D82A}">
                    <a16:rowId xmlns:a16="http://schemas.microsoft.com/office/drawing/2014/main" val="10001"/>
                  </a:ext>
                </a:extLst>
              </a:tr>
              <a:tr h="370840">
                <a:tc>
                  <a:txBody>
                    <a:bodyPr/>
                    <a:lstStyle/>
                    <a:p>
                      <a:r>
                        <a:rPr lang="en-US" sz="1400" dirty="0"/>
                        <a:t>Relative bandwidth</a:t>
                      </a:r>
                      <a:r>
                        <a:rPr lang="en-US" sz="1400" baseline="0" dirty="0"/>
                        <a:t> </a:t>
                      </a:r>
                      <a:endParaRPr lang="en-US" sz="1400" dirty="0"/>
                    </a:p>
                  </a:txBody>
                  <a:tcPr marL="91430" marR="91430"/>
                </a:tc>
                <a:tc>
                  <a:txBody>
                    <a:bodyPr/>
                    <a:lstStyle/>
                    <a:p>
                      <a:r>
                        <a:rPr lang="en-US" sz="1400" dirty="0"/>
                        <a:t>1</a:t>
                      </a:r>
                      <a:r>
                        <a:rPr lang="en-US" sz="1000" dirty="0"/>
                        <a:t>X</a:t>
                      </a:r>
                      <a:r>
                        <a:rPr lang="en-US" sz="1400" dirty="0"/>
                        <a:t>10</a:t>
                      </a:r>
                      <a:r>
                        <a:rPr lang="en-US" sz="1400" baseline="30000" dirty="0"/>
                        <a:t>-3 </a:t>
                      </a:r>
                      <a:r>
                        <a:rPr lang="en-US" sz="1400" baseline="0" dirty="0"/>
                        <a:t>(FWHM)</a:t>
                      </a:r>
                    </a:p>
                  </a:txBody>
                  <a:tcPr marL="91430" marR="91430"/>
                </a:tc>
                <a:extLst>
                  <a:ext uri="{0D108BD9-81ED-4DB2-BD59-A6C34878D82A}">
                    <a16:rowId xmlns:a16="http://schemas.microsoft.com/office/drawing/2014/main" val="10002"/>
                  </a:ext>
                </a:extLst>
              </a:tr>
              <a:tr h="370840">
                <a:tc>
                  <a:txBody>
                    <a:bodyPr/>
                    <a:lstStyle/>
                    <a:p>
                      <a:r>
                        <a:rPr lang="en-US" sz="1400" dirty="0"/>
                        <a:t>Pulse length</a:t>
                      </a:r>
                    </a:p>
                  </a:txBody>
                  <a:tcPr marL="91430" marR="91430"/>
                </a:tc>
                <a:tc>
                  <a:txBody>
                    <a:bodyPr/>
                    <a:lstStyle/>
                    <a:p>
                      <a:r>
                        <a:rPr lang="en-US" sz="1400" baseline="0" dirty="0"/>
                        <a:t>~50 </a:t>
                      </a:r>
                      <a:r>
                        <a:rPr lang="en-US" sz="1400" baseline="0" dirty="0" err="1"/>
                        <a:t>fs</a:t>
                      </a:r>
                      <a:endParaRPr lang="en-US" sz="1400" baseline="0" dirty="0"/>
                    </a:p>
                  </a:txBody>
                  <a:tcPr marL="91430" marR="91430"/>
                </a:tc>
                <a:extLst>
                  <a:ext uri="{0D108BD9-81ED-4DB2-BD59-A6C34878D82A}">
                    <a16:rowId xmlns:a16="http://schemas.microsoft.com/office/drawing/2014/main" val="10003"/>
                  </a:ext>
                </a:extLst>
              </a:tr>
              <a:tr h="370840">
                <a:tc>
                  <a:txBody>
                    <a:bodyPr/>
                    <a:lstStyle/>
                    <a:p>
                      <a:r>
                        <a:rPr lang="en-US" sz="1400" dirty="0"/>
                        <a:t>Pulse energy</a:t>
                      </a:r>
                    </a:p>
                  </a:txBody>
                  <a:tcPr marL="91430" marR="91430"/>
                </a:tc>
                <a:tc>
                  <a:txBody>
                    <a:bodyPr/>
                    <a:lstStyle/>
                    <a:p>
                      <a:r>
                        <a:rPr lang="en-US" sz="1400" baseline="0" dirty="0"/>
                        <a:t>10-70</a:t>
                      </a:r>
                      <a:r>
                        <a:rPr lang="en-US" sz="1400" baseline="0" dirty="0">
                          <a:latin typeface="Symbol" charset="2"/>
                          <a:cs typeface="Symbol" charset="2"/>
                        </a:rPr>
                        <a:t>m</a:t>
                      </a:r>
                      <a:r>
                        <a:rPr lang="en-US" sz="1400" baseline="0" dirty="0"/>
                        <a:t>J</a:t>
                      </a:r>
                    </a:p>
                  </a:txBody>
                  <a:tcPr marL="91430" marR="91430"/>
                </a:tc>
                <a:extLst>
                  <a:ext uri="{0D108BD9-81ED-4DB2-BD59-A6C34878D82A}">
                    <a16:rowId xmlns:a16="http://schemas.microsoft.com/office/drawing/2014/main" val="10004"/>
                  </a:ext>
                </a:extLst>
              </a:tr>
            </a:tbl>
          </a:graphicData>
        </a:graphic>
      </p:graphicFrame>
      <p:sp>
        <p:nvSpPr>
          <p:cNvPr id="10" name="Text Box 6"/>
          <p:cNvSpPr txBox="1">
            <a:spLocks noChangeArrowheads="1"/>
          </p:cNvSpPr>
          <p:nvPr/>
        </p:nvSpPr>
        <p:spPr bwMode="auto">
          <a:xfrm>
            <a:off x="-14624" y="6643144"/>
            <a:ext cx="10079567" cy="42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620" tIns="50313" rIns="100620" bIns="50313">
            <a:spAutoFit/>
          </a:bodyPr>
          <a:lstStyle/>
          <a:p>
            <a:pPr defTabSz="503972" fontAlgn="auto" hangingPunct="1">
              <a:lnSpc>
                <a:spcPct val="110000"/>
              </a:lnSpc>
              <a:spcBef>
                <a:spcPts val="0"/>
              </a:spcBef>
              <a:spcAft>
                <a:spcPts val="0"/>
              </a:spcAft>
              <a:buClrTx/>
              <a:buSzTx/>
            </a:pPr>
            <a:r>
              <a:rPr lang="en-US" sz="1984" dirty="0">
                <a:solidFill>
                  <a:prstClr val="black"/>
                </a:solidFill>
                <a:latin typeface="Calibri"/>
                <a:ea typeface="+mn-ea"/>
                <a:cs typeface="+mn-cs"/>
              </a:rPr>
              <a:t>Both FELs have APPLE-II undulators in the final radiator allowing </a:t>
            </a:r>
            <a:r>
              <a:rPr lang="en-US" sz="1984" b="1" dirty="0">
                <a:solidFill>
                  <a:prstClr val="black"/>
                </a:solidFill>
                <a:latin typeface="Calibri"/>
                <a:ea typeface="+mn-ea"/>
                <a:cs typeface="+mn-cs"/>
              </a:rPr>
              <a:t>polarization control</a:t>
            </a:r>
            <a:r>
              <a:rPr lang="en-US" sz="1984" dirty="0">
                <a:solidFill>
                  <a:prstClr val="black"/>
                </a:solidFill>
                <a:latin typeface="Calibri"/>
                <a:ea typeface="+mn-ea"/>
                <a:cs typeface="+mn-cs"/>
              </a:rPr>
              <a:t>.</a:t>
            </a:r>
          </a:p>
        </p:txBody>
      </p:sp>
      <p:pic>
        <p:nvPicPr>
          <p:cNvPr id="3" name="Picture 2"/>
          <p:cNvPicPr>
            <a:picLocks noChangeAspect="1"/>
          </p:cNvPicPr>
          <p:nvPr/>
        </p:nvPicPr>
        <p:blipFill>
          <a:blip r:embed="rId2"/>
          <a:stretch>
            <a:fillRect/>
          </a:stretch>
        </p:blipFill>
        <p:spPr>
          <a:xfrm>
            <a:off x="672500" y="1399941"/>
            <a:ext cx="8413638" cy="2761065"/>
          </a:xfrm>
          <a:prstGeom prst="rect">
            <a:avLst/>
          </a:prstGeom>
        </p:spPr>
      </p:pic>
      <p:sp>
        <p:nvSpPr>
          <p:cNvPr id="4" name="TextBox 3">
            <a:extLst>
              <a:ext uri="{FF2B5EF4-FFF2-40B4-BE49-F238E27FC236}">
                <a16:creationId xmlns:a16="http://schemas.microsoft.com/office/drawing/2014/main" id="{3E77FD83-9A76-4F32-8FF2-A6A080728D14}"/>
              </a:ext>
            </a:extLst>
          </p:cNvPr>
          <p:cNvSpPr txBox="1"/>
          <p:nvPr/>
        </p:nvSpPr>
        <p:spPr>
          <a:xfrm>
            <a:off x="7992640" y="635719"/>
            <a:ext cx="1941810" cy="347676"/>
          </a:xfrm>
          <a:prstGeom prst="rect">
            <a:avLst/>
          </a:prstGeom>
          <a:noFill/>
        </p:spPr>
        <p:txBody>
          <a:bodyPr wrap="square" rtlCol="0">
            <a:spAutoFit/>
          </a:bodyPr>
          <a:lstStyle/>
          <a:p>
            <a:r>
              <a:rPr lang="it-IT" sz="1800" b="1" i="1" dirty="0">
                <a:solidFill>
                  <a:schemeClr val="tx1"/>
                </a:solidFill>
              </a:rPr>
              <a:t>Ref. E. Alaria</a:t>
            </a:r>
            <a:endParaRPr lang="en-GB" sz="1800" b="1" i="1" dirty="0">
              <a:solidFill>
                <a:schemeClr val="tx1"/>
              </a:solidFill>
            </a:endParaRPr>
          </a:p>
        </p:txBody>
      </p:sp>
    </p:spTree>
    <p:extLst>
      <p:ext uri="{BB962C8B-B14F-4D97-AF65-F5344CB8AC3E}">
        <p14:creationId xmlns:p14="http://schemas.microsoft.com/office/powerpoint/2010/main" val="366143255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1"/>
          <p:cNvSpPr>
            <a:spLocks noGrp="1"/>
          </p:cNvSpPr>
          <p:nvPr>
            <p:ph type="sldNum" sz="quarter" idx="10"/>
          </p:nvPr>
        </p:nvSpPr>
        <p:spPr/>
        <p:txBody>
          <a:bodyPr/>
          <a:lstStyle/>
          <a:p>
            <a:pPr>
              <a:defRPr/>
            </a:pPr>
            <a:fld id="{ED11E23A-0589-498B-A1FD-81492108B36F}" type="slidenum">
              <a:rPr lang="en-US"/>
              <a:pPr>
                <a:defRPr/>
              </a:pPr>
              <a:t>30</a:t>
            </a:fld>
            <a:endParaRPr lang="en-US" dirty="0">
              <a:solidFill>
                <a:schemeClr val="tx1"/>
              </a:solidFill>
              <a:effectLst/>
            </a:endParaRPr>
          </a:p>
        </p:txBody>
      </p:sp>
      <p:sp>
        <p:nvSpPr>
          <p:cNvPr id="911362" name="Rectangle 2"/>
          <p:cNvSpPr>
            <a:spLocks noGrp="1" noChangeArrowheads="1"/>
          </p:cNvSpPr>
          <p:nvPr>
            <p:ph type="title" idx="4294967295"/>
          </p:nvPr>
        </p:nvSpPr>
        <p:spPr>
          <a:xfrm>
            <a:off x="2592040" y="395461"/>
            <a:ext cx="4608512" cy="839964"/>
          </a:xfrm>
          <a:prstGeom prst="rect">
            <a:avLst/>
          </a:prstGeom>
        </p:spPr>
        <p:txBody>
          <a:bodyPr lIns="96213" tIns="48107" rIns="96213" bIns="48107"/>
          <a:lstStyle/>
          <a:p>
            <a:pPr algn="l" eaLnBrk="1" hangingPunct="1">
              <a:defRPr/>
            </a:pPr>
            <a:r>
              <a:rPr lang="en-US" sz="3600" b="1" i="1" dirty="0">
                <a:solidFill>
                  <a:srgbClr val="00206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Summary</a:t>
            </a:r>
          </a:p>
        </p:txBody>
      </p:sp>
      <p:sp>
        <p:nvSpPr>
          <p:cNvPr id="911363" name="Rectangle 3"/>
          <p:cNvSpPr>
            <a:spLocks noGrp="1" noChangeArrowheads="1"/>
          </p:cNvSpPr>
          <p:nvPr>
            <p:ph type="body" idx="4294967295"/>
          </p:nvPr>
        </p:nvSpPr>
        <p:spPr>
          <a:xfrm>
            <a:off x="194090" y="1115541"/>
            <a:ext cx="9744604" cy="4032448"/>
          </a:xfrm>
          <a:prstGeom prst="rect">
            <a:avLst/>
          </a:prstGeom>
          <a:ln w="28575">
            <a:solidFill>
              <a:srgbClr val="FF3300"/>
            </a:solidFill>
          </a:ln>
        </p:spPr>
        <p:txBody>
          <a:bodyPr lIns="96213" tIns="48107" rIns="96213" bIns="48107"/>
          <a:lstStyle/>
          <a:p>
            <a:pPr marL="481066" indent="-481066" algn="just">
              <a:buFont typeface="Wingdings" panose="05000000000000000000" pitchFamily="2" charset="2"/>
              <a:buChar char="v"/>
              <a:defRPr/>
            </a:pPr>
            <a:r>
              <a:rPr lang="en-US" sz="2200" dirty="0">
                <a:latin typeface="Arial" pitchFamily="34" charset="0"/>
              </a:rPr>
              <a:t>Elettra is running well although is 26 year old, many small projects contribute to this including replacement of old / obsolete hardware.</a:t>
            </a:r>
          </a:p>
          <a:p>
            <a:pPr marL="481066" indent="-481066" algn="just">
              <a:buFont typeface="Wingdings" panose="05000000000000000000" pitchFamily="2" charset="2"/>
              <a:buChar char="v"/>
              <a:defRPr/>
            </a:pPr>
            <a:r>
              <a:rPr lang="en-US" sz="2200" dirty="0">
                <a:solidFill>
                  <a:schemeClr val="tx1"/>
                </a:solidFill>
                <a:latin typeface="Arial" pitchFamily="34" charset="0"/>
              </a:rPr>
              <a:t>The Elettra 2.0 project has been approved and financed by the Italian government.</a:t>
            </a:r>
          </a:p>
          <a:p>
            <a:pPr marL="481066" indent="-481066" algn="just">
              <a:buFont typeface="Wingdings" panose="05000000000000000000" pitchFamily="2" charset="2"/>
              <a:buChar char="v"/>
              <a:defRPr/>
            </a:pPr>
            <a:r>
              <a:rPr lang="en-US" sz="2200" dirty="0">
                <a:latin typeface="Arial" pitchFamily="34" charset="0"/>
              </a:rPr>
              <a:t>Our S6BA-E is the closest to the various requirements for Elettra 2.0 however it is more demanding from the engineering point of view.</a:t>
            </a:r>
          </a:p>
          <a:p>
            <a:pPr marL="481066" indent="-481066" algn="just">
              <a:buFont typeface="Wingdings" panose="05000000000000000000" pitchFamily="2" charset="2"/>
              <a:buChar char="v"/>
              <a:defRPr/>
            </a:pPr>
            <a:r>
              <a:rPr lang="en-US" sz="2200" dirty="0">
                <a:latin typeface="Arial" pitchFamily="34" charset="0"/>
              </a:rPr>
              <a:t>We expect to freeze the lattice in December 2019</a:t>
            </a:r>
          </a:p>
          <a:p>
            <a:pPr marL="481066" indent="-481066" algn="just">
              <a:buFont typeface="Wingdings" panose="05000000000000000000" pitchFamily="2" charset="2"/>
              <a:buChar char="v"/>
              <a:defRPr/>
            </a:pPr>
            <a:r>
              <a:rPr lang="en-US" sz="2200" dirty="0">
                <a:latin typeface="Arial" pitchFamily="34" charset="0"/>
              </a:rPr>
              <a:t>The 1.0 version of the Elettra 2.0 conceptual design report (CDR) based on our S6BA version is available since 2017. Most parts of the CDR need not change for the S6BA-E version.</a:t>
            </a:r>
          </a:p>
          <a:p>
            <a:pPr marL="481066" indent="-481066" algn="just">
              <a:defRPr/>
            </a:pPr>
            <a:endParaRPr lang="en-US" sz="2800" dirty="0">
              <a:latin typeface="Arial" pitchFamily="34" charset="0"/>
            </a:endParaRPr>
          </a:p>
        </p:txBody>
      </p:sp>
      <p:sp>
        <p:nvSpPr>
          <p:cNvPr id="6" name="TextBox 5">
            <a:extLst>
              <a:ext uri="{FF2B5EF4-FFF2-40B4-BE49-F238E27FC236}">
                <a16:creationId xmlns:a16="http://schemas.microsoft.com/office/drawing/2014/main" id="{B543747D-2888-4DB6-AE22-B2FCAC1D5BA1}"/>
              </a:ext>
            </a:extLst>
          </p:cNvPr>
          <p:cNvSpPr txBox="1"/>
          <p:nvPr/>
        </p:nvSpPr>
        <p:spPr>
          <a:xfrm>
            <a:off x="215776" y="5614385"/>
            <a:ext cx="9721079" cy="725994"/>
          </a:xfrm>
          <a:prstGeom prst="rect">
            <a:avLst/>
          </a:prstGeom>
          <a:solidFill>
            <a:srgbClr val="FFFF00"/>
          </a:solidFill>
        </p:spPr>
        <p:txBody>
          <a:bodyPr wrap="square" rtlCol="0">
            <a:spAutoFit/>
          </a:bodyPr>
          <a:lstStyle/>
          <a:p>
            <a:r>
              <a:rPr lang="it-IT" sz="2200" b="1" dirty="0">
                <a:solidFill>
                  <a:schemeClr val="tx1"/>
                </a:solidFill>
              </a:rPr>
              <a:t>A preliminary but complete Conceptual Design Report was produced in January 2017 </a:t>
            </a:r>
            <a:r>
              <a:rPr lang="it-IT" sz="1600" b="1" dirty="0">
                <a:solidFill>
                  <a:schemeClr val="tx1"/>
                </a:solidFill>
              </a:rPr>
              <a:t>(</a:t>
            </a:r>
            <a:r>
              <a:rPr lang="it-IT" sz="1600" b="1" dirty="0">
                <a:solidFill>
                  <a:schemeClr val="tx1"/>
                </a:solidFill>
                <a:hlinkClick r:id="rId2"/>
              </a:rPr>
              <a:t>https://www.elettra.eu/lightsources/elettra/elettra-2-0.html?showall</a:t>
            </a:r>
            <a:r>
              <a:rPr lang="it-IT" sz="1600" b="1" dirty="0">
                <a:solidFill>
                  <a:schemeClr val="tx1"/>
                </a:solidFill>
              </a:rPr>
              <a:t>= ) </a:t>
            </a:r>
            <a:endParaRPr lang="en-GB" sz="1600" b="1" dirty="0">
              <a:solidFill>
                <a:schemeClr val="tx1"/>
              </a:solidFill>
            </a:endParaRPr>
          </a:p>
        </p:txBody>
      </p:sp>
    </p:spTree>
    <p:extLst>
      <p:ext uri="{BB962C8B-B14F-4D97-AF65-F5344CB8AC3E}">
        <p14:creationId xmlns:p14="http://schemas.microsoft.com/office/powerpoint/2010/main" val="173433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p:cNvSpPr>
            <a:spLocks noGrp="1"/>
          </p:cNvSpPr>
          <p:nvPr>
            <p:ph type="sldNum" sz="quarter" idx="10"/>
          </p:nvPr>
        </p:nvSpPr>
        <p:spPr/>
        <p:txBody>
          <a:bodyPr/>
          <a:lstStyle/>
          <a:p>
            <a:pPr>
              <a:defRPr/>
            </a:pPr>
            <a:fld id="{ABA6604B-A0BB-4724-A986-E230E2EA9531}" type="slidenum">
              <a:rPr lang="en-US"/>
              <a:pPr>
                <a:defRPr/>
              </a:pPr>
              <a:t>31</a:t>
            </a:fld>
            <a:endParaRPr lang="en-US">
              <a:solidFill>
                <a:schemeClr val="tx1"/>
              </a:solidFill>
              <a:effectLst/>
            </a:endParaRPr>
          </a:p>
        </p:txBody>
      </p:sp>
      <p:pic>
        <p:nvPicPr>
          <p:cNvPr id="47107" name="Picture 5" descr="IMG_1935"/>
          <p:cNvPicPr>
            <a:picLocks noChangeAspect="1" noChangeArrowheads="1"/>
          </p:cNvPicPr>
          <p:nvPr/>
        </p:nvPicPr>
        <p:blipFill>
          <a:blip r:embed="rId2"/>
          <a:srcRect/>
          <a:stretch>
            <a:fillRect/>
          </a:stretch>
        </p:blipFill>
        <p:spPr bwMode="auto">
          <a:xfrm>
            <a:off x="1008063" y="1259946"/>
            <a:ext cx="8064500" cy="5823750"/>
          </a:xfrm>
          <a:prstGeom prst="rect">
            <a:avLst/>
          </a:prstGeom>
          <a:noFill/>
          <a:ln w="9525">
            <a:noFill/>
            <a:miter lim="800000"/>
            <a:headEnd/>
            <a:tailEnd/>
          </a:ln>
        </p:spPr>
      </p:pic>
      <p:sp>
        <p:nvSpPr>
          <p:cNvPr id="710665" name="Text Box 9"/>
          <p:cNvSpPr txBox="1">
            <a:spLocks noChangeArrowheads="1"/>
          </p:cNvSpPr>
          <p:nvPr/>
        </p:nvSpPr>
        <p:spPr bwMode="auto">
          <a:xfrm>
            <a:off x="232630" y="1595931"/>
            <a:ext cx="9305192" cy="583762"/>
          </a:xfrm>
          <a:prstGeom prst="rect">
            <a:avLst/>
          </a:prstGeom>
          <a:noFill/>
          <a:ln>
            <a:noFill/>
          </a:ln>
          <a:effectLst/>
          <a:extLst/>
        </p:spPr>
        <p:txBody>
          <a:bodyPr lIns="96213" tIns="48107" rIns="96213" bIns="48107">
            <a:spAutoFit/>
          </a:bodyPr>
          <a:lstStyle/>
          <a:p>
            <a:pPr algn="ctr">
              <a:spcBef>
                <a:spcPct val="50000"/>
              </a:spcBef>
              <a:defRPr/>
            </a:pPr>
            <a:r>
              <a:rPr lang="en-US" sz="3400" b="1" i="1" dirty="0">
                <a:solidFill>
                  <a:srgbClr val="7030A0"/>
                </a:solidFill>
                <a:effectLst>
                  <a:outerShdw blurRad="38100" dist="38100" dir="2700000" algn="tl">
                    <a:srgbClr val="000000"/>
                  </a:outerShdw>
                </a:effectLst>
                <a:latin typeface="Verdana" pitchFamily="34" charset="0"/>
              </a:rPr>
              <a:t>Thank you for your 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03" y="0"/>
            <a:ext cx="7053192" cy="797966"/>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lIns="91269" tIns="45635" rIns="91269" bIns="45635" rtlCol="0" anchor="ctr" anchorCtr="0">
            <a:normAutofit/>
          </a:bodyPr>
          <a:lstStyle/>
          <a:p>
            <a:r>
              <a:rPr lang="en-US" b="1" kern="1200" dirty="0">
                <a:ln w="10541" cmpd="sng">
                  <a:solidFill>
                    <a:schemeClr val="accent1">
                      <a:shade val="88000"/>
                      <a:satMod val="110000"/>
                    </a:schemeClr>
                  </a:solidFill>
                  <a:prstDash val="solid"/>
                </a:ln>
                <a:solidFill>
                  <a:srgbClr val="3366FF"/>
                </a:solidFill>
                <a:latin typeface="Arial" charset="0"/>
                <a:ea typeface="ＭＳ Ｐゴシック" charset="0"/>
                <a:cs typeface="ＭＳ Ｐゴシック" charset="0"/>
              </a:rPr>
              <a:t>FEL coherent pulses</a:t>
            </a:r>
          </a:p>
        </p:txBody>
      </p:sp>
      <p:sp>
        <p:nvSpPr>
          <p:cNvPr id="4" name="Slide Number Placeholder 3"/>
          <p:cNvSpPr>
            <a:spLocks noGrp="1"/>
          </p:cNvSpPr>
          <p:nvPr>
            <p:ph type="sldNum" idx="10"/>
          </p:nvPr>
        </p:nvSpPr>
        <p:spPr/>
        <p:txBody>
          <a:bodyPr/>
          <a:lstStyle/>
          <a:p>
            <a:pPr defTabSz="503972" fontAlgn="auto" hangingPunct="1">
              <a:lnSpc>
                <a:spcPct val="100000"/>
              </a:lnSpc>
              <a:spcBef>
                <a:spcPts val="0"/>
              </a:spcBef>
              <a:spcAft>
                <a:spcPts val="0"/>
              </a:spcAft>
              <a:buClrTx/>
              <a:buSzTx/>
              <a:defRPr/>
            </a:pPr>
            <a:fld id="{326A9FB8-77F1-AE47-A66B-580648E3A86B}" type="slidenum">
              <a:rPr lang="it-IT">
                <a:solidFill>
                  <a:prstClr val="black">
                    <a:tint val="75000"/>
                  </a:prstClr>
                </a:solidFill>
                <a:latin typeface="Calibri"/>
                <a:ea typeface="+mn-ea"/>
                <a:cs typeface="+mn-cs"/>
              </a:rPr>
              <a:pPr defTabSz="503972" fontAlgn="auto" hangingPunct="1">
                <a:lnSpc>
                  <a:spcPct val="100000"/>
                </a:lnSpc>
                <a:spcBef>
                  <a:spcPts val="0"/>
                </a:spcBef>
                <a:spcAft>
                  <a:spcPts val="0"/>
                </a:spcAft>
                <a:buClrTx/>
                <a:buSzTx/>
                <a:defRPr/>
              </a:pPr>
              <a:t>4</a:t>
            </a:fld>
            <a:endParaRPr lang="it-IT">
              <a:solidFill>
                <a:prstClr val="black">
                  <a:tint val="75000"/>
                </a:prstClr>
              </a:solidFill>
              <a:latin typeface="Calibri"/>
              <a:ea typeface="+mn-ea"/>
              <a:cs typeface="+mn-cs"/>
            </a:endParaRPr>
          </a:p>
        </p:txBody>
      </p:sp>
      <p:sp>
        <p:nvSpPr>
          <p:cNvPr id="9" name="TextBox 8"/>
          <p:cNvSpPr txBox="1"/>
          <p:nvPr/>
        </p:nvSpPr>
        <p:spPr>
          <a:xfrm>
            <a:off x="2534420" y="1043532"/>
            <a:ext cx="7545677" cy="1449599"/>
          </a:xfrm>
          <a:prstGeom prst="rect">
            <a:avLst/>
          </a:prstGeom>
          <a:noFill/>
        </p:spPr>
        <p:txBody>
          <a:bodyPr wrap="square" lIns="91412" tIns="45706" rIns="91412" bIns="45706" rtlCol="0">
            <a:spAutoFit/>
          </a:bodyPr>
          <a:lstStyle/>
          <a:p>
            <a:pPr defTabSz="503972" fontAlgn="auto" hangingPunct="1">
              <a:lnSpc>
                <a:spcPct val="100000"/>
              </a:lnSpc>
              <a:spcBef>
                <a:spcPts val="0"/>
              </a:spcBef>
              <a:spcAft>
                <a:spcPts val="0"/>
              </a:spcAft>
              <a:buClrTx/>
              <a:buSzTx/>
            </a:pPr>
            <a:r>
              <a:rPr lang="en-US" sz="2205" dirty="0">
                <a:solidFill>
                  <a:srgbClr val="000000"/>
                </a:solidFill>
                <a:latin typeface="Calibri"/>
                <a:ea typeface="+mn-ea"/>
                <a:cs typeface="+mn-cs"/>
              </a:rPr>
              <a:t>Thanks to the seeding, FERMI produces FEL pulses highly coherent with relative bandwidth down to few 10</a:t>
            </a:r>
            <a:r>
              <a:rPr lang="en-US" sz="2205" baseline="30000" dirty="0">
                <a:solidFill>
                  <a:srgbClr val="000000"/>
                </a:solidFill>
                <a:latin typeface="Calibri"/>
                <a:ea typeface="+mn-ea"/>
                <a:cs typeface="+mn-cs"/>
              </a:rPr>
              <a:t>-4</a:t>
            </a:r>
            <a:r>
              <a:rPr lang="en-US" sz="2205" dirty="0">
                <a:solidFill>
                  <a:srgbClr val="000000"/>
                </a:solidFill>
                <a:latin typeface="Calibri"/>
                <a:ea typeface="+mn-ea"/>
                <a:cs typeface="+mn-cs"/>
              </a:rPr>
              <a:t>.</a:t>
            </a:r>
          </a:p>
          <a:p>
            <a:pPr defTabSz="503972" fontAlgn="auto" hangingPunct="1">
              <a:lnSpc>
                <a:spcPct val="100000"/>
              </a:lnSpc>
              <a:spcBef>
                <a:spcPts val="0"/>
              </a:spcBef>
              <a:spcAft>
                <a:spcPts val="0"/>
              </a:spcAft>
              <a:buClrTx/>
              <a:buSzTx/>
            </a:pPr>
            <a:r>
              <a:rPr lang="en-US" sz="2205" dirty="0">
                <a:solidFill>
                  <a:srgbClr val="000000"/>
                </a:solidFill>
                <a:latin typeface="Calibri"/>
                <a:ea typeface="+mn-ea"/>
                <a:cs typeface="+mn-cs"/>
              </a:rPr>
              <a:t>Power, temporal and spectral stability also benefit from seeding. </a:t>
            </a:r>
          </a:p>
          <a:p>
            <a:pPr marL="342794" indent="-342794" defTabSz="503972" fontAlgn="auto" hangingPunct="1">
              <a:lnSpc>
                <a:spcPct val="100000"/>
              </a:lnSpc>
              <a:spcBef>
                <a:spcPts val="0"/>
              </a:spcBef>
              <a:spcAft>
                <a:spcPts val="0"/>
              </a:spcAft>
              <a:buClrTx/>
              <a:buSzTx/>
              <a:buFont typeface="Arial" charset="0"/>
              <a:buChar char="•"/>
            </a:pPr>
            <a:endParaRPr lang="en-US" sz="2205" b="1" dirty="0">
              <a:solidFill>
                <a:srgbClr val="000000"/>
              </a:solidFill>
              <a:latin typeface="Calibri"/>
              <a:ea typeface="+mn-ea"/>
              <a:cs typeface="+mn-cs"/>
            </a:endParaRPr>
          </a:p>
        </p:txBody>
      </p:sp>
      <p:grpSp>
        <p:nvGrpSpPr>
          <p:cNvPr id="6" name="Group 5">
            <a:extLst>
              <a:ext uri="{FF2B5EF4-FFF2-40B4-BE49-F238E27FC236}">
                <a16:creationId xmlns:a16="http://schemas.microsoft.com/office/drawing/2014/main" id="{79A731E3-B8D3-554F-8579-A8C15B972741}"/>
              </a:ext>
            </a:extLst>
          </p:cNvPr>
          <p:cNvGrpSpPr/>
          <p:nvPr/>
        </p:nvGrpSpPr>
        <p:grpSpPr>
          <a:xfrm>
            <a:off x="-111715" y="1115542"/>
            <a:ext cx="2761934" cy="2664296"/>
            <a:chOff x="616667" y="1617842"/>
            <a:chExt cx="2762223" cy="2664296"/>
          </a:xfrm>
        </p:grpSpPr>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16667" y="1649529"/>
              <a:ext cx="2762223" cy="2632609"/>
            </a:xfrm>
            <a:prstGeom prst="rect">
              <a:avLst/>
            </a:prstGeom>
          </p:spPr>
        </p:pic>
        <p:sp>
          <p:nvSpPr>
            <p:cNvPr id="3" name="TextBox 2"/>
            <p:cNvSpPr txBox="1"/>
            <p:nvPr/>
          </p:nvSpPr>
          <p:spPr>
            <a:xfrm>
              <a:off x="800684" y="1617842"/>
              <a:ext cx="1398286" cy="397673"/>
            </a:xfrm>
            <a:prstGeom prst="rect">
              <a:avLst/>
            </a:prstGeom>
            <a:noFill/>
          </p:spPr>
          <p:txBody>
            <a:bodyPr wrap="none" rtlCol="0">
              <a:spAutoFit/>
            </a:bodyPr>
            <a:lstStyle/>
            <a:p>
              <a:pPr defTabSz="503972" fontAlgn="auto" hangingPunct="1">
                <a:lnSpc>
                  <a:spcPct val="100000"/>
                </a:lnSpc>
                <a:spcBef>
                  <a:spcPts val="0"/>
                </a:spcBef>
                <a:spcAft>
                  <a:spcPts val="0"/>
                </a:spcAft>
                <a:buClrTx/>
                <a:buSzTx/>
              </a:pPr>
              <a:r>
                <a:rPr lang="en-US" sz="1984" b="1" dirty="0">
                  <a:solidFill>
                    <a:srgbClr val="FF0000"/>
                  </a:solidFill>
                  <a:latin typeface="Calibri"/>
                  <a:ea typeface="+mn-ea"/>
                  <a:cs typeface="+mn-cs"/>
                </a:rPr>
                <a:t>FEL-1 – H13</a:t>
              </a:r>
            </a:p>
          </p:txBody>
        </p:sp>
      </p:grpSp>
      <p:pic>
        <p:nvPicPr>
          <p:cNvPr id="7" name="Picture 6" descr="spectra_first_stage.jpg"/>
          <p:cNvPicPr>
            <a:picLocks noChangeAspect="1"/>
          </p:cNvPicPr>
          <p:nvPr/>
        </p:nvPicPr>
        <p:blipFill rotWithShape="1">
          <a:blip r:embed="rId4">
            <a:extLst>
              <a:ext uri="{28A0092B-C50C-407E-A947-70E740481C1C}">
                <a14:useLocalDpi xmlns:a14="http://schemas.microsoft.com/office/drawing/2010/main" val="0"/>
              </a:ext>
            </a:extLst>
          </a:blip>
          <a:srcRect l="6250" t="6438" r="7778" b="4068"/>
          <a:stretch/>
        </p:blipFill>
        <p:spPr>
          <a:xfrm>
            <a:off x="2664218" y="2146084"/>
            <a:ext cx="7090058" cy="2267903"/>
          </a:xfrm>
          <a:prstGeom prst="rect">
            <a:avLst/>
          </a:prstGeom>
        </p:spPr>
      </p:pic>
      <p:sp>
        <p:nvSpPr>
          <p:cNvPr id="16" name="Rectangle 15"/>
          <p:cNvSpPr>
            <a:spLocks noChangeAspect="1" noChangeArrowheads="1"/>
          </p:cNvSpPr>
          <p:nvPr/>
        </p:nvSpPr>
        <p:spPr bwMode="auto">
          <a:xfrm>
            <a:off x="7096917" y="5082089"/>
            <a:ext cx="1079387" cy="218494"/>
          </a:xfrm>
          <a:prstGeom prst="rect">
            <a:avLst/>
          </a:prstGeom>
          <a:gradFill flip="none" rotWithShape="1">
            <a:gsLst>
              <a:gs pos="0">
                <a:srgbClr val="825600"/>
              </a:gs>
              <a:gs pos="13000">
                <a:srgbClr val="FFA800"/>
              </a:gs>
              <a:gs pos="28000">
                <a:srgbClr val="825600"/>
              </a:gs>
              <a:gs pos="41000">
                <a:srgbClr val="FFA800"/>
              </a:gs>
              <a:gs pos="58000">
                <a:srgbClr val="825600"/>
              </a:gs>
              <a:gs pos="72000">
                <a:srgbClr val="FFA800"/>
              </a:gs>
              <a:gs pos="87000">
                <a:srgbClr val="825600"/>
              </a:gs>
              <a:gs pos="100000">
                <a:srgbClr val="FFA800"/>
              </a:gs>
              <a:gs pos="100000">
                <a:srgbClr val="FFA800"/>
              </a:gs>
              <a:gs pos="100000">
                <a:srgbClr val="FFA800"/>
              </a:gs>
            </a:gsLst>
            <a:lin ang="10800000" scaled="1"/>
            <a:tileRect/>
          </a:gradFill>
          <a:ln w="9525">
            <a:solidFill>
              <a:srgbClr val="000000"/>
            </a:solidFill>
            <a:miter lim="800000"/>
            <a:headEnd/>
            <a:tailEnd/>
          </a:ln>
          <a:scene3d>
            <a:camera prst="perspectiveHeroicExtremeLeftFacing" fov="4800000">
              <a:rot lat="600000" lon="2400000" rev="21425485"/>
            </a:camera>
            <a:lightRig rig="threePt" dir="t"/>
          </a:scene3d>
          <a:sp3d extrusionH="127000"/>
        </p:spPr>
        <p:txBody>
          <a:bodyPr vert="horz" wrap="square" lIns="100622" tIns="50313" rIns="100622" bIns="50313" numCol="1" anchor="t" anchorCtr="0" compatLnSpc="1">
            <a:prstTxWarp prst="textNoShape">
              <a:avLst/>
            </a:prstTxWarp>
          </a:bodyPr>
          <a:lstStyle/>
          <a:p>
            <a:pPr defTabSz="1053610" fontAlgn="auto" hangingPunct="1">
              <a:lnSpc>
                <a:spcPct val="100000"/>
              </a:lnSpc>
              <a:spcBef>
                <a:spcPts val="0"/>
              </a:spcBef>
              <a:spcAft>
                <a:spcPts val="0"/>
              </a:spcAft>
              <a:buClrTx/>
              <a:buSzTx/>
              <a:defRPr/>
            </a:pPr>
            <a:endParaRPr lang="en-US" sz="2205" kern="0">
              <a:solidFill>
                <a:srgbClr val="000000"/>
              </a:solidFill>
              <a:latin typeface="Arial" pitchFamily="34" charset="0"/>
              <a:ea typeface="MS PGothic" pitchFamily="34" charset="-128"/>
              <a:cs typeface="Arial" pitchFamily="34" charset="0"/>
            </a:endParaRPr>
          </a:p>
        </p:txBody>
      </p:sp>
      <p:sp>
        <p:nvSpPr>
          <p:cNvPr id="17" name="ZoneTexte 10"/>
          <p:cNvSpPr txBox="1"/>
          <p:nvPr/>
        </p:nvSpPr>
        <p:spPr>
          <a:xfrm>
            <a:off x="936456" y="4217996"/>
            <a:ext cx="1722684" cy="322140"/>
          </a:xfrm>
          <a:prstGeom prst="rect">
            <a:avLst/>
          </a:prstGeom>
          <a:noFill/>
        </p:spPr>
        <p:txBody>
          <a:bodyPr wrap="square" lIns="100642" tIns="50324" rIns="100642" bIns="50324" rtlCol="0">
            <a:spAutoFit/>
          </a:bodyPr>
          <a:lstStyle/>
          <a:p>
            <a:pPr algn="ctr" defTabSz="503239" fontAlgn="auto" hangingPunct="1">
              <a:lnSpc>
                <a:spcPct val="100000"/>
              </a:lnSpc>
              <a:spcBef>
                <a:spcPts val="0"/>
              </a:spcBef>
              <a:spcAft>
                <a:spcPts val="0"/>
              </a:spcAft>
              <a:buClrTx/>
              <a:buSzTx/>
            </a:pPr>
            <a:r>
              <a:rPr lang="en-US" sz="1433" i="1" dirty="0">
                <a:solidFill>
                  <a:srgbClr val="000000"/>
                </a:solidFill>
                <a:latin typeface="Calibri"/>
                <a:ea typeface="MS PGothic" pitchFamily="34" charset="-128"/>
                <a:cs typeface="+mn-cs"/>
              </a:rPr>
              <a:t>Twin seed pulses</a:t>
            </a:r>
          </a:p>
        </p:txBody>
      </p:sp>
      <p:sp>
        <p:nvSpPr>
          <p:cNvPr id="20" name="ZoneTexte 11"/>
          <p:cNvSpPr txBox="1"/>
          <p:nvPr/>
        </p:nvSpPr>
        <p:spPr>
          <a:xfrm rot="692819">
            <a:off x="7114062" y="4844397"/>
            <a:ext cx="1281914" cy="254301"/>
          </a:xfrm>
          <a:prstGeom prst="rect">
            <a:avLst/>
          </a:prstGeom>
          <a:noFill/>
        </p:spPr>
        <p:txBody>
          <a:bodyPr wrap="square" lIns="100642" tIns="50324" rIns="100642" bIns="50324" rtlCol="0">
            <a:spAutoFit/>
          </a:bodyPr>
          <a:lstStyle/>
          <a:p>
            <a:pPr algn="ctr" defTabSz="503239" fontAlgn="auto" hangingPunct="1">
              <a:lnSpc>
                <a:spcPct val="100000"/>
              </a:lnSpc>
              <a:spcBef>
                <a:spcPts val="0"/>
              </a:spcBef>
              <a:spcAft>
                <a:spcPts val="0"/>
              </a:spcAft>
              <a:buClrTx/>
              <a:buSzTx/>
            </a:pPr>
            <a:r>
              <a:rPr lang="en-US" sz="992" i="1">
                <a:solidFill>
                  <a:srgbClr val="000000"/>
                </a:solidFill>
                <a:latin typeface="Calibri"/>
                <a:ea typeface="MS PGothic" pitchFamily="34" charset="-128"/>
                <a:cs typeface="+mn-cs"/>
              </a:rPr>
              <a:t>spectrometer</a:t>
            </a:r>
          </a:p>
        </p:txBody>
      </p:sp>
      <p:grpSp>
        <p:nvGrpSpPr>
          <p:cNvPr id="21" name="Groupe 12"/>
          <p:cNvGrpSpPr>
            <a:grpSpLocks noChangeAspect="1"/>
          </p:cNvGrpSpPr>
          <p:nvPr/>
        </p:nvGrpSpPr>
        <p:grpSpPr>
          <a:xfrm>
            <a:off x="2322449" y="4494546"/>
            <a:ext cx="3967237" cy="1035175"/>
            <a:chOff x="3247026" y="463773"/>
            <a:chExt cx="5645498" cy="1473083"/>
          </a:xfrm>
        </p:grpSpPr>
        <p:sp>
          <p:nvSpPr>
            <p:cNvPr id="22" name="Forme libre 13"/>
            <p:cNvSpPr/>
            <p:nvPr/>
          </p:nvSpPr>
          <p:spPr>
            <a:xfrm>
              <a:off x="3247026" y="1384810"/>
              <a:ext cx="5645498" cy="501833"/>
            </a:xfrm>
            <a:custGeom>
              <a:avLst/>
              <a:gdLst>
                <a:gd name="connsiteX0" fmla="*/ 0 w 6347012"/>
                <a:gd name="connsiteY0" fmla="*/ 0 h 1219200"/>
                <a:gd name="connsiteX1" fmla="*/ 533400 w 6347012"/>
                <a:gd name="connsiteY1" fmla="*/ 802341 h 1219200"/>
                <a:gd name="connsiteX2" fmla="*/ 806824 w 6347012"/>
                <a:gd name="connsiteY2" fmla="*/ 694764 h 1219200"/>
                <a:gd name="connsiteX3" fmla="*/ 959224 w 6347012"/>
                <a:gd name="connsiteY3" fmla="*/ 815788 h 1219200"/>
                <a:gd name="connsiteX4" fmla="*/ 1219200 w 6347012"/>
                <a:gd name="connsiteY4" fmla="*/ 685800 h 1219200"/>
                <a:gd name="connsiteX5" fmla="*/ 1407459 w 6347012"/>
                <a:gd name="connsiteY5" fmla="*/ 815788 h 1219200"/>
                <a:gd name="connsiteX6" fmla="*/ 1667435 w 6347012"/>
                <a:gd name="connsiteY6" fmla="*/ 694764 h 1219200"/>
                <a:gd name="connsiteX7" fmla="*/ 1819835 w 6347012"/>
                <a:gd name="connsiteY7" fmla="*/ 820270 h 1219200"/>
                <a:gd name="connsiteX8" fmla="*/ 2061882 w 6347012"/>
                <a:gd name="connsiteY8" fmla="*/ 703729 h 1219200"/>
                <a:gd name="connsiteX9" fmla="*/ 2245659 w 6347012"/>
                <a:gd name="connsiteY9" fmla="*/ 824753 h 1219200"/>
                <a:gd name="connsiteX10" fmla="*/ 2572871 w 6347012"/>
                <a:gd name="connsiteY10" fmla="*/ 838200 h 1219200"/>
                <a:gd name="connsiteX11" fmla="*/ 2873188 w 6347012"/>
                <a:gd name="connsiteY11" fmla="*/ 699247 h 1219200"/>
                <a:gd name="connsiteX12" fmla="*/ 3299012 w 6347012"/>
                <a:gd name="connsiteY12" fmla="*/ 685800 h 1219200"/>
                <a:gd name="connsiteX13" fmla="*/ 3451412 w 6347012"/>
                <a:gd name="connsiteY13" fmla="*/ 865094 h 1219200"/>
                <a:gd name="connsiteX14" fmla="*/ 3635188 w 6347012"/>
                <a:gd name="connsiteY14" fmla="*/ 860611 h 1219200"/>
                <a:gd name="connsiteX15" fmla="*/ 3738282 w 6347012"/>
                <a:gd name="connsiteY15" fmla="*/ 708211 h 1219200"/>
                <a:gd name="connsiteX16" fmla="*/ 3801035 w 6347012"/>
                <a:gd name="connsiteY16" fmla="*/ 847164 h 1219200"/>
                <a:gd name="connsiteX17" fmla="*/ 3899647 w 6347012"/>
                <a:gd name="connsiteY17" fmla="*/ 703729 h 1219200"/>
                <a:gd name="connsiteX18" fmla="*/ 3948953 w 6347012"/>
                <a:gd name="connsiteY18" fmla="*/ 833717 h 1219200"/>
                <a:gd name="connsiteX19" fmla="*/ 4052047 w 6347012"/>
                <a:gd name="connsiteY19" fmla="*/ 690282 h 1219200"/>
                <a:gd name="connsiteX20" fmla="*/ 4087906 w 6347012"/>
                <a:gd name="connsiteY20" fmla="*/ 820270 h 1219200"/>
                <a:gd name="connsiteX21" fmla="*/ 4173071 w 6347012"/>
                <a:gd name="connsiteY21" fmla="*/ 717176 h 1219200"/>
                <a:gd name="connsiteX22" fmla="*/ 4231341 w 6347012"/>
                <a:gd name="connsiteY22" fmla="*/ 851647 h 1219200"/>
                <a:gd name="connsiteX23" fmla="*/ 4334435 w 6347012"/>
                <a:gd name="connsiteY23" fmla="*/ 699247 h 1219200"/>
                <a:gd name="connsiteX24" fmla="*/ 4374777 w 6347012"/>
                <a:gd name="connsiteY24" fmla="*/ 851647 h 1219200"/>
                <a:gd name="connsiteX25" fmla="*/ 4459941 w 6347012"/>
                <a:gd name="connsiteY25" fmla="*/ 699247 h 1219200"/>
                <a:gd name="connsiteX26" fmla="*/ 4527177 w 6347012"/>
                <a:gd name="connsiteY26" fmla="*/ 860611 h 1219200"/>
                <a:gd name="connsiteX27" fmla="*/ 4621306 w 6347012"/>
                <a:gd name="connsiteY27" fmla="*/ 699247 h 1219200"/>
                <a:gd name="connsiteX28" fmla="*/ 4661647 w 6347012"/>
                <a:gd name="connsiteY28" fmla="*/ 847164 h 1219200"/>
                <a:gd name="connsiteX29" fmla="*/ 4760259 w 6347012"/>
                <a:gd name="connsiteY29" fmla="*/ 699247 h 1219200"/>
                <a:gd name="connsiteX30" fmla="*/ 4809565 w 6347012"/>
                <a:gd name="connsiteY30" fmla="*/ 860611 h 1219200"/>
                <a:gd name="connsiteX31" fmla="*/ 4903694 w 6347012"/>
                <a:gd name="connsiteY31" fmla="*/ 708211 h 1219200"/>
                <a:gd name="connsiteX32" fmla="*/ 4948518 w 6347012"/>
                <a:gd name="connsiteY32" fmla="*/ 829235 h 1219200"/>
                <a:gd name="connsiteX33" fmla="*/ 5047130 w 6347012"/>
                <a:gd name="connsiteY33" fmla="*/ 690282 h 1219200"/>
                <a:gd name="connsiteX34" fmla="*/ 5087471 w 6347012"/>
                <a:gd name="connsiteY34" fmla="*/ 824753 h 1219200"/>
                <a:gd name="connsiteX35" fmla="*/ 5190565 w 6347012"/>
                <a:gd name="connsiteY35" fmla="*/ 703729 h 1219200"/>
                <a:gd name="connsiteX36" fmla="*/ 5239871 w 6347012"/>
                <a:gd name="connsiteY36" fmla="*/ 851647 h 1219200"/>
                <a:gd name="connsiteX37" fmla="*/ 5329518 w 6347012"/>
                <a:gd name="connsiteY37" fmla="*/ 694764 h 1219200"/>
                <a:gd name="connsiteX38" fmla="*/ 5392271 w 6347012"/>
                <a:gd name="connsiteY38" fmla="*/ 842682 h 1219200"/>
                <a:gd name="connsiteX39" fmla="*/ 5495365 w 6347012"/>
                <a:gd name="connsiteY39" fmla="*/ 694764 h 1219200"/>
                <a:gd name="connsiteX40" fmla="*/ 5531224 w 6347012"/>
                <a:gd name="connsiteY40" fmla="*/ 847164 h 1219200"/>
                <a:gd name="connsiteX41" fmla="*/ 5638800 w 6347012"/>
                <a:gd name="connsiteY41" fmla="*/ 681317 h 1219200"/>
                <a:gd name="connsiteX42" fmla="*/ 5679141 w 6347012"/>
                <a:gd name="connsiteY42" fmla="*/ 829235 h 1219200"/>
                <a:gd name="connsiteX43" fmla="*/ 5791200 w 6347012"/>
                <a:gd name="connsiteY43" fmla="*/ 708211 h 1219200"/>
                <a:gd name="connsiteX44" fmla="*/ 5836024 w 6347012"/>
                <a:gd name="connsiteY44" fmla="*/ 838200 h 1219200"/>
                <a:gd name="connsiteX45" fmla="*/ 5916706 w 6347012"/>
                <a:gd name="connsiteY45" fmla="*/ 703729 h 1219200"/>
                <a:gd name="connsiteX46" fmla="*/ 5997388 w 6347012"/>
                <a:gd name="connsiteY46" fmla="*/ 694764 h 1219200"/>
                <a:gd name="connsiteX47" fmla="*/ 6347012 w 6347012"/>
                <a:gd name="connsiteY47" fmla="*/ 1219200 h 1219200"/>
                <a:gd name="connsiteX0" fmla="*/ 0 w 6347012"/>
                <a:gd name="connsiteY0" fmla="*/ 0 h 1219200"/>
                <a:gd name="connsiteX1" fmla="*/ 533400 w 6347012"/>
                <a:gd name="connsiteY1" fmla="*/ 802341 h 1219200"/>
                <a:gd name="connsiteX2" fmla="*/ 806824 w 6347012"/>
                <a:gd name="connsiteY2" fmla="*/ 694764 h 1219200"/>
                <a:gd name="connsiteX3" fmla="*/ 959224 w 6347012"/>
                <a:gd name="connsiteY3" fmla="*/ 815788 h 1219200"/>
                <a:gd name="connsiteX4" fmla="*/ 1219200 w 6347012"/>
                <a:gd name="connsiteY4" fmla="*/ 685800 h 1219200"/>
                <a:gd name="connsiteX5" fmla="*/ 1407459 w 6347012"/>
                <a:gd name="connsiteY5" fmla="*/ 815788 h 1219200"/>
                <a:gd name="connsiteX6" fmla="*/ 1667435 w 6347012"/>
                <a:gd name="connsiteY6" fmla="*/ 694764 h 1219200"/>
                <a:gd name="connsiteX7" fmla="*/ 1819835 w 6347012"/>
                <a:gd name="connsiteY7" fmla="*/ 820270 h 1219200"/>
                <a:gd name="connsiteX8" fmla="*/ 2061882 w 6347012"/>
                <a:gd name="connsiteY8" fmla="*/ 703729 h 1219200"/>
                <a:gd name="connsiteX9" fmla="*/ 2245659 w 6347012"/>
                <a:gd name="connsiteY9" fmla="*/ 824753 h 1219200"/>
                <a:gd name="connsiteX10" fmla="*/ 2572871 w 6347012"/>
                <a:gd name="connsiteY10" fmla="*/ 838200 h 1219200"/>
                <a:gd name="connsiteX11" fmla="*/ 2873188 w 6347012"/>
                <a:gd name="connsiteY11" fmla="*/ 699247 h 1219200"/>
                <a:gd name="connsiteX12" fmla="*/ 3299012 w 6347012"/>
                <a:gd name="connsiteY12" fmla="*/ 685800 h 1219200"/>
                <a:gd name="connsiteX13" fmla="*/ 3451412 w 6347012"/>
                <a:gd name="connsiteY13" fmla="*/ 865094 h 1219200"/>
                <a:gd name="connsiteX14" fmla="*/ 3635188 w 6347012"/>
                <a:gd name="connsiteY14" fmla="*/ 860611 h 1219200"/>
                <a:gd name="connsiteX15" fmla="*/ 3738282 w 6347012"/>
                <a:gd name="connsiteY15" fmla="*/ 708211 h 1219200"/>
                <a:gd name="connsiteX16" fmla="*/ 3801035 w 6347012"/>
                <a:gd name="connsiteY16" fmla="*/ 847164 h 1219200"/>
                <a:gd name="connsiteX17" fmla="*/ 3899647 w 6347012"/>
                <a:gd name="connsiteY17" fmla="*/ 703729 h 1219200"/>
                <a:gd name="connsiteX18" fmla="*/ 3948953 w 6347012"/>
                <a:gd name="connsiteY18" fmla="*/ 833717 h 1219200"/>
                <a:gd name="connsiteX19" fmla="*/ 4052047 w 6347012"/>
                <a:gd name="connsiteY19" fmla="*/ 690282 h 1219200"/>
                <a:gd name="connsiteX20" fmla="*/ 4087906 w 6347012"/>
                <a:gd name="connsiteY20" fmla="*/ 820270 h 1219200"/>
                <a:gd name="connsiteX21" fmla="*/ 4173071 w 6347012"/>
                <a:gd name="connsiteY21" fmla="*/ 717176 h 1219200"/>
                <a:gd name="connsiteX22" fmla="*/ 4231341 w 6347012"/>
                <a:gd name="connsiteY22" fmla="*/ 851647 h 1219200"/>
                <a:gd name="connsiteX23" fmla="*/ 4334435 w 6347012"/>
                <a:gd name="connsiteY23" fmla="*/ 699247 h 1219200"/>
                <a:gd name="connsiteX24" fmla="*/ 4374777 w 6347012"/>
                <a:gd name="connsiteY24" fmla="*/ 851647 h 1219200"/>
                <a:gd name="connsiteX25" fmla="*/ 4459941 w 6347012"/>
                <a:gd name="connsiteY25" fmla="*/ 699247 h 1219200"/>
                <a:gd name="connsiteX26" fmla="*/ 4527177 w 6347012"/>
                <a:gd name="connsiteY26" fmla="*/ 860611 h 1219200"/>
                <a:gd name="connsiteX27" fmla="*/ 4621306 w 6347012"/>
                <a:gd name="connsiteY27" fmla="*/ 699247 h 1219200"/>
                <a:gd name="connsiteX28" fmla="*/ 4661647 w 6347012"/>
                <a:gd name="connsiteY28" fmla="*/ 847164 h 1219200"/>
                <a:gd name="connsiteX29" fmla="*/ 4760259 w 6347012"/>
                <a:gd name="connsiteY29" fmla="*/ 699247 h 1219200"/>
                <a:gd name="connsiteX30" fmla="*/ 4809565 w 6347012"/>
                <a:gd name="connsiteY30" fmla="*/ 860611 h 1219200"/>
                <a:gd name="connsiteX31" fmla="*/ 4903694 w 6347012"/>
                <a:gd name="connsiteY31" fmla="*/ 708211 h 1219200"/>
                <a:gd name="connsiteX32" fmla="*/ 4948518 w 6347012"/>
                <a:gd name="connsiteY32" fmla="*/ 829235 h 1219200"/>
                <a:gd name="connsiteX33" fmla="*/ 5047130 w 6347012"/>
                <a:gd name="connsiteY33" fmla="*/ 690282 h 1219200"/>
                <a:gd name="connsiteX34" fmla="*/ 5087471 w 6347012"/>
                <a:gd name="connsiteY34" fmla="*/ 824753 h 1219200"/>
                <a:gd name="connsiteX35" fmla="*/ 5190565 w 6347012"/>
                <a:gd name="connsiteY35" fmla="*/ 703729 h 1219200"/>
                <a:gd name="connsiteX36" fmla="*/ 5239871 w 6347012"/>
                <a:gd name="connsiteY36" fmla="*/ 851647 h 1219200"/>
                <a:gd name="connsiteX37" fmla="*/ 5329518 w 6347012"/>
                <a:gd name="connsiteY37" fmla="*/ 694764 h 1219200"/>
                <a:gd name="connsiteX38" fmla="*/ 5392271 w 6347012"/>
                <a:gd name="connsiteY38" fmla="*/ 842682 h 1219200"/>
                <a:gd name="connsiteX39" fmla="*/ 5495365 w 6347012"/>
                <a:gd name="connsiteY39" fmla="*/ 694764 h 1219200"/>
                <a:gd name="connsiteX40" fmla="*/ 5531224 w 6347012"/>
                <a:gd name="connsiteY40" fmla="*/ 847164 h 1219200"/>
                <a:gd name="connsiteX41" fmla="*/ 5638800 w 6347012"/>
                <a:gd name="connsiteY41" fmla="*/ 681317 h 1219200"/>
                <a:gd name="connsiteX42" fmla="*/ 5679141 w 6347012"/>
                <a:gd name="connsiteY42" fmla="*/ 829235 h 1219200"/>
                <a:gd name="connsiteX43" fmla="*/ 5791200 w 6347012"/>
                <a:gd name="connsiteY43" fmla="*/ 708211 h 1219200"/>
                <a:gd name="connsiteX44" fmla="*/ 5836024 w 6347012"/>
                <a:gd name="connsiteY44" fmla="*/ 838200 h 1219200"/>
                <a:gd name="connsiteX45" fmla="*/ 5916706 w 6347012"/>
                <a:gd name="connsiteY45" fmla="*/ 703729 h 1219200"/>
                <a:gd name="connsiteX46" fmla="*/ 6347012 w 6347012"/>
                <a:gd name="connsiteY46" fmla="*/ 1219200 h 1219200"/>
                <a:gd name="connsiteX0" fmla="*/ 0 w 6347012"/>
                <a:gd name="connsiteY0" fmla="*/ 0 h 1219200"/>
                <a:gd name="connsiteX1" fmla="*/ 533400 w 6347012"/>
                <a:gd name="connsiteY1" fmla="*/ 802341 h 1219200"/>
                <a:gd name="connsiteX2" fmla="*/ 806824 w 6347012"/>
                <a:gd name="connsiteY2" fmla="*/ 694764 h 1219200"/>
                <a:gd name="connsiteX3" fmla="*/ 959224 w 6347012"/>
                <a:gd name="connsiteY3" fmla="*/ 815788 h 1219200"/>
                <a:gd name="connsiteX4" fmla="*/ 1219200 w 6347012"/>
                <a:gd name="connsiteY4" fmla="*/ 685800 h 1219200"/>
                <a:gd name="connsiteX5" fmla="*/ 1407459 w 6347012"/>
                <a:gd name="connsiteY5" fmla="*/ 815788 h 1219200"/>
                <a:gd name="connsiteX6" fmla="*/ 1667435 w 6347012"/>
                <a:gd name="connsiteY6" fmla="*/ 694764 h 1219200"/>
                <a:gd name="connsiteX7" fmla="*/ 1819835 w 6347012"/>
                <a:gd name="connsiteY7" fmla="*/ 820270 h 1219200"/>
                <a:gd name="connsiteX8" fmla="*/ 2061882 w 6347012"/>
                <a:gd name="connsiteY8" fmla="*/ 703729 h 1219200"/>
                <a:gd name="connsiteX9" fmla="*/ 2245659 w 6347012"/>
                <a:gd name="connsiteY9" fmla="*/ 824753 h 1219200"/>
                <a:gd name="connsiteX10" fmla="*/ 2572871 w 6347012"/>
                <a:gd name="connsiteY10" fmla="*/ 838200 h 1219200"/>
                <a:gd name="connsiteX11" fmla="*/ 2873188 w 6347012"/>
                <a:gd name="connsiteY11" fmla="*/ 699247 h 1219200"/>
                <a:gd name="connsiteX12" fmla="*/ 3299012 w 6347012"/>
                <a:gd name="connsiteY12" fmla="*/ 685800 h 1219200"/>
                <a:gd name="connsiteX13" fmla="*/ 3451412 w 6347012"/>
                <a:gd name="connsiteY13" fmla="*/ 865094 h 1219200"/>
                <a:gd name="connsiteX14" fmla="*/ 3635188 w 6347012"/>
                <a:gd name="connsiteY14" fmla="*/ 860611 h 1219200"/>
                <a:gd name="connsiteX15" fmla="*/ 3738282 w 6347012"/>
                <a:gd name="connsiteY15" fmla="*/ 708211 h 1219200"/>
                <a:gd name="connsiteX16" fmla="*/ 3801035 w 6347012"/>
                <a:gd name="connsiteY16" fmla="*/ 847164 h 1219200"/>
                <a:gd name="connsiteX17" fmla="*/ 3899647 w 6347012"/>
                <a:gd name="connsiteY17" fmla="*/ 703729 h 1219200"/>
                <a:gd name="connsiteX18" fmla="*/ 3948953 w 6347012"/>
                <a:gd name="connsiteY18" fmla="*/ 833717 h 1219200"/>
                <a:gd name="connsiteX19" fmla="*/ 4052047 w 6347012"/>
                <a:gd name="connsiteY19" fmla="*/ 690282 h 1219200"/>
                <a:gd name="connsiteX20" fmla="*/ 4087906 w 6347012"/>
                <a:gd name="connsiteY20" fmla="*/ 820270 h 1219200"/>
                <a:gd name="connsiteX21" fmla="*/ 4173071 w 6347012"/>
                <a:gd name="connsiteY21" fmla="*/ 717176 h 1219200"/>
                <a:gd name="connsiteX22" fmla="*/ 4231341 w 6347012"/>
                <a:gd name="connsiteY22" fmla="*/ 851647 h 1219200"/>
                <a:gd name="connsiteX23" fmla="*/ 4334435 w 6347012"/>
                <a:gd name="connsiteY23" fmla="*/ 699247 h 1219200"/>
                <a:gd name="connsiteX24" fmla="*/ 4374777 w 6347012"/>
                <a:gd name="connsiteY24" fmla="*/ 851647 h 1219200"/>
                <a:gd name="connsiteX25" fmla="*/ 4459941 w 6347012"/>
                <a:gd name="connsiteY25" fmla="*/ 699247 h 1219200"/>
                <a:gd name="connsiteX26" fmla="*/ 4527177 w 6347012"/>
                <a:gd name="connsiteY26" fmla="*/ 860611 h 1219200"/>
                <a:gd name="connsiteX27" fmla="*/ 4621306 w 6347012"/>
                <a:gd name="connsiteY27" fmla="*/ 699247 h 1219200"/>
                <a:gd name="connsiteX28" fmla="*/ 4661647 w 6347012"/>
                <a:gd name="connsiteY28" fmla="*/ 847164 h 1219200"/>
                <a:gd name="connsiteX29" fmla="*/ 4760259 w 6347012"/>
                <a:gd name="connsiteY29" fmla="*/ 699247 h 1219200"/>
                <a:gd name="connsiteX30" fmla="*/ 4809565 w 6347012"/>
                <a:gd name="connsiteY30" fmla="*/ 860611 h 1219200"/>
                <a:gd name="connsiteX31" fmla="*/ 4903694 w 6347012"/>
                <a:gd name="connsiteY31" fmla="*/ 708211 h 1219200"/>
                <a:gd name="connsiteX32" fmla="*/ 4948518 w 6347012"/>
                <a:gd name="connsiteY32" fmla="*/ 829235 h 1219200"/>
                <a:gd name="connsiteX33" fmla="*/ 5047130 w 6347012"/>
                <a:gd name="connsiteY33" fmla="*/ 690282 h 1219200"/>
                <a:gd name="connsiteX34" fmla="*/ 5087471 w 6347012"/>
                <a:gd name="connsiteY34" fmla="*/ 824753 h 1219200"/>
                <a:gd name="connsiteX35" fmla="*/ 5190565 w 6347012"/>
                <a:gd name="connsiteY35" fmla="*/ 703729 h 1219200"/>
                <a:gd name="connsiteX36" fmla="*/ 5239871 w 6347012"/>
                <a:gd name="connsiteY36" fmla="*/ 851647 h 1219200"/>
                <a:gd name="connsiteX37" fmla="*/ 5329518 w 6347012"/>
                <a:gd name="connsiteY37" fmla="*/ 694764 h 1219200"/>
                <a:gd name="connsiteX38" fmla="*/ 5392271 w 6347012"/>
                <a:gd name="connsiteY38" fmla="*/ 842682 h 1219200"/>
                <a:gd name="connsiteX39" fmla="*/ 5495365 w 6347012"/>
                <a:gd name="connsiteY39" fmla="*/ 694764 h 1219200"/>
                <a:gd name="connsiteX40" fmla="*/ 5531224 w 6347012"/>
                <a:gd name="connsiteY40" fmla="*/ 847164 h 1219200"/>
                <a:gd name="connsiteX41" fmla="*/ 5638800 w 6347012"/>
                <a:gd name="connsiteY41" fmla="*/ 681317 h 1219200"/>
                <a:gd name="connsiteX42" fmla="*/ 5679141 w 6347012"/>
                <a:gd name="connsiteY42" fmla="*/ 829235 h 1219200"/>
                <a:gd name="connsiteX43" fmla="*/ 5791200 w 6347012"/>
                <a:gd name="connsiteY43" fmla="*/ 708211 h 1219200"/>
                <a:gd name="connsiteX44" fmla="*/ 5836024 w 6347012"/>
                <a:gd name="connsiteY44" fmla="*/ 838200 h 1219200"/>
                <a:gd name="connsiteX45" fmla="*/ 5998586 w 6347012"/>
                <a:gd name="connsiteY45" fmla="*/ 733073 h 1219200"/>
                <a:gd name="connsiteX46" fmla="*/ 6347012 w 6347012"/>
                <a:gd name="connsiteY46" fmla="*/ 1219200 h 1219200"/>
                <a:gd name="connsiteX0" fmla="*/ 0 w 6181074"/>
                <a:gd name="connsiteY0" fmla="*/ 0 h 1519485"/>
                <a:gd name="connsiteX1" fmla="*/ 367462 w 6181074"/>
                <a:gd name="connsiteY1" fmla="*/ 1102626 h 1519485"/>
                <a:gd name="connsiteX2" fmla="*/ 640886 w 6181074"/>
                <a:gd name="connsiteY2" fmla="*/ 995049 h 1519485"/>
                <a:gd name="connsiteX3" fmla="*/ 793286 w 6181074"/>
                <a:gd name="connsiteY3" fmla="*/ 1116073 h 1519485"/>
                <a:gd name="connsiteX4" fmla="*/ 1053262 w 6181074"/>
                <a:gd name="connsiteY4" fmla="*/ 986085 h 1519485"/>
                <a:gd name="connsiteX5" fmla="*/ 1241521 w 6181074"/>
                <a:gd name="connsiteY5" fmla="*/ 1116073 h 1519485"/>
                <a:gd name="connsiteX6" fmla="*/ 1501497 w 6181074"/>
                <a:gd name="connsiteY6" fmla="*/ 995049 h 1519485"/>
                <a:gd name="connsiteX7" fmla="*/ 1653897 w 6181074"/>
                <a:gd name="connsiteY7" fmla="*/ 1120555 h 1519485"/>
                <a:gd name="connsiteX8" fmla="*/ 1895944 w 6181074"/>
                <a:gd name="connsiteY8" fmla="*/ 1004014 h 1519485"/>
                <a:gd name="connsiteX9" fmla="*/ 2079721 w 6181074"/>
                <a:gd name="connsiteY9" fmla="*/ 1125038 h 1519485"/>
                <a:gd name="connsiteX10" fmla="*/ 2406933 w 6181074"/>
                <a:gd name="connsiteY10" fmla="*/ 1138485 h 1519485"/>
                <a:gd name="connsiteX11" fmla="*/ 2707250 w 6181074"/>
                <a:gd name="connsiteY11" fmla="*/ 999532 h 1519485"/>
                <a:gd name="connsiteX12" fmla="*/ 3133074 w 6181074"/>
                <a:gd name="connsiteY12" fmla="*/ 986085 h 1519485"/>
                <a:gd name="connsiteX13" fmla="*/ 3285474 w 6181074"/>
                <a:gd name="connsiteY13" fmla="*/ 1165379 h 1519485"/>
                <a:gd name="connsiteX14" fmla="*/ 3469250 w 6181074"/>
                <a:gd name="connsiteY14" fmla="*/ 1160896 h 1519485"/>
                <a:gd name="connsiteX15" fmla="*/ 3572344 w 6181074"/>
                <a:gd name="connsiteY15" fmla="*/ 1008496 h 1519485"/>
                <a:gd name="connsiteX16" fmla="*/ 3635097 w 6181074"/>
                <a:gd name="connsiteY16" fmla="*/ 1147449 h 1519485"/>
                <a:gd name="connsiteX17" fmla="*/ 3733709 w 6181074"/>
                <a:gd name="connsiteY17" fmla="*/ 1004014 h 1519485"/>
                <a:gd name="connsiteX18" fmla="*/ 3783015 w 6181074"/>
                <a:gd name="connsiteY18" fmla="*/ 1134002 h 1519485"/>
                <a:gd name="connsiteX19" fmla="*/ 3886109 w 6181074"/>
                <a:gd name="connsiteY19" fmla="*/ 990567 h 1519485"/>
                <a:gd name="connsiteX20" fmla="*/ 3921968 w 6181074"/>
                <a:gd name="connsiteY20" fmla="*/ 1120555 h 1519485"/>
                <a:gd name="connsiteX21" fmla="*/ 4007133 w 6181074"/>
                <a:gd name="connsiteY21" fmla="*/ 1017461 h 1519485"/>
                <a:gd name="connsiteX22" fmla="*/ 4065403 w 6181074"/>
                <a:gd name="connsiteY22" fmla="*/ 1151932 h 1519485"/>
                <a:gd name="connsiteX23" fmla="*/ 4168497 w 6181074"/>
                <a:gd name="connsiteY23" fmla="*/ 999532 h 1519485"/>
                <a:gd name="connsiteX24" fmla="*/ 4208839 w 6181074"/>
                <a:gd name="connsiteY24" fmla="*/ 1151932 h 1519485"/>
                <a:gd name="connsiteX25" fmla="*/ 4294003 w 6181074"/>
                <a:gd name="connsiteY25" fmla="*/ 999532 h 1519485"/>
                <a:gd name="connsiteX26" fmla="*/ 4361239 w 6181074"/>
                <a:gd name="connsiteY26" fmla="*/ 1160896 h 1519485"/>
                <a:gd name="connsiteX27" fmla="*/ 4455368 w 6181074"/>
                <a:gd name="connsiteY27" fmla="*/ 999532 h 1519485"/>
                <a:gd name="connsiteX28" fmla="*/ 4495709 w 6181074"/>
                <a:gd name="connsiteY28" fmla="*/ 1147449 h 1519485"/>
                <a:gd name="connsiteX29" fmla="*/ 4594321 w 6181074"/>
                <a:gd name="connsiteY29" fmla="*/ 999532 h 1519485"/>
                <a:gd name="connsiteX30" fmla="*/ 4643627 w 6181074"/>
                <a:gd name="connsiteY30" fmla="*/ 1160896 h 1519485"/>
                <a:gd name="connsiteX31" fmla="*/ 4737756 w 6181074"/>
                <a:gd name="connsiteY31" fmla="*/ 1008496 h 1519485"/>
                <a:gd name="connsiteX32" fmla="*/ 4782580 w 6181074"/>
                <a:gd name="connsiteY32" fmla="*/ 1129520 h 1519485"/>
                <a:gd name="connsiteX33" fmla="*/ 4881192 w 6181074"/>
                <a:gd name="connsiteY33" fmla="*/ 990567 h 1519485"/>
                <a:gd name="connsiteX34" fmla="*/ 4921533 w 6181074"/>
                <a:gd name="connsiteY34" fmla="*/ 1125038 h 1519485"/>
                <a:gd name="connsiteX35" fmla="*/ 5024627 w 6181074"/>
                <a:gd name="connsiteY35" fmla="*/ 1004014 h 1519485"/>
                <a:gd name="connsiteX36" fmla="*/ 5073933 w 6181074"/>
                <a:gd name="connsiteY36" fmla="*/ 1151932 h 1519485"/>
                <a:gd name="connsiteX37" fmla="*/ 5163580 w 6181074"/>
                <a:gd name="connsiteY37" fmla="*/ 995049 h 1519485"/>
                <a:gd name="connsiteX38" fmla="*/ 5226333 w 6181074"/>
                <a:gd name="connsiteY38" fmla="*/ 1142967 h 1519485"/>
                <a:gd name="connsiteX39" fmla="*/ 5329427 w 6181074"/>
                <a:gd name="connsiteY39" fmla="*/ 995049 h 1519485"/>
                <a:gd name="connsiteX40" fmla="*/ 5365286 w 6181074"/>
                <a:gd name="connsiteY40" fmla="*/ 1147449 h 1519485"/>
                <a:gd name="connsiteX41" fmla="*/ 5472862 w 6181074"/>
                <a:gd name="connsiteY41" fmla="*/ 981602 h 1519485"/>
                <a:gd name="connsiteX42" fmla="*/ 5513203 w 6181074"/>
                <a:gd name="connsiteY42" fmla="*/ 1129520 h 1519485"/>
                <a:gd name="connsiteX43" fmla="*/ 5625262 w 6181074"/>
                <a:gd name="connsiteY43" fmla="*/ 1008496 h 1519485"/>
                <a:gd name="connsiteX44" fmla="*/ 5670086 w 6181074"/>
                <a:gd name="connsiteY44" fmla="*/ 1138485 h 1519485"/>
                <a:gd name="connsiteX45" fmla="*/ 5832648 w 6181074"/>
                <a:gd name="connsiteY45" fmla="*/ 1033358 h 1519485"/>
                <a:gd name="connsiteX46" fmla="*/ 6181074 w 6181074"/>
                <a:gd name="connsiteY46" fmla="*/ 1519485 h 1519485"/>
                <a:gd name="connsiteX0" fmla="*/ 0 w 6181074"/>
                <a:gd name="connsiteY0" fmla="*/ 0 h 1519485"/>
                <a:gd name="connsiteX1" fmla="*/ 640886 w 6181074"/>
                <a:gd name="connsiteY1" fmla="*/ 995049 h 1519485"/>
                <a:gd name="connsiteX2" fmla="*/ 793286 w 6181074"/>
                <a:gd name="connsiteY2" fmla="*/ 1116073 h 1519485"/>
                <a:gd name="connsiteX3" fmla="*/ 1053262 w 6181074"/>
                <a:gd name="connsiteY3" fmla="*/ 986085 h 1519485"/>
                <a:gd name="connsiteX4" fmla="*/ 1241521 w 6181074"/>
                <a:gd name="connsiteY4" fmla="*/ 1116073 h 1519485"/>
                <a:gd name="connsiteX5" fmla="*/ 1501497 w 6181074"/>
                <a:gd name="connsiteY5" fmla="*/ 995049 h 1519485"/>
                <a:gd name="connsiteX6" fmla="*/ 1653897 w 6181074"/>
                <a:gd name="connsiteY6" fmla="*/ 1120555 h 1519485"/>
                <a:gd name="connsiteX7" fmla="*/ 1895944 w 6181074"/>
                <a:gd name="connsiteY7" fmla="*/ 1004014 h 1519485"/>
                <a:gd name="connsiteX8" fmla="*/ 2079721 w 6181074"/>
                <a:gd name="connsiteY8" fmla="*/ 1125038 h 1519485"/>
                <a:gd name="connsiteX9" fmla="*/ 2406933 w 6181074"/>
                <a:gd name="connsiteY9" fmla="*/ 1138485 h 1519485"/>
                <a:gd name="connsiteX10" fmla="*/ 2707250 w 6181074"/>
                <a:gd name="connsiteY10" fmla="*/ 999532 h 1519485"/>
                <a:gd name="connsiteX11" fmla="*/ 3133074 w 6181074"/>
                <a:gd name="connsiteY11" fmla="*/ 986085 h 1519485"/>
                <a:gd name="connsiteX12" fmla="*/ 3285474 w 6181074"/>
                <a:gd name="connsiteY12" fmla="*/ 1165379 h 1519485"/>
                <a:gd name="connsiteX13" fmla="*/ 3469250 w 6181074"/>
                <a:gd name="connsiteY13" fmla="*/ 1160896 h 1519485"/>
                <a:gd name="connsiteX14" fmla="*/ 3572344 w 6181074"/>
                <a:gd name="connsiteY14" fmla="*/ 1008496 h 1519485"/>
                <a:gd name="connsiteX15" fmla="*/ 3635097 w 6181074"/>
                <a:gd name="connsiteY15" fmla="*/ 1147449 h 1519485"/>
                <a:gd name="connsiteX16" fmla="*/ 3733709 w 6181074"/>
                <a:gd name="connsiteY16" fmla="*/ 1004014 h 1519485"/>
                <a:gd name="connsiteX17" fmla="*/ 3783015 w 6181074"/>
                <a:gd name="connsiteY17" fmla="*/ 1134002 h 1519485"/>
                <a:gd name="connsiteX18" fmla="*/ 3886109 w 6181074"/>
                <a:gd name="connsiteY18" fmla="*/ 990567 h 1519485"/>
                <a:gd name="connsiteX19" fmla="*/ 3921968 w 6181074"/>
                <a:gd name="connsiteY19" fmla="*/ 1120555 h 1519485"/>
                <a:gd name="connsiteX20" fmla="*/ 4007133 w 6181074"/>
                <a:gd name="connsiteY20" fmla="*/ 1017461 h 1519485"/>
                <a:gd name="connsiteX21" fmla="*/ 4065403 w 6181074"/>
                <a:gd name="connsiteY21" fmla="*/ 1151932 h 1519485"/>
                <a:gd name="connsiteX22" fmla="*/ 4168497 w 6181074"/>
                <a:gd name="connsiteY22" fmla="*/ 999532 h 1519485"/>
                <a:gd name="connsiteX23" fmla="*/ 4208839 w 6181074"/>
                <a:gd name="connsiteY23" fmla="*/ 1151932 h 1519485"/>
                <a:gd name="connsiteX24" fmla="*/ 4294003 w 6181074"/>
                <a:gd name="connsiteY24" fmla="*/ 999532 h 1519485"/>
                <a:gd name="connsiteX25" fmla="*/ 4361239 w 6181074"/>
                <a:gd name="connsiteY25" fmla="*/ 1160896 h 1519485"/>
                <a:gd name="connsiteX26" fmla="*/ 4455368 w 6181074"/>
                <a:gd name="connsiteY26" fmla="*/ 999532 h 1519485"/>
                <a:gd name="connsiteX27" fmla="*/ 4495709 w 6181074"/>
                <a:gd name="connsiteY27" fmla="*/ 1147449 h 1519485"/>
                <a:gd name="connsiteX28" fmla="*/ 4594321 w 6181074"/>
                <a:gd name="connsiteY28" fmla="*/ 999532 h 1519485"/>
                <a:gd name="connsiteX29" fmla="*/ 4643627 w 6181074"/>
                <a:gd name="connsiteY29" fmla="*/ 1160896 h 1519485"/>
                <a:gd name="connsiteX30" fmla="*/ 4737756 w 6181074"/>
                <a:gd name="connsiteY30" fmla="*/ 1008496 h 1519485"/>
                <a:gd name="connsiteX31" fmla="*/ 4782580 w 6181074"/>
                <a:gd name="connsiteY31" fmla="*/ 1129520 h 1519485"/>
                <a:gd name="connsiteX32" fmla="*/ 4881192 w 6181074"/>
                <a:gd name="connsiteY32" fmla="*/ 990567 h 1519485"/>
                <a:gd name="connsiteX33" fmla="*/ 4921533 w 6181074"/>
                <a:gd name="connsiteY33" fmla="*/ 1125038 h 1519485"/>
                <a:gd name="connsiteX34" fmla="*/ 5024627 w 6181074"/>
                <a:gd name="connsiteY34" fmla="*/ 1004014 h 1519485"/>
                <a:gd name="connsiteX35" fmla="*/ 5073933 w 6181074"/>
                <a:gd name="connsiteY35" fmla="*/ 1151932 h 1519485"/>
                <a:gd name="connsiteX36" fmla="*/ 5163580 w 6181074"/>
                <a:gd name="connsiteY36" fmla="*/ 995049 h 1519485"/>
                <a:gd name="connsiteX37" fmla="*/ 5226333 w 6181074"/>
                <a:gd name="connsiteY37" fmla="*/ 1142967 h 1519485"/>
                <a:gd name="connsiteX38" fmla="*/ 5329427 w 6181074"/>
                <a:gd name="connsiteY38" fmla="*/ 995049 h 1519485"/>
                <a:gd name="connsiteX39" fmla="*/ 5365286 w 6181074"/>
                <a:gd name="connsiteY39" fmla="*/ 1147449 h 1519485"/>
                <a:gd name="connsiteX40" fmla="*/ 5472862 w 6181074"/>
                <a:gd name="connsiteY40" fmla="*/ 981602 h 1519485"/>
                <a:gd name="connsiteX41" fmla="*/ 5513203 w 6181074"/>
                <a:gd name="connsiteY41" fmla="*/ 1129520 h 1519485"/>
                <a:gd name="connsiteX42" fmla="*/ 5625262 w 6181074"/>
                <a:gd name="connsiteY42" fmla="*/ 1008496 h 1519485"/>
                <a:gd name="connsiteX43" fmla="*/ 5670086 w 6181074"/>
                <a:gd name="connsiteY43" fmla="*/ 1138485 h 1519485"/>
                <a:gd name="connsiteX44" fmla="*/ 5832648 w 6181074"/>
                <a:gd name="connsiteY44" fmla="*/ 1033358 h 1519485"/>
                <a:gd name="connsiteX45" fmla="*/ 6181074 w 6181074"/>
                <a:gd name="connsiteY45" fmla="*/ 1519485 h 1519485"/>
                <a:gd name="connsiteX0" fmla="*/ 0 w 6181074"/>
                <a:gd name="connsiteY0" fmla="*/ 0 h 1519485"/>
                <a:gd name="connsiteX1" fmla="*/ 793286 w 6181074"/>
                <a:gd name="connsiteY1" fmla="*/ 1116073 h 1519485"/>
                <a:gd name="connsiteX2" fmla="*/ 1053262 w 6181074"/>
                <a:gd name="connsiteY2" fmla="*/ 986085 h 1519485"/>
                <a:gd name="connsiteX3" fmla="*/ 1241521 w 6181074"/>
                <a:gd name="connsiteY3" fmla="*/ 1116073 h 1519485"/>
                <a:gd name="connsiteX4" fmla="*/ 1501497 w 6181074"/>
                <a:gd name="connsiteY4" fmla="*/ 995049 h 1519485"/>
                <a:gd name="connsiteX5" fmla="*/ 1653897 w 6181074"/>
                <a:gd name="connsiteY5" fmla="*/ 1120555 h 1519485"/>
                <a:gd name="connsiteX6" fmla="*/ 1895944 w 6181074"/>
                <a:gd name="connsiteY6" fmla="*/ 1004014 h 1519485"/>
                <a:gd name="connsiteX7" fmla="*/ 2079721 w 6181074"/>
                <a:gd name="connsiteY7" fmla="*/ 1125038 h 1519485"/>
                <a:gd name="connsiteX8" fmla="*/ 2406933 w 6181074"/>
                <a:gd name="connsiteY8" fmla="*/ 1138485 h 1519485"/>
                <a:gd name="connsiteX9" fmla="*/ 2707250 w 6181074"/>
                <a:gd name="connsiteY9" fmla="*/ 999532 h 1519485"/>
                <a:gd name="connsiteX10" fmla="*/ 3133074 w 6181074"/>
                <a:gd name="connsiteY10" fmla="*/ 986085 h 1519485"/>
                <a:gd name="connsiteX11" fmla="*/ 3285474 w 6181074"/>
                <a:gd name="connsiteY11" fmla="*/ 1165379 h 1519485"/>
                <a:gd name="connsiteX12" fmla="*/ 3469250 w 6181074"/>
                <a:gd name="connsiteY12" fmla="*/ 1160896 h 1519485"/>
                <a:gd name="connsiteX13" fmla="*/ 3572344 w 6181074"/>
                <a:gd name="connsiteY13" fmla="*/ 1008496 h 1519485"/>
                <a:gd name="connsiteX14" fmla="*/ 3635097 w 6181074"/>
                <a:gd name="connsiteY14" fmla="*/ 1147449 h 1519485"/>
                <a:gd name="connsiteX15" fmla="*/ 3733709 w 6181074"/>
                <a:gd name="connsiteY15" fmla="*/ 1004014 h 1519485"/>
                <a:gd name="connsiteX16" fmla="*/ 3783015 w 6181074"/>
                <a:gd name="connsiteY16" fmla="*/ 1134002 h 1519485"/>
                <a:gd name="connsiteX17" fmla="*/ 3886109 w 6181074"/>
                <a:gd name="connsiteY17" fmla="*/ 990567 h 1519485"/>
                <a:gd name="connsiteX18" fmla="*/ 3921968 w 6181074"/>
                <a:gd name="connsiteY18" fmla="*/ 1120555 h 1519485"/>
                <a:gd name="connsiteX19" fmla="*/ 4007133 w 6181074"/>
                <a:gd name="connsiteY19" fmla="*/ 1017461 h 1519485"/>
                <a:gd name="connsiteX20" fmla="*/ 4065403 w 6181074"/>
                <a:gd name="connsiteY20" fmla="*/ 1151932 h 1519485"/>
                <a:gd name="connsiteX21" fmla="*/ 4168497 w 6181074"/>
                <a:gd name="connsiteY21" fmla="*/ 999532 h 1519485"/>
                <a:gd name="connsiteX22" fmla="*/ 4208839 w 6181074"/>
                <a:gd name="connsiteY22" fmla="*/ 1151932 h 1519485"/>
                <a:gd name="connsiteX23" fmla="*/ 4294003 w 6181074"/>
                <a:gd name="connsiteY23" fmla="*/ 999532 h 1519485"/>
                <a:gd name="connsiteX24" fmla="*/ 4361239 w 6181074"/>
                <a:gd name="connsiteY24" fmla="*/ 1160896 h 1519485"/>
                <a:gd name="connsiteX25" fmla="*/ 4455368 w 6181074"/>
                <a:gd name="connsiteY25" fmla="*/ 999532 h 1519485"/>
                <a:gd name="connsiteX26" fmla="*/ 4495709 w 6181074"/>
                <a:gd name="connsiteY26" fmla="*/ 1147449 h 1519485"/>
                <a:gd name="connsiteX27" fmla="*/ 4594321 w 6181074"/>
                <a:gd name="connsiteY27" fmla="*/ 999532 h 1519485"/>
                <a:gd name="connsiteX28" fmla="*/ 4643627 w 6181074"/>
                <a:gd name="connsiteY28" fmla="*/ 1160896 h 1519485"/>
                <a:gd name="connsiteX29" fmla="*/ 4737756 w 6181074"/>
                <a:gd name="connsiteY29" fmla="*/ 1008496 h 1519485"/>
                <a:gd name="connsiteX30" fmla="*/ 4782580 w 6181074"/>
                <a:gd name="connsiteY30" fmla="*/ 1129520 h 1519485"/>
                <a:gd name="connsiteX31" fmla="*/ 4881192 w 6181074"/>
                <a:gd name="connsiteY31" fmla="*/ 990567 h 1519485"/>
                <a:gd name="connsiteX32" fmla="*/ 4921533 w 6181074"/>
                <a:gd name="connsiteY32" fmla="*/ 1125038 h 1519485"/>
                <a:gd name="connsiteX33" fmla="*/ 5024627 w 6181074"/>
                <a:gd name="connsiteY33" fmla="*/ 1004014 h 1519485"/>
                <a:gd name="connsiteX34" fmla="*/ 5073933 w 6181074"/>
                <a:gd name="connsiteY34" fmla="*/ 1151932 h 1519485"/>
                <a:gd name="connsiteX35" fmla="*/ 5163580 w 6181074"/>
                <a:gd name="connsiteY35" fmla="*/ 995049 h 1519485"/>
                <a:gd name="connsiteX36" fmla="*/ 5226333 w 6181074"/>
                <a:gd name="connsiteY36" fmla="*/ 1142967 h 1519485"/>
                <a:gd name="connsiteX37" fmla="*/ 5329427 w 6181074"/>
                <a:gd name="connsiteY37" fmla="*/ 995049 h 1519485"/>
                <a:gd name="connsiteX38" fmla="*/ 5365286 w 6181074"/>
                <a:gd name="connsiteY38" fmla="*/ 1147449 h 1519485"/>
                <a:gd name="connsiteX39" fmla="*/ 5472862 w 6181074"/>
                <a:gd name="connsiteY39" fmla="*/ 981602 h 1519485"/>
                <a:gd name="connsiteX40" fmla="*/ 5513203 w 6181074"/>
                <a:gd name="connsiteY40" fmla="*/ 1129520 h 1519485"/>
                <a:gd name="connsiteX41" fmla="*/ 5625262 w 6181074"/>
                <a:gd name="connsiteY41" fmla="*/ 1008496 h 1519485"/>
                <a:gd name="connsiteX42" fmla="*/ 5670086 w 6181074"/>
                <a:gd name="connsiteY42" fmla="*/ 1138485 h 1519485"/>
                <a:gd name="connsiteX43" fmla="*/ 5832648 w 6181074"/>
                <a:gd name="connsiteY43" fmla="*/ 1033358 h 1519485"/>
                <a:gd name="connsiteX44" fmla="*/ 6181074 w 6181074"/>
                <a:gd name="connsiteY44" fmla="*/ 1519485 h 1519485"/>
                <a:gd name="connsiteX0" fmla="*/ 0 w 6181074"/>
                <a:gd name="connsiteY0" fmla="*/ 49943 h 1569428"/>
                <a:gd name="connsiteX1" fmla="*/ 793286 w 6181074"/>
                <a:gd name="connsiteY1" fmla="*/ 1166016 h 1569428"/>
                <a:gd name="connsiteX2" fmla="*/ 1053262 w 6181074"/>
                <a:gd name="connsiteY2" fmla="*/ 1036028 h 1569428"/>
                <a:gd name="connsiteX3" fmla="*/ 1241521 w 6181074"/>
                <a:gd name="connsiteY3" fmla="*/ 1166016 h 1569428"/>
                <a:gd name="connsiteX4" fmla="*/ 1501497 w 6181074"/>
                <a:gd name="connsiteY4" fmla="*/ 1044992 h 1569428"/>
                <a:gd name="connsiteX5" fmla="*/ 1653897 w 6181074"/>
                <a:gd name="connsiteY5" fmla="*/ 1170498 h 1569428"/>
                <a:gd name="connsiteX6" fmla="*/ 1895944 w 6181074"/>
                <a:gd name="connsiteY6" fmla="*/ 1053957 h 1569428"/>
                <a:gd name="connsiteX7" fmla="*/ 2079721 w 6181074"/>
                <a:gd name="connsiteY7" fmla="*/ 1174981 h 1569428"/>
                <a:gd name="connsiteX8" fmla="*/ 2406933 w 6181074"/>
                <a:gd name="connsiteY8" fmla="*/ 1188428 h 1569428"/>
                <a:gd name="connsiteX9" fmla="*/ 2707250 w 6181074"/>
                <a:gd name="connsiteY9" fmla="*/ 1049475 h 1569428"/>
                <a:gd name="connsiteX10" fmla="*/ 3133074 w 6181074"/>
                <a:gd name="connsiteY10" fmla="*/ 1036028 h 1569428"/>
                <a:gd name="connsiteX11" fmla="*/ 3285474 w 6181074"/>
                <a:gd name="connsiteY11" fmla="*/ 1215322 h 1569428"/>
                <a:gd name="connsiteX12" fmla="*/ 3469250 w 6181074"/>
                <a:gd name="connsiteY12" fmla="*/ 1210839 h 1569428"/>
                <a:gd name="connsiteX13" fmla="*/ 3572344 w 6181074"/>
                <a:gd name="connsiteY13" fmla="*/ 1058439 h 1569428"/>
                <a:gd name="connsiteX14" fmla="*/ 3635097 w 6181074"/>
                <a:gd name="connsiteY14" fmla="*/ 1197392 h 1569428"/>
                <a:gd name="connsiteX15" fmla="*/ 3733709 w 6181074"/>
                <a:gd name="connsiteY15" fmla="*/ 1053957 h 1569428"/>
                <a:gd name="connsiteX16" fmla="*/ 3783015 w 6181074"/>
                <a:gd name="connsiteY16" fmla="*/ 1183945 h 1569428"/>
                <a:gd name="connsiteX17" fmla="*/ 3886109 w 6181074"/>
                <a:gd name="connsiteY17" fmla="*/ 1040510 h 1569428"/>
                <a:gd name="connsiteX18" fmla="*/ 3921968 w 6181074"/>
                <a:gd name="connsiteY18" fmla="*/ 1170498 h 1569428"/>
                <a:gd name="connsiteX19" fmla="*/ 4007133 w 6181074"/>
                <a:gd name="connsiteY19" fmla="*/ 1067404 h 1569428"/>
                <a:gd name="connsiteX20" fmla="*/ 4065403 w 6181074"/>
                <a:gd name="connsiteY20" fmla="*/ 1201875 h 1569428"/>
                <a:gd name="connsiteX21" fmla="*/ 4168497 w 6181074"/>
                <a:gd name="connsiteY21" fmla="*/ 1049475 h 1569428"/>
                <a:gd name="connsiteX22" fmla="*/ 4208839 w 6181074"/>
                <a:gd name="connsiteY22" fmla="*/ 1201875 h 1569428"/>
                <a:gd name="connsiteX23" fmla="*/ 4294003 w 6181074"/>
                <a:gd name="connsiteY23" fmla="*/ 1049475 h 1569428"/>
                <a:gd name="connsiteX24" fmla="*/ 4361239 w 6181074"/>
                <a:gd name="connsiteY24" fmla="*/ 1210839 h 1569428"/>
                <a:gd name="connsiteX25" fmla="*/ 4455368 w 6181074"/>
                <a:gd name="connsiteY25" fmla="*/ 1049475 h 1569428"/>
                <a:gd name="connsiteX26" fmla="*/ 4495709 w 6181074"/>
                <a:gd name="connsiteY26" fmla="*/ 1197392 h 1569428"/>
                <a:gd name="connsiteX27" fmla="*/ 4594321 w 6181074"/>
                <a:gd name="connsiteY27" fmla="*/ 1049475 h 1569428"/>
                <a:gd name="connsiteX28" fmla="*/ 4643627 w 6181074"/>
                <a:gd name="connsiteY28" fmla="*/ 1210839 h 1569428"/>
                <a:gd name="connsiteX29" fmla="*/ 4737756 w 6181074"/>
                <a:gd name="connsiteY29" fmla="*/ 1058439 h 1569428"/>
                <a:gd name="connsiteX30" fmla="*/ 4782580 w 6181074"/>
                <a:gd name="connsiteY30" fmla="*/ 1179463 h 1569428"/>
                <a:gd name="connsiteX31" fmla="*/ 4881192 w 6181074"/>
                <a:gd name="connsiteY31" fmla="*/ 1040510 h 1569428"/>
                <a:gd name="connsiteX32" fmla="*/ 4921533 w 6181074"/>
                <a:gd name="connsiteY32" fmla="*/ 1174981 h 1569428"/>
                <a:gd name="connsiteX33" fmla="*/ 5024627 w 6181074"/>
                <a:gd name="connsiteY33" fmla="*/ 1053957 h 1569428"/>
                <a:gd name="connsiteX34" fmla="*/ 5073933 w 6181074"/>
                <a:gd name="connsiteY34" fmla="*/ 1201875 h 1569428"/>
                <a:gd name="connsiteX35" fmla="*/ 5163580 w 6181074"/>
                <a:gd name="connsiteY35" fmla="*/ 1044992 h 1569428"/>
                <a:gd name="connsiteX36" fmla="*/ 5226333 w 6181074"/>
                <a:gd name="connsiteY36" fmla="*/ 1192910 h 1569428"/>
                <a:gd name="connsiteX37" fmla="*/ 5329427 w 6181074"/>
                <a:gd name="connsiteY37" fmla="*/ 1044992 h 1569428"/>
                <a:gd name="connsiteX38" fmla="*/ 5365286 w 6181074"/>
                <a:gd name="connsiteY38" fmla="*/ 1197392 h 1569428"/>
                <a:gd name="connsiteX39" fmla="*/ 5472862 w 6181074"/>
                <a:gd name="connsiteY39" fmla="*/ 1031545 h 1569428"/>
                <a:gd name="connsiteX40" fmla="*/ 5513203 w 6181074"/>
                <a:gd name="connsiteY40" fmla="*/ 1179463 h 1569428"/>
                <a:gd name="connsiteX41" fmla="*/ 5625262 w 6181074"/>
                <a:gd name="connsiteY41" fmla="*/ 1058439 h 1569428"/>
                <a:gd name="connsiteX42" fmla="*/ 5670086 w 6181074"/>
                <a:gd name="connsiteY42" fmla="*/ 1188428 h 1569428"/>
                <a:gd name="connsiteX43" fmla="*/ 5832648 w 6181074"/>
                <a:gd name="connsiteY43" fmla="*/ 1083301 h 1569428"/>
                <a:gd name="connsiteX44" fmla="*/ 6181074 w 6181074"/>
                <a:gd name="connsiteY44" fmla="*/ 1569428 h 1569428"/>
                <a:gd name="connsiteX0" fmla="*/ 0 w 6181074"/>
                <a:gd name="connsiteY0" fmla="*/ 49943 h 1569428"/>
                <a:gd name="connsiteX1" fmla="*/ 793286 w 6181074"/>
                <a:gd name="connsiteY1" fmla="*/ 1166016 h 1569428"/>
                <a:gd name="connsiteX2" fmla="*/ 1053262 w 6181074"/>
                <a:gd name="connsiteY2" fmla="*/ 1036028 h 1569428"/>
                <a:gd name="connsiteX3" fmla="*/ 1241521 w 6181074"/>
                <a:gd name="connsiteY3" fmla="*/ 1166016 h 1569428"/>
                <a:gd name="connsiteX4" fmla="*/ 1501497 w 6181074"/>
                <a:gd name="connsiteY4" fmla="*/ 1044992 h 1569428"/>
                <a:gd name="connsiteX5" fmla="*/ 1653897 w 6181074"/>
                <a:gd name="connsiteY5" fmla="*/ 1170498 h 1569428"/>
                <a:gd name="connsiteX6" fmla="*/ 1895944 w 6181074"/>
                <a:gd name="connsiteY6" fmla="*/ 1053957 h 1569428"/>
                <a:gd name="connsiteX7" fmla="*/ 2079721 w 6181074"/>
                <a:gd name="connsiteY7" fmla="*/ 1174981 h 1569428"/>
                <a:gd name="connsiteX8" fmla="*/ 2406933 w 6181074"/>
                <a:gd name="connsiteY8" fmla="*/ 1188428 h 1569428"/>
                <a:gd name="connsiteX9" fmla="*/ 2707250 w 6181074"/>
                <a:gd name="connsiteY9" fmla="*/ 1049475 h 1569428"/>
                <a:gd name="connsiteX10" fmla="*/ 3133074 w 6181074"/>
                <a:gd name="connsiteY10" fmla="*/ 1036028 h 1569428"/>
                <a:gd name="connsiteX11" fmla="*/ 3285474 w 6181074"/>
                <a:gd name="connsiteY11" fmla="*/ 1215322 h 1569428"/>
                <a:gd name="connsiteX12" fmla="*/ 3469250 w 6181074"/>
                <a:gd name="connsiteY12" fmla="*/ 1210839 h 1569428"/>
                <a:gd name="connsiteX13" fmla="*/ 3572344 w 6181074"/>
                <a:gd name="connsiteY13" fmla="*/ 1058439 h 1569428"/>
                <a:gd name="connsiteX14" fmla="*/ 3635097 w 6181074"/>
                <a:gd name="connsiteY14" fmla="*/ 1197392 h 1569428"/>
                <a:gd name="connsiteX15" fmla="*/ 3733709 w 6181074"/>
                <a:gd name="connsiteY15" fmla="*/ 1053957 h 1569428"/>
                <a:gd name="connsiteX16" fmla="*/ 3783015 w 6181074"/>
                <a:gd name="connsiteY16" fmla="*/ 1183945 h 1569428"/>
                <a:gd name="connsiteX17" fmla="*/ 3886109 w 6181074"/>
                <a:gd name="connsiteY17" fmla="*/ 1040510 h 1569428"/>
                <a:gd name="connsiteX18" fmla="*/ 3921968 w 6181074"/>
                <a:gd name="connsiteY18" fmla="*/ 1170498 h 1569428"/>
                <a:gd name="connsiteX19" fmla="*/ 4007133 w 6181074"/>
                <a:gd name="connsiteY19" fmla="*/ 1067404 h 1569428"/>
                <a:gd name="connsiteX20" fmla="*/ 4065403 w 6181074"/>
                <a:gd name="connsiteY20" fmla="*/ 1201875 h 1569428"/>
                <a:gd name="connsiteX21" fmla="*/ 4168497 w 6181074"/>
                <a:gd name="connsiteY21" fmla="*/ 1049475 h 1569428"/>
                <a:gd name="connsiteX22" fmla="*/ 4208839 w 6181074"/>
                <a:gd name="connsiteY22" fmla="*/ 1201875 h 1569428"/>
                <a:gd name="connsiteX23" fmla="*/ 4294003 w 6181074"/>
                <a:gd name="connsiteY23" fmla="*/ 1049475 h 1569428"/>
                <a:gd name="connsiteX24" fmla="*/ 4361239 w 6181074"/>
                <a:gd name="connsiteY24" fmla="*/ 1210839 h 1569428"/>
                <a:gd name="connsiteX25" fmla="*/ 4455368 w 6181074"/>
                <a:gd name="connsiteY25" fmla="*/ 1049475 h 1569428"/>
                <a:gd name="connsiteX26" fmla="*/ 4495709 w 6181074"/>
                <a:gd name="connsiteY26" fmla="*/ 1197392 h 1569428"/>
                <a:gd name="connsiteX27" fmla="*/ 4594321 w 6181074"/>
                <a:gd name="connsiteY27" fmla="*/ 1049475 h 1569428"/>
                <a:gd name="connsiteX28" fmla="*/ 4643627 w 6181074"/>
                <a:gd name="connsiteY28" fmla="*/ 1210839 h 1569428"/>
                <a:gd name="connsiteX29" fmla="*/ 4737756 w 6181074"/>
                <a:gd name="connsiteY29" fmla="*/ 1058439 h 1569428"/>
                <a:gd name="connsiteX30" fmla="*/ 4782580 w 6181074"/>
                <a:gd name="connsiteY30" fmla="*/ 1179463 h 1569428"/>
                <a:gd name="connsiteX31" fmla="*/ 4881192 w 6181074"/>
                <a:gd name="connsiteY31" fmla="*/ 1040510 h 1569428"/>
                <a:gd name="connsiteX32" fmla="*/ 4921533 w 6181074"/>
                <a:gd name="connsiteY32" fmla="*/ 1174981 h 1569428"/>
                <a:gd name="connsiteX33" fmla="*/ 5024627 w 6181074"/>
                <a:gd name="connsiteY33" fmla="*/ 1053957 h 1569428"/>
                <a:gd name="connsiteX34" fmla="*/ 5073933 w 6181074"/>
                <a:gd name="connsiteY34" fmla="*/ 1201875 h 1569428"/>
                <a:gd name="connsiteX35" fmla="*/ 5163580 w 6181074"/>
                <a:gd name="connsiteY35" fmla="*/ 1044992 h 1569428"/>
                <a:gd name="connsiteX36" fmla="*/ 5226333 w 6181074"/>
                <a:gd name="connsiteY36" fmla="*/ 1192910 h 1569428"/>
                <a:gd name="connsiteX37" fmla="*/ 5329427 w 6181074"/>
                <a:gd name="connsiteY37" fmla="*/ 1044992 h 1569428"/>
                <a:gd name="connsiteX38" fmla="*/ 5365286 w 6181074"/>
                <a:gd name="connsiteY38" fmla="*/ 1197392 h 1569428"/>
                <a:gd name="connsiteX39" fmla="*/ 5472862 w 6181074"/>
                <a:gd name="connsiteY39" fmla="*/ 1031545 h 1569428"/>
                <a:gd name="connsiteX40" fmla="*/ 5513203 w 6181074"/>
                <a:gd name="connsiteY40" fmla="*/ 1179463 h 1569428"/>
                <a:gd name="connsiteX41" fmla="*/ 5625262 w 6181074"/>
                <a:gd name="connsiteY41" fmla="*/ 1058439 h 1569428"/>
                <a:gd name="connsiteX42" fmla="*/ 5670086 w 6181074"/>
                <a:gd name="connsiteY42" fmla="*/ 1188428 h 1569428"/>
                <a:gd name="connsiteX43" fmla="*/ 5832648 w 6181074"/>
                <a:gd name="connsiteY43" fmla="*/ 1083301 h 1569428"/>
                <a:gd name="connsiteX44" fmla="*/ 6181074 w 6181074"/>
                <a:gd name="connsiteY44" fmla="*/ 1569428 h 1569428"/>
                <a:gd name="connsiteX0" fmla="*/ 0 w 5832732"/>
                <a:gd name="connsiteY0" fmla="*/ 49943 h 1508901"/>
                <a:gd name="connsiteX1" fmla="*/ 444944 w 5832732"/>
                <a:gd name="connsiteY1" fmla="*/ 1105489 h 1508901"/>
                <a:gd name="connsiteX2" fmla="*/ 704920 w 5832732"/>
                <a:gd name="connsiteY2" fmla="*/ 975501 h 1508901"/>
                <a:gd name="connsiteX3" fmla="*/ 893179 w 5832732"/>
                <a:gd name="connsiteY3" fmla="*/ 1105489 h 1508901"/>
                <a:gd name="connsiteX4" fmla="*/ 1153155 w 5832732"/>
                <a:gd name="connsiteY4" fmla="*/ 984465 h 1508901"/>
                <a:gd name="connsiteX5" fmla="*/ 1305555 w 5832732"/>
                <a:gd name="connsiteY5" fmla="*/ 1109971 h 1508901"/>
                <a:gd name="connsiteX6" fmla="*/ 1547602 w 5832732"/>
                <a:gd name="connsiteY6" fmla="*/ 993430 h 1508901"/>
                <a:gd name="connsiteX7" fmla="*/ 1731379 w 5832732"/>
                <a:gd name="connsiteY7" fmla="*/ 1114454 h 1508901"/>
                <a:gd name="connsiteX8" fmla="*/ 2058591 w 5832732"/>
                <a:gd name="connsiteY8" fmla="*/ 1127901 h 1508901"/>
                <a:gd name="connsiteX9" fmla="*/ 2358908 w 5832732"/>
                <a:gd name="connsiteY9" fmla="*/ 988948 h 1508901"/>
                <a:gd name="connsiteX10" fmla="*/ 2784732 w 5832732"/>
                <a:gd name="connsiteY10" fmla="*/ 975501 h 1508901"/>
                <a:gd name="connsiteX11" fmla="*/ 2937132 w 5832732"/>
                <a:gd name="connsiteY11" fmla="*/ 1154795 h 1508901"/>
                <a:gd name="connsiteX12" fmla="*/ 3120908 w 5832732"/>
                <a:gd name="connsiteY12" fmla="*/ 1150312 h 1508901"/>
                <a:gd name="connsiteX13" fmla="*/ 3224002 w 5832732"/>
                <a:gd name="connsiteY13" fmla="*/ 997912 h 1508901"/>
                <a:gd name="connsiteX14" fmla="*/ 3286755 w 5832732"/>
                <a:gd name="connsiteY14" fmla="*/ 1136865 h 1508901"/>
                <a:gd name="connsiteX15" fmla="*/ 3385367 w 5832732"/>
                <a:gd name="connsiteY15" fmla="*/ 993430 h 1508901"/>
                <a:gd name="connsiteX16" fmla="*/ 3434673 w 5832732"/>
                <a:gd name="connsiteY16" fmla="*/ 1123418 h 1508901"/>
                <a:gd name="connsiteX17" fmla="*/ 3537767 w 5832732"/>
                <a:gd name="connsiteY17" fmla="*/ 979983 h 1508901"/>
                <a:gd name="connsiteX18" fmla="*/ 3573626 w 5832732"/>
                <a:gd name="connsiteY18" fmla="*/ 1109971 h 1508901"/>
                <a:gd name="connsiteX19" fmla="*/ 3658791 w 5832732"/>
                <a:gd name="connsiteY19" fmla="*/ 1006877 h 1508901"/>
                <a:gd name="connsiteX20" fmla="*/ 3717061 w 5832732"/>
                <a:gd name="connsiteY20" fmla="*/ 1141348 h 1508901"/>
                <a:gd name="connsiteX21" fmla="*/ 3820155 w 5832732"/>
                <a:gd name="connsiteY21" fmla="*/ 988948 h 1508901"/>
                <a:gd name="connsiteX22" fmla="*/ 3860497 w 5832732"/>
                <a:gd name="connsiteY22" fmla="*/ 1141348 h 1508901"/>
                <a:gd name="connsiteX23" fmla="*/ 3945661 w 5832732"/>
                <a:gd name="connsiteY23" fmla="*/ 988948 h 1508901"/>
                <a:gd name="connsiteX24" fmla="*/ 4012897 w 5832732"/>
                <a:gd name="connsiteY24" fmla="*/ 1150312 h 1508901"/>
                <a:gd name="connsiteX25" fmla="*/ 4107026 w 5832732"/>
                <a:gd name="connsiteY25" fmla="*/ 988948 h 1508901"/>
                <a:gd name="connsiteX26" fmla="*/ 4147367 w 5832732"/>
                <a:gd name="connsiteY26" fmla="*/ 1136865 h 1508901"/>
                <a:gd name="connsiteX27" fmla="*/ 4245979 w 5832732"/>
                <a:gd name="connsiteY27" fmla="*/ 988948 h 1508901"/>
                <a:gd name="connsiteX28" fmla="*/ 4295285 w 5832732"/>
                <a:gd name="connsiteY28" fmla="*/ 1150312 h 1508901"/>
                <a:gd name="connsiteX29" fmla="*/ 4389414 w 5832732"/>
                <a:gd name="connsiteY29" fmla="*/ 997912 h 1508901"/>
                <a:gd name="connsiteX30" fmla="*/ 4434238 w 5832732"/>
                <a:gd name="connsiteY30" fmla="*/ 1118936 h 1508901"/>
                <a:gd name="connsiteX31" fmla="*/ 4532850 w 5832732"/>
                <a:gd name="connsiteY31" fmla="*/ 979983 h 1508901"/>
                <a:gd name="connsiteX32" fmla="*/ 4573191 w 5832732"/>
                <a:gd name="connsiteY32" fmla="*/ 1114454 h 1508901"/>
                <a:gd name="connsiteX33" fmla="*/ 4676285 w 5832732"/>
                <a:gd name="connsiteY33" fmla="*/ 993430 h 1508901"/>
                <a:gd name="connsiteX34" fmla="*/ 4725591 w 5832732"/>
                <a:gd name="connsiteY34" fmla="*/ 1141348 h 1508901"/>
                <a:gd name="connsiteX35" fmla="*/ 4815238 w 5832732"/>
                <a:gd name="connsiteY35" fmla="*/ 984465 h 1508901"/>
                <a:gd name="connsiteX36" fmla="*/ 4877991 w 5832732"/>
                <a:gd name="connsiteY36" fmla="*/ 1132383 h 1508901"/>
                <a:gd name="connsiteX37" fmla="*/ 4981085 w 5832732"/>
                <a:gd name="connsiteY37" fmla="*/ 984465 h 1508901"/>
                <a:gd name="connsiteX38" fmla="*/ 5016944 w 5832732"/>
                <a:gd name="connsiteY38" fmla="*/ 1136865 h 1508901"/>
                <a:gd name="connsiteX39" fmla="*/ 5124520 w 5832732"/>
                <a:gd name="connsiteY39" fmla="*/ 971018 h 1508901"/>
                <a:gd name="connsiteX40" fmla="*/ 5164861 w 5832732"/>
                <a:gd name="connsiteY40" fmla="*/ 1118936 h 1508901"/>
                <a:gd name="connsiteX41" fmla="*/ 5276920 w 5832732"/>
                <a:gd name="connsiteY41" fmla="*/ 997912 h 1508901"/>
                <a:gd name="connsiteX42" fmla="*/ 5321744 w 5832732"/>
                <a:gd name="connsiteY42" fmla="*/ 1127901 h 1508901"/>
                <a:gd name="connsiteX43" fmla="*/ 5484306 w 5832732"/>
                <a:gd name="connsiteY43" fmla="*/ 1022774 h 1508901"/>
                <a:gd name="connsiteX44" fmla="*/ 5832732 w 5832732"/>
                <a:gd name="connsiteY44" fmla="*/ 1508901 h 1508901"/>
                <a:gd name="connsiteX0" fmla="*/ 0 w 5832732"/>
                <a:gd name="connsiteY0" fmla="*/ 0 h 1458958"/>
                <a:gd name="connsiteX1" fmla="*/ 444944 w 5832732"/>
                <a:gd name="connsiteY1" fmla="*/ 1055546 h 1458958"/>
                <a:gd name="connsiteX2" fmla="*/ 704920 w 5832732"/>
                <a:gd name="connsiteY2" fmla="*/ 925558 h 1458958"/>
                <a:gd name="connsiteX3" fmla="*/ 893179 w 5832732"/>
                <a:gd name="connsiteY3" fmla="*/ 1055546 h 1458958"/>
                <a:gd name="connsiteX4" fmla="*/ 1153155 w 5832732"/>
                <a:gd name="connsiteY4" fmla="*/ 934522 h 1458958"/>
                <a:gd name="connsiteX5" fmla="*/ 1305555 w 5832732"/>
                <a:gd name="connsiteY5" fmla="*/ 1060028 h 1458958"/>
                <a:gd name="connsiteX6" fmla="*/ 1547602 w 5832732"/>
                <a:gd name="connsiteY6" fmla="*/ 943487 h 1458958"/>
                <a:gd name="connsiteX7" fmla="*/ 1731379 w 5832732"/>
                <a:gd name="connsiteY7" fmla="*/ 1064511 h 1458958"/>
                <a:gd name="connsiteX8" fmla="*/ 2058591 w 5832732"/>
                <a:gd name="connsiteY8" fmla="*/ 1077958 h 1458958"/>
                <a:gd name="connsiteX9" fmla="*/ 2358908 w 5832732"/>
                <a:gd name="connsiteY9" fmla="*/ 939005 h 1458958"/>
                <a:gd name="connsiteX10" fmla="*/ 2784732 w 5832732"/>
                <a:gd name="connsiteY10" fmla="*/ 925558 h 1458958"/>
                <a:gd name="connsiteX11" fmla="*/ 2937132 w 5832732"/>
                <a:gd name="connsiteY11" fmla="*/ 1104852 h 1458958"/>
                <a:gd name="connsiteX12" fmla="*/ 3120908 w 5832732"/>
                <a:gd name="connsiteY12" fmla="*/ 1100369 h 1458958"/>
                <a:gd name="connsiteX13" fmla="*/ 3224002 w 5832732"/>
                <a:gd name="connsiteY13" fmla="*/ 947969 h 1458958"/>
                <a:gd name="connsiteX14" fmla="*/ 3286755 w 5832732"/>
                <a:gd name="connsiteY14" fmla="*/ 1086922 h 1458958"/>
                <a:gd name="connsiteX15" fmla="*/ 3385367 w 5832732"/>
                <a:gd name="connsiteY15" fmla="*/ 943487 h 1458958"/>
                <a:gd name="connsiteX16" fmla="*/ 3434673 w 5832732"/>
                <a:gd name="connsiteY16" fmla="*/ 1073475 h 1458958"/>
                <a:gd name="connsiteX17" fmla="*/ 3537767 w 5832732"/>
                <a:gd name="connsiteY17" fmla="*/ 930040 h 1458958"/>
                <a:gd name="connsiteX18" fmla="*/ 3573626 w 5832732"/>
                <a:gd name="connsiteY18" fmla="*/ 1060028 h 1458958"/>
                <a:gd name="connsiteX19" fmla="*/ 3658791 w 5832732"/>
                <a:gd name="connsiteY19" fmla="*/ 956934 h 1458958"/>
                <a:gd name="connsiteX20" fmla="*/ 3717061 w 5832732"/>
                <a:gd name="connsiteY20" fmla="*/ 1091405 h 1458958"/>
                <a:gd name="connsiteX21" fmla="*/ 3820155 w 5832732"/>
                <a:gd name="connsiteY21" fmla="*/ 939005 h 1458958"/>
                <a:gd name="connsiteX22" fmla="*/ 3860497 w 5832732"/>
                <a:gd name="connsiteY22" fmla="*/ 1091405 h 1458958"/>
                <a:gd name="connsiteX23" fmla="*/ 3945661 w 5832732"/>
                <a:gd name="connsiteY23" fmla="*/ 939005 h 1458958"/>
                <a:gd name="connsiteX24" fmla="*/ 4012897 w 5832732"/>
                <a:gd name="connsiteY24" fmla="*/ 1100369 h 1458958"/>
                <a:gd name="connsiteX25" fmla="*/ 4107026 w 5832732"/>
                <a:gd name="connsiteY25" fmla="*/ 939005 h 1458958"/>
                <a:gd name="connsiteX26" fmla="*/ 4147367 w 5832732"/>
                <a:gd name="connsiteY26" fmla="*/ 1086922 h 1458958"/>
                <a:gd name="connsiteX27" fmla="*/ 4245979 w 5832732"/>
                <a:gd name="connsiteY27" fmla="*/ 939005 h 1458958"/>
                <a:gd name="connsiteX28" fmla="*/ 4295285 w 5832732"/>
                <a:gd name="connsiteY28" fmla="*/ 1100369 h 1458958"/>
                <a:gd name="connsiteX29" fmla="*/ 4389414 w 5832732"/>
                <a:gd name="connsiteY29" fmla="*/ 947969 h 1458958"/>
                <a:gd name="connsiteX30" fmla="*/ 4434238 w 5832732"/>
                <a:gd name="connsiteY30" fmla="*/ 1068993 h 1458958"/>
                <a:gd name="connsiteX31" fmla="*/ 4532850 w 5832732"/>
                <a:gd name="connsiteY31" fmla="*/ 930040 h 1458958"/>
                <a:gd name="connsiteX32" fmla="*/ 4573191 w 5832732"/>
                <a:gd name="connsiteY32" fmla="*/ 1064511 h 1458958"/>
                <a:gd name="connsiteX33" fmla="*/ 4676285 w 5832732"/>
                <a:gd name="connsiteY33" fmla="*/ 943487 h 1458958"/>
                <a:gd name="connsiteX34" fmla="*/ 4725591 w 5832732"/>
                <a:gd name="connsiteY34" fmla="*/ 1091405 h 1458958"/>
                <a:gd name="connsiteX35" fmla="*/ 4815238 w 5832732"/>
                <a:gd name="connsiteY35" fmla="*/ 934522 h 1458958"/>
                <a:gd name="connsiteX36" fmla="*/ 4877991 w 5832732"/>
                <a:gd name="connsiteY36" fmla="*/ 1082440 h 1458958"/>
                <a:gd name="connsiteX37" fmla="*/ 4981085 w 5832732"/>
                <a:gd name="connsiteY37" fmla="*/ 934522 h 1458958"/>
                <a:gd name="connsiteX38" fmla="*/ 5016944 w 5832732"/>
                <a:gd name="connsiteY38" fmla="*/ 1086922 h 1458958"/>
                <a:gd name="connsiteX39" fmla="*/ 5124520 w 5832732"/>
                <a:gd name="connsiteY39" fmla="*/ 921075 h 1458958"/>
                <a:gd name="connsiteX40" fmla="*/ 5164861 w 5832732"/>
                <a:gd name="connsiteY40" fmla="*/ 1068993 h 1458958"/>
                <a:gd name="connsiteX41" fmla="*/ 5276920 w 5832732"/>
                <a:gd name="connsiteY41" fmla="*/ 947969 h 1458958"/>
                <a:gd name="connsiteX42" fmla="*/ 5321744 w 5832732"/>
                <a:gd name="connsiteY42" fmla="*/ 1077958 h 1458958"/>
                <a:gd name="connsiteX43" fmla="*/ 5484306 w 5832732"/>
                <a:gd name="connsiteY43" fmla="*/ 972831 h 1458958"/>
                <a:gd name="connsiteX44" fmla="*/ 5832732 w 5832732"/>
                <a:gd name="connsiteY44" fmla="*/ 1458958 h 1458958"/>
                <a:gd name="connsiteX0" fmla="*/ 0 w 5832732"/>
                <a:gd name="connsiteY0" fmla="*/ 0 h 1458958"/>
                <a:gd name="connsiteX1" fmla="*/ 444944 w 5832732"/>
                <a:gd name="connsiteY1" fmla="*/ 1055546 h 1458958"/>
                <a:gd name="connsiteX2" fmla="*/ 704920 w 5832732"/>
                <a:gd name="connsiteY2" fmla="*/ 925558 h 1458958"/>
                <a:gd name="connsiteX3" fmla="*/ 893179 w 5832732"/>
                <a:gd name="connsiteY3" fmla="*/ 1055546 h 1458958"/>
                <a:gd name="connsiteX4" fmla="*/ 1153155 w 5832732"/>
                <a:gd name="connsiteY4" fmla="*/ 934522 h 1458958"/>
                <a:gd name="connsiteX5" fmla="*/ 1305555 w 5832732"/>
                <a:gd name="connsiteY5" fmla="*/ 1060028 h 1458958"/>
                <a:gd name="connsiteX6" fmla="*/ 1547602 w 5832732"/>
                <a:gd name="connsiteY6" fmla="*/ 943487 h 1458958"/>
                <a:gd name="connsiteX7" fmla="*/ 1731379 w 5832732"/>
                <a:gd name="connsiteY7" fmla="*/ 1064511 h 1458958"/>
                <a:gd name="connsiteX8" fmla="*/ 2058591 w 5832732"/>
                <a:gd name="connsiteY8" fmla="*/ 1077958 h 1458958"/>
                <a:gd name="connsiteX9" fmla="*/ 2358908 w 5832732"/>
                <a:gd name="connsiteY9" fmla="*/ 939005 h 1458958"/>
                <a:gd name="connsiteX10" fmla="*/ 2784732 w 5832732"/>
                <a:gd name="connsiteY10" fmla="*/ 925558 h 1458958"/>
                <a:gd name="connsiteX11" fmla="*/ 2937132 w 5832732"/>
                <a:gd name="connsiteY11" fmla="*/ 1104852 h 1458958"/>
                <a:gd name="connsiteX12" fmla="*/ 3120908 w 5832732"/>
                <a:gd name="connsiteY12" fmla="*/ 1100369 h 1458958"/>
                <a:gd name="connsiteX13" fmla="*/ 3224002 w 5832732"/>
                <a:gd name="connsiteY13" fmla="*/ 947969 h 1458958"/>
                <a:gd name="connsiteX14" fmla="*/ 3286755 w 5832732"/>
                <a:gd name="connsiteY14" fmla="*/ 1086922 h 1458958"/>
                <a:gd name="connsiteX15" fmla="*/ 3385367 w 5832732"/>
                <a:gd name="connsiteY15" fmla="*/ 943487 h 1458958"/>
                <a:gd name="connsiteX16" fmla="*/ 3434673 w 5832732"/>
                <a:gd name="connsiteY16" fmla="*/ 1073475 h 1458958"/>
                <a:gd name="connsiteX17" fmla="*/ 3537767 w 5832732"/>
                <a:gd name="connsiteY17" fmla="*/ 930040 h 1458958"/>
                <a:gd name="connsiteX18" fmla="*/ 3573626 w 5832732"/>
                <a:gd name="connsiteY18" fmla="*/ 1060028 h 1458958"/>
                <a:gd name="connsiteX19" fmla="*/ 3658791 w 5832732"/>
                <a:gd name="connsiteY19" fmla="*/ 956934 h 1458958"/>
                <a:gd name="connsiteX20" fmla="*/ 3717061 w 5832732"/>
                <a:gd name="connsiteY20" fmla="*/ 1091405 h 1458958"/>
                <a:gd name="connsiteX21" fmla="*/ 3820155 w 5832732"/>
                <a:gd name="connsiteY21" fmla="*/ 939005 h 1458958"/>
                <a:gd name="connsiteX22" fmla="*/ 3860497 w 5832732"/>
                <a:gd name="connsiteY22" fmla="*/ 1091405 h 1458958"/>
                <a:gd name="connsiteX23" fmla="*/ 3945661 w 5832732"/>
                <a:gd name="connsiteY23" fmla="*/ 939005 h 1458958"/>
                <a:gd name="connsiteX24" fmla="*/ 4012897 w 5832732"/>
                <a:gd name="connsiteY24" fmla="*/ 1100369 h 1458958"/>
                <a:gd name="connsiteX25" fmla="*/ 4107026 w 5832732"/>
                <a:gd name="connsiteY25" fmla="*/ 939005 h 1458958"/>
                <a:gd name="connsiteX26" fmla="*/ 4147367 w 5832732"/>
                <a:gd name="connsiteY26" fmla="*/ 1086922 h 1458958"/>
                <a:gd name="connsiteX27" fmla="*/ 4245979 w 5832732"/>
                <a:gd name="connsiteY27" fmla="*/ 939005 h 1458958"/>
                <a:gd name="connsiteX28" fmla="*/ 4295285 w 5832732"/>
                <a:gd name="connsiteY28" fmla="*/ 1100369 h 1458958"/>
                <a:gd name="connsiteX29" fmla="*/ 4389414 w 5832732"/>
                <a:gd name="connsiteY29" fmla="*/ 947969 h 1458958"/>
                <a:gd name="connsiteX30" fmla="*/ 4434238 w 5832732"/>
                <a:gd name="connsiteY30" fmla="*/ 1068993 h 1458958"/>
                <a:gd name="connsiteX31" fmla="*/ 4532850 w 5832732"/>
                <a:gd name="connsiteY31" fmla="*/ 930040 h 1458958"/>
                <a:gd name="connsiteX32" fmla="*/ 4573191 w 5832732"/>
                <a:gd name="connsiteY32" fmla="*/ 1064511 h 1458958"/>
                <a:gd name="connsiteX33" fmla="*/ 4676285 w 5832732"/>
                <a:gd name="connsiteY33" fmla="*/ 943487 h 1458958"/>
                <a:gd name="connsiteX34" fmla="*/ 4725591 w 5832732"/>
                <a:gd name="connsiteY34" fmla="*/ 1091405 h 1458958"/>
                <a:gd name="connsiteX35" fmla="*/ 4815238 w 5832732"/>
                <a:gd name="connsiteY35" fmla="*/ 934522 h 1458958"/>
                <a:gd name="connsiteX36" fmla="*/ 4877991 w 5832732"/>
                <a:gd name="connsiteY36" fmla="*/ 1082440 h 1458958"/>
                <a:gd name="connsiteX37" fmla="*/ 4981085 w 5832732"/>
                <a:gd name="connsiteY37" fmla="*/ 934522 h 1458958"/>
                <a:gd name="connsiteX38" fmla="*/ 5016944 w 5832732"/>
                <a:gd name="connsiteY38" fmla="*/ 1086922 h 1458958"/>
                <a:gd name="connsiteX39" fmla="*/ 5124520 w 5832732"/>
                <a:gd name="connsiteY39" fmla="*/ 921075 h 1458958"/>
                <a:gd name="connsiteX40" fmla="*/ 5164861 w 5832732"/>
                <a:gd name="connsiteY40" fmla="*/ 1068993 h 1458958"/>
                <a:gd name="connsiteX41" fmla="*/ 5276920 w 5832732"/>
                <a:gd name="connsiteY41" fmla="*/ 947969 h 1458958"/>
                <a:gd name="connsiteX42" fmla="*/ 5321744 w 5832732"/>
                <a:gd name="connsiteY42" fmla="*/ 1077958 h 1458958"/>
                <a:gd name="connsiteX43" fmla="*/ 5484306 w 5832732"/>
                <a:gd name="connsiteY43" fmla="*/ 972831 h 1458958"/>
                <a:gd name="connsiteX44" fmla="*/ 5832732 w 5832732"/>
                <a:gd name="connsiteY44" fmla="*/ 1458958 h 1458958"/>
                <a:gd name="connsiteX0" fmla="*/ 6372 w 5621390"/>
                <a:gd name="connsiteY0" fmla="*/ 0 h 1196674"/>
                <a:gd name="connsiteX1" fmla="*/ 233602 w 5621390"/>
                <a:gd name="connsiteY1" fmla="*/ 793262 h 1196674"/>
                <a:gd name="connsiteX2" fmla="*/ 493578 w 5621390"/>
                <a:gd name="connsiteY2" fmla="*/ 663274 h 1196674"/>
                <a:gd name="connsiteX3" fmla="*/ 681837 w 5621390"/>
                <a:gd name="connsiteY3" fmla="*/ 793262 h 1196674"/>
                <a:gd name="connsiteX4" fmla="*/ 941813 w 5621390"/>
                <a:gd name="connsiteY4" fmla="*/ 672238 h 1196674"/>
                <a:gd name="connsiteX5" fmla="*/ 1094213 w 5621390"/>
                <a:gd name="connsiteY5" fmla="*/ 797744 h 1196674"/>
                <a:gd name="connsiteX6" fmla="*/ 1336260 w 5621390"/>
                <a:gd name="connsiteY6" fmla="*/ 681203 h 1196674"/>
                <a:gd name="connsiteX7" fmla="*/ 1520037 w 5621390"/>
                <a:gd name="connsiteY7" fmla="*/ 802227 h 1196674"/>
                <a:gd name="connsiteX8" fmla="*/ 1847249 w 5621390"/>
                <a:gd name="connsiteY8" fmla="*/ 815674 h 1196674"/>
                <a:gd name="connsiteX9" fmla="*/ 2147566 w 5621390"/>
                <a:gd name="connsiteY9" fmla="*/ 676721 h 1196674"/>
                <a:gd name="connsiteX10" fmla="*/ 2573390 w 5621390"/>
                <a:gd name="connsiteY10" fmla="*/ 663274 h 1196674"/>
                <a:gd name="connsiteX11" fmla="*/ 2725790 w 5621390"/>
                <a:gd name="connsiteY11" fmla="*/ 842568 h 1196674"/>
                <a:gd name="connsiteX12" fmla="*/ 2909566 w 5621390"/>
                <a:gd name="connsiteY12" fmla="*/ 838085 h 1196674"/>
                <a:gd name="connsiteX13" fmla="*/ 3012660 w 5621390"/>
                <a:gd name="connsiteY13" fmla="*/ 685685 h 1196674"/>
                <a:gd name="connsiteX14" fmla="*/ 3075413 w 5621390"/>
                <a:gd name="connsiteY14" fmla="*/ 824638 h 1196674"/>
                <a:gd name="connsiteX15" fmla="*/ 3174025 w 5621390"/>
                <a:gd name="connsiteY15" fmla="*/ 681203 h 1196674"/>
                <a:gd name="connsiteX16" fmla="*/ 3223331 w 5621390"/>
                <a:gd name="connsiteY16" fmla="*/ 811191 h 1196674"/>
                <a:gd name="connsiteX17" fmla="*/ 3326425 w 5621390"/>
                <a:gd name="connsiteY17" fmla="*/ 667756 h 1196674"/>
                <a:gd name="connsiteX18" fmla="*/ 3362284 w 5621390"/>
                <a:gd name="connsiteY18" fmla="*/ 797744 h 1196674"/>
                <a:gd name="connsiteX19" fmla="*/ 3447449 w 5621390"/>
                <a:gd name="connsiteY19" fmla="*/ 694650 h 1196674"/>
                <a:gd name="connsiteX20" fmla="*/ 3505719 w 5621390"/>
                <a:gd name="connsiteY20" fmla="*/ 829121 h 1196674"/>
                <a:gd name="connsiteX21" fmla="*/ 3608813 w 5621390"/>
                <a:gd name="connsiteY21" fmla="*/ 676721 h 1196674"/>
                <a:gd name="connsiteX22" fmla="*/ 3649155 w 5621390"/>
                <a:gd name="connsiteY22" fmla="*/ 829121 h 1196674"/>
                <a:gd name="connsiteX23" fmla="*/ 3734319 w 5621390"/>
                <a:gd name="connsiteY23" fmla="*/ 676721 h 1196674"/>
                <a:gd name="connsiteX24" fmla="*/ 3801555 w 5621390"/>
                <a:gd name="connsiteY24" fmla="*/ 838085 h 1196674"/>
                <a:gd name="connsiteX25" fmla="*/ 3895684 w 5621390"/>
                <a:gd name="connsiteY25" fmla="*/ 676721 h 1196674"/>
                <a:gd name="connsiteX26" fmla="*/ 3936025 w 5621390"/>
                <a:gd name="connsiteY26" fmla="*/ 824638 h 1196674"/>
                <a:gd name="connsiteX27" fmla="*/ 4034637 w 5621390"/>
                <a:gd name="connsiteY27" fmla="*/ 676721 h 1196674"/>
                <a:gd name="connsiteX28" fmla="*/ 4083943 w 5621390"/>
                <a:gd name="connsiteY28" fmla="*/ 838085 h 1196674"/>
                <a:gd name="connsiteX29" fmla="*/ 4178072 w 5621390"/>
                <a:gd name="connsiteY29" fmla="*/ 685685 h 1196674"/>
                <a:gd name="connsiteX30" fmla="*/ 4222896 w 5621390"/>
                <a:gd name="connsiteY30" fmla="*/ 806709 h 1196674"/>
                <a:gd name="connsiteX31" fmla="*/ 4321508 w 5621390"/>
                <a:gd name="connsiteY31" fmla="*/ 667756 h 1196674"/>
                <a:gd name="connsiteX32" fmla="*/ 4361849 w 5621390"/>
                <a:gd name="connsiteY32" fmla="*/ 802227 h 1196674"/>
                <a:gd name="connsiteX33" fmla="*/ 4464943 w 5621390"/>
                <a:gd name="connsiteY33" fmla="*/ 681203 h 1196674"/>
                <a:gd name="connsiteX34" fmla="*/ 4514249 w 5621390"/>
                <a:gd name="connsiteY34" fmla="*/ 829121 h 1196674"/>
                <a:gd name="connsiteX35" fmla="*/ 4603896 w 5621390"/>
                <a:gd name="connsiteY35" fmla="*/ 672238 h 1196674"/>
                <a:gd name="connsiteX36" fmla="*/ 4666649 w 5621390"/>
                <a:gd name="connsiteY36" fmla="*/ 820156 h 1196674"/>
                <a:gd name="connsiteX37" fmla="*/ 4769743 w 5621390"/>
                <a:gd name="connsiteY37" fmla="*/ 672238 h 1196674"/>
                <a:gd name="connsiteX38" fmla="*/ 4805602 w 5621390"/>
                <a:gd name="connsiteY38" fmla="*/ 824638 h 1196674"/>
                <a:gd name="connsiteX39" fmla="*/ 4913178 w 5621390"/>
                <a:gd name="connsiteY39" fmla="*/ 658791 h 1196674"/>
                <a:gd name="connsiteX40" fmla="*/ 4953519 w 5621390"/>
                <a:gd name="connsiteY40" fmla="*/ 806709 h 1196674"/>
                <a:gd name="connsiteX41" fmla="*/ 5065578 w 5621390"/>
                <a:gd name="connsiteY41" fmla="*/ 685685 h 1196674"/>
                <a:gd name="connsiteX42" fmla="*/ 5110402 w 5621390"/>
                <a:gd name="connsiteY42" fmla="*/ 815674 h 1196674"/>
                <a:gd name="connsiteX43" fmla="*/ 5272964 w 5621390"/>
                <a:gd name="connsiteY43" fmla="*/ 710547 h 1196674"/>
                <a:gd name="connsiteX44" fmla="*/ 5621390 w 5621390"/>
                <a:gd name="connsiteY44" fmla="*/ 1196674 h 1196674"/>
                <a:gd name="connsiteX0" fmla="*/ 6372 w 5621390"/>
                <a:gd name="connsiteY0" fmla="*/ 0 h 1196674"/>
                <a:gd name="connsiteX1" fmla="*/ 233602 w 5621390"/>
                <a:gd name="connsiteY1" fmla="*/ 793262 h 1196674"/>
                <a:gd name="connsiteX2" fmla="*/ 493578 w 5621390"/>
                <a:gd name="connsiteY2" fmla="*/ 663274 h 1196674"/>
                <a:gd name="connsiteX3" fmla="*/ 681837 w 5621390"/>
                <a:gd name="connsiteY3" fmla="*/ 793262 h 1196674"/>
                <a:gd name="connsiteX4" fmla="*/ 941813 w 5621390"/>
                <a:gd name="connsiteY4" fmla="*/ 672238 h 1196674"/>
                <a:gd name="connsiteX5" fmla="*/ 1094213 w 5621390"/>
                <a:gd name="connsiteY5" fmla="*/ 797744 h 1196674"/>
                <a:gd name="connsiteX6" fmla="*/ 1336260 w 5621390"/>
                <a:gd name="connsiteY6" fmla="*/ 681203 h 1196674"/>
                <a:gd name="connsiteX7" fmla="*/ 1520037 w 5621390"/>
                <a:gd name="connsiteY7" fmla="*/ 802227 h 1196674"/>
                <a:gd name="connsiteX8" fmla="*/ 1847249 w 5621390"/>
                <a:gd name="connsiteY8" fmla="*/ 815674 h 1196674"/>
                <a:gd name="connsiteX9" fmla="*/ 2147566 w 5621390"/>
                <a:gd name="connsiteY9" fmla="*/ 676721 h 1196674"/>
                <a:gd name="connsiteX10" fmla="*/ 2573390 w 5621390"/>
                <a:gd name="connsiteY10" fmla="*/ 663274 h 1196674"/>
                <a:gd name="connsiteX11" fmla="*/ 2725790 w 5621390"/>
                <a:gd name="connsiteY11" fmla="*/ 842568 h 1196674"/>
                <a:gd name="connsiteX12" fmla="*/ 2909566 w 5621390"/>
                <a:gd name="connsiteY12" fmla="*/ 838085 h 1196674"/>
                <a:gd name="connsiteX13" fmla="*/ 3012660 w 5621390"/>
                <a:gd name="connsiteY13" fmla="*/ 685685 h 1196674"/>
                <a:gd name="connsiteX14" fmla="*/ 3075413 w 5621390"/>
                <a:gd name="connsiteY14" fmla="*/ 824638 h 1196674"/>
                <a:gd name="connsiteX15" fmla="*/ 3174025 w 5621390"/>
                <a:gd name="connsiteY15" fmla="*/ 681203 h 1196674"/>
                <a:gd name="connsiteX16" fmla="*/ 3223331 w 5621390"/>
                <a:gd name="connsiteY16" fmla="*/ 811191 h 1196674"/>
                <a:gd name="connsiteX17" fmla="*/ 3326425 w 5621390"/>
                <a:gd name="connsiteY17" fmla="*/ 667756 h 1196674"/>
                <a:gd name="connsiteX18" fmla="*/ 3362284 w 5621390"/>
                <a:gd name="connsiteY18" fmla="*/ 797744 h 1196674"/>
                <a:gd name="connsiteX19" fmla="*/ 3447449 w 5621390"/>
                <a:gd name="connsiteY19" fmla="*/ 694650 h 1196674"/>
                <a:gd name="connsiteX20" fmla="*/ 3505719 w 5621390"/>
                <a:gd name="connsiteY20" fmla="*/ 829121 h 1196674"/>
                <a:gd name="connsiteX21" fmla="*/ 3608813 w 5621390"/>
                <a:gd name="connsiteY21" fmla="*/ 676721 h 1196674"/>
                <a:gd name="connsiteX22" fmla="*/ 3649155 w 5621390"/>
                <a:gd name="connsiteY22" fmla="*/ 829121 h 1196674"/>
                <a:gd name="connsiteX23" fmla="*/ 3734319 w 5621390"/>
                <a:gd name="connsiteY23" fmla="*/ 676721 h 1196674"/>
                <a:gd name="connsiteX24" fmla="*/ 3801555 w 5621390"/>
                <a:gd name="connsiteY24" fmla="*/ 838085 h 1196674"/>
                <a:gd name="connsiteX25" fmla="*/ 3895684 w 5621390"/>
                <a:gd name="connsiteY25" fmla="*/ 676721 h 1196674"/>
                <a:gd name="connsiteX26" fmla="*/ 3936025 w 5621390"/>
                <a:gd name="connsiteY26" fmla="*/ 824638 h 1196674"/>
                <a:gd name="connsiteX27" fmla="*/ 4034637 w 5621390"/>
                <a:gd name="connsiteY27" fmla="*/ 676721 h 1196674"/>
                <a:gd name="connsiteX28" fmla="*/ 4083943 w 5621390"/>
                <a:gd name="connsiteY28" fmla="*/ 838085 h 1196674"/>
                <a:gd name="connsiteX29" fmla="*/ 4178072 w 5621390"/>
                <a:gd name="connsiteY29" fmla="*/ 685685 h 1196674"/>
                <a:gd name="connsiteX30" fmla="*/ 4222896 w 5621390"/>
                <a:gd name="connsiteY30" fmla="*/ 806709 h 1196674"/>
                <a:gd name="connsiteX31" fmla="*/ 4321508 w 5621390"/>
                <a:gd name="connsiteY31" fmla="*/ 667756 h 1196674"/>
                <a:gd name="connsiteX32" fmla="*/ 4361849 w 5621390"/>
                <a:gd name="connsiteY32" fmla="*/ 802227 h 1196674"/>
                <a:gd name="connsiteX33" fmla="*/ 4464943 w 5621390"/>
                <a:gd name="connsiteY33" fmla="*/ 681203 h 1196674"/>
                <a:gd name="connsiteX34" fmla="*/ 4514249 w 5621390"/>
                <a:gd name="connsiteY34" fmla="*/ 829121 h 1196674"/>
                <a:gd name="connsiteX35" fmla="*/ 4603896 w 5621390"/>
                <a:gd name="connsiteY35" fmla="*/ 672238 h 1196674"/>
                <a:gd name="connsiteX36" fmla="*/ 4666649 w 5621390"/>
                <a:gd name="connsiteY36" fmla="*/ 820156 h 1196674"/>
                <a:gd name="connsiteX37" fmla="*/ 4769743 w 5621390"/>
                <a:gd name="connsiteY37" fmla="*/ 672238 h 1196674"/>
                <a:gd name="connsiteX38" fmla="*/ 4805602 w 5621390"/>
                <a:gd name="connsiteY38" fmla="*/ 824638 h 1196674"/>
                <a:gd name="connsiteX39" fmla="*/ 4913178 w 5621390"/>
                <a:gd name="connsiteY39" fmla="*/ 658791 h 1196674"/>
                <a:gd name="connsiteX40" fmla="*/ 4953519 w 5621390"/>
                <a:gd name="connsiteY40" fmla="*/ 806709 h 1196674"/>
                <a:gd name="connsiteX41" fmla="*/ 5065578 w 5621390"/>
                <a:gd name="connsiteY41" fmla="*/ 685685 h 1196674"/>
                <a:gd name="connsiteX42" fmla="*/ 5110402 w 5621390"/>
                <a:gd name="connsiteY42" fmla="*/ 815674 h 1196674"/>
                <a:gd name="connsiteX43" fmla="*/ 5272964 w 5621390"/>
                <a:gd name="connsiteY43" fmla="*/ 710547 h 1196674"/>
                <a:gd name="connsiteX44" fmla="*/ 5621390 w 5621390"/>
                <a:gd name="connsiteY44" fmla="*/ 1196674 h 1196674"/>
                <a:gd name="connsiteX0" fmla="*/ 0 w 5653118"/>
                <a:gd name="connsiteY0" fmla="*/ 617775 h 1052048"/>
                <a:gd name="connsiteX1" fmla="*/ 265330 w 5653118"/>
                <a:gd name="connsiteY1" fmla="*/ 157629 h 1052048"/>
                <a:gd name="connsiteX2" fmla="*/ 525306 w 5653118"/>
                <a:gd name="connsiteY2" fmla="*/ 27641 h 1052048"/>
                <a:gd name="connsiteX3" fmla="*/ 713565 w 5653118"/>
                <a:gd name="connsiteY3" fmla="*/ 157629 h 1052048"/>
                <a:gd name="connsiteX4" fmla="*/ 973541 w 5653118"/>
                <a:gd name="connsiteY4" fmla="*/ 36605 h 1052048"/>
                <a:gd name="connsiteX5" fmla="*/ 1125941 w 5653118"/>
                <a:gd name="connsiteY5" fmla="*/ 162111 h 1052048"/>
                <a:gd name="connsiteX6" fmla="*/ 1367988 w 5653118"/>
                <a:gd name="connsiteY6" fmla="*/ 45570 h 1052048"/>
                <a:gd name="connsiteX7" fmla="*/ 1551765 w 5653118"/>
                <a:gd name="connsiteY7" fmla="*/ 166594 h 1052048"/>
                <a:gd name="connsiteX8" fmla="*/ 1878977 w 5653118"/>
                <a:gd name="connsiteY8" fmla="*/ 180041 h 1052048"/>
                <a:gd name="connsiteX9" fmla="*/ 2179294 w 5653118"/>
                <a:gd name="connsiteY9" fmla="*/ 41088 h 1052048"/>
                <a:gd name="connsiteX10" fmla="*/ 2605118 w 5653118"/>
                <a:gd name="connsiteY10" fmla="*/ 27641 h 1052048"/>
                <a:gd name="connsiteX11" fmla="*/ 2757518 w 5653118"/>
                <a:gd name="connsiteY11" fmla="*/ 206935 h 1052048"/>
                <a:gd name="connsiteX12" fmla="*/ 2941294 w 5653118"/>
                <a:gd name="connsiteY12" fmla="*/ 202452 h 1052048"/>
                <a:gd name="connsiteX13" fmla="*/ 3044388 w 5653118"/>
                <a:gd name="connsiteY13" fmla="*/ 50052 h 1052048"/>
                <a:gd name="connsiteX14" fmla="*/ 3107141 w 5653118"/>
                <a:gd name="connsiteY14" fmla="*/ 189005 h 1052048"/>
                <a:gd name="connsiteX15" fmla="*/ 3205753 w 5653118"/>
                <a:gd name="connsiteY15" fmla="*/ 45570 h 1052048"/>
                <a:gd name="connsiteX16" fmla="*/ 3255059 w 5653118"/>
                <a:gd name="connsiteY16" fmla="*/ 175558 h 1052048"/>
                <a:gd name="connsiteX17" fmla="*/ 3358153 w 5653118"/>
                <a:gd name="connsiteY17" fmla="*/ 32123 h 1052048"/>
                <a:gd name="connsiteX18" fmla="*/ 3394012 w 5653118"/>
                <a:gd name="connsiteY18" fmla="*/ 162111 h 1052048"/>
                <a:gd name="connsiteX19" fmla="*/ 3479177 w 5653118"/>
                <a:gd name="connsiteY19" fmla="*/ 59017 h 1052048"/>
                <a:gd name="connsiteX20" fmla="*/ 3537447 w 5653118"/>
                <a:gd name="connsiteY20" fmla="*/ 193488 h 1052048"/>
                <a:gd name="connsiteX21" fmla="*/ 3640541 w 5653118"/>
                <a:gd name="connsiteY21" fmla="*/ 41088 h 1052048"/>
                <a:gd name="connsiteX22" fmla="*/ 3680883 w 5653118"/>
                <a:gd name="connsiteY22" fmla="*/ 193488 h 1052048"/>
                <a:gd name="connsiteX23" fmla="*/ 3766047 w 5653118"/>
                <a:gd name="connsiteY23" fmla="*/ 41088 h 1052048"/>
                <a:gd name="connsiteX24" fmla="*/ 3833283 w 5653118"/>
                <a:gd name="connsiteY24" fmla="*/ 202452 h 1052048"/>
                <a:gd name="connsiteX25" fmla="*/ 3927412 w 5653118"/>
                <a:gd name="connsiteY25" fmla="*/ 41088 h 1052048"/>
                <a:gd name="connsiteX26" fmla="*/ 3967753 w 5653118"/>
                <a:gd name="connsiteY26" fmla="*/ 189005 h 1052048"/>
                <a:gd name="connsiteX27" fmla="*/ 4066365 w 5653118"/>
                <a:gd name="connsiteY27" fmla="*/ 41088 h 1052048"/>
                <a:gd name="connsiteX28" fmla="*/ 4115671 w 5653118"/>
                <a:gd name="connsiteY28" fmla="*/ 202452 h 1052048"/>
                <a:gd name="connsiteX29" fmla="*/ 4209800 w 5653118"/>
                <a:gd name="connsiteY29" fmla="*/ 50052 h 1052048"/>
                <a:gd name="connsiteX30" fmla="*/ 4254624 w 5653118"/>
                <a:gd name="connsiteY30" fmla="*/ 171076 h 1052048"/>
                <a:gd name="connsiteX31" fmla="*/ 4353236 w 5653118"/>
                <a:gd name="connsiteY31" fmla="*/ 32123 h 1052048"/>
                <a:gd name="connsiteX32" fmla="*/ 4393577 w 5653118"/>
                <a:gd name="connsiteY32" fmla="*/ 166594 h 1052048"/>
                <a:gd name="connsiteX33" fmla="*/ 4496671 w 5653118"/>
                <a:gd name="connsiteY33" fmla="*/ 45570 h 1052048"/>
                <a:gd name="connsiteX34" fmla="*/ 4545977 w 5653118"/>
                <a:gd name="connsiteY34" fmla="*/ 193488 h 1052048"/>
                <a:gd name="connsiteX35" fmla="*/ 4635624 w 5653118"/>
                <a:gd name="connsiteY35" fmla="*/ 36605 h 1052048"/>
                <a:gd name="connsiteX36" fmla="*/ 4698377 w 5653118"/>
                <a:gd name="connsiteY36" fmla="*/ 184523 h 1052048"/>
                <a:gd name="connsiteX37" fmla="*/ 4801471 w 5653118"/>
                <a:gd name="connsiteY37" fmla="*/ 36605 h 1052048"/>
                <a:gd name="connsiteX38" fmla="*/ 4837330 w 5653118"/>
                <a:gd name="connsiteY38" fmla="*/ 189005 h 1052048"/>
                <a:gd name="connsiteX39" fmla="*/ 4944906 w 5653118"/>
                <a:gd name="connsiteY39" fmla="*/ 23158 h 1052048"/>
                <a:gd name="connsiteX40" fmla="*/ 4985247 w 5653118"/>
                <a:gd name="connsiteY40" fmla="*/ 171076 h 1052048"/>
                <a:gd name="connsiteX41" fmla="*/ 5097306 w 5653118"/>
                <a:gd name="connsiteY41" fmla="*/ 50052 h 1052048"/>
                <a:gd name="connsiteX42" fmla="*/ 5142130 w 5653118"/>
                <a:gd name="connsiteY42" fmla="*/ 180041 h 1052048"/>
                <a:gd name="connsiteX43" fmla="*/ 5304692 w 5653118"/>
                <a:gd name="connsiteY43" fmla="*/ 74914 h 1052048"/>
                <a:gd name="connsiteX44" fmla="*/ 5653118 w 5653118"/>
                <a:gd name="connsiteY44" fmla="*/ 561041 h 1052048"/>
                <a:gd name="connsiteX0" fmla="*/ 0 w 5653118"/>
                <a:gd name="connsiteY0" fmla="*/ 617775 h 617776"/>
                <a:gd name="connsiteX1" fmla="*/ 265330 w 5653118"/>
                <a:gd name="connsiteY1" fmla="*/ 157629 h 617776"/>
                <a:gd name="connsiteX2" fmla="*/ 525306 w 5653118"/>
                <a:gd name="connsiteY2" fmla="*/ 27641 h 617776"/>
                <a:gd name="connsiteX3" fmla="*/ 713565 w 5653118"/>
                <a:gd name="connsiteY3" fmla="*/ 157629 h 617776"/>
                <a:gd name="connsiteX4" fmla="*/ 973541 w 5653118"/>
                <a:gd name="connsiteY4" fmla="*/ 36605 h 617776"/>
                <a:gd name="connsiteX5" fmla="*/ 1125941 w 5653118"/>
                <a:gd name="connsiteY5" fmla="*/ 162111 h 617776"/>
                <a:gd name="connsiteX6" fmla="*/ 1367988 w 5653118"/>
                <a:gd name="connsiteY6" fmla="*/ 45570 h 617776"/>
                <a:gd name="connsiteX7" fmla="*/ 1551765 w 5653118"/>
                <a:gd name="connsiteY7" fmla="*/ 166594 h 617776"/>
                <a:gd name="connsiteX8" fmla="*/ 1878977 w 5653118"/>
                <a:gd name="connsiteY8" fmla="*/ 180041 h 617776"/>
                <a:gd name="connsiteX9" fmla="*/ 2179294 w 5653118"/>
                <a:gd name="connsiteY9" fmla="*/ 41088 h 617776"/>
                <a:gd name="connsiteX10" fmla="*/ 2605118 w 5653118"/>
                <a:gd name="connsiteY10" fmla="*/ 27641 h 617776"/>
                <a:gd name="connsiteX11" fmla="*/ 2757518 w 5653118"/>
                <a:gd name="connsiteY11" fmla="*/ 206935 h 617776"/>
                <a:gd name="connsiteX12" fmla="*/ 2941294 w 5653118"/>
                <a:gd name="connsiteY12" fmla="*/ 202452 h 617776"/>
                <a:gd name="connsiteX13" fmla="*/ 3044388 w 5653118"/>
                <a:gd name="connsiteY13" fmla="*/ 50052 h 617776"/>
                <a:gd name="connsiteX14" fmla="*/ 3107141 w 5653118"/>
                <a:gd name="connsiteY14" fmla="*/ 189005 h 617776"/>
                <a:gd name="connsiteX15" fmla="*/ 3205753 w 5653118"/>
                <a:gd name="connsiteY15" fmla="*/ 45570 h 617776"/>
                <a:gd name="connsiteX16" fmla="*/ 3255059 w 5653118"/>
                <a:gd name="connsiteY16" fmla="*/ 175558 h 617776"/>
                <a:gd name="connsiteX17" fmla="*/ 3358153 w 5653118"/>
                <a:gd name="connsiteY17" fmla="*/ 32123 h 617776"/>
                <a:gd name="connsiteX18" fmla="*/ 3394012 w 5653118"/>
                <a:gd name="connsiteY18" fmla="*/ 162111 h 617776"/>
                <a:gd name="connsiteX19" fmla="*/ 3479177 w 5653118"/>
                <a:gd name="connsiteY19" fmla="*/ 59017 h 617776"/>
                <a:gd name="connsiteX20" fmla="*/ 3537447 w 5653118"/>
                <a:gd name="connsiteY20" fmla="*/ 193488 h 617776"/>
                <a:gd name="connsiteX21" fmla="*/ 3640541 w 5653118"/>
                <a:gd name="connsiteY21" fmla="*/ 41088 h 617776"/>
                <a:gd name="connsiteX22" fmla="*/ 3680883 w 5653118"/>
                <a:gd name="connsiteY22" fmla="*/ 193488 h 617776"/>
                <a:gd name="connsiteX23" fmla="*/ 3766047 w 5653118"/>
                <a:gd name="connsiteY23" fmla="*/ 41088 h 617776"/>
                <a:gd name="connsiteX24" fmla="*/ 3833283 w 5653118"/>
                <a:gd name="connsiteY24" fmla="*/ 202452 h 617776"/>
                <a:gd name="connsiteX25" fmla="*/ 3927412 w 5653118"/>
                <a:gd name="connsiteY25" fmla="*/ 41088 h 617776"/>
                <a:gd name="connsiteX26" fmla="*/ 3967753 w 5653118"/>
                <a:gd name="connsiteY26" fmla="*/ 189005 h 617776"/>
                <a:gd name="connsiteX27" fmla="*/ 4066365 w 5653118"/>
                <a:gd name="connsiteY27" fmla="*/ 41088 h 617776"/>
                <a:gd name="connsiteX28" fmla="*/ 4115671 w 5653118"/>
                <a:gd name="connsiteY28" fmla="*/ 202452 h 617776"/>
                <a:gd name="connsiteX29" fmla="*/ 4209800 w 5653118"/>
                <a:gd name="connsiteY29" fmla="*/ 50052 h 617776"/>
                <a:gd name="connsiteX30" fmla="*/ 4254624 w 5653118"/>
                <a:gd name="connsiteY30" fmla="*/ 171076 h 617776"/>
                <a:gd name="connsiteX31" fmla="*/ 4353236 w 5653118"/>
                <a:gd name="connsiteY31" fmla="*/ 32123 h 617776"/>
                <a:gd name="connsiteX32" fmla="*/ 4393577 w 5653118"/>
                <a:gd name="connsiteY32" fmla="*/ 166594 h 617776"/>
                <a:gd name="connsiteX33" fmla="*/ 4496671 w 5653118"/>
                <a:gd name="connsiteY33" fmla="*/ 45570 h 617776"/>
                <a:gd name="connsiteX34" fmla="*/ 4545977 w 5653118"/>
                <a:gd name="connsiteY34" fmla="*/ 193488 h 617776"/>
                <a:gd name="connsiteX35" fmla="*/ 4635624 w 5653118"/>
                <a:gd name="connsiteY35" fmla="*/ 36605 h 617776"/>
                <a:gd name="connsiteX36" fmla="*/ 4698377 w 5653118"/>
                <a:gd name="connsiteY36" fmla="*/ 184523 h 617776"/>
                <a:gd name="connsiteX37" fmla="*/ 4801471 w 5653118"/>
                <a:gd name="connsiteY37" fmla="*/ 36605 h 617776"/>
                <a:gd name="connsiteX38" fmla="*/ 4837330 w 5653118"/>
                <a:gd name="connsiteY38" fmla="*/ 189005 h 617776"/>
                <a:gd name="connsiteX39" fmla="*/ 4944906 w 5653118"/>
                <a:gd name="connsiteY39" fmla="*/ 23158 h 617776"/>
                <a:gd name="connsiteX40" fmla="*/ 4985247 w 5653118"/>
                <a:gd name="connsiteY40" fmla="*/ 171076 h 617776"/>
                <a:gd name="connsiteX41" fmla="*/ 5097306 w 5653118"/>
                <a:gd name="connsiteY41" fmla="*/ 50052 h 617776"/>
                <a:gd name="connsiteX42" fmla="*/ 5142130 w 5653118"/>
                <a:gd name="connsiteY42" fmla="*/ 180041 h 617776"/>
                <a:gd name="connsiteX43" fmla="*/ 5304692 w 5653118"/>
                <a:gd name="connsiteY43" fmla="*/ 74914 h 617776"/>
                <a:gd name="connsiteX44" fmla="*/ 5653118 w 5653118"/>
                <a:gd name="connsiteY44" fmla="*/ 561041 h 617776"/>
                <a:gd name="connsiteX0" fmla="*/ 0 w 5653118"/>
                <a:gd name="connsiteY0" fmla="*/ 617775 h 617774"/>
                <a:gd name="connsiteX1" fmla="*/ 258980 w 5653118"/>
                <a:gd name="connsiteY1" fmla="*/ 148802 h 617774"/>
                <a:gd name="connsiteX2" fmla="*/ 525306 w 5653118"/>
                <a:gd name="connsiteY2" fmla="*/ 27641 h 617774"/>
                <a:gd name="connsiteX3" fmla="*/ 713565 w 5653118"/>
                <a:gd name="connsiteY3" fmla="*/ 157629 h 617774"/>
                <a:gd name="connsiteX4" fmla="*/ 973541 w 5653118"/>
                <a:gd name="connsiteY4" fmla="*/ 36605 h 617774"/>
                <a:gd name="connsiteX5" fmla="*/ 1125941 w 5653118"/>
                <a:gd name="connsiteY5" fmla="*/ 162111 h 617774"/>
                <a:gd name="connsiteX6" fmla="*/ 1367988 w 5653118"/>
                <a:gd name="connsiteY6" fmla="*/ 45570 h 617774"/>
                <a:gd name="connsiteX7" fmla="*/ 1551765 w 5653118"/>
                <a:gd name="connsiteY7" fmla="*/ 166594 h 617774"/>
                <a:gd name="connsiteX8" fmla="*/ 1878977 w 5653118"/>
                <a:gd name="connsiteY8" fmla="*/ 180041 h 617774"/>
                <a:gd name="connsiteX9" fmla="*/ 2179294 w 5653118"/>
                <a:gd name="connsiteY9" fmla="*/ 41088 h 617774"/>
                <a:gd name="connsiteX10" fmla="*/ 2605118 w 5653118"/>
                <a:gd name="connsiteY10" fmla="*/ 27641 h 617774"/>
                <a:gd name="connsiteX11" fmla="*/ 2757518 w 5653118"/>
                <a:gd name="connsiteY11" fmla="*/ 206935 h 617774"/>
                <a:gd name="connsiteX12" fmla="*/ 2941294 w 5653118"/>
                <a:gd name="connsiteY12" fmla="*/ 202452 h 617774"/>
                <a:gd name="connsiteX13" fmla="*/ 3044388 w 5653118"/>
                <a:gd name="connsiteY13" fmla="*/ 50052 h 617774"/>
                <a:gd name="connsiteX14" fmla="*/ 3107141 w 5653118"/>
                <a:gd name="connsiteY14" fmla="*/ 189005 h 617774"/>
                <a:gd name="connsiteX15" fmla="*/ 3205753 w 5653118"/>
                <a:gd name="connsiteY15" fmla="*/ 45570 h 617774"/>
                <a:gd name="connsiteX16" fmla="*/ 3255059 w 5653118"/>
                <a:gd name="connsiteY16" fmla="*/ 175558 h 617774"/>
                <a:gd name="connsiteX17" fmla="*/ 3358153 w 5653118"/>
                <a:gd name="connsiteY17" fmla="*/ 32123 h 617774"/>
                <a:gd name="connsiteX18" fmla="*/ 3394012 w 5653118"/>
                <a:gd name="connsiteY18" fmla="*/ 162111 h 617774"/>
                <a:gd name="connsiteX19" fmla="*/ 3479177 w 5653118"/>
                <a:gd name="connsiteY19" fmla="*/ 59017 h 617774"/>
                <a:gd name="connsiteX20" fmla="*/ 3537447 w 5653118"/>
                <a:gd name="connsiteY20" fmla="*/ 193488 h 617774"/>
                <a:gd name="connsiteX21" fmla="*/ 3640541 w 5653118"/>
                <a:gd name="connsiteY21" fmla="*/ 41088 h 617774"/>
                <a:gd name="connsiteX22" fmla="*/ 3680883 w 5653118"/>
                <a:gd name="connsiteY22" fmla="*/ 193488 h 617774"/>
                <a:gd name="connsiteX23" fmla="*/ 3766047 w 5653118"/>
                <a:gd name="connsiteY23" fmla="*/ 41088 h 617774"/>
                <a:gd name="connsiteX24" fmla="*/ 3833283 w 5653118"/>
                <a:gd name="connsiteY24" fmla="*/ 202452 h 617774"/>
                <a:gd name="connsiteX25" fmla="*/ 3927412 w 5653118"/>
                <a:gd name="connsiteY25" fmla="*/ 41088 h 617774"/>
                <a:gd name="connsiteX26" fmla="*/ 3967753 w 5653118"/>
                <a:gd name="connsiteY26" fmla="*/ 189005 h 617774"/>
                <a:gd name="connsiteX27" fmla="*/ 4066365 w 5653118"/>
                <a:gd name="connsiteY27" fmla="*/ 41088 h 617774"/>
                <a:gd name="connsiteX28" fmla="*/ 4115671 w 5653118"/>
                <a:gd name="connsiteY28" fmla="*/ 202452 h 617774"/>
                <a:gd name="connsiteX29" fmla="*/ 4209800 w 5653118"/>
                <a:gd name="connsiteY29" fmla="*/ 50052 h 617774"/>
                <a:gd name="connsiteX30" fmla="*/ 4254624 w 5653118"/>
                <a:gd name="connsiteY30" fmla="*/ 171076 h 617774"/>
                <a:gd name="connsiteX31" fmla="*/ 4353236 w 5653118"/>
                <a:gd name="connsiteY31" fmla="*/ 32123 h 617774"/>
                <a:gd name="connsiteX32" fmla="*/ 4393577 w 5653118"/>
                <a:gd name="connsiteY32" fmla="*/ 166594 h 617774"/>
                <a:gd name="connsiteX33" fmla="*/ 4496671 w 5653118"/>
                <a:gd name="connsiteY33" fmla="*/ 45570 h 617774"/>
                <a:gd name="connsiteX34" fmla="*/ 4545977 w 5653118"/>
                <a:gd name="connsiteY34" fmla="*/ 193488 h 617774"/>
                <a:gd name="connsiteX35" fmla="*/ 4635624 w 5653118"/>
                <a:gd name="connsiteY35" fmla="*/ 36605 h 617774"/>
                <a:gd name="connsiteX36" fmla="*/ 4698377 w 5653118"/>
                <a:gd name="connsiteY36" fmla="*/ 184523 h 617774"/>
                <a:gd name="connsiteX37" fmla="*/ 4801471 w 5653118"/>
                <a:gd name="connsiteY37" fmla="*/ 36605 h 617774"/>
                <a:gd name="connsiteX38" fmla="*/ 4837330 w 5653118"/>
                <a:gd name="connsiteY38" fmla="*/ 189005 h 617774"/>
                <a:gd name="connsiteX39" fmla="*/ 4944906 w 5653118"/>
                <a:gd name="connsiteY39" fmla="*/ 23158 h 617774"/>
                <a:gd name="connsiteX40" fmla="*/ 4985247 w 5653118"/>
                <a:gd name="connsiteY40" fmla="*/ 171076 h 617774"/>
                <a:gd name="connsiteX41" fmla="*/ 5097306 w 5653118"/>
                <a:gd name="connsiteY41" fmla="*/ 50052 h 617774"/>
                <a:gd name="connsiteX42" fmla="*/ 5142130 w 5653118"/>
                <a:gd name="connsiteY42" fmla="*/ 180041 h 617774"/>
                <a:gd name="connsiteX43" fmla="*/ 5304692 w 5653118"/>
                <a:gd name="connsiteY43" fmla="*/ 74914 h 617774"/>
                <a:gd name="connsiteX44" fmla="*/ 5653118 w 5653118"/>
                <a:gd name="connsiteY44" fmla="*/ 561041 h 617774"/>
                <a:gd name="connsiteX0" fmla="*/ 0 w 5653118"/>
                <a:gd name="connsiteY0" fmla="*/ 644668 h 644669"/>
                <a:gd name="connsiteX1" fmla="*/ 258980 w 5653118"/>
                <a:gd name="connsiteY1" fmla="*/ 175695 h 644669"/>
                <a:gd name="connsiteX2" fmla="*/ 525306 w 5653118"/>
                <a:gd name="connsiteY2" fmla="*/ 54534 h 644669"/>
                <a:gd name="connsiteX3" fmla="*/ 713565 w 5653118"/>
                <a:gd name="connsiteY3" fmla="*/ 184522 h 644669"/>
                <a:gd name="connsiteX4" fmla="*/ 973541 w 5653118"/>
                <a:gd name="connsiteY4" fmla="*/ 63498 h 644669"/>
                <a:gd name="connsiteX5" fmla="*/ 1125941 w 5653118"/>
                <a:gd name="connsiteY5" fmla="*/ 189004 h 644669"/>
                <a:gd name="connsiteX6" fmla="*/ 1367988 w 5653118"/>
                <a:gd name="connsiteY6" fmla="*/ 72463 h 644669"/>
                <a:gd name="connsiteX7" fmla="*/ 1551765 w 5653118"/>
                <a:gd name="connsiteY7" fmla="*/ 193487 h 644669"/>
                <a:gd name="connsiteX8" fmla="*/ 1878977 w 5653118"/>
                <a:gd name="connsiteY8" fmla="*/ 206934 h 644669"/>
                <a:gd name="connsiteX9" fmla="*/ 2179294 w 5653118"/>
                <a:gd name="connsiteY9" fmla="*/ 67981 h 644669"/>
                <a:gd name="connsiteX10" fmla="*/ 2605118 w 5653118"/>
                <a:gd name="connsiteY10" fmla="*/ 54534 h 644669"/>
                <a:gd name="connsiteX11" fmla="*/ 2757518 w 5653118"/>
                <a:gd name="connsiteY11" fmla="*/ 233828 h 644669"/>
                <a:gd name="connsiteX12" fmla="*/ 2941294 w 5653118"/>
                <a:gd name="connsiteY12" fmla="*/ 229345 h 644669"/>
                <a:gd name="connsiteX13" fmla="*/ 3044388 w 5653118"/>
                <a:gd name="connsiteY13" fmla="*/ 76945 h 644669"/>
                <a:gd name="connsiteX14" fmla="*/ 3107141 w 5653118"/>
                <a:gd name="connsiteY14" fmla="*/ 215898 h 644669"/>
                <a:gd name="connsiteX15" fmla="*/ 3205753 w 5653118"/>
                <a:gd name="connsiteY15" fmla="*/ 72463 h 644669"/>
                <a:gd name="connsiteX16" fmla="*/ 3255059 w 5653118"/>
                <a:gd name="connsiteY16" fmla="*/ 202451 h 644669"/>
                <a:gd name="connsiteX17" fmla="*/ 3358153 w 5653118"/>
                <a:gd name="connsiteY17" fmla="*/ 59016 h 644669"/>
                <a:gd name="connsiteX18" fmla="*/ 3394012 w 5653118"/>
                <a:gd name="connsiteY18" fmla="*/ 189004 h 644669"/>
                <a:gd name="connsiteX19" fmla="*/ 3479177 w 5653118"/>
                <a:gd name="connsiteY19" fmla="*/ 85910 h 644669"/>
                <a:gd name="connsiteX20" fmla="*/ 3537447 w 5653118"/>
                <a:gd name="connsiteY20" fmla="*/ 220381 h 644669"/>
                <a:gd name="connsiteX21" fmla="*/ 3640541 w 5653118"/>
                <a:gd name="connsiteY21" fmla="*/ 67981 h 644669"/>
                <a:gd name="connsiteX22" fmla="*/ 3680883 w 5653118"/>
                <a:gd name="connsiteY22" fmla="*/ 220381 h 644669"/>
                <a:gd name="connsiteX23" fmla="*/ 3766047 w 5653118"/>
                <a:gd name="connsiteY23" fmla="*/ 67981 h 644669"/>
                <a:gd name="connsiteX24" fmla="*/ 3833283 w 5653118"/>
                <a:gd name="connsiteY24" fmla="*/ 229345 h 644669"/>
                <a:gd name="connsiteX25" fmla="*/ 3927412 w 5653118"/>
                <a:gd name="connsiteY25" fmla="*/ 67981 h 644669"/>
                <a:gd name="connsiteX26" fmla="*/ 3967753 w 5653118"/>
                <a:gd name="connsiteY26" fmla="*/ 215898 h 644669"/>
                <a:gd name="connsiteX27" fmla="*/ 4066365 w 5653118"/>
                <a:gd name="connsiteY27" fmla="*/ 67981 h 644669"/>
                <a:gd name="connsiteX28" fmla="*/ 4115671 w 5653118"/>
                <a:gd name="connsiteY28" fmla="*/ 229345 h 644669"/>
                <a:gd name="connsiteX29" fmla="*/ 4209800 w 5653118"/>
                <a:gd name="connsiteY29" fmla="*/ 76945 h 644669"/>
                <a:gd name="connsiteX30" fmla="*/ 4254624 w 5653118"/>
                <a:gd name="connsiteY30" fmla="*/ 197969 h 644669"/>
                <a:gd name="connsiteX31" fmla="*/ 4353236 w 5653118"/>
                <a:gd name="connsiteY31" fmla="*/ 59016 h 644669"/>
                <a:gd name="connsiteX32" fmla="*/ 4393577 w 5653118"/>
                <a:gd name="connsiteY32" fmla="*/ 193487 h 644669"/>
                <a:gd name="connsiteX33" fmla="*/ 4496671 w 5653118"/>
                <a:gd name="connsiteY33" fmla="*/ 72463 h 644669"/>
                <a:gd name="connsiteX34" fmla="*/ 4545977 w 5653118"/>
                <a:gd name="connsiteY34" fmla="*/ 220381 h 644669"/>
                <a:gd name="connsiteX35" fmla="*/ 4635624 w 5653118"/>
                <a:gd name="connsiteY35" fmla="*/ 63498 h 644669"/>
                <a:gd name="connsiteX36" fmla="*/ 4698377 w 5653118"/>
                <a:gd name="connsiteY36" fmla="*/ 211416 h 644669"/>
                <a:gd name="connsiteX37" fmla="*/ 4801471 w 5653118"/>
                <a:gd name="connsiteY37" fmla="*/ 63498 h 644669"/>
                <a:gd name="connsiteX38" fmla="*/ 4837330 w 5653118"/>
                <a:gd name="connsiteY38" fmla="*/ 215898 h 644669"/>
                <a:gd name="connsiteX39" fmla="*/ 4944906 w 5653118"/>
                <a:gd name="connsiteY39" fmla="*/ 50051 h 644669"/>
                <a:gd name="connsiteX40" fmla="*/ 4985247 w 5653118"/>
                <a:gd name="connsiteY40" fmla="*/ 197969 h 644669"/>
                <a:gd name="connsiteX41" fmla="*/ 5097306 w 5653118"/>
                <a:gd name="connsiteY41" fmla="*/ 76945 h 644669"/>
                <a:gd name="connsiteX42" fmla="*/ 5142130 w 5653118"/>
                <a:gd name="connsiteY42" fmla="*/ 206934 h 644669"/>
                <a:gd name="connsiteX43" fmla="*/ 5304692 w 5653118"/>
                <a:gd name="connsiteY43" fmla="*/ 101807 h 644669"/>
                <a:gd name="connsiteX44" fmla="*/ 5653118 w 5653118"/>
                <a:gd name="connsiteY44" fmla="*/ 587934 h 644669"/>
                <a:gd name="connsiteX0" fmla="*/ 0 w 5716618"/>
                <a:gd name="connsiteY0" fmla="*/ 724111 h 724111"/>
                <a:gd name="connsiteX1" fmla="*/ 322480 w 5716618"/>
                <a:gd name="connsiteY1" fmla="*/ 175695 h 724111"/>
                <a:gd name="connsiteX2" fmla="*/ 588806 w 5716618"/>
                <a:gd name="connsiteY2" fmla="*/ 54534 h 724111"/>
                <a:gd name="connsiteX3" fmla="*/ 777065 w 5716618"/>
                <a:gd name="connsiteY3" fmla="*/ 184522 h 724111"/>
                <a:gd name="connsiteX4" fmla="*/ 1037041 w 5716618"/>
                <a:gd name="connsiteY4" fmla="*/ 63498 h 724111"/>
                <a:gd name="connsiteX5" fmla="*/ 1189441 w 5716618"/>
                <a:gd name="connsiteY5" fmla="*/ 189004 h 724111"/>
                <a:gd name="connsiteX6" fmla="*/ 1431488 w 5716618"/>
                <a:gd name="connsiteY6" fmla="*/ 72463 h 724111"/>
                <a:gd name="connsiteX7" fmla="*/ 1615265 w 5716618"/>
                <a:gd name="connsiteY7" fmla="*/ 193487 h 724111"/>
                <a:gd name="connsiteX8" fmla="*/ 1942477 w 5716618"/>
                <a:gd name="connsiteY8" fmla="*/ 206934 h 724111"/>
                <a:gd name="connsiteX9" fmla="*/ 2242794 w 5716618"/>
                <a:gd name="connsiteY9" fmla="*/ 67981 h 724111"/>
                <a:gd name="connsiteX10" fmla="*/ 2668618 w 5716618"/>
                <a:gd name="connsiteY10" fmla="*/ 54534 h 724111"/>
                <a:gd name="connsiteX11" fmla="*/ 2821018 w 5716618"/>
                <a:gd name="connsiteY11" fmla="*/ 233828 h 724111"/>
                <a:gd name="connsiteX12" fmla="*/ 3004794 w 5716618"/>
                <a:gd name="connsiteY12" fmla="*/ 229345 h 724111"/>
                <a:gd name="connsiteX13" fmla="*/ 3107888 w 5716618"/>
                <a:gd name="connsiteY13" fmla="*/ 76945 h 724111"/>
                <a:gd name="connsiteX14" fmla="*/ 3170641 w 5716618"/>
                <a:gd name="connsiteY14" fmla="*/ 215898 h 724111"/>
                <a:gd name="connsiteX15" fmla="*/ 3269253 w 5716618"/>
                <a:gd name="connsiteY15" fmla="*/ 72463 h 724111"/>
                <a:gd name="connsiteX16" fmla="*/ 3318559 w 5716618"/>
                <a:gd name="connsiteY16" fmla="*/ 202451 h 724111"/>
                <a:gd name="connsiteX17" fmla="*/ 3421653 w 5716618"/>
                <a:gd name="connsiteY17" fmla="*/ 59016 h 724111"/>
                <a:gd name="connsiteX18" fmla="*/ 3457512 w 5716618"/>
                <a:gd name="connsiteY18" fmla="*/ 189004 h 724111"/>
                <a:gd name="connsiteX19" fmla="*/ 3542677 w 5716618"/>
                <a:gd name="connsiteY19" fmla="*/ 85910 h 724111"/>
                <a:gd name="connsiteX20" fmla="*/ 3600947 w 5716618"/>
                <a:gd name="connsiteY20" fmla="*/ 220381 h 724111"/>
                <a:gd name="connsiteX21" fmla="*/ 3704041 w 5716618"/>
                <a:gd name="connsiteY21" fmla="*/ 67981 h 724111"/>
                <a:gd name="connsiteX22" fmla="*/ 3744383 w 5716618"/>
                <a:gd name="connsiteY22" fmla="*/ 220381 h 724111"/>
                <a:gd name="connsiteX23" fmla="*/ 3829547 w 5716618"/>
                <a:gd name="connsiteY23" fmla="*/ 67981 h 724111"/>
                <a:gd name="connsiteX24" fmla="*/ 3896783 w 5716618"/>
                <a:gd name="connsiteY24" fmla="*/ 229345 h 724111"/>
                <a:gd name="connsiteX25" fmla="*/ 3990912 w 5716618"/>
                <a:gd name="connsiteY25" fmla="*/ 67981 h 724111"/>
                <a:gd name="connsiteX26" fmla="*/ 4031253 w 5716618"/>
                <a:gd name="connsiteY26" fmla="*/ 215898 h 724111"/>
                <a:gd name="connsiteX27" fmla="*/ 4129865 w 5716618"/>
                <a:gd name="connsiteY27" fmla="*/ 67981 h 724111"/>
                <a:gd name="connsiteX28" fmla="*/ 4179171 w 5716618"/>
                <a:gd name="connsiteY28" fmla="*/ 229345 h 724111"/>
                <a:gd name="connsiteX29" fmla="*/ 4273300 w 5716618"/>
                <a:gd name="connsiteY29" fmla="*/ 76945 h 724111"/>
                <a:gd name="connsiteX30" fmla="*/ 4318124 w 5716618"/>
                <a:gd name="connsiteY30" fmla="*/ 197969 h 724111"/>
                <a:gd name="connsiteX31" fmla="*/ 4416736 w 5716618"/>
                <a:gd name="connsiteY31" fmla="*/ 59016 h 724111"/>
                <a:gd name="connsiteX32" fmla="*/ 4457077 w 5716618"/>
                <a:gd name="connsiteY32" fmla="*/ 193487 h 724111"/>
                <a:gd name="connsiteX33" fmla="*/ 4560171 w 5716618"/>
                <a:gd name="connsiteY33" fmla="*/ 72463 h 724111"/>
                <a:gd name="connsiteX34" fmla="*/ 4609477 w 5716618"/>
                <a:gd name="connsiteY34" fmla="*/ 220381 h 724111"/>
                <a:gd name="connsiteX35" fmla="*/ 4699124 w 5716618"/>
                <a:gd name="connsiteY35" fmla="*/ 63498 h 724111"/>
                <a:gd name="connsiteX36" fmla="*/ 4761877 w 5716618"/>
                <a:gd name="connsiteY36" fmla="*/ 211416 h 724111"/>
                <a:gd name="connsiteX37" fmla="*/ 4864971 w 5716618"/>
                <a:gd name="connsiteY37" fmla="*/ 63498 h 724111"/>
                <a:gd name="connsiteX38" fmla="*/ 4900830 w 5716618"/>
                <a:gd name="connsiteY38" fmla="*/ 215898 h 724111"/>
                <a:gd name="connsiteX39" fmla="*/ 5008406 w 5716618"/>
                <a:gd name="connsiteY39" fmla="*/ 50051 h 724111"/>
                <a:gd name="connsiteX40" fmla="*/ 5048747 w 5716618"/>
                <a:gd name="connsiteY40" fmla="*/ 197969 h 724111"/>
                <a:gd name="connsiteX41" fmla="*/ 5160806 w 5716618"/>
                <a:gd name="connsiteY41" fmla="*/ 76945 h 724111"/>
                <a:gd name="connsiteX42" fmla="*/ 5205630 w 5716618"/>
                <a:gd name="connsiteY42" fmla="*/ 206934 h 724111"/>
                <a:gd name="connsiteX43" fmla="*/ 5368192 w 5716618"/>
                <a:gd name="connsiteY43" fmla="*/ 101807 h 724111"/>
                <a:gd name="connsiteX44" fmla="*/ 5716618 w 5716618"/>
                <a:gd name="connsiteY44" fmla="*/ 587934 h 724111"/>
                <a:gd name="connsiteX0" fmla="*/ 0 w 5716618"/>
                <a:gd name="connsiteY0" fmla="*/ 768244 h 768244"/>
                <a:gd name="connsiteX1" fmla="*/ 278029 w 5716618"/>
                <a:gd name="connsiteY1" fmla="*/ 175695 h 768244"/>
                <a:gd name="connsiteX2" fmla="*/ 588806 w 5716618"/>
                <a:gd name="connsiteY2" fmla="*/ 98667 h 768244"/>
                <a:gd name="connsiteX3" fmla="*/ 777065 w 5716618"/>
                <a:gd name="connsiteY3" fmla="*/ 228655 h 768244"/>
                <a:gd name="connsiteX4" fmla="*/ 1037041 w 5716618"/>
                <a:gd name="connsiteY4" fmla="*/ 107631 h 768244"/>
                <a:gd name="connsiteX5" fmla="*/ 1189441 w 5716618"/>
                <a:gd name="connsiteY5" fmla="*/ 233137 h 768244"/>
                <a:gd name="connsiteX6" fmla="*/ 1431488 w 5716618"/>
                <a:gd name="connsiteY6" fmla="*/ 116596 h 768244"/>
                <a:gd name="connsiteX7" fmla="*/ 1615265 w 5716618"/>
                <a:gd name="connsiteY7" fmla="*/ 237620 h 768244"/>
                <a:gd name="connsiteX8" fmla="*/ 1942477 w 5716618"/>
                <a:gd name="connsiteY8" fmla="*/ 251067 h 768244"/>
                <a:gd name="connsiteX9" fmla="*/ 2242794 w 5716618"/>
                <a:gd name="connsiteY9" fmla="*/ 112114 h 768244"/>
                <a:gd name="connsiteX10" fmla="*/ 2668618 w 5716618"/>
                <a:gd name="connsiteY10" fmla="*/ 98667 h 768244"/>
                <a:gd name="connsiteX11" fmla="*/ 2821018 w 5716618"/>
                <a:gd name="connsiteY11" fmla="*/ 277961 h 768244"/>
                <a:gd name="connsiteX12" fmla="*/ 3004794 w 5716618"/>
                <a:gd name="connsiteY12" fmla="*/ 273478 h 768244"/>
                <a:gd name="connsiteX13" fmla="*/ 3107888 w 5716618"/>
                <a:gd name="connsiteY13" fmla="*/ 121078 h 768244"/>
                <a:gd name="connsiteX14" fmla="*/ 3170641 w 5716618"/>
                <a:gd name="connsiteY14" fmla="*/ 260031 h 768244"/>
                <a:gd name="connsiteX15" fmla="*/ 3269253 w 5716618"/>
                <a:gd name="connsiteY15" fmla="*/ 116596 h 768244"/>
                <a:gd name="connsiteX16" fmla="*/ 3318559 w 5716618"/>
                <a:gd name="connsiteY16" fmla="*/ 246584 h 768244"/>
                <a:gd name="connsiteX17" fmla="*/ 3421653 w 5716618"/>
                <a:gd name="connsiteY17" fmla="*/ 103149 h 768244"/>
                <a:gd name="connsiteX18" fmla="*/ 3457512 w 5716618"/>
                <a:gd name="connsiteY18" fmla="*/ 233137 h 768244"/>
                <a:gd name="connsiteX19" fmla="*/ 3542677 w 5716618"/>
                <a:gd name="connsiteY19" fmla="*/ 130043 h 768244"/>
                <a:gd name="connsiteX20" fmla="*/ 3600947 w 5716618"/>
                <a:gd name="connsiteY20" fmla="*/ 264514 h 768244"/>
                <a:gd name="connsiteX21" fmla="*/ 3704041 w 5716618"/>
                <a:gd name="connsiteY21" fmla="*/ 112114 h 768244"/>
                <a:gd name="connsiteX22" fmla="*/ 3744383 w 5716618"/>
                <a:gd name="connsiteY22" fmla="*/ 264514 h 768244"/>
                <a:gd name="connsiteX23" fmla="*/ 3829547 w 5716618"/>
                <a:gd name="connsiteY23" fmla="*/ 112114 h 768244"/>
                <a:gd name="connsiteX24" fmla="*/ 3896783 w 5716618"/>
                <a:gd name="connsiteY24" fmla="*/ 273478 h 768244"/>
                <a:gd name="connsiteX25" fmla="*/ 3990912 w 5716618"/>
                <a:gd name="connsiteY25" fmla="*/ 112114 h 768244"/>
                <a:gd name="connsiteX26" fmla="*/ 4031253 w 5716618"/>
                <a:gd name="connsiteY26" fmla="*/ 260031 h 768244"/>
                <a:gd name="connsiteX27" fmla="*/ 4129865 w 5716618"/>
                <a:gd name="connsiteY27" fmla="*/ 112114 h 768244"/>
                <a:gd name="connsiteX28" fmla="*/ 4179171 w 5716618"/>
                <a:gd name="connsiteY28" fmla="*/ 273478 h 768244"/>
                <a:gd name="connsiteX29" fmla="*/ 4273300 w 5716618"/>
                <a:gd name="connsiteY29" fmla="*/ 121078 h 768244"/>
                <a:gd name="connsiteX30" fmla="*/ 4318124 w 5716618"/>
                <a:gd name="connsiteY30" fmla="*/ 242102 h 768244"/>
                <a:gd name="connsiteX31" fmla="*/ 4416736 w 5716618"/>
                <a:gd name="connsiteY31" fmla="*/ 103149 h 768244"/>
                <a:gd name="connsiteX32" fmla="*/ 4457077 w 5716618"/>
                <a:gd name="connsiteY32" fmla="*/ 237620 h 768244"/>
                <a:gd name="connsiteX33" fmla="*/ 4560171 w 5716618"/>
                <a:gd name="connsiteY33" fmla="*/ 116596 h 768244"/>
                <a:gd name="connsiteX34" fmla="*/ 4609477 w 5716618"/>
                <a:gd name="connsiteY34" fmla="*/ 264514 h 768244"/>
                <a:gd name="connsiteX35" fmla="*/ 4699124 w 5716618"/>
                <a:gd name="connsiteY35" fmla="*/ 107631 h 768244"/>
                <a:gd name="connsiteX36" fmla="*/ 4761877 w 5716618"/>
                <a:gd name="connsiteY36" fmla="*/ 255549 h 768244"/>
                <a:gd name="connsiteX37" fmla="*/ 4864971 w 5716618"/>
                <a:gd name="connsiteY37" fmla="*/ 107631 h 768244"/>
                <a:gd name="connsiteX38" fmla="*/ 4900830 w 5716618"/>
                <a:gd name="connsiteY38" fmla="*/ 260031 h 768244"/>
                <a:gd name="connsiteX39" fmla="*/ 5008406 w 5716618"/>
                <a:gd name="connsiteY39" fmla="*/ 94184 h 768244"/>
                <a:gd name="connsiteX40" fmla="*/ 5048747 w 5716618"/>
                <a:gd name="connsiteY40" fmla="*/ 242102 h 768244"/>
                <a:gd name="connsiteX41" fmla="*/ 5160806 w 5716618"/>
                <a:gd name="connsiteY41" fmla="*/ 121078 h 768244"/>
                <a:gd name="connsiteX42" fmla="*/ 5205630 w 5716618"/>
                <a:gd name="connsiteY42" fmla="*/ 251067 h 768244"/>
                <a:gd name="connsiteX43" fmla="*/ 5368192 w 5716618"/>
                <a:gd name="connsiteY43" fmla="*/ 145940 h 768244"/>
                <a:gd name="connsiteX44" fmla="*/ 5716618 w 5716618"/>
                <a:gd name="connsiteY44" fmla="*/ 632067 h 768244"/>
                <a:gd name="connsiteX0" fmla="*/ 0 w 5716618"/>
                <a:gd name="connsiteY0" fmla="*/ 697218 h 697218"/>
                <a:gd name="connsiteX1" fmla="*/ 278029 w 5716618"/>
                <a:gd name="connsiteY1" fmla="*/ 104669 h 697218"/>
                <a:gd name="connsiteX2" fmla="*/ 588806 w 5716618"/>
                <a:gd name="connsiteY2" fmla="*/ 27641 h 697218"/>
                <a:gd name="connsiteX3" fmla="*/ 777065 w 5716618"/>
                <a:gd name="connsiteY3" fmla="*/ 157629 h 697218"/>
                <a:gd name="connsiteX4" fmla="*/ 1037041 w 5716618"/>
                <a:gd name="connsiteY4" fmla="*/ 36605 h 697218"/>
                <a:gd name="connsiteX5" fmla="*/ 1189441 w 5716618"/>
                <a:gd name="connsiteY5" fmla="*/ 162111 h 697218"/>
                <a:gd name="connsiteX6" fmla="*/ 1431488 w 5716618"/>
                <a:gd name="connsiteY6" fmla="*/ 45570 h 697218"/>
                <a:gd name="connsiteX7" fmla="*/ 1615265 w 5716618"/>
                <a:gd name="connsiteY7" fmla="*/ 166594 h 697218"/>
                <a:gd name="connsiteX8" fmla="*/ 1942477 w 5716618"/>
                <a:gd name="connsiteY8" fmla="*/ 180041 h 697218"/>
                <a:gd name="connsiteX9" fmla="*/ 2242794 w 5716618"/>
                <a:gd name="connsiteY9" fmla="*/ 41088 h 697218"/>
                <a:gd name="connsiteX10" fmla="*/ 2668618 w 5716618"/>
                <a:gd name="connsiteY10" fmla="*/ 27641 h 697218"/>
                <a:gd name="connsiteX11" fmla="*/ 2821018 w 5716618"/>
                <a:gd name="connsiteY11" fmla="*/ 206935 h 697218"/>
                <a:gd name="connsiteX12" fmla="*/ 3004794 w 5716618"/>
                <a:gd name="connsiteY12" fmla="*/ 202452 h 697218"/>
                <a:gd name="connsiteX13" fmla="*/ 3107888 w 5716618"/>
                <a:gd name="connsiteY13" fmla="*/ 50052 h 697218"/>
                <a:gd name="connsiteX14" fmla="*/ 3170641 w 5716618"/>
                <a:gd name="connsiteY14" fmla="*/ 189005 h 697218"/>
                <a:gd name="connsiteX15" fmla="*/ 3269253 w 5716618"/>
                <a:gd name="connsiteY15" fmla="*/ 45570 h 697218"/>
                <a:gd name="connsiteX16" fmla="*/ 3318559 w 5716618"/>
                <a:gd name="connsiteY16" fmla="*/ 175558 h 697218"/>
                <a:gd name="connsiteX17" fmla="*/ 3421653 w 5716618"/>
                <a:gd name="connsiteY17" fmla="*/ 32123 h 697218"/>
                <a:gd name="connsiteX18" fmla="*/ 3457512 w 5716618"/>
                <a:gd name="connsiteY18" fmla="*/ 162111 h 697218"/>
                <a:gd name="connsiteX19" fmla="*/ 3542677 w 5716618"/>
                <a:gd name="connsiteY19" fmla="*/ 59017 h 697218"/>
                <a:gd name="connsiteX20" fmla="*/ 3600947 w 5716618"/>
                <a:gd name="connsiteY20" fmla="*/ 193488 h 697218"/>
                <a:gd name="connsiteX21" fmla="*/ 3704041 w 5716618"/>
                <a:gd name="connsiteY21" fmla="*/ 41088 h 697218"/>
                <a:gd name="connsiteX22" fmla="*/ 3744383 w 5716618"/>
                <a:gd name="connsiteY22" fmla="*/ 193488 h 697218"/>
                <a:gd name="connsiteX23" fmla="*/ 3829547 w 5716618"/>
                <a:gd name="connsiteY23" fmla="*/ 41088 h 697218"/>
                <a:gd name="connsiteX24" fmla="*/ 3896783 w 5716618"/>
                <a:gd name="connsiteY24" fmla="*/ 202452 h 697218"/>
                <a:gd name="connsiteX25" fmla="*/ 3990912 w 5716618"/>
                <a:gd name="connsiteY25" fmla="*/ 41088 h 697218"/>
                <a:gd name="connsiteX26" fmla="*/ 4031253 w 5716618"/>
                <a:gd name="connsiteY26" fmla="*/ 189005 h 697218"/>
                <a:gd name="connsiteX27" fmla="*/ 4129865 w 5716618"/>
                <a:gd name="connsiteY27" fmla="*/ 41088 h 697218"/>
                <a:gd name="connsiteX28" fmla="*/ 4179171 w 5716618"/>
                <a:gd name="connsiteY28" fmla="*/ 202452 h 697218"/>
                <a:gd name="connsiteX29" fmla="*/ 4273300 w 5716618"/>
                <a:gd name="connsiteY29" fmla="*/ 50052 h 697218"/>
                <a:gd name="connsiteX30" fmla="*/ 4318124 w 5716618"/>
                <a:gd name="connsiteY30" fmla="*/ 171076 h 697218"/>
                <a:gd name="connsiteX31" fmla="*/ 4416736 w 5716618"/>
                <a:gd name="connsiteY31" fmla="*/ 32123 h 697218"/>
                <a:gd name="connsiteX32" fmla="*/ 4457077 w 5716618"/>
                <a:gd name="connsiteY32" fmla="*/ 166594 h 697218"/>
                <a:gd name="connsiteX33" fmla="*/ 4560171 w 5716618"/>
                <a:gd name="connsiteY33" fmla="*/ 45570 h 697218"/>
                <a:gd name="connsiteX34" fmla="*/ 4609477 w 5716618"/>
                <a:gd name="connsiteY34" fmla="*/ 193488 h 697218"/>
                <a:gd name="connsiteX35" fmla="*/ 4699124 w 5716618"/>
                <a:gd name="connsiteY35" fmla="*/ 36605 h 697218"/>
                <a:gd name="connsiteX36" fmla="*/ 4761877 w 5716618"/>
                <a:gd name="connsiteY36" fmla="*/ 184523 h 697218"/>
                <a:gd name="connsiteX37" fmla="*/ 4864971 w 5716618"/>
                <a:gd name="connsiteY37" fmla="*/ 36605 h 697218"/>
                <a:gd name="connsiteX38" fmla="*/ 4900830 w 5716618"/>
                <a:gd name="connsiteY38" fmla="*/ 189005 h 697218"/>
                <a:gd name="connsiteX39" fmla="*/ 5008406 w 5716618"/>
                <a:gd name="connsiteY39" fmla="*/ 23158 h 697218"/>
                <a:gd name="connsiteX40" fmla="*/ 5048747 w 5716618"/>
                <a:gd name="connsiteY40" fmla="*/ 171076 h 697218"/>
                <a:gd name="connsiteX41" fmla="*/ 5160806 w 5716618"/>
                <a:gd name="connsiteY41" fmla="*/ 50052 h 697218"/>
                <a:gd name="connsiteX42" fmla="*/ 5205630 w 5716618"/>
                <a:gd name="connsiteY42" fmla="*/ 180041 h 697218"/>
                <a:gd name="connsiteX43" fmla="*/ 5368192 w 5716618"/>
                <a:gd name="connsiteY43" fmla="*/ 74914 h 697218"/>
                <a:gd name="connsiteX44" fmla="*/ 5716618 w 5716618"/>
                <a:gd name="connsiteY44" fmla="*/ 561041 h 697218"/>
                <a:gd name="connsiteX0" fmla="*/ 0 w 5645498"/>
                <a:gd name="connsiteY0" fmla="*/ 697574 h 697574"/>
                <a:gd name="connsiteX1" fmla="*/ 278029 w 5645498"/>
                <a:gd name="connsiteY1" fmla="*/ 105025 h 697574"/>
                <a:gd name="connsiteX2" fmla="*/ 588806 w 5645498"/>
                <a:gd name="connsiteY2" fmla="*/ 27997 h 697574"/>
                <a:gd name="connsiteX3" fmla="*/ 777065 w 5645498"/>
                <a:gd name="connsiteY3" fmla="*/ 157985 h 697574"/>
                <a:gd name="connsiteX4" fmla="*/ 1037041 w 5645498"/>
                <a:gd name="connsiteY4" fmla="*/ 36961 h 697574"/>
                <a:gd name="connsiteX5" fmla="*/ 1189441 w 5645498"/>
                <a:gd name="connsiteY5" fmla="*/ 162467 h 697574"/>
                <a:gd name="connsiteX6" fmla="*/ 1431488 w 5645498"/>
                <a:gd name="connsiteY6" fmla="*/ 45926 h 697574"/>
                <a:gd name="connsiteX7" fmla="*/ 1615265 w 5645498"/>
                <a:gd name="connsiteY7" fmla="*/ 166950 h 697574"/>
                <a:gd name="connsiteX8" fmla="*/ 1942477 w 5645498"/>
                <a:gd name="connsiteY8" fmla="*/ 180397 h 697574"/>
                <a:gd name="connsiteX9" fmla="*/ 2242794 w 5645498"/>
                <a:gd name="connsiteY9" fmla="*/ 41444 h 697574"/>
                <a:gd name="connsiteX10" fmla="*/ 2668618 w 5645498"/>
                <a:gd name="connsiteY10" fmla="*/ 27997 h 697574"/>
                <a:gd name="connsiteX11" fmla="*/ 2821018 w 5645498"/>
                <a:gd name="connsiteY11" fmla="*/ 207291 h 697574"/>
                <a:gd name="connsiteX12" fmla="*/ 3004794 w 5645498"/>
                <a:gd name="connsiteY12" fmla="*/ 202808 h 697574"/>
                <a:gd name="connsiteX13" fmla="*/ 3107888 w 5645498"/>
                <a:gd name="connsiteY13" fmla="*/ 50408 h 697574"/>
                <a:gd name="connsiteX14" fmla="*/ 3170641 w 5645498"/>
                <a:gd name="connsiteY14" fmla="*/ 189361 h 697574"/>
                <a:gd name="connsiteX15" fmla="*/ 3269253 w 5645498"/>
                <a:gd name="connsiteY15" fmla="*/ 45926 h 697574"/>
                <a:gd name="connsiteX16" fmla="*/ 3318559 w 5645498"/>
                <a:gd name="connsiteY16" fmla="*/ 175914 h 697574"/>
                <a:gd name="connsiteX17" fmla="*/ 3421653 w 5645498"/>
                <a:gd name="connsiteY17" fmla="*/ 32479 h 697574"/>
                <a:gd name="connsiteX18" fmla="*/ 3457512 w 5645498"/>
                <a:gd name="connsiteY18" fmla="*/ 162467 h 697574"/>
                <a:gd name="connsiteX19" fmla="*/ 3542677 w 5645498"/>
                <a:gd name="connsiteY19" fmla="*/ 59373 h 697574"/>
                <a:gd name="connsiteX20" fmla="*/ 3600947 w 5645498"/>
                <a:gd name="connsiteY20" fmla="*/ 193844 h 697574"/>
                <a:gd name="connsiteX21" fmla="*/ 3704041 w 5645498"/>
                <a:gd name="connsiteY21" fmla="*/ 41444 h 697574"/>
                <a:gd name="connsiteX22" fmla="*/ 3744383 w 5645498"/>
                <a:gd name="connsiteY22" fmla="*/ 193844 h 697574"/>
                <a:gd name="connsiteX23" fmla="*/ 3829547 w 5645498"/>
                <a:gd name="connsiteY23" fmla="*/ 41444 h 697574"/>
                <a:gd name="connsiteX24" fmla="*/ 3896783 w 5645498"/>
                <a:gd name="connsiteY24" fmla="*/ 202808 h 697574"/>
                <a:gd name="connsiteX25" fmla="*/ 3990912 w 5645498"/>
                <a:gd name="connsiteY25" fmla="*/ 41444 h 697574"/>
                <a:gd name="connsiteX26" fmla="*/ 4031253 w 5645498"/>
                <a:gd name="connsiteY26" fmla="*/ 189361 h 697574"/>
                <a:gd name="connsiteX27" fmla="*/ 4129865 w 5645498"/>
                <a:gd name="connsiteY27" fmla="*/ 41444 h 697574"/>
                <a:gd name="connsiteX28" fmla="*/ 4179171 w 5645498"/>
                <a:gd name="connsiteY28" fmla="*/ 202808 h 697574"/>
                <a:gd name="connsiteX29" fmla="*/ 4273300 w 5645498"/>
                <a:gd name="connsiteY29" fmla="*/ 50408 h 697574"/>
                <a:gd name="connsiteX30" fmla="*/ 4318124 w 5645498"/>
                <a:gd name="connsiteY30" fmla="*/ 171432 h 697574"/>
                <a:gd name="connsiteX31" fmla="*/ 4416736 w 5645498"/>
                <a:gd name="connsiteY31" fmla="*/ 32479 h 697574"/>
                <a:gd name="connsiteX32" fmla="*/ 4457077 w 5645498"/>
                <a:gd name="connsiteY32" fmla="*/ 166950 h 697574"/>
                <a:gd name="connsiteX33" fmla="*/ 4560171 w 5645498"/>
                <a:gd name="connsiteY33" fmla="*/ 45926 h 697574"/>
                <a:gd name="connsiteX34" fmla="*/ 4609477 w 5645498"/>
                <a:gd name="connsiteY34" fmla="*/ 193844 h 697574"/>
                <a:gd name="connsiteX35" fmla="*/ 4699124 w 5645498"/>
                <a:gd name="connsiteY35" fmla="*/ 36961 h 697574"/>
                <a:gd name="connsiteX36" fmla="*/ 4761877 w 5645498"/>
                <a:gd name="connsiteY36" fmla="*/ 184879 h 697574"/>
                <a:gd name="connsiteX37" fmla="*/ 4864971 w 5645498"/>
                <a:gd name="connsiteY37" fmla="*/ 36961 h 697574"/>
                <a:gd name="connsiteX38" fmla="*/ 4900830 w 5645498"/>
                <a:gd name="connsiteY38" fmla="*/ 189361 h 697574"/>
                <a:gd name="connsiteX39" fmla="*/ 5008406 w 5645498"/>
                <a:gd name="connsiteY39" fmla="*/ 23514 h 697574"/>
                <a:gd name="connsiteX40" fmla="*/ 5048747 w 5645498"/>
                <a:gd name="connsiteY40" fmla="*/ 171432 h 697574"/>
                <a:gd name="connsiteX41" fmla="*/ 5160806 w 5645498"/>
                <a:gd name="connsiteY41" fmla="*/ 50408 h 697574"/>
                <a:gd name="connsiteX42" fmla="*/ 5205630 w 5645498"/>
                <a:gd name="connsiteY42" fmla="*/ 180397 h 697574"/>
                <a:gd name="connsiteX43" fmla="*/ 5368192 w 5645498"/>
                <a:gd name="connsiteY43" fmla="*/ 75270 h 697574"/>
                <a:gd name="connsiteX44" fmla="*/ 5645498 w 5645498"/>
                <a:gd name="connsiteY44" fmla="*/ 632012 h 697574"/>
                <a:gd name="connsiteX0" fmla="*/ 0 w 5645498"/>
                <a:gd name="connsiteY0" fmla="*/ 697572 h 697572"/>
                <a:gd name="connsiteX1" fmla="*/ 278029 w 5645498"/>
                <a:gd name="connsiteY1" fmla="*/ 105023 h 697572"/>
                <a:gd name="connsiteX2" fmla="*/ 588806 w 5645498"/>
                <a:gd name="connsiteY2" fmla="*/ 27995 h 697572"/>
                <a:gd name="connsiteX3" fmla="*/ 777065 w 5645498"/>
                <a:gd name="connsiteY3" fmla="*/ 157983 h 697572"/>
                <a:gd name="connsiteX4" fmla="*/ 1037041 w 5645498"/>
                <a:gd name="connsiteY4" fmla="*/ 36959 h 697572"/>
                <a:gd name="connsiteX5" fmla="*/ 1189441 w 5645498"/>
                <a:gd name="connsiteY5" fmla="*/ 162465 h 697572"/>
                <a:gd name="connsiteX6" fmla="*/ 1431488 w 5645498"/>
                <a:gd name="connsiteY6" fmla="*/ 45924 h 697572"/>
                <a:gd name="connsiteX7" fmla="*/ 1615265 w 5645498"/>
                <a:gd name="connsiteY7" fmla="*/ 166948 h 697572"/>
                <a:gd name="connsiteX8" fmla="*/ 1942477 w 5645498"/>
                <a:gd name="connsiteY8" fmla="*/ 180395 h 697572"/>
                <a:gd name="connsiteX9" fmla="*/ 2242794 w 5645498"/>
                <a:gd name="connsiteY9" fmla="*/ 41442 h 697572"/>
                <a:gd name="connsiteX10" fmla="*/ 2668618 w 5645498"/>
                <a:gd name="connsiteY10" fmla="*/ 27995 h 697572"/>
                <a:gd name="connsiteX11" fmla="*/ 2821018 w 5645498"/>
                <a:gd name="connsiteY11" fmla="*/ 207289 h 697572"/>
                <a:gd name="connsiteX12" fmla="*/ 3004794 w 5645498"/>
                <a:gd name="connsiteY12" fmla="*/ 202806 h 697572"/>
                <a:gd name="connsiteX13" fmla="*/ 3107888 w 5645498"/>
                <a:gd name="connsiteY13" fmla="*/ 50406 h 697572"/>
                <a:gd name="connsiteX14" fmla="*/ 3170641 w 5645498"/>
                <a:gd name="connsiteY14" fmla="*/ 189359 h 697572"/>
                <a:gd name="connsiteX15" fmla="*/ 3269253 w 5645498"/>
                <a:gd name="connsiteY15" fmla="*/ 45924 h 697572"/>
                <a:gd name="connsiteX16" fmla="*/ 3318559 w 5645498"/>
                <a:gd name="connsiteY16" fmla="*/ 175912 h 697572"/>
                <a:gd name="connsiteX17" fmla="*/ 3421653 w 5645498"/>
                <a:gd name="connsiteY17" fmla="*/ 32477 h 697572"/>
                <a:gd name="connsiteX18" fmla="*/ 3457512 w 5645498"/>
                <a:gd name="connsiteY18" fmla="*/ 162465 h 697572"/>
                <a:gd name="connsiteX19" fmla="*/ 3542677 w 5645498"/>
                <a:gd name="connsiteY19" fmla="*/ 59371 h 697572"/>
                <a:gd name="connsiteX20" fmla="*/ 3600947 w 5645498"/>
                <a:gd name="connsiteY20" fmla="*/ 193842 h 697572"/>
                <a:gd name="connsiteX21" fmla="*/ 3704041 w 5645498"/>
                <a:gd name="connsiteY21" fmla="*/ 41442 h 697572"/>
                <a:gd name="connsiteX22" fmla="*/ 3744383 w 5645498"/>
                <a:gd name="connsiteY22" fmla="*/ 193842 h 697572"/>
                <a:gd name="connsiteX23" fmla="*/ 3829547 w 5645498"/>
                <a:gd name="connsiteY23" fmla="*/ 41442 h 697572"/>
                <a:gd name="connsiteX24" fmla="*/ 3896783 w 5645498"/>
                <a:gd name="connsiteY24" fmla="*/ 202806 h 697572"/>
                <a:gd name="connsiteX25" fmla="*/ 3990912 w 5645498"/>
                <a:gd name="connsiteY25" fmla="*/ 41442 h 697572"/>
                <a:gd name="connsiteX26" fmla="*/ 4031253 w 5645498"/>
                <a:gd name="connsiteY26" fmla="*/ 189359 h 697572"/>
                <a:gd name="connsiteX27" fmla="*/ 4129865 w 5645498"/>
                <a:gd name="connsiteY27" fmla="*/ 41442 h 697572"/>
                <a:gd name="connsiteX28" fmla="*/ 4179171 w 5645498"/>
                <a:gd name="connsiteY28" fmla="*/ 202806 h 697572"/>
                <a:gd name="connsiteX29" fmla="*/ 4273300 w 5645498"/>
                <a:gd name="connsiteY29" fmla="*/ 50406 h 697572"/>
                <a:gd name="connsiteX30" fmla="*/ 4318124 w 5645498"/>
                <a:gd name="connsiteY30" fmla="*/ 171430 h 697572"/>
                <a:gd name="connsiteX31" fmla="*/ 4416736 w 5645498"/>
                <a:gd name="connsiteY31" fmla="*/ 32477 h 697572"/>
                <a:gd name="connsiteX32" fmla="*/ 4457077 w 5645498"/>
                <a:gd name="connsiteY32" fmla="*/ 166948 h 697572"/>
                <a:gd name="connsiteX33" fmla="*/ 4560171 w 5645498"/>
                <a:gd name="connsiteY33" fmla="*/ 45924 h 697572"/>
                <a:gd name="connsiteX34" fmla="*/ 4609477 w 5645498"/>
                <a:gd name="connsiteY34" fmla="*/ 193842 h 697572"/>
                <a:gd name="connsiteX35" fmla="*/ 4699124 w 5645498"/>
                <a:gd name="connsiteY35" fmla="*/ 36959 h 697572"/>
                <a:gd name="connsiteX36" fmla="*/ 4761877 w 5645498"/>
                <a:gd name="connsiteY36" fmla="*/ 184877 h 697572"/>
                <a:gd name="connsiteX37" fmla="*/ 4864971 w 5645498"/>
                <a:gd name="connsiteY37" fmla="*/ 36959 h 697572"/>
                <a:gd name="connsiteX38" fmla="*/ 4900830 w 5645498"/>
                <a:gd name="connsiteY38" fmla="*/ 189359 h 697572"/>
                <a:gd name="connsiteX39" fmla="*/ 5008406 w 5645498"/>
                <a:gd name="connsiteY39" fmla="*/ 23512 h 697572"/>
                <a:gd name="connsiteX40" fmla="*/ 5048747 w 5645498"/>
                <a:gd name="connsiteY40" fmla="*/ 171430 h 697572"/>
                <a:gd name="connsiteX41" fmla="*/ 5160806 w 5645498"/>
                <a:gd name="connsiteY41" fmla="*/ 50406 h 697572"/>
                <a:gd name="connsiteX42" fmla="*/ 5205630 w 5645498"/>
                <a:gd name="connsiteY42" fmla="*/ 180395 h 697572"/>
                <a:gd name="connsiteX43" fmla="*/ 5368192 w 5645498"/>
                <a:gd name="connsiteY43" fmla="*/ 75268 h 697572"/>
                <a:gd name="connsiteX44" fmla="*/ 5645498 w 5645498"/>
                <a:gd name="connsiteY44" fmla="*/ 632010 h 697572"/>
                <a:gd name="connsiteX0" fmla="*/ 0 w 5645498"/>
                <a:gd name="connsiteY0" fmla="*/ 697574 h 697574"/>
                <a:gd name="connsiteX1" fmla="*/ 278029 w 5645498"/>
                <a:gd name="connsiteY1" fmla="*/ 105025 h 697574"/>
                <a:gd name="connsiteX2" fmla="*/ 588806 w 5645498"/>
                <a:gd name="connsiteY2" fmla="*/ 27997 h 697574"/>
                <a:gd name="connsiteX3" fmla="*/ 777065 w 5645498"/>
                <a:gd name="connsiteY3" fmla="*/ 157985 h 697574"/>
                <a:gd name="connsiteX4" fmla="*/ 1037041 w 5645498"/>
                <a:gd name="connsiteY4" fmla="*/ 36961 h 697574"/>
                <a:gd name="connsiteX5" fmla="*/ 1189441 w 5645498"/>
                <a:gd name="connsiteY5" fmla="*/ 162467 h 697574"/>
                <a:gd name="connsiteX6" fmla="*/ 1431488 w 5645498"/>
                <a:gd name="connsiteY6" fmla="*/ 45926 h 697574"/>
                <a:gd name="connsiteX7" fmla="*/ 1615265 w 5645498"/>
                <a:gd name="connsiteY7" fmla="*/ 166950 h 697574"/>
                <a:gd name="connsiteX8" fmla="*/ 1942477 w 5645498"/>
                <a:gd name="connsiteY8" fmla="*/ 180397 h 697574"/>
                <a:gd name="connsiteX9" fmla="*/ 2242794 w 5645498"/>
                <a:gd name="connsiteY9" fmla="*/ 41444 h 697574"/>
                <a:gd name="connsiteX10" fmla="*/ 2668618 w 5645498"/>
                <a:gd name="connsiteY10" fmla="*/ 27997 h 697574"/>
                <a:gd name="connsiteX11" fmla="*/ 2821018 w 5645498"/>
                <a:gd name="connsiteY11" fmla="*/ 207291 h 697574"/>
                <a:gd name="connsiteX12" fmla="*/ 3004794 w 5645498"/>
                <a:gd name="connsiteY12" fmla="*/ 202808 h 697574"/>
                <a:gd name="connsiteX13" fmla="*/ 3107888 w 5645498"/>
                <a:gd name="connsiteY13" fmla="*/ 50408 h 697574"/>
                <a:gd name="connsiteX14" fmla="*/ 3170641 w 5645498"/>
                <a:gd name="connsiteY14" fmla="*/ 189361 h 697574"/>
                <a:gd name="connsiteX15" fmla="*/ 3269253 w 5645498"/>
                <a:gd name="connsiteY15" fmla="*/ 45926 h 697574"/>
                <a:gd name="connsiteX16" fmla="*/ 3318559 w 5645498"/>
                <a:gd name="connsiteY16" fmla="*/ 175914 h 697574"/>
                <a:gd name="connsiteX17" fmla="*/ 3421653 w 5645498"/>
                <a:gd name="connsiteY17" fmla="*/ 32479 h 697574"/>
                <a:gd name="connsiteX18" fmla="*/ 3457512 w 5645498"/>
                <a:gd name="connsiteY18" fmla="*/ 162467 h 697574"/>
                <a:gd name="connsiteX19" fmla="*/ 3542677 w 5645498"/>
                <a:gd name="connsiteY19" fmla="*/ 59373 h 697574"/>
                <a:gd name="connsiteX20" fmla="*/ 3600947 w 5645498"/>
                <a:gd name="connsiteY20" fmla="*/ 193844 h 697574"/>
                <a:gd name="connsiteX21" fmla="*/ 3704041 w 5645498"/>
                <a:gd name="connsiteY21" fmla="*/ 41444 h 697574"/>
                <a:gd name="connsiteX22" fmla="*/ 3744383 w 5645498"/>
                <a:gd name="connsiteY22" fmla="*/ 193844 h 697574"/>
                <a:gd name="connsiteX23" fmla="*/ 3829547 w 5645498"/>
                <a:gd name="connsiteY23" fmla="*/ 41444 h 697574"/>
                <a:gd name="connsiteX24" fmla="*/ 3896783 w 5645498"/>
                <a:gd name="connsiteY24" fmla="*/ 202808 h 697574"/>
                <a:gd name="connsiteX25" fmla="*/ 3990912 w 5645498"/>
                <a:gd name="connsiteY25" fmla="*/ 41444 h 697574"/>
                <a:gd name="connsiteX26" fmla="*/ 4031253 w 5645498"/>
                <a:gd name="connsiteY26" fmla="*/ 189361 h 697574"/>
                <a:gd name="connsiteX27" fmla="*/ 4129865 w 5645498"/>
                <a:gd name="connsiteY27" fmla="*/ 41444 h 697574"/>
                <a:gd name="connsiteX28" fmla="*/ 4179171 w 5645498"/>
                <a:gd name="connsiteY28" fmla="*/ 202808 h 697574"/>
                <a:gd name="connsiteX29" fmla="*/ 4273300 w 5645498"/>
                <a:gd name="connsiteY29" fmla="*/ 50408 h 697574"/>
                <a:gd name="connsiteX30" fmla="*/ 4318124 w 5645498"/>
                <a:gd name="connsiteY30" fmla="*/ 171432 h 697574"/>
                <a:gd name="connsiteX31" fmla="*/ 4416736 w 5645498"/>
                <a:gd name="connsiteY31" fmla="*/ 32479 h 697574"/>
                <a:gd name="connsiteX32" fmla="*/ 4457077 w 5645498"/>
                <a:gd name="connsiteY32" fmla="*/ 166950 h 697574"/>
                <a:gd name="connsiteX33" fmla="*/ 4560171 w 5645498"/>
                <a:gd name="connsiteY33" fmla="*/ 45926 h 697574"/>
                <a:gd name="connsiteX34" fmla="*/ 4609477 w 5645498"/>
                <a:gd name="connsiteY34" fmla="*/ 193844 h 697574"/>
                <a:gd name="connsiteX35" fmla="*/ 4699124 w 5645498"/>
                <a:gd name="connsiteY35" fmla="*/ 36961 h 697574"/>
                <a:gd name="connsiteX36" fmla="*/ 4761877 w 5645498"/>
                <a:gd name="connsiteY36" fmla="*/ 184879 h 697574"/>
                <a:gd name="connsiteX37" fmla="*/ 4864971 w 5645498"/>
                <a:gd name="connsiteY37" fmla="*/ 36961 h 697574"/>
                <a:gd name="connsiteX38" fmla="*/ 4900830 w 5645498"/>
                <a:gd name="connsiteY38" fmla="*/ 189361 h 697574"/>
                <a:gd name="connsiteX39" fmla="*/ 5008406 w 5645498"/>
                <a:gd name="connsiteY39" fmla="*/ 23514 h 697574"/>
                <a:gd name="connsiteX40" fmla="*/ 5048747 w 5645498"/>
                <a:gd name="connsiteY40" fmla="*/ 171432 h 697574"/>
                <a:gd name="connsiteX41" fmla="*/ 5160806 w 5645498"/>
                <a:gd name="connsiteY41" fmla="*/ 50408 h 697574"/>
                <a:gd name="connsiteX42" fmla="*/ 5205630 w 5645498"/>
                <a:gd name="connsiteY42" fmla="*/ 180397 h 697574"/>
                <a:gd name="connsiteX43" fmla="*/ 5368192 w 5645498"/>
                <a:gd name="connsiteY43" fmla="*/ 75270 h 697574"/>
                <a:gd name="connsiteX44" fmla="*/ 5645498 w 5645498"/>
                <a:gd name="connsiteY44" fmla="*/ 632012 h 6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45498" h="697574">
                  <a:moveTo>
                    <a:pt x="0" y="697574"/>
                  </a:moveTo>
                  <a:cubicBezTo>
                    <a:pt x="220603" y="531623"/>
                    <a:pt x="95228" y="273575"/>
                    <a:pt x="278029" y="105025"/>
                  </a:cubicBezTo>
                  <a:cubicBezTo>
                    <a:pt x="468087" y="148320"/>
                    <a:pt x="505633" y="19170"/>
                    <a:pt x="588806" y="27997"/>
                  </a:cubicBezTo>
                  <a:cubicBezTo>
                    <a:pt x="671979" y="36824"/>
                    <a:pt x="702359" y="156491"/>
                    <a:pt x="777065" y="157985"/>
                  </a:cubicBezTo>
                  <a:cubicBezTo>
                    <a:pt x="851771" y="159479"/>
                    <a:pt x="968312" y="36214"/>
                    <a:pt x="1037041" y="36961"/>
                  </a:cubicBezTo>
                  <a:cubicBezTo>
                    <a:pt x="1105770" y="37708"/>
                    <a:pt x="1123700" y="160973"/>
                    <a:pt x="1189441" y="162467"/>
                  </a:cubicBezTo>
                  <a:cubicBezTo>
                    <a:pt x="1255182" y="163961"/>
                    <a:pt x="1360517" y="45179"/>
                    <a:pt x="1431488" y="45926"/>
                  </a:cubicBezTo>
                  <a:cubicBezTo>
                    <a:pt x="1502459" y="46673"/>
                    <a:pt x="1530100" y="144538"/>
                    <a:pt x="1615265" y="166950"/>
                  </a:cubicBezTo>
                  <a:cubicBezTo>
                    <a:pt x="1700430" y="189362"/>
                    <a:pt x="1837889" y="201315"/>
                    <a:pt x="1942477" y="180397"/>
                  </a:cubicBezTo>
                  <a:cubicBezTo>
                    <a:pt x="2047065" y="159479"/>
                    <a:pt x="2121771" y="66844"/>
                    <a:pt x="2242794" y="41444"/>
                  </a:cubicBezTo>
                  <a:cubicBezTo>
                    <a:pt x="2363818" y="16044"/>
                    <a:pt x="2572247" y="356"/>
                    <a:pt x="2668618" y="27997"/>
                  </a:cubicBezTo>
                  <a:cubicBezTo>
                    <a:pt x="2764989" y="55638"/>
                    <a:pt x="2764989" y="178156"/>
                    <a:pt x="2821018" y="207291"/>
                  </a:cubicBezTo>
                  <a:cubicBezTo>
                    <a:pt x="2877047" y="236426"/>
                    <a:pt x="2956982" y="228955"/>
                    <a:pt x="3004794" y="202808"/>
                  </a:cubicBezTo>
                  <a:cubicBezTo>
                    <a:pt x="3052606" y="176661"/>
                    <a:pt x="3080247" y="52649"/>
                    <a:pt x="3107888" y="50408"/>
                  </a:cubicBezTo>
                  <a:cubicBezTo>
                    <a:pt x="3135529" y="48167"/>
                    <a:pt x="3143747" y="190108"/>
                    <a:pt x="3170641" y="189361"/>
                  </a:cubicBezTo>
                  <a:cubicBezTo>
                    <a:pt x="3197535" y="188614"/>
                    <a:pt x="3244600" y="48167"/>
                    <a:pt x="3269253" y="45926"/>
                  </a:cubicBezTo>
                  <a:cubicBezTo>
                    <a:pt x="3293906" y="43685"/>
                    <a:pt x="3293159" y="178155"/>
                    <a:pt x="3318559" y="175914"/>
                  </a:cubicBezTo>
                  <a:cubicBezTo>
                    <a:pt x="3343959" y="173673"/>
                    <a:pt x="3398494" y="34720"/>
                    <a:pt x="3421653" y="32479"/>
                  </a:cubicBezTo>
                  <a:cubicBezTo>
                    <a:pt x="3444812" y="30238"/>
                    <a:pt x="3437341" y="157985"/>
                    <a:pt x="3457512" y="162467"/>
                  </a:cubicBezTo>
                  <a:cubicBezTo>
                    <a:pt x="3477683" y="166949"/>
                    <a:pt x="3518771" y="54144"/>
                    <a:pt x="3542677" y="59373"/>
                  </a:cubicBezTo>
                  <a:cubicBezTo>
                    <a:pt x="3566583" y="64602"/>
                    <a:pt x="3574053" y="196832"/>
                    <a:pt x="3600947" y="193844"/>
                  </a:cubicBezTo>
                  <a:cubicBezTo>
                    <a:pt x="3627841" y="190856"/>
                    <a:pt x="3680135" y="41444"/>
                    <a:pt x="3704041" y="41444"/>
                  </a:cubicBezTo>
                  <a:cubicBezTo>
                    <a:pt x="3727947" y="41444"/>
                    <a:pt x="3723465" y="193844"/>
                    <a:pt x="3744383" y="193844"/>
                  </a:cubicBezTo>
                  <a:cubicBezTo>
                    <a:pt x="3765301" y="193844"/>
                    <a:pt x="3804147" y="39950"/>
                    <a:pt x="3829547" y="41444"/>
                  </a:cubicBezTo>
                  <a:cubicBezTo>
                    <a:pt x="3854947" y="42938"/>
                    <a:pt x="3869889" y="202808"/>
                    <a:pt x="3896783" y="202808"/>
                  </a:cubicBezTo>
                  <a:cubicBezTo>
                    <a:pt x="3923677" y="202808"/>
                    <a:pt x="3968500" y="43685"/>
                    <a:pt x="3990912" y="41444"/>
                  </a:cubicBezTo>
                  <a:cubicBezTo>
                    <a:pt x="4013324" y="39203"/>
                    <a:pt x="4008094" y="189361"/>
                    <a:pt x="4031253" y="189361"/>
                  </a:cubicBezTo>
                  <a:cubicBezTo>
                    <a:pt x="4054412" y="189361"/>
                    <a:pt x="4105212" y="39203"/>
                    <a:pt x="4129865" y="41444"/>
                  </a:cubicBezTo>
                  <a:cubicBezTo>
                    <a:pt x="4154518" y="43685"/>
                    <a:pt x="4155265" y="201314"/>
                    <a:pt x="4179171" y="202808"/>
                  </a:cubicBezTo>
                  <a:cubicBezTo>
                    <a:pt x="4203077" y="204302"/>
                    <a:pt x="4250141" y="55637"/>
                    <a:pt x="4273300" y="50408"/>
                  </a:cubicBezTo>
                  <a:cubicBezTo>
                    <a:pt x="4296459" y="45179"/>
                    <a:pt x="4294218" y="174420"/>
                    <a:pt x="4318124" y="171432"/>
                  </a:cubicBezTo>
                  <a:cubicBezTo>
                    <a:pt x="4342030" y="168444"/>
                    <a:pt x="4393577" y="33226"/>
                    <a:pt x="4416736" y="32479"/>
                  </a:cubicBezTo>
                  <a:cubicBezTo>
                    <a:pt x="4439895" y="31732"/>
                    <a:pt x="4433171" y="164709"/>
                    <a:pt x="4457077" y="166950"/>
                  </a:cubicBezTo>
                  <a:cubicBezTo>
                    <a:pt x="4480983" y="169191"/>
                    <a:pt x="4534771" y="41444"/>
                    <a:pt x="4560171" y="45926"/>
                  </a:cubicBezTo>
                  <a:cubicBezTo>
                    <a:pt x="4585571" y="50408"/>
                    <a:pt x="4586318" y="195338"/>
                    <a:pt x="4609477" y="193844"/>
                  </a:cubicBezTo>
                  <a:cubicBezTo>
                    <a:pt x="4632636" y="192350"/>
                    <a:pt x="4673724" y="38455"/>
                    <a:pt x="4699124" y="36961"/>
                  </a:cubicBezTo>
                  <a:cubicBezTo>
                    <a:pt x="4724524" y="35467"/>
                    <a:pt x="4734236" y="184879"/>
                    <a:pt x="4761877" y="184879"/>
                  </a:cubicBezTo>
                  <a:cubicBezTo>
                    <a:pt x="4789518" y="184879"/>
                    <a:pt x="4841812" y="36214"/>
                    <a:pt x="4864971" y="36961"/>
                  </a:cubicBezTo>
                  <a:cubicBezTo>
                    <a:pt x="4888130" y="37708"/>
                    <a:pt x="4876924" y="191602"/>
                    <a:pt x="4900830" y="189361"/>
                  </a:cubicBezTo>
                  <a:cubicBezTo>
                    <a:pt x="4924736" y="187120"/>
                    <a:pt x="4983753" y="26502"/>
                    <a:pt x="5008406" y="23514"/>
                  </a:cubicBezTo>
                  <a:cubicBezTo>
                    <a:pt x="5033059" y="20526"/>
                    <a:pt x="5023347" y="166950"/>
                    <a:pt x="5048747" y="171432"/>
                  </a:cubicBezTo>
                  <a:cubicBezTo>
                    <a:pt x="5074147" y="175914"/>
                    <a:pt x="5134659" y="48914"/>
                    <a:pt x="5160806" y="50408"/>
                  </a:cubicBezTo>
                  <a:cubicBezTo>
                    <a:pt x="5186953" y="51902"/>
                    <a:pt x="5171066" y="176253"/>
                    <a:pt x="5205630" y="180397"/>
                  </a:cubicBezTo>
                  <a:cubicBezTo>
                    <a:pt x="5240194" y="184541"/>
                    <a:pt x="5294881" y="1"/>
                    <a:pt x="5368192" y="75270"/>
                  </a:cubicBezTo>
                  <a:cubicBezTo>
                    <a:pt x="5441503" y="150539"/>
                    <a:pt x="5545691" y="341024"/>
                    <a:pt x="5645498" y="632012"/>
                  </a:cubicBezTo>
                </a:path>
              </a:pathLst>
            </a:custGeom>
            <a:ln w="1905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3" name="Cube 22"/>
            <p:cNvSpPr/>
            <p:nvPr/>
          </p:nvSpPr>
          <p:spPr>
            <a:xfrm rot="16200000">
              <a:off x="4578604" y="1036750"/>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4" name="Cube 23"/>
            <p:cNvSpPr/>
            <p:nvPr/>
          </p:nvSpPr>
          <p:spPr>
            <a:xfrm rot="16200000">
              <a:off x="4362580" y="1036750"/>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5" name="Cube 24"/>
            <p:cNvSpPr/>
            <p:nvPr/>
          </p:nvSpPr>
          <p:spPr>
            <a:xfrm rot="16200000">
              <a:off x="4146556" y="1036750"/>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6" name="Cube 25"/>
            <p:cNvSpPr/>
            <p:nvPr/>
          </p:nvSpPr>
          <p:spPr>
            <a:xfrm rot="16200000">
              <a:off x="3930532" y="1036750"/>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7" name="Cube 26"/>
            <p:cNvSpPr/>
            <p:nvPr/>
          </p:nvSpPr>
          <p:spPr>
            <a:xfrm rot="16200000">
              <a:off x="3714508" y="1036750"/>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8" name="Cube 27"/>
            <p:cNvSpPr/>
            <p:nvPr/>
          </p:nvSpPr>
          <p:spPr>
            <a:xfrm rot="16200000">
              <a:off x="3498484" y="1036750"/>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29" name="Cube 28"/>
            <p:cNvSpPr/>
            <p:nvPr/>
          </p:nvSpPr>
          <p:spPr>
            <a:xfrm rot="16200000">
              <a:off x="4578604" y="1612815"/>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0" name="Cube 29"/>
            <p:cNvSpPr/>
            <p:nvPr/>
          </p:nvSpPr>
          <p:spPr>
            <a:xfrm rot="16200000">
              <a:off x="4362580" y="1612815"/>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1" name="Cube 30"/>
            <p:cNvSpPr/>
            <p:nvPr/>
          </p:nvSpPr>
          <p:spPr>
            <a:xfrm rot="16200000">
              <a:off x="4146556" y="1612815"/>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2" name="Cube 31"/>
            <p:cNvSpPr/>
            <p:nvPr/>
          </p:nvSpPr>
          <p:spPr>
            <a:xfrm rot="16200000">
              <a:off x="3930532" y="1612815"/>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3" name="Cube 32"/>
            <p:cNvSpPr/>
            <p:nvPr/>
          </p:nvSpPr>
          <p:spPr>
            <a:xfrm rot="16200000">
              <a:off x="3714508" y="1612815"/>
              <a:ext cx="360040" cy="288032"/>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4" name="Cube 33"/>
            <p:cNvSpPr/>
            <p:nvPr/>
          </p:nvSpPr>
          <p:spPr>
            <a:xfrm rot="16200000">
              <a:off x="3498484" y="1612815"/>
              <a:ext cx="360040" cy="288032"/>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5" name="Cube 34"/>
            <p:cNvSpPr/>
            <p:nvPr/>
          </p:nvSpPr>
          <p:spPr>
            <a:xfrm rot="16200000">
              <a:off x="5431594" y="848900"/>
              <a:ext cx="360040" cy="612936"/>
            </a:xfrm>
            <a:prstGeom prst="cub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6" name="Cube 35"/>
            <p:cNvSpPr/>
            <p:nvPr/>
          </p:nvSpPr>
          <p:spPr>
            <a:xfrm rot="16200000">
              <a:off x="5437214" y="1425432"/>
              <a:ext cx="360040" cy="612000"/>
            </a:xfrm>
            <a:prstGeom prst="cub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7" name="Cube 36"/>
            <p:cNvSpPr/>
            <p:nvPr/>
          </p:nvSpPr>
          <p:spPr>
            <a:xfrm rot="16200000">
              <a:off x="8363190" y="1108761"/>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8" name="Cube 37"/>
            <p:cNvSpPr/>
            <p:nvPr/>
          </p:nvSpPr>
          <p:spPr>
            <a:xfrm rot="16200000">
              <a:off x="8291182" y="1108761"/>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39" name="Cube 38"/>
            <p:cNvSpPr/>
            <p:nvPr/>
          </p:nvSpPr>
          <p:spPr>
            <a:xfrm rot="16200000">
              <a:off x="8219174" y="1108761"/>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0" name="Cube 39"/>
            <p:cNvSpPr/>
            <p:nvPr/>
          </p:nvSpPr>
          <p:spPr>
            <a:xfrm rot="16200000">
              <a:off x="8147166" y="1108761"/>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1" name="Cube 40"/>
            <p:cNvSpPr/>
            <p:nvPr/>
          </p:nvSpPr>
          <p:spPr>
            <a:xfrm rot="16200000">
              <a:off x="8075158" y="1108762"/>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2" name="Cube 41"/>
            <p:cNvSpPr/>
            <p:nvPr/>
          </p:nvSpPr>
          <p:spPr>
            <a:xfrm rot="16200000">
              <a:off x="8003150" y="1108762"/>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3" name="Cube 42"/>
            <p:cNvSpPr/>
            <p:nvPr/>
          </p:nvSpPr>
          <p:spPr>
            <a:xfrm rot="16200000">
              <a:off x="7931142" y="1108762"/>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4" name="Cube 43"/>
            <p:cNvSpPr/>
            <p:nvPr/>
          </p:nvSpPr>
          <p:spPr>
            <a:xfrm rot="16200000">
              <a:off x="7859134" y="1108762"/>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5" name="Cube 44"/>
            <p:cNvSpPr/>
            <p:nvPr/>
          </p:nvSpPr>
          <p:spPr>
            <a:xfrm rot="16200000">
              <a:off x="7787126" y="110876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6" name="Cube 45"/>
            <p:cNvSpPr/>
            <p:nvPr/>
          </p:nvSpPr>
          <p:spPr>
            <a:xfrm rot="16200000">
              <a:off x="7715118" y="110876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7" name="Cube 46"/>
            <p:cNvSpPr/>
            <p:nvPr/>
          </p:nvSpPr>
          <p:spPr>
            <a:xfrm rot="16200000">
              <a:off x="7643110" y="110876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8" name="Cube 47"/>
            <p:cNvSpPr/>
            <p:nvPr/>
          </p:nvSpPr>
          <p:spPr>
            <a:xfrm rot="16200000">
              <a:off x="7571102" y="110876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49" name="Cube 48"/>
            <p:cNvSpPr/>
            <p:nvPr/>
          </p:nvSpPr>
          <p:spPr>
            <a:xfrm rot="16200000">
              <a:off x="7499094" y="1108765"/>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0" name="Cube 49"/>
            <p:cNvSpPr/>
            <p:nvPr/>
          </p:nvSpPr>
          <p:spPr>
            <a:xfrm rot="16200000">
              <a:off x="7427086" y="1108765"/>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1" name="Cube 50"/>
            <p:cNvSpPr/>
            <p:nvPr/>
          </p:nvSpPr>
          <p:spPr>
            <a:xfrm rot="16200000">
              <a:off x="7355078" y="1108765"/>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2" name="Cube 51"/>
            <p:cNvSpPr/>
            <p:nvPr/>
          </p:nvSpPr>
          <p:spPr>
            <a:xfrm rot="16200000">
              <a:off x="7283070" y="1108765"/>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3" name="Cube 52"/>
            <p:cNvSpPr/>
            <p:nvPr/>
          </p:nvSpPr>
          <p:spPr>
            <a:xfrm rot="16200000">
              <a:off x="7211062" y="1108761"/>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4" name="Cube 53"/>
            <p:cNvSpPr/>
            <p:nvPr/>
          </p:nvSpPr>
          <p:spPr>
            <a:xfrm rot="16200000">
              <a:off x="7139054" y="1108761"/>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5" name="Cube 54"/>
            <p:cNvSpPr/>
            <p:nvPr/>
          </p:nvSpPr>
          <p:spPr>
            <a:xfrm rot="16200000">
              <a:off x="7067046" y="1108761"/>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6" name="Cube 55"/>
            <p:cNvSpPr/>
            <p:nvPr/>
          </p:nvSpPr>
          <p:spPr>
            <a:xfrm rot="16200000">
              <a:off x="6995038" y="1108761"/>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7" name="Cube 56"/>
            <p:cNvSpPr/>
            <p:nvPr/>
          </p:nvSpPr>
          <p:spPr>
            <a:xfrm rot="16200000">
              <a:off x="6923030" y="1108762"/>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8" name="Cube 57"/>
            <p:cNvSpPr/>
            <p:nvPr/>
          </p:nvSpPr>
          <p:spPr>
            <a:xfrm rot="16200000">
              <a:off x="6851022" y="1108762"/>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59" name="Cube 58"/>
            <p:cNvSpPr/>
            <p:nvPr/>
          </p:nvSpPr>
          <p:spPr>
            <a:xfrm rot="16200000">
              <a:off x="6779014" y="1108762"/>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0" name="Cube 59"/>
            <p:cNvSpPr/>
            <p:nvPr/>
          </p:nvSpPr>
          <p:spPr>
            <a:xfrm rot="16200000">
              <a:off x="6707006" y="1108762"/>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1" name="Cube 60"/>
            <p:cNvSpPr/>
            <p:nvPr/>
          </p:nvSpPr>
          <p:spPr>
            <a:xfrm rot="16200000">
              <a:off x="6634998" y="110876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2" name="Cube 61"/>
            <p:cNvSpPr/>
            <p:nvPr/>
          </p:nvSpPr>
          <p:spPr>
            <a:xfrm rot="16200000">
              <a:off x="6562990" y="110876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3" name="Cube 62"/>
            <p:cNvSpPr/>
            <p:nvPr/>
          </p:nvSpPr>
          <p:spPr>
            <a:xfrm rot="16200000">
              <a:off x="6490982" y="110876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4" name="Cube 63"/>
            <p:cNvSpPr/>
            <p:nvPr/>
          </p:nvSpPr>
          <p:spPr>
            <a:xfrm rot="16200000">
              <a:off x="6418974" y="110876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5" name="Cube 64"/>
            <p:cNvSpPr/>
            <p:nvPr/>
          </p:nvSpPr>
          <p:spPr>
            <a:xfrm rot="16200000">
              <a:off x="6346966" y="1108765"/>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6" name="Cube 65"/>
            <p:cNvSpPr/>
            <p:nvPr/>
          </p:nvSpPr>
          <p:spPr>
            <a:xfrm rot="16200000">
              <a:off x="6274958" y="1108765"/>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7" name="Cube 66"/>
            <p:cNvSpPr/>
            <p:nvPr/>
          </p:nvSpPr>
          <p:spPr>
            <a:xfrm rot="16200000">
              <a:off x="6202950" y="1108765"/>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8" name="Cube 67"/>
            <p:cNvSpPr/>
            <p:nvPr/>
          </p:nvSpPr>
          <p:spPr>
            <a:xfrm rot="16200000">
              <a:off x="6130942" y="1108765"/>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69" name="Cube 68"/>
            <p:cNvSpPr/>
            <p:nvPr/>
          </p:nvSpPr>
          <p:spPr>
            <a:xfrm rot="16200000">
              <a:off x="8363190" y="1684828"/>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0" name="Cube 69"/>
            <p:cNvSpPr/>
            <p:nvPr/>
          </p:nvSpPr>
          <p:spPr>
            <a:xfrm rot="16200000">
              <a:off x="8291182" y="1684823"/>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1" name="Cube 70"/>
            <p:cNvSpPr/>
            <p:nvPr/>
          </p:nvSpPr>
          <p:spPr>
            <a:xfrm rot="16200000">
              <a:off x="8219174" y="1684823"/>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2" name="Cube 71"/>
            <p:cNvSpPr/>
            <p:nvPr/>
          </p:nvSpPr>
          <p:spPr>
            <a:xfrm rot="16200000">
              <a:off x="8147166" y="1684823"/>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3" name="Cube 72"/>
            <p:cNvSpPr/>
            <p:nvPr/>
          </p:nvSpPr>
          <p:spPr>
            <a:xfrm rot="16200000">
              <a:off x="8075158" y="1684823"/>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4" name="Cube 73"/>
            <p:cNvSpPr/>
            <p:nvPr/>
          </p:nvSpPr>
          <p:spPr>
            <a:xfrm rot="16200000">
              <a:off x="8003150" y="168482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5" name="Cube 74"/>
            <p:cNvSpPr/>
            <p:nvPr/>
          </p:nvSpPr>
          <p:spPr>
            <a:xfrm rot="16200000">
              <a:off x="7931142" y="168482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6" name="Cube 75"/>
            <p:cNvSpPr/>
            <p:nvPr/>
          </p:nvSpPr>
          <p:spPr>
            <a:xfrm rot="16200000">
              <a:off x="7859134" y="168482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7" name="Cube 76"/>
            <p:cNvSpPr/>
            <p:nvPr/>
          </p:nvSpPr>
          <p:spPr>
            <a:xfrm rot="16200000">
              <a:off x="7787126" y="168482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8" name="Cube 77"/>
            <p:cNvSpPr/>
            <p:nvPr/>
          </p:nvSpPr>
          <p:spPr>
            <a:xfrm rot="16200000">
              <a:off x="7715118" y="1684826"/>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79" name="Cube 78"/>
            <p:cNvSpPr/>
            <p:nvPr/>
          </p:nvSpPr>
          <p:spPr>
            <a:xfrm rot="16200000">
              <a:off x="7643110" y="1684826"/>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0" name="Cube 79"/>
            <p:cNvSpPr/>
            <p:nvPr/>
          </p:nvSpPr>
          <p:spPr>
            <a:xfrm rot="16200000">
              <a:off x="7571102" y="1684826"/>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1" name="Cube 80"/>
            <p:cNvSpPr/>
            <p:nvPr/>
          </p:nvSpPr>
          <p:spPr>
            <a:xfrm rot="16200000">
              <a:off x="7499094" y="1684826"/>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2" name="Cube 81"/>
            <p:cNvSpPr/>
            <p:nvPr/>
          </p:nvSpPr>
          <p:spPr>
            <a:xfrm rot="16200000">
              <a:off x="7427086" y="1684827"/>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3" name="Cube 82"/>
            <p:cNvSpPr/>
            <p:nvPr/>
          </p:nvSpPr>
          <p:spPr>
            <a:xfrm rot="16200000">
              <a:off x="7355078" y="1684827"/>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4" name="Cube 83"/>
            <p:cNvSpPr/>
            <p:nvPr/>
          </p:nvSpPr>
          <p:spPr>
            <a:xfrm rot="16200000">
              <a:off x="7283070" y="1684827"/>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5" name="Cube 84"/>
            <p:cNvSpPr/>
            <p:nvPr/>
          </p:nvSpPr>
          <p:spPr>
            <a:xfrm rot="16200000">
              <a:off x="7211062" y="1684827"/>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6" name="Cube 85"/>
            <p:cNvSpPr/>
            <p:nvPr/>
          </p:nvSpPr>
          <p:spPr>
            <a:xfrm rot="16200000">
              <a:off x="7139054" y="1684823"/>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7" name="Cube 86"/>
            <p:cNvSpPr/>
            <p:nvPr/>
          </p:nvSpPr>
          <p:spPr>
            <a:xfrm rot="16200000">
              <a:off x="7067046" y="1684823"/>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8" name="Cube 87"/>
            <p:cNvSpPr/>
            <p:nvPr/>
          </p:nvSpPr>
          <p:spPr>
            <a:xfrm rot="16200000">
              <a:off x="6995038" y="1684823"/>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89" name="Cube 88"/>
            <p:cNvSpPr/>
            <p:nvPr/>
          </p:nvSpPr>
          <p:spPr>
            <a:xfrm rot="16200000">
              <a:off x="6923030" y="1684823"/>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0" name="Cube 89"/>
            <p:cNvSpPr/>
            <p:nvPr/>
          </p:nvSpPr>
          <p:spPr>
            <a:xfrm rot="16200000">
              <a:off x="6851022" y="168482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1" name="Cube 90"/>
            <p:cNvSpPr/>
            <p:nvPr/>
          </p:nvSpPr>
          <p:spPr>
            <a:xfrm rot="16200000">
              <a:off x="6779014" y="168482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2" name="Cube 91"/>
            <p:cNvSpPr/>
            <p:nvPr/>
          </p:nvSpPr>
          <p:spPr>
            <a:xfrm rot="16200000">
              <a:off x="6707006" y="1684824"/>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3" name="Cube 92"/>
            <p:cNvSpPr/>
            <p:nvPr/>
          </p:nvSpPr>
          <p:spPr>
            <a:xfrm rot="16200000">
              <a:off x="6634998" y="1684824"/>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4" name="Cube 93"/>
            <p:cNvSpPr/>
            <p:nvPr/>
          </p:nvSpPr>
          <p:spPr>
            <a:xfrm rot="16200000">
              <a:off x="6562990" y="1684826"/>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5" name="Cube 94"/>
            <p:cNvSpPr/>
            <p:nvPr/>
          </p:nvSpPr>
          <p:spPr>
            <a:xfrm rot="16200000">
              <a:off x="6490982" y="1684826"/>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6" name="Cube 95"/>
            <p:cNvSpPr/>
            <p:nvPr/>
          </p:nvSpPr>
          <p:spPr>
            <a:xfrm rot="16200000">
              <a:off x="6418974" y="1684826"/>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7" name="Cube 96"/>
            <p:cNvSpPr/>
            <p:nvPr/>
          </p:nvSpPr>
          <p:spPr>
            <a:xfrm rot="16200000">
              <a:off x="6346966" y="1684826"/>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8" name="Cube 97"/>
            <p:cNvSpPr/>
            <p:nvPr/>
          </p:nvSpPr>
          <p:spPr>
            <a:xfrm rot="16200000">
              <a:off x="6274958" y="1684827"/>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99" name="Cube 98"/>
            <p:cNvSpPr/>
            <p:nvPr/>
          </p:nvSpPr>
          <p:spPr>
            <a:xfrm rot="16200000">
              <a:off x="6202950" y="1684827"/>
              <a:ext cx="360040" cy="144016"/>
            </a:xfrm>
            <a:prstGeom prst="cube">
              <a:avLst>
                <a:gd name="adj" fmla="val 4367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100" name="Cube 99"/>
            <p:cNvSpPr/>
            <p:nvPr/>
          </p:nvSpPr>
          <p:spPr>
            <a:xfrm rot="16200000">
              <a:off x="6130942" y="1684827"/>
              <a:ext cx="360040" cy="144016"/>
            </a:xfrm>
            <a:prstGeom prst="cube">
              <a:avLst>
                <a:gd name="adj" fmla="val 436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101" name="ZoneTexte 95"/>
            <p:cNvSpPr txBox="1"/>
            <p:nvPr/>
          </p:nvSpPr>
          <p:spPr>
            <a:xfrm>
              <a:off x="6763658" y="628052"/>
              <a:ext cx="1368151" cy="397006"/>
            </a:xfrm>
            <a:prstGeom prst="rect">
              <a:avLst/>
            </a:prstGeom>
            <a:noFill/>
          </p:spPr>
          <p:txBody>
            <a:bodyPr wrap="square" rtlCol="0">
              <a:spAutoFit/>
            </a:bodyPr>
            <a:lstStyle/>
            <a:p>
              <a:pPr algn="ctr" defTabSz="503239" fontAlgn="auto" hangingPunct="1">
                <a:lnSpc>
                  <a:spcPct val="100000"/>
                </a:lnSpc>
                <a:spcBef>
                  <a:spcPts val="0"/>
                </a:spcBef>
                <a:spcAft>
                  <a:spcPts val="0"/>
                </a:spcAft>
                <a:buClrTx/>
                <a:buSzTx/>
              </a:pPr>
              <a:r>
                <a:rPr lang="en-US" sz="1213" cap="small">
                  <a:solidFill>
                    <a:srgbClr val="000000"/>
                  </a:solidFill>
                  <a:latin typeface="Calibri"/>
                  <a:ea typeface="MS PGothic" pitchFamily="34" charset="-128"/>
                  <a:cs typeface="+mn-cs"/>
                </a:rPr>
                <a:t>radiator</a:t>
              </a:r>
            </a:p>
          </p:txBody>
        </p:sp>
        <p:sp>
          <p:nvSpPr>
            <p:cNvPr id="102" name="ZoneTexte 96"/>
            <p:cNvSpPr txBox="1"/>
            <p:nvPr/>
          </p:nvSpPr>
          <p:spPr>
            <a:xfrm>
              <a:off x="3499668" y="628052"/>
              <a:ext cx="1368151" cy="397006"/>
            </a:xfrm>
            <a:prstGeom prst="rect">
              <a:avLst/>
            </a:prstGeom>
            <a:noFill/>
          </p:spPr>
          <p:txBody>
            <a:bodyPr wrap="square" rtlCol="0">
              <a:spAutoFit/>
            </a:bodyPr>
            <a:lstStyle/>
            <a:p>
              <a:pPr algn="ctr" defTabSz="503239" fontAlgn="auto" hangingPunct="1">
                <a:lnSpc>
                  <a:spcPct val="100000"/>
                </a:lnSpc>
                <a:spcBef>
                  <a:spcPts val="0"/>
                </a:spcBef>
                <a:spcAft>
                  <a:spcPts val="0"/>
                </a:spcAft>
                <a:buClrTx/>
                <a:buSzTx/>
              </a:pPr>
              <a:r>
                <a:rPr lang="en-US" sz="1213" cap="small">
                  <a:solidFill>
                    <a:srgbClr val="000000"/>
                  </a:solidFill>
                  <a:latin typeface="Calibri"/>
                  <a:ea typeface="MS PGothic" pitchFamily="34" charset="-128"/>
                  <a:cs typeface="+mn-cs"/>
                </a:rPr>
                <a:t>modulator</a:t>
              </a:r>
            </a:p>
          </p:txBody>
        </p:sp>
        <p:sp>
          <p:nvSpPr>
            <p:cNvPr id="103" name="ZoneTexte 97"/>
            <p:cNvSpPr txBox="1"/>
            <p:nvPr/>
          </p:nvSpPr>
          <p:spPr>
            <a:xfrm>
              <a:off x="4897547" y="463773"/>
              <a:ext cx="1368152" cy="573109"/>
            </a:xfrm>
            <a:prstGeom prst="rect">
              <a:avLst/>
            </a:prstGeom>
            <a:noFill/>
          </p:spPr>
          <p:txBody>
            <a:bodyPr wrap="square" rtlCol="0">
              <a:spAutoFit/>
            </a:bodyPr>
            <a:lstStyle/>
            <a:p>
              <a:pPr algn="ctr" defTabSz="503239" fontAlgn="auto" hangingPunct="1">
                <a:lnSpc>
                  <a:spcPts val="1213"/>
                </a:lnSpc>
                <a:spcBef>
                  <a:spcPts val="0"/>
                </a:spcBef>
                <a:spcAft>
                  <a:spcPts val="0"/>
                </a:spcAft>
                <a:buClrTx/>
                <a:buSzTx/>
              </a:pPr>
              <a:r>
                <a:rPr lang="en-US" sz="1213" cap="small">
                  <a:solidFill>
                    <a:srgbClr val="000000"/>
                  </a:solidFill>
                  <a:latin typeface="Calibri"/>
                  <a:ea typeface="MS PGothic" pitchFamily="34" charset="-128"/>
                  <a:cs typeface="+mn-cs"/>
                </a:rPr>
                <a:t>Dispersive section</a:t>
              </a:r>
            </a:p>
          </p:txBody>
        </p:sp>
      </p:grpSp>
      <p:sp>
        <p:nvSpPr>
          <p:cNvPr id="104" name="ZoneTexte 98"/>
          <p:cNvSpPr txBox="1"/>
          <p:nvPr/>
        </p:nvSpPr>
        <p:spPr>
          <a:xfrm>
            <a:off x="5919158" y="4345387"/>
            <a:ext cx="1591751" cy="322140"/>
          </a:xfrm>
          <a:prstGeom prst="rect">
            <a:avLst/>
          </a:prstGeom>
          <a:noFill/>
        </p:spPr>
        <p:txBody>
          <a:bodyPr wrap="square" lIns="100642" tIns="50324" rIns="100642" bIns="50324" rtlCol="0">
            <a:spAutoFit/>
          </a:bodyPr>
          <a:lstStyle/>
          <a:p>
            <a:pPr algn="ctr" defTabSz="503239" fontAlgn="auto" hangingPunct="1">
              <a:lnSpc>
                <a:spcPct val="100000"/>
              </a:lnSpc>
              <a:spcBef>
                <a:spcPts val="0"/>
              </a:spcBef>
              <a:spcAft>
                <a:spcPts val="0"/>
              </a:spcAft>
              <a:buClrTx/>
              <a:buSzTx/>
            </a:pPr>
            <a:r>
              <a:rPr lang="en-US" sz="1433" i="1" dirty="0">
                <a:solidFill>
                  <a:srgbClr val="000000"/>
                </a:solidFill>
                <a:latin typeface="Calibri"/>
                <a:ea typeface="MS PGothic" pitchFamily="34" charset="-128"/>
                <a:cs typeface="+mn-cs"/>
              </a:rPr>
              <a:t>Twin FEL pulses</a:t>
            </a:r>
          </a:p>
        </p:txBody>
      </p:sp>
      <p:sp>
        <p:nvSpPr>
          <p:cNvPr id="105" name="ZoneTexte 99"/>
          <p:cNvSpPr txBox="1"/>
          <p:nvPr/>
        </p:nvSpPr>
        <p:spPr>
          <a:xfrm rot="600000">
            <a:off x="7530663" y="5551583"/>
            <a:ext cx="1281914" cy="254301"/>
          </a:xfrm>
          <a:prstGeom prst="rect">
            <a:avLst/>
          </a:prstGeom>
          <a:noFill/>
        </p:spPr>
        <p:txBody>
          <a:bodyPr wrap="square" lIns="100642" tIns="50324" rIns="100642" bIns="50324" rtlCol="0">
            <a:spAutoFit/>
          </a:bodyPr>
          <a:lstStyle/>
          <a:p>
            <a:pPr algn="ctr" defTabSz="503239" fontAlgn="auto" hangingPunct="1">
              <a:lnSpc>
                <a:spcPct val="100000"/>
              </a:lnSpc>
              <a:spcBef>
                <a:spcPts val="0"/>
              </a:spcBef>
              <a:spcAft>
                <a:spcPts val="0"/>
              </a:spcAft>
              <a:buClrTx/>
              <a:buSzTx/>
            </a:pPr>
            <a:r>
              <a:rPr lang="en-US" sz="992" i="1" dirty="0">
                <a:solidFill>
                  <a:srgbClr val="000000"/>
                </a:solidFill>
                <a:latin typeface="Calibri"/>
                <a:ea typeface="MS PGothic" pitchFamily="34" charset="-128"/>
                <a:cs typeface="+mn-cs"/>
              </a:rPr>
              <a:t>to </a:t>
            </a:r>
            <a:r>
              <a:rPr lang="en-US" sz="992" i="1" dirty="0" err="1">
                <a:solidFill>
                  <a:srgbClr val="000000"/>
                </a:solidFill>
                <a:latin typeface="Calibri"/>
                <a:ea typeface="MS PGothic" pitchFamily="34" charset="-128"/>
                <a:cs typeface="+mn-cs"/>
              </a:rPr>
              <a:t>beamlines</a:t>
            </a:r>
            <a:endParaRPr lang="en-US" sz="992" i="1" dirty="0">
              <a:solidFill>
                <a:srgbClr val="000000"/>
              </a:solidFill>
              <a:latin typeface="Calibri"/>
              <a:ea typeface="MS PGothic" pitchFamily="34" charset="-128"/>
              <a:cs typeface="+mn-cs"/>
            </a:endParaRPr>
          </a:p>
        </p:txBody>
      </p:sp>
      <p:cxnSp>
        <p:nvCxnSpPr>
          <p:cNvPr id="106" name="Connecteur droit avec flèche 100"/>
          <p:cNvCxnSpPr/>
          <p:nvPr/>
        </p:nvCxnSpPr>
        <p:spPr>
          <a:xfrm>
            <a:off x="6592917" y="4650041"/>
            <a:ext cx="31539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7" name="ZoneTexte 101"/>
          <p:cNvSpPr txBox="1"/>
          <p:nvPr/>
        </p:nvSpPr>
        <p:spPr>
          <a:xfrm>
            <a:off x="6592914" y="4590392"/>
            <a:ext cx="202407" cy="288285"/>
          </a:xfrm>
          <a:prstGeom prst="rect">
            <a:avLst/>
          </a:prstGeom>
          <a:noFill/>
        </p:spPr>
        <p:txBody>
          <a:bodyPr wrap="square" lIns="100642" tIns="50324" rIns="100642" bIns="50324" rtlCol="0">
            <a:spAutoFit/>
          </a:bodyPr>
          <a:lstStyle/>
          <a:p>
            <a:pPr defTabSz="503239" fontAlgn="auto" hangingPunct="1">
              <a:lnSpc>
                <a:spcPct val="100000"/>
              </a:lnSpc>
              <a:spcBef>
                <a:spcPts val="0"/>
              </a:spcBef>
              <a:spcAft>
                <a:spcPts val="0"/>
              </a:spcAft>
              <a:buClrTx/>
              <a:buSzTx/>
            </a:pPr>
            <a:r>
              <a:rPr lang="en-US" sz="1213" dirty="0" err="1">
                <a:solidFill>
                  <a:srgbClr val="000000"/>
                </a:solidFill>
                <a:latin typeface="Times New Roman" pitchFamily="18" charset="0"/>
                <a:ea typeface="MS PGothic" pitchFamily="34" charset="-128"/>
                <a:cs typeface="Times New Roman" pitchFamily="18" charset="0"/>
              </a:rPr>
              <a:t>τ</a:t>
            </a:r>
            <a:endParaRPr lang="en-US" sz="1213" dirty="0">
              <a:solidFill>
                <a:srgbClr val="000000"/>
              </a:solidFill>
              <a:latin typeface="Times New Roman" pitchFamily="18" charset="0"/>
              <a:ea typeface="MS PGothic" pitchFamily="34" charset="-128"/>
              <a:cs typeface="Times New Roman" pitchFamily="18" charset="0"/>
            </a:endParaRPr>
          </a:p>
        </p:txBody>
      </p:sp>
      <p:cxnSp>
        <p:nvCxnSpPr>
          <p:cNvPr id="108" name="Connecteur droit avec flèche 102"/>
          <p:cNvCxnSpPr/>
          <p:nvPr/>
        </p:nvCxnSpPr>
        <p:spPr>
          <a:xfrm flipV="1">
            <a:off x="6045571" y="5195373"/>
            <a:ext cx="1619080" cy="0"/>
          </a:xfrm>
          <a:prstGeom prst="straightConnector1">
            <a:avLst/>
          </a:prstGeom>
          <a:ln w="57150">
            <a:solidFill>
              <a:srgbClr val="934BC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Connecteur droit avec flèche 104"/>
          <p:cNvCxnSpPr/>
          <p:nvPr/>
        </p:nvCxnSpPr>
        <p:spPr>
          <a:xfrm flipV="1">
            <a:off x="544881" y="5188307"/>
            <a:ext cx="2078718" cy="37798"/>
          </a:xfrm>
          <a:prstGeom prst="straightConnector1">
            <a:avLst/>
          </a:prstGeom>
          <a:ln w="57150">
            <a:solidFill>
              <a:srgbClr val="FF5353"/>
            </a:solidFill>
            <a:tailEnd type="triangle" w="sm" len="med"/>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rot="240000" flipH="1">
            <a:off x="1206404" y="4770699"/>
            <a:ext cx="101193" cy="84327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642" tIns="50324" rIns="100642" bIns="50324"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sp>
        <p:nvSpPr>
          <p:cNvPr id="111" name="Rectangle 110"/>
          <p:cNvSpPr/>
          <p:nvPr/>
        </p:nvSpPr>
        <p:spPr>
          <a:xfrm>
            <a:off x="-31124" y="5570785"/>
            <a:ext cx="2496852" cy="474938"/>
          </a:xfrm>
          <a:prstGeom prst="rect">
            <a:avLst/>
          </a:prstGeom>
        </p:spPr>
        <p:txBody>
          <a:bodyPr wrap="square" lIns="100642" tIns="50324" rIns="100642" bIns="50324">
            <a:spAutoFit/>
          </a:bodyPr>
          <a:lstStyle/>
          <a:p>
            <a:pPr algn="ctr" defTabSz="503239" fontAlgn="auto" hangingPunct="1">
              <a:lnSpc>
                <a:spcPct val="100000"/>
              </a:lnSpc>
              <a:spcBef>
                <a:spcPts val="0"/>
              </a:spcBef>
              <a:spcAft>
                <a:spcPts val="0"/>
              </a:spcAft>
              <a:buClrTx/>
              <a:buSzTx/>
            </a:pPr>
            <a:r>
              <a:rPr lang="en-US" sz="1213" dirty="0">
                <a:solidFill>
                  <a:srgbClr val="000000"/>
                </a:solidFill>
                <a:latin typeface="Calibri"/>
                <a:ea typeface="MS PGothic" pitchFamily="34" charset="-128"/>
                <a:cs typeface="+mn-cs"/>
              </a:rPr>
              <a:t>µ-</a:t>
            </a:r>
            <a:r>
              <a:rPr lang="en-US" sz="1213" dirty="0" err="1">
                <a:solidFill>
                  <a:srgbClr val="000000"/>
                </a:solidFill>
                <a:latin typeface="Calibri"/>
                <a:ea typeface="MS PGothic" pitchFamily="34" charset="-128"/>
                <a:cs typeface="+mn-cs"/>
              </a:rPr>
              <a:t>controled</a:t>
            </a:r>
            <a:r>
              <a:rPr lang="en-US" sz="1213" dirty="0">
                <a:solidFill>
                  <a:srgbClr val="000000"/>
                </a:solidFill>
                <a:latin typeface="Calibri"/>
                <a:ea typeface="MS PGothic" pitchFamily="34" charset="-128"/>
                <a:cs typeface="+mn-cs"/>
              </a:rPr>
              <a:t> </a:t>
            </a:r>
          </a:p>
          <a:p>
            <a:pPr algn="ctr" defTabSz="503239" fontAlgn="auto" hangingPunct="1">
              <a:lnSpc>
                <a:spcPct val="100000"/>
              </a:lnSpc>
              <a:spcBef>
                <a:spcPts val="0"/>
              </a:spcBef>
              <a:spcAft>
                <a:spcPts val="0"/>
              </a:spcAft>
              <a:buClrTx/>
              <a:buSzTx/>
            </a:pPr>
            <a:r>
              <a:rPr lang="en-US" sz="1213" dirty="0" err="1">
                <a:solidFill>
                  <a:srgbClr val="000000"/>
                </a:solidFill>
                <a:latin typeface="Calibri"/>
                <a:ea typeface="MS PGothic" pitchFamily="34" charset="-128"/>
                <a:cs typeface="+mn-cs"/>
              </a:rPr>
              <a:t>birefringent</a:t>
            </a:r>
            <a:r>
              <a:rPr lang="en-US" sz="1213" dirty="0">
                <a:solidFill>
                  <a:srgbClr val="000000"/>
                </a:solidFill>
                <a:latin typeface="Calibri"/>
                <a:ea typeface="MS PGothic" pitchFamily="34" charset="-128"/>
                <a:cs typeface="+mn-cs"/>
              </a:rPr>
              <a:t> plate</a:t>
            </a:r>
          </a:p>
        </p:txBody>
      </p:sp>
      <p:sp>
        <p:nvSpPr>
          <p:cNvPr id="112" name="Arc 111"/>
          <p:cNvSpPr>
            <a:spLocks noChangeAspect="1"/>
          </p:cNvSpPr>
          <p:nvPr/>
        </p:nvSpPr>
        <p:spPr>
          <a:xfrm rot="2618535">
            <a:off x="1060616" y="4978842"/>
            <a:ext cx="404770" cy="404770"/>
          </a:xfrm>
          <a:prstGeom prst="arc">
            <a:avLst>
              <a:gd name="adj1" fmla="val 16200000"/>
              <a:gd name="adj2" fmla="val 1047664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100642" tIns="50324" rIns="100642" bIns="50324" rtlCol="0" anchor="ctr"/>
          <a:lstStyle/>
          <a:p>
            <a:pPr algn="ctr" defTabSz="503239" fontAlgn="auto" hangingPunct="1">
              <a:lnSpc>
                <a:spcPct val="100000"/>
              </a:lnSpc>
              <a:spcBef>
                <a:spcPts val="0"/>
              </a:spcBef>
              <a:spcAft>
                <a:spcPts val="0"/>
              </a:spcAft>
              <a:buClrTx/>
              <a:buSzTx/>
            </a:pPr>
            <a:endParaRPr lang="en-US" sz="1984">
              <a:solidFill>
                <a:srgbClr val="000000"/>
              </a:solidFill>
              <a:latin typeface="Calibri"/>
            </a:endParaRPr>
          </a:p>
        </p:txBody>
      </p:sp>
      <p:cxnSp>
        <p:nvCxnSpPr>
          <p:cNvPr id="113" name="Connecteur droit avec flèche 108"/>
          <p:cNvCxnSpPr/>
          <p:nvPr/>
        </p:nvCxnSpPr>
        <p:spPr>
          <a:xfrm>
            <a:off x="1624898" y="4578033"/>
            <a:ext cx="36000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4" name="ZoneTexte 109"/>
          <p:cNvSpPr txBox="1"/>
          <p:nvPr/>
        </p:nvSpPr>
        <p:spPr>
          <a:xfrm>
            <a:off x="1696884" y="4506024"/>
            <a:ext cx="130406" cy="288285"/>
          </a:xfrm>
          <a:prstGeom prst="rect">
            <a:avLst/>
          </a:prstGeom>
          <a:noFill/>
        </p:spPr>
        <p:txBody>
          <a:bodyPr wrap="square" lIns="100642" tIns="50324" rIns="100642" bIns="50324" rtlCol="0">
            <a:spAutoFit/>
          </a:bodyPr>
          <a:lstStyle/>
          <a:p>
            <a:pPr defTabSz="503239" fontAlgn="auto" hangingPunct="1">
              <a:lnSpc>
                <a:spcPct val="100000"/>
              </a:lnSpc>
              <a:spcBef>
                <a:spcPts val="0"/>
              </a:spcBef>
              <a:spcAft>
                <a:spcPts val="0"/>
              </a:spcAft>
              <a:buClrTx/>
              <a:buSzTx/>
            </a:pPr>
            <a:r>
              <a:rPr lang="en-US" sz="1213" dirty="0" err="1">
                <a:solidFill>
                  <a:srgbClr val="000000"/>
                </a:solidFill>
                <a:latin typeface="Times New Roman" pitchFamily="18" charset="0"/>
                <a:ea typeface="MS PGothic" pitchFamily="34" charset="-128"/>
                <a:cs typeface="Times New Roman" pitchFamily="18" charset="0"/>
              </a:rPr>
              <a:t>τ</a:t>
            </a:r>
            <a:endParaRPr lang="en-US" sz="1984" dirty="0">
              <a:solidFill>
                <a:srgbClr val="000000"/>
              </a:solidFill>
              <a:latin typeface="Times New Roman" pitchFamily="18" charset="0"/>
              <a:ea typeface="MS PGothic" pitchFamily="34" charset="-128"/>
              <a:cs typeface="Times New Roman" pitchFamily="18" charset="0"/>
            </a:endParaRPr>
          </a:p>
        </p:txBody>
      </p:sp>
      <p:cxnSp>
        <p:nvCxnSpPr>
          <p:cNvPr id="115" name="Connecteur droit avec flèche 110"/>
          <p:cNvCxnSpPr/>
          <p:nvPr/>
        </p:nvCxnSpPr>
        <p:spPr>
          <a:xfrm>
            <a:off x="7631371" y="5191583"/>
            <a:ext cx="1121571" cy="250546"/>
          </a:xfrm>
          <a:prstGeom prst="straightConnector1">
            <a:avLst/>
          </a:prstGeom>
          <a:ln w="57150">
            <a:solidFill>
              <a:srgbClr val="934B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Forme libre 121"/>
          <p:cNvSpPr>
            <a:spLocks noChangeAspect="1"/>
          </p:cNvSpPr>
          <p:nvPr/>
        </p:nvSpPr>
        <p:spPr>
          <a:xfrm>
            <a:off x="1480888" y="4696960"/>
            <a:ext cx="333186" cy="431784"/>
          </a:xfrm>
          <a:custGeom>
            <a:avLst/>
            <a:gdLst>
              <a:gd name="connsiteX0" fmla="*/ 0 w 914400"/>
              <a:gd name="connsiteY0" fmla="*/ 609600 h 622300"/>
              <a:gd name="connsiteX1" fmla="*/ 279400 w 914400"/>
              <a:gd name="connsiteY1" fmla="*/ 495300 h 622300"/>
              <a:gd name="connsiteX2" fmla="*/ 495300 w 914400"/>
              <a:gd name="connsiteY2" fmla="*/ 0 h 622300"/>
              <a:gd name="connsiteX3" fmla="*/ 736600 w 914400"/>
              <a:gd name="connsiteY3" fmla="*/ 495300 h 622300"/>
              <a:gd name="connsiteX4" fmla="*/ 914400 w 914400"/>
              <a:gd name="connsiteY4" fmla="*/ 622300 h 622300"/>
              <a:gd name="connsiteX0" fmla="*/ 0 w 879341"/>
              <a:gd name="connsiteY0" fmla="*/ 609600 h 622300"/>
              <a:gd name="connsiteX1" fmla="*/ 244341 w 879341"/>
              <a:gd name="connsiteY1" fmla="*/ 495300 h 622300"/>
              <a:gd name="connsiteX2" fmla="*/ 460241 w 879341"/>
              <a:gd name="connsiteY2" fmla="*/ 0 h 622300"/>
              <a:gd name="connsiteX3" fmla="*/ 701541 w 879341"/>
              <a:gd name="connsiteY3" fmla="*/ 495300 h 622300"/>
              <a:gd name="connsiteX4" fmla="*/ 879341 w 879341"/>
              <a:gd name="connsiteY4" fmla="*/ 622300 h 622300"/>
              <a:gd name="connsiteX0" fmla="*/ 0 w 837270"/>
              <a:gd name="connsiteY0" fmla="*/ 618238 h 622300"/>
              <a:gd name="connsiteX1" fmla="*/ 202270 w 837270"/>
              <a:gd name="connsiteY1" fmla="*/ 495300 h 622300"/>
              <a:gd name="connsiteX2" fmla="*/ 418170 w 837270"/>
              <a:gd name="connsiteY2" fmla="*/ 0 h 622300"/>
              <a:gd name="connsiteX3" fmla="*/ 659470 w 837270"/>
              <a:gd name="connsiteY3" fmla="*/ 495300 h 622300"/>
              <a:gd name="connsiteX4" fmla="*/ 837270 w 837270"/>
              <a:gd name="connsiteY4" fmla="*/ 622300 h 622300"/>
              <a:gd name="connsiteX0" fmla="*/ 0 w 816235"/>
              <a:gd name="connsiteY0" fmla="*/ 609599 h 622300"/>
              <a:gd name="connsiteX1" fmla="*/ 181235 w 816235"/>
              <a:gd name="connsiteY1" fmla="*/ 495300 h 622300"/>
              <a:gd name="connsiteX2" fmla="*/ 397135 w 816235"/>
              <a:gd name="connsiteY2" fmla="*/ 0 h 622300"/>
              <a:gd name="connsiteX3" fmla="*/ 638435 w 816235"/>
              <a:gd name="connsiteY3" fmla="*/ 495300 h 622300"/>
              <a:gd name="connsiteX4" fmla="*/ 816235 w 816235"/>
              <a:gd name="connsiteY4" fmla="*/ 622300 h 622300"/>
              <a:gd name="connsiteX0" fmla="*/ 0 w 809223"/>
              <a:gd name="connsiteY0" fmla="*/ 609599 h 613661"/>
              <a:gd name="connsiteX1" fmla="*/ 181235 w 809223"/>
              <a:gd name="connsiteY1" fmla="*/ 495300 h 613661"/>
              <a:gd name="connsiteX2" fmla="*/ 397135 w 809223"/>
              <a:gd name="connsiteY2" fmla="*/ 0 h 613661"/>
              <a:gd name="connsiteX3" fmla="*/ 638435 w 809223"/>
              <a:gd name="connsiteY3" fmla="*/ 495300 h 613661"/>
              <a:gd name="connsiteX4" fmla="*/ 809223 w 809223"/>
              <a:gd name="connsiteY4" fmla="*/ 613661 h 61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23" h="613661">
                <a:moveTo>
                  <a:pt x="0" y="609599"/>
                </a:moveTo>
                <a:cubicBezTo>
                  <a:pt x="98425" y="603249"/>
                  <a:pt x="115046" y="596900"/>
                  <a:pt x="181235" y="495300"/>
                </a:cubicBezTo>
                <a:cubicBezTo>
                  <a:pt x="247424" y="393700"/>
                  <a:pt x="320935" y="0"/>
                  <a:pt x="397135" y="0"/>
                </a:cubicBezTo>
                <a:cubicBezTo>
                  <a:pt x="473335" y="0"/>
                  <a:pt x="568585" y="391583"/>
                  <a:pt x="638435" y="495300"/>
                </a:cubicBezTo>
                <a:cubicBezTo>
                  <a:pt x="708285" y="599017"/>
                  <a:pt x="755248" y="602019"/>
                  <a:pt x="809223" y="613661"/>
                </a:cubicBezTo>
              </a:path>
            </a:pathLst>
          </a:custGeom>
          <a:solidFill>
            <a:srgbClr val="FF0000">
              <a:alpha val="6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00622" tIns="50313" rIns="100622" bIns="50313" rtlCol="0" anchor="ctr"/>
          <a:lstStyle/>
          <a:p>
            <a:pPr algn="ctr" defTabSz="1053610" fontAlgn="auto" hangingPunct="1">
              <a:lnSpc>
                <a:spcPct val="100000"/>
              </a:lnSpc>
              <a:spcBef>
                <a:spcPts val="0"/>
              </a:spcBef>
              <a:spcAft>
                <a:spcPts val="0"/>
              </a:spcAft>
              <a:buClrTx/>
              <a:buSzTx/>
            </a:pPr>
            <a:endParaRPr lang="en-US" sz="2205">
              <a:solidFill>
                <a:srgbClr val="000000"/>
              </a:solidFill>
              <a:latin typeface="Calibri"/>
            </a:endParaRPr>
          </a:p>
        </p:txBody>
      </p:sp>
      <p:sp>
        <p:nvSpPr>
          <p:cNvPr id="117" name="Forme libre 122"/>
          <p:cNvSpPr>
            <a:spLocks noChangeAspect="1"/>
          </p:cNvSpPr>
          <p:nvPr/>
        </p:nvSpPr>
        <p:spPr>
          <a:xfrm>
            <a:off x="1799161" y="4696960"/>
            <a:ext cx="333186" cy="431784"/>
          </a:xfrm>
          <a:custGeom>
            <a:avLst/>
            <a:gdLst>
              <a:gd name="connsiteX0" fmla="*/ 0 w 914400"/>
              <a:gd name="connsiteY0" fmla="*/ 609600 h 622300"/>
              <a:gd name="connsiteX1" fmla="*/ 279400 w 914400"/>
              <a:gd name="connsiteY1" fmla="*/ 495300 h 622300"/>
              <a:gd name="connsiteX2" fmla="*/ 495300 w 914400"/>
              <a:gd name="connsiteY2" fmla="*/ 0 h 622300"/>
              <a:gd name="connsiteX3" fmla="*/ 736600 w 914400"/>
              <a:gd name="connsiteY3" fmla="*/ 495300 h 622300"/>
              <a:gd name="connsiteX4" fmla="*/ 914400 w 914400"/>
              <a:gd name="connsiteY4" fmla="*/ 622300 h 622300"/>
              <a:gd name="connsiteX0" fmla="*/ 0 w 879341"/>
              <a:gd name="connsiteY0" fmla="*/ 609600 h 622300"/>
              <a:gd name="connsiteX1" fmla="*/ 244341 w 879341"/>
              <a:gd name="connsiteY1" fmla="*/ 495300 h 622300"/>
              <a:gd name="connsiteX2" fmla="*/ 460241 w 879341"/>
              <a:gd name="connsiteY2" fmla="*/ 0 h 622300"/>
              <a:gd name="connsiteX3" fmla="*/ 701541 w 879341"/>
              <a:gd name="connsiteY3" fmla="*/ 495300 h 622300"/>
              <a:gd name="connsiteX4" fmla="*/ 879341 w 879341"/>
              <a:gd name="connsiteY4" fmla="*/ 622300 h 622300"/>
              <a:gd name="connsiteX0" fmla="*/ 0 w 837270"/>
              <a:gd name="connsiteY0" fmla="*/ 618238 h 622300"/>
              <a:gd name="connsiteX1" fmla="*/ 202270 w 837270"/>
              <a:gd name="connsiteY1" fmla="*/ 495300 h 622300"/>
              <a:gd name="connsiteX2" fmla="*/ 418170 w 837270"/>
              <a:gd name="connsiteY2" fmla="*/ 0 h 622300"/>
              <a:gd name="connsiteX3" fmla="*/ 659470 w 837270"/>
              <a:gd name="connsiteY3" fmla="*/ 495300 h 622300"/>
              <a:gd name="connsiteX4" fmla="*/ 837270 w 837270"/>
              <a:gd name="connsiteY4" fmla="*/ 622300 h 622300"/>
              <a:gd name="connsiteX0" fmla="*/ 0 w 816235"/>
              <a:gd name="connsiteY0" fmla="*/ 609599 h 622300"/>
              <a:gd name="connsiteX1" fmla="*/ 181235 w 816235"/>
              <a:gd name="connsiteY1" fmla="*/ 495300 h 622300"/>
              <a:gd name="connsiteX2" fmla="*/ 397135 w 816235"/>
              <a:gd name="connsiteY2" fmla="*/ 0 h 622300"/>
              <a:gd name="connsiteX3" fmla="*/ 638435 w 816235"/>
              <a:gd name="connsiteY3" fmla="*/ 495300 h 622300"/>
              <a:gd name="connsiteX4" fmla="*/ 816235 w 816235"/>
              <a:gd name="connsiteY4" fmla="*/ 622300 h 622300"/>
              <a:gd name="connsiteX0" fmla="*/ 0 w 809223"/>
              <a:gd name="connsiteY0" fmla="*/ 609599 h 613661"/>
              <a:gd name="connsiteX1" fmla="*/ 181235 w 809223"/>
              <a:gd name="connsiteY1" fmla="*/ 495300 h 613661"/>
              <a:gd name="connsiteX2" fmla="*/ 397135 w 809223"/>
              <a:gd name="connsiteY2" fmla="*/ 0 h 613661"/>
              <a:gd name="connsiteX3" fmla="*/ 638435 w 809223"/>
              <a:gd name="connsiteY3" fmla="*/ 495300 h 613661"/>
              <a:gd name="connsiteX4" fmla="*/ 809223 w 809223"/>
              <a:gd name="connsiteY4" fmla="*/ 613661 h 61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23" h="613661">
                <a:moveTo>
                  <a:pt x="0" y="609599"/>
                </a:moveTo>
                <a:cubicBezTo>
                  <a:pt x="98425" y="603249"/>
                  <a:pt x="115046" y="596900"/>
                  <a:pt x="181235" y="495300"/>
                </a:cubicBezTo>
                <a:cubicBezTo>
                  <a:pt x="247424" y="393700"/>
                  <a:pt x="320935" y="0"/>
                  <a:pt x="397135" y="0"/>
                </a:cubicBezTo>
                <a:cubicBezTo>
                  <a:pt x="473335" y="0"/>
                  <a:pt x="568585" y="391583"/>
                  <a:pt x="638435" y="495300"/>
                </a:cubicBezTo>
                <a:cubicBezTo>
                  <a:pt x="708285" y="599017"/>
                  <a:pt x="755248" y="602019"/>
                  <a:pt x="809223" y="613661"/>
                </a:cubicBezTo>
              </a:path>
            </a:pathLst>
          </a:custGeom>
          <a:solidFill>
            <a:srgbClr val="FF0000">
              <a:alpha val="6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00622" tIns="50313" rIns="100622" bIns="50313" rtlCol="0" anchor="ctr"/>
          <a:lstStyle/>
          <a:p>
            <a:pPr algn="ctr" defTabSz="1053610" fontAlgn="auto" hangingPunct="1">
              <a:lnSpc>
                <a:spcPct val="100000"/>
              </a:lnSpc>
              <a:spcBef>
                <a:spcPts val="0"/>
              </a:spcBef>
              <a:spcAft>
                <a:spcPts val="0"/>
              </a:spcAft>
              <a:buClrTx/>
              <a:buSzTx/>
            </a:pPr>
            <a:endParaRPr lang="en-US" sz="2205">
              <a:solidFill>
                <a:srgbClr val="000000"/>
              </a:solidFill>
              <a:latin typeface="Calibri"/>
            </a:endParaRPr>
          </a:p>
        </p:txBody>
      </p:sp>
      <p:sp>
        <p:nvSpPr>
          <p:cNvPr id="118" name="Forme libre 123"/>
          <p:cNvSpPr>
            <a:spLocks noChangeAspect="1"/>
          </p:cNvSpPr>
          <p:nvPr/>
        </p:nvSpPr>
        <p:spPr>
          <a:xfrm>
            <a:off x="6737447" y="4708861"/>
            <a:ext cx="333186" cy="431784"/>
          </a:xfrm>
          <a:custGeom>
            <a:avLst/>
            <a:gdLst>
              <a:gd name="connsiteX0" fmla="*/ 0 w 914400"/>
              <a:gd name="connsiteY0" fmla="*/ 609600 h 622300"/>
              <a:gd name="connsiteX1" fmla="*/ 279400 w 914400"/>
              <a:gd name="connsiteY1" fmla="*/ 495300 h 622300"/>
              <a:gd name="connsiteX2" fmla="*/ 495300 w 914400"/>
              <a:gd name="connsiteY2" fmla="*/ 0 h 622300"/>
              <a:gd name="connsiteX3" fmla="*/ 736600 w 914400"/>
              <a:gd name="connsiteY3" fmla="*/ 495300 h 622300"/>
              <a:gd name="connsiteX4" fmla="*/ 914400 w 914400"/>
              <a:gd name="connsiteY4" fmla="*/ 622300 h 622300"/>
              <a:gd name="connsiteX0" fmla="*/ 0 w 879341"/>
              <a:gd name="connsiteY0" fmla="*/ 609600 h 622300"/>
              <a:gd name="connsiteX1" fmla="*/ 244341 w 879341"/>
              <a:gd name="connsiteY1" fmla="*/ 495300 h 622300"/>
              <a:gd name="connsiteX2" fmla="*/ 460241 w 879341"/>
              <a:gd name="connsiteY2" fmla="*/ 0 h 622300"/>
              <a:gd name="connsiteX3" fmla="*/ 701541 w 879341"/>
              <a:gd name="connsiteY3" fmla="*/ 495300 h 622300"/>
              <a:gd name="connsiteX4" fmla="*/ 879341 w 879341"/>
              <a:gd name="connsiteY4" fmla="*/ 622300 h 622300"/>
              <a:gd name="connsiteX0" fmla="*/ 0 w 837270"/>
              <a:gd name="connsiteY0" fmla="*/ 618238 h 622300"/>
              <a:gd name="connsiteX1" fmla="*/ 202270 w 837270"/>
              <a:gd name="connsiteY1" fmla="*/ 495300 h 622300"/>
              <a:gd name="connsiteX2" fmla="*/ 418170 w 837270"/>
              <a:gd name="connsiteY2" fmla="*/ 0 h 622300"/>
              <a:gd name="connsiteX3" fmla="*/ 659470 w 837270"/>
              <a:gd name="connsiteY3" fmla="*/ 495300 h 622300"/>
              <a:gd name="connsiteX4" fmla="*/ 837270 w 837270"/>
              <a:gd name="connsiteY4" fmla="*/ 622300 h 622300"/>
              <a:gd name="connsiteX0" fmla="*/ 0 w 816235"/>
              <a:gd name="connsiteY0" fmla="*/ 609599 h 622300"/>
              <a:gd name="connsiteX1" fmla="*/ 181235 w 816235"/>
              <a:gd name="connsiteY1" fmla="*/ 495300 h 622300"/>
              <a:gd name="connsiteX2" fmla="*/ 397135 w 816235"/>
              <a:gd name="connsiteY2" fmla="*/ 0 h 622300"/>
              <a:gd name="connsiteX3" fmla="*/ 638435 w 816235"/>
              <a:gd name="connsiteY3" fmla="*/ 495300 h 622300"/>
              <a:gd name="connsiteX4" fmla="*/ 816235 w 816235"/>
              <a:gd name="connsiteY4" fmla="*/ 622300 h 622300"/>
              <a:gd name="connsiteX0" fmla="*/ 0 w 809223"/>
              <a:gd name="connsiteY0" fmla="*/ 609599 h 613661"/>
              <a:gd name="connsiteX1" fmla="*/ 181235 w 809223"/>
              <a:gd name="connsiteY1" fmla="*/ 495300 h 613661"/>
              <a:gd name="connsiteX2" fmla="*/ 397135 w 809223"/>
              <a:gd name="connsiteY2" fmla="*/ 0 h 613661"/>
              <a:gd name="connsiteX3" fmla="*/ 638435 w 809223"/>
              <a:gd name="connsiteY3" fmla="*/ 495300 h 613661"/>
              <a:gd name="connsiteX4" fmla="*/ 809223 w 809223"/>
              <a:gd name="connsiteY4" fmla="*/ 613661 h 61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23" h="613661">
                <a:moveTo>
                  <a:pt x="0" y="609599"/>
                </a:moveTo>
                <a:cubicBezTo>
                  <a:pt x="98425" y="603249"/>
                  <a:pt x="115046" y="596900"/>
                  <a:pt x="181235" y="495300"/>
                </a:cubicBezTo>
                <a:cubicBezTo>
                  <a:pt x="247424" y="393700"/>
                  <a:pt x="320935" y="0"/>
                  <a:pt x="397135" y="0"/>
                </a:cubicBezTo>
                <a:cubicBezTo>
                  <a:pt x="473335" y="0"/>
                  <a:pt x="568585" y="391583"/>
                  <a:pt x="638435" y="495300"/>
                </a:cubicBezTo>
                <a:cubicBezTo>
                  <a:pt x="708285" y="599017"/>
                  <a:pt x="755248" y="602019"/>
                  <a:pt x="809223" y="613661"/>
                </a:cubicBezTo>
              </a:path>
            </a:pathLst>
          </a:custGeom>
          <a:solidFill>
            <a:srgbClr val="7030A0">
              <a:alpha val="6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00622" tIns="50313" rIns="100622" bIns="50313" rtlCol="0" anchor="ctr"/>
          <a:lstStyle/>
          <a:p>
            <a:pPr algn="ctr" defTabSz="1053610" fontAlgn="auto" hangingPunct="1">
              <a:lnSpc>
                <a:spcPct val="100000"/>
              </a:lnSpc>
              <a:spcBef>
                <a:spcPts val="0"/>
              </a:spcBef>
              <a:spcAft>
                <a:spcPts val="0"/>
              </a:spcAft>
              <a:buClrTx/>
              <a:buSzTx/>
            </a:pPr>
            <a:endParaRPr lang="en-US" sz="2205">
              <a:solidFill>
                <a:srgbClr val="000000"/>
              </a:solidFill>
              <a:latin typeface="Calibri"/>
            </a:endParaRPr>
          </a:p>
        </p:txBody>
      </p:sp>
      <p:sp>
        <p:nvSpPr>
          <p:cNvPr id="119" name="Forme libre 124"/>
          <p:cNvSpPr>
            <a:spLocks noChangeAspect="1"/>
          </p:cNvSpPr>
          <p:nvPr/>
        </p:nvSpPr>
        <p:spPr>
          <a:xfrm>
            <a:off x="6448918" y="4708861"/>
            <a:ext cx="333186" cy="431784"/>
          </a:xfrm>
          <a:custGeom>
            <a:avLst/>
            <a:gdLst>
              <a:gd name="connsiteX0" fmla="*/ 0 w 914400"/>
              <a:gd name="connsiteY0" fmla="*/ 609600 h 622300"/>
              <a:gd name="connsiteX1" fmla="*/ 279400 w 914400"/>
              <a:gd name="connsiteY1" fmla="*/ 495300 h 622300"/>
              <a:gd name="connsiteX2" fmla="*/ 495300 w 914400"/>
              <a:gd name="connsiteY2" fmla="*/ 0 h 622300"/>
              <a:gd name="connsiteX3" fmla="*/ 736600 w 914400"/>
              <a:gd name="connsiteY3" fmla="*/ 495300 h 622300"/>
              <a:gd name="connsiteX4" fmla="*/ 914400 w 914400"/>
              <a:gd name="connsiteY4" fmla="*/ 622300 h 622300"/>
              <a:gd name="connsiteX0" fmla="*/ 0 w 879341"/>
              <a:gd name="connsiteY0" fmla="*/ 609600 h 622300"/>
              <a:gd name="connsiteX1" fmla="*/ 244341 w 879341"/>
              <a:gd name="connsiteY1" fmla="*/ 495300 h 622300"/>
              <a:gd name="connsiteX2" fmla="*/ 460241 w 879341"/>
              <a:gd name="connsiteY2" fmla="*/ 0 h 622300"/>
              <a:gd name="connsiteX3" fmla="*/ 701541 w 879341"/>
              <a:gd name="connsiteY3" fmla="*/ 495300 h 622300"/>
              <a:gd name="connsiteX4" fmla="*/ 879341 w 879341"/>
              <a:gd name="connsiteY4" fmla="*/ 622300 h 622300"/>
              <a:gd name="connsiteX0" fmla="*/ 0 w 837270"/>
              <a:gd name="connsiteY0" fmla="*/ 618238 h 622300"/>
              <a:gd name="connsiteX1" fmla="*/ 202270 w 837270"/>
              <a:gd name="connsiteY1" fmla="*/ 495300 h 622300"/>
              <a:gd name="connsiteX2" fmla="*/ 418170 w 837270"/>
              <a:gd name="connsiteY2" fmla="*/ 0 h 622300"/>
              <a:gd name="connsiteX3" fmla="*/ 659470 w 837270"/>
              <a:gd name="connsiteY3" fmla="*/ 495300 h 622300"/>
              <a:gd name="connsiteX4" fmla="*/ 837270 w 837270"/>
              <a:gd name="connsiteY4" fmla="*/ 622300 h 622300"/>
              <a:gd name="connsiteX0" fmla="*/ 0 w 816235"/>
              <a:gd name="connsiteY0" fmla="*/ 609599 h 622300"/>
              <a:gd name="connsiteX1" fmla="*/ 181235 w 816235"/>
              <a:gd name="connsiteY1" fmla="*/ 495300 h 622300"/>
              <a:gd name="connsiteX2" fmla="*/ 397135 w 816235"/>
              <a:gd name="connsiteY2" fmla="*/ 0 h 622300"/>
              <a:gd name="connsiteX3" fmla="*/ 638435 w 816235"/>
              <a:gd name="connsiteY3" fmla="*/ 495300 h 622300"/>
              <a:gd name="connsiteX4" fmla="*/ 816235 w 816235"/>
              <a:gd name="connsiteY4" fmla="*/ 622300 h 622300"/>
              <a:gd name="connsiteX0" fmla="*/ 0 w 809223"/>
              <a:gd name="connsiteY0" fmla="*/ 609599 h 613661"/>
              <a:gd name="connsiteX1" fmla="*/ 181235 w 809223"/>
              <a:gd name="connsiteY1" fmla="*/ 495300 h 613661"/>
              <a:gd name="connsiteX2" fmla="*/ 397135 w 809223"/>
              <a:gd name="connsiteY2" fmla="*/ 0 h 613661"/>
              <a:gd name="connsiteX3" fmla="*/ 638435 w 809223"/>
              <a:gd name="connsiteY3" fmla="*/ 495300 h 613661"/>
              <a:gd name="connsiteX4" fmla="*/ 809223 w 809223"/>
              <a:gd name="connsiteY4" fmla="*/ 613661 h 61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23" h="613661">
                <a:moveTo>
                  <a:pt x="0" y="609599"/>
                </a:moveTo>
                <a:cubicBezTo>
                  <a:pt x="98425" y="603249"/>
                  <a:pt x="115046" y="596900"/>
                  <a:pt x="181235" y="495300"/>
                </a:cubicBezTo>
                <a:cubicBezTo>
                  <a:pt x="247424" y="393700"/>
                  <a:pt x="320935" y="0"/>
                  <a:pt x="397135" y="0"/>
                </a:cubicBezTo>
                <a:cubicBezTo>
                  <a:pt x="473335" y="0"/>
                  <a:pt x="568585" y="391583"/>
                  <a:pt x="638435" y="495300"/>
                </a:cubicBezTo>
                <a:cubicBezTo>
                  <a:pt x="708285" y="599017"/>
                  <a:pt x="755248" y="602019"/>
                  <a:pt x="809223" y="613661"/>
                </a:cubicBezTo>
              </a:path>
            </a:pathLst>
          </a:custGeom>
          <a:solidFill>
            <a:srgbClr val="7030A0">
              <a:alpha val="6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00622" tIns="50313" rIns="100622" bIns="50313" rtlCol="0" anchor="ctr"/>
          <a:lstStyle/>
          <a:p>
            <a:pPr algn="ctr" defTabSz="1053610" fontAlgn="auto" hangingPunct="1">
              <a:lnSpc>
                <a:spcPct val="100000"/>
              </a:lnSpc>
              <a:spcBef>
                <a:spcPts val="0"/>
              </a:spcBef>
              <a:spcAft>
                <a:spcPts val="0"/>
              </a:spcAft>
              <a:buClrTx/>
              <a:buSzTx/>
            </a:pPr>
            <a:endParaRPr lang="en-US" sz="2205">
              <a:solidFill>
                <a:srgbClr val="000000"/>
              </a:solidFill>
              <a:latin typeface="Calibri"/>
            </a:endParaRPr>
          </a:p>
        </p:txBody>
      </p:sp>
      <p:cxnSp>
        <p:nvCxnSpPr>
          <p:cNvPr id="120" name="Connecteur droit avec flèche 125"/>
          <p:cNvCxnSpPr>
            <a:stCxn id="121" idx="2"/>
          </p:cNvCxnSpPr>
          <p:nvPr/>
        </p:nvCxnSpPr>
        <p:spPr>
          <a:xfrm flipH="1">
            <a:off x="2488905" y="5242105"/>
            <a:ext cx="554260" cy="776103"/>
          </a:xfrm>
          <a:prstGeom prst="straightConnector1">
            <a:avLst/>
          </a:prstGeom>
          <a:noFill/>
          <a:ln w="19050" cap="flat" cmpd="sng" algn="ctr">
            <a:solidFill>
              <a:schemeClr val="bg1">
                <a:lumMod val="65000"/>
              </a:schemeClr>
            </a:solidFill>
            <a:prstDash val="solid"/>
            <a:tailEnd type="arrow"/>
          </a:ln>
          <a:effectLst/>
        </p:spPr>
      </p:cxnSp>
      <p:sp>
        <p:nvSpPr>
          <p:cNvPr id="121" name="Rectangle à coins arrondis 126"/>
          <p:cNvSpPr/>
          <p:nvPr/>
        </p:nvSpPr>
        <p:spPr>
          <a:xfrm>
            <a:off x="2906816" y="5151059"/>
            <a:ext cx="272696" cy="91032"/>
          </a:xfrm>
          <a:prstGeom prst="roundRect">
            <a:avLst>
              <a:gd name="adj" fmla="val 50000"/>
            </a:avLst>
          </a:prstGeom>
          <a:noFill/>
          <a:ln w="19050" cap="flat" cmpd="sng" algn="ctr">
            <a:solidFill>
              <a:schemeClr val="bg1">
                <a:lumMod val="65000"/>
              </a:schemeClr>
            </a:solidFill>
            <a:prstDash val="sysDash"/>
          </a:ln>
          <a:effectLst/>
        </p:spPr>
        <p:txBody>
          <a:bodyPr lIns="100622" tIns="50313" rIns="100622" bIns="50313" rtlCol="0" anchor="ctr"/>
          <a:lstStyle/>
          <a:p>
            <a:pPr algn="ctr" defTabSz="1053610" fontAlgn="auto" hangingPunct="1">
              <a:lnSpc>
                <a:spcPct val="100000"/>
              </a:lnSpc>
              <a:spcBef>
                <a:spcPts val="0"/>
              </a:spcBef>
              <a:spcAft>
                <a:spcPts val="0"/>
              </a:spcAft>
              <a:buClrTx/>
              <a:buSzTx/>
              <a:defRPr/>
            </a:pPr>
            <a:endParaRPr lang="en-US" sz="2205" kern="0">
              <a:solidFill>
                <a:srgbClr val="000000"/>
              </a:solidFill>
              <a:latin typeface="Calibri"/>
              <a:ea typeface="MS PGothic" pitchFamily="34" charset="-128"/>
              <a:cs typeface="+mn-cs"/>
            </a:endParaRPr>
          </a:p>
        </p:txBody>
      </p:sp>
      <p:sp>
        <p:nvSpPr>
          <p:cNvPr id="122" name="ZoneTexte 127"/>
          <p:cNvSpPr txBox="1"/>
          <p:nvPr/>
        </p:nvSpPr>
        <p:spPr>
          <a:xfrm>
            <a:off x="184874" y="4434021"/>
            <a:ext cx="1261346" cy="322140"/>
          </a:xfrm>
          <a:prstGeom prst="rect">
            <a:avLst/>
          </a:prstGeom>
          <a:solidFill>
            <a:schemeClr val="bg1"/>
          </a:solidFill>
        </p:spPr>
        <p:txBody>
          <a:bodyPr wrap="square" lIns="100642" tIns="50324" rIns="100642" bIns="50324" rtlCol="0">
            <a:spAutoFit/>
          </a:bodyPr>
          <a:lstStyle/>
          <a:p>
            <a:pPr algn="ctr" defTabSz="503239" fontAlgn="auto" hangingPunct="1">
              <a:lnSpc>
                <a:spcPct val="100000"/>
              </a:lnSpc>
              <a:spcBef>
                <a:spcPts val="0"/>
              </a:spcBef>
              <a:spcAft>
                <a:spcPts val="0"/>
              </a:spcAft>
              <a:buClrTx/>
              <a:buSzTx/>
            </a:pPr>
            <a:r>
              <a:rPr lang="en-US" sz="1433" i="1" dirty="0">
                <a:solidFill>
                  <a:srgbClr val="000000"/>
                </a:solidFill>
                <a:latin typeface="Calibri"/>
                <a:ea typeface="MS PGothic" pitchFamily="34" charset="-128"/>
                <a:cs typeface="+mn-cs"/>
              </a:rPr>
              <a:t>Laser pulse</a:t>
            </a:r>
          </a:p>
        </p:txBody>
      </p:sp>
      <p:sp>
        <p:nvSpPr>
          <p:cNvPr id="123" name="Rectangle 122"/>
          <p:cNvSpPr/>
          <p:nvPr/>
        </p:nvSpPr>
        <p:spPr>
          <a:xfrm>
            <a:off x="1698422" y="5328677"/>
            <a:ext cx="740256" cy="288285"/>
          </a:xfrm>
          <a:prstGeom prst="rect">
            <a:avLst/>
          </a:prstGeom>
        </p:spPr>
        <p:txBody>
          <a:bodyPr wrap="none" lIns="100642" tIns="50324" rIns="100642" bIns="50324">
            <a:spAutoFit/>
          </a:bodyPr>
          <a:lstStyle/>
          <a:p>
            <a:pPr defTabSz="503239" fontAlgn="auto" hangingPunct="1">
              <a:lnSpc>
                <a:spcPct val="100000"/>
              </a:lnSpc>
              <a:spcBef>
                <a:spcPts val="0"/>
              </a:spcBef>
              <a:spcAft>
                <a:spcPts val="0"/>
              </a:spcAft>
              <a:buClrTx/>
              <a:buSzTx/>
            </a:pPr>
            <a:r>
              <a:rPr lang="en-US" sz="1213" dirty="0">
                <a:solidFill>
                  <a:srgbClr val="000000"/>
                </a:solidFill>
                <a:latin typeface="Calibri"/>
                <a:ea typeface="MS PGothic" pitchFamily="34" charset="-128"/>
                <a:cs typeface="+mn-cs"/>
              </a:rPr>
              <a:t>e</a:t>
            </a:r>
            <a:r>
              <a:rPr lang="en-US" sz="1213" baseline="30000" dirty="0">
                <a:solidFill>
                  <a:srgbClr val="000000"/>
                </a:solidFill>
                <a:latin typeface="Calibri"/>
                <a:ea typeface="MS PGothic" pitchFamily="34" charset="-128"/>
                <a:cs typeface="+mn-cs"/>
              </a:rPr>
              <a:t>-</a:t>
            </a:r>
            <a:r>
              <a:rPr lang="en-US" sz="1213" dirty="0">
                <a:solidFill>
                  <a:srgbClr val="000000"/>
                </a:solidFill>
                <a:latin typeface="Calibri"/>
                <a:ea typeface="MS PGothic" pitchFamily="34" charset="-128"/>
                <a:cs typeface="+mn-cs"/>
              </a:rPr>
              <a:t> beam </a:t>
            </a:r>
          </a:p>
        </p:txBody>
      </p:sp>
      <p:cxnSp>
        <p:nvCxnSpPr>
          <p:cNvPr id="124" name="Connecteur droit avec flèche 103"/>
          <p:cNvCxnSpPr/>
          <p:nvPr/>
        </p:nvCxnSpPr>
        <p:spPr>
          <a:xfrm rot="5400000">
            <a:off x="7077426" y="5318260"/>
            <a:ext cx="676042" cy="401731"/>
          </a:xfrm>
          <a:prstGeom prst="straightConnector1">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Forme libre 120"/>
          <p:cNvSpPr>
            <a:spLocks noChangeAspect="1"/>
          </p:cNvSpPr>
          <p:nvPr/>
        </p:nvSpPr>
        <p:spPr>
          <a:xfrm>
            <a:off x="643694" y="4696960"/>
            <a:ext cx="333186" cy="431784"/>
          </a:xfrm>
          <a:custGeom>
            <a:avLst/>
            <a:gdLst>
              <a:gd name="connsiteX0" fmla="*/ 0 w 914400"/>
              <a:gd name="connsiteY0" fmla="*/ 609600 h 622300"/>
              <a:gd name="connsiteX1" fmla="*/ 279400 w 914400"/>
              <a:gd name="connsiteY1" fmla="*/ 495300 h 622300"/>
              <a:gd name="connsiteX2" fmla="*/ 495300 w 914400"/>
              <a:gd name="connsiteY2" fmla="*/ 0 h 622300"/>
              <a:gd name="connsiteX3" fmla="*/ 736600 w 914400"/>
              <a:gd name="connsiteY3" fmla="*/ 495300 h 622300"/>
              <a:gd name="connsiteX4" fmla="*/ 914400 w 914400"/>
              <a:gd name="connsiteY4" fmla="*/ 622300 h 622300"/>
              <a:gd name="connsiteX0" fmla="*/ 0 w 879341"/>
              <a:gd name="connsiteY0" fmla="*/ 609600 h 622300"/>
              <a:gd name="connsiteX1" fmla="*/ 244341 w 879341"/>
              <a:gd name="connsiteY1" fmla="*/ 495300 h 622300"/>
              <a:gd name="connsiteX2" fmla="*/ 460241 w 879341"/>
              <a:gd name="connsiteY2" fmla="*/ 0 h 622300"/>
              <a:gd name="connsiteX3" fmla="*/ 701541 w 879341"/>
              <a:gd name="connsiteY3" fmla="*/ 495300 h 622300"/>
              <a:gd name="connsiteX4" fmla="*/ 879341 w 879341"/>
              <a:gd name="connsiteY4" fmla="*/ 622300 h 622300"/>
              <a:gd name="connsiteX0" fmla="*/ 0 w 837270"/>
              <a:gd name="connsiteY0" fmla="*/ 618238 h 622300"/>
              <a:gd name="connsiteX1" fmla="*/ 202270 w 837270"/>
              <a:gd name="connsiteY1" fmla="*/ 495300 h 622300"/>
              <a:gd name="connsiteX2" fmla="*/ 418170 w 837270"/>
              <a:gd name="connsiteY2" fmla="*/ 0 h 622300"/>
              <a:gd name="connsiteX3" fmla="*/ 659470 w 837270"/>
              <a:gd name="connsiteY3" fmla="*/ 495300 h 622300"/>
              <a:gd name="connsiteX4" fmla="*/ 837270 w 837270"/>
              <a:gd name="connsiteY4" fmla="*/ 622300 h 622300"/>
              <a:gd name="connsiteX0" fmla="*/ 0 w 816235"/>
              <a:gd name="connsiteY0" fmla="*/ 609599 h 622300"/>
              <a:gd name="connsiteX1" fmla="*/ 181235 w 816235"/>
              <a:gd name="connsiteY1" fmla="*/ 495300 h 622300"/>
              <a:gd name="connsiteX2" fmla="*/ 397135 w 816235"/>
              <a:gd name="connsiteY2" fmla="*/ 0 h 622300"/>
              <a:gd name="connsiteX3" fmla="*/ 638435 w 816235"/>
              <a:gd name="connsiteY3" fmla="*/ 495300 h 622300"/>
              <a:gd name="connsiteX4" fmla="*/ 816235 w 816235"/>
              <a:gd name="connsiteY4" fmla="*/ 622300 h 622300"/>
              <a:gd name="connsiteX0" fmla="*/ 0 w 809223"/>
              <a:gd name="connsiteY0" fmla="*/ 609599 h 613661"/>
              <a:gd name="connsiteX1" fmla="*/ 181235 w 809223"/>
              <a:gd name="connsiteY1" fmla="*/ 495300 h 613661"/>
              <a:gd name="connsiteX2" fmla="*/ 397135 w 809223"/>
              <a:gd name="connsiteY2" fmla="*/ 0 h 613661"/>
              <a:gd name="connsiteX3" fmla="*/ 638435 w 809223"/>
              <a:gd name="connsiteY3" fmla="*/ 495300 h 613661"/>
              <a:gd name="connsiteX4" fmla="*/ 809223 w 809223"/>
              <a:gd name="connsiteY4" fmla="*/ 613661 h 61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223" h="613661">
                <a:moveTo>
                  <a:pt x="0" y="609599"/>
                </a:moveTo>
                <a:cubicBezTo>
                  <a:pt x="98425" y="603249"/>
                  <a:pt x="115046" y="596900"/>
                  <a:pt x="181235" y="495300"/>
                </a:cubicBezTo>
                <a:cubicBezTo>
                  <a:pt x="247424" y="393700"/>
                  <a:pt x="320935" y="0"/>
                  <a:pt x="397135" y="0"/>
                </a:cubicBezTo>
                <a:cubicBezTo>
                  <a:pt x="473335" y="0"/>
                  <a:pt x="568585" y="391583"/>
                  <a:pt x="638435" y="495300"/>
                </a:cubicBezTo>
                <a:cubicBezTo>
                  <a:pt x="708285" y="599017"/>
                  <a:pt x="755248" y="602019"/>
                  <a:pt x="809223" y="613661"/>
                </a:cubicBezTo>
              </a:path>
            </a:pathLst>
          </a:custGeom>
          <a:solidFill>
            <a:srgbClr val="FF0000">
              <a:alpha val="6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00622" tIns="50313" rIns="100622" bIns="50313" rtlCol="0" anchor="ctr"/>
          <a:lstStyle/>
          <a:p>
            <a:pPr algn="ctr" defTabSz="1053610" fontAlgn="auto" hangingPunct="1">
              <a:lnSpc>
                <a:spcPct val="100000"/>
              </a:lnSpc>
              <a:spcBef>
                <a:spcPts val="0"/>
              </a:spcBef>
              <a:spcAft>
                <a:spcPts val="0"/>
              </a:spcAft>
              <a:buClrTx/>
              <a:buSzTx/>
            </a:pPr>
            <a:endParaRPr lang="en-US" sz="2205">
              <a:solidFill>
                <a:srgbClr val="000000"/>
              </a:solidFill>
              <a:latin typeface="Calibri"/>
            </a:endParaRPr>
          </a:p>
        </p:txBody>
      </p:sp>
      <p:cxnSp>
        <p:nvCxnSpPr>
          <p:cNvPr id="126" name="Connecteur droit avec flèche 125"/>
          <p:cNvCxnSpPr/>
          <p:nvPr/>
        </p:nvCxnSpPr>
        <p:spPr>
          <a:xfrm flipH="1">
            <a:off x="6160927" y="5154112"/>
            <a:ext cx="554260" cy="776103"/>
          </a:xfrm>
          <a:prstGeom prst="straightConnector1">
            <a:avLst/>
          </a:prstGeom>
          <a:noFill/>
          <a:ln w="38100" cap="flat" cmpd="sng" algn="ctr">
            <a:solidFill>
              <a:srgbClr val="BF18C8"/>
            </a:solidFill>
            <a:prstDash val="solid"/>
            <a:tailEnd type="arrow"/>
          </a:ln>
          <a:effectLst/>
        </p:spPr>
      </p:cxnSp>
      <p:grpSp>
        <p:nvGrpSpPr>
          <p:cNvPr id="128" name="Group 127"/>
          <p:cNvGrpSpPr/>
          <p:nvPr/>
        </p:nvGrpSpPr>
        <p:grpSpPr>
          <a:xfrm>
            <a:off x="7510909" y="5610121"/>
            <a:ext cx="2569186" cy="1964601"/>
            <a:chOff x="1871960" y="2390672"/>
            <a:chExt cx="3978794" cy="2948910"/>
          </a:xfrm>
        </p:grpSpPr>
        <p:pic>
          <p:nvPicPr>
            <p:cNvPr id="129" name="Picture 7"/>
            <p:cNvPicPr>
              <a:picLocks noChangeAspect="1" noChangeArrowheads="1"/>
            </p:cNvPicPr>
            <p:nvPr/>
          </p:nvPicPr>
          <p:blipFill rotWithShape="1">
            <a:blip r:embed="rId5" cstate="print"/>
            <a:srcRect r="4198"/>
            <a:stretch/>
          </p:blipFill>
          <p:spPr bwMode="auto">
            <a:xfrm>
              <a:off x="1871960" y="2390672"/>
              <a:ext cx="3960193" cy="2808311"/>
            </a:xfrm>
            <a:prstGeom prst="rect">
              <a:avLst/>
            </a:prstGeom>
            <a:noFill/>
            <a:ln w="9525">
              <a:noFill/>
              <a:miter lim="800000"/>
              <a:headEnd/>
              <a:tailEnd/>
            </a:ln>
            <a:effectLst/>
          </p:spPr>
        </p:pic>
        <p:sp>
          <p:nvSpPr>
            <p:cNvPr id="130" name="ZoneTexte 143"/>
            <p:cNvSpPr txBox="1"/>
            <p:nvPr/>
          </p:nvSpPr>
          <p:spPr>
            <a:xfrm>
              <a:off x="3384128" y="2555702"/>
              <a:ext cx="1962045" cy="418766"/>
            </a:xfrm>
            <a:prstGeom prst="rect">
              <a:avLst/>
            </a:prstGeom>
            <a:noFill/>
          </p:spPr>
          <p:txBody>
            <a:bodyPr wrap="square" rtlCol="0">
              <a:spAutoFit/>
            </a:bodyPr>
            <a:lstStyle/>
            <a:p>
              <a:pPr algn="ctr" defTabSz="456584" fontAlgn="auto" hangingPunct="1">
                <a:lnSpc>
                  <a:spcPct val="100000"/>
                </a:lnSpc>
                <a:spcBef>
                  <a:spcPts val="0"/>
                </a:spcBef>
                <a:spcAft>
                  <a:spcPts val="0"/>
                </a:spcAft>
                <a:buClrTx/>
                <a:buSzTx/>
              </a:pPr>
              <a:r>
                <a:rPr lang="en-US" sz="1213" dirty="0" err="1">
                  <a:solidFill>
                    <a:srgbClr val="FFFF00"/>
                  </a:solidFill>
                  <a:latin typeface="Calibri"/>
                  <a:ea typeface="MS PGothic" pitchFamily="34" charset="-128"/>
                  <a:cs typeface="+mn-cs"/>
                </a:rPr>
                <a:t>Interferogram</a:t>
              </a:r>
              <a:endParaRPr lang="en-US" sz="1213" dirty="0">
                <a:solidFill>
                  <a:srgbClr val="FFFF00"/>
                </a:solidFill>
                <a:latin typeface="Calibri"/>
                <a:ea typeface="MS PGothic" pitchFamily="34" charset="-128"/>
                <a:cs typeface="+mn-cs"/>
              </a:endParaRPr>
            </a:p>
          </p:txBody>
        </p:sp>
        <p:cxnSp>
          <p:nvCxnSpPr>
            <p:cNvPr id="131" name="Straight Connector 130"/>
            <p:cNvCxnSpPr/>
            <p:nvPr/>
          </p:nvCxnSpPr>
          <p:spPr bwMode="auto">
            <a:xfrm>
              <a:off x="4248224" y="3491805"/>
              <a:ext cx="936104" cy="864096"/>
            </a:xfrm>
            <a:prstGeom prst="line">
              <a:avLst/>
            </a:prstGeom>
            <a:solidFill>
              <a:srgbClr val="00B8FF"/>
            </a:solidFill>
            <a:ln w="38100" cap="flat" cmpd="sng" algn="ctr">
              <a:solidFill>
                <a:srgbClr val="BF18C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2" name="Straight Connector 131"/>
            <p:cNvCxnSpPr/>
            <p:nvPr/>
          </p:nvCxnSpPr>
          <p:spPr bwMode="auto">
            <a:xfrm>
              <a:off x="3888184" y="3491805"/>
              <a:ext cx="941933" cy="866358"/>
            </a:xfrm>
            <a:prstGeom prst="line">
              <a:avLst/>
            </a:prstGeom>
            <a:solidFill>
              <a:srgbClr val="00B8FF"/>
            </a:solidFill>
            <a:ln w="38100" cap="flat" cmpd="sng" algn="ctr">
              <a:solidFill>
                <a:srgbClr val="BF18C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3" name="ZoneTexte 143"/>
            <p:cNvSpPr txBox="1"/>
            <p:nvPr/>
          </p:nvSpPr>
          <p:spPr>
            <a:xfrm>
              <a:off x="3960192" y="4427910"/>
              <a:ext cx="1890562" cy="545925"/>
            </a:xfrm>
            <a:prstGeom prst="rect">
              <a:avLst/>
            </a:prstGeom>
            <a:noFill/>
          </p:spPr>
          <p:txBody>
            <a:bodyPr wrap="square" lIns="91326" tIns="45663" rIns="91326" bIns="45663" rtlCol="0">
              <a:spAutoFit/>
            </a:bodyPr>
            <a:lstStyle/>
            <a:p>
              <a:pPr algn="ctr" defTabSz="456584" fontAlgn="auto" hangingPunct="1">
                <a:lnSpc>
                  <a:spcPct val="100000"/>
                </a:lnSpc>
                <a:spcBef>
                  <a:spcPts val="0"/>
                </a:spcBef>
                <a:spcAft>
                  <a:spcPts val="0"/>
                </a:spcAft>
                <a:buClrTx/>
                <a:buSzTx/>
              </a:pPr>
              <a:r>
                <a:rPr lang="en-US" sz="1764" dirty="0">
                  <a:solidFill>
                    <a:srgbClr val="BF18C8"/>
                  </a:solidFill>
                  <a:latin typeface="Symbol" charset="2"/>
                  <a:ea typeface="MS PGothic" pitchFamily="34" charset="-128"/>
                  <a:cs typeface="Symbol" charset="2"/>
                </a:rPr>
                <a:t>DF</a:t>
              </a:r>
              <a:r>
                <a:rPr lang="en-US" sz="1764" baseline="-25000" dirty="0">
                  <a:solidFill>
                    <a:srgbClr val="BF18C8"/>
                  </a:solidFill>
                  <a:latin typeface="Calibri"/>
                  <a:ea typeface="MS PGothic" pitchFamily="34" charset="-128"/>
                  <a:cs typeface="Symbol" charset="2"/>
                </a:rPr>
                <a:t>FEL</a:t>
              </a:r>
              <a:r>
                <a:rPr lang="en-US" sz="1764" dirty="0">
                  <a:solidFill>
                    <a:srgbClr val="BF18C8"/>
                  </a:solidFill>
                  <a:latin typeface="Symbol" charset="2"/>
                  <a:ea typeface="MS PGothic" pitchFamily="34" charset="-128"/>
                  <a:cs typeface="Symbol" charset="2"/>
                </a:rPr>
                <a:t> = 2p</a:t>
              </a:r>
            </a:p>
          </p:txBody>
        </p:sp>
        <p:sp>
          <p:nvSpPr>
            <p:cNvPr id="134" name="ZoneTexte 166"/>
            <p:cNvSpPr txBox="1"/>
            <p:nvPr/>
          </p:nvSpPr>
          <p:spPr>
            <a:xfrm>
              <a:off x="3312120" y="5003973"/>
              <a:ext cx="2034053" cy="335609"/>
            </a:xfrm>
            <a:prstGeom prst="rect">
              <a:avLst/>
            </a:prstGeom>
            <a:solidFill>
              <a:srgbClr val="FFFFFF"/>
            </a:solidFill>
          </p:spPr>
          <p:txBody>
            <a:bodyPr wrap="square" rtlCol="0">
              <a:spAutoFit/>
            </a:bodyPr>
            <a:lstStyle/>
            <a:p>
              <a:pPr algn="ctr" defTabSz="456584" fontAlgn="auto" hangingPunct="1">
                <a:lnSpc>
                  <a:spcPct val="50000"/>
                </a:lnSpc>
                <a:spcBef>
                  <a:spcPts val="0"/>
                </a:spcBef>
                <a:spcAft>
                  <a:spcPts val="0"/>
                </a:spcAft>
                <a:buClrTx/>
                <a:buSzTx/>
              </a:pPr>
              <a:r>
                <a:rPr lang="en-US" sz="1433" b="1" dirty="0" err="1">
                  <a:solidFill>
                    <a:srgbClr val="000000"/>
                  </a:solidFill>
                  <a:latin typeface="Calibri"/>
                  <a:ea typeface="MS PGothic" pitchFamily="34" charset="-128"/>
                  <a:cs typeface="Times New Roman"/>
                </a:rPr>
                <a:t>Δϕ</a:t>
              </a:r>
              <a:r>
                <a:rPr lang="en-US" sz="1433" b="1" baseline="-25000" dirty="0" err="1">
                  <a:solidFill>
                    <a:srgbClr val="000000"/>
                  </a:solidFill>
                  <a:latin typeface="Calibri"/>
                  <a:ea typeface="MS PGothic" pitchFamily="34" charset="-128"/>
                  <a:cs typeface="Times New Roman"/>
                </a:rPr>
                <a:t>SEED</a:t>
              </a:r>
              <a:r>
                <a:rPr lang="en-US" sz="1433" b="1" baseline="-25000" dirty="0">
                  <a:solidFill>
                    <a:srgbClr val="000000"/>
                  </a:solidFill>
                  <a:latin typeface="Calibri"/>
                  <a:ea typeface="MS PGothic" pitchFamily="34" charset="-128"/>
                  <a:cs typeface="Times New Roman"/>
                </a:rPr>
                <a:t> </a:t>
              </a:r>
              <a:r>
                <a:rPr lang="en-US" sz="1433" dirty="0">
                  <a:solidFill>
                    <a:srgbClr val="000000"/>
                  </a:solidFill>
                  <a:latin typeface="Calibri"/>
                  <a:ea typeface="MS PGothic" pitchFamily="34" charset="-128"/>
                  <a:cs typeface="Times New Roman"/>
                </a:rPr>
                <a:t>(</a:t>
              </a:r>
              <a:r>
                <a:rPr lang="en-US" sz="1433" dirty="0" err="1">
                  <a:solidFill>
                    <a:srgbClr val="000000"/>
                  </a:solidFill>
                  <a:latin typeface="Calibri"/>
                  <a:ea typeface="MS PGothic" pitchFamily="34" charset="-128"/>
                  <a:cs typeface="Times New Roman"/>
                </a:rPr>
                <a:t>a.u</a:t>
              </a:r>
              <a:r>
                <a:rPr lang="en-US" sz="1433" dirty="0">
                  <a:solidFill>
                    <a:srgbClr val="000000"/>
                  </a:solidFill>
                  <a:latin typeface="Calibri"/>
                  <a:ea typeface="MS PGothic" pitchFamily="34" charset="-128"/>
                  <a:cs typeface="Times New Roman"/>
                </a:rPr>
                <a:t>.)</a:t>
              </a:r>
            </a:p>
          </p:txBody>
        </p:sp>
      </p:grpSp>
      <p:sp>
        <p:nvSpPr>
          <p:cNvPr id="136" name="TextBox 135"/>
          <p:cNvSpPr txBox="1"/>
          <p:nvPr/>
        </p:nvSpPr>
        <p:spPr>
          <a:xfrm>
            <a:off x="3660292" y="5333216"/>
            <a:ext cx="4608029" cy="278844"/>
          </a:xfrm>
          <a:prstGeom prst="rect">
            <a:avLst/>
          </a:prstGeom>
          <a:noFill/>
        </p:spPr>
        <p:txBody>
          <a:bodyPr wrap="square" lIns="91298" tIns="45649" rIns="91298" bIns="45649" rtlCol="0">
            <a:spAutoFit/>
          </a:bodyPr>
          <a:lstStyle/>
          <a:p>
            <a:pPr defTabSz="503972" fontAlgn="auto" hangingPunct="1">
              <a:lnSpc>
                <a:spcPct val="100000"/>
              </a:lnSpc>
              <a:spcBef>
                <a:spcPts val="0"/>
              </a:spcBef>
              <a:spcAft>
                <a:spcPts val="0"/>
              </a:spcAft>
              <a:buClrTx/>
              <a:buSzTx/>
            </a:pPr>
            <a:r>
              <a:rPr lang="en-US" sz="1213" dirty="0">
                <a:solidFill>
                  <a:srgbClr val="0000FF"/>
                </a:solidFill>
                <a:latin typeface="Calibri"/>
                <a:ea typeface="+mn-ea"/>
                <a:cs typeface="+mn-cs"/>
              </a:rPr>
              <a:t>D. Gauthier et al., </a:t>
            </a:r>
            <a:r>
              <a:rPr lang="hu-HU" sz="1213" dirty="0">
                <a:solidFill>
                  <a:srgbClr val="0000FF"/>
                </a:solidFill>
                <a:latin typeface="Calibri"/>
                <a:ea typeface="+mn-ea"/>
                <a:cs typeface="+mn-cs"/>
              </a:rPr>
              <a:t>Phys. Rev. Lett. </a:t>
            </a:r>
            <a:r>
              <a:rPr lang="hu-HU" sz="1213" b="1" dirty="0">
                <a:solidFill>
                  <a:srgbClr val="0000FF"/>
                </a:solidFill>
                <a:latin typeface="Calibri"/>
                <a:ea typeface="+mn-ea"/>
                <a:cs typeface="+mn-cs"/>
              </a:rPr>
              <a:t>116</a:t>
            </a:r>
            <a:r>
              <a:rPr lang="hu-HU" sz="1213" dirty="0">
                <a:solidFill>
                  <a:srgbClr val="0000FF"/>
                </a:solidFill>
                <a:latin typeface="Calibri"/>
                <a:ea typeface="+mn-ea"/>
                <a:cs typeface="+mn-cs"/>
              </a:rPr>
              <a:t>, 024801 (2016) </a:t>
            </a:r>
            <a:endParaRPr lang="en-US" sz="1213" dirty="0">
              <a:solidFill>
                <a:srgbClr val="0000FF"/>
              </a:solidFill>
              <a:latin typeface="Calibri"/>
              <a:ea typeface="+mn-ea"/>
              <a:cs typeface="+mn-cs"/>
            </a:endParaRPr>
          </a:p>
        </p:txBody>
      </p:sp>
      <p:sp>
        <p:nvSpPr>
          <p:cNvPr id="137" name="TextBox 136"/>
          <p:cNvSpPr txBox="1"/>
          <p:nvPr/>
        </p:nvSpPr>
        <p:spPr>
          <a:xfrm>
            <a:off x="3436588" y="6936395"/>
            <a:ext cx="4608029" cy="278844"/>
          </a:xfrm>
          <a:prstGeom prst="rect">
            <a:avLst/>
          </a:prstGeom>
          <a:noFill/>
        </p:spPr>
        <p:txBody>
          <a:bodyPr wrap="square" lIns="91298" tIns="45649" rIns="91298" bIns="45649" rtlCol="0">
            <a:spAutoFit/>
          </a:bodyPr>
          <a:lstStyle/>
          <a:p>
            <a:pPr defTabSz="503972" fontAlgn="auto" hangingPunct="1">
              <a:lnSpc>
                <a:spcPct val="100000"/>
              </a:lnSpc>
              <a:spcBef>
                <a:spcPts val="0"/>
              </a:spcBef>
              <a:spcAft>
                <a:spcPts val="0"/>
              </a:spcAft>
              <a:buClrTx/>
              <a:buSzTx/>
            </a:pPr>
            <a:r>
              <a:rPr lang="en-US" sz="1213" dirty="0">
                <a:solidFill>
                  <a:srgbClr val="0000FF"/>
                </a:solidFill>
                <a:latin typeface="Calibri"/>
                <a:ea typeface="+mn-ea"/>
                <a:cs typeface="+mn-cs"/>
              </a:rPr>
              <a:t>D. Gauthier et al., </a:t>
            </a:r>
            <a:r>
              <a:rPr lang="hu-HU" sz="1213" dirty="0">
                <a:solidFill>
                  <a:srgbClr val="0000FF"/>
                </a:solidFill>
                <a:latin typeface="Calibri"/>
                <a:ea typeface="+mn-ea"/>
                <a:cs typeface="+mn-cs"/>
              </a:rPr>
              <a:t>Phys. Rev. Lett. </a:t>
            </a:r>
            <a:r>
              <a:rPr lang="hu-HU" sz="1213" b="1" dirty="0">
                <a:solidFill>
                  <a:srgbClr val="0000FF"/>
                </a:solidFill>
                <a:latin typeface="Calibri"/>
                <a:ea typeface="+mn-ea"/>
                <a:cs typeface="+mn-cs"/>
              </a:rPr>
              <a:t>116</a:t>
            </a:r>
            <a:r>
              <a:rPr lang="hu-HU" sz="1213" dirty="0">
                <a:solidFill>
                  <a:srgbClr val="0000FF"/>
                </a:solidFill>
                <a:latin typeface="Calibri"/>
                <a:ea typeface="+mn-ea"/>
                <a:cs typeface="+mn-cs"/>
              </a:rPr>
              <a:t>, 024801 (2016) </a:t>
            </a:r>
            <a:endParaRPr lang="en-US" sz="1213" dirty="0">
              <a:solidFill>
                <a:srgbClr val="0000FF"/>
              </a:solidFill>
              <a:latin typeface="Calibri"/>
              <a:ea typeface="+mn-ea"/>
              <a:cs typeface="+mn-cs"/>
            </a:endParaRPr>
          </a:p>
        </p:txBody>
      </p:sp>
      <p:sp>
        <p:nvSpPr>
          <p:cNvPr id="138" name="TextBox 137">
            <a:extLst>
              <a:ext uri="{FF2B5EF4-FFF2-40B4-BE49-F238E27FC236}">
                <a16:creationId xmlns:a16="http://schemas.microsoft.com/office/drawing/2014/main" id="{021F707F-2E7A-4CCE-A398-7B2F036537E0}"/>
              </a:ext>
            </a:extLst>
          </p:cNvPr>
          <p:cNvSpPr txBox="1"/>
          <p:nvPr/>
        </p:nvSpPr>
        <p:spPr>
          <a:xfrm>
            <a:off x="116107" y="5980634"/>
            <a:ext cx="7272808" cy="1200300"/>
          </a:xfrm>
          <a:prstGeom prst="rect">
            <a:avLst/>
          </a:prstGeom>
          <a:noFill/>
        </p:spPr>
        <p:txBody>
          <a:bodyPr wrap="square" lIns="91412" tIns="45706" rIns="91412" bIns="45706" rtlCol="0">
            <a:spAutoFit/>
          </a:bodyPr>
          <a:lstStyle/>
          <a:p>
            <a:pPr defTabSz="503972" fontAlgn="auto" hangingPunct="1">
              <a:lnSpc>
                <a:spcPct val="100000"/>
              </a:lnSpc>
              <a:spcBef>
                <a:spcPts val="0"/>
              </a:spcBef>
              <a:spcAft>
                <a:spcPts val="0"/>
              </a:spcAft>
              <a:buClrTx/>
              <a:buSzTx/>
            </a:pPr>
            <a:r>
              <a:rPr lang="en-US" sz="1800" dirty="0">
                <a:solidFill>
                  <a:srgbClr val="000000"/>
                </a:solidFill>
                <a:latin typeface="+mj-lt"/>
                <a:ea typeface="+mn-ea"/>
                <a:cs typeface="+mn-cs"/>
              </a:rPr>
              <a:t>Experiments exploiting the FEL coherence have recently started using special FEL configuration with phase locked 2 color or 2 pulses. </a:t>
            </a:r>
          </a:p>
          <a:p>
            <a:pPr defTabSz="503972" fontAlgn="auto" hangingPunct="1">
              <a:lnSpc>
                <a:spcPct val="100000"/>
              </a:lnSpc>
              <a:spcBef>
                <a:spcPts val="0"/>
              </a:spcBef>
              <a:spcAft>
                <a:spcPts val="0"/>
              </a:spcAft>
              <a:buClrTx/>
              <a:buSzTx/>
            </a:pPr>
            <a:r>
              <a:rPr lang="en-US" sz="1800" b="1" dirty="0">
                <a:solidFill>
                  <a:srgbClr val="000000"/>
                </a:solidFill>
                <a:latin typeface="+mj-lt"/>
              </a:rPr>
              <a:t>Interference</a:t>
            </a:r>
            <a:r>
              <a:rPr lang="en-US" sz="1800" dirty="0">
                <a:solidFill>
                  <a:srgbClr val="000000"/>
                </a:solidFill>
                <a:latin typeface="+mj-lt"/>
              </a:rPr>
              <a:t> between two </a:t>
            </a:r>
            <a:r>
              <a:rPr lang="en-US" sz="1800" b="1" dirty="0">
                <a:solidFill>
                  <a:srgbClr val="000000"/>
                </a:solidFill>
                <a:latin typeface="+mj-lt"/>
              </a:rPr>
              <a:t>coherent</a:t>
            </a:r>
            <a:r>
              <a:rPr lang="en-US" sz="1800" dirty="0">
                <a:solidFill>
                  <a:srgbClr val="000000"/>
                </a:solidFill>
                <a:latin typeface="+mj-lt"/>
              </a:rPr>
              <a:t> and </a:t>
            </a:r>
            <a:r>
              <a:rPr lang="en-US" sz="1800" b="1" dirty="0">
                <a:solidFill>
                  <a:srgbClr val="000000"/>
                </a:solidFill>
                <a:latin typeface="+mj-lt"/>
              </a:rPr>
              <a:t>phase-locked </a:t>
            </a:r>
            <a:r>
              <a:rPr lang="en-US" sz="1800" dirty="0">
                <a:solidFill>
                  <a:srgbClr val="000000"/>
                </a:solidFill>
                <a:latin typeface="+mj-lt"/>
              </a:rPr>
              <a:t>pulses is evident in the spectral domain. </a:t>
            </a:r>
          </a:p>
        </p:txBody>
      </p:sp>
    </p:spTree>
    <p:extLst>
      <p:ext uri="{BB962C8B-B14F-4D97-AF65-F5344CB8AC3E}">
        <p14:creationId xmlns:p14="http://schemas.microsoft.com/office/powerpoint/2010/main" val="445224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dissolve">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9"/>
          <p:cNvSpPr>
            <a:spLocks noGrp="1"/>
          </p:cNvSpPr>
          <p:nvPr>
            <p:ph type="title"/>
          </p:nvPr>
        </p:nvSpPr>
        <p:spPr>
          <a:xfrm>
            <a:off x="2896657" y="27502"/>
            <a:ext cx="6113393" cy="525864"/>
          </a:xfrm>
          <a:extLst/>
        </p:spPr>
        <p:txBody>
          <a:bodyPr wrap="none" anchor="ctr">
            <a:spAutoFit/>
          </a:bodyPr>
          <a:lstStyle/>
          <a:p>
            <a:r>
              <a:rPr lang="en-US" b="1" kern="1200" dirty="0">
                <a:solidFill>
                  <a:srgbClr val="139BFB"/>
                </a:solidFill>
                <a:latin typeface="Arial" charset="0"/>
                <a:ea typeface="MS PGothic" charset="0"/>
              </a:rPr>
              <a:t>Demonstration of EEHG </a:t>
            </a:r>
            <a:r>
              <a:rPr lang="en-US" b="1" dirty="0">
                <a:solidFill>
                  <a:srgbClr val="139BFB"/>
                </a:solidFill>
                <a:latin typeface="Arial" charset="0"/>
                <a:ea typeface="MS PGothic" charset="0"/>
              </a:rPr>
              <a:t>with FEL-2</a:t>
            </a:r>
            <a:endParaRPr lang="en-US" b="1" kern="1200" dirty="0">
              <a:solidFill>
                <a:srgbClr val="139BFB"/>
              </a:solidFill>
              <a:latin typeface="Arial" charset="0"/>
              <a:ea typeface="MS PGothic" charset="0"/>
            </a:endParaRPr>
          </a:p>
        </p:txBody>
      </p:sp>
      <p:sp>
        <p:nvSpPr>
          <p:cNvPr id="16" name="Slide Number Placeholder 2"/>
          <p:cNvSpPr>
            <a:spLocks noGrp="1"/>
          </p:cNvSpPr>
          <p:nvPr>
            <p:ph type="sldNum" sz="quarter" idx="10"/>
          </p:nvPr>
        </p:nvSpPr>
        <p:spPr>
          <a:xfrm>
            <a:off x="9864341" y="7380237"/>
            <a:ext cx="215754" cy="21602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1pPr>
            <a:lvl2pPr marL="742873" indent="-285721">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2pPr>
            <a:lvl3pPr marL="1142881" indent="-228576">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3pPr>
            <a:lvl4pPr marL="1600034" indent="-228576">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4pPr>
            <a:lvl5pPr marL="2057187" indent="-228576">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5pPr>
            <a:lvl6pPr marL="2514340" indent="-228576" defTabSz="447629" eaLnBrk="0" fontAlgn="base" hangingPunct="0">
              <a:spcBef>
                <a:spcPct val="0"/>
              </a:spcBef>
              <a:spcAft>
                <a:spcPct val="0"/>
              </a:spcAft>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6pPr>
            <a:lvl7pPr marL="2971492" indent="-228576" defTabSz="447629" eaLnBrk="0" fontAlgn="base" hangingPunct="0">
              <a:spcBef>
                <a:spcPct val="0"/>
              </a:spcBef>
              <a:spcAft>
                <a:spcPct val="0"/>
              </a:spcAft>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7pPr>
            <a:lvl8pPr marL="3428645" indent="-228576" defTabSz="447629" eaLnBrk="0" fontAlgn="base" hangingPunct="0">
              <a:spcBef>
                <a:spcPct val="0"/>
              </a:spcBef>
              <a:spcAft>
                <a:spcPct val="0"/>
              </a:spcAft>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8pPr>
            <a:lvl9pPr marL="3885797" indent="-228576" defTabSz="447629" eaLnBrk="0" fontAlgn="base" hangingPunct="0">
              <a:spcBef>
                <a:spcPct val="0"/>
              </a:spcBef>
              <a:spcAft>
                <a:spcPct val="0"/>
              </a:spcAft>
              <a:tabLst>
                <a:tab pos="0" algn="l"/>
                <a:tab pos="444454" algn="l"/>
                <a:tab pos="893670" algn="l"/>
                <a:tab pos="1342886" algn="l"/>
                <a:tab pos="1792102" algn="l"/>
                <a:tab pos="2241318" algn="l"/>
                <a:tab pos="2690534" algn="l"/>
                <a:tab pos="3139749" algn="l"/>
                <a:tab pos="3588965" algn="l"/>
                <a:tab pos="4038181" algn="l"/>
                <a:tab pos="4487398" algn="l"/>
                <a:tab pos="4936613" algn="l"/>
                <a:tab pos="5385830" algn="l"/>
                <a:tab pos="5835045" algn="l"/>
                <a:tab pos="6284262" algn="l"/>
                <a:tab pos="6733477" algn="l"/>
                <a:tab pos="7182694" algn="l"/>
                <a:tab pos="7631909" algn="l"/>
                <a:tab pos="8081126" algn="l"/>
                <a:tab pos="8530340" algn="l"/>
                <a:tab pos="8979557" algn="l"/>
              </a:tabLst>
              <a:defRPr sz="2425">
                <a:solidFill>
                  <a:schemeClr val="bg1"/>
                </a:solidFill>
                <a:latin typeface="Arial" charset="0"/>
                <a:ea typeface="MS PGothic" charset="0"/>
                <a:cs typeface="MS PGothic" charset="0"/>
              </a:defRPr>
            </a:lvl9pPr>
          </a:lstStyle>
          <a:p>
            <a:pPr defTabSz="503972" fontAlgn="auto" hangingPunct="1">
              <a:lnSpc>
                <a:spcPct val="100000"/>
              </a:lnSpc>
              <a:spcBef>
                <a:spcPts val="0"/>
              </a:spcBef>
              <a:spcAft>
                <a:spcPts val="0"/>
              </a:spcAft>
              <a:buClrTx/>
              <a:buSzTx/>
            </a:pPr>
            <a:fld id="{A6E089F1-91A2-9246-88CC-2A86B47B4107}" type="slidenum">
              <a:rPr lang="en-US" sz="1213">
                <a:solidFill>
                  <a:srgbClr val="000000"/>
                </a:solidFill>
              </a:rPr>
              <a:pPr defTabSz="503972" fontAlgn="auto" hangingPunct="1">
                <a:lnSpc>
                  <a:spcPct val="100000"/>
                </a:lnSpc>
                <a:spcBef>
                  <a:spcPts val="0"/>
                </a:spcBef>
                <a:spcAft>
                  <a:spcPts val="0"/>
                </a:spcAft>
                <a:buClrTx/>
                <a:buSzTx/>
              </a:pPr>
              <a:t>5</a:t>
            </a:fld>
            <a:endParaRPr lang="en-US" sz="1213" dirty="0">
              <a:solidFill>
                <a:srgbClr val="000000"/>
              </a:solidFill>
            </a:endParaRPr>
          </a:p>
        </p:txBody>
      </p:sp>
      <p:pic>
        <p:nvPicPr>
          <p:cNvPr id="19459" name="Picture 6" descr="schema FEL2_&amp;EEHG_echo_2015-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5708" y="525085"/>
            <a:ext cx="6489181" cy="1274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bwMode="auto">
          <a:xfrm>
            <a:off x="9432463" y="755500"/>
            <a:ext cx="504772" cy="57626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2" tIns="45712" rIns="91422" bIns="45712"/>
          <a:lstStyle/>
          <a:p>
            <a:pPr defTabSz="449170" fontAlgn="auto" hangingPunct="1">
              <a:spcBef>
                <a:spcPts val="0"/>
              </a:spcBef>
              <a:spcAft>
                <a:spcPts val="0"/>
              </a:spcAft>
              <a:defRPr/>
            </a:pPr>
            <a:endParaRPr lang="en-US" sz="1984">
              <a:solidFill>
                <a:prstClr val="black"/>
              </a:solidFill>
              <a:latin typeface="Calibri"/>
              <a:ea typeface="+mn-ea"/>
              <a:cs typeface="+mn-cs"/>
            </a:endParaRPr>
          </a:p>
        </p:txBody>
      </p:sp>
      <p:pic>
        <p:nvPicPr>
          <p:cNvPr id="17" name="Picture 6" descr="gain.jpg"/>
          <p:cNvPicPr>
            <a:picLocks noChangeAspect="1"/>
          </p:cNvPicPr>
          <p:nvPr/>
        </p:nvPicPr>
        <p:blipFill>
          <a:blip r:embed="rId3">
            <a:extLst>
              <a:ext uri="{28A0092B-C50C-407E-A947-70E740481C1C}">
                <a14:useLocalDpi xmlns:a14="http://schemas.microsoft.com/office/drawing/2010/main" val="0"/>
              </a:ext>
            </a:extLst>
          </a:blip>
          <a:srcRect l="5139" r="8333"/>
          <a:stretch>
            <a:fillRect/>
          </a:stretch>
        </p:blipFill>
        <p:spPr bwMode="auto">
          <a:xfrm>
            <a:off x="4358922" y="1917934"/>
            <a:ext cx="5678023" cy="2304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1ra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1592" y="3356209"/>
            <a:ext cx="1768289" cy="132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2ra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1924" y="3284772"/>
            <a:ext cx="1768289" cy="132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3ra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54320" y="3172059"/>
            <a:ext cx="1768289"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4ra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46400" y="2924410"/>
            <a:ext cx="1768289" cy="132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5ra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73401" y="2494197"/>
            <a:ext cx="1769877"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descr="6ra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1988" y="2062397"/>
            <a:ext cx="1768289"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
          <p:cNvPicPr>
            <a:picLocks noChangeAspect="1"/>
          </p:cNvPicPr>
          <p:nvPr/>
        </p:nvPicPr>
        <p:blipFill rotWithShape="1">
          <a:blip r:embed="rId10">
            <a:extLst>
              <a:ext uri="{28A0092B-C50C-407E-A947-70E740481C1C}">
                <a14:useLocalDpi xmlns:a14="http://schemas.microsoft.com/office/drawing/2010/main" val="0"/>
              </a:ext>
            </a:extLst>
          </a:blip>
          <a:srcRect t="47119"/>
          <a:stretch/>
        </p:blipFill>
        <p:spPr bwMode="auto">
          <a:xfrm>
            <a:off x="112696" y="4126153"/>
            <a:ext cx="3884112" cy="3007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29" y="3479822"/>
            <a:ext cx="4377166" cy="646331"/>
          </a:xfrm>
          <a:prstGeom prst="rect">
            <a:avLst/>
          </a:prstGeom>
          <a:noFill/>
        </p:spPr>
        <p:txBody>
          <a:bodyPr wrap="square" rtlCol="0">
            <a:spAutoFit/>
          </a:bodyPr>
          <a:lstStyle/>
          <a:p>
            <a:pPr defTabSz="503972" fontAlgn="auto" hangingPunct="1">
              <a:lnSpc>
                <a:spcPct val="100000"/>
              </a:lnSpc>
              <a:spcBef>
                <a:spcPts val="0"/>
              </a:spcBef>
              <a:spcAft>
                <a:spcPts val="0"/>
              </a:spcAft>
              <a:buClrTx/>
              <a:buSzTx/>
            </a:pPr>
            <a:r>
              <a:rPr lang="en-US" sz="1800" dirty="0">
                <a:solidFill>
                  <a:srgbClr val="000000"/>
                </a:solidFill>
                <a:latin typeface="Calibri"/>
                <a:ea typeface="+mn-ea"/>
                <a:cs typeface="+mn-cs"/>
              </a:rPr>
              <a:t>With EEHG we have seen improvements in the FEL bandwidth down to the soft x-ray.</a:t>
            </a:r>
            <a:endParaRPr lang="en-US" sz="1800" dirty="0">
              <a:solidFill>
                <a:prstClr val="black"/>
              </a:solidFill>
              <a:latin typeface="Calibri"/>
              <a:ea typeface="+mn-ea"/>
              <a:cs typeface="+mn-cs"/>
            </a:endParaRPr>
          </a:p>
        </p:txBody>
      </p:sp>
      <p:sp>
        <p:nvSpPr>
          <p:cNvPr id="26" name="TextBox 25"/>
          <p:cNvSpPr txBox="1"/>
          <p:nvPr/>
        </p:nvSpPr>
        <p:spPr>
          <a:xfrm>
            <a:off x="4150234" y="4658848"/>
            <a:ext cx="3408172" cy="1008353"/>
          </a:xfrm>
          <a:prstGeom prst="rect">
            <a:avLst/>
          </a:prstGeom>
          <a:noFill/>
        </p:spPr>
        <p:txBody>
          <a:bodyPr wrap="square" rtlCol="0">
            <a:spAutoFit/>
          </a:bodyPr>
          <a:lstStyle/>
          <a:p>
            <a:pPr defTabSz="503972" fontAlgn="auto" hangingPunct="1">
              <a:lnSpc>
                <a:spcPct val="100000"/>
              </a:lnSpc>
              <a:spcBef>
                <a:spcPts val="0"/>
              </a:spcBef>
              <a:spcAft>
                <a:spcPts val="0"/>
              </a:spcAft>
              <a:buClrTx/>
              <a:buSzTx/>
            </a:pPr>
            <a:r>
              <a:rPr lang="en-US" sz="1984" dirty="0">
                <a:solidFill>
                  <a:srgbClr val="000000"/>
                </a:solidFill>
                <a:latin typeface="Calibri"/>
                <a:ea typeface="+mn-ea"/>
                <a:cs typeface="+mn-cs"/>
              </a:rPr>
              <a:t>A clear FEL gain has been measured at 7 nm and 5 nm with EEHG</a:t>
            </a:r>
            <a:endParaRPr lang="en-US" sz="1984" dirty="0">
              <a:solidFill>
                <a:prstClr val="black"/>
              </a:solidFill>
              <a:latin typeface="Calibri"/>
              <a:ea typeface="+mn-ea"/>
              <a:cs typeface="+mn-cs"/>
            </a:endParaRPr>
          </a:p>
        </p:txBody>
      </p:sp>
      <p:pic>
        <p:nvPicPr>
          <p:cNvPr id="27" name="Picture 26" descr="Screen Shot 2019-08-20 at 16.56.15.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0630" y="4222487"/>
            <a:ext cx="2513398" cy="3337188"/>
          </a:xfrm>
          <a:prstGeom prst="rect">
            <a:avLst/>
          </a:prstGeom>
        </p:spPr>
      </p:pic>
      <p:sp>
        <p:nvSpPr>
          <p:cNvPr id="28" name="Rectangle 27"/>
          <p:cNvSpPr/>
          <p:nvPr/>
        </p:nvSpPr>
        <p:spPr>
          <a:xfrm>
            <a:off x="4377696" y="7179817"/>
            <a:ext cx="3174747" cy="329770"/>
          </a:xfrm>
          <a:prstGeom prst="rect">
            <a:avLst/>
          </a:prstGeom>
        </p:spPr>
        <p:txBody>
          <a:bodyPr wrap="square">
            <a:spAutoFit/>
          </a:bodyPr>
          <a:lstStyle/>
          <a:p>
            <a:pPr algn="r" defTabSz="503972" fontAlgn="auto" hangingPunct="1">
              <a:lnSpc>
                <a:spcPct val="100000"/>
              </a:lnSpc>
              <a:spcBef>
                <a:spcPts val="0"/>
              </a:spcBef>
              <a:spcAft>
                <a:spcPts val="0"/>
              </a:spcAft>
              <a:buClrTx/>
              <a:buSzTx/>
            </a:pPr>
            <a:r>
              <a:rPr lang="en-US" sz="1543" dirty="0">
                <a:solidFill>
                  <a:srgbClr val="0000FF"/>
                </a:solidFill>
                <a:latin typeface="Calibri"/>
                <a:ea typeface="+mn-ea"/>
                <a:cs typeface="+mn-cs"/>
              </a:rPr>
              <a:t>Nature Photonics </a:t>
            </a:r>
            <a:r>
              <a:rPr lang="en-US" sz="1543" b="1" dirty="0">
                <a:solidFill>
                  <a:srgbClr val="0000FF"/>
                </a:solidFill>
                <a:latin typeface="Calibri"/>
                <a:ea typeface="+mn-ea"/>
                <a:cs typeface="+mn-cs"/>
              </a:rPr>
              <a:t>13</a:t>
            </a:r>
            <a:r>
              <a:rPr lang="en-US" sz="1543" dirty="0">
                <a:solidFill>
                  <a:srgbClr val="0000FF"/>
                </a:solidFill>
                <a:latin typeface="Calibri"/>
                <a:ea typeface="+mn-ea"/>
                <a:cs typeface="+mn-cs"/>
              </a:rPr>
              <a:t>, 555 (2019)</a:t>
            </a:r>
          </a:p>
        </p:txBody>
      </p:sp>
      <p:sp>
        <p:nvSpPr>
          <p:cNvPr id="29" name="TextBox 28"/>
          <p:cNvSpPr txBox="1"/>
          <p:nvPr/>
        </p:nvSpPr>
        <p:spPr>
          <a:xfrm>
            <a:off x="3956611" y="6285730"/>
            <a:ext cx="3624018" cy="1607107"/>
          </a:xfrm>
          <a:prstGeom prst="rect">
            <a:avLst/>
          </a:prstGeom>
          <a:noFill/>
        </p:spPr>
        <p:txBody>
          <a:bodyPr wrap="square" rtlCol="0">
            <a:spAutoFit/>
          </a:bodyPr>
          <a:lstStyle/>
          <a:p>
            <a:pPr defTabSz="503972" fontAlgn="auto" hangingPunct="1">
              <a:lnSpc>
                <a:spcPct val="100000"/>
              </a:lnSpc>
              <a:spcBef>
                <a:spcPts val="0"/>
              </a:spcBef>
              <a:spcAft>
                <a:spcPts val="0"/>
              </a:spcAft>
              <a:buClrTx/>
              <a:buSzTx/>
            </a:pPr>
            <a:r>
              <a:rPr lang="en-US" sz="1984" dirty="0">
                <a:solidFill>
                  <a:srgbClr val="000000"/>
                </a:solidFill>
                <a:latin typeface="Calibri"/>
                <a:ea typeface="+mn-ea"/>
                <a:cs typeface="+mn-cs"/>
              </a:rPr>
              <a:t>We had clear evidence of coherent emission at harmonic 101 (2.6nm)</a:t>
            </a:r>
            <a:endParaRPr lang="en-US" sz="1984" dirty="0">
              <a:solidFill>
                <a:prstClr val="black"/>
              </a:solidFill>
              <a:latin typeface="Calibri"/>
              <a:ea typeface="+mn-ea"/>
              <a:cs typeface="+mn-cs"/>
            </a:endParaRPr>
          </a:p>
        </p:txBody>
      </p:sp>
      <p:pic>
        <p:nvPicPr>
          <p:cNvPr id="30" name="Picture 29" descr="Figure_EEHG_HGHG_7nm_img.png"/>
          <p:cNvPicPr>
            <a:picLocks noChangeAspect="1"/>
          </p:cNvPicPr>
          <p:nvPr/>
        </p:nvPicPr>
        <p:blipFill rotWithShape="1">
          <a:blip r:embed="rId12">
            <a:extLst>
              <a:ext uri="{28A0092B-C50C-407E-A947-70E740481C1C}">
                <a14:useLocalDpi xmlns:a14="http://schemas.microsoft.com/office/drawing/2010/main" val="0"/>
              </a:ext>
            </a:extLst>
          </a:blip>
          <a:srcRect t="8375" r="12006" b="47753"/>
          <a:stretch/>
        </p:blipFill>
        <p:spPr>
          <a:xfrm>
            <a:off x="63421" y="1633263"/>
            <a:ext cx="3893192" cy="1941251"/>
          </a:xfrm>
          <a:prstGeom prst="rect">
            <a:avLst/>
          </a:prstGeom>
        </p:spPr>
      </p:pic>
    </p:spTree>
    <p:extLst>
      <p:ext uri="{BB962C8B-B14F-4D97-AF65-F5344CB8AC3E}">
        <p14:creationId xmlns:p14="http://schemas.microsoft.com/office/powerpoint/2010/main" val="3228495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heckerboard(across)">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par>
                                <p:cTn id="54" presetID="9"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dissolv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11" y="4743048"/>
            <a:ext cx="3491346" cy="2327564"/>
          </a:xfrm>
          <a:prstGeom prst="rect">
            <a:avLst/>
          </a:prstGeom>
        </p:spPr>
      </p:pic>
      <p:sp>
        <p:nvSpPr>
          <p:cNvPr id="8" name="Rectangle 6"/>
          <p:cNvSpPr txBox="1">
            <a:spLocks noChangeArrowheads="1"/>
          </p:cNvSpPr>
          <p:nvPr/>
        </p:nvSpPr>
        <p:spPr bwMode="auto">
          <a:xfrm>
            <a:off x="287784" y="1043533"/>
            <a:ext cx="9649072" cy="1080120"/>
          </a:xfrm>
          <a:prstGeom prst="rect">
            <a:avLst/>
          </a:prstGeom>
          <a:solidFill>
            <a:schemeClr val="tx2">
              <a:lumMod val="7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1" rIns="91420" bIns="45711"/>
          <a:lstStyle>
            <a:lvl1pPr marL="284163" indent="-284163"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741363" indent="-284163"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6088"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hangingPunct="1">
              <a:lnSpc>
                <a:spcPct val="90000"/>
              </a:lnSpc>
              <a:spcBef>
                <a:spcPct val="20000"/>
              </a:spcBef>
              <a:spcAft>
                <a:spcPts val="600"/>
              </a:spcAft>
              <a:buClrTx/>
              <a:buFont typeface="Wingdings" charset="0"/>
              <a:buChar char="§"/>
            </a:pPr>
            <a:r>
              <a:rPr lang="en-US" dirty="0"/>
              <a:t>Third generation light source (DBA lattice, 12 fold symmetry ) , commissioned in October 1993 and open to external users since 1994. First 3</a:t>
            </a:r>
            <a:r>
              <a:rPr lang="en-US" baseline="30000" dirty="0"/>
              <a:t>rd</a:t>
            </a:r>
            <a:r>
              <a:rPr lang="en-US" dirty="0"/>
              <a:t> generation in Europe for “soft” x-rays (</a:t>
            </a:r>
            <a:r>
              <a:rPr lang="en-US" sz="1800" i="1" dirty="0"/>
              <a:t>now also hard</a:t>
            </a:r>
            <a:r>
              <a:rPr lang="en-US" dirty="0"/>
              <a:t>)</a:t>
            </a:r>
          </a:p>
        </p:txBody>
      </p:sp>
      <p:sp>
        <p:nvSpPr>
          <p:cNvPr id="16385" name="Title 1"/>
          <p:cNvSpPr>
            <a:spLocks noGrp="1"/>
          </p:cNvSpPr>
          <p:nvPr>
            <p:ph type="title"/>
          </p:nvPr>
        </p:nvSpPr>
        <p:spPr bwMode="auto">
          <a:xfrm>
            <a:off x="2952080" y="179437"/>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err="1">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Elettra</a:t>
            </a:r>
            <a:endPar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a:defRPr/>
            </a:pPr>
            <a:fld id="{23FC065C-AA97-644B-A6BA-562C92DA3A42}" type="slidenum">
              <a:rPr lang="it-IT" smtClean="0"/>
              <a:pPr>
                <a:defRPr/>
              </a:pPr>
              <a:t>6</a:t>
            </a:fld>
            <a:endParaRPr lang="it-IT" dirty="0"/>
          </a:p>
        </p:txBody>
      </p:sp>
      <p:sp>
        <p:nvSpPr>
          <p:cNvPr id="6" name="Line Callout 2 (Border and Accent Bar) 5"/>
          <p:cNvSpPr/>
          <p:nvPr/>
        </p:nvSpPr>
        <p:spPr bwMode="auto">
          <a:xfrm>
            <a:off x="3879268" y="4743048"/>
            <a:ext cx="1135650" cy="864096"/>
          </a:xfrm>
          <a:prstGeom prst="accentBorderCallout2">
            <a:avLst>
              <a:gd name="adj1" fmla="val 18750"/>
              <a:gd name="adj2" fmla="val -8333"/>
              <a:gd name="adj3" fmla="val 18750"/>
              <a:gd name="adj4" fmla="val -16667"/>
              <a:gd name="adj5" fmla="val 124817"/>
              <a:gd name="adj6" fmla="val -142125"/>
            </a:avLst>
          </a:prstGeom>
          <a:solidFill>
            <a:srgbClr val="0068A6"/>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800" b="0" i="0" u="none" strike="noStrike" cap="none" normalizeH="0" baseline="0" dirty="0" err="1">
                <a:ln>
                  <a:noFill/>
                </a:ln>
                <a:solidFill>
                  <a:schemeClr val="bg1"/>
                </a:solidFill>
                <a:effectLst/>
                <a:latin typeface="Arial" charset="0"/>
                <a:ea typeface="ＭＳ Ｐゴシック" charset="0"/>
                <a:cs typeface="ＭＳ Ｐゴシック" charset="0"/>
              </a:rPr>
              <a:t>Linac</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 +</a:t>
            </a:r>
            <a:r>
              <a:rPr lang="en-US" sz="1800" dirty="0">
                <a:latin typeface="Arial" charset="0"/>
                <a:ea typeface="ＭＳ Ｐゴシック" charset="0"/>
                <a:cs typeface="ＭＳ Ｐゴシック" charset="0"/>
              </a:rPr>
              <a:t> </a:t>
            </a: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Booster</a:t>
            </a:r>
            <a:r>
              <a:rPr kumimoji="0" lang="en-US" sz="1800" b="0" i="0" u="none" strike="noStrike" cap="none" normalizeH="0" dirty="0">
                <a:ln>
                  <a:noFill/>
                </a:ln>
                <a:solidFill>
                  <a:schemeClr val="bg1"/>
                </a:solidFill>
                <a:effectLst/>
                <a:latin typeface="Arial" charset="0"/>
                <a:ea typeface="ＭＳ Ｐゴシック" charset="0"/>
                <a:cs typeface="ＭＳ Ｐゴシック" charset="0"/>
              </a:rPr>
              <a:t> (114 m)</a:t>
            </a:r>
            <a:endPar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sp>
        <p:nvSpPr>
          <p:cNvPr id="7" name="Line Callout 2 (Border and Accent Bar) 6"/>
          <p:cNvSpPr/>
          <p:nvPr/>
        </p:nvSpPr>
        <p:spPr bwMode="auto">
          <a:xfrm>
            <a:off x="3869276" y="5800585"/>
            <a:ext cx="1117927" cy="925282"/>
          </a:xfrm>
          <a:prstGeom prst="accentBorderCallout2">
            <a:avLst>
              <a:gd name="adj1" fmla="val 18750"/>
              <a:gd name="adj2" fmla="val -8333"/>
              <a:gd name="adj3" fmla="val 16310"/>
              <a:gd name="adj4" fmla="val -20706"/>
              <a:gd name="adj5" fmla="val 73259"/>
              <a:gd name="adj6" fmla="val -115631"/>
            </a:avLst>
          </a:prstGeom>
          <a:solidFill>
            <a:srgbClr val="0068A6"/>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rPr>
              <a:t>Storage Ring</a:t>
            </a:r>
            <a:r>
              <a:rPr kumimoji="0" lang="en-US" sz="1800" b="0" i="0" u="none" strike="noStrike" cap="none" normalizeH="0" dirty="0">
                <a:ln>
                  <a:noFill/>
                </a:ln>
                <a:solidFill>
                  <a:schemeClr val="bg1"/>
                </a:solidFill>
                <a:effectLst/>
                <a:latin typeface="Arial" charset="0"/>
                <a:ea typeface="ＭＳ Ｐゴシック" charset="0"/>
                <a:cs typeface="ＭＳ Ｐゴシック" charset="0"/>
              </a:rPr>
              <a:t> (259 m)</a:t>
            </a:r>
            <a:endPar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sp>
        <p:nvSpPr>
          <p:cNvPr id="10" name="Rectangle 5"/>
          <p:cNvSpPr>
            <a:spLocks noChangeArrowheads="1"/>
          </p:cNvSpPr>
          <p:nvPr/>
        </p:nvSpPr>
        <p:spPr bwMode="auto">
          <a:xfrm>
            <a:off x="264911" y="2161895"/>
            <a:ext cx="9649072" cy="2448272"/>
          </a:xfrm>
          <a:prstGeom prst="rect">
            <a:avLst/>
          </a:prstGeom>
          <a:solidFill>
            <a:srgbClr val="0068A6"/>
          </a:solidFill>
          <a:ln w="9525">
            <a:solidFill>
              <a:schemeClr val="accent1"/>
            </a:solidFill>
            <a:round/>
            <a:headEnd/>
            <a:tailEnd/>
          </a:ln>
        </p:spPr>
        <p:txBody>
          <a:bodyPr/>
          <a:lstStyle/>
          <a:p>
            <a:pPr defTabSz="449263"/>
            <a:r>
              <a:rPr lang="en-US" sz="2000" b="1" i="1" dirty="0">
                <a:ea typeface="ＭＳ Ｐゴシック" charset="0"/>
                <a:cs typeface="ＭＳ Ｐゴシック" charset="0"/>
              </a:rPr>
              <a:t>Operating modes for users (all in top-up since 2010):</a:t>
            </a:r>
          </a:p>
          <a:p>
            <a:pPr marL="342900" indent="-342900" defTabSz="449263">
              <a:buClrTx/>
              <a:buFont typeface="Wingdings" charset="2"/>
              <a:buChar char="§"/>
            </a:pPr>
            <a:r>
              <a:rPr lang="en-US" sz="2000" dirty="0">
                <a:ea typeface="ＭＳ Ｐゴシック" charset="0"/>
                <a:cs typeface="ＭＳ Ｐゴシック" charset="0"/>
              </a:rPr>
              <a:t>Operates for about 6400 hours per year (24h, 7/7 ), 5016 hours reserved for users in 2 energies: </a:t>
            </a:r>
          </a:p>
          <a:p>
            <a:pPr marL="342900" indent="-342900" defTabSz="449263">
              <a:buClrTx/>
              <a:buFont typeface="Wingdings" charset="2"/>
              <a:buChar char="§"/>
            </a:pPr>
            <a:r>
              <a:rPr lang="en-US" sz="2000" dirty="0"/>
              <a:t>2.0 GeV,   7 </a:t>
            </a:r>
            <a:r>
              <a:rPr lang="en-US" sz="2000" dirty="0" err="1"/>
              <a:t>nmrad</a:t>
            </a:r>
            <a:r>
              <a:rPr lang="en-US" sz="2000" dirty="0"/>
              <a:t>, 310 mA for 75 % of users time</a:t>
            </a:r>
          </a:p>
          <a:p>
            <a:pPr marL="342900" indent="-342900" defTabSz="449263">
              <a:buClrTx/>
              <a:buFont typeface="Wingdings" charset="2"/>
              <a:buChar char="§"/>
            </a:pPr>
            <a:r>
              <a:rPr lang="en-US" sz="2000" dirty="0"/>
              <a:t>2.4 GeV, 10 </a:t>
            </a:r>
            <a:r>
              <a:rPr lang="en-US" sz="2000" dirty="0" err="1"/>
              <a:t>nmrad</a:t>
            </a:r>
            <a:r>
              <a:rPr lang="en-US" sz="2000" dirty="0"/>
              <a:t>, 160 mA for 25 % of users time</a:t>
            </a:r>
          </a:p>
          <a:p>
            <a:pPr marL="342900" indent="-342900" defTabSz="449263">
              <a:buClrTx/>
              <a:buFont typeface="Wingdings" charset="2"/>
              <a:buChar char="§"/>
            </a:pPr>
            <a:r>
              <a:rPr lang="en-US" sz="2000" dirty="0">
                <a:solidFill>
                  <a:srgbClr val="FFFFFF"/>
                </a:solidFill>
              </a:rPr>
              <a:t>27 operating beam lines – over 1000 user and user </a:t>
            </a:r>
            <a:r>
              <a:rPr lang="en-US" sz="2000" dirty="0" err="1">
                <a:solidFill>
                  <a:srgbClr val="FFFFFF"/>
                </a:solidFill>
              </a:rPr>
              <a:t>poposals</a:t>
            </a:r>
            <a:r>
              <a:rPr lang="en-US" sz="2000" dirty="0">
                <a:solidFill>
                  <a:srgbClr val="FFFFFF"/>
                </a:solidFill>
              </a:rPr>
              <a:t> / year</a:t>
            </a:r>
          </a:p>
          <a:p>
            <a:pPr marL="342900" indent="-342900" defTabSz="449263">
              <a:buClrTx/>
              <a:buFont typeface="Wingdings" charset="2"/>
              <a:buChar char="§"/>
            </a:pPr>
            <a:r>
              <a:rPr lang="en-US" sz="2000" dirty="0"/>
              <a:t>Filling patterns: multi-bunch 95 % filling or hybrid, single bunch, few bunches or other multi-bunch fillings</a:t>
            </a:r>
          </a:p>
        </p:txBody>
      </p:sp>
      <p:pic>
        <p:nvPicPr>
          <p:cNvPr id="11" name="Picture 6" descr="elog_win_dump-20120608113435"/>
          <p:cNvPicPr>
            <a:picLocks noChangeAspect="1" noChangeArrowheads="1"/>
          </p:cNvPicPr>
          <p:nvPr/>
        </p:nvPicPr>
        <p:blipFill>
          <a:blip r:embed="rId4"/>
          <a:srcRect/>
          <a:stretch>
            <a:fillRect/>
          </a:stretch>
        </p:blipFill>
        <p:spPr bwMode="auto">
          <a:xfrm>
            <a:off x="7751394" y="4681668"/>
            <a:ext cx="2162589" cy="2101805"/>
          </a:xfrm>
          <a:prstGeom prst="rect">
            <a:avLst/>
          </a:prstGeom>
          <a:noFill/>
          <a:ln w="9525">
            <a:noFill/>
            <a:miter lim="800000"/>
            <a:headEnd/>
            <a:tailEnd/>
          </a:ln>
        </p:spPr>
      </p:pic>
      <p:sp>
        <p:nvSpPr>
          <p:cNvPr id="13" name="Rectangle 19"/>
          <p:cNvSpPr>
            <a:spLocks noChangeArrowheads="1"/>
          </p:cNvSpPr>
          <p:nvPr/>
        </p:nvSpPr>
        <p:spPr bwMode="auto">
          <a:xfrm>
            <a:off x="5038325" y="4691777"/>
            <a:ext cx="2634232" cy="2100907"/>
          </a:xfrm>
          <a:prstGeom prst="rect">
            <a:avLst/>
          </a:prstGeom>
          <a:noFill/>
          <a:ln w="28575" algn="ctr">
            <a:solidFill>
              <a:srgbClr val="FF3300"/>
            </a:solidFill>
            <a:miter lim="800000"/>
            <a:headEnd/>
            <a:tailEnd/>
          </a:ln>
          <a:effectLst/>
        </p:spPr>
        <p:txBody>
          <a:bodyPr wrap="square" lIns="96213" tIns="48107" rIns="96213" bIns="48107">
            <a:spAutoFit/>
          </a:bodyPr>
          <a:lstStyle/>
          <a:p>
            <a:pPr algn="l">
              <a:spcBef>
                <a:spcPct val="50000"/>
              </a:spcBef>
              <a:defRPr/>
            </a:pPr>
            <a:r>
              <a:rPr lang="en-US" sz="1400" dirty="0">
                <a:solidFill>
                  <a:schemeClr val="tx2"/>
                </a:solidFill>
                <a:latin typeface="Arial" pitchFamily="34" charset="0"/>
                <a:ea typeface="+mn-ea"/>
              </a:rPr>
              <a:t>Electron orbit stability requirements met most of the time provided that ambient temperature is within the defined limits, i.e., ± 0.5</a:t>
            </a:r>
            <a:r>
              <a:rPr lang="en-US" sz="1400" baseline="30000" dirty="0">
                <a:solidFill>
                  <a:schemeClr val="tx2"/>
                </a:solidFill>
                <a:latin typeface="Arial" pitchFamily="34" charset="0"/>
                <a:ea typeface="+mn-ea"/>
              </a:rPr>
              <a:t>0</a:t>
            </a:r>
            <a:r>
              <a:rPr lang="en-US" sz="1400" dirty="0">
                <a:solidFill>
                  <a:schemeClr val="tx2"/>
                </a:solidFill>
                <a:latin typeface="Arial" pitchFamily="34" charset="0"/>
                <a:ea typeface="+mn-ea"/>
              </a:rPr>
              <a:t>C</a:t>
            </a:r>
          </a:p>
          <a:p>
            <a:pPr algn="l">
              <a:defRPr/>
            </a:pPr>
            <a:r>
              <a:rPr lang="en-US" sz="1400" dirty="0">
                <a:solidFill>
                  <a:schemeClr val="tx2"/>
                </a:solidFill>
                <a:latin typeface="Arial" pitchFamily="34" charset="0"/>
                <a:ea typeface="+mn-ea"/>
              </a:rPr>
              <a:t>Short term stability (&lt; 24 hours)  is &lt; 10% of the electron beam size.</a:t>
            </a:r>
            <a:r>
              <a:rPr lang="en-US" sz="1400" dirty="0">
                <a:solidFill>
                  <a:schemeClr val="tx2"/>
                </a:solidFill>
                <a:ea typeface="+mn-ea"/>
              </a:rPr>
              <a:t> </a:t>
            </a:r>
          </a:p>
          <a:p>
            <a:pPr algn="l">
              <a:defRPr/>
            </a:pPr>
            <a:r>
              <a:rPr lang="en-US" sz="1400" dirty="0">
                <a:solidFill>
                  <a:schemeClr val="tx2"/>
                </a:solidFill>
                <a:latin typeface="Arial" pitchFamily="34" charset="0"/>
              </a:rPr>
              <a:t>Long term (&gt;24 h) is </a:t>
            </a:r>
            <a:r>
              <a:rPr lang="en-US" sz="1400" b="1" dirty="0">
                <a:solidFill>
                  <a:schemeClr val="tx2"/>
                </a:solidFill>
                <a:effectLst>
                  <a:outerShdw blurRad="38100" dist="38100" dir="2700000" algn="tl">
                    <a:srgbClr val="FFFFFF"/>
                  </a:outerShdw>
                </a:effectLst>
                <a:latin typeface="Arial" pitchFamily="34" charset="0"/>
              </a:rPr>
              <a:t>≤ ±</a:t>
            </a:r>
            <a:r>
              <a:rPr lang="en-US" sz="1400" dirty="0">
                <a:solidFill>
                  <a:schemeClr val="tx2"/>
                </a:solidFill>
                <a:latin typeface="Arial" pitchFamily="34" charset="0"/>
              </a:rPr>
              <a:t> 5 </a:t>
            </a:r>
            <a:r>
              <a:rPr lang="en-US" sz="1400" dirty="0">
                <a:solidFill>
                  <a:schemeClr val="tx2"/>
                </a:solidFill>
                <a:latin typeface="Symbol" pitchFamily="18" charset="2"/>
              </a:rPr>
              <a:t>m</a:t>
            </a:r>
            <a:r>
              <a:rPr lang="en-US" sz="1400" dirty="0">
                <a:solidFill>
                  <a:schemeClr val="tx2"/>
                </a:solidFill>
                <a:latin typeface="Arial" pitchFamily="34" charset="0"/>
              </a:rPr>
              <a:t>m </a:t>
            </a:r>
            <a:r>
              <a:rPr lang="en-US" sz="1400" dirty="0" err="1">
                <a:solidFill>
                  <a:schemeClr val="tx2"/>
                </a:solidFill>
                <a:latin typeface="Arial" pitchFamily="34" charset="0"/>
              </a:rPr>
              <a:t>ptp</a:t>
            </a:r>
            <a:r>
              <a:rPr lang="en-US" sz="1400" dirty="0">
                <a:solidFill>
                  <a:schemeClr val="tx2"/>
                </a:solidFill>
                <a:latin typeface="Arial" pitchFamily="34" charset="0"/>
              </a:rPr>
              <a:t> (max value for &gt;120 h). </a:t>
            </a:r>
          </a:p>
        </p:txBody>
      </p:sp>
      <p:sp>
        <p:nvSpPr>
          <p:cNvPr id="14" name="CasellaDiTesto 10"/>
          <p:cNvSpPr txBox="1"/>
          <p:nvPr/>
        </p:nvSpPr>
        <p:spPr>
          <a:xfrm>
            <a:off x="7691779" y="6782575"/>
            <a:ext cx="2304256" cy="338554"/>
          </a:xfrm>
          <a:prstGeom prst="rect">
            <a:avLst/>
          </a:prstGeom>
          <a:noFill/>
          <a:ln>
            <a:solidFill>
              <a:srgbClr val="1067EA"/>
            </a:solidFill>
          </a:ln>
        </p:spPr>
        <p:txBody>
          <a:bodyPr wrap="square" rtlCol="0">
            <a:spAutoFit/>
          </a:bodyPr>
          <a:lstStyle/>
          <a:p>
            <a:r>
              <a:rPr lang="en-US" sz="1600" dirty="0">
                <a:solidFill>
                  <a:schemeClr val="tx1"/>
                </a:solidFill>
              </a:rPr>
              <a:t>H:  1.6 um      V:   1 um</a:t>
            </a:r>
          </a:p>
        </p:txBody>
      </p:sp>
    </p:spTree>
    <p:extLst>
      <p:ext uri="{BB962C8B-B14F-4D97-AF65-F5344CB8AC3E}">
        <p14:creationId xmlns:p14="http://schemas.microsoft.com/office/powerpoint/2010/main" val="383647656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Beam lines 27+1  (+ 6 FERMI)</a:t>
            </a:r>
            <a:endParaRPr lang="en-US" dirty="0"/>
          </a:p>
        </p:txBody>
      </p:sp>
      <p:sp>
        <p:nvSpPr>
          <p:cNvPr id="4" name="Segnaposto numero diapositiva 3"/>
          <p:cNvSpPr>
            <a:spLocks noGrp="1"/>
          </p:cNvSpPr>
          <p:nvPr>
            <p:ph type="sldNum" sz="quarter" idx="10"/>
          </p:nvPr>
        </p:nvSpPr>
        <p:spPr/>
        <p:txBody>
          <a:bodyPr/>
          <a:lstStyle/>
          <a:p>
            <a:pPr>
              <a:defRPr/>
            </a:pPr>
            <a:fld id="{1F71F16B-F57D-6044-AFB5-C1CBB03C6F13}" type="slidenum">
              <a:rPr lang="it-IT" smtClean="0"/>
              <a:pPr>
                <a:defRPr/>
              </a:pPr>
              <a:t>7</a:t>
            </a:fld>
            <a:endParaRPr lang="it-IT" dirty="0"/>
          </a:p>
        </p:txBody>
      </p:sp>
      <p:pic>
        <p:nvPicPr>
          <p:cNvPr id="179203" name="Picture 3" descr="alt"/>
          <p:cNvPicPr>
            <a:picLocks noChangeAspect="1" noChangeArrowheads="1"/>
          </p:cNvPicPr>
          <p:nvPr/>
        </p:nvPicPr>
        <p:blipFill>
          <a:blip r:embed="rId2"/>
          <a:srcRect/>
          <a:stretch>
            <a:fillRect/>
          </a:stretch>
        </p:blipFill>
        <p:spPr bwMode="auto">
          <a:xfrm>
            <a:off x="287784" y="1547589"/>
            <a:ext cx="5040560" cy="5040560"/>
          </a:xfrm>
          <a:prstGeom prst="rect">
            <a:avLst/>
          </a:prstGeom>
          <a:noFill/>
        </p:spPr>
      </p:pic>
      <p:pic>
        <p:nvPicPr>
          <p:cNvPr id="179205" name="Picture 5" descr="https://www.elettra.eu/images/Documents/FERMI%20Machine/PADReS/Images/BL%20layout.png"/>
          <p:cNvPicPr>
            <a:picLocks noChangeAspect="1" noChangeArrowheads="1"/>
          </p:cNvPicPr>
          <p:nvPr/>
        </p:nvPicPr>
        <p:blipFill>
          <a:blip r:embed="rId3"/>
          <a:srcRect/>
          <a:stretch>
            <a:fillRect/>
          </a:stretch>
        </p:blipFill>
        <p:spPr bwMode="auto">
          <a:xfrm rot="19212914">
            <a:off x="4352853" y="2936152"/>
            <a:ext cx="6055375" cy="2533165"/>
          </a:xfrm>
          <a:prstGeom prst="rect">
            <a:avLst/>
          </a:prstGeom>
          <a:noFill/>
        </p:spPr>
      </p:pic>
      <p:pic>
        <p:nvPicPr>
          <p:cNvPr id="8" name="Picture 3" descr="https://www.elettra.eu/images/Documents/General/Experimental%20techniques/Photoelectron%20Emission1.jpg"/>
          <p:cNvPicPr>
            <a:picLocks noChangeAspect="1" noChangeArrowheads="1"/>
          </p:cNvPicPr>
          <p:nvPr/>
        </p:nvPicPr>
        <p:blipFill>
          <a:blip r:embed="rId4"/>
          <a:srcRect/>
          <a:stretch>
            <a:fillRect/>
          </a:stretch>
        </p:blipFill>
        <p:spPr bwMode="auto">
          <a:xfrm>
            <a:off x="143768" y="6012085"/>
            <a:ext cx="1143000" cy="1143000"/>
          </a:xfrm>
          <a:prstGeom prst="rect">
            <a:avLst/>
          </a:prstGeom>
          <a:noFill/>
        </p:spPr>
      </p:pic>
      <p:pic>
        <p:nvPicPr>
          <p:cNvPr id="9" name="Picture 4" descr="https://www.elettra.eu/images/Documents/General/Experimental%20techniques/Imaging1.jpg"/>
          <p:cNvPicPr>
            <a:picLocks noChangeAspect="1" noChangeArrowheads="1"/>
          </p:cNvPicPr>
          <p:nvPr/>
        </p:nvPicPr>
        <p:blipFill>
          <a:blip r:embed="rId5"/>
          <a:srcRect/>
          <a:stretch>
            <a:fillRect/>
          </a:stretch>
        </p:blipFill>
        <p:spPr bwMode="auto">
          <a:xfrm>
            <a:off x="7056536" y="899517"/>
            <a:ext cx="1143000" cy="1143000"/>
          </a:xfrm>
          <a:prstGeom prst="rect">
            <a:avLst/>
          </a:prstGeom>
          <a:noFill/>
        </p:spPr>
      </p:pic>
      <p:pic>
        <p:nvPicPr>
          <p:cNvPr id="10" name="Picture 5" descr="https://www.elettra.eu/images/Documents/General/Experimental%20techniques/scattering1.jpg"/>
          <p:cNvPicPr>
            <a:picLocks noChangeAspect="1" noChangeArrowheads="1"/>
          </p:cNvPicPr>
          <p:nvPr/>
        </p:nvPicPr>
        <p:blipFill>
          <a:blip r:embed="rId6"/>
          <a:srcRect/>
          <a:stretch>
            <a:fillRect/>
          </a:stretch>
        </p:blipFill>
        <p:spPr bwMode="auto">
          <a:xfrm>
            <a:off x="3744168" y="6084093"/>
            <a:ext cx="1143000" cy="1133475"/>
          </a:xfrm>
          <a:prstGeom prst="rect">
            <a:avLst/>
          </a:prstGeom>
          <a:noFill/>
        </p:spPr>
      </p:pic>
      <p:pic>
        <p:nvPicPr>
          <p:cNvPr id="11" name="Picture 6" descr="https://www.elettra.eu/images/Documents/General/Experimental%20techniques/Reflection1.jpg"/>
          <p:cNvPicPr>
            <a:picLocks noChangeAspect="1" noChangeArrowheads="1"/>
          </p:cNvPicPr>
          <p:nvPr/>
        </p:nvPicPr>
        <p:blipFill>
          <a:blip r:embed="rId7"/>
          <a:srcRect/>
          <a:stretch>
            <a:fillRect/>
          </a:stretch>
        </p:blipFill>
        <p:spPr bwMode="auto">
          <a:xfrm>
            <a:off x="6624488" y="5940077"/>
            <a:ext cx="1143000" cy="1143000"/>
          </a:xfrm>
          <a:prstGeom prst="rect">
            <a:avLst/>
          </a:prstGeom>
          <a:noFill/>
        </p:spPr>
      </p:pic>
      <p:pic>
        <p:nvPicPr>
          <p:cNvPr id="12" name="Picture 7" descr="https://www.elettra.eu/images/Documents/General/Experimental%20techniques/Absorption1.jpg"/>
          <p:cNvPicPr>
            <a:picLocks noChangeAspect="1" noChangeArrowheads="1"/>
          </p:cNvPicPr>
          <p:nvPr/>
        </p:nvPicPr>
        <p:blipFill>
          <a:blip r:embed="rId8"/>
          <a:srcRect/>
          <a:stretch>
            <a:fillRect/>
          </a:stretch>
        </p:blipFill>
        <p:spPr bwMode="auto">
          <a:xfrm>
            <a:off x="5616376" y="2339677"/>
            <a:ext cx="1143000" cy="1143000"/>
          </a:xfrm>
          <a:prstGeom prst="rect">
            <a:avLst/>
          </a:prstGeom>
          <a:noFill/>
        </p:spPr>
      </p:pic>
      <p:pic>
        <p:nvPicPr>
          <p:cNvPr id="13" name="Picture 8" descr="https://www.elettra.eu/images/Documents/General/Experimental%20techniques/Diffraction.jpg"/>
          <p:cNvPicPr>
            <a:picLocks noChangeAspect="1" noChangeArrowheads="1"/>
          </p:cNvPicPr>
          <p:nvPr/>
        </p:nvPicPr>
        <p:blipFill>
          <a:blip r:embed="rId9"/>
          <a:srcRect/>
          <a:stretch>
            <a:fillRect/>
          </a:stretch>
        </p:blipFill>
        <p:spPr bwMode="auto">
          <a:xfrm>
            <a:off x="4608264" y="1043533"/>
            <a:ext cx="1143000" cy="1143000"/>
          </a:xfrm>
          <a:prstGeom prst="rect">
            <a:avLst/>
          </a:prstGeom>
          <a:noFill/>
        </p:spPr>
      </p:pic>
      <p:pic>
        <p:nvPicPr>
          <p:cNvPr id="14" name="Picture 9" descr="https://www.elettra.eu/images/Documents/General/Experimental%20techniques/Lithography.jpg"/>
          <p:cNvPicPr>
            <a:picLocks noChangeAspect="1" noChangeArrowheads="1"/>
          </p:cNvPicPr>
          <p:nvPr/>
        </p:nvPicPr>
        <p:blipFill>
          <a:blip r:embed="rId10"/>
          <a:srcRect/>
          <a:stretch>
            <a:fillRect/>
          </a:stretch>
        </p:blipFill>
        <p:spPr bwMode="auto">
          <a:xfrm>
            <a:off x="8640712" y="5075981"/>
            <a:ext cx="1143000" cy="1143000"/>
          </a:xfrm>
          <a:prstGeom prst="rect">
            <a:avLst/>
          </a:prstGeom>
          <a:noFill/>
        </p:spPr>
      </p:pic>
    </p:spTree>
    <p:extLst>
      <p:ext uri="{BB962C8B-B14F-4D97-AF65-F5344CB8AC3E}">
        <p14:creationId xmlns:p14="http://schemas.microsoft.com/office/powerpoint/2010/main" val="34229877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F71F16B-F57D-6044-AFB5-C1CBB03C6F13}" type="slidenum">
              <a:rPr lang="it-IT" smtClean="0"/>
              <a:pPr>
                <a:defRPr/>
              </a:pPr>
              <a:t>8</a:t>
            </a:fld>
            <a:endParaRPr lang="it-IT" dirty="0"/>
          </a:p>
        </p:txBody>
      </p:sp>
      <p:pic>
        <p:nvPicPr>
          <p:cNvPr id="2" name="Picture 1"/>
          <p:cNvPicPr>
            <a:picLocks noChangeAspect="1"/>
          </p:cNvPicPr>
          <p:nvPr/>
        </p:nvPicPr>
        <p:blipFill>
          <a:blip r:embed="rId2"/>
          <a:stretch>
            <a:fillRect/>
          </a:stretch>
        </p:blipFill>
        <p:spPr>
          <a:xfrm>
            <a:off x="1367904" y="683493"/>
            <a:ext cx="7244603" cy="6480000"/>
          </a:xfrm>
          <a:prstGeom prst="rect">
            <a:avLst/>
          </a:prstGeom>
        </p:spPr>
      </p:pic>
    </p:spTree>
    <p:extLst>
      <p:ext uri="{BB962C8B-B14F-4D97-AF65-F5344CB8AC3E}">
        <p14:creationId xmlns:p14="http://schemas.microsoft.com/office/powerpoint/2010/main" val="13546956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10305E7B-B37C-4BAD-AECA-E3DAF4A397E2}" type="slidenum">
              <a:rPr lang="it-IT" altLang="it-IT" smtClean="0"/>
              <a:pPr/>
              <a:t>9</a:t>
            </a:fld>
            <a:endParaRPr lang="it-IT" altLang="it-IT"/>
          </a:p>
        </p:txBody>
      </p:sp>
      <p:sp>
        <p:nvSpPr>
          <p:cNvPr id="6" name="Title 1"/>
          <p:cNvSpPr>
            <a:spLocks noGrp="1"/>
          </p:cNvSpPr>
          <p:nvPr>
            <p:ph type="title"/>
          </p:nvPr>
        </p:nvSpPr>
        <p:spPr bwMode="auto">
          <a:xfrm>
            <a:off x="2952750" y="179388"/>
            <a:ext cx="6696075" cy="9366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0" compatLnSpc="1">
            <a:prstTxWarp prst="textNoShape">
              <a:avLst/>
            </a:prstTxWarp>
          </a:bodyPr>
          <a:lstStyle/>
          <a:p>
            <a:pPr eaLnBrk="1" hangingPunct="1"/>
            <a:r>
              <a:rPr lang="en-US" sz="3600" b="1" i="1" dirty="0">
                <a:solidFill>
                  <a:schemeClr val="tx2"/>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User time distribution</a:t>
            </a:r>
          </a:p>
        </p:txBody>
      </p:sp>
      <p:sp>
        <p:nvSpPr>
          <p:cNvPr id="7" name="CasellaDiTesto 6"/>
          <p:cNvSpPr txBox="1"/>
          <p:nvPr/>
        </p:nvSpPr>
        <p:spPr>
          <a:xfrm>
            <a:off x="2921280" y="3570634"/>
            <a:ext cx="5208889" cy="435825"/>
          </a:xfrm>
          <a:prstGeom prst="rect">
            <a:avLst/>
          </a:prstGeom>
          <a:noFill/>
        </p:spPr>
        <p:txBody>
          <a:bodyPr wrap="square" rtlCol="0">
            <a:spAutoFit/>
          </a:bodyPr>
          <a:lstStyle/>
          <a:p>
            <a:r>
              <a:rPr lang="en-US" dirty="0">
                <a:solidFill>
                  <a:schemeClr val="tx1"/>
                </a:solidFill>
              </a:rPr>
              <a:t>   Increased interest for time resolved</a:t>
            </a:r>
          </a:p>
        </p:txBody>
      </p:sp>
      <p:pic>
        <p:nvPicPr>
          <p:cNvPr id="8" name="Picture 2" descr="http://elog.elettra.eu/my_documents/my_pictures/elog_win_dump-20160229203413.png"/>
          <p:cNvPicPr>
            <a:picLocks noChangeAspect="1" noChangeArrowheads="1"/>
          </p:cNvPicPr>
          <p:nvPr/>
        </p:nvPicPr>
        <p:blipFill>
          <a:blip r:embed="rId2"/>
          <a:srcRect/>
          <a:stretch>
            <a:fillRect/>
          </a:stretch>
        </p:blipFill>
        <p:spPr bwMode="auto">
          <a:xfrm>
            <a:off x="6279789" y="999487"/>
            <a:ext cx="3384376" cy="2546594"/>
          </a:xfrm>
          <a:prstGeom prst="rect">
            <a:avLst/>
          </a:prstGeom>
          <a:noFill/>
        </p:spPr>
      </p:pic>
      <p:pic>
        <p:nvPicPr>
          <p:cNvPr id="3" name="Picture 2"/>
          <p:cNvPicPr>
            <a:picLocks noChangeAspect="1"/>
          </p:cNvPicPr>
          <p:nvPr/>
        </p:nvPicPr>
        <p:blipFill>
          <a:blip r:embed="rId3"/>
          <a:stretch>
            <a:fillRect/>
          </a:stretch>
        </p:blipFill>
        <p:spPr>
          <a:xfrm>
            <a:off x="359792" y="1087956"/>
            <a:ext cx="5782498" cy="2369655"/>
          </a:xfrm>
          <a:prstGeom prst="rect">
            <a:avLst/>
          </a:prstGeom>
        </p:spPr>
      </p:pic>
      <p:pic>
        <p:nvPicPr>
          <p:cNvPr id="5" name="Picture 4"/>
          <p:cNvPicPr>
            <a:picLocks noChangeAspect="1"/>
          </p:cNvPicPr>
          <p:nvPr/>
        </p:nvPicPr>
        <p:blipFill>
          <a:blip r:embed="rId4"/>
          <a:stretch>
            <a:fillRect/>
          </a:stretch>
        </p:blipFill>
        <p:spPr>
          <a:xfrm>
            <a:off x="3387388" y="4127709"/>
            <a:ext cx="4584589" cy="2853175"/>
          </a:xfrm>
          <a:prstGeom prst="rect">
            <a:avLst/>
          </a:prstGeom>
        </p:spPr>
      </p:pic>
    </p:spTree>
    <p:extLst>
      <p:ext uri="{BB962C8B-B14F-4D97-AF65-F5344CB8AC3E}">
        <p14:creationId xmlns:p14="http://schemas.microsoft.com/office/powerpoint/2010/main" val="3354432209"/>
      </p:ext>
    </p:extLst>
  </p:cSld>
  <p:clrMapOvr>
    <a:masterClrMapping/>
  </p:clrMapOvr>
  <p:transition spd="med">
    <p:fade/>
  </p:transition>
</p:sld>
</file>

<file path=ppt/theme/theme1.xml><?xml version="1.0" encoding="utf-8"?>
<a:theme xmlns:a="http://schemas.openxmlformats.org/drawingml/2006/main" name="GECI-TMP-24-rev00UK-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10162</TotalTime>
  <Words>2256</Words>
  <Application>Microsoft Office PowerPoint</Application>
  <PresentationFormat>Custom</PresentationFormat>
  <Paragraphs>280</Paragraphs>
  <Slides>31</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MS PGothic</vt:lpstr>
      <vt:lpstr>MS PGothic</vt:lpstr>
      <vt:lpstr>Arial</vt:lpstr>
      <vt:lpstr>Calibri</vt:lpstr>
      <vt:lpstr>Symbol</vt:lpstr>
      <vt:lpstr>Times New Roman</vt:lpstr>
      <vt:lpstr>Verdana</vt:lpstr>
      <vt:lpstr>Wingdings</vt:lpstr>
      <vt:lpstr>GECI-TMP-24-rev00UK-2</vt:lpstr>
      <vt:lpstr>Document</vt:lpstr>
      <vt:lpstr>Elettra Status and upgrades    Emanuel Karantzoulis on behalf of the Elettra group     </vt:lpstr>
      <vt:lpstr>Elettra - Sincrotrone Trieste, Italy:         2  complementary Light Sources</vt:lpstr>
      <vt:lpstr>FERMI FELs: FEL-1 &amp; FEL-2</vt:lpstr>
      <vt:lpstr>FEL coherent pulses</vt:lpstr>
      <vt:lpstr>Demonstration of EEHG with FEL-2</vt:lpstr>
      <vt:lpstr>Elettra</vt:lpstr>
      <vt:lpstr>Beam lines 27+1  (+ 6 FERMI)</vt:lpstr>
      <vt:lpstr>PowerPoint Presentation</vt:lpstr>
      <vt:lpstr>User time distribution</vt:lpstr>
      <vt:lpstr>IDs and brilliance</vt:lpstr>
      <vt:lpstr>Uptime Statistics</vt:lpstr>
      <vt:lpstr>PowerPoint Presentation</vt:lpstr>
      <vt:lpstr>PowerPoint Presentation</vt:lpstr>
      <vt:lpstr>Top-up statistics</vt:lpstr>
      <vt:lpstr>PowerPoint Presentation</vt:lpstr>
      <vt:lpstr>Present developments</vt:lpstr>
      <vt:lpstr>PowerPoint Presentation</vt:lpstr>
      <vt:lpstr>PowerPoint Presentation</vt:lpstr>
      <vt:lpstr>MOST  Beam Line</vt:lpstr>
      <vt:lpstr>E²BPM  Elettra Electron Beam Position Monitor system </vt:lpstr>
      <vt:lpstr>Elettra 2.0 requirements</vt:lpstr>
      <vt:lpstr>Elettra 2.0 Lattice in the tunnel</vt:lpstr>
      <vt:lpstr>S6BA-E Lattice </vt:lpstr>
      <vt:lpstr>PowerPoint Presentation</vt:lpstr>
      <vt:lpstr>Brilliance increase factor and coherence fraction</vt:lpstr>
      <vt:lpstr>PowerPoint Presentation</vt:lpstr>
      <vt:lpstr>Brilliance of microspot</vt:lpstr>
      <vt:lpstr>PowerPoint Presentation</vt:lpstr>
      <vt:lpstr>Elettra 2.0 Logistics (preliminary)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dc:creator>
  <cp:lastModifiedBy>Emanuel Karantzoulis</cp:lastModifiedBy>
  <cp:revision>484</cp:revision>
  <cp:lastPrinted>2014-01-23T15:18:44Z</cp:lastPrinted>
  <dcterms:created xsi:type="dcterms:W3CDTF">2013-06-05T13:23:56Z</dcterms:created>
  <dcterms:modified xsi:type="dcterms:W3CDTF">2019-11-26T16:29:20Z</dcterms:modified>
</cp:coreProperties>
</file>