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68" r:id="rId2"/>
    <p:sldId id="266" r:id="rId3"/>
    <p:sldId id="279" r:id="rId4"/>
    <p:sldId id="280" r:id="rId5"/>
    <p:sldId id="281" r:id="rId6"/>
    <p:sldId id="284" r:id="rId7"/>
    <p:sldId id="285" r:id="rId8"/>
    <p:sldId id="282" r:id="rId9"/>
    <p:sldId id="283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76" r:id="rId19"/>
    <p:sldId id="278" r:id="rId20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1" autoAdjust="0"/>
    <p:restoredTop sz="94672" autoAdjust="0"/>
  </p:normalViewPr>
  <p:slideViewPr>
    <p:cSldViewPr showGuides="1">
      <p:cViewPr>
        <p:scale>
          <a:sx n="91" d="100"/>
          <a:sy n="91" d="100"/>
        </p:scale>
        <p:origin x="-187" y="77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9.1703110190181431E-2"/>
                  <c:y val="-0.351324964229162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2400416683696623E-2"/>
                  <c:y val="5.5693014288454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2357296837877971E-2"/>
                  <c:y val="1.457280615929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1347885913160543E-2"/>
                  <c:y val="-7.5347000360735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delete val="1"/>
            </c:dLbl>
            <c:numFmt formatCode="0.0%" sourceLinked="0"/>
            <c:txPr>
              <a:bodyPr/>
              <a:lstStyle/>
              <a:p>
                <a:pPr>
                  <a:defRPr sz="1600" b="1" i="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Availability!$B$2:$B$6</c:f>
              <c:strCache>
                <c:ptCount val="5"/>
                <c:pt idx="0">
                  <c:v>TIMING 40</c:v>
                </c:pt>
                <c:pt idx="1">
                  <c:v>TIMING 60</c:v>
                </c:pt>
                <c:pt idx="2">
                  <c:v>CONT 240</c:v>
                </c:pt>
                <c:pt idx="3">
                  <c:v>CONT 480</c:v>
                </c:pt>
                <c:pt idx="4">
                  <c:v>CONT 960</c:v>
                </c:pt>
              </c:strCache>
            </c:strRef>
          </c:cat>
          <c:val>
            <c:numRef>
              <c:f>Availability!$E$2:$E$6</c:f>
              <c:numCache>
                <c:formatCode>0.00%</c:formatCode>
                <c:ptCount val="5"/>
                <c:pt idx="0">
                  <c:v>0.56748211674505011</c:v>
                </c:pt>
                <c:pt idx="1">
                  <c:v>0</c:v>
                </c:pt>
                <c:pt idx="2">
                  <c:v>0</c:v>
                </c:pt>
                <c:pt idx="3">
                  <c:v>0.43251788325495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7099008987174755"/>
          <c:y val="0.31982057029665856"/>
          <c:w val="0.21403672267503732"/>
          <c:h val="0.32214804612579301"/>
        </c:manualLayout>
      </c:layout>
      <c:overlay val="0"/>
      <c:txPr>
        <a:bodyPr/>
        <a:lstStyle/>
        <a:p>
          <a:pPr rtl="0">
            <a:defRPr sz="1600" baseline="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PETRA</a:t>
            </a:r>
            <a:r>
              <a:rPr lang="en-US" sz="2400" baseline="0"/>
              <a:t> III Availability 2019</a:t>
            </a:r>
            <a:endParaRPr lang="en-US" sz="2400"/>
          </a:p>
        </c:rich>
      </c:tx>
      <c:layout>
        <c:manualLayout>
          <c:xMode val="edge"/>
          <c:yMode val="edge"/>
          <c:x val="0.38820418974668353"/>
          <c:y val="2.8548409563090068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9.8264478419515286E-2"/>
          <c:y val="0.11381513251297598"/>
          <c:w val="0.88193623274609723"/>
          <c:h val="0.74545842158921405"/>
        </c:manualLayout>
      </c:layout>
      <c:lineChart>
        <c:grouping val="standard"/>
        <c:varyColors val="0"/>
        <c:ser>
          <c:idx val="0"/>
          <c:order val="0"/>
          <c:tx>
            <c:v>AV_W</c:v>
          </c:tx>
          <c:cat>
            <c:numRef>
              <c:f>Plots!$A$6:$A$46</c:f>
              <c:numCache>
                <c:formatCode>0</c:formatCode>
                <c:ptCount val="41"/>
                <c:pt idx="0">
                  <c:v>11</c:v>
                </c:pt>
                <c:pt idx="1">
                  <c:v>12</c:v>
                </c:pt>
                <c:pt idx="2">
                  <c:v>13</c:v>
                </c:pt>
                <c:pt idx="3">
                  <c:v>14</c:v>
                </c:pt>
                <c:pt idx="4">
                  <c:v>15</c:v>
                </c:pt>
                <c:pt idx="5">
                  <c:v>16</c:v>
                </c:pt>
                <c:pt idx="6">
                  <c:v>17</c:v>
                </c:pt>
                <c:pt idx="7">
                  <c:v>18</c:v>
                </c:pt>
                <c:pt idx="8">
                  <c:v>19</c:v>
                </c:pt>
                <c:pt idx="9">
                  <c:v>20</c:v>
                </c:pt>
                <c:pt idx="10">
                  <c:v>21</c:v>
                </c:pt>
                <c:pt idx="11">
                  <c:v>22</c:v>
                </c:pt>
                <c:pt idx="12">
                  <c:v>23</c:v>
                </c:pt>
                <c:pt idx="13">
                  <c:v>24</c:v>
                </c:pt>
                <c:pt idx="14">
                  <c:v>25</c:v>
                </c:pt>
                <c:pt idx="15">
                  <c:v>26</c:v>
                </c:pt>
                <c:pt idx="16">
                  <c:v>27</c:v>
                </c:pt>
                <c:pt idx="17">
                  <c:v>28</c:v>
                </c:pt>
                <c:pt idx="18">
                  <c:v>29</c:v>
                </c:pt>
                <c:pt idx="19">
                  <c:v>30</c:v>
                </c:pt>
                <c:pt idx="20">
                  <c:v>31</c:v>
                </c:pt>
                <c:pt idx="21">
                  <c:v>32</c:v>
                </c:pt>
                <c:pt idx="22">
                  <c:v>33</c:v>
                </c:pt>
                <c:pt idx="23">
                  <c:v>34</c:v>
                </c:pt>
                <c:pt idx="24">
                  <c:v>35</c:v>
                </c:pt>
                <c:pt idx="25">
                  <c:v>36</c:v>
                </c:pt>
                <c:pt idx="26">
                  <c:v>37</c:v>
                </c:pt>
                <c:pt idx="27">
                  <c:v>38</c:v>
                </c:pt>
                <c:pt idx="28">
                  <c:v>39</c:v>
                </c:pt>
                <c:pt idx="29">
                  <c:v>40</c:v>
                </c:pt>
                <c:pt idx="30">
                  <c:v>41</c:v>
                </c:pt>
                <c:pt idx="31">
                  <c:v>42</c:v>
                </c:pt>
                <c:pt idx="32">
                  <c:v>43</c:v>
                </c:pt>
                <c:pt idx="33">
                  <c:v>44</c:v>
                </c:pt>
                <c:pt idx="34">
                  <c:v>45</c:v>
                </c:pt>
                <c:pt idx="35">
                  <c:v>46</c:v>
                </c:pt>
                <c:pt idx="36">
                  <c:v>47</c:v>
                </c:pt>
                <c:pt idx="37">
                  <c:v>48</c:v>
                </c:pt>
                <c:pt idx="38">
                  <c:v>49</c:v>
                </c:pt>
                <c:pt idx="39">
                  <c:v>50</c:v>
                </c:pt>
                <c:pt idx="40">
                  <c:v>51</c:v>
                </c:pt>
              </c:numCache>
            </c:numRef>
          </c:cat>
          <c:val>
            <c:numRef>
              <c:f>Plots!$B$6:$B$46</c:f>
              <c:numCache>
                <c:formatCode>0.00</c:formatCode>
                <c:ptCount val="41"/>
                <c:pt idx="0">
                  <c:v>99.120082815734975</c:v>
                </c:pt>
                <c:pt idx="1">
                  <c:v>99.6875</c:v>
                </c:pt>
                <c:pt idx="2">
                  <c:v>100</c:v>
                </c:pt>
                <c:pt idx="3">
                  <c:v>97.442129629629633</c:v>
                </c:pt>
                <c:pt idx="4">
                  <c:v>100</c:v>
                </c:pt>
                <c:pt idx="5">
                  <c:v>99.181818181818187</c:v>
                </c:pt>
                <c:pt idx="6">
                  <c:v>98.871794871794876</c:v>
                </c:pt>
                <c:pt idx="7">
                  <c:v>99.675925925925938</c:v>
                </c:pt>
                <c:pt idx="8">
                  <c:v>98.819444444444443</c:v>
                </c:pt>
                <c:pt idx="9">
                  <c:v>98.379629629629633</c:v>
                </c:pt>
                <c:pt idx="10">
                  <c:v>98.738425925925938</c:v>
                </c:pt>
                <c:pt idx="11">
                  <c:v>97.0138888888889</c:v>
                </c:pt>
                <c:pt idx="12">
                  <c:v>60.714285714285701</c:v>
                </c:pt>
                <c:pt idx="13">
                  <c:v>99.026217228464404</c:v>
                </c:pt>
                <c:pt idx="14">
                  <c:v>97.650462962962962</c:v>
                </c:pt>
                <c:pt idx="15">
                  <c:v>99.131944444444429</c:v>
                </c:pt>
                <c:pt idx="16">
                  <c:v>98.206018518518505</c:v>
                </c:pt>
                <c:pt idx="17">
                  <c:v>100</c:v>
                </c:pt>
                <c:pt idx="18">
                  <c:v>100</c:v>
                </c:pt>
                <c:pt idx="19">
                  <c:v>0</c:v>
                </c:pt>
                <c:pt idx="20">
                  <c:v>0</c:v>
                </c:pt>
                <c:pt idx="21">
                  <c:v>97.701863354037272</c:v>
                </c:pt>
                <c:pt idx="22">
                  <c:v>90.069444444444443</c:v>
                </c:pt>
                <c:pt idx="23">
                  <c:v>97.685185185185176</c:v>
                </c:pt>
                <c:pt idx="24">
                  <c:v>99.212962962962962</c:v>
                </c:pt>
                <c:pt idx="25">
                  <c:v>100</c:v>
                </c:pt>
                <c:pt idx="26">
                  <c:v>98.250517598343677</c:v>
                </c:pt>
                <c:pt idx="27">
                  <c:v>100</c:v>
                </c:pt>
                <c:pt idx="28">
                  <c:v>99.710648148148138</c:v>
                </c:pt>
                <c:pt idx="29">
                  <c:v>100</c:v>
                </c:pt>
                <c:pt idx="30">
                  <c:v>100</c:v>
                </c:pt>
                <c:pt idx="31">
                  <c:v>98.260869565217405</c:v>
                </c:pt>
                <c:pt idx="32">
                  <c:v>100</c:v>
                </c:pt>
                <c:pt idx="33">
                  <c:v>97.719907407407419</c:v>
                </c:pt>
                <c:pt idx="34">
                  <c:v>98.854166666666671</c:v>
                </c:pt>
                <c:pt idx="35">
                  <c:v>100</c:v>
                </c:pt>
                <c:pt idx="36">
                  <c:v>100</c:v>
                </c:pt>
                <c:pt idx="37">
                  <c:v>100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v>TARGET</c:v>
          </c:tx>
          <c:marker>
            <c:symbol val="none"/>
          </c:marker>
          <c:cat>
            <c:numRef>
              <c:f>Plots!$A$6:$A$46</c:f>
              <c:numCache>
                <c:formatCode>0</c:formatCode>
                <c:ptCount val="41"/>
                <c:pt idx="0">
                  <c:v>11</c:v>
                </c:pt>
                <c:pt idx="1">
                  <c:v>12</c:v>
                </c:pt>
                <c:pt idx="2">
                  <c:v>13</c:v>
                </c:pt>
                <c:pt idx="3">
                  <c:v>14</c:v>
                </c:pt>
                <c:pt idx="4">
                  <c:v>15</c:v>
                </c:pt>
                <c:pt idx="5">
                  <c:v>16</c:v>
                </c:pt>
                <c:pt idx="6">
                  <c:v>17</c:v>
                </c:pt>
                <c:pt idx="7">
                  <c:v>18</c:v>
                </c:pt>
                <c:pt idx="8">
                  <c:v>19</c:v>
                </c:pt>
                <c:pt idx="9">
                  <c:v>20</c:v>
                </c:pt>
                <c:pt idx="10">
                  <c:v>21</c:v>
                </c:pt>
                <c:pt idx="11">
                  <c:v>22</c:v>
                </c:pt>
                <c:pt idx="12">
                  <c:v>23</c:v>
                </c:pt>
                <c:pt idx="13">
                  <c:v>24</c:v>
                </c:pt>
                <c:pt idx="14">
                  <c:v>25</c:v>
                </c:pt>
                <c:pt idx="15">
                  <c:v>26</c:v>
                </c:pt>
                <c:pt idx="16">
                  <c:v>27</c:v>
                </c:pt>
                <c:pt idx="17">
                  <c:v>28</c:v>
                </c:pt>
                <c:pt idx="18">
                  <c:v>29</c:v>
                </c:pt>
                <c:pt idx="19">
                  <c:v>30</c:v>
                </c:pt>
                <c:pt idx="20">
                  <c:v>31</c:v>
                </c:pt>
                <c:pt idx="21">
                  <c:v>32</c:v>
                </c:pt>
                <c:pt idx="22">
                  <c:v>33</c:v>
                </c:pt>
                <c:pt idx="23">
                  <c:v>34</c:v>
                </c:pt>
                <c:pt idx="24">
                  <c:v>35</c:v>
                </c:pt>
                <c:pt idx="25">
                  <c:v>36</c:v>
                </c:pt>
                <c:pt idx="26">
                  <c:v>37</c:v>
                </c:pt>
                <c:pt idx="27">
                  <c:v>38</c:v>
                </c:pt>
                <c:pt idx="28">
                  <c:v>39</c:v>
                </c:pt>
                <c:pt idx="29">
                  <c:v>40</c:v>
                </c:pt>
                <c:pt idx="30">
                  <c:v>41</c:v>
                </c:pt>
                <c:pt idx="31">
                  <c:v>42</c:v>
                </c:pt>
                <c:pt idx="32">
                  <c:v>43</c:v>
                </c:pt>
                <c:pt idx="33">
                  <c:v>44</c:v>
                </c:pt>
                <c:pt idx="34">
                  <c:v>45</c:v>
                </c:pt>
                <c:pt idx="35">
                  <c:v>46</c:v>
                </c:pt>
                <c:pt idx="36">
                  <c:v>47</c:v>
                </c:pt>
                <c:pt idx="37">
                  <c:v>48</c:v>
                </c:pt>
                <c:pt idx="38">
                  <c:v>49</c:v>
                </c:pt>
                <c:pt idx="39">
                  <c:v>50</c:v>
                </c:pt>
                <c:pt idx="40">
                  <c:v>51</c:v>
                </c:pt>
              </c:numCache>
            </c:numRef>
          </c:cat>
          <c:val>
            <c:numRef>
              <c:f>Plots!$F$6:$F$46</c:f>
              <c:numCache>
                <c:formatCode>General</c:formatCode>
                <c:ptCount val="41"/>
                <c:pt idx="0">
                  <c:v>98</c:v>
                </c:pt>
                <c:pt idx="1">
                  <c:v>98</c:v>
                </c:pt>
                <c:pt idx="2">
                  <c:v>98</c:v>
                </c:pt>
                <c:pt idx="3">
                  <c:v>98</c:v>
                </c:pt>
                <c:pt idx="4">
                  <c:v>98</c:v>
                </c:pt>
                <c:pt idx="5">
                  <c:v>98</c:v>
                </c:pt>
                <c:pt idx="6">
                  <c:v>98</c:v>
                </c:pt>
                <c:pt idx="7">
                  <c:v>98</c:v>
                </c:pt>
                <c:pt idx="8">
                  <c:v>98</c:v>
                </c:pt>
                <c:pt idx="9">
                  <c:v>98</c:v>
                </c:pt>
                <c:pt idx="10">
                  <c:v>98</c:v>
                </c:pt>
                <c:pt idx="11">
                  <c:v>98</c:v>
                </c:pt>
                <c:pt idx="12">
                  <c:v>98</c:v>
                </c:pt>
                <c:pt idx="13">
                  <c:v>98</c:v>
                </c:pt>
                <c:pt idx="14">
                  <c:v>98</c:v>
                </c:pt>
                <c:pt idx="15">
                  <c:v>98</c:v>
                </c:pt>
                <c:pt idx="16">
                  <c:v>98</c:v>
                </c:pt>
                <c:pt idx="17">
                  <c:v>98</c:v>
                </c:pt>
                <c:pt idx="18">
                  <c:v>98</c:v>
                </c:pt>
                <c:pt idx="19">
                  <c:v>98</c:v>
                </c:pt>
                <c:pt idx="20">
                  <c:v>98</c:v>
                </c:pt>
                <c:pt idx="21">
                  <c:v>98</c:v>
                </c:pt>
                <c:pt idx="22">
                  <c:v>98</c:v>
                </c:pt>
                <c:pt idx="23">
                  <c:v>98</c:v>
                </c:pt>
                <c:pt idx="24">
                  <c:v>98</c:v>
                </c:pt>
                <c:pt idx="25">
                  <c:v>98</c:v>
                </c:pt>
                <c:pt idx="26">
                  <c:v>98</c:v>
                </c:pt>
                <c:pt idx="27">
                  <c:v>98</c:v>
                </c:pt>
                <c:pt idx="28">
                  <c:v>98</c:v>
                </c:pt>
                <c:pt idx="29">
                  <c:v>98</c:v>
                </c:pt>
                <c:pt idx="30">
                  <c:v>98</c:v>
                </c:pt>
                <c:pt idx="31">
                  <c:v>98</c:v>
                </c:pt>
                <c:pt idx="32">
                  <c:v>98</c:v>
                </c:pt>
                <c:pt idx="33">
                  <c:v>98</c:v>
                </c:pt>
                <c:pt idx="34">
                  <c:v>98</c:v>
                </c:pt>
                <c:pt idx="35">
                  <c:v>98</c:v>
                </c:pt>
                <c:pt idx="36">
                  <c:v>98</c:v>
                </c:pt>
                <c:pt idx="37">
                  <c:v>98</c:v>
                </c:pt>
                <c:pt idx="38">
                  <c:v>98</c:v>
                </c:pt>
                <c:pt idx="39">
                  <c:v>98</c:v>
                </c:pt>
                <c:pt idx="40">
                  <c:v>98</c:v>
                </c:pt>
              </c:numCache>
            </c:numRef>
          </c:val>
          <c:smooth val="0"/>
        </c:ser>
        <c:ser>
          <c:idx val="2"/>
          <c:order val="2"/>
          <c:tx>
            <c:v>AV_Y</c:v>
          </c:tx>
          <c:cat>
            <c:numRef>
              <c:f>Plots!$A$6:$A$46</c:f>
              <c:numCache>
                <c:formatCode>0</c:formatCode>
                <c:ptCount val="41"/>
                <c:pt idx="0">
                  <c:v>11</c:v>
                </c:pt>
                <c:pt idx="1">
                  <c:v>12</c:v>
                </c:pt>
                <c:pt idx="2">
                  <c:v>13</c:v>
                </c:pt>
                <c:pt idx="3">
                  <c:v>14</c:v>
                </c:pt>
                <c:pt idx="4">
                  <c:v>15</c:v>
                </c:pt>
                <c:pt idx="5">
                  <c:v>16</c:v>
                </c:pt>
                <c:pt idx="6">
                  <c:v>17</c:v>
                </c:pt>
                <c:pt idx="7">
                  <c:v>18</c:v>
                </c:pt>
                <c:pt idx="8">
                  <c:v>19</c:v>
                </c:pt>
                <c:pt idx="9">
                  <c:v>20</c:v>
                </c:pt>
                <c:pt idx="10">
                  <c:v>21</c:v>
                </c:pt>
                <c:pt idx="11">
                  <c:v>22</c:v>
                </c:pt>
                <c:pt idx="12">
                  <c:v>23</c:v>
                </c:pt>
                <c:pt idx="13">
                  <c:v>24</c:v>
                </c:pt>
                <c:pt idx="14">
                  <c:v>25</c:v>
                </c:pt>
                <c:pt idx="15">
                  <c:v>26</c:v>
                </c:pt>
                <c:pt idx="16">
                  <c:v>27</c:v>
                </c:pt>
                <c:pt idx="17">
                  <c:v>28</c:v>
                </c:pt>
                <c:pt idx="18">
                  <c:v>29</c:v>
                </c:pt>
                <c:pt idx="19">
                  <c:v>30</c:v>
                </c:pt>
                <c:pt idx="20">
                  <c:v>31</c:v>
                </c:pt>
                <c:pt idx="21">
                  <c:v>32</c:v>
                </c:pt>
                <c:pt idx="22">
                  <c:v>33</c:v>
                </c:pt>
                <c:pt idx="23">
                  <c:v>34</c:v>
                </c:pt>
                <c:pt idx="24">
                  <c:v>35</c:v>
                </c:pt>
                <c:pt idx="25">
                  <c:v>36</c:v>
                </c:pt>
                <c:pt idx="26">
                  <c:v>37</c:v>
                </c:pt>
                <c:pt idx="27">
                  <c:v>38</c:v>
                </c:pt>
                <c:pt idx="28">
                  <c:v>39</c:v>
                </c:pt>
                <c:pt idx="29">
                  <c:v>40</c:v>
                </c:pt>
                <c:pt idx="30">
                  <c:v>41</c:v>
                </c:pt>
                <c:pt idx="31">
                  <c:v>42</c:v>
                </c:pt>
                <c:pt idx="32">
                  <c:v>43</c:v>
                </c:pt>
                <c:pt idx="33">
                  <c:v>44</c:v>
                </c:pt>
                <c:pt idx="34">
                  <c:v>45</c:v>
                </c:pt>
                <c:pt idx="35">
                  <c:v>46</c:v>
                </c:pt>
                <c:pt idx="36">
                  <c:v>47</c:v>
                </c:pt>
                <c:pt idx="37">
                  <c:v>48</c:v>
                </c:pt>
                <c:pt idx="38">
                  <c:v>49</c:v>
                </c:pt>
                <c:pt idx="39">
                  <c:v>50</c:v>
                </c:pt>
                <c:pt idx="40">
                  <c:v>51</c:v>
                </c:pt>
              </c:numCache>
            </c:numRef>
          </c:cat>
          <c:val>
            <c:numRef>
              <c:f>Plots!$E$6:$E$46</c:f>
              <c:numCache>
                <c:formatCode>0.00</c:formatCode>
                <c:ptCount val="41"/>
                <c:pt idx="0">
                  <c:v>99.120082815734975</c:v>
                </c:pt>
                <c:pt idx="1">
                  <c:v>99.387978142076506</c:v>
                </c:pt>
                <c:pt idx="2">
                  <c:v>99.584261321455074</c:v>
                </c:pt>
                <c:pt idx="3">
                  <c:v>99.064080944350749</c:v>
                </c:pt>
                <c:pt idx="4">
                  <c:v>99.24694708276796</c:v>
                </c:pt>
                <c:pt idx="5">
                  <c:v>99.242424242424249</c:v>
                </c:pt>
                <c:pt idx="6">
                  <c:v>99.21431349669389</c:v>
                </c:pt>
                <c:pt idx="7">
                  <c:v>99.280719280719268</c:v>
                </c:pt>
                <c:pt idx="8">
                  <c:v>99.222707423580786</c:v>
                </c:pt>
                <c:pt idx="9">
                  <c:v>99.128523403154901</c:v>
                </c:pt>
                <c:pt idx="10">
                  <c:v>99.089323098394971</c:v>
                </c:pt>
                <c:pt idx="11">
                  <c:v>98.899809765377299</c:v>
                </c:pt>
                <c:pt idx="12">
                  <c:v>98.731060606060595</c:v>
                </c:pt>
                <c:pt idx="13">
                  <c:v>98.74676230324765</c:v>
                </c:pt>
                <c:pt idx="14">
                  <c:v>98.659878921298841</c:v>
                </c:pt>
                <c:pt idx="15">
                  <c:v>98.694543600203971</c:v>
                </c:pt>
                <c:pt idx="16">
                  <c:v>98.661124307205071</c:v>
                </c:pt>
                <c:pt idx="17">
                  <c:v>98.746850452052769</c:v>
                </c:pt>
                <c:pt idx="18">
                  <c:v>98.750738770685587</c:v>
                </c:pt>
                <c:pt idx="19">
                  <c:v>98.750738770685587</c:v>
                </c:pt>
                <c:pt idx="20">
                  <c:v>98.750738770685587</c:v>
                </c:pt>
                <c:pt idx="21">
                  <c:v>98.680871603916714</c:v>
                </c:pt>
                <c:pt idx="22">
                  <c:v>98.196667968241584</c:v>
                </c:pt>
                <c:pt idx="23">
                  <c:v>98.169439309919923</c:v>
                </c:pt>
                <c:pt idx="24">
                  <c:v>98.222183222183247</c:v>
                </c:pt>
                <c:pt idx="25">
                  <c:v>98.226644103402023</c:v>
                </c:pt>
                <c:pt idx="26">
                  <c:v>98.227918024636836</c:v>
                </c:pt>
                <c:pt idx="27">
                  <c:v>98.308641324405556</c:v>
                </c:pt>
                <c:pt idx="28">
                  <c:v>98.369724169229997</c:v>
                </c:pt>
                <c:pt idx="29">
                  <c:v>98.437786905049535</c:v>
                </c:pt>
                <c:pt idx="30">
                  <c:v>98.440950957226221</c:v>
                </c:pt>
                <c:pt idx="31">
                  <c:v>98.432935538865593</c:v>
                </c:pt>
                <c:pt idx="32">
                  <c:v>98.492932157575225</c:v>
                </c:pt>
                <c:pt idx="33">
                  <c:v>98.464427467884434</c:v>
                </c:pt>
                <c:pt idx="34">
                  <c:v>98.478287713521311</c:v>
                </c:pt>
                <c:pt idx="35">
                  <c:v>98.530545729162526</c:v>
                </c:pt>
                <c:pt idx="36">
                  <c:v>98.532994722431653</c:v>
                </c:pt>
                <c:pt idx="37">
                  <c:v>98.538908429830457</c:v>
                </c:pt>
                <c:pt idx="38">
                  <c:v>98.538908429830457</c:v>
                </c:pt>
                <c:pt idx="39">
                  <c:v>98.538908429830457</c:v>
                </c:pt>
                <c:pt idx="40">
                  <c:v>98.538908429830457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284992"/>
        <c:axId val="40399936"/>
      </c:lineChart>
      <c:catAx>
        <c:axId val="512849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Calendar Week</a:t>
                </a:r>
              </a:p>
            </c:rich>
          </c:tx>
          <c:layout>
            <c:manualLayout>
              <c:xMode val="edge"/>
              <c:yMode val="edge"/>
              <c:x val="0.46139710013048152"/>
              <c:y val="0.92690117717377596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40399936"/>
        <c:crosses val="autoZero"/>
        <c:auto val="1"/>
        <c:lblAlgn val="ctr"/>
        <c:lblOffset val="100"/>
        <c:noMultiLvlLbl val="0"/>
      </c:catAx>
      <c:valAx>
        <c:axId val="40399936"/>
        <c:scaling>
          <c:orientation val="minMax"/>
          <c:max val="102"/>
          <c:min val="90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51284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500181031584322"/>
          <c:y val="0.60733526770873847"/>
          <c:w val="0.12310314218031158"/>
          <c:h val="0.22184246458524531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400"/>
              <a:t>PETRA III MTBF 2019</a:t>
            </a:r>
          </a:p>
        </c:rich>
      </c:tx>
      <c:layout>
        <c:manualLayout>
          <c:xMode val="edge"/>
          <c:yMode val="edge"/>
          <c:x val="0.41298154492019673"/>
          <c:y val="6.477442857785538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230659392089901"/>
          <c:y val="0.19594710818739938"/>
          <c:w val="0.85665204444485077"/>
          <c:h val="0.71466439182395791"/>
        </c:manualLayout>
      </c:layout>
      <c:lineChart>
        <c:grouping val="standard"/>
        <c:varyColors val="0"/>
        <c:ser>
          <c:idx val="0"/>
          <c:order val="0"/>
          <c:tx>
            <c:strRef>
              <c:f>Plots!$G$1</c:f>
              <c:strCache>
                <c:ptCount val="1"/>
                <c:pt idx="0">
                  <c:v>MTBF_W</c:v>
                </c:pt>
              </c:strCache>
            </c:strRef>
          </c:tx>
          <c:cat>
            <c:numRef>
              <c:f>Plots!$A$6:$A$46</c:f>
              <c:numCache>
                <c:formatCode>0</c:formatCode>
                <c:ptCount val="41"/>
                <c:pt idx="0">
                  <c:v>11</c:v>
                </c:pt>
                <c:pt idx="1">
                  <c:v>12</c:v>
                </c:pt>
                <c:pt idx="2">
                  <c:v>13</c:v>
                </c:pt>
                <c:pt idx="3">
                  <c:v>14</c:v>
                </c:pt>
                <c:pt idx="4">
                  <c:v>15</c:v>
                </c:pt>
                <c:pt idx="5">
                  <c:v>16</c:v>
                </c:pt>
                <c:pt idx="6">
                  <c:v>17</c:v>
                </c:pt>
                <c:pt idx="7">
                  <c:v>18</c:v>
                </c:pt>
                <c:pt idx="8">
                  <c:v>19</c:v>
                </c:pt>
                <c:pt idx="9">
                  <c:v>20</c:v>
                </c:pt>
                <c:pt idx="10">
                  <c:v>21</c:v>
                </c:pt>
                <c:pt idx="11">
                  <c:v>22</c:v>
                </c:pt>
                <c:pt idx="12">
                  <c:v>23</c:v>
                </c:pt>
                <c:pt idx="13">
                  <c:v>24</c:v>
                </c:pt>
                <c:pt idx="14">
                  <c:v>25</c:v>
                </c:pt>
                <c:pt idx="15">
                  <c:v>26</c:v>
                </c:pt>
                <c:pt idx="16">
                  <c:v>27</c:v>
                </c:pt>
                <c:pt idx="17">
                  <c:v>28</c:v>
                </c:pt>
                <c:pt idx="18">
                  <c:v>29</c:v>
                </c:pt>
                <c:pt idx="19">
                  <c:v>30</c:v>
                </c:pt>
                <c:pt idx="20">
                  <c:v>31</c:v>
                </c:pt>
                <c:pt idx="21">
                  <c:v>32</c:v>
                </c:pt>
                <c:pt idx="22">
                  <c:v>33</c:v>
                </c:pt>
                <c:pt idx="23">
                  <c:v>34</c:v>
                </c:pt>
                <c:pt idx="24">
                  <c:v>35</c:v>
                </c:pt>
                <c:pt idx="25">
                  <c:v>36</c:v>
                </c:pt>
                <c:pt idx="26">
                  <c:v>37</c:v>
                </c:pt>
                <c:pt idx="27">
                  <c:v>38</c:v>
                </c:pt>
                <c:pt idx="28">
                  <c:v>39</c:v>
                </c:pt>
                <c:pt idx="29">
                  <c:v>40</c:v>
                </c:pt>
                <c:pt idx="30">
                  <c:v>41</c:v>
                </c:pt>
                <c:pt idx="31">
                  <c:v>42</c:v>
                </c:pt>
                <c:pt idx="32">
                  <c:v>43</c:v>
                </c:pt>
                <c:pt idx="33">
                  <c:v>44</c:v>
                </c:pt>
                <c:pt idx="34">
                  <c:v>45</c:v>
                </c:pt>
                <c:pt idx="35">
                  <c:v>46</c:v>
                </c:pt>
                <c:pt idx="36">
                  <c:v>47</c:v>
                </c:pt>
                <c:pt idx="37">
                  <c:v>48</c:v>
                </c:pt>
                <c:pt idx="38">
                  <c:v>49</c:v>
                </c:pt>
                <c:pt idx="39">
                  <c:v>50</c:v>
                </c:pt>
                <c:pt idx="40">
                  <c:v>51</c:v>
                </c:pt>
              </c:numCache>
            </c:numRef>
          </c:cat>
          <c:val>
            <c:numRef>
              <c:f>Plots!$G$6:$G$46</c:f>
              <c:numCache>
                <c:formatCode>[h]:mm:ss;@</c:formatCode>
                <c:ptCount val="41"/>
                <c:pt idx="0">
                  <c:v>2.2164351851851851</c:v>
                </c:pt>
                <c:pt idx="1">
                  <c:v>1.9937500000000001</c:v>
                </c:pt>
                <c:pt idx="2">
                  <c:v>6</c:v>
                </c:pt>
                <c:pt idx="3">
                  <c:v>1.1693055555555556</c:v>
                </c:pt>
                <c:pt idx="4">
                  <c:v>6</c:v>
                </c:pt>
                <c:pt idx="5">
                  <c:v>1.1364583333333333</c:v>
                </c:pt>
                <c:pt idx="6">
                  <c:v>0.89259259259259249</c:v>
                </c:pt>
                <c:pt idx="7">
                  <c:v>1.9935185185185187</c:v>
                </c:pt>
                <c:pt idx="8">
                  <c:v>1.4822916666666666</c:v>
                </c:pt>
                <c:pt idx="9">
                  <c:v>1.4756944444444444</c:v>
                </c:pt>
                <c:pt idx="10">
                  <c:v>1.1848611111111111</c:v>
                </c:pt>
                <c:pt idx="11">
                  <c:v>0.97013888888888877</c:v>
                </c:pt>
                <c:pt idx="12">
                  <c:v>5.9027777777777762E-2</c:v>
                </c:pt>
                <c:pt idx="13">
                  <c:v>1.2240740740740739</c:v>
                </c:pt>
                <c:pt idx="14">
                  <c:v>1.4647569444444444</c:v>
                </c:pt>
                <c:pt idx="15">
                  <c:v>2.973958333333333</c:v>
                </c:pt>
                <c:pt idx="16">
                  <c:v>1.4730902777777777</c:v>
                </c:pt>
                <c:pt idx="17">
                  <c:v>6</c:v>
                </c:pt>
                <c:pt idx="18">
                  <c:v>0.29166666666666669</c:v>
                </c:pt>
                <c:pt idx="19">
                  <c:v>0</c:v>
                </c:pt>
                <c:pt idx="20">
                  <c:v>0</c:v>
                </c:pt>
                <c:pt idx="21">
                  <c:v>1.3108333333333335</c:v>
                </c:pt>
                <c:pt idx="22">
                  <c:v>1.0808333333333333</c:v>
                </c:pt>
                <c:pt idx="23">
                  <c:v>2.9305555555555554</c:v>
                </c:pt>
                <c:pt idx="24">
                  <c:v>2.9763888888888888</c:v>
                </c:pt>
                <c:pt idx="25">
                  <c:v>0.2986111111111111</c:v>
                </c:pt>
                <c:pt idx="26">
                  <c:v>2.1969907407407407</c:v>
                </c:pt>
                <c:pt idx="27">
                  <c:v>6</c:v>
                </c:pt>
                <c:pt idx="28">
                  <c:v>2.9913194444444442</c:v>
                </c:pt>
                <c:pt idx="29">
                  <c:v>6</c:v>
                </c:pt>
                <c:pt idx="30">
                  <c:v>0.29166666666666669</c:v>
                </c:pt>
                <c:pt idx="31">
                  <c:v>0.94166666666666665</c:v>
                </c:pt>
                <c:pt idx="32">
                  <c:v>6</c:v>
                </c:pt>
                <c:pt idx="33">
                  <c:v>1.465798611111111</c:v>
                </c:pt>
                <c:pt idx="34">
                  <c:v>1.9770833333333335</c:v>
                </c:pt>
                <c:pt idx="35">
                  <c:v>2.9947916666666665</c:v>
                </c:pt>
                <c:pt idx="36">
                  <c:v>0.29166666666666669</c:v>
                </c:pt>
                <c:pt idx="37">
                  <c:v>3.3298611111111112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Plots!$J$1</c:f>
              <c:strCache>
                <c:ptCount val="1"/>
                <c:pt idx="0">
                  <c:v>MTBF_Y</c:v>
                </c:pt>
              </c:strCache>
            </c:strRef>
          </c:tx>
          <c:cat>
            <c:numRef>
              <c:f>Plots!$A$6:$A$46</c:f>
              <c:numCache>
                <c:formatCode>0</c:formatCode>
                <c:ptCount val="41"/>
                <c:pt idx="0">
                  <c:v>11</c:v>
                </c:pt>
                <c:pt idx="1">
                  <c:v>12</c:v>
                </c:pt>
                <c:pt idx="2">
                  <c:v>13</c:v>
                </c:pt>
                <c:pt idx="3">
                  <c:v>14</c:v>
                </c:pt>
                <c:pt idx="4">
                  <c:v>15</c:v>
                </c:pt>
                <c:pt idx="5">
                  <c:v>16</c:v>
                </c:pt>
                <c:pt idx="6">
                  <c:v>17</c:v>
                </c:pt>
                <c:pt idx="7">
                  <c:v>18</c:v>
                </c:pt>
                <c:pt idx="8">
                  <c:v>19</c:v>
                </c:pt>
                <c:pt idx="9">
                  <c:v>20</c:v>
                </c:pt>
                <c:pt idx="10">
                  <c:v>21</c:v>
                </c:pt>
                <c:pt idx="11">
                  <c:v>22</c:v>
                </c:pt>
                <c:pt idx="12">
                  <c:v>23</c:v>
                </c:pt>
                <c:pt idx="13">
                  <c:v>24</c:v>
                </c:pt>
                <c:pt idx="14">
                  <c:v>25</c:v>
                </c:pt>
                <c:pt idx="15">
                  <c:v>26</c:v>
                </c:pt>
                <c:pt idx="16">
                  <c:v>27</c:v>
                </c:pt>
                <c:pt idx="17">
                  <c:v>28</c:v>
                </c:pt>
                <c:pt idx="18">
                  <c:v>29</c:v>
                </c:pt>
                <c:pt idx="19">
                  <c:v>30</c:v>
                </c:pt>
                <c:pt idx="20">
                  <c:v>31</c:v>
                </c:pt>
                <c:pt idx="21">
                  <c:v>32</c:v>
                </c:pt>
                <c:pt idx="22">
                  <c:v>33</c:v>
                </c:pt>
                <c:pt idx="23">
                  <c:v>34</c:v>
                </c:pt>
                <c:pt idx="24">
                  <c:v>35</c:v>
                </c:pt>
                <c:pt idx="25">
                  <c:v>36</c:v>
                </c:pt>
                <c:pt idx="26">
                  <c:v>37</c:v>
                </c:pt>
                <c:pt idx="27">
                  <c:v>38</c:v>
                </c:pt>
                <c:pt idx="28">
                  <c:v>39</c:v>
                </c:pt>
                <c:pt idx="29">
                  <c:v>40</c:v>
                </c:pt>
                <c:pt idx="30">
                  <c:v>41</c:v>
                </c:pt>
                <c:pt idx="31">
                  <c:v>42</c:v>
                </c:pt>
                <c:pt idx="32">
                  <c:v>43</c:v>
                </c:pt>
                <c:pt idx="33">
                  <c:v>44</c:v>
                </c:pt>
                <c:pt idx="34">
                  <c:v>45</c:v>
                </c:pt>
                <c:pt idx="35">
                  <c:v>46</c:v>
                </c:pt>
                <c:pt idx="36">
                  <c:v>47</c:v>
                </c:pt>
                <c:pt idx="37">
                  <c:v>48</c:v>
                </c:pt>
                <c:pt idx="38">
                  <c:v>49</c:v>
                </c:pt>
                <c:pt idx="39">
                  <c:v>50</c:v>
                </c:pt>
                <c:pt idx="40">
                  <c:v>51</c:v>
                </c:pt>
              </c:numCache>
            </c:numRef>
          </c:cat>
          <c:val>
            <c:numRef>
              <c:f>Plots!$J$6:$J$46</c:f>
              <c:numCache>
                <c:formatCode>[h]:mm:ss;@</c:formatCode>
                <c:ptCount val="41"/>
                <c:pt idx="0">
                  <c:v>2.2164351851851851</c:v>
                </c:pt>
                <c:pt idx="1">
                  <c:v>2.5261111111111112</c:v>
                </c:pt>
                <c:pt idx="2">
                  <c:v>3.7261111111111114</c:v>
                </c:pt>
                <c:pt idx="3">
                  <c:v>2.7196759259259258</c:v>
                </c:pt>
                <c:pt idx="4">
                  <c:v>3.3863425925925927</c:v>
                </c:pt>
                <c:pt idx="5">
                  <c:v>3.2749999999999999</c:v>
                </c:pt>
                <c:pt idx="6">
                  <c:v>2.9523148148148146</c:v>
                </c:pt>
                <c:pt idx="7">
                  <c:v>2.9577380952380952</c:v>
                </c:pt>
                <c:pt idx="8">
                  <c:v>2.7845588235294119</c:v>
                </c:pt>
                <c:pt idx="9">
                  <c:v>2.6620138888888887</c:v>
                </c:pt>
                <c:pt idx="10">
                  <c:v>2.4651909722222221</c:v>
                </c:pt>
                <c:pt idx="11">
                  <c:v>2.2408764367816092</c:v>
                </c:pt>
                <c:pt idx="12">
                  <c:v>2.1020161290322581</c:v>
                </c:pt>
                <c:pt idx="13">
                  <c:v>2.0859006734006731</c:v>
                </c:pt>
                <c:pt idx="14">
                  <c:v>2.0748263888888889</c:v>
                </c:pt>
                <c:pt idx="15">
                  <c:v>2.1795045045045045</c:v>
                </c:pt>
                <c:pt idx="16">
                  <c:v>2.1633506944444445</c:v>
                </c:pt>
                <c:pt idx="17">
                  <c:v>2.3133506944444444</c:v>
                </c:pt>
                <c:pt idx="18">
                  <c:v>2.3206423611111111</c:v>
                </c:pt>
                <c:pt idx="19">
                  <c:v>2.3206423611111111</c:v>
                </c:pt>
                <c:pt idx="20">
                  <c:v>2.3206423611111111</c:v>
                </c:pt>
                <c:pt idx="21">
                  <c:v>2.2586332070707074</c:v>
                </c:pt>
                <c:pt idx="22">
                  <c:v>2.1830005787037039</c:v>
                </c:pt>
                <c:pt idx="23">
                  <c:v>2.2580640589569163</c:v>
                </c:pt>
                <c:pt idx="24">
                  <c:v>2.331958333333334</c:v>
                </c:pt>
                <c:pt idx="25">
                  <c:v>2.3379305555555563</c:v>
                </c:pt>
                <c:pt idx="26">
                  <c:v>2.3747596153846158</c:v>
                </c:pt>
                <c:pt idx="27">
                  <c:v>2.4901442307692312</c:v>
                </c:pt>
                <c:pt idx="28">
                  <c:v>2.5560403563941301</c:v>
                </c:pt>
                <c:pt idx="29">
                  <c:v>2.6692479035639414</c:v>
                </c:pt>
                <c:pt idx="30">
                  <c:v>2.6747510482180292</c:v>
                </c:pt>
                <c:pt idx="31">
                  <c:v>2.5144656308851223</c:v>
                </c:pt>
                <c:pt idx="32">
                  <c:v>2.6161605461393598</c:v>
                </c:pt>
                <c:pt idx="33">
                  <c:v>2.5841397849462364</c:v>
                </c:pt>
                <c:pt idx="34">
                  <c:v>2.5960611979166668</c:v>
                </c:pt>
                <c:pt idx="35">
                  <c:v>2.6482692307692308</c:v>
                </c:pt>
                <c:pt idx="36">
                  <c:v>2.6527564102564103</c:v>
                </c:pt>
                <c:pt idx="37">
                  <c:v>2.7134680134680136</c:v>
                </c:pt>
                <c:pt idx="38">
                  <c:v>2.7134680134680136</c:v>
                </c:pt>
                <c:pt idx="39">
                  <c:v>2.7134680134680136</c:v>
                </c:pt>
                <c:pt idx="40">
                  <c:v>2.7134680134680136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612288"/>
        <c:axId val="40809536"/>
      </c:lineChart>
      <c:catAx>
        <c:axId val="49612288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40809536"/>
        <c:crosses val="autoZero"/>
        <c:auto val="1"/>
        <c:lblAlgn val="ctr"/>
        <c:lblOffset val="100"/>
        <c:noMultiLvlLbl val="0"/>
      </c:catAx>
      <c:valAx>
        <c:axId val="40809536"/>
        <c:scaling>
          <c:orientation val="minMax"/>
        </c:scaling>
        <c:delete val="0"/>
        <c:axPos val="l"/>
        <c:majorGridlines/>
        <c:numFmt formatCode="[h]:mm:ss;@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49612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0295822278461524"/>
          <c:y val="0.68953152819976504"/>
          <c:w val="9.704177721538472E-2"/>
          <c:h val="8.9074435040218725E-2"/>
        </c:manualLayout>
      </c:layout>
      <c:overlay val="0"/>
    </c:legend>
    <c:plotVisOnly val="1"/>
    <c:dispBlanksAs val="gap"/>
    <c:showDLblsOverMax val="0"/>
  </c:chart>
  <c:spPr>
    <a:ln>
      <a:solidFill>
        <a:sysClr val="windowText" lastClr="000000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SUM FAILURE TIME</c:v>
          </c:tx>
          <c:invertIfNegative val="0"/>
          <c:cat>
            <c:strRef>
              <c:f>'SUMMARY FAILURES'!$I$3:$I$22</c:f>
              <c:strCache>
                <c:ptCount val="20"/>
                <c:pt idx="0">
                  <c:v>RF</c:v>
                </c:pt>
                <c:pt idx="1">
                  <c:v>PS</c:v>
                </c:pt>
                <c:pt idx="2">
                  <c:v>WK</c:v>
                </c:pt>
                <c:pt idx="3">
                  <c:v>IL</c:v>
                </c:pt>
                <c:pt idx="4">
                  <c:v>VAC</c:v>
                </c:pt>
                <c:pt idx="5">
                  <c:v>INST</c:v>
                </c:pt>
                <c:pt idx="6">
                  <c:v>SAFETY</c:v>
                </c:pt>
                <c:pt idx="7">
                  <c:v>OP</c:v>
                </c:pt>
                <c:pt idx="8">
                  <c:v>LINAC</c:v>
                </c:pt>
                <c:pt idx="9">
                  <c:v>UNKNOWN</c:v>
                </c:pt>
                <c:pt idx="10">
                  <c:v>SEKI</c:v>
                </c:pt>
                <c:pt idx="11">
                  <c:v>POWER_GLITCH</c:v>
                </c:pt>
                <c:pt idx="12">
                  <c:v>DESY</c:v>
                </c:pt>
                <c:pt idx="13">
                  <c:v>FEEDBACK</c:v>
                </c:pt>
                <c:pt idx="14">
                  <c:v>TIMING</c:v>
                </c:pt>
                <c:pt idx="15">
                  <c:v>PIA</c:v>
                </c:pt>
                <c:pt idx="16">
                  <c:v>LONG_INST</c:v>
                </c:pt>
                <c:pt idx="17">
                  <c:v>INTL</c:v>
                </c:pt>
                <c:pt idx="18">
                  <c:v>EXP</c:v>
                </c:pt>
                <c:pt idx="19">
                  <c:v>SCHEDULED</c:v>
                </c:pt>
              </c:strCache>
            </c:strRef>
          </c:cat>
          <c:val>
            <c:numRef>
              <c:f>'SUMMARY FAILURES'!$K$3:$K$22</c:f>
              <c:numCache>
                <c:formatCode>[h]:mm:ss;@</c:formatCode>
                <c:ptCount val="20"/>
                <c:pt idx="0">
                  <c:v>9.6527777777777823E-2</c:v>
                </c:pt>
                <c:pt idx="1">
                  <c:v>0.25138888888888883</c:v>
                </c:pt>
                <c:pt idx="2">
                  <c:v>5.555555555555558E-2</c:v>
                </c:pt>
                <c:pt idx="3">
                  <c:v>0</c:v>
                </c:pt>
                <c:pt idx="4">
                  <c:v>1.5972222222222276E-2</c:v>
                </c:pt>
                <c:pt idx="5">
                  <c:v>1.3888888888888895E-2</c:v>
                </c:pt>
                <c:pt idx="6">
                  <c:v>5.2083333333333315E-2</c:v>
                </c:pt>
                <c:pt idx="7">
                  <c:v>0.10138888888888897</c:v>
                </c:pt>
                <c:pt idx="8">
                  <c:v>0.32013888888888886</c:v>
                </c:pt>
                <c:pt idx="9">
                  <c:v>9.8611111111111191E-2</c:v>
                </c:pt>
                <c:pt idx="10">
                  <c:v>0.30833333333333329</c:v>
                </c:pt>
                <c:pt idx="11">
                  <c:v>1.0305555555555554</c:v>
                </c:pt>
                <c:pt idx="12">
                  <c:v>8.6111111111111166E-2</c:v>
                </c:pt>
                <c:pt idx="13">
                  <c:v>3.0555555555555544E-2</c:v>
                </c:pt>
                <c:pt idx="14">
                  <c:v>1.3194444444444398E-2</c:v>
                </c:pt>
                <c:pt idx="15">
                  <c:v>2.6388888888888892E-2</c:v>
                </c:pt>
                <c:pt idx="16">
                  <c:v>0</c:v>
                </c:pt>
                <c:pt idx="17">
                  <c:v>0</c:v>
                </c:pt>
                <c:pt idx="18">
                  <c:v>7.7083333333333393E-2</c:v>
                </c:pt>
                <c:pt idx="19">
                  <c:v>4.8611111111111049E-2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858560"/>
        <c:axId val="91816512"/>
      </c:barChart>
      <c:catAx>
        <c:axId val="498585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91816512"/>
        <c:crosses val="autoZero"/>
        <c:auto val="1"/>
        <c:lblAlgn val="ctr"/>
        <c:lblOffset val="100"/>
        <c:noMultiLvlLbl val="0"/>
      </c:catAx>
      <c:valAx>
        <c:axId val="91816512"/>
        <c:scaling>
          <c:orientation val="minMax"/>
        </c:scaling>
        <c:delete val="0"/>
        <c:axPos val="l"/>
        <c:majorGridlines/>
        <c:minorGridlines/>
        <c:numFmt formatCode="[h]:mm:ss;@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9858560"/>
        <c:crosses val="autoZero"/>
        <c:crossBetween val="between"/>
        <c:majorUnit val="0.20833333333330004"/>
      </c:valAx>
    </c:plotArea>
    <c:plotVisOnly val="1"/>
    <c:dispBlanksAs val="gap"/>
    <c:showDLblsOverMax val="0"/>
  </c:chart>
  <c:spPr>
    <a:ln>
      <a:solidFill>
        <a:sysClr val="windowText" lastClr="000000"/>
      </a:solidFill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'SUMMARY FAILURES'!$J$1</c:f>
              <c:strCache>
                <c:ptCount val="1"/>
                <c:pt idx="0">
                  <c:v>SUM FAULTS</c:v>
                </c:pt>
              </c:strCache>
            </c:strRef>
          </c:tx>
          <c:invertIfNegative val="0"/>
          <c:cat>
            <c:strRef>
              <c:f>'SUMMARY FAILURES'!$I$3:$I$22</c:f>
              <c:strCache>
                <c:ptCount val="20"/>
                <c:pt idx="0">
                  <c:v>RF</c:v>
                </c:pt>
                <c:pt idx="1">
                  <c:v>PS</c:v>
                </c:pt>
                <c:pt idx="2">
                  <c:v>WK</c:v>
                </c:pt>
                <c:pt idx="3">
                  <c:v>IL</c:v>
                </c:pt>
                <c:pt idx="4">
                  <c:v>VAC</c:v>
                </c:pt>
                <c:pt idx="5">
                  <c:v>INST</c:v>
                </c:pt>
                <c:pt idx="6">
                  <c:v>SAFETY</c:v>
                </c:pt>
                <c:pt idx="7">
                  <c:v>OP</c:v>
                </c:pt>
                <c:pt idx="8">
                  <c:v>LINAC</c:v>
                </c:pt>
                <c:pt idx="9">
                  <c:v>UNKNOWN</c:v>
                </c:pt>
                <c:pt idx="10">
                  <c:v>SEKI</c:v>
                </c:pt>
                <c:pt idx="11">
                  <c:v>POWER_GLITCH</c:v>
                </c:pt>
                <c:pt idx="12">
                  <c:v>DESY</c:v>
                </c:pt>
                <c:pt idx="13">
                  <c:v>FEEDBACK</c:v>
                </c:pt>
                <c:pt idx="14">
                  <c:v>TIMING</c:v>
                </c:pt>
                <c:pt idx="15">
                  <c:v>PIA</c:v>
                </c:pt>
                <c:pt idx="16">
                  <c:v>LONG_INST</c:v>
                </c:pt>
                <c:pt idx="17">
                  <c:v>INTL</c:v>
                </c:pt>
                <c:pt idx="18">
                  <c:v>EXP</c:v>
                </c:pt>
                <c:pt idx="19">
                  <c:v>SCHEDULED</c:v>
                </c:pt>
              </c:strCache>
            </c:strRef>
          </c:cat>
          <c:val>
            <c:numRef>
              <c:f>'SUMMARY FAILURES'!$J$3:$J$22</c:f>
              <c:numCache>
                <c:formatCode>General</c:formatCode>
                <c:ptCount val="20"/>
                <c:pt idx="0">
                  <c:v>4</c:v>
                </c:pt>
                <c:pt idx="1">
                  <c:v>8</c:v>
                </c:pt>
                <c:pt idx="2">
                  <c:v>2</c:v>
                </c:pt>
                <c:pt idx="3">
                  <c:v>0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7">
                  <c:v>3</c:v>
                </c:pt>
                <c:pt idx="8">
                  <c:v>5</c:v>
                </c:pt>
                <c:pt idx="9">
                  <c:v>6</c:v>
                </c:pt>
                <c:pt idx="10">
                  <c:v>7</c:v>
                </c:pt>
                <c:pt idx="11">
                  <c:v>12</c:v>
                </c:pt>
                <c:pt idx="12">
                  <c:v>2</c:v>
                </c:pt>
                <c:pt idx="13">
                  <c:v>3</c:v>
                </c:pt>
                <c:pt idx="14">
                  <c:v>1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6</c:v>
                </c:pt>
                <c:pt idx="19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152640"/>
        <c:axId val="91822272"/>
      </c:barChart>
      <c:catAx>
        <c:axId val="551526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91822272"/>
        <c:crosses val="autoZero"/>
        <c:auto val="1"/>
        <c:lblAlgn val="ctr"/>
        <c:lblOffset val="100"/>
        <c:noMultiLvlLbl val="0"/>
      </c:catAx>
      <c:valAx>
        <c:axId val="91822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515264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6982908468895213E-2"/>
          <c:y val="0.16844401087032262"/>
          <c:w val="0.79291927229412951"/>
          <c:h val="0.63169279724990124"/>
        </c:manualLayout>
      </c:layout>
      <c:barChart>
        <c:barDir val="col"/>
        <c:grouping val="clustered"/>
        <c:varyColors val="0"/>
        <c:ser>
          <c:idx val="0"/>
          <c:order val="0"/>
          <c:tx>
            <c:v>2013/14</c:v>
          </c:tx>
          <c:invertIfNegative val="0"/>
          <c:cat>
            <c:strRef>
              <c:f>DATA!$K$26:$K$44</c:f>
              <c:strCache>
                <c:ptCount val="19"/>
                <c:pt idx="0">
                  <c:v>RF</c:v>
                </c:pt>
                <c:pt idx="1">
                  <c:v>PS</c:v>
                </c:pt>
                <c:pt idx="2">
                  <c:v>WK</c:v>
                </c:pt>
                <c:pt idx="3">
                  <c:v>IL</c:v>
                </c:pt>
                <c:pt idx="4">
                  <c:v>VAC</c:v>
                </c:pt>
                <c:pt idx="5">
                  <c:v>INST</c:v>
                </c:pt>
                <c:pt idx="6">
                  <c:v>SAFETY</c:v>
                </c:pt>
                <c:pt idx="7">
                  <c:v>OP</c:v>
                </c:pt>
                <c:pt idx="8">
                  <c:v>LINAC</c:v>
                </c:pt>
                <c:pt idx="9">
                  <c:v>UNKNOWN</c:v>
                </c:pt>
                <c:pt idx="10">
                  <c:v>SEKI</c:v>
                </c:pt>
                <c:pt idx="11">
                  <c:v>POWER_GLITCH</c:v>
                </c:pt>
                <c:pt idx="12">
                  <c:v>DESY</c:v>
                </c:pt>
                <c:pt idx="13">
                  <c:v>FEEDBACK</c:v>
                </c:pt>
                <c:pt idx="14">
                  <c:v>TIMING</c:v>
                </c:pt>
                <c:pt idx="15">
                  <c:v>PIA</c:v>
                </c:pt>
                <c:pt idx="16">
                  <c:v>LONG_INST</c:v>
                </c:pt>
                <c:pt idx="17">
                  <c:v>INTL</c:v>
                </c:pt>
                <c:pt idx="18">
                  <c:v>EXP</c:v>
                </c:pt>
              </c:strCache>
            </c:strRef>
          </c:cat>
          <c:val>
            <c:numRef>
              <c:f>DATA!$D$2:$D$20</c:f>
              <c:numCache>
                <c:formatCode>0.0</c:formatCode>
                <c:ptCount val="19"/>
                <c:pt idx="0">
                  <c:v>11.35483870967742</c:v>
                </c:pt>
                <c:pt idx="1">
                  <c:v>3.2688172043010755</c:v>
                </c:pt>
                <c:pt idx="2">
                  <c:v>0.34408602150537637</c:v>
                </c:pt>
                <c:pt idx="3">
                  <c:v>0</c:v>
                </c:pt>
                <c:pt idx="4">
                  <c:v>0.68817204301075274</c:v>
                </c:pt>
                <c:pt idx="5">
                  <c:v>0.68817204301075274</c:v>
                </c:pt>
                <c:pt idx="6">
                  <c:v>0.17204301075268819</c:v>
                </c:pt>
                <c:pt idx="7">
                  <c:v>1.3763440860215055</c:v>
                </c:pt>
                <c:pt idx="8">
                  <c:v>0.86021505376344098</c:v>
                </c:pt>
                <c:pt idx="9">
                  <c:v>1.2043010752688172</c:v>
                </c:pt>
                <c:pt idx="10">
                  <c:v>0.34408602150537637</c:v>
                </c:pt>
                <c:pt idx="11">
                  <c:v>1.032258064516129</c:v>
                </c:pt>
                <c:pt idx="12">
                  <c:v>1.3763440860215055</c:v>
                </c:pt>
                <c:pt idx="13">
                  <c:v>0.17204301075268819</c:v>
                </c:pt>
                <c:pt idx="14">
                  <c:v>0.68817204301075274</c:v>
                </c:pt>
                <c:pt idx="15">
                  <c:v>0.17204301075268819</c:v>
                </c:pt>
                <c:pt idx="16">
                  <c:v>0.17204301075268819</c:v>
                </c:pt>
                <c:pt idx="17">
                  <c:v>0.86021505376344098</c:v>
                </c:pt>
                <c:pt idx="18">
                  <c:v>2.064516129032258</c:v>
                </c:pt>
              </c:numCache>
            </c:numRef>
          </c:val>
        </c:ser>
        <c:ser>
          <c:idx val="1"/>
          <c:order val="1"/>
          <c:tx>
            <c:v>2015</c:v>
          </c:tx>
          <c:invertIfNegative val="0"/>
          <c:cat>
            <c:strRef>
              <c:f>DATA!$K$26:$K$44</c:f>
              <c:strCache>
                <c:ptCount val="19"/>
                <c:pt idx="0">
                  <c:v>RF</c:v>
                </c:pt>
                <c:pt idx="1">
                  <c:v>PS</c:v>
                </c:pt>
                <c:pt idx="2">
                  <c:v>WK</c:v>
                </c:pt>
                <c:pt idx="3">
                  <c:v>IL</c:v>
                </c:pt>
                <c:pt idx="4">
                  <c:v>VAC</c:v>
                </c:pt>
                <c:pt idx="5">
                  <c:v>INST</c:v>
                </c:pt>
                <c:pt idx="6">
                  <c:v>SAFETY</c:v>
                </c:pt>
                <c:pt idx="7">
                  <c:v>OP</c:v>
                </c:pt>
                <c:pt idx="8">
                  <c:v>LINAC</c:v>
                </c:pt>
                <c:pt idx="9">
                  <c:v>UNKNOWN</c:v>
                </c:pt>
                <c:pt idx="10">
                  <c:v>SEKI</c:v>
                </c:pt>
                <c:pt idx="11">
                  <c:v>POWER_GLITCH</c:v>
                </c:pt>
                <c:pt idx="12">
                  <c:v>DESY</c:v>
                </c:pt>
                <c:pt idx="13">
                  <c:v>FEEDBACK</c:v>
                </c:pt>
                <c:pt idx="14">
                  <c:v>TIMING</c:v>
                </c:pt>
                <c:pt idx="15">
                  <c:v>PIA</c:v>
                </c:pt>
                <c:pt idx="16">
                  <c:v>LONG_INST</c:v>
                </c:pt>
                <c:pt idx="17">
                  <c:v>INTL</c:v>
                </c:pt>
                <c:pt idx="18">
                  <c:v>EXP</c:v>
                </c:pt>
              </c:strCache>
            </c:strRef>
          </c:cat>
          <c:val>
            <c:numRef>
              <c:f>DATA!$I$2:$I$20</c:f>
              <c:numCache>
                <c:formatCode>0.0</c:formatCode>
                <c:ptCount val="19"/>
                <c:pt idx="0">
                  <c:v>6.5522212029878126</c:v>
                </c:pt>
                <c:pt idx="1">
                  <c:v>2.8829773293146372</c:v>
                </c:pt>
                <c:pt idx="2">
                  <c:v>3.14506617743415</c:v>
                </c:pt>
                <c:pt idx="3">
                  <c:v>0</c:v>
                </c:pt>
                <c:pt idx="4">
                  <c:v>0.2620888481195125</c:v>
                </c:pt>
                <c:pt idx="5">
                  <c:v>0.52417769623902499</c:v>
                </c:pt>
                <c:pt idx="6">
                  <c:v>0</c:v>
                </c:pt>
                <c:pt idx="7">
                  <c:v>3.14506617743415</c:v>
                </c:pt>
                <c:pt idx="8">
                  <c:v>1.572533088717075</c:v>
                </c:pt>
                <c:pt idx="9">
                  <c:v>3.9313327217926872</c:v>
                </c:pt>
                <c:pt idx="10">
                  <c:v>1.8346219368365875</c:v>
                </c:pt>
                <c:pt idx="11">
                  <c:v>2.620888481195125</c:v>
                </c:pt>
                <c:pt idx="12">
                  <c:v>0.2620888481195125</c:v>
                </c:pt>
                <c:pt idx="13">
                  <c:v>0.78626654435853749</c:v>
                </c:pt>
                <c:pt idx="14">
                  <c:v>0.2620888481195125</c:v>
                </c:pt>
                <c:pt idx="15">
                  <c:v>0.2620888481195125</c:v>
                </c:pt>
                <c:pt idx="16">
                  <c:v>1.3104442405975625</c:v>
                </c:pt>
                <c:pt idx="17">
                  <c:v>0</c:v>
                </c:pt>
                <c:pt idx="18">
                  <c:v>0.78626654435853749</c:v>
                </c:pt>
              </c:numCache>
            </c:numRef>
          </c:val>
        </c:ser>
        <c:ser>
          <c:idx val="2"/>
          <c:order val="2"/>
          <c:tx>
            <c:v>2016</c:v>
          </c:tx>
          <c:invertIfNegative val="0"/>
          <c:cat>
            <c:strRef>
              <c:f>DATA!$K$26:$K$44</c:f>
              <c:strCache>
                <c:ptCount val="19"/>
                <c:pt idx="0">
                  <c:v>RF</c:v>
                </c:pt>
                <c:pt idx="1">
                  <c:v>PS</c:v>
                </c:pt>
                <c:pt idx="2">
                  <c:v>WK</c:v>
                </c:pt>
                <c:pt idx="3">
                  <c:v>IL</c:v>
                </c:pt>
                <c:pt idx="4">
                  <c:v>VAC</c:v>
                </c:pt>
                <c:pt idx="5">
                  <c:v>INST</c:v>
                </c:pt>
                <c:pt idx="6">
                  <c:v>SAFETY</c:v>
                </c:pt>
                <c:pt idx="7">
                  <c:v>OP</c:v>
                </c:pt>
                <c:pt idx="8">
                  <c:v>LINAC</c:v>
                </c:pt>
                <c:pt idx="9">
                  <c:v>UNKNOWN</c:v>
                </c:pt>
                <c:pt idx="10">
                  <c:v>SEKI</c:v>
                </c:pt>
                <c:pt idx="11">
                  <c:v>POWER_GLITCH</c:v>
                </c:pt>
                <c:pt idx="12">
                  <c:v>DESY</c:v>
                </c:pt>
                <c:pt idx="13">
                  <c:v>FEEDBACK</c:v>
                </c:pt>
                <c:pt idx="14">
                  <c:v>TIMING</c:v>
                </c:pt>
                <c:pt idx="15">
                  <c:v>PIA</c:v>
                </c:pt>
                <c:pt idx="16">
                  <c:v>LONG_INST</c:v>
                </c:pt>
                <c:pt idx="17">
                  <c:v>INTL</c:v>
                </c:pt>
                <c:pt idx="18">
                  <c:v>EXP</c:v>
                </c:pt>
              </c:strCache>
            </c:strRef>
          </c:cat>
          <c:val>
            <c:numRef>
              <c:f>DATA!$N$2:$N$20</c:f>
              <c:numCache>
                <c:formatCode>0.0</c:formatCode>
                <c:ptCount val="19"/>
                <c:pt idx="0">
                  <c:v>8.369147251752997</c:v>
                </c:pt>
                <c:pt idx="1">
                  <c:v>4.0714770413933499</c:v>
                </c:pt>
                <c:pt idx="2">
                  <c:v>0.45238633793259442</c:v>
                </c:pt>
                <c:pt idx="3">
                  <c:v>0</c:v>
                </c:pt>
                <c:pt idx="4">
                  <c:v>0.67857950689889157</c:v>
                </c:pt>
                <c:pt idx="5">
                  <c:v>0.22619316896629721</c:v>
                </c:pt>
                <c:pt idx="6">
                  <c:v>0.22619316896629721</c:v>
                </c:pt>
                <c:pt idx="7">
                  <c:v>0.67857950689889157</c:v>
                </c:pt>
                <c:pt idx="8">
                  <c:v>0.22619316896629721</c:v>
                </c:pt>
                <c:pt idx="9">
                  <c:v>1.1309658448314861</c:v>
                </c:pt>
                <c:pt idx="10">
                  <c:v>0.45238633793259442</c:v>
                </c:pt>
                <c:pt idx="11">
                  <c:v>1.5833521827640804</c:v>
                </c:pt>
                <c:pt idx="12">
                  <c:v>2.2619316896629722</c:v>
                </c:pt>
                <c:pt idx="13">
                  <c:v>1.1309658448314861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0.45238633793259442</c:v>
                </c:pt>
                <c:pt idx="18">
                  <c:v>2.0357385206966749</c:v>
                </c:pt>
              </c:numCache>
            </c:numRef>
          </c:val>
        </c:ser>
        <c:ser>
          <c:idx val="4"/>
          <c:order val="3"/>
          <c:tx>
            <c:v>2017</c:v>
          </c:tx>
          <c:invertIfNegative val="0"/>
          <c:cat>
            <c:strRef>
              <c:f>DATA!$K$26:$K$44</c:f>
              <c:strCache>
                <c:ptCount val="19"/>
                <c:pt idx="0">
                  <c:v>RF</c:v>
                </c:pt>
                <c:pt idx="1">
                  <c:v>PS</c:v>
                </c:pt>
                <c:pt idx="2">
                  <c:v>WK</c:v>
                </c:pt>
                <c:pt idx="3">
                  <c:v>IL</c:v>
                </c:pt>
                <c:pt idx="4">
                  <c:v>VAC</c:v>
                </c:pt>
                <c:pt idx="5">
                  <c:v>INST</c:v>
                </c:pt>
                <c:pt idx="6">
                  <c:v>SAFETY</c:v>
                </c:pt>
                <c:pt idx="7">
                  <c:v>OP</c:v>
                </c:pt>
                <c:pt idx="8">
                  <c:v>LINAC</c:v>
                </c:pt>
                <c:pt idx="9">
                  <c:v>UNKNOWN</c:v>
                </c:pt>
                <c:pt idx="10">
                  <c:v>SEKI</c:v>
                </c:pt>
                <c:pt idx="11">
                  <c:v>POWER_GLITCH</c:v>
                </c:pt>
                <c:pt idx="12">
                  <c:v>DESY</c:v>
                </c:pt>
                <c:pt idx="13">
                  <c:v>FEEDBACK</c:v>
                </c:pt>
                <c:pt idx="14">
                  <c:v>TIMING</c:v>
                </c:pt>
                <c:pt idx="15">
                  <c:v>PIA</c:v>
                </c:pt>
                <c:pt idx="16">
                  <c:v>LONG_INST</c:v>
                </c:pt>
                <c:pt idx="17">
                  <c:v>INTL</c:v>
                </c:pt>
                <c:pt idx="18">
                  <c:v>EXP</c:v>
                </c:pt>
              </c:strCache>
            </c:strRef>
          </c:cat>
          <c:val>
            <c:numRef>
              <c:f>DATA!$D$26:$D$44</c:f>
              <c:numCache>
                <c:formatCode>0.0</c:formatCode>
                <c:ptCount val="19"/>
                <c:pt idx="0">
                  <c:v>5.4993125859267593</c:v>
                </c:pt>
                <c:pt idx="1">
                  <c:v>4.2494688163979504</c:v>
                </c:pt>
                <c:pt idx="2">
                  <c:v>0.24996875390576179</c:v>
                </c:pt>
                <c:pt idx="3">
                  <c:v>0</c:v>
                </c:pt>
                <c:pt idx="4">
                  <c:v>0.74990626171728536</c:v>
                </c:pt>
                <c:pt idx="5">
                  <c:v>0</c:v>
                </c:pt>
                <c:pt idx="6">
                  <c:v>0.24996875390576179</c:v>
                </c:pt>
                <c:pt idx="7">
                  <c:v>1.7497812773403325</c:v>
                </c:pt>
                <c:pt idx="8">
                  <c:v>0.99987501562304715</c:v>
                </c:pt>
                <c:pt idx="9">
                  <c:v>0.99987501562304715</c:v>
                </c:pt>
                <c:pt idx="10">
                  <c:v>0.49993750781152357</c:v>
                </c:pt>
                <c:pt idx="11">
                  <c:v>1.2498437695288089</c:v>
                </c:pt>
                <c:pt idx="12">
                  <c:v>0.74990626171728536</c:v>
                </c:pt>
                <c:pt idx="13">
                  <c:v>0.99987501562304715</c:v>
                </c:pt>
                <c:pt idx="14">
                  <c:v>0.99987501562304715</c:v>
                </c:pt>
                <c:pt idx="15">
                  <c:v>0.24996875390576179</c:v>
                </c:pt>
                <c:pt idx="16">
                  <c:v>0</c:v>
                </c:pt>
                <c:pt idx="17">
                  <c:v>0.24996875390576179</c:v>
                </c:pt>
                <c:pt idx="18">
                  <c:v>2.4996875390576179</c:v>
                </c:pt>
              </c:numCache>
            </c:numRef>
          </c:val>
        </c:ser>
        <c:ser>
          <c:idx val="3"/>
          <c:order val="4"/>
          <c:tx>
            <c:v>2018</c:v>
          </c:tx>
          <c:invertIfNegative val="0"/>
          <c:cat>
            <c:strRef>
              <c:f>DATA!$K$26:$K$44</c:f>
              <c:strCache>
                <c:ptCount val="19"/>
                <c:pt idx="0">
                  <c:v>RF</c:v>
                </c:pt>
                <c:pt idx="1">
                  <c:v>PS</c:v>
                </c:pt>
                <c:pt idx="2">
                  <c:v>WK</c:v>
                </c:pt>
                <c:pt idx="3">
                  <c:v>IL</c:v>
                </c:pt>
                <c:pt idx="4">
                  <c:v>VAC</c:v>
                </c:pt>
                <c:pt idx="5">
                  <c:v>INST</c:v>
                </c:pt>
                <c:pt idx="6">
                  <c:v>SAFETY</c:v>
                </c:pt>
                <c:pt idx="7">
                  <c:v>OP</c:v>
                </c:pt>
                <c:pt idx="8">
                  <c:v>LINAC</c:v>
                </c:pt>
                <c:pt idx="9">
                  <c:v>UNKNOWN</c:v>
                </c:pt>
                <c:pt idx="10">
                  <c:v>SEKI</c:v>
                </c:pt>
                <c:pt idx="11">
                  <c:v>POWER_GLITCH</c:v>
                </c:pt>
                <c:pt idx="12">
                  <c:v>DESY</c:v>
                </c:pt>
                <c:pt idx="13">
                  <c:v>FEEDBACK</c:v>
                </c:pt>
                <c:pt idx="14">
                  <c:v>TIMING</c:v>
                </c:pt>
                <c:pt idx="15">
                  <c:v>PIA</c:v>
                </c:pt>
                <c:pt idx="16">
                  <c:v>LONG_INST</c:v>
                </c:pt>
                <c:pt idx="17">
                  <c:v>INTL</c:v>
                </c:pt>
                <c:pt idx="18">
                  <c:v>EXP</c:v>
                </c:pt>
              </c:strCache>
            </c:strRef>
          </c:cat>
          <c:val>
            <c:numRef>
              <c:f>DATA!$I$26:$I$44</c:f>
              <c:numCache>
                <c:formatCode>0.0</c:formatCode>
                <c:ptCount val="19"/>
                <c:pt idx="0">
                  <c:v>3.0725596785629876</c:v>
                </c:pt>
                <c:pt idx="1">
                  <c:v>3.7816119120775231</c:v>
                </c:pt>
                <c:pt idx="2">
                  <c:v>0</c:v>
                </c:pt>
                <c:pt idx="3">
                  <c:v>0</c:v>
                </c:pt>
                <c:pt idx="4">
                  <c:v>0.70905223351453561</c:v>
                </c:pt>
                <c:pt idx="5">
                  <c:v>0.47270148900969039</c:v>
                </c:pt>
                <c:pt idx="6">
                  <c:v>0.23635074450484519</c:v>
                </c:pt>
                <c:pt idx="7">
                  <c:v>0.23635074450484519</c:v>
                </c:pt>
                <c:pt idx="8">
                  <c:v>0.70905223351453561</c:v>
                </c:pt>
                <c:pt idx="9">
                  <c:v>1.1817537225242261</c:v>
                </c:pt>
                <c:pt idx="10">
                  <c:v>0</c:v>
                </c:pt>
                <c:pt idx="11">
                  <c:v>2.1271567005436069</c:v>
                </c:pt>
                <c:pt idx="12">
                  <c:v>0.47270148900969039</c:v>
                </c:pt>
                <c:pt idx="13">
                  <c:v>1.1817537225242261</c:v>
                </c:pt>
                <c:pt idx="14">
                  <c:v>1.1817537225242261</c:v>
                </c:pt>
                <c:pt idx="15">
                  <c:v>0.23635074450484519</c:v>
                </c:pt>
                <c:pt idx="16">
                  <c:v>0</c:v>
                </c:pt>
                <c:pt idx="17">
                  <c:v>0.47270148900969039</c:v>
                </c:pt>
                <c:pt idx="18">
                  <c:v>2.3635074450484521</c:v>
                </c:pt>
              </c:numCache>
            </c:numRef>
          </c:val>
        </c:ser>
        <c:ser>
          <c:idx val="5"/>
          <c:order val="5"/>
          <c:tx>
            <c:v>2019</c:v>
          </c:tx>
          <c:invertIfNegative val="0"/>
          <c:cat>
            <c:strRef>
              <c:f>DATA!$K$26:$K$44</c:f>
              <c:strCache>
                <c:ptCount val="19"/>
                <c:pt idx="0">
                  <c:v>RF</c:v>
                </c:pt>
                <c:pt idx="1">
                  <c:v>PS</c:v>
                </c:pt>
                <c:pt idx="2">
                  <c:v>WK</c:v>
                </c:pt>
                <c:pt idx="3">
                  <c:v>IL</c:v>
                </c:pt>
                <c:pt idx="4">
                  <c:v>VAC</c:v>
                </c:pt>
                <c:pt idx="5">
                  <c:v>INST</c:v>
                </c:pt>
                <c:pt idx="6">
                  <c:v>SAFETY</c:v>
                </c:pt>
                <c:pt idx="7">
                  <c:v>OP</c:v>
                </c:pt>
                <c:pt idx="8">
                  <c:v>LINAC</c:v>
                </c:pt>
                <c:pt idx="9">
                  <c:v>UNKNOWN</c:v>
                </c:pt>
                <c:pt idx="10">
                  <c:v>SEKI</c:v>
                </c:pt>
                <c:pt idx="11">
                  <c:v>POWER_GLITCH</c:v>
                </c:pt>
                <c:pt idx="12">
                  <c:v>DESY</c:v>
                </c:pt>
                <c:pt idx="13">
                  <c:v>FEEDBACK</c:v>
                </c:pt>
                <c:pt idx="14">
                  <c:v>TIMING</c:v>
                </c:pt>
                <c:pt idx="15">
                  <c:v>PIA</c:v>
                </c:pt>
                <c:pt idx="16">
                  <c:v>LONG_INST</c:v>
                </c:pt>
                <c:pt idx="17">
                  <c:v>INTL</c:v>
                </c:pt>
                <c:pt idx="18">
                  <c:v>EXP</c:v>
                </c:pt>
              </c:strCache>
            </c:strRef>
          </c:cat>
          <c:val>
            <c:numRef>
              <c:f>DATA!$N$26:$N$44</c:f>
              <c:numCache>
                <c:formatCode>0.0</c:formatCode>
                <c:ptCount val="19"/>
                <c:pt idx="0">
                  <c:v>1.1235955056179776</c:v>
                </c:pt>
                <c:pt idx="1">
                  <c:v>1.9662921348314608</c:v>
                </c:pt>
                <c:pt idx="2">
                  <c:v>0.5617977528089888</c:v>
                </c:pt>
                <c:pt idx="3">
                  <c:v>0</c:v>
                </c:pt>
                <c:pt idx="4">
                  <c:v>0.2808988764044944</c:v>
                </c:pt>
                <c:pt idx="5">
                  <c:v>0.5617977528089888</c:v>
                </c:pt>
                <c:pt idx="6">
                  <c:v>0.2808988764044944</c:v>
                </c:pt>
                <c:pt idx="7">
                  <c:v>0.5617977528089888</c:v>
                </c:pt>
                <c:pt idx="8">
                  <c:v>0.84269662921348321</c:v>
                </c:pt>
                <c:pt idx="9">
                  <c:v>1.6853932584269664</c:v>
                </c:pt>
                <c:pt idx="10">
                  <c:v>1.9662921348314608</c:v>
                </c:pt>
                <c:pt idx="11">
                  <c:v>3.0898876404494384</c:v>
                </c:pt>
                <c:pt idx="12">
                  <c:v>0.5617977528089888</c:v>
                </c:pt>
                <c:pt idx="13">
                  <c:v>0.84269662921348321</c:v>
                </c:pt>
                <c:pt idx="14">
                  <c:v>0.2808988764044944</c:v>
                </c:pt>
                <c:pt idx="15">
                  <c:v>0.2808988764044944</c:v>
                </c:pt>
                <c:pt idx="16">
                  <c:v>0</c:v>
                </c:pt>
                <c:pt idx="17">
                  <c:v>0</c:v>
                </c:pt>
                <c:pt idx="18">
                  <c:v>1.404494382022472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551808"/>
        <c:axId val="123193024"/>
      </c:barChart>
      <c:catAx>
        <c:axId val="146551808"/>
        <c:scaling>
          <c:orientation val="minMax"/>
        </c:scaling>
        <c:delete val="0"/>
        <c:axPos val="b"/>
        <c:majorTickMark val="out"/>
        <c:minorTickMark val="none"/>
        <c:tickLblPos val="nextTo"/>
        <c:crossAx val="123193024"/>
        <c:crosses val="autoZero"/>
        <c:auto val="1"/>
        <c:lblAlgn val="ctr"/>
        <c:lblOffset val="100"/>
        <c:noMultiLvlLbl val="0"/>
      </c:catAx>
      <c:valAx>
        <c:axId val="12319302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4655180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>
      <a:solidFill>
        <a:srgbClr val="000000"/>
      </a:solidFill>
    </a:ln>
  </c:sp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0.06831</cdr:x>
      <cdr:y>0.04743</cdr:y>
    </cdr:from>
    <cdr:to>
      <cdr:x>0.75197</cdr:x>
      <cdr:y>0.11822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87262" y="206002"/>
          <a:ext cx="3875860" cy="3074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1100" b="1"/>
            <a:t>Faults per 1000 h user run: 2013 ... 2019 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C75E6C4-5F43-4FF9-96D4-21B8157BE639}" type="datetimeFigureOut">
              <a:rPr lang="de-DE" smtClean="0"/>
              <a:t>27.11.2019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01BD367-6A7A-405A-BFB1-15817186491F}" type="datetimeFigureOut">
              <a:rPr lang="de-DE" smtClean="0"/>
              <a:t>27.11.2019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4338485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smtClean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PETRA III | Michael Bieler, 28.11.2019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PETRA III | Michael Bieler, 28.11.2019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PETRA III | Michael Bieler, 28.11.2019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xmlns="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xmlns="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PETRA III | Michael Bieler, 28.11.2019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PETRA III | Michael Bieler, 28.11.2019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PETRA III | Michael Bieler, 28.11.2019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PETRA III | Michael Bieler, 28.11.2019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PETRA III | Michael Bieler, 28.11.2019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xmlns="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35560" y="6315076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>
                <a:solidFill>
                  <a:srgbClr val="000000">
                    <a:tint val="75000"/>
                  </a:srgbClr>
                </a:solidFill>
              </a:rPr>
              <a:t>| PETRA III | Michael Bieler, 28.11.2019</a:t>
            </a: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C17B3E3-AF1A-442F-85E0-FF03345AB208}" type="slidenum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500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smtClean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PETRA III | Michael Bieler, 28.11.2019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PETRA III | Michael Bieler, 28.11.2019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PETRA III | Michael Bieler, 28.11.2019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PETRA III | Michael Bieler, 28.11.2019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PETRA III | Michael Bieler, 28.11.2019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| PETRA III | Michael Bieler, 28.11.2019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  <p:sldLayoutId id="2147483682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PETRA III</a:t>
            </a:r>
            <a:br>
              <a:rPr lang="en-US" dirty="0" smtClean="0"/>
            </a:br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Operation and Upgrade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Michael </a:t>
            </a:r>
            <a:r>
              <a:rPr lang="en-US" dirty="0" err="1" smtClean="0"/>
              <a:t>Bieler</a:t>
            </a:r>
            <a:endParaRPr lang="en-US" dirty="0"/>
          </a:p>
          <a:p>
            <a:r>
              <a:rPr lang="en-US" dirty="0"/>
              <a:t>ESLS XXVII, </a:t>
            </a:r>
            <a:r>
              <a:rPr lang="en-US" dirty="0" smtClean="0"/>
              <a:t>Barcelona, </a:t>
            </a:r>
            <a:r>
              <a:rPr lang="en-US" dirty="0"/>
              <a:t>28.11.2019</a:t>
            </a:r>
          </a:p>
        </p:txBody>
      </p:sp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8" title="PETRA III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0253251"/>
              </p:ext>
            </p:extLst>
          </p:nvPr>
        </p:nvGraphicFramePr>
        <p:xfrm>
          <a:off x="550251" y="1818673"/>
          <a:ext cx="10343102" cy="3801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Availability </a:t>
            </a:r>
            <a:r>
              <a:rPr lang="en-GB" dirty="0" smtClean="0"/>
              <a:t>2019</a:t>
            </a:r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5651139" y="4398526"/>
            <a:ext cx="7328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100" b="0" dirty="0" smtClean="0">
                <a:solidFill>
                  <a:schemeClr val="tx1"/>
                </a:solidFill>
              </a:rPr>
              <a:t>Studies,</a:t>
            </a:r>
          </a:p>
          <a:p>
            <a:pPr algn="ctr"/>
            <a:r>
              <a:rPr lang="de-DE" sz="1100" b="0" dirty="0" err="1" smtClean="0">
                <a:solidFill>
                  <a:schemeClr val="tx1"/>
                </a:solidFill>
              </a:rPr>
              <a:t>Testruns</a:t>
            </a:r>
            <a:endParaRPr lang="de-DE" sz="1100" b="0" dirty="0">
              <a:solidFill>
                <a:schemeClr val="tx1"/>
              </a:solidFill>
            </a:endParaRPr>
          </a:p>
        </p:txBody>
      </p:sp>
      <p:sp>
        <p:nvSpPr>
          <p:cNvPr id="15" name="TextBox 1"/>
          <p:cNvSpPr txBox="1"/>
          <p:nvPr/>
        </p:nvSpPr>
        <p:spPr>
          <a:xfrm rot="16200000">
            <a:off x="3848684" y="4273983"/>
            <a:ext cx="10567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b="0" dirty="0" smtClean="0">
                <a:solidFill>
                  <a:schemeClr val="tx1"/>
                </a:solidFill>
              </a:rPr>
              <a:t>Service      </a:t>
            </a:r>
            <a:r>
              <a:rPr lang="de-DE" sz="900" b="0" dirty="0" err="1" smtClean="0">
                <a:solidFill>
                  <a:schemeClr val="tx1"/>
                </a:solidFill>
              </a:rPr>
              <a:t>Week</a:t>
            </a:r>
            <a:endParaRPr lang="de-DE" sz="900" b="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84" y="6525344"/>
            <a:ext cx="10028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551384" y="1556792"/>
            <a:ext cx="978153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b="0" dirty="0" smtClean="0">
                <a:solidFill>
                  <a:srgbClr val="002060"/>
                </a:solidFill>
              </a:rPr>
              <a:t>as of </a:t>
            </a:r>
            <a:r>
              <a:rPr lang="en-US" sz="1050" dirty="0" smtClean="0">
                <a:solidFill>
                  <a:srgbClr val="002060"/>
                </a:solidFill>
              </a:rPr>
              <a:t>Nov</a:t>
            </a:r>
            <a:r>
              <a:rPr lang="en-US" sz="1050" b="0" dirty="0" smtClean="0">
                <a:solidFill>
                  <a:srgbClr val="002060"/>
                </a:solidFill>
              </a:rPr>
              <a:t>. 25</a:t>
            </a:r>
            <a:endParaRPr lang="en-US" sz="1050" b="0" dirty="0">
              <a:solidFill>
                <a:srgbClr val="002060"/>
              </a:solidFill>
            </a:endParaRPr>
          </a:p>
        </p:txBody>
      </p:sp>
      <p:sp>
        <p:nvSpPr>
          <p:cNvPr id="23" name="Rounded Rectangular Callout 15"/>
          <p:cNvSpPr/>
          <p:nvPr/>
        </p:nvSpPr>
        <p:spPr bwMode="auto">
          <a:xfrm>
            <a:off x="9885239" y="923184"/>
            <a:ext cx="708829" cy="360040"/>
          </a:xfrm>
          <a:prstGeom prst="wedgeRoundRectCallout">
            <a:avLst>
              <a:gd name="adj1" fmla="val -58140"/>
              <a:gd name="adj2" fmla="val 844232"/>
              <a:gd name="adj3" fmla="val 16667"/>
            </a:avLst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smtClean="0"/>
              <a:t>65 h</a:t>
            </a:r>
            <a:endParaRPr kumimoji="0" lang="de-DE" sz="1600" b="1" i="0" u="none" strike="noStrike" cap="none" normalizeH="0" baseline="0" dirty="0">
              <a:ln>
                <a:noFill/>
              </a:ln>
              <a:solidFill>
                <a:srgbClr val="3333FF"/>
              </a:solidFill>
              <a:effectLst/>
              <a:latin typeface="Arial" charset="0"/>
            </a:endParaRPr>
          </a:p>
        </p:txBody>
      </p:sp>
      <p:sp>
        <p:nvSpPr>
          <p:cNvPr id="24" name="TextBox 17"/>
          <p:cNvSpPr txBox="1"/>
          <p:nvPr/>
        </p:nvSpPr>
        <p:spPr>
          <a:xfrm>
            <a:off x="10306168" y="1345799"/>
            <a:ext cx="575799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002060"/>
                </a:solidFill>
              </a:rPr>
              <a:t>2018:</a:t>
            </a:r>
          </a:p>
          <a:p>
            <a:r>
              <a:rPr lang="de-DE" sz="1200" dirty="0" smtClean="0">
                <a:solidFill>
                  <a:srgbClr val="002060"/>
                </a:solidFill>
              </a:rPr>
              <a:t>51 h</a:t>
            </a:r>
            <a:endParaRPr lang="de-DE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Availability </a:t>
            </a:r>
            <a:r>
              <a:rPr lang="en-GB" dirty="0" smtClean="0"/>
              <a:t>2019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84" y="6525344"/>
            <a:ext cx="10028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155984"/>
              </p:ext>
            </p:extLst>
          </p:nvPr>
        </p:nvGraphicFramePr>
        <p:xfrm>
          <a:off x="280758" y="1473239"/>
          <a:ext cx="10882087" cy="5052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2"/>
          <p:cNvSpPr txBox="1"/>
          <p:nvPr/>
        </p:nvSpPr>
        <p:spPr>
          <a:xfrm>
            <a:off x="263352" y="1196752"/>
            <a:ext cx="978153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b="0" dirty="0" smtClean="0">
                <a:solidFill>
                  <a:srgbClr val="002060"/>
                </a:solidFill>
              </a:rPr>
              <a:t>as of </a:t>
            </a:r>
            <a:r>
              <a:rPr lang="en-US" sz="1050" dirty="0" smtClean="0">
                <a:solidFill>
                  <a:srgbClr val="002060"/>
                </a:solidFill>
              </a:rPr>
              <a:t>Nov</a:t>
            </a:r>
            <a:r>
              <a:rPr lang="en-US" sz="1050" b="0" dirty="0" smtClean="0">
                <a:solidFill>
                  <a:srgbClr val="002060"/>
                </a:solidFill>
              </a:rPr>
              <a:t>. 25</a:t>
            </a:r>
            <a:endParaRPr lang="en-US" sz="1050" b="0" dirty="0">
              <a:solidFill>
                <a:srgbClr val="002060"/>
              </a:solidFill>
            </a:endParaRPr>
          </a:p>
        </p:txBody>
      </p:sp>
      <p:cxnSp>
        <p:nvCxnSpPr>
          <p:cNvPr id="3" name="Gerade Verbindung 2"/>
          <p:cNvCxnSpPr/>
          <p:nvPr/>
        </p:nvCxnSpPr>
        <p:spPr>
          <a:xfrm>
            <a:off x="6888088" y="2564904"/>
            <a:ext cx="0" cy="1008112"/>
          </a:xfrm>
          <a:prstGeom prst="line">
            <a:avLst/>
          </a:prstGeom>
          <a:ln w="130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2"/>
          <p:cNvSpPr txBox="1"/>
          <p:nvPr/>
        </p:nvSpPr>
        <p:spPr>
          <a:xfrm>
            <a:off x="7176120" y="1126110"/>
            <a:ext cx="2334083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10 h lost by 1 incident</a:t>
            </a:r>
          </a:p>
        </p:txBody>
      </p:sp>
      <p:cxnSp>
        <p:nvCxnSpPr>
          <p:cNvPr id="17" name="Gerade Verbindung mit Pfeil 16"/>
          <p:cNvCxnSpPr>
            <a:stCxn id="16" idx="2"/>
          </p:cNvCxnSpPr>
          <p:nvPr/>
        </p:nvCxnSpPr>
        <p:spPr bwMode="auto">
          <a:xfrm flipH="1">
            <a:off x="6944920" y="1464664"/>
            <a:ext cx="1398242" cy="1110772"/>
          </a:xfrm>
          <a:prstGeom prst="straightConnector1">
            <a:avLst/>
          </a:prstGeom>
          <a:solidFill>
            <a:srgbClr val="BBE0E3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8087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Availability </a:t>
            </a:r>
            <a:r>
              <a:rPr lang="en-GB" dirty="0" smtClean="0"/>
              <a:t>2019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84" y="6525344"/>
            <a:ext cx="10028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12"/>
          <p:cNvSpPr txBox="1"/>
          <p:nvPr/>
        </p:nvSpPr>
        <p:spPr>
          <a:xfrm>
            <a:off x="298393" y="908720"/>
            <a:ext cx="4069415" cy="181588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Saturday, 17.8.2019,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10 kV supply for RF transmitter: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10:05 AM: 1 phase shorted to ground,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transmitter runs on 2 phases for 1.5 hours.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11:33 AM: 3 phases shorted to ground for 80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ms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, DESY wide power glitch.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399" y="402778"/>
            <a:ext cx="6481233" cy="38880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1344" y="5546209"/>
            <a:ext cx="1935215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10 kV cabinet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93" y="3016567"/>
            <a:ext cx="3823557" cy="250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21"/>
          <p:cNvSpPr txBox="1"/>
          <p:nvPr/>
        </p:nvSpPr>
        <p:spPr>
          <a:xfrm rot="16200000">
            <a:off x="5561272" y="3250251"/>
            <a:ext cx="102139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ea typeface="ＭＳ Ｐゴシック" charset="-128"/>
              </a:rPr>
              <a:t>Voltage / kV</a:t>
            </a:r>
            <a:endParaRPr lang="en-US" sz="1200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8" name="TextBox 21"/>
          <p:cNvSpPr txBox="1"/>
          <p:nvPr/>
        </p:nvSpPr>
        <p:spPr>
          <a:xfrm rot="16200000">
            <a:off x="5509298" y="1238746"/>
            <a:ext cx="102139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ea typeface="ＭＳ Ｐゴシック" charset="-128"/>
              </a:rPr>
              <a:t>Current / kA</a:t>
            </a:r>
            <a:endParaRPr lang="en-US" sz="1200" dirty="0">
              <a:solidFill>
                <a:srgbClr val="000000"/>
              </a:solidFill>
              <a:ea typeface="ＭＳ Ｐゴシック" charset="-128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3609522"/>
            <a:ext cx="3708834" cy="2786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2"/>
          <p:cNvSpPr txBox="1"/>
          <p:nvPr/>
        </p:nvSpPr>
        <p:spPr>
          <a:xfrm>
            <a:off x="4683785" y="6055246"/>
            <a:ext cx="2700300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Root cause: Loose cables</a:t>
            </a:r>
          </a:p>
        </p:txBody>
      </p:sp>
    </p:spTree>
    <p:extLst>
      <p:ext uri="{BB962C8B-B14F-4D97-AF65-F5344CB8AC3E}">
        <p14:creationId xmlns:p14="http://schemas.microsoft.com/office/powerpoint/2010/main" val="385701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Availability </a:t>
            </a:r>
            <a:r>
              <a:rPr lang="en-GB" dirty="0" smtClean="0"/>
              <a:t>2019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84" y="6525344"/>
            <a:ext cx="10028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4142771"/>
              </p:ext>
            </p:extLst>
          </p:nvPr>
        </p:nvGraphicFramePr>
        <p:xfrm>
          <a:off x="335360" y="908720"/>
          <a:ext cx="734481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8976320" y="1091894"/>
            <a:ext cx="2782798" cy="15696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0" dirty="0">
                <a:solidFill>
                  <a:srgbClr val="000000"/>
                </a:solidFill>
                <a:ea typeface="ＭＳ Ｐゴシック" charset="-128"/>
              </a:rPr>
              <a:t>Power </a:t>
            </a:r>
            <a:r>
              <a:rPr lang="en-US" sz="1600" b="1" kern="0" dirty="0" smtClean="0">
                <a:solidFill>
                  <a:srgbClr val="000000"/>
                </a:solidFill>
                <a:ea typeface="ＭＳ Ｐゴシック" charset="-128"/>
              </a:rPr>
              <a:t>Glitches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0" dirty="0" smtClean="0">
                <a:solidFill>
                  <a:srgbClr val="000000"/>
                </a:solidFill>
                <a:ea typeface="ＭＳ Ｐゴシック" charset="-128"/>
              </a:rPr>
              <a:t>Magnet </a:t>
            </a:r>
            <a:r>
              <a:rPr lang="en-US" sz="1600" b="1" kern="0" dirty="0">
                <a:solidFill>
                  <a:srgbClr val="000000"/>
                </a:solidFill>
                <a:ea typeface="ＭＳ Ｐゴシック" charset="-128"/>
              </a:rPr>
              <a:t>Power </a:t>
            </a:r>
            <a:r>
              <a:rPr lang="en-US" sz="1600" b="1" kern="0" dirty="0" smtClean="0">
                <a:solidFill>
                  <a:srgbClr val="000000"/>
                </a:solidFill>
                <a:ea typeface="ＭＳ Ｐゴシック" charset="-128"/>
              </a:rPr>
              <a:t>Supplies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-128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Kickers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Users / Beam lines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Unknown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….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160" y="3068960"/>
            <a:ext cx="460851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3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Availability </a:t>
            </a:r>
            <a:r>
              <a:rPr lang="en-GB" dirty="0" smtClean="0"/>
              <a:t>2019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84" y="6525344"/>
            <a:ext cx="10028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Chart 2" title="Faults per 1000 h user run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4011589"/>
              </p:ext>
            </p:extLst>
          </p:nvPr>
        </p:nvGraphicFramePr>
        <p:xfrm>
          <a:off x="161512" y="3293985"/>
          <a:ext cx="10975048" cy="3240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86680" y="908720"/>
            <a:ext cx="8229600" cy="561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rgbClr val="FFC000"/>
                </a:solidFill>
              </a:rPr>
              <a:t>Improvements over the years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1372662"/>
            <a:ext cx="2880320" cy="1772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1381957"/>
            <a:ext cx="2684863" cy="17784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0" y="1358770"/>
            <a:ext cx="4339969" cy="178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45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PETRA IV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84" y="6525344"/>
            <a:ext cx="10028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133745"/>
            <a:ext cx="5317769" cy="484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5"/>
          <p:cNvSpPr txBox="1"/>
          <p:nvPr/>
        </p:nvSpPr>
        <p:spPr>
          <a:xfrm>
            <a:off x="5652119" y="1090941"/>
            <a:ext cx="4764361" cy="49244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PETRA IV: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2 new experimental halls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4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undulator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 cells in the long straight sections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H7BA – ESRF-EBS style lattice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8 cell / arc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26.2 m cell length.  Beamlines have to be moved/adapted to the new lattice layout 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option: canted beamlines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on-axis injection with fast kickers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500 MHz RF + higher harmonic cavity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vacuum system, 20 mm inner diameter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magnets, bore radius 13 mm</a:t>
            </a:r>
          </a:p>
        </p:txBody>
      </p:sp>
      <p:sp>
        <p:nvSpPr>
          <p:cNvPr id="11" name="5-Point Star 13"/>
          <p:cNvSpPr/>
          <p:nvPr/>
        </p:nvSpPr>
        <p:spPr bwMode="auto">
          <a:xfrm>
            <a:off x="8112224" y="2060972"/>
            <a:ext cx="184150" cy="215900"/>
          </a:xfrm>
          <a:prstGeom prst="star5">
            <a:avLst/>
          </a:prstGeom>
          <a:solidFill>
            <a:srgbClr val="1D22EB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ea typeface="Droid Sans" charset="0"/>
              <a:cs typeface="Arial" charset="0"/>
            </a:endParaRPr>
          </a:p>
        </p:txBody>
      </p:sp>
      <p:sp>
        <p:nvSpPr>
          <p:cNvPr id="12" name="5-Point Star 13"/>
          <p:cNvSpPr/>
          <p:nvPr/>
        </p:nvSpPr>
        <p:spPr bwMode="auto">
          <a:xfrm>
            <a:off x="4977045" y="3699030"/>
            <a:ext cx="184150" cy="215900"/>
          </a:xfrm>
          <a:prstGeom prst="star5">
            <a:avLst/>
          </a:prstGeom>
          <a:solidFill>
            <a:srgbClr val="1D22EB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ea typeface="Droid Sans" charset="0"/>
              <a:cs typeface="Arial" charset="0"/>
            </a:endParaRPr>
          </a:p>
        </p:txBody>
      </p:sp>
      <p:sp>
        <p:nvSpPr>
          <p:cNvPr id="13" name="5-Point Star 13"/>
          <p:cNvSpPr/>
          <p:nvPr/>
        </p:nvSpPr>
        <p:spPr bwMode="auto">
          <a:xfrm>
            <a:off x="1311706" y="5004175"/>
            <a:ext cx="184150" cy="215900"/>
          </a:xfrm>
          <a:prstGeom prst="star5">
            <a:avLst/>
          </a:prstGeom>
          <a:solidFill>
            <a:srgbClr val="1D22EB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ea typeface="Droid Sans" charset="0"/>
              <a:cs typeface="Arial" charset="0"/>
            </a:endParaRPr>
          </a:p>
        </p:txBody>
      </p:sp>
      <p:sp>
        <p:nvSpPr>
          <p:cNvPr id="16" name="5-Point Star 13"/>
          <p:cNvSpPr/>
          <p:nvPr/>
        </p:nvSpPr>
        <p:spPr bwMode="auto">
          <a:xfrm>
            <a:off x="4299905" y="1764158"/>
            <a:ext cx="184150" cy="215900"/>
          </a:xfrm>
          <a:prstGeom prst="star5">
            <a:avLst/>
          </a:prstGeom>
          <a:solidFill>
            <a:srgbClr val="1D22EB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ea typeface="Droid Sans" charset="0"/>
              <a:cs typeface="Arial" charset="0"/>
            </a:endParaRPr>
          </a:p>
        </p:txBody>
      </p:sp>
      <p:sp>
        <p:nvSpPr>
          <p:cNvPr id="20" name="5-Point Star 13"/>
          <p:cNvSpPr/>
          <p:nvPr/>
        </p:nvSpPr>
        <p:spPr bwMode="auto">
          <a:xfrm>
            <a:off x="3080300" y="1268760"/>
            <a:ext cx="184150" cy="215900"/>
          </a:xfrm>
          <a:prstGeom prst="star5">
            <a:avLst/>
          </a:prstGeom>
          <a:solidFill>
            <a:srgbClr val="1D22EB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ea typeface="Droid Sans" charset="0"/>
              <a:cs typeface="Arial" charset="0"/>
            </a:endParaRPr>
          </a:p>
        </p:txBody>
      </p:sp>
      <p:sp>
        <p:nvSpPr>
          <p:cNvPr id="21" name="Pfeil nach rechts 20"/>
          <p:cNvSpPr/>
          <p:nvPr/>
        </p:nvSpPr>
        <p:spPr bwMode="auto">
          <a:xfrm>
            <a:off x="5697125" y="2976588"/>
            <a:ext cx="270030" cy="242316"/>
          </a:xfrm>
          <a:prstGeom prst="rightArrow">
            <a:avLst>
              <a:gd name="adj1" fmla="val 25080"/>
              <a:gd name="adj2" fmla="val 50000"/>
            </a:avLst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431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PETRA IV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84" y="6525344"/>
            <a:ext cx="10028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068661"/>
              </p:ext>
            </p:extLst>
          </p:nvPr>
        </p:nvGraphicFramePr>
        <p:xfrm>
          <a:off x="215900" y="908720"/>
          <a:ext cx="3751262" cy="2915825"/>
        </p:xfrm>
        <a:graphic>
          <a:graphicData uri="http://schemas.openxmlformats.org/drawingml/2006/table">
            <a:tbl>
              <a:tblPr firstRow="1" bandRow="1"/>
              <a:tblGrid>
                <a:gridCol w="1951952"/>
                <a:gridCol w="1799310"/>
              </a:tblGrid>
              <a:tr h="2743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Parameter</a:t>
                      </a:r>
                      <a:endParaRPr lang="en-US" sz="1200" dirty="0"/>
                    </a:p>
                  </a:txBody>
                  <a:tcPr marL="91460" marR="91460" marT="45731" marB="457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Value (with 29 IDs)</a:t>
                      </a:r>
                    </a:p>
                  </a:txBody>
                  <a:tcPr marL="91460" marR="91460" marT="45731" marB="457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EB"/>
                    </a:solidFill>
                  </a:tcPr>
                </a:tc>
              </a:tr>
              <a:tr h="2743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Energy E</a:t>
                      </a:r>
                      <a:endParaRPr lang="en-US" sz="1200" dirty="0"/>
                    </a:p>
                  </a:txBody>
                  <a:tcPr marL="91460" marR="91460" marT="45731" marB="457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E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6 GeV</a:t>
                      </a:r>
                      <a:endParaRPr lang="en-US" sz="1200" dirty="0"/>
                    </a:p>
                  </a:txBody>
                  <a:tcPr marL="91460" marR="91460" marT="45731" marB="457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EB">
                        <a:tint val="40000"/>
                      </a:srgbClr>
                    </a:solidFill>
                  </a:tcPr>
                </a:tc>
              </a:tr>
              <a:tr h="2743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Length L</a:t>
                      </a:r>
                      <a:endParaRPr lang="en-US" sz="1200" dirty="0"/>
                    </a:p>
                  </a:txBody>
                  <a:tcPr marL="91460" marR="91460" marT="45731" marB="457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E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2304 m</a:t>
                      </a:r>
                      <a:endParaRPr lang="en-US" sz="1200" dirty="0"/>
                    </a:p>
                  </a:txBody>
                  <a:tcPr marL="91460" marR="91460" marT="45731" marB="457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EB">
                        <a:tint val="20000"/>
                      </a:srgbClr>
                    </a:solidFill>
                  </a:tcPr>
                </a:tc>
              </a:tr>
              <a:tr h="2743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Tune </a:t>
                      </a:r>
                      <a:r>
                        <a:rPr lang="en-US" sz="1200" dirty="0" err="1" smtClean="0"/>
                        <a:t>Q</a:t>
                      </a:r>
                      <a:r>
                        <a:rPr lang="en-US" sz="1200" baseline="-25000" dirty="0" err="1" smtClean="0"/>
                        <a:t>x</a:t>
                      </a:r>
                      <a:r>
                        <a:rPr lang="en-US" sz="1200" dirty="0" smtClean="0"/>
                        <a:t>/</a:t>
                      </a:r>
                      <a:r>
                        <a:rPr lang="en-US" sz="1200" dirty="0" err="1" smtClean="0"/>
                        <a:t>Q</a:t>
                      </a:r>
                      <a:r>
                        <a:rPr lang="en-US" sz="1200" baseline="-25000" dirty="0" err="1" smtClean="0"/>
                        <a:t>y</a:t>
                      </a:r>
                      <a:endParaRPr lang="en-US" sz="1200" baseline="-25000" dirty="0"/>
                    </a:p>
                  </a:txBody>
                  <a:tcPr marL="91460" marR="91460" marT="45731" marB="457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E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164.18 / 68.27</a:t>
                      </a:r>
                      <a:endParaRPr lang="en-US" sz="1200" dirty="0"/>
                    </a:p>
                  </a:txBody>
                  <a:tcPr marL="91460" marR="91460" marT="45731" marB="457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EB">
                        <a:tint val="40000"/>
                      </a:srgbClr>
                    </a:solidFill>
                  </a:tcPr>
                </a:tc>
              </a:tr>
              <a:tr h="2743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Nat. chromaticity </a:t>
                      </a:r>
                      <a:r>
                        <a:rPr lang="el-GR" sz="1200" dirty="0" smtClean="0"/>
                        <a:t>ξ</a:t>
                      </a:r>
                      <a:r>
                        <a:rPr lang="en-US" sz="1200" baseline="-25000" dirty="0" smtClean="0"/>
                        <a:t>x</a:t>
                      </a:r>
                      <a:r>
                        <a:rPr lang="en-US" sz="1200" dirty="0" smtClean="0"/>
                        <a:t>/</a:t>
                      </a:r>
                      <a:r>
                        <a:rPr lang="el-GR" sz="1200" dirty="0" smtClean="0"/>
                        <a:t>ξ</a:t>
                      </a:r>
                      <a:r>
                        <a:rPr lang="en-US" sz="1200" baseline="-25000" dirty="0" smtClean="0"/>
                        <a:t>y</a:t>
                      </a:r>
                      <a:endParaRPr lang="en-US" sz="1200" baseline="-25000" dirty="0"/>
                    </a:p>
                  </a:txBody>
                  <a:tcPr marL="91460" marR="91460" marT="45731" marB="457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E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-230 / -185</a:t>
                      </a:r>
                      <a:endParaRPr lang="en-US" sz="1200" dirty="0"/>
                    </a:p>
                  </a:txBody>
                  <a:tcPr marL="91460" marR="91460" marT="45731" marB="457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EB">
                        <a:tint val="20000"/>
                      </a:srgbClr>
                    </a:solidFill>
                  </a:tcPr>
                </a:tc>
              </a:tr>
              <a:tr h="4467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Damping</a:t>
                      </a:r>
                      <a:r>
                        <a:rPr lang="en-US" sz="1200" baseline="0" dirty="0" smtClean="0"/>
                        <a:t> part. number </a:t>
                      </a:r>
                      <a:r>
                        <a:rPr lang="en-US" sz="1200" dirty="0" err="1" smtClean="0"/>
                        <a:t>J</a:t>
                      </a:r>
                      <a:r>
                        <a:rPr lang="en-US" sz="1200" baseline="-25000" dirty="0" err="1" smtClean="0"/>
                        <a:t>x</a:t>
                      </a:r>
                      <a:endParaRPr lang="en-US" sz="1200" baseline="-25000" dirty="0"/>
                    </a:p>
                  </a:txBody>
                  <a:tcPr marL="91460" marR="91460" marT="45731" marB="457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E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1.24</a:t>
                      </a:r>
                      <a:endParaRPr lang="en-US" sz="1200" dirty="0"/>
                    </a:p>
                  </a:txBody>
                  <a:tcPr marL="91460" marR="91460" marT="45731" marB="457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EB">
                        <a:tint val="40000"/>
                      </a:srgbClr>
                    </a:solidFill>
                  </a:tcPr>
                </a:tc>
              </a:tr>
              <a:tr h="2743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Nat. emittance </a:t>
                      </a:r>
                      <a:r>
                        <a:rPr lang="en-US" sz="1200" dirty="0" smtClean="0">
                          <a:sym typeface="Symbol"/>
                        </a:rPr>
                        <a:t></a:t>
                      </a:r>
                      <a:r>
                        <a:rPr lang="en-US" sz="1200" baseline="-25000" dirty="0" smtClean="0"/>
                        <a:t>x</a:t>
                      </a:r>
                      <a:endParaRPr lang="en-US" sz="1200" baseline="-25000" dirty="0"/>
                    </a:p>
                  </a:txBody>
                  <a:tcPr marL="91460" marR="91460" marT="45731" marB="457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E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7</a:t>
                      </a:r>
                      <a:r>
                        <a:rPr lang="en-US" sz="1200" baseline="0" dirty="0" smtClean="0"/>
                        <a:t> pm*rad</a:t>
                      </a:r>
                      <a:endParaRPr lang="en-US" sz="1200" dirty="0"/>
                    </a:p>
                  </a:txBody>
                  <a:tcPr marL="91460" marR="91460" marT="45731" marB="457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EB">
                        <a:tint val="20000"/>
                      </a:srgbClr>
                    </a:solidFill>
                  </a:tcPr>
                </a:tc>
              </a:tr>
              <a:tr h="2743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MCF </a:t>
                      </a:r>
                      <a:r>
                        <a:rPr lang="el-GR" sz="1200" dirty="0" smtClean="0"/>
                        <a:t>α</a:t>
                      </a:r>
                      <a:r>
                        <a:rPr lang="en-US" sz="1200" baseline="-25000" dirty="0" smtClean="0"/>
                        <a:t>c</a:t>
                      </a:r>
                      <a:endParaRPr lang="en-US" sz="1200" baseline="-25000" dirty="0"/>
                    </a:p>
                  </a:txBody>
                  <a:tcPr marL="91460" marR="91460" marT="45731" marB="457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E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1.48e-5</a:t>
                      </a:r>
                      <a:endParaRPr lang="en-US" sz="1200" dirty="0"/>
                    </a:p>
                  </a:txBody>
                  <a:tcPr marL="91460" marR="91460" marT="45731" marB="457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EB">
                        <a:tint val="40000"/>
                      </a:srgbClr>
                    </a:solidFill>
                  </a:tcPr>
                </a:tc>
              </a:tr>
              <a:tr h="2743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>
                          <a:sym typeface="Symbol"/>
                        </a:rPr>
                        <a:t>Energy</a:t>
                      </a:r>
                      <a:r>
                        <a:rPr lang="en-US" sz="1200" baseline="0" dirty="0" smtClean="0">
                          <a:sym typeface="Symbol"/>
                        </a:rPr>
                        <a:t> spread </a:t>
                      </a:r>
                      <a:r>
                        <a:rPr lang="en-US" sz="1200" dirty="0" smtClean="0">
                          <a:sym typeface="Symbol"/>
                        </a:rPr>
                        <a:t></a:t>
                      </a:r>
                      <a:r>
                        <a:rPr lang="en-US" sz="1200" baseline="-25000" dirty="0" smtClean="0"/>
                        <a:t>e</a:t>
                      </a:r>
                      <a:endParaRPr lang="en-US" sz="1200" baseline="-25000" dirty="0"/>
                    </a:p>
                  </a:txBody>
                  <a:tcPr marL="91460" marR="91460" marT="45731" marB="457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E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0.92e-3</a:t>
                      </a:r>
                      <a:endParaRPr lang="en-US" sz="1200" dirty="0"/>
                    </a:p>
                  </a:txBody>
                  <a:tcPr marL="91460" marR="91460" marT="45731" marB="457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EB">
                        <a:tint val="20000"/>
                      </a:srgbClr>
                    </a:solidFill>
                  </a:tcPr>
                </a:tc>
              </a:tr>
              <a:tr h="2743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baseline="0" dirty="0" smtClean="0"/>
                        <a:t>Energy loss per turn U</a:t>
                      </a:r>
                      <a:r>
                        <a:rPr lang="en-US" sz="1200" baseline="-25000" dirty="0" smtClean="0"/>
                        <a:t>0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baseline="0" dirty="0"/>
                    </a:p>
                  </a:txBody>
                  <a:tcPr marL="91460" marR="91460" marT="45731" marB="457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E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4.0 MeV</a:t>
                      </a:r>
                      <a:endParaRPr lang="en-US" sz="1200" dirty="0"/>
                    </a:p>
                  </a:txBody>
                  <a:tcPr marL="91460" marR="91460" marT="45731" marB="457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5EB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" name="TextBox 17"/>
          <p:cNvSpPr txBox="1"/>
          <p:nvPr/>
        </p:nvSpPr>
        <p:spPr>
          <a:xfrm>
            <a:off x="225606" y="3972688"/>
            <a:ext cx="3491299" cy="739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3333FF"/>
                </a:solidFill>
                <a:ea typeface="ＭＳ Ｐゴシック" charset="-128"/>
              </a:rPr>
              <a:t>Notes: (lattice version 15.7)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3333FF"/>
                </a:solidFill>
                <a:ea typeface="ＭＳ Ｐゴシック" charset="-128"/>
              </a:rPr>
              <a:t>Zero-current values – without IBS!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3333FF"/>
                </a:solidFill>
                <a:ea typeface="ＭＳ Ｐゴシック" charset="-128"/>
              </a:rPr>
              <a:t>3 halls, no canting!</a:t>
            </a:r>
          </a:p>
        </p:txBody>
      </p:sp>
      <p:graphicFrame>
        <p:nvGraphicFramePr>
          <p:cNvPr id="17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210485"/>
              </p:ext>
            </p:extLst>
          </p:nvPr>
        </p:nvGraphicFramePr>
        <p:xfrm>
          <a:off x="4234296" y="908720"/>
          <a:ext cx="4122737" cy="1584328"/>
        </p:xfrm>
        <a:graphic>
          <a:graphicData uri="http://schemas.openxmlformats.org/drawingml/2006/table">
            <a:tbl>
              <a:tblPr firstRow="1" firstCol="1" bandRow="1"/>
              <a:tblGrid>
                <a:gridCol w="2504553"/>
                <a:gridCol w="809092"/>
                <a:gridCol w="809092"/>
              </a:tblGrid>
              <a:tr h="198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kern="800" dirty="0" smtClean="0">
                          <a:effectLst/>
                          <a:latin typeface="Times New Roman"/>
                          <a:ea typeface="Times New Roman"/>
                        </a:rPr>
                        <a:t>Design Parameter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kern="800" dirty="0">
                          <a:effectLst/>
                          <a:latin typeface="Times New Roman"/>
                          <a:ea typeface="Times New Roman"/>
                        </a:rPr>
                        <a:t>PETRA </a:t>
                      </a:r>
                      <a:r>
                        <a:rPr lang="en-GB" sz="1200" b="1" kern="800" dirty="0" smtClean="0">
                          <a:effectLst/>
                          <a:latin typeface="Times New Roman"/>
                          <a:ea typeface="Times New Roman"/>
                        </a:rPr>
                        <a:t>IV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98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Energy / GeV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kern="8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98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Circumference /m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kern="800">
                          <a:effectLst/>
                          <a:latin typeface="Times New Roman"/>
                          <a:ea typeface="Times New Roman"/>
                        </a:rPr>
                        <a:t>2304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98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Emittance (</a:t>
                      </a:r>
                      <a:r>
                        <a:rPr lang="en-GB" sz="1200" kern="800" dirty="0" err="1">
                          <a:effectLst/>
                          <a:latin typeface="Times New Roman"/>
                          <a:ea typeface="Times New Roman"/>
                        </a:rPr>
                        <a:t>horz</a:t>
                      </a: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. / vert.) </a:t>
                      </a:r>
                      <a:r>
                        <a:rPr lang="en-GB" sz="1200" kern="800" dirty="0" smtClean="0">
                          <a:effectLst/>
                          <a:latin typeface="Times New Roman"/>
                          <a:ea typeface="Times New Roman"/>
                        </a:rPr>
                        <a:t>/pm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800" dirty="0" smtClean="0">
                          <a:effectLst/>
                          <a:latin typeface="Times New Roman"/>
                          <a:ea typeface="Times New Roman"/>
                        </a:rPr>
                        <a:t>&lt; 20</a:t>
                      </a:r>
                      <a:r>
                        <a:rPr lang="en-GB" sz="1200" kern="800" dirty="0" smtClean="0">
                          <a:effectLst/>
                          <a:latin typeface="Times New Roman"/>
                          <a:ea typeface="Times New Roman"/>
                        </a:rPr>
                        <a:t>  /   4</a:t>
                      </a:r>
                      <a:endParaRPr lang="de-DE" sz="1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effectLst/>
                          <a:latin typeface="Times New Roman"/>
                          <a:ea typeface="Times New Roman"/>
                        </a:rPr>
                        <a:t>&lt;50 / 10</a:t>
                      </a:r>
                    </a:p>
                  </a:txBody>
                  <a:tcPr marL="68598" marR="6859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8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kern="800" dirty="0">
                          <a:effectLst/>
                          <a:latin typeface="Times New Roman"/>
                          <a:ea typeface="Times New Roman"/>
                        </a:rPr>
                        <a:t>Total current / mA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kern="8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en-GB" sz="1200" b="1" kern="800" dirty="0" smtClean="0">
                          <a:effectLst/>
                          <a:latin typeface="Times New Roman"/>
                          <a:ea typeface="Times New Roman"/>
                        </a:rPr>
                        <a:t>00</a:t>
                      </a:r>
                      <a:endParaRPr lang="de-DE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200" dirty="0" smtClean="0"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8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0" kern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Number of bunches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kern="8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1600</a:t>
                      </a:r>
                      <a:endParaRPr lang="de-DE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kern="800" dirty="0" smtClean="0">
                          <a:solidFill>
                            <a:srgbClr val="3399FF"/>
                          </a:solidFill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  <a:endParaRPr lang="de-DE" sz="1200" b="1" dirty="0">
                        <a:solidFill>
                          <a:srgbClr val="3399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8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0" kern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Bunch population / 10</a:t>
                      </a:r>
                      <a:r>
                        <a:rPr lang="en-GB" sz="1200" b="0" kern="800" baseline="30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kern="8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0.8</a:t>
                      </a:r>
                      <a:endParaRPr lang="de-DE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kern="800" dirty="0" smtClean="0">
                          <a:solidFill>
                            <a:srgbClr val="3399FF"/>
                          </a:solidFill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de-DE" sz="1200" b="1" dirty="0">
                        <a:solidFill>
                          <a:srgbClr val="3399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8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0" kern="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Bunch separation / ns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kern="8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r>
                        <a:rPr lang="en-GB" sz="1200" b="1" kern="800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+ gaps</a:t>
                      </a:r>
                      <a:endParaRPr lang="de-DE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kern="800" dirty="0" smtClean="0">
                          <a:solidFill>
                            <a:srgbClr val="3399FF"/>
                          </a:solidFill>
                          <a:effectLst/>
                          <a:latin typeface="Times New Roman"/>
                          <a:ea typeface="Times New Roman"/>
                        </a:rPr>
                        <a:t>96</a:t>
                      </a:r>
                      <a:endParaRPr lang="de-DE" sz="1200" b="1" dirty="0">
                        <a:solidFill>
                          <a:srgbClr val="3399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432854" y="2541033"/>
            <a:ext cx="1504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00A5EB"/>
                </a:solidFill>
                <a:ea typeface="ＭＳ Ｐゴシック" charset="-128"/>
              </a:rPr>
              <a:t>Timing Mode </a:t>
            </a: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5526267" y="2541033"/>
            <a:ext cx="1906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ea typeface="ＭＳ Ｐゴシック" charset="-128"/>
              </a:rPr>
              <a:t>Brightness Mode </a:t>
            </a:r>
          </a:p>
        </p:txBody>
      </p:sp>
      <p:sp>
        <p:nvSpPr>
          <p:cNvPr id="22" name="TextBox 1"/>
          <p:cNvSpPr txBox="1"/>
          <p:nvPr/>
        </p:nvSpPr>
        <p:spPr>
          <a:xfrm>
            <a:off x="4752020" y="2879170"/>
            <a:ext cx="3721100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3333FF"/>
                </a:solidFill>
                <a:ea typeface="ＭＳ Ｐゴシック" charset="-128"/>
              </a:rPr>
              <a:t>on axis injection, 96 ns timing structure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rgbClr val="FF0000"/>
                </a:solidFill>
                <a:ea typeface="ＭＳ Ｐゴシック" charset="-128"/>
              </a:rPr>
              <a:t>20 bunches (76 ns + 20 ns gap)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rgbClr val="3399FF"/>
                </a:solidFill>
                <a:ea typeface="ＭＳ Ｐゴシック" charset="-128"/>
              </a:rPr>
              <a:t>1 bunch</a:t>
            </a:r>
          </a:p>
        </p:txBody>
      </p:sp>
      <p:graphicFrame>
        <p:nvGraphicFramePr>
          <p:cNvPr id="23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177539"/>
              </p:ext>
            </p:extLst>
          </p:nvPr>
        </p:nvGraphicFramePr>
        <p:xfrm>
          <a:off x="5869227" y="4646072"/>
          <a:ext cx="5257800" cy="1899285"/>
        </p:xfrm>
        <a:graphic>
          <a:graphicData uri="http://schemas.openxmlformats.org/drawingml/2006/table">
            <a:tbl>
              <a:tblPr/>
              <a:tblGrid>
                <a:gridCol w="1891158"/>
                <a:gridCol w="888463"/>
                <a:gridCol w="1383465"/>
                <a:gridCol w="1094714"/>
              </a:tblGrid>
              <a:tr h="614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Parameter    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Reference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Brightness mode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Timing mode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47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Bunch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/mA 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2381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de-D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Hor. emittance /pm rad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2381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de-D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Ver. emittance /pm rad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2381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Bunch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length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/mm    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2381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Bunch length /psec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2381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Energy spread / 10-3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2381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Touschek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lifetime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/ h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24" name="New procedure for large-scale investments  (cat. B: national roadmap): PETRA IV is test case"/>
          <p:cNvSpPr txBox="1">
            <a:spLocks noChangeArrowheads="1"/>
          </p:cNvSpPr>
          <p:nvPr/>
        </p:nvSpPr>
        <p:spPr bwMode="auto">
          <a:xfrm>
            <a:off x="5879976" y="3972688"/>
            <a:ext cx="5360001" cy="63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8405" tIns="38404" rIns="38405" bIns="38404">
            <a:spAutoFit/>
          </a:bodyPr>
          <a:lstStyle>
            <a:lvl1pPr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rgbClr val="FF0000"/>
                </a:solidFill>
                <a:ea typeface="ＭＳ Ｐゴシック" charset="-128"/>
              </a:rPr>
              <a:t>Design goals achieved !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rgbClr val="3333FF"/>
                </a:solidFill>
                <a:ea typeface="ＭＳ Ｐゴシック" charset="-128"/>
              </a:rPr>
              <a:t>(with IBS + collective effects, Harmonic cavity)</a:t>
            </a:r>
            <a:endParaRPr lang="en-US" altLang="en-US" sz="1800" b="1" dirty="0">
              <a:solidFill>
                <a:srgbClr val="3333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454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PETRA IV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84" y="6525344"/>
            <a:ext cx="10028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58" y="1707990"/>
            <a:ext cx="7434694" cy="452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960096" y="3789040"/>
            <a:ext cx="51990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ea typeface="ＭＳ Ｐゴシック" charset="-128"/>
              </a:rPr>
              <a:t>TDR Phase defined </a:t>
            </a:r>
            <a:r>
              <a:rPr lang="en-US" altLang="en-US" sz="1400" b="1" dirty="0" smtClean="0">
                <a:solidFill>
                  <a:srgbClr val="000000"/>
                </a:solidFill>
                <a:ea typeface="ＭＳ Ｐゴシック" charset="-128"/>
              </a:rPr>
              <a:t>from </a:t>
            </a:r>
            <a:r>
              <a:rPr lang="en-US" altLang="en-US" sz="1400" b="1" dirty="0">
                <a:solidFill>
                  <a:srgbClr val="000000"/>
                </a:solidFill>
                <a:ea typeface="ＭＳ Ｐゴシック" charset="-128"/>
              </a:rPr>
              <a:t>the project phase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ea typeface="ＭＳ Ｐゴシック" charset="-128"/>
              </a:rPr>
              <a:t>Goal: 1)      bring PETRA IV onto the national roadmap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ea typeface="ＭＳ Ｐゴシック" charset="-128"/>
              </a:rPr>
              <a:t>              </a:t>
            </a:r>
            <a:r>
              <a:rPr lang="en-US" altLang="en-US" sz="1400" b="1" dirty="0" smtClean="0">
                <a:solidFill>
                  <a:srgbClr val="000000"/>
                </a:solidFill>
                <a:ea typeface="ＭＳ Ｐゴシック" charset="-128"/>
              </a:rPr>
              <a:t>     of </a:t>
            </a:r>
            <a:r>
              <a:rPr lang="en-US" altLang="en-US" sz="1400" b="1" dirty="0">
                <a:solidFill>
                  <a:srgbClr val="000000"/>
                </a:solidFill>
                <a:ea typeface="ＭＳ Ｐゴシック" charset="-128"/>
              </a:rPr>
              <a:t>large-scale research facilities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ea typeface="ＭＳ Ｐゴシック" charset="-128"/>
              </a:rPr>
              <a:t>          2)  </a:t>
            </a:r>
            <a:r>
              <a:rPr lang="en-US" altLang="en-US" sz="1400" b="1" dirty="0" smtClean="0">
                <a:solidFill>
                  <a:srgbClr val="000000"/>
                </a:solidFill>
                <a:ea typeface="ＭＳ Ｐゴシック" charset="-128"/>
              </a:rPr>
              <a:t>    TDR 12’2022</a:t>
            </a:r>
            <a:endParaRPr lang="en-US" altLang="en-US" sz="1400" b="1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7032104" y="4869160"/>
            <a:ext cx="3316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ea typeface="ＭＳ Ｐゴシック" charset="-128"/>
              </a:rPr>
              <a:t>Presently:  </a:t>
            </a:r>
            <a:r>
              <a:rPr lang="en-US" altLang="en-US" sz="1400" b="1" dirty="0" smtClean="0">
                <a:solidFill>
                  <a:srgbClr val="000000"/>
                </a:solidFill>
                <a:ea typeface="ＭＳ Ｐゴシック" charset="-128"/>
              </a:rPr>
              <a:t>CDR completed</a:t>
            </a:r>
            <a:endParaRPr lang="en-US" altLang="en-US" sz="1400" b="1" dirty="0">
              <a:solidFill>
                <a:srgbClr val="000000"/>
              </a:solidFill>
              <a:ea typeface="ＭＳ Ｐゴシック" charset="-128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ea typeface="ＭＳ Ｐゴシック" charset="-128"/>
              </a:rPr>
              <a:t>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36401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680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xmlns="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Michael Bieler</a:t>
            </a:r>
            <a:endParaRPr lang="de-DE" dirty="0"/>
          </a:p>
          <a:p>
            <a:r>
              <a:rPr lang="de-DE" dirty="0" smtClean="0"/>
              <a:t>MBB</a:t>
            </a:r>
            <a:endParaRPr lang="de-DE" dirty="0"/>
          </a:p>
          <a:p>
            <a:r>
              <a:rPr lang="de-DE" dirty="0" smtClean="0"/>
              <a:t>Bieler@desy.de </a:t>
            </a:r>
            <a:endParaRPr lang="de-DE" dirty="0"/>
          </a:p>
          <a:p>
            <a:r>
              <a:rPr lang="de-DE" dirty="0" smtClean="0"/>
              <a:t>+494089983805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063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b="1" dirty="0" smtClean="0"/>
              <a:t>1</a:t>
            </a:r>
            <a:r>
              <a:rPr lang="en-US" b="1" dirty="0"/>
              <a:t>	</a:t>
            </a:r>
            <a:r>
              <a:rPr lang="en-US" b="1" dirty="0" smtClean="0"/>
              <a:t>PETRA III Overview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342900" indent="-342900">
              <a:spcAft>
                <a:spcPts val="0"/>
              </a:spcAft>
              <a:buAutoNum type="arabicPlain" startAt="2"/>
            </a:pPr>
            <a:r>
              <a:rPr lang="en-US" b="1" dirty="0" smtClean="0"/>
              <a:t>PETRA III Operation 2019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 smtClean="0"/>
              <a:t>3</a:t>
            </a:r>
            <a:r>
              <a:rPr lang="en-US" b="1" dirty="0"/>
              <a:t>	PETRA IV</a:t>
            </a:r>
          </a:p>
          <a:p>
            <a:pPr marL="0" indent="0"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PETRA III | Michael </a:t>
            </a:r>
            <a:r>
              <a:rPr lang="en-US" dirty="0" err="1" smtClean="0"/>
              <a:t>Bieler</a:t>
            </a:r>
            <a:r>
              <a:rPr lang="en-US" dirty="0" smtClean="0"/>
              <a:t>, 28.11.2019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91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PETRA III Overview</a:t>
            </a:r>
            <a:endParaRPr lang="de-DE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15348" y="1323783"/>
            <a:ext cx="3900433" cy="4525963"/>
          </a:xfrm>
          <a:prstGeom prst="rect">
            <a:avLst/>
          </a:prstGeom>
        </p:spPr>
        <p:txBody>
          <a:bodyPr/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800" dirty="0" smtClean="0"/>
              <a:t>2.3 km circumference</a:t>
            </a:r>
          </a:p>
          <a:p>
            <a:r>
              <a:rPr lang="en-GB" sz="1800" dirty="0" smtClean="0"/>
              <a:t>6 GeV electrons</a:t>
            </a:r>
          </a:p>
          <a:p>
            <a:r>
              <a:rPr lang="en-GB" sz="1800" dirty="0" smtClean="0"/>
              <a:t>20 damping wigglers</a:t>
            </a:r>
          </a:p>
          <a:p>
            <a:r>
              <a:rPr lang="en-GB" sz="1800" dirty="0" smtClean="0"/>
              <a:t>19 (+ 6) </a:t>
            </a:r>
            <a:r>
              <a:rPr lang="en-GB" sz="1800" dirty="0" err="1" smtClean="0"/>
              <a:t>undulator</a:t>
            </a:r>
            <a:r>
              <a:rPr lang="en-GB" sz="1800" dirty="0" smtClean="0"/>
              <a:t> beamlines</a:t>
            </a:r>
          </a:p>
          <a:p>
            <a:r>
              <a:rPr lang="en-GB" sz="1800" dirty="0" smtClean="0"/>
              <a:t>1 nm rad x 10 pm rad</a:t>
            </a:r>
          </a:p>
          <a:p>
            <a:r>
              <a:rPr lang="en-GB" sz="1800" dirty="0" smtClean="0"/>
              <a:t>100 mA</a:t>
            </a:r>
          </a:p>
          <a:p>
            <a:r>
              <a:rPr lang="en-GB" sz="1800" dirty="0" err="1" smtClean="0"/>
              <a:t>TopUp</a:t>
            </a:r>
            <a:r>
              <a:rPr lang="en-GB" sz="1800" dirty="0" smtClean="0"/>
              <a:t> operation, 1% beam current variation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775853" y="863715"/>
            <a:ext cx="6000667" cy="5139571"/>
            <a:chOff x="425945" y="969424"/>
            <a:chExt cx="5591643" cy="5291299"/>
          </a:xfrm>
        </p:grpSpPr>
        <p:grpSp>
          <p:nvGrpSpPr>
            <p:cNvPr id="16" name="Group 15"/>
            <p:cNvGrpSpPr/>
            <p:nvPr/>
          </p:nvGrpSpPr>
          <p:grpSpPr>
            <a:xfrm>
              <a:off x="425945" y="969424"/>
              <a:ext cx="5591643" cy="5291299"/>
              <a:chOff x="425945" y="792000"/>
              <a:chExt cx="5591643" cy="5291299"/>
            </a:xfrm>
          </p:grpSpPr>
          <p:pic>
            <p:nvPicPr>
              <p:cNvPr id="18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40" t="21769" r="22937" b="17202"/>
              <a:stretch/>
            </p:blipFill>
            <p:spPr bwMode="auto">
              <a:xfrm>
                <a:off x="4325588" y="792000"/>
                <a:ext cx="1692000" cy="320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428" t="14087" r="20797" b="9991"/>
              <a:stretch/>
            </p:blipFill>
            <p:spPr bwMode="auto">
              <a:xfrm>
                <a:off x="587732" y="796274"/>
                <a:ext cx="4079800" cy="399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5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16" t="40493" r="549" b="9985"/>
              <a:stretch/>
            </p:blipFill>
            <p:spPr bwMode="auto">
              <a:xfrm>
                <a:off x="425945" y="3442494"/>
                <a:ext cx="5571165" cy="2640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7" name="Oval 16"/>
            <p:cNvSpPr/>
            <p:nvPr/>
          </p:nvSpPr>
          <p:spPr>
            <a:xfrm>
              <a:off x="731529" y="1287478"/>
              <a:ext cx="4704071" cy="4795822"/>
            </a:xfrm>
            <a:prstGeom prst="ellipse">
              <a:avLst/>
            </a:prstGeom>
            <a:noFill/>
            <a:ln w="28575"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3" name="Straight Arrow Connector 2"/>
          <p:cNvCxnSpPr/>
          <p:nvPr/>
        </p:nvCxnSpPr>
        <p:spPr bwMode="auto">
          <a:xfrm flipV="1">
            <a:off x="2783632" y="1172650"/>
            <a:ext cx="4844243" cy="117623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>
            <a:endCxn id="17" idx="2"/>
          </p:cNvCxnSpPr>
          <p:nvPr/>
        </p:nvCxnSpPr>
        <p:spPr bwMode="auto">
          <a:xfrm>
            <a:off x="2783632" y="2348880"/>
            <a:ext cx="2320158" cy="115292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3503712" y="2528901"/>
            <a:ext cx="6408712" cy="27874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3503712" y="2807645"/>
            <a:ext cx="6552728" cy="16114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3503712" y="1323783"/>
            <a:ext cx="5040560" cy="148386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Fußzeilenplatzhalter 25"/>
          <p:cNvSpPr>
            <a:spLocks noGrp="1"/>
          </p:cNvSpPr>
          <p:nvPr>
            <p:ph type="ftr" sz="quarter" idx="10"/>
          </p:nvPr>
        </p:nvSpPr>
        <p:spPr>
          <a:xfrm>
            <a:off x="839416" y="6603108"/>
            <a:ext cx="3860800" cy="210268"/>
          </a:xfrm>
        </p:spPr>
        <p:txBody>
          <a:bodyPr/>
          <a:lstStyle/>
          <a:p>
            <a:r>
              <a:rPr lang="de-DE" dirty="0" smtClean="0">
                <a:solidFill>
                  <a:srgbClr val="000000">
                    <a:tint val="75000"/>
                  </a:srgbClr>
                </a:solidFill>
              </a:rPr>
              <a:t>| PETRA III | Michael Bieler, 28.11.2019</a:t>
            </a: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1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PETRA III Overview</a:t>
            </a:r>
            <a:endParaRPr lang="de-DE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596167" y="1328408"/>
            <a:ext cx="4404489" cy="4525963"/>
          </a:xfrm>
          <a:prstGeom prst="rect">
            <a:avLst/>
          </a:prstGeom>
        </p:spPr>
        <p:txBody>
          <a:bodyPr/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800" dirty="0" smtClean="0"/>
              <a:t>Max von Laue Hall:</a:t>
            </a:r>
          </a:p>
          <a:p>
            <a:r>
              <a:rPr lang="en-GB" sz="1800" dirty="0" smtClean="0"/>
              <a:t>1/8 of the circumference of PETRA III</a:t>
            </a:r>
          </a:p>
          <a:p>
            <a:r>
              <a:rPr lang="en-GB" sz="1800" dirty="0" smtClean="0"/>
              <a:t>8 double bend </a:t>
            </a:r>
            <a:r>
              <a:rPr lang="en-GB" sz="1800" dirty="0" err="1" smtClean="0"/>
              <a:t>acromat</a:t>
            </a:r>
            <a:r>
              <a:rPr lang="en-GB" sz="1800" dirty="0" smtClean="0"/>
              <a:t> cells</a:t>
            </a:r>
          </a:p>
          <a:p>
            <a:r>
              <a:rPr lang="en-GB" sz="1800" dirty="0" smtClean="0"/>
              <a:t>14 </a:t>
            </a:r>
            <a:r>
              <a:rPr lang="en-GB" sz="1800" dirty="0" err="1" smtClean="0"/>
              <a:t>undulator</a:t>
            </a:r>
            <a:r>
              <a:rPr lang="en-GB" sz="1800" dirty="0" smtClean="0"/>
              <a:t> </a:t>
            </a:r>
            <a:r>
              <a:rPr lang="en-GB" sz="1800" dirty="0" err="1" smtClean="0"/>
              <a:t>beamlines</a:t>
            </a:r>
            <a:r>
              <a:rPr lang="en-GB" sz="1800" dirty="0" smtClean="0"/>
              <a:t>:</a:t>
            </a:r>
          </a:p>
          <a:p>
            <a:pPr lvl="1">
              <a:defRPr/>
            </a:pPr>
            <a:r>
              <a:rPr lang="en-GB" sz="1400" dirty="0" smtClean="0"/>
              <a:t>2 m </a:t>
            </a:r>
            <a:r>
              <a:rPr lang="en-GB" sz="1400" dirty="0" err="1" smtClean="0"/>
              <a:t>Undulators</a:t>
            </a:r>
            <a:r>
              <a:rPr lang="en-GB" sz="1400" dirty="0" smtClean="0"/>
              <a:t>: 11</a:t>
            </a:r>
          </a:p>
          <a:p>
            <a:pPr lvl="1">
              <a:defRPr/>
            </a:pPr>
            <a:r>
              <a:rPr lang="en-GB" sz="1400" dirty="0" smtClean="0"/>
              <a:t>5 m </a:t>
            </a:r>
            <a:r>
              <a:rPr lang="en-GB" sz="1400" dirty="0" err="1" smtClean="0"/>
              <a:t>Undulators</a:t>
            </a:r>
            <a:r>
              <a:rPr lang="en-GB" sz="1400" dirty="0" smtClean="0"/>
              <a:t>:  3 (2+1) </a:t>
            </a:r>
          </a:p>
          <a:p>
            <a:pPr lvl="1">
              <a:defRPr/>
            </a:pPr>
            <a:r>
              <a:rPr lang="en-GB" sz="1400" dirty="0" smtClean="0"/>
              <a:t>5 m Apple </a:t>
            </a:r>
            <a:r>
              <a:rPr lang="en-GB" sz="1400" dirty="0" err="1" smtClean="0"/>
              <a:t>Undulator</a:t>
            </a:r>
            <a:r>
              <a:rPr lang="en-GB" sz="1400" dirty="0" smtClean="0"/>
              <a:t>: 1</a:t>
            </a:r>
            <a:endParaRPr lang="en-GB" sz="1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85" y="1223755"/>
            <a:ext cx="5967075" cy="547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7" t="9221" r="31951" b="1810"/>
          <a:stretch/>
        </p:blipFill>
        <p:spPr bwMode="auto">
          <a:xfrm rot="333128">
            <a:off x="983595" y="962947"/>
            <a:ext cx="5997939" cy="509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806154" y="6589285"/>
            <a:ext cx="3860800" cy="210268"/>
          </a:xfrm>
        </p:spPr>
        <p:txBody>
          <a:bodyPr/>
          <a:lstStyle/>
          <a:p>
            <a:r>
              <a:rPr lang="de-DE" dirty="0" smtClean="0">
                <a:solidFill>
                  <a:srgbClr val="000000">
                    <a:tint val="75000"/>
                  </a:srgbClr>
                </a:solidFill>
              </a:rPr>
              <a:t>| PETRA III | Michael Bieler, 28.11.2019</a:t>
            </a: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6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User Operation 2019</a:t>
            </a:r>
            <a:endParaRPr lang="de-DE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814519"/>
              </p:ext>
            </p:extLst>
          </p:nvPr>
        </p:nvGraphicFramePr>
        <p:xfrm>
          <a:off x="199248" y="5589240"/>
          <a:ext cx="2880321" cy="708660"/>
        </p:xfrm>
        <a:graphic>
          <a:graphicData uri="http://schemas.openxmlformats.org/drawingml/2006/table">
            <a:tbl>
              <a:tblPr/>
              <a:tblGrid>
                <a:gridCol w="617399"/>
                <a:gridCol w="1302815"/>
                <a:gridCol w="960107"/>
              </a:tblGrid>
              <a:tr h="12812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Service Week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2165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Sunday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(User Run)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2165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Userrun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5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MDT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Machine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Development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898079"/>
            <a:ext cx="11763375" cy="433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767408" y="6603108"/>
            <a:ext cx="3860800" cy="210268"/>
          </a:xfrm>
        </p:spPr>
        <p:txBody>
          <a:bodyPr/>
          <a:lstStyle/>
          <a:p>
            <a:r>
              <a:rPr lang="de-DE" dirty="0" smtClean="0">
                <a:solidFill>
                  <a:srgbClr val="000000">
                    <a:tint val="75000"/>
                  </a:srgbClr>
                </a:solidFill>
              </a:rPr>
              <a:t>| PETRA III | Michael Bieler, 28.11.2019</a:t>
            </a: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7342173" y="5334307"/>
            <a:ext cx="4635515" cy="83099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External users from March 11 to July 14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and from Aug. 5 to Dec. 19.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4752 hours for users in 2019, 4944 in 2020.</a:t>
            </a:r>
          </a:p>
        </p:txBody>
      </p:sp>
    </p:spTree>
    <p:extLst>
      <p:ext uri="{BB962C8B-B14F-4D97-AF65-F5344CB8AC3E}">
        <p14:creationId xmlns:p14="http://schemas.microsoft.com/office/powerpoint/2010/main" val="199326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User Operation 2019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767408" y="6603108"/>
            <a:ext cx="3860800" cy="210268"/>
          </a:xfrm>
        </p:spPr>
        <p:txBody>
          <a:bodyPr/>
          <a:lstStyle/>
          <a:p>
            <a:r>
              <a:rPr lang="de-DE" dirty="0" smtClean="0">
                <a:solidFill>
                  <a:srgbClr val="000000">
                    <a:tint val="75000"/>
                  </a:srgbClr>
                </a:solidFill>
              </a:rPr>
              <a:t>| PETRA III | Michael Bieler, 28.11.2019</a:t>
            </a: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07368" y="922809"/>
            <a:ext cx="8229600" cy="561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rgbClr val="FFC000"/>
                </a:solidFill>
              </a:rPr>
              <a:t>Summer Break 2019: 3 GeV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t="33478" r="39740" b="1239"/>
          <a:stretch/>
        </p:blipFill>
        <p:spPr bwMode="auto">
          <a:xfrm>
            <a:off x="623392" y="1268761"/>
            <a:ext cx="6156500" cy="503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120" y="2543488"/>
            <a:ext cx="4245472" cy="369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Ellipse 11"/>
          <p:cNvSpPr/>
          <p:nvPr/>
        </p:nvSpPr>
        <p:spPr bwMode="auto">
          <a:xfrm>
            <a:off x="9474376" y="4302096"/>
            <a:ext cx="1080120" cy="27003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>
              <a:ln>
                <a:noFill/>
              </a:ln>
              <a:solidFill>
                <a:srgbClr val="3333FF"/>
              </a:solidFill>
              <a:effectLst/>
              <a:latin typeface="Arial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9474376" y="5472226"/>
            <a:ext cx="1080120" cy="27003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>
              <a:ln>
                <a:noFill/>
              </a:ln>
              <a:solidFill>
                <a:srgbClr val="3333FF"/>
              </a:solidFill>
              <a:effectLst/>
              <a:latin typeface="Arial" charset="0"/>
            </a:endParaRPr>
          </a:p>
        </p:txBody>
      </p:sp>
      <p:sp>
        <p:nvSpPr>
          <p:cNvPr id="14" name="TextBox 21"/>
          <p:cNvSpPr txBox="1"/>
          <p:nvPr/>
        </p:nvSpPr>
        <p:spPr>
          <a:xfrm>
            <a:off x="7179120" y="1124744"/>
            <a:ext cx="326196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 weeks at 3 GeV: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smaller emittance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tests for PETRA IV (instrumentation, users)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8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User Operation 2019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767408" y="6603108"/>
            <a:ext cx="3860800" cy="210268"/>
          </a:xfrm>
        </p:spPr>
        <p:txBody>
          <a:bodyPr/>
          <a:lstStyle/>
          <a:p>
            <a:r>
              <a:rPr lang="de-DE" dirty="0" smtClean="0">
                <a:solidFill>
                  <a:srgbClr val="000000">
                    <a:tint val="75000"/>
                  </a:srgbClr>
                </a:solidFill>
              </a:rPr>
              <a:t>| PETRA III | Michael Bieler, 28.11.2019</a:t>
            </a: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07368" y="922809"/>
            <a:ext cx="8229600" cy="561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July: Beam Current </a:t>
            </a:r>
            <a:r>
              <a:rPr lang="en-US" sz="2000" dirty="0" smtClean="0">
                <a:solidFill>
                  <a:srgbClr val="FFC000"/>
                </a:solidFill>
              </a:rPr>
              <a:t>increased</a:t>
            </a:r>
          </a:p>
          <a:p>
            <a:r>
              <a:rPr lang="en-US" sz="1600" dirty="0" smtClean="0">
                <a:solidFill>
                  <a:srgbClr val="FFC000"/>
                </a:solidFill>
              </a:rPr>
              <a:t>(480 bunch mode only)</a:t>
            </a:r>
            <a:endParaRPr lang="en-US" sz="1600" dirty="0">
              <a:solidFill>
                <a:srgbClr val="FFC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3" b="25506"/>
          <a:stretch/>
        </p:blipFill>
        <p:spPr bwMode="auto">
          <a:xfrm>
            <a:off x="860610" y="1898830"/>
            <a:ext cx="8074626" cy="451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21"/>
          <p:cNvSpPr txBox="1"/>
          <p:nvPr/>
        </p:nvSpPr>
        <p:spPr>
          <a:xfrm rot="16200000">
            <a:off x="-1107850" y="3867292"/>
            <a:ext cx="427547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ＭＳ Ｐゴシック" charset="-128"/>
              </a:rPr>
              <a:t>Beam Current / mA</a:t>
            </a:r>
            <a:endParaRPr lang="en-US" sz="1600" b="1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6" name="TextBox 21"/>
          <p:cNvSpPr txBox="1"/>
          <p:nvPr/>
        </p:nvSpPr>
        <p:spPr>
          <a:xfrm>
            <a:off x="3086835" y="2753925"/>
            <a:ext cx="8566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ea typeface="ＭＳ Ｐゴシック" charset="-128"/>
              </a:rPr>
              <a:t>480 / 40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ea typeface="ＭＳ Ｐゴシック" charset="-128"/>
              </a:rPr>
              <a:t>Bunches</a:t>
            </a:r>
            <a:endParaRPr lang="en-US" sz="1200" b="1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7" name="TextBox 21"/>
          <p:cNvSpPr txBox="1"/>
          <p:nvPr/>
        </p:nvSpPr>
        <p:spPr>
          <a:xfrm>
            <a:off x="5965632" y="2753925"/>
            <a:ext cx="8566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ea typeface="ＭＳ Ｐゴシック" charset="-128"/>
              </a:rPr>
              <a:t>40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ea typeface="ＭＳ Ｐゴシック" charset="-128"/>
              </a:rPr>
              <a:t>Bunches</a:t>
            </a:r>
            <a:endParaRPr lang="en-US" sz="1200" b="1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8" name="TextBox 21"/>
          <p:cNvSpPr txBox="1"/>
          <p:nvPr/>
        </p:nvSpPr>
        <p:spPr>
          <a:xfrm>
            <a:off x="6957265" y="2303875"/>
            <a:ext cx="8566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ea typeface="ＭＳ Ｐゴシック" charset="-128"/>
              </a:rPr>
              <a:t>480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ea typeface="ＭＳ Ｐゴシック" charset="-128"/>
              </a:rPr>
              <a:t>Bunches</a:t>
            </a:r>
            <a:endParaRPr lang="en-US" sz="1200" b="1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9" name="TextBox 21"/>
          <p:cNvSpPr txBox="1"/>
          <p:nvPr/>
        </p:nvSpPr>
        <p:spPr>
          <a:xfrm>
            <a:off x="4469614" y="2545432"/>
            <a:ext cx="8566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ea typeface="ＭＳ Ｐゴシック" charset="-128"/>
              </a:rPr>
              <a:t>480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ea typeface="ＭＳ Ｐゴシック" charset="-128"/>
              </a:rPr>
              <a:t>Bunches</a:t>
            </a:r>
            <a:endParaRPr lang="en-US" sz="1200" b="1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0" name="TextBox 21"/>
          <p:cNvSpPr txBox="1"/>
          <p:nvPr/>
        </p:nvSpPr>
        <p:spPr>
          <a:xfrm>
            <a:off x="5112060" y="3744035"/>
            <a:ext cx="8566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ea typeface="ＭＳ Ｐゴシック" charset="-128"/>
              </a:rPr>
              <a:t>3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ea typeface="ＭＳ Ｐゴシック" charset="-128"/>
              </a:rPr>
              <a:t>GeV</a:t>
            </a:r>
            <a:endParaRPr lang="en-US" sz="1200" b="1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264352" y="3215590"/>
            <a:ext cx="2595930" cy="5847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</a:rPr>
              <a:t>Exploring higher power levels at the user side</a:t>
            </a:r>
          </a:p>
        </p:txBody>
      </p:sp>
    </p:spTree>
    <p:extLst>
      <p:ext uri="{BB962C8B-B14F-4D97-AF65-F5344CB8AC3E}">
        <p14:creationId xmlns:p14="http://schemas.microsoft.com/office/powerpoint/2010/main" val="318813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1562436"/>
              </p:ext>
            </p:extLst>
          </p:nvPr>
        </p:nvGraphicFramePr>
        <p:xfrm>
          <a:off x="35327" y="2835808"/>
          <a:ext cx="7356817" cy="3551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User Operation 2019</a:t>
            </a:r>
            <a:endParaRPr lang="de-DE" dirty="0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5327" y="773706"/>
            <a:ext cx="5676900" cy="206210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1250"/>
              </a:spcAft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 eaLnBrk="0" hangingPunct="0">
              <a:spcAft>
                <a:spcPts val="1000"/>
              </a:spcAft>
              <a:defRPr sz="16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eaLnBrk="0" hangingPunct="0">
              <a:defRPr sz="12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eaLnBrk="0" hangingPunct="0">
              <a:defRPr sz="14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User Run </a:t>
            </a:r>
            <a:r>
              <a:rPr lang="en-US" altLang="en-US" sz="1600" dirty="0" smtClean="0">
                <a:solidFill>
                  <a:schemeClr val="tx1"/>
                </a:solidFill>
              </a:rPr>
              <a:t>2019 </a:t>
            </a:r>
          </a:p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600" dirty="0" smtClean="0">
                <a:solidFill>
                  <a:schemeClr val="tx1"/>
                </a:solidFill>
              </a:rPr>
              <a:t>  </a:t>
            </a:r>
            <a:endParaRPr lang="en-US" altLang="en-US" sz="1600" dirty="0">
              <a:solidFill>
                <a:schemeClr val="tx1"/>
              </a:solidFill>
            </a:endParaRPr>
          </a:p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Scheduled  time:   </a:t>
            </a:r>
            <a:r>
              <a:rPr lang="en-US" altLang="en-US" sz="1600" dirty="0" smtClean="0">
                <a:solidFill>
                  <a:schemeClr val="tx1"/>
                </a:solidFill>
              </a:rPr>
              <a:t>4752 </a:t>
            </a:r>
            <a:r>
              <a:rPr lang="en-US" altLang="en-US" sz="1600" dirty="0">
                <a:solidFill>
                  <a:schemeClr val="tx1"/>
                </a:solidFill>
              </a:rPr>
              <a:t>h     </a:t>
            </a:r>
            <a:endParaRPr lang="en-US" altLang="en-US" sz="1400" dirty="0">
              <a:solidFill>
                <a:schemeClr val="tx1"/>
              </a:solidFill>
            </a:endParaRPr>
          </a:p>
          <a:p>
            <a:pPr eaLnBrk="1" hangingPunct="1">
              <a:spcAft>
                <a:spcPct val="0"/>
              </a:spcAft>
              <a:buClrTx/>
              <a:buFontTx/>
              <a:buNone/>
            </a:pPr>
            <a:endParaRPr lang="en-US" altLang="en-US" sz="1600" dirty="0">
              <a:solidFill>
                <a:schemeClr val="tx1"/>
              </a:solidFill>
            </a:endParaRPr>
          </a:p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600" dirty="0" smtClean="0">
                <a:solidFill>
                  <a:schemeClr val="tx1"/>
                </a:solidFill>
              </a:rPr>
              <a:t>57 </a:t>
            </a:r>
            <a:r>
              <a:rPr lang="en-US" altLang="en-US" sz="1600" dirty="0">
                <a:solidFill>
                  <a:schemeClr val="tx1"/>
                </a:solidFill>
              </a:rPr>
              <a:t>% Timing Mode    (</a:t>
            </a:r>
            <a:r>
              <a:rPr lang="en-US" altLang="en-US" sz="1600" dirty="0" smtClean="0">
                <a:solidFill>
                  <a:schemeClr val="tx1"/>
                </a:solidFill>
              </a:rPr>
              <a:t>40 Bunches</a:t>
            </a:r>
            <a:r>
              <a:rPr lang="en-US" altLang="en-US" sz="160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spcAft>
                <a:spcPct val="0"/>
              </a:spcAft>
              <a:buClrTx/>
              <a:buFontTx/>
              <a:buNone/>
            </a:pPr>
            <a:endParaRPr lang="en-US" altLang="en-US" sz="1600" dirty="0">
              <a:solidFill>
                <a:schemeClr val="tx1"/>
              </a:solidFill>
            </a:endParaRPr>
          </a:p>
          <a:p>
            <a:pPr eaLnBrk="1" hangingPunct="1">
              <a:spcAft>
                <a:spcPct val="0"/>
              </a:spcAft>
            </a:pPr>
            <a:r>
              <a:rPr lang="en-US" altLang="en-US" sz="1600" dirty="0">
                <a:solidFill>
                  <a:schemeClr val="tx1"/>
                </a:solidFill>
              </a:rPr>
              <a:t>Availability </a:t>
            </a:r>
            <a:r>
              <a:rPr lang="en-US" altLang="en-US" sz="1600" dirty="0" smtClean="0">
                <a:solidFill>
                  <a:schemeClr val="tx1"/>
                </a:solidFill>
              </a:rPr>
              <a:t>98.5 % </a:t>
            </a:r>
            <a:r>
              <a:rPr lang="en-US" altLang="en-US" sz="1200" b="0" dirty="0">
                <a:solidFill>
                  <a:schemeClr val="tx1"/>
                </a:solidFill>
              </a:rPr>
              <a:t>(as of Nov. </a:t>
            </a:r>
            <a:r>
              <a:rPr lang="en-US" altLang="en-US" sz="1200" b="0" dirty="0" smtClean="0">
                <a:solidFill>
                  <a:schemeClr val="tx1"/>
                </a:solidFill>
              </a:rPr>
              <a:t>25</a:t>
            </a:r>
            <a:r>
              <a:rPr lang="en-US" altLang="en-US" sz="1200" b="0" baseline="30000" dirty="0" smtClean="0">
                <a:solidFill>
                  <a:schemeClr val="tx1"/>
                </a:solidFill>
              </a:rPr>
              <a:t>nd</a:t>
            </a:r>
            <a:r>
              <a:rPr lang="en-US" altLang="en-US" sz="1200" b="0" dirty="0" smtClean="0">
                <a:solidFill>
                  <a:schemeClr val="tx1"/>
                </a:solidFill>
              </a:rPr>
              <a:t>)</a:t>
            </a:r>
            <a:endParaRPr lang="en-US" altLang="en-US" sz="1200" b="0" dirty="0">
              <a:solidFill>
                <a:schemeClr val="tx1"/>
              </a:solidFill>
            </a:endParaRPr>
          </a:p>
          <a:p>
            <a:pPr eaLnBrk="1" hangingPunct="1">
              <a:spcAft>
                <a:spcPct val="0"/>
              </a:spcAft>
              <a:buClrTx/>
              <a:buFontTx/>
              <a:buNone/>
            </a:pPr>
            <a:endParaRPr lang="en-US" altLang="en-US" sz="1600" dirty="0">
              <a:solidFill>
                <a:schemeClr val="tx1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8352148" y="2852937"/>
            <a:ext cx="3684513" cy="2088231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/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GB" sz="1800" dirty="0"/>
              <a:t>2</a:t>
            </a:r>
            <a:r>
              <a:rPr lang="en-GB" sz="1800" dirty="0" smtClean="0"/>
              <a:t> bunch patterns used:</a:t>
            </a:r>
          </a:p>
          <a:p>
            <a:pPr>
              <a:defRPr/>
            </a:pPr>
            <a:r>
              <a:rPr lang="en-GB" sz="1800" dirty="0" smtClean="0"/>
              <a:t>Timing Mode</a:t>
            </a:r>
            <a:endParaRPr lang="en-GB" sz="1400" dirty="0" smtClean="0"/>
          </a:p>
          <a:p>
            <a:pPr lvl="1">
              <a:defRPr/>
            </a:pPr>
            <a:r>
              <a:rPr lang="en-GB" sz="1400" dirty="0" smtClean="0"/>
              <a:t>40 bunches, 192 ns</a:t>
            </a:r>
          </a:p>
          <a:p>
            <a:pPr>
              <a:defRPr/>
            </a:pPr>
            <a:r>
              <a:rPr lang="en-GB" sz="1800" dirty="0" smtClean="0"/>
              <a:t>Continuous </a:t>
            </a:r>
            <a:r>
              <a:rPr lang="en-GB" sz="1800" dirty="0"/>
              <a:t>Mode</a:t>
            </a:r>
            <a:endParaRPr lang="en-GB" sz="1400" dirty="0"/>
          </a:p>
          <a:p>
            <a:pPr lvl="1">
              <a:defRPr/>
            </a:pPr>
            <a:r>
              <a:rPr lang="en-GB" sz="1400" dirty="0" smtClean="0"/>
              <a:t>480 </a:t>
            </a:r>
            <a:r>
              <a:rPr lang="en-GB" sz="1400" dirty="0"/>
              <a:t>bunches, </a:t>
            </a:r>
            <a:r>
              <a:rPr lang="en-GB" sz="1400" dirty="0" smtClean="0"/>
              <a:t>16 ns</a:t>
            </a:r>
          </a:p>
          <a:p>
            <a:pPr marL="80963" indent="0">
              <a:buNone/>
              <a:defRPr/>
            </a:pPr>
            <a:endParaRPr lang="en-GB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3515714" y="4489105"/>
            <a:ext cx="9140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solidFill>
                  <a:schemeClr val="bg1"/>
                </a:solidFill>
              </a:rPr>
              <a:t>40 </a:t>
            </a:r>
            <a:r>
              <a:rPr lang="de-DE" sz="1100" dirty="0" err="1" smtClean="0">
                <a:solidFill>
                  <a:schemeClr val="bg1"/>
                </a:solidFill>
              </a:rPr>
              <a:t>bunches</a:t>
            </a: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055440" y="3925909"/>
            <a:ext cx="9925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solidFill>
                  <a:schemeClr val="bg1"/>
                </a:solidFill>
              </a:rPr>
              <a:t>480 </a:t>
            </a:r>
            <a:r>
              <a:rPr lang="de-DE" sz="1100" dirty="0" err="1" smtClean="0">
                <a:solidFill>
                  <a:schemeClr val="bg1"/>
                </a:solidFill>
              </a:rPr>
              <a:t>bunches</a:t>
            </a:r>
            <a:endParaRPr lang="de-DE" sz="11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6525344"/>
            <a:ext cx="10028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28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212548"/>
              </p:ext>
            </p:extLst>
          </p:nvPr>
        </p:nvGraphicFramePr>
        <p:xfrm>
          <a:off x="335360" y="1340768"/>
          <a:ext cx="11330462" cy="4514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Availability </a:t>
            </a:r>
            <a:r>
              <a:rPr lang="en-GB" dirty="0" smtClean="0"/>
              <a:t>2019</a:t>
            </a:r>
            <a:endParaRPr lang="de-DE" dirty="0"/>
          </a:p>
        </p:txBody>
      </p:sp>
      <p:sp>
        <p:nvSpPr>
          <p:cNvPr id="18" name="TextBox 17"/>
          <p:cNvSpPr txBox="1"/>
          <p:nvPr/>
        </p:nvSpPr>
        <p:spPr>
          <a:xfrm>
            <a:off x="8556803" y="406778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70C0"/>
                </a:solidFill>
              </a:rPr>
              <a:t>weekly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average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43209" y="4365104"/>
            <a:ext cx="1105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C00000"/>
                </a:solidFill>
              </a:rPr>
              <a:t>g</a:t>
            </a:r>
            <a:r>
              <a:rPr lang="de-DE" dirty="0" err="1" smtClean="0">
                <a:solidFill>
                  <a:srgbClr val="C00000"/>
                </a:solidFill>
              </a:rPr>
              <a:t>oal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88288" y="4715852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B050"/>
                </a:solidFill>
              </a:rPr>
              <a:t>yearly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average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51984" y="4150241"/>
            <a:ext cx="7328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100" b="0" dirty="0" smtClean="0">
                <a:solidFill>
                  <a:schemeClr val="tx1"/>
                </a:solidFill>
              </a:rPr>
              <a:t>Studies,</a:t>
            </a:r>
          </a:p>
          <a:p>
            <a:pPr algn="ctr"/>
            <a:r>
              <a:rPr lang="de-DE" sz="1100" b="0" dirty="0" err="1" smtClean="0">
                <a:solidFill>
                  <a:schemeClr val="tx1"/>
                </a:solidFill>
              </a:rPr>
              <a:t>Testruns</a:t>
            </a:r>
            <a:endParaRPr lang="de-DE" sz="1100" b="0" dirty="0">
              <a:solidFill>
                <a:schemeClr val="tx1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9151504" y="1196752"/>
            <a:ext cx="1170131" cy="360040"/>
          </a:xfrm>
          <a:prstGeom prst="wedgeRoundRectCallout">
            <a:avLst>
              <a:gd name="adj1" fmla="val 72553"/>
              <a:gd name="adj2" fmla="val 399903"/>
              <a:gd name="adj3" fmla="val 16667"/>
            </a:avLst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smtClean="0"/>
              <a:t>98,5 %</a:t>
            </a:r>
            <a:endParaRPr kumimoji="0" lang="de-DE" sz="1600" b="1" i="0" u="none" strike="noStrike" cap="none" normalizeH="0" baseline="0" dirty="0">
              <a:ln>
                <a:noFill/>
              </a:ln>
              <a:solidFill>
                <a:srgbClr val="3333FF"/>
              </a:solidFill>
              <a:effectLst/>
              <a:latin typeface="Arial" charset="0"/>
            </a:endParaRPr>
          </a:p>
        </p:txBody>
      </p:sp>
      <p:sp>
        <p:nvSpPr>
          <p:cNvPr id="15" name="TextBox 1"/>
          <p:cNvSpPr txBox="1"/>
          <p:nvPr/>
        </p:nvSpPr>
        <p:spPr>
          <a:xfrm rot="16200000">
            <a:off x="4035025" y="4214842"/>
            <a:ext cx="8963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b="0" dirty="0" smtClean="0">
                <a:solidFill>
                  <a:schemeClr val="tx1"/>
                </a:solidFill>
              </a:rPr>
              <a:t>Service </a:t>
            </a:r>
            <a:r>
              <a:rPr lang="de-DE" sz="900" b="0" dirty="0" err="1" smtClean="0">
                <a:solidFill>
                  <a:schemeClr val="tx1"/>
                </a:solidFill>
              </a:rPr>
              <a:t>Week</a:t>
            </a:r>
            <a:endParaRPr lang="de-DE" sz="900" b="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84" y="6525344"/>
            <a:ext cx="10028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2"/>
          <p:cNvSpPr txBox="1"/>
          <p:nvPr/>
        </p:nvSpPr>
        <p:spPr>
          <a:xfrm>
            <a:off x="10735921" y="1376772"/>
            <a:ext cx="74732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002060"/>
                </a:solidFill>
              </a:rPr>
              <a:t>2018:</a:t>
            </a:r>
          </a:p>
          <a:p>
            <a:r>
              <a:rPr lang="de-DE" sz="1200" dirty="0" smtClean="0">
                <a:solidFill>
                  <a:srgbClr val="002060"/>
                </a:solidFill>
              </a:rPr>
              <a:t>96,37 %</a:t>
            </a:r>
            <a:endParaRPr lang="de-DE" sz="1200" dirty="0">
              <a:solidFill>
                <a:srgbClr val="002060"/>
              </a:solidFill>
            </a:endParaRPr>
          </a:p>
        </p:txBody>
      </p:sp>
      <p:sp>
        <p:nvSpPr>
          <p:cNvPr id="21" name="Rounded Rectangular Callout 15"/>
          <p:cNvSpPr/>
          <p:nvPr/>
        </p:nvSpPr>
        <p:spPr bwMode="auto">
          <a:xfrm>
            <a:off x="8391255" y="3123547"/>
            <a:ext cx="945339" cy="628220"/>
          </a:xfrm>
          <a:prstGeom prst="wedgeRoundRectCallout">
            <a:avLst>
              <a:gd name="adj1" fmla="val -204563"/>
              <a:gd name="adj2" fmla="val 281799"/>
              <a:gd name="adj3" fmla="val 16667"/>
            </a:avLst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smtClean="0"/>
              <a:t>Power </a:t>
            </a:r>
            <a:r>
              <a:rPr lang="de-DE" dirty="0" err="1" smtClean="0"/>
              <a:t>Glitch</a:t>
            </a:r>
            <a:endParaRPr kumimoji="0" lang="de-DE" sz="1600" b="1" i="0" u="none" strike="noStrike" cap="none" normalizeH="0" baseline="0" dirty="0">
              <a:ln>
                <a:noFill/>
              </a:ln>
              <a:solidFill>
                <a:srgbClr val="3333FF"/>
              </a:solidFill>
              <a:effectLst/>
              <a:latin typeface="Arial" charset="0"/>
            </a:endParaRPr>
          </a:p>
        </p:txBody>
      </p:sp>
      <p:sp>
        <p:nvSpPr>
          <p:cNvPr id="22" name="TextBox 2"/>
          <p:cNvSpPr txBox="1"/>
          <p:nvPr/>
        </p:nvSpPr>
        <p:spPr>
          <a:xfrm>
            <a:off x="1415480" y="1556792"/>
            <a:ext cx="978153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b="0" dirty="0" smtClean="0">
                <a:solidFill>
                  <a:srgbClr val="002060"/>
                </a:solidFill>
              </a:rPr>
              <a:t>as of </a:t>
            </a:r>
            <a:r>
              <a:rPr lang="en-US" sz="1050" dirty="0" smtClean="0">
                <a:solidFill>
                  <a:srgbClr val="002060"/>
                </a:solidFill>
              </a:rPr>
              <a:t>Nov</a:t>
            </a:r>
            <a:r>
              <a:rPr lang="en-US" sz="1050" b="0" dirty="0" smtClean="0">
                <a:solidFill>
                  <a:srgbClr val="002060"/>
                </a:solidFill>
              </a:rPr>
              <a:t>. 25</a:t>
            </a:r>
            <a:endParaRPr lang="en-US" sz="1050" b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3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21" grpId="0" animBg="1"/>
    </p:bldLst>
  </p:timing>
</p:sld>
</file>

<file path=ppt/theme/theme1.xml><?xml version="1.0" encoding="utf-8"?>
<a:theme xmlns:a="http://schemas.openxmlformats.org/drawingml/2006/main" name="DESY_PowerPoint_16x9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=""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</Template>
  <TotalTime>1</TotalTime>
  <Words>835</Words>
  <Application>Microsoft Office PowerPoint</Application>
  <PresentationFormat>Custom</PresentationFormat>
  <Paragraphs>252</Paragraphs>
  <Slides>19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DESY_PowerPoint_16x9_en</vt:lpstr>
      <vt:lpstr>PETRA III 2019</vt:lpstr>
      <vt:lpstr>Agenda</vt:lpstr>
      <vt:lpstr>PETRA III Overview</vt:lpstr>
      <vt:lpstr>PETRA III Overview</vt:lpstr>
      <vt:lpstr>User Operation 2019</vt:lpstr>
      <vt:lpstr>User Operation 2019</vt:lpstr>
      <vt:lpstr>User Operation 2019</vt:lpstr>
      <vt:lpstr>User Operation 2019</vt:lpstr>
      <vt:lpstr>Availability 2019</vt:lpstr>
      <vt:lpstr>Availability 2019</vt:lpstr>
      <vt:lpstr>Availability 2019</vt:lpstr>
      <vt:lpstr>Availability 2019</vt:lpstr>
      <vt:lpstr>Availability 2019</vt:lpstr>
      <vt:lpstr>Availability 2019</vt:lpstr>
      <vt:lpstr>PETRA IV</vt:lpstr>
      <vt:lpstr>PETRA IV</vt:lpstr>
      <vt:lpstr>PETRA IV</vt:lpstr>
      <vt:lpstr>Thank you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PETRA III 2019</dc:title>
  <dc:creator>Bieler, Michael</dc:creator>
  <cp:lastModifiedBy>Daimí Pérez Batista</cp:lastModifiedBy>
  <cp:revision>15</cp:revision>
  <cp:lastPrinted>2019-11-27T07:27:23Z</cp:lastPrinted>
  <dcterms:created xsi:type="dcterms:W3CDTF">2019-11-25T12:04:37Z</dcterms:created>
  <dcterms:modified xsi:type="dcterms:W3CDTF">2019-11-27T07:28:32Z</dcterms:modified>
</cp:coreProperties>
</file>