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66" r:id="rId3"/>
    <p:sldId id="323" r:id="rId4"/>
    <p:sldId id="324" r:id="rId5"/>
    <p:sldId id="325" r:id="rId6"/>
    <p:sldId id="257" r:id="rId7"/>
    <p:sldId id="292" r:id="rId8"/>
    <p:sldId id="293" r:id="rId9"/>
    <p:sldId id="294" r:id="rId10"/>
    <p:sldId id="289" r:id="rId11"/>
    <p:sldId id="295" r:id="rId12"/>
    <p:sldId id="296" r:id="rId13"/>
    <p:sldId id="288" r:id="rId14"/>
    <p:sldId id="260" r:id="rId15"/>
    <p:sldId id="301" r:id="rId16"/>
    <p:sldId id="302" r:id="rId17"/>
    <p:sldId id="312" r:id="rId18"/>
    <p:sldId id="313" r:id="rId19"/>
    <p:sldId id="314" r:id="rId20"/>
    <p:sldId id="297" r:id="rId21"/>
    <p:sldId id="319" r:id="rId22"/>
    <p:sldId id="320" r:id="rId23"/>
    <p:sldId id="270" r:id="rId24"/>
    <p:sldId id="275" r:id="rId25"/>
    <p:sldId id="318" r:id="rId26"/>
    <p:sldId id="310" r:id="rId27"/>
    <p:sldId id="321" r:id="rId28"/>
    <p:sldId id="316" r:id="rId29"/>
    <p:sldId id="317" r:id="rId30"/>
    <p:sldId id="305" r:id="rId31"/>
    <p:sldId id="308" r:id="rId32"/>
    <p:sldId id="322" r:id="rId33"/>
    <p:sldId id="304" r:id="rId34"/>
    <p:sldId id="315" r:id="rId35"/>
    <p:sldId id="273" r:id="rId3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8DCD"/>
    <a:srgbClr val="FF0000"/>
    <a:srgbClr val="006CBA"/>
    <a:srgbClr val="0069B9"/>
    <a:srgbClr val="EB45CB"/>
    <a:srgbClr val="FFCC66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ybitskaya\OPERA\Sib%20SLS\Q250-65-T-per-m\Gradient-of-curr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64613485011031"/>
          <c:y val="5.7532183989543802E-2"/>
          <c:w val="0.79983725684675022"/>
          <c:h val="0.7234387604531912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Лист1!$A$4:$A$8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8.6999999999999993</c:v>
                </c:pt>
                <c:pt idx="3">
                  <c:v>10</c:v>
                </c:pt>
                <c:pt idx="4">
                  <c:v>13</c:v>
                </c:pt>
              </c:numCache>
            </c:numRef>
          </c:xVal>
          <c:yVal>
            <c:numRef>
              <c:f>Лист1!$C$4:$C$8</c:f>
              <c:numCache>
                <c:formatCode>General</c:formatCode>
                <c:ptCount val="5"/>
                <c:pt idx="0">
                  <c:v>20.92</c:v>
                </c:pt>
                <c:pt idx="1">
                  <c:v>34.950000000000003</c:v>
                </c:pt>
                <c:pt idx="2">
                  <c:v>60.2</c:v>
                </c:pt>
                <c:pt idx="3">
                  <c:v>67.27</c:v>
                </c:pt>
                <c:pt idx="4">
                  <c:v>78.849999999999994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752-4A87-9CF7-32F2841C0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314032"/>
        <c:axId val="208322656"/>
      </c:scatterChart>
      <c:valAx>
        <c:axId val="208314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I, A/mm2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3149463687465389"/>
              <c:y val="0.869138483086312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322656"/>
        <c:crosses val="autoZero"/>
        <c:crossBetween val="midCat"/>
      </c:valAx>
      <c:valAx>
        <c:axId val="20832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G, T/m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314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23B45-8B2C-4256-8E20-A8B1F98414E4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B569C-8BC1-42EC-AEF3-D389D0D9C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040D-41EF-47ED-997D-05663FAEBCA4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3D782-3114-43C7-85B7-764B72AB8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7660-8EEE-485A-9021-4E79C3F89501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4D4D-31A3-4BF6-9BB3-9542C5218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17F6-366B-4EC7-A9D1-0B3BB0A9AFC4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9CF7-D535-4844-95D8-FAD5D7821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B22F1-91CA-4422-89A4-1AB8E691B51F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37197-E22C-4F15-8164-AAD3C80F5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23065-1F82-4308-AE28-C6042069033A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3A30D-4D14-42CC-9517-65655D2289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FBD6-4E11-49C5-A778-C6EF21D51216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00FE1-FC7C-4B69-AB15-5E8CAB7D0B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4777C-1F36-4C7C-B0FE-164DA1DDF1DF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2AF9F-7232-4694-AC25-6D84BA893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2EA39-7334-448A-9DE4-02778574DAF4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5874-FA75-4872-A734-9E07DF7B2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B7C46-93DB-4C65-93DE-B074FA684CDD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EA21-5DAD-46FB-B557-2916798A4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3F61C-6428-4EA0-A0AB-6D44C3B1871D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A89D4-B55B-4D43-9BCA-48B4DDC70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D4B2D1-7EFD-4A38-8DA6-03D8DD913FE5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EA5AC0-479E-4813-BE8A-D5FEB0588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3"/>
          <p:cNvSpPr>
            <a:spLocks noChangeArrowheads="1"/>
          </p:cNvSpPr>
          <p:nvPr/>
        </p:nvSpPr>
        <p:spPr bwMode="auto">
          <a:xfrm>
            <a:off x="5032376" y="3883033"/>
            <a:ext cx="700217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libri" pitchFamily="34" charset="0"/>
              </a:rPr>
              <a:t>G.Baranov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A.Bogomyagkov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V.Bukhtiarov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S.Gurov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G.Gusev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K.Karyukina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V.Kiselev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A.Krasnov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G.Kulipanov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V.Kuzminykh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A.Levichev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E.Levichev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P.Logachev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N.Mezentsev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I.Morozov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I.Okunev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P.Piminov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Y.Rakshun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T.Rybitskaya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V.Shkaruba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S.Sinyatkin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M.Skamarokha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A.Starostenko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A.Tribendis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A.Tsyganov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N.Vinokurov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P.Vobly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A.Zhuravlev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K.Zolotarev</a:t>
            </a:r>
            <a:r>
              <a:rPr lang="en-U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I.Zubavichus</a:t>
            </a:r>
            <a:r>
              <a:rPr lang="en-US" sz="2000" dirty="0" smtClean="0">
                <a:latin typeface="Calibri" pitchFamily="34" charset="0"/>
              </a:rPr>
              <a:t> et.al.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433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465455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18" y="507066"/>
            <a:ext cx="2614104" cy="835312"/>
          </a:xfrm>
          <a:prstGeom prst="rect">
            <a:avLst/>
          </a:prstGeom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5032376" y="1677055"/>
            <a:ext cx="652231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ru-RU" sz="4000" b="1" dirty="0" smtClean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SKIF </a:t>
            </a:r>
            <a:r>
              <a:rPr lang="en-US" altLang="ru-RU" sz="4000" b="1" dirty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  <a:sym typeface="Symbol" panose="05050102010706020507" pitchFamily="18" charset="2"/>
              </a:rPr>
              <a:t></a:t>
            </a:r>
            <a:r>
              <a:rPr lang="en-US" altLang="ru-RU" sz="4000" b="1" dirty="0" smtClean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 Fourth </a:t>
            </a:r>
            <a:r>
              <a:rPr lang="en-US" altLang="ru-RU" sz="4000" b="1" dirty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generation synchrotron </a:t>
            </a:r>
            <a:r>
              <a:rPr lang="en-US" altLang="ru-RU" sz="4000" b="1" dirty="0" smtClean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light </a:t>
            </a:r>
            <a:r>
              <a:rPr lang="en-US" altLang="ru-RU" sz="4000" b="1" dirty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source </a:t>
            </a:r>
            <a:r>
              <a:rPr lang="en-US" altLang="ru-RU" sz="4000" b="1" dirty="0" smtClean="0">
                <a:solidFill>
                  <a:srgbClr val="0070C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in Novosibirsk</a:t>
            </a:r>
            <a:endParaRPr lang="ru-RU" altLang="ru-RU" sz="4000" b="1" dirty="0">
              <a:solidFill>
                <a:srgbClr val="0070C0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01" t="4894" r="19118" b="8522"/>
          <a:stretch/>
        </p:blipFill>
        <p:spPr>
          <a:xfrm>
            <a:off x="485363" y="1834134"/>
            <a:ext cx="5271706" cy="4310317"/>
          </a:xfrm>
          <a:prstGeom prst="rect">
            <a:avLst/>
          </a:prstGeom>
        </p:spPr>
      </p:pic>
      <p:sp>
        <p:nvSpPr>
          <p:cNvPr id="23554" name="Прямоугольник 35"/>
          <p:cNvSpPr>
            <a:spLocks noChangeArrowheads="1"/>
          </p:cNvSpPr>
          <p:nvPr/>
        </p:nvSpPr>
        <p:spPr bwMode="auto">
          <a:xfrm>
            <a:off x="2652776" y="1565275"/>
            <a:ext cx="654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6 m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23555" name="Прямоугольник 36"/>
          <p:cNvSpPr>
            <a:spLocks noChangeArrowheads="1"/>
          </p:cNvSpPr>
          <p:nvPr/>
        </p:nvSpPr>
        <p:spPr bwMode="auto">
          <a:xfrm rot="-5400000">
            <a:off x="1837235" y="3493442"/>
            <a:ext cx="2175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x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/ </a:t>
            </a:r>
            <a:r>
              <a:rPr lang="en-US" sz="2400" baseline="-250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y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=13/1.9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m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23556" name="Прямоугольник 40"/>
          <p:cNvSpPr>
            <a:spLocks noChangeArrowheads="1"/>
          </p:cNvSpPr>
          <p:nvPr/>
        </p:nvSpPr>
        <p:spPr bwMode="auto">
          <a:xfrm>
            <a:off x="6083300" y="1343025"/>
            <a:ext cx="5734050" cy="48936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6-m-long dispersion-free straight section with two quadrupole doublets </a:t>
            </a:r>
            <a:r>
              <a:rPr lang="en-US" sz="2400" dirty="0" smtClean="0">
                <a:latin typeface="Calibri" pitchFamily="34" charset="0"/>
              </a:rPr>
              <a:t>(</a:t>
            </a:r>
            <a:r>
              <a:rPr lang="en-US" sz="2400" dirty="0">
                <a:latin typeface="Calibri" pitchFamily="34" charset="0"/>
              </a:rPr>
              <a:t>double doublet or DD section) accommodates </a:t>
            </a:r>
            <a:r>
              <a:rPr lang="en-US" sz="2400" dirty="0" err="1">
                <a:latin typeface="Calibri" pitchFamily="34" charset="0"/>
              </a:rPr>
              <a:t>undulators</a:t>
            </a:r>
            <a:r>
              <a:rPr lang="en-US" sz="2400" dirty="0">
                <a:latin typeface="Calibri" pitchFamily="34" charset="0"/>
              </a:rPr>
              <a:t>, relatively low field wigglers (~4.5 T 50 mm period 2 m long wiggler does not increase but decrease emittance), injection and RF equipment.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err="1">
                <a:latin typeface="Calibri" pitchFamily="34" charset="0"/>
              </a:rPr>
              <a:t>Beta_y</a:t>
            </a:r>
            <a:r>
              <a:rPr lang="en-US" sz="2400" baseline="30000" dirty="0">
                <a:latin typeface="Calibri" pitchFamily="34" charset="0"/>
              </a:rPr>
              <a:t>*</a:t>
            </a:r>
            <a:r>
              <a:rPr lang="en-US" sz="2400" dirty="0">
                <a:latin typeface="Calibri" pitchFamily="34" charset="0"/>
              </a:rPr>
              <a:t> is low enough to suppress optic distortion caused by insertion devices. </a:t>
            </a:r>
            <a:r>
              <a:rPr lang="en-US" sz="2400" dirty="0" err="1">
                <a:latin typeface="Calibri" pitchFamily="34" charset="0"/>
              </a:rPr>
              <a:t>Beta_x</a:t>
            </a:r>
            <a:r>
              <a:rPr lang="en-US" sz="2400" baseline="30000" dirty="0">
                <a:latin typeface="Calibri" pitchFamily="34" charset="0"/>
              </a:rPr>
              <a:t>*</a:t>
            </a:r>
            <a:r>
              <a:rPr lang="en-US" sz="2400" dirty="0">
                <a:latin typeface="Calibri" pitchFamily="34" charset="0"/>
              </a:rPr>
              <a:t> is large enough for traditional injection with horizontal bump of stored beam.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23557" name="Прямоугольник 13"/>
          <p:cNvSpPr>
            <a:spLocks noChangeArrowheads="1"/>
          </p:cNvSpPr>
          <p:nvPr/>
        </p:nvSpPr>
        <p:spPr bwMode="auto">
          <a:xfrm>
            <a:off x="681038" y="265113"/>
            <a:ext cx="5118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High </a:t>
            </a:r>
            <a:r>
              <a:rPr lang="en-US" sz="3600" b="1">
                <a:solidFill>
                  <a:srgbClr val="0070C0"/>
                </a:solidFill>
                <a:latin typeface="Book Antiqua" pitchFamily="18" charset="0"/>
                <a:sym typeface="Symbol" pitchFamily="18" charset="2"/>
              </a:rPr>
              <a:t></a:t>
            </a:r>
            <a:r>
              <a:rPr lang="en-US" sz="3600" b="1" baseline="-25000">
                <a:solidFill>
                  <a:srgbClr val="0070C0"/>
                </a:solidFill>
                <a:latin typeface="Book Antiqua" pitchFamily="18" charset="0"/>
                <a:sym typeface="Symbol" pitchFamily="18" charset="2"/>
              </a:rPr>
              <a:t>x</a:t>
            </a:r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 straight section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 rot="16200000">
            <a:off x="1185926" y="1304925"/>
            <a:ext cx="277813" cy="5889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 rot="16200000">
            <a:off x="4493483" y="1270793"/>
            <a:ext cx="279400" cy="5889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 rot="16200000">
            <a:off x="1882838" y="1304926"/>
            <a:ext cx="277813" cy="5889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 rot="16200000">
            <a:off x="3796570" y="1280319"/>
            <a:ext cx="279400" cy="5889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Прямоугольник 4"/>
          <p:cNvSpPr>
            <a:spLocks noChangeArrowheads="1"/>
          </p:cNvSpPr>
          <p:nvPr/>
        </p:nvSpPr>
        <p:spPr bwMode="auto">
          <a:xfrm>
            <a:off x="1727264" y="796925"/>
            <a:ext cx="698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Disp.</a:t>
            </a:r>
          </a:p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supp.</a:t>
            </a:r>
            <a:endParaRPr lang="ru-RU">
              <a:latin typeface="Calibri" pitchFamily="34" charset="0"/>
            </a:endParaRPr>
          </a:p>
        </p:txBody>
      </p:sp>
      <p:sp>
        <p:nvSpPr>
          <p:cNvPr id="23563" name="Прямоугольник 14"/>
          <p:cNvSpPr>
            <a:spLocks noChangeArrowheads="1"/>
          </p:cNvSpPr>
          <p:nvPr/>
        </p:nvSpPr>
        <p:spPr bwMode="auto">
          <a:xfrm>
            <a:off x="3643376" y="803275"/>
            <a:ext cx="6969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Disp.</a:t>
            </a:r>
          </a:p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supp.</a:t>
            </a:r>
            <a:endParaRPr lang="ru-RU">
              <a:latin typeface="Calibri" pitchFamily="34" charset="0"/>
            </a:endParaRPr>
          </a:p>
        </p:txBody>
      </p:sp>
      <p:sp>
        <p:nvSpPr>
          <p:cNvPr id="23564" name="Прямоугольник 15"/>
          <p:cNvSpPr>
            <a:spLocks noChangeArrowheads="1"/>
          </p:cNvSpPr>
          <p:nvPr/>
        </p:nvSpPr>
        <p:spPr bwMode="auto">
          <a:xfrm>
            <a:off x="1090676" y="1085850"/>
            <a:ext cx="528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Cell</a:t>
            </a:r>
          </a:p>
        </p:txBody>
      </p:sp>
      <p:sp>
        <p:nvSpPr>
          <p:cNvPr id="23565" name="Прямоугольник 16"/>
          <p:cNvSpPr>
            <a:spLocks noChangeArrowheads="1"/>
          </p:cNvSpPr>
          <p:nvPr/>
        </p:nvSpPr>
        <p:spPr bwMode="auto">
          <a:xfrm>
            <a:off x="4368864" y="1071563"/>
            <a:ext cx="528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Cell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" y="2367439"/>
            <a:ext cx="419100" cy="1238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31772" r="-1"/>
          <a:stretch/>
        </p:blipFill>
        <p:spPr>
          <a:xfrm>
            <a:off x="5769864" y="2283905"/>
            <a:ext cx="266447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415" t="5136" r="18691" b="9128"/>
          <a:stretch/>
        </p:blipFill>
        <p:spPr>
          <a:xfrm>
            <a:off x="466344" y="1852163"/>
            <a:ext cx="5198175" cy="4380925"/>
          </a:xfrm>
          <a:prstGeom prst="rect">
            <a:avLst/>
          </a:prstGeom>
        </p:spPr>
      </p:pic>
      <p:sp>
        <p:nvSpPr>
          <p:cNvPr id="24578" name="Прямоугольник 31"/>
          <p:cNvSpPr>
            <a:spLocks noChangeArrowheads="1"/>
          </p:cNvSpPr>
          <p:nvPr/>
        </p:nvSpPr>
        <p:spPr bwMode="auto">
          <a:xfrm>
            <a:off x="2349818" y="1454208"/>
            <a:ext cx="1111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 4.24 m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24579" name="Прямоугольник 32"/>
          <p:cNvSpPr>
            <a:spLocks noChangeArrowheads="1"/>
          </p:cNvSpPr>
          <p:nvPr/>
        </p:nvSpPr>
        <p:spPr bwMode="auto">
          <a:xfrm rot="-5400000">
            <a:off x="1724468" y="3571828"/>
            <a:ext cx="2252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x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/ </a:t>
            </a:r>
            <a:r>
              <a:rPr lang="en-US" sz="2400" baseline="-250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y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=0.7/3.5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m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24580" name="Прямоугольник 14"/>
          <p:cNvSpPr>
            <a:spLocks noChangeArrowheads="1"/>
          </p:cNvSpPr>
          <p:nvPr/>
        </p:nvSpPr>
        <p:spPr bwMode="auto">
          <a:xfrm>
            <a:off x="681038" y="265113"/>
            <a:ext cx="4964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Low </a:t>
            </a:r>
            <a:r>
              <a:rPr lang="en-US" sz="3600" b="1">
                <a:solidFill>
                  <a:srgbClr val="0070C0"/>
                </a:solidFill>
                <a:latin typeface="Book Antiqua" pitchFamily="18" charset="0"/>
                <a:sym typeface="Symbol" pitchFamily="18" charset="2"/>
              </a:rPr>
              <a:t></a:t>
            </a:r>
            <a:r>
              <a:rPr lang="en-US" sz="3600" b="1" baseline="-25000">
                <a:solidFill>
                  <a:srgbClr val="0070C0"/>
                </a:solidFill>
                <a:latin typeface="Book Antiqua" pitchFamily="18" charset="0"/>
                <a:sym typeface="Symbol" pitchFamily="18" charset="2"/>
              </a:rPr>
              <a:t>x</a:t>
            </a:r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 straight section</a:t>
            </a:r>
          </a:p>
        </p:txBody>
      </p:sp>
      <p:sp>
        <p:nvSpPr>
          <p:cNvPr id="24581" name="Прямоугольник 15"/>
          <p:cNvSpPr>
            <a:spLocks noChangeArrowheads="1"/>
          </p:cNvSpPr>
          <p:nvPr/>
        </p:nvSpPr>
        <p:spPr bwMode="auto">
          <a:xfrm>
            <a:off x="5945188" y="2311400"/>
            <a:ext cx="5734050" cy="3416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Strong field (7-8 T) wigglers/shifters being installed in the high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x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section may increase the beam emittance. To prevent it a low 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x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section is designed by installing 2 additional quadrupoles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(double triplet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or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DT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section). </a:t>
            </a:r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Only gradients in the straight section are changed slightly. All other magnets are identical to the DD-section solution.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 rot="16200000">
            <a:off x="1213358" y="1329367"/>
            <a:ext cx="277813" cy="5889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 rot="16200000">
            <a:off x="4356323" y="1295235"/>
            <a:ext cx="279400" cy="5889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 rot="16200000">
            <a:off x="1910270" y="1329368"/>
            <a:ext cx="277813" cy="5889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 rot="16200000">
            <a:off x="3659410" y="1304761"/>
            <a:ext cx="279400" cy="5889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1754696" y="821367"/>
            <a:ext cx="698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Disp.</a:t>
            </a:r>
          </a:p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supp.</a:t>
            </a:r>
            <a:endParaRPr lang="ru-RU">
              <a:latin typeface="Calibri" pitchFamily="34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3506216" y="827717"/>
            <a:ext cx="6969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Disp.</a:t>
            </a:r>
          </a:p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supp.</a:t>
            </a:r>
            <a:endParaRPr lang="ru-RU">
              <a:latin typeface="Calibri" pitchFamily="34" charset="0"/>
            </a:endParaRPr>
          </a:p>
        </p:txBody>
      </p:sp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1118108" y="1110292"/>
            <a:ext cx="528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Cell</a:t>
            </a:r>
          </a:p>
        </p:txBody>
      </p:sp>
      <p:sp>
        <p:nvSpPr>
          <p:cNvPr id="15" name="Прямоугольник 16"/>
          <p:cNvSpPr>
            <a:spLocks noChangeArrowheads="1"/>
          </p:cNvSpPr>
          <p:nvPr/>
        </p:nvSpPr>
        <p:spPr bwMode="auto">
          <a:xfrm>
            <a:off x="4231704" y="1096005"/>
            <a:ext cx="528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3"/>
          <p:cNvSpPr>
            <a:spLocks noChangeArrowheads="1"/>
          </p:cNvSpPr>
          <p:nvPr/>
        </p:nvSpPr>
        <p:spPr bwMode="auto">
          <a:xfrm>
            <a:off x="681038" y="265113"/>
            <a:ext cx="3186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Super-periods</a:t>
            </a:r>
          </a:p>
        </p:txBody>
      </p:sp>
      <p:sp>
        <p:nvSpPr>
          <p:cNvPr id="25603" name="Прямоугольник 17"/>
          <p:cNvSpPr>
            <a:spLocks noChangeArrowheads="1"/>
          </p:cNvSpPr>
          <p:nvPr/>
        </p:nvSpPr>
        <p:spPr bwMode="auto">
          <a:xfrm>
            <a:off x="8167688" y="6001957"/>
            <a:ext cx="1387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DT-solution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5604" name="Прямоугольник 18"/>
          <p:cNvSpPr>
            <a:spLocks noChangeArrowheads="1"/>
          </p:cNvSpPr>
          <p:nvPr/>
        </p:nvSpPr>
        <p:spPr bwMode="auto">
          <a:xfrm rot="-5400000">
            <a:off x="630238" y="1285875"/>
            <a:ext cx="615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LS 6m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05" name="Прямоугольник 19"/>
          <p:cNvSpPr>
            <a:spLocks noChangeArrowheads="1"/>
          </p:cNvSpPr>
          <p:nvPr/>
        </p:nvSpPr>
        <p:spPr bwMode="auto">
          <a:xfrm rot="-5400000">
            <a:off x="2411413" y="1281112"/>
            <a:ext cx="615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LS 6m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06" name="Прямоугольник 20"/>
          <p:cNvSpPr>
            <a:spLocks noChangeArrowheads="1"/>
          </p:cNvSpPr>
          <p:nvPr/>
        </p:nvSpPr>
        <p:spPr bwMode="auto">
          <a:xfrm rot="-5400000">
            <a:off x="4242594" y="1289844"/>
            <a:ext cx="6159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LS 6m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07" name="Прямоугольник 21"/>
          <p:cNvSpPr>
            <a:spLocks noChangeArrowheads="1"/>
          </p:cNvSpPr>
          <p:nvPr/>
        </p:nvSpPr>
        <p:spPr bwMode="auto">
          <a:xfrm rot="-5400000">
            <a:off x="6429376" y="1323975"/>
            <a:ext cx="615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LS 6m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08" name="Прямоугольник 22"/>
          <p:cNvSpPr>
            <a:spLocks noChangeArrowheads="1"/>
          </p:cNvSpPr>
          <p:nvPr/>
        </p:nvSpPr>
        <p:spPr bwMode="auto">
          <a:xfrm rot="-5400000">
            <a:off x="10207626" y="1266825"/>
            <a:ext cx="615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LS 6m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09" name="Прямоугольник 24"/>
          <p:cNvSpPr>
            <a:spLocks noChangeArrowheads="1"/>
          </p:cNvSpPr>
          <p:nvPr/>
        </p:nvSpPr>
        <p:spPr bwMode="auto">
          <a:xfrm rot="-5400000">
            <a:off x="7219157" y="1202531"/>
            <a:ext cx="887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HFM 2.1T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10" name="Прямоугольник 25"/>
          <p:cNvSpPr>
            <a:spLocks noChangeArrowheads="1"/>
          </p:cNvSpPr>
          <p:nvPr/>
        </p:nvSpPr>
        <p:spPr bwMode="auto">
          <a:xfrm rot="-5400000">
            <a:off x="8216107" y="1246981"/>
            <a:ext cx="849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SS 4.24m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11" name="Прямоугольник 26"/>
          <p:cNvSpPr>
            <a:spLocks noChangeArrowheads="1"/>
          </p:cNvSpPr>
          <p:nvPr/>
        </p:nvSpPr>
        <p:spPr bwMode="auto">
          <a:xfrm rot="-5400000">
            <a:off x="9192419" y="1240631"/>
            <a:ext cx="852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LFM 0.5T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12" name="Прямоугольник 27"/>
          <p:cNvSpPr>
            <a:spLocks noChangeArrowheads="1"/>
          </p:cNvSpPr>
          <p:nvPr/>
        </p:nvSpPr>
        <p:spPr bwMode="auto">
          <a:xfrm rot="-5400000">
            <a:off x="3234532" y="1246981"/>
            <a:ext cx="852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LFM 0.5T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14" name="Прямоугольник 28"/>
          <p:cNvSpPr>
            <a:spLocks noChangeArrowheads="1"/>
          </p:cNvSpPr>
          <p:nvPr/>
        </p:nvSpPr>
        <p:spPr bwMode="auto">
          <a:xfrm rot="-5400000">
            <a:off x="1339057" y="1246981"/>
            <a:ext cx="887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HFM 2.1T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5615" name="Прямоугольник 29"/>
          <p:cNvSpPr>
            <a:spLocks noChangeArrowheads="1"/>
          </p:cNvSpPr>
          <p:nvPr/>
        </p:nvSpPr>
        <p:spPr bwMode="auto">
          <a:xfrm>
            <a:off x="2008188" y="6097588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DD-solution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415" t="5014" r="19289" b="8886"/>
          <a:stretch/>
        </p:blipFill>
        <p:spPr>
          <a:xfrm>
            <a:off x="395893" y="1751013"/>
            <a:ext cx="4808440" cy="4451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586" t="5257" r="19204" b="9732"/>
          <a:stretch/>
        </p:blipFill>
        <p:spPr>
          <a:xfrm>
            <a:off x="6209854" y="1779905"/>
            <a:ext cx="5000689" cy="4317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0"/>
          <p:cNvSpPr>
            <a:spLocks noChangeArrowheads="1"/>
          </p:cNvSpPr>
          <p:nvPr/>
        </p:nvSpPr>
        <p:spPr bwMode="auto">
          <a:xfrm>
            <a:off x="5423430" y="1395942"/>
            <a:ext cx="6170612" cy="4154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Lattice type: 7B </a:t>
            </a:r>
            <a:r>
              <a:rPr lang="en-US" sz="2000" dirty="0" err="1">
                <a:latin typeface="Calibri" pitchFamily="34" charset="0"/>
              </a:rPr>
              <a:t>Achromat</a:t>
            </a:r>
            <a:endParaRPr lang="en-US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Symmetry</a:t>
            </a:r>
            <a:r>
              <a:rPr lang="en-US" sz="2000" dirty="0">
                <a:latin typeface="Calibri" pitchFamily="34" charset="0"/>
              </a:rPr>
              <a:t>: 16 (DD sections) or 8 (DT sections), TBD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1 </a:t>
            </a:r>
            <a:r>
              <a:rPr lang="en-US" sz="2000" dirty="0">
                <a:latin typeface="Calibri" pitchFamily="34" charset="0"/>
              </a:rPr>
              <a:t>straight section for main </a:t>
            </a:r>
            <a:r>
              <a:rPr lang="en-US" sz="2000" dirty="0" smtClean="0">
                <a:latin typeface="Calibri" pitchFamily="34" charset="0"/>
              </a:rPr>
              <a:t>RF, 1 </a:t>
            </a:r>
            <a:r>
              <a:rPr lang="en-US" sz="2000" dirty="0">
                <a:latin typeface="Calibri" pitchFamily="34" charset="0"/>
              </a:rPr>
              <a:t>straight section for injection and </a:t>
            </a:r>
            <a:r>
              <a:rPr lang="en-US" sz="2000" dirty="0" smtClean="0">
                <a:latin typeface="Calibri" pitchFamily="34" charset="0"/>
              </a:rPr>
              <a:t>3hRF, 14 </a:t>
            </a:r>
            <a:r>
              <a:rPr lang="en-US" sz="2000" dirty="0">
                <a:latin typeface="Calibri" pitchFamily="34" charset="0"/>
              </a:rPr>
              <a:t>straight sections for IDs</a:t>
            </a:r>
            <a:endParaRPr lang="ru-RU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itchFamily="34" charset="0"/>
              </a:rPr>
              <a:t>Linac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2856 МГц/8 = 357 </a:t>
            </a:r>
            <a:r>
              <a:rPr lang="en-US" sz="2000" dirty="0">
                <a:latin typeface="Calibri" pitchFamily="34" charset="0"/>
              </a:rPr>
              <a:t>MHz</a:t>
            </a:r>
            <a:endParaRPr lang="ru-RU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Synchrotron</a:t>
            </a:r>
            <a:r>
              <a:rPr lang="ru-RU" sz="2000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158.7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6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m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 (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harmonic number 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189)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sym typeface="Symbol" pitchFamily="18" charset="2"/>
              </a:rPr>
              <a:t>SKIF</a:t>
            </a:r>
            <a:r>
              <a:rPr lang="ru-RU" sz="20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158.76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m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 х 3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 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= 476.14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m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 (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harmonic number 567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)</a:t>
            </a:r>
            <a:endParaRPr lang="en-US" sz="2000" dirty="0">
              <a:latin typeface="Calibri" pitchFamily="34" charset="0"/>
              <a:sym typeface="Symbol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sym typeface="Symbol" pitchFamily="18" charset="2"/>
              </a:rPr>
              <a:t>14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beamlines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from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 wigglers and undulators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itchFamily="34" charset="0"/>
                <a:sym typeface="Symbol" pitchFamily="18" charset="2"/>
              </a:rPr>
              <a:t>8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hard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X-ray beamlines from 2.1 T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magnets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(can be increased up to 16 if necessary)</a:t>
            </a:r>
            <a:endParaRPr lang="en-US" sz="2000" dirty="0">
              <a:solidFill>
                <a:srgbClr val="FF0000"/>
              </a:solidFill>
              <a:latin typeface="Calibri" pitchFamily="34" charset="0"/>
              <a:sym typeface="Symbol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sym typeface="Symbol" pitchFamily="18" charset="2"/>
              </a:rPr>
              <a:t>8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soft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X-ray beamlines from 0.52 T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magnets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(can be increased up to 16 if necessary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In total, there are 46 beam lines </a:t>
            </a:r>
            <a:endParaRPr lang="ru-RU" sz="2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6626" name="Прямоугольник 14"/>
          <p:cNvSpPr>
            <a:spLocks noChangeArrowheads="1"/>
          </p:cNvSpPr>
          <p:nvPr/>
        </p:nvSpPr>
        <p:spPr bwMode="auto">
          <a:xfrm>
            <a:off x="681038" y="265113"/>
            <a:ext cx="52371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Parameters and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3924522"/>
                  </p:ext>
                </p:extLst>
              </p:nvPr>
            </p:nvGraphicFramePr>
            <p:xfrm>
              <a:off x="681038" y="1108075"/>
              <a:ext cx="4511675" cy="531225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63863">
                      <a:extLst>
                        <a:ext uri="{9D8B030D-6E8A-4147-A177-3AD203B41FA5}">
                          <a16:colId xmlns="" xmlns:a16="http://schemas.microsoft.com/office/drawing/2014/main" val="3295329775"/>
                        </a:ext>
                      </a:extLst>
                    </a:gridCol>
                    <a:gridCol w="2047812">
                      <a:extLst>
                        <a:ext uri="{9D8B030D-6E8A-4147-A177-3AD203B41FA5}">
                          <a16:colId xmlns="" xmlns:a16="http://schemas.microsoft.com/office/drawing/2014/main" val="2655068953"/>
                        </a:ext>
                      </a:extLst>
                    </a:gridCol>
                  </a:tblGrid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</a:t>
                          </a:r>
                          <a:r>
                            <a:rPr lang="en-US" sz="1600" u="none" strike="noStrike" spc="60" baseline="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energyt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GeV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2509546353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Circumference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476.14 m</a:t>
                          </a:r>
                          <a:endParaRPr lang="en-US" sz="1600" b="0" i="0" u="none" strike="noStrike" spc="60" baseline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3568266107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Revolution period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1.59 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µsec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80098532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Symmetry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16DD 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(or 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DD/8DT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446822959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Horizontal emittance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 pm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·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rad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409624893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spread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9.44·10</a:t>
                          </a:r>
                          <a:r>
                            <a:rPr lang="en-US" sz="1600" u="none" strike="noStrike" spc="60" baseline="30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ru-RU" sz="1600" u="none" strike="noStrike" spc="60" baseline="30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1600" b="0" i="0" u="none" strike="noStrike" spc="60" baseline="300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3176143308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loss/turn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 </a:t>
                          </a:r>
                          <a:r>
                            <a:rPr lang="en-US" sz="1600" u="none" strike="noStrike" spc="60" baseline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3418447774"/>
                      </a:ext>
                    </a:extLst>
                  </a:tr>
                  <a:tr h="33723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Betatron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tunes (x/y)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794292276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Natural 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chromaticity (x/y)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-151 / -59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3350704534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Harmonic number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567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63028581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frequency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357 MHz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39083978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voltage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0.75 MV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300733411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acceptance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2.59 %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1510783525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Synchrotron tune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1.21·10</a:t>
                          </a:r>
                          <a:r>
                            <a:rPr lang="ru-RU" sz="1600" u="none" strike="noStrike" spc="60" baseline="30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endParaRPr lang="ru-RU" sz="1600" b="0" i="0" u="none" strike="noStrike" spc="60" baseline="300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203467792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Partition number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b="0" i="1" u="none" strike="noStrike" spc="60" baseline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2.05 / 0.95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1764656020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Damping time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u="none" strike="noStrike" spc="60" baseline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b="0" i="1" u="none" strike="noStrike" spc="60" baseline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b="0" i="1" u="none" strike="noStrike" spc="60" baseline="0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u="none" strike="noStrike" spc="60" baseline="0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u="none" strike="noStrike" spc="60" baseline="0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US" sz="1600" u="none" strike="noStrike" spc="60" baseline="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89190577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Straight section length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m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2198097131"/>
                      </a:ext>
                    </a:extLst>
                  </a:tr>
                  <a:tr h="53200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Straight section length No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</a:t>
                          </a:r>
                          <a:endParaRPr lang="en-US" sz="1600" u="none" strike="noStrike" spc="60" baseline="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 RF and injection 14 for IDs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="" xmlns:a16="http://schemas.microsoft.com/office/drawing/2014/main" val="2758012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3924522"/>
                  </p:ext>
                </p:extLst>
              </p:nvPr>
            </p:nvGraphicFramePr>
            <p:xfrm>
              <a:off x="681038" y="1108075"/>
              <a:ext cx="4511675" cy="531225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63863">
                      <a:extLst>
                        <a:ext uri="{9D8B030D-6E8A-4147-A177-3AD203B41FA5}">
                          <a16:colId xmlns:a16="http://schemas.microsoft.com/office/drawing/2014/main" xmlns="" val="3295329775"/>
                        </a:ext>
                      </a:extLst>
                    </a:gridCol>
                    <a:gridCol w="2047812">
                      <a:extLst>
                        <a:ext uri="{9D8B030D-6E8A-4147-A177-3AD203B41FA5}">
                          <a16:colId xmlns:a16="http://schemas.microsoft.com/office/drawing/2014/main" xmlns="" val="2655068953"/>
                        </a:ext>
                      </a:extLst>
                    </a:gridCol>
                  </a:tblGrid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</a:t>
                          </a:r>
                          <a:r>
                            <a:rPr lang="en-US" sz="1600" u="none" strike="noStrike" spc="60" baseline="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energyt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GeV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2509546353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Circumference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476.14 m</a:t>
                          </a:r>
                          <a:endParaRPr lang="en-US" sz="1600" b="0" i="0" u="none" strike="noStrike" spc="60" baseline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3568266107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Revolution period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1.59 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µsec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80098532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Symmetry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16DD 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(or 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DD/8DT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446822959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Horizontal emittance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 pm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·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rad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409624893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spread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9.44·10</a:t>
                          </a:r>
                          <a:r>
                            <a:rPr lang="en-US" sz="1600" u="none" strike="noStrike" spc="60" baseline="30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ru-RU" sz="1600" u="none" strike="noStrike" spc="60" baseline="30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1600" b="0" i="0" u="none" strike="noStrike" spc="60" baseline="300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3176143308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loss/turn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 </a:t>
                          </a:r>
                          <a:r>
                            <a:rPr lang="en-US" sz="1600" u="none" strike="noStrike" spc="60" baseline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3418447774"/>
                      </a:ext>
                    </a:extLst>
                  </a:tr>
                  <a:tr h="33723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Betatron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tunes (x/y)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794292276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Natural 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chromaticity (x/y)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-151 / -59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3350704534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Harmonic number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567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63028581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frequency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357 MHz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39083978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voltage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0.75 MV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300733411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acceptance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2.59 %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1510783525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Synchrotron tune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1.21·10</a:t>
                          </a:r>
                          <a:r>
                            <a:rPr lang="ru-RU" sz="1600" u="none" strike="noStrike" spc="60" baseline="30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endParaRPr lang="ru-RU" sz="1600" b="0" i="0" u="none" strike="noStrike" spc="60" baseline="300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203467792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620" marR="7620" marT="7620" marB="0" anchor="b">
                        <a:blipFill rotWithShape="0">
                          <a:blip r:embed="rId2"/>
                          <a:stretch>
                            <a:fillRect l="-247" t="-1425000" r="-83457" b="-5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2.05 / 0.95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1764656020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620" marR="7620" marT="7620" marB="0" anchor="b">
                        <a:blipFill rotWithShape="0">
                          <a:blip r:embed="rId2"/>
                          <a:stretch>
                            <a:fillRect l="-247" t="-1560465" r="-83457" b="-4302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:r>
                            <a:rPr lang="ru-RU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US" sz="1600" u="none" strike="noStrike" spc="60" baseline="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</a:t>
                          </a:r>
                          <a:endParaRPr lang="ru-RU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891905772"/>
                      </a:ext>
                    </a:extLst>
                  </a:tr>
                  <a:tr h="264742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Straight section length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m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2198097131"/>
                      </a:ext>
                    </a:extLst>
                  </a:tr>
                  <a:tr h="7391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Straight section length No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</a:t>
                          </a:r>
                          <a:endParaRPr lang="en-US" sz="1600" u="none" strike="noStrike" spc="60" baseline="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l" fontAlgn="b"/>
                          <a:r>
                            <a:rPr lang="en-US" sz="1600" u="none" strike="noStrike" spc="6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600" u="none" strike="noStrike" spc="6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 RF and injection 14 for IDs</a:t>
                          </a:r>
                          <a:endParaRPr lang="en-US" sz="1600" b="0" i="0" u="none" strike="noStrike" spc="60" baseline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b"/>
                    </a:tc>
                    <a:extLst>
                      <a:ext uri="{0D108BD9-81ED-4DB2-BD59-A6C34878D82A}">
                        <a16:rowId xmlns:a16="http://schemas.microsoft.com/office/drawing/2014/main" xmlns="" val="2758012514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77" y="2336703"/>
            <a:ext cx="4174203" cy="3211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37" y="2376364"/>
            <a:ext cx="4930108" cy="3221004"/>
          </a:xfrm>
          <a:prstGeom prst="rect">
            <a:avLst/>
          </a:prstGeom>
        </p:spPr>
      </p:pic>
      <p:sp>
        <p:nvSpPr>
          <p:cNvPr id="27649" name="Прямоугольник 15"/>
          <p:cNvSpPr>
            <a:spLocks noChangeArrowheads="1"/>
          </p:cNvSpPr>
          <p:nvPr/>
        </p:nvSpPr>
        <p:spPr bwMode="auto">
          <a:xfrm>
            <a:off x="9453563" y="793750"/>
            <a:ext cx="15001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Calibri" pitchFamily="34" charset="0"/>
              </a:rPr>
              <a:t>Квадруполь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30 мм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70 Т/м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300 А х 10 витков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8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mm SR gap</a:t>
            </a:r>
            <a:endParaRPr 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650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4D </a:t>
            </a:r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DA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477838" y="1012825"/>
            <a:ext cx="11399837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Nonlinear beam dynamics was carefully studied with MAD-X, Accelerator Toolbox and two in house accelerator development </a:t>
            </a:r>
            <a:r>
              <a:rPr lang="en-US" sz="2400" dirty="0" smtClean="0">
                <a:latin typeface="Calibri" pitchFamily="34" charset="0"/>
              </a:rPr>
              <a:t>codes. </a:t>
            </a:r>
            <a:r>
              <a:rPr lang="en-US" sz="2400" dirty="0">
                <a:latin typeface="Calibri" pitchFamily="34" charset="0"/>
              </a:rPr>
              <a:t>Correspondence is </a:t>
            </a:r>
            <a:r>
              <a:rPr lang="en-US" sz="2400" dirty="0" smtClean="0">
                <a:latin typeface="Calibri" pitchFamily="34" charset="0"/>
              </a:rPr>
              <a:t>very </a:t>
            </a:r>
            <a:r>
              <a:rPr lang="en-US" sz="2400" dirty="0">
                <a:latin typeface="Calibri" pitchFamily="34" charset="0"/>
              </a:rPr>
              <a:t>good.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938213" y="5549900"/>
            <a:ext cx="9409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MAD-X   On-energy transverse dynamic aperture for two families chromatic </a:t>
            </a:r>
            <a:r>
              <a:rPr lang="en-US" dirty="0" err="1">
                <a:latin typeface="Calibri" pitchFamily="34" charset="0"/>
              </a:rPr>
              <a:t>sextupoles</a:t>
            </a:r>
            <a:r>
              <a:rPr lang="en-US" dirty="0">
                <a:latin typeface="Calibri" pitchFamily="34" charset="0"/>
              </a:rPr>
              <a:t> in the cells.</a:t>
            </a:r>
          </a:p>
          <a:p>
            <a:r>
              <a:rPr lang="en-US" dirty="0">
                <a:latin typeface="Calibri" pitchFamily="34" charset="0"/>
              </a:rPr>
              <a:t>DD lattice, observation in the middle of the straight section.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7653" name="Прямоугольник 19"/>
          <p:cNvSpPr>
            <a:spLocks noChangeArrowheads="1"/>
          </p:cNvSpPr>
          <p:nvPr/>
        </p:nvSpPr>
        <p:spPr bwMode="auto">
          <a:xfrm>
            <a:off x="2099080" y="1884085"/>
            <a:ext cx="72710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Particles stable for 2048 turns.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Here and below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</a:t>
            </a:r>
            <a:r>
              <a:rPr lang="en-US" sz="2000" baseline="-25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x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 =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13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m, </a:t>
            </a:r>
            <a:r>
              <a:rPr lang="en-US" sz="2000" baseline="-25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y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 =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1.9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m 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7655" name="Прямоугольник 20"/>
          <p:cNvSpPr>
            <a:spLocks noChangeArrowheads="1"/>
          </p:cNvSpPr>
          <p:nvPr/>
        </p:nvSpPr>
        <p:spPr bwMode="auto">
          <a:xfrm>
            <a:off x="8311967" y="4855695"/>
            <a:ext cx="2116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Ax = -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1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0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…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12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mm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7581900" y="5238750"/>
            <a:ext cx="2693670" cy="1905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384218" y="5068573"/>
            <a:ext cx="2687654" cy="6483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Прямоугольник 24"/>
          <p:cNvSpPr>
            <a:spLocks noChangeArrowheads="1"/>
          </p:cNvSpPr>
          <p:nvPr/>
        </p:nvSpPr>
        <p:spPr bwMode="auto">
          <a:xfrm>
            <a:off x="2783442" y="4605053"/>
            <a:ext cx="2116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Ax =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-10…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12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mm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1026573" y="2705353"/>
            <a:ext cx="17018" cy="2563405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1" name="Прямоугольник 27"/>
          <p:cNvSpPr>
            <a:spLocks noChangeArrowheads="1"/>
          </p:cNvSpPr>
          <p:nvPr/>
        </p:nvSpPr>
        <p:spPr bwMode="auto">
          <a:xfrm rot="-5400000">
            <a:off x="41899" y="3670968"/>
            <a:ext cx="1479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Ay = </a:t>
            </a: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.5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mm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5"/>
          <p:cNvSpPr>
            <a:spLocks noChangeArrowheads="1"/>
          </p:cNvSpPr>
          <p:nvPr/>
        </p:nvSpPr>
        <p:spPr bwMode="auto">
          <a:xfrm>
            <a:off x="9453563" y="793750"/>
            <a:ext cx="15001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Calibri" pitchFamily="34" charset="0"/>
              </a:rPr>
              <a:t>Квадруполь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30 мм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70 Т/м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300 А х 10 витков</a:t>
            </a:r>
          </a:p>
          <a:p>
            <a:r>
              <a:rPr lang="ru-RU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8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mm SR gap</a:t>
            </a:r>
            <a:endParaRPr 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74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6237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Betatron tunes vs. amplitude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88596"/>
            <a:ext cx="5523442" cy="3583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8" y="1588596"/>
            <a:ext cx="5305475" cy="3577434"/>
          </a:xfrm>
          <a:prstGeom prst="rect">
            <a:avLst/>
          </a:prstGeom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52438" y="5427257"/>
            <a:ext cx="1139983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Betatron tunes as a function of the amplitude for both planes and for both DD and DT configurations.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5"/>
          <p:cNvSpPr>
            <a:spLocks noChangeArrowheads="1"/>
          </p:cNvSpPr>
          <p:nvPr/>
        </p:nvSpPr>
        <p:spPr bwMode="auto">
          <a:xfrm>
            <a:off x="9453563" y="793750"/>
            <a:ext cx="15001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itchFamily="34" charset="0"/>
              </a:rPr>
              <a:t>Квадруполь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30 мм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70 Т/м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300 А х 10 витков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8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mm SR gap</a:t>
            </a:r>
            <a:endParaRPr lang="ru-R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698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7916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Momentum aperture and bandwidth</a:t>
            </a:r>
          </a:p>
        </p:txBody>
      </p:sp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371475" y="1266825"/>
            <a:ext cx="11398250" cy="954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Main RF on (V</a:t>
            </a:r>
            <a:r>
              <a:rPr lang="en-US" sz="2800" baseline="-25000" dirty="0">
                <a:latin typeface="Calibri" pitchFamily="34" charset="0"/>
              </a:rPr>
              <a:t>1</a:t>
            </a:r>
            <a:r>
              <a:rPr lang="en-US" sz="2800" dirty="0">
                <a:latin typeface="Calibri" pitchFamily="34" charset="0"/>
              </a:rPr>
              <a:t> = 0.75 MV), 3hRF on (V</a:t>
            </a:r>
            <a:r>
              <a:rPr lang="en-US" sz="2800" baseline="-25000" dirty="0">
                <a:latin typeface="Calibri" pitchFamily="34" charset="0"/>
              </a:rPr>
              <a:t>3</a:t>
            </a:r>
            <a:r>
              <a:rPr lang="en-US" sz="2800" dirty="0">
                <a:latin typeface="Calibri" pitchFamily="34" charset="0"/>
              </a:rPr>
              <a:t> = 0.18 MV) providing threefold bunch lengthening</a:t>
            </a:r>
            <a:r>
              <a:rPr lang="en-US" sz="2800" dirty="0" smtClean="0">
                <a:latin typeface="Calibri" pitchFamily="34" charset="0"/>
              </a:rPr>
              <a:t>. </a:t>
            </a:r>
            <a:r>
              <a:rPr lang="en-US" sz="2800" dirty="0">
                <a:latin typeface="Calibri" pitchFamily="34" charset="0"/>
              </a:rPr>
              <a:t>10000 turns.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29703" name="Прямоугольник 2"/>
          <p:cNvSpPr>
            <a:spLocks noChangeArrowheads="1"/>
          </p:cNvSpPr>
          <p:nvPr/>
        </p:nvSpPr>
        <p:spPr bwMode="auto">
          <a:xfrm>
            <a:off x="207107" y="5417185"/>
            <a:ext cx="3734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Dynamic acceptance (RF off)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29704" name="Прямоугольник 19"/>
          <p:cNvSpPr>
            <a:spLocks noChangeArrowheads="1"/>
          </p:cNvSpPr>
          <p:nvPr/>
        </p:nvSpPr>
        <p:spPr bwMode="auto">
          <a:xfrm>
            <a:off x="8741157" y="5385583"/>
            <a:ext cx="221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Tune bandwidth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" y="2513371"/>
            <a:ext cx="3889118" cy="2802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63" y="2524294"/>
            <a:ext cx="4128862" cy="2788741"/>
          </a:xfrm>
          <a:prstGeom prst="rect">
            <a:avLst/>
          </a:prstGeom>
        </p:spPr>
      </p:pic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8686888" y="3226538"/>
            <a:ext cx="206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dP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/P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 -4… +2.6 %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323040" y="3656989"/>
            <a:ext cx="2731294" cy="33591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19" y="2513371"/>
            <a:ext cx="4008744" cy="2799664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1371907" y="3767056"/>
            <a:ext cx="1803093" cy="26011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572307" y="3793067"/>
            <a:ext cx="2821372" cy="0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0"/>
          <p:cNvSpPr>
            <a:spLocks noChangeArrowheads="1"/>
          </p:cNvSpPr>
          <p:nvPr/>
        </p:nvSpPr>
        <p:spPr bwMode="auto">
          <a:xfrm>
            <a:off x="1371907" y="3426593"/>
            <a:ext cx="1799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dP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/P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 -4…+6 %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" name="Прямоугольник 20"/>
          <p:cNvSpPr>
            <a:spLocks noChangeArrowheads="1"/>
          </p:cNvSpPr>
          <p:nvPr/>
        </p:nvSpPr>
        <p:spPr bwMode="auto">
          <a:xfrm>
            <a:off x="5261025" y="3426593"/>
            <a:ext cx="1633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dP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/P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sym typeface="Symbol" panose="05050102010706020507" pitchFamily="18" charset="2"/>
              </a:rPr>
              <a:t>2.5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 %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4129921" y="5424942"/>
            <a:ext cx="3706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Dynamic acceptance (RF on)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1645728"/>
            <a:ext cx="9655705" cy="4506171"/>
          </a:xfrm>
          <a:prstGeom prst="rect">
            <a:avLst/>
          </a:prstGeom>
        </p:spPr>
      </p:pic>
      <p:sp>
        <p:nvSpPr>
          <p:cNvPr id="13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55066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Horizontal aperture map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19"/>
          <p:cNvSpPr>
            <a:spLocks noChangeArrowheads="1"/>
          </p:cNvSpPr>
          <p:nvPr/>
        </p:nvSpPr>
        <p:spPr bwMode="auto">
          <a:xfrm>
            <a:off x="681038" y="1016976"/>
            <a:ext cx="5186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Tunes selection (per super-period)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5" name="Прямоугольник 19"/>
          <p:cNvSpPr>
            <a:spLocks noChangeArrowheads="1"/>
          </p:cNvSpPr>
          <p:nvPr/>
        </p:nvSpPr>
        <p:spPr bwMode="auto">
          <a:xfrm>
            <a:off x="973338" y="5995821"/>
            <a:ext cx="85638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Color indicates the horizontal DA in mm (left DT, right DD)</a:t>
            </a:r>
            <a:endParaRPr lang="ru-RU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4891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Vertical aperture map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08" y="1027480"/>
            <a:ext cx="10977892" cy="5031943"/>
          </a:xfrm>
          <a:prstGeom prst="rect">
            <a:avLst/>
          </a:prstGeom>
        </p:spPr>
      </p:pic>
      <p:sp>
        <p:nvSpPr>
          <p:cNvPr id="5" name="Прямоугольник 19"/>
          <p:cNvSpPr>
            <a:spLocks noChangeArrowheads="1"/>
          </p:cNvSpPr>
          <p:nvPr/>
        </p:nvSpPr>
        <p:spPr bwMode="auto">
          <a:xfrm>
            <a:off x="973338" y="5995821"/>
            <a:ext cx="8167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Color indicates the vertical DA in mm (left DT, right DD)</a:t>
            </a:r>
            <a:endParaRPr lang="ru-RU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47115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Energy aperture map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90" y="1144938"/>
            <a:ext cx="10981202" cy="4951062"/>
          </a:xfrm>
          <a:prstGeom prst="rect">
            <a:avLst/>
          </a:prstGeom>
        </p:spPr>
      </p:pic>
      <p:sp>
        <p:nvSpPr>
          <p:cNvPr id="7" name="Прямоугольник 19"/>
          <p:cNvSpPr>
            <a:spLocks noChangeArrowheads="1"/>
          </p:cNvSpPr>
          <p:nvPr/>
        </p:nvSpPr>
        <p:spPr bwMode="auto">
          <a:xfrm>
            <a:off x="973338" y="5995821"/>
            <a:ext cx="9003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Color indicates the energy acceptance in % (left DT, right DD)</a:t>
            </a:r>
            <a:endParaRPr lang="ru-RU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77680"/>
            <a:ext cx="8483600" cy="51284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22085" y="763038"/>
            <a:ext cx="66568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Arial" panose="020B0604020202020204" pitchFamily="34" charset="0"/>
              </a:rPr>
              <a:t>Russian acronym SKI</a:t>
            </a:r>
            <a:r>
              <a:rPr lang="en-US" sz="2400" dirty="0">
                <a:cs typeface="Arial" panose="020B0604020202020204" pitchFamily="34" charset="0"/>
              </a:rPr>
              <a:t>F</a:t>
            </a:r>
            <a:r>
              <a:rPr lang="en-US" sz="2400" dirty="0" smtClean="0">
                <a:cs typeface="Arial" panose="020B0604020202020204" pitchFamily="34" charset="0"/>
              </a:rPr>
              <a:t> (Siberian Circular Photon Source) also means </a:t>
            </a:r>
            <a:r>
              <a:rPr lang="en-US" sz="2400" dirty="0" err="1" smtClean="0">
                <a:cs typeface="Arial" panose="020B0604020202020204" pitchFamily="34" charset="0"/>
              </a:rPr>
              <a:t>Scyth</a:t>
            </a:r>
            <a:r>
              <a:rPr lang="en-US" sz="2400" dirty="0" smtClean="0">
                <a:cs typeface="Arial" panose="020B0604020202020204" pitchFamily="34" charset="0"/>
              </a:rPr>
              <a:t> or Scythian. Scythians were ancient nomads originally located in northern Black Sea and fore-Caucasus regions.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 err="1" smtClean="0"/>
              <a:t>Scytho</a:t>
            </a:r>
            <a:r>
              <a:rPr lang="en-US" sz="2400" dirty="0" smtClean="0"/>
              <a:t>-Siberian culture attributes to the population inhabited modern Altai Republic (south of Novosibirsk), which were known as skilled crafts gold workers. Altai kurgans – large burial mounds – provides many samples of beautiful gold</a:t>
            </a:r>
            <a:r>
              <a:rPr lang="ru-RU" sz="2400" dirty="0" smtClean="0"/>
              <a:t> </a:t>
            </a:r>
            <a:r>
              <a:rPr lang="en-US" sz="2400" dirty="0" smtClean="0"/>
              <a:t>works, and we believe that our new synchrotron light source will shine as bright as Scythian jewelries.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0"/>
          <p:cNvSpPr>
            <a:spLocks noChangeArrowheads="1"/>
          </p:cNvSpPr>
          <p:nvPr/>
        </p:nvSpPr>
        <p:spPr bwMode="auto">
          <a:xfrm>
            <a:off x="681038" y="265113"/>
            <a:ext cx="65960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Dynamic aperture conclusions</a:t>
            </a:r>
          </a:p>
        </p:txBody>
      </p:sp>
      <p:sp>
        <p:nvSpPr>
          <p:cNvPr id="30722" name="Прямоугольник 7"/>
          <p:cNvSpPr>
            <a:spLocks noChangeArrowheads="1"/>
          </p:cNvSpPr>
          <p:nvPr/>
        </p:nvSpPr>
        <p:spPr bwMode="auto">
          <a:xfrm>
            <a:off x="496888" y="1225893"/>
            <a:ext cx="10475912" cy="44012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Only two families of chromatic sextupoles in the cells provide reasonable dynamic </a:t>
            </a:r>
            <a:r>
              <a:rPr lang="en-US" sz="2800" dirty="0" smtClean="0">
                <a:latin typeface="Calibri" pitchFamily="34" charset="0"/>
              </a:rPr>
              <a:t>aperture </a:t>
            </a:r>
            <a:r>
              <a:rPr lang="ru-RU" sz="2800" dirty="0" smtClean="0">
                <a:latin typeface="Calibri" pitchFamily="34" charset="0"/>
              </a:rPr>
              <a:t>(</a:t>
            </a:r>
            <a:r>
              <a:rPr lang="en-US" sz="2800" dirty="0" smtClean="0">
                <a:latin typeface="Calibri" pitchFamily="34" charset="0"/>
              </a:rPr>
              <a:t>transverse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dirty="0" smtClean="0">
                <a:latin typeface="Calibri" pitchFamily="34" charset="0"/>
              </a:rPr>
              <a:t>longitudinal</a:t>
            </a:r>
            <a:r>
              <a:rPr lang="ru-RU" sz="2800" dirty="0" smtClean="0">
                <a:latin typeface="Calibri" pitchFamily="34" charset="0"/>
              </a:rPr>
              <a:t>)</a:t>
            </a:r>
            <a:r>
              <a:rPr lang="en-US" sz="2800" dirty="0" smtClean="0">
                <a:latin typeface="Calibri" pitchFamily="34" charset="0"/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The </a:t>
            </a:r>
            <a:r>
              <a:rPr lang="en-US" sz="2800" dirty="0" smtClean="0">
                <a:latin typeface="Calibri" pitchFamily="34" charset="0"/>
              </a:rPr>
              <a:t>aperture, </a:t>
            </a:r>
            <a:r>
              <a:rPr lang="en-US" sz="2800" dirty="0">
                <a:latin typeface="Calibri" pitchFamily="34" charset="0"/>
              </a:rPr>
              <a:t>decreased by the lattice errors (linear and nonlinear</a:t>
            </a:r>
            <a:r>
              <a:rPr lang="en-US" sz="2800" dirty="0" smtClean="0">
                <a:latin typeface="Calibri" pitchFamily="34" charset="0"/>
              </a:rPr>
              <a:t>), is</a:t>
            </a:r>
            <a:r>
              <a:rPr lang="ru-RU" sz="2800" dirty="0" smtClean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still sufficient </a:t>
            </a:r>
            <a:r>
              <a:rPr lang="en-US" sz="2800" dirty="0">
                <a:latin typeface="Calibri" pitchFamily="34" charset="0"/>
              </a:rPr>
              <a:t>for </a:t>
            </a:r>
            <a:r>
              <a:rPr lang="en-US" sz="2800" dirty="0" smtClean="0">
                <a:latin typeface="Calibri" pitchFamily="34" charset="0"/>
              </a:rPr>
              <a:t>good </a:t>
            </a:r>
            <a:r>
              <a:rPr lang="en-US" sz="2800" dirty="0" err="1">
                <a:latin typeface="Calibri" pitchFamily="34" charset="0"/>
              </a:rPr>
              <a:t>Touschek</a:t>
            </a:r>
            <a:r>
              <a:rPr lang="en-US" sz="2800" dirty="0">
                <a:latin typeface="Calibri" pitchFamily="34" charset="0"/>
              </a:rPr>
              <a:t> lifetime (including IBS) and traditional robust injection with a horizontal bump</a:t>
            </a:r>
            <a:r>
              <a:rPr lang="en-US" sz="2800" dirty="0" smtClean="0">
                <a:latin typeface="Calibri" pitchFamily="34" charset="0"/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There is room in the dispersion suppression section for additional multipole correctors to optimize the DA or/and bandwidth but it is not evident if it is really needed.</a:t>
            </a:r>
            <a:endParaRPr lang="ru-RU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58" y="1083819"/>
            <a:ext cx="6203926" cy="3028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" y="1096609"/>
            <a:ext cx="5652888" cy="305215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965200" y="3368675"/>
            <a:ext cx="4691063" cy="22225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Прямоугольник 6"/>
          <p:cNvSpPr>
            <a:spLocks noChangeArrowheads="1"/>
          </p:cNvSpPr>
          <p:nvPr/>
        </p:nvSpPr>
        <p:spPr bwMode="auto">
          <a:xfrm>
            <a:off x="3290697" y="1284796"/>
            <a:ext cx="9829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libri" pitchFamily="34" charset="0"/>
                <a:sym typeface="Symbol" pitchFamily="18" charset="2"/>
              </a:rPr>
              <a:t></a:t>
            </a:r>
            <a:r>
              <a:rPr lang="en-US" sz="1400" baseline="-25000" dirty="0" smtClean="0">
                <a:latin typeface="Calibri" pitchFamily="34" charset="0"/>
                <a:sym typeface="Symbol" pitchFamily="18" charset="2"/>
              </a:rPr>
              <a:t>s</a:t>
            </a:r>
            <a:r>
              <a:rPr lang="en-US" sz="1400" dirty="0" smtClean="0">
                <a:latin typeface="Calibri" pitchFamily="34" charset="0"/>
                <a:sym typeface="Symbol" pitchFamily="18" charset="2"/>
              </a:rPr>
              <a:t>=5.1 </a:t>
            </a:r>
            <a:r>
              <a:rPr lang="en-US" sz="1400" dirty="0">
                <a:latin typeface="Calibri" pitchFamily="34" charset="0"/>
                <a:sym typeface="Symbol" pitchFamily="18" charset="2"/>
              </a:rPr>
              <a:t>mm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1748" name="Прямоугольник 8"/>
          <p:cNvSpPr>
            <a:spLocks noChangeArrowheads="1"/>
          </p:cNvSpPr>
          <p:nvPr/>
        </p:nvSpPr>
        <p:spPr bwMode="auto">
          <a:xfrm>
            <a:off x="3290697" y="1683258"/>
            <a:ext cx="10743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libri" pitchFamily="34" charset="0"/>
                <a:sym typeface="Symbol" pitchFamily="18" charset="2"/>
              </a:rPr>
              <a:t></a:t>
            </a:r>
            <a:r>
              <a:rPr lang="en-US" sz="1400" baseline="-25000" dirty="0" smtClean="0">
                <a:latin typeface="Calibri" pitchFamily="34" charset="0"/>
                <a:sym typeface="Symbol" pitchFamily="18" charset="2"/>
              </a:rPr>
              <a:t>s</a:t>
            </a:r>
            <a:r>
              <a:rPr lang="en-US" sz="1400" dirty="0" smtClean="0">
                <a:latin typeface="Calibri" pitchFamily="34" charset="0"/>
                <a:sym typeface="Symbol" pitchFamily="18" charset="2"/>
              </a:rPr>
              <a:t>=15.3 </a:t>
            </a:r>
            <a:r>
              <a:rPr lang="en-US" sz="1400" dirty="0">
                <a:latin typeface="Calibri" pitchFamily="34" charset="0"/>
                <a:sym typeface="Symbol" pitchFamily="18" charset="2"/>
              </a:rPr>
              <a:t>mm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2625" y="1185672"/>
            <a:ext cx="11641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V</a:t>
            </a:r>
            <a:r>
              <a:rPr lang="en-US" sz="1400" baseline="-25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RF</a:t>
            </a:r>
            <a:r>
              <a:rPr lang="en-US" sz="14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=752 </a:t>
            </a: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kV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n-US" sz="1400" baseline="-25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=510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k"/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= 10%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E/E = </a:t>
            </a:r>
            <a:r>
              <a:rPr lang="en-US" sz="14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2.6%</a:t>
            </a:r>
            <a:endParaRPr lang="ru-RU" sz="1400" dirty="0">
              <a:latin typeface="+mn-lt"/>
              <a:cs typeface="+mn-cs"/>
            </a:endParaRPr>
          </a:p>
        </p:txBody>
      </p:sp>
      <p:sp>
        <p:nvSpPr>
          <p:cNvPr id="31751" name="Прямоугольник 11"/>
          <p:cNvSpPr>
            <a:spLocks noChangeArrowheads="1"/>
          </p:cNvSpPr>
          <p:nvPr/>
        </p:nvSpPr>
        <p:spPr bwMode="auto">
          <a:xfrm>
            <a:off x="7032752" y="1235583"/>
            <a:ext cx="9829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libri" pitchFamily="34" charset="0"/>
                <a:sym typeface="Symbol" pitchFamily="18" charset="2"/>
              </a:rPr>
              <a:t></a:t>
            </a:r>
            <a:r>
              <a:rPr lang="en-US" sz="1400" baseline="-25000" dirty="0" smtClean="0">
                <a:latin typeface="Calibri" pitchFamily="34" charset="0"/>
                <a:sym typeface="Symbol" pitchFamily="18" charset="2"/>
              </a:rPr>
              <a:t>s</a:t>
            </a:r>
            <a:r>
              <a:rPr lang="en-US" sz="1400" dirty="0" smtClean="0">
                <a:latin typeface="Calibri" pitchFamily="34" charset="0"/>
                <a:sym typeface="Symbol" pitchFamily="18" charset="2"/>
              </a:rPr>
              <a:t>=5.1 </a:t>
            </a:r>
            <a:r>
              <a:rPr lang="en-US" sz="1400" dirty="0">
                <a:latin typeface="Calibri" pitchFamily="34" charset="0"/>
                <a:sym typeface="Symbol" pitchFamily="18" charset="2"/>
              </a:rPr>
              <a:t>mm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1752" name="Прямоугольник 12"/>
          <p:cNvSpPr>
            <a:spLocks noChangeArrowheads="1"/>
          </p:cNvSpPr>
          <p:nvPr/>
        </p:nvSpPr>
        <p:spPr bwMode="auto">
          <a:xfrm>
            <a:off x="7032752" y="1581658"/>
            <a:ext cx="10743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libri" pitchFamily="34" charset="0"/>
                <a:sym typeface="Symbol" pitchFamily="18" charset="2"/>
              </a:rPr>
              <a:t></a:t>
            </a:r>
            <a:r>
              <a:rPr lang="en-US" sz="1400" baseline="-25000" dirty="0" smtClean="0">
                <a:latin typeface="Calibri" pitchFamily="34" charset="0"/>
                <a:sym typeface="Symbol" pitchFamily="18" charset="2"/>
              </a:rPr>
              <a:t>s</a:t>
            </a:r>
            <a:r>
              <a:rPr lang="en-US" sz="1400" dirty="0" smtClean="0">
                <a:latin typeface="Calibri" pitchFamily="34" charset="0"/>
                <a:sym typeface="Symbol" pitchFamily="18" charset="2"/>
              </a:rPr>
              <a:t>=15.3 </a:t>
            </a:r>
            <a:r>
              <a:rPr lang="en-US" sz="1400" dirty="0">
                <a:latin typeface="Calibri" pitchFamily="34" charset="0"/>
                <a:sym typeface="Symbol" pitchFamily="18" charset="2"/>
              </a:rPr>
              <a:t>mm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26647" y="2677077"/>
            <a:ext cx="11641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V</a:t>
            </a:r>
            <a:r>
              <a:rPr lang="en-US" sz="1400" baseline="-25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RF</a:t>
            </a:r>
            <a:r>
              <a:rPr lang="en-US" sz="14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=752 </a:t>
            </a: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kV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n-US" sz="1400" baseline="-25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=510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k"/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= 10%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E/E = </a:t>
            </a:r>
            <a:r>
              <a:rPr lang="en-US" sz="14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2.6%</a:t>
            </a:r>
            <a:endParaRPr lang="ru-RU" sz="1400" dirty="0">
              <a:latin typeface="+mn-lt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10817352" y="1102107"/>
            <a:ext cx="4700" cy="2601213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5" name="Прямоугольник 19"/>
          <p:cNvSpPr>
            <a:spLocks noChangeArrowheads="1"/>
          </p:cNvSpPr>
          <p:nvPr/>
        </p:nvSpPr>
        <p:spPr bwMode="auto">
          <a:xfrm>
            <a:off x="473075" y="4379913"/>
            <a:ext cx="103044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Calibri" pitchFamily="34" charset="0"/>
                <a:sym typeface="Symbol" pitchFamily="18" charset="2"/>
              </a:rPr>
              <a:t>Multi-bunch mode</a:t>
            </a:r>
            <a:r>
              <a:rPr lang="ru-RU" sz="2400" b="1" dirty="0">
                <a:latin typeface="Calibri" pitchFamily="34" charset="0"/>
                <a:sym typeface="Symbol" pitchFamily="18" charset="2"/>
              </a:rPr>
              <a:t> (510 </a:t>
            </a:r>
            <a:r>
              <a:rPr lang="en-US" sz="2400" b="1" dirty="0">
                <a:latin typeface="Calibri" pitchFamily="34" charset="0"/>
                <a:sym typeface="Symbol" pitchFamily="18" charset="2"/>
              </a:rPr>
              <a:t>bunches</a:t>
            </a:r>
            <a:r>
              <a:rPr lang="ru-RU" sz="2400" b="1" dirty="0">
                <a:latin typeface="Calibri" pitchFamily="34" charset="0"/>
                <a:sym typeface="Symbol" pitchFamily="18" charset="2"/>
              </a:rPr>
              <a:t>)</a:t>
            </a:r>
            <a:r>
              <a:rPr lang="en-US" sz="2400" b="1" dirty="0">
                <a:latin typeface="Calibri" pitchFamily="34" charset="0"/>
                <a:sym typeface="Symbol" pitchFamily="18" charset="2"/>
              </a:rPr>
              <a:t>:</a:t>
            </a:r>
            <a:endParaRPr lang="ru-RU" sz="2400" b="1" dirty="0">
              <a:latin typeface="Calibri" pitchFamily="34" charset="0"/>
              <a:sym typeface="Symbol" pitchFamily="18" charset="2"/>
            </a:endParaRPr>
          </a:p>
          <a:p>
            <a:r>
              <a:rPr lang="en-US" sz="2400" dirty="0">
                <a:latin typeface="Calibri" pitchFamily="34" charset="0"/>
                <a:sym typeface="Symbol" pitchFamily="18" charset="2"/>
              </a:rPr>
              <a:t>I =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400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mA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(0.783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mA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/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bunch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, 7.7710</a:t>
            </a:r>
            <a:r>
              <a:rPr lang="ru-RU" sz="2400" baseline="30000" dirty="0">
                <a:latin typeface="Calibri" pitchFamily="34" charset="0"/>
                <a:sym typeface="Symbol" pitchFamily="18" charset="2"/>
              </a:rPr>
              <a:t>9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е/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bunch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).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Betatron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coupling =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10% (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y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 9 pm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 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r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at 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c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=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1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Å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)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.</a:t>
            </a:r>
            <a:endParaRPr lang="ru-RU" sz="2400" dirty="0">
              <a:latin typeface="Calibri" pitchFamily="34" charset="0"/>
              <a:sym typeface="Symbol" pitchFamily="18" charset="2"/>
            </a:endParaRPr>
          </a:p>
          <a:p>
            <a:endParaRPr lang="ru-RU" sz="2400" dirty="0">
              <a:latin typeface="Calibri" pitchFamily="34" charset="0"/>
              <a:sym typeface="Symbol" pitchFamily="18" charset="2"/>
            </a:endParaRPr>
          </a:p>
          <a:p>
            <a:r>
              <a:rPr lang="en-US" sz="2400" dirty="0">
                <a:latin typeface="Calibri" pitchFamily="34" charset="0"/>
                <a:sym typeface="Symbol" pitchFamily="18" charset="2"/>
              </a:rPr>
              <a:t>A threefold bunch elongation by the 3</a:t>
            </a:r>
            <a:r>
              <a:rPr lang="en-US" sz="2400" baseline="30000" dirty="0">
                <a:latin typeface="Calibri" pitchFamily="34" charset="0"/>
                <a:sym typeface="Symbol" pitchFamily="18" charset="2"/>
              </a:rPr>
              <a:t>rd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harmonic RF provides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7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h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Touschek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lifetime and 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x0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= 6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7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pm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</a:t>
            </a:r>
            <a:r>
              <a:rPr lang="en-US" sz="2400" baseline="-25000" dirty="0" err="1">
                <a:latin typeface="Calibri" pitchFamily="34" charset="0"/>
                <a:sym typeface="Symbol" pitchFamily="18" charset="2"/>
              </a:rPr>
              <a:t>xIBS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=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9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3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pm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.  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31756" name="Прямоугольник 14"/>
          <p:cNvSpPr>
            <a:spLocks noChangeArrowheads="1"/>
          </p:cNvSpPr>
          <p:nvPr/>
        </p:nvSpPr>
        <p:spPr bwMode="auto">
          <a:xfrm>
            <a:off x="681038" y="265113"/>
            <a:ext cx="83150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Intra beam scattering (bare </a:t>
            </a:r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lattice, DT)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16" t="61467" r="51034" b="10711"/>
          <a:stretch/>
        </p:blipFill>
        <p:spPr>
          <a:xfrm>
            <a:off x="544385" y="2332450"/>
            <a:ext cx="7217029" cy="3378010"/>
          </a:xfrm>
          <a:prstGeom prst="rect">
            <a:avLst/>
          </a:prstGeom>
        </p:spPr>
      </p:pic>
      <p:sp>
        <p:nvSpPr>
          <p:cNvPr id="32769" name="Прямоугольник 16"/>
          <p:cNvSpPr>
            <a:spLocks noChangeArrowheads="1"/>
          </p:cNvSpPr>
          <p:nvPr/>
        </p:nvSpPr>
        <p:spPr bwMode="auto">
          <a:xfrm>
            <a:off x="681038" y="265113"/>
            <a:ext cx="7237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Intra beam scattering (2 wigglers)</a:t>
            </a:r>
          </a:p>
        </p:txBody>
      </p:sp>
      <p:sp>
        <p:nvSpPr>
          <p:cNvPr id="32770" name="Прямоугольник 17"/>
          <p:cNvSpPr>
            <a:spLocks noChangeArrowheads="1"/>
          </p:cNvSpPr>
          <p:nvPr/>
        </p:nvSpPr>
        <p:spPr bwMode="auto">
          <a:xfrm>
            <a:off x="581025" y="1000125"/>
            <a:ext cx="10304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Calibri" pitchFamily="34" charset="0"/>
                <a:sym typeface="Symbol" pitchFamily="18" charset="2"/>
              </a:rPr>
              <a:t>For users we planned to install two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SC multipole wigglers (B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0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= 4.5 T, 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0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= 5 cm,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L</a:t>
            </a:r>
            <a:r>
              <a:rPr lang="en-US" sz="2400" baseline="-25000" dirty="0" err="1">
                <a:latin typeface="Calibri" pitchFamily="34" charset="0"/>
                <a:sym typeface="Symbol" pitchFamily="18" charset="2"/>
              </a:rPr>
              <a:t>w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= 2 m)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in </a:t>
            </a:r>
            <a:r>
              <a:rPr lang="en-US" sz="2400">
                <a:latin typeface="Calibri" pitchFamily="34" charset="0"/>
                <a:sym typeface="Symbol" pitchFamily="18" charset="2"/>
              </a:rPr>
              <a:t>the </a:t>
            </a:r>
            <a:r>
              <a:rPr lang="en-US" sz="2400" smtClean="0">
                <a:latin typeface="Calibri" pitchFamily="34" charset="0"/>
                <a:sym typeface="Symbol" pitchFamily="18" charset="2"/>
              </a:rPr>
              <a:t>DD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straight sections. The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betatron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function is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optimized; therefore,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the wigglers effectively reduce the emittance.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7308" y="2431521"/>
            <a:ext cx="3857116" cy="287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Прямоугольник 2"/>
          <p:cNvSpPr>
            <a:spLocks noChangeArrowheads="1"/>
          </p:cNvSpPr>
          <p:nvPr/>
        </p:nvSpPr>
        <p:spPr bwMode="auto">
          <a:xfrm>
            <a:off x="8301038" y="5459413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sym typeface="Symbol" pitchFamily="18" charset="2"/>
              </a:rPr>
              <a:t>4.2 T, 5 cm, 2 m wiggler for Australian Light Source, N.Mezentsev</a:t>
            </a:r>
            <a:endParaRPr lang="ru-RU">
              <a:latin typeface="Calibri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75463" y="4965700"/>
            <a:ext cx="601662" cy="41592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56113" y="5307013"/>
            <a:ext cx="600075" cy="41592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" name="Прямая со стрелкой 10"/>
          <p:cNvCxnSpPr>
            <a:endCxn id="21" idx="4"/>
          </p:cNvCxnSpPr>
          <p:nvPr/>
        </p:nvCxnSpPr>
        <p:spPr>
          <a:xfrm flipV="1">
            <a:off x="4605338" y="5722938"/>
            <a:ext cx="150812" cy="31908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7" name="Прямоугольник 21"/>
          <p:cNvSpPr>
            <a:spLocks noChangeArrowheads="1"/>
          </p:cNvSpPr>
          <p:nvPr/>
        </p:nvSpPr>
        <p:spPr bwMode="auto">
          <a:xfrm>
            <a:off x="3133725" y="5930900"/>
            <a:ext cx="2038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sym typeface="Symbol" pitchFamily="18" charset="2"/>
              </a:rPr>
              <a:t>Flat beam, max brightness</a:t>
            </a:r>
            <a:endParaRPr lang="ru-RU">
              <a:latin typeface="Calibri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654248" y="5289408"/>
            <a:ext cx="277605" cy="579649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9" name="Прямоугольник 25"/>
          <p:cNvSpPr>
            <a:spLocks noChangeArrowheads="1"/>
          </p:cNvSpPr>
          <p:nvPr/>
        </p:nvSpPr>
        <p:spPr bwMode="auto">
          <a:xfrm>
            <a:off x="5707063" y="5768975"/>
            <a:ext cx="23383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sym typeface="Symbol" pitchFamily="18" charset="2"/>
              </a:rPr>
              <a:t>(Quasi) round beam, max lifetime</a:t>
            </a:r>
            <a:endParaRPr lang="ru-RU"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/>
          <a:srcRect l="1354" t="1387" r="74755" b="90489"/>
          <a:stretch/>
        </p:blipFill>
        <p:spPr bwMode="auto">
          <a:xfrm>
            <a:off x="969263" y="2472310"/>
            <a:ext cx="1737361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7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5"/>
          <p:cNvSpPr>
            <a:spLocks noChangeArrowheads="1"/>
          </p:cNvSpPr>
          <p:nvPr/>
        </p:nvSpPr>
        <p:spPr bwMode="auto">
          <a:xfrm>
            <a:off x="697442" y="1250950"/>
            <a:ext cx="443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latin typeface="Calibri" pitchFamily="34" charset="0"/>
                <a:sym typeface="Symbol" pitchFamily="18" charset="2"/>
              </a:rPr>
              <a:t>=5 см  В = 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4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.5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Т 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N</a:t>
            </a:r>
            <a:r>
              <a:rPr lang="en-US" sz="2400" baseline="-25000" dirty="0" err="1">
                <a:latin typeface="Calibri" pitchFamily="34" charset="0"/>
                <a:sym typeface="Symbol" pitchFamily="18" charset="2"/>
              </a:rPr>
              <a:t>per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=20   L = 2 m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 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33797" name="Прямоугольник 7"/>
          <p:cNvSpPr>
            <a:spLocks noChangeArrowheads="1"/>
          </p:cNvSpPr>
          <p:nvPr/>
        </p:nvSpPr>
        <p:spPr bwMode="auto">
          <a:xfrm>
            <a:off x="5891212" y="1123283"/>
            <a:ext cx="46667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itchFamily="34" charset="0"/>
                <a:sym typeface="Symbol" pitchFamily="18" charset="2"/>
              </a:rPr>
              <a:t>1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wiggler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: 	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75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pm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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63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pm</a:t>
            </a:r>
            <a:endParaRPr lang="ru-RU" sz="2400" dirty="0">
              <a:latin typeface="Calibri" pitchFamily="34" charset="0"/>
              <a:sym typeface="Symbol" pitchFamily="18" charset="2"/>
            </a:endParaRPr>
          </a:p>
          <a:p>
            <a:r>
              <a:rPr lang="ru-RU" sz="2400" dirty="0">
                <a:latin typeface="Calibri" pitchFamily="34" charset="0"/>
                <a:sym typeface="Symbol" pitchFamily="18" charset="2"/>
              </a:rPr>
              <a:t>2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wigglers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:	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75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pm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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56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pm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  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33799" name="Прямоугольник 9"/>
          <p:cNvSpPr>
            <a:spLocks noChangeArrowheads="1"/>
          </p:cNvSpPr>
          <p:nvPr/>
        </p:nvSpPr>
        <p:spPr bwMode="auto">
          <a:xfrm>
            <a:off x="681038" y="265113"/>
            <a:ext cx="5160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Wigglers 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and emittance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2" y="2263638"/>
            <a:ext cx="3899975" cy="2968637"/>
          </a:xfrm>
          <a:prstGeom prst="rect">
            <a:avLst/>
          </a:prstGeom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957922" y="4222749"/>
            <a:ext cx="1127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Emittance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04" y="2263638"/>
            <a:ext cx="4462463" cy="3119860"/>
          </a:xfrm>
          <a:prstGeom prst="rect">
            <a:avLst/>
          </a:prstGeom>
        </p:spPr>
      </p:pic>
      <p:sp>
        <p:nvSpPr>
          <p:cNvPr id="15" name="Прямоугольник 10"/>
          <p:cNvSpPr>
            <a:spLocks noChangeArrowheads="1"/>
          </p:cNvSpPr>
          <p:nvPr/>
        </p:nvSpPr>
        <p:spPr bwMode="auto">
          <a:xfrm>
            <a:off x="5084187" y="3586771"/>
            <a:ext cx="1514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Energy spread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474" y="2311153"/>
            <a:ext cx="3933664" cy="3005913"/>
          </a:xfrm>
          <a:prstGeom prst="rect">
            <a:avLst/>
          </a:prstGeom>
        </p:spPr>
      </p:pic>
      <p:sp>
        <p:nvSpPr>
          <p:cNvPr id="17" name="Прямоугольник 11"/>
          <p:cNvSpPr>
            <a:spLocks noChangeArrowheads="1"/>
          </p:cNvSpPr>
          <p:nvPr/>
        </p:nvSpPr>
        <p:spPr bwMode="auto">
          <a:xfrm>
            <a:off x="10290175" y="4222749"/>
            <a:ext cx="108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Partitions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174" y="2949575"/>
            <a:ext cx="527685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412736" y="4843463"/>
            <a:ext cx="41687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12724" y="4586288"/>
            <a:ext cx="4305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376224" y="5126038"/>
            <a:ext cx="4241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5495786" y="4586288"/>
            <a:ext cx="9525" cy="560387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2" name="Прямоугольник 5"/>
          <p:cNvSpPr>
            <a:spLocks noChangeArrowheads="1"/>
          </p:cNvSpPr>
          <p:nvPr/>
        </p:nvSpPr>
        <p:spPr bwMode="auto">
          <a:xfrm rot="-5400000">
            <a:off x="5129074" y="4784725"/>
            <a:ext cx="1317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alibri" pitchFamily="34" charset="0"/>
                <a:sym typeface="Symbol" pitchFamily="18" charset="2"/>
              </a:rPr>
              <a:t></a:t>
            </a:r>
            <a:r>
              <a:rPr lang="en-US" sz="1600" baseline="-25000">
                <a:latin typeface="Calibri" pitchFamily="34" charset="0"/>
                <a:sym typeface="Symbol" pitchFamily="18" charset="2"/>
              </a:rPr>
              <a:t>y</a:t>
            </a:r>
            <a:r>
              <a:rPr lang="en-US" sz="1600">
                <a:latin typeface="Calibri" pitchFamily="34" charset="0"/>
                <a:sym typeface="Symbol" pitchFamily="18" charset="2"/>
              </a:rPr>
              <a:t>/</a:t>
            </a:r>
            <a:r>
              <a:rPr lang="ru-RU" sz="1600">
                <a:latin typeface="Calibri" pitchFamily="34" charset="0"/>
                <a:sym typeface="Symbol" pitchFamily="18" charset="2"/>
              </a:rPr>
              <a:t></a:t>
            </a:r>
            <a:r>
              <a:rPr lang="en-US" sz="1600" baseline="-25000">
                <a:latin typeface="Calibri" pitchFamily="34" charset="0"/>
                <a:sym typeface="Symbol" pitchFamily="18" charset="2"/>
              </a:rPr>
              <a:t>y</a:t>
            </a:r>
            <a:r>
              <a:rPr lang="en-US" sz="1600">
                <a:latin typeface="Calibri" pitchFamily="34" charset="0"/>
                <a:sym typeface="Symbol" pitchFamily="18" charset="2"/>
              </a:rPr>
              <a:t>25%</a:t>
            </a:r>
            <a:endParaRPr lang="ru-RU" sz="1600"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34824" name="Рисунок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681" y="946499"/>
            <a:ext cx="34702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Прямоугольник 22"/>
          <p:cNvSpPr>
            <a:spLocks noChangeArrowheads="1"/>
          </p:cNvSpPr>
          <p:nvPr/>
        </p:nvSpPr>
        <p:spPr bwMode="auto">
          <a:xfrm>
            <a:off x="3160918" y="1089374"/>
            <a:ext cx="13604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DA w/o wiggler correction</a:t>
            </a:r>
            <a:endParaRPr lang="ru-RU" sz="1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4827" name="Прямоугольник 24"/>
          <p:cNvSpPr>
            <a:spLocks noChangeArrowheads="1"/>
          </p:cNvSpPr>
          <p:nvPr/>
        </p:nvSpPr>
        <p:spPr bwMode="auto">
          <a:xfrm>
            <a:off x="1869382" y="3641106"/>
            <a:ext cx="200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  <a:sym typeface="Symbol" pitchFamily="18" charset="2"/>
              </a:rPr>
              <a:t>Wiggler optics distortion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4828" name="Прямоугольник 25"/>
          <p:cNvSpPr>
            <a:spLocks noChangeArrowheads="1"/>
          </p:cNvSpPr>
          <p:nvPr/>
        </p:nvSpPr>
        <p:spPr bwMode="auto">
          <a:xfrm>
            <a:off x="7077075" y="265113"/>
            <a:ext cx="3827463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Calibri" pitchFamily="34" charset="0"/>
                <a:sym typeface="Symbol" pitchFamily="18" charset="2"/>
              </a:rPr>
              <a:t>=5 см  В = 4 Т  </a:t>
            </a:r>
            <a:r>
              <a:rPr lang="en-US" sz="2000" dirty="0" err="1">
                <a:latin typeface="Calibri" pitchFamily="34" charset="0"/>
                <a:sym typeface="Symbol" pitchFamily="18" charset="2"/>
              </a:rPr>
              <a:t>N</a:t>
            </a:r>
            <a:r>
              <a:rPr lang="en-US" sz="2000" baseline="-25000" dirty="0" err="1">
                <a:latin typeface="Calibri" pitchFamily="34" charset="0"/>
                <a:sym typeface="Symbol" pitchFamily="18" charset="2"/>
              </a:rPr>
              <a:t>per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=20   L = 2 m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r>
              <a:rPr lang="en-US" sz="2000" dirty="0">
                <a:latin typeface="Calibri" pitchFamily="34" charset="0"/>
                <a:sym typeface="Symbol" pitchFamily="18" charset="2"/>
              </a:rPr>
              <a:t>Only local (triplet) correction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r>
              <a:rPr lang="en-US" sz="2000" dirty="0">
                <a:latin typeface="Calibri" pitchFamily="34" charset="0"/>
                <a:sym typeface="Symbol" pitchFamily="18" charset="2"/>
              </a:rPr>
              <a:t>K1_qm12: 4.8147  4.7703 m</a:t>
            </a:r>
            <a:r>
              <a:rPr lang="en-US" sz="2000" baseline="30000" dirty="0">
                <a:latin typeface="Calibri" pitchFamily="34" charset="0"/>
                <a:sym typeface="Symbol" pitchFamily="18" charset="2"/>
              </a:rPr>
              <a:t>-2</a:t>
            </a:r>
            <a:endParaRPr lang="en-US" sz="2000" dirty="0">
              <a:latin typeface="Calibri" pitchFamily="34" charset="0"/>
              <a:sym typeface="Symbol" pitchFamily="18" charset="2"/>
            </a:endParaRPr>
          </a:p>
          <a:p>
            <a:r>
              <a:rPr lang="en-US" sz="2000" dirty="0">
                <a:latin typeface="Calibri" pitchFamily="34" charset="0"/>
                <a:sym typeface="Symbol" pitchFamily="18" charset="2"/>
              </a:rPr>
              <a:t>K1_qm13: +6.5620  +5.9983 m</a:t>
            </a:r>
            <a:r>
              <a:rPr lang="en-US" sz="2000" baseline="30000" dirty="0">
                <a:latin typeface="Calibri" pitchFamily="34" charset="0"/>
                <a:sym typeface="Symbol" pitchFamily="18" charset="2"/>
              </a:rPr>
              <a:t>-2</a:t>
            </a:r>
            <a:endParaRPr lang="en-US" sz="2000" dirty="0">
              <a:latin typeface="Calibri" pitchFamily="34" charset="0"/>
              <a:sym typeface="Symbol" pitchFamily="18" charset="2"/>
            </a:endParaRPr>
          </a:p>
          <a:p>
            <a:r>
              <a:rPr lang="en-US" sz="2000" dirty="0" smtClean="0">
                <a:latin typeface="Calibri" pitchFamily="34" charset="0"/>
                <a:sym typeface="Symbol" pitchFamily="18" charset="2"/>
              </a:rPr>
              <a:t>K1_qm11: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0.5036  +0.5574 m</a:t>
            </a:r>
            <a:r>
              <a:rPr lang="en-US" sz="2000" baseline="30000" dirty="0">
                <a:latin typeface="Calibri" pitchFamily="34" charset="0"/>
                <a:sym typeface="Symbol" pitchFamily="18" charset="2"/>
              </a:rPr>
              <a:t>-2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 </a:t>
            </a:r>
          </a:p>
          <a:p>
            <a:endParaRPr lang="en-US" sz="2000" baseline="30000" dirty="0">
              <a:latin typeface="Calibri" pitchFamily="34" charset="0"/>
              <a:sym typeface="Symbol" pitchFamily="18" charset="2"/>
            </a:endParaRPr>
          </a:p>
          <a:p>
            <a:r>
              <a:rPr lang="en-US" sz="2000" dirty="0">
                <a:latin typeface="Calibri" pitchFamily="34" charset="0"/>
                <a:sym typeface="Symbol" pitchFamily="18" charset="2"/>
              </a:rPr>
              <a:t></a:t>
            </a:r>
            <a:r>
              <a:rPr lang="en-US" sz="2000" baseline="-25000" dirty="0">
                <a:latin typeface="Calibri" pitchFamily="34" charset="0"/>
                <a:sym typeface="Symbol" pitchFamily="18" charset="2"/>
              </a:rPr>
              <a:t>x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=0.01 	</a:t>
            </a:r>
            <a:r>
              <a:rPr lang="en-US" sz="2000" baseline="-25000" dirty="0">
                <a:latin typeface="Calibri" pitchFamily="34" charset="0"/>
                <a:sym typeface="Symbol" pitchFamily="18" charset="2"/>
              </a:rPr>
              <a:t>y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=0.001 </a:t>
            </a:r>
          </a:p>
        </p:txBody>
      </p:sp>
      <p:pic>
        <p:nvPicPr>
          <p:cNvPr id="34829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7013" y="2970213"/>
            <a:ext cx="434975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Прямоугольник 15"/>
          <p:cNvSpPr>
            <a:spLocks noChangeArrowheads="1"/>
          </p:cNvSpPr>
          <p:nvPr/>
        </p:nvSpPr>
        <p:spPr bwMode="auto">
          <a:xfrm>
            <a:off x="681038" y="265113"/>
            <a:ext cx="41862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Wiggler and lattice</a:t>
            </a:r>
          </a:p>
        </p:txBody>
      </p:sp>
      <p:sp>
        <p:nvSpPr>
          <p:cNvPr id="34831" name="Прямоугольник 19"/>
          <p:cNvSpPr>
            <a:spLocks noChangeArrowheads="1"/>
          </p:cNvSpPr>
          <p:nvPr/>
        </p:nvSpPr>
        <p:spPr bwMode="auto">
          <a:xfrm>
            <a:off x="1630224" y="6316663"/>
            <a:ext cx="2730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Before optics correction</a:t>
            </a:r>
            <a:endParaRPr lang="ru-RU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4832" name="Прямоугольник 20"/>
          <p:cNvSpPr>
            <a:spLocks noChangeArrowheads="1"/>
          </p:cNvSpPr>
          <p:nvPr/>
        </p:nvSpPr>
        <p:spPr bwMode="auto">
          <a:xfrm>
            <a:off x="7745413" y="6310313"/>
            <a:ext cx="2728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After optics correction</a:t>
            </a:r>
            <a:endParaRPr lang="ru-RU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29"/>
          <p:cNvSpPr>
            <a:spLocks noChangeArrowheads="1"/>
          </p:cNvSpPr>
          <p:nvPr/>
        </p:nvSpPr>
        <p:spPr bwMode="auto">
          <a:xfrm>
            <a:off x="573088" y="1035050"/>
            <a:ext cx="11233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  <a:sym typeface="Symbol" pitchFamily="18" charset="2"/>
              </a:rPr>
              <a:t>Preliminary 2D simulation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did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not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show  any showstoppers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in the magnets design and production. 3D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detailed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simulation is ongoing.</a:t>
            </a:r>
          </a:p>
        </p:txBody>
      </p:sp>
      <p:sp>
        <p:nvSpPr>
          <p:cNvPr id="35842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20050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Magnets</a:t>
            </a:r>
          </a:p>
        </p:txBody>
      </p:sp>
      <p:sp>
        <p:nvSpPr>
          <p:cNvPr id="35846" name="Прямоугольник 1"/>
          <p:cNvSpPr>
            <a:spLocks noChangeArrowheads="1"/>
          </p:cNvSpPr>
          <p:nvPr/>
        </p:nvSpPr>
        <p:spPr bwMode="auto">
          <a:xfrm>
            <a:off x="2254250" y="2262188"/>
            <a:ext cx="1203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sym typeface="Symbol" pitchFamily="18" charset="2"/>
              </a:rPr>
              <a:t>Sextupoles</a:t>
            </a:r>
            <a:endParaRPr lang="ru-RU">
              <a:latin typeface="Calibri" pitchFamily="34" charset="0"/>
            </a:endParaRPr>
          </a:p>
        </p:txBody>
      </p:sp>
      <p:sp>
        <p:nvSpPr>
          <p:cNvPr id="35847" name="Прямоугольник 7"/>
          <p:cNvSpPr>
            <a:spLocks noChangeArrowheads="1"/>
          </p:cNvSpPr>
          <p:nvPr/>
        </p:nvSpPr>
        <p:spPr bwMode="auto">
          <a:xfrm>
            <a:off x="7394575" y="1620457"/>
            <a:ext cx="139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sym typeface="Symbol" pitchFamily="18" charset="2"/>
              </a:rPr>
              <a:t>Quadrupoles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5848" name="Прямоугольник 8"/>
          <p:cNvSpPr>
            <a:spLocks noChangeArrowheads="1"/>
          </p:cNvSpPr>
          <p:nvPr/>
        </p:nvSpPr>
        <p:spPr bwMode="auto">
          <a:xfrm>
            <a:off x="1813719" y="4504882"/>
            <a:ext cx="881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sym typeface="Symbol" pitchFamily="18" charset="2"/>
              </a:rPr>
              <a:t>Dipoles</a:t>
            </a:r>
            <a:endParaRPr lang="ru-RU" dirty="0">
              <a:latin typeface="Calibr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14674"/>
              </p:ext>
            </p:extLst>
          </p:nvPr>
        </p:nvGraphicFramePr>
        <p:xfrm>
          <a:off x="883918" y="2693353"/>
          <a:ext cx="4110357" cy="130302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68804">
                  <a:extLst>
                    <a:ext uri="{9D8B030D-6E8A-4147-A177-3AD203B41FA5}">
                      <a16:colId xmlns="" xmlns:a16="http://schemas.microsoft.com/office/drawing/2014/main" val="1908894130"/>
                    </a:ext>
                  </a:extLst>
                </a:gridCol>
                <a:gridCol w="668804">
                  <a:extLst>
                    <a:ext uri="{9D8B030D-6E8A-4147-A177-3AD203B41FA5}">
                      <a16:colId xmlns="" xmlns:a16="http://schemas.microsoft.com/office/drawing/2014/main" val="972664287"/>
                    </a:ext>
                  </a:extLst>
                </a:gridCol>
                <a:gridCol w="668804">
                  <a:extLst>
                    <a:ext uri="{9D8B030D-6E8A-4147-A177-3AD203B41FA5}">
                      <a16:colId xmlns="" xmlns:a16="http://schemas.microsoft.com/office/drawing/2014/main" val="2302682347"/>
                    </a:ext>
                  </a:extLst>
                </a:gridCol>
                <a:gridCol w="668804">
                  <a:extLst>
                    <a:ext uri="{9D8B030D-6E8A-4147-A177-3AD203B41FA5}">
                      <a16:colId xmlns="" xmlns:a16="http://schemas.microsoft.com/office/drawing/2014/main" val="3127999019"/>
                    </a:ext>
                  </a:extLst>
                </a:gridCol>
                <a:gridCol w="766337">
                  <a:extLst>
                    <a:ext uri="{9D8B030D-6E8A-4147-A177-3AD203B41FA5}">
                      <a16:colId xmlns="" xmlns:a16="http://schemas.microsoft.com/office/drawing/2014/main" val="3841338120"/>
                    </a:ext>
                  </a:extLst>
                </a:gridCol>
                <a:gridCol w="668804">
                  <a:extLst>
                    <a:ext uri="{9D8B030D-6E8A-4147-A177-3AD203B41FA5}">
                      <a16:colId xmlns="" xmlns:a16="http://schemas.microsoft.com/office/drawing/2014/main" val="163123843"/>
                    </a:ext>
                  </a:extLst>
                </a:gridCol>
              </a:tblGrid>
              <a:tr h="5011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L,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S,T/m</a:t>
                      </a:r>
                      <a:r>
                        <a:rPr lang="en-US" sz="1600" u="none" strike="noStrike" baseline="30000" dirty="0">
                          <a:effectLst/>
                        </a:rPr>
                        <a:t>2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Smax</a:t>
                      </a:r>
                      <a:r>
                        <a:rPr lang="en-US" sz="1600" u="none" strike="noStrike" dirty="0">
                          <a:effectLst/>
                        </a:rPr>
                        <a:t>, T/m</a:t>
                      </a:r>
                      <a:r>
                        <a:rPr lang="en-US" sz="1600" u="none" strike="noStrike" baseline="30000" dirty="0">
                          <a:effectLst/>
                        </a:rPr>
                        <a:t>2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Ø,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648080627"/>
                  </a:ext>
                </a:extLst>
              </a:tr>
              <a:tr h="26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0.25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2314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813725504"/>
                  </a:ext>
                </a:extLst>
              </a:tr>
              <a:tr h="26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0.3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2351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2500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080836671"/>
                  </a:ext>
                </a:extLst>
              </a:tr>
              <a:tr h="26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SXH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0.15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2351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2500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48751559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12199"/>
              </p:ext>
            </p:extLst>
          </p:nvPr>
        </p:nvGraphicFramePr>
        <p:xfrm>
          <a:off x="5372538" y="2020317"/>
          <a:ext cx="6433699" cy="28422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88224">
                  <a:extLst>
                    <a:ext uri="{9D8B030D-6E8A-4147-A177-3AD203B41FA5}">
                      <a16:colId xmlns="" xmlns:a16="http://schemas.microsoft.com/office/drawing/2014/main" val="1540928023"/>
                    </a:ext>
                  </a:extLst>
                </a:gridCol>
                <a:gridCol w="588224">
                  <a:extLst>
                    <a:ext uri="{9D8B030D-6E8A-4147-A177-3AD203B41FA5}">
                      <a16:colId xmlns="" xmlns:a16="http://schemas.microsoft.com/office/drawing/2014/main" val="137909378"/>
                    </a:ext>
                  </a:extLst>
                </a:gridCol>
                <a:gridCol w="588224">
                  <a:extLst>
                    <a:ext uri="{9D8B030D-6E8A-4147-A177-3AD203B41FA5}">
                      <a16:colId xmlns="" xmlns:a16="http://schemas.microsoft.com/office/drawing/2014/main" val="2215936555"/>
                    </a:ext>
                  </a:extLst>
                </a:gridCol>
                <a:gridCol w="588224">
                  <a:extLst>
                    <a:ext uri="{9D8B030D-6E8A-4147-A177-3AD203B41FA5}">
                      <a16:colId xmlns="" xmlns:a16="http://schemas.microsoft.com/office/drawing/2014/main" val="1306459164"/>
                    </a:ext>
                  </a:extLst>
                </a:gridCol>
                <a:gridCol w="674007">
                  <a:extLst>
                    <a:ext uri="{9D8B030D-6E8A-4147-A177-3AD203B41FA5}">
                      <a16:colId xmlns="" xmlns:a16="http://schemas.microsoft.com/office/drawing/2014/main" val="505173703"/>
                    </a:ext>
                  </a:extLst>
                </a:gridCol>
                <a:gridCol w="678515">
                  <a:extLst>
                    <a:ext uri="{9D8B030D-6E8A-4147-A177-3AD203B41FA5}">
                      <a16:colId xmlns="" xmlns:a16="http://schemas.microsoft.com/office/drawing/2014/main" val="802374055"/>
                    </a:ext>
                  </a:extLst>
                </a:gridCol>
                <a:gridCol w="552250">
                  <a:extLst>
                    <a:ext uri="{9D8B030D-6E8A-4147-A177-3AD203B41FA5}">
                      <a16:colId xmlns="" xmlns:a16="http://schemas.microsoft.com/office/drawing/2014/main" val="607068553"/>
                    </a:ext>
                  </a:extLst>
                </a:gridCol>
                <a:gridCol w="533907">
                  <a:extLst>
                    <a:ext uri="{9D8B030D-6E8A-4147-A177-3AD203B41FA5}">
                      <a16:colId xmlns="" xmlns:a16="http://schemas.microsoft.com/office/drawing/2014/main" val="1699889218"/>
                    </a:ext>
                  </a:extLst>
                </a:gridCol>
                <a:gridCol w="1642124">
                  <a:extLst>
                    <a:ext uri="{9D8B030D-6E8A-4147-A177-3AD203B41FA5}">
                      <a16:colId xmlns="" xmlns:a16="http://schemas.microsoft.com/office/drawing/2014/main" val="167312609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L, 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B,T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G, T/m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Gmax</a:t>
                      </a:r>
                      <a:r>
                        <a:rPr lang="en-US" sz="1400" u="none" strike="noStrike" dirty="0">
                          <a:effectLst/>
                        </a:rPr>
                        <a:t>, T/m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400" u="none" strike="noStrike" dirty="0" smtClean="0">
                          <a:effectLst/>
                        </a:rPr>
                        <a:t>,</a:t>
                      </a:r>
                      <a:r>
                        <a:rPr lang="en-US" sz="1400" u="none" strike="noStrike" dirty="0" err="1" smtClean="0">
                          <a:effectLst/>
                        </a:rPr>
                        <a:t>mrad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Ø, mm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Comment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7664862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0.25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Long </a:t>
                      </a:r>
                      <a:r>
                        <a:rPr lang="en-US" sz="1400" u="none" strike="noStrike" dirty="0" smtClean="0">
                          <a:effectLst/>
                        </a:rPr>
                        <a:t>straight </a:t>
                      </a:r>
                      <a:r>
                        <a:rPr lang="en-US" sz="1400" u="none" strike="noStrike" dirty="0">
                          <a:effectLst/>
                        </a:rPr>
                        <a:t>section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78509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0.25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Long </a:t>
                      </a:r>
                      <a:r>
                        <a:rPr lang="en-US" sz="1400" u="none" strike="noStrike" dirty="0" smtClean="0">
                          <a:effectLst/>
                        </a:rPr>
                        <a:t>straight </a:t>
                      </a:r>
                      <a:r>
                        <a:rPr lang="en-US" sz="1400" u="none" strike="noStrike" dirty="0">
                          <a:effectLst/>
                        </a:rPr>
                        <a:t>section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53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0.25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Short </a:t>
                      </a:r>
                      <a:r>
                        <a:rPr lang="en-US" sz="1400" u="none" strike="noStrike" dirty="0" smtClean="0">
                          <a:effectLst/>
                        </a:rPr>
                        <a:t>straight </a:t>
                      </a:r>
                      <a:r>
                        <a:rPr lang="en-US" sz="1400" u="none" strike="noStrike" dirty="0">
                          <a:effectLst/>
                        </a:rPr>
                        <a:t>section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20791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0.25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Short </a:t>
                      </a:r>
                      <a:r>
                        <a:rPr lang="en-US" sz="1400" u="none" strike="noStrike" dirty="0" smtClean="0">
                          <a:effectLst/>
                        </a:rPr>
                        <a:t>straight </a:t>
                      </a:r>
                      <a:r>
                        <a:rPr lang="en-US" sz="1400" u="none" strike="noStrike" dirty="0">
                          <a:effectLst/>
                        </a:rPr>
                        <a:t>section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38702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0.25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Short </a:t>
                      </a:r>
                      <a:r>
                        <a:rPr lang="en-US" sz="1400" u="none" strike="noStrike" dirty="0" smtClean="0">
                          <a:effectLst/>
                        </a:rPr>
                        <a:t>straight </a:t>
                      </a:r>
                      <a:r>
                        <a:rPr lang="en-US" sz="1400" u="none" strike="noStrike" dirty="0">
                          <a:effectLst/>
                        </a:rPr>
                        <a:t>section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60939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BD2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0.15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-0.15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-2.21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Dispersion </a:t>
                      </a:r>
                      <a:r>
                        <a:rPr lang="en-US" sz="1400" u="none" strike="noStrike" dirty="0" smtClean="0">
                          <a:effectLst/>
                        </a:rPr>
                        <a:t>suppressor </a:t>
                      </a:r>
                      <a:r>
                        <a:rPr lang="en-US" sz="1400" u="none" strike="noStrike" dirty="0">
                          <a:effectLst/>
                        </a:rPr>
                        <a:t>Reverse bend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32293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0.15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-0.24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-3.56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144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Low field magnet cell Reverse bend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93521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BDI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0.15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-0.36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-5.41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High field magnet cell Reverse bend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1060495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2582"/>
              </p:ext>
            </p:extLst>
          </p:nvPr>
        </p:nvGraphicFramePr>
        <p:xfrm>
          <a:off x="1813719" y="5017581"/>
          <a:ext cx="8351730" cy="149561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37343">
                  <a:extLst>
                    <a:ext uri="{9D8B030D-6E8A-4147-A177-3AD203B41FA5}">
                      <a16:colId xmlns="" xmlns:a16="http://schemas.microsoft.com/office/drawing/2014/main" val="3562879000"/>
                    </a:ext>
                  </a:extLst>
                </a:gridCol>
                <a:gridCol w="698859">
                  <a:extLst>
                    <a:ext uri="{9D8B030D-6E8A-4147-A177-3AD203B41FA5}">
                      <a16:colId xmlns="" xmlns:a16="http://schemas.microsoft.com/office/drawing/2014/main" val="1524990683"/>
                    </a:ext>
                  </a:extLst>
                </a:gridCol>
                <a:gridCol w="679970">
                  <a:extLst>
                    <a:ext uri="{9D8B030D-6E8A-4147-A177-3AD203B41FA5}">
                      <a16:colId xmlns="" xmlns:a16="http://schemas.microsoft.com/office/drawing/2014/main" val="4101695553"/>
                    </a:ext>
                  </a:extLst>
                </a:gridCol>
                <a:gridCol w="783854">
                  <a:extLst>
                    <a:ext uri="{9D8B030D-6E8A-4147-A177-3AD203B41FA5}">
                      <a16:colId xmlns="" xmlns:a16="http://schemas.microsoft.com/office/drawing/2014/main" val="2294725943"/>
                    </a:ext>
                  </a:extLst>
                </a:gridCol>
                <a:gridCol w="831074">
                  <a:extLst>
                    <a:ext uri="{9D8B030D-6E8A-4147-A177-3AD203B41FA5}">
                      <a16:colId xmlns="" xmlns:a16="http://schemas.microsoft.com/office/drawing/2014/main" val="1791029696"/>
                    </a:ext>
                  </a:extLst>
                </a:gridCol>
                <a:gridCol w="963291">
                  <a:extLst>
                    <a:ext uri="{9D8B030D-6E8A-4147-A177-3AD203B41FA5}">
                      <a16:colId xmlns="" xmlns:a16="http://schemas.microsoft.com/office/drawing/2014/main" val="4045215778"/>
                    </a:ext>
                  </a:extLst>
                </a:gridCol>
                <a:gridCol w="746079">
                  <a:extLst>
                    <a:ext uri="{9D8B030D-6E8A-4147-A177-3AD203B41FA5}">
                      <a16:colId xmlns="" xmlns:a16="http://schemas.microsoft.com/office/drawing/2014/main" val="393075520"/>
                    </a:ext>
                  </a:extLst>
                </a:gridCol>
                <a:gridCol w="3011260">
                  <a:extLst>
                    <a:ext uri="{9D8B030D-6E8A-4147-A177-3AD203B41FA5}">
                      <a16:colId xmlns="" xmlns:a16="http://schemas.microsoft.com/office/drawing/2014/main" val="562845232"/>
                    </a:ext>
                  </a:extLst>
                </a:gridCol>
              </a:tblGrid>
              <a:tr h="2991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L,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B,T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G, T/m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600" u="none" strike="noStrike" dirty="0" smtClean="0">
                          <a:effectLst/>
                        </a:rPr>
                        <a:t>,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mrad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Gap,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Comment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601949083"/>
                  </a:ext>
                </a:extLst>
              </a:tr>
              <a:tr h="299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1.30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0.55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-7.689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71.29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72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Regular cell, low field magnet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119545854"/>
                  </a:ext>
                </a:extLst>
              </a:tr>
              <a:tr h="299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BF2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0.65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0.59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-2.033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38.29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Dispersion </a:t>
                      </a:r>
                      <a:r>
                        <a:rPr lang="en-US" sz="1600" u="none" strike="noStrike" dirty="0" smtClean="0">
                          <a:effectLst/>
                        </a:rPr>
                        <a:t>suppressor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782192489"/>
                  </a:ext>
                </a:extLst>
              </a:tr>
              <a:tr h="299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BFI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0.47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0.64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-10.132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30.16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High </a:t>
                      </a:r>
                      <a:r>
                        <a:rPr lang="en-US" sz="1600" u="none" strike="noStrike" dirty="0">
                          <a:effectLst/>
                        </a:rPr>
                        <a:t>field magnet side bend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52859654"/>
                  </a:ext>
                </a:extLst>
              </a:tr>
              <a:tr h="299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0.07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2.10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0.000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14.66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Permanent high field magnet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917279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4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5379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High</a:t>
            </a:r>
            <a:r>
              <a:rPr lang="ru-RU" sz="3600" b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Field Magnet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3686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5614194" y="1000919"/>
            <a:ext cx="6675437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t="17360" r="53477" b="12992"/>
          <a:stretch/>
        </p:blipFill>
        <p:spPr bwMode="auto">
          <a:xfrm>
            <a:off x="5761927" y="3520281"/>
            <a:ext cx="3361309" cy="319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265176" y="11704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8713280" y="3532473"/>
            <a:ext cx="502920" cy="517874"/>
          </a:xfrm>
          <a:prstGeom prst="wedgeRectCallout">
            <a:avLst>
              <a:gd name="adj1" fmla="val 325833"/>
              <a:gd name="adj2" fmla="val -5774"/>
            </a:avLst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8707184" y="4172553"/>
            <a:ext cx="502920" cy="517874"/>
          </a:xfrm>
          <a:prstGeom prst="wedgeRectCallout">
            <a:avLst>
              <a:gd name="adj1" fmla="val 204621"/>
              <a:gd name="adj2" fmla="val 67208"/>
            </a:avLst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8725472" y="4763865"/>
            <a:ext cx="502920" cy="517874"/>
          </a:xfrm>
          <a:prstGeom prst="wedgeRectCallout">
            <a:avLst>
              <a:gd name="adj1" fmla="val 226439"/>
              <a:gd name="adj2" fmla="val 27185"/>
            </a:avLst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8743760" y="5403945"/>
            <a:ext cx="502920" cy="517874"/>
          </a:xfrm>
          <a:prstGeom prst="wedgeRectCallout">
            <a:avLst>
              <a:gd name="adj1" fmla="val 253106"/>
              <a:gd name="adj2" fmla="val -26963"/>
            </a:avLst>
          </a:prstGeom>
          <a:solidFill>
            <a:schemeClr val="bg1"/>
          </a:solidFill>
          <a:ln w="317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0" name="Рисунок 29"/>
          <p:cNvPicPr/>
          <p:nvPr/>
        </p:nvPicPr>
        <p:blipFill rotWithShape="1">
          <a:blip r:embed="rId4"/>
          <a:srcRect l="14591" t="17772" r="6034" b="8080"/>
          <a:stretch/>
        </p:blipFill>
        <p:spPr bwMode="auto">
          <a:xfrm>
            <a:off x="375127" y="2132958"/>
            <a:ext cx="4717542" cy="2630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81266" y="2500125"/>
            <a:ext cx="212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L= 0.1 m</a:t>
            </a:r>
          </a:p>
          <a:p>
            <a:r>
              <a:rPr lang="en-US" sz="2000" dirty="0" err="1" smtClean="0"/>
              <a:t>B</a:t>
            </a:r>
            <a:r>
              <a:rPr lang="en-US" sz="1600" dirty="0" err="1" smtClean="0"/>
              <a:t>max</a:t>
            </a:r>
            <a:r>
              <a:rPr lang="en-US" sz="2000" dirty="0" smtClean="0"/>
              <a:t> = 2.11 T</a:t>
            </a:r>
          </a:p>
          <a:p>
            <a:r>
              <a:rPr lang="en-US" sz="2000" dirty="0" err="1" smtClean="0"/>
              <a:t>I</a:t>
            </a:r>
            <a:r>
              <a:rPr lang="en-US" sz="1600" dirty="0" err="1" smtClean="0"/>
              <a:t>w</a:t>
            </a:r>
            <a:r>
              <a:rPr lang="en-US" sz="2000" dirty="0" smtClean="0"/>
              <a:t>/coil = 10 kA.</a:t>
            </a:r>
            <a:endParaRPr lang="ru-RU" sz="2000" dirty="0"/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681948" y="4818497"/>
            <a:ext cx="441208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lnSpc>
                <a:spcPct val="150000"/>
              </a:lnSpc>
            </a:pP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ru-RU" spc="2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en-US" altLang="ru-RU" b="0" i="0" u="none" strike="noStrike" cap="none" spc="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pc="2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r>
              <a:rPr kumimoji="0" lang="en-US" altLang="ru-RU" b="0" i="0" u="none" strike="noStrike" cap="none" spc="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M1200-100</a:t>
            </a:r>
          </a:p>
          <a:p>
            <a:pPr lvl="0" eaLnBrk="0" hangingPunct="0">
              <a:lnSpc>
                <a:spcPct val="150000"/>
              </a:lnSpc>
            </a:pPr>
            <a:r>
              <a:rPr kumimoji="0" lang="en-US" altLang="ru-RU" b="0" i="0" u="none" strike="noStrike" cap="none" spc="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kumimoji="0" lang="en-US" altLang="ru-RU" b="0" i="0" u="none" strike="noStrike" cap="none" spc="2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pc="2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dFeB</a:t>
            </a:r>
            <a:r>
              <a:rPr lang="en-US" altLang="ru-RU" spc="2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1.43T, permanent magnet</a:t>
            </a:r>
          </a:p>
          <a:p>
            <a:pPr eaLnBrk="0" hangingPunct="0">
              <a:lnSpc>
                <a:spcPct val="150000"/>
              </a:lnSpc>
            </a:pPr>
            <a:r>
              <a:rPr kumimoji="0" lang="en-US" altLang="ru-RU" b="0" i="0" u="none" strike="noStrike" cap="none" spc="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ru-RU" spc="2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en-US" altLang="ru-RU" b="0" i="0" u="none" strike="noStrike" cap="none" spc="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b="0" i="0" u="none" strike="noStrike" cap="none" spc="2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NdFeB</a:t>
            </a:r>
            <a:r>
              <a:rPr kumimoji="0" lang="en-US" altLang="ru-RU" b="0" i="0" u="none" strike="noStrike" cap="none" spc="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1.24T,</a:t>
            </a:r>
            <a:r>
              <a:rPr lang="en-US" altLang="ru-RU" spc="2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permanent magnet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ru-RU" spc="2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ru-RU" spc="2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pc="2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Permendur</a:t>
            </a:r>
            <a:r>
              <a:rPr lang="en-US" altLang="ru-RU" spc="2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7245" y="1074417"/>
            <a:ext cx="5204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itchFamily="34" charset="0"/>
                <a:sym typeface="Symbol" pitchFamily="18" charset="2"/>
              </a:rPr>
              <a:t>Permanent magnet with peak field of 2.1 T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4"/>
          <p:cNvSpPr>
            <a:spLocks noChangeArrowheads="1"/>
          </p:cNvSpPr>
          <p:nvPr/>
        </p:nvSpPr>
        <p:spPr bwMode="auto">
          <a:xfrm>
            <a:off x="681037" y="265113"/>
            <a:ext cx="64534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Low field magnet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330163" y="992930"/>
            <a:ext cx="674691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two types of the low field gradient magnets:</a:t>
            </a:r>
          </a:p>
          <a:p>
            <a:pPr marL="342900" lvl="0" indent="-342900" eaLnBrk="0" hangingPunct="0">
              <a:buAutoNum type="arabicParenBoth"/>
            </a:pPr>
            <a:r>
              <a:rPr lang="en-US" alt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 = 1.3 m, B = 0.55 T, G = -7.7 T/m  (regular cell dipole)</a:t>
            </a:r>
          </a:p>
          <a:p>
            <a:pPr marL="342900" lvl="0" indent="-342900" eaLnBrk="0" hangingPunct="0">
              <a:buAutoNum type="arabicParenBoth"/>
            </a:pPr>
            <a:r>
              <a:rPr lang="en-US" alt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 = 0.47 m, B = 0.64 T, G = -10.1 T/m  (side bend for the 2.1 T magnet)</a:t>
            </a:r>
          </a:p>
          <a:p>
            <a:pPr marL="342900" lvl="0" indent="-342900" eaLnBrk="0" hangingPunct="0">
              <a:buAutoNum type="arabicParenBoth"/>
            </a:pPr>
            <a:endParaRPr lang="en-US" altLang="ru-RU" sz="20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lang="en-US" altLang="ru-RU" sz="2000" spc="2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Both are similar to these for NSLS II booster synchrotron</a:t>
            </a:r>
            <a:endParaRPr lang="en-US" altLang="ru-RU" sz="2000" spc="2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4" y="4106826"/>
            <a:ext cx="6676471" cy="1780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46" y="3545067"/>
            <a:ext cx="4770253" cy="2342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446" y="992930"/>
            <a:ext cx="4784761" cy="196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07140" y="58285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Booster NSLS II magnets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2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7455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Shifted </a:t>
            </a:r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quadrupole (reverse bend)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1281" t="22181" r="40352" b="12572"/>
          <a:stretch/>
        </p:blipFill>
        <p:spPr bwMode="auto">
          <a:xfrm>
            <a:off x="8375904" y="0"/>
            <a:ext cx="3282696" cy="3140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13071" t="17770" r="49930" b="15230"/>
          <a:stretch/>
        </p:blipFill>
        <p:spPr bwMode="auto">
          <a:xfrm>
            <a:off x="8311896" y="3030220"/>
            <a:ext cx="3758184" cy="3827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t="17770" r="92781" b="15230"/>
          <a:stretch/>
        </p:blipFill>
        <p:spPr bwMode="auto">
          <a:xfrm>
            <a:off x="7642606" y="3030220"/>
            <a:ext cx="733298" cy="3827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3443" t="17564" r="5574" b="7671"/>
          <a:stretch/>
        </p:blipFill>
        <p:spPr bwMode="auto">
          <a:xfrm>
            <a:off x="508607" y="1100672"/>
            <a:ext cx="6057265" cy="314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2030" y="4584546"/>
            <a:ext cx="4110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Parameters:</a:t>
            </a:r>
          </a:p>
          <a:p>
            <a:endParaRPr lang="en-US" sz="2400" dirty="0" smtClean="0"/>
          </a:p>
          <a:p>
            <a:r>
              <a:rPr lang="en-US" sz="2400" dirty="0" smtClean="0"/>
              <a:t>G = 55 T/m     L </a:t>
            </a:r>
            <a:r>
              <a:rPr lang="en-US" sz="2400" dirty="0"/>
              <a:t>= 0.15 m</a:t>
            </a:r>
          </a:p>
          <a:p>
            <a:r>
              <a:rPr lang="en-US" sz="2400" dirty="0" smtClean="0"/>
              <a:t>R= 18 mm       </a:t>
            </a:r>
            <a:r>
              <a:rPr lang="en-US" sz="2400" dirty="0" err="1" smtClean="0"/>
              <a:t>Iw</a:t>
            </a:r>
            <a:r>
              <a:rPr lang="en-US" sz="2400" dirty="0" smtClean="0"/>
              <a:t>/coil = 8 kA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32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5878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Quadrupoles &amp; </a:t>
            </a:r>
            <a:r>
              <a:rPr lang="en-US" sz="3600" b="1" dirty="0" err="1" smtClean="0">
                <a:solidFill>
                  <a:srgbClr val="0070C0"/>
                </a:solidFill>
                <a:latin typeface="Book Antiqua" pitchFamily="18" charset="0"/>
              </a:rPr>
              <a:t>Sextupoles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7824" y="1197194"/>
            <a:ext cx="3389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Quad. </a:t>
            </a:r>
            <a:r>
              <a:rPr lang="en-US" sz="2400" dirty="0"/>
              <a:t>p</a:t>
            </a:r>
            <a:r>
              <a:rPr lang="en-US" sz="2400" dirty="0" smtClean="0"/>
              <a:t>arameters:</a:t>
            </a:r>
          </a:p>
          <a:p>
            <a:r>
              <a:rPr lang="en-US" sz="2400" dirty="0" smtClean="0"/>
              <a:t>G= 67 T/m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(</a:t>
            </a:r>
            <a:r>
              <a:rPr lang="en-US" sz="2400" dirty="0" err="1" smtClean="0"/>
              <a:t>G</a:t>
            </a:r>
            <a:r>
              <a:rPr lang="en-US" dirty="0" err="1" smtClean="0"/>
              <a:t>max</a:t>
            </a:r>
            <a:r>
              <a:rPr lang="en-US" sz="2400" dirty="0" smtClean="0"/>
              <a:t> =80 T/m)</a:t>
            </a:r>
          </a:p>
          <a:p>
            <a:r>
              <a:rPr lang="en-US" sz="2400" dirty="0"/>
              <a:t>L = </a:t>
            </a:r>
            <a:r>
              <a:rPr lang="en-US" sz="2400" dirty="0" smtClean="0"/>
              <a:t>0.25 </a:t>
            </a:r>
            <a:r>
              <a:rPr lang="en-US" sz="2400" dirty="0"/>
              <a:t>m</a:t>
            </a:r>
          </a:p>
          <a:p>
            <a:r>
              <a:rPr lang="en-US" sz="2400" dirty="0" smtClean="0"/>
              <a:t>R= 15 mm</a:t>
            </a:r>
          </a:p>
          <a:p>
            <a:r>
              <a:rPr lang="en-US" sz="2400" dirty="0" err="1" smtClean="0"/>
              <a:t>Iw</a:t>
            </a:r>
            <a:r>
              <a:rPr lang="en-US" sz="2400" dirty="0" smtClean="0"/>
              <a:t>/coil = 6.4 kA</a:t>
            </a:r>
            <a:endParaRPr lang="ru-RU" sz="24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42201" y="911444"/>
            <a:ext cx="3595815" cy="2989996"/>
            <a:chOff x="4182681" y="1552575"/>
            <a:chExt cx="4449255" cy="3752850"/>
          </a:xfrm>
        </p:grpSpPr>
        <p:pic>
          <p:nvPicPr>
            <p:cNvPr id="11" name="Рисунок 10"/>
            <p:cNvPicPr/>
            <p:nvPr/>
          </p:nvPicPr>
          <p:blipFill rotWithShape="1">
            <a:blip r:embed="rId2"/>
            <a:srcRect l="20073" t="18789" r="39174" b="9728"/>
            <a:stretch/>
          </p:blipFill>
          <p:spPr bwMode="auto">
            <a:xfrm>
              <a:off x="4828032" y="1552575"/>
              <a:ext cx="3803904" cy="37528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Рисунок 11"/>
            <p:cNvPicPr/>
            <p:nvPr/>
          </p:nvPicPr>
          <p:blipFill rotWithShape="1">
            <a:blip r:embed="rId2"/>
            <a:srcRect t="18789" r="92596" b="9728"/>
            <a:stretch/>
          </p:blipFill>
          <p:spPr bwMode="auto">
            <a:xfrm>
              <a:off x="4182681" y="1552575"/>
              <a:ext cx="691071" cy="37528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37482014"/>
              </p:ext>
            </p:extLst>
          </p:nvPr>
        </p:nvGraphicFramePr>
        <p:xfrm>
          <a:off x="4120741" y="911444"/>
          <a:ext cx="4096667" cy="298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42201" y="3901440"/>
            <a:ext cx="3275965" cy="2750502"/>
            <a:chOff x="3715385" y="1440497"/>
            <a:chExt cx="4723765" cy="3977005"/>
          </a:xfrm>
        </p:grpSpPr>
        <p:pic>
          <p:nvPicPr>
            <p:cNvPr id="14" name="Рисунок 13"/>
            <p:cNvPicPr/>
            <p:nvPr/>
          </p:nvPicPr>
          <p:blipFill rotWithShape="1">
            <a:blip r:embed="rId4"/>
            <a:srcRect l="10954" t="17770" r="45785" b="7894"/>
            <a:stretch/>
          </p:blipFill>
          <p:spPr bwMode="auto">
            <a:xfrm>
              <a:off x="4324350" y="1440497"/>
              <a:ext cx="4114800" cy="3977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Рисунок 14"/>
            <p:cNvPicPr/>
            <p:nvPr/>
          </p:nvPicPr>
          <p:blipFill rotWithShape="1">
            <a:blip r:embed="rId4"/>
            <a:srcRect l="345" t="17770" r="92251" b="7894"/>
            <a:stretch/>
          </p:blipFill>
          <p:spPr bwMode="auto">
            <a:xfrm>
              <a:off x="3715385" y="1440497"/>
              <a:ext cx="704215" cy="3977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8497824" y="3955078"/>
            <a:ext cx="3560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Sext. parameters: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= 2500 T/m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/>
              <a:t>L = </a:t>
            </a:r>
            <a:r>
              <a:rPr lang="en-US" sz="2400" dirty="0" smtClean="0"/>
              <a:t>0.25 </a:t>
            </a:r>
            <a:r>
              <a:rPr lang="en-US" sz="2400" dirty="0"/>
              <a:t>m</a:t>
            </a:r>
          </a:p>
          <a:p>
            <a:r>
              <a:rPr lang="en-US" sz="2400" dirty="0" smtClean="0"/>
              <a:t>R= 17 mm</a:t>
            </a:r>
          </a:p>
          <a:p>
            <a:r>
              <a:rPr lang="en-US" sz="2400" dirty="0" err="1" smtClean="0"/>
              <a:t>Iw</a:t>
            </a:r>
            <a:r>
              <a:rPr lang="en-US" sz="2400" dirty="0" smtClean="0"/>
              <a:t>/coil = 7 kA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41" y="4213542"/>
            <a:ext cx="43148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0985" y="265840"/>
            <a:ext cx="4095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Formal motivation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184" y="1407837"/>
            <a:ext cx="650481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08.02.2018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during his visit to 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Novosibirsk </a:t>
            </a:r>
            <a:r>
              <a:rPr lang="en-US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V.Putin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supported development of Siberian synchrotron light source SKIF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Instruction of President of Russia, May 7, 2018, paragraphs 1b and 4.</a:t>
            </a:r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Decree of President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of Russia, 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#204, April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18, 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2018.</a:t>
            </a:r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Governmental Executive Order #2659-p, December 1, 2018.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Scientific Council headed by the Vice Prime Minister T. </a:t>
            </a:r>
            <a:r>
              <a:rPr lang="en-US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Golikova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approved SKIF specs and location in November 2019.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Governmental Decree opening the project financing is expected in December 2019. </a:t>
            </a:r>
            <a:endParaRPr lang="ru-RU" sz="2000" dirty="0" smtClean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32" y="435397"/>
            <a:ext cx="4673601" cy="4214388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10800000">
            <a:off x="6833417" y="4985911"/>
            <a:ext cx="4630996" cy="1564698"/>
          </a:xfrm>
          <a:prstGeom prst="wedgeRectCallout">
            <a:avLst>
              <a:gd name="adj1" fmla="val -21676"/>
              <a:gd name="adj2" fmla="val 888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955419" y="4985911"/>
            <a:ext cx="4739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Government together with Presidential council of science and education must develop the full range of measures to build 4</a:t>
            </a:r>
            <a:r>
              <a:rPr lang="en-US" sz="1600" baseline="30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generation light sources in </a:t>
            </a:r>
            <a:r>
              <a:rPr lang="en-US" sz="16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Protvino</a:t>
            </a:r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and Novosibirsk </a:t>
            </a:r>
            <a:r>
              <a:rPr lang="en-US" sz="16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Akademgorodok</a:t>
            </a:r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V.Putin</a:t>
            </a:r>
            <a:endParaRPr lang="en-US" sz="1600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18.04.2018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866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2082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Injection</a:t>
            </a:r>
          </a:p>
        </p:txBody>
      </p:sp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444500" y="919163"/>
            <a:ext cx="11557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  <a:sym typeface="Symbol" pitchFamily="18" charset="2"/>
              </a:rPr>
              <a:t>Injection is from the booster-synchrotron similar to NSLS II with 4-kicker horizontal bump. </a:t>
            </a:r>
            <a:endParaRPr lang="ru-RU" sz="2400"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175" y="3572002"/>
            <a:ext cx="7172325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9"/>
          <p:cNvSpPr>
            <a:spLocks noChangeArrowheads="1"/>
          </p:cNvSpPr>
          <p:nvPr/>
        </p:nvSpPr>
        <p:spPr bwMode="auto">
          <a:xfrm>
            <a:off x="5037138" y="6183313"/>
            <a:ext cx="6118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BINP has experience in design and production of 3 GeV booster.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7893" name="Рисунок 2"/>
          <p:cNvPicPr>
            <a:picLocks noChangeAspect="1"/>
          </p:cNvPicPr>
          <p:nvPr/>
        </p:nvPicPr>
        <p:blipFill>
          <a:blip r:embed="rId3"/>
          <a:srcRect l="13213" t="4369" r="12514" b="8983"/>
          <a:stretch>
            <a:fillRect/>
          </a:stretch>
        </p:blipFill>
        <p:spPr bwMode="auto">
          <a:xfrm>
            <a:off x="239713" y="4086225"/>
            <a:ext cx="33623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1"/>
          <p:cNvPicPr>
            <a:picLocks noChangeAspect="1"/>
          </p:cNvPicPr>
          <p:nvPr/>
        </p:nvPicPr>
        <p:blipFill>
          <a:blip r:embed="rId4"/>
          <a:srcRect l="17560" t="4469" r="11787" b="8572"/>
          <a:stretch>
            <a:fillRect/>
          </a:stretch>
        </p:blipFill>
        <p:spPr bwMode="auto">
          <a:xfrm>
            <a:off x="0" y="1309688"/>
            <a:ext cx="36353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799642"/>
              </p:ext>
            </p:extLst>
          </p:nvPr>
        </p:nvGraphicFramePr>
        <p:xfrm>
          <a:off x="8267907" y="1520698"/>
          <a:ext cx="3924093" cy="1765808"/>
        </p:xfrm>
        <a:graphic>
          <a:graphicData uri="http://schemas.openxmlformats.org/drawingml/2006/table">
            <a:tbl>
              <a:tblPr/>
              <a:tblGrid>
                <a:gridCol w="2212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6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56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34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Energy, GeV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0.15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Periods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Circumference, m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158.76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Repetition, Hz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Hor. Emittance, nm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0.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83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5"/>
                      <a:stretch>
                        <a:fillRect l="-275" t="-516327" r="-77747" b="-46939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621088" y="1376363"/>
          <a:ext cx="4464000" cy="2054479"/>
        </p:xfrm>
        <a:graphic>
          <a:graphicData uri="http://schemas.openxmlformats.org/drawingml/2006/table">
            <a:tbl>
              <a:tblPr/>
              <a:tblGrid>
                <a:gridCol w="72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89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+mn-lt"/>
                          <a:ea typeface="Calibri"/>
                          <a:cs typeface="Times New Roman"/>
                        </a:rPr>
                        <a:t>Fi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dirty="0" err="1">
                          <a:latin typeface="+mn-lt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Н(Т)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U(к</a:t>
                      </a: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9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Kick1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0.124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9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Kick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0.0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27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9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Kick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0.0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27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9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Kick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3.1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0.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124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9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Sep1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0.75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9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Sep2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1800"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1.43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2082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Injection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849438"/>
            <a:ext cx="6800850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464050" y="3986213"/>
            <a:ext cx="0" cy="19304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644775" y="5638800"/>
            <a:ext cx="1819275" cy="952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Прямоугольник 13"/>
          <p:cNvSpPr>
            <a:spLocks noChangeArrowheads="1"/>
          </p:cNvSpPr>
          <p:nvPr/>
        </p:nvSpPr>
        <p:spPr bwMode="auto">
          <a:xfrm>
            <a:off x="2576513" y="4872038"/>
            <a:ext cx="1887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  <a:sym typeface="Symbol" pitchFamily="18" charset="2"/>
              </a:rPr>
              <a:t>Ax</a:t>
            </a:r>
            <a:r>
              <a:rPr lang="en-US" sz="2400" baseline="-25000">
                <a:latin typeface="Calibri" pitchFamily="34" charset="0"/>
                <a:sym typeface="Symbol" pitchFamily="18" charset="2"/>
              </a:rPr>
              <a:t>inj</a:t>
            </a:r>
            <a:r>
              <a:rPr lang="en-US" sz="2400">
                <a:latin typeface="Calibri" pitchFamily="34" charset="0"/>
                <a:sym typeface="Symbol" pitchFamily="18" charset="2"/>
              </a:rPr>
              <a:t>  </a:t>
            </a:r>
            <a:r>
              <a:rPr lang="ru-RU" sz="2400">
                <a:latin typeface="Calibri" pitchFamily="34" charset="0"/>
                <a:sym typeface="Symbol" pitchFamily="18" charset="2"/>
              </a:rPr>
              <a:t></a:t>
            </a:r>
            <a:r>
              <a:rPr lang="en-US" sz="2400">
                <a:latin typeface="Calibri" pitchFamily="34" charset="0"/>
                <a:sym typeface="Symbol" pitchFamily="18" charset="2"/>
              </a:rPr>
              <a:t>8 mm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38919" name="Прямоугольник 14"/>
          <p:cNvSpPr>
            <a:spLocks noChangeArrowheads="1"/>
          </p:cNvSpPr>
          <p:nvPr/>
        </p:nvSpPr>
        <p:spPr bwMode="auto">
          <a:xfrm>
            <a:off x="7100888" y="1700213"/>
            <a:ext cx="484981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  <a:sym typeface="Symbol" pitchFamily="18" charset="2"/>
              </a:rPr>
              <a:t>First three turns: 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0</a:t>
            </a:r>
            <a:r>
              <a:rPr lang="en-US" sz="2400">
                <a:latin typeface="Calibri" pitchFamily="34" charset="0"/>
                <a:sym typeface="Symbol" pitchFamily="18" charset="2"/>
              </a:rPr>
              <a:t> – injected beam in the septum, 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1-3</a:t>
            </a:r>
            <a:r>
              <a:rPr lang="en-US" sz="2400">
                <a:latin typeface="Calibri" pitchFamily="34" charset="0"/>
                <a:sym typeface="Symbol" pitchFamily="18" charset="2"/>
              </a:rPr>
              <a:t> – after the 1-3 turns respectively.</a:t>
            </a:r>
          </a:p>
          <a:p>
            <a:endParaRPr lang="en-US" sz="2400">
              <a:latin typeface="Calibri" pitchFamily="34" charset="0"/>
              <a:sym typeface="Symbol" pitchFamily="18" charset="2"/>
            </a:endParaRPr>
          </a:p>
          <a:p>
            <a:r>
              <a:rPr lang="en-US" sz="2400">
                <a:latin typeface="Calibri" pitchFamily="34" charset="0"/>
                <a:sym typeface="Symbol" pitchFamily="18" charset="2"/>
              </a:rPr>
              <a:t>Ax</a:t>
            </a:r>
            <a:r>
              <a:rPr lang="en-US" sz="2400" baseline="-25000">
                <a:latin typeface="Calibri" pitchFamily="34" charset="0"/>
                <a:sym typeface="Symbol" pitchFamily="18" charset="2"/>
              </a:rPr>
              <a:t>inj </a:t>
            </a:r>
            <a:r>
              <a:rPr lang="en-US" sz="2400">
                <a:latin typeface="Calibri" pitchFamily="34" charset="0"/>
                <a:sym typeface="Symbol" pitchFamily="18" charset="2"/>
              </a:rPr>
              <a:t> </a:t>
            </a:r>
            <a:r>
              <a:rPr lang="ru-RU" sz="2400">
                <a:latin typeface="Calibri" pitchFamily="34" charset="0"/>
                <a:sym typeface="Symbol" pitchFamily="18" charset="2"/>
              </a:rPr>
              <a:t></a:t>
            </a:r>
            <a:r>
              <a:rPr lang="en-US" sz="2400">
                <a:latin typeface="Calibri" pitchFamily="34" charset="0"/>
                <a:sym typeface="Symbol" pitchFamily="18" charset="2"/>
              </a:rPr>
              <a:t>8 mm  98% inj.efficiency</a:t>
            </a:r>
          </a:p>
          <a:p>
            <a:r>
              <a:rPr lang="en-US" sz="2400">
                <a:latin typeface="Calibri" pitchFamily="34" charset="0"/>
                <a:sym typeface="Symbol" pitchFamily="18" charset="2"/>
              </a:rPr>
              <a:t>Ax</a:t>
            </a:r>
            <a:r>
              <a:rPr lang="en-US" sz="2400" baseline="-25000">
                <a:latin typeface="Calibri" pitchFamily="34" charset="0"/>
                <a:sym typeface="Symbol" pitchFamily="18" charset="2"/>
              </a:rPr>
              <a:t>inj </a:t>
            </a:r>
            <a:r>
              <a:rPr lang="en-US" sz="2400">
                <a:latin typeface="Calibri" pitchFamily="34" charset="0"/>
                <a:sym typeface="Symbol" pitchFamily="18" charset="2"/>
              </a:rPr>
              <a:t> </a:t>
            </a:r>
            <a:r>
              <a:rPr lang="ru-RU" sz="2400">
                <a:latin typeface="Calibri" pitchFamily="34" charset="0"/>
                <a:sym typeface="Symbol" pitchFamily="18" charset="2"/>
              </a:rPr>
              <a:t></a:t>
            </a:r>
            <a:r>
              <a:rPr lang="en-US" sz="2400">
                <a:latin typeface="Calibri" pitchFamily="34" charset="0"/>
                <a:sym typeface="Symbol" pitchFamily="18" charset="2"/>
              </a:rPr>
              <a:t>7 mm  87% inj.efficiency</a:t>
            </a:r>
          </a:p>
          <a:p>
            <a:endParaRPr lang="en-US" sz="2400">
              <a:latin typeface="Calibri" pitchFamily="34" charset="0"/>
              <a:sym typeface="Symbol" pitchFamily="18" charset="2"/>
            </a:endParaRPr>
          </a:p>
          <a:p>
            <a:r>
              <a:rPr lang="en-US" sz="2400">
                <a:latin typeface="Calibri" pitchFamily="34" charset="0"/>
                <a:sym typeface="Symbol" pitchFamily="18" charset="2"/>
              </a:rPr>
              <a:t>We have 2-3 mm of the aperture margin for errors and misalignments.</a:t>
            </a:r>
          </a:p>
          <a:p>
            <a:endParaRPr lang="en-US" sz="2400">
              <a:latin typeface="Calibri" pitchFamily="34" charset="0"/>
              <a:sym typeface="Symbol" pitchFamily="18" charset="2"/>
            </a:endParaRPr>
          </a:p>
          <a:p>
            <a:r>
              <a:rPr lang="en-US" sz="2400">
                <a:latin typeface="Calibri" pitchFamily="34" charset="0"/>
                <a:sym typeface="Symbol" pitchFamily="18" charset="2"/>
              </a:rPr>
              <a:t>Further optimization is available. 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38920" name="Прямоугольник 15"/>
          <p:cNvSpPr>
            <a:spLocks noChangeArrowheads="1"/>
          </p:cNvSpPr>
          <p:nvPr/>
        </p:nvSpPr>
        <p:spPr bwMode="auto">
          <a:xfrm>
            <a:off x="1885950" y="3316288"/>
            <a:ext cx="341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0</a:t>
            </a:r>
            <a:endParaRPr lang="ru-RU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921" name="Прямоугольник 16"/>
          <p:cNvSpPr>
            <a:spLocks noChangeArrowheads="1"/>
          </p:cNvSpPr>
          <p:nvPr/>
        </p:nvSpPr>
        <p:spPr bwMode="auto">
          <a:xfrm>
            <a:off x="3070225" y="334168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1</a:t>
            </a:r>
            <a:endParaRPr lang="ru-RU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922" name="Прямоугольник 17"/>
          <p:cNvSpPr>
            <a:spLocks noChangeArrowheads="1"/>
          </p:cNvSpPr>
          <p:nvPr/>
        </p:nvSpPr>
        <p:spPr bwMode="auto">
          <a:xfrm>
            <a:off x="3930650" y="36401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2</a:t>
            </a:r>
            <a:endParaRPr lang="ru-RU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923" name="Прямоугольник 18"/>
          <p:cNvSpPr>
            <a:spLocks noChangeArrowheads="1"/>
          </p:cNvSpPr>
          <p:nvPr/>
        </p:nvSpPr>
        <p:spPr bwMode="auto">
          <a:xfrm>
            <a:off x="3930650" y="43910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3</a:t>
            </a:r>
            <a:endParaRPr lang="ru-RU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924" name="Прямоугольник 19"/>
          <p:cNvSpPr>
            <a:spLocks noChangeArrowheads="1"/>
          </p:cNvSpPr>
          <p:nvPr/>
        </p:nvSpPr>
        <p:spPr bwMode="auto">
          <a:xfrm rot="-5400000">
            <a:off x="1432719" y="2466182"/>
            <a:ext cx="1844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sym typeface="Symbol" pitchFamily="18" charset="2"/>
              </a:rPr>
              <a:t>Septum d = 2 mm</a:t>
            </a:r>
            <a:endParaRPr lang="ru-RU"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05075" y="2020888"/>
            <a:ext cx="139700" cy="3895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26" name="Прямоугольник 21"/>
          <p:cNvSpPr>
            <a:spLocks noChangeArrowheads="1"/>
          </p:cNvSpPr>
          <p:nvPr/>
        </p:nvSpPr>
        <p:spPr bwMode="auto">
          <a:xfrm>
            <a:off x="695325" y="1017588"/>
            <a:ext cx="6551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  <a:sym typeface="Symbol" pitchFamily="18" charset="2"/>
              </a:rPr>
              <a:t>Injection tracking with nonlinearities and radiation 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7148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itchFamily="18" charset="0"/>
              </a:rPr>
              <a:t>FEL at SKIF for EUV lithography</a:t>
            </a:r>
            <a:endParaRPr lang="en-US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389" y="1148892"/>
            <a:ext cx="10827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Extreme ultraviolet lithography </a:t>
            </a:r>
            <a:r>
              <a:rPr lang="en-US" dirty="0" smtClean="0"/>
              <a:t>(EUV </a:t>
            </a:r>
            <a:r>
              <a:rPr lang="en-US" dirty="0"/>
              <a:t>or EUVL) is </a:t>
            </a:r>
            <a:r>
              <a:rPr lang="en-US" dirty="0" smtClean="0"/>
              <a:t>a next generation lithography technology </a:t>
            </a:r>
            <a:r>
              <a:rPr lang="en-US" dirty="0"/>
              <a:t>using a range </a:t>
            </a:r>
            <a:r>
              <a:rPr lang="en-US" dirty="0" smtClean="0"/>
              <a:t>of extreme ultraviolet (</a:t>
            </a:r>
            <a:r>
              <a:rPr lang="en-US" dirty="0"/>
              <a:t>EUV) wavelengths, roughly spanning a 2</a:t>
            </a:r>
            <a:r>
              <a:rPr lang="en-US" dirty="0" smtClean="0"/>
              <a:t>% FWHM bandwidth </a:t>
            </a:r>
            <a:r>
              <a:rPr lang="en-US" dirty="0"/>
              <a:t>about </a:t>
            </a:r>
            <a:r>
              <a:rPr lang="en-US" dirty="0" smtClean="0"/>
              <a:t>13.5 nm.</a:t>
            </a:r>
          </a:p>
          <a:p>
            <a:endParaRPr lang="en-US" dirty="0"/>
          </a:p>
          <a:p>
            <a:r>
              <a:rPr lang="en-US" dirty="0" smtClean="0"/>
              <a:t>We plan to install at SKIF Free Electron Laser based on a </a:t>
            </a:r>
            <a:r>
              <a:rPr lang="en-US" dirty="0" smtClean="0">
                <a:sym typeface="Symbol" panose="05050102010706020507" pitchFamily="18" charset="2"/>
              </a:rPr>
              <a:t>6 m SC helical undulators to develop and study EUV lithography. The average power of about 50-100 W can be reached.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0" y="3048886"/>
            <a:ext cx="4137173" cy="2381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652" y="3048886"/>
            <a:ext cx="4293583" cy="2562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149" y="2818480"/>
            <a:ext cx="3330255" cy="3268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8483" y="5611665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Undulator</a:t>
            </a:r>
            <a:r>
              <a:rPr lang="en-US" dirty="0" smtClean="0"/>
              <a:t> parameters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555824" y="5598707"/>
            <a:ext cx="3677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Power density for the 1</a:t>
            </a:r>
            <a:r>
              <a:rPr lang="en-US" baseline="30000" dirty="0" smtClean="0"/>
              <a:t>st</a:t>
            </a:r>
            <a:r>
              <a:rPr lang="en-US" dirty="0" smtClean="0"/>
              <a:t> harmonic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233434" y="6080073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Radiation ring at 30 m distance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7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665163"/>
            <a:ext cx="1122997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012825"/>
            <a:ext cx="9063037" cy="28194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9939" name="Прямоугольник 6"/>
          <p:cNvSpPr>
            <a:spLocks noChangeArrowheads="1"/>
          </p:cNvSpPr>
          <p:nvPr/>
        </p:nvSpPr>
        <p:spPr bwMode="auto">
          <a:xfrm>
            <a:off x="681038" y="265113"/>
            <a:ext cx="1941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3D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9536" cy="6869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5672" y="3629311"/>
            <a:ext cx="6501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dirty="0" smtClean="0">
                <a:solidFill>
                  <a:srgbClr val="006CBA"/>
                </a:solidFill>
              </a:rPr>
              <a:t>– ESRF-EBS, 4 m CPMU18</a:t>
            </a:r>
          </a:p>
          <a:p>
            <a:pPr marL="342900" indent="-342900">
              <a:buAutoNum type="arabicParenBoth"/>
            </a:pPr>
            <a:r>
              <a:rPr lang="en-US" sz="2000" dirty="0">
                <a:solidFill>
                  <a:srgbClr val="006CBA"/>
                </a:solidFill>
              </a:rPr>
              <a:t>– ESRF-EBS, </a:t>
            </a:r>
            <a:r>
              <a:rPr lang="en-US" sz="2000" dirty="0" smtClean="0">
                <a:solidFill>
                  <a:srgbClr val="006CBA"/>
                </a:solidFill>
              </a:rPr>
              <a:t>4.8 m U35</a:t>
            </a:r>
          </a:p>
          <a:p>
            <a:pPr marL="342900" indent="-342900">
              <a:buAutoNum type="arabicParenBoth"/>
            </a:pPr>
            <a:r>
              <a:rPr lang="en-US" sz="2000" dirty="0">
                <a:solidFill>
                  <a:srgbClr val="006CBA"/>
                </a:solidFill>
              </a:rPr>
              <a:t>–</a:t>
            </a:r>
            <a:r>
              <a:rPr lang="en-US" sz="2000" dirty="0" smtClean="0">
                <a:solidFill>
                  <a:srgbClr val="006CBA"/>
                </a:solidFill>
              </a:rPr>
              <a:t> </a:t>
            </a:r>
            <a:r>
              <a:rPr lang="en-US" sz="2000" dirty="0">
                <a:solidFill>
                  <a:srgbClr val="006CBA"/>
                </a:solidFill>
              </a:rPr>
              <a:t>ESRF-EBS, </a:t>
            </a:r>
            <a:r>
              <a:rPr lang="en-US" sz="2000" dirty="0" smtClean="0">
                <a:solidFill>
                  <a:srgbClr val="006CBA"/>
                </a:solidFill>
              </a:rPr>
              <a:t>3.2 m U42</a:t>
            </a:r>
          </a:p>
          <a:p>
            <a:pPr marL="342900" indent="-342900">
              <a:buFontTx/>
              <a:buAutoNum type="arabicParenBoth"/>
            </a:pPr>
            <a:r>
              <a:rPr lang="en-US" sz="2000" dirty="0" smtClean="0">
                <a:solidFill>
                  <a:srgbClr val="006CBA"/>
                </a:solidFill>
              </a:rPr>
              <a:t>– </a:t>
            </a:r>
            <a:r>
              <a:rPr lang="en-US" sz="2000" dirty="0">
                <a:solidFill>
                  <a:srgbClr val="006CBA"/>
                </a:solidFill>
              </a:rPr>
              <a:t>ESRF-EBS, </a:t>
            </a:r>
            <a:r>
              <a:rPr lang="en-US" sz="2000" dirty="0" smtClean="0">
                <a:solidFill>
                  <a:srgbClr val="006CBA"/>
                </a:solidFill>
              </a:rPr>
              <a:t>1.6 m W150</a:t>
            </a:r>
          </a:p>
          <a:p>
            <a:endParaRPr lang="en-US" sz="2000" dirty="0" smtClean="0">
              <a:solidFill>
                <a:srgbClr val="006CBA"/>
              </a:solidFill>
            </a:endParaRPr>
          </a:p>
          <a:p>
            <a:pPr marL="342900" indent="-342900">
              <a:buAutoNum type="arabicParenBoth"/>
            </a:pPr>
            <a:r>
              <a:rPr lang="en-US" sz="2000" dirty="0" smtClean="0">
                <a:solidFill>
                  <a:srgbClr val="FF0000"/>
                </a:solidFill>
              </a:rPr>
              <a:t> SKIF, 4 m SC </a:t>
            </a:r>
            <a:r>
              <a:rPr lang="en-US" sz="2000" dirty="0" err="1" smtClean="0">
                <a:solidFill>
                  <a:srgbClr val="FF0000"/>
                </a:solidFill>
              </a:rPr>
              <a:t>Undulators</a:t>
            </a:r>
            <a:r>
              <a:rPr lang="en-US" sz="2000" dirty="0" smtClean="0">
                <a:solidFill>
                  <a:srgbClr val="FF0000"/>
                </a:solidFill>
              </a:rPr>
              <a:t>,  </a:t>
            </a:r>
            <a:r>
              <a:rPr lang="el-GR" sz="2000" dirty="0" smtClean="0">
                <a:solidFill>
                  <a:srgbClr val="FF0000"/>
                </a:solidFill>
              </a:rPr>
              <a:t>λ</a:t>
            </a:r>
            <a:r>
              <a:rPr lang="en-US" sz="2000" dirty="0" smtClean="0">
                <a:solidFill>
                  <a:srgbClr val="FF0000"/>
                </a:solidFill>
              </a:rPr>
              <a:t>u = 15.6 mm, B= 1.2 T</a:t>
            </a:r>
          </a:p>
          <a:p>
            <a:pPr marL="342900" indent="-342900">
              <a:buFontTx/>
              <a:buAutoNum type="arabicParenBoth"/>
            </a:pPr>
            <a:r>
              <a:rPr lang="en-US" sz="2000" dirty="0">
                <a:solidFill>
                  <a:srgbClr val="FF0000"/>
                </a:solidFill>
              </a:rPr>
              <a:t> SKIF, </a:t>
            </a:r>
            <a:r>
              <a:rPr lang="en-US" sz="2000" dirty="0" smtClean="0">
                <a:solidFill>
                  <a:srgbClr val="FF0000"/>
                </a:solidFill>
              </a:rPr>
              <a:t>SC Wigglers,  </a:t>
            </a:r>
            <a:r>
              <a:rPr lang="el-GR" sz="2000" dirty="0">
                <a:solidFill>
                  <a:srgbClr val="FF0000"/>
                </a:solidFill>
              </a:rPr>
              <a:t>λ</a:t>
            </a:r>
            <a:r>
              <a:rPr lang="en-US" sz="2000" dirty="0">
                <a:solidFill>
                  <a:srgbClr val="FF0000"/>
                </a:solidFill>
              </a:rPr>
              <a:t>u = </a:t>
            </a:r>
            <a:r>
              <a:rPr lang="en-US" sz="2000" dirty="0" smtClean="0">
                <a:solidFill>
                  <a:srgbClr val="FF0000"/>
                </a:solidFill>
              </a:rPr>
              <a:t>50 </a:t>
            </a:r>
            <a:r>
              <a:rPr lang="en-US" sz="2000" dirty="0">
                <a:solidFill>
                  <a:srgbClr val="FF0000"/>
                </a:solidFill>
              </a:rPr>
              <a:t>mm, B= </a:t>
            </a:r>
            <a:r>
              <a:rPr lang="en-US" sz="2000" dirty="0" smtClean="0">
                <a:solidFill>
                  <a:srgbClr val="FF0000"/>
                </a:solidFill>
              </a:rPr>
              <a:t>4.2 T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1872" y="512064"/>
            <a:ext cx="6659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Ring parameters:</a:t>
            </a:r>
          </a:p>
          <a:p>
            <a:r>
              <a:rPr lang="en-US" dirty="0" smtClean="0"/>
              <a:t>1 – ESRF-EBS (ESRF-EBS Design Report,Fig.8.1, p.278):</a:t>
            </a:r>
          </a:p>
          <a:p>
            <a:r>
              <a:rPr lang="en-US" dirty="0"/>
              <a:t>	E= </a:t>
            </a:r>
            <a:r>
              <a:rPr lang="en-US" dirty="0" smtClean="0"/>
              <a:t>6GeV, </a:t>
            </a:r>
            <a:r>
              <a:rPr lang="en-US" dirty="0" err="1" smtClean="0"/>
              <a:t>I</a:t>
            </a:r>
            <a:r>
              <a:rPr lang="en-US" sz="1400" dirty="0" err="1" smtClean="0"/>
              <a:t>beam</a:t>
            </a:r>
            <a:r>
              <a:rPr lang="en-US" dirty="0"/>
              <a:t>= </a:t>
            </a:r>
            <a:r>
              <a:rPr lang="en-US" dirty="0" smtClean="0"/>
              <a:t>200 </a:t>
            </a:r>
            <a:r>
              <a:rPr lang="en-US" dirty="0"/>
              <a:t>mA</a:t>
            </a:r>
          </a:p>
          <a:p>
            <a:r>
              <a:rPr lang="en-US" dirty="0"/>
              <a:t>	</a:t>
            </a:r>
            <a:r>
              <a:rPr lang="el-GR" dirty="0"/>
              <a:t>ε</a:t>
            </a:r>
            <a:r>
              <a:rPr lang="en-US" sz="1400" dirty="0"/>
              <a:t>x</a:t>
            </a:r>
            <a:r>
              <a:rPr lang="en-US" dirty="0"/>
              <a:t> = </a:t>
            </a:r>
            <a:r>
              <a:rPr lang="en-US" dirty="0" smtClean="0"/>
              <a:t>147 </a:t>
            </a:r>
            <a:r>
              <a:rPr lang="en-US" dirty="0"/>
              <a:t>pm*rad</a:t>
            </a:r>
          </a:p>
          <a:p>
            <a:r>
              <a:rPr lang="en-US" dirty="0"/>
              <a:t>	</a:t>
            </a:r>
            <a:r>
              <a:rPr lang="el-GR" dirty="0"/>
              <a:t>ε</a:t>
            </a:r>
            <a:r>
              <a:rPr lang="en-US" sz="1400" dirty="0"/>
              <a:t>y</a:t>
            </a:r>
            <a:r>
              <a:rPr lang="en-US" dirty="0"/>
              <a:t> = 5</a:t>
            </a:r>
            <a:r>
              <a:rPr lang="en-US" dirty="0" smtClean="0"/>
              <a:t> </a:t>
            </a:r>
            <a:r>
              <a:rPr lang="en-US" dirty="0"/>
              <a:t>pm*rad</a:t>
            </a:r>
          </a:p>
          <a:p>
            <a:r>
              <a:rPr lang="en-US" dirty="0" smtClean="0"/>
              <a:t>2 – SKIF:</a:t>
            </a:r>
          </a:p>
          <a:p>
            <a:r>
              <a:rPr lang="en-US" dirty="0" smtClean="0"/>
              <a:t>	E= 3GeV, </a:t>
            </a:r>
            <a:r>
              <a:rPr lang="en-US" dirty="0" err="1" smtClean="0"/>
              <a:t>I</a:t>
            </a:r>
            <a:r>
              <a:rPr lang="en-US" sz="1400" dirty="0" err="1" smtClean="0"/>
              <a:t>beam</a:t>
            </a:r>
            <a:r>
              <a:rPr lang="en-US" dirty="0" smtClean="0"/>
              <a:t>= 400 mA</a:t>
            </a:r>
          </a:p>
          <a:p>
            <a:r>
              <a:rPr lang="en-US" dirty="0"/>
              <a:t>	</a:t>
            </a:r>
            <a:r>
              <a:rPr lang="el-GR" dirty="0" smtClean="0"/>
              <a:t>ε</a:t>
            </a:r>
            <a:r>
              <a:rPr lang="en-US" sz="1400" dirty="0" smtClean="0"/>
              <a:t>x</a:t>
            </a:r>
            <a:r>
              <a:rPr lang="en-US" dirty="0" smtClean="0"/>
              <a:t> = 75 pm*rad</a:t>
            </a:r>
          </a:p>
          <a:p>
            <a:r>
              <a:rPr lang="en-US" dirty="0" smtClean="0"/>
              <a:t>	</a:t>
            </a:r>
            <a:r>
              <a:rPr lang="el-GR" dirty="0" smtClean="0"/>
              <a:t>ε</a:t>
            </a:r>
            <a:r>
              <a:rPr lang="en-US" sz="1400" dirty="0" smtClean="0"/>
              <a:t>y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7.5 pm*rad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3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5"/>
          <p:cNvSpPr>
            <a:spLocks noChangeArrowheads="1"/>
          </p:cNvSpPr>
          <p:nvPr/>
        </p:nvSpPr>
        <p:spPr bwMode="auto">
          <a:xfrm>
            <a:off x="464805" y="912813"/>
            <a:ext cx="1121886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We have a basic design of the Novosibirsk 4</a:t>
            </a:r>
            <a:r>
              <a:rPr lang="en-US" sz="2400" baseline="30000" dirty="0">
                <a:latin typeface="Calibri" pitchFamily="34" charset="0"/>
              </a:rPr>
              <a:t>th</a:t>
            </a:r>
            <a:r>
              <a:rPr lang="en-US" sz="2400" dirty="0">
                <a:latin typeface="Calibri" pitchFamily="34" charset="0"/>
              </a:rPr>
              <a:t> generation light source SKIF </a:t>
            </a:r>
            <a:r>
              <a:rPr lang="ru-RU" sz="2400" dirty="0">
                <a:latin typeface="Calibri" pitchFamily="34" charset="0"/>
              </a:rPr>
              <a:t>(3 </a:t>
            </a:r>
            <a:r>
              <a:rPr lang="en-US" sz="2400" dirty="0">
                <a:latin typeface="Calibri" pitchFamily="34" charset="0"/>
              </a:rPr>
              <a:t>GeV</a:t>
            </a:r>
            <a:r>
              <a:rPr lang="ru-RU" sz="2400" dirty="0">
                <a:latin typeface="Calibri" pitchFamily="34" charset="0"/>
              </a:rPr>
              <a:t>, 476 </a:t>
            </a:r>
            <a:r>
              <a:rPr lang="en-US" sz="2400" dirty="0">
                <a:latin typeface="Calibri" pitchFamily="34" charset="0"/>
              </a:rPr>
              <a:t>m</a:t>
            </a:r>
            <a:r>
              <a:rPr lang="ru-RU" sz="2400" dirty="0">
                <a:latin typeface="Calibri" pitchFamily="34" charset="0"/>
              </a:rPr>
              <a:t>, 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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70</a:t>
            </a:r>
            <a:r>
              <a:rPr lang="ru-RU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pm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@zero current and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 = 10%</a:t>
            </a:r>
            <a:r>
              <a:rPr lang="ru-RU" sz="2400" dirty="0">
                <a:latin typeface="Calibri" pitchFamily="34" charset="0"/>
              </a:rPr>
              <a:t>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For nominal </a:t>
            </a:r>
            <a:r>
              <a:rPr lang="en-US" sz="2400" dirty="0" err="1">
                <a:latin typeface="Calibri" pitchFamily="34" charset="0"/>
              </a:rPr>
              <a:t>multibunch</a:t>
            </a:r>
            <a:r>
              <a:rPr lang="en-US" sz="2400" dirty="0">
                <a:latin typeface="Calibri" pitchFamily="34" charset="0"/>
              </a:rPr>
              <a:t> current</a:t>
            </a:r>
            <a:r>
              <a:rPr lang="ru-RU" sz="2400" dirty="0">
                <a:latin typeface="Calibri" pitchFamily="34" charset="0"/>
              </a:rPr>
              <a:t> 400 </a:t>
            </a:r>
            <a:r>
              <a:rPr lang="en-US" sz="2400" dirty="0">
                <a:latin typeface="Calibri" pitchFamily="34" charset="0"/>
              </a:rPr>
              <a:t>mA,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IBS increases emittance to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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90</a:t>
            </a:r>
            <a:r>
              <a:rPr lang="ru-RU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pm with </a:t>
            </a:r>
            <a:r>
              <a:rPr lang="en-US" sz="2400" dirty="0" smtClean="0">
                <a:latin typeface="Calibri" pitchFamily="34" charset="0"/>
              </a:rPr>
              <a:t>7 </a:t>
            </a:r>
            <a:r>
              <a:rPr lang="en-US" sz="2400" dirty="0">
                <a:latin typeface="Calibri" pitchFamily="34" charset="0"/>
              </a:rPr>
              <a:t>hours of the </a:t>
            </a:r>
            <a:r>
              <a:rPr lang="en-US" sz="2400" dirty="0" err="1">
                <a:latin typeface="Calibri" pitchFamily="34" charset="0"/>
              </a:rPr>
              <a:t>Touschek</a:t>
            </a:r>
            <a:r>
              <a:rPr lang="en-US" sz="2400" dirty="0">
                <a:latin typeface="Calibri" pitchFamily="34" charset="0"/>
              </a:rPr>
              <a:t> lifetime and </a:t>
            </a:r>
            <a:r>
              <a:rPr lang="en-US" sz="2400" dirty="0" smtClean="0">
                <a:latin typeface="Calibri" pitchFamily="34" charset="0"/>
              </a:rPr>
              <a:t>17 </a:t>
            </a:r>
            <a:r>
              <a:rPr lang="en-US" sz="2400" dirty="0">
                <a:latin typeface="Calibri" pitchFamily="34" charset="0"/>
              </a:rPr>
              <a:t>mm bunch length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(RF3 on)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.</a:t>
            </a:r>
            <a:endParaRPr lang="en-US" sz="2400" dirty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latin typeface="Calibri" pitchFamily="34" charset="0"/>
              </a:rPr>
              <a:t>16 </a:t>
            </a:r>
            <a:r>
              <a:rPr lang="en-US" sz="2400" dirty="0">
                <a:latin typeface="Calibri" pitchFamily="34" charset="0"/>
              </a:rPr>
              <a:t>straight sections</a:t>
            </a:r>
            <a:r>
              <a:rPr lang="ru-RU" sz="2400" dirty="0">
                <a:latin typeface="Calibri" pitchFamily="34" charset="0"/>
              </a:rPr>
              <a:t> (14 </a:t>
            </a:r>
            <a:r>
              <a:rPr lang="en-US" sz="2400" dirty="0">
                <a:latin typeface="Calibri" pitchFamily="34" charset="0"/>
              </a:rPr>
              <a:t>are for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IDs</a:t>
            </a:r>
            <a:r>
              <a:rPr lang="ru-RU" sz="2400" dirty="0">
                <a:latin typeface="Calibri" pitchFamily="34" charset="0"/>
              </a:rPr>
              <a:t>) </a:t>
            </a:r>
            <a:r>
              <a:rPr lang="en-US" sz="2400" dirty="0">
                <a:latin typeface="Calibri" pitchFamily="34" charset="0"/>
              </a:rPr>
              <a:t>of two types</a:t>
            </a:r>
            <a:r>
              <a:rPr lang="ru-RU" sz="2400" dirty="0">
                <a:latin typeface="Calibri" pitchFamily="34" charset="0"/>
              </a:rPr>
              <a:t>: 6 </a:t>
            </a:r>
            <a:r>
              <a:rPr lang="en-US" sz="2400" dirty="0">
                <a:latin typeface="Calibri" pitchFamily="34" charset="0"/>
              </a:rPr>
              <a:t>m</a:t>
            </a:r>
            <a:r>
              <a:rPr lang="ru-RU" sz="2400" dirty="0">
                <a:latin typeface="Calibri" pitchFamily="34" charset="0"/>
              </a:rPr>
              <a:t> (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x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=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13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m, 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 smtClean="0">
                <a:latin typeface="Calibri" pitchFamily="34" charset="0"/>
                <a:sym typeface="Symbol" pitchFamily="18" charset="2"/>
              </a:rPr>
              <a:t>y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= 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1.9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m)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for injection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,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RF and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undulators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and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4.24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m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</a:t>
            </a:r>
            <a:r>
              <a:rPr lang="ru-RU" sz="2400" dirty="0">
                <a:latin typeface="Calibri" pitchFamily="34" charset="0"/>
              </a:rPr>
              <a:t>(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x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= 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0.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7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m, 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</a:t>
            </a:r>
            <a:r>
              <a:rPr lang="en-US" sz="2400" baseline="-25000" dirty="0" smtClean="0">
                <a:latin typeface="Calibri" pitchFamily="34" charset="0"/>
                <a:sym typeface="Symbol" pitchFamily="18" charset="2"/>
              </a:rPr>
              <a:t>y</a:t>
            </a:r>
            <a:r>
              <a:rPr lang="en-US" sz="24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= 3</a:t>
            </a:r>
            <a:r>
              <a:rPr lang="ru-RU" sz="2400" dirty="0" smtClean="0">
                <a:latin typeface="Calibri" pitchFamily="34" charset="0"/>
                <a:sym typeface="Symbol" pitchFamily="18" charset="2"/>
              </a:rPr>
              <a:t>.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5 m)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for strong field wigglers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latin typeface="Calibri" pitchFamily="34" charset="0"/>
                <a:sym typeface="Symbol" pitchFamily="18" charset="2"/>
              </a:rPr>
              <a:t>30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beam lines are foreseen: 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14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are from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IDs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, 8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high field permanent magnets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(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2.1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Т)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and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8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from regular cell magnets</a:t>
            </a:r>
            <a:r>
              <a:rPr lang="ru-RU" sz="2400" dirty="0">
                <a:latin typeface="Calibri" pitchFamily="34" charset="0"/>
                <a:sym typeface="Symbol" pitchFamily="18" charset="2"/>
              </a:rPr>
              <a:t> (0.5 Т).</a:t>
            </a:r>
            <a:endParaRPr lang="ru-RU" sz="2400" dirty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Transverse DA is sufficient for traditional, simple and effective injection. Longitudinal aperture/bandwidth provide good </a:t>
            </a:r>
            <a:r>
              <a:rPr lang="en-US" sz="2400" dirty="0" err="1">
                <a:latin typeface="Calibri" pitchFamily="34" charset="0"/>
              </a:rPr>
              <a:t>Touschek</a:t>
            </a:r>
            <a:r>
              <a:rPr lang="en-US" sz="2400" dirty="0">
                <a:latin typeface="Calibri" pitchFamily="34" charset="0"/>
              </a:rPr>
              <a:t> lifetime</a:t>
            </a:r>
            <a:r>
              <a:rPr lang="ru-RU" sz="2400" dirty="0">
                <a:latin typeface="Calibri" pitchFamily="34" charset="0"/>
              </a:rPr>
              <a:t>.</a:t>
            </a:r>
            <a:r>
              <a:rPr lang="en-US" sz="2400" dirty="0">
                <a:latin typeface="Calibri" pitchFamily="34" charset="0"/>
              </a:rPr>
              <a:t> Only two </a:t>
            </a:r>
            <a:r>
              <a:rPr lang="en-US" sz="2400" dirty="0" err="1">
                <a:latin typeface="Calibri" pitchFamily="34" charset="0"/>
              </a:rPr>
              <a:t>sextupole</a:t>
            </a:r>
            <a:r>
              <a:rPr lang="en-US" sz="2400" dirty="0">
                <a:latin typeface="Calibri" pitchFamily="34" charset="0"/>
              </a:rPr>
              <a:t> families are used.</a:t>
            </a:r>
            <a:endParaRPr lang="ru-RU" sz="2400" dirty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Magnet types are minimized for the cost and production time saving</a:t>
            </a:r>
            <a:r>
              <a:rPr lang="ru-RU" sz="2400" dirty="0" smtClean="0">
                <a:latin typeface="Calibri" pitchFamily="34" charset="0"/>
              </a:rPr>
              <a:t>.</a:t>
            </a:r>
            <a:endParaRPr lang="en-US" sz="2400" dirty="0" smtClean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Calibri" pitchFamily="34" charset="0"/>
              </a:rPr>
              <a:t>Free electron laser for EUV lithography study will be installed at SKIF enhancing its experimental capability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40962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2800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0985" y="265840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Informal motivation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32" y="912171"/>
            <a:ext cx="11667067" cy="277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Akademgorodok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(Academic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town) consolidates more than 40 research institutes in physics, chemistry, biology, medicine, condensed matter, geology, etc. and most of them have expressed their interest in new facility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BINP has great experience in development, production, study and maintenance of large accelerator facilities including synchrotron light sources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Siberian Synchrotron and Terahertz Radiation Center consists of several dozen of research groups with more than 40 years of experimental experience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 State University and Novosibirsk Technical State University will secure new scientific center with young but skilled staff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2" y="4082141"/>
            <a:ext cx="4900751" cy="2539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86" y="4329517"/>
            <a:ext cx="4231916" cy="20170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023" y="3884620"/>
            <a:ext cx="2528887" cy="29343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532" y="4175628"/>
            <a:ext cx="2360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Institutes of </a:t>
            </a:r>
            <a:r>
              <a:rPr lang="en-US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Akademgotrodok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5644" y="6104266"/>
            <a:ext cx="2218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Novosibirsk State University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42431" y="6486667"/>
            <a:ext cx="2377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Novosibirsk State Technical U.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40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4"/>
          <p:cNvSpPr>
            <a:spLocks noChangeArrowheads="1"/>
          </p:cNvSpPr>
          <p:nvPr/>
        </p:nvSpPr>
        <p:spPr bwMode="auto">
          <a:xfrm>
            <a:off x="806450" y="1206500"/>
            <a:ext cx="88519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Beam energy</a:t>
            </a:r>
            <a:r>
              <a:rPr lang="ru-RU" sz="2000" dirty="0">
                <a:latin typeface="Calibri" pitchFamily="34" charset="0"/>
              </a:rPr>
              <a:t> 3 </a:t>
            </a:r>
            <a:r>
              <a:rPr lang="en-US" sz="2000" dirty="0">
                <a:latin typeface="Calibri" pitchFamily="34" charset="0"/>
              </a:rPr>
              <a:t>GeV</a:t>
            </a:r>
            <a:endParaRPr lang="ru-RU" sz="2000" dirty="0">
              <a:latin typeface="Calibri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Circumference</a:t>
            </a:r>
            <a:r>
              <a:rPr lang="ru-RU" sz="2000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&lt; 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50</a:t>
            </a:r>
            <a:r>
              <a:rPr lang="ru-RU" sz="2000" dirty="0">
                <a:latin typeface="Calibri" pitchFamily="34" charset="0"/>
              </a:rPr>
              <a:t>0 </a:t>
            </a:r>
            <a:r>
              <a:rPr lang="en-US" sz="2000" dirty="0">
                <a:latin typeface="Calibri" pitchFamily="34" charset="0"/>
              </a:rPr>
              <a:t>m</a:t>
            </a:r>
            <a:endParaRPr lang="ru-RU" sz="2000" dirty="0">
              <a:latin typeface="Calibri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Natural horizontal emittance</a:t>
            </a:r>
            <a:r>
              <a:rPr lang="ru-RU" sz="2000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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1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0</a:t>
            </a:r>
            <a:r>
              <a:rPr lang="ru-RU" sz="2000" dirty="0">
                <a:latin typeface="Calibri" pitchFamily="34" charset="0"/>
              </a:rPr>
              <a:t>0 </a:t>
            </a:r>
            <a:r>
              <a:rPr lang="en-US" sz="2000" dirty="0">
                <a:latin typeface="Calibri" pitchFamily="34" charset="0"/>
              </a:rPr>
              <a:t>pm (zero current, zero coupling, no IDs)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Injection complex </a:t>
            </a:r>
            <a:r>
              <a:rPr lang="fr-FR" sz="2000" i="1" dirty="0">
                <a:latin typeface="Calibri" pitchFamily="34" charset="0"/>
              </a:rPr>
              <a:t>à la </a:t>
            </a:r>
            <a:r>
              <a:rPr lang="fr-FR" sz="2000" dirty="0">
                <a:latin typeface="Calibri" pitchFamily="34" charset="0"/>
              </a:rPr>
              <a:t>NSLS II (150-200 MeV linac and full energy booster synchrotron)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Well proven top-up off-axis</a:t>
            </a:r>
            <a:r>
              <a:rPr lang="fr-FR" sz="2000" dirty="0">
                <a:latin typeface="Calibri" pitchFamily="34" charset="0"/>
              </a:rPr>
              <a:t> injection in the horizontal phase space with four-kicker bump, etc.</a:t>
            </a:r>
            <a:endParaRPr lang="ru-RU" sz="2000" dirty="0">
              <a:latin typeface="Calibri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Transverse DA for injection </a:t>
            </a:r>
            <a:r>
              <a:rPr lang="en-US" sz="2000" dirty="0" err="1">
                <a:latin typeface="Calibri" pitchFamily="34" charset="0"/>
              </a:rPr>
              <a:t>Ax</a:t>
            </a:r>
            <a:r>
              <a:rPr lang="en-US" sz="2000" baseline="-25000" dirty="0" err="1">
                <a:latin typeface="Calibri" pitchFamily="34" charset="0"/>
              </a:rPr>
              <a:t>inj</a:t>
            </a:r>
            <a:r>
              <a:rPr lang="en-US" sz="2000" baseline="30000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 </a:t>
            </a:r>
            <a:r>
              <a:rPr lang="ru-RU" sz="2000" dirty="0">
                <a:latin typeface="Calibri" pitchFamily="34" charset="0"/>
              </a:rPr>
              <a:t>7 </a:t>
            </a:r>
            <a:r>
              <a:rPr lang="en-US" sz="2000" dirty="0">
                <a:latin typeface="Calibri" pitchFamily="34" charset="0"/>
              </a:rPr>
              <a:t>mm (with errors and misalignments)</a:t>
            </a:r>
            <a:endParaRPr lang="ru-RU" sz="2000" dirty="0">
              <a:latin typeface="Calibri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Momentum DA for good </a:t>
            </a:r>
            <a:r>
              <a:rPr lang="en-US" sz="2000" dirty="0" err="1">
                <a:latin typeface="Calibri" pitchFamily="34" charset="0"/>
              </a:rPr>
              <a:t>Touschek</a:t>
            </a:r>
            <a:r>
              <a:rPr lang="en-US" sz="2000" dirty="0">
                <a:latin typeface="Calibri" pitchFamily="34" charset="0"/>
              </a:rPr>
              <a:t> lifetime with strong IBS </a:t>
            </a:r>
            <a:r>
              <a:rPr lang="ru-RU" sz="2000" dirty="0">
                <a:latin typeface="Calibri" pitchFamily="34" charset="0"/>
              </a:rPr>
              <a:t>(</a:t>
            </a:r>
            <a:r>
              <a:rPr lang="ru-RU" sz="2000" dirty="0">
                <a:latin typeface="Calibri" pitchFamily="34" charset="0"/>
                <a:sym typeface="Symbol" pitchFamily="18" charset="2"/>
              </a:rPr>
              <a:t>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p/p)</a:t>
            </a:r>
            <a:r>
              <a:rPr lang="en-US" sz="2000" baseline="-25000" dirty="0">
                <a:latin typeface="Calibri" pitchFamily="34" charset="0"/>
                <a:sym typeface="Symbol" pitchFamily="18" charset="2"/>
              </a:rPr>
              <a:t>max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  ~2.5%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  <a:sym typeface="Symbol" pitchFamily="18" charset="2"/>
              </a:rPr>
              <a:t>Sufficient number of beamlines 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  <a:sym typeface="Symbol" pitchFamily="18" charset="2"/>
              </a:rPr>
              <a:t>From wigglers and </a:t>
            </a:r>
            <a:r>
              <a:rPr lang="en-US" sz="2000" dirty="0" err="1">
                <a:latin typeface="Calibri" pitchFamily="34" charset="0"/>
                <a:sym typeface="Symbol" pitchFamily="18" charset="2"/>
              </a:rPr>
              <a:t>undulators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 (straight sections)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  <a:sym typeface="Symbol" pitchFamily="18" charset="2"/>
              </a:rPr>
              <a:t>Hard X-ray from strong field dipoles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  <a:sym typeface="Symbol" pitchFamily="18" charset="2"/>
              </a:rPr>
              <a:t>Soft X-ray and VUV from weak field magnets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  <a:sym typeface="Symbol" pitchFamily="18" charset="2"/>
              </a:rPr>
              <a:t>Robust, effective, low price, fast development design</a:t>
            </a:r>
            <a:endParaRPr lang="ru-RU" sz="2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681038" y="265113"/>
            <a:ext cx="3159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6086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912813"/>
            <a:ext cx="10582275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 стрелкой 16"/>
          <p:cNvCxnSpPr/>
          <p:nvPr/>
        </p:nvCxnSpPr>
        <p:spPr>
          <a:xfrm>
            <a:off x="5818188" y="1925638"/>
            <a:ext cx="3908425" cy="1489075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9462" idx="0"/>
          </p:cNvCxnSpPr>
          <p:nvPr/>
        </p:nvCxnSpPr>
        <p:spPr>
          <a:xfrm flipV="1">
            <a:off x="8751888" y="3414713"/>
            <a:ext cx="974725" cy="2305050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0" name="Прямоугольник 19"/>
          <p:cNvSpPr>
            <a:spLocks noChangeArrowheads="1"/>
          </p:cNvSpPr>
          <p:nvPr/>
        </p:nvSpPr>
        <p:spPr bwMode="auto">
          <a:xfrm rot="1207898">
            <a:off x="7594600" y="2359025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</a:t>
            </a:r>
            <a:r>
              <a:rPr lang="ru-RU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20 км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1" name="Прямоугольник 20"/>
          <p:cNvSpPr>
            <a:spLocks noChangeArrowheads="1"/>
          </p:cNvSpPr>
          <p:nvPr/>
        </p:nvSpPr>
        <p:spPr bwMode="auto">
          <a:xfrm rot="-4131767">
            <a:off x="8969375" y="4467226"/>
            <a:ext cx="860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</a:t>
            </a:r>
            <a:r>
              <a:rPr lang="ru-RU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15 км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2" name="Прямоугольник 21"/>
          <p:cNvSpPr>
            <a:spLocks noChangeArrowheads="1"/>
          </p:cNvSpPr>
          <p:nvPr/>
        </p:nvSpPr>
        <p:spPr bwMode="auto">
          <a:xfrm>
            <a:off x="8413750" y="5719763"/>
            <a:ext cx="674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BINP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Прямоугольник 22"/>
          <p:cNvSpPr>
            <a:spLocks noChangeArrowheads="1"/>
          </p:cNvSpPr>
          <p:nvPr/>
        </p:nvSpPr>
        <p:spPr bwMode="auto">
          <a:xfrm>
            <a:off x="9604375" y="3162300"/>
            <a:ext cx="941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SKIF</a:t>
            </a:r>
            <a:endParaRPr lang="ru-RU" sz="2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4" name="Прямоугольник 23"/>
          <p:cNvSpPr>
            <a:spLocks noChangeArrowheads="1"/>
          </p:cNvSpPr>
          <p:nvPr/>
        </p:nvSpPr>
        <p:spPr bwMode="auto">
          <a:xfrm>
            <a:off x="5692775" y="1555750"/>
            <a:ext cx="158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Novosibirsk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5" name="Прямоугольник 24"/>
          <p:cNvSpPr>
            <a:spLocks noChangeArrowheads="1"/>
          </p:cNvSpPr>
          <p:nvPr/>
        </p:nvSpPr>
        <p:spPr bwMode="auto">
          <a:xfrm>
            <a:off x="1077913" y="1187450"/>
            <a:ext cx="1589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Novosibirsk Int. Airport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8825" y="3090863"/>
            <a:ext cx="5180013" cy="2586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SKIF locates in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technopolis</a:t>
            </a: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Kol’tsovo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Green field. No interference with other enterprises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Quiet area free from heavy industry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Electrical power substation is nearby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Almost equal distance from both downtown and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Akademgorodok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467" name="Прямоугольник 12"/>
          <p:cNvSpPr>
            <a:spLocks noChangeArrowheads="1"/>
          </p:cNvSpPr>
          <p:nvPr/>
        </p:nvSpPr>
        <p:spPr bwMode="auto">
          <a:xfrm>
            <a:off x="681038" y="265113"/>
            <a:ext cx="20050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2113" y="265113"/>
            <a:ext cx="5795962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9"/>
          <p:cNvSpPr>
            <a:spLocks noChangeArrowheads="1"/>
          </p:cNvSpPr>
          <p:nvPr/>
        </p:nvSpPr>
        <p:spPr bwMode="auto">
          <a:xfrm>
            <a:off x="6968789" y="3740150"/>
            <a:ext cx="28010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Е = 3 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GeV</a:t>
            </a:r>
            <a:endParaRPr lang="ru-RU" sz="2000" dirty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I</a:t>
            </a:r>
            <a:r>
              <a:rPr lang="en-US" sz="2000" baseline="-25000" dirty="0">
                <a:solidFill>
                  <a:srgbClr val="002060"/>
                </a:solidFill>
                <a:latin typeface="Calibri" pitchFamily="34" charset="0"/>
              </a:rPr>
              <a:t>max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= 400 mA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</a:t>
            </a:r>
            <a:r>
              <a:rPr lang="en-US" sz="2000" baseline="-25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x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 =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75 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pm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(0 mA, no IDs)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C = 476 m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16 SS (14 for IDs)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681038" y="265113"/>
            <a:ext cx="3186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Configuration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1373188"/>
            <a:ext cx="4937125" cy="41560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Traditional and common configuration: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Injector linear accelerator with maximum energy 200 MeV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Small size booster synchrotron with maximum energy 3 GeV and orbit length 158.7 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Electron storage ring 16-fold symmetry with 3 GeV energy and 476 m circumference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15501" t="5983" r="21682" b="9248"/>
          <a:stretch/>
        </p:blipFill>
        <p:spPr>
          <a:xfrm>
            <a:off x="741580" y="1599701"/>
            <a:ext cx="5020227" cy="4788000"/>
          </a:xfrm>
          <a:prstGeom prst="rect">
            <a:avLst/>
          </a:prstGeom>
        </p:spPr>
      </p:pic>
      <p:sp>
        <p:nvSpPr>
          <p:cNvPr id="21505" name="Прямоугольник 6"/>
          <p:cNvSpPr>
            <a:spLocks noChangeArrowheads="1"/>
          </p:cNvSpPr>
          <p:nvPr/>
        </p:nvSpPr>
        <p:spPr bwMode="auto">
          <a:xfrm>
            <a:off x="681038" y="265113"/>
            <a:ext cx="6699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Basic cell (soft X-ray beamline)</a:t>
            </a:r>
          </a:p>
        </p:txBody>
      </p:sp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 rot="-5400000">
            <a:off x="1085850" y="1055688"/>
            <a:ext cx="434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SX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07" name="Прямоугольник 12"/>
          <p:cNvSpPr>
            <a:spLocks noChangeArrowheads="1"/>
          </p:cNvSpPr>
          <p:nvPr/>
        </p:nvSpPr>
        <p:spPr bwMode="auto">
          <a:xfrm rot="-5400000">
            <a:off x="1328737" y="1108076"/>
            <a:ext cx="631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QXB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08" name="Прямоугольник 15"/>
          <p:cNvSpPr>
            <a:spLocks noChangeArrowheads="1"/>
          </p:cNvSpPr>
          <p:nvPr/>
        </p:nvSpPr>
        <p:spPr bwMode="auto">
          <a:xfrm rot="-5400000">
            <a:off x="4357687" y="1058863"/>
            <a:ext cx="434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SX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09" name="Прямоугольник 18"/>
          <p:cNvSpPr>
            <a:spLocks noChangeArrowheads="1"/>
          </p:cNvSpPr>
          <p:nvPr/>
        </p:nvSpPr>
        <p:spPr bwMode="auto">
          <a:xfrm rot="-5400000">
            <a:off x="3908425" y="1136651"/>
            <a:ext cx="631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QXB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10" name="Прямоугольник 21"/>
          <p:cNvSpPr>
            <a:spLocks noChangeArrowheads="1"/>
          </p:cNvSpPr>
          <p:nvPr/>
        </p:nvSpPr>
        <p:spPr bwMode="auto">
          <a:xfrm rot="-5400000">
            <a:off x="1912144" y="1058069"/>
            <a:ext cx="427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SY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11" name="Прямоугольник 22"/>
          <p:cNvSpPr>
            <a:spLocks noChangeArrowheads="1"/>
          </p:cNvSpPr>
          <p:nvPr/>
        </p:nvSpPr>
        <p:spPr bwMode="auto">
          <a:xfrm rot="-5400000">
            <a:off x="3530600" y="1041400"/>
            <a:ext cx="42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SY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12" name="Прямоугольник 25"/>
          <p:cNvSpPr>
            <a:spLocks noChangeArrowheads="1"/>
          </p:cNvSpPr>
          <p:nvPr/>
        </p:nvSpPr>
        <p:spPr bwMode="auto">
          <a:xfrm rot="-5400000">
            <a:off x="2649538" y="1136650"/>
            <a:ext cx="615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BQY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7088" y="1624013"/>
            <a:ext cx="6118225" cy="409342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TME/FODO cell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3.4</a:t>
            </a:r>
            <a:r>
              <a:rPr lang="ru-RU" sz="2000" dirty="0" smtClean="0">
                <a:latin typeface="+mn-lt"/>
                <a:cs typeface="Arial" panose="020B0604020202020204" pitchFamily="34" charset="0"/>
              </a:rPr>
              <a:t>9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m in length with reflection symmetry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SX: focusing chromatic sextupole (</a:t>
            </a:r>
            <a:r>
              <a:rPr lang="en-US" sz="2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2300 T/m</a:t>
            </a:r>
            <a:r>
              <a:rPr lang="ru-RU" sz="2000" baseline="30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QXB: focusing quadrupole (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51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T/m) moved over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4.6 mm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outward to produce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–3.6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mrad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anti-bend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SY: defocusing chromatic sextupole (</a:t>
            </a:r>
            <a:r>
              <a:rPr lang="en-US" sz="2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–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2300 T/m</a:t>
            </a:r>
            <a:r>
              <a:rPr lang="ru-RU" sz="2000" baseline="30000" dirty="0">
                <a:cs typeface="Arial" panose="020B0604020202020204" pitchFamily="34" charset="0"/>
                <a:sym typeface="Symbol" panose="05050102010706020507" pitchFamily="18" charset="2"/>
              </a:rPr>
              <a:t> 2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sz="2000" dirty="0">
              <a:latin typeface="+mn-lt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BQY: bending magnet (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0.55 </a:t>
            </a:r>
            <a:r>
              <a:rPr lang="en-US" sz="2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T) with low defocusing gradient (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–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7.7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T/m)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Drifts between elements are enough to accommodate BPMs, flanges, bellows,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54" y="3236119"/>
            <a:ext cx="419100" cy="123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36" y="3455194"/>
            <a:ext cx="390525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39"/>
          <p:cNvSpPr>
            <a:spLocks noChangeArrowheads="1"/>
          </p:cNvSpPr>
          <p:nvPr/>
        </p:nvSpPr>
        <p:spPr bwMode="auto">
          <a:xfrm>
            <a:off x="681038" y="265113"/>
            <a:ext cx="78914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Book Antiqua" pitchFamily="18" charset="0"/>
              </a:rPr>
              <a:t>Modified cell (hard X-ray beamline)</a:t>
            </a:r>
          </a:p>
        </p:txBody>
      </p:sp>
      <p:sp>
        <p:nvSpPr>
          <p:cNvPr id="22530" name="Прямоугольник 40"/>
          <p:cNvSpPr>
            <a:spLocks noChangeArrowheads="1"/>
          </p:cNvSpPr>
          <p:nvPr/>
        </p:nvSpPr>
        <p:spPr bwMode="auto">
          <a:xfrm rot="-5400000">
            <a:off x="1085850" y="1055688"/>
            <a:ext cx="434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SX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2531" name="Прямоугольник 41"/>
          <p:cNvSpPr>
            <a:spLocks noChangeArrowheads="1"/>
          </p:cNvSpPr>
          <p:nvPr/>
        </p:nvSpPr>
        <p:spPr bwMode="auto">
          <a:xfrm rot="-5400000">
            <a:off x="4488656" y="1067594"/>
            <a:ext cx="433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SX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2532" name="Прямоугольник 42"/>
          <p:cNvSpPr>
            <a:spLocks noChangeArrowheads="1"/>
          </p:cNvSpPr>
          <p:nvPr/>
        </p:nvSpPr>
        <p:spPr bwMode="auto">
          <a:xfrm rot="-5400000">
            <a:off x="1897234" y="1058069"/>
            <a:ext cx="427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SY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533" name="Прямоугольник 43"/>
          <p:cNvSpPr>
            <a:spLocks noChangeArrowheads="1"/>
          </p:cNvSpPr>
          <p:nvPr/>
        </p:nvSpPr>
        <p:spPr bwMode="auto">
          <a:xfrm rot="-5400000">
            <a:off x="3708779" y="1051719"/>
            <a:ext cx="427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SY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534" name="Прямоугольник 44"/>
          <p:cNvSpPr>
            <a:spLocks noChangeArrowheads="1"/>
          </p:cNvSpPr>
          <p:nvPr/>
        </p:nvSpPr>
        <p:spPr bwMode="auto">
          <a:xfrm rot="-5400000">
            <a:off x="1168707" y="1107282"/>
            <a:ext cx="852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QXBM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535" name="Прямоугольник 45"/>
          <p:cNvSpPr>
            <a:spLocks noChangeArrowheads="1"/>
          </p:cNvSpPr>
          <p:nvPr/>
        </p:nvSpPr>
        <p:spPr bwMode="auto">
          <a:xfrm rot="-5400000">
            <a:off x="4004780" y="1131888"/>
            <a:ext cx="85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QXBM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536" name="Прямоугольник 46"/>
          <p:cNvSpPr>
            <a:spLocks noChangeArrowheads="1"/>
          </p:cNvSpPr>
          <p:nvPr/>
        </p:nvSpPr>
        <p:spPr bwMode="auto">
          <a:xfrm rot="-5400000">
            <a:off x="2210594" y="1153319"/>
            <a:ext cx="836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BQYM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2537" name="Прямоугольник 47"/>
          <p:cNvSpPr>
            <a:spLocks noChangeArrowheads="1"/>
          </p:cNvSpPr>
          <p:nvPr/>
        </p:nvSpPr>
        <p:spPr bwMode="auto">
          <a:xfrm rot="-5400000">
            <a:off x="2953202" y="1134269"/>
            <a:ext cx="836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BQYM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538" name="Прямоугольник 48"/>
          <p:cNvSpPr>
            <a:spLocks noChangeArrowheads="1"/>
          </p:cNvSpPr>
          <p:nvPr/>
        </p:nvSpPr>
        <p:spPr bwMode="auto">
          <a:xfrm rot="-5400000">
            <a:off x="2703549" y="1254919"/>
            <a:ext cx="60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BHF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73417" y="1771650"/>
            <a:ext cx="6021289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High field dipole BHF is inserted inside modified BQY.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QXBM: focusing quadrupole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(49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T/m) moved over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7.3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mm outward to produce –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5.4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mrad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anti-bend</a:t>
            </a:r>
            <a:endParaRPr lang="en-US" sz="2000" dirty="0">
              <a:latin typeface="+mn-lt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BQYM: bending magnet (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0.64 </a:t>
            </a:r>
            <a:r>
              <a:rPr lang="en-US" sz="20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T) with low defocusing gradient (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–10.1 T/m)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BHF: high field (2.1 T) short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7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cm) zero gradient permanent magnet dipole producing hard X-ray radiation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The modified cell replaces the middle cell in every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other lattice super-period, giving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8 hard X-ray beamlines from bending magnets.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01" t="5620" r="19118" b="9127"/>
          <a:stretch/>
        </p:blipFill>
        <p:spPr>
          <a:xfrm>
            <a:off x="739686" y="1752600"/>
            <a:ext cx="5195491" cy="478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4" y="3236119"/>
            <a:ext cx="419100" cy="1238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856" y="3455194"/>
            <a:ext cx="390525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23317</TotalTime>
  <Words>2889</Words>
  <Application>Microsoft Office PowerPoint</Application>
  <PresentationFormat>Широкоэкранный</PresentationFormat>
  <Paragraphs>553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 Unicode MS</vt:lpstr>
      <vt:lpstr>Arial</vt:lpstr>
      <vt:lpstr>Book Antiqua</vt:lpstr>
      <vt:lpstr>Calibri</vt:lpstr>
      <vt:lpstr>Calibri Light</vt:lpstr>
      <vt:lpstr>Cambria Math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levichev</dc:creator>
  <cp:lastModifiedBy>Anton Bogomyagkov</cp:lastModifiedBy>
  <cp:revision>498</cp:revision>
  <dcterms:created xsi:type="dcterms:W3CDTF">2018-12-26T05:23:04Z</dcterms:created>
  <dcterms:modified xsi:type="dcterms:W3CDTF">2019-11-28T13:23:37Z</dcterms:modified>
</cp:coreProperties>
</file>