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9" r:id="rId1"/>
  </p:sldMasterIdLst>
  <p:notesMasterIdLst>
    <p:notesMasterId r:id="rId32"/>
  </p:notesMasterIdLst>
  <p:sldIdLst>
    <p:sldId id="311" r:id="rId2"/>
    <p:sldId id="312" r:id="rId3"/>
    <p:sldId id="295" r:id="rId4"/>
    <p:sldId id="296" r:id="rId5"/>
    <p:sldId id="343" r:id="rId6"/>
    <p:sldId id="302" r:id="rId7"/>
    <p:sldId id="317" r:id="rId8"/>
    <p:sldId id="304" r:id="rId9"/>
    <p:sldId id="303" r:id="rId10"/>
    <p:sldId id="344" r:id="rId11"/>
    <p:sldId id="313" r:id="rId12"/>
    <p:sldId id="346" r:id="rId13"/>
    <p:sldId id="314" r:id="rId14"/>
    <p:sldId id="337" r:id="rId15"/>
    <p:sldId id="340" r:id="rId16"/>
    <p:sldId id="334" r:id="rId17"/>
    <p:sldId id="345" r:id="rId18"/>
    <p:sldId id="325" r:id="rId19"/>
    <p:sldId id="326" r:id="rId20"/>
    <p:sldId id="327" r:id="rId21"/>
    <p:sldId id="319" r:id="rId22"/>
    <p:sldId id="320" r:id="rId23"/>
    <p:sldId id="321" r:id="rId24"/>
    <p:sldId id="322" r:id="rId25"/>
    <p:sldId id="323" r:id="rId26"/>
    <p:sldId id="324" r:id="rId27"/>
    <p:sldId id="316" r:id="rId28"/>
    <p:sldId id="294" r:id="rId29"/>
    <p:sldId id="307" r:id="rId30"/>
    <p:sldId id="309" r:id="rId3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C000"/>
    <a:srgbClr val="003399"/>
    <a:srgbClr val="4D4D4D"/>
    <a:srgbClr val="6376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 autoAdjust="0"/>
  </p:normalViewPr>
  <p:slideViewPr>
    <p:cSldViewPr showGuides="1">
      <p:cViewPr>
        <p:scale>
          <a:sx n="68" d="100"/>
          <a:sy n="68" d="100"/>
        </p:scale>
        <p:origin x="608" y="2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ta%202019\Machine%20Operation\2019_SOLARIS_StatisticsCR1%20(Automatycznie%20zapisany)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wsuswin\cr-share\2019_SOLARIS_StatisticsCR_240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wsuswin\cr-share\2019_SOLARIS_StatisticsCR_2409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791056282878215E-2"/>
          <c:y val="0.13389757349724829"/>
          <c:w val="0.97620894371712175"/>
          <c:h val="0.802510068233306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ACCUMULATED!$F$92</c:f>
              <c:strCache>
                <c:ptCount val="1"/>
                <c:pt idx="0">
                  <c:v>HOURS for BEAMLINES</c:v>
                </c:pt>
              </c:strCache>
            </c:strRef>
          </c:tx>
          <c:spPr>
            <a:solidFill>
              <a:srgbClr val="5B9BD5">
                <a:alpha val="85000"/>
              </a:srgbClr>
            </a:solidFill>
            <a:ln w="9360">
              <a:solidFill>
                <a:srgbClr val="FFFFFF"/>
              </a:solidFill>
              <a:round/>
            </a:ln>
          </c:spPr>
          <c:invertIfNegative val="0"/>
          <c:dLbls>
            <c:dLbl>
              <c:idx val="1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ACCUMULATED!$G$91:$R$91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ACCUMULATED!$G$92:$R$92</c:f>
              <c:numCache>
                <c:formatCode>General</c:formatCode>
                <c:ptCount val="12"/>
                <c:pt idx="0">
                  <c:v>0</c:v>
                </c:pt>
                <c:pt idx="1">
                  <c:v>232</c:v>
                </c:pt>
                <c:pt idx="2">
                  <c:v>136</c:v>
                </c:pt>
                <c:pt idx="3">
                  <c:v>256</c:v>
                </c:pt>
                <c:pt idx="4">
                  <c:v>112</c:v>
                </c:pt>
                <c:pt idx="5">
                  <c:v>240</c:v>
                </c:pt>
                <c:pt idx="6">
                  <c:v>192</c:v>
                </c:pt>
                <c:pt idx="7">
                  <c:v>0</c:v>
                </c:pt>
                <c:pt idx="8">
                  <c:v>168</c:v>
                </c:pt>
                <c:pt idx="9">
                  <c:v>256</c:v>
                </c:pt>
                <c:pt idx="10">
                  <c:v>280</c:v>
                </c:pt>
                <c:pt idx="11">
                  <c:v>136</c:v>
                </c:pt>
              </c:numCache>
            </c:numRef>
          </c:val>
        </c:ser>
        <c:ser>
          <c:idx val="1"/>
          <c:order val="1"/>
          <c:tx>
            <c:strRef>
              <c:f>ACCUMULATED!$F$93</c:f>
              <c:strCache>
                <c:ptCount val="1"/>
                <c:pt idx="0">
                  <c:v>HOURS for MACHINE</c:v>
                </c:pt>
              </c:strCache>
            </c:strRef>
          </c:tx>
          <c:spPr>
            <a:solidFill>
              <a:srgbClr val="ED7D31">
                <a:alpha val="85000"/>
              </a:srgbClr>
            </a:solidFill>
            <a:ln w="9360">
              <a:solidFill>
                <a:srgbClr val="FFFFFF"/>
              </a:solidFill>
              <a:round/>
            </a:ln>
          </c:spPr>
          <c:invertIfNegative val="0"/>
          <c:dLbls>
            <c:dLbl>
              <c:idx val="1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ACCUMULATED!$G$91:$R$91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ACCUMULATED!$G$93:$R$93</c:f>
              <c:numCache>
                <c:formatCode>General</c:formatCode>
                <c:ptCount val="12"/>
                <c:pt idx="0">
                  <c:v>86</c:v>
                </c:pt>
                <c:pt idx="1">
                  <c:v>34</c:v>
                </c:pt>
                <c:pt idx="2">
                  <c:v>56</c:v>
                </c:pt>
                <c:pt idx="3">
                  <c:v>16</c:v>
                </c:pt>
                <c:pt idx="4">
                  <c:v>56</c:v>
                </c:pt>
                <c:pt idx="5">
                  <c:v>32</c:v>
                </c:pt>
                <c:pt idx="6">
                  <c:v>24</c:v>
                </c:pt>
                <c:pt idx="7">
                  <c:v>40</c:v>
                </c:pt>
                <c:pt idx="8">
                  <c:v>82</c:v>
                </c:pt>
                <c:pt idx="9">
                  <c:v>40</c:v>
                </c:pt>
                <c:pt idx="10">
                  <c:v>40</c:v>
                </c:pt>
                <c:pt idx="11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336866672"/>
        <c:axId val="336868240"/>
      </c:barChart>
      <c:catAx>
        <c:axId val="336866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9080">
            <a:solidFill>
              <a:srgbClr val="404040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defRPr>
            </a:pPr>
            <a:endParaRPr lang="en-US"/>
          </a:p>
        </c:txPr>
        <c:crossAx val="336868240"/>
        <c:crosses val="autoZero"/>
        <c:auto val="1"/>
        <c:lblAlgn val="ctr"/>
        <c:lblOffset val="100"/>
        <c:noMultiLvlLbl val="1"/>
      </c:catAx>
      <c:valAx>
        <c:axId val="336868240"/>
        <c:scaling>
          <c:orientation val="minMax"/>
        </c:scaling>
        <c:delete val="1"/>
        <c:axPos val="l"/>
        <c:majorGridlines>
          <c:spPr>
            <a:ln w="9360">
              <a:solidFill>
                <a:srgbClr val="BFBFBF"/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crossAx val="336866672"/>
        <c:crosses val="autoZero"/>
        <c:crossBetween val="between"/>
      </c:valAx>
      <c:spPr>
        <a:noFill/>
        <a:ln>
          <a:noFill/>
        </a:ln>
      </c:spPr>
    </c:plotArea>
    <c:legend>
      <c:legendPos val="b"/>
      <c:layout/>
      <c:overlay val="0"/>
      <c:spPr>
        <a:solidFill>
          <a:srgbClr val="FFFFFF">
            <a:alpha val="39000"/>
          </a:srgbClr>
        </a:solidFill>
        <a:ln>
          <a:solidFill>
            <a:srgbClr val="000000"/>
          </a:solidFill>
        </a:ln>
      </c:spPr>
    </c:legend>
    <c:plotVisOnly val="1"/>
    <c:dispBlanksAs val="zero"/>
    <c:showDLblsOverMax val="1"/>
  </c:chart>
  <c:spPr>
    <a:solidFill>
      <a:srgbClr val="FFFFFF"/>
    </a:solidFill>
    <a:ln w="9360">
      <a:solidFill>
        <a:srgbClr val="BFBFBF"/>
      </a:solidFill>
      <a:round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9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-6.224798551794899E-3"/>
                  <c:y val="-5.049289213147792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2824261356581294E-2"/>
                  <c:y val="-3.53450244920345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1.4524529954188096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5648522713162588E-2"/>
                  <c:y val="5.5542181344625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7.6772515472137079E-2"/>
                  <c:y val="-5.049289213147815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8.2997314023932362E-3"/>
                  <c:y val="1.51478676394433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1.4524529954188134E-2"/>
                  <c:y val="-2.524644606573896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3.1123992758974494E-2"/>
                  <c:y val="-8.07886274103646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0.14317036669128266"/>
                  <c:y val="-3.78696690986084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1"/>
              <c:layout>
                <c:manualLayout>
                  <c:x val="4.1498657011964472E-3"/>
                  <c:y val="-3.282037988546065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1.5215998461208208E-16"/>
                  <c:y val="-7.573933819721688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6"/>
              <c:layout>
                <c:manualLayout>
                  <c:x val="-1.5215998461208208E-16"/>
                  <c:y val="3.53450244920345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ACCUMULATED!$G$3:$G$19</c:f>
              <c:strCache>
                <c:ptCount val="17"/>
                <c:pt idx="0">
                  <c:v>B</c:v>
                </c:pt>
                <c:pt idx="1">
                  <c:v>CT</c:v>
                </c:pt>
                <c:pt idx="2">
                  <c:v>DIA</c:v>
                </c:pt>
                <c:pt idx="3">
                  <c:v>MPS</c:v>
                </c:pt>
                <c:pt idx="4">
                  <c:v>ID</c:v>
                </c:pt>
                <c:pt idx="5">
                  <c:v>INF</c:v>
                </c:pt>
                <c:pt idx="6">
                  <c:v>I</c:v>
                </c:pt>
                <c:pt idx="7">
                  <c:v>MML</c:v>
                </c:pt>
                <c:pt idx="8">
                  <c:v>HE</c:v>
                </c:pt>
                <c:pt idx="9">
                  <c:v>OI</c:v>
                </c:pt>
                <c:pt idx="10">
                  <c:v>OT</c:v>
                </c:pt>
                <c:pt idx="11">
                  <c:v>NET</c:v>
                </c:pt>
                <c:pt idx="12">
                  <c:v>MAG</c:v>
                </c:pt>
                <c:pt idx="13">
                  <c:v>PSS</c:v>
                </c:pt>
                <c:pt idx="14">
                  <c:v>RF</c:v>
                </c:pt>
                <c:pt idx="15">
                  <c:v>VAC</c:v>
                </c:pt>
                <c:pt idx="16">
                  <c:v>WAT</c:v>
                </c:pt>
              </c:strCache>
            </c:strRef>
          </c:cat>
          <c:val>
            <c:numRef>
              <c:f>ACCUMULATED!$O$3:$O$19</c:f>
              <c:numCache>
                <c:formatCode>0.0%</c:formatCode>
                <c:ptCount val="17"/>
                <c:pt idx="0">
                  <c:v>6.5056771791904208E-3</c:v>
                </c:pt>
                <c:pt idx="1">
                  <c:v>0.23138525167320595</c:v>
                </c:pt>
                <c:pt idx="2">
                  <c:v>0.38773120363485197</c:v>
                </c:pt>
                <c:pt idx="3">
                  <c:v>3.2528385895952104E-3</c:v>
                </c:pt>
                <c:pt idx="4">
                  <c:v>0</c:v>
                </c:pt>
                <c:pt idx="5">
                  <c:v>8.2945215475618131E-2</c:v>
                </c:pt>
                <c:pt idx="6">
                  <c:v>0</c:v>
                </c:pt>
                <c:pt idx="7">
                  <c:v>5.4213976493253503E-4</c:v>
                </c:pt>
                <c:pt idx="8">
                  <c:v>1.9517031537571262E-2</c:v>
                </c:pt>
                <c:pt idx="9">
                  <c:v>0</c:v>
                </c:pt>
                <c:pt idx="10">
                  <c:v>0.17292089942288141</c:v>
                </c:pt>
                <c:pt idx="11">
                  <c:v>0</c:v>
                </c:pt>
                <c:pt idx="12">
                  <c:v>3.0142970930248949E-2</c:v>
                </c:pt>
                <c:pt idx="13">
                  <c:v>4.8792578843928156E-3</c:v>
                </c:pt>
                <c:pt idx="14">
                  <c:v>3.7949783545277456E-2</c:v>
                </c:pt>
                <c:pt idx="15">
                  <c:v>1.8974891772638728E-2</c:v>
                </c:pt>
                <c:pt idx="16">
                  <c:v>3.2528385895952104E-3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5395878008608933E-2"/>
          <c:y val="2.1424490886209598E-3"/>
          <c:w val="0.90306780785470075"/>
          <c:h val="0.8666407639412954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4143236571837845E-2"/>
                  <c:y val="4.7310499972718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7071618285918923E-2"/>
                  <c:y val="0.1447144705047848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3.8351459238385135E-2"/>
                  <c:y val="8.348911759891433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2559681904932474E-2"/>
                  <c:y val="3.339564703956573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0.14663793238206083"/>
                  <c:y val="-2.50466257139031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476379480139665"/>
                      <c:h val="5.3530548799608363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ACCUMULATED!$G$3:$G$19</c:f>
              <c:strCache>
                <c:ptCount val="17"/>
                <c:pt idx="0">
                  <c:v>B</c:v>
                </c:pt>
                <c:pt idx="1">
                  <c:v>CT</c:v>
                </c:pt>
                <c:pt idx="2">
                  <c:v>DIA</c:v>
                </c:pt>
                <c:pt idx="3">
                  <c:v>MPS</c:v>
                </c:pt>
                <c:pt idx="4">
                  <c:v>ID</c:v>
                </c:pt>
                <c:pt idx="5">
                  <c:v>INF</c:v>
                </c:pt>
                <c:pt idx="6">
                  <c:v>I</c:v>
                </c:pt>
                <c:pt idx="7">
                  <c:v>MML</c:v>
                </c:pt>
                <c:pt idx="8">
                  <c:v>HE</c:v>
                </c:pt>
                <c:pt idx="9">
                  <c:v>OI</c:v>
                </c:pt>
                <c:pt idx="10">
                  <c:v>OT</c:v>
                </c:pt>
                <c:pt idx="11">
                  <c:v>NET</c:v>
                </c:pt>
                <c:pt idx="12">
                  <c:v>MAG</c:v>
                </c:pt>
                <c:pt idx="13">
                  <c:v>PSS</c:v>
                </c:pt>
                <c:pt idx="14">
                  <c:v>RF</c:v>
                </c:pt>
                <c:pt idx="15">
                  <c:v>VAC</c:v>
                </c:pt>
                <c:pt idx="16">
                  <c:v>WAT</c:v>
                </c:pt>
              </c:strCache>
            </c:strRef>
          </c:cat>
          <c:val>
            <c:numRef>
              <c:f>ACCUMULATED!$H$3:$H$19</c:f>
              <c:numCache>
                <c:formatCode>General</c:formatCode>
                <c:ptCount val="17"/>
                <c:pt idx="0">
                  <c:v>1</c:v>
                </c:pt>
                <c:pt idx="1">
                  <c:v>11</c:v>
                </c:pt>
                <c:pt idx="2">
                  <c:v>30</c:v>
                </c:pt>
                <c:pt idx="3">
                  <c:v>1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1</c:v>
                </c:pt>
                <c:pt idx="8">
                  <c:v>3</c:v>
                </c:pt>
                <c:pt idx="9">
                  <c:v>0</c:v>
                </c:pt>
                <c:pt idx="10">
                  <c:v>7</c:v>
                </c:pt>
                <c:pt idx="11">
                  <c:v>0</c:v>
                </c:pt>
                <c:pt idx="12">
                  <c:v>5</c:v>
                </c:pt>
                <c:pt idx="13">
                  <c:v>2</c:v>
                </c:pt>
                <c:pt idx="14">
                  <c:v>15</c:v>
                </c:pt>
                <c:pt idx="15">
                  <c:v>3</c:v>
                </c:pt>
                <c:pt idx="16">
                  <c:v>1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0F2F42-F3F6-4E7D-A7EA-1416E7BDAB4D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</dgm:pt>
    <dgm:pt modelId="{09994EC9-C16F-4A24-83B6-0C2B63C051EA}">
      <dgm:prSet phldrT="[Text]"/>
      <dgm:spPr/>
      <dgm:t>
        <a:bodyPr/>
        <a:lstStyle/>
        <a:p>
          <a:pPr algn="ctr"/>
          <a:r>
            <a:rPr lang="en-US" dirty="0" smtClean="0"/>
            <a:t>19/Nov/2019: </a:t>
          </a:r>
        </a:p>
        <a:p>
          <a:pPr algn="l"/>
          <a:r>
            <a:rPr lang="en-US" dirty="0" smtClean="0"/>
            <a:t>Hard reset of </a:t>
          </a:r>
          <a:r>
            <a:rPr lang="en-US" dirty="0" err="1" smtClean="0"/>
            <a:t>Liberas</a:t>
          </a:r>
          <a:r>
            <a:rPr lang="en-US" dirty="0" smtClean="0"/>
            <a:t> devices:  </a:t>
          </a:r>
        </a:p>
        <a:p>
          <a:pPr algn="l"/>
          <a:r>
            <a:rPr lang="en-US" dirty="0" smtClean="0"/>
            <a:t>- caused  loss of one of </a:t>
          </a:r>
          <a:r>
            <a:rPr lang="en-US" dirty="0" err="1" smtClean="0"/>
            <a:t>Libera</a:t>
          </a:r>
          <a:r>
            <a:rPr lang="en-US" dirty="0" smtClean="0"/>
            <a:t> configuration. </a:t>
          </a:r>
        </a:p>
        <a:p>
          <a:pPr algn="l"/>
          <a:r>
            <a:rPr lang="en-US" dirty="0" smtClean="0"/>
            <a:t>These </a:t>
          </a:r>
          <a:r>
            <a:rPr lang="en-US" dirty="0" err="1" smtClean="0"/>
            <a:t>Liberas</a:t>
          </a:r>
          <a:r>
            <a:rPr lang="en-US" dirty="0" smtClean="0"/>
            <a:t> which were supposed to control section 1,2 and 3 in ring, were actually controlling sections 6,7 and 8: - reflected in ‘mixed’ response matrix.</a:t>
          </a:r>
          <a:endParaRPr lang="en-US" dirty="0"/>
        </a:p>
      </dgm:t>
    </dgm:pt>
    <dgm:pt modelId="{B112275F-AEC0-4CE1-B732-9ED34C63CE44}" type="parTrans" cxnId="{F756796F-06B3-4D9D-B286-46AD1E0E0413}">
      <dgm:prSet/>
      <dgm:spPr/>
      <dgm:t>
        <a:bodyPr/>
        <a:lstStyle/>
        <a:p>
          <a:endParaRPr lang="en-US"/>
        </a:p>
      </dgm:t>
    </dgm:pt>
    <dgm:pt modelId="{D72D1600-17EC-4B40-95E4-DD22D45AF800}" type="sibTrans" cxnId="{F756796F-06B3-4D9D-B286-46AD1E0E0413}">
      <dgm:prSet/>
      <dgm:spPr/>
      <dgm:t>
        <a:bodyPr/>
        <a:lstStyle/>
        <a:p>
          <a:endParaRPr lang="en-US"/>
        </a:p>
      </dgm:t>
    </dgm:pt>
    <dgm:pt modelId="{C21BE054-E2F0-4194-9C6E-147AEBDB0909}">
      <dgm:prSet phldrT="[Text]"/>
      <dgm:spPr/>
      <dgm:t>
        <a:bodyPr/>
        <a:lstStyle/>
        <a:p>
          <a:pPr algn="ctr"/>
          <a:r>
            <a:rPr lang="en-US" dirty="0" smtClean="0"/>
            <a:t> 20/Nov/2019: </a:t>
          </a:r>
        </a:p>
        <a:p>
          <a:pPr algn="l"/>
          <a:r>
            <a:rPr lang="en-US" dirty="0" smtClean="0"/>
            <a:t>Another consequence of </a:t>
          </a:r>
          <a:r>
            <a:rPr lang="en-US" dirty="0" err="1" smtClean="0"/>
            <a:t>Liberas</a:t>
          </a:r>
          <a:r>
            <a:rPr lang="en-US" dirty="0" smtClean="0"/>
            <a:t> hard reset: </a:t>
          </a:r>
        </a:p>
        <a:p>
          <a:pPr algn="l"/>
          <a:r>
            <a:rPr lang="en-US" dirty="0" smtClean="0"/>
            <a:t>- caused a confirmation of </a:t>
          </a:r>
          <a:r>
            <a:rPr lang="en-US" dirty="0" err="1" smtClean="0"/>
            <a:t>Liberas</a:t>
          </a:r>
          <a:r>
            <a:rPr lang="en-US" dirty="0" smtClean="0"/>
            <a:t> hostnames changes introduced 2 weeks earlier. </a:t>
          </a:r>
        </a:p>
        <a:p>
          <a:pPr algn="l"/>
          <a:r>
            <a:rPr lang="en-US" dirty="0" smtClean="0"/>
            <a:t>Once synchronization between </a:t>
          </a:r>
          <a:r>
            <a:rPr lang="en-US" dirty="0" err="1" smtClean="0"/>
            <a:t>astor</a:t>
          </a:r>
          <a:r>
            <a:rPr lang="en-US" dirty="0" smtClean="0"/>
            <a:t> device servers, </a:t>
          </a:r>
          <a:r>
            <a:rPr lang="en-US" dirty="0" err="1" smtClean="0"/>
            <a:t>Liberas</a:t>
          </a:r>
          <a:r>
            <a:rPr lang="en-US" dirty="0" smtClean="0"/>
            <a:t> hostnames and IP addresses was done, response matrix has been measured and showed expected pattern. </a:t>
          </a:r>
        </a:p>
        <a:p>
          <a:pPr algn="l"/>
          <a:endParaRPr lang="en-US" dirty="0"/>
        </a:p>
      </dgm:t>
    </dgm:pt>
    <dgm:pt modelId="{1E20A3DD-4E70-44C1-9D48-17D9690759D4}" type="parTrans" cxnId="{BB5641A4-0C34-4F3D-8D66-B87CE077FB55}">
      <dgm:prSet/>
      <dgm:spPr/>
      <dgm:t>
        <a:bodyPr/>
        <a:lstStyle/>
        <a:p>
          <a:endParaRPr lang="en-US"/>
        </a:p>
      </dgm:t>
    </dgm:pt>
    <dgm:pt modelId="{6F17A40D-4268-4535-9FC9-84D80C184F56}" type="sibTrans" cxnId="{BB5641A4-0C34-4F3D-8D66-B87CE077FB55}">
      <dgm:prSet/>
      <dgm:spPr/>
      <dgm:t>
        <a:bodyPr/>
        <a:lstStyle/>
        <a:p>
          <a:endParaRPr lang="en-US"/>
        </a:p>
      </dgm:t>
    </dgm:pt>
    <dgm:pt modelId="{1C5EA7BE-C5D3-49BE-9982-88768F6A8D20}">
      <dgm:prSet phldrT="[Text]"/>
      <dgm:spPr/>
      <dgm:t>
        <a:bodyPr/>
        <a:lstStyle/>
        <a:p>
          <a:pPr algn="ctr"/>
          <a:r>
            <a:rPr lang="en-US" dirty="0" smtClean="0"/>
            <a:t>21/Nov/2019:</a:t>
          </a:r>
        </a:p>
        <a:p>
          <a:pPr algn="l"/>
          <a:r>
            <a:rPr lang="en-US" dirty="0" smtClean="0"/>
            <a:t>Issue with temporary loss of  communication between </a:t>
          </a:r>
          <a:r>
            <a:rPr lang="en-US" dirty="0" err="1" smtClean="0"/>
            <a:t>matlab</a:t>
          </a:r>
          <a:r>
            <a:rPr lang="en-US" dirty="0" smtClean="0"/>
            <a:t> and beam position readings:</a:t>
          </a:r>
        </a:p>
        <a:p>
          <a:pPr algn="l"/>
          <a:r>
            <a:rPr lang="en-US" dirty="0" smtClean="0"/>
            <a:t>- turned out that Java buffer used in Jive was too low: 128MB. Once changed to 4GB, communication issue causing beam drifting was resolved</a:t>
          </a:r>
          <a:endParaRPr lang="en-US" dirty="0"/>
        </a:p>
      </dgm:t>
    </dgm:pt>
    <dgm:pt modelId="{272F326E-7410-4538-B724-5FAA1063C542}" type="parTrans" cxnId="{586242E2-B0F7-46EE-A9F3-E63A5102C679}">
      <dgm:prSet/>
      <dgm:spPr/>
      <dgm:t>
        <a:bodyPr/>
        <a:lstStyle/>
        <a:p>
          <a:endParaRPr lang="en-US"/>
        </a:p>
      </dgm:t>
    </dgm:pt>
    <dgm:pt modelId="{B3836F6E-10B2-45B7-9EDB-EE3E61EEE797}" type="sibTrans" cxnId="{586242E2-B0F7-46EE-A9F3-E63A5102C679}">
      <dgm:prSet/>
      <dgm:spPr/>
      <dgm:t>
        <a:bodyPr/>
        <a:lstStyle/>
        <a:p>
          <a:endParaRPr lang="en-US"/>
        </a:p>
      </dgm:t>
    </dgm:pt>
    <dgm:pt modelId="{456647D9-7492-46A6-8132-91BF429AAD1E}" type="pres">
      <dgm:prSet presAssocID="{6B0F2F42-F3F6-4E7D-A7EA-1416E7BDAB4D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6B9C61A7-17E8-4123-876C-2019DBCE41E0}" type="pres">
      <dgm:prSet presAssocID="{1C5EA7BE-C5D3-49BE-9982-88768F6A8D20}" presName="Accent3" presStyleCnt="0"/>
      <dgm:spPr/>
    </dgm:pt>
    <dgm:pt modelId="{B6A6C437-EF52-4862-A720-689347FC6EE0}" type="pres">
      <dgm:prSet presAssocID="{1C5EA7BE-C5D3-49BE-9982-88768F6A8D20}" presName="Accent" presStyleLbl="node1" presStyleIdx="0" presStyleCnt="3"/>
      <dgm:spPr/>
    </dgm:pt>
    <dgm:pt modelId="{5B799A18-6AD7-43FE-B01A-BBBBE341E0F9}" type="pres">
      <dgm:prSet presAssocID="{1C5EA7BE-C5D3-49BE-9982-88768F6A8D20}" presName="ParentBackground3" presStyleCnt="0"/>
      <dgm:spPr/>
    </dgm:pt>
    <dgm:pt modelId="{1983101D-4BD2-4467-BD5A-D91445A82422}" type="pres">
      <dgm:prSet presAssocID="{1C5EA7BE-C5D3-49BE-9982-88768F6A8D20}" presName="ParentBackground" presStyleLbl="fgAcc1" presStyleIdx="0" presStyleCnt="3"/>
      <dgm:spPr/>
      <dgm:t>
        <a:bodyPr/>
        <a:lstStyle/>
        <a:p>
          <a:endParaRPr lang="en-US"/>
        </a:p>
      </dgm:t>
    </dgm:pt>
    <dgm:pt modelId="{79A9EC68-8C02-4878-AC53-9EE8FDBBE08E}" type="pres">
      <dgm:prSet presAssocID="{1C5EA7BE-C5D3-49BE-9982-88768F6A8D20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FCF4E7-0C84-4D12-835A-CF95329FC89B}" type="pres">
      <dgm:prSet presAssocID="{C21BE054-E2F0-4194-9C6E-147AEBDB0909}" presName="Accent2" presStyleCnt="0"/>
      <dgm:spPr/>
    </dgm:pt>
    <dgm:pt modelId="{7BAF8DA5-9298-4A97-A3D7-E8B4A4939157}" type="pres">
      <dgm:prSet presAssocID="{C21BE054-E2F0-4194-9C6E-147AEBDB0909}" presName="Accent" presStyleLbl="node1" presStyleIdx="1" presStyleCnt="3"/>
      <dgm:spPr/>
    </dgm:pt>
    <dgm:pt modelId="{14CC404E-AAB2-4F2E-A8D9-F14FCFEB60A3}" type="pres">
      <dgm:prSet presAssocID="{C21BE054-E2F0-4194-9C6E-147AEBDB0909}" presName="ParentBackground2" presStyleCnt="0"/>
      <dgm:spPr/>
    </dgm:pt>
    <dgm:pt modelId="{C0783C96-D3CA-49FF-9890-29FE99DD156D}" type="pres">
      <dgm:prSet presAssocID="{C21BE054-E2F0-4194-9C6E-147AEBDB0909}" presName="ParentBackground" presStyleLbl="fgAcc1" presStyleIdx="1" presStyleCnt="3"/>
      <dgm:spPr/>
      <dgm:t>
        <a:bodyPr/>
        <a:lstStyle/>
        <a:p>
          <a:endParaRPr lang="en-US"/>
        </a:p>
      </dgm:t>
    </dgm:pt>
    <dgm:pt modelId="{A5628C3A-381C-440E-80B7-730CF2B912E3}" type="pres">
      <dgm:prSet presAssocID="{C21BE054-E2F0-4194-9C6E-147AEBDB0909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263372-A5C9-4A33-A53E-5277FCEF7B31}" type="pres">
      <dgm:prSet presAssocID="{09994EC9-C16F-4A24-83B6-0C2B63C051EA}" presName="Accent1" presStyleCnt="0"/>
      <dgm:spPr/>
    </dgm:pt>
    <dgm:pt modelId="{A4364FE3-7C0B-4AE1-AFD8-0F566EF2DA5F}" type="pres">
      <dgm:prSet presAssocID="{09994EC9-C16F-4A24-83B6-0C2B63C051EA}" presName="Accent" presStyleLbl="node1" presStyleIdx="2" presStyleCnt="3"/>
      <dgm:spPr/>
    </dgm:pt>
    <dgm:pt modelId="{9D819592-787D-47EA-97AF-1B3EE48EC54A}" type="pres">
      <dgm:prSet presAssocID="{09994EC9-C16F-4A24-83B6-0C2B63C051EA}" presName="ParentBackground1" presStyleCnt="0"/>
      <dgm:spPr/>
    </dgm:pt>
    <dgm:pt modelId="{AE989BFF-34AA-49FE-8CD0-9E36C0708ACF}" type="pres">
      <dgm:prSet presAssocID="{09994EC9-C16F-4A24-83B6-0C2B63C051EA}" presName="ParentBackground" presStyleLbl="fgAcc1" presStyleIdx="2" presStyleCnt="3"/>
      <dgm:spPr/>
      <dgm:t>
        <a:bodyPr/>
        <a:lstStyle/>
        <a:p>
          <a:endParaRPr lang="en-US"/>
        </a:p>
      </dgm:t>
    </dgm:pt>
    <dgm:pt modelId="{CCC363D6-BD74-4184-A6A3-13C5AE2B0B62}" type="pres">
      <dgm:prSet presAssocID="{09994EC9-C16F-4A24-83B6-0C2B63C051EA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56796F-06B3-4D9D-B286-46AD1E0E0413}" srcId="{6B0F2F42-F3F6-4E7D-A7EA-1416E7BDAB4D}" destId="{09994EC9-C16F-4A24-83B6-0C2B63C051EA}" srcOrd="0" destOrd="0" parTransId="{B112275F-AEC0-4CE1-B732-9ED34C63CE44}" sibTransId="{D72D1600-17EC-4B40-95E4-DD22D45AF800}"/>
    <dgm:cxn modelId="{BB5641A4-0C34-4F3D-8D66-B87CE077FB55}" srcId="{6B0F2F42-F3F6-4E7D-A7EA-1416E7BDAB4D}" destId="{C21BE054-E2F0-4194-9C6E-147AEBDB0909}" srcOrd="1" destOrd="0" parTransId="{1E20A3DD-4E70-44C1-9D48-17D9690759D4}" sibTransId="{6F17A40D-4268-4535-9FC9-84D80C184F56}"/>
    <dgm:cxn modelId="{303A3022-D1C4-4BA1-8742-A244BF06CE77}" type="presOf" srcId="{C21BE054-E2F0-4194-9C6E-147AEBDB0909}" destId="{A5628C3A-381C-440E-80B7-730CF2B912E3}" srcOrd="1" destOrd="0" presId="urn:microsoft.com/office/officeart/2011/layout/CircleProcess"/>
    <dgm:cxn modelId="{6D4F2950-9456-4A0D-AC81-C755B76B9E40}" type="presOf" srcId="{C21BE054-E2F0-4194-9C6E-147AEBDB0909}" destId="{C0783C96-D3CA-49FF-9890-29FE99DD156D}" srcOrd="0" destOrd="0" presId="urn:microsoft.com/office/officeart/2011/layout/CircleProcess"/>
    <dgm:cxn modelId="{F70F780C-8509-497F-ABB1-EF8D6A8B4714}" type="presOf" srcId="{09994EC9-C16F-4A24-83B6-0C2B63C051EA}" destId="{AE989BFF-34AA-49FE-8CD0-9E36C0708ACF}" srcOrd="0" destOrd="0" presId="urn:microsoft.com/office/officeart/2011/layout/CircleProcess"/>
    <dgm:cxn modelId="{77145338-9F32-431D-AEDB-26590F7F69DF}" type="presOf" srcId="{6B0F2F42-F3F6-4E7D-A7EA-1416E7BDAB4D}" destId="{456647D9-7492-46A6-8132-91BF429AAD1E}" srcOrd="0" destOrd="0" presId="urn:microsoft.com/office/officeart/2011/layout/CircleProcess"/>
    <dgm:cxn modelId="{7EB5DA28-7B13-47B9-BBE2-EF707BC637EB}" type="presOf" srcId="{09994EC9-C16F-4A24-83B6-0C2B63C051EA}" destId="{CCC363D6-BD74-4184-A6A3-13C5AE2B0B62}" srcOrd="1" destOrd="0" presId="urn:microsoft.com/office/officeart/2011/layout/CircleProcess"/>
    <dgm:cxn modelId="{D0411130-D6E9-4712-9D61-0B1E511BC212}" type="presOf" srcId="{1C5EA7BE-C5D3-49BE-9982-88768F6A8D20}" destId="{1983101D-4BD2-4467-BD5A-D91445A82422}" srcOrd="0" destOrd="0" presId="urn:microsoft.com/office/officeart/2011/layout/CircleProcess"/>
    <dgm:cxn modelId="{74A10117-E1DA-413A-89D2-0A13BEE06978}" type="presOf" srcId="{1C5EA7BE-C5D3-49BE-9982-88768F6A8D20}" destId="{79A9EC68-8C02-4878-AC53-9EE8FDBBE08E}" srcOrd="1" destOrd="0" presId="urn:microsoft.com/office/officeart/2011/layout/CircleProcess"/>
    <dgm:cxn modelId="{586242E2-B0F7-46EE-A9F3-E63A5102C679}" srcId="{6B0F2F42-F3F6-4E7D-A7EA-1416E7BDAB4D}" destId="{1C5EA7BE-C5D3-49BE-9982-88768F6A8D20}" srcOrd="2" destOrd="0" parTransId="{272F326E-7410-4538-B724-5FAA1063C542}" sibTransId="{B3836F6E-10B2-45B7-9EDB-EE3E61EEE797}"/>
    <dgm:cxn modelId="{A3C56CE1-3134-44B6-8BFE-DDE0DD6304D5}" type="presParOf" srcId="{456647D9-7492-46A6-8132-91BF429AAD1E}" destId="{6B9C61A7-17E8-4123-876C-2019DBCE41E0}" srcOrd="0" destOrd="0" presId="urn:microsoft.com/office/officeart/2011/layout/CircleProcess"/>
    <dgm:cxn modelId="{46F1442E-DE89-431C-A437-0434ADB862E5}" type="presParOf" srcId="{6B9C61A7-17E8-4123-876C-2019DBCE41E0}" destId="{B6A6C437-EF52-4862-A720-689347FC6EE0}" srcOrd="0" destOrd="0" presId="urn:microsoft.com/office/officeart/2011/layout/CircleProcess"/>
    <dgm:cxn modelId="{6DC98F08-3EE7-4147-A301-C7395E6CB86E}" type="presParOf" srcId="{456647D9-7492-46A6-8132-91BF429AAD1E}" destId="{5B799A18-6AD7-43FE-B01A-BBBBE341E0F9}" srcOrd="1" destOrd="0" presId="urn:microsoft.com/office/officeart/2011/layout/CircleProcess"/>
    <dgm:cxn modelId="{38A66588-13E5-4512-9F0E-A25809E427E9}" type="presParOf" srcId="{5B799A18-6AD7-43FE-B01A-BBBBE341E0F9}" destId="{1983101D-4BD2-4467-BD5A-D91445A82422}" srcOrd="0" destOrd="0" presId="urn:microsoft.com/office/officeart/2011/layout/CircleProcess"/>
    <dgm:cxn modelId="{9AC91B41-0859-4217-BDA4-400415BC88EB}" type="presParOf" srcId="{456647D9-7492-46A6-8132-91BF429AAD1E}" destId="{79A9EC68-8C02-4878-AC53-9EE8FDBBE08E}" srcOrd="2" destOrd="0" presId="urn:microsoft.com/office/officeart/2011/layout/CircleProcess"/>
    <dgm:cxn modelId="{B8D86B48-F22D-463B-8384-2C59D700EB45}" type="presParOf" srcId="{456647D9-7492-46A6-8132-91BF429AAD1E}" destId="{4FFCF4E7-0C84-4D12-835A-CF95329FC89B}" srcOrd="3" destOrd="0" presId="urn:microsoft.com/office/officeart/2011/layout/CircleProcess"/>
    <dgm:cxn modelId="{959D33CC-5CD8-4137-ABA7-2F624F82E321}" type="presParOf" srcId="{4FFCF4E7-0C84-4D12-835A-CF95329FC89B}" destId="{7BAF8DA5-9298-4A97-A3D7-E8B4A4939157}" srcOrd="0" destOrd="0" presId="urn:microsoft.com/office/officeart/2011/layout/CircleProcess"/>
    <dgm:cxn modelId="{1DEA0BE5-811D-4FDC-9250-CBD620059888}" type="presParOf" srcId="{456647D9-7492-46A6-8132-91BF429AAD1E}" destId="{14CC404E-AAB2-4F2E-A8D9-F14FCFEB60A3}" srcOrd="4" destOrd="0" presId="urn:microsoft.com/office/officeart/2011/layout/CircleProcess"/>
    <dgm:cxn modelId="{C5147187-DD04-42D3-9D06-A62D58FECD05}" type="presParOf" srcId="{14CC404E-AAB2-4F2E-A8D9-F14FCFEB60A3}" destId="{C0783C96-D3CA-49FF-9890-29FE99DD156D}" srcOrd="0" destOrd="0" presId="urn:microsoft.com/office/officeart/2011/layout/CircleProcess"/>
    <dgm:cxn modelId="{F446FFD1-25E2-446C-B8EB-5CC286760A65}" type="presParOf" srcId="{456647D9-7492-46A6-8132-91BF429AAD1E}" destId="{A5628C3A-381C-440E-80B7-730CF2B912E3}" srcOrd="5" destOrd="0" presId="urn:microsoft.com/office/officeart/2011/layout/CircleProcess"/>
    <dgm:cxn modelId="{EE7DC0A6-672A-43BB-9392-076203D580ED}" type="presParOf" srcId="{456647D9-7492-46A6-8132-91BF429AAD1E}" destId="{C8263372-A5C9-4A33-A53E-5277FCEF7B31}" srcOrd="6" destOrd="0" presId="urn:microsoft.com/office/officeart/2011/layout/CircleProcess"/>
    <dgm:cxn modelId="{D014A100-919F-47C1-A84B-B68C9F61CD55}" type="presParOf" srcId="{C8263372-A5C9-4A33-A53E-5277FCEF7B31}" destId="{A4364FE3-7C0B-4AE1-AFD8-0F566EF2DA5F}" srcOrd="0" destOrd="0" presId="urn:microsoft.com/office/officeart/2011/layout/CircleProcess"/>
    <dgm:cxn modelId="{EED2A1F4-AFDE-4F45-9B21-014B9635F1D4}" type="presParOf" srcId="{456647D9-7492-46A6-8132-91BF429AAD1E}" destId="{9D819592-787D-47EA-97AF-1B3EE48EC54A}" srcOrd="7" destOrd="0" presId="urn:microsoft.com/office/officeart/2011/layout/CircleProcess"/>
    <dgm:cxn modelId="{BFF35036-81B7-4074-9713-3C6EB5D48BEC}" type="presParOf" srcId="{9D819592-787D-47EA-97AF-1B3EE48EC54A}" destId="{AE989BFF-34AA-49FE-8CD0-9E36C0708ACF}" srcOrd="0" destOrd="0" presId="urn:microsoft.com/office/officeart/2011/layout/CircleProcess"/>
    <dgm:cxn modelId="{A541852E-6507-4DCA-95A6-8290D91AE0E2}" type="presParOf" srcId="{456647D9-7492-46A6-8132-91BF429AAD1E}" destId="{CCC363D6-BD74-4184-A6A3-13C5AE2B0B62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A6C437-EF52-4862-A720-689347FC6EE0}">
      <dsp:nvSpPr>
        <dsp:cNvPr id="0" name=""/>
        <dsp:cNvSpPr/>
      </dsp:nvSpPr>
      <dsp:spPr>
        <a:xfrm>
          <a:off x="6328333" y="1210521"/>
          <a:ext cx="2760530" cy="27610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83101D-4BD2-4467-BD5A-D91445A82422}">
      <dsp:nvSpPr>
        <dsp:cNvPr id="0" name=""/>
        <dsp:cNvSpPr/>
      </dsp:nvSpPr>
      <dsp:spPr>
        <a:xfrm>
          <a:off x="6419991" y="1302572"/>
          <a:ext cx="2577214" cy="257693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21/Nov/2019: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Issue with temporary loss of  communication between </a:t>
          </a:r>
          <a:r>
            <a:rPr lang="en-US" sz="900" kern="1200" dirty="0" err="1" smtClean="0"/>
            <a:t>matlab</a:t>
          </a:r>
          <a:r>
            <a:rPr lang="en-US" sz="900" kern="1200" dirty="0" smtClean="0"/>
            <a:t> and beam position readings: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- turned out that Java buffer used in Jive was too low: 128MB. Once changed to 4GB, communication issue causing beam drifting was resolved</a:t>
          </a:r>
          <a:endParaRPr lang="en-US" sz="900" kern="1200" dirty="0"/>
        </a:p>
      </dsp:txBody>
      <dsp:txXfrm>
        <a:off x="6788422" y="1670775"/>
        <a:ext cx="1840353" cy="1840532"/>
      </dsp:txXfrm>
    </dsp:sp>
    <dsp:sp modelId="{7BAF8DA5-9298-4A97-A3D7-E8B4A4939157}">
      <dsp:nvSpPr>
        <dsp:cNvPr id="0" name=""/>
        <dsp:cNvSpPr/>
      </dsp:nvSpPr>
      <dsp:spPr>
        <a:xfrm rot="2700000">
          <a:off x="3478570" y="1213859"/>
          <a:ext cx="2753881" cy="275388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783C96-D3CA-49FF-9890-29FE99DD156D}">
      <dsp:nvSpPr>
        <dsp:cNvPr id="0" name=""/>
        <dsp:cNvSpPr/>
      </dsp:nvSpPr>
      <dsp:spPr>
        <a:xfrm>
          <a:off x="3566904" y="1302572"/>
          <a:ext cx="2577214" cy="257693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20/Nov/2019: 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Another consequence of </a:t>
          </a:r>
          <a:r>
            <a:rPr lang="en-US" sz="900" kern="1200" dirty="0" err="1" smtClean="0"/>
            <a:t>Liberas</a:t>
          </a:r>
          <a:r>
            <a:rPr lang="en-US" sz="900" kern="1200" dirty="0" smtClean="0"/>
            <a:t> hard reset: 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- caused a confirmation of </a:t>
          </a:r>
          <a:r>
            <a:rPr lang="en-US" sz="900" kern="1200" dirty="0" err="1" smtClean="0"/>
            <a:t>Liberas</a:t>
          </a:r>
          <a:r>
            <a:rPr lang="en-US" sz="900" kern="1200" dirty="0" smtClean="0"/>
            <a:t> hostnames changes introduced 2 weeks earlier. 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Once synchronization between </a:t>
          </a:r>
          <a:r>
            <a:rPr lang="en-US" sz="900" kern="1200" dirty="0" err="1" smtClean="0"/>
            <a:t>astor</a:t>
          </a:r>
          <a:r>
            <a:rPr lang="en-US" sz="900" kern="1200" dirty="0" smtClean="0"/>
            <a:t> device servers, </a:t>
          </a:r>
          <a:r>
            <a:rPr lang="en-US" sz="900" kern="1200" dirty="0" err="1" smtClean="0"/>
            <a:t>Liberas</a:t>
          </a:r>
          <a:r>
            <a:rPr lang="en-US" sz="900" kern="1200" dirty="0" smtClean="0"/>
            <a:t> hostnames and IP addresses was done, response matrix has been measured and showed expected pattern. 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 dirty="0"/>
        </a:p>
      </dsp:txBody>
      <dsp:txXfrm>
        <a:off x="3935334" y="1670775"/>
        <a:ext cx="1840353" cy="1840532"/>
      </dsp:txXfrm>
    </dsp:sp>
    <dsp:sp modelId="{A4364FE3-7C0B-4AE1-AFD8-0F566EF2DA5F}">
      <dsp:nvSpPr>
        <dsp:cNvPr id="0" name=""/>
        <dsp:cNvSpPr/>
      </dsp:nvSpPr>
      <dsp:spPr>
        <a:xfrm rot="2700000">
          <a:off x="625483" y="1213859"/>
          <a:ext cx="2753881" cy="275388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989BFF-34AA-49FE-8CD0-9E36C0708ACF}">
      <dsp:nvSpPr>
        <dsp:cNvPr id="0" name=""/>
        <dsp:cNvSpPr/>
      </dsp:nvSpPr>
      <dsp:spPr>
        <a:xfrm>
          <a:off x="713816" y="1302572"/>
          <a:ext cx="2577214" cy="257693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19/Nov/2019: 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Hard reset of </a:t>
          </a:r>
          <a:r>
            <a:rPr lang="en-US" sz="900" kern="1200" dirty="0" err="1" smtClean="0"/>
            <a:t>Liberas</a:t>
          </a:r>
          <a:r>
            <a:rPr lang="en-US" sz="900" kern="1200" dirty="0" smtClean="0"/>
            <a:t> devices:  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- caused  loss of one of </a:t>
          </a:r>
          <a:r>
            <a:rPr lang="en-US" sz="900" kern="1200" dirty="0" err="1" smtClean="0"/>
            <a:t>Libera</a:t>
          </a:r>
          <a:r>
            <a:rPr lang="en-US" sz="900" kern="1200" dirty="0" smtClean="0"/>
            <a:t> configuration. 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These </a:t>
          </a:r>
          <a:r>
            <a:rPr lang="en-US" sz="900" kern="1200" dirty="0" err="1" smtClean="0"/>
            <a:t>Liberas</a:t>
          </a:r>
          <a:r>
            <a:rPr lang="en-US" sz="900" kern="1200" dirty="0" smtClean="0"/>
            <a:t> which were supposed to control section 1,2 and 3 in ring, were actually controlling sections 6,7 and 8: - reflected in ‘mixed’ response matrix.</a:t>
          </a:r>
          <a:endParaRPr lang="en-US" sz="900" kern="1200" dirty="0"/>
        </a:p>
      </dsp:txBody>
      <dsp:txXfrm>
        <a:off x="1082247" y="1670775"/>
        <a:ext cx="1840353" cy="18405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EEE3534-3AB4-4E9F-91DC-2084F380C104}" type="datetimeFigureOut">
              <a:rPr lang="pl-PL"/>
              <a:pPr>
                <a:defRPr/>
              </a:pPr>
              <a:t>27.11.2019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FC04A9F-B080-4711-92B1-31D34485B0D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87944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C04A9F-B080-4711-92B1-31D34485B0D3}" type="slidenum">
              <a:rPr lang="pl-PL" smtClean="0"/>
              <a:pPr>
                <a:defRPr/>
              </a:pPr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297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C04A9F-B080-4711-92B1-31D34485B0D3}" type="slidenum">
              <a:rPr lang="pl-PL" smtClean="0"/>
              <a:pPr>
                <a:defRPr/>
              </a:pPr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6173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C04A9F-B080-4711-92B1-31D34485B0D3}" type="slidenum">
              <a:rPr lang="pl-PL" smtClean="0"/>
              <a:pPr>
                <a:defRPr/>
              </a:pPr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3298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C04A9F-B080-4711-92B1-31D34485B0D3}" type="slidenum">
              <a:rPr lang="pl-PL" smtClean="0"/>
              <a:pPr>
                <a:defRPr/>
              </a:pPr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2679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C04A9F-B080-4711-92B1-31D34485B0D3}" type="slidenum">
              <a:rPr lang="pl-PL" smtClean="0"/>
              <a:pPr>
                <a:defRPr/>
              </a:pPr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1242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C04A9F-B080-4711-92B1-31D34485B0D3}" type="slidenum">
              <a:rPr lang="pl-PL" smtClean="0"/>
              <a:pPr>
                <a:defRPr/>
              </a:pPr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9172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stęp logotypy UJ SOLARI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815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981000" y="2924944"/>
            <a:ext cx="10155560" cy="1325563"/>
          </a:xfrm>
          <a:prstGeom prst="rect">
            <a:avLst/>
          </a:prstGeom>
        </p:spPr>
        <p:txBody>
          <a:bodyPr/>
          <a:lstStyle>
            <a:lvl1pPr>
              <a:defRPr sz="2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10"/>
          </p:nvPr>
        </p:nvSpPr>
        <p:spPr>
          <a:xfrm>
            <a:off x="981075" y="4797425"/>
            <a:ext cx="10155485" cy="360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193068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punkty lub obiek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35360" y="1278881"/>
            <a:ext cx="1152128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1800" b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Symbol zastępczy zawartości 22"/>
          <p:cNvSpPr>
            <a:spLocks noGrp="1"/>
          </p:cNvSpPr>
          <p:nvPr>
            <p:ph sz="quarter" idx="11"/>
          </p:nvPr>
        </p:nvSpPr>
        <p:spPr>
          <a:xfrm>
            <a:off x="334963" y="1844825"/>
            <a:ext cx="11521676" cy="4608511"/>
          </a:xfrm>
          <a:prstGeom prst="rect">
            <a:avLst/>
          </a:prstGeom>
        </p:spPr>
        <p:txBody>
          <a:bodyPr/>
          <a:lstStyle>
            <a:lvl1pPr marL="180975" indent="-180975">
              <a:buClr>
                <a:srgbClr val="003399"/>
              </a:buClr>
              <a:defRPr sz="160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indent="-171450">
              <a:buClr>
                <a:srgbClr val="003399"/>
              </a:buClr>
              <a:defRPr sz="140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076325" indent="-161925">
              <a:buClr>
                <a:srgbClr val="003399"/>
              </a:buClr>
              <a:defRPr sz="120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524000" indent="-152400">
              <a:buClr>
                <a:srgbClr val="003399"/>
              </a:buClr>
              <a:defRPr sz="100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971675" indent="-142875">
              <a:buClr>
                <a:srgbClr val="003399"/>
              </a:buClr>
              <a:defRPr sz="80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2"/>
          </p:nvPr>
        </p:nvSpPr>
        <p:spPr>
          <a:xfrm>
            <a:off x="108992" y="6597352"/>
            <a:ext cx="11027568" cy="196131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l-PL" sz="1100" i="0" kern="120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pl-PL" dirty="0"/>
          </a:p>
        </p:txBody>
      </p:sp>
      <p:sp>
        <p:nvSpPr>
          <p:cNvPr id="7" name="Symbol zastępczy numeru slajdu 4"/>
          <p:cNvSpPr txBox="1">
            <a:spLocks/>
          </p:cNvSpPr>
          <p:nvPr userDrawn="1"/>
        </p:nvSpPr>
        <p:spPr>
          <a:xfrm>
            <a:off x="11759951" y="6597352"/>
            <a:ext cx="432049" cy="196131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i="0" kern="120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33DC2446-E855-4E8E-ACEC-D0E7C04B0FE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677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ub obiek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844824"/>
            <a:ext cx="11521280" cy="4608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35360" y="1278881"/>
            <a:ext cx="1152128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1800" b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6" name="Symbol zastępczy stopki 3"/>
          <p:cNvSpPr>
            <a:spLocks noGrp="1"/>
          </p:cNvSpPr>
          <p:nvPr>
            <p:ph type="ftr" sz="quarter" idx="12"/>
          </p:nvPr>
        </p:nvSpPr>
        <p:spPr>
          <a:xfrm>
            <a:off x="108992" y="6597352"/>
            <a:ext cx="11027568" cy="196131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l-PL" sz="1100" i="0" kern="120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pl-PL" dirty="0"/>
          </a:p>
        </p:txBody>
      </p:sp>
      <p:sp>
        <p:nvSpPr>
          <p:cNvPr id="7" name="Symbol zastępczy numeru slajdu 4"/>
          <p:cNvSpPr txBox="1">
            <a:spLocks/>
          </p:cNvSpPr>
          <p:nvPr userDrawn="1"/>
        </p:nvSpPr>
        <p:spPr>
          <a:xfrm>
            <a:off x="11759951" y="6597352"/>
            <a:ext cx="432049" cy="196131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i="0" kern="120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33DC2446-E855-4E8E-ACEC-D0E7C04B0FE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67313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punkty lub obiekty 2 kolumn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5360" y="1844824"/>
            <a:ext cx="5684440" cy="4608512"/>
          </a:xfrm>
          <a:prstGeom prst="rect">
            <a:avLst/>
          </a:prstGeom>
        </p:spPr>
        <p:txBody>
          <a:bodyPr/>
          <a:lstStyle>
            <a:lvl1pPr marL="180975" indent="-180975">
              <a:buClr>
                <a:srgbClr val="003399"/>
              </a:buClr>
              <a:defRPr sz="160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indent="-171450">
              <a:buClr>
                <a:srgbClr val="003399"/>
              </a:buClr>
              <a:defRPr sz="140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079500" indent="-165100">
              <a:buClr>
                <a:srgbClr val="003399"/>
              </a:buClr>
              <a:defRPr sz="120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524000" indent="-152400">
              <a:buClr>
                <a:srgbClr val="003399"/>
              </a:buClr>
              <a:defRPr sz="100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974850" indent="-146050">
              <a:buClr>
                <a:srgbClr val="003399"/>
              </a:buClr>
              <a:defRPr sz="80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>
          <a:xfrm>
            <a:off x="6172200" y="1844824"/>
            <a:ext cx="5684440" cy="4608512"/>
          </a:xfrm>
          <a:prstGeom prst="rect">
            <a:avLst/>
          </a:prstGeom>
        </p:spPr>
        <p:txBody>
          <a:bodyPr/>
          <a:lstStyle>
            <a:lvl1pPr marL="180975" indent="-180975">
              <a:buClr>
                <a:srgbClr val="003399"/>
              </a:buClr>
              <a:defRPr sz="160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indent="-171450">
              <a:buClr>
                <a:srgbClr val="003399"/>
              </a:buClr>
              <a:defRPr sz="140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079500" indent="-165100">
              <a:buClr>
                <a:srgbClr val="003399"/>
              </a:buClr>
              <a:defRPr sz="120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524000" indent="-152400">
              <a:buClr>
                <a:srgbClr val="003399"/>
              </a:buClr>
              <a:defRPr sz="100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974850" indent="-146050">
              <a:buClr>
                <a:srgbClr val="003399"/>
              </a:buClr>
              <a:defRPr sz="80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35360" y="1278881"/>
            <a:ext cx="1152128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1800" b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Symbol zastępczy stopki 3"/>
          <p:cNvSpPr>
            <a:spLocks noGrp="1"/>
          </p:cNvSpPr>
          <p:nvPr>
            <p:ph type="ftr" sz="quarter" idx="12"/>
          </p:nvPr>
        </p:nvSpPr>
        <p:spPr>
          <a:xfrm>
            <a:off x="108992" y="6597352"/>
            <a:ext cx="11027568" cy="196131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l-PL" sz="1100" i="0" kern="120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pl-PL" dirty="0"/>
          </a:p>
        </p:txBody>
      </p:sp>
      <p:sp>
        <p:nvSpPr>
          <p:cNvPr id="12" name="Symbol zastępczy numeru slajdu 4"/>
          <p:cNvSpPr txBox="1">
            <a:spLocks/>
          </p:cNvSpPr>
          <p:nvPr userDrawn="1"/>
        </p:nvSpPr>
        <p:spPr>
          <a:xfrm>
            <a:off x="11759951" y="6597352"/>
            <a:ext cx="432049" cy="196131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i="0" kern="120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33DC2446-E855-4E8E-ACEC-D0E7C04B0FE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11281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punkty|obiekt i tekst|obiek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35360" y="1844824"/>
            <a:ext cx="5684440" cy="4608512"/>
          </a:xfrm>
          <a:prstGeom prst="rect">
            <a:avLst/>
          </a:prstGeom>
        </p:spPr>
        <p:txBody>
          <a:bodyPr/>
          <a:lstStyle>
            <a:lvl1pPr marL="180975" indent="-180975">
              <a:buClr>
                <a:srgbClr val="003399"/>
              </a:buClr>
              <a:defRPr sz="160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indent="-171450">
              <a:buClr>
                <a:srgbClr val="003399"/>
              </a:buClr>
              <a:defRPr sz="140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079500" indent="-165100">
              <a:buClr>
                <a:srgbClr val="003399"/>
              </a:buClr>
              <a:defRPr sz="120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524000" indent="-152400">
              <a:buClr>
                <a:srgbClr val="003399"/>
              </a:buClr>
              <a:defRPr sz="100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974850" indent="-146050">
              <a:buClr>
                <a:srgbClr val="003399"/>
              </a:buClr>
              <a:defRPr sz="80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6168008" y="1844824"/>
            <a:ext cx="5688632" cy="4608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35360" y="1278881"/>
            <a:ext cx="1152128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1800" b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Symbol zastępczy stopki 3"/>
          <p:cNvSpPr>
            <a:spLocks noGrp="1"/>
          </p:cNvSpPr>
          <p:nvPr>
            <p:ph type="ftr" sz="quarter" idx="12"/>
          </p:nvPr>
        </p:nvSpPr>
        <p:spPr>
          <a:xfrm>
            <a:off x="108992" y="6597352"/>
            <a:ext cx="11027568" cy="196131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l-PL" sz="1100" i="0" kern="120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pl-PL" dirty="0"/>
          </a:p>
        </p:txBody>
      </p:sp>
      <p:sp>
        <p:nvSpPr>
          <p:cNvPr id="13" name="Symbol zastępczy numeru slajdu 4"/>
          <p:cNvSpPr txBox="1">
            <a:spLocks/>
          </p:cNvSpPr>
          <p:nvPr userDrawn="1"/>
        </p:nvSpPr>
        <p:spPr>
          <a:xfrm>
            <a:off x="11759951" y="6597352"/>
            <a:ext cx="432049" cy="196131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i="0" kern="120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33DC2446-E855-4E8E-ACEC-D0E7C04B0FE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73176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|obiekt i podpunkty|obiek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168008" y="1844824"/>
            <a:ext cx="5684440" cy="4608511"/>
          </a:xfrm>
          <a:prstGeom prst="rect">
            <a:avLst/>
          </a:prstGeom>
        </p:spPr>
        <p:txBody>
          <a:bodyPr/>
          <a:lstStyle>
            <a:lvl1pPr marL="180975" indent="-180975">
              <a:buClr>
                <a:srgbClr val="003399"/>
              </a:buClr>
              <a:defRPr sz="160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indent="-171450">
              <a:buClr>
                <a:srgbClr val="003399"/>
              </a:buClr>
              <a:defRPr sz="140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079500" indent="-165100">
              <a:buClr>
                <a:srgbClr val="003399"/>
              </a:buClr>
              <a:defRPr sz="120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524000" indent="-152400">
              <a:buClr>
                <a:srgbClr val="003399"/>
              </a:buClr>
              <a:defRPr sz="100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974850" indent="-146050">
              <a:buClr>
                <a:srgbClr val="003399"/>
              </a:buClr>
              <a:defRPr sz="80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335360" y="1844824"/>
            <a:ext cx="5688632" cy="4608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35360" y="1278881"/>
            <a:ext cx="1152128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1800" b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Symbol zastępczy stopki 3"/>
          <p:cNvSpPr>
            <a:spLocks noGrp="1"/>
          </p:cNvSpPr>
          <p:nvPr>
            <p:ph type="ftr" sz="quarter" idx="12"/>
          </p:nvPr>
        </p:nvSpPr>
        <p:spPr>
          <a:xfrm>
            <a:off x="108992" y="6597352"/>
            <a:ext cx="11027568" cy="196131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l-PL" sz="1100" i="0" kern="120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pl-PL" dirty="0"/>
          </a:p>
        </p:txBody>
      </p:sp>
      <p:sp>
        <p:nvSpPr>
          <p:cNvPr id="12" name="Symbol zastępczy numeru slajdu 4"/>
          <p:cNvSpPr txBox="1">
            <a:spLocks/>
          </p:cNvSpPr>
          <p:nvPr userDrawn="1"/>
        </p:nvSpPr>
        <p:spPr>
          <a:xfrm>
            <a:off x="11759951" y="6597352"/>
            <a:ext cx="432049" cy="196131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i="0" kern="120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33DC2446-E855-4E8E-ACEC-D0E7C04B0FE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23732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jpeg"/><Relationship Id="rId2" Type="http://schemas.openxmlformats.org/officeDocument/2006/relationships/image" Target="../media/image49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ytuł 3"/>
          <p:cNvSpPr>
            <a:spLocks noGrp="1"/>
          </p:cNvSpPr>
          <p:nvPr>
            <p:ph type="title"/>
          </p:nvPr>
        </p:nvSpPr>
        <p:spPr bwMode="auto">
          <a:xfrm>
            <a:off x="981075" y="2924175"/>
            <a:ext cx="10155238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sz="5400" dirty="0" smtClean="0">
                <a:latin typeface="Cambria" panose="02040503050406030204" pitchFamily="18" charset="0"/>
              </a:rPr>
              <a:t>Solaris Status</a:t>
            </a:r>
            <a:endParaRPr lang="pl-PL" altLang="pl-PL" sz="5400" dirty="0" smtClean="0">
              <a:latin typeface="Cambria" panose="02040503050406030204" pitchFamily="18" charset="0"/>
            </a:endParaRPr>
          </a:p>
        </p:txBody>
      </p:sp>
      <p:sp>
        <p:nvSpPr>
          <p:cNvPr id="2051" name="Symbol zastępczy tekstu 4"/>
          <p:cNvSpPr>
            <a:spLocks noGrp="1"/>
          </p:cNvSpPr>
          <p:nvPr>
            <p:ph type="body" sz="quarter" idx="10"/>
          </p:nvPr>
        </p:nvSpPr>
        <p:spPr bwMode="auto">
          <a:xfrm>
            <a:off x="981075" y="4797425"/>
            <a:ext cx="10155238" cy="1474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pl-PL" b="1" dirty="0" smtClean="0">
                <a:latin typeface="Cambria" panose="02040503050406030204" pitchFamily="18" charset="0"/>
              </a:rPr>
              <a:t>Adriana Wawrzyniak</a:t>
            </a:r>
          </a:p>
          <a:p>
            <a:r>
              <a:rPr lang="pl-PL" b="1" i="1" dirty="0" smtClean="0">
                <a:latin typeface="Cambria" panose="02040503050406030204" pitchFamily="18" charset="0"/>
              </a:rPr>
              <a:t>On </a:t>
            </a:r>
            <a:r>
              <a:rPr lang="pl-PL" b="1" i="1" dirty="0" err="1" smtClean="0">
                <a:latin typeface="Cambria" panose="02040503050406030204" pitchFamily="18" charset="0"/>
              </a:rPr>
              <a:t>behalf</a:t>
            </a:r>
            <a:r>
              <a:rPr lang="pl-PL" b="1" i="1" dirty="0" smtClean="0">
                <a:latin typeface="Cambria" panose="02040503050406030204" pitchFamily="18" charset="0"/>
              </a:rPr>
              <a:t> of Machine Team</a:t>
            </a:r>
            <a:endParaRPr lang="fr-FR" b="1" i="1" dirty="0">
              <a:latin typeface="Cambria" panose="02040503050406030204" pitchFamily="18" charset="0"/>
            </a:endParaRPr>
          </a:p>
          <a:p>
            <a:r>
              <a:rPr lang="pl-PL" altLang="pl-PL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National</a:t>
            </a:r>
            <a:r>
              <a:rPr lang="pl-PL" altLang="pl-PL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Synchrotron </a:t>
            </a:r>
            <a:r>
              <a:rPr lang="pl-PL" altLang="pl-PL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Radiation</a:t>
            </a:r>
            <a:r>
              <a:rPr lang="pl-PL" altLang="pl-PL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Center SOLARIS</a:t>
            </a:r>
          </a:p>
          <a:p>
            <a:r>
              <a:rPr lang="pl-PL" dirty="0" smtClean="0">
                <a:latin typeface="Cambria" panose="02040503050406030204" pitchFamily="18" charset="0"/>
              </a:rPr>
              <a:t>XXVII ESLS</a:t>
            </a:r>
            <a:r>
              <a:rPr lang="fr-FR" dirty="0" smtClean="0">
                <a:latin typeface="Cambria" panose="02040503050406030204" pitchFamily="18" charset="0"/>
              </a:rPr>
              <a:t> </a:t>
            </a:r>
            <a:r>
              <a:rPr lang="pl-PL" dirty="0" smtClean="0">
                <a:latin typeface="Cambria" panose="02040503050406030204" pitchFamily="18" charset="0"/>
              </a:rPr>
              <a:t>28.11.19, ALBA-CELLS, Barcelona, </a:t>
            </a:r>
            <a:r>
              <a:rPr lang="pl-PL" dirty="0" err="1" smtClean="0">
                <a:latin typeface="Cambria" panose="02040503050406030204" pitchFamily="18" charset="0"/>
              </a:rPr>
              <a:t>Spain</a:t>
            </a:r>
            <a:endParaRPr lang="fr-FR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43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Main</a:t>
            </a:r>
            <a:r>
              <a:rPr lang="pl-PL" dirty="0" smtClean="0"/>
              <a:t> </a:t>
            </a:r>
            <a:r>
              <a:rPr lang="pl-PL" dirty="0" err="1" smtClean="0"/>
              <a:t>Failures</a:t>
            </a:r>
            <a:r>
              <a:rPr lang="pl-PL" dirty="0" smtClean="0"/>
              <a:t> </a:t>
            </a:r>
            <a:endParaRPr lang="en-GB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167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67408" y="1916832"/>
            <a:ext cx="66649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l-PL" sz="1600" dirty="0" err="1" smtClean="0">
                <a:latin typeface="Cambria" panose="02040503050406030204" pitchFamily="18" charset="0"/>
              </a:rPr>
              <a:t>Problems</a:t>
            </a:r>
            <a:r>
              <a:rPr lang="pl-PL" sz="1600" dirty="0" smtClean="0">
                <a:latin typeface="Cambria" panose="02040503050406030204" pitchFamily="18" charset="0"/>
              </a:rPr>
              <a:t> with </a:t>
            </a:r>
            <a:r>
              <a:rPr lang="pl-PL" sz="1600" dirty="0" err="1" smtClean="0">
                <a:latin typeface="Cambria" panose="02040503050406030204" pitchFamily="18" charset="0"/>
              </a:rPr>
              <a:t>injection</a:t>
            </a:r>
            <a:r>
              <a:rPr lang="pl-PL" sz="1600" dirty="0" smtClean="0">
                <a:latin typeface="Cambria" panose="02040503050406030204" pitchFamily="18" charset="0"/>
              </a:rPr>
              <a:t> and </a:t>
            </a:r>
            <a:r>
              <a:rPr lang="pl-PL" sz="1600" dirty="0" err="1" smtClean="0">
                <a:latin typeface="Cambria" panose="02040503050406030204" pitchFamily="18" charset="0"/>
              </a:rPr>
              <a:t>accumulation</a:t>
            </a:r>
            <a:r>
              <a:rPr lang="pl-PL" sz="1600" dirty="0" smtClean="0">
                <a:latin typeface="Cambria" panose="02040503050406030204" pitchFamily="18" charset="0"/>
              </a:rPr>
              <a:t> </a:t>
            </a:r>
            <a:r>
              <a:rPr lang="pl-PL" sz="1600" dirty="0" err="1" smtClean="0">
                <a:latin typeface="Cambria" panose="02040503050406030204" pitchFamily="18" charset="0"/>
              </a:rPr>
              <a:t>after</a:t>
            </a:r>
            <a:r>
              <a:rPr lang="pl-PL" sz="1600" dirty="0" smtClean="0">
                <a:latin typeface="Cambria" panose="02040503050406030204" pitchFamily="18" charset="0"/>
              </a:rPr>
              <a:t> Spring </a:t>
            </a:r>
            <a:r>
              <a:rPr lang="pl-PL" sz="1600" dirty="0" err="1" smtClean="0">
                <a:latin typeface="Cambria" panose="02040503050406030204" pitchFamily="18" charset="0"/>
              </a:rPr>
              <a:t>shutdown</a:t>
            </a:r>
            <a:r>
              <a:rPr lang="pl-PL" sz="1600" dirty="0" smtClean="0">
                <a:latin typeface="Cambria" panose="02040503050406030204" pitchFamily="18" charset="0"/>
              </a:rPr>
              <a:t> (OT)</a:t>
            </a:r>
          </a:p>
          <a:p>
            <a:pPr marL="342900" indent="-342900">
              <a:buFontTx/>
              <a:buAutoNum type="arabicPeriod"/>
            </a:pPr>
            <a:r>
              <a:rPr lang="pl-PL" sz="1600" dirty="0" err="1" smtClean="0">
                <a:latin typeface="Cambria" panose="02040503050406030204" pitchFamily="18" charset="0"/>
              </a:rPr>
              <a:t>Problems</a:t>
            </a:r>
            <a:r>
              <a:rPr lang="pl-PL" sz="1600" dirty="0" smtClean="0">
                <a:latin typeface="Cambria" panose="02040503050406030204" pitchFamily="18" charset="0"/>
              </a:rPr>
              <a:t> with orbit </a:t>
            </a:r>
            <a:r>
              <a:rPr lang="pl-PL" sz="1600" dirty="0" err="1" smtClean="0">
                <a:latin typeface="Cambria" panose="02040503050406030204" pitchFamily="18" charset="0"/>
              </a:rPr>
              <a:t>corrections</a:t>
            </a:r>
            <a:r>
              <a:rPr lang="pl-PL" sz="1600" dirty="0" smtClean="0">
                <a:latin typeface="Cambria" panose="02040503050406030204" pitchFamily="18" charset="0"/>
              </a:rPr>
              <a:t> and </a:t>
            </a:r>
            <a:r>
              <a:rPr lang="pl-PL" sz="1600" dirty="0" err="1" smtClean="0">
                <a:latin typeface="Cambria" panose="02040503050406030204" pitchFamily="18" charset="0"/>
              </a:rPr>
              <a:t>Liberas</a:t>
            </a:r>
            <a:r>
              <a:rPr lang="pl-PL" sz="1600" dirty="0" smtClean="0">
                <a:latin typeface="Cambria" panose="02040503050406030204" pitchFamily="18" charset="0"/>
              </a:rPr>
              <a:t> system (DIA, MML)</a:t>
            </a:r>
            <a:endParaRPr lang="en-GB" sz="1600" dirty="0">
              <a:latin typeface="Cambria" panose="02040503050406030204" pitchFamily="18" charset="0"/>
            </a:endParaRPr>
          </a:p>
          <a:p>
            <a:pPr marL="342900" indent="-342900">
              <a:buAutoNum type="arabicPeriod"/>
            </a:pPr>
            <a:r>
              <a:rPr lang="pl-PL" sz="1600" dirty="0" err="1" smtClean="0">
                <a:latin typeface="Cambria" panose="02040503050406030204" pitchFamily="18" charset="0"/>
              </a:rPr>
              <a:t>Flood</a:t>
            </a:r>
            <a:r>
              <a:rPr lang="pl-PL" sz="1600" dirty="0" smtClean="0">
                <a:latin typeface="Cambria" panose="02040503050406030204" pitchFamily="18" charset="0"/>
              </a:rPr>
              <a:t> in the 1.34 PS </a:t>
            </a:r>
            <a:r>
              <a:rPr lang="pl-PL" sz="1600" dirty="0" err="1" smtClean="0">
                <a:latin typeface="Cambria" panose="02040503050406030204" pitchFamily="18" charset="0"/>
              </a:rPr>
              <a:t>room</a:t>
            </a:r>
            <a:r>
              <a:rPr lang="pl-PL" sz="1600" dirty="0" smtClean="0">
                <a:latin typeface="Cambria" panose="02040503050406030204" pitchFamily="18" charset="0"/>
              </a:rPr>
              <a:t> (INF)</a:t>
            </a:r>
          </a:p>
          <a:p>
            <a:pPr marL="342900" indent="-342900">
              <a:buAutoNum type="arabicPeriod"/>
            </a:pPr>
            <a:r>
              <a:rPr lang="pl-PL" sz="1600" dirty="0" err="1" smtClean="0">
                <a:latin typeface="Cambria" panose="02040503050406030204" pitchFamily="18" charset="0"/>
              </a:rPr>
              <a:t>Beam</a:t>
            </a:r>
            <a:r>
              <a:rPr lang="pl-PL" sz="1600" dirty="0" smtClean="0">
                <a:latin typeface="Cambria" panose="02040503050406030204" pitchFamily="18" charset="0"/>
              </a:rPr>
              <a:t> </a:t>
            </a:r>
            <a:r>
              <a:rPr lang="pl-PL" sz="1600" dirty="0" err="1" smtClean="0">
                <a:latin typeface="Cambria" panose="02040503050406030204" pitchFamily="18" charset="0"/>
              </a:rPr>
              <a:t>losts</a:t>
            </a:r>
            <a:r>
              <a:rPr lang="pl-PL" sz="1600" dirty="0" smtClean="0">
                <a:latin typeface="Cambria" panose="02040503050406030204" pitchFamily="18" charset="0"/>
              </a:rPr>
              <a:t> </a:t>
            </a:r>
            <a:r>
              <a:rPr lang="pl-PL" sz="1600" dirty="0" err="1" smtClean="0">
                <a:latin typeface="Cambria" panose="02040503050406030204" pitchFamily="18" charset="0"/>
              </a:rPr>
              <a:t>due</a:t>
            </a:r>
            <a:r>
              <a:rPr lang="pl-PL" sz="1600" dirty="0" smtClean="0">
                <a:latin typeface="Cambria" panose="02040503050406030204" pitchFamily="18" charset="0"/>
              </a:rPr>
              <a:t> to </a:t>
            </a:r>
            <a:r>
              <a:rPr lang="pl-PL" sz="1600" dirty="0" err="1" smtClean="0">
                <a:latin typeface="Cambria" panose="02040503050406030204" pitchFamily="18" charset="0"/>
              </a:rPr>
              <a:t>instabilities</a:t>
            </a:r>
            <a:r>
              <a:rPr lang="pl-PL" sz="1600" dirty="0" smtClean="0">
                <a:latin typeface="Cambria" panose="02040503050406030204" pitchFamily="18" charset="0"/>
              </a:rPr>
              <a:t> and </a:t>
            </a:r>
            <a:r>
              <a:rPr lang="pl-PL" sz="1600" dirty="0" err="1" smtClean="0">
                <a:latin typeface="Cambria" panose="02040503050406030204" pitchFamily="18" charset="0"/>
              </a:rPr>
              <a:t>plungers</a:t>
            </a:r>
            <a:r>
              <a:rPr lang="pl-PL" sz="1600" dirty="0" smtClean="0">
                <a:latin typeface="Cambria" panose="02040503050406030204" pitchFamily="18" charset="0"/>
              </a:rPr>
              <a:t> (RF)</a:t>
            </a:r>
          </a:p>
          <a:p>
            <a:pPr marL="342900" indent="-342900">
              <a:buAutoNum type="arabicPeriod"/>
            </a:pPr>
            <a:r>
              <a:rPr lang="pl-PL" sz="1600" dirty="0" err="1" smtClean="0">
                <a:latin typeface="Cambria" panose="02040503050406030204" pitchFamily="18" charset="0"/>
              </a:rPr>
              <a:t>Problems</a:t>
            </a:r>
            <a:r>
              <a:rPr lang="pl-PL" sz="1600" dirty="0" smtClean="0">
                <a:latin typeface="Cambria" panose="02040503050406030204" pitchFamily="18" charset="0"/>
              </a:rPr>
              <a:t> with SQFI and </a:t>
            </a:r>
            <a:r>
              <a:rPr lang="pl-PL" sz="1600" dirty="0" err="1" smtClean="0">
                <a:latin typeface="Cambria" panose="02040503050406030204" pitchFamily="18" charset="0"/>
              </a:rPr>
              <a:t>Semiinstruments</a:t>
            </a:r>
            <a:r>
              <a:rPr lang="pl-PL" sz="1600" dirty="0" smtClean="0">
                <a:latin typeface="Cambria" panose="02040503050406030204" pitchFamily="18" charset="0"/>
              </a:rPr>
              <a:t> PS(MAG)</a:t>
            </a:r>
          </a:p>
          <a:p>
            <a:pPr marL="342900" indent="-342900">
              <a:buAutoNum type="arabicPeriod"/>
            </a:pPr>
            <a:r>
              <a:rPr lang="pl-PL" sz="1600" dirty="0" err="1" smtClean="0">
                <a:latin typeface="Cambria" panose="02040503050406030204" pitchFamily="18" charset="0"/>
              </a:rPr>
              <a:t>Problems</a:t>
            </a:r>
            <a:r>
              <a:rPr lang="pl-PL" sz="1600" dirty="0" smtClean="0">
                <a:latin typeface="Cambria" panose="02040503050406030204" pitchFamily="18" charset="0"/>
              </a:rPr>
              <a:t> with </a:t>
            </a:r>
            <a:r>
              <a:rPr lang="pl-PL" sz="1600" dirty="0" err="1" smtClean="0">
                <a:latin typeface="Cambria" panose="02040503050406030204" pitchFamily="18" charset="0"/>
              </a:rPr>
              <a:t>correctors</a:t>
            </a:r>
            <a:r>
              <a:rPr lang="pl-PL" sz="1600" dirty="0" smtClean="0">
                <a:latin typeface="Cambria" panose="02040503050406030204" pitchFamily="18" charset="0"/>
              </a:rPr>
              <a:t> </a:t>
            </a:r>
            <a:r>
              <a:rPr lang="pl-PL" sz="1600" dirty="0" err="1" smtClean="0">
                <a:latin typeface="Cambria" panose="02040503050406030204" pitchFamily="18" charset="0"/>
              </a:rPr>
              <a:t>magnets</a:t>
            </a:r>
            <a:r>
              <a:rPr lang="pl-PL" sz="1600" dirty="0" smtClean="0">
                <a:latin typeface="Cambria" panose="02040503050406030204" pitchFamily="18" charset="0"/>
              </a:rPr>
              <a:t>(MAG)</a:t>
            </a:r>
          </a:p>
          <a:p>
            <a:pPr marL="342900" indent="-342900">
              <a:buAutoNum type="arabicPeriod"/>
            </a:pPr>
            <a:r>
              <a:rPr lang="pl-PL" sz="1600" dirty="0" err="1" smtClean="0">
                <a:latin typeface="Cambria" panose="02040503050406030204" pitchFamily="18" charset="0"/>
              </a:rPr>
              <a:t>Short</a:t>
            </a:r>
            <a:r>
              <a:rPr lang="pl-PL" sz="1600" dirty="0" smtClean="0">
                <a:latin typeface="Cambria" panose="02040503050406030204" pitchFamily="18" charset="0"/>
              </a:rPr>
              <a:t> </a:t>
            </a:r>
            <a:r>
              <a:rPr lang="pl-PL" sz="1600" dirty="0" err="1" smtClean="0">
                <a:latin typeface="Cambria" panose="02040503050406030204" pitchFamily="18" charset="0"/>
              </a:rPr>
              <a:t>circuits</a:t>
            </a:r>
            <a:r>
              <a:rPr lang="pl-PL" sz="1600" dirty="0" smtClean="0">
                <a:latin typeface="Cambria" panose="02040503050406030204" pitchFamily="18" charset="0"/>
              </a:rPr>
              <a:t> of PFS (MAG)</a:t>
            </a:r>
          </a:p>
          <a:p>
            <a:pPr marL="342900" indent="-342900">
              <a:buAutoNum type="arabicPeriod"/>
            </a:pPr>
            <a:r>
              <a:rPr lang="pl-PL" sz="1600" dirty="0" smtClean="0">
                <a:latin typeface="Cambria" panose="02040503050406030204" pitchFamily="18" charset="0"/>
              </a:rPr>
              <a:t>100 kVA UPS </a:t>
            </a:r>
            <a:r>
              <a:rPr lang="pl-PL" sz="1600" dirty="0" err="1" smtClean="0">
                <a:latin typeface="Cambria" panose="02040503050406030204" pitchFamily="18" charset="0"/>
              </a:rPr>
              <a:t>Failures</a:t>
            </a:r>
            <a:r>
              <a:rPr lang="pl-PL" sz="1600" dirty="0" smtClean="0">
                <a:latin typeface="Cambria" panose="02040503050406030204" pitchFamily="18" charset="0"/>
              </a:rPr>
              <a:t> (INF)</a:t>
            </a:r>
          </a:p>
          <a:p>
            <a:pPr marL="342900" indent="-342900">
              <a:buAutoNum type="arabicPeriod"/>
            </a:pPr>
            <a:r>
              <a:rPr lang="pl-PL" sz="1600" dirty="0" smtClean="0">
                <a:latin typeface="Cambria" panose="02040503050406030204" pitchFamily="18" charset="0"/>
              </a:rPr>
              <a:t>Timing </a:t>
            </a:r>
            <a:r>
              <a:rPr lang="pl-PL" sz="1600" dirty="0" err="1" smtClean="0">
                <a:latin typeface="Cambria" panose="02040503050406030204" pitchFamily="18" charset="0"/>
              </a:rPr>
              <a:t>issuses</a:t>
            </a:r>
            <a:r>
              <a:rPr lang="pl-PL" sz="1600" dirty="0" smtClean="0">
                <a:latin typeface="Cambria" panose="02040503050406030204" pitchFamily="18" charset="0"/>
              </a:rPr>
              <a:t> – </a:t>
            </a:r>
            <a:r>
              <a:rPr lang="pl-PL" sz="1600" dirty="0" err="1" smtClean="0">
                <a:latin typeface="Cambria" panose="02040503050406030204" pitchFamily="18" charset="0"/>
              </a:rPr>
              <a:t>configurtion</a:t>
            </a:r>
            <a:r>
              <a:rPr lang="pl-PL" sz="1600" dirty="0" smtClean="0">
                <a:latin typeface="Cambria" panose="02040503050406030204" pitchFamily="18" charset="0"/>
              </a:rPr>
              <a:t> </a:t>
            </a:r>
            <a:r>
              <a:rPr lang="pl-PL" sz="1600" dirty="0" err="1" smtClean="0">
                <a:latin typeface="Cambria" panose="02040503050406030204" pitchFamily="18" charset="0"/>
              </a:rPr>
              <a:t>after</a:t>
            </a:r>
            <a:r>
              <a:rPr lang="pl-PL" sz="1600" dirty="0" smtClean="0">
                <a:latin typeface="Cambria" panose="02040503050406030204" pitchFamily="18" charset="0"/>
              </a:rPr>
              <a:t> </a:t>
            </a:r>
            <a:r>
              <a:rPr lang="pl-PL" sz="1600" dirty="0" err="1" smtClean="0">
                <a:latin typeface="Cambria" panose="02040503050406030204" pitchFamily="18" charset="0"/>
              </a:rPr>
              <a:t>switch</a:t>
            </a:r>
            <a:r>
              <a:rPr lang="pl-PL" sz="1600" dirty="0" smtClean="0">
                <a:latin typeface="Cambria" panose="02040503050406030204" pitchFamily="18" charset="0"/>
              </a:rPr>
              <a:t> off the event generator (CTL)</a:t>
            </a:r>
          </a:p>
          <a:p>
            <a:pPr marL="342900" indent="-342900">
              <a:buAutoNum type="arabicPeriod"/>
            </a:pPr>
            <a:r>
              <a:rPr lang="pl-PL" sz="1600" dirty="0" err="1" smtClean="0">
                <a:latin typeface="Cambria" panose="02040503050406030204" pitchFamily="18" charset="0"/>
              </a:rPr>
              <a:t>Communication</a:t>
            </a:r>
            <a:r>
              <a:rPr lang="pl-PL" sz="1600" dirty="0" smtClean="0">
                <a:latin typeface="Cambria" panose="02040503050406030204" pitchFamily="18" charset="0"/>
              </a:rPr>
              <a:t> </a:t>
            </a:r>
            <a:r>
              <a:rPr lang="pl-PL" sz="1600" dirty="0" err="1" smtClean="0">
                <a:latin typeface="Cambria" panose="02040503050406030204" pitchFamily="18" charset="0"/>
              </a:rPr>
              <a:t>problems</a:t>
            </a:r>
            <a:r>
              <a:rPr lang="pl-PL" sz="1600" dirty="0" smtClean="0">
                <a:latin typeface="Cambria" panose="02040503050406030204" pitchFamily="18" charset="0"/>
              </a:rPr>
              <a:t> </a:t>
            </a:r>
            <a:r>
              <a:rPr lang="pl-PL" sz="1600" dirty="0" err="1" smtClean="0">
                <a:latin typeface="Cambria" panose="02040503050406030204" pitchFamily="18" charset="0"/>
              </a:rPr>
              <a:t>device</a:t>
            </a:r>
            <a:r>
              <a:rPr lang="pl-PL" sz="1600" dirty="0" smtClean="0">
                <a:latin typeface="Cambria" panose="02040503050406030204" pitchFamily="18" charset="0"/>
              </a:rPr>
              <a:t> </a:t>
            </a:r>
            <a:r>
              <a:rPr lang="pl-PL" sz="1600" dirty="0" err="1" smtClean="0">
                <a:latin typeface="Cambria" panose="02040503050406030204" pitchFamily="18" charset="0"/>
              </a:rPr>
              <a:t>servers</a:t>
            </a:r>
            <a:r>
              <a:rPr lang="pl-PL" sz="1600" dirty="0" smtClean="0">
                <a:latin typeface="Cambria" panose="02040503050406030204" pitchFamily="18" charset="0"/>
              </a:rPr>
              <a:t> and PS(MAG)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Main</a:t>
            </a:r>
            <a:r>
              <a:rPr lang="pl-PL" dirty="0" smtClean="0"/>
              <a:t> </a:t>
            </a:r>
            <a:r>
              <a:rPr lang="pl-PL" dirty="0" err="1" smtClean="0"/>
              <a:t>failures</a:t>
            </a:r>
            <a:endParaRPr lang="en-GB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2"/>
          </p:nvPr>
        </p:nvSpPr>
        <p:spPr>
          <a:xfrm>
            <a:off x="191344" y="6617244"/>
            <a:ext cx="11027568" cy="196131"/>
          </a:xfrm>
        </p:spPr>
        <p:txBody>
          <a:bodyPr/>
          <a:lstStyle/>
          <a:p>
            <a:r>
              <a:rPr lang="pl-PL" dirty="0"/>
              <a:t>Adriana Wawrzyniak, </a:t>
            </a:r>
            <a:r>
              <a:rPr lang="pl-PL" dirty="0" smtClean="0"/>
              <a:t>Solaris  Status</a:t>
            </a:r>
            <a:r>
              <a:rPr lang="pl-PL" dirty="0"/>
              <a:t>, </a:t>
            </a:r>
            <a:r>
              <a:rPr lang="pl-PL" dirty="0" smtClean="0"/>
              <a:t>XXVII ESLS Workshop, 26-28.11.19, ALBA-CELLS, Barcelona, </a:t>
            </a:r>
            <a:r>
              <a:rPr lang="pl-PL" dirty="0" err="1" smtClean="0"/>
              <a:t>Spain</a:t>
            </a:r>
            <a:endParaRPr lang="pl-PL" dirty="0"/>
          </a:p>
        </p:txBody>
      </p:sp>
      <p:sp>
        <p:nvSpPr>
          <p:cNvPr id="9" name="Tytuł 3"/>
          <p:cNvSpPr txBox="1">
            <a:spLocks/>
          </p:cNvSpPr>
          <p:nvPr/>
        </p:nvSpPr>
        <p:spPr bwMode="auto">
          <a:xfrm>
            <a:off x="5951984" y="233493"/>
            <a:ext cx="7128792" cy="5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altLang="pl-PL" sz="3200" dirty="0" smtClean="0">
                <a:solidFill>
                  <a:schemeClr val="bg1"/>
                </a:solidFill>
              </a:rPr>
              <a:t>MAIN FAILURES</a:t>
            </a:r>
            <a:endParaRPr lang="pl-PL" altLang="pl-PL" sz="3200" dirty="0" smtClean="0">
              <a:solidFill>
                <a:schemeClr val="bg1"/>
              </a:solidFill>
            </a:endParaRPr>
          </a:p>
        </p:txBody>
      </p:sp>
      <p:pic>
        <p:nvPicPr>
          <p:cNvPr id="2050" name="Picture 2" descr="Znalezione obrazy dla zapytania fail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675" y="3140968"/>
            <a:ext cx="4478965" cy="335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25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 dirty="0"/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1524000" y="152400"/>
          <a:ext cx="91440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ytuł 1"/>
          <p:cNvSpPr txBox="1">
            <a:spLocks/>
          </p:cNvSpPr>
          <p:nvPr/>
        </p:nvSpPr>
        <p:spPr>
          <a:xfrm>
            <a:off x="1631504" y="1052736"/>
            <a:ext cx="864096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dirty="0" smtClean="0"/>
              <a:t>Main issues with </a:t>
            </a:r>
            <a:r>
              <a:rPr lang="en-US" dirty="0" err="1" smtClean="0"/>
              <a:t>Liberas</a:t>
            </a:r>
            <a:r>
              <a:rPr lang="en-US" dirty="0" smtClean="0"/>
              <a:t> based on Ubuntu 14.04</a:t>
            </a:r>
            <a:endParaRPr lang="pl-PL" dirty="0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3962" r="1173" b="952"/>
          <a:stretch/>
        </p:blipFill>
        <p:spPr>
          <a:xfrm>
            <a:off x="4648201" y="4752976"/>
            <a:ext cx="2972341" cy="1647824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4" t="3210" r="1095" b="1103"/>
          <a:stretch/>
        </p:blipFill>
        <p:spPr>
          <a:xfrm>
            <a:off x="7544071" y="4724401"/>
            <a:ext cx="3113370" cy="1727839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1" t="3210" r="781" b="1103"/>
          <a:stretch/>
        </p:blipFill>
        <p:spPr>
          <a:xfrm>
            <a:off x="1551542" y="4219575"/>
            <a:ext cx="3045078" cy="1686994"/>
          </a:xfrm>
          <a:prstGeom prst="rect">
            <a:avLst/>
          </a:prstGeom>
        </p:spPr>
      </p:pic>
      <p:grpSp>
        <p:nvGrpSpPr>
          <p:cNvPr id="10" name="Group 7"/>
          <p:cNvGrpSpPr/>
          <p:nvPr/>
        </p:nvGrpSpPr>
        <p:grpSpPr>
          <a:xfrm>
            <a:off x="1785046" y="5804502"/>
            <a:ext cx="2710755" cy="1053498"/>
            <a:chOff x="2469228" y="3867352"/>
            <a:chExt cx="5975057" cy="2434918"/>
          </a:xfrm>
        </p:grpSpPr>
        <p:cxnSp>
          <p:nvCxnSpPr>
            <p:cNvPr id="11" name="Straight Arrow Connector 8"/>
            <p:cNvCxnSpPr/>
            <p:nvPr/>
          </p:nvCxnSpPr>
          <p:spPr>
            <a:xfrm>
              <a:off x="2469228" y="5109173"/>
              <a:ext cx="5975057" cy="2485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9"/>
            <p:cNvCxnSpPr/>
            <p:nvPr/>
          </p:nvCxnSpPr>
          <p:spPr>
            <a:xfrm rot="4800000" flipH="1" flipV="1">
              <a:off x="2899955" y="4848056"/>
              <a:ext cx="8708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0"/>
            <p:cNvCxnSpPr/>
            <p:nvPr/>
          </p:nvCxnSpPr>
          <p:spPr>
            <a:xfrm rot="-4800000" flipH="1" flipV="1">
              <a:off x="3351722" y="4843113"/>
              <a:ext cx="8708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1"/>
            <p:cNvCxnSpPr/>
            <p:nvPr/>
          </p:nvCxnSpPr>
          <p:spPr>
            <a:xfrm rot="-4800000" flipH="1" flipV="1">
              <a:off x="3803489" y="4931081"/>
              <a:ext cx="8708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2"/>
            <p:cNvCxnSpPr/>
            <p:nvPr/>
          </p:nvCxnSpPr>
          <p:spPr>
            <a:xfrm rot="4800000" flipH="1" flipV="1">
              <a:off x="4255256" y="4931080"/>
              <a:ext cx="8708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3"/>
            <p:cNvCxnSpPr/>
            <p:nvPr/>
          </p:nvCxnSpPr>
          <p:spPr>
            <a:xfrm rot="4800000" flipH="1" flipV="1">
              <a:off x="4707022" y="4844020"/>
              <a:ext cx="8708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4"/>
            <p:cNvCxnSpPr/>
            <p:nvPr/>
          </p:nvCxnSpPr>
          <p:spPr>
            <a:xfrm rot="-4800000" flipH="1" flipV="1">
              <a:off x="5158789" y="4839077"/>
              <a:ext cx="8708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5"/>
            <p:cNvCxnSpPr/>
            <p:nvPr/>
          </p:nvCxnSpPr>
          <p:spPr>
            <a:xfrm rot="-4800000" flipH="1" flipV="1">
              <a:off x="5610556" y="4927045"/>
              <a:ext cx="8708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6"/>
            <p:cNvCxnSpPr/>
            <p:nvPr/>
          </p:nvCxnSpPr>
          <p:spPr>
            <a:xfrm rot="4800000" flipH="1" flipV="1">
              <a:off x="6062323" y="4927044"/>
              <a:ext cx="8708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7"/>
            <p:cNvCxnSpPr/>
            <p:nvPr/>
          </p:nvCxnSpPr>
          <p:spPr>
            <a:xfrm rot="1800000" flipH="1" flipV="1">
              <a:off x="6406277" y="4682908"/>
              <a:ext cx="8708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8"/>
            <p:cNvCxnSpPr/>
            <p:nvPr/>
          </p:nvCxnSpPr>
          <p:spPr>
            <a:xfrm rot="-1800000" flipH="1" flipV="1">
              <a:off x="6652508" y="4682908"/>
              <a:ext cx="8708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9"/>
            <p:cNvCxnSpPr/>
            <p:nvPr/>
          </p:nvCxnSpPr>
          <p:spPr>
            <a:xfrm rot="-1800000" flipH="1" flipV="1">
              <a:off x="6888650" y="5083209"/>
              <a:ext cx="8708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0"/>
            <p:cNvCxnSpPr/>
            <p:nvPr/>
          </p:nvCxnSpPr>
          <p:spPr>
            <a:xfrm rot="1800000" flipH="1" flipV="1">
              <a:off x="7134881" y="5083209"/>
              <a:ext cx="8708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1"/>
            <p:cNvCxnSpPr/>
            <p:nvPr/>
          </p:nvCxnSpPr>
          <p:spPr>
            <a:xfrm rot="1800000" flipH="1" flipV="1">
              <a:off x="7360933" y="4694352"/>
              <a:ext cx="8708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2"/>
            <p:cNvCxnSpPr/>
            <p:nvPr/>
          </p:nvCxnSpPr>
          <p:spPr>
            <a:xfrm rot="-1800000" flipH="1" flipV="1">
              <a:off x="7607164" y="4694352"/>
              <a:ext cx="8708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3"/>
            <p:cNvCxnSpPr/>
            <p:nvPr/>
          </p:nvCxnSpPr>
          <p:spPr>
            <a:xfrm rot="-1800000" flipH="1" flipV="1">
              <a:off x="7843306" y="5094653"/>
              <a:ext cx="8708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4"/>
            <p:cNvCxnSpPr/>
            <p:nvPr/>
          </p:nvCxnSpPr>
          <p:spPr>
            <a:xfrm rot="1800000" flipH="1" flipV="1">
              <a:off x="8089537" y="5094653"/>
              <a:ext cx="8708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5"/>
            <p:cNvCxnSpPr/>
            <p:nvPr/>
          </p:nvCxnSpPr>
          <p:spPr>
            <a:xfrm>
              <a:off x="4094922" y="4142630"/>
              <a:ext cx="0" cy="6952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6"/>
            <p:cNvCxnSpPr/>
            <p:nvPr/>
          </p:nvCxnSpPr>
          <p:spPr>
            <a:xfrm rot="10800000">
              <a:off x="4094922" y="5384359"/>
              <a:ext cx="0" cy="6952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7"/>
            <p:cNvCxnSpPr/>
            <p:nvPr/>
          </p:nvCxnSpPr>
          <p:spPr>
            <a:xfrm rot="10800000">
              <a:off x="7258631" y="3867352"/>
              <a:ext cx="0" cy="6952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28"/>
            <p:cNvCxnSpPr/>
            <p:nvPr/>
          </p:nvCxnSpPr>
          <p:spPr>
            <a:xfrm>
              <a:off x="7266583" y="5606995"/>
              <a:ext cx="0" cy="6952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9216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2" y="4315849"/>
            <a:ext cx="3022798" cy="2267099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023992" y="1107503"/>
            <a:ext cx="5735958" cy="523630"/>
          </a:xfrm>
        </p:spPr>
        <p:txBody>
          <a:bodyPr>
            <a:normAutofit/>
          </a:bodyPr>
          <a:lstStyle/>
          <a:p>
            <a:r>
              <a:rPr lang="pl-PL" dirty="0" smtClean="0"/>
              <a:t>                               </a:t>
            </a:r>
            <a:r>
              <a:rPr lang="pl-PL" dirty="0" err="1" smtClean="0"/>
              <a:t>Beam</a:t>
            </a:r>
            <a:r>
              <a:rPr lang="pl-PL" dirty="0" smtClean="0"/>
              <a:t> </a:t>
            </a:r>
            <a:r>
              <a:rPr lang="pl-PL" dirty="0" err="1" smtClean="0"/>
              <a:t>instabilities</a:t>
            </a:r>
            <a:r>
              <a:rPr lang="pl-PL" dirty="0" smtClean="0"/>
              <a:t> </a:t>
            </a:r>
            <a:endParaRPr lang="en-GB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294967295"/>
          </p:nvPr>
        </p:nvSpPr>
        <p:spPr>
          <a:xfrm>
            <a:off x="11759951" y="6525344"/>
            <a:ext cx="432049" cy="268139"/>
          </a:xfrm>
          <a:prstGeom prst="rect">
            <a:avLst/>
          </a:prstGeom>
        </p:spPr>
        <p:txBody>
          <a:bodyPr/>
          <a:lstStyle/>
          <a:p>
            <a:fld id="{33DC2446-E855-4E8E-ACEC-D0E7C04B0FE5}" type="slidenum">
              <a:rPr lang="pl-PL" smtClean="0"/>
              <a:pPr/>
              <a:t>13</a:t>
            </a:fld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4093" y="4597436"/>
            <a:ext cx="2252696" cy="168952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98" y="1613672"/>
            <a:ext cx="6554166" cy="3686718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546308" y="5672021"/>
            <a:ext cx="6639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 smtClean="0">
                <a:latin typeface="Cambria" panose="02040503050406030204" pitchFamily="18" charset="0"/>
              </a:rPr>
              <a:t>Peridical</a:t>
            </a:r>
            <a:r>
              <a:rPr lang="pl-PL" sz="1600" dirty="0" smtClean="0">
                <a:latin typeface="Cambria" panose="02040503050406030204" pitchFamily="18" charset="0"/>
              </a:rPr>
              <a:t> </a:t>
            </a:r>
            <a:r>
              <a:rPr lang="pl-PL" sz="1600" dirty="0" err="1" smtClean="0">
                <a:latin typeface="Cambria" panose="02040503050406030204" pitchFamily="18" charset="0"/>
              </a:rPr>
              <a:t>uncorrelated</a:t>
            </a:r>
            <a:r>
              <a:rPr lang="pl-PL" sz="1600" dirty="0" smtClean="0">
                <a:latin typeface="Cambria" panose="02040503050406030204" pitchFamily="18" charset="0"/>
              </a:rPr>
              <a:t> (duration-20min</a:t>
            </a:r>
            <a:r>
              <a:rPr lang="pl-PL" sz="1600" dirty="0" smtClean="0">
                <a:latin typeface="Cambria" panose="02040503050406030204" pitchFamily="18" charset="0"/>
              </a:rPr>
              <a:t>) </a:t>
            </a:r>
            <a:r>
              <a:rPr lang="pl-PL" sz="1600" dirty="0" err="1" smtClean="0">
                <a:latin typeface="Cambria" panose="02040503050406030204" pitchFamily="18" charset="0"/>
              </a:rPr>
              <a:t>distorsion</a:t>
            </a:r>
            <a:r>
              <a:rPr lang="pl-PL" sz="1600" dirty="0" smtClean="0">
                <a:latin typeface="Cambria" panose="02040503050406030204" pitchFamily="18" charset="0"/>
              </a:rPr>
              <a:t> of the </a:t>
            </a:r>
            <a:r>
              <a:rPr lang="pl-PL" sz="1600" dirty="0" err="1" smtClean="0">
                <a:latin typeface="Cambria" panose="02040503050406030204" pitchFamily="18" charset="0"/>
              </a:rPr>
              <a:t>beam</a:t>
            </a:r>
            <a:r>
              <a:rPr lang="pl-PL" sz="1600" dirty="0" smtClean="0">
                <a:latin typeface="Cambria" panose="02040503050406030204" pitchFamily="18" charset="0"/>
              </a:rPr>
              <a:t> </a:t>
            </a:r>
            <a:r>
              <a:rPr lang="pl-PL" sz="1600" dirty="0" err="1" smtClean="0">
                <a:latin typeface="Cambria" panose="02040503050406030204" pitchFamily="18" charset="0"/>
              </a:rPr>
              <a:t>above</a:t>
            </a:r>
            <a:r>
              <a:rPr lang="pl-PL" sz="1600" dirty="0" smtClean="0">
                <a:latin typeface="Cambria" panose="02040503050406030204" pitchFamily="18" charset="0"/>
              </a:rPr>
              <a:t> the </a:t>
            </a:r>
            <a:r>
              <a:rPr lang="pl-PL" sz="1600" dirty="0" err="1" smtClean="0">
                <a:latin typeface="Cambria" panose="02040503050406030204" pitchFamily="18" charset="0"/>
              </a:rPr>
              <a:t>accepted</a:t>
            </a:r>
            <a:r>
              <a:rPr lang="pl-PL" sz="1600" dirty="0" smtClean="0">
                <a:latin typeface="Cambria" panose="02040503050406030204" pitchFamily="18" charset="0"/>
              </a:rPr>
              <a:t> limit. </a:t>
            </a:r>
            <a:endParaRPr lang="en-GB" sz="1600" dirty="0">
              <a:latin typeface="Cambria" panose="02040503050406030204" pitchFamily="18" charset="0"/>
            </a:endParaRPr>
          </a:p>
        </p:txBody>
      </p:sp>
      <p:sp>
        <p:nvSpPr>
          <p:cNvPr id="12" name="Tytuł 3"/>
          <p:cNvSpPr txBox="1">
            <a:spLocks/>
          </p:cNvSpPr>
          <p:nvPr/>
        </p:nvSpPr>
        <p:spPr bwMode="auto">
          <a:xfrm>
            <a:off x="6120444" y="197679"/>
            <a:ext cx="5664188" cy="5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altLang="pl-PL" sz="3600" dirty="0" smtClean="0">
                <a:solidFill>
                  <a:schemeClr val="bg1"/>
                </a:solidFill>
                <a:latin typeface="Cambria" panose="02040503050406030204" pitchFamily="18" charset="0"/>
              </a:rPr>
              <a:t>CIRCULATOR FAILURE</a:t>
            </a:r>
            <a:endParaRPr lang="pl-PL" altLang="pl-PL" sz="3600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7328" y="1042278"/>
            <a:ext cx="6504925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l-PL" sz="1400" b="1" dirty="0" err="1" smtClean="0">
                <a:solidFill>
                  <a:srgbClr val="003399"/>
                </a:solidFill>
                <a:latin typeface="Cambria" pitchFamily="18" charset="0"/>
              </a:rPr>
              <a:t>Circulator</a:t>
            </a:r>
            <a:r>
              <a:rPr lang="pl-PL" sz="1400" b="1" dirty="0" smtClean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b="1" dirty="0" err="1" smtClean="0">
                <a:solidFill>
                  <a:srgbClr val="003399"/>
                </a:solidFill>
                <a:latin typeface="Cambria" pitchFamily="18" charset="0"/>
              </a:rPr>
              <a:t>reflected</a:t>
            </a:r>
            <a:r>
              <a:rPr lang="pl-PL" sz="1400" b="1" dirty="0" smtClean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b="1" dirty="0" err="1" smtClean="0">
                <a:solidFill>
                  <a:srgbClr val="003399"/>
                </a:solidFill>
                <a:latin typeface="Cambria" pitchFamily="18" charset="0"/>
              </a:rPr>
              <a:t>power</a:t>
            </a:r>
            <a:r>
              <a:rPr lang="pl-PL" sz="1400" b="1" dirty="0" smtClean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b="1" dirty="0" err="1" smtClean="0">
                <a:solidFill>
                  <a:srgbClr val="003399"/>
                </a:solidFill>
                <a:latin typeface="Cambria" pitchFamily="18" charset="0"/>
              </a:rPr>
              <a:t>issue</a:t>
            </a:r>
            <a:endParaRPr lang="pl-PL" sz="1400" b="1" dirty="0" smtClean="0">
              <a:solidFill>
                <a:srgbClr val="003399"/>
              </a:solidFill>
              <a:latin typeface="Cambria" pitchFamily="18" charset="0"/>
            </a:endParaRPr>
          </a:p>
          <a:p>
            <a:endParaRPr lang="pl-PL" sz="1400" b="1" dirty="0" smtClean="0">
              <a:solidFill>
                <a:srgbClr val="003399"/>
              </a:solidFill>
              <a:latin typeface="Cambria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B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eam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dumps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caused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by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sudden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loss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of RF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power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on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Transmitter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No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signs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of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reflected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power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peaks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in tango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Reflected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power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alerts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in Tx2 GUI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Extensive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testing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carried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>
              <a:solidFill>
                <a:srgbClr val="003399"/>
              </a:solidFill>
              <a:latin typeface="Cambria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Damaged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teflon separator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replaced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with a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new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one,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made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to order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New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piping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installed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and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soldered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in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Impedance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matching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with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ferrite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beads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carried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Final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measurements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taken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every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week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for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about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2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months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after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repair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concluded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,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that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circulator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is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entirely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operational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and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fixed</a:t>
            </a:r>
            <a:endParaRPr lang="pl-PL" sz="1400" dirty="0">
              <a:solidFill>
                <a:srgbClr val="003399"/>
              </a:solidFill>
              <a:latin typeface="Cambria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 smtClean="0">
              <a:solidFill>
                <a:srgbClr val="003399"/>
              </a:solidFill>
              <a:latin typeface="Cambria" pitchFamily="18" charset="0"/>
            </a:endParaRPr>
          </a:p>
          <a:p>
            <a:pPr marL="3943350" lvl="8" indent="0"/>
            <a:endParaRPr lang="pl-PL" sz="1400" dirty="0" smtClean="0">
              <a:solidFill>
                <a:srgbClr val="003399"/>
              </a:solidFill>
              <a:latin typeface="Cambria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 smtClean="0">
              <a:solidFill>
                <a:srgbClr val="003399"/>
              </a:solidFill>
              <a:latin typeface="Cambria" pitchFamily="18" charset="0"/>
            </a:endParaRPr>
          </a:p>
          <a:p>
            <a:r>
              <a:rPr lang="pl-PL" sz="1400" b="1" dirty="0" smtClean="0">
                <a:solidFill>
                  <a:srgbClr val="003399"/>
                </a:solidFill>
                <a:latin typeface="Cambria" pitchFamily="18" charset="0"/>
              </a:rPr>
              <a:t/>
            </a:r>
            <a:br>
              <a:rPr lang="pl-PL" sz="1400" b="1" dirty="0" smtClean="0">
                <a:solidFill>
                  <a:srgbClr val="003399"/>
                </a:solidFill>
                <a:latin typeface="Cambria" pitchFamily="18" charset="0"/>
              </a:rPr>
            </a:br>
            <a:endParaRPr lang="pl-PL" sz="1400" b="1" dirty="0" smtClean="0">
              <a:solidFill>
                <a:srgbClr val="003399"/>
              </a:solidFill>
              <a:latin typeface="Cambria" pitchFamily="18" charset="0"/>
            </a:endParaRPr>
          </a:p>
        </p:txBody>
      </p:sp>
      <p:sp>
        <p:nvSpPr>
          <p:cNvPr id="14" name="Symbol zastępczy stopki 4"/>
          <p:cNvSpPr>
            <a:spLocks noGrp="1"/>
          </p:cNvSpPr>
          <p:nvPr>
            <p:ph type="ftr" sz="quarter" idx="12"/>
          </p:nvPr>
        </p:nvSpPr>
        <p:spPr>
          <a:xfrm>
            <a:off x="109538" y="6623050"/>
            <a:ext cx="11026775" cy="195263"/>
          </a:xfrm>
        </p:spPr>
        <p:txBody>
          <a:bodyPr/>
          <a:lstStyle/>
          <a:p>
            <a:r>
              <a:rPr lang="pl-PL" dirty="0"/>
              <a:t>Adriana Wawrzyniak, </a:t>
            </a:r>
            <a:r>
              <a:rPr lang="pl-PL" dirty="0" smtClean="0"/>
              <a:t>Solaris  Status</a:t>
            </a:r>
            <a:r>
              <a:rPr lang="pl-PL" dirty="0"/>
              <a:t>, </a:t>
            </a:r>
            <a:r>
              <a:rPr lang="pl-PL" dirty="0" smtClean="0"/>
              <a:t>XXVII ESLS Workshop, 26-28.11.19, ALBA-CELLS, Barcelona, </a:t>
            </a:r>
            <a:r>
              <a:rPr lang="pl-PL" dirty="0" err="1" smtClean="0"/>
              <a:t>Spain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6095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19336" y="1349670"/>
            <a:ext cx="6408712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b="1" dirty="0" err="1" smtClean="0">
                <a:cs typeface="Arial" panose="020B0604020202020204" pitchFamily="34" charset="0"/>
              </a:rPr>
              <a:t>Last</a:t>
            </a:r>
            <a:r>
              <a:rPr lang="pl-PL" b="1" dirty="0" smtClean="0">
                <a:cs typeface="Arial" panose="020B0604020202020204" pitchFamily="34" charset="0"/>
              </a:rPr>
              <a:t> </a:t>
            </a:r>
            <a:r>
              <a:rPr lang="pl-PL" b="1" dirty="0" err="1" smtClean="0">
                <a:cs typeface="Arial" panose="020B0604020202020204" pitchFamily="34" charset="0"/>
              </a:rPr>
              <a:t>failure</a:t>
            </a:r>
            <a:r>
              <a:rPr lang="pl-PL" b="1" dirty="0" smtClean="0">
                <a:cs typeface="Arial" panose="020B0604020202020204" pitchFamily="34" charset="0"/>
              </a:rPr>
              <a:t>: 18.09.2019 </a:t>
            </a:r>
          </a:p>
          <a:p>
            <a:r>
              <a:rPr lang="pl-PL" dirty="0" smtClean="0">
                <a:cs typeface="Arial" panose="020B0604020202020204" pitchFamily="34" charset="0"/>
              </a:rPr>
              <a:t>The </a:t>
            </a:r>
            <a:r>
              <a:rPr lang="pl-PL" dirty="0" err="1" smtClean="0">
                <a:cs typeface="Arial" panose="020B0604020202020204" pitchFamily="34" charset="0"/>
              </a:rPr>
              <a:t>SemiInstruments</a:t>
            </a:r>
            <a:r>
              <a:rPr lang="pl-PL" dirty="0" smtClean="0">
                <a:cs typeface="Arial" panose="020B0604020202020204" pitchFamily="34" charset="0"/>
              </a:rPr>
              <a:t> Power Supply went down </a:t>
            </a:r>
            <a:r>
              <a:rPr lang="pl-PL" dirty="0" err="1" smtClean="0">
                <a:cs typeface="Arial" panose="020B0604020202020204" pitchFamily="34" charset="0"/>
              </a:rPr>
              <a:t>during</a:t>
            </a:r>
            <a:r>
              <a:rPr lang="pl-PL" dirty="0" smtClean="0">
                <a:cs typeface="Arial" panose="020B0604020202020204" pitchFamily="34" charset="0"/>
              </a:rPr>
              <a:t> the </a:t>
            </a:r>
            <a:r>
              <a:rPr lang="pl-PL" dirty="0" err="1" smtClean="0">
                <a:cs typeface="Arial" panose="020B0604020202020204" pitchFamily="34" charset="0"/>
              </a:rPr>
              <a:t>user</a:t>
            </a:r>
            <a:r>
              <a:rPr lang="pl-PL" dirty="0" smtClean="0">
                <a:cs typeface="Arial" panose="020B0604020202020204" pitchFamily="34" charset="0"/>
              </a:rPr>
              <a:t> </a:t>
            </a:r>
            <a:r>
              <a:rPr lang="pl-PL" dirty="0" err="1" smtClean="0">
                <a:cs typeface="Arial" panose="020B0604020202020204" pitchFamily="34" charset="0"/>
              </a:rPr>
              <a:t>operation</a:t>
            </a:r>
            <a:r>
              <a:rPr lang="pl-PL" dirty="0" smtClean="0">
                <a:cs typeface="Arial" panose="020B0604020202020204" pitchFamily="34" charset="0"/>
              </a:rPr>
              <a:t> </a:t>
            </a:r>
            <a:r>
              <a:rPr lang="pl-PL" dirty="0" err="1" smtClean="0">
                <a:cs typeface="Arial" panose="020B0604020202020204" pitchFamily="34" charset="0"/>
              </a:rPr>
              <a:t>what</a:t>
            </a:r>
            <a:r>
              <a:rPr lang="pl-PL" dirty="0" smtClean="0">
                <a:cs typeface="Arial" panose="020B0604020202020204" pitchFamily="34" charset="0"/>
              </a:rPr>
              <a:t> </a:t>
            </a:r>
            <a:r>
              <a:rPr lang="pl-PL" dirty="0" err="1" smtClean="0">
                <a:cs typeface="Arial" panose="020B0604020202020204" pitchFamily="34" charset="0"/>
              </a:rPr>
              <a:t>caused</a:t>
            </a:r>
            <a:r>
              <a:rPr lang="pl-PL" dirty="0" smtClean="0">
                <a:cs typeface="Arial" panose="020B0604020202020204" pitchFamily="34" charset="0"/>
              </a:rPr>
              <a:t> </a:t>
            </a:r>
            <a:r>
              <a:rPr lang="pl-PL" dirty="0" smtClean="0">
                <a:cs typeface="Arial" panose="020B0604020202020204" pitchFamily="34" charset="0"/>
              </a:rPr>
              <a:t>a </a:t>
            </a:r>
            <a:r>
              <a:rPr lang="pl-PL" dirty="0" err="1" smtClean="0">
                <a:cs typeface="Arial" panose="020B0604020202020204" pitchFamily="34" charset="0"/>
              </a:rPr>
              <a:t>beam</a:t>
            </a:r>
            <a:r>
              <a:rPr lang="pl-PL" dirty="0" smtClean="0">
                <a:cs typeface="Arial" panose="020B0604020202020204" pitchFamily="34" charset="0"/>
              </a:rPr>
              <a:t> </a:t>
            </a:r>
            <a:r>
              <a:rPr lang="pl-PL" dirty="0" err="1" smtClean="0">
                <a:cs typeface="Arial" panose="020B0604020202020204" pitchFamily="34" charset="0"/>
              </a:rPr>
              <a:t>dump</a:t>
            </a:r>
            <a:r>
              <a:rPr lang="pl-PL" dirty="0" smtClean="0">
                <a:cs typeface="Arial" panose="020B0604020202020204" pitchFamily="34" charset="0"/>
              </a:rPr>
              <a:t>. </a:t>
            </a:r>
            <a:r>
              <a:rPr lang="en-US" dirty="0">
                <a:cs typeface="Arial" panose="020B0604020202020204" pitchFamily="34" charset="0"/>
              </a:rPr>
              <a:t>The 3 phases </a:t>
            </a:r>
            <a:r>
              <a:rPr lang="pl-PL" dirty="0" err="1" smtClean="0">
                <a:cs typeface="Arial" panose="020B0604020202020204" pitchFamily="34" charset="0"/>
              </a:rPr>
              <a:t>fuse</a:t>
            </a:r>
            <a:r>
              <a:rPr lang="pl-PL" dirty="0" smtClean="0">
                <a:cs typeface="Arial" panose="020B0604020202020204" pitchFamily="34" charset="0"/>
              </a:rPr>
              <a:t> </a:t>
            </a:r>
            <a:r>
              <a:rPr lang="en-US" dirty="0" smtClean="0">
                <a:cs typeface="Arial" panose="020B0604020202020204" pitchFamily="34" charset="0"/>
              </a:rPr>
              <a:t>were </a:t>
            </a:r>
            <a:r>
              <a:rPr lang="en-US" dirty="0">
                <a:cs typeface="Arial" panose="020B0604020202020204" pitchFamily="34" charset="0"/>
              </a:rPr>
              <a:t>switched off and PS interlocked. After switching on again it </a:t>
            </a:r>
            <a:r>
              <a:rPr lang="en-US" dirty="0" err="1">
                <a:cs typeface="Arial" panose="020B0604020202020204" pitchFamily="34" charset="0"/>
              </a:rPr>
              <a:t>blowed</a:t>
            </a:r>
            <a:r>
              <a:rPr lang="en-US" dirty="0">
                <a:cs typeface="Arial" panose="020B0604020202020204" pitchFamily="34" charset="0"/>
              </a:rPr>
              <a:t> up and went down again. Decision was taken to exchange it to the </a:t>
            </a:r>
            <a:r>
              <a:rPr lang="en-US" dirty="0" smtClean="0">
                <a:cs typeface="Arial" panose="020B0604020202020204" pitchFamily="34" charset="0"/>
              </a:rPr>
              <a:t>DELTA</a:t>
            </a:r>
            <a:r>
              <a:rPr lang="pl-PL" dirty="0" smtClean="0">
                <a:cs typeface="Arial" panose="020B0604020202020204" pitchFamily="34" charset="0"/>
              </a:rPr>
              <a:t> ELKTRONIKA</a:t>
            </a:r>
            <a:r>
              <a:rPr lang="en-US" dirty="0" smtClean="0">
                <a:cs typeface="Arial" panose="020B0604020202020204" pitchFamily="34" charset="0"/>
              </a:rPr>
              <a:t> PS</a:t>
            </a:r>
            <a:r>
              <a:rPr lang="pl-PL" dirty="0" smtClean="0">
                <a:cs typeface="Arial" panose="020B0604020202020204" pitchFamily="34" charset="0"/>
              </a:rPr>
              <a:t> „SM 15-400”</a:t>
            </a:r>
            <a:r>
              <a:rPr lang="en-US" dirty="0" smtClean="0">
                <a:cs typeface="Arial" panose="020B0604020202020204" pitchFamily="34" charset="0"/>
              </a:rPr>
              <a:t>.</a:t>
            </a:r>
            <a:endParaRPr lang="pl-PL" dirty="0" smtClean="0">
              <a:cs typeface="Arial" panose="020B0604020202020204" pitchFamily="34" charset="0"/>
            </a:endParaRPr>
          </a:p>
          <a:p>
            <a:endParaRPr lang="pl-PL" dirty="0" smtClean="0">
              <a:cs typeface="Arial" panose="020B0604020202020204" pitchFamily="34" charset="0"/>
            </a:endParaRPr>
          </a:p>
          <a:p>
            <a:r>
              <a:rPr lang="pl-PL" dirty="0" smtClean="0">
                <a:cs typeface="Arial" panose="020B0604020202020204" pitchFamily="34" charset="0"/>
              </a:rPr>
              <a:t>PS </a:t>
            </a:r>
            <a:r>
              <a:rPr lang="pl-PL" dirty="0" err="1" smtClean="0">
                <a:cs typeface="Arial" panose="020B0604020202020204" pitchFamily="34" charset="0"/>
              </a:rPr>
              <a:t>replacement</a:t>
            </a:r>
            <a:r>
              <a:rPr lang="pl-PL" dirty="0" smtClean="0">
                <a:cs typeface="Arial" panose="020B0604020202020204" pitchFamily="34" charset="0"/>
              </a:rPr>
              <a:t> </a:t>
            </a:r>
            <a:r>
              <a:rPr lang="pl-PL" dirty="0" err="1" smtClean="0">
                <a:cs typeface="Arial" panose="020B0604020202020204" pitchFamily="34" charset="0"/>
              </a:rPr>
              <a:t>took</a:t>
            </a:r>
            <a:r>
              <a:rPr lang="pl-PL" dirty="0" smtClean="0">
                <a:cs typeface="Arial" panose="020B0604020202020204" pitchFamily="34" charset="0"/>
              </a:rPr>
              <a:t> </a:t>
            </a:r>
            <a:r>
              <a:rPr lang="pl-PL" dirty="0" err="1" smtClean="0">
                <a:cs typeface="Arial" panose="020B0604020202020204" pitchFamily="34" charset="0"/>
              </a:rPr>
              <a:t>about</a:t>
            </a:r>
            <a:r>
              <a:rPr lang="pl-PL" dirty="0" smtClean="0">
                <a:cs typeface="Arial" panose="020B0604020202020204" pitchFamily="34" charset="0"/>
              </a:rPr>
              <a:t> 5 </a:t>
            </a:r>
            <a:r>
              <a:rPr lang="pl-PL" dirty="0" err="1" smtClean="0">
                <a:cs typeface="Arial" panose="020B0604020202020204" pitchFamily="34" charset="0"/>
              </a:rPr>
              <a:t>hours</a:t>
            </a:r>
            <a:r>
              <a:rPr lang="pl-PL" dirty="0" smtClean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119336" y="1047662"/>
            <a:ext cx="1152128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smtClean="0">
                <a:latin typeface="Arial" panose="020B0604020202020204" pitchFamily="34" charset="0"/>
                <a:cs typeface="Arial" panose="020B0604020202020204" pitchFamily="34" charset="0"/>
              </a:rPr>
              <a:t>SQFo_Loc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0" y="1085183"/>
            <a:ext cx="2088232" cy="278252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0" y="3933056"/>
            <a:ext cx="2080141" cy="277352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Prostokąt 9"/>
          <p:cNvSpPr/>
          <p:nvPr/>
        </p:nvSpPr>
        <p:spPr>
          <a:xfrm>
            <a:off x="2855640" y="3987641"/>
            <a:ext cx="3383921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l-PL" sz="1400" b="1" dirty="0" err="1">
                <a:cs typeface="Arial" panose="020B0604020202020204" pitchFamily="34" charset="0"/>
              </a:rPr>
              <a:t>Diagnostic</a:t>
            </a:r>
            <a:r>
              <a:rPr lang="pl-PL" sz="1400" b="1" dirty="0">
                <a:cs typeface="Arial" panose="020B0604020202020204" pitchFamily="34" charset="0"/>
              </a:rPr>
              <a:t> of </a:t>
            </a:r>
            <a:r>
              <a:rPr lang="pl-PL" sz="1400" b="1" dirty="0" err="1">
                <a:cs typeface="Arial" panose="020B0604020202020204" pitchFamily="34" charset="0"/>
              </a:rPr>
              <a:t>failure</a:t>
            </a:r>
            <a:endParaRPr lang="pl-PL" sz="1400" b="1" dirty="0">
              <a:cs typeface="Arial" panose="020B0604020202020204" pitchFamily="34" charset="0"/>
            </a:endParaRPr>
          </a:p>
          <a:p>
            <a:r>
              <a:rPr lang="pl-PL" sz="1400" dirty="0" smtClean="0"/>
              <a:t>The </a:t>
            </a:r>
            <a:r>
              <a:rPr lang="pl-PL" sz="1400" dirty="0" err="1"/>
              <a:t>reason</a:t>
            </a:r>
            <a:r>
              <a:rPr lang="pl-PL" sz="1400" dirty="0"/>
              <a:t> for the </a:t>
            </a:r>
            <a:r>
              <a:rPr lang="pl-PL" sz="1400" dirty="0" err="1"/>
              <a:t>switch</a:t>
            </a:r>
            <a:r>
              <a:rPr lang="pl-PL" sz="1400" dirty="0"/>
              <a:t> off </a:t>
            </a:r>
            <a:r>
              <a:rPr lang="pl-PL" sz="1400" dirty="0" err="1"/>
              <a:t>fuse</a:t>
            </a:r>
            <a:r>
              <a:rPr lang="pl-PL" sz="1400" dirty="0"/>
              <a:t> was a </a:t>
            </a:r>
            <a:r>
              <a:rPr lang="pl-PL" sz="1400" dirty="0" err="1"/>
              <a:t>loose</a:t>
            </a:r>
            <a:r>
              <a:rPr lang="pl-PL" sz="1400" dirty="0"/>
              <a:t> (not </a:t>
            </a:r>
            <a:r>
              <a:rPr lang="pl-PL" sz="1400" dirty="0" err="1"/>
              <a:t>tightened</a:t>
            </a:r>
            <a:r>
              <a:rPr lang="pl-PL" sz="1400" dirty="0"/>
              <a:t>) 230VAC </a:t>
            </a:r>
            <a:r>
              <a:rPr lang="pl-PL" sz="1400" dirty="0" err="1"/>
              <a:t>wire</a:t>
            </a:r>
            <a:r>
              <a:rPr lang="pl-PL" sz="1400" dirty="0"/>
              <a:t> on the </a:t>
            </a:r>
            <a:r>
              <a:rPr lang="pl-PL" sz="1400" dirty="0" err="1"/>
              <a:t>contactor</a:t>
            </a:r>
            <a:r>
              <a:rPr lang="pl-PL" sz="1400" dirty="0"/>
              <a:t> as a </a:t>
            </a:r>
            <a:r>
              <a:rPr lang="pl-PL" sz="1400" dirty="0" err="1"/>
              <a:t>result</a:t>
            </a:r>
            <a:r>
              <a:rPr lang="pl-PL" sz="1400" dirty="0"/>
              <a:t> of </a:t>
            </a:r>
            <a:r>
              <a:rPr lang="pl-PL" sz="1400" dirty="0" err="1"/>
              <a:t>which</a:t>
            </a:r>
            <a:r>
              <a:rPr lang="pl-PL" sz="1400" dirty="0"/>
              <a:t> a </a:t>
            </a:r>
            <a:r>
              <a:rPr lang="pl-PL" sz="1400" dirty="0" err="1"/>
              <a:t>spark</a:t>
            </a:r>
            <a:r>
              <a:rPr lang="pl-PL" sz="1400" dirty="0"/>
              <a:t> </a:t>
            </a:r>
            <a:r>
              <a:rPr lang="pl-PL" sz="1400" dirty="0" err="1"/>
              <a:t>occurred</a:t>
            </a:r>
            <a:r>
              <a:rPr lang="pl-PL" sz="1400" dirty="0"/>
              <a:t> and the </a:t>
            </a:r>
            <a:r>
              <a:rPr lang="pl-PL" sz="1400" dirty="0" err="1"/>
              <a:t>contact</a:t>
            </a:r>
            <a:r>
              <a:rPr lang="pl-PL" sz="1400" dirty="0"/>
              <a:t> </a:t>
            </a:r>
            <a:r>
              <a:rPr lang="pl-PL" sz="1400" dirty="0" err="1"/>
              <a:t>has</a:t>
            </a:r>
            <a:r>
              <a:rPr lang="pl-PL" sz="1400" dirty="0"/>
              <a:t> </a:t>
            </a:r>
            <a:r>
              <a:rPr lang="pl-PL" sz="1400" dirty="0" err="1"/>
              <a:t>been</a:t>
            </a:r>
            <a:r>
              <a:rPr lang="pl-PL" sz="1400" dirty="0"/>
              <a:t> </a:t>
            </a:r>
            <a:r>
              <a:rPr lang="pl-PL" sz="1400" dirty="0" err="1"/>
              <a:t>burned</a:t>
            </a:r>
            <a:r>
              <a:rPr lang="pl-PL" sz="1400" dirty="0"/>
              <a:t>.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4665" y="1614589"/>
            <a:ext cx="4235256" cy="31764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Strzałka w górę 11"/>
          <p:cNvSpPr/>
          <p:nvPr/>
        </p:nvSpPr>
        <p:spPr>
          <a:xfrm rot="5400000">
            <a:off x="7084740" y="1844827"/>
            <a:ext cx="504056" cy="1318013"/>
          </a:xfrm>
          <a:prstGeom prst="upArrow">
            <a:avLst>
              <a:gd name="adj1" fmla="val 20582"/>
              <a:gd name="adj2" fmla="val 13335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2869332" y="5499229"/>
            <a:ext cx="3383921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l-PL" sz="1400" b="1" dirty="0" err="1" smtClean="0"/>
              <a:t>Repair</a:t>
            </a:r>
            <a:endParaRPr lang="pl-PL" sz="1400" b="1" dirty="0" smtClean="0"/>
          </a:p>
          <a:p>
            <a:r>
              <a:rPr lang="pl-PL" sz="1400" dirty="0" smtClean="0"/>
              <a:t>Both </a:t>
            </a:r>
            <a:r>
              <a:rPr lang="pl-PL" sz="1400" dirty="0" err="1"/>
              <a:t>contactors</a:t>
            </a:r>
            <a:r>
              <a:rPr lang="pl-PL" sz="1400" dirty="0"/>
              <a:t> and </a:t>
            </a:r>
            <a:r>
              <a:rPr lang="pl-PL" sz="1400" dirty="0" err="1"/>
              <a:t>wires</a:t>
            </a:r>
            <a:r>
              <a:rPr lang="pl-PL" sz="1400" dirty="0"/>
              <a:t> </a:t>
            </a:r>
            <a:r>
              <a:rPr lang="pl-PL" sz="1400" dirty="0" err="1"/>
              <a:t>has</a:t>
            </a:r>
            <a:r>
              <a:rPr lang="pl-PL" sz="1400" dirty="0"/>
              <a:t> </a:t>
            </a:r>
            <a:r>
              <a:rPr lang="pl-PL" sz="1400" dirty="0" err="1"/>
              <a:t>been</a:t>
            </a:r>
            <a:r>
              <a:rPr lang="pl-PL" sz="1400" dirty="0"/>
              <a:t> </a:t>
            </a:r>
            <a:r>
              <a:rPr lang="pl-PL" sz="1400" dirty="0" err="1"/>
              <a:t>replaced</a:t>
            </a:r>
            <a:r>
              <a:rPr lang="pl-PL" sz="1400" dirty="0"/>
              <a:t>.</a:t>
            </a:r>
          </a:p>
          <a:p>
            <a:r>
              <a:rPr lang="pl-PL" sz="1400" dirty="0" err="1"/>
              <a:t>Parts</a:t>
            </a:r>
            <a:r>
              <a:rPr lang="pl-PL" sz="1400" dirty="0"/>
              <a:t> order </a:t>
            </a:r>
            <a:r>
              <a:rPr lang="pl-PL" sz="1400" dirty="0" err="1"/>
              <a:t>time</a:t>
            </a:r>
            <a:r>
              <a:rPr lang="pl-PL" sz="1400" dirty="0"/>
              <a:t>: </a:t>
            </a:r>
            <a:r>
              <a:rPr lang="pl-PL" sz="1400" dirty="0" err="1"/>
              <a:t>about</a:t>
            </a:r>
            <a:r>
              <a:rPr lang="pl-PL" sz="1400" dirty="0"/>
              <a:t> 1 </a:t>
            </a:r>
            <a:r>
              <a:rPr lang="pl-PL" sz="1400" dirty="0" err="1"/>
              <a:t>week</a:t>
            </a:r>
            <a:endParaRPr lang="pl-PL" sz="1400" dirty="0"/>
          </a:p>
          <a:p>
            <a:r>
              <a:rPr lang="pl-PL" sz="1400" dirty="0" err="1"/>
              <a:t>Repair</a:t>
            </a:r>
            <a:r>
              <a:rPr lang="pl-PL" sz="1400" dirty="0"/>
              <a:t> </a:t>
            </a:r>
            <a:r>
              <a:rPr lang="pl-PL" sz="1400" dirty="0" err="1"/>
              <a:t>time</a:t>
            </a:r>
            <a:r>
              <a:rPr lang="pl-PL" sz="1400" dirty="0"/>
              <a:t>: </a:t>
            </a:r>
            <a:r>
              <a:rPr lang="pl-PL" sz="1400" dirty="0" err="1"/>
              <a:t>about</a:t>
            </a:r>
            <a:r>
              <a:rPr lang="pl-PL" sz="1400" dirty="0"/>
              <a:t> 1 </a:t>
            </a:r>
            <a:r>
              <a:rPr lang="pl-PL" sz="1400" dirty="0" err="1"/>
              <a:t>hour</a:t>
            </a:r>
            <a:endParaRPr lang="pl-PL" sz="1400" dirty="0"/>
          </a:p>
        </p:txBody>
      </p:sp>
      <p:sp>
        <p:nvSpPr>
          <p:cNvPr id="16" name="Prostokąt 15"/>
          <p:cNvSpPr/>
          <p:nvPr/>
        </p:nvSpPr>
        <p:spPr>
          <a:xfrm>
            <a:off x="6490464" y="5589240"/>
            <a:ext cx="3383269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l-PL" sz="1400" b="1" dirty="0" err="1" smtClean="0"/>
              <a:t>Conclusion</a:t>
            </a:r>
            <a:endParaRPr lang="pl-PL" sz="1400" b="1" dirty="0" smtClean="0"/>
          </a:p>
          <a:p>
            <a:r>
              <a:rPr lang="pl-PL" sz="1400" dirty="0" smtClean="0"/>
              <a:t>Delta </a:t>
            </a:r>
            <a:r>
              <a:rPr lang="pl-PL" sz="1400" dirty="0"/>
              <a:t>Elektronika PS </a:t>
            </a:r>
            <a:r>
              <a:rPr lang="pl-PL" sz="1400" dirty="0" err="1"/>
              <a:t>is</a:t>
            </a:r>
            <a:r>
              <a:rPr lang="pl-PL" sz="1400" dirty="0"/>
              <a:t> less </a:t>
            </a:r>
            <a:r>
              <a:rPr lang="pl-PL" sz="1400" dirty="0" err="1"/>
              <a:t>expensive</a:t>
            </a:r>
            <a:r>
              <a:rPr lang="pl-PL" sz="1400" dirty="0"/>
              <a:t> and a </a:t>
            </a:r>
            <a:r>
              <a:rPr lang="pl-PL" sz="1400" dirty="0" err="1"/>
              <a:t>stable</a:t>
            </a:r>
            <a:r>
              <a:rPr lang="pl-PL" sz="1400" dirty="0"/>
              <a:t> </a:t>
            </a:r>
            <a:r>
              <a:rPr lang="pl-PL" sz="1400" dirty="0" err="1"/>
              <a:t>supply</a:t>
            </a:r>
            <a:r>
              <a:rPr lang="pl-PL" sz="1400" dirty="0"/>
              <a:t>. It </a:t>
            </a:r>
            <a:r>
              <a:rPr lang="pl-PL" sz="1400" dirty="0" err="1"/>
              <a:t>still</a:t>
            </a:r>
            <a:r>
              <a:rPr lang="pl-PL" sz="1400" dirty="0"/>
              <a:t> </a:t>
            </a:r>
            <a:r>
              <a:rPr lang="pl-PL" sz="1400" dirty="0" err="1"/>
              <a:t>used</a:t>
            </a:r>
            <a:r>
              <a:rPr lang="pl-PL" sz="1400" dirty="0"/>
              <a:t> for </a:t>
            </a:r>
            <a:r>
              <a:rPr lang="pl-PL" sz="1400" dirty="0" err="1"/>
              <a:t>SQFo_Loc</a:t>
            </a:r>
            <a:r>
              <a:rPr lang="pl-PL" sz="1400" dirty="0"/>
              <a:t>. </a:t>
            </a:r>
            <a:r>
              <a:rPr lang="pl-PL" sz="1400" dirty="0" err="1"/>
              <a:t>Repaired</a:t>
            </a:r>
            <a:r>
              <a:rPr lang="pl-PL" sz="1400" dirty="0"/>
              <a:t> </a:t>
            </a:r>
            <a:r>
              <a:rPr lang="pl-PL" sz="1400" dirty="0" err="1"/>
              <a:t>SemiInstruments</a:t>
            </a:r>
            <a:r>
              <a:rPr lang="pl-PL" sz="1400" dirty="0"/>
              <a:t> PS </a:t>
            </a:r>
            <a:r>
              <a:rPr lang="pl-PL" sz="1400" dirty="0" err="1"/>
              <a:t>is</a:t>
            </a:r>
            <a:r>
              <a:rPr lang="pl-PL" sz="1400" dirty="0"/>
              <a:t> </a:t>
            </a:r>
            <a:r>
              <a:rPr lang="pl-PL" sz="1400" dirty="0" err="1"/>
              <a:t>destinated</a:t>
            </a:r>
            <a:r>
              <a:rPr lang="pl-PL" sz="1400" dirty="0"/>
              <a:t> for a </a:t>
            </a:r>
            <a:r>
              <a:rPr lang="pl-PL" sz="1400" dirty="0" err="1"/>
              <a:t>spare</a:t>
            </a:r>
            <a:r>
              <a:rPr lang="pl-PL" sz="1400" dirty="0"/>
              <a:t>.</a:t>
            </a:r>
          </a:p>
        </p:txBody>
      </p:sp>
      <p:sp>
        <p:nvSpPr>
          <p:cNvPr id="31" name="Tytuł 3"/>
          <p:cNvSpPr txBox="1">
            <a:spLocks/>
          </p:cNvSpPr>
          <p:nvPr/>
        </p:nvSpPr>
        <p:spPr bwMode="auto">
          <a:xfrm>
            <a:off x="5807968" y="197679"/>
            <a:ext cx="5976664" cy="5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altLang="pl-PL" sz="3600" dirty="0" smtClean="0">
                <a:solidFill>
                  <a:schemeClr val="bg1"/>
                </a:solidFill>
                <a:latin typeface="Cambria" panose="02040503050406030204" pitchFamily="18" charset="0"/>
              </a:rPr>
              <a:t>POWER SUPPLIES FAILURE</a:t>
            </a:r>
            <a:endParaRPr lang="pl-PL" altLang="pl-PL" sz="3600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78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2048" y="3641161"/>
            <a:ext cx="3456384" cy="2592288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21887" y="1897349"/>
            <a:ext cx="5760640" cy="864095"/>
          </a:xfr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/>
          <a:lstStyle/>
          <a:p>
            <a:r>
              <a:rPr lang="pl-PL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14.05.2019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fter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magnets cycling,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SQFi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 supply (PS05) had an overcurrent interlock. It was inspected by operator and electrical team, and this may be a sign of device aging and malfunctioning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pl-P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21887" y="1082650"/>
            <a:ext cx="1944216" cy="682505"/>
          </a:xfrm>
        </p:spPr>
        <p:txBody>
          <a:bodyPr>
            <a:normAutofit fontScale="90000"/>
          </a:bodyPr>
          <a:lstStyle/>
          <a:p>
            <a:r>
              <a:rPr lang="pl-PL" dirty="0" err="1" smtClean="0"/>
              <a:t>SQFi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Last</a:t>
            </a:r>
            <a:r>
              <a:rPr lang="pl-PL" dirty="0" smtClean="0"/>
              <a:t> </a:t>
            </a:r>
            <a:r>
              <a:rPr lang="pl-PL" dirty="0" err="1" smtClean="0"/>
              <a:t>Failure</a:t>
            </a:r>
            <a:endParaRPr lang="pl-PL" dirty="0"/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2721176" y="2888546"/>
            <a:ext cx="5756667" cy="6411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/>
          <a:lstStyle>
            <a:lvl1pPr marL="0" indent="0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143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17.05.2019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Interlock on SQFI magnet disabled further operation as it can be reset only via 1.34, which we can't access at this point.</a:t>
            </a:r>
            <a:b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maintenance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pl-P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zawartości 2"/>
          <p:cNvSpPr txBox="1">
            <a:spLocks/>
          </p:cNvSpPr>
          <p:nvPr/>
        </p:nvSpPr>
        <p:spPr>
          <a:xfrm>
            <a:off x="2704832" y="3667567"/>
            <a:ext cx="5773011" cy="9194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/>
          <a:lstStyle>
            <a:lvl1pPr marL="0" indent="0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143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10.06.2019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lost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Interlock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SQFi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PS „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failure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 Switch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triggered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unknown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rason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AC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~95[A], Temp. ~35 °C. </a:t>
            </a:r>
            <a:r>
              <a:rPr lang="pl-PL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pl-PL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pl-PL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analyzer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obsrvation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 Switch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ordered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pl-P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ymbol zastępczy zawartości 2"/>
          <p:cNvSpPr txBox="1">
            <a:spLocks/>
          </p:cNvSpPr>
          <p:nvPr/>
        </p:nvSpPr>
        <p:spPr>
          <a:xfrm>
            <a:off x="2704832" y="4877560"/>
            <a:ext cx="8630697" cy="8705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/>
          <a:lstStyle>
            <a:lvl1pPr marL="0" indent="0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143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11.06.2019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Power Switch on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SQFi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Supply has been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r>
              <a:rPr lang="pl-PL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asured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on the 3 phases was similar ~100A, but temperature on the 3rd phase was higher than other phases. It was about 100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l-PL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l-PL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Main Electrician ordered the machine to be turned off. The main switch has been replaced with a substitute.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has been lost for about 5 hours.</a:t>
            </a:r>
          </a:p>
          <a:p>
            <a:endParaRPr lang="pl-P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ymbol zastępczy zawartości 2"/>
          <p:cNvSpPr txBox="1">
            <a:spLocks/>
          </p:cNvSpPr>
          <p:nvPr/>
        </p:nvSpPr>
        <p:spPr>
          <a:xfrm>
            <a:off x="2704832" y="5875813"/>
            <a:ext cx="8647752" cy="864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/>
          <a:lstStyle>
            <a:lvl1pPr marL="0" indent="0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143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07.10.2019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The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 Switch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replaced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one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lost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Repair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resumably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reason for the malfunction was the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trigger 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switch, but there are no visible signs of damage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                                                           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Failure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solved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ordered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one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spare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pl-P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Symbol zastępczy zawartości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67017" y="1536670"/>
            <a:ext cx="3606275" cy="2494393"/>
          </a:xfrm>
          <a:prstGeom prst="rect">
            <a:avLst/>
          </a:prstGeom>
        </p:spPr>
      </p:pic>
      <p:sp>
        <p:nvSpPr>
          <p:cNvPr id="13" name="Tytuł 3"/>
          <p:cNvSpPr txBox="1">
            <a:spLocks/>
          </p:cNvSpPr>
          <p:nvPr/>
        </p:nvSpPr>
        <p:spPr bwMode="auto">
          <a:xfrm>
            <a:off x="5735960" y="197679"/>
            <a:ext cx="6048672" cy="5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altLang="pl-PL" sz="3600" dirty="0" smtClean="0">
                <a:solidFill>
                  <a:schemeClr val="bg1"/>
                </a:solidFill>
                <a:latin typeface="Cambria" panose="02040503050406030204" pitchFamily="18" charset="0"/>
              </a:rPr>
              <a:t>POWER SUPPLIES FAILURE</a:t>
            </a:r>
            <a:endParaRPr lang="pl-PL" altLang="pl-PL" sz="3600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55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2"/>
          <p:cNvSpPr txBox="1"/>
          <p:nvPr/>
        </p:nvSpPr>
        <p:spPr>
          <a:xfrm>
            <a:off x="5447928" y="-171400"/>
            <a:ext cx="583187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pl-PL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UPS 100 KVA FOR IT – CRITICAL  DAMAGE 28.06.2019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190" y="1628799"/>
            <a:ext cx="6076634" cy="4557475"/>
          </a:xfrm>
          <a:prstGeom prst="rect">
            <a:avLst/>
          </a:prstGeom>
        </p:spPr>
      </p:pic>
      <p:cxnSp>
        <p:nvCxnSpPr>
          <p:cNvPr id="8" name="Łącznik prosty ze strzałką 7"/>
          <p:cNvCxnSpPr/>
          <p:nvPr/>
        </p:nvCxnSpPr>
        <p:spPr>
          <a:xfrm>
            <a:off x="7464152" y="3140968"/>
            <a:ext cx="1152128" cy="16561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Prostokąt 8"/>
          <p:cNvSpPr/>
          <p:nvPr/>
        </p:nvSpPr>
        <p:spPr>
          <a:xfrm>
            <a:off x="193824" y="1124744"/>
            <a:ext cx="626221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l-PL" sz="1400" b="1" dirty="0">
                <a:solidFill>
                  <a:srgbClr val="000000"/>
                </a:solidFill>
                <a:latin typeface="Calibri" pitchFamily="34" charset="0"/>
              </a:rPr>
              <a:t>Report from service </a:t>
            </a:r>
            <a:r>
              <a:rPr lang="pl-PL" sz="14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sz="14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Following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components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were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damaged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:</a:t>
            </a:r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Tyrystor bypass L1</a:t>
            </a:r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IGBT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booster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L1</a:t>
            </a:r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IGBT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inverter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L1</a:t>
            </a:r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Output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inverter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board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L1</a:t>
            </a:r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Main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board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power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supply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Tape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for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flex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driver IGBT</a:t>
            </a:r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DC+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Fuse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100A L3</a:t>
            </a:r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AC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Fuse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180A L1</a:t>
            </a:r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Input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Circuit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Breaker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with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auxiliary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contact</a:t>
            </a:r>
            <a:endParaRPr lang="pl-PL" sz="1400" dirty="0">
              <a:solidFill>
                <a:srgbClr val="000000"/>
              </a:solidFill>
              <a:latin typeface="Calibri" pitchFamily="34" charset="0"/>
            </a:endParaRPr>
          </a:p>
          <a:p>
            <a:pPr marL="228600" indent="-228600" eaLnBrk="1" hangingPunct="1">
              <a:buFontTx/>
              <a:buAutoNum type="arabicPeriod"/>
              <a:defRPr/>
            </a:pPr>
            <a:endParaRPr lang="pl-PL" sz="14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Logs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from UPS: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none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–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damage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was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too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violent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eaLnBrk="1" hangingPunct="1">
              <a:defRPr/>
            </a:pPr>
            <a:endParaRPr lang="pl-PL" sz="14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pl-PL" sz="1400" b="1" dirty="0" err="1">
                <a:solidFill>
                  <a:srgbClr val="000000"/>
                </a:solidFill>
                <a:latin typeface="Calibri" pitchFamily="34" charset="0"/>
              </a:rPr>
              <a:t>Probably</a:t>
            </a:r>
            <a:r>
              <a:rPr lang="pl-PL" sz="14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pl-PL" sz="1400" b="1" dirty="0" err="1">
                <a:solidFill>
                  <a:srgbClr val="000000"/>
                </a:solidFill>
                <a:latin typeface="Calibri" pitchFamily="34" charset="0"/>
              </a:rPr>
              <a:t>reasons</a:t>
            </a:r>
            <a:r>
              <a:rPr lang="pl-PL" sz="14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pl-PL" sz="1400" b="1" dirty="0">
              <a:solidFill>
                <a:srgbClr val="000000"/>
              </a:solidFill>
              <a:latin typeface="Calibri" pitchFamily="34" charset="0"/>
            </a:endParaRPr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Insects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or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rodent</a:t>
            </a:r>
            <a:endParaRPr lang="pl-PL" sz="1400" dirty="0">
              <a:solidFill>
                <a:srgbClr val="000000"/>
              </a:solidFill>
              <a:latin typeface="Calibri" pitchFamily="34" charset="0"/>
            </a:endParaRPr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Power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supply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anomaly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- high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potential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on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neutral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wire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or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energy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return to UPS</a:t>
            </a:r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Damaged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trigger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circuit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for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main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circuit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breaker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DPX 250ER (UPS 100kVA)</a:t>
            </a:r>
          </a:p>
          <a:p>
            <a:pPr marL="228600" indent="-228600" eaLnBrk="1" hangingPunct="1">
              <a:buFontTx/>
              <a:buAutoNum type="arabicPeriod"/>
              <a:defRPr/>
            </a:pPr>
            <a:endParaRPr lang="pl-PL" sz="14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</a:rPr>
              <a:t>Time work without UPS 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100kVA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</a:rPr>
              <a:t>for 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IT- </a:t>
            </a:r>
            <a:r>
              <a:rPr lang="pl-PL" sz="1400" b="1" dirty="0">
                <a:solidFill>
                  <a:srgbClr val="000000"/>
                </a:solidFill>
                <a:latin typeface="Calibri" pitchFamily="34" charset="0"/>
              </a:rPr>
              <a:t>23 </a:t>
            </a:r>
            <a:r>
              <a:rPr lang="pl-PL" sz="1400" b="1" dirty="0" err="1">
                <a:solidFill>
                  <a:srgbClr val="000000"/>
                </a:solidFill>
                <a:latin typeface="Calibri" pitchFamily="34" charset="0"/>
              </a:rPr>
              <a:t>hours</a:t>
            </a:r>
            <a:r>
              <a:rPr lang="pl-PL" sz="14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pPr eaLnBrk="1" hangingPunct="1">
              <a:defRPr/>
            </a:pPr>
            <a:endParaRPr lang="pl-PL" sz="14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pl-PL" sz="1400" b="1" dirty="0" err="1">
                <a:solidFill>
                  <a:srgbClr val="000000"/>
                </a:solidFill>
                <a:latin typeface="Calibri" pitchFamily="34" charset="0"/>
              </a:rPr>
              <a:t>Damage</a:t>
            </a:r>
            <a:r>
              <a:rPr lang="pl-PL" sz="14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pl-PL" sz="1400" b="1" dirty="0" err="1">
                <a:solidFill>
                  <a:srgbClr val="000000"/>
                </a:solidFill>
                <a:latin typeface="Calibri" pitchFamily="34" charset="0"/>
              </a:rPr>
              <a:t>solution</a:t>
            </a:r>
            <a:r>
              <a:rPr lang="pl-PL" sz="14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pl-PL" sz="14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Borrowed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UPS from service (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agreement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) was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installed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.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After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3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weeks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new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 UPS was </a:t>
            </a:r>
            <a:r>
              <a:rPr lang="pl-PL" sz="1400" dirty="0" err="1">
                <a:solidFill>
                  <a:srgbClr val="000000"/>
                </a:solidFill>
                <a:latin typeface="Calibri" pitchFamily="34" charset="0"/>
              </a:rPr>
              <a:t>purchased</a:t>
            </a:r>
            <a:r>
              <a:rPr lang="pl-PL" sz="1400" dirty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eaLnBrk="1" hangingPunct="1">
              <a:defRPr/>
            </a:pPr>
            <a:endParaRPr lang="pl-PL" sz="14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pl-PL" sz="14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pl-PL" sz="1400" dirty="0">
              <a:solidFill>
                <a:srgbClr val="000000"/>
              </a:solidFill>
              <a:latin typeface="Calibri" pitchFamily="34" charset="0"/>
            </a:endParaRPr>
          </a:p>
          <a:p>
            <a:pPr marL="228600" indent="-228600" eaLnBrk="1" hangingPunct="1">
              <a:buFontTx/>
              <a:buAutoNum type="arabicPeriod"/>
              <a:defRPr/>
            </a:pPr>
            <a:endParaRPr lang="pl-PL" sz="1400" dirty="0">
              <a:solidFill>
                <a:srgbClr val="000000"/>
              </a:solidFill>
              <a:latin typeface="Calibri" pitchFamily="34" charset="0"/>
            </a:endParaRPr>
          </a:p>
          <a:p>
            <a:pPr marL="228600" indent="-228600" eaLnBrk="1" hangingPunct="1">
              <a:buFontTx/>
              <a:buAutoNum type="arabicPeriod"/>
              <a:defRPr/>
            </a:pPr>
            <a:endParaRPr lang="pl-PL" sz="1400" dirty="0">
              <a:solidFill>
                <a:srgbClr val="000000"/>
              </a:solidFill>
              <a:latin typeface="Calibri" pitchFamily="34" charset="0"/>
            </a:endParaRPr>
          </a:p>
          <a:p>
            <a:pPr marL="228600" indent="-228600" eaLnBrk="1" hangingPunct="1">
              <a:buFontTx/>
              <a:buAutoNum type="arabicPeriod"/>
              <a:defRPr/>
            </a:pPr>
            <a:endParaRPr lang="en-US" sz="1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Symbol zastępczy stopki 4"/>
          <p:cNvSpPr>
            <a:spLocks noGrp="1"/>
          </p:cNvSpPr>
          <p:nvPr>
            <p:ph type="ftr" sz="quarter" idx="12"/>
          </p:nvPr>
        </p:nvSpPr>
        <p:spPr>
          <a:xfrm>
            <a:off x="191344" y="6617244"/>
            <a:ext cx="11027568" cy="196131"/>
          </a:xfrm>
        </p:spPr>
        <p:txBody>
          <a:bodyPr/>
          <a:lstStyle/>
          <a:p>
            <a:r>
              <a:rPr lang="pl-PL" dirty="0"/>
              <a:t>Adriana Wawrzyniak, </a:t>
            </a:r>
            <a:r>
              <a:rPr lang="pl-PL" dirty="0" smtClean="0"/>
              <a:t>Solaris  Status</a:t>
            </a:r>
            <a:r>
              <a:rPr lang="pl-PL" dirty="0"/>
              <a:t>, </a:t>
            </a:r>
            <a:r>
              <a:rPr lang="pl-PL" dirty="0" smtClean="0"/>
              <a:t>XXVII ESLS Workshop, 26-28.11.19, ALBA-CELLS, Barcelona, </a:t>
            </a:r>
            <a:r>
              <a:rPr lang="pl-PL" dirty="0" err="1" smtClean="0"/>
              <a:t>Spain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0080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New </a:t>
            </a:r>
            <a:r>
              <a:rPr lang="pl-PL" dirty="0" err="1" smtClean="0"/>
              <a:t>Installations</a:t>
            </a:r>
            <a:endParaRPr lang="en-GB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07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5458272" y="318156"/>
            <a:ext cx="11521280" cy="365125"/>
          </a:xfrm>
        </p:spPr>
        <p:txBody>
          <a:bodyPr>
            <a:noAutofit/>
          </a:bodyPr>
          <a:lstStyle/>
          <a:p>
            <a:r>
              <a:rPr lang="pl-PL" sz="3200" dirty="0" smtClean="0">
                <a:solidFill>
                  <a:schemeClr val="bg1"/>
                </a:solidFill>
              </a:rPr>
              <a:t>SOLARIS </a:t>
            </a:r>
            <a:r>
              <a:rPr lang="pl-PL" sz="3200" dirty="0" err="1" smtClean="0">
                <a:solidFill>
                  <a:schemeClr val="bg1"/>
                </a:solidFill>
              </a:rPr>
              <a:t>diagnostic</a:t>
            </a:r>
            <a:r>
              <a:rPr lang="pl-PL" sz="3200" dirty="0" smtClean="0">
                <a:solidFill>
                  <a:schemeClr val="bg1"/>
                </a:solidFill>
              </a:rPr>
              <a:t> </a:t>
            </a:r>
            <a:r>
              <a:rPr lang="pl-PL" sz="3200" dirty="0" err="1" smtClean="0">
                <a:solidFill>
                  <a:schemeClr val="bg1"/>
                </a:solidFill>
              </a:rPr>
              <a:t>beamlines</a:t>
            </a:r>
            <a:endParaRPr lang="pl-PL" sz="3200" dirty="0">
              <a:solidFill>
                <a:schemeClr val="bg1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294967295"/>
          </p:nvPr>
        </p:nvSpPr>
        <p:spPr>
          <a:xfrm>
            <a:off x="11759951" y="6525344"/>
            <a:ext cx="432049" cy="268139"/>
          </a:xfrm>
          <a:prstGeom prst="rect">
            <a:avLst/>
          </a:prstGeom>
        </p:spPr>
        <p:txBody>
          <a:bodyPr/>
          <a:lstStyle/>
          <a:p>
            <a:fld id="{33DC2446-E855-4E8E-ACEC-D0E7C04B0FE5}" type="slidenum">
              <a:rPr lang="pl-PL" smtClean="0"/>
              <a:pPr/>
              <a:t>18</a:t>
            </a:fld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9"/>
          <a:stretch/>
        </p:blipFill>
        <p:spPr>
          <a:xfrm>
            <a:off x="2279576" y="1673882"/>
            <a:ext cx="7560840" cy="3358369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697022" y="5281793"/>
            <a:ext cx="5503654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PINHOLE</a:t>
            </a:r>
            <a:r>
              <a:rPr lang="pl-PL" dirty="0" smtClean="0"/>
              <a:t> DIAGNOSTIC BEAMLINE</a:t>
            </a:r>
          </a:p>
          <a:p>
            <a:pPr algn="ctr"/>
            <a:r>
              <a:rPr lang="pl-PL" sz="1050" dirty="0" smtClean="0"/>
              <a:t> </a:t>
            </a:r>
          </a:p>
          <a:p>
            <a:r>
              <a:rPr lang="pl-PL" sz="1200" dirty="0" smtClean="0"/>
              <a:t>The PINHOLE, </a:t>
            </a:r>
            <a:r>
              <a:rPr lang="pl-PL" sz="1200" dirty="0" err="1" smtClean="0"/>
              <a:t>depicts</a:t>
            </a:r>
            <a:r>
              <a:rPr lang="pl-PL" sz="1200" dirty="0" smtClean="0"/>
              <a:t> the </a:t>
            </a:r>
            <a:r>
              <a:rPr lang="pl-PL" sz="1200" dirty="0" err="1" smtClean="0"/>
              <a:t>electron</a:t>
            </a:r>
            <a:r>
              <a:rPr lang="pl-PL" sz="1200" dirty="0" smtClean="0"/>
              <a:t> </a:t>
            </a:r>
            <a:r>
              <a:rPr lang="pl-PL" sz="1200" dirty="0" err="1" smtClean="0"/>
              <a:t>beam</a:t>
            </a:r>
            <a:r>
              <a:rPr lang="pl-PL" sz="1200" dirty="0" smtClean="0"/>
              <a:t> by </a:t>
            </a:r>
            <a:r>
              <a:rPr lang="pl-PL" sz="1200" dirty="0" err="1" smtClean="0"/>
              <a:t>analyzing</a:t>
            </a:r>
            <a:r>
              <a:rPr lang="pl-PL" sz="1200" dirty="0" smtClean="0"/>
              <a:t> the </a:t>
            </a:r>
            <a:r>
              <a:rPr lang="pl-PL" sz="1200" dirty="0" err="1" smtClean="0"/>
              <a:t>emitted</a:t>
            </a:r>
            <a:r>
              <a:rPr lang="pl-PL" sz="1200" dirty="0" smtClean="0"/>
              <a:t> </a:t>
            </a:r>
            <a:r>
              <a:rPr lang="pl-PL" sz="1200" b="1" dirty="0" smtClean="0"/>
              <a:t>X-</a:t>
            </a:r>
            <a:r>
              <a:rPr lang="pl-PL" sz="1200" b="1" dirty="0" err="1" smtClean="0"/>
              <a:t>rays</a:t>
            </a:r>
            <a:r>
              <a:rPr lang="pl-PL" sz="1200" dirty="0" smtClean="0"/>
              <a:t>. </a:t>
            </a:r>
          </a:p>
          <a:p>
            <a:r>
              <a:rPr lang="pl-PL" sz="1200" dirty="0" smtClean="0"/>
              <a:t>The </a:t>
            </a:r>
            <a:r>
              <a:rPr lang="pl-PL" sz="1200" dirty="0" err="1" smtClean="0"/>
              <a:t>beamline</a:t>
            </a:r>
            <a:r>
              <a:rPr lang="pl-PL" sz="1200" dirty="0" smtClean="0"/>
              <a:t> was </a:t>
            </a:r>
            <a:r>
              <a:rPr lang="pl-PL" sz="1200" dirty="0" err="1" smtClean="0"/>
              <a:t>installed</a:t>
            </a:r>
            <a:r>
              <a:rPr lang="pl-PL" sz="1200" dirty="0" smtClean="0"/>
              <a:t> </a:t>
            </a:r>
            <a:r>
              <a:rPr lang="pl-PL" sz="1200" dirty="0" err="1" smtClean="0"/>
              <a:t>during</a:t>
            </a:r>
            <a:r>
              <a:rPr lang="pl-PL" sz="1200" dirty="0" smtClean="0"/>
              <a:t> </a:t>
            </a:r>
            <a:r>
              <a:rPr lang="pl-PL" sz="1200" dirty="0" err="1" smtClean="0"/>
              <a:t>summer</a:t>
            </a:r>
            <a:r>
              <a:rPr lang="pl-PL" sz="1200" dirty="0" smtClean="0"/>
              <a:t> </a:t>
            </a:r>
            <a:r>
              <a:rPr lang="pl-PL" sz="1200" dirty="0" err="1" smtClean="0"/>
              <a:t>shutdown</a:t>
            </a:r>
            <a:r>
              <a:rPr lang="pl-PL" sz="1200" dirty="0" smtClean="0"/>
              <a:t> </a:t>
            </a:r>
            <a:r>
              <a:rPr lang="pl-PL" sz="1200" b="1" dirty="0" smtClean="0"/>
              <a:t>2018</a:t>
            </a:r>
            <a:r>
              <a:rPr lang="pl-PL" sz="1200" dirty="0" smtClean="0"/>
              <a:t>.</a:t>
            </a:r>
          </a:p>
          <a:p>
            <a:r>
              <a:rPr lang="pl-PL" sz="1200" dirty="0" err="1" smtClean="0"/>
              <a:t>Now</a:t>
            </a:r>
            <a:r>
              <a:rPr lang="pl-PL" sz="1200" dirty="0" smtClean="0"/>
              <a:t> </a:t>
            </a:r>
            <a:r>
              <a:rPr lang="pl-PL" sz="1200" dirty="0" err="1" smtClean="0"/>
              <a:t>is</a:t>
            </a:r>
            <a:r>
              <a:rPr lang="pl-PL" sz="1200" dirty="0" smtClean="0"/>
              <a:t> </a:t>
            </a:r>
            <a:r>
              <a:rPr lang="pl-PL" sz="1200" dirty="0" err="1" smtClean="0"/>
              <a:t>available</a:t>
            </a:r>
            <a:r>
              <a:rPr lang="pl-PL" sz="1200" dirty="0" smtClean="0"/>
              <a:t> to monitor </a:t>
            </a:r>
            <a:r>
              <a:rPr lang="pl-PL" sz="1200" dirty="0" err="1" smtClean="0"/>
              <a:t>transversal</a:t>
            </a:r>
            <a:r>
              <a:rPr lang="pl-PL" sz="1200" dirty="0" smtClean="0"/>
              <a:t> </a:t>
            </a:r>
            <a:r>
              <a:rPr lang="pl-PL" sz="1200" dirty="0" err="1" smtClean="0"/>
              <a:t>beam</a:t>
            </a:r>
            <a:r>
              <a:rPr lang="pl-PL" sz="1200" dirty="0" smtClean="0"/>
              <a:t> </a:t>
            </a:r>
            <a:r>
              <a:rPr lang="pl-PL" sz="1200" dirty="0" err="1" smtClean="0"/>
              <a:t>size</a:t>
            </a:r>
            <a:r>
              <a:rPr lang="pl-PL" sz="1200" dirty="0" smtClean="0"/>
              <a:t> </a:t>
            </a:r>
            <a:r>
              <a:rPr lang="pl-PL" sz="1200" dirty="0" err="1" smtClean="0"/>
              <a:t>during</a:t>
            </a:r>
            <a:r>
              <a:rPr lang="pl-PL" sz="1200" dirty="0" smtClean="0"/>
              <a:t> </a:t>
            </a:r>
            <a:r>
              <a:rPr lang="pl-PL" sz="1200" dirty="0" err="1" smtClean="0"/>
              <a:t>operation</a:t>
            </a:r>
            <a:r>
              <a:rPr lang="pl-PL" sz="1200" dirty="0" smtClean="0"/>
              <a:t>.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6617832" y="5267228"/>
            <a:ext cx="439034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LUMOS</a:t>
            </a:r>
            <a:r>
              <a:rPr lang="pl-PL" dirty="0" smtClean="0"/>
              <a:t> DIAGNOSTIC BEAMLINE </a:t>
            </a:r>
          </a:p>
          <a:p>
            <a:endParaRPr lang="pl-PL" sz="1100" dirty="0" smtClean="0"/>
          </a:p>
          <a:p>
            <a:r>
              <a:rPr lang="pl-PL" sz="1200" dirty="0" smtClean="0"/>
              <a:t>The LUMOS </a:t>
            </a:r>
            <a:r>
              <a:rPr lang="pl-PL" sz="1200" dirty="0" err="1" smtClean="0"/>
              <a:t>will</a:t>
            </a:r>
            <a:r>
              <a:rPr lang="pl-PL" sz="1200" dirty="0" smtClean="0"/>
              <a:t> be </a:t>
            </a:r>
            <a:r>
              <a:rPr lang="pl-PL" sz="1200" dirty="0" err="1" smtClean="0"/>
              <a:t>operated</a:t>
            </a:r>
            <a:r>
              <a:rPr lang="pl-PL" sz="1200" dirty="0" smtClean="0"/>
              <a:t> in </a:t>
            </a:r>
            <a:r>
              <a:rPr lang="pl-PL" sz="1200" b="1" dirty="0" smtClean="0"/>
              <a:t>the </a:t>
            </a:r>
            <a:r>
              <a:rPr lang="pl-PL" sz="1200" b="1" dirty="0" err="1" smtClean="0"/>
              <a:t>visible</a:t>
            </a:r>
            <a:r>
              <a:rPr lang="pl-PL" sz="1200" b="1" dirty="0" smtClean="0"/>
              <a:t> and IR region</a:t>
            </a:r>
            <a:r>
              <a:rPr lang="pl-PL" sz="1200" dirty="0" smtClean="0"/>
              <a:t>. </a:t>
            </a:r>
          </a:p>
          <a:p>
            <a:r>
              <a:rPr lang="pl-PL" sz="1200" dirty="0" smtClean="0"/>
              <a:t>The </a:t>
            </a:r>
            <a:r>
              <a:rPr lang="pl-PL" sz="1200" dirty="0" err="1" smtClean="0"/>
              <a:t>beamline</a:t>
            </a:r>
            <a:r>
              <a:rPr lang="pl-PL" sz="1200" dirty="0" smtClean="0"/>
              <a:t> was </a:t>
            </a:r>
            <a:r>
              <a:rPr lang="pl-PL" sz="1200" dirty="0" err="1" smtClean="0"/>
              <a:t>installed</a:t>
            </a:r>
            <a:r>
              <a:rPr lang="pl-PL" sz="1200" dirty="0" smtClean="0"/>
              <a:t> </a:t>
            </a:r>
            <a:r>
              <a:rPr lang="pl-PL" sz="1200" dirty="0" err="1" smtClean="0"/>
              <a:t>during</a:t>
            </a:r>
            <a:r>
              <a:rPr lang="pl-PL" sz="1200" dirty="0" smtClean="0"/>
              <a:t> </a:t>
            </a:r>
            <a:r>
              <a:rPr lang="pl-PL" sz="1200" dirty="0" err="1" smtClean="0"/>
              <a:t>summer</a:t>
            </a:r>
            <a:r>
              <a:rPr lang="pl-PL" sz="1200" dirty="0" smtClean="0"/>
              <a:t> </a:t>
            </a:r>
            <a:r>
              <a:rPr lang="pl-PL" sz="1200" dirty="0" err="1" smtClean="0"/>
              <a:t>shutdown</a:t>
            </a:r>
            <a:r>
              <a:rPr lang="pl-PL" sz="1200" dirty="0" smtClean="0"/>
              <a:t> </a:t>
            </a:r>
            <a:r>
              <a:rPr lang="pl-PL" sz="1200" b="1" dirty="0" smtClean="0"/>
              <a:t>2019</a:t>
            </a:r>
            <a:r>
              <a:rPr lang="pl-PL" sz="1200" dirty="0" smtClean="0"/>
              <a:t>.</a:t>
            </a:r>
          </a:p>
          <a:p>
            <a:r>
              <a:rPr lang="pl-PL" sz="1200" dirty="0" smtClean="0"/>
              <a:t>It </a:t>
            </a:r>
            <a:r>
              <a:rPr lang="pl-PL" sz="1200" dirty="0" err="1" smtClean="0"/>
              <a:t>is</a:t>
            </a:r>
            <a:r>
              <a:rPr lang="pl-PL" sz="1200" dirty="0" smtClean="0"/>
              <a:t> </a:t>
            </a:r>
            <a:r>
              <a:rPr lang="pl-PL" sz="1200" dirty="0" err="1" smtClean="0"/>
              <a:t>foreseen</a:t>
            </a:r>
            <a:r>
              <a:rPr lang="pl-PL" sz="1200" dirty="0" smtClean="0"/>
              <a:t> to </a:t>
            </a:r>
            <a:r>
              <a:rPr lang="pl-PL" sz="1200" dirty="0" err="1" smtClean="0"/>
              <a:t>take</a:t>
            </a:r>
            <a:r>
              <a:rPr lang="pl-PL" sz="1200" dirty="0" smtClean="0"/>
              <a:t> the </a:t>
            </a:r>
            <a:r>
              <a:rPr lang="pl-PL" sz="1200" dirty="0" err="1" smtClean="0"/>
              <a:t>first</a:t>
            </a:r>
            <a:r>
              <a:rPr lang="pl-PL" sz="1200" dirty="0" smtClean="0"/>
              <a:t> </a:t>
            </a:r>
            <a:r>
              <a:rPr lang="pl-PL" sz="1200" dirty="0" err="1" smtClean="0"/>
              <a:t>beam</a:t>
            </a:r>
            <a:r>
              <a:rPr lang="pl-PL" sz="1200" dirty="0" smtClean="0"/>
              <a:t> profile </a:t>
            </a:r>
            <a:r>
              <a:rPr lang="pl-PL" sz="1200" dirty="0" err="1" smtClean="0"/>
              <a:t>measurements</a:t>
            </a:r>
            <a:r>
              <a:rPr lang="pl-PL" sz="1200" dirty="0" smtClean="0"/>
              <a:t> from LUMOS </a:t>
            </a:r>
            <a:r>
              <a:rPr lang="pl-PL" sz="1200" dirty="0" err="1" smtClean="0"/>
              <a:t>at</a:t>
            </a:r>
            <a:r>
              <a:rPr lang="pl-PL" sz="1200" dirty="0" smtClean="0"/>
              <a:t> the end of 2019.</a:t>
            </a:r>
          </a:p>
        </p:txBody>
      </p:sp>
      <p:cxnSp>
        <p:nvCxnSpPr>
          <p:cNvPr id="13" name="Łącznik prosty 12"/>
          <p:cNvCxnSpPr/>
          <p:nvPr/>
        </p:nvCxnSpPr>
        <p:spPr>
          <a:xfrm>
            <a:off x="8472264" y="2924944"/>
            <a:ext cx="3024336" cy="344945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 flipH="1">
            <a:off x="6449125" y="3284984"/>
            <a:ext cx="294947" cy="327490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/>
        </p:nvCxnSpPr>
        <p:spPr>
          <a:xfrm flipH="1">
            <a:off x="320191" y="2544755"/>
            <a:ext cx="2668576" cy="382964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/>
          <p:cNvCxnSpPr/>
          <p:nvPr/>
        </p:nvCxnSpPr>
        <p:spPr>
          <a:xfrm>
            <a:off x="5735960" y="3212976"/>
            <a:ext cx="296008" cy="331236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stopki 4"/>
          <p:cNvSpPr>
            <a:spLocks noGrp="1"/>
          </p:cNvSpPr>
          <p:nvPr>
            <p:ph type="ftr" sz="quarter" idx="12"/>
          </p:nvPr>
        </p:nvSpPr>
        <p:spPr>
          <a:xfrm>
            <a:off x="191344" y="6617244"/>
            <a:ext cx="11027568" cy="196131"/>
          </a:xfrm>
        </p:spPr>
        <p:txBody>
          <a:bodyPr/>
          <a:lstStyle/>
          <a:p>
            <a:r>
              <a:rPr lang="pl-PL" dirty="0"/>
              <a:t>Adriana Wawrzyniak, </a:t>
            </a:r>
            <a:r>
              <a:rPr lang="pl-PL" dirty="0" smtClean="0"/>
              <a:t>Solaris  Status</a:t>
            </a:r>
            <a:r>
              <a:rPr lang="pl-PL" dirty="0"/>
              <a:t>, </a:t>
            </a:r>
            <a:r>
              <a:rPr lang="pl-PL" dirty="0" smtClean="0"/>
              <a:t>XXVII ESLS Workshop, 26-28.11.19, ALBA-CELLS, Barcelona, </a:t>
            </a:r>
            <a:r>
              <a:rPr lang="pl-PL" dirty="0" err="1" smtClean="0"/>
              <a:t>Spain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4441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44072" y="321570"/>
            <a:ext cx="11521280" cy="365125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PINHOLE </a:t>
            </a:r>
            <a:r>
              <a:rPr lang="pl-PL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diagnostic</a:t>
            </a:r>
            <a:r>
              <a:rPr lang="pl-PL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beamline</a:t>
            </a:r>
            <a:r>
              <a:rPr lang="pl-PL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78" y="1298305"/>
            <a:ext cx="5677876" cy="207746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27982"/>
            <a:ext cx="3847080" cy="150495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239" y="4208263"/>
            <a:ext cx="1940802" cy="133487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595" y="2829655"/>
            <a:ext cx="3969924" cy="2773993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5064199" y="3824203"/>
            <a:ext cx="2140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CONTROL PROGRAM</a:t>
            </a:r>
            <a:endParaRPr lang="pl-PL" dirty="0"/>
          </a:p>
        </p:txBody>
      </p:sp>
      <p:sp>
        <p:nvSpPr>
          <p:cNvPr id="11" name="Prostokąt 10"/>
          <p:cNvSpPr/>
          <p:nvPr/>
        </p:nvSpPr>
        <p:spPr>
          <a:xfrm>
            <a:off x="5564547" y="5687721"/>
            <a:ext cx="207184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100" dirty="0" smtClean="0"/>
              <a:t>The PINHOLE software </a:t>
            </a:r>
            <a:r>
              <a:rPr lang="pl-PL" sz="1100" dirty="0" err="1" smtClean="0"/>
              <a:t>consists</a:t>
            </a:r>
            <a:r>
              <a:rPr lang="pl-PL" sz="1100" dirty="0" smtClean="0"/>
              <a:t> </a:t>
            </a:r>
          </a:p>
          <a:p>
            <a:r>
              <a:rPr lang="pl-PL" sz="1100" dirty="0" smtClean="0"/>
              <a:t>of </a:t>
            </a:r>
            <a:r>
              <a:rPr lang="pl-PL" sz="1100" dirty="0" err="1" smtClean="0"/>
              <a:t>three</a:t>
            </a:r>
            <a:r>
              <a:rPr lang="pl-PL" sz="1100" dirty="0" smtClean="0"/>
              <a:t> </a:t>
            </a:r>
            <a:r>
              <a:rPr lang="pl-PL" sz="1100" dirty="0" err="1" smtClean="0"/>
              <a:t>layers</a:t>
            </a:r>
            <a:r>
              <a:rPr lang="pl-PL" sz="1100" dirty="0" smtClean="0"/>
              <a:t>:</a:t>
            </a:r>
          </a:p>
          <a:p>
            <a:r>
              <a:rPr lang="pl-PL" sz="1100" dirty="0" smtClean="0"/>
              <a:t>- Taurus </a:t>
            </a:r>
            <a:r>
              <a:rPr lang="pl-PL" sz="1100" dirty="0" err="1" smtClean="0"/>
              <a:t>based</a:t>
            </a:r>
            <a:r>
              <a:rPr lang="pl-PL" sz="1100" dirty="0" smtClean="0"/>
              <a:t> GUI</a:t>
            </a:r>
          </a:p>
          <a:p>
            <a:r>
              <a:rPr lang="pl-PL" sz="1100" dirty="0" smtClean="0"/>
              <a:t>- TANGO Controls devices</a:t>
            </a:r>
          </a:p>
          <a:p>
            <a:r>
              <a:rPr lang="pl-PL" sz="1100" dirty="0" smtClean="0"/>
              <a:t>- PLC program</a:t>
            </a:r>
            <a:endParaRPr lang="pl-PL" sz="1100" dirty="0"/>
          </a:p>
        </p:txBody>
      </p:sp>
      <p:sp>
        <p:nvSpPr>
          <p:cNvPr id="12" name="Prostokąt 11"/>
          <p:cNvSpPr/>
          <p:nvPr/>
        </p:nvSpPr>
        <p:spPr>
          <a:xfrm>
            <a:off x="8047985" y="5996225"/>
            <a:ext cx="37582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dirty="0" err="1" smtClean="0"/>
              <a:t>Horizontal</a:t>
            </a:r>
            <a:r>
              <a:rPr lang="pl-PL" sz="1200" dirty="0" smtClean="0"/>
              <a:t> (</a:t>
            </a:r>
            <a:r>
              <a:rPr lang="pl-PL" sz="1200" dirty="0" err="1" smtClean="0"/>
              <a:t>green</a:t>
            </a:r>
            <a:r>
              <a:rPr lang="pl-PL" sz="1200" dirty="0" smtClean="0"/>
              <a:t> </a:t>
            </a:r>
            <a:r>
              <a:rPr lang="pl-PL" sz="1200" dirty="0" err="1" smtClean="0"/>
              <a:t>dots</a:t>
            </a:r>
            <a:r>
              <a:rPr lang="pl-PL" sz="1200" dirty="0" smtClean="0"/>
              <a:t>) and </a:t>
            </a:r>
            <a:r>
              <a:rPr lang="pl-PL" sz="1200" dirty="0" err="1" smtClean="0"/>
              <a:t>vertical</a:t>
            </a:r>
            <a:r>
              <a:rPr lang="pl-PL" sz="1200" dirty="0" smtClean="0"/>
              <a:t> (</a:t>
            </a:r>
            <a:r>
              <a:rPr lang="pl-PL" sz="1200" dirty="0" err="1" smtClean="0"/>
              <a:t>blue</a:t>
            </a:r>
            <a:r>
              <a:rPr lang="pl-PL" sz="1200" dirty="0" smtClean="0"/>
              <a:t> </a:t>
            </a:r>
            <a:r>
              <a:rPr lang="pl-PL" sz="1200" dirty="0" err="1" smtClean="0"/>
              <a:t>dots</a:t>
            </a:r>
            <a:r>
              <a:rPr lang="pl-PL" sz="1200" dirty="0" smtClean="0"/>
              <a:t>) </a:t>
            </a:r>
            <a:r>
              <a:rPr lang="pl-PL" sz="1200" dirty="0" err="1" smtClean="0"/>
              <a:t>emittance</a:t>
            </a:r>
            <a:r>
              <a:rPr lang="pl-PL" sz="1200" dirty="0" smtClean="0"/>
              <a:t> </a:t>
            </a:r>
            <a:r>
              <a:rPr lang="pl-PL" sz="1200" dirty="0" err="1" smtClean="0"/>
              <a:t>measured</a:t>
            </a:r>
            <a:r>
              <a:rPr lang="pl-PL" sz="1200" dirty="0" smtClean="0"/>
              <a:t> </a:t>
            </a:r>
            <a:r>
              <a:rPr lang="pl-PL" sz="1200" dirty="0" err="1" smtClean="0"/>
              <a:t>continuously</a:t>
            </a:r>
            <a:r>
              <a:rPr lang="pl-PL" sz="1200" dirty="0" smtClean="0"/>
              <a:t> </a:t>
            </a:r>
            <a:r>
              <a:rPr lang="pl-PL" sz="1200" dirty="0" err="1" smtClean="0"/>
              <a:t>over</a:t>
            </a:r>
            <a:r>
              <a:rPr lang="pl-PL" sz="1200" dirty="0" smtClean="0"/>
              <a:t> 13 </a:t>
            </a:r>
            <a:r>
              <a:rPr lang="pl-PL" sz="1200" dirty="0" err="1" smtClean="0"/>
              <a:t>hours</a:t>
            </a:r>
            <a:r>
              <a:rPr lang="pl-PL" sz="1200" dirty="0" smtClean="0"/>
              <a:t>.</a:t>
            </a:r>
          </a:p>
          <a:p>
            <a:pPr algn="ctr"/>
            <a:r>
              <a:rPr lang="pl-PL" sz="1200" dirty="0" smtClean="0"/>
              <a:t> </a:t>
            </a:r>
            <a:endParaRPr lang="pl-PL" sz="1200" dirty="0"/>
          </a:p>
        </p:txBody>
      </p:sp>
      <p:sp>
        <p:nvSpPr>
          <p:cNvPr id="13" name="Prostokąt 12"/>
          <p:cNvSpPr/>
          <p:nvPr/>
        </p:nvSpPr>
        <p:spPr>
          <a:xfrm>
            <a:off x="327682" y="5514906"/>
            <a:ext cx="482527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X-ray beam is converted to the visible light at the image plane by 0.2 mm thin scintillator crystal </a:t>
            </a:r>
            <a:r>
              <a:rPr lang="en-US" sz="1100" dirty="0" err="1" smtClean="0"/>
              <a:t>LuAG</a:t>
            </a:r>
            <a:r>
              <a:rPr lang="en-US" sz="1100" dirty="0" smtClean="0"/>
              <a:t>(Ce) with a peak emission of 535 nm. </a:t>
            </a:r>
            <a:endParaRPr lang="en-US" sz="1100" strike="sngStrike" dirty="0" smtClean="0"/>
          </a:p>
          <a:p>
            <a:r>
              <a:rPr lang="pl-PL" sz="1100" dirty="0" err="1" smtClean="0"/>
              <a:t>Instead</a:t>
            </a:r>
            <a:r>
              <a:rPr lang="pl-PL" sz="1100" dirty="0" smtClean="0"/>
              <a:t> of </a:t>
            </a:r>
            <a:r>
              <a:rPr lang="pl-PL" sz="1100" dirty="0" err="1" smtClean="0"/>
              <a:t>an</a:t>
            </a:r>
            <a:r>
              <a:rPr lang="pl-PL" sz="1100" dirty="0" smtClean="0"/>
              <a:t> aluminium </a:t>
            </a:r>
            <a:r>
              <a:rPr lang="pl-PL" sz="1100" dirty="0" err="1" smtClean="0"/>
              <a:t>exit</a:t>
            </a:r>
            <a:r>
              <a:rPr lang="pl-PL" sz="1100" dirty="0" smtClean="0"/>
              <a:t> </a:t>
            </a:r>
            <a:r>
              <a:rPr lang="pl-PL" sz="1100" dirty="0" err="1" smtClean="0"/>
              <a:t>window</a:t>
            </a:r>
            <a:r>
              <a:rPr lang="pl-PL" sz="1100" dirty="0" smtClean="0"/>
              <a:t> a CVD (</a:t>
            </a:r>
            <a:r>
              <a:rPr lang="pl-PL" sz="1100" dirty="0" err="1" smtClean="0"/>
              <a:t>chemical</a:t>
            </a:r>
            <a:r>
              <a:rPr lang="pl-PL" sz="1100" dirty="0" smtClean="0"/>
              <a:t> </a:t>
            </a:r>
            <a:r>
              <a:rPr lang="pl-PL" sz="1100" dirty="0" err="1" smtClean="0"/>
              <a:t>vapour</a:t>
            </a:r>
            <a:r>
              <a:rPr lang="pl-PL" sz="1100" dirty="0" smtClean="0"/>
              <a:t> </a:t>
            </a:r>
            <a:r>
              <a:rPr lang="pl-PL" sz="1100" dirty="0" err="1" smtClean="0"/>
              <a:t>deposited</a:t>
            </a:r>
            <a:r>
              <a:rPr lang="pl-PL" sz="1100" dirty="0" smtClean="0"/>
              <a:t>) </a:t>
            </a:r>
            <a:r>
              <a:rPr lang="pl-PL" sz="1100" dirty="0" err="1" smtClean="0"/>
              <a:t>diamond</a:t>
            </a:r>
            <a:r>
              <a:rPr lang="pl-PL" sz="1100" dirty="0" smtClean="0"/>
              <a:t> with </a:t>
            </a:r>
            <a:r>
              <a:rPr lang="pl-PL" sz="1100" dirty="0" err="1" smtClean="0"/>
              <a:t>thickness</a:t>
            </a:r>
            <a:r>
              <a:rPr lang="pl-PL" sz="1100" dirty="0" smtClean="0"/>
              <a:t> of 400 </a:t>
            </a:r>
            <a:r>
              <a:rPr lang="pl-PL" sz="1100" dirty="0" err="1" smtClean="0"/>
              <a:t>um</a:t>
            </a:r>
            <a:r>
              <a:rPr lang="pl-PL" sz="1100" dirty="0" smtClean="0"/>
              <a:t> was </a:t>
            </a:r>
            <a:r>
              <a:rPr lang="pl-PL" sz="1100" dirty="0" err="1" smtClean="0"/>
              <a:t>chosen</a:t>
            </a:r>
            <a:r>
              <a:rPr lang="pl-PL" sz="1100" dirty="0" smtClean="0"/>
              <a:t>. It </a:t>
            </a:r>
            <a:r>
              <a:rPr lang="pl-PL" sz="1100" dirty="0" err="1" smtClean="0"/>
              <a:t>improves</a:t>
            </a:r>
            <a:r>
              <a:rPr lang="pl-PL" sz="1100" dirty="0" smtClean="0"/>
              <a:t> the </a:t>
            </a:r>
            <a:r>
              <a:rPr lang="pl-PL" sz="1100" dirty="0" err="1" smtClean="0"/>
              <a:t>simulated</a:t>
            </a:r>
            <a:r>
              <a:rPr lang="pl-PL" sz="1100" dirty="0" smtClean="0"/>
              <a:t> </a:t>
            </a:r>
            <a:r>
              <a:rPr lang="pl-PL" sz="1100" dirty="0" err="1" smtClean="0"/>
              <a:t>photon</a:t>
            </a:r>
            <a:r>
              <a:rPr lang="pl-PL" sz="1100" dirty="0" smtClean="0"/>
              <a:t> </a:t>
            </a:r>
            <a:r>
              <a:rPr lang="pl-PL" sz="1100" dirty="0" err="1" smtClean="0"/>
              <a:t>flux</a:t>
            </a:r>
            <a:r>
              <a:rPr lang="pl-PL" sz="1100" dirty="0" smtClean="0"/>
              <a:t> by a </a:t>
            </a:r>
            <a:r>
              <a:rPr lang="pl-PL" sz="1100" dirty="0" err="1" smtClean="0"/>
              <a:t>factor</a:t>
            </a:r>
            <a:r>
              <a:rPr lang="pl-PL" sz="1100" dirty="0" smtClean="0"/>
              <a:t> of 200. 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6472092" y="1298305"/>
            <a:ext cx="529152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800" dirty="0" smtClean="0"/>
          </a:p>
          <a:p>
            <a:r>
              <a:rPr lang="pl-PL" sz="1200" dirty="0" smtClean="0"/>
              <a:t>The PINHOLE, </a:t>
            </a:r>
            <a:r>
              <a:rPr lang="pl-PL" sz="1200" dirty="0" err="1" smtClean="0"/>
              <a:t>depicts</a:t>
            </a:r>
            <a:r>
              <a:rPr lang="pl-PL" sz="1200" dirty="0" smtClean="0"/>
              <a:t> the </a:t>
            </a:r>
            <a:r>
              <a:rPr lang="pl-PL" sz="1200" dirty="0" err="1" smtClean="0"/>
              <a:t>electron</a:t>
            </a:r>
            <a:r>
              <a:rPr lang="pl-PL" sz="1200" dirty="0" smtClean="0"/>
              <a:t> </a:t>
            </a:r>
            <a:r>
              <a:rPr lang="pl-PL" sz="1200" dirty="0" err="1" smtClean="0"/>
              <a:t>beam</a:t>
            </a:r>
            <a:r>
              <a:rPr lang="pl-PL" sz="1200" dirty="0" smtClean="0"/>
              <a:t> by </a:t>
            </a:r>
            <a:r>
              <a:rPr lang="pl-PL" sz="1200" dirty="0" err="1" smtClean="0"/>
              <a:t>analyzing</a:t>
            </a:r>
            <a:r>
              <a:rPr lang="pl-PL" sz="1200" dirty="0" smtClean="0"/>
              <a:t> the </a:t>
            </a:r>
            <a:r>
              <a:rPr lang="pl-PL" sz="1200" dirty="0" err="1" smtClean="0"/>
              <a:t>emitted</a:t>
            </a:r>
            <a:r>
              <a:rPr lang="pl-PL" sz="1200" dirty="0" smtClean="0"/>
              <a:t> </a:t>
            </a:r>
            <a:r>
              <a:rPr lang="pl-PL" sz="1200" b="1" dirty="0" smtClean="0"/>
              <a:t>X-</a:t>
            </a:r>
            <a:r>
              <a:rPr lang="pl-PL" sz="1200" b="1" dirty="0" err="1" smtClean="0"/>
              <a:t>rays</a:t>
            </a:r>
            <a:r>
              <a:rPr lang="pl-PL" sz="1200" dirty="0" smtClean="0"/>
              <a:t>. </a:t>
            </a:r>
          </a:p>
          <a:p>
            <a:r>
              <a:rPr lang="pl-PL" sz="1200" dirty="0" smtClean="0"/>
              <a:t>The </a:t>
            </a:r>
            <a:r>
              <a:rPr lang="pl-PL" sz="1200" dirty="0" err="1" smtClean="0"/>
              <a:t>beamline</a:t>
            </a:r>
            <a:r>
              <a:rPr lang="pl-PL" sz="1200" dirty="0" smtClean="0"/>
              <a:t> was </a:t>
            </a:r>
            <a:r>
              <a:rPr lang="pl-PL" sz="1200" dirty="0" err="1" smtClean="0"/>
              <a:t>installed</a:t>
            </a:r>
            <a:r>
              <a:rPr lang="pl-PL" sz="1200" dirty="0" smtClean="0"/>
              <a:t> </a:t>
            </a:r>
            <a:r>
              <a:rPr lang="pl-PL" sz="1200" dirty="0" err="1" smtClean="0"/>
              <a:t>during</a:t>
            </a:r>
            <a:r>
              <a:rPr lang="pl-PL" sz="1200" dirty="0" smtClean="0"/>
              <a:t> </a:t>
            </a:r>
            <a:r>
              <a:rPr lang="pl-PL" sz="1200" dirty="0" err="1" smtClean="0"/>
              <a:t>summer</a:t>
            </a:r>
            <a:r>
              <a:rPr lang="pl-PL" sz="1200" dirty="0" smtClean="0"/>
              <a:t> </a:t>
            </a:r>
            <a:r>
              <a:rPr lang="pl-PL" sz="1200" dirty="0" err="1" smtClean="0"/>
              <a:t>shutdown</a:t>
            </a:r>
            <a:r>
              <a:rPr lang="pl-PL" sz="1200" dirty="0" smtClean="0"/>
              <a:t> </a:t>
            </a:r>
            <a:r>
              <a:rPr lang="pl-PL" sz="1200" b="1" dirty="0" smtClean="0"/>
              <a:t>2018</a:t>
            </a:r>
            <a:r>
              <a:rPr lang="pl-PL" sz="1200" dirty="0" smtClean="0"/>
              <a:t>.</a:t>
            </a:r>
          </a:p>
          <a:p>
            <a:r>
              <a:rPr lang="pl-PL" sz="1200" dirty="0" err="1" smtClean="0"/>
              <a:t>Now</a:t>
            </a:r>
            <a:r>
              <a:rPr lang="pl-PL" sz="1200" dirty="0" smtClean="0"/>
              <a:t> </a:t>
            </a:r>
            <a:r>
              <a:rPr lang="pl-PL" sz="1200" dirty="0" err="1" smtClean="0"/>
              <a:t>is</a:t>
            </a:r>
            <a:r>
              <a:rPr lang="pl-PL" sz="1200" dirty="0" smtClean="0"/>
              <a:t> </a:t>
            </a:r>
            <a:r>
              <a:rPr lang="pl-PL" sz="1200" dirty="0" err="1" smtClean="0"/>
              <a:t>available</a:t>
            </a:r>
            <a:r>
              <a:rPr lang="pl-PL" sz="1200" dirty="0" smtClean="0"/>
              <a:t> to monitor </a:t>
            </a:r>
            <a:r>
              <a:rPr lang="pl-PL" sz="1200" dirty="0" err="1" smtClean="0"/>
              <a:t>transversal</a:t>
            </a:r>
            <a:r>
              <a:rPr lang="pl-PL" sz="1200" dirty="0" smtClean="0"/>
              <a:t> </a:t>
            </a:r>
            <a:r>
              <a:rPr lang="pl-PL" sz="1200" dirty="0" err="1" smtClean="0"/>
              <a:t>beam</a:t>
            </a:r>
            <a:r>
              <a:rPr lang="pl-PL" sz="1200" dirty="0" smtClean="0"/>
              <a:t> </a:t>
            </a:r>
            <a:r>
              <a:rPr lang="pl-PL" sz="1200" dirty="0" err="1" smtClean="0"/>
              <a:t>size</a:t>
            </a:r>
            <a:r>
              <a:rPr lang="pl-PL" sz="1200" dirty="0" smtClean="0"/>
              <a:t> </a:t>
            </a:r>
            <a:r>
              <a:rPr lang="pl-PL" sz="1200" dirty="0" err="1" smtClean="0"/>
              <a:t>during</a:t>
            </a:r>
            <a:r>
              <a:rPr lang="pl-PL" sz="1200" dirty="0" smtClean="0"/>
              <a:t> </a:t>
            </a:r>
            <a:r>
              <a:rPr lang="pl-PL" sz="1200" dirty="0" err="1" smtClean="0"/>
              <a:t>operation</a:t>
            </a:r>
            <a:r>
              <a:rPr lang="pl-PL" sz="1200" dirty="0" smtClean="0"/>
              <a:t>.</a:t>
            </a:r>
          </a:p>
          <a:p>
            <a:r>
              <a:rPr lang="en-US" sz="1200" dirty="0" smtClean="0"/>
              <a:t>The design of the beamline was modified to provide sufficient X-ray photon flux for proper imaging</a:t>
            </a:r>
            <a:r>
              <a:rPr lang="pl-PL" sz="1200" dirty="0" smtClean="0"/>
              <a:t> (CVD </a:t>
            </a:r>
            <a:r>
              <a:rPr lang="pl-PL" sz="1200" dirty="0" err="1" smtClean="0"/>
              <a:t>diamond</a:t>
            </a:r>
            <a:r>
              <a:rPr lang="pl-PL" sz="1200" dirty="0" smtClean="0"/>
              <a:t> </a:t>
            </a:r>
            <a:r>
              <a:rPr lang="pl-PL" sz="1200" dirty="0" err="1" smtClean="0"/>
              <a:t>window</a:t>
            </a:r>
            <a:r>
              <a:rPr lang="pl-PL" sz="1200" dirty="0" smtClean="0"/>
              <a:t>)</a:t>
            </a:r>
            <a:r>
              <a:rPr lang="en-US" sz="1200" dirty="0" smtClean="0"/>
              <a:t>.</a:t>
            </a:r>
            <a:endParaRPr lang="pl-PL" sz="1200" dirty="0" smtClean="0"/>
          </a:p>
        </p:txBody>
      </p:sp>
    </p:spTree>
    <p:extLst>
      <p:ext uri="{BB962C8B-B14F-4D97-AF65-F5344CB8AC3E}">
        <p14:creationId xmlns:p14="http://schemas.microsoft.com/office/powerpoint/2010/main" val="395502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2"/>
          <p:cNvSpPr>
            <a:spLocks noGrp="1"/>
          </p:cNvSpPr>
          <p:nvPr>
            <p:ph idx="10"/>
          </p:nvPr>
        </p:nvSpPr>
        <p:spPr>
          <a:xfrm>
            <a:off x="191344" y="1916832"/>
            <a:ext cx="5688632" cy="460851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ytuł 3"/>
          <p:cNvSpPr txBox="1">
            <a:spLocks/>
          </p:cNvSpPr>
          <p:nvPr/>
        </p:nvSpPr>
        <p:spPr bwMode="auto">
          <a:xfrm>
            <a:off x="6744072" y="270931"/>
            <a:ext cx="4896544" cy="5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altLang="pl-PL" sz="3200" dirty="0" smtClean="0">
                <a:solidFill>
                  <a:schemeClr val="bg1"/>
                </a:solidFill>
              </a:rPr>
              <a:t>OUTLINE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/>
          <a:srcRect l="2439" r="1626"/>
          <a:stretch/>
        </p:blipFill>
        <p:spPr>
          <a:xfrm>
            <a:off x="4963983" y="1628800"/>
            <a:ext cx="7217079" cy="4255026"/>
          </a:xfrm>
          <a:prstGeom prst="rect">
            <a:avLst/>
          </a:prstGeom>
        </p:spPr>
      </p:pic>
      <p:sp>
        <p:nvSpPr>
          <p:cNvPr id="8" name="Symbol zastępczy zawartości 2"/>
          <p:cNvSpPr>
            <a:spLocks noGrp="1"/>
          </p:cNvSpPr>
          <p:nvPr>
            <p:ph idx="10"/>
          </p:nvPr>
        </p:nvSpPr>
        <p:spPr>
          <a:xfrm>
            <a:off x="136965" y="1452057"/>
            <a:ext cx="5688632" cy="460851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 smtClean="0"/>
              <a:t>Overview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Operation</a:t>
            </a:r>
            <a:r>
              <a:rPr lang="pl-PL" dirty="0"/>
              <a:t> </a:t>
            </a:r>
            <a:r>
              <a:rPr lang="pl-PL" dirty="0" err="1" smtClean="0"/>
              <a:t>statistics</a:t>
            </a:r>
            <a:r>
              <a:rPr lang="en-US" dirty="0" smtClean="0"/>
              <a:t> in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Main Failures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New </a:t>
            </a:r>
            <a:r>
              <a:rPr lang="en-US" dirty="0" smtClean="0"/>
              <a:t>Installations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Projects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Future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Symbol zastępczy stopki 4"/>
          <p:cNvSpPr>
            <a:spLocks noGrp="1"/>
          </p:cNvSpPr>
          <p:nvPr>
            <p:ph type="ftr" sz="quarter" idx="12"/>
          </p:nvPr>
        </p:nvSpPr>
        <p:spPr>
          <a:xfrm>
            <a:off x="191344" y="6617244"/>
            <a:ext cx="11027568" cy="196131"/>
          </a:xfrm>
        </p:spPr>
        <p:txBody>
          <a:bodyPr/>
          <a:lstStyle/>
          <a:p>
            <a:r>
              <a:rPr lang="pl-PL" dirty="0"/>
              <a:t>Adriana Wawrzyniak, </a:t>
            </a:r>
            <a:r>
              <a:rPr lang="pl-PL" dirty="0" smtClean="0"/>
              <a:t>Solaris  Status</a:t>
            </a:r>
            <a:r>
              <a:rPr lang="pl-PL" dirty="0"/>
              <a:t>, </a:t>
            </a:r>
            <a:r>
              <a:rPr lang="pl-PL" dirty="0" smtClean="0"/>
              <a:t>XXVII ESLS Workshop, 26-28.11.19, ALBA-CELLS, Barcelona, </a:t>
            </a:r>
            <a:r>
              <a:rPr lang="pl-PL" dirty="0" err="1" smtClean="0"/>
              <a:t>Spain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9113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097896" y="455566"/>
            <a:ext cx="5760640" cy="365125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LUMOS </a:t>
            </a:r>
            <a:r>
              <a:rPr lang="pl-PL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diagnostic</a:t>
            </a:r>
            <a:r>
              <a:rPr lang="pl-PL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beamline</a:t>
            </a:r>
            <a:r>
              <a:rPr lang="pl-PL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br>
              <a:rPr lang="pl-PL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pl-PL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2"/>
          </p:nvPr>
        </p:nvSpPr>
        <p:spPr>
          <a:xfrm>
            <a:off x="174461" y="6397173"/>
            <a:ext cx="4114800" cy="268139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2409743"/>
            <a:ext cx="5761554" cy="3411337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5879977" y="1133785"/>
            <a:ext cx="5955422" cy="123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/>
              <a:t>The LUMOS </a:t>
            </a:r>
            <a:r>
              <a:rPr lang="pl-PL" sz="1200" dirty="0" err="1" smtClean="0"/>
              <a:t>will</a:t>
            </a:r>
            <a:r>
              <a:rPr lang="pl-PL" sz="1200" dirty="0" smtClean="0"/>
              <a:t> be </a:t>
            </a:r>
            <a:r>
              <a:rPr lang="pl-PL" sz="1200" dirty="0" err="1" smtClean="0"/>
              <a:t>operated</a:t>
            </a:r>
            <a:r>
              <a:rPr lang="pl-PL" sz="1200" dirty="0" smtClean="0"/>
              <a:t> in the </a:t>
            </a:r>
            <a:r>
              <a:rPr lang="pl-PL" sz="1200" dirty="0" err="1" smtClean="0"/>
              <a:t>visible</a:t>
            </a:r>
            <a:r>
              <a:rPr lang="pl-PL" sz="1200" dirty="0" smtClean="0"/>
              <a:t> and IR region. </a:t>
            </a:r>
          </a:p>
          <a:p>
            <a:r>
              <a:rPr lang="pl-PL" sz="1200" dirty="0" smtClean="0"/>
              <a:t>The </a:t>
            </a:r>
            <a:r>
              <a:rPr lang="pl-PL" sz="1200" dirty="0" err="1" smtClean="0"/>
              <a:t>beamline</a:t>
            </a:r>
            <a:r>
              <a:rPr lang="pl-PL" sz="1200" dirty="0" smtClean="0"/>
              <a:t> was </a:t>
            </a:r>
            <a:r>
              <a:rPr lang="pl-PL" sz="1200" dirty="0" err="1" smtClean="0"/>
              <a:t>installed</a:t>
            </a:r>
            <a:r>
              <a:rPr lang="pl-PL" sz="1200" dirty="0" smtClean="0"/>
              <a:t> </a:t>
            </a:r>
            <a:r>
              <a:rPr lang="pl-PL" sz="1200" dirty="0" err="1" smtClean="0"/>
              <a:t>during</a:t>
            </a:r>
            <a:r>
              <a:rPr lang="pl-PL" sz="1200" dirty="0" smtClean="0"/>
              <a:t> </a:t>
            </a:r>
            <a:r>
              <a:rPr lang="pl-PL" sz="1200" dirty="0" err="1" smtClean="0"/>
              <a:t>summer</a:t>
            </a:r>
            <a:r>
              <a:rPr lang="pl-PL" sz="1200" dirty="0" smtClean="0"/>
              <a:t> </a:t>
            </a:r>
            <a:r>
              <a:rPr lang="pl-PL" sz="1200" dirty="0" err="1" smtClean="0"/>
              <a:t>shutdown</a:t>
            </a:r>
            <a:r>
              <a:rPr lang="pl-PL" sz="1200" dirty="0" smtClean="0"/>
              <a:t> 2019.</a:t>
            </a:r>
          </a:p>
          <a:p>
            <a:r>
              <a:rPr lang="pl-PL" sz="1200" dirty="0" smtClean="0"/>
              <a:t>It </a:t>
            </a:r>
            <a:r>
              <a:rPr lang="pl-PL" sz="1200" dirty="0" err="1" smtClean="0"/>
              <a:t>is</a:t>
            </a:r>
            <a:r>
              <a:rPr lang="pl-PL" sz="1200" dirty="0" smtClean="0"/>
              <a:t> </a:t>
            </a:r>
            <a:r>
              <a:rPr lang="pl-PL" sz="1200" dirty="0" err="1" smtClean="0"/>
              <a:t>foreseen</a:t>
            </a:r>
            <a:r>
              <a:rPr lang="pl-PL" sz="1200" dirty="0" smtClean="0"/>
              <a:t> to </a:t>
            </a:r>
            <a:r>
              <a:rPr lang="pl-PL" sz="1200" dirty="0" err="1" smtClean="0"/>
              <a:t>take</a:t>
            </a:r>
            <a:r>
              <a:rPr lang="pl-PL" sz="1200" dirty="0" smtClean="0"/>
              <a:t> the </a:t>
            </a:r>
            <a:r>
              <a:rPr lang="pl-PL" sz="1200" dirty="0" err="1" smtClean="0"/>
              <a:t>first</a:t>
            </a:r>
            <a:r>
              <a:rPr lang="pl-PL" sz="1200" dirty="0" smtClean="0"/>
              <a:t> </a:t>
            </a:r>
            <a:r>
              <a:rPr lang="pl-PL" sz="1200" dirty="0" err="1" smtClean="0"/>
              <a:t>beam</a:t>
            </a:r>
            <a:r>
              <a:rPr lang="pl-PL" sz="1200" dirty="0" smtClean="0"/>
              <a:t> profile </a:t>
            </a:r>
            <a:r>
              <a:rPr lang="pl-PL" sz="1200" dirty="0" err="1" smtClean="0"/>
              <a:t>measurements</a:t>
            </a:r>
            <a:r>
              <a:rPr lang="pl-PL" sz="1200" dirty="0" smtClean="0"/>
              <a:t> from LUMOS </a:t>
            </a:r>
          </a:p>
          <a:p>
            <a:r>
              <a:rPr lang="pl-PL" sz="1200" dirty="0" err="1" smtClean="0"/>
              <a:t>at</a:t>
            </a:r>
            <a:r>
              <a:rPr lang="pl-PL" sz="1200" dirty="0" smtClean="0"/>
              <a:t> the end of 2019 (</a:t>
            </a:r>
            <a:r>
              <a:rPr lang="pl-PL" sz="1200" dirty="0" err="1" smtClean="0"/>
              <a:t>next</a:t>
            </a:r>
            <a:r>
              <a:rPr lang="pl-PL" sz="1200" dirty="0" smtClean="0"/>
              <a:t> </a:t>
            </a:r>
            <a:r>
              <a:rPr lang="pl-PL" sz="1200" dirty="0" err="1" smtClean="0"/>
              <a:t>week</a:t>
            </a:r>
            <a:r>
              <a:rPr lang="pl-PL" sz="1200" dirty="0" smtClean="0"/>
              <a:t>?).</a:t>
            </a:r>
          </a:p>
          <a:p>
            <a:r>
              <a:rPr lang="pl-PL" sz="1200" dirty="0" err="1" smtClean="0"/>
              <a:t>This</a:t>
            </a:r>
            <a:r>
              <a:rPr lang="pl-PL" sz="1200" dirty="0" smtClean="0"/>
              <a:t> </a:t>
            </a:r>
            <a:r>
              <a:rPr lang="pl-PL" sz="1200" dirty="0" err="1" smtClean="0"/>
              <a:t>beamline</a:t>
            </a:r>
            <a:r>
              <a:rPr lang="pl-PL" sz="1200" dirty="0" smtClean="0"/>
              <a:t> </a:t>
            </a:r>
            <a:r>
              <a:rPr lang="pl-PL" sz="1200" dirty="0" err="1" smtClean="0"/>
              <a:t>will</a:t>
            </a:r>
            <a:r>
              <a:rPr lang="pl-PL" sz="1200" dirty="0" smtClean="0"/>
              <a:t> be </a:t>
            </a:r>
            <a:r>
              <a:rPr lang="pl-PL" sz="1200" dirty="0" err="1" smtClean="0"/>
              <a:t>used</a:t>
            </a:r>
            <a:r>
              <a:rPr lang="pl-PL" sz="1200" dirty="0" smtClean="0"/>
              <a:t> for </a:t>
            </a:r>
            <a:r>
              <a:rPr lang="pl-PL" sz="1200" dirty="0" err="1" smtClean="0"/>
              <a:t>transverse</a:t>
            </a:r>
            <a:r>
              <a:rPr lang="pl-PL" sz="1200" dirty="0" smtClean="0"/>
              <a:t> </a:t>
            </a:r>
            <a:r>
              <a:rPr lang="pl-PL" sz="1200" dirty="0" err="1" smtClean="0"/>
              <a:t>beam</a:t>
            </a:r>
            <a:r>
              <a:rPr lang="pl-PL" sz="1200" dirty="0" smtClean="0"/>
              <a:t> profile and </a:t>
            </a:r>
            <a:r>
              <a:rPr lang="pl-PL" sz="1200" dirty="0" err="1" smtClean="0"/>
              <a:t>longitudinal</a:t>
            </a:r>
            <a:r>
              <a:rPr lang="pl-PL" sz="1200" dirty="0" smtClean="0"/>
              <a:t> </a:t>
            </a:r>
            <a:r>
              <a:rPr lang="pl-PL" sz="1200" dirty="0" err="1" smtClean="0"/>
              <a:t>bunch</a:t>
            </a:r>
            <a:r>
              <a:rPr lang="pl-PL" sz="1200" dirty="0" smtClean="0"/>
              <a:t> </a:t>
            </a:r>
            <a:r>
              <a:rPr lang="pl-PL" sz="1200" dirty="0" err="1" smtClean="0"/>
              <a:t>length</a:t>
            </a:r>
            <a:r>
              <a:rPr lang="pl-PL" sz="1200" dirty="0" smtClean="0"/>
              <a:t> </a:t>
            </a:r>
            <a:r>
              <a:rPr lang="pl-PL" sz="1200" dirty="0" err="1" smtClean="0"/>
              <a:t>measurements</a:t>
            </a:r>
            <a:r>
              <a:rPr lang="pl-PL" sz="1200" dirty="0" smtClean="0"/>
              <a:t> as </a:t>
            </a:r>
            <a:r>
              <a:rPr lang="pl-PL" sz="1200" dirty="0" err="1" smtClean="0"/>
              <a:t>well</a:t>
            </a:r>
            <a:r>
              <a:rPr lang="pl-PL" sz="1200" dirty="0" smtClean="0"/>
              <a:t> as to </a:t>
            </a:r>
            <a:r>
              <a:rPr lang="pl-PL" sz="1200" dirty="0" err="1" smtClean="0"/>
              <a:t>study</a:t>
            </a:r>
            <a:r>
              <a:rPr lang="pl-PL" sz="1200" dirty="0" smtClean="0"/>
              <a:t> the </a:t>
            </a:r>
            <a:r>
              <a:rPr lang="pl-PL" sz="1200" dirty="0" err="1" smtClean="0"/>
              <a:t>longitudinal</a:t>
            </a:r>
            <a:r>
              <a:rPr lang="pl-PL" sz="1200" dirty="0" smtClean="0"/>
              <a:t> </a:t>
            </a:r>
            <a:r>
              <a:rPr lang="pl-PL" sz="1200" dirty="0" err="1" smtClean="0"/>
              <a:t>beam</a:t>
            </a:r>
            <a:r>
              <a:rPr lang="pl-PL" sz="1200" dirty="0" smtClean="0"/>
              <a:t> dynamics.</a:t>
            </a:r>
            <a:endParaRPr lang="pl-PL" sz="1200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33" y="3508701"/>
            <a:ext cx="3368168" cy="2237067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1" y="1133785"/>
            <a:ext cx="3343692" cy="2226898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5000313"/>
            <a:ext cx="1772128" cy="1064798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4239627" y="5993877"/>
            <a:ext cx="21594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50" dirty="0" err="1" smtClean="0"/>
              <a:t>Streak</a:t>
            </a:r>
            <a:r>
              <a:rPr lang="pl-PL" sz="1050" dirty="0" smtClean="0"/>
              <a:t> </a:t>
            </a:r>
            <a:r>
              <a:rPr lang="pl-PL" sz="1050" dirty="0" err="1" smtClean="0"/>
              <a:t>camera</a:t>
            </a:r>
            <a:r>
              <a:rPr lang="pl-PL" sz="1050" dirty="0" smtClean="0"/>
              <a:t> model SC-10 with S25 </a:t>
            </a:r>
            <a:r>
              <a:rPr lang="pl-PL" sz="1050" dirty="0" err="1" smtClean="0"/>
              <a:t>photocathode</a:t>
            </a:r>
            <a:r>
              <a:rPr lang="pl-PL" sz="1050" dirty="0" smtClean="0"/>
              <a:t> by </a:t>
            </a:r>
            <a:r>
              <a:rPr lang="pl-PL" sz="1050" dirty="0" err="1" smtClean="0"/>
              <a:t>Optronis</a:t>
            </a:r>
            <a:endParaRPr lang="pl-PL" sz="1050" dirty="0"/>
          </a:p>
        </p:txBody>
      </p:sp>
      <p:sp>
        <p:nvSpPr>
          <p:cNvPr id="16" name="Prostokąt 15"/>
          <p:cNvSpPr/>
          <p:nvPr/>
        </p:nvSpPr>
        <p:spPr>
          <a:xfrm>
            <a:off x="6593978" y="5833656"/>
            <a:ext cx="55506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/>
              <a:t>LUMOS </a:t>
            </a:r>
            <a:r>
              <a:rPr lang="pl-PL" sz="1200" dirty="0" err="1" smtClean="0"/>
              <a:t>has</a:t>
            </a:r>
            <a:r>
              <a:rPr lang="pl-PL" sz="1200" dirty="0" smtClean="0"/>
              <a:t> a </a:t>
            </a:r>
            <a:r>
              <a:rPr lang="pl-PL" sz="1200" dirty="0" err="1" smtClean="0"/>
              <a:t>similar</a:t>
            </a:r>
            <a:r>
              <a:rPr lang="pl-PL" sz="1200" dirty="0" smtClean="0"/>
              <a:t> </a:t>
            </a:r>
            <a:r>
              <a:rPr lang="pl-PL" sz="1200" dirty="0" err="1" smtClean="0"/>
              <a:t>configuration</a:t>
            </a:r>
            <a:r>
              <a:rPr lang="pl-PL" sz="1200" dirty="0" smtClean="0"/>
              <a:t> to the </a:t>
            </a:r>
            <a:r>
              <a:rPr lang="pl-PL" sz="1200" dirty="0" err="1" smtClean="0"/>
              <a:t>existing</a:t>
            </a:r>
            <a:r>
              <a:rPr lang="pl-PL" sz="1200" dirty="0" smtClean="0"/>
              <a:t> </a:t>
            </a:r>
            <a:r>
              <a:rPr lang="pl-PL" sz="1200" dirty="0" err="1" smtClean="0"/>
              <a:t>diagnostic</a:t>
            </a:r>
            <a:r>
              <a:rPr lang="pl-PL" sz="1200" dirty="0" smtClean="0"/>
              <a:t> </a:t>
            </a:r>
            <a:r>
              <a:rPr lang="pl-PL" sz="1200" dirty="0" err="1" smtClean="0"/>
              <a:t>beamline</a:t>
            </a:r>
            <a:r>
              <a:rPr lang="pl-PL" sz="1200" dirty="0" smtClean="0"/>
              <a:t> </a:t>
            </a:r>
            <a:r>
              <a:rPr lang="pl-PL" sz="1200" dirty="0" err="1" smtClean="0"/>
              <a:t>at</a:t>
            </a:r>
            <a:r>
              <a:rPr lang="pl-PL" sz="1200" dirty="0" smtClean="0"/>
              <a:t> MAX IV 1.5 </a:t>
            </a:r>
            <a:r>
              <a:rPr lang="pl-PL" sz="1200" dirty="0" err="1" smtClean="0"/>
              <a:t>GeV</a:t>
            </a:r>
            <a:r>
              <a:rPr lang="pl-PL" sz="1200" dirty="0" smtClean="0"/>
              <a:t> </a:t>
            </a:r>
            <a:r>
              <a:rPr lang="pl-PL" sz="1200" dirty="0" err="1" smtClean="0"/>
              <a:t>storage</a:t>
            </a:r>
            <a:r>
              <a:rPr lang="pl-PL" sz="1200" dirty="0" smtClean="0"/>
              <a:t> ring. </a:t>
            </a:r>
          </a:p>
          <a:p>
            <a:r>
              <a:rPr lang="pl-PL" sz="1200" dirty="0" smtClean="0"/>
              <a:t>New </a:t>
            </a:r>
            <a:r>
              <a:rPr lang="pl-PL" sz="1200" dirty="0" err="1" smtClean="0"/>
              <a:t>beamline</a:t>
            </a:r>
            <a:r>
              <a:rPr lang="pl-PL" sz="1200" dirty="0" smtClean="0"/>
              <a:t> </a:t>
            </a:r>
            <a:r>
              <a:rPr lang="pl-PL" sz="1200" dirty="0" err="1" smtClean="0"/>
              <a:t>will</a:t>
            </a:r>
            <a:r>
              <a:rPr lang="pl-PL" sz="1200" dirty="0" smtClean="0"/>
              <a:t> </a:t>
            </a:r>
            <a:r>
              <a:rPr lang="pl-PL" sz="1200" dirty="0" err="1" smtClean="0"/>
              <a:t>enable</a:t>
            </a:r>
            <a:r>
              <a:rPr lang="pl-PL" sz="1200" dirty="0" smtClean="0"/>
              <a:t> a </a:t>
            </a:r>
            <a:r>
              <a:rPr lang="pl-PL" sz="1200" dirty="0" err="1" smtClean="0"/>
              <a:t>wide</a:t>
            </a:r>
            <a:r>
              <a:rPr lang="pl-PL" sz="1200" dirty="0" smtClean="0"/>
              <a:t> </a:t>
            </a:r>
            <a:r>
              <a:rPr lang="pl-PL" sz="1200" dirty="0" err="1" smtClean="0"/>
              <a:t>range</a:t>
            </a:r>
            <a:r>
              <a:rPr lang="pl-PL" sz="1200" dirty="0" smtClean="0"/>
              <a:t> of </a:t>
            </a:r>
            <a:r>
              <a:rPr lang="pl-PL" sz="1200" dirty="0" err="1" smtClean="0"/>
              <a:t>new</a:t>
            </a:r>
            <a:r>
              <a:rPr lang="pl-PL" sz="1200" dirty="0" smtClean="0"/>
              <a:t> </a:t>
            </a:r>
            <a:r>
              <a:rPr lang="pl-PL" sz="1200" dirty="0" err="1" smtClean="0"/>
              <a:t>optical</a:t>
            </a:r>
            <a:r>
              <a:rPr lang="pl-PL" sz="1200" dirty="0" smtClean="0"/>
              <a:t> </a:t>
            </a:r>
            <a:r>
              <a:rPr lang="pl-PL" sz="1200" dirty="0" err="1" smtClean="0"/>
              <a:t>diagnostic</a:t>
            </a:r>
            <a:r>
              <a:rPr lang="pl-PL" sz="1200" dirty="0" smtClean="0"/>
              <a:t> </a:t>
            </a:r>
            <a:r>
              <a:rPr lang="pl-PL" sz="1200" dirty="0" err="1" smtClean="0"/>
              <a:t>measurements</a:t>
            </a:r>
            <a:r>
              <a:rPr lang="pl-PL" sz="1200" dirty="0" smtClean="0"/>
              <a:t>. </a:t>
            </a:r>
            <a:endParaRPr lang="pl-PL" sz="1200" strike="sngStrike" dirty="0"/>
          </a:p>
        </p:txBody>
      </p:sp>
      <p:sp>
        <p:nvSpPr>
          <p:cNvPr id="17" name="Symbol zastępczy stopki 4"/>
          <p:cNvSpPr txBox="1">
            <a:spLocks/>
          </p:cNvSpPr>
          <p:nvPr/>
        </p:nvSpPr>
        <p:spPr>
          <a:xfrm>
            <a:off x="191344" y="6617244"/>
            <a:ext cx="11027568" cy="196131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l-PL" sz="1100" i="0" kern="120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GB" smtClean="0"/>
              <a:t>Adriana Wawrzyniak, Solaris  Status, XXVII ESLS Workshop, 26-28.11.19, ALBA-CELLS, Barcelona, Spain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349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40016" y="430998"/>
            <a:ext cx="5112568" cy="365125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chemeClr val="bg1"/>
                </a:solidFill>
              </a:rPr>
              <a:t>PHELIX FE </a:t>
            </a:r>
            <a:r>
              <a:rPr lang="en-US" sz="2800" dirty="0">
                <a:solidFill>
                  <a:schemeClr val="bg1"/>
                </a:solidFill>
              </a:rPr>
              <a:t>commissioning</a:t>
            </a:r>
            <a:endParaRPr lang="pl-PL" sz="2800" dirty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00" y="1628042"/>
            <a:ext cx="12000656" cy="186987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00" y="3884947"/>
            <a:ext cx="4590548" cy="280465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872" y="3884947"/>
            <a:ext cx="4464496" cy="2842532"/>
          </a:xfrm>
          <a:prstGeom prst="rect">
            <a:avLst/>
          </a:prstGeom>
        </p:spPr>
      </p:pic>
      <p:sp>
        <p:nvSpPr>
          <p:cNvPr id="7" name="Elipsa 6"/>
          <p:cNvSpPr/>
          <p:nvPr/>
        </p:nvSpPr>
        <p:spPr>
          <a:xfrm>
            <a:off x="7896200" y="5442540"/>
            <a:ext cx="360040" cy="12722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7167480" y="5082609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m/q = 69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1628" y="3477894"/>
            <a:ext cx="6846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+mn-lt"/>
              </a:rPr>
              <a:t>beamline open, average pressure at FE: 5.8e-9mbar and BL: 5.4e-9mbar</a:t>
            </a:r>
            <a:endParaRPr lang="pl-PL" dirty="0">
              <a:latin typeface="+mn-lt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8040216" y="3687291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+mn-lt"/>
              </a:rPr>
              <a:t>for a short period of time of conditioning, small contamination was detected at safety shutter in FE area.</a:t>
            </a:r>
            <a:endParaRPr lang="pl-PL" dirty="0">
              <a:latin typeface="+mn-lt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8248" y="4664326"/>
            <a:ext cx="3757119" cy="708890"/>
          </a:xfrm>
          <a:prstGeom prst="rect">
            <a:avLst/>
          </a:prstGeom>
        </p:spPr>
      </p:pic>
      <p:sp>
        <p:nvSpPr>
          <p:cNvPr id="11" name="Symbol zastępczy stopki 4"/>
          <p:cNvSpPr>
            <a:spLocks noGrp="1"/>
          </p:cNvSpPr>
          <p:nvPr>
            <p:ph type="ftr" sz="quarter" idx="12"/>
          </p:nvPr>
        </p:nvSpPr>
        <p:spPr>
          <a:xfrm>
            <a:off x="191344" y="6617244"/>
            <a:ext cx="11027568" cy="196131"/>
          </a:xfrm>
        </p:spPr>
        <p:txBody>
          <a:bodyPr/>
          <a:lstStyle/>
          <a:p>
            <a:r>
              <a:rPr lang="pl-PL" dirty="0"/>
              <a:t>Adriana Wawrzyniak, </a:t>
            </a:r>
            <a:r>
              <a:rPr lang="pl-PL" dirty="0" smtClean="0"/>
              <a:t>Solaris  Status</a:t>
            </a:r>
            <a:r>
              <a:rPr lang="pl-PL" dirty="0"/>
              <a:t>, </a:t>
            </a:r>
            <a:r>
              <a:rPr lang="pl-PL" dirty="0" smtClean="0"/>
              <a:t>XXVII ESLS Workshop, 26-28.11.19, ALBA-CELLS, Barcelona, </a:t>
            </a:r>
            <a:r>
              <a:rPr lang="pl-PL" dirty="0" err="1" smtClean="0"/>
              <a:t>Spain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7196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35360" y="1268760"/>
            <a:ext cx="11521280" cy="365125"/>
          </a:xfrm>
        </p:spPr>
        <p:txBody>
          <a:bodyPr/>
          <a:lstStyle/>
          <a:p>
            <a:r>
              <a:rPr lang="en-US" dirty="0" smtClean="0"/>
              <a:t>XMCD UVC installation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2" y="1644006"/>
            <a:ext cx="5711957" cy="321297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317" y="1196752"/>
            <a:ext cx="5556452" cy="54006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 rot="16200000">
            <a:off x="7505675" y="3387477"/>
            <a:ext cx="1221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XMCD</a:t>
            </a:r>
            <a:endParaRPr lang="pl-PL" sz="32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pole tekstowe 5"/>
          <p:cNvSpPr txBox="1"/>
          <p:nvPr/>
        </p:nvSpPr>
        <p:spPr>
          <a:xfrm rot="16200000">
            <a:off x="8308857" y="3099445"/>
            <a:ext cx="1343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  <a:latin typeface="+mn-lt"/>
              </a:rPr>
              <a:t>PHELIX</a:t>
            </a:r>
            <a:endParaRPr lang="pl-PL" sz="32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8" name="pole tekstowe 7"/>
          <p:cNvSpPr txBox="1"/>
          <p:nvPr/>
        </p:nvSpPr>
        <p:spPr>
          <a:xfrm rot="16200000">
            <a:off x="7827272" y="2210273"/>
            <a:ext cx="1495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  <a:latin typeface="+mn-lt"/>
              </a:rPr>
              <a:t>UARPES</a:t>
            </a:r>
            <a:endParaRPr lang="pl-PL" sz="32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9" name="pole tekstowe 8"/>
          <p:cNvSpPr txBox="1"/>
          <p:nvPr/>
        </p:nvSpPr>
        <p:spPr>
          <a:xfrm rot="16200000">
            <a:off x="8977043" y="1997344"/>
            <a:ext cx="1742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STRAIGHT + RGA</a:t>
            </a:r>
            <a:endParaRPr lang="pl-PL" dirty="0">
              <a:latin typeface="+mn-lt"/>
            </a:endParaRPr>
          </a:p>
        </p:txBody>
      </p:sp>
      <p:sp>
        <p:nvSpPr>
          <p:cNvPr id="10" name="pole tekstowe 9"/>
          <p:cNvSpPr txBox="1"/>
          <p:nvPr/>
        </p:nvSpPr>
        <p:spPr>
          <a:xfrm rot="16200000">
            <a:off x="9634009" y="1884661"/>
            <a:ext cx="19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STRAIGHT + KICKER</a:t>
            </a:r>
            <a:endParaRPr lang="pl-PL" dirty="0">
              <a:latin typeface="+mn-lt"/>
            </a:endParaRPr>
          </a:p>
        </p:txBody>
      </p:sp>
      <p:sp>
        <p:nvSpPr>
          <p:cNvPr id="11" name="pole tekstowe 10"/>
          <p:cNvSpPr txBox="1"/>
          <p:nvPr/>
        </p:nvSpPr>
        <p:spPr>
          <a:xfrm rot="16200000">
            <a:off x="10243523" y="2800576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STRAIGHT R1-09</a:t>
            </a:r>
            <a:endParaRPr lang="pl-PL" dirty="0">
              <a:latin typeface="+mn-lt"/>
            </a:endParaRPr>
          </a:p>
        </p:txBody>
      </p:sp>
      <p:sp>
        <p:nvSpPr>
          <p:cNvPr id="12" name="pole tekstowe 11"/>
          <p:cNvSpPr txBox="1"/>
          <p:nvPr/>
        </p:nvSpPr>
        <p:spPr>
          <a:xfrm rot="16200000">
            <a:off x="5762173" y="2792751"/>
            <a:ext cx="30556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Dipole VK1 + VK2</a:t>
            </a:r>
            <a:endParaRPr lang="pl-PL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pole tekstowe 12"/>
          <p:cNvSpPr txBox="1"/>
          <p:nvPr/>
        </p:nvSpPr>
        <p:spPr>
          <a:xfrm rot="16200000">
            <a:off x="9381539" y="2809618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STRAIGHT R1-08</a:t>
            </a:r>
            <a:endParaRPr lang="pl-PL" dirty="0">
              <a:latin typeface="+mn-lt"/>
            </a:endParaRPr>
          </a:p>
        </p:txBody>
      </p:sp>
      <p:sp>
        <p:nvSpPr>
          <p:cNvPr id="14" name="pole tekstowe 13"/>
          <p:cNvSpPr txBox="1"/>
          <p:nvPr/>
        </p:nvSpPr>
        <p:spPr>
          <a:xfrm rot="16200000">
            <a:off x="6967795" y="1997344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STRAIGHT ALL</a:t>
            </a:r>
            <a:endParaRPr lang="pl-PL" dirty="0">
              <a:latin typeface="+mn-lt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0" y="5013176"/>
            <a:ext cx="61680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+mn-lt"/>
              </a:rPr>
              <a:t>XMCD NEG coated </a:t>
            </a:r>
            <a:r>
              <a:rPr lang="en-US" dirty="0" err="1" smtClean="0">
                <a:latin typeface="+mn-lt"/>
              </a:rPr>
              <a:t>Undulator</a:t>
            </a:r>
            <a:r>
              <a:rPr lang="en-US" dirty="0" smtClean="0">
                <a:latin typeface="+mn-lt"/>
              </a:rPr>
              <a:t> </a:t>
            </a:r>
            <a:r>
              <a:rPr lang="en-US" dirty="0">
                <a:latin typeface="+mn-lt"/>
              </a:rPr>
              <a:t>V</a:t>
            </a:r>
            <a:r>
              <a:rPr lang="en-US" dirty="0" smtClean="0">
                <a:latin typeface="+mn-lt"/>
              </a:rPr>
              <a:t>acuum Chamber has been installed by Solaris, after gaining experience from installation of UARPES and PHELIX NEG UVC’s. The lowest value of product 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P/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Ie</a:t>
            </a:r>
            <a:r>
              <a:rPr lang="en-US" dirty="0" smtClean="0">
                <a:latin typeface="+mn-lt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~ 1.8e-12 [mbar/mA] </a:t>
            </a:r>
            <a:r>
              <a:rPr lang="en-US" dirty="0" smtClean="0">
                <a:latin typeface="+mn-lt"/>
              </a:rPr>
              <a:t>calculated based on sputter ion pumps. In case of UARPES next NEG activation is foreseen.</a:t>
            </a:r>
            <a:endParaRPr lang="pl-PL" dirty="0">
              <a:latin typeface="+mn-lt"/>
            </a:endParaRPr>
          </a:p>
        </p:txBody>
      </p:sp>
      <p:sp>
        <p:nvSpPr>
          <p:cNvPr id="16" name="Symbol zastępczy stopki 4"/>
          <p:cNvSpPr>
            <a:spLocks noGrp="1"/>
          </p:cNvSpPr>
          <p:nvPr>
            <p:ph type="ftr" sz="quarter" idx="12"/>
          </p:nvPr>
        </p:nvSpPr>
        <p:spPr>
          <a:xfrm>
            <a:off x="191344" y="6617244"/>
            <a:ext cx="11027568" cy="196131"/>
          </a:xfrm>
        </p:spPr>
        <p:txBody>
          <a:bodyPr/>
          <a:lstStyle/>
          <a:p>
            <a:r>
              <a:rPr lang="pl-PL" dirty="0"/>
              <a:t>Adriana Wawrzyniak, </a:t>
            </a:r>
            <a:r>
              <a:rPr lang="pl-PL" dirty="0" smtClean="0"/>
              <a:t>Solaris  Status</a:t>
            </a:r>
            <a:r>
              <a:rPr lang="pl-PL" dirty="0"/>
              <a:t>, </a:t>
            </a:r>
            <a:r>
              <a:rPr lang="pl-PL" dirty="0" smtClean="0"/>
              <a:t>XXVII ESLS Workshop, 26-28.11.19, ALBA-CELLS, Barcelona, </a:t>
            </a:r>
            <a:r>
              <a:rPr lang="pl-PL" dirty="0" err="1" smtClean="0"/>
              <a:t>Spain</a:t>
            </a:r>
            <a:endParaRPr lang="pl-PL" dirty="0"/>
          </a:p>
        </p:txBody>
      </p:sp>
      <p:sp>
        <p:nvSpPr>
          <p:cNvPr id="17" name="Tytuł 3"/>
          <p:cNvSpPr txBox="1">
            <a:spLocks/>
          </p:cNvSpPr>
          <p:nvPr/>
        </p:nvSpPr>
        <p:spPr bwMode="auto">
          <a:xfrm>
            <a:off x="5591944" y="131035"/>
            <a:ext cx="6408712" cy="75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altLang="pl-PL" sz="2800" dirty="0" smtClean="0">
                <a:solidFill>
                  <a:schemeClr val="bg1"/>
                </a:solidFill>
              </a:rPr>
              <a:t>XMCD VACUUM CHAMBER</a:t>
            </a:r>
          </a:p>
          <a:p>
            <a:r>
              <a:rPr lang="pl-PL" altLang="pl-PL" sz="2800" dirty="0" smtClean="0">
                <a:solidFill>
                  <a:schemeClr val="bg1"/>
                </a:solidFill>
              </a:rPr>
              <a:t> INSTALLATION</a:t>
            </a:r>
            <a:endParaRPr lang="pl-PL" altLang="pl-PL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2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7455" y="2615489"/>
            <a:ext cx="4486386" cy="2523592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XMCD FE Installation</a:t>
            </a:r>
            <a:r>
              <a:rPr lang="pl-PL" dirty="0" smtClean="0"/>
              <a:t>                                                                                            Undulator Installation</a:t>
            </a: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7396" y="2624115"/>
            <a:ext cx="4480498" cy="252028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3713" y="2611147"/>
            <a:ext cx="4480498" cy="252028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31690" y="6130574"/>
            <a:ext cx="11593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SAT: Test Stand area. Installation and </a:t>
            </a:r>
            <a:r>
              <a:rPr lang="en-US" dirty="0" err="1" smtClean="0">
                <a:latin typeface="+mn-lt"/>
              </a:rPr>
              <a:t>bakeout</a:t>
            </a:r>
            <a:r>
              <a:rPr lang="en-US" dirty="0" smtClean="0">
                <a:latin typeface="+mn-lt"/>
              </a:rPr>
              <a:t>  - 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two weeks</a:t>
            </a:r>
            <a:r>
              <a:rPr lang="en-US" dirty="0" smtClean="0">
                <a:latin typeface="+mn-lt"/>
              </a:rPr>
              <a:t>. Then installation and pumping in the storage ring – 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one week</a:t>
            </a:r>
            <a:r>
              <a:rPr lang="en-US" dirty="0" smtClean="0">
                <a:latin typeface="+mn-lt"/>
              </a:rPr>
              <a:t> </a:t>
            </a:r>
            <a:endParaRPr lang="pl-PL" dirty="0">
              <a:latin typeface="+mn-lt"/>
            </a:endParaRPr>
          </a:p>
        </p:txBody>
      </p:sp>
      <p:sp>
        <p:nvSpPr>
          <p:cNvPr id="7" name="Symbol zastępczy stopki 4"/>
          <p:cNvSpPr>
            <a:spLocks noGrp="1"/>
          </p:cNvSpPr>
          <p:nvPr>
            <p:ph type="ftr" sz="quarter" idx="12"/>
          </p:nvPr>
        </p:nvSpPr>
        <p:spPr>
          <a:xfrm>
            <a:off x="191344" y="6617244"/>
            <a:ext cx="11027568" cy="196131"/>
          </a:xfrm>
        </p:spPr>
        <p:txBody>
          <a:bodyPr/>
          <a:lstStyle/>
          <a:p>
            <a:r>
              <a:rPr lang="pl-PL" dirty="0"/>
              <a:t>Adriana Wawrzyniak, </a:t>
            </a:r>
            <a:r>
              <a:rPr lang="pl-PL" dirty="0" smtClean="0"/>
              <a:t>Solaris  Status</a:t>
            </a:r>
            <a:r>
              <a:rPr lang="pl-PL" dirty="0"/>
              <a:t>, </a:t>
            </a:r>
            <a:r>
              <a:rPr lang="pl-PL" dirty="0" smtClean="0"/>
              <a:t>XXVII ESLS Workshop, 26-28.11.19, ALBA-CELLS, Barcelona, </a:t>
            </a:r>
            <a:r>
              <a:rPr lang="pl-PL" dirty="0" err="1" smtClean="0"/>
              <a:t>Spain</a:t>
            </a:r>
            <a:endParaRPr lang="pl-PL" dirty="0"/>
          </a:p>
        </p:txBody>
      </p:sp>
      <p:sp>
        <p:nvSpPr>
          <p:cNvPr id="8" name="Tytuł 3"/>
          <p:cNvSpPr txBox="1">
            <a:spLocks/>
          </p:cNvSpPr>
          <p:nvPr/>
        </p:nvSpPr>
        <p:spPr bwMode="auto">
          <a:xfrm>
            <a:off x="5015880" y="332656"/>
            <a:ext cx="7149596" cy="5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altLang="pl-PL" sz="3200" dirty="0" smtClean="0">
                <a:solidFill>
                  <a:schemeClr val="bg1"/>
                </a:solidFill>
              </a:rPr>
              <a:t>XMCD FRONT END &amp; UNDULATOR INSTALLATION</a:t>
            </a:r>
            <a:endParaRPr lang="pl-PL" altLang="pl-PL" sz="3200" dirty="0" smtClean="0">
              <a:solidFill>
                <a:schemeClr val="bg1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280" y="1610923"/>
            <a:ext cx="2519112" cy="449355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276" y="1586351"/>
            <a:ext cx="2496200" cy="445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0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XMCD FE Degassing up to Heat Absorber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48" y="1644006"/>
            <a:ext cx="11737304" cy="3301117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260313" y="508518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+mn-lt"/>
              </a:rPr>
              <a:t>Beam current: 362 mA</a:t>
            </a:r>
          </a:p>
          <a:p>
            <a:r>
              <a:rPr lang="en-US" dirty="0" smtClean="0">
                <a:latin typeface="+mn-lt"/>
              </a:rPr>
              <a:t>Energy: 1.5 GeV</a:t>
            </a:r>
          </a:p>
          <a:p>
            <a:r>
              <a:rPr lang="en-US" dirty="0" err="1" smtClean="0">
                <a:latin typeface="+mn-lt"/>
              </a:rPr>
              <a:t>Undulator</a:t>
            </a:r>
            <a:r>
              <a:rPr lang="en-US" dirty="0" smtClean="0">
                <a:latin typeface="+mn-lt"/>
              </a:rPr>
              <a:t> gap: 19 mm</a:t>
            </a:r>
          </a:p>
          <a:p>
            <a:r>
              <a:rPr lang="en-US" dirty="0" smtClean="0">
                <a:latin typeface="+mn-lt"/>
              </a:rPr>
              <a:t>Pressure at Heat Absorber: 1.2e-7 mbar</a:t>
            </a:r>
          </a:p>
          <a:p>
            <a:r>
              <a:rPr lang="en-US" dirty="0" smtClean="0">
                <a:latin typeface="+mn-lt"/>
              </a:rPr>
              <a:t>Temperature at Heat Absorber: ~30 deg. of C</a:t>
            </a:r>
            <a:endParaRPr lang="en-US" dirty="0">
              <a:latin typeface="+mn-lt"/>
            </a:endParaRPr>
          </a:p>
        </p:txBody>
      </p:sp>
      <p:sp>
        <p:nvSpPr>
          <p:cNvPr id="8" name="Elipsa 7"/>
          <p:cNvSpPr/>
          <p:nvPr/>
        </p:nvSpPr>
        <p:spPr>
          <a:xfrm>
            <a:off x="2567608" y="2204864"/>
            <a:ext cx="360040" cy="12722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10" name="Łącznik prosty ze strzałką 9"/>
          <p:cNvCxnSpPr/>
          <p:nvPr/>
        </p:nvCxnSpPr>
        <p:spPr>
          <a:xfrm>
            <a:off x="695400" y="2348880"/>
            <a:ext cx="180020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10272464" y="1739769"/>
            <a:ext cx="82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Energy</a:t>
            </a:r>
            <a:endParaRPr lang="pl-PL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10290368" y="2348880"/>
            <a:ext cx="1461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Beam current</a:t>
            </a:r>
            <a:endParaRPr lang="pl-PL" dirty="0">
              <a:latin typeface="+mn-lt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0272464" y="3573016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+mn-lt"/>
              </a:rPr>
              <a:t>SIP HA</a:t>
            </a:r>
            <a:endParaRPr lang="pl-PL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4" name="Symbol zastępczy stopki 4"/>
          <p:cNvSpPr>
            <a:spLocks noGrp="1"/>
          </p:cNvSpPr>
          <p:nvPr>
            <p:ph type="ftr" sz="quarter" idx="12"/>
          </p:nvPr>
        </p:nvSpPr>
        <p:spPr>
          <a:xfrm>
            <a:off x="191344" y="6617244"/>
            <a:ext cx="11027568" cy="196131"/>
          </a:xfrm>
        </p:spPr>
        <p:txBody>
          <a:bodyPr/>
          <a:lstStyle/>
          <a:p>
            <a:r>
              <a:rPr lang="pl-PL" dirty="0"/>
              <a:t>Adriana Wawrzyniak, </a:t>
            </a:r>
            <a:r>
              <a:rPr lang="pl-PL" dirty="0" smtClean="0"/>
              <a:t>Solaris  Status</a:t>
            </a:r>
            <a:r>
              <a:rPr lang="pl-PL" dirty="0"/>
              <a:t>, </a:t>
            </a:r>
            <a:r>
              <a:rPr lang="pl-PL" dirty="0" smtClean="0"/>
              <a:t>XXVII ESLS Workshop, 26-28.11.19, ALBA-CELLS, Barcelona, </a:t>
            </a:r>
            <a:r>
              <a:rPr lang="pl-PL" dirty="0" err="1" smtClean="0"/>
              <a:t>Spain</a:t>
            </a:r>
            <a:endParaRPr lang="pl-PL" dirty="0"/>
          </a:p>
        </p:txBody>
      </p:sp>
      <p:sp>
        <p:nvSpPr>
          <p:cNvPr id="2" name="Prostokąt 1"/>
          <p:cNvSpPr/>
          <p:nvPr/>
        </p:nvSpPr>
        <p:spPr>
          <a:xfrm>
            <a:off x="6672064" y="348691"/>
            <a:ext cx="40416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XMCD FE Degassing </a:t>
            </a:r>
            <a:endParaRPr lang="en-GB" sz="3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120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VAC </a:t>
            </a:r>
            <a:r>
              <a:rPr lang="en-US" dirty="0" smtClean="0">
                <a:latin typeface="Calibri" panose="020F0502020204030204" pitchFamily="34" charset="0"/>
              </a:rPr>
              <a:t>Projects: Construction </a:t>
            </a:r>
            <a:r>
              <a:rPr lang="en-US" dirty="0">
                <a:latin typeface="Calibri" panose="020F0502020204030204" pitchFamily="34" charset="0"/>
              </a:rPr>
              <a:t>of </a:t>
            </a:r>
            <a:r>
              <a:rPr lang="pl-PL" dirty="0">
                <a:latin typeface="Calibri" panose="020F0502020204030204" pitchFamily="34" charset="0"/>
              </a:rPr>
              <a:t>Solaris </a:t>
            </a:r>
            <a:r>
              <a:rPr lang="en-US" dirty="0">
                <a:latin typeface="Calibri" panose="020F0502020204030204" pitchFamily="34" charset="0"/>
              </a:rPr>
              <a:t>pumping </a:t>
            </a:r>
            <a:r>
              <a:rPr lang="pl-PL" dirty="0" smtClean="0">
                <a:latin typeface="Calibri" panose="020F0502020204030204" pitchFamily="34" charset="0"/>
              </a:rPr>
              <a:t>unit </a:t>
            </a:r>
            <a:r>
              <a:rPr lang="pl-PL" dirty="0">
                <a:latin typeface="Calibri" panose="020F0502020204030204" pitchFamily="34" charset="0"/>
              </a:rPr>
              <a:t>(2018/2019</a:t>
            </a:r>
            <a:r>
              <a:rPr lang="pl-PL" dirty="0" smtClean="0">
                <a:latin typeface="Calibri" panose="020F0502020204030204" pitchFamily="34" charset="0"/>
              </a:rPr>
              <a:t>)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448" y="5128591"/>
            <a:ext cx="1838099" cy="1468761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335360" y="1556792"/>
            <a:ext cx="5112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Due to limited access to the front-end (missing doors) and to avoid long bellows during </a:t>
            </a:r>
            <a:r>
              <a:rPr lang="en-US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pumping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customize pump station is </a:t>
            </a:r>
            <a:r>
              <a:rPr lang="en-US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needed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upa 8"/>
          <p:cNvGrpSpPr/>
          <p:nvPr/>
        </p:nvGrpSpPr>
        <p:grpSpPr>
          <a:xfrm>
            <a:off x="190489" y="2614241"/>
            <a:ext cx="3277221" cy="3489548"/>
            <a:chOff x="0" y="2996952"/>
            <a:chExt cx="3277221" cy="3489548"/>
          </a:xfrm>
        </p:grpSpPr>
        <p:pic>
          <p:nvPicPr>
            <p:cNvPr id="10" name="Obraz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1521150" y="3527522"/>
              <a:ext cx="444823" cy="823844"/>
            </a:xfrm>
            <a:prstGeom prst="rect">
              <a:avLst/>
            </a:prstGeom>
          </p:spPr>
        </p:pic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3728" y="3212976"/>
              <a:ext cx="478160" cy="983488"/>
            </a:xfrm>
            <a:prstGeom prst="rect">
              <a:avLst/>
            </a:prstGeom>
          </p:spPr>
        </p:pic>
        <p:pic>
          <p:nvPicPr>
            <p:cNvPr id="12" name="Obraz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2752602">
              <a:off x="297112" y="3517789"/>
              <a:ext cx="585777" cy="875928"/>
            </a:xfrm>
            <a:prstGeom prst="rect">
              <a:avLst/>
            </a:prstGeom>
          </p:spPr>
        </p:pic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1560" y="4437112"/>
              <a:ext cx="753958" cy="653430"/>
            </a:xfrm>
            <a:prstGeom prst="rect">
              <a:avLst/>
            </a:prstGeom>
          </p:spPr>
        </p:pic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7600525">
              <a:off x="1547722" y="4697549"/>
              <a:ext cx="991086" cy="1395611"/>
            </a:xfrm>
            <a:prstGeom prst="rect">
              <a:avLst/>
            </a:prstGeom>
          </p:spPr>
        </p:pic>
        <p:pic>
          <p:nvPicPr>
            <p:cNvPr id="15" name="Obraz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>
              <a:off x="971600" y="3717032"/>
              <a:ext cx="228113" cy="450552"/>
            </a:xfrm>
            <a:prstGeom prst="rect">
              <a:avLst/>
            </a:prstGeom>
          </p:spPr>
        </p:pic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504" y="4437112"/>
              <a:ext cx="486847" cy="625425"/>
            </a:xfrm>
            <a:prstGeom prst="rect">
              <a:avLst/>
            </a:prstGeom>
          </p:spPr>
        </p:pic>
        <p:pic>
          <p:nvPicPr>
            <p:cNvPr id="17" name="Obraz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2927773">
              <a:off x="1899959" y="4160290"/>
              <a:ext cx="486847" cy="625425"/>
            </a:xfrm>
            <a:prstGeom prst="rect">
              <a:avLst/>
            </a:prstGeom>
          </p:spPr>
        </p:pic>
        <p:pic>
          <p:nvPicPr>
            <p:cNvPr id="18" name="Obraz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9552" y="2996952"/>
              <a:ext cx="792088" cy="321722"/>
            </a:xfrm>
            <a:prstGeom prst="rect">
              <a:avLst/>
            </a:prstGeom>
          </p:spPr>
        </p:pic>
        <p:grpSp>
          <p:nvGrpSpPr>
            <p:cNvPr id="19" name="Grupa 18"/>
            <p:cNvGrpSpPr/>
            <p:nvPr/>
          </p:nvGrpSpPr>
          <p:grpSpPr>
            <a:xfrm>
              <a:off x="1619672" y="3140968"/>
              <a:ext cx="432048" cy="416618"/>
              <a:chOff x="-900608" y="2564904"/>
              <a:chExt cx="4032448" cy="3888432"/>
            </a:xfrm>
          </p:grpSpPr>
          <p:pic>
            <p:nvPicPr>
              <p:cNvPr id="30" name="Obraz 2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900608" y="2564904"/>
                <a:ext cx="3960440" cy="3858236"/>
              </a:xfrm>
              <a:prstGeom prst="rect">
                <a:avLst/>
              </a:prstGeom>
            </p:spPr>
          </p:pic>
          <p:sp>
            <p:nvSpPr>
              <p:cNvPr id="31" name="Prostokąt 30"/>
              <p:cNvSpPr/>
              <p:nvPr/>
            </p:nvSpPr>
            <p:spPr>
              <a:xfrm>
                <a:off x="2483768" y="5877272"/>
                <a:ext cx="648072" cy="5760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0" name="Obraz 1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5157192"/>
              <a:ext cx="1369590" cy="1329308"/>
            </a:xfrm>
            <a:prstGeom prst="rect">
              <a:avLst/>
            </a:prstGeom>
          </p:spPr>
        </p:pic>
        <p:grpSp>
          <p:nvGrpSpPr>
            <p:cNvPr id="21" name="Grupa 20"/>
            <p:cNvGrpSpPr/>
            <p:nvPr/>
          </p:nvGrpSpPr>
          <p:grpSpPr>
            <a:xfrm>
              <a:off x="107504" y="3220691"/>
              <a:ext cx="432048" cy="416618"/>
              <a:chOff x="-900608" y="2564904"/>
              <a:chExt cx="4032448" cy="3888432"/>
            </a:xfrm>
          </p:grpSpPr>
          <p:pic>
            <p:nvPicPr>
              <p:cNvPr id="28" name="Obraz 27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900608" y="2564904"/>
                <a:ext cx="3960440" cy="3858236"/>
              </a:xfrm>
              <a:prstGeom prst="rect">
                <a:avLst/>
              </a:prstGeom>
            </p:spPr>
          </p:pic>
          <p:sp>
            <p:nvSpPr>
              <p:cNvPr id="29" name="Prostokąt 28"/>
              <p:cNvSpPr/>
              <p:nvPr/>
            </p:nvSpPr>
            <p:spPr>
              <a:xfrm>
                <a:off x="2483768" y="5877272"/>
                <a:ext cx="648072" cy="5760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2" name="Obraz 2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339752" y="4509120"/>
              <a:ext cx="409402" cy="403434"/>
            </a:xfrm>
            <a:prstGeom prst="rect">
              <a:avLst/>
            </a:prstGeom>
          </p:spPr>
        </p:pic>
        <p:pic>
          <p:nvPicPr>
            <p:cNvPr id="23" name="Obraz 2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99792" y="3933056"/>
              <a:ext cx="577429" cy="469084"/>
            </a:xfrm>
            <a:prstGeom prst="rect">
              <a:avLst/>
            </a:prstGeom>
          </p:spPr>
        </p:pic>
        <p:pic>
          <p:nvPicPr>
            <p:cNvPr id="24" name="Obraz 2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187624" y="5013176"/>
              <a:ext cx="161181" cy="220175"/>
            </a:xfrm>
            <a:prstGeom prst="rect">
              <a:avLst/>
            </a:prstGeom>
          </p:spPr>
        </p:pic>
        <p:pic>
          <p:nvPicPr>
            <p:cNvPr id="25" name="Obraz 2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991741">
              <a:off x="107504" y="3717032"/>
              <a:ext cx="161181" cy="220175"/>
            </a:xfrm>
            <a:prstGeom prst="rect">
              <a:avLst/>
            </a:prstGeom>
          </p:spPr>
        </p:pic>
        <p:pic>
          <p:nvPicPr>
            <p:cNvPr id="26" name="Obraz 2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6300000">
              <a:off x="1522261" y="4217338"/>
              <a:ext cx="161181" cy="220175"/>
            </a:xfrm>
            <a:prstGeom prst="rect">
              <a:avLst/>
            </a:prstGeom>
          </p:spPr>
        </p:pic>
        <p:pic>
          <p:nvPicPr>
            <p:cNvPr id="27" name="Obraz 2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6305541">
              <a:off x="1259632" y="3443833"/>
              <a:ext cx="161181" cy="220175"/>
            </a:xfrm>
            <a:prstGeom prst="rect">
              <a:avLst/>
            </a:prstGeom>
          </p:spPr>
        </p:pic>
      </p:grpSp>
      <p:sp>
        <p:nvSpPr>
          <p:cNvPr id="33" name="Łuk 32"/>
          <p:cNvSpPr/>
          <p:nvPr/>
        </p:nvSpPr>
        <p:spPr>
          <a:xfrm>
            <a:off x="6927869" y="1278881"/>
            <a:ext cx="5112568" cy="5318471"/>
          </a:xfrm>
          <a:prstGeom prst="arc">
            <a:avLst>
              <a:gd name="adj1" fmla="val 5762508"/>
              <a:gd name="adj2" fmla="val 15821230"/>
            </a:avLst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Obraz 3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85394" y="2263908"/>
            <a:ext cx="4554215" cy="3014534"/>
          </a:xfrm>
          <a:prstGeom prst="rect">
            <a:avLst/>
          </a:prstGeom>
        </p:spPr>
      </p:pic>
      <p:grpSp>
        <p:nvGrpSpPr>
          <p:cNvPr id="40" name="Grupa 39"/>
          <p:cNvGrpSpPr/>
          <p:nvPr/>
        </p:nvGrpSpPr>
        <p:grpSpPr>
          <a:xfrm>
            <a:off x="3431705" y="2234482"/>
            <a:ext cx="3950954" cy="4198558"/>
            <a:chOff x="3431705" y="2234482"/>
            <a:chExt cx="3950954" cy="4198558"/>
          </a:xfrm>
        </p:grpSpPr>
        <p:pic>
          <p:nvPicPr>
            <p:cNvPr id="36" name="Obraz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97714" y="5555281"/>
              <a:ext cx="1184945" cy="481289"/>
            </a:xfrm>
            <a:prstGeom prst="rect">
              <a:avLst/>
            </a:prstGeom>
          </p:spPr>
        </p:pic>
        <p:grpSp>
          <p:nvGrpSpPr>
            <p:cNvPr id="39" name="Grupa 38"/>
            <p:cNvGrpSpPr/>
            <p:nvPr/>
          </p:nvGrpSpPr>
          <p:grpSpPr>
            <a:xfrm>
              <a:off x="3431705" y="2234482"/>
              <a:ext cx="3380910" cy="4198558"/>
              <a:chOff x="3431705" y="2234482"/>
              <a:chExt cx="3380910" cy="4198558"/>
            </a:xfrm>
          </p:grpSpPr>
          <p:pic>
            <p:nvPicPr>
              <p:cNvPr id="32" name="Obraz 3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31705" y="4797153"/>
                <a:ext cx="1184945" cy="481289"/>
              </a:xfrm>
              <a:prstGeom prst="rect">
                <a:avLst/>
              </a:prstGeom>
            </p:spPr>
          </p:pic>
          <p:grpSp>
            <p:nvGrpSpPr>
              <p:cNvPr id="38" name="Grupa 37"/>
              <p:cNvGrpSpPr/>
              <p:nvPr/>
            </p:nvGrpSpPr>
            <p:grpSpPr>
              <a:xfrm>
                <a:off x="3477042" y="2234482"/>
                <a:ext cx="3335573" cy="4198558"/>
                <a:chOff x="3477042" y="2234482"/>
                <a:chExt cx="3335573" cy="4198558"/>
              </a:xfrm>
            </p:grpSpPr>
            <p:pic>
              <p:nvPicPr>
                <p:cNvPr id="34" name="Obraz 33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3227551" y="2753873"/>
                  <a:ext cx="4104456" cy="3065673"/>
                </a:xfrm>
                <a:prstGeom prst="rect">
                  <a:avLst/>
                </a:prstGeom>
                <a:ln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</p:spPr>
            </p:pic>
            <p:pic>
              <p:nvPicPr>
                <p:cNvPr id="35" name="Obraz 34"/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477042" y="6042646"/>
                  <a:ext cx="1819927" cy="390394"/>
                </a:xfrm>
                <a:prstGeom prst="rect">
                  <a:avLst/>
                </a:prstGeom>
                <a:ln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</p:spPr>
            </p:pic>
          </p:grpSp>
        </p:grpSp>
      </p:grpSp>
      <p:sp>
        <p:nvSpPr>
          <p:cNvPr id="41" name="Prostokąt 40"/>
          <p:cNvSpPr/>
          <p:nvPr/>
        </p:nvSpPr>
        <p:spPr>
          <a:xfrm>
            <a:off x="8395193" y="1517477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units, so far: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SOLAR 1/2/3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Symbol zastępczy stopki 4"/>
          <p:cNvSpPr>
            <a:spLocks noGrp="1"/>
          </p:cNvSpPr>
          <p:nvPr>
            <p:ph type="ftr" sz="quarter" idx="12"/>
          </p:nvPr>
        </p:nvSpPr>
        <p:spPr>
          <a:xfrm>
            <a:off x="191344" y="6617244"/>
            <a:ext cx="11027568" cy="196131"/>
          </a:xfrm>
        </p:spPr>
        <p:txBody>
          <a:bodyPr/>
          <a:lstStyle/>
          <a:p>
            <a:r>
              <a:rPr lang="pl-PL" dirty="0"/>
              <a:t>Adriana Wawrzyniak, </a:t>
            </a:r>
            <a:r>
              <a:rPr lang="pl-PL" dirty="0" smtClean="0"/>
              <a:t>Solaris  Status</a:t>
            </a:r>
            <a:r>
              <a:rPr lang="pl-PL" dirty="0"/>
              <a:t>, </a:t>
            </a:r>
            <a:r>
              <a:rPr lang="pl-PL" dirty="0" smtClean="0"/>
              <a:t>XXVII ESLS Workshop, 26-28.11.19, ALBA-CELLS, Barcelona, </a:t>
            </a:r>
            <a:r>
              <a:rPr lang="pl-PL" dirty="0" err="1" smtClean="0"/>
              <a:t>Spain</a:t>
            </a:r>
            <a:endParaRPr lang="pl-PL" dirty="0"/>
          </a:p>
        </p:txBody>
      </p:sp>
      <p:sp>
        <p:nvSpPr>
          <p:cNvPr id="2" name="pole tekstowe 1"/>
          <p:cNvSpPr txBox="1"/>
          <p:nvPr/>
        </p:nvSpPr>
        <p:spPr>
          <a:xfrm flipH="1">
            <a:off x="7470699" y="246791"/>
            <a:ext cx="4481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PROJECTS</a:t>
            </a:r>
            <a:endParaRPr lang="en-GB" sz="4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87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3"/>
          <p:cNvSpPr>
            <a:spLocks noGrp="1"/>
          </p:cNvSpPr>
          <p:nvPr>
            <p:ph type="title"/>
          </p:nvPr>
        </p:nvSpPr>
        <p:spPr>
          <a:xfrm>
            <a:off x="335360" y="1278881"/>
            <a:ext cx="11521280" cy="3651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dirty="0" smtClean="0">
                <a:latin typeface="Calibri" panose="020F0502020204030204" pitchFamily="34" charset="0"/>
              </a:rPr>
              <a:t>VAC Projects: Sophisticated </a:t>
            </a:r>
            <a:r>
              <a:rPr lang="en-US" dirty="0">
                <a:latin typeface="Calibri" panose="020F0502020204030204" pitchFamily="34" charset="0"/>
              </a:rPr>
              <a:t>bake</a:t>
            </a:r>
            <a:r>
              <a:rPr lang="pl-PL" dirty="0">
                <a:latin typeface="Calibri" panose="020F0502020204030204" pitchFamily="34" charset="0"/>
              </a:rPr>
              <a:t>-</a:t>
            </a:r>
            <a:r>
              <a:rPr lang="en-US" dirty="0">
                <a:latin typeface="Calibri" panose="020F0502020204030204" pitchFamily="34" charset="0"/>
              </a:rPr>
              <a:t>out </a:t>
            </a:r>
            <a:r>
              <a:rPr lang="en-US" dirty="0" smtClean="0">
                <a:latin typeface="Calibri" panose="020F0502020204030204" pitchFamily="34" charset="0"/>
              </a:rPr>
              <a:t>Heating Unit Controller for </a:t>
            </a:r>
            <a:r>
              <a:rPr lang="en-US" dirty="0">
                <a:latin typeface="Calibri" panose="020F0502020204030204" pitchFamily="34" charset="0"/>
              </a:rPr>
              <a:t>synchrotron application</a:t>
            </a:r>
            <a:r>
              <a:rPr lang="pl-PL" dirty="0">
                <a:latin typeface="Calibri" panose="020F0502020204030204" pitchFamily="34" charset="0"/>
              </a:rPr>
              <a:t> (2017)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407368" y="1646022"/>
            <a:ext cx="878497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Features: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Activation of NEG strips in dipole vacuum chambers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Access to machine signals/interlocks during NEG strip activation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Activation of NEG coated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undulator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vacuum chambers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Activation of NEG strips and NEG coated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undulator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vacuum chambers in one process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Bake-out of typical vacuum chambers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Protection against burned heating tape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Monitoring of temperature distribution over bake</a:t>
            </a:r>
            <a:r>
              <a:rPr lang="pl-PL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out system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Cooperation with mobile pump station, pressure interlocks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One button machine</a:t>
            </a:r>
          </a:p>
          <a:p>
            <a:pPr algn="just"/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Parameters: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PLC &amp; Tango control system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6 output heating channels (2KW)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2 DC power supplies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PC &amp; Switch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CentOS operating system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0" y="3110385"/>
            <a:ext cx="5220831" cy="3336951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9120336" y="1772816"/>
            <a:ext cx="2448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units, so far: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HUC1 - prototype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HUC2 - copy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2"/>
          </p:nvPr>
        </p:nvSpPr>
        <p:spPr>
          <a:xfrm>
            <a:off x="191344" y="6617244"/>
            <a:ext cx="11027568" cy="196131"/>
          </a:xfrm>
        </p:spPr>
        <p:txBody>
          <a:bodyPr/>
          <a:lstStyle/>
          <a:p>
            <a:r>
              <a:rPr lang="pl-PL" dirty="0"/>
              <a:t>Adriana Wawrzyniak, </a:t>
            </a:r>
            <a:r>
              <a:rPr lang="pl-PL" dirty="0" smtClean="0"/>
              <a:t>Solaris  Status</a:t>
            </a:r>
            <a:r>
              <a:rPr lang="pl-PL" dirty="0"/>
              <a:t>, </a:t>
            </a:r>
            <a:r>
              <a:rPr lang="pl-PL" dirty="0" smtClean="0"/>
              <a:t>XXVII ESLS Workshop, 26-28.11.19, ALBA-CELLS, Barcelona, </a:t>
            </a:r>
            <a:r>
              <a:rPr lang="pl-PL" dirty="0" err="1" smtClean="0"/>
              <a:t>Spain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 flipH="1">
            <a:off x="7470699" y="246791"/>
            <a:ext cx="4481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PROJECTS</a:t>
            </a:r>
            <a:endParaRPr lang="en-GB" sz="4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46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07368" y="1561216"/>
            <a:ext cx="8313023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l-PL" sz="1400" b="1" dirty="0" err="1" smtClean="0">
                <a:solidFill>
                  <a:srgbClr val="003399"/>
                </a:solidFill>
                <a:latin typeface="Cambria" pitchFamily="18" charset="0"/>
              </a:rPr>
              <a:t>Tune</a:t>
            </a:r>
            <a:r>
              <a:rPr lang="pl-PL" sz="1400" b="1" dirty="0" smtClean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b="1" dirty="0" err="1" smtClean="0">
                <a:solidFill>
                  <a:srgbClr val="003399"/>
                </a:solidFill>
                <a:latin typeface="Cambria" pitchFamily="18" charset="0"/>
              </a:rPr>
              <a:t>measurement</a:t>
            </a:r>
            <a:r>
              <a:rPr lang="pl-PL" sz="1400" b="1" dirty="0" smtClean="0">
                <a:solidFill>
                  <a:srgbClr val="003399"/>
                </a:solidFill>
                <a:latin typeface="Cambria" pitchFamily="18" charset="0"/>
              </a:rPr>
              <a:t> device</a:t>
            </a:r>
          </a:p>
          <a:p>
            <a:endParaRPr lang="pl-PL" sz="1400" b="1" dirty="0" smtClean="0">
              <a:solidFill>
                <a:srgbClr val="003399"/>
              </a:solidFill>
              <a:latin typeface="Cambria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Built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according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to MAXLAB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specification</a:t>
            </a:r>
            <a:endParaRPr lang="pl-PL" sz="1400" dirty="0">
              <a:solidFill>
                <a:srgbClr val="003399"/>
              </a:solidFill>
              <a:latin typeface="Cambria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Stripline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feeding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network and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reciever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network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operational</a:t>
            </a:r>
            <a:endParaRPr lang="pl-PL" sz="1400" dirty="0" smtClean="0">
              <a:solidFill>
                <a:srgbClr val="003399"/>
              </a:solidFill>
              <a:latin typeface="Cambria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Succesful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measurements</a:t>
            </a:r>
            <a:endParaRPr lang="pl-PL" sz="1400" dirty="0" smtClean="0">
              <a:solidFill>
                <a:srgbClr val="003399"/>
              </a:solidFill>
              <a:latin typeface="Cambria" pitchFamily="18" charset="0"/>
            </a:endParaRPr>
          </a:p>
          <a:p>
            <a:r>
              <a:rPr lang="pl-PL" sz="1400" b="1" dirty="0" smtClean="0">
                <a:solidFill>
                  <a:srgbClr val="003399"/>
                </a:solidFill>
                <a:latin typeface="Cambria" pitchFamily="18" charset="0"/>
              </a:rPr>
              <a:t/>
            </a:r>
            <a:br>
              <a:rPr lang="pl-PL" sz="1400" b="1" dirty="0" smtClean="0">
                <a:solidFill>
                  <a:srgbClr val="003399"/>
                </a:solidFill>
                <a:latin typeface="Cambria" pitchFamily="18" charset="0"/>
              </a:rPr>
            </a:br>
            <a:endParaRPr lang="pl-PL" sz="1400" b="1" dirty="0" smtClean="0">
              <a:solidFill>
                <a:srgbClr val="003399"/>
              </a:solidFill>
              <a:latin typeface="Cambria" pitchFamily="18" charset="0"/>
            </a:endParaRPr>
          </a:p>
        </p:txBody>
      </p:sp>
      <p:pic>
        <p:nvPicPr>
          <p:cNvPr id="9" name="Obraz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1268760"/>
            <a:ext cx="5149645" cy="266429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08992" y="4653136"/>
            <a:ext cx="8313023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l-PL" sz="1400" b="1" dirty="0" smtClean="0">
                <a:solidFill>
                  <a:srgbClr val="003399"/>
                </a:solidFill>
                <a:latin typeface="Cambria" pitchFamily="18" charset="0"/>
              </a:rPr>
              <a:t>Analog </a:t>
            </a:r>
            <a:r>
              <a:rPr lang="pl-PL" sz="1400" b="1" dirty="0" err="1" smtClean="0">
                <a:solidFill>
                  <a:srgbClr val="003399"/>
                </a:solidFill>
                <a:latin typeface="Cambria" pitchFamily="18" charset="0"/>
              </a:rPr>
              <a:t>reflected</a:t>
            </a:r>
            <a:r>
              <a:rPr lang="pl-PL" sz="1400" b="1" dirty="0" smtClean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b="1" dirty="0" err="1" smtClean="0">
                <a:solidFill>
                  <a:srgbClr val="003399"/>
                </a:solidFill>
                <a:latin typeface="Cambria" pitchFamily="18" charset="0"/>
              </a:rPr>
              <a:t>power</a:t>
            </a:r>
            <a:r>
              <a:rPr lang="pl-PL" sz="1400" b="1" dirty="0" smtClean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b="1" dirty="0" err="1" smtClean="0">
                <a:solidFill>
                  <a:srgbClr val="003399"/>
                </a:solidFill>
                <a:latin typeface="Cambria" pitchFamily="18" charset="0"/>
              </a:rPr>
              <a:t>interlock</a:t>
            </a:r>
            <a:r>
              <a:rPr lang="pl-PL" sz="1400" b="1" dirty="0" smtClean="0">
                <a:solidFill>
                  <a:srgbClr val="003399"/>
                </a:solidFill>
                <a:latin typeface="Cambria" pitchFamily="18" charset="0"/>
              </a:rPr>
              <a:t> for </a:t>
            </a:r>
            <a:r>
              <a:rPr lang="pl-PL" sz="1400" b="1" dirty="0" err="1" smtClean="0">
                <a:solidFill>
                  <a:srgbClr val="003399"/>
                </a:solidFill>
                <a:latin typeface="Cambria" pitchFamily="18" charset="0"/>
              </a:rPr>
              <a:t>Klystrons</a:t>
            </a:r>
            <a:endParaRPr lang="pl-PL" sz="1400" b="1" dirty="0" smtClean="0">
              <a:solidFill>
                <a:srgbClr val="003399"/>
              </a:solidFill>
              <a:latin typeface="Cambria" pitchFamily="18" charset="0"/>
            </a:endParaRPr>
          </a:p>
          <a:p>
            <a:endParaRPr lang="pl-PL" sz="1400" b="1" dirty="0" smtClean="0">
              <a:solidFill>
                <a:srgbClr val="003399"/>
              </a:solidFill>
              <a:latin typeface="Cambria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Unreliable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performance of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Rhode&amp;Shwarz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scopes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.</a:t>
            </a:r>
            <a:endParaRPr lang="pl-PL" sz="1400" dirty="0">
              <a:solidFill>
                <a:srgbClr val="003399"/>
              </a:solidFill>
              <a:latin typeface="Cambria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False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reflected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power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interlocks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–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unable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to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inject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beam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Hardware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fix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– a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dedicated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module to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detect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and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signal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reflected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power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 smtClean="0">
                <a:solidFill>
                  <a:srgbClr val="003399"/>
                </a:solidFill>
                <a:latin typeface="Cambria" pitchFamily="18" charset="0"/>
              </a:rPr>
              <a:t>levels</a:t>
            </a:r>
            <a:r>
              <a:rPr lang="pl-PL" sz="1400" dirty="0" smtClean="0">
                <a:solidFill>
                  <a:srgbClr val="003399"/>
                </a:solidFill>
                <a:latin typeface="Cambria" pitchFamily="18" charset="0"/>
              </a:rPr>
              <a:t>.</a:t>
            </a:r>
          </a:p>
          <a:p>
            <a:r>
              <a:rPr lang="pl-PL" sz="1400" b="1" dirty="0" smtClean="0">
                <a:solidFill>
                  <a:srgbClr val="003399"/>
                </a:solidFill>
                <a:latin typeface="Cambria" pitchFamily="18" charset="0"/>
              </a:rPr>
              <a:t/>
            </a:r>
            <a:br>
              <a:rPr lang="pl-PL" sz="1400" b="1" dirty="0" smtClean="0">
                <a:solidFill>
                  <a:srgbClr val="003399"/>
                </a:solidFill>
                <a:latin typeface="Cambria" pitchFamily="18" charset="0"/>
              </a:rPr>
            </a:br>
            <a:endParaRPr lang="pl-PL" sz="1400" b="1" dirty="0" smtClean="0">
              <a:solidFill>
                <a:srgbClr val="003399"/>
              </a:solidFill>
              <a:latin typeface="Cambria" pitchFamily="18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25734"/>
            <a:ext cx="3020101" cy="2259084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4137542"/>
            <a:ext cx="3804216" cy="2259084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 flipH="1">
            <a:off x="7470699" y="246791"/>
            <a:ext cx="4481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PROJECTS</a:t>
            </a:r>
            <a:endParaRPr lang="en-GB" sz="4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82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ymbol zastępczy stopki 4"/>
          <p:cNvSpPr>
            <a:spLocks noGrp="1"/>
          </p:cNvSpPr>
          <p:nvPr>
            <p:ph type="ftr" sz="quarter" idx="12"/>
          </p:nvPr>
        </p:nvSpPr>
        <p:spPr>
          <a:xfrm>
            <a:off x="191344" y="6617244"/>
            <a:ext cx="11027568" cy="196131"/>
          </a:xfrm>
        </p:spPr>
        <p:txBody>
          <a:bodyPr/>
          <a:lstStyle/>
          <a:p>
            <a:r>
              <a:rPr lang="pl-PL" dirty="0"/>
              <a:t>Adriana Wawrzyniak, </a:t>
            </a:r>
            <a:r>
              <a:rPr lang="pl-PL" dirty="0" smtClean="0"/>
              <a:t>Solaris  Status</a:t>
            </a:r>
            <a:r>
              <a:rPr lang="pl-PL" dirty="0"/>
              <a:t>, </a:t>
            </a:r>
            <a:r>
              <a:rPr lang="pl-PL" dirty="0" smtClean="0"/>
              <a:t>XXVII ESLS Workshop, 26-28.11.19, ALBA-CELLS, Barcelona, </a:t>
            </a:r>
            <a:r>
              <a:rPr lang="pl-PL" dirty="0" err="1" smtClean="0"/>
              <a:t>Spain</a:t>
            </a:r>
            <a:endParaRPr lang="pl-PL" dirty="0"/>
          </a:p>
        </p:txBody>
      </p:sp>
      <p:grpSp>
        <p:nvGrpSpPr>
          <p:cNvPr id="8" name="Group 10"/>
          <p:cNvGrpSpPr/>
          <p:nvPr/>
        </p:nvGrpSpPr>
        <p:grpSpPr>
          <a:xfrm>
            <a:off x="2064422" y="975214"/>
            <a:ext cx="5559466" cy="5845615"/>
            <a:chOff x="1606024" y="1012385"/>
            <a:chExt cx="5559466" cy="5845615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024" y="1012385"/>
              <a:ext cx="5559466" cy="5845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Down Arrow 8"/>
            <p:cNvSpPr/>
            <p:nvPr/>
          </p:nvSpPr>
          <p:spPr>
            <a:xfrm rot="423024">
              <a:off x="6039499" y="4373220"/>
              <a:ext cx="187411" cy="2065852"/>
            </a:xfrm>
            <a:prstGeom prst="downArrow">
              <a:avLst>
                <a:gd name="adj1" fmla="val 50000"/>
                <a:gd name="adj2" fmla="val 119011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" name="Down Arrow 11"/>
            <p:cNvSpPr/>
            <p:nvPr/>
          </p:nvSpPr>
          <p:spPr>
            <a:xfrm rot="1798990">
              <a:off x="5166569" y="4848462"/>
              <a:ext cx="189106" cy="1720112"/>
            </a:xfrm>
            <a:prstGeom prst="downArrow">
              <a:avLst>
                <a:gd name="adj1" fmla="val 50000"/>
                <a:gd name="adj2" fmla="val 119011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2" name="Rectangle 1"/>
          <p:cNvSpPr/>
          <p:nvPr/>
        </p:nvSpPr>
        <p:spPr>
          <a:xfrm>
            <a:off x="7560387" y="2395118"/>
            <a:ext cx="1684524" cy="4163403"/>
          </a:xfrm>
          <a:prstGeom prst="rect">
            <a:avLst/>
          </a:prstGeom>
          <a:pattFill prst="smGrid">
            <a:fgClr>
              <a:schemeClr val="bg1">
                <a:lumMod val="65000"/>
              </a:schemeClr>
            </a:fgClr>
            <a:bgClr>
              <a:schemeClr val="bg1"/>
            </a:bgClr>
          </a:pattFill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8" name="Grupa 17"/>
          <p:cNvGrpSpPr/>
          <p:nvPr/>
        </p:nvGrpSpPr>
        <p:grpSpPr>
          <a:xfrm>
            <a:off x="3930685" y="2011881"/>
            <a:ext cx="2964484" cy="2764268"/>
            <a:chOff x="4001878" y="1974118"/>
            <a:chExt cx="2964484" cy="2764268"/>
          </a:xfrm>
        </p:grpSpPr>
        <p:sp>
          <p:nvSpPr>
            <p:cNvPr id="19" name="Prostokąt 18"/>
            <p:cNvSpPr/>
            <p:nvPr/>
          </p:nvSpPr>
          <p:spPr>
            <a:xfrm rot="3185752">
              <a:off x="6669729" y="2526691"/>
              <a:ext cx="128458" cy="87934"/>
            </a:xfrm>
            <a:prstGeom prst="rect">
              <a:avLst/>
            </a:prstGeom>
            <a:pattFill prst="wdUpDiag">
              <a:fgClr>
                <a:srgbClr val="FF0000"/>
              </a:fgClr>
              <a:bgClr>
                <a:srgbClr val="3366FF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l-PL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" name="Prostokąt 19"/>
            <p:cNvSpPr/>
            <p:nvPr/>
          </p:nvSpPr>
          <p:spPr>
            <a:xfrm rot="2307680">
              <a:off x="6087471" y="1974118"/>
              <a:ext cx="213942" cy="85250"/>
            </a:xfrm>
            <a:prstGeom prst="rect">
              <a:avLst/>
            </a:prstGeom>
            <a:pattFill prst="wdUpDiag">
              <a:fgClr>
                <a:srgbClr val="FF0000"/>
              </a:fgClr>
              <a:bgClr>
                <a:srgbClr val="3366FF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l-PL" dirty="0">
                <a:solidFill>
                  <a:srgbClr val="FFFFFF"/>
                </a:solidFill>
                <a:latin typeface="Arial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l-PL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" name="Prostokąt 20"/>
            <p:cNvSpPr/>
            <p:nvPr/>
          </p:nvSpPr>
          <p:spPr>
            <a:xfrm rot="5204585">
              <a:off x="6818489" y="3206898"/>
              <a:ext cx="211584" cy="84163"/>
            </a:xfrm>
            <a:prstGeom prst="rect">
              <a:avLst/>
            </a:prstGeom>
            <a:pattFill prst="dkHorz">
              <a:fgClr>
                <a:srgbClr val="FF0000"/>
              </a:fgClr>
              <a:bgClr>
                <a:srgbClr val="3366FF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l-PL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" name="Prostokąt 21"/>
            <p:cNvSpPr/>
            <p:nvPr/>
          </p:nvSpPr>
          <p:spPr>
            <a:xfrm rot="5204585">
              <a:off x="3938168" y="3206899"/>
              <a:ext cx="211584" cy="84163"/>
            </a:xfrm>
            <a:prstGeom prst="rect">
              <a:avLst/>
            </a:prstGeom>
            <a:pattFill prst="dkHorz">
              <a:fgClr>
                <a:srgbClr val="FF0000"/>
              </a:fgClr>
              <a:bgClr>
                <a:srgbClr val="3366FF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l-PL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" name="Prostokąt 22"/>
            <p:cNvSpPr/>
            <p:nvPr/>
          </p:nvSpPr>
          <p:spPr>
            <a:xfrm rot="2307680">
              <a:off x="4647310" y="4422391"/>
              <a:ext cx="213942" cy="85250"/>
            </a:xfrm>
            <a:prstGeom prst="rect">
              <a:avLst/>
            </a:prstGeom>
            <a:pattFill prst="wdUpDiag">
              <a:fgClr>
                <a:srgbClr val="FF0000"/>
              </a:fgClr>
              <a:bgClr>
                <a:srgbClr val="3366FF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l-PL" dirty="0">
                <a:solidFill>
                  <a:srgbClr val="FFFFFF"/>
                </a:solidFill>
                <a:latin typeface="Arial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l-PL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" name="Prostokąt 23"/>
            <p:cNvSpPr/>
            <p:nvPr/>
          </p:nvSpPr>
          <p:spPr>
            <a:xfrm rot="3768311">
              <a:off x="4119782" y="3933051"/>
              <a:ext cx="213942" cy="85250"/>
            </a:xfrm>
            <a:prstGeom prst="rect">
              <a:avLst/>
            </a:prstGeom>
            <a:pattFill prst="wdUpDiag">
              <a:fgClr>
                <a:srgbClr val="FF0000"/>
              </a:fgClr>
              <a:bgClr>
                <a:srgbClr val="3366FF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l-PL" dirty="0">
                <a:solidFill>
                  <a:srgbClr val="FFFFFF"/>
                </a:solidFill>
                <a:latin typeface="Arial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l-PL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5" name="Prostokąt 24"/>
            <p:cNvSpPr/>
            <p:nvPr/>
          </p:nvSpPr>
          <p:spPr>
            <a:xfrm>
              <a:off x="5364088" y="4653136"/>
              <a:ext cx="213942" cy="85250"/>
            </a:xfrm>
            <a:prstGeom prst="rect">
              <a:avLst/>
            </a:prstGeom>
            <a:pattFill prst="dkVert">
              <a:fgClr>
                <a:srgbClr val="FF0000"/>
              </a:fgClr>
              <a:bgClr>
                <a:srgbClr val="3366FF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l-PL" dirty="0">
                <a:solidFill>
                  <a:srgbClr val="FFFFFF"/>
                </a:solidFill>
                <a:latin typeface="Arial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l-PL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6" name="Prostokąt 25"/>
            <p:cNvSpPr/>
            <p:nvPr/>
          </p:nvSpPr>
          <p:spPr>
            <a:xfrm rot="7206670">
              <a:off x="4082185" y="2486818"/>
              <a:ext cx="211584" cy="84163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srgbClr val="3366FF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l-PL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7" name="Prostokąt 26"/>
          <p:cNvSpPr/>
          <p:nvPr/>
        </p:nvSpPr>
        <p:spPr>
          <a:xfrm rot="7342199">
            <a:off x="6567708" y="4002238"/>
            <a:ext cx="211584" cy="84163"/>
          </a:xfrm>
          <a:prstGeom prst="rect">
            <a:avLst/>
          </a:prstGeom>
          <a:pattFill prst="wdDnDiag">
            <a:fgClr>
              <a:srgbClr val="FF0000"/>
            </a:fgClr>
            <a:bgClr>
              <a:srgbClr val="3366FF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l-PL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Prostokąt 27"/>
          <p:cNvSpPr/>
          <p:nvPr/>
        </p:nvSpPr>
        <p:spPr>
          <a:xfrm rot="8855782">
            <a:off x="6060548" y="4489035"/>
            <a:ext cx="211584" cy="103039"/>
          </a:xfrm>
          <a:prstGeom prst="rect">
            <a:avLst/>
          </a:prstGeom>
          <a:pattFill prst="wdDnDiag">
            <a:fgClr>
              <a:srgbClr val="FF0000"/>
            </a:fgClr>
            <a:bgClr>
              <a:srgbClr val="3366FF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l-PL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Słońce 16"/>
          <p:cNvSpPr/>
          <p:nvPr/>
        </p:nvSpPr>
        <p:spPr>
          <a:xfrm>
            <a:off x="6481460" y="3864296"/>
            <a:ext cx="432048" cy="432048"/>
          </a:xfrm>
          <a:prstGeom prst="sun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l-PL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30" name="Łącznik prosty 29"/>
          <p:cNvCxnSpPr/>
          <p:nvPr/>
        </p:nvCxnSpPr>
        <p:spPr>
          <a:xfrm flipH="1" flipV="1">
            <a:off x="6265436" y="3720280"/>
            <a:ext cx="216024" cy="216024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PoleTekstowe 45"/>
          <p:cNvSpPr txBox="1"/>
          <p:nvPr/>
        </p:nvSpPr>
        <p:spPr>
          <a:xfrm>
            <a:off x="4744229" y="6470958"/>
            <a:ext cx="9892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1400" b="1" dirty="0" err="1" smtClean="0">
                <a:solidFill>
                  <a:srgbClr val="FFC000"/>
                </a:solidFill>
                <a:latin typeface="Arial"/>
                <a:cs typeface="Arial" charset="0"/>
              </a:rPr>
              <a:t>UARPES</a:t>
            </a:r>
            <a:endParaRPr lang="pl-PL" b="1" dirty="0">
              <a:solidFill>
                <a:srgbClr val="FFC000"/>
              </a:solidFill>
              <a:latin typeface="Arial"/>
              <a:cs typeface="Arial" charset="0"/>
            </a:endParaRPr>
          </a:p>
        </p:txBody>
      </p:sp>
      <p:cxnSp>
        <p:nvCxnSpPr>
          <p:cNvPr id="32" name="Łącznik prosty 31"/>
          <p:cNvCxnSpPr>
            <a:stCxn id="19" idx="2"/>
          </p:cNvCxnSpPr>
          <p:nvPr/>
        </p:nvCxnSpPr>
        <p:spPr>
          <a:xfrm flipH="1">
            <a:off x="6445023" y="2634822"/>
            <a:ext cx="182584" cy="605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PoleTekstowe 45"/>
          <p:cNvSpPr txBox="1"/>
          <p:nvPr/>
        </p:nvSpPr>
        <p:spPr>
          <a:xfrm>
            <a:off x="5648320" y="6481348"/>
            <a:ext cx="13021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FFC000"/>
                </a:solidFill>
                <a:latin typeface="Arial"/>
                <a:cs typeface="Arial" charset="0"/>
              </a:rPr>
              <a:t>PEEM</a:t>
            </a:r>
            <a:r>
              <a:rPr lang="en-US" sz="1400" b="1" dirty="0">
                <a:solidFill>
                  <a:srgbClr val="FFC000"/>
                </a:solidFill>
                <a:latin typeface="Arial"/>
                <a:cs typeface="Arial" charset="0"/>
              </a:rPr>
              <a:t>/</a:t>
            </a:r>
            <a:r>
              <a:rPr lang="en-US" sz="1400" b="1" dirty="0" err="1">
                <a:solidFill>
                  <a:srgbClr val="FFC000"/>
                </a:solidFill>
                <a:latin typeface="Arial"/>
                <a:cs typeface="Arial" charset="0"/>
              </a:rPr>
              <a:t>XAS</a:t>
            </a:r>
            <a:endParaRPr lang="pl-PL" sz="1600" b="1" dirty="0">
              <a:solidFill>
                <a:srgbClr val="FFC000"/>
              </a:solidFill>
              <a:latin typeface="Arial"/>
              <a:cs typeface="Arial" charset="0"/>
            </a:endParaRPr>
          </a:p>
        </p:txBody>
      </p:sp>
      <p:grpSp>
        <p:nvGrpSpPr>
          <p:cNvPr id="34" name="Grupa 33"/>
          <p:cNvGrpSpPr/>
          <p:nvPr/>
        </p:nvGrpSpPr>
        <p:grpSpPr>
          <a:xfrm>
            <a:off x="2795441" y="4314397"/>
            <a:ext cx="5138407" cy="2454253"/>
            <a:chOff x="4367137" y="4294271"/>
            <a:chExt cx="5138408" cy="245425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5" name="Down Arrow 21"/>
            <p:cNvSpPr/>
            <p:nvPr/>
          </p:nvSpPr>
          <p:spPr>
            <a:xfrm>
              <a:off x="8349880" y="4294271"/>
              <a:ext cx="188906" cy="2073236"/>
            </a:xfrm>
            <a:prstGeom prst="downArrow">
              <a:avLst>
                <a:gd name="adj1" fmla="val 50000"/>
                <a:gd name="adj2" fmla="val 119011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36" name="Grupa 35"/>
            <p:cNvGrpSpPr/>
            <p:nvPr/>
          </p:nvGrpSpPr>
          <p:grpSpPr>
            <a:xfrm>
              <a:off x="4367137" y="5505867"/>
              <a:ext cx="2615680" cy="1232764"/>
              <a:chOff x="2843136" y="5505866"/>
              <a:chExt cx="2615680" cy="1232764"/>
            </a:xfrm>
            <a:grpFill/>
          </p:grpSpPr>
          <p:sp>
            <p:nvSpPr>
              <p:cNvPr id="38" name="Down Arrow 17"/>
              <p:cNvSpPr/>
              <p:nvPr/>
            </p:nvSpPr>
            <p:spPr>
              <a:xfrm rot="3600000">
                <a:off x="4158758" y="4394713"/>
                <a:ext cx="188906" cy="2411211"/>
              </a:xfrm>
              <a:prstGeom prst="downArrow">
                <a:avLst>
                  <a:gd name="adj1" fmla="val 50000"/>
                  <a:gd name="adj2" fmla="val 119011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9" name="PoleTekstowe 45"/>
              <p:cNvSpPr txBox="1"/>
              <p:nvPr/>
            </p:nvSpPr>
            <p:spPr>
              <a:xfrm>
                <a:off x="2843136" y="6430853"/>
                <a:ext cx="1955335" cy="30777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rgbClr val="99CC00"/>
                    </a:solidFill>
                    <a:latin typeface="Arial"/>
                    <a:cs typeface="Arial" charset="0"/>
                  </a:rPr>
                  <a:t>PHELIX</a:t>
                </a:r>
                <a:r>
                  <a:rPr lang="pl-PL" sz="1400" b="1" dirty="0" smtClean="0">
                    <a:solidFill>
                      <a:srgbClr val="99CC00"/>
                    </a:solidFill>
                    <a:latin typeface="Arial"/>
                    <a:cs typeface="Arial" charset="0"/>
                  </a:rPr>
                  <a:t>/</a:t>
                </a:r>
                <a:r>
                  <a:rPr lang="pl-PL" sz="1400" b="1" dirty="0" err="1" smtClean="0">
                    <a:solidFill>
                      <a:srgbClr val="99CC00"/>
                    </a:solidFill>
                    <a:latin typeface="Arial"/>
                    <a:cs typeface="Arial" charset="0"/>
                  </a:rPr>
                  <a:t>NAPXPS</a:t>
                </a:r>
                <a:endParaRPr lang="pl-PL" sz="1600" b="1" dirty="0">
                  <a:solidFill>
                    <a:srgbClr val="99CC00"/>
                  </a:solidFill>
                  <a:latin typeface="Arial"/>
                  <a:cs typeface="Arial" charset="0"/>
                </a:endParaRPr>
              </a:p>
            </p:txBody>
          </p:sp>
        </p:grpSp>
        <p:sp>
          <p:nvSpPr>
            <p:cNvPr id="37" name="pole tekstowe 36"/>
            <p:cNvSpPr txBox="1"/>
            <p:nvPr/>
          </p:nvSpPr>
          <p:spPr>
            <a:xfrm>
              <a:off x="8243661" y="6440746"/>
              <a:ext cx="1261884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400" b="1" dirty="0" err="1" smtClean="0">
                  <a:solidFill>
                    <a:srgbClr val="99CC00"/>
                  </a:solidFill>
                  <a:latin typeface="Arial" charset="0"/>
                  <a:cs typeface="Arial" charset="0"/>
                </a:rPr>
                <a:t>XMCD</a:t>
              </a:r>
              <a:r>
                <a:rPr lang="pl-PL" sz="1400" b="1" dirty="0" smtClean="0">
                  <a:solidFill>
                    <a:srgbClr val="99CC00"/>
                  </a:solidFill>
                  <a:latin typeface="Arial" charset="0"/>
                  <a:cs typeface="Arial" charset="0"/>
                </a:rPr>
                <a:t>/</a:t>
              </a:r>
              <a:r>
                <a:rPr lang="pl-PL" sz="1400" b="1" dirty="0" err="1" smtClean="0">
                  <a:solidFill>
                    <a:srgbClr val="99CC00"/>
                  </a:solidFill>
                  <a:latin typeface="Arial" charset="0"/>
                  <a:cs typeface="Arial" charset="0"/>
                </a:rPr>
                <a:t>STXM</a:t>
              </a:r>
              <a:endParaRPr lang="pl-PL" sz="1400" b="1" dirty="0">
                <a:solidFill>
                  <a:srgbClr val="99CC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0" name="Grupa 39"/>
          <p:cNvGrpSpPr/>
          <p:nvPr/>
        </p:nvGrpSpPr>
        <p:grpSpPr>
          <a:xfrm>
            <a:off x="3199394" y="918493"/>
            <a:ext cx="1058116" cy="2222743"/>
            <a:chOff x="3199394" y="918493"/>
            <a:chExt cx="1058116" cy="2222743"/>
          </a:xfrm>
        </p:grpSpPr>
        <p:sp>
          <p:nvSpPr>
            <p:cNvPr id="45" name="Down Arrow 27"/>
            <p:cNvSpPr/>
            <p:nvPr/>
          </p:nvSpPr>
          <p:spPr>
            <a:xfrm rot="9420000">
              <a:off x="3199394" y="918493"/>
              <a:ext cx="194271" cy="2222743"/>
            </a:xfrm>
            <a:prstGeom prst="downArrow">
              <a:avLst>
                <a:gd name="adj1" fmla="val 50000"/>
                <a:gd name="adj2" fmla="val 119011"/>
              </a:avLst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6" name="Down Arrow 28"/>
            <p:cNvSpPr/>
            <p:nvPr/>
          </p:nvSpPr>
          <p:spPr>
            <a:xfrm rot="11220000">
              <a:off x="4059150" y="1060576"/>
              <a:ext cx="198360" cy="1152000"/>
            </a:xfrm>
            <a:prstGeom prst="downArrow">
              <a:avLst>
                <a:gd name="adj1" fmla="val 50000"/>
                <a:gd name="adj2" fmla="val 119011"/>
              </a:avLst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47" name="Grupa 46"/>
          <p:cNvGrpSpPr/>
          <p:nvPr/>
        </p:nvGrpSpPr>
        <p:grpSpPr>
          <a:xfrm>
            <a:off x="2476119" y="3032444"/>
            <a:ext cx="1452501" cy="654466"/>
            <a:chOff x="2475714" y="3051230"/>
            <a:chExt cx="1452501" cy="654466"/>
          </a:xfrm>
          <a:solidFill>
            <a:schemeClr val="accent2">
              <a:lumMod val="75000"/>
            </a:schemeClr>
          </a:solidFill>
        </p:grpSpPr>
        <p:sp>
          <p:nvSpPr>
            <p:cNvPr id="48" name="Down Arrow 31"/>
            <p:cNvSpPr/>
            <p:nvPr/>
          </p:nvSpPr>
          <p:spPr>
            <a:xfrm rot="7620000">
              <a:off x="3361035" y="3138516"/>
              <a:ext cx="198360" cy="936000"/>
            </a:xfrm>
            <a:prstGeom prst="downArrow">
              <a:avLst>
                <a:gd name="adj1" fmla="val 50000"/>
                <a:gd name="adj2" fmla="val 119011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9" name="pole tekstowe 48"/>
            <p:cNvSpPr txBox="1"/>
            <p:nvPr/>
          </p:nvSpPr>
          <p:spPr>
            <a:xfrm>
              <a:off x="2475714" y="3051230"/>
              <a:ext cx="958917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600" b="1" dirty="0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SOLAIR</a:t>
              </a:r>
              <a:endParaRPr lang="en-US" sz="1600" b="1" dirty="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53" name="pole tekstowe 52"/>
          <p:cNvSpPr txBox="1"/>
          <p:nvPr/>
        </p:nvSpPr>
        <p:spPr>
          <a:xfrm>
            <a:off x="51864" y="3393581"/>
            <a:ext cx="639919" cy="338554"/>
          </a:xfrm>
          <a:prstGeom prst="rect">
            <a:avLst/>
          </a:prstGeom>
          <a:solidFill>
            <a:srgbClr val="FFC000"/>
          </a:solidFill>
          <a:ln w="254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1600" b="1" dirty="0">
                <a:solidFill>
                  <a:srgbClr val="808080"/>
                </a:solidFill>
                <a:latin typeface="Arial" charset="0"/>
                <a:cs typeface="Arial" charset="0"/>
              </a:rPr>
              <a:t>2018</a:t>
            </a:r>
            <a:endParaRPr lang="en-US" sz="1600" b="1" dirty="0">
              <a:solidFill>
                <a:srgbClr val="808080"/>
              </a:solidFill>
              <a:latin typeface="Arial" charset="0"/>
              <a:cs typeface="Arial" charset="0"/>
            </a:endParaRPr>
          </a:p>
        </p:txBody>
      </p:sp>
      <p:sp>
        <p:nvSpPr>
          <p:cNvPr id="54" name="pole tekstowe 53"/>
          <p:cNvSpPr txBox="1"/>
          <p:nvPr/>
        </p:nvSpPr>
        <p:spPr>
          <a:xfrm>
            <a:off x="625" y="5428381"/>
            <a:ext cx="639919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1600" b="1" dirty="0">
                <a:solidFill>
                  <a:schemeClr val="bg1"/>
                </a:solidFill>
                <a:latin typeface="Arial" charset="0"/>
                <a:cs typeface="Arial" charset="0"/>
              </a:rPr>
              <a:t>2019</a:t>
            </a:r>
            <a:endParaRPr lang="en-US" sz="16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5" name="pole tekstowe 54"/>
          <p:cNvSpPr txBox="1"/>
          <p:nvPr/>
        </p:nvSpPr>
        <p:spPr>
          <a:xfrm>
            <a:off x="51864" y="4394411"/>
            <a:ext cx="639919" cy="338554"/>
          </a:xfrm>
          <a:prstGeom prst="rect">
            <a:avLst/>
          </a:prstGeom>
          <a:solidFill>
            <a:srgbClr val="FFFFCC"/>
          </a:solidFill>
          <a:ln w="254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1600" b="1" dirty="0" smtClean="0">
                <a:solidFill>
                  <a:srgbClr val="808080"/>
                </a:solidFill>
                <a:latin typeface="Arial" charset="0"/>
                <a:cs typeface="Arial" charset="0"/>
              </a:rPr>
              <a:t>2019</a:t>
            </a:r>
            <a:endParaRPr lang="en-US" sz="1600" b="1" dirty="0">
              <a:solidFill>
                <a:srgbClr val="808080"/>
              </a:solidFill>
              <a:latin typeface="Arial" charset="0"/>
              <a:cs typeface="Arial" charset="0"/>
            </a:endParaRPr>
          </a:p>
        </p:txBody>
      </p:sp>
      <p:sp>
        <p:nvSpPr>
          <p:cNvPr id="57" name="Skos 56"/>
          <p:cNvSpPr/>
          <p:nvPr/>
        </p:nvSpPr>
        <p:spPr>
          <a:xfrm>
            <a:off x="114597" y="1129307"/>
            <a:ext cx="896024" cy="931543"/>
          </a:xfrm>
          <a:prstGeom prst="bevel">
            <a:avLst/>
          </a:prstGeom>
          <a:solidFill>
            <a:srgbClr val="00B0F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dirty="0" err="1">
                <a:solidFill>
                  <a:srgbClr val="FFFFFF"/>
                </a:solidFill>
                <a:latin typeface="Arial"/>
              </a:rPr>
              <a:t>Cryo</a:t>
            </a:r>
            <a:endParaRPr lang="pl-PL" dirty="0">
              <a:solidFill>
                <a:srgbClr val="FFFFFF"/>
              </a:solidFill>
              <a:latin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dirty="0">
                <a:solidFill>
                  <a:srgbClr val="FFFFFF"/>
                </a:solidFill>
                <a:latin typeface="Arial"/>
              </a:rPr>
              <a:t>EM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58" name="Grupa 57"/>
          <p:cNvGrpSpPr/>
          <p:nvPr/>
        </p:nvGrpSpPr>
        <p:grpSpPr>
          <a:xfrm>
            <a:off x="1231175" y="1151075"/>
            <a:ext cx="857799" cy="1011900"/>
            <a:chOff x="1231174" y="1151075"/>
            <a:chExt cx="857798" cy="1011900"/>
          </a:xfrm>
        </p:grpSpPr>
        <p:cxnSp>
          <p:nvCxnSpPr>
            <p:cNvPr id="59" name="Łącznik prosty ze strzałką 58"/>
            <p:cNvCxnSpPr/>
            <p:nvPr/>
          </p:nvCxnSpPr>
          <p:spPr>
            <a:xfrm flipH="1">
              <a:off x="1231174" y="1151075"/>
              <a:ext cx="85779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Łącznik prosty ze strzałką 59"/>
            <p:cNvCxnSpPr/>
            <p:nvPr/>
          </p:nvCxnSpPr>
          <p:spPr>
            <a:xfrm flipH="1">
              <a:off x="1231174" y="2162975"/>
              <a:ext cx="85779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pole tekstowe 60"/>
          <p:cNvSpPr txBox="1"/>
          <p:nvPr/>
        </p:nvSpPr>
        <p:spPr>
          <a:xfrm>
            <a:off x="7897319" y="2777235"/>
            <a:ext cx="1470274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1600" b="1" dirty="0">
                <a:solidFill>
                  <a:schemeClr val="bg1"/>
                </a:solidFill>
                <a:latin typeface="Arial" charset="0"/>
                <a:cs typeface="Arial" charset="0"/>
              </a:rPr>
              <a:t>MX-</a:t>
            </a:r>
            <a:r>
              <a:rPr lang="pl-PL" sz="16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SAXS</a:t>
            </a:r>
            <a:r>
              <a:rPr lang="pl-PL" sz="1600" b="1" dirty="0">
                <a:solidFill>
                  <a:schemeClr val="bg1"/>
                </a:solidFill>
                <a:latin typeface="Arial" charset="0"/>
                <a:cs typeface="Arial" charset="0"/>
              </a:rPr>
              <a:t>-PD</a:t>
            </a:r>
            <a:endParaRPr lang="en-US" sz="16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grpSp>
        <p:nvGrpSpPr>
          <p:cNvPr id="62" name="Grupa 61"/>
          <p:cNvGrpSpPr/>
          <p:nvPr/>
        </p:nvGrpSpPr>
        <p:grpSpPr>
          <a:xfrm>
            <a:off x="4917304" y="1280011"/>
            <a:ext cx="1415281" cy="664193"/>
            <a:chOff x="5772274" y="1430465"/>
            <a:chExt cx="1415281" cy="664193"/>
          </a:xfrm>
        </p:grpSpPr>
        <p:sp>
          <p:nvSpPr>
            <p:cNvPr id="63" name="Strzałka w prawo 62"/>
            <p:cNvSpPr/>
            <p:nvPr/>
          </p:nvSpPr>
          <p:spPr>
            <a:xfrm rot="14477160">
              <a:off x="5688950" y="1513789"/>
              <a:ext cx="351144" cy="184495"/>
            </a:xfrm>
            <a:prstGeom prst="rightArrow">
              <a:avLst/>
            </a:prstGeom>
            <a:solidFill>
              <a:srgbClr val="00518E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4" name="Strzałka w prawo 63"/>
            <p:cNvSpPr/>
            <p:nvPr/>
          </p:nvSpPr>
          <p:spPr>
            <a:xfrm rot="514434">
              <a:off x="6435491" y="1910164"/>
              <a:ext cx="752064" cy="184494"/>
            </a:xfrm>
            <a:prstGeom prst="rightArrow">
              <a:avLst/>
            </a:prstGeom>
            <a:solidFill>
              <a:srgbClr val="00518E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65" name="Grupa 64"/>
          <p:cNvGrpSpPr/>
          <p:nvPr/>
        </p:nvGrpSpPr>
        <p:grpSpPr>
          <a:xfrm>
            <a:off x="2364612" y="705871"/>
            <a:ext cx="2418005" cy="409971"/>
            <a:chOff x="2361638" y="726361"/>
            <a:chExt cx="2418005" cy="409971"/>
          </a:xfrm>
        </p:grpSpPr>
        <p:sp>
          <p:nvSpPr>
            <p:cNvPr id="70" name="pole tekstowe 69"/>
            <p:cNvSpPr txBox="1"/>
            <p:nvPr/>
          </p:nvSpPr>
          <p:spPr>
            <a:xfrm>
              <a:off x="3742180" y="726361"/>
              <a:ext cx="1037463" cy="33855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600" b="1" dirty="0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SOLABS</a:t>
              </a:r>
              <a:endParaRPr lang="en-US" sz="1600" b="1" dirty="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7" name="pole tekstowe 66"/>
            <p:cNvSpPr txBox="1"/>
            <p:nvPr/>
          </p:nvSpPr>
          <p:spPr>
            <a:xfrm>
              <a:off x="2361638" y="797778"/>
              <a:ext cx="859915" cy="33855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600" b="1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POLYX</a:t>
              </a:r>
              <a:endParaRPr lang="en-US" sz="1600" b="1" dirty="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71" name="Grupa 70"/>
          <p:cNvGrpSpPr/>
          <p:nvPr/>
        </p:nvGrpSpPr>
        <p:grpSpPr>
          <a:xfrm>
            <a:off x="3408524" y="5063932"/>
            <a:ext cx="3693336" cy="1328821"/>
            <a:chOff x="3408524" y="5063932"/>
            <a:chExt cx="3693336" cy="1328821"/>
          </a:xfrm>
          <a:solidFill>
            <a:schemeClr val="accent2">
              <a:lumMod val="75000"/>
            </a:schemeClr>
          </a:solidFill>
        </p:grpSpPr>
        <p:sp>
          <p:nvSpPr>
            <p:cNvPr id="72" name="Down Arrow 21"/>
            <p:cNvSpPr/>
            <p:nvPr/>
          </p:nvSpPr>
          <p:spPr>
            <a:xfrm rot="20891384">
              <a:off x="6911193" y="5063932"/>
              <a:ext cx="190667" cy="1328821"/>
            </a:xfrm>
            <a:prstGeom prst="downArrow">
              <a:avLst>
                <a:gd name="adj1" fmla="val 50000"/>
                <a:gd name="adj2" fmla="val 119011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3" name="Down Arrow 21"/>
            <p:cNvSpPr/>
            <p:nvPr/>
          </p:nvSpPr>
          <p:spPr>
            <a:xfrm rot="2929098">
              <a:off x="4123695" y="5000808"/>
              <a:ext cx="181069" cy="1611411"/>
            </a:xfrm>
            <a:prstGeom prst="downArrow">
              <a:avLst>
                <a:gd name="adj1" fmla="val 50000"/>
                <a:gd name="adj2" fmla="val 119011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74" name="Tytuł 3"/>
          <p:cNvSpPr txBox="1">
            <a:spLocks/>
          </p:cNvSpPr>
          <p:nvPr/>
        </p:nvSpPr>
        <p:spPr bwMode="auto">
          <a:xfrm>
            <a:off x="5648320" y="331772"/>
            <a:ext cx="6496352" cy="5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altLang="pl-PL" sz="3200" dirty="0" smtClean="0">
                <a:solidFill>
                  <a:schemeClr val="bg1"/>
                </a:solidFill>
              </a:rPr>
              <a:t>PLANS FOR NEXT BEAMLINES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891556" y="3367598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Operational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pole tekstowe 75"/>
          <p:cNvSpPr txBox="1"/>
          <p:nvPr/>
        </p:nvSpPr>
        <p:spPr>
          <a:xfrm>
            <a:off x="727483" y="5364254"/>
            <a:ext cx="2097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Under </a:t>
            </a:r>
            <a:r>
              <a:rPr lang="pl-PL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1864" y="2073690"/>
            <a:ext cx="269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Operation</a:t>
            </a: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September</a:t>
            </a: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2019 –</a:t>
            </a:r>
            <a:r>
              <a:rPr lang="pl-PL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Users</a:t>
            </a: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 flipH="1">
            <a:off x="7550480" y="1772025"/>
            <a:ext cx="3641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Pinhole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diagnostic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beamline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operational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since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september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2018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pole tekstowe 78"/>
          <p:cNvSpPr txBox="1"/>
          <p:nvPr/>
        </p:nvSpPr>
        <p:spPr>
          <a:xfrm flipH="1">
            <a:off x="7559643" y="1023947"/>
            <a:ext cx="3641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LUMOS </a:t>
            </a:r>
            <a:r>
              <a:rPr lang="pl-PL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diagnostic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beamline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be </a:t>
            </a:r>
            <a:r>
              <a:rPr lang="pl-PL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installed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pl-PL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2019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pole tekstowe 79"/>
          <p:cNvSpPr txBox="1"/>
          <p:nvPr/>
        </p:nvSpPr>
        <p:spPr>
          <a:xfrm>
            <a:off x="868302" y="4197789"/>
            <a:ext cx="1845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&amp; </a:t>
            </a:r>
          </a:p>
          <a:p>
            <a:r>
              <a:rPr lang="pl-PL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Commissioning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trzałka w prawo 2"/>
          <p:cNvSpPr/>
          <p:nvPr/>
        </p:nvSpPr>
        <p:spPr>
          <a:xfrm rot="1661404">
            <a:off x="6892975" y="2988574"/>
            <a:ext cx="2358955" cy="228719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00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3" grpId="0" animBg="1"/>
      <p:bldP spid="54" grpId="0" animBg="1"/>
      <p:bldP spid="55" grpId="0" animBg="1"/>
      <p:bldP spid="57" grpId="0" animBg="1"/>
      <p:bldP spid="61" grpId="0" animBg="1"/>
      <p:bldP spid="2" grpId="0"/>
      <p:bldP spid="76" grpId="0"/>
      <p:bldP spid="4" grpId="0"/>
      <p:bldP spid="5" grpId="0"/>
      <p:bldP spid="79" grpId="0"/>
      <p:bldP spid="8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263352" y="1196752"/>
            <a:ext cx="11856640" cy="5256583"/>
          </a:xfrm>
        </p:spPr>
        <p:txBody>
          <a:bodyPr/>
          <a:lstStyle/>
          <a:p>
            <a:r>
              <a:rPr lang="en-US" dirty="0" smtClean="0"/>
              <a:t>Daily operation (Injections 7:00, 16:00  current between 280-320mA)</a:t>
            </a:r>
          </a:p>
          <a:p>
            <a:r>
              <a:rPr lang="en-US" dirty="0" smtClean="0"/>
              <a:t>Maintenance activities during shutdowns (active plan for repair – fixing magnets connection, valves connection replacement, short circuit in PFS removal etc.)</a:t>
            </a:r>
          </a:p>
          <a:p>
            <a:r>
              <a:rPr lang="en-US" dirty="0" smtClean="0"/>
              <a:t>Focus on beam stability</a:t>
            </a:r>
          </a:p>
          <a:p>
            <a:pPr marL="285750" indent="-285750">
              <a:buFont typeface="Wingdings" panose="05000000000000000000" pitchFamily="2" charset="2"/>
              <a:buChar char="J"/>
            </a:pPr>
            <a:r>
              <a:rPr lang="en-US" dirty="0" smtClean="0"/>
              <a:t>     Closed orbit correction improvement and </a:t>
            </a:r>
            <a:r>
              <a:rPr lang="en-US" dirty="0" err="1" smtClean="0"/>
              <a:t>Libera</a:t>
            </a:r>
            <a:r>
              <a:rPr lang="en-US" dirty="0" smtClean="0"/>
              <a:t> firmware and device server upgrade</a:t>
            </a:r>
          </a:p>
          <a:p>
            <a:pPr marL="285750" indent="-285750">
              <a:buFont typeface="Wingdings" panose="05000000000000000000" pitchFamily="2" charset="2"/>
              <a:buChar char=""/>
            </a:pPr>
            <a:r>
              <a:rPr lang="en-US" dirty="0" smtClean="0"/>
              <a:t>     Working on the python application for the orbit correction </a:t>
            </a:r>
          </a:p>
          <a:p>
            <a:pPr marL="285750" indent="-285750">
              <a:buFont typeface="Wingdings" panose="05000000000000000000" pitchFamily="2" charset="2"/>
              <a:buChar char=""/>
            </a:pPr>
            <a:r>
              <a:rPr lang="en-US" dirty="0" smtClean="0"/>
              <a:t>     Landau cavities tuning and instabilities </a:t>
            </a:r>
            <a:r>
              <a:rPr lang="en-US" dirty="0" err="1" smtClean="0"/>
              <a:t>supressing</a:t>
            </a:r>
            <a:r>
              <a:rPr lang="en-US" dirty="0" smtClean="0"/>
              <a:t> (ongoing)</a:t>
            </a:r>
          </a:p>
          <a:p>
            <a:pPr marL="285750" indent="-285750">
              <a:buFont typeface="Wingdings" panose="05000000000000000000" pitchFamily="2" charset="2"/>
              <a:buChar char="K"/>
            </a:pPr>
            <a:r>
              <a:rPr lang="en-US" dirty="0" smtClean="0"/>
              <a:t>     Suppressing impact of the UARPES, PHELIX &amp; XMCD EPUs on the beam position (ongoing)</a:t>
            </a:r>
          </a:p>
          <a:p>
            <a:pPr marL="285750" indent="-285750">
              <a:buFont typeface="Wingdings" panose="05000000000000000000" pitchFamily="2" charset="2"/>
              <a:buChar char="K"/>
            </a:pPr>
            <a:r>
              <a:rPr lang="en-US" dirty="0" smtClean="0"/>
              <a:t>     Installation of the FOFB</a:t>
            </a:r>
          </a:p>
          <a:p>
            <a:pPr marL="285750" indent="-285750">
              <a:buFont typeface="Wingdings" panose="05000000000000000000" pitchFamily="2" charset="2"/>
              <a:buChar char="K"/>
            </a:pPr>
            <a:r>
              <a:rPr lang="en-US" dirty="0" smtClean="0"/>
              <a:t>     Implementation of the tune feedback</a:t>
            </a:r>
          </a:p>
          <a:p>
            <a:r>
              <a:rPr lang="en-US" dirty="0" smtClean="0"/>
              <a:t>Installation and commissioning of the PINHOLE diagnostic beamline done</a:t>
            </a:r>
          </a:p>
          <a:p>
            <a:r>
              <a:rPr lang="en-US" dirty="0" smtClean="0"/>
              <a:t>The installation of the LUMOS diagnostic beamline is almost done, commissioning expected in the beginning of next year</a:t>
            </a:r>
          </a:p>
          <a:p>
            <a:r>
              <a:rPr lang="en-US" dirty="0" smtClean="0"/>
              <a:t>Equipment development (tune measurement device, LLRF test stand, heating unit controller, vacuum pump station)</a:t>
            </a:r>
            <a:endParaRPr lang="pl-PL" dirty="0" smtClean="0"/>
          </a:p>
          <a:p>
            <a:r>
              <a:rPr lang="pl-PL" dirty="0" smtClean="0"/>
              <a:t>Installation of the SOLABS FE</a:t>
            </a:r>
            <a:endParaRPr lang="en-US" dirty="0" smtClean="0"/>
          </a:p>
          <a:p>
            <a:r>
              <a:rPr lang="en-US" dirty="0" smtClean="0"/>
              <a:t>Redesign of the VK1 vacuum chamber for FTIR beamline</a:t>
            </a:r>
          </a:p>
          <a:p>
            <a:r>
              <a:rPr lang="en-US" dirty="0" smtClean="0"/>
              <a:t>From 2020 more shifts </a:t>
            </a:r>
            <a:r>
              <a:rPr lang="en-US" dirty="0" err="1" smtClean="0"/>
              <a:t>sheduled</a:t>
            </a:r>
            <a:r>
              <a:rPr lang="en-US" dirty="0" smtClean="0"/>
              <a:t> for users (40%) and machine development (50%).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ytuł 3"/>
          <p:cNvSpPr txBox="1">
            <a:spLocks/>
          </p:cNvSpPr>
          <p:nvPr/>
        </p:nvSpPr>
        <p:spPr bwMode="auto">
          <a:xfrm>
            <a:off x="6744072" y="270931"/>
            <a:ext cx="4896544" cy="5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altLang="pl-PL" sz="3200" dirty="0" smtClean="0">
                <a:solidFill>
                  <a:schemeClr val="bg1"/>
                </a:solidFill>
              </a:rPr>
              <a:t>SUMMARY &amp; PLANS</a:t>
            </a:r>
            <a:endParaRPr lang="pl-PL" altLang="pl-PL" sz="3200" dirty="0" smtClean="0">
              <a:solidFill>
                <a:schemeClr val="bg1"/>
              </a:solidFill>
            </a:endParaRPr>
          </a:p>
        </p:txBody>
      </p:sp>
      <p:sp>
        <p:nvSpPr>
          <p:cNvPr id="7" name="Symbol zastępczy stopki 4"/>
          <p:cNvSpPr>
            <a:spLocks noGrp="1"/>
          </p:cNvSpPr>
          <p:nvPr>
            <p:ph type="ftr" sz="quarter" idx="12"/>
          </p:nvPr>
        </p:nvSpPr>
        <p:spPr>
          <a:xfrm>
            <a:off x="191344" y="6617244"/>
            <a:ext cx="11027568" cy="196131"/>
          </a:xfrm>
        </p:spPr>
        <p:txBody>
          <a:bodyPr/>
          <a:lstStyle/>
          <a:p>
            <a:r>
              <a:rPr lang="pl-PL" dirty="0"/>
              <a:t>Adriana Wawrzyniak, </a:t>
            </a:r>
            <a:r>
              <a:rPr lang="pl-PL" dirty="0" smtClean="0"/>
              <a:t>Solaris  Status</a:t>
            </a:r>
            <a:r>
              <a:rPr lang="pl-PL" dirty="0"/>
              <a:t>, </a:t>
            </a:r>
            <a:r>
              <a:rPr lang="pl-PL" dirty="0" smtClean="0"/>
              <a:t>XXVII ESLS Workshop, 26-28.11.19, ALBA-CELLS, Barcelona, </a:t>
            </a:r>
            <a:r>
              <a:rPr lang="pl-PL" dirty="0" err="1" smtClean="0"/>
              <a:t>Spain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0457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343"/>
          <a:stretch/>
        </p:blipFill>
        <p:spPr>
          <a:xfrm>
            <a:off x="-96688" y="0"/>
            <a:ext cx="10346910" cy="7905742"/>
          </a:xfrm>
          <a:prstGeom prst="rect">
            <a:avLst/>
          </a:prstGeom>
        </p:spPr>
      </p:pic>
      <p:sp>
        <p:nvSpPr>
          <p:cNvPr id="10" name="Tytuł 3"/>
          <p:cNvSpPr txBox="1">
            <a:spLocks/>
          </p:cNvSpPr>
          <p:nvPr/>
        </p:nvSpPr>
        <p:spPr bwMode="auto">
          <a:xfrm>
            <a:off x="6744072" y="270931"/>
            <a:ext cx="4896544" cy="5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altLang="pl-PL" sz="3200" dirty="0" smtClean="0">
                <a:solidFill>
                  <a:schemeClr val="bg1"/>
                </a:solidFill>
              </a:rPr>
              <a:t>SOLARIS OVERVIEW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1775520" y="1429004"/>
            <a:ext cx="910150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mbria"/>
              </a:rPr>
              <a:t>PEEM/XAS</a:t>
            </a:r>
          </a:p>
        </p:txBody>
      </p:sp>
      <p:sp>
        <p:nvSpPr>
          <p:cNvPr id="17" name="TextBox 8"/>
          <p:cNvSpPr txBox="1"/>
          <p:nvPr/>
        </p:nvSpPr>
        <p:spPr>
          <a:xfrm>
            <a:off x="3503712" y="1242923"/>
            <a:ext cx="779180" cy="276999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mbria"/>
              </a:rPr>
              <a:t>U-ARPES</a:t>
            </a:r>
          </a:p>
        </p:txBody>
      </p:sp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8184232" y="1078288"/>
            <a:ext cx="3890513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b="1" dirty="0">
                <a:latin typeface="Cambria" pitchFamily="18" charset="0"/>
              </a:rPr>
              <a:t>600 MeV </a:t>
            </a:r>
            <a:r>
              <a:rPr lang="en-US" sz="1400" b="1" dirty="0" err="1">
                <a:latin typeface="Cambria" pitchFamily="18" charset="0"/>
              </a:rPr>
              <a:t>Linac</a:t>
            </a:r>
            <a:r>
              <a:rPr lang="en-US" sz="1400" b="1" dirty="0">
                <a:latin typeface="Cambria" pitchFamily="18" charset="0"/>
              </a:rPr>
              <a:t> with RF Thermionic Gun</a:t>
            </a:r>
          </a:p>
          <a:p>
            <a:pPr eaLnBrk="1" hangingPunct="1">
              <a:defRPr/>
            </a:pPr>
            <a:r>
              <a:rPr lang="en-US" sz="1400" b="1" dirty="0">
                <a:latin typeface="Cambria" pitchFamily="18" charset="0"/>
              </a:rPr>
              <a:t>6 accelerating structures combined in 3 units</a:t>
            </a:r>
          </a:p>
          <a:p>
            <a:pPr eaLnBrk="1" hangingPunct="1">
              <a:defRPr/>
            </a:pPr>
            <a:r>
              <a:rPr lang="en-US" sz="1400" b="1" dirty="0">
                <a:latin typeface="Cambria" pitchFamily="18" charset="0"/>
              </a:rPr>
              <a:t>Accelerating gradient 20 MeV/m</a:t>
            </a:r>
          </a:p>
          <a:p>
            <a:pPr eaLnBrk="1" hangingPunct="1">
              <a:defRPr/>
            </a:pPr>
            <a:r>
              <a:rPr lang="en-US" sz="1400" b="1" dirty="0">
                <a:latin typeface="Cambria" pitchFamily="18" charset="0"/>
              </a:rPr>
              <a:t>S-band – 2998.5 MHz</a:t>
            </a:r>
          </a:p>
          <a:p>
            <a:pPr eaLnBrk="1" hangingPunct="1">
              <a:defRPr/>
            </a:pPr>
            <a:r>
              <a:rPr lang="en-US" sz="1400" b="1" dirty="0">
                <a:latin typeface="Cambria" pitchFamily="18" charset="0"/>
              </a:rPr>
              <a:t>3 RF Units &amp; SLED cavities</a:t>
            </a:r>
          </a:p>
          <a:p>
            <a:pPr eaLnBrk="1" hangingPunct="1">
              <a:defRPr/>
            </a:pPr>
            <a:r>
              <a:rPr lang="en-US" sz="1400" b="1" dirty="0">
                <a:latin typeface="Cambria" pitchFamily="18" charset="0"/>
              </a:rPr>
              <a:t>In operation since Dec. 2014</a:t>
            </a: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8969122" y="2865350"/>
            <a:ext cx="3168352" cy="20313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1400" b="1" dirty="0">
                <a:latin typeface="Cambria" panose="02040503050406030204" pitchFamily="18" charset="0"/>
                <a:ea typeface="Cambria" panose="02040503050406030204" pitchFamily="18" charset="0"/>
              </a:rPr>
              <a:t>1.5GeV Storage ring </a:t>
            </a:r>
          </a:p>
          <a:p>
            <a:pPr eaLnBrk="1" hangingPunct="1">
              <a:defRPr/>
            </a:pPr>
            <a:r>
              <a:rPr lang="en-GB" sz="1400" b="1" dirty="0">
                <a:latin typeface="Cambria" panose="02040503050406030204" pitchFamily="18" charset="0"/>
                <a:ea typeface="Cambria" panose="02040503050406030204" pitchFamily="18" charset="0"/>
              </a:rPr>
              <a:t>12 DBA Cells – 96 m circ.</a:t>
            </a:r>
          </a:p>
          <a:p>
            <a:pPr eaLnBrk="1" hangingPunct="1">
              <a:defRPr/>
            </a:pPr>
            <a:r>
              <a:rPr lang="en-GB" sz="1400" b="1" dirty="0">
                <a:latin typeface="Cambria" panose="02040503050406030204" pitchFamily="18" charset="0"/>
                <a:ea typeface="Cambria" panose="02040503050406030204" pitchFamily="18" charset="0"/>
              </a:rPr>
              <a:t>Space for ID’s (10 sections) ~ 3.5 m</a:t>
            </a:r>
            <a:endParaRPr lang="pl-PL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defRPr/>
            </a:pPr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straight</a:t>
            </a:r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sections</a:t>
            </a:r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</a:rPr>
              <a:t> for </a:t>
            </a:r>
            <a:r>
              <a:rPr lang="pl-PL" sz="1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IDs</a:t>
            </a:r>
            <a:endParaRPr lang="pl-PL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</a:rPr>
              <a:t>100 MHz RF system</a:t>
            </a:r>
          </a:p>
          <a:p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</a:rPr>
              <a:t>300 MHz </a:t>
            </a:r>
            <a:r>
              <a:rPr lang="pl-PL" sz="1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Landau</a:t>
            </a:r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1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Cavities</a:t>
            </a:r>
            <a:endParaRPr lang="pl-PL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1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Injection</a:t>
            </a:r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</a:rPr>
              <a:t> dipole </a:t>
            </a:r>
            <a:r>
              <a:rPr lang="pl-PL" sz="1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kicker</a:t>
            </a:r>
            <a:endParaRPr lang="pl-PL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14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Ramping</a:t>
            </a:r>
            <a:endParaRPr lang="pl-PL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</a:rPr>
              <a:t>In </a:t>
            </a:r>
            <a:r>
              <a:rPr lang="pl-PL" sz="1400" b="1" dirty="0" err="1">
                <a:latin typeface="Cambria" panose="02040503050406030204" pitchFamily="18" charset="0"/>
                <a:ea typeface="Cambria" panose="02040503050406030204" pitchFamily="18" charset="0"/>
              </a:rPr>
              <a:t>operation</a:t>
            </a:r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1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since</a:t>
            </a:r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</a:rPr>
              <a:t> May 2015</a:t>
            </a:r>
          </a:p>
        </p:txBody>
      </p:sp>
      <p:sp>
        <p:nvSpPr>
          <p:cNvPr id="26" name="TextBox 8"/>
          <p:cNvSpPr txBox="1"/>
          <p:nvPr/>
        </p:nvSpPr>
        <p:spPr>
          <a:xfrm>
            <a:off x="5375920" y="1700808"/>
            <a:ext cx="686606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mbria"/>
              </a:rPr>
              <a:t>PHELIX</a:t>
            </a:r>
          </a:p>
        </p:txBody>
      </p:sp>
      <p:sp>
        <p:nvSpPr>
          <p:cNvPr id="28" name="TextBox 8"/>
          <p:cNvSpPr txBox="1"/>
          <p:nvPr/>
        </p:nvSpPr>
        <p:spPr>
          <a:xfrm>
            <a:off x="975338" y="1534772"/>
            <a:ext cx="586444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mbria"/>
              </a:rPr>
              <a:t>XMCD</a:t>
            </a:r>
          </a:p>
        </p:txBody>
      </p:sp>
      <p:sp>
        <p:nvSpPr>
          <p:cNvPr id="29" name="Symbol zastępczy numeru slajdu 10"/>
          <p:cNvSpPr txBox="1">
            <a:spLocks/>
          </p:cNvSpPr>
          <p:nvPr/>
        </p:nvSpPr>
        <p:spPr>
          <a:xfrm>
            <a:off x="8426896" y="6597352"/>
            <a:ext cx="2133600" cy="47625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l-PL" sz="1100" i="0" kern="120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720E424E-72E2-4F3D-9A35-18DEE1C52DCA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r>
              <a:rPr lang="en-US" smtClean="0">
                <a:solidFill>
                  <a:srgbClr val="FFFFFF"/>
                </a:solidFill>
              </a:rPr>
              <a:t>/26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1" name="Picture 2" descr="C:\Users\Ada\Pictures\Od NOKIA Lumia 610 NFC\Z aparatu\WP_0010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1099741"/>
            <a:ext cx="1898748" cy="14240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2881499"/>
            <a:ext cx="2665371" cy="19990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8"/>
          <p:cNvSpPr txBox="1"/>
          <p:nvPr/>
        </p:nvSpPr>
        <p:spPr>
          <a:xfrm>
            <a:off x="1287899" y="5184765"/>
            <a:ext cx="80502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1200" dirty="0" smtClean="0">
                <a:latin typeface="Cambria"/>
              </a:rPr>
              <a:t>PINHOLE</a:t>
            </a:r>
            <a:endParaRPr lang="en-US" sz="1200" dirty="0">
              <a:latin typeface="Cambria"/>
            </a:endParaRPr>
          </a:p>
        </p:txBody>
      </p:sp>
      <p:sp>
        <p:nvSpPr>
          <p:cNvPr id="23" name="TextBox 8"/>
          <p:cNvSpPr txBox="1"/>
          <p:nvPr/>
        </p:nvSpPr>
        <p:spPr>
          <a:xfrm>
            <a:off x="2639616" y="5478438"/>
            <a:ext cx="666336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  <a:latin typeface="Cambria"/>
              </a:rPr>
              <a:t>LUMOS</a:t>
            </a:r>
            <a:endParaRPr lang="en-US" sz="1200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16" name="Symbol zastępczy stopki 4"/>
          <p:cNvSpPr>
            <a:spLocks noGrp="1"/>
          </p:cNvSpPr>
          <p:nvPr>
            <p:ph type="ftr" sz="quarter" idx="12"/>
          </p:nvPr>
        </p:nvSpPr>
        <p:spPr>
          <a:xfrm>
            <a:off x="191344" y="6617244"/>
            <a:ext cx="11027568" cy="196131"/>
          </a:xfrm>
        </p:spPr>
        <p:txBody>
          <a:bodyPr/>
          <a:lstStyle/>
          <a:p>
            <a:r>
              <a:rPr lang="pl-PL" dirty="0"/>
              <a:t>Adriana Wawrzyniak, </a:t>
            </a:r>
            <a:r>
              <a:rPr lang="pl-PL" dirty="0" smtClean="0"/>
              <a:t>Solaris  Status</a:t>
            </a:r>
            <a:r>
              <a:rPr lang="pl-PL" dirty="0"/>
              <a:t>, </a:t>
            </a:r>
            <a:r>
              <a:rPr lang="pl-PL" dirty="0" smtClean="0"/>
              <a:t>XXVII ESLS Workshop, 26-28.11.19, ALBA-CELLS, Barcelona, </a:t>
            </a:r>
            <a:r>
              <a:rPr lang="pl-PL" dirty="0" err="1" smtClean="0"/>
              <a:t>Spain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9392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6" grpId="0" animBg="1"/>
      <p:bldP spid="28" grpId="0" animBg="1"/>
      <p:bldP spid="19" grpId="0" animBg="1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ytuł 3"/>
          <p:cNvSpPr>
            <a:spLocks noGrp="1"/>
          </p:cNvSpPr>
          <p:nvPr>
            <p:ph type="title"/>
          </p:nvPr>
        </p:nvSpPr>
        <p:spPr bwMode="auto">
          <a:xfrm>
            <a:off x="2036762" y="2852936"/>
            <a:ext cx="10155238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sz="5400" dirty="0" err="1" smtClean="0">
                <a:latin typeface="Cambria" panose="02040503050406030204" pitchFamily="18" charset="0"/>
              </a:rPr>
              <a:t>Thank</a:t>
            </a:r>
            <a:r>
              <a:rPr lang="pl-PL" sz="5400" dirty="0" smtClean="0">
                <a:latin typeface="Cambria" panose="02040503050406030204" pitchFamily="18" charset="0"/>
              </a:rPr>
              <a:t> </a:t>
            </a:r>
            <a:r>
              <a:rPr lang="pl-PL" sz="5400" dirty="0" err="1" smtClean="0">
                <a:latin typeface="Cambria" panose="02040503050406030204" pitchFamily="18" charset="0"/>
              </a:rPr>
              <a:t>you</a:t>
            </a:r>
            <a:r>
              <a:rPr lang="pl-PL" sz="5400" dirty="0">
                <a:latin typeface="Cambria" panose="02040503050406030204" pitchFamily="18" charset="0"/>
              </a:rPr>
              <a:t> !</a:t>
            </a:r>
            <a:r>
              <a:rPr lang="pl-PL" sz="5400" dirty="0" smtClean="0">
                <a:latin typeface="Cambria" panose="02040503050406030204" pitchFamily="18" charset="0"/>
              </a:rPr>
              <a:t> </a:t>
            </a:r>
            <a:endParaRPr lang="pl-PL" altLang="pl-PL" sz="5400" dirty="0" smtClean="0">
              <a:latin typeface="Cambria" panose="02040503050406030204" pitchFamily="18" charset="0"/>
            </a:endParaRPr>
          </a:p>
        </p:txBody>
      </p:sp>
      <p:sp>
        <p:nvSpPr>
          <p:cNvPr id="2051" name="Symbol zastępczy tekstu 4"/>
          <p:cNvSpPr>
            <a:spLocks noGrp="1"/>
          </p:cNvSpPr>
          <p:nvPr>
            <p:ph type="body" sz="quarter" idx="10"/>
          </p:nvPr>
        </p:nvSpPr>
        <p:spPr bwMode="auto">
          <a:xfrm>
            <a:off x="911424" y="5733256"/>
            <a:ext cx="10155238" cy="71917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pl-PL" altLang="pl-PL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National</a:t>
            </a:r>
            <a:r>
              <a:rPr lang="pl-PL" altLang="pl-PL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Synchrotron </a:t>
            </a:r>
            <a:r>
              <a:rPr lang="pl-PL" altLang="pl-PL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Radiation</a:t>
            </a:r>
            <a:r>
              <a:rPr lang="pl-PL" altLang="pl-PL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Center SOLARIS</a:t>
            </a:r>
          </a:p>
          <a:p>
            <a:r>
              <a:rPr lang="pl-PL" dirty="0" smtClean="0">
                <a:latin typeface="Cambria" panose="02040503050406030204" pitchFamily="18" charset="0"/>
              </a:rPr>
              <a:t>Kraków</a:t>
            </a:r>
            <a:r>
              <a:rPr lang="fr-FR" dirty="0">
                <a:latin typeface="Cambria" panose="02040503050406030204" pitchFamily="18" charset="0"/>
              </a:rPr>
              <a:t>, </a:t>
            </a:r>
            <a:r>
              <a:rPr lang="pl-PL" dirty="0" smtClean="0">
                <a:latin typeface="Cambria" panose="02040503050406030204" pitchFamily="18" charset="0"/>
              </a:rPr>
              <a:t>10.06.19</a:t>
            </a:r>
            <a:endParaRPr lang="fr-FR" dirty="0">
              <a:latin typeface="Cambria" panose="020405030504060302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348880"/>
            <a:ext cx="5590412" cy="4175555"/>
          </a:xfrm>
          <a:prstGeom prst="rect">
            <a:avLst/>
          </a:prstGeom>
        </p:spPr>
      </p:pic>
      <p:pic>
        <p:nvPicPr>
          <p:cNvPr id="3074" name="Picture 2" descr="Naklejka Dziękuję w różnych język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2183831"/>
            <a:ext cx="4880459" cy="354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85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972880" y="4674623"/>
            <a:ext cx="2929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 err="1">
                <a:latin typeface="Cambria" pitchFamily="18" charset="0"/>
              </a:rPr>
              <a:t>Optics</a:t>
            </a:r>
            <a:r>
              <a:rPr lang="pl-PL" sz="1200" b="1" dirty="0">
                <a:latin typeface="Cambria" pitchFamily="18" charset="0"/>
              </a:rPr>
              <a:t> design  by S.C. Leemann - MAXIV</a:t>
            </a:r>
          </a:p>
        </p:txBody>
      </p:sp>
      <p:sp>
        <p:nvSpPr>
          <p:cNvPr id="8" name="Prostokąt 10"/>
          <p:cNvSpPr/>
          <p:nvPr/>
        </p:nvSpPr>
        <p:spPr>
          <a:xfrm>
            <a:off x="1538402" y="6320354"/>
            <a:ext cx="6588621" cy="276999"/>
          </a:xfrm>
          <a:prstGeom prst="rect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pl-PL" sz="12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MAXIV </a:t>
            </a:r>
            <a:r>
              <a:rPr lang="pl-PL" sz="1200" dirty="0" err="1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Facility</a:t>
            </a:r>
            <a:r>
              <a:rPr lang="pl-PL" sz="12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, DDR, </a:t>
            </a:r>
            <a:r>
              <a:rPr lang="pl-PL" sz="1200" dirty="0">
                <a:latin typeface="Cambria" pitchFamily="18" charset="0"/>
                <a:cs typeface="Times New Roman"/>
              </a:rPr>
              <a:t>§</a:t>
            </a:r>
            <a:r>
              <a:rPr lang="pl-PL" sz="1200" dirty="0">
                <a:latin typeface="Cambria" pitchFamily="18" charset="0"/>
              </a:rPr>
              <a:t> 3, </a:t>
            </a:r>
            <a:r>
              <a:rPr lang="en-US" sz="1200" dirty="0"/>
              <a:t>http://www.maxlab.lu.se/maxlab/max4/DDR</a:t>
            </a:r>
            <a:r>
              <a:rPr lang="pl-PL" sz="1200" dirty="0"/>
              <a:t>_</a:t>
            </a:r>
            <a:r>
              <a:rPr lang="en-US" sz="1200" dirty="0"/>
              <a:t>public</a:t>
            </a:r>
            <a:endParaRPr lang="pl-PL" sz="1200" dirty="0">
              <a:solidFill>
                <a:schemeClr val="tx2">
                  <a:lumMod val="75000"/>
                </a:schemeClr>
              </a:solidFill>
              <a:latin typeface="Cambria" pitchFamily="18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25096"/>
            <a:ext cx="3821178" cy="2953397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631504" y="1155764"/>
            <a:ext cx="2808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>
                <a:solidFill>
                  <a:srgbClr val="003399"/>
                </a:solidFill>
                <a:latin typeface="Cambria" pitchFamily="18" charset="0"/>
              </a:rPr>
              <a:t>Storage Ring Lattice</a:t>
            </a:r>
          </a:p>
        </p:txBody>
      </p:sp>
      <p:sp>
        <p:nvSpPr>
          <p:cNvPr id="15" name="Tytuł 3"/>
          <p:cNvSpPr txBox="1">
            <a:spLocks/>
          </p:cNvSpPr>
          <p:nvPr/>
        </p:nvSpPr>
        <p:spPr bwMode="auto">
          <a:xfrm>
            <a:off x="5159896" y="270931"/>
            <a:ext cx="6480720" cy="5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altLang="pl-PL" sz="3200" dirty="0" smtClean="0">
                <a:solidFill>
                  <a:schemeClr val="bg1"/>
                </a:solidFill>
              </a:rPr>
              <a:t>STORAGE RING PARAMETERS</a:t>
            </a:r>
          </a:p>
        </p:txBody>
      </p:sp>
      <p:sp>
        <p:nvSpPr>
          <p:cNvPr id="16" name="Symbol zastępczy stopki 4"/>
          <p:cNvSpPr>
            <a:spLocks noGrp="1"/>
          </p:cNvSpPr>
          <p:nvPr>
            <p:ph type="ftr" sz="quarter" idx="12"/>
          </p:nvPr>
        </p:nvSpPr>
        <p:spPr>
          <a:xfrm>
            <a:off x="191344" y="6617244"/>
            <a:ext cx="11027568" cy="196131"/>
          </a:xfrm>
        </p:spPr>
        <p:txBody>
          <a:bodyPr/>
          <a:lstStyle/>
          <a:p>
            <a:r>
              <a:rPr lang="pl-PL" dirty="0"/>
              <a:t>Adriana Wawrzyniak, </a:t>
            </a:r>
            <a:r>
              <a:rPr lang="pl-PL" dirty="0" smtClean="0"/>
              <a:t>Solaris  Status</a:t>
            </a:r>
            <a:r>
              <a:rPr lang="pl-PL" dirty="0"/>
              <a:t>, </a:t>
            </a:r>
            <a:r>
              <a:rPr lang="pl-PL" dirty="0" smtClean="0"/>
              <a:t>XXVII ESLS Workshop, 26-28.11.19, ALBA-CELLS, Barcelona, </a:t>
            </a:r>
            <a:r>
              <a:rPr lang="pl-PL" dirty="0" err="1" smtClean="0"/>
              <a:t>Spain</a:t>
            </a:r>
            <a:endParaRPr lang="pl-PL" dirty="0"/>
          </a:p>
        </p:txBody>
      </p:sp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927831"/>
              </p:ext>
            </p:extLst>
          </p:nvPr>
        </p:nvGraphicFramePr>
        <p:xfrm>
          <a:off x="6791400" y="1974438"/>
          <a:ext cx="5400600" cy="454794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376264"/>
                <a:gridCol w="1440160"/>
                <a:gridCol w="1584176"/>
              </a:tblGrid>
              <a:tr h="4495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GB" sz="1400" dirty="0">
                          <a:effectLst/>
                        </a:rPr>
                        <a:t>Parameter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Designed 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Measured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290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Energy 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1.5 GeV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1.45 </a:t>
                      </a:r>
                      <a:r>
                        <a:rPr lang="en-US" sz="1400" dirty="0">
                          <a:effectLst/>
                        </a:rPr>
                        <a:t>±</a:t>
                      </a:r>
                      <a:r>
                        <a:rPr lang="en-GB" sz="1400" dirty="0" smtClean="0">
                          <a:effectLst/>
                        </a:rPr>
                        <a:t>0.</a:t>
                      </a:r>
                      <a:r>
                        <a:rPr lang="pl-PL" sz="1400" dirty="0" smtClean="0">
                          <a:effectLst/>
                        </a:rPr>
                        <a:t>0</a:t>
                      </a:r>
                      <a:r>
                        <a:rPr lang="en-GB" sz="1400" dirty="0" smtClean="0">
                          <a:effectLst/>
                        </a:rPr>
                        <a:t>5 </a:t>
                      </a:r>
                      <a:r>
                        <a:rPr lang="en-GB" sz="1400" dirty="0">
                          <a:effectLst/>
                        </a:rPr>
                        <a:t>GeV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0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Max. Current 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500 mA 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320</a:t>
                      </a:r>
                      <a:r>
                        <a:rPr lang="pl-PL" sz="1400" baseline="0" dirty="0" smtClean="0">
                          <a:effectLst/>
                        </a:rPr>
                        <a:t> </a:t>
                      </a:r>
                      <a:r>
                        <a:rPr lang="pl-PL" sz="1400" baseline="0" dirty="0" err="1" smtClean="0">
                          <a:effectLst/>
                        </a:rPr>
                        <a:t>mA</a:t>
                      </a:r>
                      <a:r>
                        <a:rPr lang="pl-PL" sz="1400" baseline="0" dirty="0" smtClean="0">
                          <a:effectLst/>
                        </a:rPr>
                        <a:t> (</a:t>
                      </a:r>
                      <a:r>
                        <a:rPr lang="pl-PL" sz="1400" baseline="0" dirty="0" err="1" smtClean="0">
                          <a:effectLst/>
                        </a:rPr>
                        <a:t>op</a:t>
                      </a:r>
                      <a:r>
                        <a:rPr lang="pl-PL" sz="1400" baseline="0" dirty="0" smtClean="0">
                          <a:effectLst/>
                        </a:rPr>
                        <a:t>)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0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 err="1">
                          <a:effectLst/>
                        </a:rPr>
                        <a:t>Harmonic</a:t>
                      </a:r>
                      <a:r>
                        <a:rPr lang="pl-PL" sz="1400" dirty="0">
                          <a:effectLst/>
                        </a:rPr>
                        <a:t> </a:t>
                      </a:r>
                      <a:r>
                        <a:rPr lang="pl-PL" sz="1400" dirty="0" err="1">
                          <a:effectLst/>
                        </a:rPr>
                        <a:t>number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pl-PL" sz="1400">
                          <a:effectLst/>
                        </a:rPr>
                        <a:t>32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32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0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Natural </a:t>
                      </a:r>
                      <a:r>
                        <a:rPr lang="pl-PL" sz="1400" dirty="0" err="1">
                          <a:effectLst/>
                        </a:rPr>
                        <a:t>emittance</a:t>
                      </a:r>
                      <a:r>
                        <a:rPr lang="pl-PL" sz="1400" dirty="0">
                          <a:effectLst/>
                        </a:rPr>
                        <a:t> (</a:t>
                      </a:r>
                      <a:r>
                        <a:rPr lang="pl-PL" sz="1400" dirty="0" err="1">
                          <a:effectLst/>
                        </a:rPr>
                        <a:t>bare</a:t>
                      </a:r>
                      <a:r>
                        <a:rPr lang="pl-PL" sz="1400" dirty="0">
                          <a:effectLst/>
                        </a:rPr>
                        <a:t> </a:t>
                      </a:r>
                      <a:r>
                        <a:rPr lang="pl-PL" sz="1400" dirty="0" err="1">
                          <a:effectLst/>
                        </a:rPr>
                        <a:t>lattice</a:t>
                      </a:r>
                      <a:r>
                        <a:rPr lang="pl-PL" sz="1400" dirty="0">
                          <a:effectLst/>
                        </a:rPr>
                        <a:t>)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5.982 </a:t>
                      </a:r>
                      <a:r>
                        <a:rPr lang="pl-PL" sz="1400" dirty="0" err="1">
                          <a:effectLst/>
                        </a:rPr>
                        <a:t>nmrad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7.5</a:t>
                      </a:r>
                      <a:r>
                        <a:rPr lang="en-GB" sz="140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±</a:t>
                      </a:r>
                      <a:r>
                        <a:rPr lang="pl-PL" sz="1400" dirty="0" smtClean="0">
                          <a:effectLst/>
                        </a:rPr>
                        <a:t>1</a:t>
                      </a:r>
                      <a:r>
                        <a:rPr lang="en-GB" sz="1400" dirty="0" smtClean="0">
                          <a:effectLst/>
                        </a:rPr>
                        <a:t>.</a:t>
                      </a:r>
                      <a:r>
                        <a:rPr lang="pl-PL" sz="1400" dirty="0" smtClean="0">
                          <a:effectLst/>
                        </a:rPr>
                        <a:t>5</a:t>
                      </a:r>
                      <a:r>
                        <a:rPr lang="en-GB" sz="1400" dirty="0" smtClean="0">
                          <a:effectLst/>
                        </a:rPr>
                        <a:t> </a:t>
                      </a:r>
                      <a:r>
                        <a:rPr lang="pl-PL" sz="1400" dirty="0" smtClean="0">
                          <a:effectLst/>
                        </a:rPr>
                        <a:t>  </a:t>
                      </a:r>
                      <a:r>
                        <a:rPr lang="pl-PL" sz="1400" dirty="0" err="1">
                          <a:effectLst/>
                        </a:rPr>
                        <a:t>nmrad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0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 err="1">
                          <a:effectLst/>
                        </a:rPr>
                        <a:t>Coupling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1 %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pl-PL" sz="1400">
                          <a:effectLst/>
                        </a:rPr>
                        <a:t>0.83 %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82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 err="1">
                          <a:effectLst/>
                        </a:rPr>
                        <a:t>Tune</a:t>
                      </a:r>
                      <a:r>
                        <a:rPr lang="pl-PL" sz="1400" dirty="0">
                          <a:effectLst/>
                        </a:rPr>
                        <a:t> </a:t>
                      </a:r>
                      <a:r>
                        <a:rPr lang="el-GR" sz="1400" dirty="0">
                          <a:effectLst/>
                        </a:rPr>
                        <a:t>ν</a:t>
                      </a:r>
                      <a:r>
                        <a:rPr lang="pl-PL" sz="1400" baseline="-25000" dirty="0">
                          <a:effectLst/>
                        </a:rPr>
                        <a:t>x</a:t>
                      </a:r>
                      <a:r>
                        <a:rPr lang="pl-PL" sz="1400" dirty="0">
                          <a:effectLst/>
                        </a:rPr>
                        <a:t>, </a:t>
                      </a:r>
                      <a:r>
                        <a:rPr lang="el-GR" sz="1400" dirty="0">
                          <a:effectLst/>
                        </a:rPr>
                        <a:t>ν</a:t>
                      </a:r>
                      <a:r>
                        <a:rPr lang="pl-PL" sz="1400" baseline="-25000" dirty="0">
                          <a:effectLst/>
                        </a:rPr>
                        <a:t>y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11.22, 3.15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pl-PL" sz="1400">
                          <a:effectLst/>
                        </a:rPr>
                        <a:t>11.22, 3.15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76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pl-PL" sz="1400">
                          <a:effectLst/>
                        </a:rPr>
                        <a:t>Corrected chromaticity  </a:t>
                      </a:r>
                      <a:r>
                        <a:rPr lang="en-US" sz="1400">
                          <a:effectLst/>
                        </a:rPr>
                        <a:t>ξ</a:t>
                      </a:r>
                      <a:r>
                        <a:rPr lang="pl-PL" sz="1400" baseline="-25000">
                          <a:effectLst/>
                        </a:rPr>
                        <a:t>x</a:t>
                      </a:r>
                      <a:r>
                        <a:rPr lang="pl-PL" sz="1400">
                          <a:effectLst/>
                        </a:rPr>
                        <a:t>, </a:t>
                      </a:r>
                      <a:r>
                        <a:rPr lang="en-US" sz="1400">
                          <a:effectLst/>
                        </a:rPr>
                        <a:t>ξ</a:t>
                      </a:r>
                      <a:r>
                        <a:rPr lang="pl-PL" sz="1400" baseline="-25000">
                          <a:effectLst/>
                        </a:rPr>
                        <a:t>y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+2,+2 ; +1, +1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+1.4, +1.6;+0.9,+0.9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99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Energy loss/turn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114.1 </a:t>
                      </a:r>
                      <a:r>
                        <a:rPr lang="pl-PL" sz="1400" dirty="0" err="1">
                          <a:effectLst/>
                        </a:rPr>
                        <a:t>keV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103.7 ±12.3 </a:t>
                      </a:r>
                      <a:r>
                        <a:rPr lang="en-US" sz="1400" dirty="0" err="1">
                          <a:effectLst/>
                        </a:rPr>
                        <a:t>keV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99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Momentum acceptance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4%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3.7± (0.3)%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99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Synchronous phase 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168</a:t>
                      </a:r>
                      <a:r>
                        <a:rPr lang="en-US" sz="1400" baseline="30000">
                          <a:effectLst/>
                        </a:rPr>
                        <a:t>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167.4</a:t>
                      </a:r>
                      <a:r>
                        <a:rPr lang="pl-PL" sz="1400" baseline="30000" dirty="0">
                          <a:effectLst/>
                        </a:rPr>
                        <a:t>o </a:t>
                      </a:r>
                      <a:r>
                        <a:rPr lang="pl-PL" sz="1400" dirty="0">
                          <a:effectLst/>
                        </a:rPr>
                        <a:t>± 2.7</a:t>
                      </a:r>
                      <a:r>
                        <a:rPr lang="pl-PL" sz="1400" baseline="30000" dirty="0">
                          <a:effectLst/>
                        </a:rPr>
                        <a:t>o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99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Synchrotron tune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0.00239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0.00228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99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Physical acceptance  </a:t>
                      </a:r>
                      <a:r>
                        <a:rPr lang="en-US" sz="1400" dirty="0" smtClean="0">
                          <a:effectLst/>
                        </a:rPr>
                        <a:t>h/v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18 /4 mmrad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15.68/3.77 </a:t>
                      </a:r>
                      <a:r>
                        <a:rPr lang="en-US" sz="1400" dirty="0" err="1">
                          <a:effectLst/>
                        </a:rPr>
                        <a:t>mmrad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99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Lifetime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13h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23</a:t>
                      </a:r>
                      <a:r>
                        <a:rPr lang="pl-PL" sz="1400" baseline="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h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986" y="3374017"/>
            <a:ext cx="4551223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1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Operation</a:t>
            </a:r>
            <a:r>
              <a:rPr lang="pl-PL" dirty="0" smtClean="0"/>
              <a:t> </a:t>
            </a:r>
            <a:r>
              <a:rPr lang="pl-PL" dirty="0" err="1" smtClean="0"/>
              <a:t>statistics</a:t>
            </a:r>
            <a:r>
              <a:rPr lang="pl-PL" dirty="0" smtClean="0"/>
              <a:t> in 2019</a:t>
            </a:r>
            <a:endParaRPr lang="en-GB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415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3"/>
          <p:cNvSpPr txBox="1">
            <a:spLocks/>
          </p:cNvSpPr>
          <p:nvPr/>
        </p:nvSpPr>
        <p:spPr bwMode="auto">
          <a:xfrm>
            <a:off x="6120444" y="279565"/>
            <a:ext cx="4896544" cy="5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altLang="pl-PL" sz="3200" dirty="0" smtClean="0">
                <a:solidFill>
                  <a:schemeClr val="bg1"/>
                </a:solidFill>
              </a:rPr>
              <a:t> OPERATION IN 2019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91344" y="1970113"/>
            <a:ext cx="48245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 smtClean="0">
                <a:latin typeface="Cambria" panose="02040503050406030204" pitchFamily="18" charset="0"/>
              </a:rPr>
              <a:t>2 Shifts from Tue to Fri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 smtClean="0">
                <a:latin typeface="Cambria" panose="02040503050406030204" pitchFamily="18" charset="0"/>
              </a:rPr>
              <a:t>2 operators on shift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 smtClean="0">
                <a:latin typeface="Cambria" panose="02040503050406030204" pitchFamily="18" charset="0"/>
              </a:rPr>
              <a:t>From October shifts 7:00-15:00; 14:</a:t>
            </a:r>
            <a:r>
              <a:rPr lang="pl-PL" dirty="0" smtClean="0">
                <a:latin typeface="Cambria" panose="02040503050406030204" pitchFamily="18" charset="0"/>
              </a:rPr>
              <a:t>0</a:t>
            </a:r>
            <a:r>
              <a:rPr lang="en-GB" dirty="0" smtClean="0">
                <a:latin typeface="Cambria" panose="02040503050406030204" pitchFamily="18" charset="0"/>
              </a:rPr>
              <a:t>0-22:</a:t>
            </a:r>
            <a:r>
              <a:rPr lang="pl-PL" dirty="0" smtClean="0">
                <a:latin typeface="Cambria" panose="02040503050406030204" pitchFamily="18" charset="0"/>
              </a:rPr>
              <a:t>0</a:t>
            </a:r>
            <a:r>
              <a:rPr lang="en-GB" dirty="0" smtClean="0">
                <a:latin typeface="Cambria" panose="02040503050406030204" pitchFamily="18" charset="0"/>
              </a:rPr>
              <a:t>0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dirty="0">
                <a:latin typeface="Cambria" panose="02040503050406030204" pitchFamily="18" charset="0"/>
              </a:rPr>
              <a:t>2</a:t>
            </a:r>
            <a:r>
              <a:rPr lang="en-GB" dirty="0" smtClean="0">
                <a:latin typeface="Cambria" panose="02040503050406030204" pitchFamily="18" charset="0"/>
              </a:rPr>
              <a:t> Injection per day 7:00; 1</a:t>
            </a:r>
            <a:r>
              <a:rPr lang="pl-PL" dirty="0">
                <a:latin typeface="Cambria" panose="02040503050406030204" pitchFamily="18" charset="0"/>
              </a:rPr>
              <a:t>6</a:t>
            </a:r>
            <a:r>
              <a:rPr lang="en-GB" dirty="0" smtClean="0">
                <a:latin typeface="Cambria" panose="02040503050406030204" pitchFamily="18" charset="0"/>
              </a:rPr>
              <a:t>:00;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 smtClean="0">
                <a:latin typeface="Cambria" panose="02040503050406030204" pitchFamily="18" charset="0"/>
              </a:rPr>
              <a:t>On call duties and extra hours during night shifts and Saturdays</a:t>
            </a:r>
          </a:p>
        </p:txBody>
      </p:sp>
      <p:sp>
        <p:nvSpPr>
          <p:cNvPr id="11" name="Tytuł 2"/>
          <p:cNvSpPr txBox="1">
            <a:spLocks/>
          </p:cNvSpPr>
          <p:nvPr/>
        </p:nvSpPr>
        <p:spPr>
          <a:xfrm>
            <a:off x="359804" y="4293096"/>
            <a:ext cx="1152128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dirty="0" smtClean="0"/>
              <a:t>Time </a:t>
            </a:r>
            <a:r>
              <a:rPr lang="pl-PL" dirty="0" err="1" smtClean="0"/>
              <a:t>distribution</a:t>
            </a:r>
            <a:r>
              <a:rPr lang="pl-PL" dirty="0" smtClean="0"/>
              <a:t> </a:t>
            </a:r>
            <a:r>
              <a:rPr lang="pl-PL" dirty="0" err="1" smtClean="0"/>
              <a:t>between</a:t>
            </a:r>
            <a:r>
              <a:rPr lang="pl-PL" dirty="0" smtClean="0"/>
              <a:t> </a:t>
            </a:r>
            <a:r>
              <a:rPr lang="pl-PL" dirty="0" err="1" smtClean="0"/>
              <a:t>machine</a:t>
            </a:r>
            <a:r>
              <a:rPr lang="pl-PL" dirty="0" smtClean="0"/>
              <a:t> and </a:t>
            </a:r>
            <a:r>
              <a:rPr lang="pl-PL" dirty="0" err="1" smtClean="0"/>
              <a:t>beamlines</a:t>
            </a:r>
            <a:r>
              <a:rPr lang="pl-PL" dirty="0" smtClean="0"/>
              <a:t> </a:t>
            </a:r>
            <a:r>
              <a:rPr lang="pl-PL" dirty="0" err="1" smtClean="0"/>
              <a:t>studies</a:t>
            </a:r>
            <a:endParaRPr lang="en-GB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23495" y="1303732"/>
            <a:ext cx="5688632" cy="749446"/>
          </a:xfrm>
        </p:spPr>
        <p:txBody>
          <a:bodyPr>
            <a:noAutofit/>
          </a:bodyPr>
          <a:lstStyle/>
          <a:p>
            <a:r>
              <a:rPr lang="pl-PL" dirty="0" smtClean="0"/>
              <a:t>2008 h </a:t>
            </a:r>
            <a:r>
              <a:rPr lang="pl-PL" dirty="0"/>
              <a:t>for </a:t>
            </a:r>
            <a:r>
              <a:rPr lang="pl-PL" dirty="0" err="1"/>
              <a:t>Beamlines</a:t>
            </a:r>
            <a:r>
              <a:rPr lang="pl-PL" dirty="0"/>
              <a:t> and </a:t>
            </a:r>
            <a:r>
              <a:rPr lang="pl-PL" dirty="0" smtClean="0"/>
              <a:t>522 h </a:t>
            </a:r>
            <a:r>
              <a:rPr lang="pl-PL" dirty="0"/>
              <a:t>for </a:t>
            </a:r>
            <a:r>
              <a:rPr lang="pl-PL" dirty="0" err="1"/>
              <a:t>machine</a:t>
            </a:r>
            <a:r>
              <a:rPr lang="pl-PL" dirty="0"/>
              <a:t> </a:t>
            </a:r>
            <a:r>
              <a:rPr lang="pl-PL" dirty="0" err="1"/>
              <a:t>studies</a:t>
            </a:r>
            <a:r>
              <a:rPr lang="pl-PL" dirty="0"/>
              <a:t>. In </a:t>
            </a:r>
            <a:r>
              <a:rPr lang="pl-PL" dirty="0" err="1"/>
              <a:t>total</a:t>
            </a:r>
            <a:r>
              <a:rPr lang="pl-PL" dirty="0"/>
              <a:t> </a:t>
            </a:r>
            <a:r>
              <a:rPr lang="pl-PL" dirty="0" smtClean="0"/>
              <a:t>2530h/</a:t>
            </a:r>
            <a:r>
              <a:rPr lang="pl-PL" dirty="0" err="1" smtClean="0"/>
              <a:t>year</a:t>
            </a:r>
            <a:r>
              <a:rPr lang="pl-PL" dirty="0" smtClean="0"/>
              <a:t> </a:t>
            </a:r>
            <a:r>
              <a:rPr lang="pl-PL" dirty="0"/>
              <a:t>of </a:t>
            </a:r>
            <a:r>
              <a:rPr lang="pl-PL" dirty="0" err="1"/>
              <a:t>machine</a:t>
            </a:r>
            <a:r>
              <a:rPr lang="pl-PL" dirty="0"/>
              <a:t> </a:t>
            </a:r>
            <a:r>
              <a:rPr lang="pl-PL" dirty="0" err="1"/>
              <a:t>operation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graphicFrame>
        <p:nvGraphicFramePr>
          <p:cNvPr id="13" name="Diagram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5334187"/>
              </p:ext>
            </p:extLst>
          </p:nvPr>
        </p:nvGraphicFramePr>
        <p:xfrm>
          <a:off x="767407" y="4622448"/>
          <a:ext cx="10141949" cy="2157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Symbol zastępczy stopki 4"/>
          <p:cNvSpPr>
            <a:spLocks noGrp="1"/>
          </p:cNvSpPr>
          <p:nvPr>
            <p:ph type="ftr" sz="quarter" idx="12"/>
          </p:nvPr>
        </p:nvSpPr>
        <p:spPr>
          <a:xfrm>
            <a:off x="191344" y="6617244"/>
            <a:ext cx="11027568" cy="196131"/>
          </a:xfrm>
        </p:spPr>
        <p:txBody>
          <a:bodyPr/>
          <a:lstStyle/>
          <a:p>
            <a:r>
              <a:rPr lang="pl-PL" dirty="0"/>
              <a:t>Adriana Wawrzyniak, </a:t>
            </a:r>
            <a:r>
              <a:rPr lang="pl-PL" dirty="0" smtClean="0"/>
              <a:t>Solaris  Status</a:t>
            </a:r>
            <a:r>
              <a:rPr lang="pl-PL" dirty="0"/>
              <a:t>, </a:t>
            </a:r>
            <a:r>
              <a:rPr lang="pl-PL" dirty="0" smtClean="0"/>
              <a:t>XXVII ESLS Workshop, 26-28.11.19, ALBA-CELLS, Barcelona, </a:t>
            </a:r>
            <a:r>
              <a:rPr lang="pl-PL" dirty="0" err="1" smtClean="0"/>
              <a:t>Spain</a:t>
            </a: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405" y="1052736"/>
            <a:ext cx="6783595" cy="330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9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3"/>
          <p:cNvSpPr txBox="1">
            <a:spLocks/>
          </p:cNvSpPr>
          <p:nvPr/>
        </p:nvSpPr>
        <p:spPr bwMode="auto">
          <a:xfrm>
            <a:off x="6120444" y="197679"/>
            <a:ext cx="4896544" cy="5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sz="3600" dirty="0" smtClean="0">
                <a:solidFill>
                  <a:schemeClr val="bg1"/>
                </a:solidFill>
                <a:latin typeface="Cambria" panose="02040503050406030204" pitchFamily="18" charset="0"/>
              </a:rPr>
              <a:t>AVAILABLILITY</a:t>
            </a:r>
            <a:endParaRPr lang="pl-PL" altLang="pl-PL" sz="3600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7354313" cy="56277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ytuł 2"/>
              <p:cNvSpPr>
                <a:spLocks noGrp="1"/>
              </p:cNvSpPr>
              <p:nvPr>
                <p:ph type="title"/>
              </p:nvPr>
            </p:nvSpPr>
            <p:spPr>
              <a:xfrm>
                <a:off x="1487488" y="1230213"/>
                <a:ext cx="11521280" cy="365125"/>
              </a:xfrm>
            </p:spPr>
            <p:txBody>
              <a:bodyPr>
                <a:normAutofit fontScale="90000"/>
              </a:bodyPr>
              <a:lstStyle/>
              <a:p>
                <a:r>
                  <a:rPr lang="pl-PL" dirty="0" smtClean="0"/>
                  <a:t>Availability=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b="1" i="1" smtClean="0">
                            <a:latin typeface="Cambria Math" panose="02040503050406030204" pitchFamily="18" charset="0"/>
                          </a:rPr>
                          <m:t>𝑫𝒆𝒍𝒊𝒗𝒆𝒓𝒆𝒅</m:t>
                        </m:r>
                        <m:r>
                          <a:rPr lang="pl-PL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l-PL" b="1" i="1" smtClean="0">
                            <a:latin typeface="Cambria Math" panose="02040503050406030204" pitchFamily="18" charset="0"/>
                          </a:rPr>
                          <m:t>𝒕𝒊𝒎𝒆</m:t>
                        </m:r>
                      </m:num>
                      <m:den>
                        <m:r>
                          <a:rPr lang="pl-PL" b="1" i="1" smtClean="0">
                            <a:latin typeface="Cambria Math" panose="02040503050406030204" pitchFamily="18" charset="0"/>
                          </a:rPr>
                          <m:t>𝑺𝒄𝒉𝒆𝒅𝒖𝒍𝒆𝒅</m:t>
                        </m:r>
                        <m:r>
                          <a:rPr lang="pl-PL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l-PL" b="1" i="1" smtClean="0">
                            <a:latin typeface="Cambria Math" panose="02040503050406030204" pitchFamily="18" charset="0"/>
                          </a:rPr>
                          <m:t>𝒕𝒊𝒎𝒆</m:t>
                        </m:r>
                      </m:den>
                    </m:f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Tytu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487488" y="1230213"/>
                <a:ext cx="11521280" cy="365125"/>
              </a:xfrm>
              <a:blipFill rotWithShape="0">
                <a:blip r:embed="rId3"/>
                <a:stretch>
                  <a:fillRect l="-265" t="-5000"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576045"/>
              </p:ext>
            </p:extLst>
          </p:nvPr>
        </p:nvGraphicFramePr>
        <p:xfrm>
          <a:off x="7104112" y="1580098"/>
          <a:ext cx="4896544" cy="16117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5700"/>
                <a:gridCol w="1436588"/>
                <a:gridCol w="1152128"/>
                <a:gridCol w="1152128"/>
              </a:tblGrid>
              <a:tr h="1520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20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000" b="1" dirty="0" err="1">
                          <a:effectLst/>
                        </a:rPr>
                        <a:t>Availability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000" b="1" dirty="0" smtClean="0">
                          <a:effectLst/>
                        </a:rPr>
                        <a:t>MTBF [</a:t>
                      </a:r>
                      <a:r>
                        <a:rPr lang="pl-PL" sz="2000" b="1" dirty="0">
                          <a:effectLst/>
                        </a:rPr>
                        <a:t>h]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000" b="1" dirty="0" smtClean="0">
                          <a:effectLst/>
                        </a:rPr>
                        <a:t>MTTR[h</a:t>
                      </a:r>
                      <a:r>
                        <a:rPr lang="pl-PL" sz="2000" b="1" dirty="0">
                          <a:effectLst/>
                        </a:rPr>
                        <a:t>]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50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800" b="1" dirty="0">
                          <a:effectLst/>
                        </a:rPr>
                        <a:t>2018</a:t>
                      </a:r>
                      <a:endParaRPr lang="en-GB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800" b="1" dirty="0">
                          <a:effectLst/>
                        </a:rPr>
                        <a:t>90.4%</a:t>
                      </a:r>
                      <a:endParaRPr lang="en-GB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800" b="1" dirty="0">
                          <a:effectLst/>
                        </a:rPr>
                        <a:t>16.3</a:t>
                      </a:r>
                      <a:endParaRPr lang="en-GB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800" b="1" dirty="0">
                          <a:effectLst/>
                        </a:rPr>
                        <a:t>1.5</a:t>
                      </a:r>
                      <a:endParaRPr lang="en-GB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655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pl-PL" sz="2800" b="1" kern="1200" dirty="0">
                          <a:effectLst/>
                        </a:rPr>
                        <a:t>2019</a:t>
                      </a:r>
                      <a:endParaRPr lang="en-GB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pl-PL" sz="2800" b="1" kern="1200" dirty="0" smtClean="0">
                          <a:effectLst/>
                        </a:rPr>
                        <a:t>91.9%</a:t>
                      </a:r>
                      <a:endParaRPr lang="en-GB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pl-PL" sz="2800" b="1" kern="1200" dirty="0" smtClean="0">
                          <a:effectLst/>
                        </a:rPr>
                        <a:t>23.6</a:t>
                      </a:r>
                      <a:endParaRPr lang="en-GB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pl-PL" sz="2800" b="1" kern="1200" dirty="0" smtClean="0">
                          <a:effectLst/>
                        </a:rPr>
                        <a:t>1.7</a:t>
                      </a:r>
                      <a:endParaRPr lang="en-GB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Symbol zastępczy stopki 4"/>
          <p:cNvSpPr>
            <a:spLocks noGrp="1"/>
          </p:cNvSpPr>
          <p:nvPr>
            <p:ph type="ftr" sz="quarter" idx="12"/>
          </p:nvPr>
        </p:nvSpPr>
        <p:spPr>
          <a:xfrm>
            <a:off x="191344" y="6617244"/>
            <a:ext cx="11027568" cy="196131"/>
          </a:xfrm>
        </p:spPr>
        <p:txBody>
          <a:bodyPr/>
          <a:lstStyle/>
          <a:p>
            <a:r>
              <a:rPr lang="pl-PL" dirty="0"/>
              <a:t>Adriana Wawrzyniak, </a:t>
            </a:r>
            <a:r>
              <a:rPr lang="pl-PL" dirty="0" smtClean="0"/>
              <a:t>Solaris  Status</a:t>
            </a:r>
            <a:r>
              <a:rPr lang="pl-PL" dirty="0"/>
              <a:t>, </a:t>
            </a:r>
            <a:r>
              <a:rPr lang="pl-PL" dirty="0" smtClean="0"/>
              <a:t>XXVII ESLS Workshop, 26-28.11.19, ALBA-CELLS, Barcelona, </a:t>
            </a:r>
            <a:r>
              <a:rPr lang="pl-PL" dirty="0" err="1" smtClean="0"/>
              <a:t>Spain</a:t>
            </a:r>
            <a:endParaRPr lang="pl-PL" dirty="0"/>
          </a:p>
        </p:txBody>
      </p:sp>
      <p:sp>
        <p:nvSpPr>
          <p:cNvPr id="2" name="Prostokąt 1"/>
          <p:cNvSpPr/>
          <p:nvPr/>
        </p:nvSpPr>
        <p:spPr>
          <a:xfrm>
            <a:off x="7283876" y="3748688"/>
            <a:ext cx="4608512" cy="255454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Reliability of UPS</a:t>
            </a:r>
            <a:r>
              <a:rPr lang="pl-PL" sz="20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AU" sz="2000" dirty="0">
                <a:solidFill>
                  <a:srgbClr val="000000"/>
                </a:solidFill>
                <a:latin typeface="Calibri" pitchFamily="34" charset="0"/>
              </a:rPr>
              <a:t>with maintenance periods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: </a:t>
            </a:r>
            <a:r>
              <a:rPr lang="pl-PL" sz="2000" b="1" dirty="0">
                <a:solidFill>
                  <a:srgbClr val="000000"/>
                </a:solidFill>
                <a:latin typeface="Calibri" pitchFamily="34" charset="0"/>
              </a:rPr>
              <a:t>99,39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</a:rPr>
              <a:t>%</a:t>
            </a:r>
            <a:endParaRPr lang="en-US" sz="20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Reliability of UPS</a:t>
            </a:r>
            <a:r>
              <a:rPr lang="pl-PL" sz="20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AU" sz="2000" dirty="0">
                <a:solidFill>
                  <a:srgbClr val="000000"/>
                </a:solidFill>
                <a:latin typeface="Calibri" pitchFamily="34" charset="0"/>
              </a:rPr>
              <a:t>with</a:t>
            </a:r>
            <a:r>
              <a:rPr lang="pl-PL" sz="2000" dirty="0">
                <a:solidFill>
                  <a:srgbClr val="000000"/>
                </a:solidFill>
                <a:latin typeface="Calibri" pitchFamily="34" charset="0"/>
              </a:rPr>
              <a:t>out</a:t>
            </a:r>
            <a:r>
              <a:rPr lang="en-AU" sz="2000" dirty="0">
                <a:solidFill>
                  <a:srgbClr val="000000"/>
                </a:solidFill>
                <a:latin typeface="Calibri" pitchFamily="34" charset="0"/>
              </a:rPr>
              <a:t> maintenance periods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: </a:t>
            </a:r>
            <a:r>
              <a:rPr lang="pl-PL" sz="2000" b="1" dirty="0">
                <a:solidFill>
                  <a:srgbClr val="000000"/>
                </a:solidFill>
                <a:latin typeface="Calibri" pitchFamily="34" charset="0"/>
              </a:rPr>
              <a:t>99,42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</a:rPr>
              <a:t>%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	</a:t>
            </a:r>
          </a:p>
          <a:p>
            <a:pPr eaLnBrk="1" hangingPunct="1">
              <a:defRPr/>
            </a:pPr>
            <a:r>
              <a:rPr lang="en-AU" sz="2000" dirty="0">
                <a:solidFill>
                  <a:srgbClr val="000000"/>
                </a:solidFill>
                <a:latin typeface="Calibri" pitchFamily="34" charset="0"/>
              </a:rPr>
              <a:t>Reliability of electrical system with maintenance periods: </a:t>
            </a:r>
            <a:r>
              <a:rPr lang="en-AU" sz="2000" b="1" dirty="0">
                <a:solidFill>
                  <a:srgbClr val="000000"/>
                </a:solidFill>
                <a:latin typeface="Calibri" pitchFamily="34" charset="0"/>
              </a:rPr>
              <a:t>9</a:t>
            </a:r>
            <a:r>
              <a:rPr lang="pl-PL" sz="2000" b="1" dirty="0">
                <a:solidFill>
                  <a:srgbClr val="000000"/>
                </a:solidFill>
                <a:latin typeface="Calibri" pitchFamily="34" charset="0"/>
              </a:rPr>
              <a:t>7</a:t>
            </a:r>
            <a:r>
              <a:rPr lang="en-AU" sz="2000" b="1" dirty="0">
                <a:solidFill>
                  <a:srgbClr val="000000"/>
                </a:solidFill>
                <a:latin typeface="Calibri" pitchFamily="34" charset="0"/>
              </a:rPr>
              <a:t>,</a:t>
            </a:r>
            <a:r>
              <a:rPr lang="pl-PL" sz="2000" b="1" dirty="0">
                <a:solidFill>
                  <a:srgbClr val="000000"/>
                </a:solidFill>
                <a:latin typeface="Calibri" pitchFamily="34" charset="0"/>
              </a:rPr>
              <a:t>95</a:t>
            </a:r>
            <a:r>
              <a:rPr lang="en-AU" sz="2000" b="1" dirty="0" smtClean="0">
                <a:solidFill>
                  <a:srgbClr val="000000"/>
                </a:solidFill>
                <a:latin typeface="Calibri" pitchFamily="34" charset="0"/>
              </a:rPr>
              <a:t>%</a:t>
            </a:r>
            <a:endParaRPr lang="pl-PL" sz="20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en-AU" sz="2000" u="sng" dirty="0">
                <a:solidFill>
                  <a:srgbClr val="000000"/>
                </a:solidFill>
                <a:latin typeface="Calibri" pitchFamily="34" charset="0"/>
              </a:rPr>
              <a:t>Reliability of electrical system wit</a:t>
            </a:r>
            <a:r>
              <a:rPr lang="pl-PL" sz="2000" u="sng" dirty="0" err="1">
                <a:solidFill>
                  <a:srgbClr val="000000"/>
                </a:solidFill>
                <a:latin typeface="Calibri" pitchFamily="34" charset="0"/>
              </a:rPr>
              <a:t>hout</a:t>
            </a:r>
            <a:r>
              <a:rPr lang="en-AU" sz="2000" u="sng" dirty="0">
                <a:solidFill>
                  <a:srgbClr val="000000"/>
                </a:solidFill>
                <a:latin typeface="Calibri" pitchFamily="34" charset="0"/>
              </a:rPr>
              <a:t> maintenance periods: </a:t>
            </a:r>
            <a:r>
              <a:rPr lang="en-AU" sz="2000" b="1" u="sng" dirty="0">
                <a:solidFill>
                  <a:srgbClr val="000000"/>
                </a:solidFill>
                <a:latin typeface="Calibri" pitchFamily="34" charset="0"/>
              </a:rPr>
              <a:t>9</a:t>
            </a:r>
            <a:r>
              <a:rPr lang="pl-PL" sz="2000" b="1" u="sng" dirty="0">
                <a:solidFill>
                  <a:srgbClr val="000000"/>
                </a:solidFill>
                <a:latin typeface="Calibri" pitchFamily="34" charset="0"/>
              </a:rPr>
              <a:t>9</a:t>
            </a:r>
            <a:r>
              <a:rPr lang="en-AU" sz="2000" b="1" u="sng" dirty="0">
                <a:solidFill>
                  <a:srgbClr val="000000"/>
                </a:solidFill>
                <a:latin typeface="Calibri" pitchFamily="34" charset="0"/>
              </a:rPr>
              <a:t>,</a:t>
            </a:r>
            <a:r>
              <a:rPr lang="pl-PL" sz="2000" b="1" u="sng" dirty="0">
                <a:solidFill>
                  <a:srgbClr val="000000"/>
                </a:solidFill>
                <a:latin typeface="Calibri" pitchFamily="34" charset="0"/>
              </a:rPr>
              <a:t>18</a:t>
            </a:r>
            <a:r>
              <a:rPr lang="en-AU" sz="2000" b="1" u="sng" dirty="0">
                <a:solidFill>
                  <a:srgbClr val="000000"/>
                </a:solidFill>
                <a:latin typeface="Calibri" pitchFamily="34" charset="0"/>
              </a:rPr>
              <a:t>%</a:t>
            </a:r>
            <a:endParaRPr lang="pl-PL" sz="2000" b="1" u="sng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41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ytuł 3"/>
          <p:cNvSpPr txBox="1">
            <a:spLocks/>
          </p:cNvSpPr>
          <p:nvPr/>
        </p:nvSpPr>
        <p:spPr bwMode="auto">
          <a:xfrm>
            <a:off x="5231904" y="272097"/>
            <a:ext cx="7128792" cy="5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altLang="pl-PL" sz="3200" dirty="0" smtClean="0">
                <a:solidFill>
                  <a:schemeClr val="bg1"/>
                </a:solidFill>
              </a:rPr>
              <a:t>AV</a:t>
            </a:r>
            <a:r>
              <a:rPr lang="pl-PL" altLang="pl-PL" sz="3200" dirty="0" smtClean="0">
                <a:solidFill>
                  <a:schemeClr val="bg1"/>
                </a:solidFill>
              </a:rPr>
              <a:t>E</a:t>
            </a:r>
            <a:r>
              <a:rPr lang="en-US" altLang="pl-PL" sz="3200" dirty="0">
                <a:solidFill>
                  <a:schemeClr val="bg1"/>
                </a:solidFill>
              </a:rPr>
              <a:t>RAGE </a:t>
            </a:r>
            <a:r>
              <a:rPr lang="en-US" altLang="pl-PL" sz="3200" dirty="0" smtClean="0">
                <a:solidFill>
                  <a:schemeClr val="bg1"/>
                </a:solidFill>
              </a:rPr>
              <a:t>CURRENT</a:t>
            </a:r>
            <a:r>
              <a:rPr lang="pl-PL" altLang="pl-PL" sz="3200" dirty="0" smtClean="0">
                <a:solidFill>
                  <a:schemeClr val="bg1"/>
                </a:solidFill>
              </a:rPr>
              <a:t> </a:t>
            </a:r>
            <a:r>
              <a:rPr lang="en-US" altLang="pl-PL" sz="3200" dirty="0" smtClean="0">
                <a:solidFill>
                  <a:schemeClr val="bg1"/>
                </a:solidFill>
              </a:rPr>
              <a:t>DELIVERED</a:t>
            </a:r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1628800"/>
            <a:ext cx="6022339" cy="4608513"/>
          </a:xfr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5912308" cy="4149080"/>
          </a:xfrm>
          <a:prstGeom prst="rect">
            <a:avLst/>
          </a:prstGeom>
        </p:spPr>
      </p:pic>
      <p:sp>
        <p:nvSpPr>
          <p:cNvPr id="12" name="Symbol zastępczy stopki 4"/>
          <p:cNvSpPr>
            <a:spLocks noGrp="1"/>
          </p:cNvSpPr>
          <p:nvPr>
            <p:ph type="ftr" sz="quarter" idx="12"/>
          </p:nvPr>
        </p:nvSpPr>
        <p:spPr>
          <a:xfrm>
            <a:off x="191344" y="6617244"/>
            <a:ext cx="11027568" cy="196131"/>
          </a:xfrm>
        </p:spPr>
        <p:txBody>
          <a:bodyPr/>
          <a:lstStyle/>
          <a:p>
            <a:r>
              <a:rPr lang="pl-PL" dirty="0"/>
              <a:t>Adriana Wawrzyniak, </a:t>
            </a:r>
            <a:r>
              <a:rPr lang="pl-PL" dirty="0" smtClean="0"/>
              <a:t>Solaris  Status</a:t>
            </a:r>
            <a:r>
              <a:rPr lang="pl-PL" dirty="0"/>
              <a:t>, </a:t>
            </a:r>
            <a:r>
              <a:rPr lang="pl-PL" dirty="0" smtClean="0"/>
              <a:t>XXVII ESLS Workshop, 26-28.11.19, ALBA-CELLS, Barcelona, </a:t>
            </a:r>
            <a:r>
              <a:rPr lang="pl-PL" dirty="0" err="1" smtClean="0"/>
              <a:t>Spain</a:t>
            </a: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92" y="1052736"/>
            <a:ext cx="10704512" cy="542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1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3"/>
          <p:cNvSpPr txBox="1">
            <a:spLocks/>
          </p:cNvSpPr>
          <p:nvPr/>
        </p:nvSpPr>
        <p:spPr bwMode="auto">
          <a:xfrm>
            <a:off x="5951984" y="233493"/>
            <a:ext cx="7128792" cy="5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l-PL" altLang="pl-PL" sz="3200" dirty="0" smtClean="0">
                <a:solidFill>
                  <a:schemeClr val="bg1"/>
                </a:solidFill>
              </a:rPr>
              <a:t>MAIN FAILURES</a:t>
            </a:r>
            <a:endParaRPr lang="pl-PL" altLang="pl-PL" sz="32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8" name="Chart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8462548"/>
              </p:ext>
            </p:extLst>
          </p:nvPr>
        </p:nvGraphicFramePr>
        <p:xfrm>
          <a:off x="191344" y="1525434"/>
          <a:ext cx="6120680" cy="5030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1202122"/>
              </p:ext>
            </p:extLst>
          </p:nvPr>
        </p:nvGraphicFramePr>
        <p:xfrm>
          <a:off x="6384032" y="1916832"/>
          <a:ext cx="5629512" cy="4563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Symbol zastępczy stopki 4"/>
          <p:cNvSpPr>
            <a:spLocks noGrp="1"/>
          </p:cNvSpPr>
          <p:nvPr>
            <p:ph type="ftr" sz="quarter" idx="12"/>
          </p:nvPr>
        </p:nvSpPr>
        <p:spPr>
          <a:xfrm>
            <a:off x="191344" y="6617244"/>
            <a:ext cx="11027568" cy="196131"/>
          </a:xfrm>
        </p:spPr>
        <p:txBody>
          <a:bodyPr/>
          <a:lstStyle/>
          <a:p>
            <a:r>
              <a:rPr lang="pl-PL" dirty="0"/>
              <a:t>Adriana Wawrzyniak, </a:t>
            </a:r>
            <a:r>
              <a:rPr lang="pl-PL" dirty="0" smtClean="0"/>
              <a:t>Solaris  Status</a:t>
            </a:r>
            <a:r>
              <a:rPr lang="pl-PL" dirty="0"/>
              <a:t>, </a:t>
            </a:r>
            <a:r>
              <a:rPr lang="pl-PL" dirty="0" smtClean="0"/>
              <a:t>XXVII ESLS Workshop, 26-28.11.19, ALBA-CELLS, Barcelona, </a:t>
            </a:r>
            <a:r>
              <a:rPr lang="pl-PL" dirty="0" err="1" smtClean="0"/>
              <a:t>Spain</a:t>
            </a:r>
            <a:endParaRPr lang="pl-PL" dirty="0"/>
          </a:p>
        </p:txBody>
      </p:sp>
      <p:sp>
        <p:nvSpPr>
          <p:cNvPr id="2" name="pole tekstowe 1"/>
          <p:cNvSpPr txBox="1"/>
          <p:nvPr/>
        </p:nvSpPr>
        <p:spPr>
          <a:xfrm>
            <a:off x="7824192" y="1318224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Failures</a:t>
            </a:r>
            <a:r>
              <a:rPr lang="pl-PL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by </a:t>
            </a:r>
            <a:r>
              <a:rPr lang="pl-PL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number</a:t>
            </a:r>
            <a:endParaRPr lang="en-GB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927920" y="1375514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Failures</a:t>
            </a:r>
            <a:r>
              <a:rPr lang="pl-PL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by </a:t>
            </a:r>
            <a:r>
              <a:rPr lang="pl-PL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time</a:t>
            </a:r>
            <a:endParaRPr lang="en-GB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7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domyślny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_UJ_SOLARIS_EN_16_9_stopka" id="{F28367CD-796D-4D3B-97C3-586ED800D10A}" vid="{968B9E25-9FEC-467D-A756-477C78F560C9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prezentacja_UJ_SOLARIS_EN_16_9_stopka</Template>
  <TotalTime>18497</TotalTime>
  <Words>2773</Words>
  <Application>Microsoft Office PowerPoint</Application>
  <PresentationFormat>Panoramiczny</PresentationFormat>
  <Paragraphs>428</Paragraphs>
  <Slides>30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40" baseType="lpstr">
      <vt:lpstr>ＭＳ Ｐゴシック</vt:lpstr>
      <vt:lpstr>Arial</vt:lpstr>
      <vt:lpstr>Calibri</vt:lpstr>
      <vt:lpstr>Calibri Light</vt:lpstr>
      <vt:lpstr>Cambria</vt:lpstr>
      <vt:lpstr>Cambria Math</vt:lpstr>
      <vt:lpstr>Tahoma</vt:lpstr>
      <vt:lpstr>Times New Roman</vt:lpstr>
      <vt:lpstr>Wingdings</vt:lpstr>
      <vt:lpstr>Projekt domyślny</vt:lpstr>
      <vt:lpstr>Solaris Status</vt:lpstr>
      <vt:lpstr>Prezentacja programu PowerPoint</vt:lpstr>
      <vt:lpstr>Prezentacja programu PowerPoint</vt:lpstr>
      <vt:lpstr>Prezentacja programu PowerPoint</vt:lpstr>
      <vt:lpstr>Operation statistics in 2019</vt:lpstr>
      <vt:lpstr>2008 h for Beamlines and 522 h for machine studies. In total 2530h/year of machine operation </vt:lpstr>
      <vt:lpstr>Availability=(Delivered time)/(Scheduled time)</vt:lpstr>
      <vt:lpstr>Prezentacja programu PowerPoint</vt:lpstr>
      <vt:lpstr>Prezentacja programu PowerPoint</vt:lpstr>
      <vt:lpstr>Main Failures </vt:lpstr>
      <vt:lpstr>Main failures</vt:lpstr>
      <vt:lpstr>Prezentacja programu PowerPoint</vt:lpstr>
      <vt:lpstr>                               Beam instabilities </vt:lpstr>
      <vt:lpstr>Prezentacja programu PowerPoint</vt:lpstr>
      <vt:lpstr>SQFi  Last Failure</vt:lpstr>
      <vt:lpstr>Prezentacja programu PowerPoint</vt:lpstr>
      <vt:lpstr>New Installations</vt:lpstr>
      <vt:lpstr>SOLARIS diagnostic beamlines</vt:lpstr>
      <vt:lpstr>PINHOLE diagnostic beamline </vt:lpstr>
      <vt:lpstr>LUMOS diagnostic beamline  </vt:lpstr>
      <vt:lpstr>PHELIX FE commissioning</vt:lpstr>
      <vt:lpstr>XMCD UVC installation</vt:lpstr>
      <vt:lpstr>XMCD FE Installation                                                                                            Undulator Installation</vt:lpstr>
      <vt:lpstr>XMCD FE Degassing up to Heat Absorber</vt:lpstr>
      <vt:lpstr>VAC Projects: Construction of Solaris pumping unit (2018/2019)</vt:lpstr>
      <vt:lpstr>VAC Projects: Sophisticated bake-out Heating Unit Controller for synchrotron application (2017)</vt:lpstr>
      <vt:lpstr>Prezentacja programu PowerPoint</vt:lpstr>
      <vt:lpstr>Prezentacja programu PowerPoint</vt:lpstr>
      <vt:lpstr>Prezentacja programu PowerPoint</vt:lpstr>
      <vt:lpstr>Thank you 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Adriana Wawrzyniak</dc:creator>
  <cp:lastModifiedBy>Adriana Wawrzyniak</cp:lastModifiedBy>
  <cp:revision>220</cp:revision>
  <cp:lastPrinted>1601-01-01T00:00:00Z</cp:lastPrinted>
  <dcterms:created xsi:type="dcterms:W3CDTF">2018-09-13T14:48:32Z</dcterms:created>
  <dcterms:modified xsi:type="dcterms:W3CDTF">2019-11-28T14:43:26Z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9</vt:i4>
  </property>
</Properties>
</file>