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73" r:id="rId4"/>
    <p:sldId id="258" r:id="rId5"/>
    <p:sldId id="259" r:id="rId6"/>
    <p:sldId id="261" r:id="rId7"/>
    <p:sldId id="262" r:id="rId8"/>
    <p:sldId id="264" r:id="rId9"/>
    <p:sldId id="265" r:id="rId10"/>
    <p:sldId id="270" r:id="rId11"/>
    <p:sldId id="271" r:id="rId12"/>
    <p:sldId id="277" r:id="rId13"/>
    <p:sldId id="272" r:id="rId14"/>
    <p:sldId id="278" r:id="rId15"/>
    <p:sldId id="276" r:id="rId16"/>
    <p:sldId id="266" r:id="rId17"/>
    <p:sldId id="267" r:id="rId18"/>
    <p:sldId id="268" r:id="rId19"/>
    <p:sldId id="275" r:id="rId20"/>
    <p:sldId id="269" r:id="rId21"/>
    <p:sldId id="279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Book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Book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Book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Book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Book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Book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Book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Book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Book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97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00355-07B5-4216-9393-A14C7AB213AC}" type="datetimeFigureOut">
              <a:rPr lang="en-GB" smtClean="0"/>
              <a:t>28/11/2019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B0B93-0D5E-48CC-B352-4D765868B0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9115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B0B93-0D5E-48CC-B352-4D765868B09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13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B0B93-0D5E-48CC-B352-4D765868B09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804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B0B93-0D5E-48CC-B352-4D765868B09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015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B0B93-0D5E-48CC-B352-4D765868B09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515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B0B93-0D5E-48CC-B352-4D765868B09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411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B0B93-0D5E-48CC-B352-4D765868B09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432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B0B93-0D5E-48CC-B352-4D765868B09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223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800" dirty="0"/>
          </a:p>
        </p:txBody>
      </p:sp>
      <p:pic>
        <p:nvPicPr>
          <p:cNvPr id="13" name="image2.jpeg" descr="MAX logga1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9070" y="1988840"/>
            <a:ext cx="8753860" cy="210921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8494589" y="6233243"/>
            <a:ext cx="243011" cy="246217"/>
          </a:xfrm>
          <a:prstGeom prst="rect">
            <a:avLst/>
          </a:prstGeom>
        </p:spPr>
        <p:txBody>
          <a:bodyPr/>
          <a:lstStyle/>
          <a:p>
            <a:fld id="{4F1BDF64-4EAB-4396-9BC5-FD4B22146D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70363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609600" y="1319665"/>
            <a:ext cx="5386917" cy="855211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4F1BDF64-4EAB-4396-9BC5-FD4B22146D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028415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4F1BDF64-4EAB-4396-9BC5-FD4B22146D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474252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xfrm>
            <a:off x="609601" y="0"/>
            <a:ext cx="4011087" cy="14351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body" idx="1"/>
          </p:nvPr>
        </p:nvSpPr>
        <p:spPr>
          <a:xfrm>
            <a:off x="4766733" y="273050"/>
            <a:ext cx="6815667" cy="65849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83771" indent="-326571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4F1BDF64-4EAB-4396-9BC5-FD4B22146D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878390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3" cy="56673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2389717" y="5367337"/>
            <a:ext cx="7315203" cy="80486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/>
            </a:lvl1pPr>
            <a:lvl2pPr marL="0" indent="0">
              <a:buSzTx/>
              <a:buFontTx/>
              <a:buNone/>
              <a:defRPr sz="1400"/>
            </a:lvl2pPr>
            <a:lvl3pPr marL="0" indent="0">
              <a:buSzTx/>
              <a:buFontTx/>
              <a:buNone/>
              <a:defRPr sz="1400"/>
            </a:lvl3pPr>
            <a:lvl4pPr marL="0" indent="0">
              <a:buSzTx/>
              <a:buFontTx/>
              <a:buNone/>
              <a:defRPr sz="1400"/>
            </a:lvl4pPr>
            <a:lvl5pPr marL="0" indent="0">
              <a:buSzTx/>
              <a:buFontTx/>
              <a:buNone/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4F1BDF64-4EAB-4396-9BC5-FD4B22146D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230006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4F1BDF64-4EAB-4396-9BC5-FD4B22146D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423780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xfrm>
            <a:off x="8839200" y="1"/>
            <a:ext cx="2743200" cy="61261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idx="1"/>
          </p:nvPr>
        </p:nvSpPr>
        <p:spPr>
          <a:xfrm>
            <a:off x="609600" y="274638"/>
            <a:ext cx="8026400" cy="65833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4F1BDF64-4EAB-4396-9BC5-FD4B22146D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940379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44715" y="6375401"/>
            <a:ext cx="1242485" cy="288925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1007534" y="1"/>
            <a:ext cx="10121900" cy="1317625"/>
          </a:xfrm>
          <a:prstGeom prst="rect">
            <a:avLst/>
          </a:prstGeom>
        </p:spPr>
        <p:txBody>
          <a:bodyPr lIns="50800" tIns="50800" rIns="50800" bIns="50800"/>
          <a:lstStyle>
            <a:lvl1pPr marR="40639" indent="40639" algn="ctr" defTabSz="457200">
              <a:lnSpc>
                <a:spcPct val="93000"/>
              </a:lnSpc>
              <a:defRPr>
                <a:solidFill>
                  <a:srgbClr val="807F84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idx="1"/>
          </p:nvPr>
        </p:nvSpPr>
        <p:spPr>
          <a:xfrm>
            <a:off x="1007534" y="1600200"/>
            <a:ext cx="10121900" cy="5257800"/>
          </a:xfrm>
          <a:prstGeom prst="rect">
            <a:avLst/>
          </a:prstGeom>
        </p:spPr>
        <p:txBody>
          <a:bodyPr lIns="50800" tIns="50800" rIns="50800" bIns="50800"/>
          <a:lstStyle>
            <a:lvl1pPr marL="342900" marR="40639" indent="-302259" defTabSz="457200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342900" marR="40639" indent="-302259" defTabSz="457200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342900" marR="40639" indent="-302259" defTabSz="457200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342900" marR="40639" indent="-302259" defTabSz="457200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42900" marR="40639" indent="-302259" defTabSz="457200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sldNum" sz="quarter" idx="2"/>
          </p:nvPr>
        </p:nvSpPr>
        <p:spPr>
          <a:xfrm>
            <a:off x="8494589" y="6233243"/>
            <a:ext cx="243011" cy="246217"/>
          </a:xfrm>
          <a:prstGeom prst="rect">
            <a:avLst/>
          </a:prstGeom>
        </p:spPr>
        <p:txBody>
          <a:bodyPr/>
          <a:lstStyle/>
          <a:p>
            <a:fld id="{4F1BDF64-4EAB-4396-9BC5-FD4B22146D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998347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1007434" y="-2"/>
            <a:ext cx="10124393" cy="1319667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3400">
                <a:uFill>
                  <a:solidFill>
                    <a:schemeClr val="accent4"/>
                  </a:solidFill>
                </a:u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8494589" y="6233243"/>
            <a:ext cx="243011" cy="246217"/>
          </a:xfrm>
          <a:prstGeom prst="rect">
            <a:avLst/>
          </a:prstGeom>
        </p:spPr>
        <p:txBody>
          <a:bodyPr/>
          <a:lstStyle/>
          <a:p>
            <a:fld id="{4F1BDF64-4EAB-4396-9BC5-FD4B22146D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566621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1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44475" y="6375980"/>
            <a:ext cx="1243207" cy="289407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1007434" y="-2"/>
            <a:ext cx="10124393" cy="1319669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idx="1"/>
          </p:nvPr>
        </p:nvSpPr>
        <p:spPr>
          <a:xfrm>
            <a:off x="1007434" y="1600200"/>
            <a:ext cx="10124393" cy="5257800"/>
          </a:xfrm>
          <a:prstGeom prst="rect">
            <a:avLst/>
          </a:prstGeom>
        </p:spPr>
        <p:txBody>
          <a:bodyPr lIns="0" tIns="0" rIns="0" bIns="0"/>
          <a:lstStyle>
            <a:lvl1pPr marL="230908" indent="-230908">
              <a:defRPr sz="2000"/>
            </a:lvl1pPr>
            <a:lvl2pPr marL="742950" indent="-285750">
              <a:defRPr sz="2000"/>
            </a:lvl2pPr>
            <a:lvl3pPr marL="1168400" indent="-254000">
              <a:defRPr sz="2000"/>
            </a:lvl3pPr>
            <a:lvl4pPr marL="1657350" indent="-285750">
              <a:defRPr sz="2000"/>
            </a:lvl4pPr>
            <a:lvl5pPr marL="2057400" indent="-228600">
              <a:defRPr sz="20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xfrm>
            <a:off x="1169363" y="6533272"/>
            <a:ext cx="134652" cy="138499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/>
            </a:lvl1pPr>
          </a:lstStyle>
          <a:p>
            <a:fld id="{4F1BDF64-4EAB-4396-9BC5-FD4B22146D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296039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1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44475" y="6375980"/>
            <a:ext cx="1243207" cy="289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6.jpeg" descr="orange bkg ny15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2" y="-2"/>
            <a:ext cx="12200131" cy="6864099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1007434" y="-2"/>
            <a:ext cx="10124393" cy="1319669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idx="1"/>
          </p:nvPr>
        </p:nvSpPr>
        <p:spPr>
          <a:xfrm>
            <a:off x="1007434" y="1600200"/>
            <a:ext cx="10124393" cy="5257800"/>
          </a:xfrm>
          <a:prstGeom prst="rect">
            <a:avLst/>
          </a:prstGeom>
        </p:spPr>
        <p:txBody>
          <a:bodyPr lIns="0" tIns="0" rIns="0" bIns="0"/>
          <a:lstStyle>
            <a:lvl1pPr marL="230908" indent="-230908">
              <a:defRPr sz="2000">
                <a:solidFill>
                  <a:srgbClr val="FFFFFF"/>
                </a:solidFill>
              </a:defRPr>
            </a:lvl1pPr>
            <a:lvl2pPr marL="742950" indent="-285750">
              <a:defRPr sz="2000">
                <a:solidFill>
                  <a:srgbClr val="FFFFFF"/>
                </a:solidFill>
              </a:defRPr>
            </a:lvl2pPr>
            <a:lvl3pPr marL="1168400" indent="-254000">
              <a:defRPr sz="2000">
                <a:solidFill>
                  <a:srgbClr val="FFFFFF"/>
                </a:solidFill>
              </a:defRPr>
            </a:lvl3pPr>
            <a:lvl4pPr marL="1657350" indent="-285750">
              <a:defRPr sz="2000">
                <a:solidFill>
                  <a:srgbClr val="FFFFFF"/>
                </a:solidFill>
              </a:defRPr>
            </a:lvl4pPr>
            <a:lvl5pPr marL="2057400" indent="-228600"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pic>
        <p:nvPicPr>
          <p:cNvPr id="182" name="image4.png" descr="logone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47525" y="6375528"/>
            <a:ext cx="1240643" cy="28881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>
            <a:spLocks noGrp="1"/>
          </p:cNvSpPr>
          <p:nvPr>
            <p:ph type="sldNum" sz="quarter" idx="2"/>
          </p:nvPr>
        </p:nvSpPr>
        <p:spPr>
          <a:xfrm>
            <a:off x="1169363" y="6533272"/>
            <a:ext cx="134652" cy="138499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4F1BDF64-4EAB-4396-9BC5-FD4B22146D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976418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3.jpeg" descr="Inledningsida 1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3" y="0"/>
            <a:ext cx="12200128" cy="6864096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1950718" y="2371940"/>
            <a:ext cx="8290565" cy="318452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body" sz="quarter" idx="1"/>
          </p:nvPr>
        </p:nvSpPr>
        <p:spPr>
          <a:xfrm>
            <a:off x="3085107" y="5597191"/>
            <a:ext cx="6021787" cy="126081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lnSpc>
                <a:spcPts val="24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lnSpc>
                <a:spcPts val="24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lnSpc>
                <a:spcPts val="24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lnSpc>
                <a:spcPts val="24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pic>
        <p:nvPicPr>
          <p:cNvPr id="24" name="image4.png" descr="logone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7526" y="6375527"/>
            <a:ext cx="1240639" cy="288808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8494589" y="6233243"/>
            <a:ext cx="243011" cy="246217"/>
          </a:xfrm>
          <a:prstGeom prst="rect">
            <a:avLst/>
          </a:prstGeom>
        </p:spPr>
        <p:txBody>
          <a:bodyPr/>
          <a:lstStyle/>
          <a:p>
            <a:fld id="{4F1BDF64-4EAB-4396-9BC5-FD4B22146D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6918704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1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44475" y="6375980"/>
            <a:ext cx="1243207" cy="28940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1007434" y="-2"/>
            <a:ext cx="10124393" cy="1319669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idx="1"/>
          </p:nvPr>
        </p:nvSpPr>
        <p:spPr>
          <a:xfrm>
            <a:off x="1007434" y="1600200"/>
            <a:ext cx="10124393" cy="5257800"/>
          </a:xfrm>
          <a:prstGeom prst="rect">
            <a:avLst/>
          </a:prstGeom>
        </p:spPr>
        <p:txBody>
          <a:bodyPr lIns="0" tIns="0" rIns="0" bIns="0"/>
          <a:lstStyle>
            <a:lvl1pPr marL="230908" indent="-230908">
              <a:defRPr sz="2000"/>
            </a:lvl1pPr>
            <a:lvl2pPr marL="742950" indent="-285750">
              <a:defRPr sz="2000"/>
            </a:lvl2pPr>
            <a:lvl3pPr marL="1168400" indent="-254000">
              <a:defRPr sz="2000"/>
            </a:lvl3pPr>
            <a:lvl4pPr marL="1657350" indent="-285750">
              <a:defRPr sz="2000"/>
            </a:lvl4pPr>
            <a:lvl5pPr marL="2057400" indent="-228600">
              <a:defRPr sz="20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1169363" y="6533272"/>
            <a:ext cx="134652" cy="138499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/>
            </a:lvl1pPr>
          </a:lstStyle>
          <a:p>
            <a:fld id="{4F1BDF64-4EAB-4396-9BC5-FD4B22146D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742135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1.png" descr="logo RGB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44475" y="6375980"/>
            <a:ext cx="1243204" cy="289405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1007434" y="-2"/>
            <a:ext cx="10124393" cy="1319669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idx="1"/>
          </p:nvPr>
        </p:nvSpPr>
        <p:spPr>
          <a:xfrm>
            <a:off x="1007434" y="1600200"/>
            <a:ext cx="10124393" cy="5257800"/>
          </a:xfrm>
          <a:prstGeom prst="rect">
            <a:avLst/>
          </a:prstGeom>
        </p:spPr>
        <p:txBody>
          <a:bodyPr lIns="0" tIns="0" rIns="0" bIns="0"/>
          <a:lstStyle>
            <a:lvl1pPr marL="230908" indent="-230908">
              <a:defRPr sz="2000"/>
            </a:lvl1pPr>
            <a:lvl2pPr marL="742950" indent="-285750">
              <a:defRPr sz="2000"/>
            </a:lvl2pPr>
            <a:lvl3pPr marL="1168400" indent="-254000">
              <a:defRPr sz="2000"/>
            </a:lvl3pPr>
            <a:lvl4pPr marL="1657350" indent="-285750">
              <a:defRPr sz="2000"/>
            </a:lvl4pPr>
            <a:lvl5pPr marL="2057400" indent="-228600">
              <a:defRPr sz="20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sldNum" sz="quarter" idx="2"/>
          </p:nvPr>
        </p:nvSpPr>
        <p:spPr>
          <a:xfrm>
            <a:off x="1169363" y="6533273"/>
            <a:ext cx="134652" cy="138499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/>
            </a:lvl1pPr>
          </a:lstStyle>
          <a:p>
            <a:fld id="{4F1BDF64-4EAB-4396-9BC5-FD4B22146D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93734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ESLS19, 27-29/11 -19, ALBA, Barcelona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BDF64-4EAB-4396-9BC5-FD4B22146D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18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4F1BDF64-4EAB-4396-9BC5-FD4B22146D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686493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5.jpeg" descr="green bkg 1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3" y="0"/>
            <a:ext cx="12200128" cy="6864096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pic>
        <p:nvPicPr>
          <p:cNvPr id="44" name="image4.png" descr="logone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7526" y="6375527"/>
            <a:ext cx="1240639" cy="288808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1BDF64-4EAB-4396-9BC5-FD4B22146D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783065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6.jpeg" descr="orange bkg ny1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3" y="0"/>
            <a:ext cx="12200128" cy="6864096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pic>
        <p:nvPicPr>
          <p:cNvPr id="55" name="image4.png" descr="logone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7526" y="6375527"/>
            <a:ext cx="1240639" cy="288808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1BDF64-4EAB-4396-9BC5-FD4B22146D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660296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pic>
        <p:nvPicPr>
          <p:cNvPr id="64" name="image7.jpeg" descr="Max IV-3 bild 1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48517"/>
            <a:ext cx="12192000" cy="4572002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4F1BDF64-4EAB-4396-9BC5-FD4B22146D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408453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4F1BDF64-4EAB-4396-9BC5-FD4B22146D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530818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1" cy="1362075"/>
          </a:xfrm>
          <a:prstGeom prst="rect">
            <a:avLst/>
          </a:prstGeom>
        </p:spPr>
        <p:txBody>
          <a:bodyPr anchor="t"/>
          <a:lstStyle>
            <a:lvl1pPr>
              <a:defRPr sz="4000" cap="all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xfrm>
            <a:off x="963084" y="2906714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4F1BDF64-4EAB-4396-9BC5-FD4B22146D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702554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5257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90575" indent="-333375">
              <a:defRPr sz="2800"/>
            </a:lvl2pPr>
            <a:lvl3pPr marL="1234438" indent="-320038">
              <a:defRPr sz="2800"/>
            </a:lvl3pPr>
            <a:lvl4pPr marL="1727200" indent="-355600">
              <a:defRPr sz="2800"/>
            </a:lvl4pPr>
            <a:lvl5pPr marL="2184400" indent="-355600">
              <a:defRPr sz="2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4F1BDF64-4EAB-4396-9BC5-FD4B22146D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067920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 descr="logo RGB150.png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10644475" y="6375979"/>
            <a:ext cx="1243203" cy="28940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007435" y="1"/>
            <a:ext cx="10124392" cy="1319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007435" y="1600200"/>
            <a:ext cx="10124392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061003" y="6479414"/>
            <a:ext cx="243011" cy="24621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4F1BDF64-4EAB-4396-9BC5-FD4B22146D4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427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ransition spd="med"/>
  <p:hf hdr="0" dt="0"/>
  <p:txStyles>
    <p:title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accent4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accent4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accent4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accent4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accent4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accent4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accent4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accent4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accent4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254000" marR="0" indent="-25400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●"/>
        <a:tabLst/>
        <a:defRPr sz="2200" b="0" i="0" u="none" strike="noStrike" cap="none" spc="0" baseline="0">
          <a:ln>
            <a:noFill/>
          </a:ln>
          <a:solidFill>
            <a:schemeClr val="accent1"/>
          </a:solidFill>
          <a:uFillTx/>
          <a:latin typeface="Calibri"/>
          <a:ea typeface="Calibri"/>
          <a:cs typeface="Calibri"/>
          <a:sym typeface="Calibri"/>
        </a:defRPr>
      </a:lvl1pPr>
      <a:lvl2pPr marL="771525" marR="0" indent="-314325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sz="2200" b="0" i="0" u="none" strike="noStrike" cap="none" spc="0" baseline="0">
          <a:ln>
            <a:noFill/>
          </a:ln>
          <a:solidFill>
            <a:schemeClr val="accent1"/>
          </a:solidFill>
          <a:uFillTx/>
          <a:latin typeface="Calibri"/>
          <a:ea typeface="Calibri"/>
          <a:cs typeface="Calibri"/>
          <a:sym typeface="Calibri"/>
        </a:defRPr>
      </a:lvl2pPr>
      <a:lvl3pPr marL="1193800" marR="0" indent="-27940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ln>
            <a:noFill/>
          </a:ln>
          <a:solidFill>
            <a:schemeClr val="accent1"/>
          </a:solidFill>
          <a:uFillTx/>
          <a:latin typeface="Calibri"/>
          <a:ea typeface="Calibri"/>
          <a:cs typeface="Calibri"/>
          <a:sym typeface="Calibri"/>
        </a:defRPr>
      </a:lvl3pPr>
      <a:lvl4pPr marL="1685925" marR="0" indent="-314325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sz="2200" b="0" i="0" u="none" strike="noStrike" cap="none" spc="0" baseline="0">
          <a:ln>
            <a:noFill/>
          </a:ln>
          <a:solidFill>
            <a:schemeClr val="accent1"/>
          </a:solidFill>
          <a:uFillTx/>
          <a:latin typeface="Calibri"/>
          <a:ea typeface="Calibri"/>
          <a:cs typeface="Calibri"/>
          <a:sym typeface="Calibri"/>
        </a:defRPr>
      </a:lvl4pPr>
      <a:lvl5pPr marL="2080260" marR="0" indent="-25146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»"/>
        <a:tabLst/>
        <a:defRPr sz="2200" b="0" i="0" u="none" strike="noStrike" cap="none" spc="0" baseline="0">
          <a:ln>
            <a:noFill/>
          </a:ln>
          <a:solidFill>
            <a:schemeClr val="accent1"/>
          </a:solidFill>
          <a:uFillTx/>
          <a:latin typeface="Calibri"/>
          <a:ea typeface="Calibri"/>
          <a:cs typeface="Calibri"/>
          <a:sym typeface="Calibri"/>
        </a:defRPr>
      </a:lvl5pPr>
      <a:lvl6pPr marL="2537460" marR="0" indent="-25146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ln>
            <a:noFill/>
          </a:ln>
          <a:solidFill>
            <a:schemeClr val="accent1"/>
          </a:solidFill>
          <a:uFillTx/>
          <a:latin typeface="Calibri"/>
          <a:ea typeface="Calibri"/>
          <a:cs typeface="Calibri"/>
          <a:sym typeface="Calibri"/>
        </a:defRPr>
      </a:lvl6pPr>
      <a:lvl7pPr marL="2994660" marR="0" indent="-25146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ln>
            <a:noFill/>
          </a:ln>
          <a:solidFill>
            <a:schemeClr val="accent1"/>
          </a:solidFill>
          <a:uFillTx/>
          <a:latin typeface="Calibri"/>
          <a:ea typeface="Calibri"/>
          <a:cs typeface="Calibri"/>
          <a:sym typeface="Calibri"/>
        </a:defRPr>
      </a:lvl7pPr>
      <a:lvl8pPr marL="3451859" marR="0" indent="-251459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ln>
            <a:noFill/>
          </a:ln>
          <a:solidFill>
            <a:schemeClr val="accent1"/>
          </a:solidFill>
          <a:uFillTx/>
          <a:latin typeface="Calibri"/>
          <a:ea typeface="Calibri"/>
          <a:cs typeface="Calibri"/>
          <a:sym typeface="Calibri"/>
        </a:defRPr>
      </a:lvl8pPr>
      <a:lvl9pPr marL="3909059" marR="0" indent="-251459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ln>
            <a:noFill/>
          </a:ln>
          <a:solidFill>
            <a:schemeClr val="accent1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TRIBs at MAX IV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David K. </a:t>
            </a:r>
            <a:r>
              <a:rPr lang="en-GB" dirty="0" smtClean="0"/>
              <a:t>Olsson, </a:t>
            </a:r>
            <a:r>
              <a:rPr lang="en-GB" dirty="0"/>
              <a:t>Jonas </a:t>
            </a:r>
            <a:r>
              <a:rPr lang="en-GB" dirty="0" err="1"/>
              <a:t>Breunlin</a:t>
            </a:r>
            <a:r>
              <a:rPr lang="en-GB" dirty="0"/>
              <a:t>,</a:t>
            </a:r>
            <a:r>
              <a:rPr lang="en-GB" dirty="0" smtClean="0"/>
              <a:t> Francis </a:t>
            </a:r>
            <a:r>
              <a:rPr lang="en-GB" dirty="0" err="1"/>
              <a:t>Cullinan</a:t>
            </a:r>
            <a:r>
              <a:rPr lang="en-GB" dirty="0" smtClean="0"/>
              <a:t>, David Olsson, </a:t>
            </a:r>
            <a:r>
              <a:rPr lang="en-GB" dirty="0" err="1"/>
              <a:t>Åke</a:t>
            </a:r>
            <a:r>
              <a:rPr lang="en-GB" dirty="0"/>
              <a:t> </a:t>
            </a:r>
            <a:r>
              <a:rPr lang="en-GB" dirty="0" err="1" smtClean="0"/>
              <a:t>Andersson</a:t>
            </a:r>
            <a:r>
              <a:rPr lang="en-GB" dirty="0" smtClean="0"/>
              <a:t>, Magnus </a:t>
            </a:r>
            <a:r>
              <a:rPr lang="en-GB" dirty="0" err="1" smtClean="0"/>
              <a:t>Sjöström</a:t>
            </a:r>
            <a:r>
              <a:rPr lang="en-GB" dirty="0" smtClean="0"/>
              <a:t>, </a:t>
            </a:r>
            <a:r>
              <a:rPr lang="en-GB" dirty="0"/>
              <a:t>Pedro </a:t>
            </a:r>
            <a:r>
              <a:rPr lang="en-GB" dirty="0" err="1"/>
              <a:t>Fernandes</a:t>
            </a:r>
            <a:r>
              <a:rPr lang="en-GB" dirty="0"/>
              <a:t> Tavares</a:t>
            </a:r>
            <a:endParaRPr lang="en-GB" dirty="0" smtClean="0"/>
          </a:p>
          <a:p>
            <a:r>
              <a:rPr lang="en-GB" dirty="0" smtClean="0"/>
              <a:t>ESLS19, 27-29/11-19, </a:t>
            </a:r>
            <a:r>
              <a:rPr lang="en-GB" dirty="0" smtClean="0"/>
              <a:t>ALBA, Barcelona</a:t>
            </a:r>
            <a:endParaRPr lang="en-GB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F1BDF64-4EAB-4396-9BC5-FD4B22146D4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6128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435" y="954247"/>
            <a:ext cx="10124392" cy="5257800"/>
          </a:xfrm>
        </p:spPr>
        <p:txBody>
          <a:bodyPr/>
          <a:lstStyle/>
          <a:p>
            <a:r>
              <a:rPr lang="en-GB" dirty="0" smtClean="0"/>
              <a:t>TRIBs lifetime could be increased trough </a:t>
            </a:r>
            <a:r>
              <a:rPr lang="en-GB" dirty="0" err="1" smtClean="0"/>
              <a:t>sextupole</a:t>
            </a:r>
            <a:r>
              <a:rPr lang="en-GB" dirty="0" smtClean="0"/>
              <a:t> trimming.</a:t>
            </a:r>
          </a:p>
          <a:p>
            <a:r>
              <a:rPr lang="en-GB" dirty="0" smtClean="0"/>
              <a:t>TRIBs lifetime was in the order of 30 minutes.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790" y="2474751"/>
            <a:ext cx="4759355" cy="3569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49" y="2474751"/>
            <a:ext cx="4759355" cy="35695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4549" y="6009855"/>
            <a:ext cx="3530671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1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Each frame is ~0.2 s</a:t>
            </a:r>
            <a:endParaRPr kumimoji="0" lang="en-GB" sz="1800" b="0" i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venir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66790" y="6009855"/>
            <a:ext cx="475935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1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Eac</a:t>
            </a:r>
            <a:r>
              <a:rPr lang="en-GB" i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frame is ~90 s. Distortion of middle island is due to dust on the camera.  </a:t>
            </a:r>
            <a:endParaRPr kumimoji="0" lang="en-GB" sz="1800" b="0" i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venir 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1003294" y="6433249"/>
            <a:ext cx="300720" cy="338550"/>
          </a:xfrm>
        </p:spPr>
        <p:txBody>
          <a:bodyPr/>
          <a:lstStyle/>
          <a:p>
            <a:fld id="{4F1BDF64-4EAB-4396-9BC5-FD4B22146D48}" type="slidenum">
              <a:rPr lang="en-GB" sz="1600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2142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Injection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1.5 GeV storage ring uses a single dipole kicker for injection.</a:t>
            </a:r>
          </a:p>
          <a:p>
            <a:r>
              <a:rPr lang="en-GB" dirty="0" smtClean="0"/>
              <a:t>The injection kicker excited population to island buckets.</a:t>
            </a:r>
          </a:p>
          <a:p>
            <a:r>
              <a:rPr lang="en-GB" dirty="0" smtClean="0"/>
              <a:t>Driving at the island tune kept the islands from being populated during injection.</a:t>
            </a:r>
          </a:p>
          <a:p>
            <a:r>
              <a:rPr lang="en-GB" dirty="0" smtClean="0"/>
              <a:t>Injection rate unchanged from delivery optics.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40301" r="51655" b="33794"/>
          <a:stretch/>
        </p:blipFill>
        <p:spPr>
          <a:xfrm>
            <a:off x="5667242" y="3492389"/>
            <a:ext cx="3793918" cy="2687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40152" r="51631" b="34053"/>
          <a:stretch/>
        </p:blipFill>
        <p:spPr>
          <a:xfrm>
            <a:off x="1401680" y="3492221"/>
            <a:ext cx="3791336" cy="26875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1680" y="6137119"/>
            <a:ext cx="3711354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1" u="none" strike="noStrike" cap="none" spc="0" normalizeH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A few </a:t>
            </a:r>
            <a:r>
              <a:rPr kumimoji="0" lang="en-GB" sz="1800" b="0" i="1" u="none" strike="noStrike" cap="none" spc="0" normalizeH="0" dirty="0" err="1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ms</a:t>
            </a:r>
            <a:r>
              <a:rPr kumimoji="0" lang="en-GB" sz="1800" b="0" i="1" u="none" strike="noStrike" cap="none" spc="0" normalizeH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 after kick from injection kicker.</a:t>
            </a:r>
            <a:endParaRPr kumimoji="0" lang="en-GB" sz="1800" b="0" i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venir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67242" y="6137118"/>
            <a:ext cx="3791336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1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A few </a:t>
            </a:r>
            <a:r>
              <a:rPr kumimoji="0" lang="en-GB" sz="1800" b="0" i="1" u="none" strike="noStrike" cap="none" spc="0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ms</a:t>
            </a:r>
            <a:r>
              <a:rPr kumimoji="0" lang="en-GB" sz="1800" b="0" i="1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 after kick from injection</a:t>
            </a:r>
            <a:r>
              <a:rPr kumimoji="0" lang="en-GB" sz="1800" b="0" i="1" u="none" strike="noStrike" cap="none" spc="0" normalizeH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 kicker, while driving at island tune.</a:t>
            </a:r>
            <a:endParaRPr kumimoji="0" lang="en-GB" sz="1800" b="0" i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venir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1003294" y="6433249"/>
            <a:ext cx="300720" cy="338550"/>
          </a:xfrm>
        </p:spPr>
        <p:txBody>
          <a:bodyPr/>
          <a:lstStyle/>
          <a:p>
            <a:fld id="{4F1BDF64-4EAB-4396-9BC5-FD4B22146D48}" type="slidenum">
              <a:rPr lang="en-GB" sz="1600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9426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Optics Characterisation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LOCO measurement was done at TRIBs working point.</a:t>
            </a:r>
          </a:p>
          <a:p>
            <a:r>
              <a:rPr lang="en-GB" dirty="0" smtClean="0"/>
              <a:t>Chromaticity of model was corrected separately.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26" y="2480700"/>
            <a:ext cx="5334039" cy="400052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1003294" y="6433249"/>
            <a:ext cx="300720" cy="338550"/>
          </a:xfrm>
        </p:spPr>
        <p:txBody>
          <a:bodyPr/>
          <a:lstStyle/>
          <a:p>
            <a:fld id="{4F1BDF64-4EAB-4396-9BC5-FD4B22146D48}" type="slidenum">
              <a:rPr lang="en-GB" sz="1600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35339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Optics Characterisation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Comparing the centre of charge of the simulated TRIBs orbit and the BPM readings when the core is empty.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" y="2302676"/>
            <a:ext cx="5334039" cy="4000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414" y="2302675"/>
            <a:ext cx="5334039" cy="40005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7435" y="6211274"/>
            <a:ext cx="3530671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i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TRIBs orbit from LOCO fit.</a:t>
            </a:r>
            <a:endParaRPr kumimoji="0" lang="en-GB" sz="1800" b="0" i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1474" y="6211274"/>
            <a:ext cx="4091919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1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Actua</a:t>
            </a:r>
            <a:r>
              <a:rPr lang="en-GB" i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 and simulated BPM readings when the core is empty.</a:t>
            </a:r>
            <a:endParaRPr kumimoji="0" lang="en-GB" sz="1800" b="0" i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venir Book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"/>
          </p:nvPr>
        </p:nvSpPr>
        <p:spPr>
          <a:xfrm>
            <a:off x="1003294" y="6433249"/>
            <a:ext cx="300720" cy="338550"/>
          </a:xfrm>
        </p:spPr>
        <p:txBody>
          <a:bodyPr/>
          <a:lstStyle/>
          <a:p>
            <a:fld id="{4F1BDF64-4EAB-4396-9BC5-FD4B22146D48}" type="slidenum">
              <a:rPr lang="en-GB" sz="1600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73054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Optics Characterisation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Comparing the centre of charge of the simulated TRIBs orbit and the BPM readings when the core is empty.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3801" r="5450"/>
          <a:stretch/>
        </p:blipFill>
        <p:spPr>
          <a:xfrm>
            <a:off x="354226" y="57665"/>
            <a:ext cx="11425881" cy="60122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7435" y="5787771"/>
            <a:ext cx="7971808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i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Horizontal beta functions and dispersion functions of the TRIBs orbit.</a:t>
            </a:r>
            <a:endParaRPr kumimoji="0" lang="en-GB" sz="1800" b="0" i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venir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1003294" y="6433249"/>
            <a:ext cx="300720" cy="338550"/>
          </a:xfrm>
        </p:spPr>
        <p:txBody>
          <a:bodyPr/>
          <a:lstStyle/>
          <a:p>
            <a:fld id="{4F1BDF64-4EAB-4396-9BC5-FD4B22146D48}" type="slidenum">
              <a:rPr lang="en-GB" sz="1600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90955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024" y="1924710"/>
            <a:ext cx="5182779" cy="3887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Optics Characterisation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The LOCO fit also corresponds well with what we see at the diagnostic beam lines.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08" y="2081526"/>
            <a:ext cx="6196906" cy="2531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7" t="32305" r="47671" b="33986"/>
          <a:stretch/>
        </p:blipFill>
        <p:spPr>
          <a:xfrm>
            <a:off x="944283" y="4689711"/>
            <a:ext cx="2026023" cy="10458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t="30374" r="49877" b="36691"/>
          <a:stretch/>
        </p:blipFill>
        <p:spPr>
          <a:xfrm>
            <a:off x="3944470" y="4689710"/>
            <a:ext cx="2055905" cy="104956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2522071" y="4129741"/>
            <a:ext cx="304800" cy="48344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>
            <a:off x="3854824" y="4111812"/>
            <a:ext cx="400423" cy="501377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/>
          <p:cNvSpPr txBox="1"/>
          <p:nvPr/>
        </p:nvSpPr>
        <p:spPr>
          <a:xfrm>
            <a:off x="6974539" y="5723000"/>
            <a:ext cx="4220440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1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Tracked</a:t>
            </a:r>
            <a:r>
              <a:rPr lang="en-GB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i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island and core buckets at centre of first straight section (approximate position of BBB kicker).</a:t>
            </a:r>
            <a:endParaRPr kumimoji="0" lang="en-GB" sz="1800" b="0" i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venir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1003294" y="6433249"/>
            <a:ext cx="300720" cy="338550"/>
          </a:xfrm>
        </p:spPr>
        <p:txBody>
          <a:bodyPr/>
          <a:lstStyle/>
          <a:p>
            <a:fld id="{4F1BDF64-4EAB-4396-9BC5-FD4B22146D48}" type="slidenum">
              <a:rPr lang="en-GB" sz="1600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44091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435" y="879615"/>
            <a:ext cx="10124392" cy="52578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Using the BBB a single bunch could be selected and excited to its TRIBs orbit. </a:t>
            </a: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74765" y="5659242"/>
            <a:ext cx="1055706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1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Individual</a:t>
            </a:r>
            <a:r>
              <a:rPr kumimoji="0" lang="en-GB" sz="1800" b="0" i="1" u="none" strike="noStrike" cap="none" spc="0" normalizeH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 bunches excited to the TRIBs orbit. Measured by diode looking at the light from the island. </a:t>
            </a:r>
            <a:endParaRPr kumimoji="0" lang="en-GB" sz="1800" b="0" i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venir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5" y="1494903"/>
            <a:ext cx="5841108" cy="3650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34" y="1979685"/>
            <a:ext cx="5841108" cy="365069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>
          <a:xfrm>
            <a:off x="1003294" y="6433249"/>
            <a:ext cx="300720" cy="338550"/>
          </a:xfrm>
        </p:spPr>
        <p:txBody>
          <a:bodyPr/>
          <a:lstStyle/>
          <a:p>
            <a:fld id="{4F1BDF64-4EAB-4396-9BC5-FD4B22146D48}" type="slidenum">
              <a:rPr lang="en-GB" sz="1600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24870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435" y="659833"/>
            <a:ext cx="4216572" cy="5257800"/>
          </a:xfrm>
        </p:spPr>
        <p:txBody>
          <a:bodyPr/>
          <a:lstStyle/>
          <a:p>
            <a:r>
              <a:rPr lang="en-GB" dirty="0" smtClean="0"/>
              <a:t>Using a photo multiplier tube a quick purity measurement was performed.</a:t>
            </a:r>
          </a:p>
          <a:p>
            <a:r>
              <a:rPr lang="en-GB" dirty="0" smtClean="0"/>
              <a:t>By driving one bunch out, and all other island triplets in, the purity was increased.</a:t>
            </a:r>
          </a:p>
          <a:p>
            <a:r>
              <a:rPr lang="en-GB" dirty="0" smtClean="0"/>
              <a:t>Higher current and/or longer integration time as well as better separation of island-core light needed for higher resolution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893548" y="4868189"/>
            <a:ext cx="3419061" cy="1200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1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Top: Island purity when exciting one bunch. Bottom</a:t>
            </a:r>
            <a:r>
              <a:rPr lang="en-GB" i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Island purity when also driving all but one island triplet in.</a:t>
            </a:r>
            <a:endParaRPr kumimoji="0" lang="en-GB" sz="1800" b="0" i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venir Boo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18" r="20562"/>
          <a:stretch/>
        </p:blipFill>
        <p:spPr>
          <a:xfrm>
            <a:off x="5312609" y="1252973"/>
            <a:ext cx="6430334" cy="2508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10" r="20169"/>
          <a:stretch/>
        </p:blipFill>
        <p:spPr>
          <a:xfrm>
            <a:off x="5312609" y="3520348"/>
            <a:ext cx="6462139" cy="254816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1003294" y="6433249"/>
            <a:ext cx="300720" cy="338550"/>
          </a:xfrm>
        </p:spPr>
        <p:txBody>
          <a:bodyPr/>
          <a:lstStyle/>
          <a:p>
            <a:fld id="{4F1BDF64-4EAB-4396-9BC5-FD4B22146D48}" type="slidenum">
              <a:rPr lang="en-GB" sz="1600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91127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435" y="643854"/>
            <a:ext cx="10584490" cy="5257800"/>
          </a:xfrm>
        </p:spPr>
        <p:txBody>
          <a:bodyPr/>
          <a:lstStyle/>
          <a:p>
            <a:r>
              <a:rPr lang="en-GB" dirty="0" smtClean="0"/>
              <a:t>The BBB system was set up to a 96 bunch operation (instead of the usual 32), corresponding to the 96 island buckets.</a:t>
            </a:r>
          </a:p>
          <a:p>
            <a:r>
              <a:rPr lang="en-GB" dirty="0" smtClean="0"/>
              <a:t>A core bunch was driven at tune every third turn in an attempt to populate a single island.</a:t>
            </a:r>
          </a:p>
          <a:p>
            <a:r>
              <a:rPr lang="en-GB" dirty="0" smtClean="0"/>
              <a:t>Driving the core excited an uneven population to all islands. The drive was a 1 kHz span around the core tune.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" t="16567" r="6085" b="8294"/>
          <a:stretch/>
        </p:blipFill>
        <p:spPr>
          <a:xfrm>
            <a:off x="1367406" y="2709645"/>
            <a:ext cx="8682605" cy="4018326"/>
          </a:xfrm>
          <a:prstGeom prst="rect">
            <a:avLst/>
          </a:prstGeom>
        </p:spPr>
      </p:pic>
      <p:sp>
        <p:nvSpPr>
          <p:cNvPr id="5" name="Line Callout 2 4"/>
          <p:cNvSpPr/>
          <p:nvPr/>
        </p:nvSpPr>
        <p:spPr>
          <a:xfrm>
            <a:off x="7671550" y="3640716"/>
            <a:ext cx="1946246" cy="369328"/>
          </a:xfrm>
          <a:prstGeom prst="borderCallout2">
            <a:avLst>
              <a:gd name="adj1" fmla="val 18750"/>
              <a:gd name="adj2" fmla="val 288"/>
              <a:gd name="adj3" fmla="val 18750"/>
              <a:gd name="adj4" fmla="val -16667"/>
              <a:gd name="adj5" fmla="val 181393"/>
              <a:gd name="adj6" fmla="val -51570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j-lt"/>
                <a:ea typeface="+mj-ea"/>
                <a:cs typeface="+mj-cs"/>
                <a:sym typeface="Avenir Book"/>
              </a:rPr>
              <a:t>Third Island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j-lt"/>
              <a:ea typeface="+mj-ea"/>
              <a:cs typeface="+mj-cs"/>
              <a:sym typeface="Avenir Book"/>
            </a:endParaRPr>
          </a:p>
        </p:txBody>
      </p:sp>
      <p:sp>
        <p:nvSpPr>
          <p:cNvPr id="7" name="Line Callout 2 6"/>
          <p:cNvSpPr/>
          <p:nvPr/>
        </p:nvSpPr>
        <p:spPr>
          <a:xfrm flipH="1">
            <a:off x="1367406" y="3040101"/>
            <a:ext cx="1946246" cy="369328"/>
          </a:xfrm>
          <a:prstGeom prst="borderCallout2">
            <a:avLst>
              <a:gd name="adj1" fmla="val 18750"/>
              <a:gd name="adj2" fmla="val 288"/>
              <a:gd name="adj3" fmla="val 18750"/>
              <a:gd name="adj4" fmla="val -16667"/>
              <a:gd name="adj5" fmla="val 39674"/>
              <a:gd name="adj6" fmla="val -62615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j-lt"/>
                <a:ea typeface="+mj-ea"/>
                <a:cs typeface="+mj-cs"/>
                <a:sym typeface="Avenir Book"/>
              </a:rPr>
              <a:t>Second</a:t>
            </a: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j-lt"/>
                <a:ea typeface="+mj-ea"/>
                <a:cs typeface="+mj-cs"/>
                <a:sym typeface="Avenir Book"/>
              </a:rPr>
              <a:t> Island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j-lt"/>
              <a:ea typeface="+mj-ea"/>
              <a:cs typeface="+mj-cs"/>
              <a:sym typeface="Avenir Book"/>
            </a:endParaRPr>
          </a:p>
        </p:txBody>
      </p:sp>
      <p:sp>
        <p:nvSpPr>
          <p:cNvPr id="8" name="Line Callout 2 7"/>
          <p:cNvSpPr/>
          <p:nvPr/>
        </p:nvSpPr>
        <p:spPr>
          <a:xfrm flipH="1">
            <a:off x="214298" y="4790806"/>
            <a:ext cx="1946246" cy="369328"/>
          </a:xfrm>
          <a:prstGeom prst="borderCallout2">
            <a:avLst>
              <a:gd name="adj1" fmla="val 18750"/>
              <a:gd name="adj2" fmla="val 288"/>
              <a:gd name="adj3" fmla="val 18750"/>
              <a:gd name="adj4" fmla="val -16667"/>
              <a:gd name="adj5" fmla="val 108152"/>
              <a:gd name="adj6" fmla="val -24684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j-lt"/>
                <a:ea typeface="+mj-ea"/>
                <a:cs typeface="+mj-cs"/>
                <a:sym typeface="Avenir Book"/>
              </a:rPr>
              <a:t>First</a:t>
            </a: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j-lt"/>
                <a:ea typeface="+mj-ea"/>
                <a:cs typeface="+mj-cs"/>
                <a:sym typeface="Avenir Book"/>
              </a:rPr>
              <a:t> Island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j-lt"/>
              <a:ea typeface="+mj-ea"/>
              <a:cs typeface="+mj-cs"/>
              <a:sym typeface="Avenir Book"/>
            </a:endParaRPr>
          </a:p>
        </p:txBody>
      </p:sp>
      <p:sp>
        <p:nvSpPr>
          <p:cNvPr id="11" name="Line Callout 2 10"/>
          <p:cNvSpPr/>
          <p:nvPr/>
        </p:nvSpPr>
        <p:spPr>
          <a:xfrm>
            <a:off x="7412889" y="5324310"/>
            <a:ext cx="1946246" cy="369328"/>
          </a:xfrm>
          <a:prstGeom prst="borderCallout2">
            <a:avLst>
              <a:gd name="adj1" fmla="val 18750"/>
              <a:gd name="adj2" fmla="val 288"/>
              <a:gd name="adj3" fmla="val 18750"/>
              <a:gd name="adj4" fmla="val -16667"/>
              <a:gd name="adj5" fmla="val -37414"/>
              <a:gd name="adj6" fmla="val -56150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j-lt"/>
                <a:ea typeface="+mj-ea"/>
                <a:cs typeface="+mj-cs"/>
                <a:sym typeface="Avenir Book"/>
              </a:rPr>
              <a:t>Revolution</a:t>
            </a: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j-lt"/>
                <a:ea typeface="+mj-ea"/>
                <a:cs typeface="+mj-cs"/>
                <a:sym typeface="Avenir Book"/>
              </a:rPr>
              <a:t> Marker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j-lt"/>
              <a:ea typeface="+mj-ea"/>
              <a:cs typeface="+mj-cs"/>
              <a:sym typeface="Avenir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>
          <a:xfrm>
            <a:off x="1003294" y="6433249"/>
            <a:ext cx="300720" cy="338550"/>
          </a:xfrm>
        </p:spPr>
        <p:txBody>
          <a:bodyPr/>
          <a:lstStyle/>
          <a:p>
            <a:fld id="{4F1BDF64-4EAB-4396-9BC5-FD4B22146D48}" type="slidenum">
              <a:rPr lang="en-GB" sz="1600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31097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435" y="643854"/>
            <a:ext cx="4100024" cy="5257800"/>
          </a:xfrm>
        </p:spPr>
        <p:txBody>
          <a:bodyPr/>
          <a:lstStyle/>
          <a:p>
            <a:r>
              <a:rPr lang="en-GB" dirty="0"/>
              <a:t>Kicking the core every third turns, instead of exciting at the tune, resulted in a slightly different island population.</a:t>
            </a:r>
          </a:p>
          <a:p>
            <a:r>
              <a:rPr lang="en-GB" dirty="0"/>
              <a:t>Due to the BBB having a more limited amplitude when kicking the island buckets had to be brought closer to the core.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4" r="20615"/>
          <a:stretch/>
        </p:blipFill>
        <p:spPr>
          <a:xfrm>
            <a:off x="5377480" y="835733"/>
            <a:ext cx="6534385" cy="4972510"/>
          </a:xfrm>
          <a:prstGeom prst="rect">
            <a:avLst/>
          </a:prstGeom>
        </p:spPr>
      </p:pic>
      <p:sp>
        <p:nvSpPr>
          <p:cNvPr id="5" name="Line Callout 2 4"/>
          <p:cNvSpPr/>
          <p:nvPr/>
        </p:nvSpPr>
        <p:spPr>
          <a:xfrm flipH="1">
            <a:off x="8788843" y="3824359"/>
            <a:ext cx="1599781" cy="369328"/>
          </a:xfrm>
          <a:prstGeom prst="borderCallout2">
            <a:avLst>
              <a:gd name="adj1" fmla="val 18750"/>
              <a:gd name="adj2" fmla="val 288"/>
              <a:gd name="adj3" fmla="val 18750"/>
              <a:gd name="adj4" fmla="val -16667"/>
              <a:gd name="adj5" fmla="val 112500"/>
              <a:gd name="adj6" fmla="val -46667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j-lt"/>
                <a:ea typeface="+mj-ea"/>
                <a:cs typeface="+mj-cs"/>
                <a:sym typeface="Avenir Book"/>
              </a:rPr>
              <a:t>Third Island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j-lt"/>
              <a:ea typeface="+mj-ea"/>
              <a:cs typeface="+mj-cs"/>
              <a:sym typeface="Avenir Book"/>
            </a:endParaRPr>
          </a:p>
        </p:txBody>
      </p:sp>
      <p:sp>
        <p:nvSpPr>
          <p:cNvPr id="7" name="Line Callout 2 6"/>
          <p:cNvSpPr/>
          <p:nvPr/>
        </p:nvSpPr>
        <p:spPr>
          <a:xfrm flipH="1">
            <a:off x="5909304" y="5161050"/>
            <a:ext cx="1946246" cy="369328"/>
          </a:xfrm>
          <a:prstGeom prst="borderCallout2">
            <a:avLst>
              <a:gd name="adj1" fmla="val 18750"/>
              <a:gd name="adj2" fmla="val 288"/>
              <a:gd name="adj3" fmla="val 18750"/>
              <a:gd name="adj4" fmla="val -16667"/>
              <a:gd name="adj5" fmla="val -38138"/>
              <a:gd name="adj6" fmla="val -57693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j-lt"/>
                <a:ea typeface="+mj-ea"/>
                <a:cs typeface="+mj-cs"/>
                <a:sym typeface="Avenir Book"/>
              </a:rPr>
              <a:t>Second</a:t>
            </a: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j-lt"/>
                <a:ea typeface="+mj-ea"/>
                <a:cs typeface="+mj-cs"/>
                <a:sym typeface="Avenir Book"/>
              </a:rPr>
              <a:t> Island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j-lt"/>
              <a:ea typeface="+mj-ea"/>
              <a:cs typeface="+mj-cs"/>
              <a:sym typeface="Avenir Book"/>
            </a:endParaRPr>
          </a:p>
        </p:txBody>
      </p:sp>
      <p:sp>
        <p:nvSpPr>
          <p:cNvPr id="8" name="Line Callout 2 7"/>
          <p:cNvSpPr/>
          <p:nvPr/>
        </p:nvSpPr>
        <p:spPr>
          <a:xfrm flipH="1">
            <a:off x="4542458" y="3824359"/>
            <a:ext cx="1946246" cy="369328"/>
          </a:xfrm>
          <a:prstGeom prst="borderCallout2">
            <a:avLst>
              <a:gd name="adj1" fmla="val 18750"/>
              <a:gd name="adj2" fmla="val 288"/>
              <a:gd name="adj3" fmla="val 18750"/>
              <a:gd name="adj4" fmla="val -16667"/>
              <a:gd name="adj5" fmla="val 108152"/>
              <a:gd name="adj6" fmla="val -24684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j-lt"/>
                <a:ea typeface="+mj-ea"/>
                <a:cs typeface="+mj-cs"/>
                <a:sym typeface="Avenir Book"/>
              </a:rPr>
              <a:t>First</a:t>
            </a: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j-lt"/>
                <a:ea typeface="+mj-ea"/>
                <a:cs typeface="+mj-cs"/>
                <a:sym typeface="Avenir Book"/>
              </a:rPr>
              <a:t> Island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j-lt"/>
              <a:ea typeface="+mj-ea"/>
              <a:cs typeface="+mj-cs"/>
              <a:sym typeface="Avenir Book"/>
            </a:endParaRPr>
          </a:p>
        </p:txBody>
      </p:sp>
      <p:sp>
        <p:nvSpPr>
          <p:cNvPr id="11" name="Line Callout 2 10"/>
          <p:cNvSpPr/>
          <p:nvPr/>
        </p:nvSpPr>
        <p:spPr>
          <a:xfrm>
            <a:off x="9320592" y="643854"/>
            <a:ext cx="1946246" cy="369328"/>
          </a:xfrm>
          <a:prstGeom prst="borderCallout2">
            <a:avLst>
              <a:gd name="adj1" fmla="val 18750"/>
              <a:gd name="adj2" fmla="val 288"/>
              <a:gd name="adj3" fmla="val 18750"/>
              <a:gd name="adj4" fmla="val -16667"/>
              <a:gd name="adj5" fmla="val 212529"/>
              <a:gd name="adj6" fmla="val -64652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j-lt"/>
                <a:ea typeface="+mj-ea"/>
                <a:cs typeface="+mj-cs"/>
                <a:sym typeface="Avenir Book"/>
              </a:rPr>
              <a:t>Revolution</a:t>
            </a: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j-lt"/>
                <a:ea typeface="+mj-ea"/>
                <a:cs typeface="+mj-cs"/>
                <a:sym typeface="Avenir Book"/>
              </a:rPr>
              <a:t> Marker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j-lt"/>
              <a:ea typeface="+mj-ea"/>
              <a:cs typeface="+mj-cs"/>
              <a:sym typeface="Avenir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>
          <a:xfrm>
            <a:off x="1003294" y="6433249"/>
            <a:ext cx="300720" cy="338550"/>
          </a:xfrm>
        </p:spPr>
        <p:txBody>
          <a:bodyPr/>
          <a:lstStyle/>
          <a:p>
            <a:fld id="{4F1BDF64-4EAB-4396-9BC5-FD4B22146D48}" type="slidenum">
              <a:rPr lang="en-GB" sz="1600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07032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TRIBs at MAX IV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Motivation</a:t>
            </a:r>
          </a:p>
          <a:p>
            <a:r>
              <a:rPr lang="en-GB" dirty="0" smtClean="0"/>
              <a:t>TRIBs on the 3 GeV storage ring</a:t>
            </a:r>
          </a:p>
          <a:p>
            <a:r>
              <a:rPr lang="en-GB" dirty="0" smtClean="0"/>
              <a:t>TRIBs on the 1.5 GeV storage ring</a:t>
            </a:r>
          </a:p>
          <a:p>
            <a:r>
              <a:rPr lang="en-GB" dirty="0" smtClean="0"/>
              <a:t>Issues and further development</a:t>
            </a:r>
          </a:p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1107489" y="6433249"/>
            <a:ext cx="196525" cy="338550"/>
          </a:xfrm>
        </p:spPr>
        <p:txBody>
          <a:bodyPr/>
          <a:lstStyle/>
          <a:p>
            <a:fld id="{4F1BDF64-4EAB-4396-9BC5-FD4B22146D48}" type="slidenum">
              <a:rPr lang="en-GB" sz="1600" smtClean="0"/>
              <a:t>2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550673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Issues and Future Development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Light separation at beamlines.</a:t>
            </a:r>
          </a:p>
          <a:p>
            <a:r>
              <a:rPr lang="en-GB" dirty="0" smtClean="0"/>
              <a:t>Achieve single island population.</a:t>
            </a:r>
          </a:p>
          <a:p>
            <a:r>
              <a:rPr lang="en-GB" dirty="0" smtClean="0"/>
              <a:t>Higher chromaticity TRIBs optics.</a:t>
            </a:r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1003294" y="6433249"/>
            <a:ext cx="300720" cy="338550"/>
          </a:xfrm>
        </p:spPr>
        <p:txBody>
          <a:bodyPr/>
          <a:lstStyle/>
          <a:p>
            <a:fld id="{4F1BDF64-4EAB-4396-9BC5-FD4B22146D48}" type="slidenum">
              <a:rPr lang="en-GB" sz="1600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02487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07435" y="1721712"/>
            <a:ext cx="10124392" cy="1319665"/>
          </a:xfrm>
        </p:spPr>
        <p:txBody>
          <a:bodyPr/>
          <a:lstStyle/>
          <a:p>
            <a:pPr algn="ctr"/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1003294" y="6433249"/>
            <a:ext cx="300720" cy="338550"/>
          </a:xfrm>
        </p:spPr>
        <p:txBody>
          <a:bodyPr/>
          <a:lstStyle/>
          <a:p>
            <a:fld id="{4F1BDF64-4EAB-4396-9BC5-FD4B22146D48}" type="slidenum">
              <a:rPr lang="en-GB" sz="1600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192686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Motivation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Neither storage ring was designed with single bunch operation in mind.</a:t>
            </a:r>
          </a:p>
          <a:p>
            <a:r>
              <a:rPr lang="en-GB" dirty="0" smtClean="0"/>
              <a:t>The </a:t>
            </a:r>
            <a:r>
              <a:rPr lang="en-GB" dirty="0" err="1" smtClean="0"/>
              <a:t>FinEst</a:t>
            </a:r>
            <a:r>
              <a:rPr lang="en-GB" dirty="0" smtClean="0"/>
              <a:t> beamline of the 1.5 GeV storage ring has requested single bunch delivery.</a:t>
            </a:r>
          </a:p>
          <a:p>
            <a:pPr lvl="1"/>
            <a:r>
              <a:rPr lang="en-GB" dirty="0" smtClean="0"/>
              <a:t>First single bunch delivery on 22/10 2019. 22 mA.</a:t>
            </a:r>
          </a:p>
          <a:p>
            <a:pPr lvl="1"/>
            <a:r>
              <a:rPr lang="en-GB" dirty="0" smtClean="0"/>
              <a:t>Minimum promised bunch purity of ~160, aimed to be improved in the future.</a:t>
            </a:r>
          </a:p>
          <a:p>
            <a:r>
              <a:rPr lang="en-GB" dirty="0" smtClean="0"/>
              <a:t>Beamline offices have to agree on whether or not to sacrifice time from continuous users for single bunch operation.</a:t>
            </a:r>
          </a:p>
          <a:p>
            <a:r>
              <a:rPr lang="en-GB" dirty="0" smtClean="0"/>
              <a:t>The goal is to allow both continuous and single bunch operation simultaneously, with no or few changes to the beamlines.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1107490" y="6433249"/>
            <a:ext cx="196524" cy="338550"/>
          </a:xfrm>
        </p:spPr>
        <p:txBody>
          <a:bodyPr/>
          <a:lstStyle/>
          <a:p>
            <a:fld id="{4F1BDF64-4EAB-4396-9BC5-FD4B22146D48}" type="slidenum">
              <a:rPr lang="en-GB" sz="1600" smtClean="0"/>
              <a:t>3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436402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TRIBs in the 3 GeV Storage </a:t>
            </a:r>
            <a:r>
              <a:rPr lang="en-GB" dirty="0"/>
              <a:t>R</a:t>
            </a:r>
            <a:r>
              <a:rPr lang="en-GB" dirty="0" smtClean="0"/>
              <a:t>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Experiments in February 2019 with Paul </a:t>
            </a:r>
            <a:r>
              <a:rPr lang="en-GB" dirty="0" err="1" smtClean="0"/>
              <a:t>Goslawski</a:t>
            </a:r>
            <a:r>
              <a:rPr lang="en-GB" dirty="0" smtClean="0"/>
              <a:t>, Felix </a:t>
            </a:r>
            <a:r>
              <a:rPr lang="en-GB" dirty="0" err="1" smtClean="0"/>
              <a:t>Armborst</a:t>
            </a:r>
            <a:r>
              <a:rPr lang="en-GB" dirty="0" smtClean="0"/>
              <a:t>, and Andreas </a:t>
            </a:r>
            <a:r>
              <a:rPr lang="en-GB" dirty="0" err="1" smtClean="0"/>
              <a:t>Glassl</a:t>
            </a:r>
            <a:endParaRPr lang="en-GB" dirty="0" smtClean="0"/>
          </a:p>
          <a:p>
            <a:r>
              <a:rPr lang="en-GB" dirty="0" smtClean="0"/>
              <a:t> Tune was stepped to third order resonance using all quadrupole families and the dipole ‘pole face strip’.</a:t>
            </a:r>
          </a:p>
          <a:p>
            <a:r>
              <a:rPr lang="en-GB" dirty="0" smtClean="0"/>
              <a:t>The tune was fine-tuned using a defocusing quadrupole family. </a:t>
            </a:r>
          </a:p>
          <a:p>
            <a:r>
              <a:rPr lang="en-GB" dirty="0" smtClean="0"/>
              <a:t>The horizontal </a:t>
            </a:r>
            <a:r>
              <a:rPr lang="en-GB" dirty="0" err="1" smtClean="0"/>
              <a:t>octupole</a:t>
            </a:r>
            <a:r>
              <a:rPr lang="en-GB" dirty="0" smtClean="0"/>
              <a:t> family was reduced to almost zero. </a:t>
            </a:r>
          </a:p>
          <a:p>
            <a:r>
              <a:rPr lang="en-GB" dirty="0" smtClean="0"/>
              <a:t>The horizontal chromaticity eventually ended up at -0.6.</a:t>
            </a:r>
          </a:p>
          <a:p>
            <a:r>
              <a:rPr lang="en-GB" dirty="0" smtClean="0"/>
              <a:t>When exciting the beam horizontally TRIBs could be populated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1107490" y="6433249"/>
            <a:ext cx="196524" cy="338550"/>
          </a:xfrm>
        </p:spPr>
        <p:txBody>
          <a:bodyPr/>
          <a:lstStyle/>
          <a:p>
            <a:fld id="{4F1BDF64-4EAB-4396-9BC5-FD4B22146D48}" type="slidenum">
              <a:rPr lang="en-GB" sz="1600" smtClean="0"/>
              <a:t>4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230803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821" y="523430"/>
            <a:ext cx="7213619" cy="5410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6749" y="5888561"/>
            <a:ext cx="725969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1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TRIBs populated</a:t>
            </a:r>
            <a:r>
              <a:rPr kumimoji="0" lang="en-GB" sz="1800" b="0" i="1" u="none" strike="noStrike" cap="none" spc="0" normalizeH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 by driving horizontally. Image is a projection of phase-space onto the </a:t>
            </a:r>
            <a:r>
              <a:rPr kumimoji="0" lang="en-GB" sz="1800" b="0" i="1" u="none" strike="noStrike" cap="none" spc="0" normalizeH="0" dirty="0" err="1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xy</a:t>
            </a:r>
            <a:r>
              <a:rPr kumimoji="0" lang="en-GB" sz="1800" b="0" i="1" u="none" strike="noStrike" cap="none" spc="0" normalizeH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-plane.</a:t>
            </a:r>
            <a:endParaRPr kumimoji="0" lang="en-GB" sz="1800" b="0" i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venir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>
          <a:xfrm>
            <a:off x="1107490" y="6433249"/>
            <a:ext cx="196524" cy="338550"/>
          </a:xfrm>
        </p:spPr>
        <p:txBody>
          <a:bodyPr/>
          <a:lstStyle/>
          <a:p>
            <a:fld id="{4F1BDF64-4EAB-4396-9BC5-FD4B22146D48}" type="slidenum">
              <a:rPr lang="en-GB" sz="1600" smtClean="0"/>
              <a:t>5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170491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821" y="523430"/>
            <a:ext cx="7213618" cy="5410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6749" y="5888561"/>
            <a:ext cx="6966533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1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Moving TRIBs by shifting horizontal tune.</a:t>
            </a:r>
            <a:endParaRPr kumimoji="0" lang="en-GB" sz="1800" b="0" i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venir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"/>
          </p:nvPr>
        </p:nvSpPr>
        <p:spPr>
          <a:xfrm>
            <a:off x="1107489" y="6433249"/>
            <a:ext cx="196525" cy="338550"/>
          </a:xfrm>
        </p:spPr>
        <p:txBody>
          <a:bodyPr/>
          <a:lstStyle/>
          <a:p>
            <a:fld id="{4F1BDF64-4EAB-4396-9BC5-FD4B22146D48}" type="slidenum">
              <a:rPr lang="en-GB" sz="1600" smtClean="0"/>
              <a:t>6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67173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TRIBs in the 1.5 GeV Storage Ring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Since the interest of single bunch measurements has been greater in the 1.5 GeV storage ring, TRIBs studies were continued on this machine.</a:t>
            </a:r>
          </a:p>
          <a:p>
            <a:r>
              <a:rPr lang="en-GB" dirty="0" smtClean="0"/>
              <a:t>The horizontal tune was moved the third order resonance, and the horizontal chromaticity reduced to 0.20. </a:t>
            </a:r>
          </a:p>
          <a:p>
            <a:r>
              <a:rPr lang="en-GB" dirty="0" smtClean="0"/>
              <a:t>Secondary orbits found, which were populated through diffusion from the core, without driving.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1107489" y="6433249"/>
            <a:ext cx="196525" cy="338550"/>
          </a:xfrm>
        </p:spPr>
        <p:txBody>
          <a:bodyPr/>
          <a:lstStyle/>
          <a:p>
            <a:fld id="{4F1BDF64-4EAB-4396-9BC5-FD4B22146D48}" type="slidenum">
              <a:rPr lang="en-GB" sz="1600" smtClean="0"/>
              <a:t>7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33340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74765" y="5692797"/>
            <a:ext cx="10763306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1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Left: Driving the core.</a:t>
            </a:r>
            <a:r>
              <a:rPr kumimoji="0" lang="en-GB" sz="1800" b="0" i="1" u="none" strike="noStrike" cap="none" spc="0" normalizeH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 Right: Driving th</a:t>
            </a:r>
            <a:r>
              <a:rPr lang="en-GB" i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islands. The double vertical spot is due to the pi-polarisation method of measuring the vertical </a:t>
            </a:r>
            <a:r>
              <a:rPr lang="en-GB" i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beamsize</a:t>
            </a:r>
            <a:r>
              <a:rPr lang="en-GB" i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1800" b="0" i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venir Boo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6" t="23955" r="52806" b="34458"/>
          <a:stretch/>
        </p:blipFill>
        <p:spPr>
          <a:xfrm>
            <a:off x="574765" y="1388409"/>
            <a:ext cx="5257708" cy="4298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t="24294" r="52082" b="35255"/>
          <a:stretch/>
        </p:blipFill>
        <p:spPr>
          <a:xfrm>
            <a:off x="5808128" y="1388410"/>
            <a:ext cx="5529943" cy="4304388"/>
          </a:xfrm>
          <a:prstGeom prst="rect">
            <a:avLst/>
          </a:prstGeom>
        </p:spPr>
      </p:pic>
      <p:sp>
        <p:nvSpPr>
          <p:cNvPr id="7" name="Left Bracket 6"/>
          <p:cNvSpPr/>
          <p:nvPr/>
        </p:nvSpPr>
        <p:spPr>
          <a:xfrm rot="-5400000">
            <a:off x="1418312" y="4334108"/>
            <a:ext cx="146504" cy="968257"/>
          </a:xfrm>
          <a:prstGeom prst="leftBracke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1208" y="4850757"/>
            <a:ext cx="1382956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1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~ 1 mm in the beam pipe</a:t>
            </a:r>
            <a:endParaRPr kumimoji="0" lang="en-GB" sz="1800" b="0" i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venir Boo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"/>
          </p:nvPr>
        </p:nvSpPr>
        <p:spPr>
          <a:xfrm>
            <a:off x="1107489" y="6433249"/>
            <a:ext cx="196525" cy="338550"/>
          </a:xfrm>
        </p:spPr>
        <p:txBody>
          <a:bodyPr/>
          <a:lstStyle/>
          <a:p>
            <a:fld id="{4F1BDF64-4EAB-4396-9BC5-FD4B22146D48}" type="slidenum">
              <a:rPr lang="en-GB" sz="1600" smtClean="0"/>
              <a:t>8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75428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356" y="247307"/>
            <a:ext cx="6860275" cy="42288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435" y="660632"/>
            <a:ext cx="4133921" cy="4199692"/>
          </a:xfrm>
        </p:spPr>
        <p:txBody>
          <a:bodyPr/>
          <a:lstStyle/>
          <a:p>
            <a:r>
              <a:rPr lang="en-GB" dirty="0" smtClean="0"/>
              <a:t>Horizontal chromaticity was reduced to zero.</a:t>
            </a:r>
          </a:p>
          <a:p>
            <a:r>
              <a:rPr lang="en-GB" dirty="0" smtClean="0"/>
              <a:t>With only slight trimming TRIBs were found. The core could be fully excited to the islands.</a:t>
            </a:r>
          </a:p>
          <a:p>
            <a:r>
              <a:rPr lang="en-GB" dirty="0" smtClean="0"/>
              <a:t>Injection rate was high on, above and below resonance.</a:t>
            </a:r>
          </a:p>
          <a:p>
            <a:r>
              <a:rPr lang="en-GB" dirty="0" smtClean="0"/>
              <a:t>Core tune: 11.3343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Island tune: 11.3317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2"/>
          <a:stretch/>
        </p:blipFill>
        <p:spPr>
          <a:xfrm>
            <a:off x="5141356" y="2885812"/>
            <a:ext cx="6860275" cy="39399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10685" y="5316059"/>
            <a:ext cx="3530671" cy="1477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1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TRIBs observed</a:t>
            </a:r>
            <a:r>
              <a:rPr kumimoji="0" lang="en-GB" sz="1800" b="0" i="1" u="none" strike="noStrike" cap="none" spc="0" normalizeH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 at the two cameras of th</a:t>
            </a:r>
            <a:r>
              <a:rPr lang="en-GB" i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diagnostic beam line. The sources are separated by ~0.5 m. All beam has been excited to island orbits. </a:t>
            </a:r>
            <a:endParaRPr kumimoji="0" lang="en-GB" sz="1800" b="0" i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venir Book"/>
            </a:endParaRPr>
          </a:p>
        </p:txBody>
      </p:sp>
      <p:sp>
        <p:nvSpPr>
          <p:cNvPr id="10" name="Left Bracket 9"/>
          <p:cNvSpPr/>
          <p:nvPr/>
        </p:nvSpPr>
        <p:spPr>
          <a:xfrm rot="-5400000">
            <a:off x="6333703" y="4830253"/>
            <a:ext cx="120226" cy="648370"/>
          </a:xfrm>
          <a:prstGeom prst="leftBracke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 rot="10800000" flipV="1">
            <a:off x="5964940" y="5214551"/>
            <a:ext cx="857751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1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~ 1 mm</a:t>
            </a:r>
            <a:endParaRPr kumimoji="0" lang="en-GB" sz="1800" b="0" i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venir Book"/>
            </a:endParaRPr>
          </a:p>
        </p:txBody>
      </p:sp>
      <p:sp>
        <p:nvSpPr>
          <p:cNvPr id="12" name="Left Bracket 11"/>
          <p:cNvSpPr/>
          <p:nvPr/>
        </p:nvSpPr>
        <p:spPr>
          <a:xfrm rot="-5400000">
            <a:off x="6438393" y="1055594"/>
            <a:ext cx="120226" cy="648370"/>
          </a:xfrm>
          <a:prstGeom prst="leftBracke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 rot="10800000" flipV="1">
            <a:off x="6069630" y="1439892"/>
            <a:ext cx="857751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1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Avenir Book"/>
              </a:rPr>
              <a:t>~ 1 mm</a:t>
            </a:r>
            <a:endParaRPr kumimoji="0" lang="en-GB" sz="1800" b="0" i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venir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1107489" y="6433249"/>
            <a:ext cx="196525" cy="338550"/>
          </a:xfrm>
        </p:spPr>
        <p:txBody>
          <a:bodyPr/>
          <a:lstStyle/>
          <a:p>
            <a:fld id="{4F1BDF64-4EAB-4396-9BC5-FD4B22146D48}" type="slidenum">
              <a:rPr lang="en-GB" sz="1600" smtClean="0"/>
              <a:t>9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875919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XIV_2018-10-30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8689"/>
      </a:accent1>
      <a:accent2>
        <a:srgbClr val="A5A4A6"/>
      </a:accent2>
      <a:accent3>
        <a:srgbClr val="E0E0E0"/>
      </a:accent3>
      <a:accent4>
        <a:srgbClr val="97BF0D"/>
      </a:accent4>
      <a:accent5>
        <a:srgbClr val="FFDB9D"/>
      </a:accent5>
      <a:accent6>
        <a:srgbClr val="8F8F8F"/>
      </a:accent6>
      <a:hlink>
        <a:srgbClr val="0000FF"/>
      </a:hlink>
      <a:folHlink>
        <a:srgbClr val="FF00FF"/>
      </a:folHlink>
    </a:clrScheme>
    <a:fontScheme name="Default">
      <a:majorFont>
        <a:latin typeface="Avenir Book"/>
        <a:ea typeface="Avenir Book"/>
        <a:cs typeface="Avenir Book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MAXIV_2018-10-30" id="{036BEAC3-840F-4BDD-830F-44F90A88748E}" vid="{1A9499AF-B1B5-4D21-98D6-B9D0607007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MAXIV_2018-10-30</Template>
  <TotalTime>36455</TotalTime>
  <Words>956</Words>
  <Application>Microsoft Office PowerPoint</Application>
  <PresentationFormat>Widescreen</PresentationFormat>
  <Paragraphs>114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Avenir Book</vt:lpstr>
      <vt:lpstr>Calibri</vt:lpstr>
      <vt:lpstr>Calibri Light</vt:lpstr>
      <vt:lpstr>Times New Roman</vt:lpstr>
      <vt:lpstr>MAXIV_2018-10-30</vt:lpstr>
      <vt:lpstr>TRIBs at MAX IV</vt:lpstr>
      <vt:lpstr>TRIBs at MAX IV</vt:lpstr>
      <vt:lpstr>Motivation</vt:lpstr>
      <vt:lpstr>TRIBs in the 3 GeV Storage Ring</vt:lpstr>
      <vt:lpstr>PowerPoint Presentation</vt:lpstr>
      <vt:lpstr>PowerPoint Presentation</vt:lpstr>
      <vt:lpstr>TRIBs in the 1.5 GeV Storage Ring</vt:lpstr>
      <vt:lpstr>PowerPoint Presentation</vt:lpstr>
      <vt:lpstr>PowerPoint Presentation</vt:lpstr>
      <vt:lpstr>PowerPoint Presentation</vt:lpstr>
      <vt:lpstr>Injection</vt:lpstr>
      <vt:lpstr>Optics Characterisation</vt:lpstr>
      <vt:lpstr>Optics Characterisation</vt:lpstr>
      <vt:lpstr>Optics Characterisation</vt:lpstr>
      <vt:lpstr>Optics Characterisation</vt:lpstr>
      <vt:lpstr>PowerPoint Presentation</vt:lpstr>
      <vt:lpstr>PowerPoint Presentation</vt:lpstr>
      <vt:lpstr>PowerPoint Presentation</vt:lpstr>
      <vt:lpstr>PowerPoint Presentation</vt:lpstr>
      <vt:lpstr>Issues and Future Development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TRIBs at MAX IV</dc:title>
  <dc:creator>David K. Olsson</dc:creator>
  <cp:lastModifiedBy>David K. Olsson</cp:lastModifiedBy>
  <cp:revision>66</cp:revision>
  <dcterms:created xsi:type="dcterms:W3CDTF">2019-10-15T09:46:24Z</dcterms:created>
  <dcterms:modified xsi:type="dcterms:W3CDTF">2019-11-29T08:11:46Z</dcterms:modified>
</cp:coreProperties>
</file>