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82" r:id="rId7"/>
    <p:sldId id="283" r:id="rId8"/>
    <p:sldId id="284" r:id="rId9"/>
    <p:sldId id="285" r:id="rId10"/>
    <p:sldId id="286" r:id="rId11"/>
    <p:sldId id="292" r:id="rId12"/>
    <p:sldId id="287" r:id="rId13"/>
    <p:sldId id="294" r:id="rId14"/>
    <p:sldId id="288" r:id="rId15"/>
    <p:sldId id="289" r:id="rId16"/>
    <p:sldId id="290" r:id="rId17"/>
    <p:sldId id="293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262673"/>
    <a:srgbClr val="212B61"/>
    <a:srgbClr val="0000FF"/>
    <a:srgbClr val="A4A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3721" autoAdjust="0"/>
  </p:normalViewPr>
  <p:slideViewPr>
    <p:cSldViewPr>
      <p:cViewPr varScale="1">
        <p:scale>
          <a:sx n="70" d="100"/>
          <a:sy n="70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67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0BFFF-B756-4D43-8444-49E02FF72B47}" type="datetimeFigureOut">
              <a:rPr lang="en-GB" smtClean="0"/>
              <a:pPr/>
              <a:t>27/11/2019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1A67B-6AF7-43D9-BF37-BA49438288E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76059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EA35E-4229-4B54-8044-491F298F1703}" type="datetimeFigureOut">
              <a:rPr lang="en-GB" smtClean="0"/>
              <a:pPr/>
              <a:t>27/11/2019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95BBA-A02C-4BD3-B2AF-0C84CD08A61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2502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TextBox 3"/>
          <p:cNvSpPr txBox="1"/>
          <p:nvPr userDrawn="1"/>
        </p:nvSpPr>
        <p:spPr>
          <a:xfrm>
            <a:off x="2231740" y="4653136"/>
            <a:ext cx="468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aseline="0" dirty="0" smtClean="0">
                <a:solidFill>
                  <a:schemeClr val="bg1">
                    <a:lumMod val="50000"/>
                  </a:schemeClr>
                </a:solidFill>
              </a:rPr>
              <a:t>27</a:t>
            </a:r>
            <a:r>
              <a:rPr lang="en-GB" sz="2400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GB" sz="2400" baseline="0" dirty="0" smtClean="0">
                <a:solidFill>
                  <a:schemeClr val="bg1">
                    <a:lumMod val="50000"/>
                  </a:schemeClr>
                </a:solidFill>
              </a:rPr>
              <a:t> ESLS Workshop</a:t>
            </a:r>
          </a:p>
          <a:p>
            <a:pPr algn="ctr"/>
            <a:r>
              <a:rPr lang="en-GB" sz="2400" baseline="0" dirty="0" smtClean="0">
                <a:solidFill>
                  <a:schemeClr val="bg1">
                    <a:lumMod val="50000"/>
                  </a:schemeClr>
                </a:solidFill>
              </a:rPr>
              <a:t>November 27-29 2019</a:t>
            </a:r>
          </a:p>
          <a:p>
            <a:pPr algn="ctr"/>
            <a:r>
              <a:rPr lang="en-GB" sz="2400" baseline="0" dirty="0" smtClean="0">
                <a:solidFill>
                  <a:schemeClr val="bg1">
                    <a:lumMod val="50000"/>
                  </a:schemeClr>
                </a:solidFill>
              </a:rPr>
              <a:t>ALBA, Spain</a:t>
            </a: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051360" y="4293096"/>
            <a:ext cx="5041279" cy="504304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 smtClean="0"/>
              <a:t>J </a:t>
            </a:r>
            <a:r>
              <a:rPr lang="en-GB" dirty="0" err="1" smtClean="0"/>
              <a:t>Bloggs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79512" y="6525344"/>
            <a:ext cx="7056784" cy="38235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dirty="0" smtClean="0"/>
              <a:t>J </a:t>
            </a:r>
            <a:r>
              <a:rPr lang="en-GB" dirty="0" err="1" smtClean="0"/>
              <a:t>Bloggs</a:t>
            </a:r>
            <a:r>
              <a:rPr lang="en-GB" dirty="0" smtClean="0"/>
              <a:t>, 27</a:t>
            </a:r>
            <a:r>
              <a:rPr lang="en-GB" baseline="30000" dirty="0" smtClean="0"/>
              <a:t>th</a:t>
            </a:r>
            <a:r>
              <a:rPr lang="en-GB" dirty="0" smtClean="0"/>
              <a:t> ESLS Workshop, Nov 27-29 2019, ALBA, Spain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68863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1706" y="0"/>
            <a:ext cx="9144000" cy="512676"/>
          </a:xfrm>
          <a:prstGeom prst="rect">
            <a:avLst/>
          </a:prstGeom>
          <a:solidFill>
            <a:srgbClr val="26267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179512" y="-99391"/>
            <a:ext cx="8784976" cy="72008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95056" y="6550191"/>
            <a:ext cx="629471" cy="38235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8EEFB2D-35A7-4BFF-A166-F5B8E811460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79512" y="836712"/>
            <a:ext cx="4316288" cy="56886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36712"/>
            <a:ext cx="4316288" cy="56886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enter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95056" y="6550191"/>
            <a:ext cx="629471" cy="38235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8EEFB2D-35A7-4BFF-A166-F5B8E811460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706" y="0"/>
            <a:ext cx="9144000" cy="512676"/>
          </a:xfrm>
          <a:prstGeom prst="rect">
            <a:avLst/>
          </a:prstGeom>
          <a:solidFill>
            <a:srgbClr val="26267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79512" y="6525344"/>
            <a:ext cx="7056784" cy="38235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dirty="0" smtClean="0"/>
              <a:t>J </a:t>
            </a:r>
            <a:r>
              <a:rPr lang="en-GB" dirty="0" err="1" smtClean="0"/>
              <a:t>Bloggs</a:t>
            </a:r>
            <a:r>
              <a:rPr lang="en-GB" dirty="0" smtClean="0"/>
              <a:t>, 27</a:t>
            </a:r>
            <a:r>
              <a:rPr lang="en-GB" baseline="30000" dirty="0" smtClean="0"/>
              <a:t>th</a:t>
            </a:r>
            <a:r>
              <a:rPr lang="en-GB" dirty="0" smtClean="0"/>
              <a:t> ESLS Workshop, Nov 27-29 2019, ALBA, Spain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79512" y="-99392"/>
            <a:ext cx="8784976" cy="72007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718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839" y="4853562"/>
            <a:ext cx="4788024" cy="2014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836712"/>
            <a:ext cx="8784976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4" name="Picture 5" descr="S:\TE24\NS\diamond logo approved.gif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381328"/>
            <a:ext cx="1436016" cy="428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Collective Effects in Diamond-II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T. Olsson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98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The measurement relies on using tune PLL → choose one bunch to track the tune and then as the tune of the machine moves excitation and measurements are done relative to that tune.</a:t>
            </a:r>
          </a:p>
          <a:p>
            <a:r>
              <a:rPr lang="en-GB" sz="2000" dirty="0" smtClean="0"/>
              <a:t>Consequence: </a:t>
            </a:r>
            <a:r>
              <a:rPr lang="en-GB" sz="2000" dirty="0"/>
              <a:t>n</a:t>
            </a:r>
            <a:r>
              <a:rPr lang="en-GB" sz="2000" dirty="0" smtClean="0"/>
              <a:t>eed to exclude one bunch from excitation, but this effect is expected to be </a:t>
            </a:r>
            <a:r>
              <a:rPr lang="en-GB" sz="2000" dirty="0" err="1" smtClean="0"/>
              <a:t>neglectable</a:t>
            </a:r>
            <a:r>
              <a:rPr lang="en-GB" sz="2000" dirty="0" smtClean="0"/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Tune sweep measurements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60" y="3068960"/>
            <a:ext cx="3840000" cy="288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591" y="3068960"/>
            <a:ext cx="3894857" cy="288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19852" y="2679365"/>
            <a:ext cx="2028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accent6">
                    <a:lumMod val="75000"/>
                  </a:schemeClr>
                </a:solidFill>
              </a:rPr>
              <a:t>Without tune tracking</a:t>
            </a:r>
            <a:endParaRPr lang="en-GB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2340" y="2679365"/>
            <a:ext cx="2028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accent6">
                    <a:lumMod val="75000"/>
                  </a:schemeClr>
                </a:solidFill>
              </a:rPr>
              <a:t>With tune tracking</a:t>
            </a:r>
            <a:endParaRPr lang="en-GB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34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Measurement at ≈ 10 mA (0.011 mA/bunch), bare lattice, zero chromaticity, no feedback.</a:t>
            </a:r>
          </a:p>
          <a:p>
            <a:r>
              <a:rPr lang="en-GB" sz="2000" dirty="0" smtClean="0"/>
              <a:t>Shape of drive damp and tune sweep measurements agree, but difference in offset.</a:t>
            </a:r>
          </a:p>
          <a:p>
            <a:r>
              <a:rPr lang="en-GB" sz="2000" dirty="0" smtClean="0"/>
              <a:t>Also different offset compared to expected radiation damping.</a:t>
            </a:r>
          </a:p>
          <a:p>
            <a:r>
              <a:rPr lang="en-GB" sz="2000" dirty="0" smtClean="0"/>
              <a:t>Explanation for offset still under investigation.</a:t>
            </a:r>
            <a:endParaRPr lang="en-GB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 of methods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77" y="3069280"/>
            <a:ext cx="3839999" cy="288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069280"/>
            <a:ext cx="3839999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3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Diamond-II design includes a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passive, 3</a:t>
            </a:r>
            <a:r>
              <a:rPr lang="en-GB" sz="2000" baseline="30000" dirty="0" smtClean="0">
                <a:solidFill>
                  <a:schemeClr val="accent6">
                    <a:lumMod val="75000"/>
                  </a:schemeClr>
                </a:solidFill>
              </a:rPr>
              <a:t>rd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 order harmonic cavity.</a:t>
            </a:r>
          </a:p>
          <a:p>
            <a:r>
              <a:rPr lang="en-GB" sz="2000" dirty="0" smtClean="0"/>
              <a:t>Current choice: superconductive cavity of </a:t>
            </a:r>
            <a:r>
              <a:rPr lang="en-GB" sz="2000" dirty="0" err="1" smtClean="0"/>
              <a:t>Elettra</a:t>
            </a:r>
            <a:r>
              <a:rPr lang="en-GB" sz="2000" dirty="0" smtClean="0"/>
              <a:t>/SLS type.</a:t>
            </a:r>
          </a:p>
          <a:p>
            <a:r>
              <a:rPr lang="en-GB" sz="2000" dirty="0"/>
              <a:t>So </a:t>
            </a:r>
            <a:r>
              <a:rPr lang="en-GB" sz="2000" dirty="0" smtClean="0"/>
              <a:t>far lifetime </a:t>
            </a:r>
            <a:r>
              <a:rPr lang="en-GB" sz="2000" dirty="0"/>
              <a:t>main reason for the harmonic cavity, </a:t>
            </a:r>
            <a:r>
              <a:rPr lang="en-GB" sz="2000" dirty="0" smtClean="0"/>
              <a:t>but also </a:t>
            </a:r>
            <a:r>
              <a:rPr lang="en-GB" sz="2000" dirty="0"/>
              <a:t>of importance for IBS, instability thresholds and heating</a:t>
            </a:r>
            <a:r>
              <a:rPr lang="en-GB" sz="2000" dirty="0" smtClean="0"/>
              <a:t>.</a:t>
            </a:r>
          </a:p>
          <a:p>
            <a:endParaRPr lang="en-GB" sz="2000" dirty="0"/>
          </a:p>
          <a:p>
            <a:r>
              <a:rPr lang="en-GB" sz="2000" dirty="0" smtClean="0"/>
              <a:t>Design also </a:t>
            </a:r>
            <a:r>
              <a:rPr lang="en-GB" sz="2000" dirty="0"/>
              <a:t>includes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8 normal conductive main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cavities </a:t>
            </a:r>
            <a:r>
              <a:rPr lang="en-GB" sz="2000" dirty="0" smtClean="0"/>
              <a:t>(EU HOM-damped).</a:t>
            </a:r>
            <a:endParaRPr lang="en-GB" sz="2000" dirty="0"/>
          </a:p>
          <a:p>
            <a:r>
              <a:rPr lang="en-GB" sz="2000" dirty="0"/>
              <a:t>M</a:t>
            </a:r>
            <a:r>
              <a:rPr lang="en-GB" sz="2000" dirty="0" smtClean="0"/>
              <a:t>ain </a:t>
            </a:r>
            <a:r>
              <a:rPr lang="en-GB" sz="2000" dirty="0"/>
              <a:t>cavities have a significant effect on the transient beam </a:t>
            </a:r>
            <a:r>
              <a:rPr lang="en-GB" sz="2000" dirty="0" smtClean="0"/>
              <a:t>loading due to total R/Q.</a:t>
            </a:r>
            <a:endParaRPr lang="en-GB" sz="1600" dirty="0"/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dirty="0" smtClean="0"/>
              <a:t>Diamond-I is mostly operated with two fill patterns:</a:t>
            </a:r>
          </a:p>
          <a:p>
            <a:pPr lvl="1"/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Standard mode: 900 bunches (36 bunches gap)</a:t>
            </a:r>
          </a:p>
          <a:p>
            <a:pPr lvl="1"/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Hybrid mode: 686 bunches, 3 </a:t>
            </a:r>
            <a:r>
              <a:rPr lang="en-GB" sz="1800" dirty="0" err="1" smtClean="0">
                <a:solidFill>
                  <a:schemeClr val="accent6">
                    <a:lumMod val="75000"/>
                  </a:schemeClr>
                </a:solidFill>
              </a:rPr>
              <a:t>nC</a:t>
            </a:r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 camshaft ( ≈ 500 ns gap)</a:t>
            </a:r>
            <a:endParaRPr lang="en-GB" sz="1800" dirty="0" smtClean="0"/>
          </a:p>
          <a:p>
            <a:r>
              <a:rPr lang="en-GB" sz="2000" dirty="0" smtClean="0"/>
              <a:t>Similar fill patterns were considered for Diamond-II, but studies show need for new fill patterns to reduce transient beam loading.</a:t>
            </a:r>
          </a:p>
          <a:p>
            <a:endParaRPr lang="en-GB" sz="2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Harmonic cavity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43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So far started to study fill patterns with uniform charge distribution, but with several gaps instead of one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 smtClean="0"/>
          </a:p>
          <a:p>
            <a:pPr marL="0" indent="0">
              <a:buNone/>
            </a:pPr>
            <a:r>
              <a:rPr lang="en-GB" sz="2000" dirty="0"/>
              <a:t/>
            </a:r>
            <a:br>
              <a:rPr lang="en-GB" sz="2000" dirty="0"/>
            </a:br>
            <a:endParaRPr lang="en-GB" sz="1600" dirty="0"/>
          </a:p>
          <a:p>
            <a:r>
              <a:rPr lang="en-GB" sz="2000" dirty="0" smtClean="0"/>
              <a:t>Gap requirements:</a:t>
            </a:r>
          </a:p>
          <a:p>
            <a:pPr lvl="1"/>
            <a:r>
              <a:rPr lang="en-GB" sz="1600" dirty="0" smtClean="0"/>
              <a:t>Standard mode</a:t>
            </a:r>
            <a:r>
              <a:rPr lang="en-GB" sz="1600" dirty="0"/>
              <a:t> – </a:t>
            </a:r>
            <a:r>
              <a:rPr lang="en-GB" sz="1600" dirty="0" smtClean="0"/>
              <a:t>requirement for ion and coupled-bunch instabilities</a:t>
            </a:r>
          </a:p>
          <a:p>
            <a:pPr lvl="1"/>
            <a:r>
              <a:rPr lang="en-GB" sz="1600" dirty="0" smtClean="0"/>
              <a:t>Hybrid mode – requirement from timing users</a:t>
            </a:r>
            <a:br>
              <a:rPr lang="en-GB" sz="1600" dirty="0" smtClean="0"/>
            </a:br>
            <a:endParaRPr lang="en-GB" sz="1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fill </a:t>
            </a:r>
            <a:r>
              <a:rPr lang="en-GB" dirty="0"/>
              <a:t>p</a:t>
            </a:r>
            <a:r>
              <a:rPr lang="en-GB" dirty="0" smtClean="0"/>
              <a:t>atterns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791" y="1521088"/>
            <a:ext cx="4242857" cy="26999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521088"/>
            <a:ext cx="4242857" cy="2699999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745318"/>
              </p:ext>
            </p:extLst>
          </p:nvPr>
        </p:nvGraphicFramePr>
        <p:xfrm>
          <a:off x="1741652" y="4293096"/>
          <a:ext cx="5721022" cy="11252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25719">
                  <a:extLst>
                    <a:ext uri="{9D8B030D-6E8A-4147-A177-3AD203B41FA5}">
                      <a16:colId xmlns="" xmlns:a16="http://schemas.microsoft.com/office/drawing/2014/main" val="3104941610"/>
                    </a:ext>
                  </a:extLst>
                </a:gridCol>
                <a:gridCol w="1196721">
                  <a:extLst>
                    <a:ext uri="{9D8B030D-6E8A-4147-A177-3AD203B41FA5}">
                      <a16:colId xmlns="" xmlns:a16="http://schemas.microsoft.com/office/drawing/2014/main" val="3619380697"/>
                    </a:ext>
                  </a:extLst>
                </a:gridCol>
                <a:gridCol w="1698582">
                  <a:extLst>
                    <a:ext uri="{9D8B030D-6E8A-4147-A177-3AD203B41FA5}">
                      <a16:colId xmlns="" xmlns:a16="http://schemas.microsoft.com/office/drawing/2014/main" val="1979747108"/>
                    </a:ext>
                  </a:extLst>
                </a:gridCol>
              </a:tblGrid>
              <a:tr h="262009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tx1"/>
                          </a:solidFill>
                        </a:rPr>
                        <a:t>Phase deviation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tx1"/>
                          </a:solidFill>
                        </a:rPr>
                        <a:t>Bunc</a:t>
                      </a:r>
                      <a:r>
                        <a:rPr lang="en-GB" sz="1200" b="1" baseline="0" dirty="0" smtClean="0">
                          <a:solidFill>
                            <a:schemeClr val="tx1"/>
                          </a:solidFill>
                        </a:rPr>
                        <a:t>h lengthening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8087805"/>
                  </a:ext>
                </a:extLst>
              </a:tr>
              <a:tr h="283654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900 bunches,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1 gap (34 buckets)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6.5°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2.08 times ± 0.26 times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42114505"/>
                  </a:ext>
                </a:extLst>
              </a:tr>
              <a:tr h="283654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834 bunches, 5 gaps 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(20 buckets)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3.4°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3.27 times ± 0.49 times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65101854"/>
                  </a:ext>
                </a:extLst>
              </a:tr>
              <a:tr h="283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834 bunches, 5 gaps 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(10 buckets)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2.8°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3.86 times ± 0.59 times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04486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17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GB" sz="2000" dirty="0" smtClean="0"/>
                  <a:t>The </a:t>
                </a:r>
                <a:r>
                  <a:rPr lang="en-GB" sz="2000" dirty="0" err="1" smtClean="0"/>
                  <a:t>Toushcek</a:t>
                </a:r>
                <a:r>
                  <a:rPr lang="en-GB" sz="2000" dirty="0" smtClean="0"/>
                  <a:t> lifetime increase can be estimated using</a:t>
                </a:r>
                <a:br>
                  <a:rPr lang="en-GB" sz="2000" dirty="0" smtClean="0"/>
                </a:br>
                <a:r>
                  <a:rPr lang="en-GB" sz="1800" dirty="0" smtClean="0"/>
                  <a:t/>
                </a:r>
                <a:br>
                  <a:rPr lang="en-GB" sz="1800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GB" sz="1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𝐻𝐶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GB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800" b="0" i="1" smtClean="0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GB" sz="1800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GB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𝐻𝐶</m:t>
                            </m:r>
                          </m:sub>
                          <m:sup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GB" sz="1800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GB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f>
                      <m:fPr>
                        <m:ctrlPr>
                          <a:rPr lang="en-GB" sz="1800" b="0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GB" sz="1800" b="0" i="1" smtClean="0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bSup>
                              <m:sSubSupPr>
                                <m:ctrlPr>
                                  <a:rPr lang="en-GB" sz="1800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b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d>
                              <m:dPr>
                                <m:ctrlPr>
                                  <a:rPr lang="en-GB" sz="18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d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𝑑𝑧</m:t>
                            </m:r>
                          </m:e>
                        </m:nary>
                      </m:num>
                      <m:den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GB" sz="1800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GB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b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𝐻𝐶</m:t>
                                </m:r>
                              </m:sub>
                              <m:sup>
                                <m:r>
                                  <a:rPr lang="en-GB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d>
                              <m:dPr>
                                <m:ctrlPr>
                                  <a:rPr lang="en-GB" sz="1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800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d>
                            <m:r>
                              <a:rPr lang="en-GB" sz="1800" i="1">
                                <a:latin typeface="Cambria Math" panose="02040503050406030204" pitchFamily="18" charset="0"/>
                              </a:rPr>
                              <m:t>𝑑𝑧</m:t>
                            </m:r>
                          </m:e>
                        </m:nary>
                      </m:den>
                    </m:f>
                    <m:r>
                      <a:rPr lang="en-GB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GB" sz="1800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GB" sz="1800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GB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b>
                                <m:r>
                                  <a:rPr lang="en-GB" sz="18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n-GB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d>
                              <m:dPr>
                                <m:ctrlPr>
                                  <a:rPr lang="en-GB" sz="1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800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d>
                            <m:r>
                              <a:rPr lang="en-GB" sz="1800" i="1">
                                <a:latin typeface="Cambria Math" panose="02040503050406030204" pitchFamily="18" charset="0"/>
                              </a:rPr>
                              <m:t>𝑑𝑧</m:t>
                            </m:r>
                          </m:e>
                        </m:nary>
                      </m:num>
                      <m:den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GB" sz="1800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bSup>
                              <m:sSubSupPr>
                                <m:ctrlPr>
                                  <a:rPr lang="en-GB" sz="18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GB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b>
                                <m:r>
                                  <a:rPr lang="en-GB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𝐻𝐶</m:t>
                                </m:r>
                              </m:sub>
                              <m:sup>
                                <m:r>
                                  <a:rPr lang="en-GB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d>
                              <m:dPr>
                                <m:ctrlPr>
                                  <a:rPr lang="en-GB" sz="1800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GB" sz="1800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d>
                            <m:r>
                              <a:rPr lang="en-GB" sz="1800" i="1">
                                <a:latin typeface="Cambria Math" panose="02040503050406030204" pitchFamily="18" charset="0"/>
                              </a:rPr>
                              <m:t>𝑑𝑧</m:t>
                            </m:r>
                          </m:e>
                        </m:nary>
                      </m:den>
                    </m:f>
                  </m:oMath>
                </a14:m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r>
                  <a:rPr lang="en-GB" sz="1800" dirty="0" smtClean="0"/>
                  <a:t/>
                </a:r>
                <a:br>
                  <a:rPr lang="en-GB" sz="1800" dirty="0" smtClean="0"/>
                </a:br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r>
                  <a:rPr lang="en-GB" sz="2000" dirty="0" smtClean="0"/>
                  <a:t/>
                </a:r>
                <a:br>
                  <a:rPr lang="en-GB" sz="2000" dirty="0" smtClean="0"/>
                </a:br>
                <a:endParaRPr lang="en-GB" sz="2000" dirty="0" smtClean="0"/>
              </a:p>
              <a:p>
                <a:pPr marL="0" indent="0">
                  <a:buNone/>
                </a:pPr>
                <a:endParaRPr lang="en-GB" sz="1600" dirty="0" smtClean="0"/>
              </a:p>
              <a:p>
                <a:r>
                  <a:rPr lang="en-GB" sz="2000" dirty="0" smtClean="0"/>
                  <a:t>Open questions:</a:t>
                </a:r>
              </a:p>
              <a:p>
                <a:pPr lvl="1"/>
                <a:r>
                  <a:rPr lang="en-GB" sz="1600" dirty="0"/>
                  <a:t>Effect of non-uniform charge distribution from the </a:t>
                </a:r>
                <a:r>
                  <a:rPr lang="en-GB" sz="1600" dirty="0" smtClean="0"/>
                  <a:t>gun</a:t>
                </a:r>
              </a:p>
              <a:p>
                <a:pPr lvl="1"/>
                <a:r>
                  <a:rPr lang="en-GB" sz="1600" dirty="0" smtClean="0"/>
                  <a:t>How to maintain a fill pattern like this long-term together with </a:t>
                </a:r>
                <a:r>
                  <a:rPr lang="en-GB" sz="1600" dirty="0" err="1" smtClean="0"/>
                  <a:t>multibunch</a:t>
                </a:r>
                <a:r>
                  <a:rPr lang="en-GB" sz="1600" dirty="0" smtClean="0"/>
                  <a:t> injection? And how to simulate this long-term behaviour?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4" t="-5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</a:t>
            </a:r>
            <a:r>
              <a:rPr lang="en-GB" dirty="0" smtClean="0"/>
              <a:t>fill </a:t>
            </a:r>
            <a:r>
              <a:rPr lang="en-GB" dirty="0"/>
              <a:t>p</a:t>
            </a:r>
            <a:r>
              <a:rPr lang="en-GB" dirty="0" smtClean="0"/>
              <a:t>atterns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537628"/>
            <a:ext cx="1880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Byrd and </a:t>
            </a:r>
            <a:r>
              <a:rPr lang="en-GB" sz="1400" dirty="0" err="1" smtClean="0"/>
              <a:t>Georgsson</a:t>
            </a:r>
            <a:r>
              <a:rPr lang="en-GB" sz="1400" dirty="0" smtClean="0"/>
              <a:t>, PRAB 4:030701 (2001)</a:t>
            </a:r>
            <a:endParaRPr lang="en-GB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7" y="2276872"/>
            <a:ext cx="4242855" cy="26999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78352" y="2744624"/>
            <a:ext cx="46713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Touschek lifetime </a:t>
            </a:r>
            <a:r>
              <a:rPr lang="en-GB" sz="2000" dirty="0"/>
              <a:t>a</a:t>
            </a:r>
            <a:r>
              <a:rPr lang="en-GB" sz="2000" dirty="0" smtClean="0"/>
              <a:t>ssuming 2 h lifetime</a:t>
            </a:r>
            <a:br>
              <a:rPr lang="en-GB" sz="2000" dirty="0" smtClean="0"/>
            </a:br>
            <a:r>
              <a:rPr lang="en-GB" sz="2000" dirty="0" smtClean="0"/>
              <a:t>for 300 mA in 934 bunches (0.6 </a:t>
            </a:r>
            <a:r>
              <a:rPr lang="en-GB" sz="2000" dirty="0" err="1" smtClean="0"/>
              <a:t>nC</a:t>
            </a:r>
            <a:r>
              <a:rPr lang="en-GB" sz="2000" dirty="0" smtClean="0"/>
              <a:t>/bunch)</a:t>
            </a:r>
          </a:p>
          <a:p>
            <a:endParaRPr lang="en-GB" sz="2000" dirty="0"/>
          </a:p>
          <a:p>
            <a:r>
              <a:rPr lang="en-GB" sz="2000" dirty="0" smtClean="0"/>
              <a:t>Lifetime scaled to take into account greater bunch current for fill patterns with fewer bunches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3884" y="1506851"/>
            <a:ext cx="246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accent6">
                    <a:lumMod val="75000"/>
                  </a:schemeClr>
                </a:solidFill>
              </a:rPr>
              <a:t>Effect on momentum acceptance neglected</a:t>
            </a:r>
            <a:endParaRPr lang="en-GB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41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 anchor="ctr"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787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Introduction</a:t>
            </a:r>
          </a:p>
          <a:p>
            <a:r>
              <a:rPr lang="en-GB" sz="2800" dirty="0" smtClean="0"/>
              <a:t>Status of </a:t>
            </a:r>
            <a:r>
              <a:rPr lang="en-GB" sz="2800" dirty="0"/>
              <a:t>i</a:t>
            </a:r>
            <a:r>
              <a:rPr lang="en-GB" sz="2800" dirty="0" smtClean="0"/>
              <a:t>mpedance model</a:t>
            </a:r>
          </a:p>
          <a:p>
            <a:r>
              <a:rPr lang="en-GB" sz="2800" dirty="0" smtClean="0"/>
              <a:t>Instability measurements and benchmarking</a:t>
            </a:r>
          </a:p>
          <a:p>
            <a:r>
              <a:rPr lang="en-GB" sz="2800" dirty="0" smtClean="0"/>
              <a:t>Harmonic cavity → new fill patterns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33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Design current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300 mA</a:t>
            </a:r>
            <a:r>
              <a:rPr lang="en-GB" sz="2000" dirty="0" smtClean="0"/>
              <a:t> (as for Diamond-I).</a:t>
            </a:r>
          </a:p>
          <a:p>
            <a:endParaRPr lang="en-GB" sz="2000" dirty="0" smtClean="0"/>
          </a:p>
          <a:p>
            <a:r>
              <a:rPr lang="en-GB" sz="2000" dirty="0" smtClean="0"/>
              <a:t>Design includes space for ≈ 40 ID beamlines → damping times ≈ factor 2 shorter when all IDs at minimum gap.</a:t>
            </a:r>
          </a:p>
          <a:p>
            <a:r>
              <a:rPr lang="en-GB" sz="2000" dirty="0" smtClean="0"/>
              <a:t>Damping times are longer compared to Diamond-I for the bare lattice, but comparable when including the IDs.</a:t>
            </a:r>
          </a:p>
          <a:p>
            <a:endParaRPr lang="en-GB" sz="2000" dirty="0" smtClean="0"/>
          </a:p>
          <a:p>
            <a:r>
              <a:rPr lang="en-GB" sz="2000" dirty="0" smtClean="0"/>
              <a:t>Around 25 in-vacuum IDs, majority with 4 mm gap.</a:t>
            </a:r>
          </a:p>
          <a:p>
            <a:endParaRPr lang="en-GB" sz="2000" dirty="0"/>
          </a:p>
          <a:p>
            <a:r>
              <a:rPr lang="en-GB" sz="2000" dirty="0" smtClean="0"/>
              <a:t>The IDs have significant effect not only on impedance and damping times, but also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reduce emittance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increase energy spread</a:t>
            </a:r>
            <a:r>
              <a:rPr lang="en-GB" sz="2000" dirty="0" smtClean="0"/>
              <a:t>.</a:t>
            </a:r>
            <a:endParaRPr lang="en-GB" sz="2000" dirty="0"/>
          </a:p>
          <a:p>
            <a:r>
              <a:rPr lang="en-GB" sz="2000" dirty="0" smtClean="0"/>
              <a:t>However, large contributions from two SC wigglers so the variation during operation as the other IDs change gaps is smaller.</a:t>
            </a:r>
            <a:endParaRPr lang="en-GB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435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Vacuum chamber design in progress and choices might be still be revised.</a:t>
            </a:r>
            <a:br>
              <a:rPr lang="en-GB" sz="2000" dirty="0" smtClean="0"/>
            </a:br>
            <a:endParaRPr lang="en-GB" sz="2000" dirty="0" smtClean="0"/>
          </a:p>
          <a:p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Resistive wall </a:t>
            </a:r>
            <a:r>
              <a:rPr lang="en-GB" sz="2000" dirty="0" smtClean="0"/>
              <a:t>– first design based on circular (10 mm radius) copper pipe with NEG coating </a:t>
            </a:r>
            <a:r>
              <a:rPr lang="en-GB" sz="2000" dirty="0"/>
              <a:t>(</a:t>
            </a:r>
            <a:r>
              <a:rPr lang="en-GB" sz="2000" dirty="0" smtClean="0"/>
              <a:t>some sections in stainless steel).</a:t>
            </a:r>
          </a:p>
          <a:p>
            <a:r>
              <a:rPr lang="en-GB" sz="2000" dirty="0" smtClean="0"/>
              <a:t>Due to difficulty to NEG coat irregular chambers other design is currently under study: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stainless steel + copper coating with antechambers for pumping</a:t>
            </a:r>
            <a:r>
              <a:rPr lang="en-GB" sz="2000" dirty="0" smtClean="0"/>
              <a:t>.</a:t>
            </a:r>
            <a:br>
              <a:rPr lang="en-GB" sz="2000" dirty="0" smtClean="0"/>
            </a:br>
            <a:endParaRPr lang="en-GB" sz="2000" dirty="0" smtClean="0"/>
          </a:p>
          <a:p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BPMs</a:t>
            </a:r>
            <a:r>
              <a:rPr lang="en-GB" sz="2000" dirty="0"/>
              <a:t> –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based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on ESRF-style buttons used in DDBA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cell.</a:t>
            </a:r>
          </a:p>
          <a:p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Flanges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/>
              <a:t> – </a:t>
            </a:r>
            <a:r>
              <a:rPr lang="en-GB" sz="2000" dirty="0" smtClean="0"/>
              <a:t>want another design than in current machine to provide zero gap, but no choice made yet.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design of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pumping ports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showed large contribution to the impedance so new design is under development.</a:t>
            </a:r>
            <a:b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 are also developing a new organisation of our impedance model based on putting all impedance elements into a structure similar to an AT lattice.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Impedance model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4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 want to benchmark simulation tools to measurements to be able to estimate a safety margin for Diamond-II → working on improving our understanding of the collective effects in Diamond-I.</a:t>
            </a:r>
            <a:b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Currently mainly using two codes for instability studies (</a:t>
            </a:r>
            <a:r>
              <a:rPr lang="en-GB" sz="2000" dirty="0" err="1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sbtrack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GB" sz="2000" dirty="0" err="1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mbtrack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Impedance calculations mainly done in 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CST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This benchmarking also means further development of our methods and diagnostics for instability measurements.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So far started this work for transverse coupled-bunch instabilities → focus on resistive-wall effect.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Instability measurements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40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Currently using two different methods for measurement of growth time and frequency shift of coupled-bunch modes.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Coupled-bunch measurements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016315"/>
              </p:ext>
            </p:extLst>
          </p:nvPr>
        </p:nvGraphicFramePr>
        <p:xfrm>
          <a:off x="595946" y="2060848"/>
          <a:ext cx="7952109" cy="3078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707">
                  <a:extLst>
                    <a:ext uri="{9D8B030D-6E8A-4147-A177-3AD203B41FA5}">
                      <a16:colId xmlns="" xmlns:a16="http://schemas.microsoft.com/office/drawing/2014/main" val="3617677506"/>
                    </a:ext>
                  </a:extLst>
                </a:gridCol>
                <a:gridCol w="3306701">
                  <a:extLst>
                    <a:ext uri="{9D8B030D-6E8A-4147-A177-3AD203B41FA5}">
                      <a16:colId xmlns="" xmlns:a16="http://schemas.microsoft.com/office/drawing/2014/main" val="1829209646"/>
                    </a:ext>
                  </a:extLst>
                </a:gridCol>
                <a:gridCol w="3306701">
                  <a:extLst>
                    <a:ext uri="{9D8B030D-6E8A-4147-A177-3AD203B41FA5}">
                      <a16:colId xmlns="" xmlns:a16="http://schemas.microsoft.com/office/drawing/2014/main" val="4109510992"/>
                    </a:ext>
                  </a:extLst>
                </a:gridCol>
              </a:tblGrid>
              <a:tr h="38696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Pros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Cons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16682216"/>
                  </a:ext>
                </a:extLst>
              </a:tr>
              <a:tr h="954159">
                <a:tc>
                  <a:txBody>
                    <a:bodyPr/>
                    <a:lstStyle/>
                    <a:p>
                      <a:r>
                        <a:rPr lang="en-GB" dirty="0" smtClean="0"/>
                        <a:t>Drive</a:t>
                      </a:r>
                      <a:r>
                        <a:rPr lang="en-GB" baseline="0" dirty="0" smtClean="0"/>
                        <a:t> damp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Fast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Good</a:t>
                      </a:r>
                      <a:r>
                        <a:rPr lang="en-GB" baseline="0" dirty="0" smtClean="0"/>
                        <a:t> accuracy on growth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Noisy frequency</a:t>
                      </a:r>
                      <a:r>
                        <a:rPr lang="en-GB" baseline="0" dirty="0" smtClean="0"/>
                        <a:t> shift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err="1" smtClean="0"/>
                        <a:t>Decoherence</a:t>
                      </a:r>
                      <a:r>
                        <a:rPr lang="en-GB" dirty="0" smtClean="0"/>
                        <a:t> when having chromaticity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4906179"/>
                  </a:ext>
                </a:extLst>
              </a:tr>
              <a:tr h="386964">
                <a:tc>
                  <a:txBody>
                    <a:bodyPr/>
                    <a:lstStyle/>
                    <a:p>
                      <a:r>
                        <a:rPr lang="en-GB" dirty="0" smtClean="0"/>
                        <a:t>Tune sweep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Good</a:t>
                      </a:r>
                      <a:r>
                        <a:rPr lang="en-GB" baseline="0" dirty="0" smtClean="0"/>
                        <a:t> accuracy on frequency shift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Can measure synchrotron sidebands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No problems to measure with chromaticity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Slower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Sometimes noisy growth time</a:t>
                      </a:r>
                      <a:endParaRPr lang="en-GB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More</a:t>
                      </a:r>
                      <a:r>
                        <a:rPr lang="en-GB" baseline="0" dirty="0" smtClean="0"/>
                        <a:t> difficult to standardise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Need to measure</a:t>
                      </a:r>
                      <a:r>
                        <a:rPr lang="en-GB" baseline="0" dirty="0" smtClean="0"/>
                        <a:t> under stable conditions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44954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64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Method:</a:t>
            </a:r>
            <a:r>
              <a:rPr lang="en-GB" sz="1800" dirty="0" smtClean="0"/>
              <a:t> Drive the beam at each coupled-bunch frequency using transverse </a:t>
            </a:r>
            <a:r>
              <a:rPr lang="en-GB" sz="1800" dirty="0" err="1" smtClean="0"/>
              <a:t>multibunch</a:t>
            </a:r>
            <a:r>
              <a:rPr lang="en-GB" sz="1800" dirty="0" smtClean="0"/>
              <a:t> feedback, then let beam decay while recording beam oscillation.</a:t>
            </a:r>
          </a:p>
          <a:p>
            <a:r>
              <a:rPr lang="en-GB" sz="1800" dirty="0" smtClean="0"/>
              <a:t>Growth time and frequency shift can be determined by fit to amplitude and phase of IQ data.</a:t>
            </a:r>
            <a:endParaRPr lang="en-GB" sz="1800" dirty="0"/>
          </a:p>
          <a:p>
            <a:r>
              <a:rPr lang="en-GB" sz="1800" dirty="0" smtClean="0"/>
              <a:t>The method has been standardised so we can measure all 934 modes in a few minutes.</a:t>
            </a:r>
            <a:endParaRPr lang="en-GB" sz="1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 damp measurements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564904"/>
            <a:ext cx="4500000" cy="2700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67544" y="5518973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Offset = radiation + chromatic damping (+ other effects?)</a:t>
            </a:r>
          </a:p>
          <a:p>
            <a:r>
              <a:rPr lang="en-GB" dirty="0" smtClean="0"/>
              <a:t>Why ID peaks not symmetric over the modes?</a:t>
            </a:r>
            <a:endParaRPr lang="en-GB" dirty="0"/>
          </a:p>
        </p:txBody>
      </p:sp>
      <p:grpSp>
        <p:nvGrpSpPr>
          <p:cNvPr id="17" name="Group 16"/>
          <p:cNvGrpSpPr/>
          <p:nvPr/>
        </p:nvGrpSpPr>
        <p:grpSpPr>
          <a:xfrm>
            <a:off x="107504" y="2564904"/>
            <a:ext cx="4500000" cy="2700000"/>
            <a:chOff x="107504" y="2924944"/>
            <a:chExt cx="4500000" cy="27000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504" y="2924944"/>
              <a:ext cx="4500000" cy="2700000"/>
            </a:xfrm>
            <a:prstGeom prst="rect">
              <a:avLst/>
            </a:prstGeom>
          </p:spPr>
        </p:pic>
        <p:cxnSp>
          <p:nvCxnSpPr>
            <p:cNvPr id="12" name="Straight Arrow Connector 11"/>
            <p:cNvCxnSpPr/>
            <p:nvPr/>
          </p:nvCxnSpPr>
          <p:spPr>
            <a:xfrm>
              <a:off x="2411760" y="4581128"/>
              <a:ext cx="0" cy="36004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699792" y="3933056"/>
              <a:ext cx="15121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Vertical collimator</a:t>
              </a:r>
              <a:endParaRPr lang="en-GB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59632" y="3373251"/>
              <a:ext cx="4212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IDs</a:t>
              </a:r>
              <a:endParaRPr lang="en-GB" sz="1400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3455876" y="4240833"/>
              <a:ext cx="396044" cy="2682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1259632" y="3680292"/>
              <a:ext cx="179771" cy="3167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256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800" dirty="0"/>
              <a:t>C</a:t>
            </a:r>
            <a:r>
              <a:rPr lang="en-GB" sz="1800" dirty="0" smtClean="0"/>
              <a:t>omparison to analytic formula to find measured effective beam pipe radius.</a:t>
            </a:r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pPr marL="0" indent="0">
              <a:buNone/>
            </a:pP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  <a:p>
            <a:r>
              <a:rPr lang="en-GB" sz="1800" dirty="0" smtClean="0"/>
              <a:t>The overall shape agrees well to behaviour for</a:t>
            </a:r>
            <a:br>
              <a:rPr lang="en-GB" sz="1800" dirty="0" smtClean="0"/>
            </a:br>
            <a:r>
              <a:rPr lang="en-GB" sz="1800" dirty="0" smtClean="0"/>
              <a:t>resistive wall.</a:t>
            </a:r>
          </a:p>
          <a:p>
            <a:r>
              <a:rPr lang="en-GB" sz="1800" dirty="0" smtClean="0"/>
              <a:t>However, the analytic model predicts significantly</a:t>
            </a:r>
            <a:br>
              <a:rPr lang="en-GB" sz="1800" dirty="0" smtClean="0"/>
            </a:br>
            <a:r>
              <a:rPr lang="en-GB" sz="1800" dirty="0" smtClean="0"/>
              <a:t>higher damping/growth rates for low/high modes.</a:t>
            </a:r>
          </a:p>
          <a:p>
            <a:r>
              <a:rPr lang="en-GB" sz="1800" dirty="0" smtClean="0"/>
              <a:t>Need to improve impedance model to calculate</a:t>
            </a:r>
            <a:br>
              <a:rPr lang="en-GB" sz="1800" dirty="0" smtClean="0"/>
            </a:br>
            <a:r>
              <a:rPr lang="en-GB" sz="1800" dirty="0" smtClean="0"/>
              <a:t>theoretical effective beam pipe radius.</a:t>
            </a:r>
          </a:p>
          <a:p>
            <a:r>
              <a:rPr lang="en-GB" sz="1800" dirty="0" smtClean="0"/>
              <a:t>Comparison to </a:t>
            </a:r>
            <a:r>
              <a:rPr lang="en-GB" sz="1800" dirty="0" err="1" smtClean="0"/>
              <a:t>mbtrack</a:t>
            </a:r>
            <a:r>
              <a:rPr lang="en-GB" sz="1800" dirty="0" smtClean="0"/>
              <a:t> simulations under progress.</a:t>
            </a:r>
          </a:p>
          <a:p>
            <a:endParaRPr lang="en-GB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 damp measurements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68760"/>
            <a:ext cx="4500000" cy="270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957" y="1268760"/>
            <a:ext cx="4500000" cy="270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005304"/>
            <a:ext cx="288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T. Olsson, </a:t>
            </a:r>
            <a:r>
              <a:rPr lang="en-GB" dirty="0"/>
              <a:t>27</a:t>
            </a:r>
            <a:r>
              <a:rPr lang="en-GB" baseline="30000" dirty="0"/>
              <a:t>th</a:t>
            </a:r>
            <a:r>
              <a:rPr lang="en-GB" dirty="0"/>
              <a:t> ESLS Workshop, Nov 27-29 2019, ALBA, 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Method: </a:t>
            </a:r>
            <a:r>
              <a:rPr lang="en-GB" sz="1800" dirty="0" smtClean="0"/>
              <a:t>Step driving frequency over a range of frequencies around the coupled-bunch frequency and </a:t>
            </a:r>
            <a:r>
              <a:rPr lang="en-GB" sz="1800" dirty="0"/>
              <a:t>measure equilibrium </a:t>
            </a:r>
            <a:r>
              <a:rPr lang="en-GB" sz="1800" dirty="0" smtClean="0"/>
              <a:t>oscillation.</a:t>
            </a:r>
          </a:p>
          <a:p>
            <a:r>
              <a:rPr lang="en-GB" sz="1800" dirty="0" smtClean="0"/>
              <a:t>Growth time and frequency can be determined from fitting frequency and Q value of the resonator peak.</a:t>
            </a:r>
            <a:br>
              <a:rPr lang="en-GB" sz="1800" dirty="0" smtClean="0"/>
            </a:br>
            <a:endParaRPr lang="en-GB" sz="1800" dirty="0" smtClean="0"/>
          </a:p>
          <a:p>
            <a:r>
              <a:rPr lang="en-GB" sz="1800" dirty="0" smtClean="0"/>
              <a:t>Same method is used for tune</a:t>
            </a:r>
            <a:br>
              <a:rPr lang="en-GB" sz="1800" dirty="0" smtClean="0"/>
            </a:br>
            <a:r>
              <a:rPr lang="en-GB" sz="1800" dirty="0" smtClean="0"/>
              <a:t>measurement during operation →</a:t>
            </a:r>
            <a:br>
              <a:rPr lang="en-GB" sz="1800" dirty="0" smtClean="0"/>
            </a:br>
            <a:r>
              <a:rPr lang="en-GB" sz="1800" dirty="0" smtClean="0"/>
              <a:t>same fitting algorithm used = can also</a:t>
            </a:r>
            <a:br>
              <a:rPr lang="en-GB" sz="1800" dirty="0" smtClean="0"/>
            </a:br>
            <a:r>
              <a:rPr lang="en-GB" sz="1800" dirty="0" smtClean="0"/>
              <a:t>be used to fit the synchrotron sidebands.</a:t>
            </a:r>
            <a:br>
              <a:rPr lang="en-GB" sz="1800" dirty="0" smtClean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/>
            </a:r>
            <a:br>
              <a:rPr lang="en-GB" sz="1800" dirty="0" smtClean="0"/>
            </a:br>
            <a:endParaRPr lang="en-GB" sz="1800" dirty="0" smtClean="0"/>
          </a:p>
          <a:p>
            <a:r>
              <a:rPr lang="en-GB" sz="1800" dirty="0" smtClean="0"/>
              <a:t>Method is slower due to more measurement</a:t>
            </a:r>
            <a:br>
              <a:rPr lang="en-GB" sz="1800" dirty="0" smtClean="0"/>
            </a:br>
            <a:r>
              <a:rPr lang="en-GB" sz="1800" dirty="0" smtClean="0"/>
              <a:t>points and need for waiting time between points.</a:t>
            </a:r>
          </a:p>
          <a:p>
            <a:r>
              <a:rPr lang="en-GB" sz="1800" dirty="0" smtClean="0"/>
              <a:t>Still all 934 modes can be measured in 10-30 minutes but manual setup time required.</a:t>
            </a:r>
            <a:endParaRPr lang="en-GB" sz="1800" dirty="0"/>
          </a:p>
          <a:p>
            <a:pPr marL="0" indent="0">
              <a:buNone/>
            </a:pPr>
            <a:endParaRPr lang="en-GB" sz="2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Tune sweep measurements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EFB2D-35A7-4BFF-A166-F5B8E811460E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607" y="1988840"/>
            <a:ext cx="3894857" cy="288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9552" y="3629821"/>
            <a:ext cx="39668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accent6">
                    <a:lumMod val="75000"/>
                  </a:schemeClr>
                </a:solidFill>
              </a:rPr>
              <a:t>Abbott and Rehm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, “Tune Computation via Model Fitting to Swept Machine Response </a:t>
            </a:r>
            <a:r>
              <a:rPr lang="en-GB" sz="1400" dirty="0" smtClean="0">
                <a:solidFill>
                  <a:schemeClr val="accent6">
                    <a:lumMod val="75000"/>
                  </a:schemeClr>
                </a:solidFill>
              </a:rPr>
              <a:t>Measurement”, IBIC’19 (2019)</a:t>
            </a:r>
            <a:endParaRPr lang="en-GB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2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DBA_slides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30341B4906924BB325EBD5E009693D" ma:contentTypeVersion="6" ma:contentTypeDescription="Create a new document." ma:contentTypeScope="" ma:versionID="76ae06431f9029df12b3d50016b61b4c">
  <xsd:schema xmlns:xsd="http://www.w3.org/2001/XMLSchema" xmlns:xs="http://www.w3.org/2001/XMLSchema" xmlns:p="http://schemas.microsoft.com/office/2006/metadata/properties" xmlns:ns3="e883e2e7-6fc2-44c1-8859-d4e62379b571" targetNamespace="http://schemas.microsoft.com/office/2006/metadata/properties" ma:root="true" ma:fieldsID="93b31fa178682ecd761ced3286ff619e" ns3:_="">
    <xsd:import namespace="e883e2e7-6fc2-44c1-8859-d4e62379b57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83e2e7-6fc2-44c1-8859-d4e62379b5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28A6790-5129-444E-B6DE-A82C6B98D0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83e2e7-6fc2-44c1-8859-d4e62379b5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21A22D-346F-4A53-8CC8-AB9C7DDF9C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5691B7-A853-49A4-BDD0-2347C9C09B9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883e2e7-6fc2-44c1-8859-d4e62379b57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DDBA_slides_template3</Template>
  <TotalTime>6081</TotalTime>
  <Words>961</Words>
  <Application>Microsoft Office PowerPoint</Application>
  <PresentationFormat>On-screen Show (4:3)</PresentationFormat>
  <Paragraphs>157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DDBA_slides_template3</vt:lpstr>
      <vt:lpstr>Collective Effects in Diamond-II</vt:lpstr>
      <vt:lpstr>Outline</vt:lpstr>
      <vt:lpstr>Introduction</vt:lpstr>
      <vt:lpstr>Impedance model</vt:lpstr>
      <vt:lpstr>Instability measurements</vt:lpstr>
      <vt:lpstr>Coupled-bunch measurements</vt:lpstr>
      <vt:lpstr>Drive damp measurements</vt:lpstr>
      <vt:lpstr>Drive damp measurements</vt:lpstr>
      <vt:lpstr>Tune sweep measurements</vt:lpstr>
      <vt:lpstr>Tune sweep measurements</vt:lpstr>
      <vt:lpstr>Comparison of methods</vt:lpstr>
      <vt:lpstr>Harmonic cavity</vt:lpstr>
      <vt:lpstr>New fill patterns</vt:lpstr>
      <vt:lpstr>New fill patterns</vt:lpstr>
      <vt:lpstr>Thank you!</vt:lpstr>
    </vt:vector>
  </TitlesOfParts>
  <Company>Authorised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Guenther Rehm</dc:creator>
  <cp:lastModifiedBy>Teresia Olsson</cp:lastModifiedBy>
  <cp:revision>715</cp:revision>
  <dcterms:created xsi:type="dcterms:W3CDTF">2013-11-19T11:09:08Z</dcterms:created>
  <dcterms:modified xsi:type="dcterms:W3CDTF">2019-11-27T16:54:00Z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0x0101009D30341B4906924BB325EBD5E009693D</vt:lpwstr>
  </property>
</Properties>
</file>