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304" r:id="rId3"/>
    <p:sldId id="359" r:id="rId4"/>
    <p:sldId id="311" r:id="rId5"/>
    <p:sldId id="405" r:id="rId6"/>
    <p:sldId id="318" r:id="rId7"/>
    <p:sldId id="379" r:id="rId8"/>
    <p:sldId id="381" r:id="rId9"/>
    <p:sldId id="409" r:id="rId10"/>
    <p:sldId id="387" r:id="rId11"/>
    <p:sldId id="384" r:id="rId12"/>
    <p:sldId id="410" r:id="rId13"/>
    <p:sldId id="413" r:id="rId14"/>
    <p:sldId id="411" r:id="rId15"/>
    <p:sldId id="403" r:id="rId16"/>
    <p:sldId id="313" r:id="rId17"/>
    <p:sldId id="394" r:id="rId18"/>
    <p:sldId id="404" r:id="rId19"/>
    <p:sldId id="408" r:id="rId20"/>
    <p:sldId id="390" r:id="rId21"/>
  </p:sldIdLst>
  <p:sldSz cx="9144000" cy="6858000" type="screen4x3"/>
  <p:notesSz cx="6805613" cy="994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403A60"/>
    <a:srgbClr val="FF9999"/>
    <a:srgbClr val="CC0000"/>
    <a:srgbClr val="888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3979" autoAdjust="0"/>
  </p:normalViewPr>
  <p:slideViewPr>
    <p:cSldViewPr>
      <p:cViewPr varScale="1">
        <p:scale>
          <a:sx n="69" d="100"/>
          <a:sy n="69" d="100"/>
        </p:scale>
        <p:origin x="13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esktop\Postdoc\Bourses_Job\ERC2015\Presentation_Bruxelles\metal%20anodes-ModifAlex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onrouch\Desktop\Postdoc\Bourses_Job\ERC2016\Presentation_Bruxelles\metal%20anodes-ModifAlex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onrouch\Desktop\Postdoc\Bourses_Job\ERC2016\Presentation_Bruxelles\metal%20anodes-ModifAlex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bg1"/>
        </a:solidFill>
        <a:ln w="3175">
          <a:solidFill>
            <a:srgbClr val="000000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753877973112721"/>
          <c:y val="4.745762711864504E-2"/>
          <c:w val="0.7404343329886246"/>
          <c:h val="0.83220338983050846"/>
        </c:manualLayout>
      </c:layout>
      <c:bar3DChart>
        <c:barDir val="col"/>
        <c:grouping val="clustered"/>
        <c:varyColors val="0"/>
        <c:ser>
          <c:idx val="2"/>
          <c:order val="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Feuil1!$A$3:$A$7</c:f>
              <c:strCache>
                <c:ptCount val="5"/>
                <c:pt idx="0">
                  <c:v>Li</c:v>
                </c:pt>
                <c:pt idx="1">
                  <c:v>C</c:v>
                </c:pt>
                <c:pt idx="2">
                  <c:v>Na</c:v>
                </c:pt>
                <c:pt idx="3">
                  <c:v>Mg</c:v>
                </c:pt>
                <c:pt idx="4">
                  <c:v>Ca</c:v>
                </c:pt>
              </c:strCache>
            </c:strRef>
          </c:cat>
          <c:val>
            <c:numRef>
              <c:f>Feuil1!$F$3:$F$7</c:f>
              <c:numCache>
                <c:formatCode>General</c:formatCode>
                <c:ptCount val="5"/>
                <c:pt idx="0">
                  <c:v>2080</c:v>
                </c:pt>
                <c:pt idx="1">
                  <c:v>500</c:v>
                </c:pt>
                <c:pt idx="2">
                  <c:v>1120</c:v>
                </c:pt>
                <c:pt idx="3">
                  <c:v>3800</c:v>
                </c:pt>
                <c:pt idx="4">
                  <c:v>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A-4FB2-8BEB-6F19077297A7}"/>
            </c:ext>
          </c:extLst>
        </c:ser>
        <c:ser>
          <c:idx val="1"/>
          <c:order val="1"/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Feuil1!$D$3:$D$7</c:f>
              <c:numCache>
                <c:formatCode>General</c:formatCode>
                <c:ptCount val="5"/>
                <c:pt idx="0">
                  <c:v>3860</c:v>
                </c:pt>
                <c:pt idx="1">
                  <c:v>372</c:v>
                </c:pt>
                <c:pt idx="2">
                  <c:v>1160</c:v>
                </c:pt>
                <c:pt idx="3">
                  <c:v>2000</c:v>
                </c:pt>
                <c:pt idx="4">
                  <c:v>1340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A-4FB2-8BEB-6F1907729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92856704"/>
        <c:axId val="92858240"/>
        <c:axId val="0"/>
      </c:bar3DChart>
      <c:catAx>
        <c:axId val="928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85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8582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>
            <a:noFill/>
            <a:prstDash val="solid"/>
          </a:ln>
          <a:effectLst>
            <a:outerShdw blurRad="50800" dist="50800" dir="5400000" algn="ctr" rotWithShape="0">
              <a:srgbClr val="FFFFFF"/>
            </a:outerShdw>
          </a:effectLst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856704"/>
        <c:crosses val="autoZero"/>
        <c:crossBetween val="between"/>
        <c:majorUnit val="2000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0925925925925923E-2"/>
          <c:w val="0.9388888888888911"/>
          <c:h val="0.89814814814814814"/>
        </c:manualLayout>
      </c:layout>
      <c:bubbleChart>
        <c:varyColors val="0"/>
        <c:ser>
          <c:idx val="1"/>
          <c:order val="0"/>
          <c:tx>
            <c:v>cost of raw material ($/ton)</c:v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xVal>
            <c:strRef>
              <c:f>Feuil2!$A$5:$A$8</c:f>
              <c:strCache>
                <c:ptCount val="4"/>
                <c:pt idx="0">
                  <c:v>Li</c:v>
                </c:pt>
                <c:pt idx="1">
                  <c:v>Na</c:v>
                </c:pt>
                <c:pt idx="2">
                  <c:v>Mg</c:v>
                </c:pt>
                <c:pt idx="3">
                  <c:v>Ca</c:v>
                </c:pt>
              </c:strCache>
            </c:strRef>
          </c:xVal>
          <c:yVal>
            <c:numRef>
              <c:f>Feuil2!$E$5:$E$8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yVal>
          <c:bubbleSize>
            <c:numRef>
              <c:f>Feuil2!$C$5:$C$8</c:f>
              <c:numCache>
                <c:formatCode>General</c:formatCode>
                <c:ptCount val="4"/>
                <c:pt idx="0">
                  <c:v>5000</c:v>
                </c:pt>
                <c:pt idx="1">
                  <c:v>110</c:v>
                </c:pt>
                <c:pt idx="2">
                  <c:v>265</c:v>
                </c:pt>
                <c:pt idx="3">
                  <c:v>100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6058-4CB7-A1FE-98BF55BF314B}"/>
            </c:ext>
          </c:extLst>
        </c:ser>
        <c:ser>
          <c:idx val="0"/>
          <c:order val="1"/>
          <c:tx>
            <c:v>Abundance</c:v>
          </c:tx>
          <c:spPr>
            <a:ln w="25400">
              <a:noFill/>
            </a:ln>
          </c:spPr>
          <c:invertIfNegative val="0"/>
          <c:xVal>
            <c:strRef>
              <c:f>Feuil2!$A$5:$A$8</c:f>
              <c:strCache>
                <c:ptCount val="4"/>
                <c:pt idx="0">
                  <c:v>Li</c:v>
                </c:pt>
                <c:pt idx="1">
                  <c:v>Na</c:v>
                </c:pt>
                <c:pt idx="2">
                  <c:v>Mg</c:v>
                </c:pt>
                <c:pt idx="3">
                  <c:v>Ca</c:v>
                </c:pt>
              </c:strCache>
            </c:strRef>
          </c:xVal>
          <c:yVal>
            <c:numRef>
              <c:f>Feuil2!$F$5:$F$8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yVal>
          <c:bubbleSize>
            <c:numRef>
              <c:f>Feuil2!$B$5:$B$8</c:f>
              <c:numCache>
                <c:formatCode>General</c:formatCode>
                <c:ptCount val="4"/>
                <c:pt idx="0">
                  <c:v>18</c:v>
                </c:pt>
                <c:pt idx="1">
                  <c:v>23000</c:v>
                </c:pt>
                <c:pt idx="2">
                  <c:v>29000</c:v>
                </c:pt>
                <c:pt idx="3">
                  <c:v>50000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1-6058-4CB7-A1FE-98BF55BF3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0"/>
        <c:showNegBubbles val="0"/>
        <c:axId val="92993024"/>
        <c:axId val="92994560"/>
      </c:bubbleChart>
      <c:valAx>
        <c:axId val="9299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2994560"/>
        <c:crosses val="autoZero"/>
        <c:crossBetween val="midCat"/>
      </c:valAx>
      <c:valAx>
        <c:axId val="92994560"/>
        <c:scaling>
          <c:orientation val="minMax"/>
          <c:max val="1.2"/>
          <c:min val="0.8"/>
        </c:scaling>
        <c:delete val="1"/>
        <c:axPos val="l"/>
        <c:numFmt formatCode="General" sourceLinked="1"/>
        <c:majorTickMark val="out"/>
        <c:minorTickMark val="none"/>
        <c:tickLblPos val="none"/>
        <c:crossAx val="92993024"/>
        <c:crosses val="autoZero"/>
        <c:crossBetween val="midCat"/>
        <c:majorUnit val="0.8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97112860892491E-2"/>
          <c:y val="6.4814814814815144E-2"/>
          <c:w val="0.9142639982502162"/>
          <c:h val="0.83309419655876626"/>
        </c:manualLayout>
      </c:layout>
      <c:bubbleChart>
        <c:varyColors val="0"/>
        <c:ser>
          <c:idx val="0"/>
          <c:order val="0"/>
          <c:tx>
            <c:v>Abundance in crustal rocks (ppm)</c:v>
          </c:tx>
          <c:spPr>
            <a:solidFill>
              <a:srgbClr val="00CCFF"/>
            </a:solidFill>
          </c:spPr>
          <c:invertIfNegative val="0"/>
          <c:xVal>
            <c:strRef>
              <c:f>Feuil2!$A$5:$A$8</c:f>
              <c:strCache>
                <c:ptCount val="4"/>
                <c:pt idx="0">
                  <c:v>Li</c:v>
                </c:pt>
                <c:pt idx="1">
                  <c:v>Na</c:v>
                </c:pt>
                <c:pt idx="2">
                  <c:v>Mg</c:v>
                </c:pt>
                <c:pt idx="3">
                  <c:v>Ca</c:v>
                </c:pt>
              </c:strCache>
            </c:strRef>
          </c:xVal>
          <c:yVal>
            <c:numRef>
              <c:f>Feuil2!$E$5:$E$8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yVal>
          <c:bubbleSize>
            <c:numRef>
              <c:f>Feuil2!$B$5:$B$8</c:f>
              <c:numCache>
                <c:formatCode>General</c:formatCode>
                <c:ptCount val="4"/>
                <c:pt idx="0">
                  <c:v>18</c:v>
                </c:pt>
                <c:pt idx="1">
                  <c:v>23000</c:v>
                </c:pt>
                <c:pt idx="2">
                  <c:v>29000</c:v>
                </c:pt>
                <c:pt idx="3">
                  <c:v>50000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9C3A-454D-81FD-3D14568B5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93022848"/>
        <c:axId val="93028736"/>
      </c:bubbleChart>
      <c:valAx>
        <c:axId val="93022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3028736"/>
        <c:crosses val="autoZero"/>
        <c:crossBetween val="midCat"/>
      </c:valAx>
      <c:valAx>
        <c:axId val="93028736"/>
        <c:scaling>
          <c:orientation val="minMax"/>
          <c:max val="1.2"/>
          <c:min val="0.8"/>
        </c:scaling>
        <c:delete val="1"/>
        <c:axPos val="l"/>
        <c:numFmt formatCode="General" sourceLinked="1"/>
        <c:majorTickMark val="out"/>
        <c:minorTickMark val="none"/>
        <c:tickLblPos val="none"/>
        <c:crossAx val="93022848"/>
        <c:crosses val="autoZero"/>
        <c:crossBetween val="midCat"/>
        <c:majorUnit val="0.8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>
          <a:xfrm>
            <a:off x="4139952" y="6583542"/>
            <a:ext cx="5004048" cy="274460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cs typeface="Lato Light"/>
              </a:rPr>
              <a:t>ICMAB acknowledges the </a:t>
            </a:r>
            <a:r>
              <a:rPr lang="en-US" dirty="0" err="1" smtClean="0">
                <a:cs typeface="Lato Light"/>
              </a:rPr>
              <a:t>Severo</a:t>
            </a:r>
            <a:r>
              <a:rPr lang="en-US" dirty="0" smtClean="0">
                <a:cs typeface="Lato Light"/>
              </a:rPr>
              <a:t> Ochoa Program (MINECO, SEV- 2015-0496)</a:t>
            </a:r>
            <a:endParaRPr lang="id-ID" dirty="0" smtClean="0">
              <a:cs typeface="Lato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1948" y="223937"/>
            <a:ext cx="6694308" cy="540767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403A6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95542"/>
            <a:ext cx="1620000" cy="5760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23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1385073" y="6442496"/>
            <a:ext cx="126206" cy="246062"/>
          </a:xfrm>
          <a:custGeom>
            <a:avLst/>
            <a:gdLst>
              <a:gd name="T0" fmla="*/ 25400 w 106"/>
              <a:gd name="T1" fmla="*/ 246062 h 155"/>
              <a:gd name="T2" fmla="*/ 168275 w 106"/>
              <a:gd name="T3" fmla="*/ 122237 h 155"/>
              <a:gd name="T4" fmla="*/ 25400 w 106"/>
              <a:gd name="T5" fmla="*/ 0 h 155"/>
              <a:gd name="T6" fmla="*/ 0 w 106"/>
              <a:gd name="T7" fmla="*/ 26987 h 155"/>
              <a:gd name="T8" fmla="*/ 112713 w 106"/>
              <a:gd name="T9" fmla="*/ 122237 h 155"/>
              <a:gd name="T10" fmla="*/ 0 w 106"/>
              <a:gd name="T11" fmla="*/ 219075 h 155"/>
              <a:gd name="T12" fmla="*/ 25400 w 106"/>
              <a:gd name="T13" fmla="*/ 246062 h 155"/>
              <a:gd name="T14" fmla="*/ 25400 w 106"/>
              <a:gd name="T15" fmla="*/ 246062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55">
                <a:moveTo>
                  <a:pt x="16" y="155"/>
                </a:moveTo>
                <a:lnTo>
                  <a:pt x="106" y="77"/>
                </a:lnTo>
                <a:lnTo>
                  <a:pt x="16" y="0"/>
                </a:lnTo>
                <a:lnTo>
                  <a:pt x="0" y="17"/>
                </a:lnTo>
                <a:lnTo>
                  <a:pt x="71" y="77"/>
                </a:lnTo>
                <a:lnTo>
                  <a:pt x="0" y="138"/>
                </a:lnTo>
                <a:lnTo>
                  <a:pt x="16" y="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235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998914" y="6442496"/>
            <a:ext cx="126206" cy="246062"/>
          </a:xfrm>
          <a:custGeom>
            <a:avLst/>
            <a:gdLst>
              <a:gd name="T0" fmla="*/ 142875 w 106"/>
              <a:gd name="T1" fmla="*/ 246062 h 155"/>
              <a:gd name="T2" fmla="*/ 168275 w 106"/>
              <a:gd name="T3" fmla="*/ 219075 h 155"/>
              <a:gd name="T4" fmla="*/ 57150 w 106"/>
              <a:gd name="T5" fmla="*/ 122237 h 155"/>
              <a:gd name="T6" fmla="*/ 168275 w 106"/>
              <a:gd name="T7" fmla="*/ 26987 h 155"/>
              <a:gd name="T8" fmla="*/ 142875 w 106"/>
              <a:gd name="T9" fmla="*/ 0 h 155"/>
              <a:gd name="T10" fmla="*/ 0 w 106"/>
              <a:gd name="T11" fmla="*/ 122237 h 155"/>
              <a:gd name="T12" fmla="*/ 142875 w 106"/>
              <a:gd name="T13" fmla="*/ 246062 h 155"/>
              <a:gd name="T14" fmla="*/ 142875 w 106"/>
              <a:gd name="T15" fmla="*/ 246062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55">
                <a:moveTo>
                  <a:pt x="90" y="155"/>
                </a:moveTo>
                <a:lnTo>
                  <a:pt x="106" y="138"/>
                </a:lnTo>
                <a:lnTo>
                  <a:pt x="36" y="77"/>
                </a:lnTo>
                <a:lnTo>
                  <a:pt x="106" y="17"/>
                </a:lnTo>
                <a:lnTo>
                  <a:pt x="90" y="0"/>
                </a:lnTo>
                <a:lnTo>
                  <a:pt x="0" y="77"/>
                </a:lnTo>
                <a:lnTo>
                  <a:pt x="90" y="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236">
            <a:hlinkClick r:id="" action="ppaction://hlinkshowjump?jump=firstslide"/>
          </p:cNvPr>
          <p:cNvSpPr>
            <a:spLocks/>
          </p:cNvSpPr>
          <p:nvPr userDrawn="1"/>
        </p:nvSpPr>
        <p:spPr bwMode="auto">
          <a:xfrm>
            <a:off x="108721" y="6482186"/>
            <a:ext cx="185738" cy="166687"/>
          </a:xfrm>
          <a:custGeom>
            <a:avLst/>
            <a:gdLst>
              <a:gd name="T0" fmla="*/ 28575 w 156"/>
              <a:gd name="T1" fmla="*/ 166687 h 105"/>
              <a:gd name="T2" fmla="*/ 123825 w 156"/>
              <a:gd name="T3" fmla="*/ 55562 h 105"/>
              <a:gd name="T4" fmla="*/ 219075 w 156"/>
              <a:gd name="T5" fmla="*/ 166687 h 105"/>
              <a:gd name="T6" fmla="*/ 247650 w 156"/>
              <a:gd name="T7" fmla="*/ 144462 h 105"/>
              <a:gd name="T8" fmla="*/ 123825 w 156"/>
              <a:gd name="T9" fmla="*/ 0 h 105"/>
              <a:gd name="T10" fmla="*/ 0 w 156"/>
              <a:gd name="T11" fmla="*/ 144462 h 105"/>
              <a:gd name="T12" fmla="*/ 28575 w 156"/>
              <a:gd name="T13" fmla="*/ 166687 h 105"/>
              <a:gd name="T14" fmla="*/ 28575 w 156"/>
              <a:gd name="T15" fmla="*/ 166687 h 1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6" h="105">
                <a:moveTo>
                  <a:pt x="18" y="105"/>
                </a:moveTo>
                <a:lnTo>
                  <a:pt x="78" y="35"/>
                </a:lnTo>
                <a:lnTo>
                  <a:pt x="138" y="105"/>
                </a:lnTo>
                <a:lnTo>
                  <a:pt x="156" y="91"/>
                </a:lnTo>
                <a:lnTo>
                  <a:pt x="78" y="0"/>
                </a:lnTo>
                <a:lnTo>
                  <a:pt x="0" y="91"/>
                </a:lnTo>
                <a:lnTo>
                  <a:pt x="18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37">
            <a:hlinkClick r:id="" action="ppaction://hlinkshowjump?jump=lastslide"/>
          </p:cNvPr>
          <p:cNvSpPr>
            <a:spLocks/>
          </p:cNvSpPr>
          <p:nvPr userDrawn="1"/>
        </p:nvSpPr>
        <p:spPr bwMode="auto">
          <a:xfrm>
            <a:off x="554413" y="6481392"/>
            <a:ext cx="184547" cy="168275"/>
          </a:xfrm>
          <a:custGeom>
            <a:avLst/>
            <a:gdLst>
              <a:gd name="T0" fmla="*/ 123825 w 155"/>
              <a:gd name="T1" fmla="*/ 168275 h 106"/>
              <a:gd name="T2" fmla="*/ 246063 w 155"/>
              <a:gd name="T3" fmla="*/ 22225 h 106"/>
              <a:gd name="T4" fmla="*/ 219075 w 155"/>
              <a:gd name="T5" fmla="*/ 0 h 106"/>
              <a:gd name="T6" fmla="*/ 123825 w 155"/>
              <a:gd name="T7" fmla="*/ 111125 h 106"/>
              <a:gd name="T8" fmla="*/ 26988 w 155"/>
              <a:gd name="T9" fmla="*/ 0 h 106"/>
              <a:gd name="T10" fmla="*/ 0 w 155"/>
              <a:gd name="T11" fmla="*/ 22225 h 106"/>
              <a:gd name="T12" fmla="*/ 123825 w 155"/>
              <a:gd name="T13" fmla="*/ 168275 h 106"/>
              <a:gd name="T14" fmla="*/ 123825 w 155"/>
              <a:gd name="T15" fmla="*/ 168275 h 1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5" h="106">
                <a:moveTo>
                  <a:pt x="78" y="106"/>
                </a:moveTo>
                <a:lnTo>
                  <a:pt x="155" y="14"/>
                </a:lnTo>
                <a:lnTo>
                  <a:pt x="138" y="0"/>
                </a:lnTo>
                <a:lnTo>
                  <a:pt x="78" y="70"/>
                </a:lnTo>
                <a:lnTo>
                  <a:pt x="17" y="0"/>
                </a:lnTo>
                <a:lnTo>
                  <a:pt x="0" y="14"/>
                </a:lnTo>
                <a:lnTo>
                  <a:pt x="78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5542"/>
            <a:ext cx="432000" cy="561876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7021"/>
            <a:ext cx="1513802" cy="766815"/>
          </a:xfrm>
          <a:prstGeom prst="rect">
            <a:avLst/>
          </a:prstGeom>
        </p:spPr>
      </p:pic>
      <p:sp>
        <p:nvSpPr>
          <p:cNvPr id="17" name="16 Rectángulo"/>
          <p:cNvSpPr/>
          <p:nvPr userDrawn="1"/>
        </p:nvSpPr>
        <p:spPr>
          <a:xfrm flipH="1">
            <a:off x="0" y="874936"/>
            <a:ext cx="5956994" cy="177800"/>
          </a:xfrm>
          <a:prstGeom prst="rect">
            <a:avLst/>
          </a:prstGeom>
          <a:gradFill flip="none" rotWithShape="1">
            <a:gsLst>
              <a:gs pos="0">
                <a:srgbClr val="403A60"/>
              </a:gs>
              <a:gs pos="93000">
                <a:schemeClr val="bg1"/>
              </a:gs>
              <a:gs pos="99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8"/>
          </p:nvPr>
        </p:nvSpPr>
        <p:spPr>
          <a:xfrm>
            <a:off x="738960" y="1556792"/>
            <a:ext cx="7793480" cy="432048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16683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7.png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jp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tiff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851920" y="6197242"/>
            <a:ext cx="476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rgbClr val="403A60"/>
                </a:solidFill>
                <a:latin typeface="Titillium"/>
              </a:rPr>
              <a:t>Alexandre Ponrouch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-540568" y="4293096"/>
            <a:ext cx="9204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/>
              <a:t>Lifting the veil on the passivation layers in </a:t>
            </a:r>
            <a:endParaRPr lang="en-GB" sz="2800" b="1" dirty="0" smtClean="0"/>
          </a:p>
          <a:p>
            <a:pPr algn="r"/>
            <a:r>
              <a:rPr lang="en-GB" sz="2800" b="1" dirty="0" smtClean="0"/>
              <a:t>Ca </a:t>
            </a:r>
            <a:r>
              <a:rPr lang="en-GB" sz="2800" b="1" dirty="0"/>
              <a:t>and Mg-metal anode based batteries: </a:t>
            </a:r>
            <a:endParaRPr lang="en-GB" sz="2800" b="1" dirty="0" smtClean="0"/>
          </a:p>
          <a:p>
            <a:pPr algn="r"/>
            <a:r>
              <a:rPr lang="en-GB" sz="2800" b="1" dirty="0" smtClean="0"/>
              <a:t>A </a:t>
            </a:r>
            <a:r>
              <a:rPr lang="en-GB" sz="2800" b="1" dirty="0"/>
              <a:t>complementary FTIR (MIRAS) and </a:t>
            </a:r>
            <a:endParaRPr lang="en-GB" sz="2800" b="1" dirty="0" smtClean="0"/>
          </a:p>
          <a:p>
            <a:pPr algn="r"/>
            <a:r>
              <a:rPr lang="en-GB" sz="2800" b="1" dirty="0" smtClean="0"/>
              <a:t>XPS </a:t>
            </a:r>
            <a:r>
              <a:rPr lang="en-GB" sz="2800" b="1" dirty="0"/>
              <a:t>(CIRCE) spectroscopies study</a:t>
            </a:r>
            <a:endParaRPr lang="en-US" sz="2800" b="1" dirty="0" smtClean="0">
              <a:solidFill>
                <a:srgbClr val="403A60"/>
              </a:solidFill>
              <a:latin typeface="Titillium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8820472" y="4607037"/>
            <a:ext cx="0" cy="1188000"/>
          </a:xfrm>
          <a:prstGeom prst="line">
            <a:avLst/>
          </a:prstGeom>
          <a:ln w="76200">
            <a:solidFill>
              <a:srgbClr val="403A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5"/>
          <p:cNvCxnSpPr/>
          <p:nvPr/>
        </p:nvCxnSpPr>
        <p:spPr>
          <a:xfrm>
            <a:off x="2833707" y="3810365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Marcador de posición de 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07" y="10716"/>
            <a:ext cx="6423367" cy="4288369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</p:spPr>
      </p:pic>
      <p:sp>
        <p:nvSpPr>
          <p:cNvPr id="24" name="TextBox 6"/>
          <p:cNvSpPr txBox="1"/>
          <p:nvPr/>
        </p:nvSpPr>
        <p:spPr>
          <a:xfrm>
            <a:off x="3033180" y="235248"/>
            <a:ext cx="6291348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403A60"/>
                </a:solidFill>
                <a:latin typeface="Titillium" charset="0"/>
                <a:ea typeface="Titillium" charset="0"/>
                <a:cs typeface="Titillium" charset="0"/>
              </a:rPr>
              <a:t>INSTITUT DE CIÈNCIA DE MATERIALS DE BARCELONA</a:t>
            </a:r>
            <a:endParaRPr lang="en-US" b="1" dirty="0">
              <a:solidFill>
                <a:srgbClr val="403A6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9" y="235248"/>
            <a:ext cx="1878874" cy="936000"/>
          </a:xfrm>
          <a:prstGeom prst="rect">
            <a:avLst/>
          </a:prstGeom>
        </p:spPr>
      </p:pic>
      <p:sp>
        <p:nvSpPr>
          <p:cNvPr id="14" name="13 Elipse"/>
          <p:cNvSpPr/>
          <p:nvPr/>
        </p:nvSpPr>
        <p:spPr>
          <a:xfrm rot="19591571">
            <a:off x="-3074955" y="5855644"/>
            <a:ext cx="5874883" cy="328217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-972616" y="5613047"/>
            <a:ext cx="4047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ALBA-ICMAB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Workshop </a:t>
            </a:r>
            <a:endParaRPr lang="es-ES" sz="2400" b="1" dirty="0"/>
          </a:p>
          <a:p>
            <a:pPr algn="ctr"/>
            <a:r>
              <a:rPr lang="es-ES" sz="2400" b="1" dirty="0" err="1" smtClean="0"/>
              <a:t>February</a:t>
            </a:r>
            <a:r>
              <a:rPr lang="es-ES" sz="2400" b="1" dirty="0" smtClean="0"/>
              <a:t> 24</a:t>
            </a:r>
            <a:r>
              <a:rPr lang="es-ES" sz="2400" b="1" baseline="30000" dirty="0" smtClean="0"/>
              <a:t>th</a:t>
            </a:r>
            <a:endParaRPr lang="en-GB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7287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1619672" y="6312297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10</a:t>
            </a:r>
            <a:endParaRPr lang="en-GB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81948" y="223937"/>
            <a:ext cx="6694308" cy="540767"/>
          </a:xfrm>
        </p:spPr>
        <p:txBody>
          <a:bodyPr/>
          <a:lstStyle/>
          <a:p>
            <a:r>
              <a:rPr lang="es-ES" dirty="0" smtClean="0"/>
              <a:t>BF</a:t>
            </a:r>
            <a:r>
              <a:rPr lang="es-ES" baseline="-25000" dirty="0" smtClean="0"/>
              <a:t>4</a:t>
            </a:r>
            <a:r>
              <a:rPr lang="es-ES" dirty="0" smtClean="0"/>
              <a:t> vs TFSI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electrolytes</a:t>
            </a:r>
            <a:endParaRPr lang="es-ES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06116"/>
              </p:ext>
            </p:extLst>
          </p:nvPr>
        </p:nvGraphicFramePr>
        <p:xfrm>
          <a:off x="2934288" y="232939"/>
          <a:ext cx="6943940" cy="514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0" name="KGPlot" r:id="rId3" imgW="6858000" imgH="5079960" progId="KGraph_Plot">
                  <p:embed/>
                </p:oleObj>
              </mc:Choice>
              <mc:Fallback>
                <p:oleObj name="KGPlot" r:id="rId3" imgW="68580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288" y="232939"/>
                        <a:ext cx="6943940" cy="514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7164288" y="2924944"/>
            <a:ext cx="1296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TFSI</a:t>
            </a:r>
            <a:r>
              <a:rPr lang="es-ES" sz="2400" dirty="0" smtClean="0"/>
              <a:t> </a:t>
            </a:r>
            <a:endParaRPr lang="en-GB" sz="2400" dirty="0" smtClean="0"/>
          </a:p>
          <a:p>
            <a:pPr algn="ctr"/>
            <a:r>
              <a:rPr lang="es-ES" sz="2400" dirty="0"/>
              <a:t>v</a:t>
            </a:r>
            <a:r>
              <a:rPr lang="es-ES" sz="2400" dirty="0" smtClean="0"/>
              <a:t>s.</a:t>
            </a:r>
          </a:p>
          <a:p>
            <a:pPr algn="ctr"/>
            <a:r>
              <a:rPr lang="es-ES" sz="4000" b="1" dirty="0" smtClean="0">
                <a:solidFill>
                  <a:srgbClr val="00B050"/>
                </a:solidFill>
              </a:rPr>
              <a:t>BF</a:t>
            </a:r>
            <a:r>
              <a:rPr lang="es-ES" sz="4000" b="1" baseline="-25000" dirty="0" smtClean="0">
                <a:solidFill>
                  <a:srgbClr val="00B050"/>
                </a:solidFill>
              </a:rPr>
              <a:t>4</a:t>
            </a:r>
            <a:r>
              <a:rPr lang="es-ES" sz="2400" dirty="0" smtClean="0"/>
              <a:t> </a:t>
            </a:r>
          </a:p>
        </p:txBody>
      </p:sp>
      <p:pic>
        <p:nvPicPr>
          <p:cNvPr id="13" name="18 Imagen" descr="LSV_CaBF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776" y="2223779"/>
            <a:ext cx="2972656" cy="2294577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987824" y="3014037"/>
            <a:ext cx="360040" cy="3429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639268" y="14663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Pre </a:t>
            </a:r>
            <a:r>
              <a:rPr lang="es-ES" b="1" dirty="0" err="1" smtClean="0"/>
              <a:t>passivation</a:t>
            </a:r>
            <a:r>
              <a:rPr lang="es-ES" b="1" dirty="0" smtClean="0"/>
              <a:t> in BF</a:t>
            </a:r>
            <a:r>
              <a:rPr lang="es-ES" b="1" baseline="-25000" dirty="0" smtClean="0"/>
              <a:t>4 </a:t>
            </a:r>
            <a:r>
              <a:rPr lang="es-ES" b="1" dirty="0" err="1" smtClean="0"/>
              <a:t>based</a:t>
            </a:r>
            <a:r>
              <a:rPr lang="es-ES" b="1" dirty="0" smtClean="0"/>
              <a:t> </a:t>
            </a:r>
            <a:r>
              <a:rPr lang="es-ES" b="1" dirty="0" err="1" smtClean="0"/>
              <a:t>electrolyte</a:t>
            </a:r>
            <a:endParaRPr lang="en-GB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95252" y="52753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Good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passivation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mandatory</a:t>
            </a:r>
            <a:r>
              <a:rPr lang="es-ES" sz="2400" b="1" dirty="0" smtClean="0"/>
              <a:t> </a:t>
            </a:r>
          </a:p>
          <a:p>
            <a:pPr algn="ctr"/>
            <a:r>
              <a:rPr lang="es-ES" sz="2400" b="1" dirty="0" err="1"/>
              <a:t>E</a:t>
            </a:r>
            <a:r>
              <a:rPr lang="es-ES" sz="2400" b="1" dirty="0" err="1" smtClean="0"/>
              <a:t>lectrolyte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significantly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impact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plating</a:t>
            </a:r>
            <a:r>
              <a:rPr lang="es-ES" sz="2400" b="1" dirty="0" smtClean="0"/>
              <a:t> / </a:t>
            </a:r>
            <a:r>
              <a:rPr lang="es-ES" sz="2400" b="1" dirty="0" err="1" smtClean="0"/>
              <a:t>stripping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kinetics</a:t>
            </a:r>
            <a:r>
              <a:rPr lang="es-ES" sz="2400" b="1" dirty="0" smtClean="0"/>
              <a:t> </a:t>
            </a:r>
            <a:endParaRPr lang="en-GB" sz="2400" b="1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646624" y="3176032"/>
            <a:ext cx="332332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664244" y="3149176"/>
            <a:ext cx="351656" cy="7469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7 CuadroTexto"/>
          <p:cNvSpPr txBox="1">
            <a:spLocks noChangeArrowheads="1"/>
          </p:cNvSpPr>
          <p:nvPr/>
        </p:nvSpPr>
        <p:spPr bwMode="auto">
          <a:xfrm>
            <a:off x="4932040" y="6487127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smtClean="0">
                <a:latin typeface="Arial" charset="0"/>
                <a:cs typeface="Arial" charset="0"/>
              </a:rPr>
              <a:t>J. Forero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Saboya, I.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Yousef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 </a:t>
            </a:r>
            <a:r>
              <a:rPr lang="es-ES" altLang="en-US" sz="1400" b="1" dirty="0">
                <a:latin typeface="Arial" charset="0"/>
                <a:cs typeface="Arial" charset="0"/>
              </a:rPr>
              <a:t>et al.,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in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preparation</a:t>
            </a:r>
            <a:endParaRPr lang="es-ES" altLang="en-US" sz="1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at MIRAS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9" name="17 CuadroTexto"/>
          <p:cNvSpPr txBox="1">
            <a:spLocks noChangeArrowheads="1"/>
          </p:cNvSpPr>
          <p:nvPr/>
        </p:nvSpPr>
        <p:spPr bwMode="auto">
          <a:xfrm>
            <a:off x="4932040" y="6496363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smtClean="0">
                <a:latin typeface="Arial" charset="0"/>
                <a:cs typeface="Arial" charset="0"/>
              </a:rPr>
              <a:t>J. Forero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Saboya, I.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Yousef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 </a:t>
            </a:r>
            <a:r>
              <a:rPr lang="es-ES" altLang="en-US" sz="1400" b="1" dirty="0">
                <a:latin typeface="Arial" charset="0"/>
                <a:cs typeface="Arial" charset="0"/>
              </a:rPr>
              <a:t>et al.,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in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preparation</a:t>
            </a:r>
            <a:endParaRPr lang="es-ES" altLang="en-US" sz="1400" b="1" dirty="0">
              <a:latin typeface="Arial" charset="0"/>
              <a:cs typeface="Arial" charset="0"/>
            </a:endParaRPr>
          </a:p>
        </p:txBody>
      </p:sp>
      <p:pic>
        <p:nvPicPr>
          <p:cNvPr id="75" name="Imagen 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848872" cy="50757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38544" y="1079361"/>
            <a:ext cx="432048" cy="307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ángulo 3"/>
          <p:cNvSpPr/>
          <p:nvPr/>
        </p:nvSpPr>
        <p:spPr>
          <a:xfrm>
            <a:off x="5146191" y="951111"/>
            <a:ext cx="331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FTIR-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Microspectroscopy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727868" y="1119143"/>
            <a:ext cx="432048" cy="307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/>
          <p:cNvSpPr/>
          <p:nvPr/>
        </p:nvSpPr>
        <p:spPr>
          <a:xfrm>
            <a:off x="711276" y="3554544"/>
            <a:ext cx="432048" cy="307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Perspectives </a:t>
            </a:r>
            <a:endParaRPr lang="en-GB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15 CuadroTexto"/>
          <p:cNvSpPr txBox="1"/>
          <p:nvPr/>
        </p:nvSpPr>
        <p:spPr>
          <a:xfrm>
            <a:off x="21698" y="1340768"/>
            <a:ext cx="909604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MIRAS (FTIR)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400" i="1" dirty="0" err="1" smtClean="0"/>
              <a:t>Beamtime</a:t>
            </a:r>
            <a:r>
              <a:rPr lang="en-US" sz="2400" i="1" dirty="0" smtClean="0"/>
              <a:t> in </a:t>
            </a:r>
            <a:r>
              <a:rPr lang="en-US" sz="2400" i="1" dirty="0"/>
              <a:t>June </a:t>
            </a:r>
            <a:r>
              <a:rPr lang="en-US" sz="2000" i="1" dirty="0"/>
              <a:t>(proposal </a:t>
            </a:r>
            <a:r>
              <a:rPr lang="en-US" sz="2000" i="1" dirty="0" smtClean="0"/>
              <a:t>2019083680)</a:t>
            </a:r>
          </a:p>
          <a:p>
            <a:pPr algn="ctr"/>
            <a:endParaRPr lang="en-US" sz="2000" i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lectrolyte formulation =&gt; SEI composition and homogeneity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Investigation on standard borate samples</a:t>
            </a:r>
          </a:p>
          <a:p>
            <a:pPr algn="ctr"/>
            <a:endParaRPr lang="en-US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Far IR (</a:t>
            </a:r>
            <a:r>
              <a:rPr lang="en-GB" sz="2400" dirty="0" smtClean="0"/>
              <a:t>&lt;700 cm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)</a:t>
            </a:r>
            <a:r>
              <a:rPr lang="en-US" sz="2400" dirty="0" smtClean="0"/>
              <a:t> study =&gt; </a:t>
            </a:r>
            <a:r>
              <a:rPr lang="en-GB" sz="2400" dirty="0"/>
              <a:t>cation coordination and </a:t>
            </a:r>
            <a:r>
              <a:rPr lang="en-GB" sz="2400" dirty="0" smtClean="0"/>
              <a:t>ionic conductivity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59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Perspectives </a:t>
            </a:r>
            <a:endParaRPr lang="en-GB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15 CuadroTexto"/>
          <p:cNvSpPr txBox="1"/>
          <p:nvPr/>
        </p:nvSpPr>
        <p:spPr>
          <a:xfrm>
            <a:off x="33455" y="1263938"/>
            <a:ext cx="691276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CIRCE (XPS)</a:t>
            </a:r>
          </a:p>
          <a:p>
            <a:endParaRPr lang="en-US" sz="1100" i="1" dirty="0" smtClean="0"/>
          </a:p>
          <a:p>
            <a:r>
              <a:rPr lang="en-US" sz="2400" i="1" dirty="0" smtClean="0"/>
              <a:t>Apply for </a:t>
            </a:r>
            <a:r>
              <a:rPr lang="en-US" sz="2400" i="1" dirty="0" err="1" smtClean="0"/>
              <a:t>beamtime</a:t>
            </a:r>
            <a:endParaRPr lang="en-US" sz="2400" i="1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Complementary to FTIR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errar llave 3"/>
          <p:cNvSpPr/>
          <p:nvPr/>
        </p:nvSpPr>
        <p:spPr>
          <a:xfrm rot="5400000">
            <a:off x="5491238" y="3230809"/>
            <a:ext cx="720080" cy="4646124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2315710" y="5913911"/>
            <a:ext cx="674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P</a:t>
            </a:r>
            <a:r>
              <a:rPr lang="en-GB" sz="2800" b="1" dirty="0" smtClean="0">
                <a:solidFill>
                  <a:srgbClr val="00B050"/>
                </a:solidFill>
              </a:rPr>
              <a:t>erfect combination for the characterization of passivation layer in batteries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20" y="1662252"/>
            <a:ext cx="2816162" cy="28161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17 Conector recto"/>
          <p:cNvCxnSpPr/>
          <p:nvPr/>
        </p:nvCxnSpPr>
        <p:spPr>
          <a:xfrm rot="4200000">
            <a:off x="7892330" y="3035151"/>
            <a:ext cx="295233" cy="17858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9 Conector recto"/>
          <p:cNvCxnSpPr/>
          <p:nvPr/>
        </p:nvCxnSpPr>
        <p:spPr>
          <a:xfrm rot="4200000">
            <a:off x="7510024" y="2937495"/>
            <a:ext cx="295233" cy="17858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3 CuadroTexto"/>
          <p:cNvSpPr txBox="1"/>
          <p:nvPr/>
        </p:nvSpPr>
        <p:spPr>
          <a:xfrm>
            <a:off x="6876256" y="2870726"/>
            <a:ext cx="87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FF"/>
                </a:solidFill>
              </a:rPr>
              <a:t>SEI</a:t>
            </a:r>
            <a:endParaRPr lang="en-US" sz="3200" b="1" dirty="0">
              <a:solidFill>
                <a:srgbClr val="0066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17283" y="4705980"/>
            <a:ext cx="1900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CIRCE (XPS)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511854" y="4705980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MIRAS (FTIR)</a:t>
            </a:r>
            <a:endParaRPr lang="en-US" sz="2800" b="1" dirty="0"/>
          </a:p>
        </p:txBody>
      </p:sp>
      <p:sp>
        <p:nvSpPr>
          <p:cNvPr id="14" name="15 CuadroTexto"/>
          <p:cNvSpPr txBox="1"/>
          <p:nvPr/>
        </p:nvSpPr>
        <p:spPr>
          <a:xfrm>
            <a:off x="52088" y="3021382"/>
            <a:ext cx="691276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Varying the photon energy  (depth analysis</a:t>
            </a:r>
            <a:r>
              <a:rPr lang="en-US" sz="2400" dirty="0" smtClean="0"/>
              <a:t>)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5" name="15 CuadroTexto"/>
          <p:cNvSpPr txBox="1"/>
          <p:nvPr/>
        </p:nvSpPr>
        <p:spPr>
          <a:xfrm>
            <a:off x="61324" y="3846141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Near </a:t>
            </a:r>
            <a:r>
              <a:rPr lang="en-US" sz="2400" dirty="0"/>
              <a:t>ambient pressure </a:t>
            </a:r>
            <a:r>
              <a:rPr lang="en-US" sz="2400" dirty="0" smtClean="0"/>
              <a:t>photoemission (NAPP)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971600" y="3068960"/>
            <a:ext cx="7416824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spc="200" dirty="0" smtClean="0">
                <a:solidFill>
                  <a:srgbClr val="403A60"/>
                </a:solidFill>
                <a:latin typeface="Titillium"/>
                <a:ea typeface="Titillium" charset="0"/>
                <a:cs typeface="Titillium" charset="0"/>
              </a:rPr>
              <a:t>THANK YOU FOR YOUR ATTENTION!</a:t>
            </a:r>
            <a:endParaRPr lang="en-US" sz="4800" b="1" spc="200" dirty="0">
              <a:solidFill>
                <a:srgbClr val="403A60"/>
              </a:solidFill>
              <a:latin typeface="Titillium"/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Multivalent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5" name="24 Rectángulo redondeado"/>
          <p:cNvSpPr/>
          <p:nvPr/>
        </p:nvSpPr>
        <p:spPr bwMode="auto">
          <a:xfrm>
            <a:off x="1176866" y="5013176"/>
            <a:ext cx="6923526" cy="85220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414338" y="1201738"/>
            <a:ext cx="6996112" cy="646112"/>
          </a:xfrm>
          <a:prstGeom prst="rect">
            <a:avLst/>
          </a:prstGeom>
          <a:solidFill>
            <a:srgbClr val="339933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27" name="26 Conector recto de flecha"/>
          <p:cNvCxnSpPr/>
          <p:nvPr/>
        </p:nvCxnSpPr>
        <p:spPr bwMode="auto">
          <a:xfrm>
            <a:off x="398463" y="1885950"/>
            <a:ext cx="8423275" cy="6350"/>
          </a:xfrm>
          <a:prstGeom prst="straightConnector1">
            <a:avLst/>
          </a:prstGeom>
          <a:solidFill>
            <a:srgbClr val="F8F8F8"/>
          </a:solidFill>
          <a:ln w="76200" cap="flat" cmpd="sng" algn="ctr">
            <a:solidFill>
              <a:srgbClr val="000000">
                <a:lumMod val="5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27 Rectángulo"/>
          <p:cNvSpPr/>
          <p:nvPr/>
        </p:nvSpPr>
        <p:spPr bwMode="auto">
          <a:xfrm>
            <a:off x="2428776" y="1933575"/>
            <a:ext cx="3079328" cy="1703388"/>
          </a:xfrm>
          <a:prstGeom prst="rect">
            <a:avLst/>
          </a:prstGeom>
          <a:solidFill>
            <a:srgbClr val="0070C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140744" y="1985580"/>
            <a:ext cx="35359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Electrolyte electrochemical stability window (HOMO/LUMO)</a:t>
            </a:r>
          </a:p>
        </p:txBody>
      </p:sp>
      <p:sp>
        <p:nvSpPr>
          <p:cNvPr id="30" name="11 CuadroTexto"/>
          <p:cNvSpPr txBox="1">
            <a:spLocks noChangeArrowheads="1"/>
          </p:cNvSpPr>
          <p:nvPr/>
        </p:nvSpPr>
        <p:spPr bwMode="auto">
          <a:xfrm>
            <a:off x="7740352" y="2005732"/>
            <a:ext cx="1660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dirty="0">
                <a:cs typeface="Arial" charset="0"/>
              </a:rPr>
              <a:t>Potential</a:t>
            </a:r>
          </a:p>
          <a:p>
            <a:pPr algn="ctr"/>
            <a:r>
              <a:rPr lang="en-GB" altLang="en-US" dirty="0">
                <a:cs typeface="Arial" charset="0"/>
              </a:rPr>
              <a:t>Scale</a:t>
            </a:r>
          </a:p>
          <a:p>
            <a:pPr algn="ctr"/>
            <a:r>
              <a:rPr lang="en-GB" altLang="en-US" dirty="0">
                <a:cs typeface="Arial" charset="0"/>
              </a:rPr>
              <a:t>(V </a:t>
            </a:r>
            <a:r>
              <a:rPr lang="en-GB" altLang="en-US" dirty="0" err="1">
                <a:cs typeface="Arial" charset="0"/>
              </a:rPr>
              <a:t>vs</a:t>
            </a:r>
            <a:r>
              <a:rPr lang="en-GB" altLang="en-US" dirty="0">
                <a:cs typeface="Arial" charset="0"/>
              </a:rPr>
              <a:t> M</a:t>
            </a:r>
            <a:r>
              <a:rPr lang="en-GB" altLang="en-US" baseline="30000" dirty="0">
                <a:cs typeface="Arial" charset="0"/>
              </a:rPr>
              <a:t>+</a:t>
            </a:r>
            <a:r>
              <a:rPr lang="en-GB" altLang="en-US" dirty="0">
                <a:cs typeface="Arial" charset="0"/>
              </a:rPr>
              <a:t>/M)</a:t>
            </a:r>
          </a:p>
        </p:txBody>
      </p:sp>
      <p:cxnSp>
        <p:nvCxnSpPr>
          <p:cNvPr id="31" name="30 Conector recto"/>
          <p:cNvCxnSpPr/>
          <p:nvPr/>
        </p:nvCxnSpPr>
        <p:spPr bwMode="auto">
          <a:xfrm>
            <a:off x="384175" y="1671638"/>
            <a:ext cx="0" cy="412750"/>
          </a:xfrm>
          <a:prstGeom prst="line">
            <a:avLst/>
          </a:prstGeom>
          <a:solidFill>
            <a:srgbClr val="F8F8F8"/>
          </a:solidFill>
          <a:ln w="76200" cap="flat" cmpd="sng" algn="ctr">
            <a:solidFill>
              <a:srgbClr val="0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17 CuadroTexto"/>
          <p:cNvSpPr txBox="1">
            <a:spLocks noChangeArrowheads="1"/>
          </p:cNvSpPr>
          <p:nvPr/>
        </p:nvSpPr>
        <p:spPr bwMode="auto">
          <a:xfrm>
            <a:off x="1239838" y="1216025"/>
            <a:ext cx="6099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>
                <a:cs typeface="Arial" charset="0"/>
              </a:rPr>
              <a:t>Battery operation window</a:t>
            </a:r>
          </a:p>
        </p:txBody>
      </p:sp>
      <p:sp>
        <p:nvSpPr>
          <p:cNvPr id="33" name="32 Elipse"/>
          <p:cNvSpPr/>
          <p:nvPr/>
        </p:nvSpPr>
        <p:spPr bwMode="auto">
          <a:xfrm>
            <a:off x="534988" y="2317750"/>
            <a:ext cx="1876772" cy="83978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" name="33 Elipse"/>
          <p:cNvSpPr/>
          <p:nvPr/>
        </p:nvSpPr>
        <p:spPr bwMode="auto">
          <a:xfrm>
            <a:off x="5516612" y="2333625"/>
            <a:ext cx="1947118" cy="83978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6" name="35 Cerrar llave"/>
          <p:cNvSpPr/>
          <p:nvPr/>
        </p:nvSpPr>
        <p:spPr bwMode="auto">
          <a:xfrm rot="5400000">
            <a:off x="1271302" y="2648238"/>
            <a:ext cx="352996" cy="1352550"/>
          </a:xfrm>
          <a:prstGeom prst="rightBrace">
            <a:avLst/>
          </a:prstGeom>
          <a:noFill/>
          <a:ln w="38100" cap="flat" cmpd="sng" algn="ctr">
            <a:solidFill>
              <a:srgbClr val="0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7" name="36 Cerrar llave"/>
          <p:cNvSpPr/>
          <p:nvPr/>
        </p:nvSpPr>
        <p:spPr bwMode="auto">
          <a:xfrm rot="5400000">
            <a:off x="6342195" y="2651737"/>
            <a:ext cx="352061" cy="1350963"/>
          </a:xfrm>
          <a:prstGeom prst="rightBrace">
            <a:avLst/>
          </a:prstGeom>
          <a:noFill/>
          <a:ln w="38100" cap="flat" cmpd="sng" algn="ctr">
            <a:solidFill>
              <a:srgbClr val="00000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8" name="21 CuadroTexto"/>
          <p:cNvSpPr txBox="1">
            <a:spLocks noChangeArrowheads="1"/>
          </p:cNvSpPr>
          <p:nvPr/>
        </p:nvSpPr>
        <p:spPr bwMode="auto">
          <a:xfrm>
            <a:off x="115888" y="3615308"/>
            <a:ext cx="26431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000" dirty="0">
                <a:cs typeface="Times New Roman" pitchFamily="18" charset="0"/>
              </a:rPr>
              <a:t>Kinetics limitation for electrolyte reduction</a:t>
            </a:r>
          </a:p>
          <a:p>
            <a:pPr algn="ctr"/>
            <a:r>
              <a:rPr lang="en-GB" altLang="en-US" sz="2800" dirty="0">
                <a:cs typeface="Times New Roman" pitchFamily="18" charset="0"/>
              </a:rPr>
              <a:t>(SEI) </a:t>
            </a:r>
          </a:p>
        </p:txBody>
      </p:sp>
      <p:sp>
        <p:nvSpPr>
          <p:cNvPr id="39" name="35 CuadroTexto"/>
          <p:cNvSpPr txBox="1">
            <a:spLocks noChangeArrowheads="1"/>
          </p:cNvSpPr>
          <p:nvPr/>
        </p:nvSpPr>
        <p:spPr bwMode="auto">
          <a:xfrm>
            <a:off x="5084564" y="3551808"/>
            <a:ext cx="30162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000" dirty="0">
                <a:cs typeface="Times New Roman" pitchFamily="18" charset="0"/>
              </a:rPr>
              <a:t>Kinetics limitation for electrolyte oxidation</a:t>
            </a:r>
          </a:p>
          <a:p>
            <a:pPr algn="ctr"/>
            <a:r>
              <a:rPr lang="en-GB" altLang="en-US" sz="2800" dirty="0">
                <a:cs typeface="Times New Roman" pitchFamily="18" charset="0"/>
              </a:rPr>
              <a:t>(Surface layer)  </a:t>
            </a:r>
          </a:p>
        </p:txBody>
      </p:sp>
      <p:sp>
        <p:nvSpPr>
          <p:cNvPr id="40" name="24 CuadroTexto"/>
          <p:cNvSpPr txBox="1">
            <a:spLocks noChangeArrowheads="1"/>
          </p:cNvSpPr>
          <p:nvPr/>
        </p:nvSpPr>
        <p:spPr bwMode="auto">
          <a:xfrm>
            <a:off x="476250" y="2496885"/>
            <a:ext cx="1965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1600" b="1" dirty="0">
                <a:cs typeface="Arial" charset="0"/>
              </a:rPr>
              <a:t>Low voltage negative electrode </a:t>
            </a:r>
          </a:p>
        </p:txBody>
      </p:sp>
      <p:sp>
        <p:nvSpPr>
          <p:cNvPr id="41" name="37 CuadroTexto"/>
          <p:cNvSpPr txBox="1">
            <a:spLocks noChangeArrowheads="1"/>
          </p:cNvSpPr>
          <p:nvPr/>
        </p:nvSpPr>
        <p:spPr bwMode="auto">
          <a:xfrm>
            <a:off x="5595987" y="2416175"/>
            <a:ext cx="1809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1600" b="1" dirty="0">
                <a:cs typeface="Arial" charset="0"/>
              </a:rPr>
              <a:t>High voltage positive electrode </a:t>
            </a:r>
          </a:p>
        </p:txBody>
      </p:sp>
      <p:sp>
        <p:nvSpPr>
          <p:cNvPr id="43" name="2 CuadroTexto"/>
          <p:cNvSpPr txBox="1">
            <a:spLocks noChangeArrowheads="1"/>
          </p:cNvSpPr>
          <p:nvPr/>
        </p:nvSpPr>
        <p:spPr bwMode="auto">
          <a:xfrm>
            <a:off x="1186614" y="5034384"/>
            <a:ext cx="6856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dirty="0">
                <a:solidFill>
                  <a:srgbClr val="FF0000"/>
                </a:solidFill>
                <a:cs typeface="Arial" charset="0"/>
              </a:rPr>
              <a:t>SEI and surface layer </a:t>
            </a:r>
            <a:r>
              <a:rPr lang="en-GB" altLang="en-US" sz="2400" dirty="0" smtClean="0">
                <a:solidFill>
                  <a:srgbClr val="FF0000"/>
                </a:solidFill>
                <a:cs typeface="Arial" charset="0"/>
              </a:rPr>
              <a:t>needed for high voltage </a:t>
            </a:r>
          </a:p>
          <a:p>
            <a:pPr algn="ctr"/>
            <a:r>
              <a:rPr lang="en-GB" altLang="en-US" sz="2400" dirty="0" smtClean="0">
                <a:solidFill>
                  <a:srgbClr val="FF0000"/>
                </a:solidFill>
                <a:cs typeface="Arial" charset="0"/>
              </a:rPr>
              <a:t>(high energy density)</a:t>
            </a:r>
            <a:endParaRPr lang="en-GB" alt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4" name="26 CuadroTexto"/>
          <p:cNvSpPr txBox="1">
            <a:spLocks noChangeArrowheads="1"/>
          </p:cNvSpPr>
          <p:nvPr/>
        </p:nvSpPr>
        <p:spPr bwMode="auto">
          <a:xfrm>
            <a:off x="0" y="1636713"/>
            <a:ext cx="404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sz="2400">
                <a:cs typeface="Arial" charset="0"/>
              </a:rPr>
              <a:t>0</a:t>
            </a:r>
            <a:endParaRPr lang="es-ES" alt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4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Interfaces and </a:t>
            </a:r>
            <a:r>
              <a:rPr lang="es-ES" dirty="0" err="1" smtClean="0"/>
              <a:t>interphases</a:t>
            </a:r>
            <a:endParaRPr lang="es-E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11" name="4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897384"/>
              </p:ext>
            </p:extLst>
          </p:nvPr>
        </p:nvGraphicFramePr>
        <p:xfrm>
          <a:off x="-324544" y="1340768"/>
          <a:ext cx="5029200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" name="KGPlot" r:id="rId3" imgW="7010400" imgH="7327392" progId="KGraph_Plot">
                  <p:embed/>
                </p:oleObj>
              </mc:Choice>
              <mc:Fallback>
                <p:oleObj name="KGPlot" r:id="rId3" imgW="7010400" imgH="7327392" progId="KGraph_Plot">
                  <p:embed/>
                  <p:pic>
                    <p:nvPicPr>
                      <p:cNvPr id="0" name="Picture 2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544" y="1340768"/>
                        <a:ext cx="5029200" cy="439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-2604" y="1014314"/>
            <a:ext cx="84630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400" u="sng" dirty="0"/>
              <a:t>Electrochemical impedance spectroscopy</a:t>
            </a:r>
            <a:r>
              <a:rPr lang="en-GB" altLang="en-US" sz="2400" u="sng" dirty="0" smtClean="0"/>
              <a:t>: </a:t>
            </a:r>
            <a:r>
              <a:rPr lang="en-GB" altLang="en-US" sz="2000" dirty="0"/>
              <a:t>Ca//Ca symmetric cells</a:t>
            </a:r>
          </a:p>
          <a:p>
            <a:endParaRPr lang="en-GB" altLang="en-US" sz="2400" u="sng" dirty="0"/>
          </a:p>
        </p:txBody>
      </p:sp>
      <p:sp>
        <p:nvSpPr>
          <p:cNvPr id="15" name="2 CuadroTexto"/>
          <p:cNvSpPr txBox="1">
            <a:spLocks noChangeArrowheads="1"/>
          </p:cNvSpPr>
          <p:nvPr/>
        </p:nvSpPr>
        <p:spPr bwMode="auto">
          <a:xfrm>
            <a:off x="290848" y="1609136"/>
            <a:ext cx="437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dirty="0" smtClean="0"/>
              <a:t>Influence of solvents</a:t>
            </a:r>
            <a:endParaRPr lang="en-GB" altLang="en-US" sz="2400" dirty="0"/>
          </a:p>
        </p:txBody>
      </p:sp>
      <p:sp>
        <p:nvSpPr>
          <p:cNvPr id="16" name="9 CuadroTexto"/>
          <p:cNvSpPr txBox="1">
            <a:spLocks noChangeArrowheads="1"/>
          </p:cNvSpPr>
          <p:nvPr/>
        </p:nvSpPr>
        <p:spPr bwMode="auto">
          <a:xfrm>
            <a:off x="486221" y="5270782"/>
            <a:ext cx="85502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dirty="0" smtClean="0">
                <a:latin typeface="Arial" charset="0"/>
                <a:cs typeface="Arial" charset="0"/>
              </a:rPr>
              <a:t>=&gt; </a:t>
            </a:r>
            <a:r>
              <a:rPr lang="en-GB" altLang="en-US" sz="2400" dirty="0">
                <a:latin typeface="Arial" charset="0"/>
                <a:cs typeface="Arial" charset="0"/>
              </a:rPr>
              <a:t>Power performances could be significantly enhanced!</a:t>
            </a:r>
          </a:p>
          <a:p>
            <a:pPr algn="ctr"/>
            <a:endParaRPr lang="es-ES_tradnl" altLang="en-US" sz="1800" dirty="0" smtClean="0">
              <a:latin typeface="Arial" charset="0"/>
              <a:cs typeface="Arial" charset="0"/>
            </a:endParaRPr>
          </a:p>
          <a:p>
            <a:pPr algn="ctr"/>
            <a:r>
              <a:rPr lang="en-GB" altLang="en-US" dirty="0" err="1" smtClean="0">
                <a:latin typeface="Arial" charset="0"/>
                <a:cs typeface="Arial" charset="0"/>
              </a:rPr>
              <a:t>R</a:t>
            </a:r>
            <a:r>
              <a:rPr lang="en-GB" altLang="en-US" baseline="-25000" dirty="0" err="1" smtClean="0">
                <a:latin typeface="Arial" charset="0"/>
                <a:cs typeface="Arial" charset="0"/>
              </a:rPr>
              <a:t>ct</a:t>
            </a:r>
            <a:r>
              <a:rPr lang="en-GB" altLang="en-US" baseline="-25000" dirty="0" smtClean="0">
                <a:latin typeface="Arial" charset="0"/>
                <a:cs typeface="Arial" charset="0"/>
              </a:rPr>
              <a:t> </a:t>
            </a:r>
            <a:r>
              <a:rPr lang="en-GB" altLang="en-US" dirty="0" smtClean="0">
                <a:latin typeface="Arial" charset="0"/>
                <a:cs typeface="Arial" charset="0"/>
              </a:rPr>
              <a:t>+ </a:t>
            </a:r>
            <a:r>
              <a:rPr lang="en-GB" altLang="en-US" dirty="0" err="1" smtClean="0">
                <a:latin typeface="Arial" charset="0"/>
                <a:cs typeface="Arial" charset="0"/>
              </a:rPr>
              <a:t>desolvation</a:t>
            </a:r>
            <a:r>
              <a:rPr lang="en-GB" altLang="en-US" dirty="0" smtClean="0">
                <a:latin typeface="Arial" charset="0"/>
                <a:cs typeface="Arial" charset="0"/>
              </a:rPr>
              <a:t> energy + R </a:t>
            </a:r>
            <a:r>
              <a:rPr lang="en-GB" altLang="en-US" baseline="-25000" dirty="0" smtClean="0">
                <a:latin typeface="Arial" charset="0"/>
                <a:cs typeface="Arial" charset="0"/>
              </a:rPr>
              <a:t>SEI</a:t>
            </a:r>
            <a:r>
              <a:rPr lang="en-GB" altLang="en-US" dirty="0" smtClean="0">
                <a:latin typeface="Arial" charset="0"/>
                <a:cs typeface="Arial" charset="0"/>
              </a:rPr>
              <a:t>  </a:t>
            </a:r>
          </a:p>
          <a:p>
            <a:pPr algn="ctr"/>
            <a:endParaRPr lang="es-ES_tradnl" altLang="en-US" sz="1800" dirty="0">
              <a:latin typeface="Arial" charset="0"/>
              <a:cs typeface="Arial" charset="0"/>
            </a:endParaRPr>
          </a:p>
        </p:txBody>
      </p:sp>
      <p:pic>
        <p:nvPicPr>
          <p:cNvPr id="9" name="17 Imagen"/>
          <p:cNvPicPr>
            <a:picLocks noChangeAspect="1"/>
          </p:cNvPicPr>
          <p:nvPr/>
        </p:nvPicPr>
        <p:blipFill>
          <a:blip r:embed="rId5" cstate="print"/>
          <a:srcRect l="6123" t="11899" r="10204" b="5803"/>
          <a:stretch>
            <a:fillRect/>
          </a:stretch>
        </p:blipFill>
        <p:spPr bwMode="auto">
          <a:xfrm>
            <a:off x="8100392" y="980728"/>
            <a:ext cx="749115" cy="49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4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61590"/>
              </p:ext>
            </p:extLst>
          </p:nvPr>
        </p:nvGraphicFramePr>
        <p:xfrm>
          <a:off x="4287152" y="1340768"/>
          <a:ext cx="4824536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" name="KGPlot" r:id="rId6" imgW="7010400" imgH="7327392" progId="KGraph_Plot">
                  <p:embed/>
                </p:oleObj>
              </mc:Choice>
              <mc:Fallback>
                <p:oleObj name="KGPlot" r:id="rId6" imgW="7010400" imgH="7327392" progId="KGraph_Plot">
                  <p:embed/>
                  <p:pic>
                    <p:nvPicPr>
                      <p:cNvPr id="0" name="Picture 25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152" y="1340768"/>
                        <a:ext cx="4824536" cy="439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2 CuadroTexto"/>
          <p:cNvSpPr txBox="1">
            <a:spLocks noChangeArrowheads="1"/>
          </p:cNvSpPr>
          <p:nvPr/>
        </p:nvSpPr>
        <p:spPr bwMode="auto">
          <a:xfrm>
            <a:off x="5024561" y="1609679"/>
            <a:ext cx="437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dirty="0" smtClean="0"/>
              <a:t>Influence of additives</a:t>
            </a:r>
            <a:endParaRPr lang="en-GB" altLang="en-U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876256" y="28436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 </a:t>
            </a:r>
            <a:r>
              <a:rPr lang="es-ES" b="1" dirty="0" err="1" smtClean="0"/>
              <a:t>additive</a:t>
            </a:r>
            <a:endParaRPr lang="en-GB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982664" y="43164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1% </a:t>
            </a:r>
            <a:r>
              <a:rPr lang="es-ES" b="1" dirty="0" err="1" smtClean="0">
                <a:solidFill>
                  <a:srgbClr val="FF0000"/>
                </a:solidFill>
              </a:rPr>
              <a:t>additive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948" y="223938"/>
            <a:ext cx="6694308" cy="540767"/>
          </a:xfrm>
        </p:spPr>
        <p:txBody>
          <a:bodyPr/>
          <a:lstStyle/>
          <a:p>
            <a:pPr algn="just"/>
            <a:r>
              <a:rPr lang="en-GB" altLang="es-ES" sz="2800" dirty="0" smtClean="0"/>
              <a:t>Binding energy and plating kinetics</a:t>
            </a:r>
            <a:endParaRPr lang="en-GB" altLang="es-ES" sz="2800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712000" y="6274916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25</a:t>
            </a:r>
            <a:endParaRPr lang="en-GB" dirty="0"/>
          </a:p>
        </p:txBody>
      </p:sp>
      <p:sp>
        <p:nvSpPr>
          <p:cNvPr id="4" name="Rectangle 5"/>
          <p:cNvSpPr/>
          <p:nvPr/>
        </p:nvSpPr>
        <p:spPr>
          <a:xfrm>
            <a:off x="-15092" y="6267832"/>
            <a:ext cx="2219326" cy="590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ángulo 28"/>
          <p:cNvSpPr/>
          <p:nvPr/>
        </p:nvSpPr>
        <p:spPr>
          <a:xfrm>
            <a:off x="1043608" y="573325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ct val="125000"/>
            </a:pPr>
            <a:r>
              <a:rPr lang="en-GB" sz="2400" b="1" dirty="0" smtClean="0"/>
              <a:t>Improving kinetics by tuning the solvation shell</a:t>
            </a:r>
            <a:endParaRPr lang="en-GB" sz="2400" b="1" dirty="0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32754"/>
              </p:ext>
            </p:extLst>
          </p:nvPr>
        </p:nvGraphicFramePr>
        <p:xfrm>
          <a:off x="-468560" y="764705"/>
          <a:ext cx="5760640" cy="457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5" name="KGPlot" r:id="rId3" imgW="6858000" imgH="5079960" progId="KGraph_Plot">
                  <p:embed/>
                </p:oleObj>
              </mc:Choice>
              <mc:Fallback>
                <p:oleObj name="KGPlot" r:id="rId3" imgW="6858000" imgH="5079960" progId="KGraph_Plot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8560" y="764705"/>
                        <a:ext cx="5760640" cy="4570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123728" y="3093928"/>
            <a:ext cx="2248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TFSI </a:t>
            </a:r>
            <a:r>
              <a:rPr lang="es-ES" sz="2000" b="1" dirty="0" smtClean="0">
                <a:solidFill>
                  <a:srgbClr val="FF0000"/>
                </a:solidFill>
              </a:rPr>
              <a:t>(0.45M)</a:t>
            </a:r>
            <a:r>
              <a:rPr lang="es-ES" sz="2400" dirty="0" smtClean="0"/>
              <a:t> </a:t>
            </a:r>
            <a:endParaRPr lang="en-GB" sz="2400" dirty="0" smtClean="0"/>
          </a:p>
          <a:p>
            <a:pPr algn="ctr"/>
            <a:r>
              <a:rPr lang="es-ES" sz="2400" dirty="0"/>
              <a:t>v</a:t>
            </a:r>
            <a:r>
              <a:rPr lang="es-ES" sz="2400" dirty="0" smtClean="0"/>
              <a:t>s.</a:t>
            </a:r>
          </a:p>
          <a:p>
            <a:pPr algn="ctr"/>
            <a:r>
              <a:rPr lang="es-ES" sz="4000" b="1" dirty="0" smtClean="0">
                <a:solidFill>
                  <a:srgbClr val="00B050"/>
                </a:solidFill>
              </a:rPr>
              <a:t>BF</a:t>
            </a:r>
            <a:r>
              <a:rPr lang="es-ES" sz="4000" b="1" baseline="-25000" dirty="0" smtClean="0">
                <a:solidFill>
                  <a:srgbClr val="00B050"/>
                </a:solidFill>
              </a:rPr>
              <a:t>4</a:t>
            </a:r>
            <a:r>
              <a:rPr lang="es-ES" sz="2400" dirty="0" smtClean="0"/>
              <a:t> </a:t>
            </a:r>
            <a:r>
              <a:rPr lang="es-ES" sz="2000" b="1" dirty="0" smtClean="0">
                <a:solidFill>
                  <a:srgbClr val="00B050"/>
                </a:solidFill>
              </a:rPr>
              <a:t>(0.45M)</a:t>
            </a:r>
            <a:endParaRPr lang="es-ES" sz="2400" b="1" dirty="0" smtClean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23728" y="178379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Pre </a:t>
            </a:r>
            <a:r>
              <a:rPr lang="es-ES" b="1" dirty="0" err="1" smtClean="0"/>
              <a:t>passivation</a:t>
            </a:r>
            <a:r>
              <a:rPr lang="es-ES" b="1" dirty="0" smtClean="0"/>
              <a:t> in BF</a:t>
            </a:r>
            <a:r>
              <a:rPr lang="es-ES" b="1" baseline="-25000" dirty="0" smtClean="0"/>
              <a:t>4 </a:t>
            </a:r>
            <a:r>
              <a:rPr lang="es-ES" b="1" dirty="0" err="1" smtClean="0"/>
              <a:t>based</a:t>
            </a:r>
            <a:r>
              <a:rPr lang="es-ES" b="1" dirty="0" smtClean="0"/>
              <a:t> </a:t>
            </a:r>
            <a:r>
              <a:rPr lang="es-ES" b="1" dirty="0" err="1" smtClean="0"/>
              <a:t>electrolyte</a:t>
            </a:r>
            <a:endParaRPr lang="en-GB" b="1" dirty="0"/>
          </a:p>
        </p:txBody>
      </p:sp>
      <p:pic>
        <p:nvPicPr>
          <p:cNvPr id="19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62907"/>
            <a:ext cx="4357424" cy="3672408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5635528" y="1913995"/>
            <a:ext cx="15624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adroTexto 21"/>
          <p:cNvSpPr txBox="1"/>
          <p:nvPr/>
        </p:nvSpPr>
        <p:spPr>
          <a:xfrm>
            <a:off x="5805372" y="1600079"/>
            <a:ext cx="13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No ion </a:t>
            </a:r>
            <a:r>
              <a:rPr lang="es-ES" dirty="0" err="1" smtClean="0">
                <a:solidFill>
                  <a:srgbClr val="FF0000"/>
                </a:solidFill>
              </a:rPr>
              <a:t>pair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6526807" y="1688735"/>
            <a:ext cx="0" cy="2990229"/>
          </a:xfrm>
          <a:prstGeom prst="line">
            <a:avLst/>
          </a:prstGeom>
          <a:ln w="57150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7 CuadroTexto"/>
          <p:cNvSpPr txBox="1">
            <a:spLocks noChangeArrowheads="1"/>
          </p:cNvSpPr>
          <p:nvPr/>
        </p:nvSpPr>
        <p:spPr bwMode="auto">
          <a:xfrm>
            <a:off x="-62176" y="6582879"/>
            <a:ext cx="4850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594" indent="-228594" algn="ctr"/>
            <a:r>
              <a:rPr lang="en-GB" altLang="en-US" sz="1400" b="1" i="1" dirty="0" err="1" smtClean="0">
                <a:latin typeface="Arial" charset="0"/>
                <a:cs typeface="Arial" charset="0"/>
              </a:rPr>
              <a:t>Forero</a:t>
            </a:r>
            <a:r>
              <a:rPr lang="en-GB" altLang="en-US" sz="1400" b="1" i="1" dirty="0" smtClean="0">
                <a:latin typeface="Arial" charset="0"/>
                <a:cs typeface="Arial" charset="0"/>
              </a:rPr>
              <a:t> </a:t>
            </a:r>
            <a:r>
              <a:rPr lang="en-GB" altLang="en-US" sz="1400" b="1" i="1" dirty="0" err="1" smtClean="0">
                <a:latin typeface="Arial" charset="0"/>
                <a:cs typeface="Arial" charset="0"/>
              </a:rPr>
              <a:t>Saboya</a:t>
            </a:r>
            <a:r>
              <a:rPr lang="en-GB" altLang="en-US" sz="1400" b="1" i="1" dirty="0" smtClean="0">
                <a:latin typeface="Arial" charset="0"/>
                <a:cs typeface="Arial" charset="0"/>
              </a:rPr>
              <a:t> et al., J. </a:t>
            </a:r>
            <a:r>
              <a:rPr lang="en-GB" altLang="en-US" sz="1400" b="1" i="1" dirty="0" err="1" smtClean="0">
                <a:latin typeface="Arial" charset="0"/>
                <a:cs typeface="Arial" charset="0"/>
              </a:rPr>
              <a:t>Phys</a:t>
            </a:r>
            <a:r>
              <a:rPr lang="en-GB" altLang="en-US" sz="1400" b="1" i="1" dirty="0" smtClean="0">
                <a:latin typeface="Arial" charset="0"/>
                <a:cs typeface="Arial" charset="0"/>
              </a:rPr>
              <a:t> Chem. C accepted</a:t>
            </a:r>
            <a:endParaRPr lang="en-GB" altLang="en-US" sz="1400" b="1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 </a:t>
            </a:r>
            <a:r>
              <a:rPr lang="es-ES" dirty="0" err="1" smtClean="0"/>
              <a:t>plating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6" name="43 Grupo"/>
          <p:cNvGrpSpPr>
            <a:grpSpLocks/>
          </p:cNvGrpSpPr>
          <p:nvPr/>
        </p:nvGrpSpPr>
        <p:grpSpPr bwMode="auto">
          <a:xfrm>
            <a:off x="1653580" y="1200944"/>
            <a:ext cx="5836493" cy="3024336"/>
            <a:chOff x="2200935" y="2252705"/>
            <a:chExt cx="5078639" cy="2300750"/>
          </a:xfrm>
        </p:grpSpPr>
        <p:sp>
          <p:nvSpPr>
            <p:cNvPr id="7" name="6 Rectángulo"/>
            <p:cNvSpPr/>
            <p:nvPr/>
          </p:nvSpPr>
          <p:spPr>
            <a:xfrm rot="16200000">
              <a:off x="4516377" y="2026803"/>
              <a:ext cx="392191" cy="46388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45 CuadroTexto"/>
            <p:cNvSpPr txBox="1">
              <a:spLocks noChangeArrowheads="1"/>
            </p:cNvSpPr>
            <p:nvPr/>
          </p:nvSpPr>
          <p:spPr bwMode="auto">
            <a:xfrm>
              <a:off x="2202910" y="4091790"/>
              <a:ext cx="17575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n-US" sz="2400"/>
                <a:t>Substrate</a:t>
              </a:r>
            </a:p>
          </p:txBody>
        </p:sp>
        <p:sp>
          <p:nvSpPr>
            <p:cNvPr id="9" name="8 Rectángulo"/>
            <p:cNvSpPr/>
            <p:nvPr/>
          </p:nvSpPr>
          <p:spPr>
            <a:xfrm rot="16200000">
              <a:off x="4228980" y="1347217"/>
              <a:ext cx="986036" cy="46388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47 CuadroTexto"/>
            <p:cNvSpPr txBox="1">
              <a:spLocks noChangeArrowheads="1"/>
            </p:cNvSpPr>
            <p:nvPr/>
          </p:nvSpPr>
          <p:spPr bwMode="auto">
            <a:xfrm>
              <a:off x="2200935" y="3507940"/>
              <a:ext cx="17575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n-US" sz="2400"/>
                <a:t>SEI</a:t>
              </a:r>
            </a:p>
          </p:txBody>
        </p:sp>
        <p:sp>
          <p:nvSpPr>
            <p:cNvPr id="11" name="48 CuadroTexto"/>
            <p:cNvSpPr txBox="1">
              <a:spLocks noChangeArrowheads="1"/>
            </p:cNvSpPr>
            <p:nvPr/>
          </p:nvSpPr>
          <p:spPr bwMode="auto">
            <a:xfrm>
              <a:off x="2236560" y="2736065"/>
              <a:ext cx="17575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en-US" sz="2400"/>
                <a:t>Electrolyte</a:t>
              </a:r>
            </a:p>
          </p:txBody>
        </p:sp>
        <p:sp>
          <p:nvSpPr>
            <p:cNvPr id="12" name="49 CuadroTexto"/>
            <p:cNvSpPr txBox="1">
              <a:spLocks noChangeArrowheads="1"/>
            </p:cNvSpPr>
            <p:nvPr/>
          </p:nvSpPr>
          <p:spPr bwMode="auto">
            <a:xfrm>
              <a:off x="4314742" y="2252705"/>
              <a:ext cx="16704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/>
                <a:t>Ca</a:t>
              </a:r>
              <a:r>
                <a:rPr lang="en-GB" altLang="en-US" baseline="30000"/>
                <a:t>2+ </a:t>
              </a:r>
              <a:r>
                <a:rPr lang="en-GB" altLang="en-US"/>
                <a:t>(Solvated)</a:t>
              </a:r>
              <a:endParaRPr lang="en-GB" altLang="en-US" baseline="30000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4548952" y="2600438"/>
              <a:ext cx="0" cy="539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51 CuadroTexto"/>
            <p:cNvSpPr txBox="1">
              <a:spLocks noChangeArrowheads="1"/>
            </p:cNvSpPr>
            <p:nvPr/>
          </p:nvSpPr>
          <p:spPr bwMode="auto">
            <a:xfrm>
              <a:off x="4126737" y="2612563"/>
              <a:ext cx="5126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/>
                <a:t>①</a:t>
              </a:r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4560065" y="3437218"/>
              <a:ext cx="0" cy="4318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53 CuadroTexto"/>
            <p:cNvSpPr txBox="1">
              <a:spLocks noChangeArrowheads="1"/>
            </p:cNvSpPr>
            <p:nvPr/>
          </p:nvSpPr>
          <p:spPr bwMode="auto">
            <a:xfrm>
              <a:off x="3914983" y="2995370"/>
              <a:ext cx="5105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/>
                <a:t>②</a:t>
              </a:r>
            </a:p>
          </p:txBody>
        </p:sp>
        <p:sp>
          <p:nvSpPr>
            <p:cNvPr id="17" name="54 CuadroTexto"/>
            <p:cNvSpPr txBox="1">
              <a:spLocks noChangeArrowheads="1"/>
            </p:cNvSpPr>
            <p:nvPr/>
          </p:nvSpPr>
          <p:spPr bwMode="auto">
            <a:xfrm>
              <a:off x="4360267" y="3129480"/>
              <a:ext cx="18861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/>
                <a:t>Ca</a:t>
              </a:r>
              <a:r>
                <a:rPr lang="en-GB" altLang="en-US" baseline="30000"/>
                <a:t>2+ </a:t>
              </a:r>
              <a:r>
                <a:rPr lang="en-GB" altLang="en-US"/>
                <a:t>(Desolvated)</a:t>
              </a:r>
              <a:endParaRPr lang="en-GB" altLang="en-US" baseline="30000"/>
            </a:p>
          </p:txBody>
        </p:sp>
        <p:sp>
          <p:nvSpPr>
            <p:cNvPr id="18" name="55 CuadroTexto"/>
            <p:cNvSpPr txBox="1">
              <a:spLocks noChangeArrowheads="1"/>
            </p:cNvSpPr>
            <p:nvPr/>
          </p:nvSpPr>
          <p:spPr bwMode="auto">
            <a:xfrm>
              <a:off x="4122735" y="3423524"/>
              <a:ext cx="5878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/>
                <a:t>③</a:t>
              </a:r>
            </a:p>
          </p:txBody>
        </p:sp>
        <p:sp>
          <p:nvSpPr>
            <p:cNvPr id="19" name="56 CuadroTexto"/>
            <p:cNvSpPr txBox="1">
              <a:spLocks noChangeArrowheads="1"/>
            </p:cNvSpPr>
            <p:nvPr/>
          </p:nvSpPr>
          <p:spPr bwMode="auto">
            <a:xfrm>
              <a:off x="4382041" y="3875630"/>
              <a:ext cx="28975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/>
                <a:t>Ca</a:t>
              </a:r>
              <a:r>
                <a:rPr lang="en-GB" altLang="en-US" baseline="30000"/>
                <a:t> </a:t>
              </a:r>
              <a:r>
                <a:rPr lang="en-GB" altLang="en-US"/>
                <a:t>(Nucleation and growth)</a:t>
              </a:r>
              <a:endParaRPr lang="en-GB" altLang="en-US" baseline="30000"/>
            </a:p>
          </p:txBody>
        </p:sp>
        <p:sp>
          <p:nvSpPr>
            <p:cNvPr id="20" name="57 CuadroTexto"/>
            <p:cNvSpPr txBox="1">
              <a:spLocks noChangeArrowheads="1"/>
            </p:cNvSpPr>
            <p:nvPr/>
          </p:nvSpPr>
          <p:spPr bwMode="auto">
            <a:xfrm>
              <a:off x="4120760" y="3979674"/>
              <a:ext cx="5878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/>
                <a:t>④</a:t>
              </a:r>
            </a:p>
          </p:txBody>
        </p:sp>
      </p:grpSp>
      <p:sp>
        <p:nvSpPr>
          <p:cNvPr id="21" name="58 Rectángulo"/>
          <p:cNvSpPr>
            <a:spLocks noChangeArrowheads="1"/>
          </p:cNvSpPr>
          <p:nvPr/>
        </p:nvSpPr>
        <p:spPr bwMode="auto">
          <a:xfrm>
            <a:off x="-108520" y="4065582"/>
            <a:ext cx="9252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1600" dirty="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1600" dirty="0">
                <a:ea typeface="Times New Roman" pitchFamily="18" charset="0"/>
                <a:cs typeface="Arial" charset="0"/>
              </a:rPr>
              <a:t>	</a:t>
            </a:r>
          </a:p>
          <a:p>
            <a:pPr algn="just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1600" dirty="0">
                <a:ea typeface="Times New Roman" pitchFamily="18" charset="0"/>
                <a:cs typeface="Arial" charset="0"/>
              </a:rPr>
              <a:t>	① and ② Ca</a:t>
            </a:r>
            <a:r>
              <a:rPr lang="en-US" altLang="en-US" sz="1600" baseline="30000" dirty="0">
                <a:ea typeface="Times New Roman" pitchFamily="18" charset="0"/>
                <a:cs typeface="Arial" charset="0"/>
              </a:rPr>
              <a:t>2+</a:t>
            </a:r>
            <a:r>
              <a:rPr lang="en-US" altLang="en-US" sz="1600" dirty="0">
                <a:ea typeface="Times New Roman" pitchFamily="18" charset="0"/>
                <a:cs typeface="Arial" charset="0"/>
              </a:rPr>
              <a:t> diffusion/migration within the electrolyte and/or </a:t>
            </a:r>
            <a:r>
              <a:rPr lang="en-US" altLang="en-US" sz="1600" dirty="0" err="1">
                <a:ea typeface="Times New Roman" pitchFamily="18" charset="0"/>
                <a:cs typeface="Arial" charset="0"/>
              </a:rPr>
              <a:t>desolvation</a:t>
            </a:r>
            <a:r>
              <a:rPr lang="en-US" altLang="en-US" sz="1600" dirty="0">
                <a:ea typeface="Times New Roman" pitchFamily="18" charset="0"/>
                <a:cs typeface="Arial" charset="0"/>
              </a:rPr>
              <a:t> may be hindered</a:t>
            </a:r>
          </a:p>
          <a:p>
            <a:pPr algn="just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1400" dirty="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1600" dirty="0">
                <a:ea typeface="Times New Roman" pitchFamily="18" charset="0"/>
                <a:cs typeface="Arial" charset="0"/>
              </a:rPr>
              <a:t>            ③ Ca</a:t>
            </a:r>
            <a:r>
              <a:rPr lang="en-US" altLang="en-US" sz="1600" baseline="30000" dirty="0">
                <a:ea typeface="Times New Roman" pitchFamily="18" charset="0"/>
                <a:cs typeface="Arial" charset="0"/>
              </a:rPr>
              <a:t>2+</a:t>
            </a:r>
            <a:r>
              <a:rPr lang="en-US" altLang="en-US" sz="1600" dirty="0">
                <a:ea typeface="Times New Roman" pitchFamily="18" charset="0"/>
                <a:cs typeface="Arial" charset="0"/>
              </a:rPr>
              <a:t> diffusion within the SEI may be hindered</a:t>
            </a:r>
          </a:p>
          <a:p>
            <a:pPr algn="just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1600" dirty="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1600" dirty="0">
                <a:ea typeface="Times New Roman" pitchFamily="18" charset="0"/>
                <a:cs typeface="Arial" charset="0"/>
              </a:rPr>
              <a:t>	④ Ca nucleation and growth may be hindered	</a:t>
            </a:r>
          </a:p>
        </p:txBody>
      </p:sp>
    </p:spTree>
    <p:extLst>
      <p:ext uri="{BB962C8B-B14F-4D97-AF65-F5344CB8AC3E}">
        <p14:creationId xmlns:p14="http://schemas.microsoft.com/office/powerpoint/2010/main" val="20985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 </a:t>
            </a:r>
            <a:r>
              <a:rPr lang="es-ES" dirty="0" err="1" smtClean="0"/>
              <a:t>plating</a:t>
            </a:r>
            <a:r>
              <a:rPr lang="es-ES" dirty="0" smtClean="0"/>
              <a:t> !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4" name="17 CuadroTexto"/>
          <p:cNvSpPr txBox="1">
            <a:spLocks noChangeArrowheads="1"/>
          </p:cNvSpPr>
          <p:nvPr/>
        </p:nvSpPr>
        <p:spPr bwMode="auto">
          <a:xfrm>
            <a:off x="5171876" y="6165304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err="1">
                <a:latin typeface="Arial" charset="0"/>
                <a:cs typeface="Arial" charset="0"/>
              </a:rPr>
              <a:t>Ponrouch</a:t>
            </a:r>
            <a:r>
              <a:rPr lang="es-ES" altLang="en-US" sz="1400" b="1" dirty="0">
                <a:latin typeface="Arial" charset="0"/>
                <a:cs typeface="Arial" charset="0"/>
              </a:rPr>
              <a:t> et al.,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Nat</a:t>
            </a:r>
            <a:r>
              <a:rPr lang="es-ES" altLang="en-US" sz="1400" b="1" dirty="0">
                <a:latin typeface="Arial" charset="0"/>
                <a:cs typeface="Arial" charset="0"/>
              </a:rPr>
              <a:t>. Mater., 15 (2016) 169</a:t>
            </a: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-180528" y="1466687"/>
          <a:ext cx="5394764" cy="39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9" name="Graph" r:id="rId3" imgW="3814877" imgH="2955341" progId="Origin50.Graph">
                  <p:embed/>
                </p:oleObj>
              </mc:Choice>
              <mc:Fallback>
                <p:oleObj name="Graph" r:id="rId3" imgW="3814877" imgH="2955341" progId="Origin50.Graph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466687"/>
                        <a:ext cx="5394764" cy="397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9 Rectángulo"/>
          <p:cNvSpPr>
            <a:spLocks noChangeArrowheads="1"/>
          </p:cNvSpPr>
          <p:nvPr/>
        </p:nvSpPr>
        <p:spPr bwMode="auto">
          <a:xfrm>
            <a:off x="563365" y="4112136"/>
            <a:ext cx="3257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dirty="0" err="1">
                <a:latin typeface="Arial" charset="0"/>
                <a:cs typeface="Arial" charset="0"/>
              </a:rPr>
              <a:t>After</a:t>
            </a:r>
            <a:r>
              <a:rPr lang="es-ES_tradnl" altLang="en-US" dirty="0">
                <a:latin typeface="Arial" charset="0"/>
                <a:cs typeface="Arial" charset="0"/>
              </a:rPr>
              <a:t> </a:t>
            </a:r>
            <a:r>
              <a:rPr lang="es-ES_tradnl" altLang="en-US" dirty="0" err="1">
                <a:latin typeface="Arial" charset="0"/>
                <a:cs typeface="Arial" charset="0"/>
              </a:rPr>
              <a:t>plating</a:t>
            </a:r>
            <a:endParaRPr lang="es-ES" altLang="en-US" dirty="0">
              <a:latin typeface="Arial" charset="0"/>
              <a:cs typeface="Arial" charset="0"/>
            </a:endParaRPr>
          </a:p>
        </p:txBody>
      </p:sp>
      <p:sp>
        <p:nvSpPr>
          <p:cNvPr id="18" name="20 Rectángulo"/>
          <p:cNvSpPr>
            <a:spLocks noChangeArrowheads="1"/>
          </p:cNvSpPr>
          <p:nvPr/>
        </p:nvSpPr>
        <p:spPr bwMode="auto">
          <a:xfrm>
            <a:off x="550665" y="3185268"/>
            <a:ext cx="2046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After</a:t>
            </a:r>
            <a:r>
              <a:rPr lang="es-ES_tradnl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stripping</a:t>
            </a:r>
            <a:r>
              <a:rPr lang="es-ES_tradnl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s-ES" alt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38 CuadroTexto"/>
          <p:cNvSpPr txBox="1">
            <a:spLocks noChangeArrowheads="1"/>
          </p:cNvSpPr>
          <p:nvPr/>
        </p:nvSpPr>
        <p:spPr bwMode="auto">
          <a:xfrm>
            <a:off x="519113" y="993944"/>
            <a:ext cx="801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n-US" sz="2400" dirty="0" err="1"/>
              <a:t>Infrared</a:t>
            </a:r>
            <a:r>
              <a:rPr lang="es-ES_tradnl" altLang="en-US" sz="2400" dirty="0"/>
              <a:t> </a:t>
            </a:r>
            <a:r>
              <a:rPr lang="es-ES_tradnl" altLang="en-US" sz="2400" dirty="0" smtClean="0"/>
              <a:t> and XPS of </a:t>
            </a:r>
            <a:r>
              <a:rPr lang="es-ES_tradnl" altLang="en-US" sz="2400" dirty="0" err="1"/>
              <a:t>the</a:t>
            </a:r>
            <a:r>
              <a:rPr lang="es-ES_tradnl" altLang="en-US" sz="2400" dirty="0"/>
              <a:t> </a:t>
            </a:r>
            <a:r>
              <a:rPr lang="es-ES_tradnl" altLang="en-US" sz="2400" dirty="0" err="1"/>
              <a:t>calcium</a:t>
            </a:r>
            <a:r>
              <a:rPr lang="es-ES_tradnl" altLang="en-US" sz="2400" dirty="0"/>
              <a:t> </a:t>
            </a:r>
            <a:r>
              <a:rPr lang="es-ES_tradnl" altLang="en-US" sz="2400" dirty="0" err="1"/>
              <a:t>deposit</a:t>
            </a:r>
            <a:endParaRPr lang="es-ES_tradnl" altLang="en-US" sz="2400" dirty="0"/>
          </a:p>
        </p:txBody>
      </p:sp>
      <p:sp>
        <p:nvSpPr>
          <p:cNvPr id="37" name="39 Rectángulo"/>
          <p:cNvSpPr>
            <a:spLocks noChangeArrowheads="1"/>
          </p:cNvSpPr>
          <p:nvPr/>
        </p:nvSpPr>
        <p:spPr bwMode="auto">
          <a:xfrm>
            <a:off x="1118120" y="5301208"/>
            <a:ext cx="71262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dirty="0"/>
              <a:t>The SEI is stable upon </a:t>
            </a:r>
            <a:r>
              <a:rPr lang="en-GB" altLang="en-US" sz="2400" dirty="0" smtClean="0"/>
              <a:t>cycling and fully covering!!!</a:t>
            </a:r>
            <a:endParaRPr lang="en-GB" altLang="en-US" sz="2400" dirty="0"/>
          </a:p>
          <a:p>
            <a:pPr algn="ctr"/>
            <a:r>
              <a:rPr lang="en-GB" altLang="en-US" sz="2400" dirty="0"/>
              <a:t>Ca</a:t>
            </a:r>
            <a:r>
              <a:rPr lang="en-GB" altLang="en-US" sz="2400" baseline="30000" dirty="0"/>
              <a:t>2+</a:t>
            </a:r>
            <a:r>
              <a:rPr lang="en-GB" altLang="en-US" sz="2400" dirty="0"/>
              <a:t> cations seem to migrate through the SEI</a:t>
            </a:r>
          </a:p>
        </p:txBody>
      </p:sp>
      <p:pic>
        <p:nvPicPr>
          <p:cNvPr id="38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42" y="1531550"/>
            <a:ext cx="3791357" cy="3624281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5591258" y="16380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Ca 2p</a:t>
            </a:r>
            <a:endParaRPr lang="fr-FR" dirty="0"/>
          </a:p>
        </p:txBody>
      </p:sp>
      <p:sp>
        <p:nvSpPr>
          <p:cNvPr id="40" name="Rectangle 8"/>
          <p:cNvSpPr/>
          <p:nvPr/>
        </p:nvSpPr>
        <p:spPr>
          <a:xfrm>
            <a:off x="6778139" y="177276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2p</a:t>
            </a:r>
            <a:r>
              <a:rPr lang="en-US" baseline="-25000" dirty="0" smtClean="0">
                <a:sym typeface="Symbol"/>
              </a:rPr>
              <a:t>3/2</a:t>
            </a:r>
            <a:endParaRPr lang="fr-FR" baseline="-25000" dirty="0"/>
          </a:p>
        </p:txBody>
      </p:sp>
      <p:sp>
        <p:nvSpPr>
          <p:cNvPr id="41" name="Rectangle 9"/>
          <p:cNvSpPr/>
          <p:nvPr/>
        </p:nvSpPr>
        <p:spPr>
          <a:xfrm>
            <a:off x="6300192" y="300618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2p</a:t>
            </a:r>
            <a:r>
              <a:rPr lang="en-US" baseline="-25000" dirty="0">
                <a:sym typeface="Symbol"/>
              </a:rPr>
              <a:t>1</a:t>
            </a:r>
            <a:r>
              <a:rPr lang="en-US" baseline="-25000" dirty="0" smtClean="0">
                <a:sym typeface="Symbol"/>
              </a:rPr>
              <a:t>/2</a:t>
            </a:r>
            <a:endParaRPr lang="fr-FR" baseline="-25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9268" y="1700808"/>
            <a:ext cx="129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FTIR</a:t>
            </a:r>
            <a:endParaRPr lang="en-GB" sz="28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8181529" y="1585948"/>
            <a:ext cx="129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XPS</a:t>
            </a:r>
            <a:endParaRPr lang="en-GB" sz="2800" b="1" dirty="0"/>
          </a:p>
        </p:txBody>
      </p:sp>
      <p:sp>
        <p:nvSpPr>
          <p:cNvPr id="44" name="17 CuadroTexto"/>
          <p:cNvSpPr txBox="1">
            <a:spLocks noChangeArrowheads="1"/>
          </p:cNvSpPr>
          <p:nvPr/>
        </p:nvSpPr>
        <p:spPr bwMode="auto">
          <a:xfrm>
            <a:off x="5166536" y="6487127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smtClean="0">
                <a:latin typeface="Arial" charset="0"/>
                <a:cs typeface="Arial" charset="0"/>
              </a:rPr>
              <a:t>Forero Saboya </a:t>
            </a:r>
            <a:r>
              <a:rPr lang="es-ES" altLang="en-US" sz="1400" b="1" dirty="0">
                <a:latin typeface="Arial" charset="0"/>
                <a:cs typeface="Arial" charset="0"/>
              </a:rPr>
              <a:t>et al.,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in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preparation</a:t>
            </a:r>
            <a:endParaRPr lang="es-ES" altLang="en-US" sz="1400" b="1" dirty="0">
              <a:latin typeface="Arial" charset="0"/>
              <a:cs typeface="Arial" charset="0"/>
            </a:endParaRPr>
          </a:p>
        </p:txBody>
      </p:sp>
      <p:pic>
        <p:nvPicPr>
          <p:cNvPr id="46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42" y="1540786"/>
            <a:ext cx="3791357" cy="3624281"/>
          </a:xfrm>
          <a:prstGeom prst="rect">
            <a:avLst/>
          </a:prstGeom>
        </p:spPr>
      </p:pic>
      <p:sp>
        <p:nvSpPr>
          <p:cNvPr id="47" name="Rectangle 7"/>
          <p:cNvSpPr/>
          <p:nvPr/>
        </p:nvSpPr>
        <p:spPr>
          <a:xfrm>
            <a:off x="5591258" y="164727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Ca 2p</a:t>
            </a:r>
            <a:endParaRPr lang="fr-FR" dirty="0"/>
          </a:p>
        </p:txBody>
      </p:sp>
      <p:sp>
        <p:nvSpPr>
          <p:cNvPr id="48" name="Rectangle 8"/>
          <p:cNvSpPr/>
          <p:nvPr/>
        </p:nvSpPr>
        <p:spPr>
          <a:xfrm>
            <a:off x="6778139" y="1781996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2p</a:t>
            </a:r>
            <a:r>
              <a:rPr lang="en-US" baseline="-25000" dirty="0" smtClean="0">
                <a:sym typeface="Symbol"/>
              </a:rPr>
              <a:t>3/2</a:t>
            </a:r>
            <a:endParaRPr lang="fr-FR" baseline="-25000" dirty="0"/>
          </a:p>
        </p:txBody>
      </p:sp>
      <p:sp>
        <p:nvSpPr>
          <p:cNvPr id="49" name="Rectangle 9"/>
          <p:cNvSpPr/>
          <p:nvPr/>
        </p:nvSpPr>
        <p:spPr>
          <a:xfrm>
            <a:off x="6300192" y="301542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2p</a:t>
            </a:r>
            <a:r>
              <a:rPr lang="en-US" baseline="-25000" dirty="0">
                <a:sym typeface="Symbol"/>
              </a:rPr>
              <a:t>1</a:t>
            </a:r>
            <a:r>
              <a:rPr lang="en-US" baseline="-25000" dirty="0" smtClean="0">
                <a:sym typeface="Symbol"/>
              </a:rPr>
              <a:t>/2</a:t>
            </a:r>
            <a:endParaRPr lang="fr-FR" baseline="-250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8181529" y="1595184"/>
            <a:ext cx="129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XPS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343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3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Beyond</a:t>
            </a:r>
            <a:r>
              <a:rPr lang="es-ES" dirty="0" smtClean="0"/>
              <a:t> Li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technologies</a:t>
            </a:r>
            <a:endParaRPr lang="es-E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310690"/>
            <a:ext cx="431851" cy="575801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30 Rectángulo"/>
          <p:cNvSpPr>
            <a:spLocks noChangeArrowheads="1"/>
          </p:cNvSpPr>
          <p:nvPr/>
        </p:nvSpPr>
        <p:spPr bwMode="auto">
          <a:xfrm>
            <a:off x="-77788" y="5775647"/>
            <a:ext cx="9537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altLang="en-US" sz="2400" dirty="0" smtClean="0">
                <a:latin typeface="Arial" charset="0"/>
                <a:ea typeface="Times New Roman" pitchFamily="18" charset="0"/>
                <a:cs typeface="Arial" charset="0"/>
              </a:rPr>
              <a:t>high </a:t>
            </a:r>
            <a:r>
              <a:rPr lang="en-GB" altLang="en-US" sz="2400" dirty="0">
                <a:latin typeface="Arial" charset="0"/>
                <a:ea typeface="Times New Roman" pitchFamily="18" charset="0"/>
                <a:cs typeface="Arial" charset="0"/>
              </a:rPr>
              <a:t>energy density,</a:t>
            </a:r>
            <a:r>
              <a:rPr lang="en-GB" altLang="en-US" sz="18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GB" altLang="en-US" sz="2400" dirty="0">
                <a:latin typeface="Arial" charset="0"/>
                <a:ea typeface="Times New Roman" pitchFamily="18" charset="0"/>
                <a:cs typeface="Arial" charset="0"/>
              </a:rPr>
              <a:t>low cost and safety </a:t>
            </a:r>
            <a:r>
              <a:rPr lang="en-GB" altLang="en-US" dirty="0">
                <a:latin typeface="Arial" charset="0"/>
                <a:ea typeface="Times New Roman" pitchFamily="18" charset="0"/>
                <a:cs typeface="Arial" charset="0"/>
              </a:rPr>
              <a:t>(</a:t>
            </a:r>
            <a:r>
              <a:rPr lang="en-GB" altLang="en-US" sz="1800" dirty="0" smtClean="0">
                <a:latin typeface="Arial" charset="0"/>
                <a:ea typeface="Times New Roman" pitchFamily="18" charset="0"/>
                <a:cs typeface="Arial" charset="0"/>
              </a:rPr>
              <a:t>dendrite)</a:t>
            </a:r>
            <a:endParaRPr lang="en-GB" altLang="en-US" sz="1800" dirty="0">
              <a:ea typeface="Times New Roman" pitchFamily="18" charset="0"/>
              <a:cs typeface="Arial" charset="0"/>
            </a:endParaRPr>
          </a:p>
        </p:txBody>
      </p:sp>
      <p:cxnSp>
        <p:nvCxnSpPr>
          <p:cNvPr id="8" name="31 Conector recto de flecha"/>
          <p:cNvCxnSpPr>
            <a:cxnSpLocks noChangeShapeType="1"/>
          </p:cNvCxnSpPr>
          <p:nvPr/>
        </p:nvCxnSpPr>
        <p:spPr bwMode="auto">
          <a:xfrm>
            <a:off x="371475" y="5146754"/>
            <a:ext cx="8082351" cy="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32 Conector recto"/>
          <p:cNvCxnSpPr>
            <a:cxnSpLocks noChangeShapeType="1"/>
          </p:cNvCxnSpPr>
          <p:nvPr/>
        </p:nvCxnSpPr>
        <p:spPr bwMode="auto">
          <a:xfrm flipH="1">
            <a:off x="373063" y="5059758"/>
            <a:ext cx="1" cy="190184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33 Conector recto"/>
          <p:cNvCxnSpPr>
            <a:cxnSpLocks noChangeShapeType="1"/>
          </p:cNvCxnSpPr>
          <p:nvPr/>
        </p:nvCxnSpPr>
        <p:spPr bwMode="auto">
          <a:xfrm flipH="1">
            <a:off x="847725" y="5087761"/>
            <a:ext cx="1" cy="12725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34 Conector recto"/>
          <p:cNvCxnSpPr>
            <a:cxnSpLocks noChangeShapeType="1"/>
          </p:cNvCxnSpPr>
          <p:nvPr/>
        </p:nvCxnSpPr>
        <p:spPr bwMode="auto">
          <a:xfrm flipH="1">
            <a:off x="2373313" y="5119511"/>
            <a:ext cx="1" cy="12725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40 Conector recto"/>
          <p:cNvCxnSpPr>
            <a:cxnSpLocks noChangeShapeType="1"/>
          </p:cNvCxnSpPr>
          <p:nvPr/>
        </p:nvCxnSpPr>
        <p:spPr bwMode="auto">
          <a:xfrm flipH="1">
            <a:off x="1606550" y="5087761"/>
            <a:ext cx="1" cy="12725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41 Conector recto"/>
          <p:cNvCxnSpPr>
            <a:cxnSpLocks noChangeShapeType="1"/>
          </p:cNvCxnSpPr>
          <p:nvPr/>
        </p:nvCxnSpPr>
        <p:spPr bwMode="auto">
          <a:xfrm flipH="1">
            <a:off x="4197350" y="5078236"/>
            <a:ext cx="1" cy="12725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42 CuadroTexto"/>
          <p:cNvSpPr txBox="1">
            <a:spLocks noChangeArrowheads="1"/>
          </p:cNvSpPr>
          <p:nvPr/>
        </p:nvSpPr>
        <p:spPr bwMode="auto">
          <a:xfrm>
            <a:off x="444500" y="4570619"/>
            <a:ext cx="1093411" cy="3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1800"/>
              <a:t>Li</a:t>
            </a:r>
            <a:r>
              <a:rPr lang="es-ES" altLang="en-US" sz="1800" baseline="30000"/>
              <a:t>+</a:t>
            </a:r>
            <a:r>
              <a:rPr lang="es-ES" altLang="en-US" sz="1800"/>
              <a:t>/Li</a:t>
            </a:r>
          </a:p>
        </p:txBody>
      </p:sp>
      <p:sp>
        <p:nvSpPr>
          <p:cNvPr id="20" name="43 CuadroTexto"/>
          <p:cNvSpPr txBox="1">
            <a:spLocks noChangeArrowheads="1"/>
          </p:cNvSpPr>
          <p:nvPr/>
        </p:nvSpPr>
        <p:spPr bwMode="auto">
          <a:xfrm>
            <a:off x="1071564" y="4775405"/>
            <a:ext cx="1355258" cy="36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1800"/>
              <a:t>Ca</a:t>
            </a:r>
            <a:r>
              <a:rPr lang="es-ES" altLang="en-US" sz="1800" baseline="30000"/>
              <a:t>2+</a:t>
            </a:r>
            <a:r>
              <a:rPr lang="es-ES" altLang="en-US" sz="1800"/>
              <a:t>/Ca</a:t>
            </a:r>
          </a:p>
        </p:txBody>
      </p:sp>
      <p:sp>
        <p:nvSpPr>
          <p:cNvPr id="21" name="44 CuadroTexto"/>
          <p:cNvSpPr txBox="1">
            <a:spLocks noChangeArrowheads="1"/>
          </p:cNvSpPr>
          <p:nvPr/>
        </p:nvSpPr>
        <p:spPr bwMode="auto">
          <a:xfrm>
            <a:off x="3649663" y="4767468"/>
            <a:ext cx="1466344" cy="36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1800"/>
              <a:t>Mg</a:t>
            </a:r>
            <a:r>
              <a:rPr lang="es-ES" altLang="en-US" sz="1800" baseline="30000"/>
              <a:t>2+</a:t>
            </a:r>
            <a:r>
              <a:rPr lang="es-ES" altLang="en-US" sz="1800"/>
              <a:t>/Mg</a:t>
            </a:r>
          </a:p>
        </p:txBody>
      </p:sp>
      <p:sp>
        <p:nvSpPr>
          <p:cNvPr id="22" name="45 CuadroTexto"/>
          <p:cNvSpPr txBox="1">
            <a:spLocks noChangeArrowheads="1"/>
          </p:cNvSpPr>
          <p:nvPr/>
        </p:nvSpPr>
        <p:spPr bwMode="auto">
          <a:xfrm>
            <a:off x="522288" y="5334195"/>
            <a:ext cx="664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/>
              <a:t>-3.04</a:t>
            </a:r>
          </a:p>
        </p:txBody>
      </p:sp>
      <p:sp>
        <p:nvSpPr>
          <p:cNvPr id="23" name="46 CuadroTexto"/>
          <p:cNvSpPr txBox="1">
            <a:spLocks noChangeArrowheads="1"/>
          </p:cNvSpPr>
          <p:nvPr/>
        </p:nvSpPr>
        <p:spPr bwMode="auto">
          <a:xfrm>
            <a:off x="1290638" y="5337371"/>
            <a:ext cx="664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/>
              <a:t>-2.87</a:t>
            </a:r>
          </a:p>
        </p:txBody>
      </p:sp>
      <p:sp>
        <p:nvSpPr>
          <p:cNvPr id="24" name="47 CuadroTexto"/>
          <p:cNvSpPr txBox="1">
            <a:spLocks noChangeArrowheads="1"/>
          </p:cNvSpPr>
          <p:nvPr/>
        </p:nvSpPr>
        <p:spPr bwMode="auto">
          <a:xfrm>
            <a:off x="1952626" y="4600780"/>
            <a:ext cx="1355258" cy="36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1800"/>
              <a:t>Na</a:t>
            </a:r>
            <a:r>
              <a:rPr lang="es-ES" altLang="en-US" sz="1800" baseline="30000"/>
              <a:t>+</a:t>
            </a:r>
            <a:r>
              <a:rPr lang="es-ES" altLang="en-US" sz="1800"/>
              <a:t>/Na</a:t>
            </a:r>
          </a:p>
        </p:txBody>
      </p:sp>
      <p:sp>
        <p:nvSpPr>
          <p:cNvPr id="25" name="48 CuadroTexto"/>
          <p:cNvSpPr txBox="1">
            <a:spLocks noChangeArrowheads="1"/>
          </p:cNvSpPr>
          <p:nvPr/>
        </p:nvSpPr>
        <p:spPr bwMode="auto">
          <a:xfrm>
            <a:off x="2035176" y="5343720"/>
            <a:ext cx="664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/>
              <a:t>-2.71</a:t>
            </a:r>
          </a:p>
        </p:txBody>
      </p:sp>
      <p:sp>
        <p:nvSpPr>
          <p:cNvPr id="26" name="49 CuadroTexto"/>
          <p:cNvSpPr txBox="1">
            <a:spLocks noChangeArrowheads="1"/>
          </p:cNvSpPr>
          <p:nvPr/>
        </p:nvSpPr>
        <p:spPr bwMode="auto">
          <a:xfrm>
            <a:off x="3881438" y="5331021"/>
            <a:ext cx="664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/>
              <a:t>-2.37</a:t>
            </a:r>
          </a:p>
        </p:txBody>
      </p:sp>
      <p:cxnSp>
        <p:nvCxnSpPr>
          <p:cNvPr id="34" name="57 Conector recto"/>
          <p:cNvCxnSpPr>
            <a:cxnSpLocks noChangeShapeType="1"/>
          </p:cNvCxnSpPr>
          <p:nvPr/>
        </p:nvCxnSpPr>
        <p:spPr bwMode="auto">
          <a:xfrm>
            <a:off x="695325" y="4895929"/>
            <a:ext cx="358775" cy="4318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5" name="58 Conector recto"/>
          <p:cNvCxnSpPr>
            <a:cxnSpLocks noChangeShapeType="1"/>
          </p:cNvCxnSpPr>
          <p:nvPr/>
        </p:nvCxnSpPr>
        <p:spPr bwMode="auto">
          <a:xfrm flipH="1">
            <a:off x="622301" y="4895929"/>
            <a:ext cx="423863" cy="4397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" name="59 Conector recto"/>
          <p:cNvCxnSpPr>
            <a:cxnSpLocks noChangeShapeType="1"/>
          </p:cNvCxnSpPr>
          <p:nvPr/>
        </p:nvCxnSpPr>
        <p:spPr bwMode="auto">
          <a:xfrm>
            <a:off x="2232025" y="4899104"/>
            <a:ext cx="360363" cy="4318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60 Conector recto"/>
          <p:cNvCxnSpPr>
            <a:cxnSpLocks noChangeShapeType="1"/>
          </p:cNvCxnSpPr>
          <p:nvPr/>
        </p:nvCxnSpPr>
        <p:spPr bwMode="auto">
          <a:xfrm flipH="1">
            <a:off x="2160588" y="4899104"/>
            <a:ext cx="423862" cy="4397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39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72672"/>
              </p:ext>
            </p:extLst>
          </p:nvPr>
        </p:nvGraphicFramePr>
        <p:xfrm>
          <a:off x="3505784" y="1419125"/>
          <a:ext cx="6322800" cy="301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39 Multiplicar"/>
          <p:cNvSpPr/>
          <p:nvPr/>
        </p:nvSpPr>
        <p:spPr>
          <a:xfrm>
            <a:off x="4924684" y="1517844"/>
            <a:ext cx="792912" cy="2415212"/>
          </a:xfrm>
          <a:prstGeom prst="mathMultiply">
            <a:avLst>
              <a:gd name="adj1" fmla="val 8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40 Multiplicar"/>
          <p:cNvSpPr/>
          <p:nvPr/>
        </p:nvSpPr>
        <p:spPr>
          <a:xfrm>
            <a:off x="6363236" y="2929890"/>
            <a:ext cx="530550" cy="1112378"/>
          </a:xfrm>
          <a:prstGeom prst="mathMultiply">
            <a:avLst>
              <a:gd name="adj1" fmla="val 8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41 Flecha curvada hacia la izquierda"/>
          <p:cNvSpPr/>
          <p:nvPr/>
        </p:nvSpPr>
        <p:spPr>
          <a:xfrm rot="20775052">
            <a:off x="5721899" y="1863108"/>
            <a:ext cx="513060" cy="154890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66 Imagen" descr="LiDendrite.jpg"/>
          <p:cNvPicPr>
            <a:picLocks noChangeAspect="1"/>
          </p:cNvPicPr>
          <p:nvPr/>
        </p:nvPicPr>
        <p:blipFill>
          <a:blip r:embed="rId3" cstate="print"/>
          <a:srcRect l="15228" t="10216" r="22151" b="18387"/>
          <a:stretch>
            <a:fillRect/>
          </a:stretch>
        </p:blipFill>
        <p:spPr bwMode="auto">
          <a:xfrm>
            <a:off x="5734782" y="1547504"/>
            <a:ext cx="1274696" cy="11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67 Rectángulo"/>
          <p:cNvSpPr>
            <a:spLocks noChangeArrowheads="1"/>
          </p:cNvSpPr>
          <p:nvPr/>
        </p:nvSpPr>
        <p:spPr bwMode="auto">
          <a:xfrm>
            <a:off x="5530076" y="1663446"/>
            <a:ext cx="1498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alt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Dendrite</a:t>
            </a:r>
            <a:endParaRPr lang="en-GB" altLang="en-US" sz="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68 CuadroTexto"/>
          <p:cNvSpPr txBox="1">
            <a:spLocks noChangeArrowheads="1"/>
          </p:cNvSpPr>
          <p:nvPr/>
        </p:nvSpPr>
        <p:spPr bwMode="auto">
          <a:xfrm>
            <a:off x="5540166" y="4056686"/>
            <a:ext cx="1058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(Li-ion)</a:t>
            </a:r>
          </a:p>
        </p:txBody>
      </p:sp>
      <p:sp>
        <p:nvSpPr>
          <p:cNvPr id="46" name="69 CuadroTexto"/>
          <p:cNvSpPr txBox="1">
            <a:spLocks noChangeArrowheads="1"/>
          </p:cNvSpPr>
          <p:nvPr/>
        </p:nvSpPr>
        <p:spPr bwMode="auto">
          <a:xfrm>
            <a:off x="6889230" y="1724520"/>
            <a:ext cx="229128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n-US" sz="1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Volumetric</a:t>
            </a:r>
            <a:r>
              <a:rPr lang="es-ES" alt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s-ES" alt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(</a:t>
            </a:r>
            <a:r>
              <a:rPr lang="es-ES" altLang="en-US" sz="1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mAh</a:t>
            </a:r>
            <a:r>
              <a:rPr lang="es-ES" alt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/cm</a:t>
            </a:r>
            <a:r>
              <a:rPr lang="es-ES" altLang="en-US" sz="1400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es-ES" alt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)</a:t>
            </a:r>
          </a:p>
          <a:p>
            <a:pPr algn="ctr"/>
            <a:endParaRPr lang="es-ES" altLang="en-US" sz="5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n-US" sz="1400" dirty="0" err="1">
                <a:solidFill>
                  <a:srgbClr val="00B050"/>
                </a:solidFill>
                <a:latin typeface="Arial" charset="0"/>
                <a:cs typeface="Arial" charset="0"/>
              </a:rPr>
              <a:t>Gravimetric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s-ES" altLang="en-US" sz="1400" dirty="0">
                <a:solidFill>
                  <a:srgbClr val="00B050"/>
                </a:solidFill>
                <a:latin typeface="Arial" charset="0"/>
                <a:cs typeface="Arial" charset="0"/>
              </a:rPr>
              <a:t>(</a:t>
            </a:r>
            <a:r>
              <a:rPr lang="es-ES" altLang="en-US" sz="1400" dirty="0" err="1">
                <a:solidFill>
                  <a:srgbClr val="00B050"/>
                </a:solidFill>
                <a:latin typeface="Arial" charset="0"/>
                <a:cs typeface="Arial" charset="0"/>
              </a:rPr>
              <a:t>mAh</a:t>
            </a:r>
            <a:r>
              <a:rPr lang="es-ES" altLang="en-US" sz="1400" dirty="0">
                <a:solidFill>
                  <a:srgbClr val="00B050"/>
                </a:solidFill>
                <a:latin typeface="Arial" charset="0"/>
                <a:cs typeface="Arial" charset="0"/>
              </a:rPr>
              <a:t>/g)</a:t>
            </a:r>
            <a:endParaRPr lang="en-US" alt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45 Rectángulo"/>
          <p:cNvSpPr>
            <a:spLocks noChangeArrowheads="1"/>
          </p:cNvSpPr>
          <p:nvPr/>
        </p:nvSpPr>
        <p:spPr bwMode="auto">
          <a:xfrm>
            <a:off x="6029712" y="1115452"/>
            <a:ext cx="1325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u="sng" dirty="0" smtClean="0">
                <a:latin typeface="Arial" charset="0"/>
              </a:rPr>
              <a:t>Capacity</a:t>
            </a:r>
            <a:endParaRPr lang="en-US" altLang="en-US" u="sng" dirty="0">
              <a:latin typeface="Arial" charset="0"/>
            </a:endParaRPr>
          </a:p>
        </p:txBody>
      </p:sp>
      <p:sp>
        <p:nvSpPr>
          <p:cNvPr id="64" name="45 Rectángulo"/>
          <p:cNvSpPr>
            <a:spLocks noChangeArrowheads="1"/>
          </p:cNvSpPr>
          <p:nvPr/>
        </p:nvSpPr>
        <p:spPr bwMode="auto">
          <a:xfrm>
            <a:off x="334297" y="4286865"/>
            <a:ext cx="1024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u="sng" dirty="0" smtClean="0">
                <a:latin typeface="Arial" charset="0"/>
              </a:rPr>
              <a:t>Voltage</a:t>
            </a:r>
            <a:endParaRPr lang="en-US" altLang="en-US" u="sng" dirty="0">
              <a:latin typeface="Arial" charset="0"/>
            </a:endParaRPr>
          </a:p>
        </p:txBody>
      </p:sp>
      <p:cxnSp>
        <p:nvCxnSpPr>
          <p:cNvPr id="12" name="35 Conector recto"/>
          <p:cNvCxnSpPr>
            <a:cxnSpLocks noChangeShapeType="1"/>
          </p:cNvCxnSpPr>
          <p:nvPr/>
        </p:nvCxnSpPr>
        <p:spPr bwMode="auto">
          <a:xfrm flipH="1">
            <a:off x="6380163" y="5078236"/>
            <a:ext cx="1" cy="127256"/>
          </a:xfrm>
          <a:prstGeom prst="line">
            <a:avLst/>
          </a:prstGeom>
          <a:noFill/>
          <a:ln w="38100" algn="ctr">
            <a:noFill/>
            <a:round/>
            <a:headEnd/>
            <a:tailEnd/>
          </a:ln>
        </p:spPr>
      </p:cxnSp>
      <p:sp>
        <p:nvSpPr>
          <p:cNvPr id="13" name="36 CuadroTexto"/>
          <p:cNvSpPr txBox="1">
            <a:spLocks noChangeArrowheads="1"/>
          </p:cNvSpPr>
          <p:nvPr/>
        </p:nvSpPr>
        <p:spPr bwMode="auto">
          <a:xfrm>
            <a:off x="6105525" y="4694445"/>
            <a:ext cx="753803" cy="3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1800"/>
              <a:t>NHE</a:t>
            </a:r>
          </a:p>
        </p:txBody>
      </p:sp>
      <p:sp>
        <p:nvSpPr>
          <p:cNvPr id="14" name="37 CuadroTexto"/>
          <p:cNvSpPr txBox="1">
            <a:spLocks noChangeArrowheads="1"/>
          </p:cNvSpPr>
          <p:nvPr/>
        </p:nvSpPr>
        <p:spPr bwMode="auto">
          <a:xfrm>
            <a:off x="8082117" y="4630995"/>
            <a:ext cx="103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2000"/>
              <a:t>E</a:t>
            </a:r>
            <a:r>
              <a:rPr lang="en-GB" altLang="en-US" sz="2800"/>
              <a:t> ˚</a:t>
            </a:r>
            <a:endParaRPr lang="es-ES" altLang="en-US" sz="2000"/>
          </a:p>
        </p:txBody>
      </p:sp>
      <p:sp>
        <p:nvSpPr>
          <p:cNvPr id="16" name="39 CuadroTexto"/>
          <p:cNvSpPr txBox="1">
            <a:spLocks noChangeArrowheads="1"/>
          </p:cNvSpPr>
          <p:nvPr/>
        </p:nvSpPr>
        <p:spPr bwMode="auto">
          <a:xfrm>
            <a:off x="6249988" y="5219874"/>
            <a:ext cx="358651" cy="27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1200"/>
              <a:t>0</a:t>
            </a:r>
          </a:p>
        </p:txBody>
      </p:sp>
      <p:sp>
        <p:nvSpPr>
          <p:cNvPr id="38" name="61 CuadroTexto"/>
          <p:cNvSpPr txBox="1">
            <a:spLocks noChangeArrowheads="1"/>
          </p:cNvSpPr>
          <p:nvPr/>
        </p:nvSpPr>
        <p:spPr bwMode="auto">
          <a:xfrm>
            <a:off x="5165725" y="4915105"/>
            <a:ext cx="591934" cy="3697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sz="1800"/>
              <a:t>(…)</a:t>
            </a:r>
          </a:p>
        </p:txBody>
      </p:sp>
      <p:sp>
        <p:nvSpPr>
          <p:cNvPr id="50" name="45 Rectángulo"/>
          <p:cNvSpPr>
            <a:spLocks noChangeArrowheads="1"/>
          </p:cNvSpPr>
          <p:nvPr/>
        </p:nvSpPr>
        <p:spPr bwMode="auto">
          <a:xfrm>
            <a:off x="225986" y="1268281"/>
            <a:ext cx="3502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/>
              <a:t>Abundance in crustal rocks (ppm)</a:t>
            </a:r>
          </a:p>
        </p:txBody>
      </p:sp>
      <p:sp>
        <p:nvSpPr>
          <p:cNvPr id="51" name="46 Rectángulo"/>
          <p:cNvSpPr>
            <a:spLocks noChangeArrowheads="1"/>
          </p:cNvSpPr>
          <p:nvPr/>
        </p:nvSpPr>
        <p:spPr bwMode="auto">
          <a:xfrm>
            <a:off x="526024" y="2712221"/>
            <a:ext cx="283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/>
              <a:t>Cost of raw material ($/ton)</a:t>
            </a:r>
          </a:p>
        </p:txBody>
      </p:sp>
      <p:graphicFrame>
        <p:nvGraphicFramePr>
          <p:cNvPr id="5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778332"/>
              </p:ext>
            </p:extLst>
          </p:nvPr>
        </p:nvGraphicFramePr>
        <p:xfrm>
          <a:off x="-844053" y="1434604"/>
          <a:ext cx="5632077" cy="401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30 CuadroTexto"/>
          <p:cNvSpPr txBox="1">
            <a:spLocks noChangeArrowheads="1"/>
          </p:cNvSpPr>
          <p:nvPr/>
        </p:nvSpPr>
        <p:spPr bwMode="auto">
          <a:xfrm>
            <a:off x="616797" y="3677421"/>
            <a:ext cx="2904344" cy="3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Li      </a:t>
            </a:r>
            <a:r>
              <a:rPr lang="en-US" altLang="en-US" sz="1400" b="1" dirty="0" smtClean="0"/>
              <a:t>      </a:t>
            </a:r>
            <a:r>
              <a:rPr lang="en-US" altLang="en-US" sz="1400" b="1" dirty="0"/>
              <a:t>Na         </a:t>
            </a:r>
            <a:r>
              <a:rPr lang="en-US" altLang="en-US" sz="1400" b="1" dirty="0" smtClean="0"/>
              <a:t>   </a:t>
            </a:r>
            <a:r>
              <a:rPr lang="en-US" altLang="en-US" sz="1400" b="1" dirty="0"/>
              <a:t>Mg         </a:t>
            </a:r>
            <a:r>
              <a:rPr lang="en-US" altLang="en-US" sz="1400" b="1" dirty="0" smtClean="0"/>
              <a:t>Ca </a:t>
            </a:r>
            <a:endParaRPr lang="en-US" altLang="en-US" sz="1400" b="1" dirty="0"/>
          </a:p>
        </p:txBody>
      </p:sp>
      <p:sp>
        <p:nvSpPr>
          <p:cNvPr id="55" name="31 CuadroTexto"/>
          <p:cNvSpPr txBox="1">
            <a:spLocks noChangeArrowheads="1"/>
          </p:cNvSpPr>
          <p:nvPr/>
        </p:nvSpPr>
        <p:spPr bwMode="auto">
          <a:xfrm>
            <a:off x="503754" y="3279267"/>
            <a:ext cx="64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5000</a:t>
            </a:r>
          </a:p>
        </p:txBody>
      </p:sp>
      <p:sp>
        <p:nvSpPr>
          <p:cNvPr id="60" name="26 CuadroTexto"/>
          <p:cNvSpPr txBox="1">
            <a:spLocks noChangeArrowheads="1"/>
          </p:cNvSpPr>
          <p:nvPr/>
        </p:nvSpPr>
        <p:spPr bwMode="auto">
          <a:xfrm>
            <a:off x="619663" y="2167137"/>
            <a:ext cx="37970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Li       </a:t>
            </a:r>
            <a:r>
              <a:rPr lang="en-US" altLang="en-US" sz="1600" b="1" dirty="0" smtClean="0"/>
              <a:t>   </a:t>
            </a:r>
            <a:r>
              <a:rPr lang="en-US" altLang="en-US" sz="1600" b="1" dirty="0"/>
              <a:t>Na     </a:t>
            </a:r>
            <a:r>
              <a:rPr lang="en-US" altLang="en-US" sz="1600" b="1" dirty="0" smtClean="0"/>
              <a:t>    </a:t>
            </a:r>
            <a:r>
              <a:rPr lang="en-US" altLang="en-US" sz="1600" b="1" dirty="0"/>
              <a:t>Mg </a:t>
            </a:r>
            <a:r>
              <a:rPr lang="en-US" altLang="en-US" sz="1600" b="1" dirty="0" smtClean="0"/>
              <a:t>       </a:t>
            </a:r>
            <a:r>
              <a:rPr lang="en-US" altLang="en-US" sz="1600" b="1" dirty="0"/>
              <a:t>Ca </a:t>
            </a:r>
          </a:p>
        </p:txBody>
      </p:sp>
      <p:graphicFrame>
        <p:nvGraphicFramePr>
          <p:cNvPr id="6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452467"/>
              </p:ext>
            </p:extLst>
          </p:nvPr>
        </p:nvGraphicFramePr>
        <p:xfrm>
          <a:off x="-96028" y="732545"/>
          <a:ext cx="4122799" cy="246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33 CuadroTexto"/>
          <p:cNvSpPr txBox="1">
            <a:spLocks noChangeArrowheads="1"/>
          </p:cNvSpPr>
          <p:nvPr/>
        </p:nvSpPr>
        <p:spPr bwMode="auto">
          <a:xfrm>
            <a:off x="2682488" y="1836187"/>
            <a:ext cx="771525" cy="22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/>
              <a:t>50000</a:t>
            </a:r>
          </a:p>
        </p:txBody>
      </p:sp>
    </p:spTree>
    <p:extLst>
      <p:ext uri="{BB962C8B-B14F-4D97-AF65-F5344CB8AC3E}">
        <p14:creationId xmlns:p14="http://schemas.microsoft.com/office/powerpoint/2010/main" val="33045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Graphic spid="39" grpId="0">
        <p:bldAsOne/>
      </p:bldGraphic>
      <p:bldP spid="40" grpId="0" animBg="1"/>
      <p:bldP spid="41" grpId="0" animBg="1"/>
      <p:bldP spid="42" grpId="0" animBg="1"/>
      <p:bldP spid="44" grpId="0"/>
      <p:bldP spid="45" grpId="0"/>
      <p:bldP spid="46" grpId="0"/>
      <p:bldP spid="54" grpId="0"/>
      <p:bldP spid="64" grpId="0"/>
      <p:bldP spid="13" grpId="0"/>
      <p:bldP spid="14" grpId="0"/>
      <p:bldP spid="16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948" y="223938"/>
            <a:ext cx="6694308" cy="540767"/>
          </a:xfrm>
        </p:spPr>
        <p:txBody>
          <a:bodyPr/>
          <a:lstStyle/>
          <a:p>
            <a:pPr algn="just"/>
            <a:r>
              <a:rPr lang="en-GB" altLang="es-ES" sz="2800" dirty="0" smtClean="0"/>
              <a:t>Solvation shell – Binding energy</a:t>
            </a:r>
            <a:endParaRPr lang="en-GB" altLang="es-ES" sz="2800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712000" y="6274916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24</a:t>
            </a:r>
            <a:endParaRPr lang="en-GB" dirty="0"/>
          </a:p>
        </p:txBody>
      </p:sp>
      <p:sp>
        <p:nvSpPr>
          <p:cNvPr id="4" name="Rectangle 5"/>
          <p:cNvSpPr/>
          <p:nvPr/>
        </p:nvSpPr>
        <p:spPr>
          <a:xfrm>
            <a:off x="-15092" y="6267832"/>
            <a:ext cx="2219326" cy="590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ángulo 28"/>
          <p:cNvSpPr/>
          <p:nvPr/>
        </p:nvSpPr>
        <p:spPr>
          <a:xfrm>
            <a:off x="971601" y="5919663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ct val="125000"/>
            </a:pPr>
            <a:r>
              <a:rPr lang="en-GB" sz="2400" b="1" dirty="0" smtClean="0"/>
              <a:t>Improving kinetics by tuning the solvation shell</a:t>
            </a:r>
            <a:endParaRPr lang="en-GB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84169"/>
              </p:ext>
            </p:extLst>
          </p:nvPr>
        </p:nvGraphicFramePr>
        <p:xfrm>
          <a:off x="611561" y="1212368"/>
          <a:ext cx="8100439" cy="4500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966163002"/>
                    </a:ext>
                  </a:extLst>
                </a:gridCol>
                <a:gridCol w="3779959">
                  <a:extLst>
                    <a:ext uri="{9D8B030D-6E8A-4147-A177-3AD203B41FA5}">
                      <a16:colId xmlns:a16="http://schemas.microsoft.com/office/drawing/2014/main" val="1504245021"/>
                    </a:ext>
                  </a:extLst>
                </a:gridCol>
              </a:tblGrid>
              <a:tr h="488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Complex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Binding Energy (E</a:t>
                      </a:r>
                      <a:r>
                        <a:rPr lang="en-GB" sz="2400" baseline="-25000">
                          <a:effectLst/>
                        </a:rPr>
                        <a:t>b</a:t>
                      </a:r>
                      <a:r>
                        <a:rPr lang="en-GB" sz="2400">
                          <a:effectLst/>
                        </a:rPr>
                        <a:t>) (kJ.mol</a:t>
                      </a:r>
                      <a:r>
                        <a:rPr lang="en-GB" sz="2400" baseline="30000">
                          <a:effectLst/>
                        </a:rPr>
                        <a:t>-1</a:t>
                      </a:r>
                      <a:r>
                        <a:rPr lang="en-GB" sz="2400">
                          <a:effectLst/>
                        </a:rPr>
                        <a:t>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041644"/>
                  </a:ext>
                </a:extLst>
              </a:tr>
              <a:tr h="915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[Ca(EC)]</a:t>
                      </a:r>
                      <a:r>
                        <a:rPr lang="en-GB" sz="2800" baseline="30000" dirty="0">
                          <a:effectLst/>
                        </a:rPr>
                        <a:t>2+   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380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72808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[Ca(TFSI)]</a:t>
                      </a:r>
                      <a:r>
                        <a:rPr lang="en-GB" sz="2800" baseline="30000" dirty="0">
                          <a:effectLst/>
                        </a:rPr>
                        <a:t>+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1162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55887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[Mg(EC)]</a:t>
                      </a:r>
                      <a:r>
                        <a:rPr lang="en-GB" sz="2800" baseline="30000" dirty="0">
                          <a:effectLst/>
                        </a:rPr>
                        <a:t>2+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544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239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[Mg(TFSI)]</a:t>
                      </a:r>
                      <a:r>
                        <a:rPr lang="en-GB" sz="2800" baseline="30000" dirty="0">
                          <a:effectLst/>
                        </a:rPr>
                        <a:t>+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1442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982430"/>
                  </a:ext>
                </a:extLst>
              </a:tr>
            </a:tbl>
          </a:graphicData>
        </a:graphic>
      </p:graphicFrame>
      <p:pic>
        <p:nvPicPr>
          <p:cNvPr id="1321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54" y="1788723"/>
            <a:ext cx="1524000" cy="6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85" y="2634773"/>
            <a:ext cx="1219200" cy="95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1" y="3861048"/>
            <a:ext cx="1219200" cy="6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5" y="4773069"/>
            <a:ext cx="1187450" cy="7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7 CuadroTexto"/>
          <p:cNvSpPr txBox="1">
            <a:spLocks noChangeArrowheads="1"/>
          </p:cNvSpPr>
          <p:nvPr/>
        </p:nvSpPr>
        <p:spPr bwMode="auto">
          <a:xfrm>
            <a:off x="-62176" y="6582879"/>
            <a:ext cx="4850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594" indent="-228594" algn="ctr"/>
            <a:r>
              <a:rPr lang="en-GB" altLang="en-US" sz="1400" b="1" i="1" dirty="0" err="1" smtClean="0">
                <a:latin typeface="Arial" charset="0"/>
                <a:cs typeface="Arial" charset="0"/>
              </a:rPr>
              <a:t>Forero</a:t>
            </a:r>
            <a:r>
              <a:rPr lang="en-GB" altLang="en-US" sz="1400" b="1" i="1" dirty="0" smtClean="0">
                <a:latin typeface="Arial" charset="0"/>
                <a:cs typeface="Arial" charset="0"/>
              </a:rPr>
              <a:t> </a:t>
            </a:r>
            <a:r>
              <a:rPr lang="en-GB" altLang="en-US" sz="1400" b="1" i="1" dirty="0" err="1" smtClean="0">
                <a:latin typeface="Arial" charset="0"/>
                <a:cs typeface="Arial" charset="0"/>
              </a:rPr>
              <a:t>Saboya</a:t>
            </a:r>
            <a:r>
              <a:rPr lang="en-GB" altLang="en-US" sz="1400" b="1" i="1" dirty="0" smtClean="0">
                <a:latin typeface="Arial" charset="0"/>
                <a:cs typeface="Arial" charset="0"/>
              </a:rPr>
              <a:t> et al., J. </a:t>
            </a:r>
            <a:r>
              <a:rPr lang="en-GB" altLang="en-US" sz="1400" b="1" i="1" dirty="0" err="1" smtClean="0">
                <a:latin typeface="Arial" charset="0"/>
                <a:cs typeface="Arial" charset="0"/>
              </a:rPr>
              <a:t>Phys</a:t>
            </a:r>
            <a:r>
              <a:rPr lang="en-GB" altLang="en-US" sz="1400" b="1" i="1" dirty="0" smtClean="0">
                <a:latin typeface="Arial" charset="0"/>
                <a:cs typeface="Arial" charset="0"/>
              </a:rPr>
              <a:t> Chem. C accepted</a:t>
            </a:r>
            <a:endParaRPr lang="en-GB" altLang="en-US" sz="1400" b="1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948" y="223937"/>
            <a:ext cx="6046236" cy="540767"/>
          </a:xfrm>
        </p:spPr>
        <p:txBody>
          <a:bodyPr/>
          <a:lstStyle/>
          <a:p>
            <a:r>
              <a:rPr lang="es-ES" dirty="0" smtClean="0"/>
              <a:t>Interface and </a:t>
            </a:r>
            <a:r>
              <a:rPr lang="es-ES" dirty="0" err="1" smtClean="0"/>
              <a:t>interphase</a:t>
            </a:r>
            <a:r>
              <a:rPr lang="es-ES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529" t="3825" r="7246" b="10204"/>
          <a:stretch>
            <a:fillRect/>
          </a:stretch>
        </p:blipFill>
        <p:spPr bwMode="auto">
          <a:xfrm>
            <a:off x="2344283" y="1583127"/>
            <a:ext cx="4603981" cy="318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6 Rectángulo redondeado"/>
          <p:cNvSpPr/>
          <p:nvPr/>
        </p:nvSpPr>
        <p:spPr>
          <a:xfrm>
            <a:off x="3203848" y="4847198"/>
            <a:ext cx="3096344" cy="958066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/>
          </a:p>
        </p:txBody>
      </p:sp>
      <p:sp>
        <p:nvSpPr>
          <p:cNvPr id="12" name="32 Rectángulo"/>
          <p:cNvSpPr>
            <a:spLocks noChangeArrowheads="1"/>
          </p:cNvSpPr>
          <p:nvPr/>
        </p:nvSpPr>
        <p:spPr bwMode="auto">
          <a:xfrm>
            <a:off x="2943324" y="4913873"/>
            <a:ext cx="36449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dirty="0"/>
              <a:t>Interface</a:t>
            </a:r>
            <a:endParaRPr lang="en-GB" altLang="en-US" sz="2400" baseline="-25000" dirty="0"/>
          </a:p>
          <a:p>
            <a:pPr algn="ctr"/>
            <a:r>
              <a:rPr lang="en-GB" altLang="en-US" sz="2800" dirty="0" smtClean="0">
                <a:solidFill>
                  <a:srgbClr val="FF0000"/>
                </a:solidFill>
              </a:rPr>
              <a:t>Passivation layer ?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140980" y="2245994"/>
            <a:ext cx="1427439" cy="2560967"/>
            <a:chOff x="809111" y="2282372"/>
            <a:chExt cx="1427439" cy="2560967"/>
          </a:xfrm>
        </p:grpSpPr>
        <p:grpSp>
          <p:nvGrpSpPr>
            <p:cNvPr id="16" name="475 Grupo"/>
            <p:cNvGrpSpPr>
              <a:grpSpLocks noChangeAspect="1"/>
            </p:cNvGrpSpPr>
            <p:nvPr/>
          </p:nvGrpSpPr>
          <p:grpSpPr bwMode="auto">
            <a:xfrm>
              <a:off x="878795" y="2369474"/>
              <a:ext cx="1100294" cy="2332075"/>
              <a:chOff x="351058" y="1900163"/>
              <a:chExt cx="881115" cy="1878831"/>
            </a:xfrm>
          </p:grpSpPr>
          <p:grpSp>
            <p:nvGrpSpPr>
              <p:cNvPr id="18" name="221 Grupo"/>
              <p:cNvGrpSpPr>
                <a:grpSpLocks/>
              </p:cNvGrpSpPr>
              <p:nvPr/>
            </p:nvGrpSpPr>
            <p:grpSpPr bwMode="auto">
              <a:xfrm>
                <a:off x="432247" y="2003097"/>
                <a:ext cx="700968" cy="1667027"/>
                <a:chOff x="1781459" y="2032785"/>
                <a:chExt cx="700968" cy="1667027"/>
              </a:xfrm>
            </p:grpSpPr>
            <p:sp>
              <p:nvSpPr>
                <p:cNvPr id="207" name="212 Elipse"/>
                <p:cNvSpPr/>
                <p:nvPr/>
              </p:nvSpPr>
              <p:spPr bwMode="auto">
                <a:xfrm>
                  <a:off x="1789376" y="287396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8" name="213 Elipse"/>
                <p:cNvSpPr/>
                <p:nvPr/>
              </p:nvSpPr>
              <p:spPr bwMode="auto">
                <a:xfrm>
                  <a:off x="1793326" y="297292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9" name="214 Elipse"/>
                <p:cNvSpPr/>
                <p:nvPr/>
              </p:nvSpPr>
              <p:spPr bwMode="auto">
                <a:xfrm>
                  <a:off x="1791338" y="307781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0" name="215 Elipse"/>
                <p:cNvSpPr/>
                <p:nvPr/>
              </p:nvSpPr>
              <p:spPr bwMode="auto">
                <a:xfrm>
                  <a:off x="1795314" y="318865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1" name="216 Elipse"/>
                <p:cNvSpPr/>
                <p:nvPr/>
              </p:nvSpPr>
              <p:spPr bwMode="auto">
                <a:xfrm>
                  <a:off x="1793335" y="32876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2" name="217 Elipse"/>
                <p:cNvSpPr/>
                <p:nvPr/>
              </p:nvSpPr>
              <p:spPr bwMode="auto">
                <a:xfrm>
                  <a:off x="1797285" y="338657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3" name="218 Elipse"/>
                <p:cNvSpPr/>
                <p:nvPr/>
              </p:nvSpPr>
              <p:spPr bwMode="auto">
                <a:xfrm>
                  <a:off x="1795297" y="349147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4" name="219 Elipse"/>
                <p:cNvSpPr/>
                <p:nvPr/>
              </p:nvSpPr>
              <p:spPr bwMode="auto">
                <a:xfrm>
                  <a:off x="1799273" y="360231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5" name="220 Elipse"/>
                <p:cNvSpPr/>
                <p:nvPr/>
              </p:nvSpPr>
              <p:spPr bwMode="auto">
                <a:xfrm>
                  <a:off x="1781459" y="203477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6" name="221 Elipse"/>
                <p:cNvSpPr/>
                <p:nvPr/>
              </p:nvSpPr>
              <p:spPr bwMode="auto">
                <a:xfrm>
                  <a:off x="1785409" y="213373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7" name="222 Elipse"/>
                <p:cNvSpPr/>
                <p:nvPr/>
              </p:nvSpPr>
              <p:spPr bwMode="auto">
                <a:xfrm>
                  <a:off x="1783421" y="223862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8" name="223 Elipse"/>
                <p:cNvSpPr/>
                <p:nvPr/>
              </p:nvSpPr>
              <p:spPr bwMode="auto">
                <a:xfrm>
                  <a:off x="1787397" y="23494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9" name="224 Elipse"/>
                <p:cNvSpPr/>
                <p:nvPr/>
              </p:nvSpPr>
              <p:spPr bwMode="auto">
                <a:xfrm>
                  <a:off x="1785418" y="244843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0" name="225 Elipse"/>
                <p:cNvSpPr/>
                <p:nvPr/>
              </p:nvSpPr>
              <p:spPr bwMode="auto">
                <a:xfrm>
                  <a:off x="1789368" y="254738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1" name="226 Elipse"/>
                <p:cNvSpPr/>
                <p:nvPr/>
              </p:nvSpPr>
              <p:spPr bwMode="auto">
                <a:xfrm>
                  <a:off x="1787380" y="265228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2" name="227 Elipse"/>
                <p:cNvSpPr/>
                <p:nvPr/>
              </p:nvSpPr>
              <p:spPr bwMode="auto">
                <a:xfrm>
                  <a:off x="1791356" y="276312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3" name="228 Elipse"/>
                <p:cNvSpPr/>
                <p:nvPr/>
              </p:nvSpPr>
              <p:spPr bwMode="auto">
                <a:xfrm>
                  <a:off x="1900210" y="293135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4" name="229 Elipse"/>
                <p:cNvSpPr/>
                <p:nvPr/>
              </p:nvSpPr>
              <p:spPr bwMode="auto">
                <a:xfrm>
                  <a:off x="1904160" y="303031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5" name="230 Elipse"/>
                <p:cNvSpPr/>
                <p:nvPr/>
              </p:nvSpPr>
              <p:spPr bwMode="auto">
                <a:xfrm>
                  <a:off x="1902172" y="313520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6" name="231 Elipse"/>
                <p:cNvSpPr/>
                <p:nvPr/>
              </p:nvSpPr>
              <p:spPr bwMode="auto">
                <a:xfrm>
                  <a:off x="1906148" y="324605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7" name="232 Elipse"/>
                <p:cNvSpPr/>
                <p:nvPr/>
              </p:nvSpPr>
              <p:spPr bwMode="auto">
                <a:xfrm>
                  <a:off x="1904169" y="334501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8" name="233 Elipse"/>
                <p:cNvSpPr/>
                <p:nvPr/>
              </p:nvSpPr>
              <p:spPr bwMode="auto">
                <a:xfrm>
                  <a:off x="1908119" y="34439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9" name="234 Elipse"/>
                <p:cNvSpPr/>
                <p:nvPr/>
              </p:nvSpPr>
              <p:spPr bwMode="auto">
                <a:xfrm>
                  <a:off x="1906131" y="35488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0" name="235 Elipse"/>
                <p:cNvSpPr/>
                <p:nvPr/>
              </p:nvSpPr>
              <p:spPr bwMode="auto">
                <a:xfrm>
                  <a:off x="1892293" y="20921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1" name="236 Elipse"/>
                <p:cNvSpPr/>
                <p:nvPr/>
              </p:nvSpPr>
              <p:spPr bwMode="auto">
                <a:xfrm>
                  <a:off x="1896243" y="219112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2" name="237 Elipse"/>
                <p:cNvSpPr/>
                <p:nvPr/>
              </p:nvSpPr>
              <p:spPr bwMode="auto">
                <a:xfrm>
                  <a:off x="1894255" y="22960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3" name="238 Elipse"/>
                <p:cNvSpPr/>
                <p:nvPr/>
              </p:nvSpPr>
              <p:spPr bwMode="auto">
                <a:xfrm>
                  <a:off x="1898231" y="240686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4" name="239 Elipse"/>
                <p:cNvSpPr/>
                <p:nvPr/>
              </p:nvSpPr>
              <p:spPr bwMode="auto">
                <a:xfrm>
                  <a:off x="1896252" y="250582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5" name="240 Elipse"/>
                <p:cNvSpPr/>
                <p:nvPr/>
              </p:nvSpPr>
              <p:spPr bwMode="auto">
                <a:xfrm>
                  <a:off x="1900202" y="260478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6" name="241 Elipse"/>
                <p:cNvSpPr/>
                <p:nvPr/>
              </p:nvSpPr>
              <p:spPr bwMode="auto">
                <a:xfrm>
                  <a:off x="1898214" y="270967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7" name="242 Elipse"/>
                <p:cNvSpPr/>
                <p:nvPr/>
              </p:nvSpPr>
              <p:spPr bwMode="auto">
                <a:xfrm>
                  <a:off x="1902190" y="282051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243 Elipse"/>
                <p:cNvSpPr/>
                <p:nvPr/>
              </p:nvSpPr>
              <p:spPr bwMode="auto">
                <a:xfrm>
                  <a:off x="2013032" y="287197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9" name="244 Elipse"/>
                <p:cNvSpPr/>
                <p:nvPr/>
              </p:nvSpPr>
              <p:spPr bwMode="auto">
                <a:xfrm>
                  <a:off x="2016982" y="297093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0" name="245 Elipse"/>
                <p:cNvSpPr/>
                <p:nvPr/>
              </p:nvSpPr>
              <p:spPr bwMode="auto">
                <a:xfrm>
                  <a:off x="2014994" y="307582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1" name="246 Elipse"/>
                <p:cNvSpPr/>
                <p:nvPr/>
              </p:nvSpPr>
              <p:spPr bwMode="auto">
                <a:xfrm>
                  <a:off x="2018970" y="318667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2" name="247 Elipse"/>
                <p:cNvSpPr/>
                <p:nvPr/>
              </p:nvSpPr>
              <p:spPr bwMode="auto">
                <a:xfrm>
                  <a:off x="2016991" y="328563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3" name="248 Elipse"/>
                <p:cNvSpPr/>
                <p:nvPr/>
              </p:nvSpPr>
              <p:spPr bwMode="auto">
                <a:xfrm>
                  <a:off x="2020941" y="338458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4" name="249 Elipse"/>
                <p:cNvSpPr/>
                <p:nvPr/>
              </p:nvSpPr>
              <p:spPr bwMode="auto">
                <a:xfrm>
                  <a:off x="2018953" y="348948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5" name="250 Elipse"/>
                <p:cNvSpPr/>
                <p:nvPr/>
              </p:nvSpPr>
              <p:spPr bwMode="auto">
                <a:xfrm>
                  <a:off x="2022929" y="360032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6" name="251 Elipse"/>
                <p:cNvSpPr/>
                <p:nvPr/>
              </p:nvSpPr>
              <p:spPr bwMode="auto">
                <a:xfrm>
                  <a:off x="2005115" y="203278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7" name="252 Elipse"/>
                <p:cNvSpPr/>
                <p:nvPr/>
              </p:nvSpPr>
              <p:spPr bwMode="auto">
                <a:xfrm>
                  <a:off x="2009065" y="213174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8" name="253 Elipse"/>
                <p:cNvSpPr/>
                <p:nvPr/>
              </p:nvSpPr>
              <p:spPr bwMode="auto">
                <a:xfrm>
                  <a:off x="2007077" y="223663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9" name="254 Elipse"/>
                <p:cNvSpPr/>
                <p:nvPr/>
              </p:nvSpPr>
              <p:spPr bwMode="auto">
                <a:xfrm>
                  <a:off x="2011053" y="234748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0" name="255 Elipse"/>
                <p:cNvSpPr/>
                <p:nvPr/>
              </p:nvSpPr>
              <p:spPr bwMode="auto">
                <a:xfrm>
                  <a:off x="2009074" y="244644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1" name="256 Elipse"/>
                <p:cNvSpPr/>
                <p:nvPr/>
              </p:nvSpPr>
              <p:spPr bwMode="auto">
                <a:xfrm>
                  <a:off x="2013024" y="254540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2" name="257 Elipse"/>
                <p:cNvSpPr/>
                <p:nvPr/>
              </p:nvSpPr>
              <p:spPr bwMode="auto">
                <a:xfrm>
                  <a:off x="2011036" y="265029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3" name="258 Elipse"/>
                <p:cNvSpPr/>
                <p:nvPr/>
              </p:nvSpPr>
              <p:spPr bwMode="auto">
                <a:xfrm>
                  <a:off x="2015012" y="276113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4" name="259 Elipse"/>
                <p:cNvSpPr/>
                <p:nvPr/>
              </p:nvSpPr>
              <p:spPr bwMode="auto">
                <a:xfrm>
                  <a:off x="2129804" y="293530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5" name="260 Elipse"/>
                <p:cNvSpPr/>
                <p:nvPr/>
              </p:nvSpPr>
              <p:spPr bwMode="auto">
                <a:xfrm>
                  <a:off x="2133754" y="303426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" name="261 Elipse"/>
                <p:cNvSpPr/>
                <p:nvPr/>
              </p:nvSpPr>
              <p:spPr bwMode="auto">
                <a:xfrm>
                  <a:off x="2131766" y="313915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7" name="262 Elipse"/>
                <p:cNvSpPr/>
                <p:nvPr/>
              </p:nvSpPr>
              <p:spPr bwMode="auto">
                <a:xfrm>
                  <a:off x="2135742" y="325000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8" name="263 Elipse"/>
                <p:cNvSpPr/>
                <p:nvPr/>
              </p:nvSpPr>
              <p:spPr bwMode="auto">
                <a:xfrm>
                  <a:off x="2133763" y="334896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9" name="264 Elipse"/>
                <p:cNvSpPr/>
                <p:nvPr/>
              </p:nvSpPr>
              <p:spPr bwMode="auto">
                <a:xfrm>
                  <a:off x="2137713" y="34479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0" name="265 Elipse"/>
                <p:cNvSpPr/>
                <p:nvPr/>
              </p:nvSpPr>
              <p:spPr bwMode="auto">
                <a:xfrm>
                  <a:off x="2135725" y="355281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1" name="266 Elipse"/>
                <p:cNvSpPr/>
                <p:nvPr/>
              </p:nvSpPr>
              <p:spPr bwMode="auto">
                <a:xfrm>
                  <a:off x="2121887" y="209611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2" name="267 Elipse"/>
                <p:cNvSpPr/>
                <p:nvPr/>
              </p:nvSpPr>
              <p:spPr bwMode="auto">
                <a:xfrm>
                  <a:off x="2125837" y="219507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3" name="268 Elipse"/>
                <p:cNvSpPr/>
                <p:nvPr/>
              </p:nvSpPr>
              <p:spPr bwMode="auto">
                <a:xfrm>
                  <a:off x="2123849" y="22999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4" name="269 Elipse"/>
                <p:cNvSpPr/>
                <p:nvPr/>
              </p:nvSpPr>
              <p:spPr bwMode="auto">
                <a:xfrm>
                  <a:off x="2127825" y="241081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5" name="270 Elipse"/>
                <p:cNvSpPr/>
                <p:nvPr/>
              </p:nvSpPr>
              <p:spPr bwMode="auto">
                <a:xfrm>
                  <a:off x="2125846" y="250977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6" name="271 Elipse"/>
                <p:cNvSpPr/>
                <p:nvPr/>
              </p:nvSpPr>
              <p:spPr bwMode="auto">
                <a:xfrm>
                  <a:off x="2129796" y="260873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" name="272 Elipse"/>
                <p:cNvSpPr/>
                <p:nvPr/>
              </p:nvSpPr>
              <p:spPr bwMode="auto">
                <a:xfrm>
                  <a:off x="2127808" y="271362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" name="273 Elipse"/>
                <p:cNvSpPr/>
                <p:nvPr/>
              </p:nvSpPr>
              <p:spPr bwMode="auto">
                <a:xfrm>
                  <a:off x="2131784" y="282446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" name="274 Elipse"/>
                <p:cNvSpPr/>
                <p:nvPr/>
              </p:nvSpPr>
              <p:spPr bwMode="auto">
                <a:xfrm>
                  <a:off x="2248564" y="287592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" name="191 Elipse"/>
                <p:cNvSpPr/>
                <p:nvPr/>
              </p:nvSpPr>
              <p:spPr bwMode="auto">
                <a:xfrm>
                  <a:off x="2252514" y="297488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" name="192 Elipse"/>
                <p:cNvSpPr/>
                <p:nvPr/>
              </p:nvSpPr>
              <p:spPr bwMode="auto">
                <a:xfrm>
                  <a:off x="2250526" y="307977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" name="193 Elipse"/>
                <p:cNvSpPr/>
                <p:nvPr/>
              </p:nvSpPr>
              <p:spPr bwMode="auto">
                <a:xfrm>
                  <a:off x="2254502" y="319062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" name="194 Elipse"/>
                <p:cNvSpPr/>
                <p:nvPr/>
              </p:nvSpPr>
              <p:spPr bwMode="auto">
                <a:xfrm>
                  <a:off x="2252523" y="328958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" name="195 Elipse"/>
                <p:cNvSpPr/>
                <p:nvPr/>
              </p:nvSpPr>
              <p:spPr bwMode="auto">
                <a:xfrm>
                  <a:off x="2256473" y="338853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" name="196 Elipse"/>
                <p:cNvSpPr/>
                <p:nvPr/>
              </p:nvSpPr>
              <p:spPr bwMode="auto">
                <a:xfrm>
                  <a:off x="2254485" y="349343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6" name="197 Elipse"/>
                <p:cNvSpPr/>
                <p:nvPr/>
              </p:nvSpPr>
              <p:spPr bwMode="auto">
                <a:xfrm>
                  <a:off x="2258461" y="360427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7" name="198 Elipse"/>
                <p:cNvSpPr/>
                <p:nvPr/>
              </p:nvSpPr>
              <p:spPr bwMode="auto">
                <a:xfrm>
                  <a:off x="2240647" y="203673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" name="199 Elipse"/>
                <p:cNvSpPr/>
                <p:nvPr/>
              </p:nvSpPr>
              <p:spPr bwMode="auto">
                <a:xfrm>
                  <a:off x="2244597" y="213569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9" name="200 Elipse"/>
                <p:cNvSpPr/>
                <p:nvPr/>
              </p:nvSpPr>
              <p:spPr bwMode="auto">
                <a:xfrm>
                  <a:off x="2242609" y="224058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0" name="201 Elipse"/>
                <p:cNvSpPr/>
                <p:nvPr/>
              </p:nvSpPr>
              <p:spPr bwMode="auto">
                <a:xfrm>
                  <a:off x="2246585" y="235143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1" name="202 Elipse"/>
                <p:cNvSpPr/>
                <p:nvPr/>
              </p:nvSpPr>
              <p:spPr bwMode="auto">
                <a:xfrm>
                  <a:off x="2244606" y="245039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2" name="203 Elipse"/>
                <p:cNvSpPr/>
                <p:nvPr/>
              </p:nvSpPr>
              <p:spPr bwMode="auto">
                <a:xfrm>
                  <a:off x="2248556" y="254935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3" name="204 Elipse"/>
                <p:cNvSpPr/>
                <p:nvPr/>
              </p:nvSpPr>
              <p:spPr bwMode="auto">
                <a:xfrm>
                  <a:off x="2246568" y="265424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4" name="205 Elipse"/>
                <p:cNvSpPr/>
                <p:nvPr/>
              </p:nvSpPr>
              <p:spPr bwMode="auto">
                <a:xfrm>
                  <a:off x="2250544" y="276508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5" name="206 Elipse"/>
                <p:cNvSpPr/>
                <p:nvPr/>
              </p:nvSpPr>
              <p:spPr bwMode="auto">
                <a:xfrm>
                  <a:off x="2365336" y="293925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6" name="207 Elipse"/>
                <p:cNvSpPr/>
                <p:nvPr/>
              </p:nvSpPr>
              <p:spPr bwMode="auto">
                <a:xfrm>
                  <a:off x="2369286" y="303821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7" name="208 Elipse"/>
                <p:cNvSpPr/>
                <p:nvPr/>
              </p:nvSpPr>
              <p:spPr bwMode="auto">
                <a:xfrm>
                  <a:off x="2367298" y="314310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8" name="209 Elipse"/>
                <p:cNvSpPr/>
                <p:nvPr/>
              </p:nvSpPr>
              <p:spPr bwMode="auto">
                <a:xfrm>
                  <a:off x="2371274" y="325395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9" name="210 Elipse"/>
                <p:cNvSpPr/>
                <p:nvPr/>
              </p:nvSpPr>
              <p:spPr bwMode="auto">
                <a:xfrm>
                  <a:off x="2369295" y="335291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0" name="211 Elipse"/>
                <p:cNvSpPr/>
                <p:nvPr/>
              </p:nvSpPr>
              <p:spPr bwMode="auto">
                <a:xfrm>
                  <a:off x="2373245" y="34518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1" name="212 Elipse"/>
                <p:cNvSpPr/>
                <p:nvPr/>
              </p:nvSpPr>
              <p:spPr bwMode="auto">
                <a:xfrm>
                  <a:off x="2371257" y="35567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2" name="213 Elipse"/>
                <p:cNvSpPr/>
                <p:nvPr/>
              </p:nvSpPr>
              <p:spPr bwMode="auto">
                <a:xfrm>
                  <a:off x="2357419" y="21000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3" name="214 Elipse"/>
                <p:cNvSpPr/>
                <p:nvPr/>
              </p:nvSpPr>
              <p:spPr bwMode="auto">
                <a:xfrm>
                  <a:off x="2361369" y="219902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4" name="215 Elipse"/>
                <p:cNvSpPr/>
                <p:nvPr/>
              </p:nvSpPr>
              <p:spPr bwMode="auto">
                <a:xfrm>
                  <a:off x="2359381" y="23039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" name="216 Elipse"/>
                <p:cNvSpPr/>
                <p:nvPr/>
              </p:nvSpPr>
              <p:spPr bwMode="auto">
                <a:xfrm>
                  <a:off x="2363357" y="241476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" name="217 Elipse"/>
                <p:cNvSpPr/>
                <p:nvPr/>
              </p:nvSpPr>
              <p:spPr bwMode="auto">
                <a:xfrm>
                  <a:off x="2361378" y="251372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7" name="218 Elipse"/>
                <p:cNvSpPr/>
                <p:nvPr/>
              </p:nvSpPr>
              <p:spPr bwMode="auto">
                <a:xfrm>
                  <a:off x="2365328" y="261268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8" name="219 Elipse"/>
                <p:cNvSpPr/>
                <p:nvPr/>
              </p:nvSpPr>
              <p:spPr bwMode="auto">
                <a:xfrm>
                  <a:off x="2363340" y="271757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9" name="220 Elipse"/>
                <p:cNvSpPr/>
                <p:nvPr/>
              </p:nvSpPr>
              <p:spPr bwMode="auto">
                <a:xfrm>
                  <a:off x="2367316" y="282841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9" name="223 Grupo"/>
              <p:cNvGrpSpPr>
                <a:grpSpLocks/>
              </p:cNvGrpSpPr>
              <p:nvPr/>
            </p:nvGrpSpPr>
            <p:grpSpPr bwMode="auto">
              <a:xfrm>
                <a:off x="531205" y="1900163"/>
                <a:ext cx="700968" cy="1667027"/>
                <a:chOff x="1781459" y="2032785"/>
                <a:chExt cx="700968" cy="1667027"/>
              </a:xfrm>
            </p:grpSpPr>
            <p:sp>
              <p:nvSpPr>
                <p:cNvPr id="114" name="119 Elipse"/>
                <p:cNvSpPr/>
                <p:nvPr/>
              </p:nvSpPr>
              <p:spPr bwMode="auto">
                <a:xfrm>
                  <a:off x="1789376" y="287396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5" name="120 Elipse"/>
                <p:cNvSpPr/>
                <p:nvPr/>
              </p:nvSpPr>
              <p:spPr bwMode="auto">
                <a:xfrm>
                  <a:off x="1793326" y="297292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121 Elipse"/>
                <p:cNvSpPr/>
                <p:nvPr/>
              </p:nvSpPr>
              <p:spPr bwMode="auto">
                <a:xfrm>
                  <a:off x="1791338" y="307781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7" name="122 Elipse"/>
                <p:cNvSpPr/>
                <p:nvPr/>
              </p:nvSpPr>
              <p:spPr bwMode="auto">
                <a:xfrm>
                  <a:off x="1795314" y="318865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123 Elipse"/>
                <p:cNvSpPr/>
                <p:nvPr/>
              </p:nvSpPr>
              <p:spPr bwMode="auto">
                <a:xfrm>
                  <a:off x="1793335" y="32876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" name="124 Elipse"/>
                <p:cNvSpPr/>
                <p:nvPr/>
              </p:nvSpPr>
              <p:spPr bwMode="auto">
                <a:xfrm>
                  <a:off x="1797285" y="338657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125 Elipse"/>
                <p:cNvSpPr/>
                <p:nvPr/>
              </p:nvSpPr>
              <p:spPr bwMode="auto">
                <a:xfrm>
                  <a:off x="1795297" y="349147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1" name="126 Elipse"/>
                <p:cNvSpPr/>
                <p:nvPr/>
              </p:nvSpPr>
              <p:spPr bwMode="auto">
                <a:xfrm>
                  <a:off x="1799273" y="360231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127 Elipse"/>
                <p:cNvSpPr/>
                <p:nvPr/>
              </p:nvSpPr>
              <p:spPr bwMode="auto">
                <a:xfrm>
                  <a:off x="1781459" y="203477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128 Elipse"/>
                <p:cNvSpPr/>
                <p:nvPr/>
              </p:nvSpPr>
              <p:spPr bwMode="auto">
                <a:xfrm>
                  <a:off x="1785409" y="213373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129 Elipse"/>
                <p:cNvSpPr/>
                <p:nvPr/>
              </p:nvSpPr>
              <p:spPr bwMode="auto">
                <a:xfrm>
                  <a:off x="1783421" y="223862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130 Elipse"/>
                <p:cNvSpPr/>
                <p:nvPr/>
              </p:nvSpPr>
              <p:spPr bwMode="auto">
                <a:xfrm>
                  <a:off x="1787397" y="23494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131 Elipse"/>
                <p:cNvSpPr/>
                <p:nvPr/>
              </p:nvSpPr>
              <p:spPr bwMode="auto">
                <a:xfrm>
                  <a:off x="1785418" y="244843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132 Elipse"/>
                <p:cNvSpPr/>
                <p:nvPr/>
              </p:nvSpPr>
              <p:spPr bwMode="auto">
                <a:xfrm>
                  <a:off x="1789368" y="254738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133 Elipse"/>
                <p:cNvSpPr/>
                <p:nvPr/>
              </p:nvSpPr>
              <p:spPr bwMode="auto">
                <a:xfrm>
                  <a:off x="1787380" y="265228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134 Elipse"/>
                <p:cNvSpPr/>
                <p:nvPr/>
              </p:nvSpPr>
              <p:spPr bwMode="auto">
                <a:xfrm>
                  <a:off x="1791356" y="276312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135 Elipse"/>
                <p:cNvSpPr/>
                <p:nvPr/>
              </p:nvSpPr>
              <p:spPr bwMode="auto">
                <a:xfrm>
                  <a:off x="1900210" y="293135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136 Elipse"/>
                <p:cNvSpPr/>
                <p:nvPr/>
              </p:nvSpPr>
              <p:spPr bwMode="auto">
                <a:xfrm>
                  <a:off x="1904160" y="303031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137 Elipse"/>
                <p:cNvSpPr/>
                <p:nvPr/>
              </p:nvSpPr>
              <p:spPr bwMode="auto">
                <a:xfrm>
                  <a:off x="1902172" y="313520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138 Elipse"/>
                <p:cNvSpPr/>
                <p:nvPr/>
              </p:nvSpPr>
              <p:spPr bwMode="auto">
                <a:xfrm>
                  <a:off x="1906148" y="324605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139 Elipse"/>
                <p:cNvSpPr/>
                <p:nvPr/>
              </p:nvSpPr>
              <p:spPr bwMode="auto">
                <a:xfrm>
                  <a:off x="1904169" y="334501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140 Elipse"/>
                <p:cNvSpPr/>
                <p:nvPr/>
              </p:nvSpPr>
              <p:spPr bwMode="auto">
                <a:xfrm>
                  <a:off x="1908119" y="34439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6" name="141 Elipse"/>
                <p:cNvSpPr/>
                <p:nvPr/>
              </p:nvSpPr>
              <p:spPr bwMode="auto">
                <a:xfrm>
                  <a:off x="1906131" y="35488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7" name="142 Elipse"/>
                <p:cNvSpPr/>
                <p:nvPr/>
              </p:nvSpPr>
              <p:spPr bwMode="auto">
                <a:xfrm>
                  <a:off x="1892293" y="20921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8" name="143 Elipse"/>
                <p:cNvSpPr/>
                <p:nvPr/>
              </p:nvSpPr>
              <p:spPr bwMode="auto">
                <a:xfrm>
                  <a:off x="1896243" y="219112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9" name="144 Elipse"/>
                <p:cNvSpPr/>
                <p:nvPr/>
              </p:nvSpPr>
              <p:spPr bwMode="auto">
                <a:xfrm>
                  <a:off x="1894255" y="22960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145 Elipse"/>
                <p:cNvSpPr/>
                <p:nvPr/>
              </p:nvSpPr>
              <p:spPr bwMode="auto">
                <a:xfrm>
                  <a:off x="1898231" y="240686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1" name="146 Elipse"/>
                <p:cNvSpPr/>
                <p:nvPr/>
              </p:nvSpPr>
              <p:spPr bwMode="auto">
                <a:xfrm>
                  <a:off x="1896252" y="250582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2" name="147 Elipse"/>
                <p:cNvSpPr/>
                <p:nvPr/>
              </p:nvSpPr>
              <p:spPr bwMode="auto">
                <a:xfrm>
                  <a:off x="1900202" y="260478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3" name="148 Elipse"/>
                <p:cNvSpPr/>
                <p:nvPr/>
              </p:nvSpPr>
              <p:spPr bwMode="auto">
                <a:xfrm>
                  <a:off x="1898214" y="270967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4" name="149 Elipse"/>
                <p:cNvSpPr/>
                <p:nvPr/>
              </p:nvSpPr>
              <p:spPr bwMode="auto">
                <a:xfrm>
                  <a:off x="1902190" y="282051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5" name="150 Elipse"/>
                <p:cNvSpPr/>
                <p:nvPr/>
              </p:nvSpPr>
              <p:spPr bwMode="auto">
                <a:xfrm>
                  <a:off x="2013032" y="287197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6" name="151 Elipse"/>
                <p:cNvSpPr/>
                <p:nvPr/>
              </p:nvSpPr>
              <p:spPr bwMode="auto">
                <a:xfrm>
                  <a:off x="2016982" y="297093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7" name="152 Elipse"/>
                <p:cNvSpPr/>
                <p:nvPr/>
              </p:nvSpPr>
              <p:spPr bwMode="auto">
                <a:xfrm>
                  <a:off x="2014994" y="307582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8" name="153 Elipse"/>
                <p:cNvSpPr/>
                <p:nvPr/>
              </p:nvSpPr>
              <p:spPr bwMode="auto">
                <a:xfrm>
                  <a:off x="2018970" y="318667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9" name="154 Elipse"/>
                <p:cNvSpPr/>
                <p:nvPr/>
              </p:nvSpPr>
              <p:spPr bwMode="auto">
                <a:xfrm>
                  <a:off x="2016991" y="328563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0" name="155 Elipse"/>
                <p:cNvSpPr/>
                <p:nvPr/>
              </p:nvSpPr>
              <p:spPr bwMode="auto">
                <a:xfrm>
                  <a:off x="2020941" y="338458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1" name="156 Elipse"/>
                <p:cNvSpPr/>
                <p:nvPr/>
              </p:nvSpPr>
              <p:spPr bwMode="auto">
                <a:xfrm>
                  <a:off x="2018953" y="348948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2" name="157 Elipse"/>
                <p:cNvSpPr/>
                <p:nvPr/>
              </p:nvSpPr>
              <p:spPr bwMode="auto">
                <a:xfrm>
                  <a:off x="2022929" y="360032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" name="158 Elipse"/>
                <p:cNvSpPr/>
                <p:nvPr/>
              </p:nvSpPr>
              <p:spPr bwMode="auto">
                <a:xfrm>
                  <a:off x="2005115" y="203278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" name="159 Elipse"/>
                <p:cNvSpPr/>
                <p:nvPr/>
              </p:nvSpPr>
              <p:spPr bwMode="auto">
                <a:xfrm>
                  <a:off x="2009065" y="213174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5" name="160 Elipse"/>
                <p:cNvSpPr/>
                <p:nvPr/>
              </p:nvSpPr>
              <p:spPr bwMode="auto">
                <a:xfrm>
                  <a:off x="2007077" y="223663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6" name="161 Elipse"/>
                <p:cNvSpPr/>
                <p:nvPr/>
              </p:nvSpPr>
              <p:spPr bwMode="auto">
                <a:xfrm>
                  <a:off x="2011053" y="234748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7" name="162 Elipse"/>
                <p:cNvSpPr/>
                <p:nvPr/>
              </p:nvSpPr>
              <p:spPr bwMode="auto">
                <a:xfrm>
                  <a:off x="2009074" y="244644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163 Elipse"/>
                <p:cNvSpPr/>
                <p:nvPr/>
              </p:nvSpPr>
              <p:spPr bwMode="auto">
                <a:xfrm>
                  <a:off x="2013024" y="254540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9" name="164 Elipse"/>
                <p:cNvSpPr/>
                <p:nvPr/>
              </p:nvSpPr>
              <p:spPr bwMode="auto">
                <a:xfrm>
                  <a:off x="2011036" y="265029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0" name="165 Elipse"/>
                <p:cNvSpPr/>
                <p:nvPr/>
              </p:nvSpPr>
              <p:spPr bwMode="auto">
                <a:xfrm>
                  <a:off x="2015012" y="276113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1" name="166 Elipse"/>
                <p:cNvSpPr/>
                <p:nvPr/>
              </p:nvSpPr>
              <p:spPr bwMode="auto">
                <a:xfrm>
                  <a:off x="2129804" y="293530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2" name="167 Elipse"/>
                <p:cNvSpPr/>
                <p:nvPr/>
              </p:nvSpPr>
              <p:spPr bwMode="auto">
                <a:xfrm>
                  <a:off x="2133754" y="303426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3" name="168 Elipse"/>
                <p:cNvSpPr/>
                <p:nvPr/>
              </p:nvSpPr>
              <p:spPr bwMode="auto">
                <a:xfrm>
                  <a:off x="2131766" y="313915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4" name="169 Elipse"/>
                <p:cNvSpPr/>
                <p:nvPr/>
              </p:nvSpPr>
              <p:spPr bwMode="auto">
                <a:xfrm>
                  <a:off x="2135742" y="325000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5" name="170 Elipse"/>
                <p:cNvSpPr/>
                <p:nvPr/>
              </p:nvSpPr>
              <p:spPr bwMode="auto">
                <a:xfrm>
                  <a:off x="2133763" y="334896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6" name="171 Elipse"/>
                <p:cNvSpPr/>
                <p:nvPr/>
              </p:nvSpPr>
              <p:spPr bwMode="auto">
                <a:xfrm>
                  <a:off x="2137713" y="34479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7" name="172 Elipse"/>
                <p:cNvSpPr/>
                <p:nvPr/>
              </p:nvSpPr>
              <p:spPr bwMode="auto">
                <a:xfrm>
                  <a:off x="2135725" y="355281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8" name="173 Elipse"/>
                <p:cNvSpPr/>
                <p:nvPr/>
              </p:nvSpPr>
              <p:spPr bwMode="auto">
                <a:xfrm>
                  <a:off x="2121887" y="209611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9" name="174 Elipse"/>
                <p:cNvSpPr/>
                <p:nvPr/>
              </p:nvSpPr>
              <p:spPr bwMode="auto">
                <a:xfrm>
                  <a:off x="2125837" y="219507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0" name="175 Elipse"/>
                <p:cNvSpPr/>
                <p:nvPr/>
              </p:nvSpPr>
              <p:spPr bwMode="auto">
                <a:xfrm>
                  <a:off x="2123849" y="22999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1" name="176 Elipse"/>
                <p:cNvSpPr/>
                <p:nvPr/>
              </p:nvSpPr>
              <p:spPr bwMode="auto">
                <a:xfrm>
                  <a:off x="2127825" y="241081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2" name="177 Elipse"/>
                <p:cNvSpPr/>
                <p:nvPr/>
              </p:nvSpPr>
              <p:spPr bwMode="auto">
                <a:xfrm>
                  <a:off x="2125846" y="250977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3" name="178 Elipse"/>
                <p:cNvSpPr/>
                <p:nvPr/>
              </p:nvSpPr>
              <p:spPr bwMode="auto">
                <a:xfrm>
                  <a:off x="2129796" y="260873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4" name="179 Elipse"/>
                <p:cNvSpPr/>
                <p:nvPr/>
              </p:nvSpPr>
              <p:spPr bwMode="auto">
                <a:xfrm>
                  <a:off x="2127808" y="271362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" name="180 Elipse"/>
                <p:cNvSpPr/>
                <p:nvPr/>
              </p:nvSpPr>
              <p:spPr bwMode="auto">
                <a:xfrm>
                  <a:off x="2131784" y="282446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6" name="181 Elipse"/>
                <p:cNvSpPr/>
                <p:nvPr/>
              </p:nvSpPr>
              <p:spPr bwMode="auto">
                <a:xfrm>
                  <a:off x="2248564" y="287592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" name="182 Elipse"/>
                <p:cNvSpPr/>
                <p:nvPr/>
              </p:nvSpPr>
              <p:spPr bwMode="auto">
                <a:xfrm>
                  <a:off x="2252514" y="297488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" name="183 Elipse"/>
                <p:cNvSpPr/>
                <p:nvPr/>
              </p:nvSpPr>
              <p:spPr bwMode="auto">
                <a:xfrm>
                  <a:off x="2250526" y="307977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9" name="184 Elipse"/>
                <p:cNvSpPr/>
                <p:nvPr/>
              </p:nvSpPr>
              <p:spPr bwMode="auto">
                <a:xfrm>
                  <a:off x="2254502" y="319062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0" name="185 Elipse"/>
                <p:cNvSpPr/>
                <p:nvPr/>
              </p:nvSpPr>
              <p:spPr bwMode="auto">
                <a:xfrm>
                  <a:off x="2252523" y="328958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1" name="186 Elipse"/>
                <p:cNvSpPr/>
                <p:nvPr/>
              </p:nvSpPr>
              <p:spPr bwMode="auto">
                <a:xfrm>
                  <a:off x="2256473" y="338853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" name="187 Elipse"/>
                <p:cNvSpPr/>
                <p:nvPr/>
              </p:nvSpPr>
              <p:spPr bwMode="auto">
                <a:xfrm>
                  <a:off x="2254485" y="349343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3" name="188 Elipse"/>
                <p:cNvSpPr/>
                <p:nvPr/>
              </p:nvSpPr>
              <p:spPr bwMode="auto">
                <a:xfrm>
                  <a:off x="2258461" y="360427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4" name="189 Elipse"/>
                <p:cNvSpPr/>
                <p:nvPr/>
              </p:nvSpPr>
              <p:spPr bwMode="auto">
                <a:xfrm>
                  <a:off x="2240647" y="203673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5" name="190 Elipse"/>
                <p:cNvSpPr/>
                <p:nvPr/>
              </p:nvSpPr>
              <p:spPr bwMode="auto">
                <a:xfrm>
                  <a:off x="2244597" y="213569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6" name="191 Elipse"/>
                <p:cNvSpPr/>
                <p:nvPr/>
              </p:nvSpPr>
              <p:spPr bwMode="auto">
                <a:xfrm>
                  <a:off x="2242609" y="224058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7" name="192 Elipse"/>
                <p:cNvSpPr/>
                <p:nvPr/>
              </p:nvSpPr>
              <p:spPr bwMode="auto">
                <a:xfrm>
                  <a:off x="2246585" y="235143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8" name="193 Elipse"/>
                <p:cNvSpPr/>
                <p:nvPr/>
              </p:nvSpPr>
              <p:spPr bwMode="auto">
                <a:xfrm>
                  <a:off x="2244606" y="245039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9" name="194 Elipse"/>
                <p:cNvSpPr/>
                <p:nvPr/>
              </p:nvSpPr>
              <p:spPr bwMode="auto">
                <a:xfrm>
                  <a:off x="2248556" y="254935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0" name="195 Elipse"/>
                <p:cNvSpPr/>
                <p:nvPr/>
              </p:nvSpPr>
              <p:spPr bwMode="auto">
                <a:xfrm>
                  <a:off x="2246568" y="265424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1" name="196 Elipse"/>
                <p:cNvSpPr/>
                <p:nvPr/>
              </p:nvSpPr>
              <p:spPr bwMode="auto">
                <a:xfrm>
                  <a:off x="2250544" y="276508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2" name="197 Elipse"/>
                <p:cNvSpPr/>
                <p:nvPr/>
              </p:nvSpPr>
              <p:spPr bwMode="auto">
                <a:xfrm>
                  <a:off x="2365336" y="293925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3" name="198 Elipse"/>
                <p:cNvSpPr/>
                <p:nvPr/>
              </p:nvSpPr>
              <p:spPr bwMode="auto">
                <a:xfrm>
                  <a:off x="2369286" y="303821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" name="199 Elipse"/>
                <p:cNvSpPr/>
                <p:nvPr/>
              </p:nvSpPr>
              <p:spPr bwMode="auto">
                <a:xfrm>
                  <a:off x="2367298" y="314310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" name="200 Elipse"/>
                <p:cNvSpPr/>
                <p:nvPr/>
              </p:nvSpPr>
              <p:spPr bwMode="auto">
                <a:xfrm>
                  <a:off x="2371274" y="325395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6" name="201 Elipse"/>
                <p:cNvSpPr/>
                <p:nvPr/>
              </p:nvSpPr>
              <p:spPr bwMode="auto">
                <a:xfrm>
                  <a:off x="2369295" y="335291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" name="202 Elipse"/>
                <p:cNvSpPr/>
                <p:nvPr/>
              </p:nvSpPr>
              <p:spPr bwMode="auto">
                <a:xfrm>
                  <a:off x="2373245" y="345186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8" name="203 Elipse"/>
                <p:cNvSpPr/>
                <p:nvPr/>
              </p:nvSpPr>
              <p:spPr bwMode="auto">
                <a:xfrm>
                  <a:off x="2371257" y="35567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9" name="204 Elipse"/>
                <p:cNvSpPr/>
                <p:nvPr/>
              </p:nvSpPr>
              <p:spPr bwMode="auto">
                <a:xfrm>
                  <a:off x="2357419" y="210006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" name="205 Elipse"/>
                <p:cNvSpPr/>
                <p:nvPr/>
              </p:nvSpPr>
              <p:spPr bwMode="auto">
                <a:xfrm>
                  <a:off x="2361369" y="219902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" name="206 Elipse"/>
                <p:cNvSpPr/>
                <p:nvPr/>
              </p:nvSpPr>
              <p:spPr bwMode="auto">
                <a:xfrm>
                  <a:off x="2359381" y="230391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" name="207 Elipse"/>
                <p:cNvSpPr/>
                <p:nvPr/>
              </p:nvSpPr>
              <p:spPr bwMode="auto">
                <a:xfrm>
                  <a:off x="2363357" y="241476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" name="208 Elipse"/>
                <p:cNvSpPr/>
                <p:nvPr/>
              </p:nvSpPr>
              <p:spPr bwMode="auto">
                <a:xfrm>
                  <a:off x="2361378" y="251372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4" name="209 Elipse"/>
                <p:cNvSpPr/>
                <p:nvPr/>
              </p:nvSpPr>
              <p:spPr bwMode="auto">
                <a:xfrm>
                  <a:off x="2365328" y="261268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" name="210 Elipse"/>
                <p:cNvSpPr/>
                <p:nvPr/>
              </p:nvSpPr>
              <p:spPr bwMode="auto">
                <a:xfrm>
                  <a:off x="2363340" y="271757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6" name="211 Elipse"/>
                <p:cNvSpPr/>
                <p:nvPr/>
              </p:nvSpPr>
              <p:spPr bwMode="auto">
                <a:xfrm>
                  <a:off x="2367316" y="282841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" name="222 Grupo"/>
              <p:cNvGrpSpPr>
                <a:grpSpLocks/>
              </p:cNvGrpSpPr>
              <p:nvPr/>
            </p:nvGrpSpPr>
            <p:grpSpPr bwMode="auto">
              <a:xfrm>
                <a:off x="351058" y="2111967"/>
                <a:ext cx="700968" cy="1667027"/>
                <a:chOff x="874933" y="2111967"/>
                <a:chExt cx="700968" cy="1667027"/>
              </a:xfrm>
            </p:grpSpPr>
            <p:sp>
              <p:nvSpPr>
                <p:cNvPr id="21" name="26 Elipse"/>
                <p:cNvSpPr/>
                <p:nvPr/>
              </p:nvSpPr>
              <p:spPr bwMode="auto">
                <a:xfrm>
                  <a:off x="882850" y="295314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27 Elipse"/>
                <p:cNvSpPr/>
                <p:nvPr/>
              </p:nvSpPr>
              <p:spPr bwMode="auto">
                <a:xfrm>
                  <a:off x="886800" y="305210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28 Elipse"/>
                <p:cNvSpPr/>
                <p:nvPr/>
              </p:nvSpPr>
              <p:spPr bwMode="auto">
                <a:xfrm>
                  <a:off x="884812" y="315699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29 Elipse"/>
                <p:cNvSpPr/>
                <p:nvPr/>
              </p:nvSpPr>
              <p:spPr bwMode="auto">
                <a:xfrm>
                  <a:off x="888788" y="326784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30 Elipse"/>
                <p:cNvSpPr/>
                <p:nvPr/>
              </p:nvSpPr>
              <p:spPr bwMode="auto">
                <a:xfrm>
                  <a:off x="886809" y="336680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31 Elipse"/>
                <p:cNvSpPr/>
                <p:nvPr/>
              </p:nvSpPr>
              <p:spPr bwMode="auto">
                <a:xfrm>
                  <a:off x="890759" y="346575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32 Elipse"/>
                <p:cNvSpPr/>
                <p:nvPr/>
              </p:nvSpPr>
              <p:spPr bwMode="auto">
                <a:xfrm>
                  <a:off x="888771" y="357065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33 Elipse"/>
                <p:cNvSpPr/>
                <p:nvPr/>
              </p:nvSpPr>
              <p:spPr bwMode="auto">
                <a:xfrm>
                  <a:off x="892747" y="368149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34 Elipse"/>
                <p:cNvSpPr/>
                <p:nvPr/>
              </p:nvSpPr>
              <p:spPr bwMode="auto">
                <a:xfrm>
                  <a:off x="874933" y="211395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35 Elipse"/>
                <p:cNvSpPr/>
                <p:nvPr/>
              </p:nvSpPr>
              <p:spPr bwMode="auto">
                <a:xfrm>
                  <a:off x="878883" y="221291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36 Elipse"/>
                <p:cNvSpPr/>
                <p:nvPr/>
              </p:nvSpPr>
              <p:spPr bwMode="auto">
                <a:xfrm>
                  <a:off x="876895" y="231780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37 Elipse"/>
                <p:cNvSpPr/>
                <p:nvPr/>
              </p:nvSpPr>
              <p:spPr bwMode="auto">
                <a:xfrm>
                  <a:off x="880871" y="242865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38 Elipse"/>
                <p:cNvSpPr/>
                <p:nvPr/>
              </p:nvSpPr>
              <p:spPr bwMode="auto">
                <a:xfrm>
                  <a:off x="878892" y="252761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39 Elipse"/>
                <p:cNvSpPr/>
                <p:nvPr/>
              </p:nvSpPr>
              <p:spPr bwMode="auto">
                <a:xfrm>
                  <a:off x="882842" y="262657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40 Elipse"/>
                <p:cNvSpPr/>
                <p:nvPr/>
              </p:nvSpPr>
              <p:spPr bwMode="auto">
                <a:xfrm>
                  <a:off x="880854" y="273146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41 Elipse"/>
                <p:cNvSpPr/>
                <p:nvPr/>
              </p:nvSpPr>
              <p:spPr bwMode="auto">
                <a:xfrm>
                  <a:off x="884830" y="284230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" name="42 Elipse"/>
                <p:cNvSpPr/>
                <p:nvPr/>
              </p:nvSpPr>
              <p:spPr bwMode="auto">
                <a:xfrm>
                  <a:off x="993684" y="301053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43 Elipse"/>
                <p:cNvSpPr/>
                <p:nvPr/>
              </p:nvSpPr>
              <p:spPr bwMode="auto">
                <a:xfrm>
                  <a:off x="997634" y="310949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44 Elipse"/>
                <p:cNvSpPr/>
                <p:nvPr/>
              </p:nvSpPr>
              <p:spPr bwMode="auto">
                <a:xfrm>
                  <a:off x="995646" y="321439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45 Elipse"/>
                <p:cNvSpPr/>
                <p:nvPr/>
              </p:nvSpPr>
              <p:spPr bwMode="auto">
                <a:xfrm>
                  <a:off x="999622" y="332523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46 Elipse"/>
                <p:cNvSpPr/>
                <p:nvPr/>
              </p:nvSpPr>
              <p:spPr bwMode="auto">
                <a:xfrm>
                  <a:off x="997643" y="342419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47 Elipse"/>
                <p:cNvSpPr/>
                <p:nvPr/>
              </p:nvSpPr>
              <p:spPr bwMode="auto">
                <a:xfrm>
                  <a:off x="1001593" y="352315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48 Elipse"/>
                <p:cNvSpPr/>
                <p:nvPr/>
              </p:nvSpPr>
              <p:spPr bwMode="auto">
                <a:xfrm>
                  <a:off x="999605" y="362804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49 Elipse"/>
                <p:cNvSpPr/>
                <p:nvPr/>
              </p:nvSpPr>
              <p:spPr bwMode="auto">
                <a:xfrm>
                  <a:off x="985767" y="217134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" name="50 Elipse"/>
                <p:cNvSpPr/>
                <p:nvPr/>
              </p:nvSpPr>
              <p:spPr bwMode="auto">
                <a:xfrm>
                  <a:off x="989717" y="227030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51 Elipse"/>
                <p:cNvSpPr/>
                <p:nvPr/>
              </p:nvSpPr>
              <p:spPr bwMode="auto">
                <a:xfrm>
                  <a:off x="987729" y="237520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52 Elipse"/>
                <p:cNvSpPr/>
                <p:nvPr/>
              </p:nvSpPr>
              <p:spPr bwMode="auto">
                <a:xfrm>
                  <a:off x="991705" y="248604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53 Elipse"/>
                <p:cNvSpPr/>
                <p:nvPr/>
              </p:nvSpPr>
              <p:spPr bwMode="auto">
                <a:xfrm>
                  <a:off x="989726" y="258500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54 Elipse"/>
                <p:cNvSpPr/>
                <p:nvPr/>
              </p:nvSpPr>
              <p:spPr bwMode="auto">
                <a:xfrm>
                  <a:off x="993676" y="268396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55 Elipse"/>
                <p:cNvSpPr/>
                <p:nvPr/>
              </p:nvSpPr>
              <p:spPr bwMode="auto">
                <a:xfrm>
                  <a:off x="991688" y="278885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" name="56 Elipse"/>
                <p:cNvSpPr/>
                <p:nvPr/>
              </p:nvSpPr>
              <p:spPr bwMode="auto">
                <a:xfrm>
                  <a:off x="995664" y="289970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57 Elipse"/>
                <p:cNvSpPr/>
                <p:nvPr/>
              </p:nvSpPr>
              <p:spPr bwMode="auto">
                <a:xfrm>
                  <a:off x="1106506" y="295115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58 Elipse"/>
                <p:cNvSpPr/>
                <p:nvPr/>
              </p:nvSpPr>
              <p:spPr bwMode="auto">
                <a:xfrm>
                  <a:off x="1110456" y="305011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" name="59 Elipse"/>
                <p:cNvSpPr/>
                <p:nvPr/>
              </p:nvSpPr>
              <p:spPr bwMode="auto">
                <a:xfrm>
                  <a:off x="1108468" y="315501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60 Elipse"/>
                <p:cNvSpPr/>
                <p:nvPr/>
              </p:nvSpPr>
              <p:spPr bwMode="auto">
                <a:xfrm>
                  <a:off x="1112444" y="326585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" name="61 Elipse"/>
                <p:cNvSpPr/>
                <p:nvPr/>
              </p:nvSpPr>
              <p:spPr bwMode="auto">
                <a:xfrm>
                  <a:off x="1110465" y="336481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62 Elipse"/>
                <p:cNvSpPr/>
                <p:nvPr/>
              </p:nvSpPr>
              <p:spPr bwMode="auto">
                <a:xfrm>
                  <a:off x="1114415" y="346377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" name="63 Elipse"/>
                <p:cNvSpPr/>
                <p:nvPr/>
              </p:nvSpPr>
              <p:spPr bwMode="auto">
                <a:xfrm>
                  <a:off x="1112427" y="356866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64 Elipse"/>
                <p:cNvSpPr/>
                <p:nvPr/>
              </p:nvSpPr>
              <p:spPr bwMode="auto">
                <a:xfrm>
                  <a:off x="1116403" y="367950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" name="65 Elipse"/>
                <p:cNvSpPr/>
                <p:nvPr/>
              </p:nvSpPr>
              <p:spPr bwMode="auto">
                <a:xfrm>
                  <a:off x="1098589" y="211196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66 Elipse"/>
                <p:cNvSpPr/>
                <p:nvPr/>
              </p:nvSpPr>
              <p:spPr bwMode="auto">
                <a:xfrm>
                  <a:off x="1102539" y="221092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67 Elipse"/>
                <p:cNvSpPr/>
                <p:nvPr/>
              </p:nvSpPr>
              <p:spPr bwMode="auto">
                <a:xfrm>
                  <a:off x="1100551" y="231582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64 Elipse"/>
                <p:cNvSpPr/>
                <p:nvPr/>
              </p:nvSpPr>
              <p:spPr bwMode="auto">
                <a:xfrm>
                  <a:off x="1104527" y="242666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69 Elipse"/>
                <p:cNvSpPr/>
                <p:nvPr/>
              </p:nvSpPr>
              <p:spPr bwMode="auto">
                <a:xfrm>
                  <a:off x="1102548" y="252562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" name="70 Elipse"/>
                <p:cNvSpPr/>
                <p:nvPr/>
              </p:nvSpPr>
              <p:spPr bwMode="auto">
                <a:xfrm>
                  <a:off x="1106498" y="262458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67 Elipse"/>
                <p:cNvSpPr/>
                <p:nvPr/>
              </p:nvSpPr>
              <p:spPr bwMode="auto">
                <a:xfrm>
                  <a:off x="1104510" y="272947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72 Elipse"/>
                <p:cNvSpPr/>
                <p:nvPr/>
              </p:nvSpPr>
              <p:spPr bwMode="auto">
                <a:xfrm>
                  <a:off x="1108486" y="284032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73 Elipse"/>
                <p:cNvSpPr/>
                <p:nvPr/>
              </p:nvSpPr>
              <p:spPr bwMode="auto">
                <a:xfrm>
                  <a:off x="1223278" y="301448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70 Elipse"/>
                <p:cNvSpPr/>
                <p:nvPr/>
              </p:nvSpPr>
              <p:spPr bwMode="auto">
                <a:xfrm>
                  <a:off x="1227228" y="311344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75 Elipse"/>
                <p:cNvSpPr/>
                <p:nvPr/>
              </p:nvSpPr>
              <p:spPr bwMode="auto">
                <a:xfrm>
                  <a:off x="1225240" y="321834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76 Elipse"/>
                <p:cNvSpPr/>
                <p:nvPr/>
              </p:nvSpPr>
              <p:spPr bwMode="auto">
                <a:xfrm>
                  <a:off x="1229216" y="332918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73 Elipse"/>
                <p:cNvSpPr/>
                <p:nvPr/>
              </p:nvSpPr>
              <p:spPr bwMode="auto">
                <a:xfrm>
                  <a:off x="1227237" y="342814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" name="78 Elipse"/>
                <p:cNvSpPr/>
                <p:nvPr/>
              </p:nvSpPr>
              <p:spPr bwMode="auto">
                <a:xfrm>
                  <a:off x="1231187" y="352710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79 Elipse"/>
                <p:cNvSpPr/>
                <p:nvPr/>
              </p:nvSpPr>
              <p:spPr bwMode="auto">
                <a:xfrm>
                  <a:off x="1229199" y="363199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76 Elipse"/>
                <p:cNvSpPr/>
                <p:nvPr/>
              </p:nvSpPr>
              <p:spPr bwMode="auto">
                <a:xfrm>
                  <a:off x="1215361" y="217529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77 Elipse"/>
                <p:cNvSpPr/>
                <p:nvPr/>
              </p:nvSpPr>
              <p:spPr bwMode="auto">
                <a:xfrm>
                  <a:off x="1219311" y="227425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78 Elipse"/>
                <p:cNvSpPr/>
                <p:nvPr/>
              </p:nvSpPr>
              <p:spPr bwMode="auto">
                <a:xfrm>
                  <a:off x="1217323" y="237915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79 Elipse"/>
                <p:cNvSpPr/>
                <p:nvPr/>
              </p:nvSpPr>
              <p:spPr bwMode="auto">
                <a:xfrm>
                  <a:off x="1221299" y="248999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80 Elipse"/>
                <p:cNvSpPr/>
                <p:nvPr/>
              </p:nvSpPr>
              <p:spPr bwMode="auto">
                <a:xfrm>
                  <a:off x="1219320" y="258895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81 Elipse"/>
                <p:cNvSpPr/>
                <p:nvPr/>
              </p:nvSpPr>
              <p:spPr bwMode="auto">
                <a:xfrm>
                  <a:off x="1223270" y="268791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82 Elipse"/>
                <p:cNvSpPr/>
                <p:nvPr/>
              </p:nvSpPr>
              <p:spPr bwMode="auto">
                <a:xfrm>
                  <a:off x="1221282" y="279280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" name="83 Elipse"/>
                <p:cNvSpPr/>
                <p:nvPr/>
              </p:nvSpPr>
              <p:spPr bwMode="auto">
                <a:xfrm>
                  <a:off x="1225258" y="290365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84 Elipse"/>
                <p:cNvSpPr/>
                <p:nvPr/>
              </p:nvSpPr>
              <p:spPr bwMode="auto">
                <a:xfrm>
                  <a:off x="1342038" y="295510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85 Elipse"/>
                <p:cNvSpPr/>
                <p:nvPr/>
              </p:nvSpPr>
              <p:spPr bwMode="auto">
                <a:xfrm>
                  <a:off x="1345988" y="305406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" name="86 Elipse"/>
                <p:cNvSpPr/>
                <p:nvPr/>
              </p:nvSpPr>
              <p:spPr bwMode="auto">
                <a:xfrm>
                  <a:off x="1344000" y="315896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" name="87 Elipse"/>
                <p:cNvSpPr/>
                <p:nvPr/>
              </p:nvSpPr>
              <p:spPr bwMode="auto">
                <a:xfrm>
                  <a:off x="1347976" y="326980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88 Elipse"/>
                <p:cNvSpPr/>
                <p:nvPr/>
              </p:nvSpPr>
              <p:spPr bwMode="auto">
                <a:xfrm>
                  <a:off x="1345997" y="336876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89 Elipse"/>
                <p:cNvSpPr/>
                <p:nvPr/>
              </p:nvSpPr>
              <p:spPr bwMode="auto">
                <a:xfrm>
                  <a:off x="1349947" y="346772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90 Elipse"/>
                <p:cNvSpPr/>
                <p:nvPr/>
              </p:nvSpPr>
              <p:spPr bwMode="auto">
                <a:xfrm>
                  <a:off x="1347959" y="357261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0" name="91 Elipse"/>
                <p:cNvSpPr/>
                <p:nvPr/>
              </p:nvSpPr>
              <p:spPr bwMode="auto">
                <a:xfrm>
                  <a:off x="1351935" y="3683459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92 Elipse"/>
                <p:cNvSpPr/>
                <p:nvPr/>
              </p:nvSpPr>
              <p:spPr bwMode="auto">
                <a:xfrm>
                  <a:off x="1334121" y="211591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2" name="93 Elipse"/>
                <p:cNvSpPr/>
                <p:nvPr/>
              </p:nvSpPr>
              <p:spPr bwMode="auto">
                <a:xfrm>
                  <a:off x="1338071" y="221487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3" name="94 Elipse"/>
                <p:cNvSpPr/>
                <p:nvPr/>
              </p:nvSpPr>
              <p:spPr bwMode="auto">
                <a:xfrm>
                  <a:off x="1336083" y="231977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4" name="95 Elipse"/>
                <p:cNvSpPr/>
                <p:nvPr/>
              </p:nvSpPr>
              <p:spPr bwMode="auto">
                <a:xfrm>
                  <a:off x="1340059" y="243061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96 Elipse"/>
                <p:cNvSpPr/>
                <p:nvPr/>
              </p:nvSpPr>
              <p:spPr bwMode="auto">
                <a:xfrm>
                  <a:off x="1338080" y="252957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97 Elipse"/>
                <p:cNvSpPr/>
                <p:nvPr/>
              </p:nvSpPr>
              <p:spPr bwMode="auto">
                <a:xfrm>
                  <a:off x="1342030" y="262853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7" name="98 Elipse"/>
                <p:cNvSpPr/>
                <p:nvPr/>
              </p:nvSpPr>
              <p:spPr bwMode="auto">
                <a:xfrm>
                  <a:off x="1340042" y="273342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8" name="99 Elipse"/>
                <p:cNvSpPr/>
                <p:nvPr/>
              </p:nvSpPr>
              <p:spPr bwMode="auto">
                <a:xfrm>
                  <a:off x="1344018" y="284427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9" name="100 Elipse"/>
                <p:cNvSpPr/>
                <p:nvPr/>
              </p:nvSpPr>
              <p:spPr bwMode="auto">
                <a:xfrm>
                  <a:off x="1458810" y="3018436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0" name="101 Elipse"/>
                <p:cNvSpPr/>
                <p:nvPr/>
              </p:nvSpPr>
              <p:spPr bwMode="auto">
                <a:xfrm>
                  <a:off x="1462760" y="311739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1" name="102 Elipse"/>
                <p:cNvSpPr/>
                <p:nvPr/>
              </p:nvSpPr>
              <p:spPr bwMode="auto">
                <a:xfrm>
                  <a:off x="1460772" y="322229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" name="103 Elipse"/>
                <p:cNvSpPr/>
                <p:nvPr/>
              </p:nvSpPr>
              <p:spPr bwMode="auto">
                <a:xfrm>
                  <a:off x="1464748" y="333313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3" name="104 Elipse"/>
                <p:cNvSpPr/>
                <p:nvPr/>
              </p:nvSpPr>
              <p:spPr bwMode="auto">
                <a:xfrm>
                  <a:off x="1462769" y="343209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4" name="105 Elipse"/>
                <p:cNvSpPr/>
                <p:nvPr/>
              </p:nvSpPr>
              <p:spPr bwMode="auto">
                <a:xfrm>
                  <a:off x="1466719" y="353105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" name="106 Elipse"/>
                <p:cNvSpPr/>
                <p:nvPr/>
              </p:nvSpPr>
              <p:spPr bwMode="auto">
                <a:xfrm>
                  <a:off x="1464731" y="363594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107 Elipse"/>
                <p:cNvSpPr/>
                <p:nvPr/>
              </p:nvSpPr>
              <p:spPr bwMode="auto">
                <a:xfrm>
                  <a:off x="1450893" y="2179247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7" name="108 Elipse"/>
                <p:cNvSpPr/>
                <p:nvPr/>
              </p:nvSpPr>
              <p:spPr bwMode="auto">
                <a:xfrm>
                  <a:off x="1454843" y="2278205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" name="109 Elipse"/>
                <p:cNvSpPr/>
                <p:nvPr/>
              </p:nvSpPr>
              <p:spPr bwMode="auto">
                <a:xfrm>
                  <a:off x="1452855" y="2383101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110 Elipse"/>
                <p:cNvSpPr/>
                <p:nvPr/>
              </p:nvSpPr>
              <p:spPr bwMode="auto">
                <a:xfrm>
                  <a:off x="1456831" y="2493943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" name="111 Elipse"/>
                <p:cNvSpPr/>
                <p:nvPr/>
              </p:nvSpPr>
              <p:spPr bwMode="auto">
                <a:xfrm>
                  <a:off x="1454852" y="2592904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1" name="112 Elipse"/>
                <p:cNvSpPr/>
                <p:nvPr/>
              </p:nvSpPr>
              <p:spPr bwMode="auto">
                <a:xfrm>
                  <a:off x="1458802" y="2691862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" name="113 Elipse"/>
                <p:cNvSpPr/>
                <p:nvPr/>
              </p:nvSpPr>
              <p:spPr bwMode="auto">
                <a:xfrm>
                  <a:off x="1456814" y="2796758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114 Elipse"/>
                <p:cNvSpPr/>
                <p:nvPr/>
              </p:nvSpPr>
              <p:spPr bwMode="auto">
                <a:xfrm>
                  <a:off x="1460790" y="2907600"/>
                  <a:ext cx="109182" cy="95535"/>
                </a:xfrm>
                <a:prstGeom prst="ellipse">
                  <a:avLst/>
                </a:prstGeom>
                <a:solidFill>
                  <a:srgbClr val="00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>
                    <a:rot lat="0" lon="0" rev="0"/>
                  </a:camera>
                  <a:lightRig rig="threePt" dir="t"/>
                </a:scene3d>
                <a:sp3d prstMaterial="metal"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7" name="365 Forma libre"/>
            <p:cNvSpPr/>
            <p:nvPr/>
          </p:nvSpPr>
          <p:spPr>
            <a:xfrm>
              <a:off x="809111" y="2282372"/>
              <a:ext cx="1427439" cy="2560967"/>
            </a:xfrm>
            <a:custGeom>
              <a:avLst/>
              <a:gdLst>
                <a:gd name="connsiteX0" fmla="*/ 138023 w 877049"/>
                <a:gd name="connsiteY0" fmla="*/ 17253 h 1673525"/>
                <a:gd name="connsiteX1" fmla="*/ 138023 w 877049"/>
                <a:gd name="connsiteY1" fmla="*/ 17253 h 1673525"/>
                <a:gd name="connsiteX2" fmla="*/ 215661 w 877049"/>
                <a:gd name="connsiteY2" fmla="*/ 8627 h 1673525"/>
                <a:gd name="connsiteX3" fmla="*/ 250166 w 877049"/>
                <a:gd name="connsiteY3" fmla="*/ 0 h 1673525"/>
                <a:gd name="connsiteX4" fmla="*/ 552091 w 877049"/>
                <a:gd name="connsiteY4" fmla="*/ 8627 h 1673525"/>
                <a:gd name="connsiteX5" fmla="*/ 767751 w 877049"/>
                <a:gd name="connsiteY5" fmla="*/ 34506 h 1673525"/>
                <a:gd name="connsiteX6" fmla="*/ 776378 w 877049"/>
                <a:gd name="connsiteY6" fmla="*/ 60385 h 1673525"/>
                <a:gd name="connsiteX7" fmla="*/ 793630 w 877049"/>
                <a:gd name="connsiteY7" fmla="*/ 543465 h 1673525"/>
                <a:gd name="connsiteX8" fmla="*/ 785004 w 877049"/>
                <a:gd name="connsiteY8" fmla="*/ 638355 h 1673525"/>
                <a:gd name="connsiteX9" fmla="*/ 750498 w 877049"/>
                <a:gd name="connsiteY9" fmla="*/ 690114 h 1673525"/>
                <a:gd name="connsiteX10" fmla="*/ 776378 w 877049"/>
                <a:gd name="connsiteY10" fmla="*/ 785004 h 1673525"/>
                <a:gd name="connsiteX11" fmla="*/ 802257 w 877049"/>
                <a:gd name="connsiteY11" fmla="*/ 810883 h 1673525"/>
                <a:gd name="connsiteX12" fmla="*/ 793630 w 877049"/>
                <a:gd name="connsiteY12" fmla="*/ 974785 h 1673525"/>
                <a:gd name="connsiteX13" fmla="*/ 785004 w 877049"/>
                <a:gd name="connsiteY13" fmla="*/ 1000665 h 1673525"/>
                <a:gd name="connsiteX14" fmla="*/ 810883 w 877049"/>
                <a:gd name="connsiteY14" fmla="*/ 1069676 h 1673525"/>
                <a:gd name="connsiteX15" fmla="*/ 836762 w 877049"/>
                <a:gd name="connsiteY15" fmla="*/ 1086929 h 1673525"/>
                <a:gd name="connsiteX16" fmla="*/ 862642 w 877049"/>
                <a:gd name="connsiteY16" fmla="*/ 1095555 h 1673525"/>
                <a:gd name="connsiteX17" fmla="*/ 862642 w 877049"/>
                <a:gd name="connsiteY17" fmla="*/ 1233578 h 1673525"/>
                <a:gd name="connsiteX18" fmla="*/ 793630 w 877049"/>
                <a:gd name="connsiteY18" fmla="*/ 1285336 h 1673525"/>
                <a:gd name="connsiteX19" fmla="*/ 776378 w 877049"/>
                <a:gd name="connsiteY19" fmla="*/ 1311215 h 1673525"/>
                <a:gd name="connsiteX20" fmla="*/ 767751 w 877049"/>
                <a:gd name="connsiteY20" fmla="*/ 1354348 h 1673525"/>
                <a:gd name="connsiteX21" fmla="*/ 759125 w 877049"/>
                <a:gd name="connsiteY21" fmla="*/ 1552755 h 1673525"/>
                <a:gd name="connsiteX22" fmla="*/ 733245 w 877049"/>
                <a:gd name="connsiteY22" fmla="*/ 1561382 h 1673525"/>
                <a:gd name="connsiteX23" fmla="*/ 655608 w 877049"/>
                <a:gd name="connsiteY23" fmla="*/ 1570008 h 1673525"/>
                <a:gd name="connsiteX24" fmla="*/ 577970 w 877049"/>
                <a:gd name="connsiteY24" fmla="*/ 1604514 h 1673525"/>
                <a:gd name="connsiteX25" fmla="*/ 508959 w 877049"/>
                <a:gd name="connsiteY25" fmla="*/ 1613140 h 1673525"/>
                <a:gd name="connsiteX26" fmla="*/ 483079 w 877049"/>
                <a:gd name="connsiteY26" fmla="*/ 1621766 h 1673525"/>
                <a:gd name="connsiteX27" fmla="*/ 422695 w 877049"/>
                <a:gd name="connsiteY27" fmla="*/ 1647646 h 1673525"/>
                <a:gd name="connsiteX28" fmla="*/ 319178 w 877049"/>
                <a:gd name="connsiteY28" fmla="*/ 1656272 h 1673525"/>
                <a:gd name="connsiteX29" fmla="*/ 77638 w 877049"/>
                <a:gd name="connsiteY29" fmla="*/ 1673525 h 1673525"/>
                <a:gd name="connsiteX30" fmla="*/ 34506 w 877049"/>
                <a:gd name="connsiteY30" fmla="*/ 1664899 h 1673525"/>
                <a:gd name="connsiteX31" fmla="*/ 17253 w 877049"/>
                <a:gd name="connsiteY31" fmla="*/ 1578634 h 1673525"/>
                <a:gd name="connsiteX32" fmla="*/ 8627 w 877049"/>
                <a:gd name="connsiteY32" fmla="*/ 1224951 h 1673525"/>
                <a:gd name="connsiteX33" fmla="*/ 0 w 877049"/>
                <a:gd name="connsiteY33" fmla="*/ 1009291 h 1673525"/>
                <a:gd name="connsiteX34" fmla="*/ 8627 w 877049"/>
                <a:gd name="connsiteY34" fmla="*/ 750499 h 1673525"/>
                <a:gd name="connsiteX35" fmla="*/ 25879 w 877049"/>
                <a:gd name="connsiteY35" fmla="*/ 491706 h 1673525"/>
                <a:gd name="connsiteX36" fmla="*/ 34506 w 877049"/>
                <a:gd name="connsiteY36" fmla="*/ 69012 h 1673525"/>
                <a:gd name="connsiteX37" fmla="*/ 60385 w 877049"/>
                <a:gd name="connsiteY37" fmla="*/ 43132 h 1673525"/>
                <a:gd name="connsiteX38" fmla="*/ 112144 w 877049"/>
                <a:gd name="connsiteY38" fmla="*/ 8627 h 1673525"/>
                <a:gd name="connsiteX39" fmla="*/ 138023 w 877049"/>
                <a:gd name="connsiteY39" fmla="*/ 17253 h 167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77049" h="1673525">
                  <a:moveTo>
                    <a:pt x="138023" y="17253"/>
                  </a:moveTo>
                  <a:lnTo>
                    <a:pt x="138023" y="17253"/>
                  </a:lnTo>
                  <a:cubicBezTo>
                    <a:pt x="163902" y="14378"/>
                    <a:pt x="189925" y="12586"/>
                    <a:pt x="215661" y="8627"/>
                  </a:cubicBezTo>
                  <a:cubicBezTo>
                    <a:pt x="227379" y="6824"/>
                    <a:pt x="238310" y="0"/>
                    <a:pt x="250166" y="0"/>
                  </a:cubicBezTo>
                  <a:cubicBezTo>
                    <a:pt x="350849" y="0"/>
                    <a:pt x="451449" y="5751"/>
                    <a:pt x="552091" y="8627"/>
                  </a:cubicBezTo>
                  <a:cubicBezTo>
                    <a:pt x="655751" y="43181"/>
                    <a:pt x="585688" y="24924"/>
                    <a:pt x="767751" y="34506"/>
                  </a:cubicBezTo>
                  <a:cubicBezTo>
                    <a:pt x="770627" y="43132"/>
                    <a:pt x="775473" y="51337"/>
                    <a:pt x="776378" y="60385"/>
                  </a:cubicBezTo>
                  <a:cubicBezTo>
                    <a:pt x="787919" y="175792"/>
                    <a:pt x="792162" y="486209"/>
                    <a:pt x="793630" y="543465"/>
                  </a:cubicBezTo>
                  <a:cubicBezTo>
                    <a:pt x="790755" y="575095"/>
                    <a:pt x="793966" y="607885"/>
                    <a:pt x="785004" y="638355"/>
                  </a:cubicBezTo>
                  <a:cubicBezTo>
                    <a:pt x="779153" y="658248"/>
                    <a:pt x="750498" y="690114"/>
                    <a:pt x="750498" y="690114"/>
                  </a:cubicBezTo>
                  <a:cubicBezTo>
                    <a:pt x="753867" y="706959"/>
                    <a:pt x="765434" y="774060"/>
                    <a:pt x="776378" y="785004"/>
                  </a:cubicBezTo>
                  <a:lnTo>
                    <a:pt x="802257" y="810883"/>
                  </a:lnTo>
                  <a:cubicBezTo>
                    <a:pt x="799381" y="865517"/>
                    <a:pt x="798583" y="920300"/>
                    <a:pt x="793630" y="974785"/>
                  </a:cubicBezTo>
                  <a:cubicBezTo>
                    <a:pt x="792807" y="983841"/>
                    <a:pt x="785004" y="991572"/>
                    <a:pt x="785004" y="1000665"/>
                  </a:cubicBezTo>
                  <a:cubicBezTo>
                    <a:pt x="785004" y="1025354"/>
                    <a:pt x="793034" y="1051827"/>
                    <a:pt x="810883" y="1069676"/>
                  </a:cubicBezTo>
                  <a:cubicBezTo>
                    <a:pt x="818214" y="1077007"/>
                    <a:pt x="827489" y="1082293"/>
                    <a:pt x="836762" y="1086929"/>
                  </a:cubicBezTo>
                  <a:cubicBezTo>
                    <a:pt x="844895" y="1090996"/>
                    <a:pt x="854015" y="1092680"/>
                    <a:pt x="862642" y="1095555"/>
                  </a:cubicBezTo>
                  <a:cubicBezTo>
                    <a:pt x="874181" y="1141713"/>
                    <a:pt x="888270" y="1182321"/>
                    <a:pt x="862642" y="1233578"/>
                  </a:cubicBezTo>
                  <a:cubicBezTo>
                    <a:pt x="849782" y="1259297"/>
                    <a:pt x="793630" y="1285336"/>
                    <a:pt x="793630" y="1285336"/>
                  </a:cubicBezTo>
                  <a:cubicBezTo>
                    <a:pt x="787879" y="1293962"/>
                    <a:pt x="780018" y="1301508"/>
                    <a:pt x="776378" y="1311215"/>
                  </a:cubicBezTo>
                  <a:cubicBezTo>
                    <a:pt x="771230" y="1324944"/>
                    <a:pt x="768796" y="1339723"/>
                    <a:pt x="767751" y="1354348"/>
                  </a:cubicBezTo>
                  <a:cubicBezTo>
                    <a:pt x="763035" y="1420378"/>
                    <a:pt x="770008" y="1487458"/>
                    <a:pt x="759125" y="1552755"/>
                  </a:cubicBezTo>
                  <a:cubicBezTo>
                    <a:pt x="757630" y="1561725"/>
                    <a:pt x="742215" y="1559887"/>
                    <a:pt x="733245" y="1561382"/>
                  </a:cubicBezTo>
                  <a:cubicBezTo>
                    <a:pt x="707561" y="1565663"/>
                    <a:pt x="681487" y="1567133"/>
                    <a:pt x="655608" y="1570008"/>
                  </a:cubicBezTo>
                  <a:cubicBezTo>
                    <a:pt x="636001" y="1579812"/>
                    <a:pt x="598424" y="1599794"/>
                    <a:pt x="577970" y="1604514"/>
                  </a:cubicBezTo>
                  <a:cubicBezTo>
                    <a:pt x="555381" y="1609727"/>
                    <a:pt x="531963" y="1610265"/>
                    <a:pt x="508959" y="1613140"/>
                  </a:cubicBezTo>
                  <a:cubicBezTo>
                    <a:pt x="500332" y="1616015"/>
                    <a:pt x="491437" y="1618184"/>
                    <a:pt x="483079" y="1621766"/>
                  </a:cubicBezTo>
                  <a:cubicBezTo>
                    <a:pt x="466607" y="1628825"/>
                    <a:pt x="442271" y="1645036"/>
                    <a:pt x="422695" y="1647646"/>
                  </a:cubicBezTo>
                  <a:cubicBezTo>
                    <a:pt x="388373" y="1652222"/>
                    <a:pt x="353647" y="1652989"/>
                    <a:pt x="319178" y="1656272"/>
                  </a:cubicBezTo>
                  <a:cubicBezTo>
                    <a:pt x="137968" y="1673530"/>
                    <a:pt x="370911" y="1658090"/>
                    <a:pt x="77638" y="1673525"/>
                  </a:cubicBezTo>
                  <a:cubicBezTo>
                    <a:pt x="63261" y="1670650"/>
                    <a:pt x="42378" y="1677269"/>
                    <a:pt x="34506" y="1664899"/>
                  </a:cubicBezTo>
                  <a:cubicBezTo>
                    <a:pt x="18762" y="1640159"/>
                    <a:pt x="17253" y="1578634"/>
                    <a:pt x="17253" y="1578634"/>
                  </a:cubicBezTo>
                  <a:cubicBezTo>
                    <a:pt x="14378" y="1460740"/>
                    <a:pt x="12199" y="1342826"/>
                    <a:pt x="8627" y="1224951"/>
                  </a:cubicBezTo>
                  <a:cubicBezTo>
                    <a:pt x="6448" y="1153040"/>
                    <a:pt x="0" y="1081235"/>
                    <a:pt x="0" y="1009291"/>
                  </a:cubicBezTo>
                  <a:cubicBezTo>
                    <a:pt x="0" y="922979"/>
                    <a:pt x="4957" y="836733"/>
                    <a:pt x="8627" y="750499"/>
                  </a:cubicBezTo>
                  <a:cubicBezTo>
                    <a:pt x="12752" y="653553"/>
                    <a:pt x="18629" y="585963"/>
                    <a:pt x="25879" y="491706"/>
                  </a:cubicBezTo>
                  <a:cubicBezTo>
                    <a:pt x="28755" y="350808"/>
                    <a:pt x="23697" y="209524"/>
                    <a:pt x="34506" y="69012"/>
                  </a:cubicBezTo>
                  <a:cubicBezTo>
                    <a:pt x="35442" y="56848"/>
                    <a:pt x="50755" y="50622"/>
                    <a:pt x="60385" y="43132"/>
                  </a:cubicBezTo>
                  <a:cubicBezTo>
                    <a:pt x="76752" y="30402"/>
                    <a:pt x="91409" y="8627"/>
                    <a:pt x="112144" y="8627"/>
                  </a:cubicBezTo>
                  <a:lnTo>
                    <a:pt x="138023" y="17253"/>
                  </a:lnTo>
                  <a:close/>
                </a:path>
              </a:pathLst>
            </a:custGeom>
            <a:solidFill>
              <a:srgbClr val="FFCC66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0" name="CuadroTexto 299"/>
          <p:cNvSpPr txBox="1"/>
          <p:nvPr/>
        </p:nvSpPr>
        <p:spPr>
          <a:xfrm>
            <a:off x="2232909" y="2636912"/>
            <a:ext cx="9432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Ca</a:t>
            </a:r>
          </a:p>
          <a:p>
            <a:r>
              <a:rPr lang="es-ES" sz="2400" b="1" dirty="0" err="1" smtClean="0"/>
              <a:t>or</a:t>
            </a:r>
            <a:endParaRPr lang="es-ES" sz="2400" b="1" dirty="0" smtClean="0"/>
          </a:p>
          <a:p>
            <a:r>
              <a:rPr lang="es-ES" sz="4000" b="1" dirty="0" smtClean="0"/>
              <a:t>Mg</a:t>
            </a:r>
            <a:endParaRPr lang="en-GB" sz="4000" b="1" dirty="0"/>
          </a:p>
        </p:txBody>
      </p:sp>
      <p:sp>
        <p:nvSpPr>
          <p:cNvPr id="13" name="13 Elipse"/>
          <p:cNvSpPr/>
          <p:nvPr/>
        </p:nvSpPr>
        <p:spPr>
          <a:xfrm>
            <a:off x="3231556" y="3781684"/>
            <a:ext cx="288032" cy="504056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17 Conector recto de flecha"/>
          <p:cNvCxnSpPr/>
          <p:nvPr/>
        </p:nvCxnSpPr>
        <p:spPr>
          <a:xfrm flipH="1" flipV="1">
            <a:off x="3375572" y="4304212"/>
            <a:ext cx="264197" cy="504881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17 Conector recto de flecha"/>
          <p:cNvCxnSpPr/>
          <p:nvPr/>
        </p:nvCxnSpPr>
        <p:spPr>
          <a:xfrm flipV="1">
            <a:off x="5385869" y="4257353"/>
            <a:ext cx="338259" cy="612876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309320"/>
            <a:ext cx="431851" cy="575801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Multivalent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7 Rectángulo"/>
          <p:cNvSpPr/>
          <p:nvPr/>
        </p:nvSpPr>
        <p:spPr>
          <a:xfrm rot="16200000">
            <a:off x="6836171" y="1959769"/>
            <a:ext cx="390525" cy="2474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8 Rectángulo"/>
          <p:cNvSpPr/>
          <p:nvPr/>
        </p:nvSpPr>
        <p:spPr>
          <a:xfrm rot="16200000">
            <a:off x="6622653" y="1368425"/>
            <a:ext cx="811212" cy="2474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27 CuadroTexto"/>
          <p:cNvSpPr txBox="1">
            <a:spLocks noChangeArrowheads="1"/>
          </p:cNvSpPr>
          <p:nvPr/>
        </p:nvSpPr>
        <p:spPr bwMode="auto">
          <a:xfrm>
            <a:off x="5724128" y="2359025"/>
            <a:ext cx="1758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n-US" sz="2400" dirty="0" err="1" smtClean="0"/>
              <a:t>Passivation</a:t>
            </a:r>
            <a:endParaRPr lang="en-GB" altLang="en-US" sz="2400" dirty="0"/>
          </a:p>
        </p:txBody>
      </p:sp>
      <p:sp>
        <p:nvSpPr>
          <p:cNvPr id="11" name="28 CuadroTexto"/>
          <p:cNvSpPr txBox="1">
            <a:spLocks noChangeArrowheads="1"/>
          </p:cNvSpPr>
          <p:nvPr/>
        </p:nvSpPr>
        <p:spPr bwMode="auto">
          <a:xfrm>
            <a:off x="6209903" y="1787525"/>
            <a:ext cx="175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dirty="0"/>
              <a:t>Electrolyte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7703740" y="2222500"/>
            <a:ext cx="0" cy="7921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>
            <a:off x="7951390" y="2197100"/>
            <a:ext cx="0" cy="7921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7471965" y="2263775"/>
            <a:ext cx="654050" cy="709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 flipV="1">
            <a:off x="7514828" y="2279649"/>
            <a:ext cx="655638" cy="709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82 CuadroTexto"/>
          <p:cNvSpPr txBox="1">
            <a:spLocks noChangeArrowheads="1"/>
          </p:cNvSpPr>
          <p:nvPr/>
        </p:nvSpPr>
        <p:spPr bwMode="auto">
          <a:xfrm>
            <a:off x="6070203" y="2967037"/>
            <a:ext cx="2128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/>
              <a:t>M = Mg, Ca</a:t>
            </a:r>
          </a:p>
        </p:txBody>
      </p:sp>
      <p:sp>
        <p:nvSpPr>
          <p:cNvPr id="17" name="88 CuadroTexto"/>
          <p:cNvSpPr txBox="1">
            <a:spLocks noChangeArrowheads="1"/>
          </p:cNvSpPr>
          <p:nvPr/>
        </p:nvSpPr>
        <p:spPr bwMode="auto">
          <a:xfrm>
            <a:off x="8268146" y="2238045"/>
            <a:ext cx="76835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altLang="en-US" sz="2000" b="1" dirty="0">
                <a:solidFill>
                  <a:srgbClr val="00B050"/>
                </a:solidFill>
              </a:rPr>
              <a:t>Mg</a:t>
            </a:r>
            <a:r>
              <a:rPr lang="es-ES_tradnl" altLang="en-US" sz="2000" b="1" baseline="30000" dirty="0">
                <a:solidFill>
                  <a:srgbClr val="00B050"/>
                </a:solidFill>
              </a:rPr>
              <a:t>2</a:t>
            </a:r>
            <a:r>
              <a:rPr lang="es-ES_tradnl" altLang="en-US" sz="2000" b="1" baseline="30000" dirty="0" smtClean="0">
                <a:solidFill>
                  <a:srgbClr val="00B050"/>
                </a:solidFill>
              </a:rPr>
              <a:t>+</a:t>
            </a:r>
            <a:r>
              <a:rPr lang="es-ES_tradnl" altLang="en-US" sz="2000" b="1" dirty="0" smtClean="0">
                <a:solidFill>
                  <a:srgbClr val="00B050"/>
                </a:solidFill>
              </a:rPr>
              <a:t> </a:t>
            </a:r>
          </a:p>
          <a:p>
            <a:endParaRPr lang="es-ES_tradnl" altLang="en-US" sz="800" b="1" dirty="0">
              <a:solidFill>
                <a:srgbClr val="00B050"/>
              </a:solidFill>
            </a:endParaRPr>
          </a:p>
          <a:p>
            <a:r>
              <a:rPr lang="es-ES_tradnl" altLang="en-US" sz="2000" b="1" dirty="0" smtClean="0">
                <a:solidFill>
                  <a:srgbClr val="00B050"/>
                </a:solidFill>
              </a:rPr>
              <a:t>Ca</a:t>
            </a:r>
            <a:r>
              <a:rPr lang="es-ES_tradnl" altLang="en-US" sz="2000" b="1" baseline="30000" dirty="0" smtClean="0">
                <a:solidFill>
                  <a:srgbClr val="00B050"/>
                </a:solidFill>
              </a:rPr>
              <a:t>2</a:t>
            </a:r>
            <a:r>
              <a:rPr lang="es-ES_tradnl" altLang="en-US" sz="2000" b="1" baseline="30000" dirty="0">
                <a:solidFill>
                  <a:srgbClr val="00B050"/>
                </a:solidFill>
              </a:rPr>
              <a:t>+</a:t>
            </a:r>
            <a:endParaRPr lang="es-ES" alt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91 CuadroTexto"/>
          <p:cNvSpPr txBox="1">
            <a:spLocks noChangeArrowheads="1"/>
          </p:cNvSpPr>
          <p:nvPr/>
        </p:nvSpPr>
        <p:spPr bwMode="auto">
          <a:xfrm>
            <a:off x="5733562" y="4005064"/>
            <a:ext cx="3096344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latin typeface="+mn-lt"/>
              </a:rPr>
              <a:t>Focus on electrolytes in which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solidFill>
                  <a:srgbClr val="FF0000"/>
                </a:solidFill>
                <a:latin typeface="+mn-lt"/>
              </a:rPr>
              <a:t>no passivation </a:t>
            </a:r>
            <a:r>
              <a:rPr lang="en-GB" altLang="en-US" sz="1800" dirty="0" smtClean="0">
                <a:latin typeface="+mn-lt"/>
              </a:rPr>
              <a:t>occurs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latin typeface="+mn-lt"/>
              </a:rPr>
              <a:t>(ethereal solutions) </a:t>
            </a:r>
          </a:p>
        </p:txBody>
      </p:sp>
      <p:sp>
        <p:nvSpPr>
          <p:cNvPr id="20" name="7 Elipse"/>
          <p:cNvSpPr/>
          <p:nvPr/>
        </p:nvSpPr>
        <p:spPr>
          <a:xfrm>
            <a:off x="5079662" y="4092884"/>
            <a:ext cx="576263" cy="54927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8 CuadroTexto"/>
          <p:cNvSpPr txBox="1">
            <a:spLocks noChangeArrowheads="1"/>
          </p:cNvSpPr>
          <p:nvPr/>
        </p:nvSpPr>
        <p:spPr bwMode="auto">
          <a:xfrm>
            <a:off x="5197068" y="5230941"/>
            <a:ext cx="40648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cs typeface="Arial" charset="0"/>
              </a:rPr>
              <a:t>Reversible plating and </a:t>
            </a:r>
            <a:r>
              <a:rPr lang="en-US" altLang="en-US" sz="1800" dirty="0" smtClean="0">
                <a:cs typeface="Arial" charset="0"/>
              </a:rPr>
              <a:t>stripping</a:t>
            </a:r>
          </a:p>
          <a:p>
            <a:pPr algn="ctr"/>
            <a:r>
              <a:rPr lang="en-US" altLang="en-US" sz="1800" dirty="0" smtClean="0">
                <a:solidFill>
                  <a:srgbClr val="FF0000"/>
                </a:solidFill>
                <a:cs typeface="Arial" charset="0"/>
              </a:rPr>
              <a:t>thought </a:t>
            </a:r>
            <a:r>
              <a:rPr lang="en-US" altLang="en-US" sz="1800" dirty="0">
                <a:solidFill>
                  <a:srgbClr val="FF0000"/>
                </a:solidFill>
                <a:cs typeface="Arial" charset="0"/>
              </a:rPr>
              <a:t>to be impossible !</a:t>
            </a:r>
          </a:p>
        </p:txBody>
      </p:sp>
      <p:sp>
        <p:nvSpPr>
          <p:cNvPr id="23" name="14 CuadroTexto"/>
          <p:cNvSpPr txBox="1">
            <a:spLocks noChangeArrowheads="1"/>
          </p:cNvSpPr>
          <p:nvPr/>
        </p:nvSpPr>
        <p:spPr bwMode="auto">
          <a:xfrm>
            <a:off x="5109825" y="4173846"/>
            <a:ext cx="57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cs typeface="Arial" charset="0"/>
              </a:rPr>
              <a:t>Mg</a:t>
            </a:r>
          </a:p>
        </p:txBody>
      </p:sp>
      <p:sp>
        <p:nvSpPr>
          <p:cNvPr id="24" name="13 Elipse"/>
          <p:cNvSpPr/>
          <p:nvPr/>
        </p:nvSpPr>
        <p:spPr>
          <a:xfrm>
            <a:off x="5076056" y="5296119"/>
            <a:ext cx="576262" cy="54927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5" name="16 CuadroTexto"/>
          <p:cNvSpPr txBox="1">
            <a:spLocks noChangeArrowheads="1"/>
          </p:cNvSpPr>
          <p:nvPr/>
        </p:nvSpPr>
        <p:spPr bwMode="auto">
          <a:xfrm>
            <a:off x="5122093" y="5392956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  <a:cs typeface="Arial" charset="0"/>
              </a:rPr>
              <a:t>Ca</a:t>
            </a:r>
          </a:p>
        </p:txBody>
      </p:sp>
      <p:pic>
        <p:nvPicPr>
          <p:cNvPr id="26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76" y="2208876"/>
            <a:ext cx="430688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1619672" y="1124744"/>
            <a:ext cx="265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Lithium</a:t>
            </a:r>
            <a:r>
              <a:rPr lang="es-ES" sz="3200" b="1" dirty="0" smtClean="0"/>
              <a:t> </a:t>
            </a:r>
            <a:endParaRPr lang="en-GB" sz="32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084168" y="1123186"/>
            <a:ext cx="265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Mg and Ca </a:t>
            </a:r>
            <a:endParaRPr lang="en-GB" sz="3200" b="1" dirty="0"/>
          </a:p>
        </p:txBody>
      </p:sp>
      <p:sp>
        <p:nvSpPr>
          <p:cNvPr id="28" name="9 CuadroTexto"/>
          <p:cNvSpPr txBox="1">
            <a:spLocks noChangeArrowheads="1"/>
          </p:cNvSpPr>
          <p:nvPr/>
        </p:nvSpPr>
        <p:spPr bwMode="auto">
          <a:xfrm>
            <a:off x="4932040" y="6141171"/>
            <a:ext cx="4284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n-US" dirty="0" err="1">
                <a:cs typeface="Arial" charset="0"/>
              </a:rPr>
              <a:t>Aurbach</a:t>
            </a:r>
            <a:r>
              <a:rPr lang="es-ES" altLang="en-US" dirty="0">
                <a:cs typeface="Arial" charset="0"/>
              </a:rPr>
              <a:t> et al., J. </a:t>
            </a:r>
            <a:r>
              <a:rPr lang="es-ES" altLang="en-US" dirty="0" err="1">
                <a:cs typeface="Arial" charset="0"/>
              </a:rPr>
              <a:t>Electrochem</a:t>
            </a:r>
            <a:r>
              <a:rPr lang="es-ES" altLang="en-US" dirty="0">
                <a:cs typeface="Arial" charset="0"/>
              </a:rPr>
              <a:t>. Soc., (1991)</a:t>
            </a:r>
          </a:p>
        </p:txBody>
      </p:sp>
    </p:spTree>
    <p:extLst>
      <p:ext uri="{BB962C8B-B14F-4D97-AF65-F5344CB8AC3E}">
        <p14:creationId xmlns:p14="http://schemas.microsoft.com/office/powerpoint/2010/main" val="9434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6" grpId="0"/>
      <p:bldP spid="17" grpId="0"/>
      <p:bldP spid="18" grpId="0"/>
      <p:bldP spid="20" grpId="0" animBg="1"/>
      <p:bldP spid="21" grpId="0"/>
      <p:bldP spid="23" grpId="0"/>
      <p:bldP spid="24" grpId="0" animBg="1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 </a:t>
            </a:r>
            <a:r>
              <a:rPr lang="es-ES" dirty="0" err="1" smtClean="0"/>
              <a:t>plating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passivation</a:t>
            </a:r>
            <a:r>
              <a:rPr lang="es-ES" dirty="0" smtClean="0"/>
              <a:t> </a:t>
            </a:r>
            <a:r>
              <a:rPr lang="es-ES" dirty="0" err="1" smtClean="0"/>
              <a:t>layer</a:t>
            </a:r>
            <a:r>
              <a:rPr lang="es-ES" dirty="0" smtClean="0"/>
              <a:t> (SEI)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" name="17 CuadroTexto"/>
          <p:cNvSpPr txBox="1">
            <a:spLocks noChangeArrowheads="1"/>
          </p:cNvSpPr>
          <p:nvPr/>
        </p:nvSpPr>
        <p:spPr bwMode="auto">
          <a:xfrm>
            <a:off x="1691680" y="6538044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err="1">
                <a:latin typeface="Arial" charset="0"/>
                <a:cs typeface="Arial" charset="0"/>
              </a:rPr>
              <a:t>Ponrouch</a:t>
            </a:r>
            <a:r>
              <a:rPr lang="es-ES" altLang="en-US" sz="1400" b="1" dirty="0">
                <a:latin typeface="Arial" charset="0"/>
                <a:cs typeface="Arial" charset="0"/>
              </a:rPr>
              <a:t> et al.,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Nat</a:t>
            </a:r>
            <a:r>
              <a:rPr lang="es-ES" altLang="en-US" sz="1400" b="1" dirty="0">
                <a:latin typeface="Arial" charset="0"/>
                <a:cs typeface="Arial" charset="0"/>
              </a:rPr>
              <a:t>. Mater., 15 (2016) 169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92013"/>
              </p:ext>
            </p:extLst>
          </p:nvPr>
        </p:nvGraphicFramePr>
        <p:xfrm>
          <a:off x="-310420" y="840807"/>
          <a:ext cx="4724839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6" name="KGPlot" r:id="rId3" imgW="10325100" imgH="7237476" progId="KGraph_Plot">
                  <p:embed/>
                </p:oleObj>
              </mc:Choice>
              <mc:Fallback>
                <p:oleObj name="KGPlot" r:id="rId3" imgW="10325100" imgH="7237476" progId="KGraph_Plot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0420" y="840807"/>
                        <a:ext cx="4724839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2980906" y="1180596"/>
            <a:ext cx="1484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sz="2000" b="1" dirty="0" err="1"/>
              <a:t>RoomT</a:t>
            </a:r>
            <a:endParaRPr lang="es-ES_tradnl" altLang="en-US" sz="2000" b="1" dirty="0"/>
          </a:p>
          <a:p>
            <a:r>
              <a:rPr lang="es-ES_tradnl" altLang="en-US" sz="2000" b="1" dirty="0">
                <a:solidFill>
                  <a:srgbClr val="0000FF"/>
                </a:solidFill>
              </a:rPr>
              <a:t>75˚C</a:t>
            </a:r>
          </a:p>
          <a:p>
            <a:r>
              <a:rPr lang="es-ES_tradnl" altLang="en-US" sz="2000" b="1" dirty="0">
                <a:solidFill>
                  <a:srgbClr val="FF0000"/>
                </a:solidFill>
              </a:rPr>
              <a:t>100˚C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56176" y="739203"/>
            <a:ext cx="1008112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rgbClr val="CC0000"/>
                </a:solidFill>
                <a:cs typeface="Arial" pitchFamily="34" charset="0"/>
              </a:rPr>
              <a:t>TOYOTA</a:t>
            </a:r>
            <a:endParaRPr lang="es-ES" sz="1600" b="1" dirty="0">
              <a:solidFill>
                <a:srgbClr val="CC0000"/>
              </a:solidFill>
              <a:cs typeface="Arial" pitchFamily="34" charset="0"/>
            </a:endParaRPr>
          </a:p>
        </p:txBody>
      </p:sp>
      <p:pic>
        <p:nvPicPr>
          <p:cNvPr id="15" name="Picture 2" descr="C:\Desktop\Postdoc\SEM\130524\CuCa1_005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342770"/>
            <a:ext cx="2108015" cy="194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01191"/>
              </p:ext>
            </p:extLst>
          </p:nvPr>
        </p:nvGraphicFramePr>
        <p:xfrm>
          <a:off x="4211960" y="925964"/>
          <a:ext cx="4824536" cy="355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7" name="Graph" r:id="rId6" imgW="3814877" imgH="2955341" progId="Origin50.Graph">
                  <p:embed/>
                </p:oleObj>
              </mc:Choice>
              <mc:Fallback>
                <p:oleObj name="Graph" r:id="rId6" imgW="3814877" imgH="2955341" progId="Origin50.Graph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925964"/>
                        <a:ext cx="4824536" cy="3558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9 Rectángulo"/>
          <p:cNvSpPr>
            <a:spLocks noChangeArrowheads="1"/>
          </p:cNvSpPr>
          <p:nvPr/>
        </p:nvSpPr>
        <p:spPr bwMode="auto">
          <a:xfrm>
            <a:off x="4932040" y="328388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altLang="en-US" dirty="0" err="1">
                <a:latin typeface="Arial" charset="0"/>
                <a:cs typeface="Arial" charset="0"/>
              </a:rPr>
              <a:t>After</a:t>
            </a:r>
            <a:r>
              <a:rPr lang="es-ES_tradnl" altLang="en-US" dirty="0">
                <a:latin typeface="Arial" charset="0"/>
                <a:cs typeface="Arial" charset="0"/>
              </a:rPr>
              <a:t> </a:t>
            </a:r>
            <a:r>
              <a:rPr lang="es-ES_tradnl" altLang="en-US" dirty="0" err="1">
                <a:latin typeface="Arial" charset="0"/>
                <a:cs typeface="Arial" charset="0"/>
              </a:rPr>
              <a:t>plating</a:t>
            </a:r>
            <a:endParaRPr lang="es-ES" altLang="en-US" dirty="0">
              <a:latin typeface="Arial" charset="0"/>
              <a:cs typeface="Arial" charset="0"/>
            </a:endParaRPr>
          </a:p>
        </p:txBody>
      </p:sp>
      <p:sp>
        <p:nvSpPr>
          <p:cNvPr id="18" name="20 Rectángulo"/>
          <p:cNvSpPr>
            <a:spLocks noChangeArrowheads="1"/>
          </p:cNvSpPr>
          <p:nvPr/>
        </p:nvSpPr>
        <p:spPr bwMode="auto">
          <a:xfrm>
            <a:off x="4993942" y="1709744"/>
            <a:ext cx="2046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After</a:t>
            </a:r>
            <a:r>
              <a:rPr lang="es-ES_tradnl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stripping</a:t>
            </a:r>
            <a:r>
              <a:rPr lang="es-ES_tradnl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s-ES" alt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09321" y="1363402"/>
            <a:ext cx="129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FTIR</a:t>
            </a:r>
            <a:endParaRPr lang="en-GB" sz="2800" b="1" dirty="0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8318"/>
              </p:ext>
            </p:extLst>
          </p:nvPr>
        </p:nvGraphicFramePr>
        <p:xfrm>
          <a:off x="4788024" y="3940698"/>
          <a:ext cx="4031487" cy="294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8" name="KGPlot" r:id="rId8" imgW="10332720" imgH="7249668" progId="KGraph_Plot">
                  <p:embed/>
                </p:oleObj>
              </mc:Choice>
              <mc:Fallback>
                <p:oleObj name="KGPlot" r:id="rId8" imgW="10332720" imgH="7249668" progId="KGraph_Plot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940698"/>
                        <a:ext cx="4031487" cy="29422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39 CuadroTexto"/>
          <p:cNvSpPr txBox="1"/>
          <p:nvPr/>
        </p:nvSpPr>
        <p:spPr>
          <a:xfrm>
            <a:off x="4571039" y="4195266"/>
            <a:ext cx="38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Electrolyte stability &gt; 4 V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43 Rectángulo"/>
          <p:cNvSpPr>
            <a:spLocks noChangeArrowheads="1"/>
          </p:cNvSpPr>
          <p:nvPr/>
        </p:nvSpPr>
        <p:spPr bwMode="auto">
          <a:xfrm>
            <a:off x="6413470" y="6011136"/>
            <a:ext cx="247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 dirty="0">
                <a:solidFill>
                  <a:srgbClr val="FF0000"/>
                </a:solidFill>
              </a:rPr>
              <a:t>100˚C; 0.2 mV/s</a:t>
            </a:r>
            <a:endParaRPr lang="es-E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BF</a:t>
            </a:r>
            <a:r>
              <a:rPr lang="es-ES" baseline="-25000" dirty="0" smtClean="0"/>
              <a:t>4</a:t>
            </a:r>
            <a:r>
              <a:rPr lang="es-ES" dirty="0" smtClean="0"/>
              <a:t> vs TFSI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electrolytes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2" name="8 Imagen" descr="Fig1_CV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048672" cy="41764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544417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TFSI based electrolyte does not allow for Ca plating?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34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BF</a:t>
            </a:r>
            <a:r>
              <a:rPr lang="es-ES" baseline="-25000" dirty="0" smtClean="0"/>
              <a:t>4</a:t>
            </a:r>
            <a:r>
              <a:rPr lang="es-ES" dirty="0" smtClean="0"/>
              <a:t> vs TFSI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electrolytes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611599" y="3412524"/>
            <a:ext cx="1822529" cy="40219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Ca(TFSI)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52961"/>
            <a:ext cx="2552724" cy="2350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3325284" y="1077450"/>
            <a:ext cx="3006305" cy="40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Pristine Ni particle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013545" y="3354858"/>
            <a:ext cx="2016224" cy="40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en-US" b="1" dirty="0">
                <a:solidFill>
                  <a:srgbClr val="009300"/>
                </a:solidFill>
              </a:rPr>
              <a:t>Ca(BF</a:t>
            </a:r>
            <a:r>
              <a:rPr lang="en-US" b="1" baseline="-25000" dirty="0">
                <a:solidFill>
                  <a:srgbClr val="009300"/>
                </a:solidFill>
              </a:rPr>
              <a:t>4</a:t>
            </a:r>
            <a:r>
              <a:rPr lang="en-US" b="1" dirty="0">
                <a:solidFill>
                  <a:srgbClr val="009300"/>
                </a:solidFill>
              </a:rPr>
              <a:t>)</a:t>
            </a:r>
            <a:r>
              <a:rPr lang="en-US" b="1" baseline="-25000" dirty="0">
                <a:solidFill>
                  <a:srgbClr val="009300"/>
                </a:solidFill>
              </a:rPr>
              <a:t>2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2197870" y="2132856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075930" y="2134990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LSV_CaBF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632" y="1123752"/>
            <a:ext cx="3079768" cy="2377256"/>
          </a:xfrm>
          <a:prstGeom prst="rect">
            <a:avLst/>
          </a:prstGeom>
        </p:spPr>
      </p:pic>
      <p:pic>
        <p:nvPicPr>
          <p:cNvPr id="132097" name="Picture 1" descr="C:\Desktop\All\ERCstarting\PhD\Juan\Results\SEM\JF-9-NiWE_00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398" y="3861047"/>
            <a:ext cx="2520280" cy="2320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76" y="1077450"/>
            <a:ext cx="2552723" cy="2350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70676" y="945664"/>
            <a:ext cx="221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Ni </a:t>
            </a:r>
            <a:r>
              <a:rPr lang="es-ES" sz="3600" b="1" dirty="0" err="1" smtClean="0">
                <a:solidFill>
                  <a:schemeClr val="bg1"/>
                </a:solidFill>
              </a:rPr>
              <a:t>particle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5" name="39 Imagen" descr="Foto-JuanForero.jpg"/>
          <p:cNvPicPr>
            <a:picLocks noChangeAspect="1"/>
          </p:cNvPicPr>
          <p:nvPr/>
        </p:nvPicPr>
        <p:blipFill>
          <a:blip r:embed="rId6" cstate="print"/>
          <a:srcRect l="12464" t="5722" r="9650" b="15894"/>
          <a:stretch>
            <a:fillRect/>
          </a:stretch>
        </p:blipFill>
        <p:spPr>
          <a:xfrm>
            <a:off x="315016" y="1196138"/>
            <a:ext cx="1216168" cy="1548151"/>
          </a:xfrm>
          <a:prstGeom prst="rect">
            <a:avLst/>
          </a:prstGeom>
          <a:ln w="57150">
            <a:solidFill>
              <a:srgbClr val="0066FF"/>
            </a:solidFill>
          </a:ln>
        </p:spPr>
      </p:pic>
      <p:sp>
        <p:nvSpPr>
          <p:cNvPr id="16" name="18 CuadroTexto"/>
          <p:cNvSpPr txBox="1">
            <a:spLocks noChangeArrowheads="1"/>
          </p:cNvSpPr>
          <p:nvPr/>
        </p:nvSpPr>
        <p:spPr bwMode="auto">
          <a:xfrm>
            <a:off x="315016" y="2705007"/>
            <a:ext cx="1172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1800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J. Forero</a:t>
            </a:r>
          </a:p>
          <a:p>
            <a:pPr algn="ctr" eaLnBrk="1" hangingPunct="1"/>
            <a:r>
              <a:rPr lang="es-ES_tradnl" altLang="en-US" sz="1800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Saboya</a:t>
            </a:r>
            <a:endParaRPr lang="es-ES" altLang="en-US" sz="18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17 CuadroTexto"/>
          <p:cNvSpPr txBox="1">
            <a:spLocks noChangeArrowheads="1"/>
          </p:cNvSpPr>
          <p:nvPr/>
        </p:nvSpPr>
        <p:spPr bwMode="auto">
          <a:xfrm>
            <a:off x="4932040" y="6496363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smtClean="0">
                <a:latin typeface="Arial" charset="0"/>
                <a:cs typeface="Arial" charset="0"/>
              </a:rPr>
              <a:t>J. Forero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Saboya, I.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Yousef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 </a:t>
            </a:r>
            <a:r>
              <a:rPr lang="es-ES" altLang="en-US" sz="1400" b="1" dirty="0">
                <a:latin typeface="Arial" charset="0"/>
                <a:cs typeface="Arial" charset="0"/>
              </a:rPr>
              <a:t>et al.,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in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preparation</a:t>
            </a:r>
            <a:endParaRPr lang="es-ES" altLang="en-US" sz="1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BF</a:t>
            </a:r>
            <a:r>
              <a:rPr lang="es-ES" baseline="-25000" dirty="0" smtClean="0"/>
              <a:t>4</a:t>
            </a:r>
            <a:r>
              <a:rPr lang="es-ES" dirty="0" smtClean="0"/>
              <a:t> vs TFSI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electrolytes</a:t>
            </a:r>
            <a:endParaRPr lang="es-E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611599" y="3412524"/>
            <a:ext cx="1822529" cy="40219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Ca(TFSI)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325284" y="1077450"/>
            <a:ext cx="3006305" cy="40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Pristine Ni particle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013545" y="3354858"/>
            <a:ext cx="2016224" cy="40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en-US" b="1" dirty="0">
                <a:solidFill>
                  <a:srgbClr val="009300"/>
                </a:solidFill>
              </a:rPr>
              <a:t>Ca(BF</a:t>
            </a:r>
            <a:r>
              <a:rPr lang="en-US" b="1" baseline="-25000" dirty="0">
                <a:solidFill>
                  <a:srgbClr val="009300"/>
                </a:solidFill>
              </a:rPr>
              <a:t>4</a:t>
            </a:r>
            <a:r>
              <a:rPr lang="en-US" b="1" dirty="0">
                <a:solidFill>
                  <a:srgbClr val="009300"/>
                </a:solidFill>
              </a:rPr>
              <a:t>)</a:t>
            </a:r>
            <a:r>
              <a:rPr lang="en-US" b="1" baseline="-25000" dirty="0">
                <a:solidFill>
                  <a:srgbClr val="009300"/>
                </a:solidFill>
              </a:rPr>
              <a:t>2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2197870" y="2132856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075930" y="2134990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LSV_CaB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194629" cy="1694022"/>
          </a:xfrm>
          <a:prstGeom prst="rect">
            <a:avLst/>
          </a:prstGeom>
        </p:spPr>
      </p:pic>
      <p:pic>
        <p:nvPicPr>
          <p:cNvPr id="1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10" y="3801248"/>
            <a:ext cx="2653086" cy="26530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30" y="3789040"/>
            <a:ext cx="2664296" cy="266429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8" name="17 Conector recto"/>
          <p:cNvCxnSpPr/>
          <p:nvPr/>
        </p:nvCxnSpPr>
        <p:spPr>
          <a:xfrm rot="4200000">
            <a:off x="2507898" y="5089582"/>
            <a:ext cx="295233" cy="1785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4200000">
            <a:off x="2110504" y="5021130"/>
            <a:ext cx="295233" cy="1785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-1200000">
            <a:off x="8064363" y="4406873"/>
            <a:ext cx="295233" cy="178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-1200000">
            <a:off x="8050961" y="4499327"/>
            <a:ext cx="295233" cy="178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866388" y="480491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740352" y="48691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652372" y="4287246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b="1" dirty="0" smtClean="0"/>
              <a:t> Conformal </a:t>
            </a:r>
            <a:r>
              <a:rPr lang="en-US" sz="2000" b="1" dirty="0" err="1" smtClean="0"/>
              <a:t>passivation</a:t>
            </a:r>
            <a:r>
              <a:rPr lang="en-US" sz="2000" b="1" dirty="0" smtClean="0"/>
              <a:t> layers</a:t>
            </a:r>
          </a:p>
          <a:p>
            <a:pPr algn="ctr"/>
            <a:r>
              <a:rPr lang="en-US" sz="2000" b="1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/>
              <a:t> Thinner film with TFSI</a:t>
            </a:r>
          </a:p>
          <a:p>
            <a:pPr algn="ctr"/>
            <a:r>
              <a:rPr lang="en-US" sz="2000" b="1" dirty="0" smtClean="0"/>
              <a:t>(yet fully blocking)</a:t>
            </a:r>
            <a:endParaRPr lang="en-US" sz="2000" b="1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76" y="1077450"/>
            <a:ext cx="2552723" cy="235080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3770676" y="945664"/>
            <a:ext cx="221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Ni </a:t>
            </a:r>
            <a:r>
              <a:rPr lang="es-ES" sz="3600" b="1" dirty="0" err="1" smtClean="0">
                <a:solidFill>
                  <a:schemeClr val="bg1"/>
                </a:solidFill>
              </a:rPr>
              <a:t>particle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7" name="17 CuadroTexto"/>
          <p:cNvSpPr txBox="1">
            <a:spLocks noChangeArrowheads="1"/>
          </p:cNvSpPr>
          <p:nvPr/>
        </p:nvSpPr>
        <p:spPr bwMode="auto">
          <a:xfrm>
            <a:off x="4932040" y="6487127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smtClean="0">
                <a:latin typeface="Arial" charset="0"/>
                <a:cs typeface="Arial" charset="0"/>
              </a:rPr>
              <a:t>J. Forero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Saboya, I.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Yousef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 </a:t>
            </a:r>
            <a:r>
              <a:rPr lang="es-ES" altLang="en-US" sz="1400" b="1" dirty="0">
                <a:latin typeface="Arial" charset="0"/>
                <a:cs typeface="Arial" charset="0"/>
              </a:rPr>
              <a:t>et al.,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in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preparation</a:t>
            </a:r>
            <a:endParaRPr lang="es-ES" altLang="en-US" sz="1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SEI component allowing for Ca plating</a:t>
            </a:r>
            <a:endParaRPr lang="en-GB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620000" y="6292018"/>
            <a:ext cx="432000" cy="5760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04C522D-81D7-4033-A485-1E01C6D5E0E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6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3315"/>
            <a:ext cx="2778766" cy="2214785"/>
          </a:xfrm>
          <a:prstGeom prst="rect">
            <a:avLst/>
          </a:prstGeom>
        </p:spPr>
      </p:pic>
      <p:pic>
        <p:nvPicPr>
          <p:cNvPr id="57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" y="1420929"/>
            <a:ext cx="2778766" cy="2006513"/>
          </a:xfrm>
          <a:prstGeom prst="rect">
            <a:avLst/>
          </a:prstGeom>
        </p:spPr>
      </p:pic>
      <p:sp>
        <p:nvSpPr>
          <p:cNvPr id="58" name="Rectangle 49"/>
          <p:cNvSpPr/>
          <p:nvPr/>
        </p:nvSpPr>
        <p:spPr>
          <a:xfrm>
            <a:off x="432425" y="1511098"/>
            <a:ext cx="619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/>
              </a:rPr>
              <a:t>C 1s</a:t>
            </a:r>
            <a:endParaRPr lang="fr-FR" b="1" dirty="0"/>
          </a:p>
        </p:txBody>
      </p:sp>
      <p:sp>
        <p:nvSpPr>
          <p:cNvPr id="59" name="Rectangle 50"/>
          <p:cNvSpPr/>
          <p:nvPr/>
        </p:nvSpPr>
        <p:spPr>
          <a:xfrm>
            <a:off x="1154054" y="2717269"/>
            <a:ext cx="54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CO</a:t>
            </a:r>
            <a:r>
              <a:rPr lang="en-US" sz="1600" baseline="-25000" dirty="0" smtClean="0">
                <a:sym typeface="Symbol"/>
              </a:rPr>
              <a:t>3</a:t>
            </a:r>
            <a:endParaRPr lang="fr-FR" sz="1600" baseline="-25000" dirty="0"/>
          </a:p>
        </p:txBody>
      </p:sp>
      <p:sp>
        <p:nvSpPr>
          <p:cNvPr id="60" name="Rectangle 51"/>
          <p:cNvSpPr/>
          <p:nvPr/>
        </p:nvSpPr>
        <p:spPr>
          <a:xfrm>
            <a:off x="1529855" y="2633464"/>
            <a:ext cx="662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COO</a:t>
            </a:r>
            <a:endParaRPr lang="fr-FR" sz="1600" baseline="-25000" dirty="0"/>
          </a:p>
        </p:txBody>
      </p:sp>
      <p:sp>
        <p:nvSpPr>
          <p:cNvPr id="61" name="Rectangle 52"/>
          <p:cNvSpPr/>
          <p:nvPr/>
        </p:nvSpPr>
        <p:spPr>
          <a:xfrm>
            <a:off x="1621294" y="1998081"/>
            <a:ext cx="537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C-O</a:t>
            </a:r>
            <a:endParaRPr lang="fr-FR" sz="1600" baseline="-25000" dirty="0"/>
          </a:p>
        </p:txBody>
      </p:sp>
      <p:sp>
        <p:nvSpPr>
          <p:cNvPr id="62" name="Rectangle 53"/>
          <p:cNvSpPr/>
          <p:nvPr/>
        </p:nvSpPr>
        <p:spPr>
          <a:xfrm>
            <a:off x="2226911" y="1505229"/>
            <a:ext cx="955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CH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/CH</a:t>
            </a:r>
            <a:r>
              <a:rPr lang="en-US" sz="1600" baseline="-25000" dirty="0" smtClean="0">
                <a:sym typeface="Symbol"/>
              </a:rPr>
              <a:t>3</a:t>
            </a:r>
            <a:endParaRPr lang="fr-FR" sz="1600" baseline="-25000" dirty="0"/>
          </a:p>
        </p:txBody>
      </p:sp>
      <p:sp>
        <p:nvSpPr>
          <p:cNvPr id="70" name="Rectangle 12"/>
          <p:cNvSpPr/>
          <p:nvPr/>
        </p:nvSpPr>
        <p:spPr>
          <a:xfrm>
            <a:off x="484075" y="3516789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/>
              </a:rPr>
              <a:t>B 1s</a:t>
            </a:r>
            <a:endParaRPr lang="fr-FR" b="1" dirty="0"/>
          </a:p>
        </p:txBody>
      </p:sp>
      <p:sp>
        <p:nvSpPr>
          <p:cNvPr id="71" name="Rectangle 13"/>
          <p:cNvSpPr/>
          <p:nvPr/>
        </p:nvSpPr>
        <p:spPr>
          <a:xfrm>
            <a:off x="1836000" y="3572730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ym typeface="Symbol"/>
              </a:rPr>
              <a:t>B</a:t>
            </a:r>
            <a:r>
              <a:rPr lang="en-US" sz="1600" baseline="-25000" dirty="0" err="1" smtClean="0">
                <a:sym typeface="Symbol"/>
              </a:rPr>
              <a:t>x</a:t>
            </a:r>
            <a:r>
              <a:rPr lang="en-US" sz="1600" dirty="0" err="1" smtClean="0">
                <a:sym typeface="Symbol"/>
              </a:rPr>
              <a:t>O</a:t>
            </a:r>
            <a:r>
              <a:rPr lang="en-US" sz="1600" baseline="-25000" dirty="0" err="1" smtClean="0">
                <a:sym typeface="Symbol"/>
              </a:rPr>
              <a:t>y</a:t>
            </a:r>
            <a:endParaRPr lang="en-US" sz="1600" baseline="-25000" dirty="0" smtClean="0">
              <a:sym typeface="Symbol"/>
            </a:endParaRPr>
          </a:p>
        </p:txBody>
      </p:sp>
      <p:sp>
        <p:nvSpPr>
          <p:cNvPr id="39" name="17 CuadroTexto"/>
          <p:cNvSpPr txBox="1">
            <a:spLocks noChangeArrowheads="1"/>
          </p:cNvSpPr>
          <p:nvPr/>
        </p:nvSpPr>
        <p:spPr bwMode="auto">
          <a:xfrm>
            <a:off x="4932040" y="6487127"/>
            <a:ext cx="4283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s-ES" altLang="en-US" sz="1400" b="1" dirty="0" smtClean="0">
                <a:latin typeface="Arial" charset="0"/>
                <a:cs typeface="Arial" charset="0"/>
              </a:rPr>
              <a:t>J. Forero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Saboya, I.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Yousef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 </a:t>
            </a:r>
            <a:r>
              <a:rPr lang="es-ES" altLang="en-US" sz="1400" b="1" dirty="0">
                <a:latin typeface="Arial" charset="0"/>
                <a:cs typeface="Arial" charset="0"/>
              </a:rPr>
              <a:t>et al., </a:t>
            </a:r>
            <a:r>
              <a:rPr lang="es-ES" altLang="en-US" sz="1400" b="1" dirty="0" smtClean="0">
                <a:latin typeface="Arial" charset="0"/>
                <a:cs typeface="Arial" charset="0"/>
              </a:rPr>
              <a:t>in </a:t>
            </a:r>
            <a:r>
              <a:rPr lang="es-ES" altLang="en-US" sz="1400" b="1" dirty="0" err="1" smtClean="0">
                <a:latin typeface="Arial" charset="0"/>
                <a:cs typeface="Arial" charset="0"/>
              </a:rPr>
              <a:t>preparation</a:t>
            </a:r>
            <a:endParaRPr lang="es-ES" altLang="en-US" sz="14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95726"/>
              </p:ext>
            </p:extLst>
          </p:nvPr>
        </p:nvGraphicFramePr>
        <p:xfrm>
          <a:off x="4095609" y="1701195"/>
          <a:ext cx="498785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609" y="1701195"/>
                        <a:ext cx="4987854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15 CuadroTexto"/>
          <p:cNvSpPr txBox="1"/>
          <p:nvPr/>
        </p:nvSpPr>
        <p:spPr>
          <a:xfrm>
            <a:off x="6300192" y="91046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FTIR</a:t>
            </a:r>
            <a:endParaRPr lang="en-US" sz="3600" b="1" dirty="0"/>
          </a:p>
        </p:txBody>
      </p:sp>
      <p:sp>
        <p:nvSpPr>
          <p:cNvPr id="72" name="Marcador de contenido 2"/>
          <p:cNvSpPr txBox="1">
            <a:spLocks/>
          </p:cNvSpPr>
          <p:nvPr/>
        </p:nvSpPr>
        <p:spPr>
          <a:xfrm>
            <a:off x="5159368" y="3783159"/>
            <a:ext cx="1822529" cy="40219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Ca(TFSI)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Marcador de contenido 2"/>
          <p:cNvSpPr txBox="1">
            <a:spLocks/>
          </p:cNvSpPr>
          <p:nvPr/>
        </p:nvSpPr>
        <p:spPr>
          <a:xfrm>
            <a:off x="5159368" y="2048700"/>
            <a:ext cx="2016224" cy="40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en-US" b="1" dirty="0">
                <a:solidFill>
                  <a:srgbClr val="009300"/>
                </a:solidFill>
              </a:rPr>
              <a:t>Ca(BF</a:t>
            </a:r>
            <a:r>
              <a:rPr lang="en-US" b="1" baseline="-25000" dirty="0">
                <a:solidFill>
                  <a:srgbClr val="009300"/>
                </a:solidFill>
              </a:rPr>
              <a:t>4</a:t>
            </a:r>
            <a:r>
              <a:rPr lang="en-US" b="1" dirty="0">
                <a:solidFill>
                  <a:srgbClr val="009300"/>
                </a:solidFill>
              </a:rPr>
              <a:t>)</a:t>
            </a:r>
            <a:r>
              <a:rPr lang="en-US" b="1" baseline="-25000" dirty="0">
                <a:solidFill>
                  <a:srgbClr val="009300"/>
                </a:solidFill>
              </a:rPr>
              <a:t>2</a:t>
            </a:r>
          </a:p>
        </p:txBody>
      </p:sp>
      <p:sp>
        <p:nvSpPr>
          <p:cNvPr id="74" name="8 CuadroTexto"/>
          <p:cNvSpPr txBox="1"/>
          <p:nvPr/>
        </p:nvSpPr>
        <p:spPr>
          <a:xfrm>
            <a:off x="3182580" y="5842243"/>
            <a:ext cx="369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Presence of borate</a:t>
            </a:r>
            <a:endParaRPr lang="en-US" sz="28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87624" y="98246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XPS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5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FFCCCC"/>
    </a:accent1>
    <a:accent2>
      <a:srgbClr val="B3E1B3"/>
    </a:accent2>
    <a:accent3>
      <a:srgbClr val="D1DBD1"/>
    </a:accent3>
    <a:accent4>
      <a:srgbClr val="2A2A2A"/>
    </a:accent4>
    <a:accent5>
      <a:srgbClr val="FFE2E2"/>
    </a:accent5>
    <a:accent6>
      <a:srgbClr val="A2CCA2"/>
    </a:accent6>
    <a:hlink>
      <a:srgbClr val="BDD7E5"/>
    </a:hlink>
    <a:folHlink>
      <a:srgbClr val="D2AAD2"/>
    </a:folHlink>
  </a:clrScheme>
  <a:fontScheme name="Bonanza.po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FFCCCC"/>
    </a:accent1>
    <a:accent2>
      <a:srgbClr val="B3E1B3"/>
    </a:accent2>
    <a:accent3>
      <a:srgbClr val="D1DBD1"/>
    </a:accent3>
    <a:accent4>
      <a:srgbClr val="2A2A2A"/>
    </a:accent4>
    <a:accent5>
      <a:srgbClr val="FFE2E2"/>
    </a:accent5>
    <a:accent6>
      <a:srgbClr val="A2CCA2"/>
    </a:accent6>
    <a:hlink>
      <a:srgbClr val="BDD7E5"/>
    </a:hlink>
    <a:folHlink>
      <a:srgbClr val="D2AAD2"/>
    </a:folHlink>
  </a:clrScheme>
  <a:fontScheme name="Bonanza.po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11042</TotalTime>
  <Words>797</Words>
  <Application>Microsoft Office PowerPoint</Application>
  <PresentationFormat>Presentación en pantalla (4:3)</PresentationFormat>
  <Paragraphs>242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Lato Light</vt:lpstr>
      <vt:lpstr>Symbol</vt:lpstr>
      <vt:lpstr>Times New Roman</vt:lpstr>
      <vt:lpstr>Titillium</vt:lpstr>
      <vt:lpstr>Tema de Office</vt:lpstr>
      <vt:lpstr>KGPlot</vt:lpstr>
      <vt:lpstr>Graph</vt:lpstr>
      <vt:lpstr>Presentación de PowerPoint</vt:lpstr>
      <vt:lpstr>Beyond Li based technologies</vt:lpstr>
      <vt:lpstr>Interface and interphase </vt:lpstr>
      <vt:lpstr>Multivalent Challenges</vt:lpstr>
      <vt:lpstr>Ca plating with passivation layer (SEI)</vt:lpstr>
      <vt:lpstr>BF4 vs TFSI based electrolytes</vt:lpstr>
      <vt:lpstr>BF4 vs TFSI based electrolytes</vt:lpstr>
      <vt:lpstr>BF4 vs TFSI based electrolytes</vt:lpstr>
      <vt:lpstr>SEI component allowing for Ca plating</vt:lpstr>
      <vt:lpstr>BF4 vs TFSI based electrolytes</vt:lpstr>
      <vt:lpstr>Preliminary work at MIRAS</vt:lpstr>
      <vt:lpstr>Perspectives </vt:lpstr>
      <vt:lpstr>Perspectives </vt:lpstr>
      <vt:lpstr>Presentación de PowerPoint</vt:lpstr>
      <vt:lpstr>Multivalent Challenges</vt:lpstr>
      <vt:lpstr>Interfaces and interphases</vt:lpstr>
      <vt:lpstr>Binding energy and plating kinetics</vt:lpstr>
      <vt:lpstr>Ca plating</vt:lpstr>
      <vt:lpstr>Ca plating !</vt:lpstr>
      <vt:lpstr>Solvation shell – Binding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 May</dc:creator>
  <cp:lastModifiedBy>Alexandre Ponrouch</cp:lastModifiedBy>
  <cp:revision>411</cp:revision>
  <dcterms:created xsi:type="dcterms:W3CDTF">2017-07-18T13:14:44Z</dcterms:created>
  <dcterms:modified xsi:type="dcterms:W3CDTF">2020-02-24T07:55:33Z</dcterms:modified>
</cp:coreProperties>
</file>