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598" r:id="rId2"/>
    <p:sldId id="580" r:id="rId3"/>
    <p:sldId id="581" r:id="rId4"/>
    <p:sldId id="582" r:id="rId5"/>
    <p:sldId id="600" r:id="rId6"/>
    <p:sldId id="551" r:id="rId7"/>
    <p:sldId id="589" r:id="rId8"/>
    <p:sldId id="601" r:id="rId9"/>
    <p:sldId id="553" r:id="rId10"/>
    <p:sldId id="611" r:id="rId11"/>
    <p:sldId id="583" r:id="rId12"/>
    <p:sldId id="557" r:id="rId13"/>
    <p:sldId id="602" r:id="rId14"/>
    <p:sldId id="613" r:id="rId15"/>
    <p:sldId id="608" r:id="rId16"/>
    <p:sldId id="609" r:id="rId17"/>
    <p:sldId id="610" r:id="rId18"/>
    <p:sldId id="615" r:id="rId19"/>
    <p:sldId id="614" r:id="rId20"/>
    <p:sldId id="617" r:id="rId21"/>
    <p:sldId id="620" r:id="rId22"/>
    <p:sldId id="619" r:id="rId23"/>
    <p:sldId id="599" r:id="rId24"/>
    <p:sldId id="616" r:id="rId25"/>
  </p:sldIdLst>
  <p:sldSz cx="9144000" cy="6858000" type="screen4x3"/>
  <p:notesSz cx="6805613" cy="99441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800000"/>
    <a:srgbClr val="A50021"/>
    <a:srgbClr val="0DA311"/>
    <a:srgbClr val="C5C5C5"/>
    <a:srgbClr val="0000FF"/>
    <a:srgbClr val="3366FF"/>
    <a:srgbClr val="FF6600"/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725" autoAdjust="0"/>
    <p:restoredTop sz="89698" autoAdjust="0"/>
  </p:normalViewPr>
  <p:slideViewPr>
    <p:cSldViewPr>
      <p:cViewPr varScale="1">
        <p:scale>
          <a:sx n="103" d="100"/>
          <a:sy n="103" d="100"/>
        </p:scale>
        <p:origin x="22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23384-CBC0-4ED7-9A31-B1D776A43FBA}" type="datetimeFigureOut">
              <a:rPr lang="es-ES" smtClean="0"/>
              <a:t>26/02/2020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B1D05-02D7-47A6-8B43-1FB313CFD1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5928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FC264-CB19-4F1F-A25B-2C193111F25F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08976-A4B2-4DCE-9993-2562F1E74B0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3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But</a:t>
            </a:r>
            <a:r>
              <a:rPr lang="es-ES" dirty="0" smtClean="0"/>
              <a:t>,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</a:t>
            </a:r>
            <a:r>
              <a:rPr lang="es-ES" dirty="0" err="1" smtClean="0"/>
              <a:t>hat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Boron</a:t>
            </a:r>
            <a:r>
              <a:rPr lang="es-ES" dirty="0" smtClean="0"/>
              <a:t> </a:t>
            </a:r>
            <a:r>
              <a:rPr lang="es-ES" dirty="0" err="1" smtClean="0"/>
              <a:t>Neutron</a:t>
            </a:r>
            <a:r>
              <a:rPr lang="es-ES" dirty="0" smtClean="0"/>
              <a:t> Capture </a:t>
            </a:r>
            <a:r>
              <a:rPr lang="es-ES" dirty="0" err="1" smtClean="0"/>
              <a:t>Therapy</a:t>
            </a:r>
            <a:r>
              <a:rPr lang="es-ES" dirty="0" smtClean="0"/>
              <a:t>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BNCT is a bimodal cancer treatment based on the large neutron capture area of 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nucleus. 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captures slow neutrons core produces 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Li, a photon and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particle that can destroy cells (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particle has high kinetic energy, approximately 2.4 MeV).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cancerous tissue, consisting of healthy and cancerous cells, is well irrigated so, tumor tissue gets more nutrients and more drugs. Irradiating the tissue with slow neutrons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mbol" panose="05050102010706020507" pitchFamily="18" charset="2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Symbol" panose="05050102010706020507" pitchFamily="18" charset="2"/>
                <a:ea typeface="+mn-ea"/>
                <a:cs typeface="+mn-cs"/>
              </a:rPr>
              <a:t>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Symbol" panose="05050102010706020507" pitchFamily="18" charset="2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particles are produced that can destroy cancer cells.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successful application of BNCT, a high concentration of boron should be delivered to the tumor cells. The amount of 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needed for effective BNCT is more than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 per gram of tumor.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+mn-lt"/>
              </a:rPr>
              <a:t>Could these MNPs be suitable for BNCT radiation? It was prove that MNPs internalize cells and the amount of Boron 10 was of 26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 per gram of tumor. It seems yes!!</a:t>
            </a:r>
            <a:endParaRPr lang="en-US" sz="1200" dirty="0" smtClean="0">
              <a:latin typeface="+mn-lt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08976-A4B2-4DCE-9993-2562F1E74B0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19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If</a:t>
            </a:r>
            <a:r>
              <a:rPr lang="es-ES" dirty="0" smtClean="0"/>
              <a:t> COSAN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accumulates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nucleous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Does</a:t>
            </a:r>
            <a:r>
              <a:rPr lang="es-ES" baseline="0" dirty="0" smtClean="0"/>
              <a:t> COSAN </a:t>
            </a:r>
            <a:r>
              <a:rPr lang="es-ES" baseline="0" dirty="0" err="1" smtClean="0"/>
              <a:t>interact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DNS?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08976-A4B2-4DCE-9993-2562F1E74B0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29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If</a:t>
            </a:r>
            <a:r>
              <a:rPr lang="es-ES" dirty="0" smtClean="0"/>
              <a:t> COSAN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accumulates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nucleous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Does</a:t>
            </a:r>
            <a:r>
              <a:rPr lang="es-ES" baseline="0" dirty="0" smtClean="0"/>
              <a:t> COSAN </a:t>
            </a:r>
            <a:r>
              <a:rPr lang="es-ES" baseline="0" dirty="0" err="1" smtClean="0"/>
              <a:t>interact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DNS?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08976-A4B2-4DCE-9993-2562F1E74B0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30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group reported in 2011 the unique property of the protonated salt of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cobaltabisdicarbollide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produce monolayer vesicles of about 20 nm of radius in diluted water solutions. When increasing the concentration, vesicles and micelles coexist. The radius of the vesicles increases to 80-890 nm in saline solution.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very important to emphasize that these vesicles are monolayer in contrast with liposomes and natural membranes that are bilayer.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Dihydrogen bond B-H ··· H-C are involved in both monolayers vesicles.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08976-A4B2-4DCE-9993-2562F1E74B0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13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aim was to prepare high Boron content MNPs to act as anticancer drug for dual therapy: Hyperthermia therapy (by the core composition) + BNCT (by the capping molecules).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08976-A4B2-4DCE-9993-2562F1E74B0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94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s-ES" i="0" noProof="0" dirty="0" smtClean="0"/>
              <a:t>In 2011, we demonstrated that COSAN cluster crosses artificial bilayer organic membranes as well as cellular bilayer membranes.</a:t>
            </a:r>
          </a:p>
          <a:p>
            <a:r>
              <a:rPr lang="en-GB" altLang="es-ES" i="0" noProof="0" dirty="0" smtClean="0"/>
              <a:t>We</a:t>
            </a:r>
            <a:r>
              <a:rPr lang="en-GB" altLang="es-ES" i="0" baseline="0" noProof="0" dirty="0" smtClean="0"/>
              <a:t> demonstrated that COSANE cluster accumulates into the cells and we visualized inside living cells by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Raman Microscopy.</a:t>
            </a:r>
            <a:endParaRPr lang="en-GB" altLang="es-ES" i="0" noProof="0" dirty="0" smtClean="0"/>
          </a:p>
        </p:txBody>
      </p:sp>
      <p:sp>
        <p:nvSpPr>
          <p:cNvPr id="778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8E8A7462-16EF-42DE-8DBE-4AB165F8ABE1}" type="slidenum">
              <a:rPr lang="en-US" altLang="es-ES" smtClean="0">
                <a:latin typeface="Calibri" pitchFamily="34" charset="0"/>
              </a:rPr>
              <a:pPr/>
              <a:t>13</a:t>
            </a:fld>
            <a:endParaRPr lang="en-US" altLang="es-E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503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s-ES" i="0" noProof="0" dirty="0" smtClean="0"/>
              <a:t>In 2011, we demonstrated that COSANE</a:t>
            </a:r>
            <a:r>
              <a:rPr lang="en-GB" altLang="es-ES" i="0" baseline="0" noProof="0" dirty="0" smtClean="0"/>
              <a:t> </a:t>
            </a:r>
            <a:r>
              <a:rPr lang="en-GB" altLang="es-ES" i="0" noProof="0" dirty="0" smtClean="0"/>
              <a:t>cluster crosses artificial bilayer organic membranes as well as cellular bilayer membranes.</a:t>
            </a:r>
          </a:p>
          <a:p>
            <a:r>
              <a:rPr lang="en-GB" altLang="es-ES" i="0" noProof="0" dirty="0" smtClean="0"/>
              <a:t>We</a:t>
            </a:r>
            <a:r>
              <a:rPr lang="en-GB" altLang="es-ES" i="0" baseline="0" noProof="0" dirty="0" smtClean="0"/>
              <a:t> demonstrated that COSANE cluster accumulates into the cells and we visualized inside living cells by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Raman Microscopy.</a:t>
            </a:r>
            <a:endParaRPr lang="en-GB" altLang="es-ES" i="0" noProof="0" dirty="0" smtClean="0"/>
          </a:p>
        </p:txBody>
      </p:sp>
      <p:sp>
        <p:nvSpPr>
          <p:cNvPr id="778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8E8A7462-16EF-42DE-8DBE-4AB165F8ABE1}" type="slidenum">
              <a:rPr lang="en-US" altLang="es-ES" smtClean="0">
                <a:latin typeface="Calibri" pitchFamily="34" charset="0"/>
              </a:rPr>
              <a:pPr/>
              <a:t>14</a:t>
            </a:fld>
            <a:endParaRPr lang="en-US" altLang="es-E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503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72050" cy="372903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F5FC5-14B7-4D48-85AC-D8CCEB131B19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6290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2015, we proved that COSAN is cytostatic stopping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cellular division and its effective doses 50 were calculated for several Mammalian, ameba and bacteria cells.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08976-A4B2-4DCE-9993-2562F1E74B0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4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ES" dirty="0" err="1" smtClean="0"/>
              <a:t>Thanks</a:t>
            </a:r>
            <a:r>
              <a:rPr lang="es-ES" altLang="es-ES" dirty="0" smtClean="0"/>
              <a:t> to </a:t>
            </a:r>
            <a:r>
              <a:rPr lang="es-ES" altLang="es-ES" dirty="0" err="1" smtClean="0"/>
              <a:t>all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the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group</a:t>
            </a:r>
            <a:r>
              <a:rPr lang="es-ES" altLang="es-ES" dirty="0" smtClean="0"/>
              <a:t> in </a:t>
            </a:r>
            <a:r>
              <a:rPr lang="es-ES" altLang="es-ES" dirty="0" err="1" smtClean="0"/>
              <a:t>Bellaterra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but</a:t>
            </a:r>
            <a:r>
              <a:rPr lang="es-ES" altLang="es-ES" dirty="0" smtClean="0"/>
              <a:t> </a:t>
            </a:r>
            <a:r>
              <a:rPr lang="es-ES" altLang="es-ES" dirty="0" err="1" smtClean="0"/>
              <a:t>specially</a:t>
            </a:r>
            <a:r>
              <a:rPr lang="es-ES" altLang="es-ES" dirty="0" smtClean="0"/>
              <a:t> to Elena </a:t>
            </a:r>
            <a:r>
              <a:rPr lang="es-ES" altLang="es-ES" dirty="0" err="1" smtClean="0"/>
              <a:t>Oleshkevich</a:t>
            </a:r>
            <a:r>
              <a:rPr lang="es-ES" altLang="es-ES" dirty="0" smtClean="0"/>
              <a:t>, Ms. Isabel Fuentes and Francesc </a:t>
            </a:r>
            <a:r>
              <a:rPr lang="es-ES" altLang="es-ES" dirty="0" err="1" smtClean="0"/>
              <a:t>Teixidor</a:t>
            </a:r>
            <a:r>
              <a:rPr lang="es-ES" altLang="es-ES" dirty="0" smtClean="0"/>
              <a:t>.</a:t>
            </a:r>
          </a:p>
        </p:txBody>
      </p:sp>
      <p:sp>
        <p:nvSpPr>
          <p:cNvPr id="675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7F2C88-24DC-4C2B-BDBA-6A8611B481A4}" type="slidenum">
              <a:rPr lang="en-US" altLang="es-ES" smtClean="0"/>
              <a:pPr/>
              <a:t>22</a:t>
            </a:fld>
            <a:endParaRPr lang="en-US" altLang="es-ES" smtClean="0"/>
          </a:p>
        </p:txBody>
      </p:sp>
    </p:spTree>
    <p:extLst>
      <p:ext uri="{BB962C8B-B14F-4D97-AF65-F5344CB8AC3E}">
        <p14:creationId xmlns:p14="http://schemas.microsoft.com/office/powerpoint/2010/main" val="497431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EF63-0386-4576-B5AB-C4AFC4C409D8}" type="datetimeFigureOut">
              <a:rPr lang="es-ES" smtClean="0"/>
              <a:pPr/>
              <a:t>26/02/2020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8695-AA92-4609-8950-0AC69B35A08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EF63-0386-4576-B5AB-C4AFC4C409D8}" type="datetimeFigureOut">
              <a:rPr lang="es-ES" smtClean="0"/>
              <a:pPr/>
              <a:t>26/02/2020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8695-AA92-4609-8950-0AC69B35A08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EF63-0386-4576-B5AB-C4AFC4C409D8}" type="datetimeFigureOut">
              <a:rPr lang="es-ES" smtClean="0"/>
              <a:pPr/>
              <a:t>26/02/2020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8695-AA92-4609-8950-0AC69B35A08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EF63-0386-4576-B5AB-C4AFC4C409D8}" type="datetimeFigureOut">
              <a:rPr lang="es-ES" smtClean="0"/>
              <a:pPr/>
              <a:t>26/02/2020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8695-AA92-4609-8950-0AC69B35A08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EF63-0386-4576-B5AB-C4AFC4C409D8}" type="datetimeFigureOut">
              <a:rPr lang="es-ES" smtClean="0"/>
              <a:pPr/>
              <a:t>26/02/2020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8695-AA92-4609-8950-0AC69B35A08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EF63-0386-4576-B5AB-C4AFC4C409D8}" type="datetimeFigureOut">
              <a:rPr lang="es-ES" smtClean="0"/>
              <a:pPr/>
              <a:t>26/02/2020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8695-AA92-4609-8950-0AC69B35A08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EF63-0386-4576-B5AB-C4AFC4C409D8}" type="datetimeFigureOut">
              <a:rPr lang="es-ES" smtClean="0"/>
              <a:pPr/>
              <a:t>26/02/2020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8695-AA92-4609-8950-0AC69B35A08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EF63-0386-4576-B5AB-C4AFC4C409D8}" type="datetimeFigureOut">
              <a:rPr lang="es-ES" smtClean="0"/>
              <a:pPr/>
              <a:t>26/02/2020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8695-AA92-4609-8950-0AC69B35A08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EF63-0386-4576-B5AB-C4AFC4C409D8}" type="datetimeFigureOut">
              <a:rPr lang="es-ES" smtClean="0"/>
              <a:pPr/>
              <a:t>26/02/2020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8695-AA92-4609-8950-0AC69B35A08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EF63-0386-4576-B5AB-C4AFC4C409D8}" type="datetimeFigureOut">
              <a:rPr lang="es-ES" smtClean="0"/>
              <a:pPr/>
              <a:t>26/02/2020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8695-AA92-4609-8950-0AC69B35A08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s-E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EF63-0386-4576-B5AB-C4AFC4C409D8}" type="datetimeFigureOut">
              <a:rPr lang="es-ES" smtClean="0"/>
              <a:pPr/>
              <a:t>26/02/2020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8695-AA92-4609-8950-0AC69B35A08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4EF63-0386-4576-B5AB-C4AFC4C409D8}" type="datetimeFigureOut">
              <a:rPr lang="es-ES" smtClean="0"/>
              <a:pPr/>
              <a:t>26/02/2020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08695-AA92-4609-8950-0AC69B35A085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jpeg"/><Relationship Id="rId5" Type="http://schemas.openxmlformats.org/officeDocument/2006/relationships/image" Target="../media/image13.png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4.png"/><Relationship Id="rId12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3.jpeg"/><Relationship Id="rId11" Type="http://schemas.openxmlformats.org/officeDocument/2006/relationships/image" Target="../media/image46.jpeg"/><Relationship Id="rId5" Type="http://schemas.openxmlformats.org/officeDocument/2006/relationships/image" Target="../media/image42.jpeg"/><Relationship Id="rId10" Type="http://schemas.openxmlformats.org/officeDocument/2006/relationships/image" Target="../media/image45.jpeg"/><Relationship Id="rId4" Type="http://schemas.openxmlformats.org/officeDocument/2006/relationships/image" Target="../media/image41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1628800"/>
            <a:ext cx="9144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Boron</a:t>
            </a:r>
            <a:r>
              <a:rPr lang="es-ES" sz="3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s-ES" sz="3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cluster</a:t>
            </a:r>
            <a:r>
              <a:rPr lang="es-ES" sz="3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s-ES" sz="3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presence</a:t>
            </a:r>
            <a:r>
              <a:rPr lang="es-ES" sz="3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in new </a:t>
            </a:r>
            <a:r>
              <a:rPr lang="es-ES" sz="3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materials</a:t>
            </a:r>
            <a:r>
              <a:rPr lang="es-ES" sz="3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s-ES" sz="3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for</a:t>
            </a:r>
            <a:r>
              <a:rPr lang="es-ES" sz="3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s-ES" sz="3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their</a:t>
            </a:r>
            <a:r>
              <a:rPr lang="es-ES" sz="3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use in </a:t>
            </a:r>
            <a:r>
              <a:rPr lang="es-ES" sz="3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p</a:t>
            </a:r>
            <a:r>
              <a:rPr lang="es-ES" sz="3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olymers</a:t>
            </a:r>
            <a:r>
              <a:rPr lang="es-ES" sz="3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, </a:t>
            </a:r>
            <a:r>
              <a:rPr lang="es-ES" sz="3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biopolymers</a:t>
            </a:r>
            <a:r>
              <a:rPr lang="es-ES" sz="3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and medicine</a:t>
            </a:r>
          </a:p>
          <a:p>
            <a:pPr algn="ctr"/>
            <a:endParaRPr lang="es-ES" sz="30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  <a:p>
            <a:pPr algn="ctr"/>
            <a:endParaRPr lang="es-ES" sz="3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s-ES" sz="2600" b="1" dirty="0" smtClean="0">
                <a:solidFill>
                  <a:srgbClr val="A50021"/>
                </a:solidFill>
                <a:latin typeface="+mj-lt"/>
                <a:cs typeface="Arial" panose="020B0604020202020204" pitchFamily="34" charset="0"/>
              </a:rPr>
              <a:t>Prof. Dr. Clara Viñas i </a:t>
            </a:r>
            <a:r>
              <a:rPr lang="es-ES" sz="2600" b="1" dirty="0" err="1" smtClean="0">
                <a:solidFill>
                  <a:srgbClr val="A50021"/>
                </a:solidFill>
                <a:latin typeface="+mj-lt"/>
                <a:cs typeface="Arial" panose="020B0604020202020204" pitchFamily="34" charset="0"/>
              </a:rPr>
              <a:t>Teixidor</a:t>
            </a:r>
            <a:endParaRPr lang="es-ES" sz="2600" b="1" dirty="0">
              <a:solidFill>
                <a:srgbClr val="A50021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s-ES" sz="2600" b="1" dirty="0" err="1" smtClean="0">
                <a:solidFill>
                  <a:srgbClr val="A50021"/>
                </a:solidFill>
                <a:latin typeface="+mj-lt"/>
                <a:cs typeface="Arial" panose="020B0604020202020204" pitchFamily="34" charset="0"/>
              </a:rPr>
              <a:t>Inorganic</a:t>
            </a:r>
            <a:r>
              <a:rPr lang="es-ES" sz="2600" b="1" dirty="0" smtClean="0">
                <a:solidFill>
                  <a:srgbClr val="A5002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s-ES" sz="2600" b="1" dirty="0" err="1" smtClean="0">
                <a:solidFill>
                  <a:srgbClr val="A50021"/>
                </a:solidFill>
                <a:latin typeface="+mj-lt"/>
                <a:cs typeface="Arial" panose="020B0604020202020204" pitchFamily="34" charset="0"/>
              </a:rPr>
              <a:t>Materials</a:t>
            </a:r>
            <a:r>
              <a:rPr lang="es-ES" sz="2600" b="1" dirty="0" smtClean="0">
                <a:solidFill>
                  <a:srgbClr val="A50021"/>
                </a:solidFill>
                <a:latin typeface="+mj-lt"/>
                <a:cs typeface="Arial" panose="020B0604020202020204" pitchFamily="34" charset="0"/>
              </a:rPr>
              <a:t> &amp; </a:t>
            </a:r>
            <a:r>
              <a:rPr lang="es-ES" sz="2600" b="1" dirty="0" err="1" smtClean="0">
                <a:solidFill>
                  <a:srgbClr val="A50021"/>
                </a:solidFill>
                <a:latin typeface="+mj-lt"/>
                <a:cs typeface="Arial" panose="020B0604020202020204" pitchFamily="34" charset="0"/>
              </a:rPr>
              <a:t>Catalysis</a:t>
            </a:r>
            <a:r>
              <a:rPr lang="es-ES" sz="2600" b="1" dirty="0" smtClean="0">
                <a:solidFill>
                  <a:srgbClr val="A5002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s-ES" sz="2600" b="1" dirty="0" err="1" smtClean="0">
                <a:solidFill>
                  <a:srgbClr val="A50021"/>
                </a:solidFill>
                <a:latin typeface="+mj-lt"/>
                <a:cs typeface="Arial" panose="020B0604020202020204" pitchFamily="34" charset="0"/>
              </a:rPr>
              <a:t>Laboratory</a:t>
            </a:r>
            <a:endParaRPr lang="es-ES" sz="2600" b="1" dirty="0">
              <a:solidFill>
                <a:srgbClr val="A5002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531398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ALBA-ICMAB workshop</a:t>
            </a:r>
          </a:p>
          <a:p>
            <a:pPr algn="ctr"/>
            <a:r>
              <a:rPr lang="es-ES" sz="2000" b="1" dirty="0" smtClean="0"/>
              <a:t>Alba </a:t>
            </a:r>
            <a:r>
              <a:rPr lang="es-ES" sz="2000" b="1" dirty="0" err="1" smtClean="0"/>
              <a:t>synchrotron</a:t>
            </a:r>
            <a:endParaRPr lang="es-ES" sz="2000" b="1" dirty="0" smtClean="0"/>
          </a:p>
          <a:p>
            <a:pPr algn="ctr"/>
            <a:r>
              <a:rPr lang="es-ES" sz="2000" b="1" dirty="0" err="1" smtClean="0"/>
              <a:t>February</a:t>
            </a:r>
            <a:r>
              <a:rPr lang="es-ES" sz="2000" b="1" dirty="0" smtClean="0"/>
              <a:t> 24</a:t>
            </a:r>
            <a:r>
              <a:rPr lang="es-ES" sz="2000" b="1" baseline="30000" dirty="0" smtClean="0"/>
              <a:t>th</a:t>
            </a:r>
            <a:r>
              <a:rPr lang="es-ES" sz="2000" b="1" dirty="0" smtClean="0"/>
              <a:t> 2020</a:t>
            </a:r>
            <a:endParaRPr lang="es-ES" sz="2000" b="1" dirty="0"/>
          </a:p>
        </p:txBody>
      </p:sp>
      <p:sp>
        <p:nvSpPr>
          <p:cNvPr id="2" name="1 CuadroTexto"/>
          <p:cNvSpPr txBox="1"/>
          <p:nvPr/>
        </p:nvSpPr>
        <p:spPr>
          <a:xfrm>
            <a:off x="4283968" y="4046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4422760" y="3244334"/>
            <a:ext cx="298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2">
                    <a:lumMod val="90000"/>
                  </a:schemeClr>
                </a:solidFill>
              </a:rPr>
              <a:t>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353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ula 7"/>
          <p:cNvGraphicFramePr>
            <a:graphicFrameLocks noGrp="1"/>
          </p:cNvGraphicFramePr>
          <p:nvPr/>
        </p:nvGraphicFramePr>
        <p:xfrm>
          <a:off x="5292725" y="2946400"/>
          <a:ext cx="936625" cy="11287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287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a-ES" sz="6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Batang"/>
                        </a:rPr>
                        <a:t>vs</a:t>
                      </a:r>
                      <a:endParaRPr lang="ca-ES" sz="6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Batang"/>
                      </a:endParaRPr>
                    </a:p>
                  </a:txBody>
                  <a:tcPr marL="89585" marR="8958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5304" name="Títol 1"/>
          <p:cNvSpPr>
            <a:spLocks noGrp="1"/>
          </p:cNvSpPr>
          <p:nvPr>
            <p:ph type="title"/>
          </p:nvPr>
        </p:nvSpPr>
        <p:spPr>
          <a:xfrm>
            <a:off x="-252536" y="116632"/>
            <a:ext cx="9756576" cy="581025"/>
          </a:xfrm>
        </p:spPr>
        <p:txBody>
          <a:bodyPr>
            <a:normAutofit fontScale="90000"/>
          </a:bodyPr>
          <a:lstStyle/>
          <a:p>
            <a:r>
              <a:rPr lang="ca-ES" altLang="es-ES" sz="3600" b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Interaction</a:t>
            </a:r>
            <a:r>
              <a:rPr lang="ca-ES" altLang="es-ES" sz="36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ca-ES" altLang="es-ES" sz="3600" b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between</a:t>
            </a:r>
            <a:r>
              <a:rPr lang="ca-ES" altLang="es-ES" sz="36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ca-ES" altLang="es-ES" sz="3600" b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CoSAN</a:t>
            </a:r>
            <a:r>
              <a:rPr lang="ca-ES" altLang="es-ES" sz="36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ca-ES" altLang="es-ES" sz="3600" b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vesicles</a:t>
            </a:r>
            <a:r>
              <a:rPr lang="ca-ES" altLang="es-ES" sz="36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ca-ES" altLang="es-ES" sz="3600" b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and</a:t>
            </a:r>
            <a:r>
              <a:rPr lang="ca-ES" altLang="es-ES" sz="3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ca-ES" altLang="es-ES" sz="36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membranes?</a:t>
            </a:r>
          </a:p>
        </p:txBody>
      </p:sp>
      <p:graphicFrame>
        <p:nvGraphicFramePr>
          <p:cNvPr id="55306" name="Object 3"/>
          <p:cNvGraphicFramePr>
            <a:graphicFrameLocks noChangeAspect="1"/>
          </p:cNvGraphicFramePr>
          <p:nvPr/>
        </p:nvGraphicFramePr>
        <p:xfrm>
          <a:off x="6797675" y="1819275"/>
          <a:ext cx="1303338" cy="333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325" name="CS ChemDraw Drawing" r:id="rId3" imgW="503980" imgH="1288933" progId="ChemDraw.Document.6.0">
                  <p:embed/>
                </p:oleObj>
              </mc:Choice>
              <mc:Fallback>
                <p:oleObj name="CS ChemDraw Drawing" r:id="rId3" imgW="503980" imgH="1288933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7675" y="1819275"/>
                        <a:ext cx="1303338" cy="3338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1 Imagen" descr="http://onlinelibrary.wiley.com/store/10.1002/anie.201102614/asset/image_m/mcontent.gif?v=1&amp;s=8f9f092c040044c62197efab6ebb618e5b25388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" t="25538" r="35916" b="16129"/>
          <a:stretch/>
        </p:blipFill>
        <p:spPr bwMode="auto">
          <a:xfrm>
            <a:off x="863588" y="1124744"/>
            <a:ext cx="3960440" cy="47525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3" descr="C:\Users\Màrius\Desktop\interrogant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92D050">
                <a:tint val="45000"/>
                <a:satMod val="400000"/>
              </a:srgbClr>
            </a:duotone>
            <a:extLst/>
          </a:blip>
          <a:srcRect/>
          <a:stretch>
            <a:fillRect/>
          </a:stretch>
        </p:blipFill>
        <p:spPr bwMode="auto">
          <a:xfrm>
            <a:off x="2843808" y="1340768"/>
            <a:ext cx="3672408" cy="396044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44730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7379" y="6218238"/>
            <a:ext cx="9001125" cy="523875"/>
          </a:xfrm>
          <a:prstGeom prst="rect">
            <a:avLst/>
          </a:prstGeom>
          <a:solidFill>
            <a:srgbClr val="EDEDED"/>
          </a:solidFill>
          <a:ln w="28575">
            <a:solidFill>
              <a:srgbClr val="33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C. Verdiá-Báguena, A. Alcaraz, V. M. Aguilella, A. M. Cioran, S. Tachikawa, H. Nakamura, F. Teixidor and C. Viñas, Chem. Commun., 2014, 50, 6700-6703.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5941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cs typeface="Arial" charset="0"/>
              </a:rPr>
              <a:t>Interaction </a:t>
            </a:r>
            <a:r>
              <a:rPr lang="en-US" sz="3200" b="1" dirty="0">
                <a:solidFill>
                  <a:schemeClr val="bg1"/>
                </a:solidFill>
                <a:cs typeface="Arial" charset="0"/>
              </a:rPr>
              <a:t>between COSAN vesicles and </a:t>
            </a:r>
            <a:r>
              <a:rPr lang="en-US" sz="3200" b="1" dirty="0" smtClean="0">
                <a:solidFill>
                  <a:schemeClr val="bg1"/>
                </a:solidFill>
                <a:cs typeface="Arial" charset="0"/>
              </a:rPr>
              <a:t>membranes</a:t>
            </a:r>
            <a:endParaRPr lang="es-ES" sz="3200" dirty="0">
              <a:solidFill>
                <a:schemeClr val="bg1"/>
              </a:solidFill>
            </a:endParaRPr>
          </a:p>
        </p:txBody>
      </p:sp>
      <p:pic>
        <p:nvPicPr>
          <p:cNvPr id="23" name="Picture 2" descr="Z:\DOCUMENTOS\articles\Aguilella\revissió\TO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40" y="2060848"/>
            <a:ext cx="9121544" cy="344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07504" y="1081871"/>
            <a:ext cx="8967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err="1">
                <a:solidFill>
                  <a:srgbClr val="800000"/>
                </a:solidFill>
                <a:latin typeface="Arial" charset="0"/>
                <a:cs typeface="Arial" charset="0"/>
              </a:rPr>
              <a:t>First</a:t>
            </a:r>
            <a:r>
              <a:rPr lang="es-ES" sz="2000" b="1" dirty="0">
                <a:solidFill>
                  <a:srgbClr val="800000"/>
                </a:solidFill>
                <a:latin typeface="Arial" charset="0"/>
                <a:cs typeface="Arial" charset="0"/>
              </a:rPr>
              <a:t> </a:t>
            </a:r>
            <a:r>
              <a:rPr lang="es-ES" sz="2000" b="1" dirty="0" err="1" smtClean="0">
                <a:solidFill>
                  <a:srgbClr val="800000"/>
                </a:solidFill>
                <a:latin typeface="Arial" charset="0"/>
                <a:cs typeface="Arial" charset="0"/>
              </a:rPr>
              <a:t>focus</a:t>
            </a:r>
            <a:r>
              <a:rPr lang="es-ES" sz="2000" b="1" dirty="0" smtClean="0">
                <a:solidFill>
                  <a:srgbClr val="800000"/>
                </a:solidFill>
                <a:latin typeface="Arial" charset="0"/>
                <a:cs typeface="Arial" charset="0"/>
              </a:rPr>
              <a:t>:</a:t>
            </a:r>
            <a:r>
              <a:rPr lang="es-ES" sz="2000" b="1" i="1" dirty="0">
                <a:solidFill>
                  <a:srgbClr val="800000"/>
                </a:solidFill>
                <a:latin typeface="Arial" charset="0"/>
                <a:cs typeface="Arial" charset="0"/>
              </a:rPr>
              <a:t> “in vitro”</a:t>
            </a:r>
            <a:r>
              <a:rPr lang="es-ES" sz="2000" b="1" dirty="0">
                <a:solidFill>
                  <a:srgbClr val="800000"/>
                </a:solidFill>
                <a:latin typeface="Arial" charset="0"/>
                <a:cs typeface="Arial" charset="0"/>
              </a:rPr>
              <a:t> </a:t>
            </a:r>
            <a:r>
              <a:rPr lang="es-ES" sz="2000" b="1" dirty="0" err="1">
                <a:solidFill>
                  <a:srgbClr val="800000"/>
                </a:solidFill>
                <a:latin typeface="Arial" charset="0"/>
                <a:cs typeface="Arial" charset="0"/>
              </a:rPr>
              <a:t>interaction</a:t>
            </a:r>
            <a:r>
              <a:rPr lang="es-ES" sz="2000" b="1" dirty="0">
                <a:solidFill>
                  <a:srgbClr val="800000"/>
                </a:solidFill>
                <a:latin typeface="Arial" charset="0"/>
                <a:cs typeface="Arial" charset="0"/>
              </a:rPr>
              <a:t> </a:t>
            </a:r>
            <a:r>
              <a:rPr lang="es-ES" sz="2000" b="1" dirty="0" err="1">
                <a:solidFill>
                  <a:srgbClr val="800000"/>
                </a:solidFill>
                <a:latin typeface="Arial" charset="0"/>
                <a:cs typeface="Arial" charset="0"/>
              </a:rPr>
              <a:t>between</a:t>
            </a:r>
            <a:r>
              <a:rPr lang="es-ES" sz="2000" b="1" dirty="0">
                <a:solidFill>
                  <a:srgbClr val="800000"/>
                </a:solidFill>
                <a:latin typeface="Arial" charset="0"/>
                <a:cs typeface="Arial" charset="0"/>
              </a:rPr>
              <a:t> </a:t>
            </a:r>
            <a:r>
              <a:rPr lang="es-ES" sz="2000" b="1" dirty="0" err="1" smtClean="0">
                <a:solidFill>
                  <a:srgbClr val="800000"/>
                </a:solidFill>
                <a:latin typeface="Arial" charset="0"/>
                <a:cs typeface="Arial" charset="0"/>
              </a:rPr>
              <a:t>lipidic</a:t>
            </a:r>
            <a:r>
              <a:rPr lang="es-ES" sz="2000" b="1" dirty="0" smtClean="0">
                <a:solidFill>
                  <a:srgbClr val="800000"/>
                </a:solidFill>
                <a:latin typeface="Arial" charset="0"/>
                <a:cs typeface="Arial" charset="0"/>
              </a:rPr>
              <a:t> </a:t>
            </a:r>
            <a:r>
              <a:rPr lang="es-ES" sz="2000" b="1" dirty="0" err="1" smtClean="0">
                <a:solidFill>
                  <a:srgbClr val="800000"/>
                </a:solidFill>
                <a:latin typeface="Arial" charset="0"/>
                <a:cs typeface="Arial" charset="0"/>
              </a:rPr>
              <a:t>membrane</a:t>
            </a:r>
            <a:r>
              <a:rPr lang="es-ES" sz="2000" b="1" dirty="0" smtClean="0">
                <a:solidFill>
                  <a:srgbClr val="800000"/>
                </a:solidFill>
                <a:latin typeface="Arial" charset="0"/>
                <a:cs typeface="Arial" charset="0"/>
              </a:rPr>
              <a:t> and </a:t>
            </a:r>
            <a:r>
              <a:rPr lang="es-ES" sz="2000" b="1" dirty="0" err="1">
                <a:solidFill>
                  <a:srgbClr val="800000"/>
                </a:solidFill>
                <a:latin typeface="Arial" charset="0"/>
                <a:cs typeface="Arial" charset="0"/>
              </a:rPr>
              <a:t>CoSAN</a:t>
            </a:r>
            <a:r>
              <a:rPr lang="es-ES" sz="2000" b="1" dirty="0">
                <a:solidFill>
                  <a:srgbClr val="800000"/>
                </a:solidFill>
                <a:latin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163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4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0" r="52332"/>
          <a:stretch>
            <a:fillRect/>
          </a:stretch>
        </p:blipFill>
        <p:spPr bwMode="auto">
          <a:xfrm>
            <a:off x="395536" y="969334"/>
            <a:ext cx="236570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7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8" t="10567"/>
          <a:stretch>
            <a:fillRect/>
          </a:stretch>
        </p:blipFill>
        <p:spPr bwMode="auto">
          <a:xfrm>
            <a:off x="388286" y="3574048"/>
            <a:ext cx="2372958" cy="238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71438" y="6218238"/>
            <a:ext cx="9001125" cy="523875"/>
          </a:xfrm>
          <a:prstGeom prst="rect">
            <a:avLst/>
          </a:prstGeom>
          <a:solidFill>
            <a:srgbClr val="EDEDED"/>
          </a:solidFill>
          <a:ln w="28575">
            <a:solidFill>
              <a:srgbClr val="33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C. 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Verdiá-Báguena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, A. 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Alcaraz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, V. M. 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Aguilella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, A. M. Cioran, S. Tachikawa, H. Nakamura, F. 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Teixidor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 and C. 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Viñas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, </a:t>
            </a:r>
            <a:r>
              <a:rPr lang="fr-FR" altLang="es-ES" sz="1400" b="1" i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Chem</a:t>
            </a:r>
            <a:r>
              <a:rPr lang="fr-FR" altLang="es-ES" sz="1400" b="1" i="1" dirty="0">
                <a:solidFill>
                  <a:srgbClr val="0000CC"/>
                </a:solidFill>
                <a:latin typeface="Comic Sans MS" panose="030F0702030302020204" pitchFamily="66" charset="0"/>
              </a:rPr>
              <a:t>. Commun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., 2014, 50, 6700-6703.</a:t>
            </a:r>
          </a:p>
        </p:txBody>
      </p:sp>
      <p:pic>
        <p:nvPicPr>
          <p:cNvPr id="19" name="Picture 2" descr="Macintosh HD:Users:Adrian laptop:Desktop:Boron project:Boron-Nature:AC submission:nano_fi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t="4716"/>
          <a:stretch>
            <a:fillRect/>
          </a:stretch>
        </p:blipFill>
        <p:spPr bwMode="auto">
          <a:xfrm>
            <a:off x="4498253" y="939720"/>
            <a:ext cx="4174136" cy="515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ángulo 22"/>
          <p:cNvSpPr/>
          <p:nvPr/>
        </p:nvSpPr>
        <p:spPr>
          <a:xfrm>
            <a:off x="0" y="22057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Visualisation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of the interaction between COSAN vesicles and liposomes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030866" y="2968857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s-E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CryoTEM</a:t>
            </a:r>
            <a:endParaRPr lang="en-US" altLang="es-E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686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AutoShape 8" descr="data:image/png;base64,iVBORw0KGgoAAAANSUhEUgAAAXAAAACJCAMAAAACLZNoAAAA8FBMVEX///+vBx+8vb+rAACtABO5uryuABvDZmyuABrGZl78/Pz4+PitAACuABioAADIycvW19js7O3Q0dL09PV1dXfe3+DBwsTeqKG4MCusABCsAAve3t/m5ud7fH5ra21XV1r46uWqqqtmZmiurq+MjI2CgoSenp+QkJJLSk1eXV/mwLvKdXLVlJDqycQ8Oz7itbD35uDx2ta+TEvBWVfkvLgyMTS7QUDIcXK6OTK+VFy3JhnQhoPYm5fIbGlQUFO2LS/MgIO4O0C2MTgODBM3NzofHSK0ISfAVFPUjYa6RUy4LCXKeXu8QTvUlprFXVS8TVSsfseHAAARJ0lEQVR4nO2cC3vaOBaGFRtTamFLlrBTbEPMNUAgQJKm3SYk024n7bSd3f//b/ZIBmyMDUnaJJ199D5ThtiWLH86Ojq6GIQUCoVCoVAoFAqFQqFQKBQKhUKhUCgUCoVCoVAoFAqFQqFQKBQKhUKhUCgUCoVCoVAoEOI476hpJt8pp+Fzleb/npASihDmUlFOkePExxnDZKm5aRgGM4sySDBnF+N3lx+qum1Xqx9+LMaH8+heZcDzwz++fKtWbZHw29n361FUfDvzcJNcc0lyno4XP/w45w9n78bTexbp6XANTfNcqhniEbHBmBYfZ4ZmuOIQ4p4GkD35mBeLT1Xdr1sHSyolX9dLf11dRHtSXizudN23yst0Zavu69VPi2lBusi29QTbLs4+mp7fQs6lyjpnUSTrv19H97CepyJWUzM1A+wcBaCyweMT8JUh5BBEoEq05dEiJq9tvbSSLI1V1+0343lhwmhczU1YKen2h9x05mRcWl/mjycFFm5enBUVydfty+vZPQX61WAq5QSDFoIT8R2eQPgXaggLp4YrD7JdmVx81Es5T7ai7OufriOEvm6nHFf9nek+inRb/GfVjKx/FRXp8Fa3inM+sGz9L3BG5vWDxPolgG0LPT1iQjcJ6huesO4ABNbgG1QEIeDCpXcpYL772VYPuHhnn2ynzDPBdDpd//H337eZhK9X1Vt6lV+kSWlfxjLr7+f2CyjOieZRZjAahpS7BsMmgxog0FW6jhuK74yxHUHK1X65Y3HqesZDjKr3SWn5vn61mXCP4Pjdfrkl9ZK121M+BSZxRVzigrwBpgH4aumzNWpqJHQDrhkgtlOYPLrUt56jbFXyHljPWNNkS5aChOVq5qa7BZ/fbbspyDlPcXv0s/I9AvAYnokw9JYhMz3w4LIX1cLACB2HGwaFEKYwRJkfbDjvcknXq6U3Zz/eVG3d31TPutxMOqumTlegI6t+e3N2+c2HGCTT1+mHmbvuFHyy2W7K9TjnHx+gSPXNjOuvf4F+D0WEKeA0DOHJDScAwWUnSaEiUOh68MUzDILzA6l5Pf1wJd1aTOdYDJlMHF2M39f1ekq2jEP5klRVXb8dj6I4ocknh6/Lup9IY33K3nyX4BvtBtQ+OJnOlkWaXVzd+qnaLJeiX6PhQwik/9A8ArYM3iM0HPAuoLCJIHTBcJKuKiCH6CCld6m6mGTPj04sfdmW9fHmuZGdVMXJVvg3v7pbJTzQt9r9DsE32k3d38o5ulhUV1ViT/ep8xQEmgy9IUJhnsFDg5oGDUIRqUjvwhjyZB+ax1lipGX9PDeyxdNb6eQr37Jp13VVzdaTxLyIE265IrRLcPMuMYGKfhLlFuk6jmFKZ7kP9eQ4hK7GDkSOfGJjhggxRAwjBhGMlmvfaJz0l5ZV3P0cikacdShRda13YcqpdFjZlGiX4CdJf1m6LR5uXYPiZT8qPP88OJTKAb0MSbAc7LgwNoBhUL4DT7Xe0l20I+OZXvYzgR0arSqr/Kk4YQT2Wl9sHy8UfJKYQP1yV8Q3sbeCpmcGRpzQZ8qQ0BM9jBjxe8hxpfHnR4WJQ7E+RTszP9TvsnU2XpmitathR6VyNSfrQsHv1sHfPn/xXd/2VM+FE1AnNDToG7FJOcQkVLhz8NsGd1gAYtNcDz5Per3qnomJib3lpr+v4pfyVl2k+Wpnm4agSPB1szmoHOycRETowi52OE8LDO0FRDhtzGEE74kDYN6YEceB/8DqPUa2y79YG7i+t7fffriTdcC4FWVvJKznCVck+JekI94r50vpHU9YieEkGLXDQxZiGSga3GSO47oh5yJC97aS4YOVB7e+POKuX5Pe7eHOtEDw2bojrmdnbX4jnFhfB3ETMU44i2uAIE4ZJtBhcnnB1mRK0j/lhBH7OUzNCOh3D5wsLRA8yVOPHlGkZ0ITA55lKGhCDEjlkoQ44BLGkRZ4wuOwrX5zbaKV94+57Tw9BVP27Q+vrg5H8/k8ivY4X0GB4GsnV8qJbH4bQgcLYQHTkUGgtPnldCzGQmvHyenX1gMX/1HhlZmZLymX6rauV6u+dffp8svi+qJoYUFQIPjao+gXjynSc+JgzhgJ5CwsX/oY7IQa9QwvADdjbC9ArH3wozxKutfcpFyuWHIpzH7z7jDKT5svuLkOm/JCyd8JJ/AIIi4POHUCRFg8u2IEgUEcDhGjXBOimXFE8nSPm1KebU/rZqUv6dXz3GF/vuBrL1W+vYdbeklCOVNImWZorsE92WlqMKLnjkaIR3Acx2wG47OV4OVvj3y6w72KC0Xts5z+NF/wdTdu/fdxJXo24kDFC8ViGnxx5CeoTBwtcBzGXWN7vjARfGvy9L4s7qP4Qam6HeXvE7xwpfM3wfWEop7JiJyJhWAlnrPVNO5QBj2qcDLeZiieCH776D0HJ/daCStvrzv+0wVHYtBjyKW0ZUTIZSwI40/wz8JFY54NxH/epQCj9Wz5TvSsI/+nuxQQlGjMNUjsvY1ATF4xE2GITogXuxKc6Rrxz3aaMYefdH/XDou4TquZRrSv07z7zTvNGMLkEEgo7oVI9JeEhGKPSv5cYRL05gYS92Y+PhfLmH7JqpTLBS4mO92SL3j0jwkLBdh1KYOxJZX+29AIE/tUHEqIky/4+5U4/jj3/AMwo8n078XZ5e1dpe5Xq3p6w1zsIz5uJigY+KwF3z+b9vI4HYe7iLrucpXToAKoBMfbnkcRvFvPr2YXz34CHM1m8/nF9fcv/sZerozJFgj+ftUhlM5/XZGeBE4ZhSG8B0MgGNJr6yDQ8bDjecTIs/HUTNHP+ZR88GSRimEytygQ/Go9+t2xw/O3QMyAuwH0lcwFa2bx7KEghHGPRnOXkJO50JxV3i0mZw/vx+Z3a8UzPqJA8GQC8z6zVxf/eXCJfhXO0qRhjAOxCdeSzbImEWcCLU+tZNl95xJCzDR35WYPyQKOvXmHAsHN26SG9re6a3t/sZ8IT8aCDgm5iLs9uScoFlzueivYdjVNBor7l6umes41h/ts7IGCp1Y1cpdCNxn7LzVrjjtyDxAzGRXxLuGUeMuBPAlJ8U7ltU85KB/sWUCIrHKO47nT95Qs6Sbu5VJQlNq3cblnADz3yy82bW6a1OOUEzcQf8WfZLk/mRuFW/FTJm7Vd9r4SAwot1bSLvQ9K2GzokWlwlX71E6Z3Ts34sK/3Lw5WAOFMFxaONI8wgK8mjpxi3fOpjdeVYsd4nw5S5VtwZfWgX4e5aVYkixT1zcvKxTcvE2mCqxSsZyTL7JI5crLvHsiX1gLXBzG3lp4dMPbXjbeItk9Jba6XeYb+eT1KqLORMcypihVr6KiUi3WA5lsXF288yq1E0jsvsstkjk6W21p39qf9AyYEIMz8Y6aEyx3WK1WlRMCxhjL8SzT9ASrZZ9l34PCk6tbO2kGmy14qZpfXUxy7Mw8TO3yzm5r2bGZ8zpdpJJ+PsoEWNHkpJJ6g+CRy1U/AxbdI09Ndq+2SSRHpFd38sabG493YOmls+tJ/MYfno/GZwfpXcdiCSf19ImDLukHr6cbvS4eXZVTw56tXVS7tiufbBSppJe/HI6iONf5xdWltblH/D5jiF8M9lzXMeNIJGQBl+s/8SqyQ5b7OjEOg+11e8G1nX68g7Jl67ZeBez0m4AxFd1OvVaVXtMsl3S7ev7H9XQ6vR7/8eq9vqFKxYoyd925If8kWyQdMi8okqW/wJZlUJPQ2GNrNCTEiwUnrgeDfWnnAYw2ed7KPRIj/Pu94QPPdns4TSw87f+XF9R9HSTx65n1fGt7F9XuV06+3vMNHyjS2XT6AjO5GPpKacoQiDsIxxtRPOKaiMRvfHMCY/6i1PNbe/+jgXV/3NyVPN7xuuAG9buHbFeWjCoFOwIychd0808OuJFlj0gdGadgQNgzJ0vHHVJU/CIyvrL3LSGU7DeZTeC4Kqx5vyVW7LzAcd9rg9FiX5HKJfvsKebc7gVhnmuamDvUo156L7jLCAkcEN8Ep7Kj6c0W1R3alf28zQ6jCzS72rfCBm4oN5be+54mmp/rO6y8ovvvXm4zJ2JOCIEhoy6YOQkI+BGHczhGSIiwE8hzzs43kdH8qqrX88SzfPvDuHDcjw9v7Ww/lk76Y5rbcUTrSapy8XByfrL1NlycxLLt29z3m5+NMFh/FbqaoDUQCvmT590tODA6Eb9tUEpUL5d83b/c8Zq9ZD7+WIee0toMH6H/9D8WJMXfdKu8wtI/REVZmxeL280iid9bgMj1pV6zX8NYyDHm4oc8Ni2KE+YIV8Jdr3iAnzAbfX0X/1SG+LWMN6/Gk+g+t4/m13+cfVsmg4T+e4gQi5Pib2/SFAuOxA+KTMev3ovfE5E5v393zyI9NVj4FOlSts4IP04e+PM00Wz2qGAL0s2ixyTcz+yRRVIoFAqFQqF4SlrB/muekc7R6aC5d2CT0L85HfQecH0Gc5gT0//8Uhc5GgzaXm7sh7s/nfuvpF+D+JtCmVrtWs1BXluU0OS1WvOY92uNRhuLnUIorNXaLXG90RMfLuvDwPQY9RqNGsNN+OxQuLjhOHC6H+cEf/eEAl04S1AAfzbFNPARpm3Q/JjXQrG8RMRxl9cazT5tN2qNNhNlaTaP4awm7uVAUfoOO0Zmt9kU53qrOzeaSIMkIlMygCzDBuoYGPKrtWgT/u5Bho3GUdBHx+LisGdCxrUaGIvbhIcO2o34kZ4V/Hb5pXsMJf6MvVN4pjZqij1vqAefYuLQM8w/4fn7wlQ6Dc5FaUFw3kBHcHaAjpBYqxMZNM0a6sGp4K1JDBjEwjHIDZlt5ojEXAoeDmpwP9SCp21yzxB3H8AZA241QKZzgxpwRtRo88ZB/DNI1+K0h448ISxqnWoIwZ3F3nW3LWePIf2y2XQ64nZQmFO4RROZ/AZhfoR6XPwC4xHqCjOBzPtDA5mncKHxzHLD7QfLL5/j8noe6NVE3V7Hc6ESWtIEPA0eBLgRBttqD4cDuhR8qBHtCH3u9BmiTUL6fdxAN+LSlsG6hPTEAzXhH+05w05f+lIQvNPvoa6JT1HYg4bQ6XPU63Y8MZ6FtKDPIK4a2oeWF98Z2mAo8kE1txUOmBC83zKg9C1DzvgMlk4Jrh50WgyxDlgHaI7BFvAQbKAF5T1Cp/FVZlPc6KjfIS/wI2Nvpd8Ll4K3wOCaBpSUesYR7WquXJpYCT7AS3dLm+FScI/AAw/CwIVjrNcTx2QVghBd1paploI3QirNEARvoW7r2ETHpAeepx8yLO9346YE79VqqNnv/NtMBK+J/zeCVmieumDvTJQNM6MlTPpGltMVgg9D6iLWgmbSkJlJwZnLUoJ3atopE7soO4Pn3yihfQ5M3h+g42PhCDC4a3Q0QD0wtwbrhqJ1Bqiv4c9gncfCK/R6ocm7/XAoVERDWWDhUrhwKQMHLLwHX+hn4VLwqTgtmv2QOsK7LF0KNJsanMJvG8JdieOgPKrRleDCpQQ3vBkE/b75NkBmgwQgMVzp3aBWiBzwe0dYyA0XhqJF0T8Z5safHAQX9cuZvEVi4XFVy4ekQ3QTUHJkig5m8Pwmjmjtpg3mijrNIZRLGFQwxKzbbnZQF7qYJmm0obdxeuIAEj9d07wR3zptcbno/pAzrNVqfQLVocmG34pzEr4S/plwEqKaAC4SnSZuO8I9c+GDh5CP0Rb3oN1hE/Tk0EW7Nejb2u1jfgxXh23s9IY1DZEeMo/hKLQLqJdOF0HRak3cqQ17cmotbAyHxxz6BS4Kc0yEs4ZbOE0TBQ1wREh2MFDqdpd7ou6bjPSOao+PthQKhUKhUCgUCoVCoVAoFAqFQqFQKBQKhUKhUCgUCoVCoVAoFAqFQqFQKBSKNP8Du1JmVxWQ0Ug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37892" name="AutoShape 10" descr="data:image/png;base64,iVBORw0KGgoAAAANSUhEUgAAAXAAAACJCAMAAAACLZNoAAAA8FBMVEX///+vBx+8vb+rAACtABO5uryuABvDZmyuABrGZl78/Pz4+PitAACuABioAADIycvW19js7O3Q0dL09PV1dXfe3+DBwsTeqKG4MCusABCsAAve3t/m5ud7fH5ra21XV1r46uWqqqtmZmiurq+MjI2CgoSenp+QkJJLSk1eXV/mwLvKdXLVlJDqycQ8Oz7itbD35uDx2ta+TEvBWVfkvLgyMTS7QUDIcXK6OTK+VFy3JhnQhoPYm5fIbGlQUFO2LS/MgIO4O0C2MTgODBM3NzofHSK0ISfAVFPUjYa6RUy4LCXKeXu8QTvUlprFXVS8TVSsfseHAAARJ0lEQVR4nO2cC3vaOBaGFRtTamFLlrBTbEPMNUAgQJKm3SYk024n7bSd3f//b/ZIBmyMDUnaJJ199D5ThtiWLH86Ojq6GIQUCoVCoVAoFAqFQqFQKBQKhUKhUCgUCoVCoVAoFAqFQqFQKBQKhUKhUCgUCoVCoVAoEOI476hpJt8pp+Fzleb/npASihDmUlFOkePExxnDZKm5aRgGM4sySDBnF+N3lx+qum1Xqx9+LMaH8+heZcDzwz++fKtWbZHw29n361FUfDvzcJNcc0lyno4XP/w45w9n78bTexbp6XANTfNcqhniEbHBmBYfZ4ZmuOIQ4p4GkD35mBeLT1Xdr1sHSyolX9dLf11dRHtSXizudN23yst0Zavu69VPi2lBusi29QTbLs4+mp7fQs6lyjpnUSTrv19H97CepyJWUzM1A+wcBaCyweMT8JUh5BBEoEq05dEiJq9tvbSSLI1V1+0343lhwmhczU1YKen2h9x05mRcWl/mjycFFm5enBUVydfty+vZPQX61WAq5QSDFoIT8R2eQPgXaggLp4YrD7JdmVx81Es5T7ai7OufriOEvm6nHFf9nek+inRb/GfVjKx/FRXp8Fa3inM+sGz9L3BG5vWDxPolgG0LPT1iQjcJ6huesO4ABNbgG1QEIeDCpXcpYL772VYPuHhnn2ynzDPBdDpd//H337eZhK9X1Vt6lV+kSWlfxjLr7+f2CyjOieZRZjAahpS7BsMmgxog0FW6jhuK74yxHUHK1X65Y3HqesZDjKr3SWn5vn61mXCP4Pjdfrkl9ZK121M+BSZxRVzigrwBpgH4aumzNWpqJHQDrhkgtlOYPLrUt56jbFXyHljPWNNkS5aChOVq5qa7BZ/fbbspyDlPcXv0s/I9AvAYnokw9JYhMz3w4LIX1cLACB2HGwaFEKYwRJkfbDjvcknXq6U3Zz/eVG3d31TPutxMOqumTlegI6t+e3N2+c2HGCTT1+mHmbvuFHyy2W7K9TjnHx+gSPXNjOuvf4F+D0WEKeA0DOHJDScAwWUnSaEiUOh68MUzDILzA6l5Pf1wJd1aTOdYDJlMHF2M39f1ekq2jEP5klRVXb8dj6I4ocknh6/Lup9IY33K3nyX4BvtBtQ+OJnOlkWaXVzd+qnaLJeiX6PhQwik/9A8ArYM3iM0HPAuoLCJIHTBcJKuKiCH6CCld6m6mGTPj04sfdmW9fHmuZGdVMXJVvg3v7pbJTzQt9r9DsE32k3d38o5ulhUV1ViT/ep8xQEmgy9IUJhnsFDg5oGDUIRqUjvwhjyZB+ax1lipGX9PDeyxdNb6eQr37Jp13VVzdaTxLyIE265IrRLcPMuMYGKfhLlFuk6jmFKZ7kP9eQ4hK7GDkSOfGJjhggxRAwjBhGMlmvfaJz0l5ZV3P0cikacdShRda13YcqpdFjZlGiX4CdJf1m6LR5uXYPiZT8qPP88OJTKAb0MSbAc7LgwNoBhUL4DT7Xe0l20I+OZXvYzgR0arSqr/Kk4YQT2Wl9sHy8UfJKYQP1yV8Q3sbeCpmcGRpzQZ8qQ0BM9jBjxe8hxpfHnR4WJQ7E+RTszP9TvsnU2XpmitathR6VyNSfrQsHv1sHfPn/xXd/2VM+FE1AnNDToG7FJOcQkVLhz8NsGd1gAYtNcDz5Per3qnomJib3lpr+v4pfyVl2k+Wpnm4agSPB1szmoHOycRETowi52OE8LDO0FRDhtzGEE74kDYN6YEceB/8DqPUa2y79YG7i+t7fffriTdcC4FWVvJKznCVck+JekI94r50vpHU9YieEkGLXDQxZiGSga3GSO47oh5yJC97aS4YOVB7e+POKuX5Pe7eHOtEDw2bojrmdnbX4jnFhfB3ETMU44i2uAIE4ZJtBhcnnB1mRK0j/lhBH7OUzNCOh3D5wsLRA8yVOPHlGkZ0ITA55lKGhCDEjlkoQ44BLGkRZ4wuOwrX5zbaKV94+57Tw9BVP27Q+vrg5H8/k8ivY4X0GB4GsnV8qJbH4bQgcLYQHTkUGgtPnldCzGQmvHyenX1gMX/1HhlZmZLymX6rauV6u+dffp8svi+qJoYUFQIPjao+gXjynSc+JgzhgJ5CwsX/oY7IQa9QwvADdjbC9ArH3wozxKutfcpFyuWHIpzH7z7jDKT5svuLkOm/JCyd8JJ/AIIi4POHUCRFg8u2IEgUEcDhGjXBOimXFE8nSPm1KebU/rZqUv6dXz3GF/vuBrL1W+vYdbeklCOVNImWZorsE92WlqMKLnjkaIR3Acx2wG47OV4OVvj3y6w72KC0Xts5z+NF/wdTdu/fdxJXo24kDFC8ViGnxx5CeoTBwtcBzGXWN7vjARfGvy9L4s7qP4Qam6HeXvE7xwpfM3wfWEop7JiJyJhWAlnrPVNO5QBj2qcDLeZiieCH776D0HJ/daCStvrzv+0wVHYtBjyKW0ZUTIZSwI40/wz8JFY54NxH/epQCj9Wz5TvSsI/+nuxQQlGjMNUjsvY1ATF4xE2GITogXuxKc6Rrxz3aaMYefdH/XDou4TquZRrSv07z7zTvNGMLkEEgo7oVI9JeEhGKPSv5cYRL05gYS92Y+PhfLmH7JqpTLBS4mO92SL3j0jwkLBdh1KYOxJZX+29AIE/tUHEqIky/4+5U4/jj3/AMwo8n078XZ5e1dpe5Xq3p6w1zsIz5uJigY+KwF3z+b9vI4HYe7iLrucpXToAKoBMfbnkcRvFvPr2YXz34CHM1m8/nF9fcv/sZerozJFgj+ftUhlM5/XZGeBE4ZhSG8B0MgGNJr6yDQ8bDjecTIs/HUTNHP+ZR88GSRimEytygQ/Go9+t2xw/O3QMyAuwH0lcwFa2bx7KEghHGPRnOXkJO50JxV3i0mZw/vx+Z3a8UzPqJA8GQC8z6zVxf/eXCJfhXO0qRhjAOxCdeSzbImEWcCLU+tZNl95xJCzDR35WYPyQKOvXmHAsHN26SG9re6a3t/sZ8IT8aCDgm5iLs9uScoFlzueivYdjVNBor7l6umes41h/ts7IGCp1Y1cpdCNxn7LzVrjjtyDxAzGRXxLuGUeMuBPAlJ8U7ltU85KB/sWUCIrHKO47nT95Qs6Sbu5VJQlNq3cblnADz3yy82bW6a1OOUEzcQf8WfZLk/mRuFW/FTJm7Vd9r4SAwot1bSLvQ9K2GzokWlwlX71E6Z3Ts34sK/3Lw5WAOFMFxaONI8wgK8mjpxi3fOpjdeVYsd4nw5S5VtwZfWgX4e5aVYkixT1zcvKxTcvE2mCqxSsZyTL7JI5crLvHsiX1gLXBzG3lp4dMPbXjbeItk9Jba6XeYb+eT1KqLORMcypihVr6KiUi3WA5lsXF288yq1E0jsvsstkjk6W21p39qf9AyYEIMz8Y6aEyx3WK1WlRMCxhjL8SzT9ASrZZ9l34PCk6tbO2kGmy14qZpfXUxy7Mw8TO3yzm5r2bGZ8zpdpJJ+PsoEWNHkpJJ6g+CRy1U/AxbdI09Ndq+2SSRHpFd38sabG493YOmls+tJ/MYfno/GZwfpXcdiCSf19ImDLukHr6cbvS4eXZVTw56tXVS7tiufbBSppJe/HI6iONf5xdWltblH/D5jiF8M9lzXMeNIJGQBl+s/8SqyQ5b7OjEOg+11e8G1nX68g7Jl67ZeBez0m4AxFd1OvVaVXtMsl3S7ev7H9XQ6vR7/8eq9vqFKxYoyd925If8kWyQdMi8okqW/wJZlUJPQ2GNrNCTEiwUnrgeDfWnnAYw2ed7KPRIj/Pu94QPPdns4TSw87f+XF9R9HSTx65n1fGt7F9XuV06+3vMNHyjS2XT6AjO5GPpKacoQiDsIxxtRPOKaiMRvfHMCY/6i1PNbe/+jgXV/3NyVPN7xuuAG9buHbFeWjCoFOwIychd0808OuJFlj0gdGadgQNgzJ0vHHVJU/CIyvrL3LSGU7DeZTeC4Kqx5vyVW7LzAcd9rg9FiX5HKJfvsKebc7gVhnmuamDvUo156L7jLCAkcEN8Ep7Kj6c0W1R3alf28zQ6jCzS72rfCBm4oN5be+54mmp/rO6y8ovvvXm4zJ2JOCIEhoy6YOQkI+BGHczhGSIiwE8hzzs43kdH8qqrX88SzfPvDuHDcjw9v7Ww/lk76Y5rbcUTrSapy8XByfrL1NlycxLLt29z3m5+NMFh/FbqaoDUQCvmT590tODA6Eb9tUEpUL5d83b/c8Zq9ZD7+WIee0toMH6H/9D8WJMXfdKu8wtI/REVZmxeL280iid9bgMj1pV6zX8NYyDHm4oc8Ni2KE+YIV8Jdr3iAnzAbfX0X/1SG+LWMN6/Gk+g+t4/m13+cfVsmg4T+e4gQi5Pib2/SFAuOxA+KTMev3ovfE5E5v393zyI9NVj4FOlSts4IP04e+PM00Wz2qGAL0s2ixyTcz+yRRVIoFAqFQqF4SlrB/muekc7R6aC5d2CT0L85HfQecH0Gc5gT0//8Uhc5GgzaXm7sh7s/nfuvpF+D+JtCmVrtWs1BXluU0OS1WvOY92uNRhuLnUIorNXaLXG90RMfLuvDwPQY9RqNGsNN+OxQuLjhOHC6H+cEf/eEAl04S1AAfzbFNPARpm3Q/JjXQrG8RMRxl9cazT5tN2qNNhNlaTaP4awm7uVAUfoOO0Zmt9kU53qrOzeaSIMkIlMygCzDBuoYGPKrtWgT/u5Bho3GUdBHx+LisGdCxrUaGIvbhIcO2o34kZ4V/Hb5pXsMJf6MvVN4pjZqij1vqAefYuLQM8w/4fn7wlQ6Dc5FaUFw3kBHcHaAjpBYqxMZNM0a6sGp4K1JDBjEwjHIDZlt5ojEXAoeDmpwP9SCp21yzxB3H8AZA241QKZzgxpwRtRo88ZB/DNI1+K0h448ISxqnWoIwZ3F3nW3LWePIf2y2XQ64nZQmFO4RROZ/AZhfoR6XPwC4xHqCjOBzPtDA5mncKHxzHLD7QfLL5/j8noe6NVE3V7Hc6ESWtIEPA0eBLgRBttqD4cDuhR8qBHtCH3u9BmiTUL6fdxAN+LSlsG6hPTEAzXhH+05w05f+lIQvNPvoa6JT1HYg4bQ6XPU63Y8MZ6FtKDPIK4a2oeWF98Z2mAo8kE1txUOmBC83zKg9C1DzvgMlk4Jrh50WgyxDlgHaI7BFvAQbKAF5T1Cp/FVZlPc6KjfIS/wI2Nvpd8Ll4K3wOCaBpSUesYR7WquXJpYCT7AS3dLm+FScI/AAw/CwIVjrNcTx2QVghBd1paploI3QirNEARvoW7r2ETHpAeepx8yLO9346YE79VqqNnv/NtMBK+J/zeCVmieumDvTJQNM6MlTPpGltMVgg9D6iLWgmbSkJlJwZnLUoJ3atopE7soO4Pn3yihfQ5M3h+g42PhCDC4a3Q0QD0wtwbrhqJ1Bqiv4c9gncfCK/R6ocm7/XAoVERDWWDhUrhwKQMHLLwHX+hn4VLwqTgtmv2QOsK7LF0KNJsanMJvG8JdieOgPKrRleDCpQQ3vBkE/b75NkBmgwQgMVzp3aBWiBzwe0dYyA0XhqJF0T8Z5safHAQX9cuZvEVi4XFVy4ekQ3QTUHJkig5m8Pwmjmjtpg3mijrNIZRLGFQwxKzbbnZQF7qYJmm0obdxeuIAEj9d07wR3zptcbno/pAzrNVqfQLVocmG34pzEr4S/plwEqKaAC4SnSZuO8I9c+GDh5CP0Rb3oN1hE/Tk0EW7Nejb2u1jfgxXh23s9IY1DZEeMo/hKLQLqJdOF0HRak3cqQ17cmotbAyHxxz6BS4Kc0yEs4ZbOE0TBQ1wREh2MFDqdpd7ou6bjPSOao+PthQKhUKhUCgUCoVCoVAoFAqFQqFQKBQKhUKhUCgUCoVCoVAoFAqFQqFQKBSKNP8Du1JmVxWQ0Ug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37893" name="AutoShape 12" descr="data:image/png;base64,iVBORw0KGgoAAAANSUhEUgAAAXAAAACJCAMAAAACLZNoAAAA8FBMVEX///+vBx+8vb+rAACtABO5uryuABvDZmyuABrGZl78/Pz4+PitAACuABioAADIycvW19js7O3Q0dL09PV1dXfe3+DBwsTeqKG4MCusABCsAAve3t/m5ud7fH5ra21XV1r46uWqqqtmZmiurq+MjI2CgoSenp+QkJJLSk1eXV/mwLvKdXLVlJDqycQ8Oz7itbD35uDx2ta+TEvBWVfkvLgyMTS7QUDIcXK6OTK+VFy3JhnQhoPYm5fIbGlQUFO2LS/MgIO4O0C2MTgODBM3NzofHSK0ISfAVFPUjYa6RUy4LCXKeXu8QTvUlprFXVS8TVSsfseHAAARJ0lEQVR4nO2cC3vaOBaGFRtTamFLlrBTbEPMNUAgQJKm3SYk024n7bSd3f//b/ZIBmyMDUnaJJ199D5ThtiWLH86Ojq6GIQUCoVCoVAoFAqFQqFQKBQKhUKhUCgUCoVCoVAoFAqFQqFQKBQKhUKhUCgUCoVCoVAoEOI476hpJt8pp+Fzleb/npASihDmUlFOkePExxnDZKm5aRgGM4sySDBnF+N3lx+qum1Xqx9+LMaH8+heZcDzwz++fKtWbZHw29n361FUfDvzcJNcc0lyno4XP/w45w9n78bTexbp6XANTfNcqhniEbHBmBYfZ4ZmuOIQ4p4GkD35mBeLT1Xdr1sHSyolX9dLf11dRHtSXizudN23yst0Zavu69VPi2lBusi29QTbLs4+mp7fQs6lyjpnUSTrv19H97CepyJWUzM1A+wcBaCyweMT8JUh5BBEoEq05dEiJq9tvbSSLI1V1+0343lhwmhczU1YKen2h9x05mRcWl/mjycFFm5enBUVydfty+vZPQX61WAq5QSDFoIT8R2eQPgXaggLp4YrD7JdmVx81Es5T7ai7OufriOEvm6nHFf9nek+inRb/GfVjKx/FRXp8Fa3inM+sGz9L3BG5vWDxPolgG0LPT1iQjcJ6huesO4ABNbgG1QEIeDCpXcpYL772VYPuHhnn2ynzDPBdDpd//H337eZhK9X1Vt6lV+kSWlfxjLr7+f2CyjOieZRZjAahpS7BsMmgxog0FW6jhuK74yxHUHK1X65Y3HqesZDjKr3SWn5vn61mXCP4Pjdfrkl9ZK121M+BSZxRVzigrwBpgH4aumzNWpqJHQDrhkgtlOYPLrUt56jbFXyHljPWNNkS5aChOVq5qa7BZ/fbbspyDlPcXv0s/I9AvAYnokw9JYhMz3w4LIX1cLACB2HGwaFEKYwRJkfbDjvcknXq6U3Zz/eVG3d31TPutxMOqumTlegI6t+e3N2+c2HGCTT1+mHmbvuFHyy2W7K9TjnHx+gSPXNjOuvf4F+D0WEKeA0DOHJDScAwWUnSaEiUOh68MUzDILzA6l5Pf1wJd1aTOdYDJlMHF2M39f1ekq2jEP5klRVXb8dj6I4ocknh6/Lup9IY33K3nyX4BvtBtQ+OJnOlkWaXVzd+qnaLJeiX6PhQwik/9A8ArYM3iM0HPAuoLCJIHTBcJKuKiCH6CCld6m6mGTPj04sfdmW9fHmuZGdVMXJVvg3v7pbJTzQt9r9DsE32k3d38o5ulhUV1ViT/ep8xQEmgy9IUJhnsFDg5oGDUIRqUjvwhjyZB+ax1lipGX9PDeyxdNb6eQr37Jp13VVzdaTxLyIE265IrRLcPMuMYGKfhLlFuk6jmFKZ7kP9eQ4hK7GDkSOfGJjhggxRAwjBhGMlmvfaJz0l5ZV3P0cikacdShRda13YcqpdFjZlGiX4CdJf1m6LR5uXYPiZT8qPP88OJTKAb0MSbAc7LgwNoBhUL4DT7Xe0l20I+OZXvYzgR0arSqr/Kk4YQT2Wl9sHy8UfJKYQP1yV8Q3sbeCpmcGRpzQZ8qQ0BM9jBjxe8hxpfHnR4WJQ7E+RTszP9TvsnU2XpmitathR6VyNSfrQsHv1sHfPn/xXd/2VM+FE1AnNDToG7FJOcQkVLhz8NsGd1gAYtNcDz5Per3qnomJib3lpr+v4pfyVl2k+Wpnm4agSPB1szmoHOycRETowi52OE8LDO0FRDhtzGEE74kDYN6YEceB/8DqPUa2y79YG7i+t7fffriTdcC4FWVvJKznCVck+JekI94r50vpHU9YieEkGLXDQxZiGSga3GSO47oh5yJC97aS4YOVB7e+POKuX5Pe7eHOtEDw2bojrmdnbX4jnFhfB3ETMU44i2uAIE4ZJtBhcnnB1mRK0j/lhBH7OUzNCOh3D5wsLRA8yVOPHlGkZ0ITA55lKGhCDEjlkoQ44BLGkRZ4wuOwrX5zbaKV94+57Tw9BVP27Q+vrg5H8/k8ivY4X0GB4GsnV8qJbH4bQgcLYQHTkUGgtPnldCzGQmvHyenX1gMX/1HhlZmZLymX6rauV6u+dffp8svi+qJoYUFQIPjao+gXjynSc+JgzhgJ5CwsX/oY7IQa9QwvADdjbC9ArH3wozxKutfcpFyuWHIpzH7z7jDKT5svuLkOm/JCyd8JJ/AIIi4POHUCRFg8u2IEgUEcDhGjXBOimXFE8nSPm1KebU/rZqUv6dXz3GF/vuBrL1W+vYdbeklCOVNImWZorsE92WlqMKLnjkaIR3Acx2wG47OV4OVvj3y6w72KC0Xts5z+NF/wdTdu/fdxJXo24kDFC8ViGnxx5CeoTBwtcBzGXWN7vjARfGvy9L4s7qP4Qam6HeXvE7xwpfM3wfWEop7JiJyJhWAlnrPVNO5QBj2qcDLeZiieCH776D0HJ/daCStvrzv+0wVHYtBjyKW0ZUTIZSwI40/wz8JFY54NxH/epQCj9Wz5TvSsI/+nuxQQlGjMNUjsvY1ATF4xE2GITogXuxKc6Rrxz3aaMYefdH/XDou4TquZRrSv07z7zTvNGMLkEEgo7oVI9JeEhGKPSv5cYRL05gYS92Y+PhfLmH7JqpTLBS4mO92SL3j0jwkLBdh1KYOxJZX+29AIE/tUHEqIky/4+5U4/jj3/AMwo8n078XZ5e1dpe5Xq3p6w1zsIz5uJigY+KwF3z+b9vI4HYe7iLrucpXToAKoBMfbnkcRvFvPr2YXz34CHM1m8/nF9fcv/sZerozJFgj+ftUhlM5/XZGeBE4ZhSG8B0MgGNJr6yDQ8bDjecTIs/HUTNHP+ZR88GSRimEytygQ/Go9+t2xw/O3QMyAuwH0lcwFa2bx7KEghHGPRnOXkJO50JxV3i0mZw/vx+Z3a8UzPqJA8GQC8z6zVxf/eXCJfhXO0qRhjAOxCdeSzbImEWcCLU+tZNl95xJCzDR35WYPyQKOvXmHAsHN26SG9re6a3t/sZ8IT8aCDgm5iLs9uScoFlzueivYdjVNBor7l6umes41h/ts7IGCp1Y1cpdCNxn7LzVrjjtyDxAzGRXxLuGUeMuBPAlJ8U7ltU85KB/sWUCIrHKO47nT95Qs6Sbu5VJQlNq3cblnADz3yy82bW6a1OOUEzcQf8WfZLk/mRuFW/FTJm7Vd9r4SAwot1bSLvQ9K2GzokWlwlX71E6Z3Ts34sK/3Lw5WAOFMFxaONI8wgK8mjpxi3fOpjdeVYsd4nw5S5VtwZfWgX4e5aVYkixT1zcvKxTcvE2mCqxSsZyTL7JI5crLvHsiX1gLXBzG3lp4dMPbXjbeItk9Jba6XeYb+eT1KqLORMcypihVr6KiUi3WA5lsXF288yq1E0jsvsstkjk6W21p39qf9AyYEIMz8Y6aEyx3WK1WlRMCxhjL8SzT9ASrZZ9l34PCk6tbO2kGmy14qZpfXUxy7Mw8TO3yzm5r2bGZ8zpdpJJ+PsoEWNHkpJJ6g+CRy1U/AxbdI09Ndq+2SSRHpFd38sabG493YOmls+tJ/MYfno/GZwfpXcdiCSf19ImDLukHr6cbvS4eXZVTw56tXVS7tiufbBSppJe/HI6iONf5xdWltblH/D5jiF8M9lzXMeNIJGQBl+s/8SqyQ5b7OjEOg+11e8G1nX68g7Jl67ZeBez0m4AxFd1OvVaVXtMsl3S7ev7H9XQ6vR7/8eq9vqFKxYoyd925If8kWyQdMi8okqW/wJZlUJPQ2GNrNCTEiwUnrgeDfWnnAYw2ed7KPRIj/Pu94QPPdns4TSw87f+XF9R9HSTx65n1fGt7F9XuV06+3vMNHyjS2XT6AjO5GPpKacoQiDsIxxtRPOKaiMRvfHMCY/6i1PNbe/+jgXV/3NyVPN7xuuAG9buHbFeWjCoFOwIychd0808OuJFlj0gdGadgQNgzJ0vHHVJU/CIyvrL3LSGU7DeZTeC4Kqx5vyVW7LzAcd9rg9FiX5HKJfvsKebc7gVhnmuamDvUo156L7jLCAkcEN8Ep7Kj6c0W1R3alf28zQ6jCzS72rfCBm4oN5be+54mmp/rO6y8ovvvXm4zJ2JOCIEhoy6YOQkI+BGHczhGSIiwE8hzzs43kdH8qqrX88SzfPvDuHDcjw9v7Ww/lk76Y5rbcUTrSapy8XByfrL1NlycxLLt29z3m5+NMFh/FbqaoDUQCvmT590tODA6Eb9tUEpUL5d83b/c8Zq9ZD7+WIee0toMH6H/9D8WJMXfdKu8wtI/REVZmxeL280iid9bgMj1pV6zX8NYyDHm4oc8Ni2KE+YIV8Jdr3iAnzAbfX0X/1SG+LWMN6/Gk+g+t4/m13+cfVsmg4T+e4gQi5Pib2/SFAuOxA+KTMev3ovfE5E5v393zyI9NVj4FOlSts4IP04e+PM00Wz2qGAL0s2ixyTcz+yRRVIoFAqFQqF4SlrB/muekc7R6aC5d2CT0L85HfQecH0Gc5gT0//8Uhc5GgzaXm7sh7s/nfuvpF+D+JtCmVrtWs1BXluU0OS1WvOY92uNRhuLnUIorNXaLXG90RMfLuvDwPQY9RqNGsNN+OxQuLjhOHC6H+cEf/eEAl04S1AAfzbFNPARpm3Q/JjXQrG8RMRxl9cazT5tN2qNNhNlaTaP4awm7uVAUfoOO0Zmt9kU53qrOzeaSIMkIlMygCzDBuoYGPKrtWgT/u5Bho3GUdBHx+LisGdCxrUaGIvbhIcO2o34kZ4V/Hb5pXsMJf6MvVN4pjZqij1vqAefYuLQM8w/4fn7wlQ6Dc5FaUFw3kBHcHaAjpBYqxMZNM0a6sGp4K1JDBjEwjHIDZlt5ojEXAoeDmpwP9SCp21yzxB3H8AZA241QKZzgxpwRtRo88ZB/DNI1+K0h448ISxqnWoIwZ3F3nW3LWePIf2y2XQ64nZQmFO4RROZ/AZhfoR6XPwC4xHqCjOBzPtDA5mncKHxzHLD7QfLL5/j8noe6NVE3V7Hc6ESWtIEPA0eBLgRBttqD4cDuhR8qBHtCH3u9BmiTUL6fdxAN+LSlsG6hPTEAzXhH+05w05f+lIQvNPvoa6JT1HYg4bQ6XPU63Y8MZ6FtKDPIK4a2oeWF98Z2mAo8kE1txUOmBC83zKg9C1DzvgMlk4Jrh50WgyxDlgHaI7BFvAQbKAF5T1Cp/FVZlPc6KjfIS/wI2Nvpd8Ll4K3wOCaBpSUesYR7WquXJpYCT7AS3dLm+FScI/AAw/CwIVjrNcTx2QVghBd1paploI3QirNEARvoW7r2ETHpAeepx8yLO9346YE79VqqNnv/NtMBK+J/zeCVmieumDvTJQNM6MlTPpGltMVgg9D6iLWgmbSkJlJwZnLUoJ3atopE7soO4Pn3yihfQ5M3h+g42PhCDC4a3Q0QD0wtwbrhqJ1Bqiv4c9gncfCK/R6ocm7/XAoVERDWWDhUrhwKQMHLLwHX+hn4VLwqTgtmv2QOsK7LF0KNJsanMJvG8JdieOgPKrRleDCpQQ3vBkE/b75NkBmgwQgMVzp3aBWiBzwe0dYyA0XhqJF0T8Z5safHAQX9cuZvEVi4XFVy4ekQ3QTUHJkig5m8Pwmjmjtpg3mijrNIZRLGFQwxKzbbnZQF7qYJmm0obdxeuIAEj9d07wR3zptcbno/pAzrNVqfQLVocmG34pzEr4S/plwEqKaAC4SnSZuO8I9c+GDh5CP0Rb3oN1hE/Tk0EW7Nejb2u1jfgxXh23s9IY1DZEeMo/hKLQLqJdOF0HRak3cqQ17cmotbAyHxxz6BS4Kc0yEs4ZbOE0TBQ1wREh2MFDqdpd7ou6bjPSOao+PthQKhUKhUCgUCoVCoVAoFAqFQqFQKBQKhUKhUCgUCoVCoVAoFAqFQqFQKBSKNP8Du1JmVxWQ0Ug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37894" name="AutoShape 14" descr="data:image/png;base64,iVBORw0KGgoAAAANSUhEUgAAAXAAAACJCAMAAAACLZNoAAAA8FBMVEX///+vBx+8vb+rAACtABO5uryuABvDZmyuABrGZl78/Pz4+PitAACuABioAADIycvW19js7O3Q0dL09PV1dXfe3+DBwsTeqKG4MCusABCsAAve3t/m5ud7fH5ra21XV1r46uWqqqtmZmiurq+MjI2CgoSenp+QkJJLSk1eXV/mwLvKdXLVlJDqycQ8Oz7itbD35uDx2ta+TEvBWVfkvLgyMTS7QUDIcXK6OTK+VFy3JhnQhoPYm5fIbGlQUFO2LS/MgIO4O0C2MTgODBM3NzofHSK0ISfAVFPUjYa6RUy4LCXKeXu8QTvUlprFXVS8TVSsfseHAAARJ0lEQVR4nO2cC3vaOBaGFRtTamFLlrBTbEPMNUAgQJKm3SYk024n7bSd3f//b/ZIBmyMDUnaJJ199D5ThtiWLH86Ojq6GIQUCoVCoVAoFAqFQqFQKBQKhUKhUCgUCoVCoVAoFAqFQqFQKBQKhUKhUCgUCoVCoVAoEOI476hpJt8pp+Fzleb/npASihDmUlFOkePExxnDZKm5aRgGM4sySDBnF+N3lx+qum1Xqx9+LMaH8+heZcDzwz++fKtWbZHw29n361FUfDvzcJNcc0lyno4XP/w45w9n78bTexbp6XANTfNcqhniEbHBmBYfZ4ZmuOIQ4p4GkD35mBeLT1Xdr1sHSyolX9dLf11dRHtSXizudN23yst0Zavu69VPi2lBusi29QTbLs4+mp7fQs6lyjpnUSTrv19H97CepyJWUzM1A+wcBaCyweMT8JUh5BBEoEq05dEiJq9tvbSSLI1V1+0343lhwmhczU1YKen2h9x05mRcWl/mjycFFm5enBUVydfty+vZPQX61WAq5QSDFoIT8R2eQPgXaggLp4YrD7JdmVx81Es5T7ai7OufriOEvm6nHFf9nek+inRb/GfVjKx/FRXp8Fa3inM+sGz9L3BG5vWDxPolgG0LPT1iQjcJ6huesO4ABNbgG1QEIeDCpXcpYL772VYPuHhnn2ynzDPBdDpd//H337eZhK9X1Vt6lV+kSWlfxjLr7+f2CyjOieZRZjAahpS7BsMmgxog0FW6jhuK74yxHUHK1X65Y3HqesZDjKr3SWn5vn61mXCP4Pjdfrkl9ZK121M+BSZxRVzigrwBpgH4aumzNWpqJHQDrhkgtlOYPLrUt56jbFXyHljPWNNkS5aChOVq5qa7BZ/fbbspyDlPcXv0s/I9AvAYnokw9JYhMz3w4LIX1cLACB2HGwaFEKYwRJkfbDjvcknXq6U3Zz/eVG3d31TPutxMOqumTlegI6t+e3N2+c2HGCTT1+mHmbvuFHyy2W7K9TjnHx+gSPXNjOuvf4F+D0WEKeA0DOHJDScAwWUnSaEiUOh68MUzDILzA6l5Pf1wJd1aTOdYDJlMHF2M39f1ekq2jEP5klRVXb8dj6I4ocknh6/Lup9IY33K3nyX4BvtBtQ+OJnOlkWaXVzd+qnaLJeiX6PhQwik/9A8ArYM3iM0HPAuoLCJIHTBcJKuKiCH6CCld6m6mGTPj04sfdmW9fHmuZGdVMXJVvg3v7pbJTzQt9r9DsE32k3d38o5ulhUV1ViT/ep8xQEmgy9IUJhnsFDg5oGDUIRqUjvwhjyZB+ax1lipGX9PDeyxdNb6eQr37Jp13VVzdaTxLyIE265IrRLcPMuMYGKfhLlFuk6jmFKZ7kP9eQ4hK7GDkSOfGJjhggxRAwjBhGMlmvfaJz0l5ZV3P0cikacdShRda13YcqpdFjZlGiX4CdJf1m6LR5uXYPiZT8qPP88OJTKAb0MSbAc7LgwNoBhUL4DT7Xe0l20I+OZXvYzgR0arSqr/Kk4YQT2Wl9sHy8UfJKYQP1yV8Q3sbeCpmcGRpzQZ8qQ0BM9jBjxe8hxpfHnR4WJQ7E+RTszP9TvsnU2XpmitathR6VyNSfrQsHv1sHfPn/xXd/2VM+FE1AnNDToG7FJOcQkVLhz8NsGd1gAYtNcDz5Per3qnomJib3lpr+v4pfyVl2k+Wpnm4agSPB1szmoHOycRETowi52OE8LDO0FRDhtzGEE74kDYN6YEceB/8DqPUa2y79YG7i+t7fffriTdcC4FWVvJKznCVck+JekI94r50vpHU9YieEkGLXDQxZiGSga3GSO47oh5yJC97aS4YOVB7e+POKuX5Pe7eHOtEDw2bojrmdnbX4jnFhfB3ETMU44i2uAIE4ZJtBhcnnB1mRK0j/lhBH7OUzNCOh3D5wsLRA8yVOPHlGkZ0ITA55lKGhCDEjlkoQ44BLGkRZ4wuOwrX5zbaKV94+57Tw9BVP27Q+vrg5H8/k8ivY4X0GB4GsnV8qJbH4bQgcLYQHTkUGgtPnldCzGQmvHyenX1gMX/1HhlZmZLymX6rauV6u+dffp8svi+qJoYUFQIPjao+gXjynSc+JgzhgJ5CwsX/oY7IQa9QwvADdjbC9ArH3wozxKutfcpFyuWHIpzH7z7jDKT5svuLkOm/JCyd8JJ/AIIi4POHUCRFg8u2IEgUEcDhGjXBOimXFE8nSPm1KebU/rZqUv6dXz3GF/vuBrL1W+vYdbeklCOVNImWZorsE92WlqMKLnjkaIR3Acx2wG47OV4OVvj3y6w72KC0Xts5z+NF/wdTdu/fdxJXo24kDFC8ViGnxx5CeoTBwtcBzGXWN7vjARfGvy9L4s7qP4Qam6HeXvE7xwpfM3wfWEop7JiJyJhWAlnrPVNO5QBj2qcDLeZiieCH776D0HJ/daCStvrzv+0wVHYtBjyKW0ZUTIZSwI40/wz8JFY54NxH/epQCj9Wz5TvSsI/+nuxQQlGjMNUjsvY1ATF4xE2GITogXuxKc6Rrxz3aaMYefdH/XDou4TquZRrSv07z7zTvNGMLkEEgo7oVI9JeEhGKPSv5cYRL05gYS92Y+PhfLmH7JqpTLBS4mO92SL3j0jwkLBdh1KYOxJZX+29AIE/tUHEqIky/4+5U4/jj3/AMwo8n078XZ5e1dpe5Xq3p6w1zsIz5uJigY+KwF3z+b9vI4HYe7iLrucpXToAKoBMfbnkcRvFvPr2YXz34CHM1m8/nF9fcv/sZerozJFgj+ftUhlM5/XZGeBE4ZhSG8B0MgGNJr6yDQ8bDjecTIs/HUTNHP+ZR88GSRimEytygQ/Go9+t2xw/O3QMyAuwH0lcwFa2bx7KEghHGPRnOXkJO50JxV3i0mZw/vx+Z3a8UzPqJA8GQC8z6zVxf/eXCJfhXO0qRhjAOxCdeSzbImEWcCLU+tZNl95xJCzDR35WYPyQKOvXmHAsHN26SG9re6a3t/sZ8IT8aCDgm5iLs9uScoFlzueivYdjVNBor7l6umes41h/ts7IGCp1Y1cpdCNxn7LzVrjjtyDxAzGRXxLuGUeMuBPAlJ8U7ltU85KB/sWUCIrHKO47nT95Qs6Sbu5VJQlNq3cblnADz3yy82bW6a1OOUEzcQf8WfZLk/mRuFW/FTJm7Vd9r4SAwot1bSLvQ9K2GzokWlwlX71E6Z3Ts34sK/3Lw5WAOFMFxaONI8wgK8mjpxi3fOpjdeVYsd4nw5S5VtwZfWgX4e5aVYkixT1zcvKxTcvE2mCqxSsZyTL7JI5crLvHsiX1gLXBzG3lp4dMPbXjbeItk9Jba6XeYb+eT1KqLORMcypihVr6KiUi3WA5lsXF288yq1E0jsvsstkjk6W21p39qf9AyYEIMz8Y6aEyx3WK1WlRMCxhjL8SzT9ASrZZ9l34PCk6tbO2kGmy14qZpfXUxy7Mw8TO3yzm5r2bGZ8zpdpJJ+PsoEWNHkpJJ6g+CRy1U/AxbdI09Ndq+2SSRHpFd38sabG493YOmls+tJ/MYfno/GZwfpXcdiCSf19ImDLukHr6cbvS4eXZVTw56tXVS7tiufbBSppJe/HI6iONf5xdWltblH/D5jiF8M9lzXMeNIJGQBl+s/8SqyQ5b7OjEOg+11e8G1nX68g7Jl67ZeBez0m4AxFd1OvVaVXtMsl3S7ev7H9XQ6vR7/8eq9vqFKxYoyd925If8kWyQdMi8okqW/wJZlUJPQ2GNrNCTEiwUnrgeDfWnnAYw2ed7KPRIj/Pu94QPPdns4TSw87f+XF9R9HSTx65n1fGt7F9XuV06+3vMNHyjS2XT6AjO5GPpKacoQiDsIxxtRPOKaiMRvfHMCY/6i1PNbe/+jgXV/3NyVPN7xuuAG9buHbFeWjCoFOwIychd0808OuJFlj0gdGadgQNgzJ0vHHVJU/CIyvrL3LSGU7DeZTeC4Kqx5vyVW7LzAcd9rg9FiX5HKJfvsKebc7gVhnmuamDvUo156L7jLCAkcEN8Ep7Kj6c0W1R3alf28zQ6jCzS72rfCBm4oN5be+54mmp/rO6y8ovvvXm4zJ2JOCIEhoy6YOQkI+BGHczhGSIiwE8hzzs43kdH8qqrX88SzfPvDuHDcjw9v7Ww/lk76Y5rbcUTrSapy8XByfrL1NlycxLLt29z3m5+NMFh/FbqaoDUQCvmT590tODA6Eb9tUEpUL5d83b/c8Zq9ZD7+WIee0toMH6H/9D8WJMXfdKu8wtI/REVZmxeL280iid9bgMj1pV6zX8NYyDHm4oc8Ni2KE+YIV8Jdr3iAnzAbfX0X/1SG+LWMN6/Gk+g+t4/m13+cfVsmg4T+e4gQi5Pib2/SFAuOxA+KTMev3ovfE5E5v393zyI9NVj4FOlSts4IP04e+PM00Wz2qGAL0s2ixyTcz+yRRVIoFAqFQqF4SlrB/muekc7R6aC5d2CT0L85HfQecH0Gc5gT0//8Uhc5GgzaXm7sh7s/nfuvpF+D+JtCmVrtWs1BXluU0OS1WvOY92uNRhuLnUIorNXaLXG90RMfLuvDwPQY9RqNGsNN+OxQuLjhOHC6H+cEf/eEAl04S1AAfzbFNPARpm3Q/JjXQrG8RMRxl9cazT5tN2qNNhNlaTaP4awm7uVAUfoOO0Zmt9kU53qrOzeaSIMkIlMygCzDBuoYGPKrtWgT/u5Bho3GUdBHx+LisGdCxrUaGIvbhIcO2o34kZ4V/Hb5pXsMJf6MvVN4pjZqij1vqAefYuLQM8w/4fn7wlQ6Dc5FaUFw3kBHcHaAjpBYqxMZNM0a6sGp4K1JDBjEwjHIDZlt5ojEXAoeDmpwP9SCp21yzxB3H8AZA241QKZzgxpwRtRo88ZB/DNI1+K0h448ISxqnWoIwZ3F3nW3LWePIf2y2XQ64nZQmFO4RROZ/AZhfoR6XPwC4xHqCjOBzPtDA5mncKHxzHLD7QfLL5/j8noe6NVE3V7Hc6ESWtIEPA0eBLgRBttqD4cDuhR8qBHtCH3u9BmiTUL6fdxAN+LSlsG6hPTEAzXhH+05w05f+lIQvNPvoa6JT1HYg4bQ6XPU63Y8MZ6FtKDPIK4a2oeWF98Z2mAo8kE1txUOmBC83zKg9C1DzvgMlk4Jrh50WgyxDlgHaI7BFvAQbKAF5T1Cp/FVZlPc6KjfIS/wI2Nvpd8Ll4K3wOCaBpSUesYR7WquXJpYCT7AS3dLm+FScI/AAw/CwIVjrNcTx2QVghBd1paploI3QirNEARvoW7r2ETHpAeepx8yLO9346YE79VqqNnv/NtMBK+J/zeCVmieumDvTJQNM6MlTPpGltMVgg9D6iLWgmbSkJlJwZnLUoJ3atopE7soO4Pn3yihfQ5M3h+g42PhCDC4a3Q0QD0wtwbrhqJ1Bqiv4c9gncfCK/R6ocm7/XAoVERDWWDhUrhwKQMHLLwHX+hn4VLwqTgtmv2QOsK7LF0KNJsanMJvG8JdieOgPKrRleDCpQQ3vBkE/b75NkBmgwQgMVzp3aBWiBzwe0dYyA0XhqJF0T8Z5safHAQX9cuZvEVi4XFVy4ekQ3QTUHJkig5m8Pwmjmjtpg3mijrNIZRLGFQwxKzbbnZQF7qYJmm0obdxeuIAEj9d07wR3zptcbno/pAzrNVqfQLVocmG34pzEr4S/plwEqKaAC4SnSZuO8I9c+GDh5CP0Rb3oN1hE/Tk0EW7Nejb2u1jfgxXh23s9IY1DZEeMo/hKLQLqJdOF0HRak3cqQ17cmotbAyHxxz6BS4Kc0yEs4ZbOE0TBQ1wREh2MFDqdpd7ou6bjPSOao+PthQKhUKhUCgUCoVCoVAoFAqFQqFQKBQKhUKhUCgUCoVCoVAoFAqFQqFQKBSKNP8Du1JmVxWQ0Ug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10" name="TextBox 3"/>
          <p:cNvSpPr txBox="1"/>
          <p:nvPr/>
        </p:nvSpPr>
        <p:spPr>
          <a:xfrm>
            <a:off x="18886" y="188640"/>
            <a:ext cx="9125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endParaRPr lang="es-ES" sz="32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2" name="QuadreDeText 7"/>
          <p:cNvSpPr txBox="1">
            <a:spLocks noChangeArrowheads="1"/>
          </p:cNvSpPr>
          <p:nvPr/>
        </p:nvSpPr>
        <p:spPr bwMode="auto">
          <a:xfrm>
            <a:off x="107504" y="1680190"/>
            <a:ext cx="1970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a-ES" altLang="es-ES" sz="1800" b="1" dirty="0" err="1">
                <a:solidFill>
                  <a:srgbClr val="FF0000"/>
                </a:solidFill>
              </a:rPr>
              <a:t>Alone</a:t>
            </a:r>
            <a:r>
              <a:rPr lang="ca-ES" altLang="es-ES" sz="1800" b="1" dirty="0">
                <a:solidFill>
                  <a:srgbClr val="FF0000"/>
                </a:solidFill>
              </a:rPr>
              <a:t> cells</a:t>
            </a:r>
          </a:p>
        </p:txBody>
      </p:sp>
      <p:sp>
        <p:nvSpPr>
          <p:cNvPr id="23" name="QuadreDeText 12"/>
          <p:cNvSpPr txBox="1">
            <a:spLocks noChangeArrowheads="1"/>
          </p:cNvSpPr>
          <p:nvPr/>
        </p:nvSpPr>
        <p:spPr bwMode="auto">
          <a:xfrm>
            <a:off x="6740992" y="1695129"/>
            <a:ext cx="24030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a-ES" altLang="es-ES" sz="1800" b="1" dirty="0" err="1">
                <a:solidFill>
                  <a:srgbClr val="FF0000"/>
                </a:solidFill>
              </a:rPr>
              <a:t>Cosan</a:t>
            </a:r>
            <a:r>
              <a:rPr lang="ca-ES" altLang="es-ES" sz="1800" b="1" dirty="0">
                <a:solidFill>
                  <a:srgbClr val="FF0000"/>
                </a:solidFill>
              </a:rPr>
              <a:t> </a:t>
            </a:r>
            <a:r>
              <a:rPr lang="ca-ES" altLang="es-ES" sz="1800" b="1" dirty="0" err="1">
                <a:solidFill>
                  <a:srgbClr val="FF0000"/>
                </a:solidFill>
              </a:rPr>
              <a:t>and</a:t>
            </a:r>
            <a:r>
              <a:rPr lang="ca-ES" altLang="es-ES" sz="1800" b="1" dirty="0">
                <a:solidFill>
                  <a:srgbClr val="FF0000"/>
                </a:solidFill>
              </a:rPr>
              <a:t> </a:t>
            </a:r>
            <a:endParaRPr lang="ca-ES" altLang="es-ES" sz="18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a-ES" altLang="es-ES" sz="1800" b="1" dirty="0" smtClean="0">
                <a:solidFill>
                  <a:srgbClr val="FF0000"/>
                </a:solidFill>
              </a:rPr>
              <a:t>I</a:t>
            </a:r>
            <a:r>
              <a:rPr lang="ca-ES" altLang="es-ES" sz="1800" b="1" baseline="-25000" dirty="0" smtClean="0">
                <a:solidFill>
                  <a:srgbClr val="FF0000"/>
                </a:solidFill>
              </a:rPr>
              <a:t>2</a:t>
            </a:r>
            <a:r>
              <a:rPr lang="ca-ES" altLang="es-ES" sz="1800" b="1" dirty="0" smtClean="0">
                <a:solidFill>
                  <a:srgbClr val="FF0000"/>
                </a:solidFill>
              </a:rPr>
              <a:t>-Cosan </a:t>
            </a:r>
            <a:r>
              <a:rPr lang="ca-ES" altLang="es-ES" sz="1800" b="1" dirty="0" err="1">
                <a:solidFill>
                  <a:srgbClr val="FF0000"/>
                </a:solidFill>
              </a:rPr>
              <a:t>solution</a:t>
            </a:r>
            <a:endParaRPr lang="ca-ES" altLang="es-ES" sz="1800" b="1" dirty="0">
              <a:solidFill>
                <a:srgbClr val="FF0000"/>
              </a:solidFill>
            </a:endParaRPr>
          </a:p>
        </p:txBody>
      </p:sp>
      <p:grpSp>
        <p:nvGrpSpPr>
          <p:cNvPr id="25" name="Group 17"/>
          <p:cNvGrpSpPr>
            <a:grpSpLocks/>
          </p:cNvGrpSpPr>
          <p:nvPr/>
        </p:nvGrpSpPr>
        <p:grpSpPr bwMode="auto">
          <a:xfrm>
            <a:off x="1619672" y="1126083"/>
            <a:ext cx="4968875" cy="4175125"/>
            <a:chOff x="6248" y="4607"/>
            <a:chExt cx="4715" cy="4066"/>
          </a:xfrm>
        </p:grpSpPr>
        <p:pic>
          <p:nvPicPr>
            <p:cNvPr id="26" name="Imatge 27" descr="Solution COSAN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7" t="28641" r="2580" b="19382"/>
            <a:stretch>
              <a:fillRect/>
            </a:stretch>
          </p:blipFill>
          <p:spPr bwMode="auto">
            <a:xfrm>
              <a:off x="8666" y="4623"/>
              <a:ext cx="2297" cy="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Agrupa 28"/>
            <p:cNvGrpSpPr>
              <a:grpSpLocks/>
            </p:cNvGrpSpPr>
            <p:nvPr/>
          </p:nvGrpSpPr>
          <p:grpSpPr bwMode="auto">
            <a:xfrm>
              <a:off x="6248" y="4607"/>
              <a:ext cx="4706" cy="4066"/>
              <a:chOff x="-261" y="0"/>
              <a:chExt cx="2891456" cy="2505350"/>
            </a:xfrm>
          </p:grpSpPr>
          <p:pic>
            <p:nvPicPr>
              <p:cNvPr id="28" name="Picture 2" descr="No dru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52" t="36314" r="24207" b="32091"/>
              <a:stretch>
                <a:fillRect/>
              </a:stretch>
            </p:blipFill>
            <p:spPr bwMode="auto">
              <a:xfrm>
                <a:off x="-261" y="31815"/>
                <a:ext cx="1411368" cy="12208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3" descr="Na-Cosan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01" t="27307" r="19498" b="34076"/>
              <a:stretch>
                <a:fillRect/>
              </a:stretch>
            </p:blipFill>
            <p:spPr bwMode="auto">
              <a:xfrm>
                <a:off x="0" y="1284388"/>
                <a:ext cx="1411241" cy="1220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4" descr="H-I2-Cosan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46" t="32458" r="18753" b="24538"/>
              <a:stretch>
                <a:fillRect/>
              </a:stretch>
            </p:blipFill>
            <p:spPr bwMode="auto">
              <a:xfrm>
                <a:off x="1479953" y="1284388"/>
                <a:ext cx="1411242" cy="1220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Imatge 288" descr="Figure 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156" t="1616" r="44341" b="52827"/>
              <a:stretch>
                <a:fillRect/>
              </a:stretch>
            </p:blipFill>
            <p:spPr bwMode="auto">
              <a:xfrm>
                <a:off x="1495812" y="554981"/>
                <a:ext cx="285419" cy="644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Imatge 289" descr="Fig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129" t="1614" r="12059" b="52827"/>
              <a:stretch>
                <a:fillRect/>
              </a:stretch>
            </p:blipFill>
            <p:spPr bwMode="auto">
              <a:xfrm>
                <a:off x="2452494" y="560267"/>
                <a:ext cx="433415" cy="639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Imatge 290" descr="Figure 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053" t="28757" r="2783" b="52505"/>
              <a:stretch>
                <a:fillRect/>
              </a:stretch>
            </p:blipFill>
            <p:spPr bwMode="auto">
              <a:xfrm>
                <a:off x="2637488" y="10572"/>
                <a:ext cx="248421" cy="327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Quadre de text 2"/>
              <p:cNvSpPr txBox="1">
                <a:spLocks noChangeArrowheads="1"/>
              </p:cNvSpPr>
              <p:nvPr/>
            </p:nvSpPr>
            <p:spPr bwMode="auto">
              <a:xfrm>
                <a:off x="1183963" y="0"/>
                <a:ext cx="179070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</a:pPr>
                <a:r>
                  <a:rPr lang="es-ES_tradnl" altLang="es-ES" sz="900" b="1">
                    <a:solidFill>
                      <a:srgbClr val="FFFFFF"/>
                    </a:solidFill>
                    <a:latin typeface="Calibri" pitchFamily="34" charset="0"/>
                  </a:rPr>
                  <a:t>A</a:t>
                </a:r>
                <a:endParaRPr lang="es-ES" altLang="es-ES" sz="1800"/>
              </a:p>
            </p:txBody>
          </p:sp>
          <p:sp>
            <p:nvSpPr>
              <p:cNvPr id="35" name="Quadre de text 2"/>
              <p:cNvSpPr txBox="1">
                <a:spLocks noChangeArrowheads="1"/>
              </p:cNvSpPr>
              <p:nvPr/>
            </p:nvSpPr>
            <p:spPr bwMode="auto">
              <a:xfrm>
                <a:off x="1437669" y="10571"/>
                <a:ext cx="179070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</a:pPr>
                <a:r>
                  <a:rPr lang="ca-ES" altLang="es-ES" sz="900" b="1">
                    <a:solidFill>
                      <a:srgbClr val="FFFFFF"/>
                    </a:solidFill>
                    <a:latin typeface="Calibri" pitchFamily="34" charset="0"/>
                  </a:rPr>
                  <a:t>B</a:t>
                </a:r>
                <a:endParaRPr lang="es-ES" altLang="es-ES" sz="1800"/>
              </a:p>
            </p:txBody>
          </p:sp>
          <p:sp>
            <p:nvSpPr>
              <p:cNvPr id="36" name="Quadre de text 2"/>
              <p:cNvSpPr txBox="1">
                <a:spLocks noChangeArrowheads="1"/>
              </p:cNvSpPr>
              <p:nvPr/>
            </p:nvSpPr>
            <p:spPr bwMode="auto">
              <a:xfrm>
                <a:off x="1199819" y="1289674"/>
                <a:ext cx="179070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</a:pPr>
                <a:r>
                  <a:rPr lang="ca-ES" altLang="es-ES" sz="900" b="1">
                    <a:solidFill>
                      <a:srgbClr val="FFFFFF"/>
                    </a:solidFill>
                    <a:latin typeface="Calibri" pitchFamily="34" charset="0"/>
                  </a:rPr>
                  <a:t>C</a:t>
                </a:r>
                <a:endParaRPr lang="es-ES" altLang="es-ES" sz="1800"/>
              </a:p>
            </p:txBody>
          </p:sp>
          <p:sp>
            <p:nvSpPr>
              <p:cNvPr id="37" name="Quadre de text 2"/>
              <p:cNvSpPr txBox="1">
                <a:spLocks noChangeArrowheads="1"/>
              </p:cNvSpPr>
              <p:nvPr/>
            </p:nvSpPr>
            <p:spPr bwMode="auto">
              <a:xfrm>
                <a:off x="1437669" y="1289674"/>
                <a:ext cx="179070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</a:pPr>
                <a:r>
                  <a:rPr lang="ca-ES" altLang="es-ES" sz="900" b="1">
                    <a:solidFill>
                      <a:srgbClr val="FFFFFF"/>
                    </a:solidFill>
                    <a:latin typeface="Calibri" pitchFamily="34" charset="0"/>
                  </a:rPr>
                  <a:t>D</a:t>
                </a:r>
                <a:endParaRPr lang="es-ES" altLang="es-ES" sz="1800"/>
              </a:p>
            </p:txBody>
          </p:sp>
        </p:grpSp>
      </p:grpSp>
      <p:sp>
        <p:nvSpPr>
          <p:cNvPr id="38" name="TextBox 3"/>
          <p:cNvSpPr txBox="1"/>
          <p:nvPr/>
        </p:nvSpPr>
        <p:spPr>
          <a:xfrm>
            <a:off x="18886" y="44624"/>
            <a:ext cx="9125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sz="3000" b="1" dirty="0" smtClean="0">
                <a:solidFill>
                  <a:schemeClr val="bg2">
                    <a:lumMod val="90000"/>
                  </a:schemeClr>
                </a:solidFill>
              </a:rPr>
              <a:t>COSAN/Membranes </a:t>
            </a:r>
            <a:r>
              <a:rPr lang="en-US" sz="3000" b="1" dirty="0">
                <a:solidFill>
                  <a:schemeClr val="bg2">
                    <a:lumMod val="90000"/>
                  </a:schemeClr>
                </a:solidFill>
              </a:rPr>
              <a:t>interaction: </a:t>
            </a:r>
            <a:r>
              <a:rPr lang="en-US" sz="3000" b="1" dirty="0" smtClean="0">
                <a:solidFill>
                  <a:schemeClr val="bg2">
                    <a:lumMod val="90000"/>
                  </a:schemeClr>
                </a:solidFill>
              </a:rPr>
              <a:t>Cell images</a:t>
            </a:r>
            <a:endParaRPr lang="es-ES" sz="32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18886" y="5964480"/>
            <a:ext cx="9125114" cy="523220"/>
          </a:xfrm>
          <a:prstGeom prst="rect">
            <a:avLst/>
          </a:prstGeom>
          <a:solidFill>
            <a:srgbClr val="EDEDED"/>
          </a:solidFill>
          <a:ln w="28575">
            <a:solidFill>
              <a:srgbClr val="33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M. 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Tarrés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, E. 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Canetta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, C. 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Viñas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, F. 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Teixidor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, A.J. 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Harwood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, 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Chem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. Commun., 2014, 50, </a:t>
            </a:r>
            <a:r>
              <a:rPr lang="fr-FR" altLang="es-ES" sz="14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3370-3372.</a:t>
            </a:r>
            <a:endParaRPr lang="fr-FR" altLang="es-ES" sz="1400" b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84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AutoShape 8" descr="data:image/png;base64,iVBORw0KGgoAAAANSUhEUgAAAXAAAACJCAMAAAACLZNoAAAA8FBMVEX///+vBx+8vb+rAACtABO5uryuABvDZmyuABrGZl78/Pz4+PitAACuABioAADIycvW19js7O3Q0dL09PV1dXfe3+DBwsTeqKG4MCusABCsAAve3t/m5ud7fH5ra21XV1r46uWqqqtmZmiurq+MjI2CgoSenp+QkJJLSk1eXV/mwLvKdXLVlJDqycQ8Oz7itbD35uDx2ta+TEvBWVfkvLgyMTS7QUDIcXK6OTK+VFy3JhnQhoPYm5fIbGlQUFO2LS/MgIO4O0C2MTgODBM3NzofHSK0ISfAVFPUjYa6RUy4LCXKeXu8QTvUlprFXVS8TVSsfseHAAARJ0lEQVR4nO2cC3vaOBaGFRtTamFLlrBTbEPMNUAgQJKm3SYk024n7bSd3f//b/ZIBmyMDUnaJJ199D5ThtiWLH86Ojq6GIQUCoVCoVAoFAqFQqFQKBQKhUKhUCgUCoVCoVAoFAqFQqFQKBQKhUKhUCgUCoVCoVAoEOI476hpJt8pp+Fzleb/npASihDmUlFOkePExxnDZKm5aRgGM4sySDBnF+N3lx+qum1Xqx9+LMaH8+heZcDzwz++fKtWbZHw29n361FUfDvzcJNcc0lyno4XP/w45w9n78bTexbp6XANTfNcqhniEbHBmBYfZ4ZmuOIQ4p4GkD35mBeLT1Xdr1sHSyolX9dLf11dRHtSXizudN23yst0Zavu69VPi2lBusi29QTbLs4+mp7fQs6lyjpnUSTrv19H97CepyJWUzM1A+wcBaCyweMT8JUh5BBEoEq05dEiJq9tvbSSLI1V1+0343lhwmhczU1YKen2h9x05mRcWl/mjycFFm5enBUVydfty+vZPQX61WAq5QSDFoIT8R2eQPgXaggLp4YrD7JdmVx81Es5T7ai7OufriOEvm6nHFf9nek+inRb/GfVjKx/FRXp8Fa3inM+sGz9L3BG5vWDxPolgG0LPT1iQjcJ6huesO4ABNbgG1QEIeDCpXcpYL772VYPuHhnn2ynzDPBdDpd//H337eZhK9X1Vt6lV+kSWlfxjLr7+f2CyjOieZRZjAahpS7BsMmgxog0FW6jhuK74yxHUHK1X65Y3HqesZDjKr3SWn5vn61mXCP4Pjdfrkl9ZK121M+BSZxRVzigrwBpgH4aumzNWpqJHQDrhkgtlOYPLrUt56jbFXyHljPWNNkS5aChOVq5qa7BZ/fbbspyDlPcXv0s/I9AvAYnokw9JYhMz3w4LIX1cLACB2HGwaFEKYwRJkfbDjvcknXq6U3Zz/eVG3d31TPutxMOqumTlegI6t+e3N2+c2HGCTT1+mHmbvuFHyy2W7K9TjnHx+gSPXNjOuvf4F+D0WEKeA0DOHJDScAwWUnSaEiUOh68MUzDILzA6l5Pf1wJd1aTOdYDJlMHF2M39f1ekq2jEP5klRVXb8dj6I4ocknh6/Lup9IY33K3nyX4BvtBtQ+OJnOlkWaXVzd+qnaLJeiX6PhQwik/9A8ArYM3iM0HPAuoLCJIHTBcJKuKiCH6CCld6m6mGTPj04sfdmW9fHmuZGdVMXJVvg3v7pbJTzQt9r9DsE32k3d38o5ulhUV1ViT/ep8xQEmgy9IUJhnsFDg5oGDUIRqUjvwhjyZB+ax1lipGX9PDeyxdNb6eQr37Jp13VVzdaTxLyIE265IrRLcPMuMYGKfhLlFuk6jmFKZ7kP9eQ4hK7GDkSOfGJjhggxRAwjBhGMlmvfaJz0l5ZV3P0cikacdShRda13YcqpdFjZlGiX4CdJf1m6LR5uXYPiZT8qPP88OJTKAb0MSbAc7LgwNoBhUL4DT7Xe0l20I+OZXvYzgR0arSqr/Kk4YQT2Wl9sHy8UfJKYQP1yV8Q3sbeCpmcGRpzQZ8qQ0BM9jBjxe8hxpfHnR4WJQ7E+RTszP9TvsnU2XpmitathR6VyNSfrQsHv1sHfPn/xXd/2VM+FE1AnNDToG7FJOcQkVLhz8NsGd1gAYtNcDz5Per3qnomJib3lpr+v4pfyVl2k+Wpnm4agSPB1szmoHOycRETowi52OE8LDO0FRDhtzGEE74kDYN6YEceB/8DqPUa2y79YG7i+t7fffriTdcC4FWVvJKznCVck+JekI94r50vpHU9YieEkGLXDQxZiGSga3GSO47oh5yJC97aS4YOVB7e+POKuX5Pe7eHOtEDw2bojrmdnbX4jnFhfB3ETMU44i2uAIE4ZJtBhcnnB1mRK0j/lhBH7OUzNCOh3D5wsLRA8yVOPHlGkZ0ITA55lKGhCDEjlkoQ44BLGkRZ4wuOwrX5zbaKV94+57Tw9BVP27Q+vrg5H8/k8ivY4X0GB4GsnV8qJbH4bQgcLYQHTkUGgtPnldCzGQmvHyenX1gMX/1HhlZmZLymX6rauV6u+dffp8svi+qJoYUFQIPjao+gXjynSc+JgzhgJ5CwsX/oY7IQa9QwvADdjbC9ArH3wozxKutfcpFyuWHIpzH7z7jDKT5svuLkOm/JCyd8JJ/AIIi4POHUCRFg8u2IEgUEcDhGjXBOimXFE8nSPm1KebU/rZqUv6dXz3GF/vuBrL1W+vYdbeklCOVNImWZorsE92WlqMKLnjkaIR3Acx2wG47OV4OVvj3y6w72KC0Xts5z+NF/wdTdu/fdxJXo24kDFC8ViGnxx5CeoTBwtcBzGXWN7vjARfGvy9L4s7qP4Qam6HeXvE7xwpfM3wfWEop7JiJyJhWAlnrPVNO5QBj2qcDLeZiieCH776D0HJ/daCStvrzv+0wVHYtBjyKW0ZUTIZSwI40/wz8JFY54NxH/epQCj9Wz5TvSsI/+nuxQQlGjMNUjsvY1ATF4xE2GITogXuxKc6Rrxz3aaMYefdH/XDou4TquZRrSv07z7zTvNGMLkEEgo7oVI9JeEhGKPSv5cYRL05gYS92Y+PhfLmH7JqpTLBS4mO92SL3j0jwkLBdh1KYOxJZX+29AIE/tUHEqIky/4+5U4/jj3/AMwo8n078XZ5e1dpe5Xq3p6w1zsIz5uJigY+KwF3z+b9vI4HYe7iLrucpXToAKoBMfbnkcRvFvPr2YXz34CHM1m8/nF9fcv/sZerozJFgj+ftUhlM5/XZGeBE4ZhSG8B0MgGNJr6yDQ8bDjecTIs/HUTNHP+ZR88GSRimEytygQ/Go9+t2xw/O3QMyAuwH0lcwFa2bx7KEghHGPRnOXkJO50JxV3i0mZw/vx+Z3a8UzPqJA8GQC8z6zVxf/eXCJfhXO0qRhjAOxCdeSzbImEWcCLU+tZNl95xJCzDR35WYPyQKOvXmHAsHN26SG9re6a3t/sZ8IT8aCDgm5iLs9uScoFlzueivYdjVNBor7l6umes41h/ts7IGCp1Y1cpdCNxn7LzVrjjtyDxAzGRXxLuGUeMuBPAlJ8U7ltU85KB/sWUCIrHKO47nT95Qs6Sbu5VJQlNq3cblnADz3yy82bW6a1OOUEzcQf8WfZLk/mRuFW/FTJm7Vd9r4SAwot1bSLvQ9K2GzokWlwlX71E6Z3Ts34sK/3Lw5WAOFMFxaONI8wgK8mjpxi3fOpjdeVYsd4nw5S5VtwZfWgX4e5aVYkixT1zcvKxTcvE2mCqxSsZyTL7JI5crLvHsiX1gLXBzG3lp4dMPbXjbeItk9Jba6XeYb+eT1KqLORMcypihVr6KiUi3WA5lsXF288yq1E0jsvsstkjk6W21p39qf9AyYEIMz8Y6aEyx3WK1WlRMCxhjL8SzT9ASrZZ9l34PCk6tbO2kGmy14qZpfXUxy7Mw8TO3yzm5r2bGZ8zpdpJJ+PsoEWNHkpJJ6g+CRy1U/AxbdI09Ndq+2SSRHpFd38sabG493YOmls+tJ/MYfno/GZwfpXcdiCSf19ImDLukHr6cbvS4eXZVTw56tXVS7tiufbBSppJe/HI6iONf5xdWltblH/D5jiF8M9lzXMeNIJGQBl+s/8SqyQ5b7OjEOg+11e8G1nX68g7Jl67ZeBez0m4AxFd1OvVaVXtMsl3S7ev7H9XQ6vR7/8eq9vqFKxYoyd925If8kWyQdMi8okqW/wJZlUJPQ2GNrNCTEiwUnrgeDfWnnAYw2ed7KPRIj/Pu94QPPdns4TSw87f+XF9R9HSTx65n1fGt7F9XuV06+3vMNHyjS2XT6AjO5GPpKacoQiDsIxxtRPOKaiMRvfHMCY/6i1PNbe/+jgXV/3NyVPN7xuuAG9buHbFeWjCoFOwIychd0808OuJFlj0gdGadgQNgzJ0vHHVJU/CIyvrL3LSGU7DeZTeC4Kqx5vyVW7LzAcd9rg9FiX5HKJfvsKebc7gVhnmuamDvUo156L7jLCAkcEN8Ep7Kj6c0W1R3alf28zQ6jCzS72rfCBm4oN5be+54mmp/rO6y8ovvvXm4zJ2JOCIEhoy6YOQkI+BGHczhGSIiwE8hzzs43kdH8qqrX88SzfPvDuHDcjw9v7Ww/lk76Y5rbcUTrSapy8XByfrL1NlycxLLt29z3m5+NMFh/FbqaoDUQCvmT590tODA6Eb9tUEpUL5d83b/c8Zq9ZD7+WIee0toMH6H/9D8WJMXfdKu8wtI/REVZmxeL280iid9bgMj1pV6zX8NYyDHm4oc8Ni2KE+YIV8Jdr3iAnzAbfX0X/1SG+LWMN6/Gk+g+t4/m13+cfVsmg4T+e4gQi5Pib2/SFAuOxA+KTMev3ovfE5E5v393zyI9NVj4FOlSts4IP04e+PM00Wz2qGAL0s2ixyTcz+yRRVIoFAqFQqF4SlrB/muekc7R6aC5d2CT0L85HfQecH0Gc5gT0//8Uhc5GgzaXm7sh7s/nfuvpF+D+JtCmVrtWs1BXluU0OS1WvOY92uNRhuLnUIorNXaLXG90RMfLuvDwPQY9RqNGsNN+OxQuLjhOHC6H+cEf/eEAl04S1AAfzbFNPARpm3Q/JjXQrG8RMRxl9cazT5tN2qNNhNlaTaP4awm7uVAUfoOO0Zmt9kU53qrOzeaSIMkIlMygCzDBuoYGPKrtWgT/u5Bho3GUdBHx+LisGdCxrUaGIvbhIcO2o34kZ4V/Hb5pXsMJf6MvVN4pjZqij1vqAefYuLQM8w/4fn7wlQ6Dc5FaUFw3kBHcHaAjpBYqxMZNM0a6sGp4K1JDBjEwjHIDZlt5ojEXAoeDmpwP9SCp21yzxB3H8AZA241QKZzgxpwRtRo88ZB/DNI1+K0h448ISxqnWoIwZ3F3nW3LWePIf2y2XQ64nZQmFO4RROZ/AZhfoR6XPwC4xHqCjOBzPtDA5mncKHxzHLD7QfLL5/j8noe6NVE3V7Hc6ESWtIEPA0eBLgRBttqD4cDuhR8qBHtCH3u9BmiTUL6fdxAN+LSlsG6hPTEAzXhH+05w05f+lIQvNPvoa6JT1HYg4bQ6XPU63Y8MZ6FtKDPIK4a2oeWF98Z2mAo8kE1txUOmBC83zKg9C1DzvgMlk4Jrh50WgyxDlgHaI7BFvAQbKAF5T1Cp/FVZlPc6KjfIS/wI2Nvpd8Ll4K3wOCaBpSUesYR7WquXJpYCT7AS3dLm+FScI/AAw/CwIVjrNcTx2QVghBd1paploI3QirNEARvoW7r2ETHpAeepx8yLO9346YE79VqqNnv/NtMBK+J/zeCVmieumDvTJQNM6MlTPpGltMVgg9D6iLWgmbSkJlJwZnLUoJ3atopE7soO4Pn3yihfQ5M3h+g42PhCDC4a3Q0QD0wtwbrhqJ1Bqiv4c9gncfCK/R6ocm7/XAoVERDWWDhUrhwKQMHLLwHX+hn4VLwqTgtmv2QOsK7LF0KNJsanMJvG8JdieOgPKrRleDCpQQ3vBkE/b75NkBmgwQgMVzp3aBWiBzwe0dYyA0XhqJF0T8Z5safHAQX9cuZvEVi4XFVy4ekQ3QTUHJkig5m8Pwmjmjtpg3mijrNIZRLGFQwxKzbbnZQF7qYJmm0obdxeuIAEj9d07wR3zptcbno/pAzrNVqfQLVocmG34pzEr4S/plwEqKaAC4SnSZuO8I9c+GDh5CP0Rb3oN1hE/Tk0EW7Nejb2u1jfgxXh23s9IY1DZEeMo/hKLQLqJdOF0HRak3cqQ17cmotbAyHxxz6BS4Kc0yEs4ZbOE0TBQ1wREh2MFDqdpd7ou6bjPSOao+PthQKhUKhUCgUCoVCoVAoFAqFQqFQKBQKhUKhUCgUCoVCoVAoFAqFQqFQKBSKNP8Du1JmVxWQ0Ug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37892" name="AutoShape 10" descr="data:image/png;base64,iVBORw0KGgoAAAANSUhEUgAAAXAAAACJCAMAAAACLZNoAAAA8FBMVEX///+vBx+8vb+rAACtABO5uryuABvDZmyuABrGZl78/Pz4+PitAACuABioAADIycvW19js7O3Q0dL09PV1dXfe3+DBwsTeqKG4MCusABCsAAve3t/m5ud7fH5ra21XV1r46uWqqqtmZmiurq+MjI2CgoSenp+QkJJLSk1eXV/mwLvKdXLVlJDqycQ8Oz7itbD35uDx2ta+TEvBWVfkvLgyMTS7QUDIcXK6OTK+VFy3JhnQhoPYm5fIbGlQUFO2LS/MgIO4O0C2MTgODBM3NzofHSK0ISfAVFPUjYa6RUy4LCXKeXu8QTvUlprFXVS8TVSsfseHAAARJ0lEQVR4nO2cC3vaOBaGFRtTamFLlrBTbEPMNUAgQJKm3SYk024n7bSd3f//b/ZIBmyMDUnaJJ199D5ThtiWLH86Ojq6GIQUCoVCoVAoFAqFQqFQKBQKhUKhUCgUCoVCoVAoFAqFQqFQKBQKhUKhUCgUCoVCoVAoEOI476hpJt8pp+Fzleb/npASihDmUlFOkePExxnDZKm5aRgGM4sySDBnF+N3lx+qum1Xqx9+LMaH8+heZcDzwz++fKtWbZHw29n361FUfDvzcJNcc0lyno4XP/w45w9n78bTexbp6XANTfNcqhniEbHBmBYfZ4ZmuOIQ4p4GkD35mBeLT1Xdr1sHSyolX9dLf11dRHtSXizudN23yst0Zavu69VPi2lBusi29QTbLs4+mp7fQs6lyjpnUSTrv19H97CepyJWUzM1A+wcBaCyweMT8JUh5BBEoEq05dEiJq9tvbSSLI1V1+0343lhwmhczU1YKen2h9x05mRcWl/mjycFFm5enBUVydfty+vZPQX61WAq5QSDFoIT8R2eQPgXaggLp4YrD7JdmVx81Es5T7ai7OufriOEvm6nHFf9nek+inRb/GfVjKx/FRXp8Fa3inM+sGz9L3BG5vWDxPolgG0LPT1iQjcJ6huesO4ABNbgG1QEIeDCpXcpYL772VYPuHhnn2ynzDPBdDpd//H337eZhK9X1Vt6lV+kSWlfxjLr7+f2CyjOieZRZjAahpS7BsMmgxog0FW6jhuK74yxHUHK1X65Y3HqesZDjKr3SWn5vn61mXCP4Pjdfrkl9ZK121M+BSZxRVzigrwBpgH4aumzNWpqJHQDrhkgtlOYPLrUt56jbFXyHljPWNNkS5aChOVq5qa7BZ/fbbspyDlPcXv0s/I9AvAYnokw9JYhMz3w4LIX1cLACB2HGwaFEKYwRJkfbDjvcknXq6U3Zz/eVG3d31TPutxMOqumTlegI6t+e3N2+c2HGCTT1+mHmbvuFHyy2W7K9TjnHx+gSPXNjOuvf4F+D0WEKeA0DOHJDScAwWUnSaEiUOh68MUzDILzA6l5Pf1wJd1aTOdYDJlMHF2M39f1ekq2jEP5klRVXb8dj6I4ocknh6/Lup9IY33K3nyX4BvtBtQ+OJnOlkWaXVzd+qnaLJeiX6PhQwik/9A8ArYM3iM0HPAuoLCJIHTBcJKuKiCH6CCld6m6mGTPj04sfdmW9fHmuZGdVMXJVvg3v7pbJTzQt9r9DsE32k3d38o5ulhUV1ViT/ep8xQEmgy9IUJhnsFDg5oGDUIRqUjvwhjyZB+ax1lipGX9PDeyxdNb6eQr37Jp13VVzdaTxLyIE265IrRLcPMuMYGKfhLlFuk6jmFKZ7kP9eQ4hK7GDkSOfGJjhggxRAwjBhGMlmvfaJz0l5ZV3P0cikacdShRda13YcqpdFjZlGiX4CdJf1m6LR5uXYPiZT8qPP88OJTKAb0MSbAc7LgwNoBhUL4DT7Xe0l20I+OZXvYzgR0arSqr/Kk4YQT2Wl9sHy8UfJKYQP1yV8Q3sbeCpmcGRpzQZ8qQ0BM9jBjxe8hxpfHnR4WJQ7E+RTszP9TvsnU2XpmitathR6VyNSfrQsHv1sHfPn/xXd/2VM+FE1AnNDToG7FJOcQkVLhz8NsGd1gAYtNcDz5Per3qnomJib3lpr+v4pfyVl2k+Wpnm4agSPB1szmoHOycRETowi52OE8LDO0FRDhtzGEE74kDYN6YEceB/8DqPUa2y79YG7i+t7fffriTdcC4FWVvJKznCVck+JekI94r50vpHU9YieEkGLXDQxZiGSga3GSO47oh5yJC97aS4YOVB7e+POKuX5Pe7eHOtEDw2bojrmdnbX4jnFhfB3ETMU44i2uAIE4ZJtBhcnnB1mRK0j/lhBH7OUzNCOh3D5wsLRA8yVOPHlGkZ0ITA55lKGhCDEjlkoQ44BLGkRZ4wuOwrX5zbaKV94+57Tw9BVP27Q+vrg5H8/k8ivY4X0GB4GsnV8qJbH4bQgcLYQHTkUGgtPnldCzGQmvHyenX1gMX/1HhlZmZLymX6rauV6u+dffp8svi+qJoYUFQIPjao+gXjynSc+JgzhgJ5CwsX/oY7IQa9QwvADdjbC9ArH3wozxKutfcpFyuWHIpzH7z7jDKT5svuLkOm/JCyd8JJ/AIIi4POHUCRFg8u2IEgUEcDhGjXBOimXFE8nSPm1KebU/rZqUv6dXz3GF/vuBrL1W+vYdbeklCOVNImWZorsE92WlqMKLnjkaIR3Acx2wG47OV4OVvj3y6w72KC0Xts5z+NF/wdTdu/fdxJXo24kDFC8ViGnxx5CeoTBwtcBzGXWN7vjARfGvy9L4s7qP4Qam6HeXvE7xwpfM3wfWEop7JiJyJhWAlnrPVNO5QBj2qcDLeZiieCH776D0HJ/daCStvrzv+0wVHYtBjyKW0ZUTIZSwI40/wz8JFY54NxH/epQCj9Wz5TvSsI/+nuxQQlGjMNUjsvY1ATF4xE2GITogXuxKc6Rrxz3aaMYefdH/XDou4TquZRrSv07z7zTvNGMLkEEgo7oVI9JeEhGKPSv5cYRL05gYS92Y+PhfLmH7JqpTLBS4mO92SL3j0jwkLBdh1KYOxJZX+29AIE/tUHEqIky/4+5U4/jj3/AMwo8n078XZ5e1dpe5Xq3p6w1zsIz5uJigY+KwF3z+b9vI4HYe7iLrucpXToAKoBMfbnkcRvFvPr2YXz34CHM1m8/nF9fcv/sZerozJFgj+ftUhlM5/XZGeBE4ZhSG8B0MgGNJr6yDQ8bDjecTIs/HUTNHP+ZR88GSRimEytygQ/Go9+t2xw/O3QMyAuwH0lcwFa2bx7KEghHGPRnOXkJO50JxV3i0mZw/vx+Z3a8UzPqJA8GQC8z6zVxf/eXCJfhXO0qRhjAOxCdeSzbImEWcCLU+tZNl95xJCzDR35WYPyQKOvXmHAsHN26SG9re6a3t/sZ8IT8aCDgm5iLs9uScoFlzueivYdjVNBor7l6umes41h/ts7IGCp1Y1cpdCNxn7LzVrjjtyDxAzGRXxLuGUeMuBPAlJ8U7ltU85KB/sWUCIrHKO47nT95Qs6Sbu5VJQlNq3cblnADz3yy82bW6a1OOUEzcQf8WfZLk/mRuFW/FTJm7Vd9r4SAwot1bSLvQ9K2GzokWlwlX71E6Z3Ts34sK/3Lw5WAOFMFxaONI8wgK8mjpxi3fOpjdeVYsd4nw5S5VtwZfWgX4e5aVYkixT1zcvKxTcvE2mCqxSsZyTL7JI5crLvHsiX1gLXBzG3lp4dMPbXjbeItk9Jba6XeYb+eT1KqLORMcypihVr6KiUi3WA5lsXF288yq1E0jsvsstkjk6W21p39qf9AyYEIMz8Y6aEyx3WK1WlRMCxhjL8SzT9ASrZZ9l34PCk6tbO2kGmy14qZpfXUxy7Mw8TO3yzm5r2bGZ8zpdpJJ+PsoEWNHkpJJ6g+CRy1U/AxbdI09Ndq+2SSRHpFd38sabG493YOmls+tJ/MYfno/GZwfpXcdiCSf19ImDLukHr6cbvS4eXZVTw56tXVS7tiufbBSppJe/HI6iONf5xdWltblH/D5jiF8M9lzXMeNIJGQBl+s/8SqyQ5b7OjEOg+11e8G1nX68g7Jl67ZeBez0m4AxFd1OvVaVXtMsl3S7ev7H9XQ6vR7/8eq9vqFKxYoyd925If8kWyQdMi8okqW/wJZlUJPQ2GNrNCTEiwUnrgeDfWnnAYw2ed7KPRIj/Pu94QPPdns4TSw87f+XF9R9HSTx65n1fGt7F9XuV06+3vMNHyjS2XT6AjO5GPpKacoQiDsIxxtRPOKaiMRvfHMCY/6i1PNbe/+jgXV/3NyVPN7xuuAG9buHbFeWjCoFOwIychd0808OuJFlj0gdGadgQNgzJ0vHHVJU/CIyvrL3LSGU7DeZTeC4Kqx5vyVW7LzAcd9rg9FiX5HKJfvsKebc7gVhnmuamDvUo156L7jLCAkcEN8Ep7Kj6c0W1R3alf28zQ6jCzS72rfCBm4oN5be+54mmp/rO6y8ovvvXm4zJ2JOCIEhoy6YOQkI+BGHczhGSIiwE8hzzs43kdH8qqrX88SzfPvDuHDcjw9v7Ww/lk76Y5rbcUTrSapy8XByfrL1NlycxLLt29z3m5+NMFh/FbqaoDUQCvmT590tODA6Eb9tUEpUL5d83b/c8Zq9ZD7+WIee0toMH6H/9D8WJMXfdKu8wtI/REVZmxeL280iid9bgMj1pV6zX8NYyDHm4oc8Ni2KE+YIV8Jdr3iAnzAbfX0X/1SG+LWMN6/Gk+g+t4/m13+cfVsmg4T+e4gQi5Pib2/SFAuOxA+KTMev3ovfE5E5v393zyI9NVj4FOlSts4IP04e+PM00Wz2qGAL0s2ixyTcz+yRRVIoFAqFQqF4SlrB/muekc7R6aC5d2CT0L85HfQecH0Gc5gT0//8Uhc5GgzaXm7sh7s/nfuvpF+D+JtCmVrtWs1BXluU0OS1WvOY92uNRhuLnUIorNXaLXG90RMfLuvDwPQY9RqNGsNN+OxQuLjhOHC6H+cEf/eEAl04S1AAfzbFNPARpm3Q/JjXQrG8RMRxl9cazT5tN2qNNhNlaTaP4awm7uVAUfoOO0Zmt9kU53qrOzeaSIMkIlMygCzDBuoYGPKrtWgT/u5Bho3GUdBHx+LisGdCxrUaGIvbhIcO2o34kZ4V/Hb5pXsMJf6MvVN4pjZqij1vqAefYuLQM8w/4fn7wlQ6Dc5FaUFw3kBHcHaAjpBYqxMZNM0a6sGp4K1JDBjEwjHIDZlt5ojEXAoeDmpwP9SCp21yzxB3H8AZA241QKZzgxpwRtRo88ZB/DNI1+K0h448ISxqnWoIwZ3F3nW3LWePIf2y2XQ64nZQmFO4RROZ/AZhfoR6XPwC4xHqCjOBzPtDA5mncKHxzHLD7QfLL5/j8noe6NVE3V7Hc6ESWtIEPA0eBLgRBttqD4cDuhR8qBHtCH3u9BmiTUL6fdxAN+LSlsG6hPTEAzXhH+05w05f+lIQvNPvoa6JT1HYg4bQ6XPU63Y8MZ6FtKDPIK4a2oeWF98Z2mAo8kE1txUOmBC83zKg9C1DzvgMlk4Jrh50WgyxDlgHaI7BFvAQbKAF5T1Cp/FVZlPc6KjfIS/wI2Nvpd8Ll4K3wOCaBpSUesYR7WquXJpYCT7AS3dLm+FScI/AAw/CwIVjrNcTx2QVghBd1paploI3QirNEARvoW7r2ETHpAeepx8yLO9346YE79VqqNnv/NtMBK+J/zeCVmieumDvTJQNM6MlTPpGltMVgg9D6iLWgmbSkJlJwZnLUoJ3atopE7soO4Pn3yihfQ5M3h+g42PhCDC4a3Q0QD0wtwbrhqJ1Bqiv4c9gncfCK/R6ocm7/XAoVERDWWDhUrhwKQMHLLwHX+hn4VLwqTgtmv2QOsK7LF0KNJsanMJvG8JdieOgPKrRleDCpQQ3vBkE/b75NkBmgwQgMVzp3aBWiBzwe0dYyA0XhqJF0T8Z5safHAQX9cuZvEVi4XFVy4ekQ3QTUHJkig5m8Pwmjmjtpg3mijrNIZRLGFQwxKzbbnZQF7qYJmm0obdxeuIAEj9d07wR3zptcbno/pAzrNVqfQLVocmG34pzEr4S/plwEqKaAC4SnSZuO8I9c+GDh5CP0Rb3oN1hE/Tk0EW7Nejb2u1jfgxXh23s9IY1DZEeMo/hKLQLqJdOF0HRak3cqQ17cmotbAyHxxz6BS4Kc0yEs4ZbOE0TBQ1wREh2MFDqdpd7ou6bjPSOao+PthQKhUKhUCgUCoVCoVAoFAqFQqFQKBQKhUKhUCgUCoVCoVAoFAqFQqFQKBSKNP8Du1JmVxWQ0Ug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37893" name="AutoShape 12" descr="data:image/png;base64,iVBORw0KGgoAAAANSUhEUgAAAXAAAACJCAMAAAACLZNoAAAA8FBMVEX///+vBx+8vb+rAACtABO5uryuABvDZmyuABrGZl78/Pz4+PitAACuABioAADIycvW19js7O3Q0dL09PV1dXfe3+DBwsTeqKG4MCusABCsAAve3t/m5ud7fH5ra21XV1r46uWqqqtmZmiurq+MjI2CgoSenp+QkJJLSk1eXV/mwLvKdXLVlJDqycQ8Oz7itbD35uDx2ta+TEvBWVfkvLgyMTS7QUDIcXK6OTK+VFy3JhnQhoPYm5fIbGlQUFO2LS/MgIO4O0C2MTgODBM3NzofHSK0ISfAVFPUjYa6RUy4LCXKeXu8QTvUlprFXVS8TVSsfseHAAARJ0lEQVR4nO2cC3vaOBaGFRtTamFLlrBTbEPMNUAgQJKm3SYk024n7bSd3f//b/ZIBmyMDUnaJJ199D5ThtiWLH86Ojq6GIQUCoVCoVAoFAqFQqFQKBQKhUKhUCgUCoVCoVAoFAqFQqFQKBQKhUKhUCgUCoVCoVAoEOI476hpJt8pp+Fzleb/npASihDmUlFOkePExxnDZKm5aRgGM4sySDBnF+N3lx+qum1Xqx9+LMaH8+heZcDzwz++fKtWbZHw29n361FUfDvzcJNcc0lyno4XP/w45w9n78bTexbp6XANTfNcqhniEbHBmBYfZ4ZmuOIQ4p4GkD35mBeLT1Xdr1sHSyolX9dLf11dRHtSXizudN23yst0Zavu69VPi2lBusi29QTbLs4+mp7fQs6lyjpnUSTrv19H97CepyJWUzM1A+wcBaCyweMT8JUh5BBEoEq05dEiJq9tvbSSLI1V1+0343lhwmhczU1YKen2h9x05mRcWl/mjycFFm5enBUVydfty+vZPQX61WAq5QSDFoIT8R2eQPgXaggLp4YrD7JdmVx81Es5T7ai7OufriOEvm6nHFf9nek+inRb/GfVjKx/FRXp8Fa3inM+sGz9L3BG5vWDxPolgG0LPT1iQjcJ6huesO4ABNbgG1QEIeDCpXcpYL772VYPuHhnn2ynzDPBdDpd//H337eZhK9X1Vt6lV+kSWlfxjLr7+f2CyjOieZRZjAahpS7BsMmgxog0FW6jhuK74yxHUHK1X65Y3HqesZDjKr3SWn5vn61mXCP4Pjdfrkl9ZK121M+BSZxRVzigrwBpgH4aumzNWpqJHQDrhkgtlOYPLrUt56jbFXyHljPWNNkS5aChOVq5qa7BZ/fbbspyDlPcXv0s/I9AvAYnokw9JYhMz3w4LIX1cLACB2HGwaFEKYwRJkfbDjvcknXq6U3Zz/eVG3d31TPutxMOqumTlegI6t+e3N2+c2HGCTT1+mHmbvuFHyy2W7K9TjnHx+gSPXNjOuvf4F+D0WEKeA0DOHJDScAwWUnSaEiUOh68MUzDILzA6l5Pf1wJd1aTOdYDJlMHF2M39f1ekq2jEP5klRVXb8dj6I4ocknh6/Lup9IY33K3nyX4BvtBtQ+OJnOlkWaXVzd+qnaLJeiX6PhQwik/9A8ArYM3iM0HPAuoLCJIHTBcJKuKiCH6CCld6m6mGTPj04sfdmW9fHmuZGdVMXJVvg3v7pbJTzQt9r9DsE32k3d38o5ulhUV1ViT/ep8xQEmgy9IUJhnsFDg5oGDUIRqUjvwhjyZB+ax1lipGX9PDeyxdNb6eQr37Jp13VVzdaTxLyIE265IrRLcPMuMYGKfhLlFuk6jmFKZ7kP9eQ4hK7GDkSOfGJjhggxRAwjBhGMlmvfaJz0l5ZV3P0cikacdShRda13YcqpdFjZlGiX4CdJf1m6LR5uXYPiZT8qPP88OJTKAb0MSbAc7LgwNoBhUL4DT7Xe0l20I+OZXvYzgR0arSqr/Kk4YQT2Wl9sHy8UfJKYQP1yV8Q3sbeCpmcGRpzQZ8qQ0BM9jBjxe8hxpfHnR4WJQ7E+RTszP9TvsnU2XpmitathR6VyNSfrQsHv1sHfPn/xXd/2VM+FE1AnNDToG7FJOcQkVLhz8NsGd1gAYtNcDz5Per3qnomJib3lpr+v4pfyVl2k+Wpnm4agSPB1szmoHOycRETowi52OE8LDO0FRDhtzGEE74kDYN6YEceB/8DqPUa2y79YG7i+t7fffriTdcC4FWVvJKznCVck+JekI94r50vpHU9YieEkGLXDQxZiGSga3GSO47oh5yJC97aS4YOVB7e+POKuX5Pe7eHOtEDw2bojrmdnbX4jnFhfB3ETMU44i2uAIE4ZJtBhcnnB1mRK0j/lhBH7OUzNCOh3D5wsLRA8yVOPHlGkZ0ITA55lKGhCDEjlkoQ44BLGkRZ4wuOwrX5zbaKV94+57Tw9BVP27Q+vrg5H8/k8ivY4X0GB4GsnV8qJbH4bQgcLYQHTkUGgtPnldCzGQmvHyenX1gMX/1HhlZmZLymX6rauV6u+dffp8svi+qJoYUFQIPjao+gXjynSc+JgzhgJ5CwsX/oY7IQa9QwvADdjbC9ArH3wozxKutfcpFyuWHIpzH7z7jDKT5svuLkOm/JCyd8JJ/AIIi4POHUCRFg8u2IEgUEcDhGjXBOimXFE8nSPm1KebU/rZqUv6dXz3GF/vuBrL1W+vYdbeklCOVNImWZorsE92WlqMKLnjkaIR3Acx2wG47OV4OVvj3y6w72KC0Xts5z+NF/wdTdu/fdxJXo24kDFC8ViGnxx5CeoTBwtcBzGXWN7vjARfGvy9L4s7qP4Qam6HeXvE7xwpfM3wfWEop7JiJyJhWAlnrPVNO5QBj2qcDLeZiieCH776D0HJ/daCStvrzv+0wVHYtBjyKW0ZUTIZSwI40/wz8JFY54NxH/epQCj9Wz5TvSsI/+nuxQQlGjMNUjsvY1ATF4xE2GITogXuxKc6Rrxz3aaMYefdH/XDou4TquZRrSv07z7zTvNGMLkEEgo7oVI9JeEhGKPSv5cYRL05gYS92Y+PhfLmH7JqpTLBS4mO92SL3j0jwkLBdh1KYOxJZX+29AIE/tUHEqIky/4+5U4/jj3/AMwo8n078XZ5e1dpe5Xq3p6w1zsIz5uJigY+KwF3z+b9vI4HYe7iLrucpXToAKoBMfbnkcRvFvPr2YXz34CHM1m8/nF9fcv/sZerozJFgj+ftUhlM5/XZGeBE4ZhSG8B0MgGNJr6yDQ8bDjecTIs/HUTNHP+ZR88GSRimEytygQ/Go9+t2xw/O3QMyAuwH0lcwFa2bx7KEghHGPRnOXkJO50JxV3i0mZw/vx+Z3a8UzPqJA8GQC8z6zVxf/eXCJfhXO0qRhjAOxCdeSzbImEWcCLU+tZNl95xJCzDR35WYPyQKOvXmHAsHN26SG9re6a3t/sZ8IT8aCDgm5iLs9uScoFlzueivYdjVNBor7l6umes41h/ts7IGCp1Y1cpdCNxn7LzVrjjtyDxAzGRXxLuGUeMuBPAlJ8U7ltU85KB/sWUCIrHKO47nT95Qs6Sbu5VJQlNq3cblnADz3yy82bW6a1OOUEzcQf8WfZLk/mRuFW/FTJm7Vd9r4SAwot1bSLvQ9K2GzokWlwlX71E6Z3Ts34sK/3Lw5WAOFMFxaONI8wgK8mjpxi3fOpjdeVYsd4nw5S5VtwZfWgX4e5aVYkixT1zcvKxTcvE2mCqxSsZyTL7JI5crLvHsiX1gLXBzG3lp4dMPbXjbeItk9Jba6XeYb+eT1KqLORMcypihVr6KiUi3WA5lsXF288yq1E0jsvsstkjk6W21p39qf9AyYEIMz8Y6aEyx3WK1WlRMCxhjL8SzT9ASrZZ9l34PCk6tbO2kGmy14qZpfXUxy7Mw8TO3yzm5r2bGZ8zpdpJJ+PsoEWNHkpJJ6g+CRy1U/AxbdI09Ndq+2SSRHpFd38sabG493YOmls+tJ/MYfno/GZwfpXcdiCSf19ImDLukHr6cbvS4eXZVTw56tXVS7tiufbBSppJe/HI6iONf5xdWltblH/D5jiF8M9lzXMeNIJGQBl+s/8SqyQ5b7OjEOg+11e8G1nX68g7Jl67ZeBez0m4AxFd1OvVaVXtMsl3S7ev7H9XQ6vR7/8eq9vqFKxYoyd925If8kWyQdMi8okqW/wJZlUJPQ2GNrNCTEiwUnrgeDfWnnAYw2ed7KPRIj/Pu94QPPdns4TSw87f+XF9R9HSTx65n1fGt7F9XuV06+3vMNHyjS2XT6AjO5GPpKacoQiDsIxxtRPOKaiMRvfHMCY/6i1PNbe/+jgXV/3NyVPN7xuuAG9buHbFeWjCoFOwIychd0808OuJFlj0gdGadgQNgzJ0vHHVJU/CIyvrL3LSGU7DeZTeC4Kqx5vyVW7LzAcd9rg9FiX5HKJfvsKebc7gVhnmuamDvUo156L7jLCAkcEN8Ep7Kj6c0W1R3alf28zQ6jCzS72rfCBm4oN5be+54mmp/rO6y8ovvvXm4zJ2JOCIEhoy6YOQkI+BGHczhGSIiwE8hzzs43kdH8qqrX88SzfPvDuHDcjw9v7Ww/lk76Y5rbcUTrSapy8XByfrL1NlycxLLt29z3m5+NMFh/FbqaoDUQCvmT590tODA6Eb9tUEpUL5d83b/c8Zq9ZD7+WIee0toMH6H/9D8WJMXfdKu8wtI/REVZmxeL280iid9bgMj1pV6zX8NYyDHm4oc8Ni2KE+YIV8Jdr3iAnzAbfX0X/1SG+LWMN6/Gk+g+t4/m13+cfVsmg4T+e4gQi5Pib2/SFAuOxA+KTMev3ovfE5E5v393zyI9NVj4FOlSts4IP04e+PM00Wz2qGAL0s2ixyTcz+yRRVIoFAqFQqF4SlrB/muekc7R6aC5d2CT0L85HfQecH0Gc5gT0//8Uhc5GgzaXm7sh7s/nfuvpF+D+JtCmVrtWs1BXluU0OS1WvOY92uNRhuLnUIorNXaLXG90RMfLuvDwPQY9RqNGsNN+OxQuLjhOHC6H+cEf/eEAl04S1AAfzbFNPARpm3Q/JjXQrG8RMRxl9cazT5tN2qNNhNlaTaP4awm7uVAUfoOO0Zmt9kU53qrOzeaSIMkIlMygCzDBuoYGPKrtWgT/u5Bho3GUdBHx+LisGdCxrUaGIvbhIcO2o34kZ4V/Hb5pXsMJf6MvVN4pjZqij1vqAefYuLQM8w/4fn7wlQ6Dc5FaUFw3kBHcHaAjpBYqxMZNM0a6sGp4K1JDBjEwjHIDZlt5ojEXAoeDmpwP9SCp21yzxB3H8AZA241QKZzgxpwRtRo88ZB/DNI1+K0h448ISxqnWoIwZ3F3nW3LWePIf2y2XQ64nZQmFO4RROZ/AZhfoR6XPwC4xHqCjOBzPtDA5mncKHxzHLD7QfLL5/j8noe6NVE3V7Hc6ESWtIEPA0eBLgRBttqD4cDuhR8qBHtCH3u9BmiTUL6fdxAN+LSlsG6hPTEAzXhH+05w05f+lIQvNPvoa6JT1HYg4bQ6XPU63Y8MZ6FtKDPIK4a2oeWF98Z2mAo8kE1txUOmBC83zKg9C1DzvgMlk4Jrh50WgyxDlgHaI7BFvAQbKAF5T1Cp/FVZlPc6KjfIS/wI2Nvpd8Ll4K3wOCaBpSUesYR7WquXJpYCT7AS3dLm+FScI/AAw/CwIVjrNcTx2QVghBd1paploI3QirNEARvoW7r2ETHpAeepx8yLO9346YE79VqqNnv/NtMBK+J/zeCVmieumDvTJQNM6MlTPpGltMVgg9D6iLWgmbSkJlJwZnLUoJ3atopE7soO4Pn3yihfQ5M3h+g42PhCDC4a3Q0QD0wtwbrhqJ1Bqiv4c9gncfCK/R6ocm7/XAoVERDWWDhUrhwKQMHLLwHX+hn4VLwqTgtmv2QOsK7LF0KNJsanMJvG8JdieOgPKrRleDCpQQ3vBkE/b75NkBmgwQgMVzp3aBWiBzwe0dYyA0XhqJF0T8Z5safHAQX9cuZvEVi4XFVy4ekQ3QTUHJkig5m8Pwmjmjtpg3mijrNIZRLGFQwxKzbbnZQF7qYJmm0obdxeuIAEj9d07wR3zptcbno/pAzrNVqfQLVocmG34pzEr4S/plwEqKaAC4SnSZuO8I9c+GDh5CP0Rb3oN1hE/Tk0EW7Nejb2u1jfgxXh23s9IY1DZEeMo/hKLQLqJdOF0HRak3cqQ17cmotbAyHxxz6BS4Kc0yEs4ZbOE0TBQ1wREh2MFDqdpd7ou6bjPSOao+PthQKhUKhUCgUCoVCoVAoFAqFQqFQKBQKhUKhUCgUCoVCoVAoFAqFQqFQKBSKNP8Du1JmVxWQ0Ug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37894" name="AutoShape 14" descr="data:image/png;base64,iVBORw0KGgoAAAANSUhEUgAAAXAAAACJCAMAAAACLZNoAAAA8FBMVEX///+vBx+8vb+rAACtABO5uryuABvDZmyuABrGZl78/Pz4+PitAACuABioAADIycvW19js7O3Q0dL09PV1dXfe3+DBwsTeqKG4MCusABCsAAve3t/m5ud7fH5ra21XV1r46uWqqqtmZmiurq+MjI2CgoSenp+QkJJLSk1eXV/mwLvKdXLVlJDqycQ8Oz7itbD35uDx2ta+TEvBWVfkvLgyMTS7QUDIcXK6OTK+VFy3JhnQhoPYm5fIbGlQUFO2LS/MgIO4O0C2MTgODBM3NzofHSK0ISfAVFPUjYa6RUy4LCXKeXu8QTvUlprFXVS8TVSsfseHAAARJ0lEQVR4nO2cC3vaOBaGFRtTamFLlrBTbEPMNUAgQJKm3SYk024n7bSd3f//b/ZIBmyMDUnaJJ199D5ThtiWLH86Ojq6GIQUCoVCoVAoFAqFQqFQKBQKhUKhUCgUCoVCoVAoFAqFQqFQKBQKhUKhUCgUCoVCoVAoEOI476hpJt8pp+Fzleb/npASihDmUlFOkePExxnDZKm5aRgGM4sySDBnF+N3lx+qum1Xqx9+LMaH8+heZcDzwz++fKtWbZHw29n361FUfDvzcJNcc0lyno4XP/w45w9n78bTexbp6XANTfNcqhniEbHBmBYfZ4ZmuOIQ4p4GkD35mBeLT1Xdr1sHSyolX9dLf11dRHtSXizudN23yst0Zavu69VPi2lBusi29QTbLs4+mp7fQs6lyjpnUSTrv19H97CepyJWUzM1A+wcBaCyweMT8JUh5BBEoEq05dEiJq9tvbSSLI1V1+0343lhwmhczU1YKen2h9x05mRcWl/mjycFFm5enBUVydfty+vZPQX61WAq5QSDFoIT8R2eQPgXaggLp4YrD7JdmVx81Es5T7ai7OufriOEvm6nHFf9nek+inRb/GfVjKx/FRXp8Fa3inM+sGz9L3BG5vWDxPolgG0LPT1iQjcJ6huesO4ABNbgG1QEIeDCpXcpYL772VYPuHhnn2ynzDPBdDpd//H337eZhK9X1Vt6lV+kSWlfxjLr7+f2CyjOieZRZjAahpS7BsMmgxog0FW6jhuK74yxHUHK1X65Y3HqesZDjKr3SWn5vn61mXCP4Pjdfrkl9ZK121M+BSZxRVzigrwBpgH4aumzNWpqJHQDrhkgtlOYPLrUt56jbFXyHljPWNNkS5aChOVq5qa7BZ/fbbspyDlPcXv0s/I9AvAYnokw9JYhMz3w4LIX1cLACB2HGwaFEKYwRJkfbDjvcknXq6U3Zz/eVG3d31TPutxMOqumTlegI6t+e3N2+c2HGCTT1+mHmbvuFHyy2W7K9TjnHx+gSPXNjOuvf4F+D0WEKeA0DOHJDScAwWUnSaEiUOh68MUzDILzA6l5Pf1wJd1aTOdYDJlMHF2M39f1ekq2jEP5klRVXb8dj6I4ocknh6/Lup9IY33K3nyX4BvtBtQ+OJnOlkWaXVzd+qnaLJeiX6PhQwik/9A8ArYM3iM0HPAuoLCJIHTBcJKuKiCH6CCld6m6mGTPj04sfdmW9fHmuZGdVMXJVvg3v7pbJTzQt9r9DsE32k3d38o5ulhUV1ViT/ep8xQEmgy9IUJhnsFDg5oGDUIRqUjvwhjyZB+ax1lipGX9PDeyxdNb6eQr37Jp13VVzdaTxLyIE265IrRLcPMuMYGKfhLlFuk6jmFKZ7kP9eQ4hK7GDkSOfGJjhggxRAwjBhGMlmvfaJz0l5ZV3P0cikacdShRda13YcqpdFjZlGiX4CdJf1m6LR5uXYPiZT8qPP88OJTKAb0MSbAc7LgwNoBhUL4DT7Xe0l20I+OZXvYzgR0arSqr/Kk4YQT2Wl9sHy8UfJKYQP1yV8Q3sbeCpmcGRpzQZ8qQ0BM9jBjxe8hxpfHnR4WJQ7E+RTszP9TvsnU2XpmitathR6VyNSfrQsHv1sHfPn/xXd/2VM+FE1AnNDToG7FJOcQkVLhz8NsGd1gAYtNcDz5Per3qnomJib3lpr+v4pfyVl2k+Wpnm4agSPB1szmoHOycRETowi52OE8LDO0FRDhtzGEE74kDYN6YEceB/8DqPUa2y79YG7i+t7fffriTdcC4FWVvJKznCVck+JekI94r50vpHU9YieEkGLXDQxZiGSga3GSO47oh5yJC97aS4YOVB7e+POKuX5Pe7eHOtEDw2bojrmdnbX4jnFhfB3ETMU44i2uAIE4ZJtBhcnnB1mRK0j/lhBH7OUzNCOh3D5wsLRA8yVOPHlGkZ0ITA55lKGhCDEjlkoQ44BLGkRZ4wuOwrX5zbaKV94+57Tw9BVP27Q+vrg5H8/k8ivY4X0GB4GsnV8qJbH4bQgcLYQHTkUGgtPnldCzGQmvHyenX1gMX/1HhlZmZLymX6rauV6u+dffp8svi+qJoYUFQIPjao+gXjynSc+JgzhgJ5CwsX/oY7IQa9QwvADdjbC9ArH3wozxKutfcpFyuWHIpzH7z7jDKT5svuLkOm/JCyd8JJ/AIIi4POHUCRFg8u2IEgUEcDhGjXBOimXFE8nSPm1KebU/rZqUv6dXz3GF/vuBrL1W+vYdbeklCOVNImWZorsE92WlqMKLnjkaIR3Acx2wG47OV4OVvj3y6w72KC0Xts5z+NF/wdTdu/fdxJXo24kDFC8ViGnxx5CeoTBwtcBzGXWN7vjARfGvy9L4s7qP4Qam6HeXvE7xwpfM3wfWEop7JiJyJhWAlnrPVNO5QBj2qcDLeZiieCH776D0HJ/daCStvrzv+0wVHYtBjyKW0ZUTIZSwI40/wz8JFY54NxH/epQCj9Wz5TvSsI/+nuxQQlGjMNUjsvY1ATF4xE2GITogXuxKc6Rrxz3aaMYefdH/XDou4TquZRrSv07z7zTvNGMLkEEgo7oVI9JeEhGKPSv5cYRL05gYS92Y+PhfLmH7JqpTLBS4mO92SL3j0jwkLBdh1KYOxJZX+29AIE/tUHEqIky/4+5U4/jj3/AMwo8n078XZ5e1dpe5Xq3p6w1zsIz5uJigY+KwF3z+b9vI4HYe7iLrucpXToAKoBMfbnkcRvFvPr2YXz34CHM1m8/nF9fcv/sZerozJFgj+ftUhlM5/XZGeBE4ZhSG8B0MgGNJr6yDQ8bDjecTIs/HUTNHP+ZR88GSRimEytygQ/Go9+t2xw/O3QMyAuwH0lcwFa2bx7KEghHGPRnOXkJO50JxV3i0mZw/vx+Z3a8UzPqJA8GQC8z6zVxf/eXCJfhXO0qRhjAOxCdeSzbImEWcCLU+tZNl95xJCzDR35WYPyQKOvXmHAsHN26SG9re6a3t/sZ8IT8aCDgm5iLs9uScoFlzueivYdjVNBor7l6umes41h/ts7IGCp1Y1cpdCNxn7LzVrjjtyDxAzGRXxLuGUeMuBPAlJ8U7ltU85KB/sWUCIrHKO47nT95Qs6Sbu5VJQlNq3cblnADz3yy82bW6a1OOUEzcQf8WfZLk/mRuFW/FTJm7Vd9r4SAwot1bSLvQ9K2GzokWlwlX71E6Z3Ts34sK/3Lw5WAOFMFxaONI8wgK8mjpxi3fOpjdeVYsd4nw5S5VtwZfWgX4e5aVYkixT1zcvKxTcvE2mCqxSsZyTL7JI5crLvHsiX1gLXBzG3lp4dMPbXjbeItk9Jba6XeYb+eT1KqLORMcypihVr6KiUi3WA5lsXF288yq1E0jsvsstkjk6W21p39qf9AyYEIMz8Y6aEyx3WK1WlRMCxhjL8SzT9ASrZZ9l34PCk6tbO2kGmy14qZpfXUxy7Mw8TO3yzm5r2bGZ8zpdpJJ+PsoEWNHkpJJ6g+CRy1U/AxbdI09Ndq+2SSRHpFd38sabG493YOmls+tJ/MYfno/GZwfpXcdiCSf19ImDLukHr6cbvS4eXZVTw56tXVS7tiufbBSppJe/HI6iONf5xdWltblH/D5jiF8M9lzXMeNIJGQBl+s/8SqyQ5b7OjEOg+11e8G1nX68g7Jl67ZeBez0m4AxFd1OvVaVXtMsl3S7ev7H9XQ6vR7/8eq9vqFKxYoyd925If8kWyQdMi8okqW/wJZlUJPQ2GNrNCTEiwUnrgeDfWnnAYw2ed7KPRIj/Pu94QPPdns4TSw87f+XF9R9HSTx65n1fGt7F9XuV06+3vMNHyjS2XT6AjO5GPpKacoQiDsIxxtRPOKaiMRvfHMCY/6i1PNbe/+jgXV/3NyVPN7xuuAG9buHbFeWjCoFOwIychd0808OuJFlj0gdGadgQNgzJ0vHHVJU/CIyvrL3LSGU7DeZTeC4Kqx5vyVW7LzAcd9rg9FiX5HKJfvsKebc7gVhnmuamDvUo156L7jLCAkcEN8Ep7Kj6c0W1R3alf28zQ6jCzS72rfCBm4oN5be+54mmp/rO6y8ovvvXm4zJ2JOCIEhoy6YOQkI+BGHczhGSIiwE8hzzs43kdH8qqrX88SzfPvDuHDcjw9v7Ww/lk76Y5rbcUTrSapy8XByfrL1NlycxLLt29z3m5+NMFh/FbqaoDUQCvmT590tODA6Eb9tUEpUL5d83b/c8Zq9ZD7+WIee0toMH6H/9D8WJMXfdKu8wtI/REVZmxeL280iid9bgMj1pV6zX8NYyDHm4oc8Ni2KE+YIV8Jdr3iAnzAbfX0X/1SG+LWMN6/Gk+g+t4/m13+cfVsmg4T+e4gQi5Pib2/SFAuOxA+KTMev3ovfE5E5v393zyI9NVj4FOlSts4IP04e+PM00Wz2qGAL0s2ixyTcz+yRRVIoFAqFQqF4SlrB/muekc7R6aC5d2CT0L85HfQecH0Gc5gT0//8Uhc5GgzaXm7sh7s/nfuvpF+D+JtCmVrtWs1BXluU0OS1WvOY92uNRhuLnUIorNXaLXG90RMfLuvDwPQY9RqNGsNN+OxQuLjhOHC6H+cEf/eEAl04S1AAfzbFNPARpm3Q/JjXQrG8RMRxl9cazT5tN2qNNhNlaTaP4awm7uVAUfoOO0Zmt9kU53qrOzeaSIMkIlMygCzDBuoYGPKrtWgT/u5Bho3GUdBHx+LisGdCxrUaGIvbhIcO2o34kZ4V/Hb5pXsMJf6MvVN4pjZqij1vqAefYuLQM8w/4fn7wlQ6Dc5FaUFw3kBHcHaAjpBYqxMZNM0a6sGp4K1JDBjEwjHIDZlt5ojEXAoeDmpwP9SCp21yzxB3H8AZA241QKZzgxpwRtRo88ZB/DNI1+K0h448ISxqnWoIwZ3F3nW3LWePIf2y2XQ64nZQmFO4RROZ/AZhfoR6XPwC4xHqCjOBzPtDA5mncKHxzHLD7QfLL5/j8noe6NVE3V7Hc6ESWtIEPA0eBLgRBttqD4cDuhR8qBHtCH3u9BmiTUL6fdxAN+LSlsG6hPTEAzXhH+05w05f+lIQvNPvoa6JT1HYg4bQ6XPU63Y8MZ6FtKDPIK4a2oeWF98Z2mAo8kE1txUOmBC83zKg9C1DzvgMlk4Jrh50WgyxDlgHaI7BFvAQbKAF5T1Cp/FVZlPc6KjfIS/wI2Nvpd8Ll4K3wOCaBpSUesYR7WquXJpYCT7AS3dLm+FScI/AAw/CwIVjrNcTx2QVghBd1paploI3QirNEARvoW7r2ETHpAeepx8yLO9346YE79VqqNnv/NtMBK+J/zeCVmieumDvTJQNM6MlTPpGltMVgg9D6iLWgmbSkJlJwZnLUoJ3atopE7soO4Pn3yihfQ5M3h+g42PhCDC4a3Q0QD0wtwbrhqJ1Bqiv4c9gncfCK/R6ocm7/XAoVERDWWDhUrhwKQMHLLwHX+hn4VLwqTgtmv2QOsK7LF0KNJsanMJvG8JdieOgPKrRleDCpQQ3vBkE/b75NkBmgwQgMVzp3aBWiBzwe0dYyA0XhqJF0T8Z5safHAQX9cuZvEVi4XFVy4ekQ3QTUHJkig5m8Pwmjmjtpg3mijrNIZRLGFQwxKzbbnZQF7qYJmm0obdxeuIAEj9d07wR3zptcbno/pAzrNVqfQLVocmG34pzEr4S/plwEqKaAC4SnSZuO8I9c+GDh5CP0Rb3oN1hE/Tk0EW7Nejb2u1jfgxXh23s9IY1DZEeMo/hKLQLqJdOF0HRak3cqQ17cmotbAyHxxz6BS4Kc0yEs4ZbOE0TBQ1wREh2MFDqdpd7ou6bjPSOao+PthQKhUKhUCgUCoVCoVAoFAqFQqFQKBQKhUKhUCgUCoVCoVAoFAqFQqFQKBSKNP8Du1JmVxWQ0Ug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10" name="TextBox 3"/>
          <p:cNvSpPr txBox="1"/>
          <p:nvPr/>
        </p:nvSpPr>
        <p:spPr>
          <a:xfrm>
            <a:off x="18886" y="188640"/>
            <a:ext cx="9125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2">
                    <a:lumMod val="90000"/>
                  </a:schemeClr>
                </a:solidFill>
              </a:rPr>
              <a:t> COSAN: Membranes interaction</a:t>
            </a:r>
            <a:endParaRPr lang="es-ES" sz="3200" b="1" dirty="0">
              <a:solidFill>
                <a:schemeClr val="bg2">
                  <a:lumMod val="90000"/>
                </a:schemeClr>
              </a:solidFill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3563888" y="1056799"/>
            <a:ext cx="5253400" cy="4676457"/>
            <a:chOff x="3563888" y="1056799"/>
            <a:chExt cx="5253400" cy="4676457"/>
          </a:xfrm>
        </p:grpSpPr>
        <p:pic>
          <p:nvPicPr>
            <p:cNvPr id="19" name="Picture 6" descr="Macintosh HD:Users:Adrian laptop:Desktop:Boron project:Boron-Nature:AC submission:nano_fig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1056799"/>
              <a:ext cx="5253400" cy="4244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3 CuadroTexto"/>
            <p:cNvSpPr txBox="1"/>
            <p:nvPr/>
          </p:nvSpPr>
          <p:spPr>
            <a:xfrm>
              <a:off x="3707904" y="5333146"/>
              <a:ext cx="48037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 err="1" smtClean="0">
                  <a:solidFill>
                    <a:srgbClr val="0033CC"/>
                  </a:solidFill>
                </a:rPr>
                <a:t>Accumulating</a:t>
              </a:r>
              <a:r>
                <a:rPr lang="es-ES" sz="2000" b="1" dirty="0" smtClean="0">
                  <a:solidFill>
                    <a:srgbClr val="0033CC"/>
                  </a:solidFill>
                </a:rPr>
                <a:t> / </a:t>
              </a:r>
              <a:r>
                <a:rPr lang="es-ES" sz="2000" b="1" dirty="0" err="1" smtClean="0">
                  <a:solidFill>
                    <a:srgbClr val="0033CC"/>
                  </a:solidFill>
                </a:rPr>
                <a:t>visualizing</a:t>
              </a:r>
              <a:r>
                <a:rPr lang="es-ES" sz="2000" b="1" dirty="0" smtClean="0">
                  <a:solidFill>
                    <a:srgbClr val="0033CC"/>
                  </a:solidFill>
                </a:rPr>
                <a:t> </a:t>
              </a:r>
              <a:r>
                <a:rPr lang="es-ES" sz="2000" b="1" dirty="0" err="1">
                  <a:solidFill>
                    <a:srgbClr val="0033CC"/>
                  </a:solidFill>
                </a:rPr>
                <a:t>inside</a:t>
              </a:r>
              <a:r>
                <a:rPr lang="es-ES" sz="2000" b="1" dirty="0">
                  <a:solidFill>
                    <a:srgbClr val="0033CC"/>
                  </a:solidFill>
                </a:rPr>
                <a:t> living </a:t>
              </a:r>
              <a:r>
                <a:rPr lang="es-ES" sz="2000" b="1" dirty="0" err="1">
                  <a:solidFill>
                    <a:srgbClr val="0033CC"/>
                  </a:solidFill>
                </a:rPr>
                <a:t>cells</a:t>
              </a:r>
              <a:endParaRPr lang="es-ES" sz="2000" dirty="0"/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18887" y="1474558"/>
            <a:ext cx="3328978" cy="4258698"/>
            <a:chOff x="18887" y="1474558"/>
            <a:chExt cx="3328978" cy="4258698"/>
          </a:xfrm>
        </p:grpSpPr>
        <p:pic>
          <p:nvPicPr>
            <p:cNvPr id="16" name="Picture 2" descr="Z:\DOCUMENTOS\articles\Aguilella\cover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83" y="1474558"/>
              <a:ext cx="2727325" cy="339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1 CuadroTexto"/>
            <p:cNvSpPr txBox="1"/>
            <p:nvPr/>
          </p:nvSpPr>
          <p:spPr>
            <a:xfrm>
              <a:off x="18887" y="5333146"/>
              <a:ext cx="3328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 err="1" smtClean="0">
                  <a:solidFill>
                    <a:srgbClr val="0033CC"/>
                  </a:solidFill>
                </a:rPr>
                <a:t>Crossing</a:t>
              </a:r>
              <a:r>
                <a:rPr lang="es-ES" sz="2000" b="1" dirty="0" smtClean="0">
                  <a:solidFill>
                    <a:srgbClr val="0033CC"/>
                  </a:solidFill>
                </a:rPr>
                <a:t> artificial </a:t>
              </a:r>
              <a:r>
                <a:rPr lang="es-ES" sz="2000" b="1" dirty="0" err="1" smtClean="0">
                  <a:solidFill>
                    <a:srgbClr val="0033CC"/>
                  </a:solidFill>
                </a:rPr>
                <a:t>membranes</a:t>
              </a:r>
              <a:endParaRPr lang="es-ES" sz="2000" b="1" dirty="0">
                <a:solidFill>
                  <a:srgbClr val="0033CC"/>
                </a:solidFill>
              </a:endParaRPr>
            </a:p>
          </p:txBody>
        </p:sp>
      </p:grpSp>
      <p:sp>
        <p:nvSpPr>
          <p:cNvPr id="9" name="8 CuadroTexto"/>
          <p:cNvSpPr txBox="1"/>
          <p:nvPr/>
        </p:nvSpPr>
        <p:spPr>
          <a:xfrm>
            <a:off x="2843808" y="3789040"/>
            <a:ext cx="2226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 smtClean="0">
                <a:solidFill>
                  <a:srgbClr val="0000FF"/>
                </a:solidFill>
              </a:rPr>
              <a:t>Raman-Microscopy</a:t>
            </a:r>
            <a:endParaRPr lang="es-ES" sz="2000" b="1" dirty="0">
              <a:solidFill>
                <a:srgbClr val="0000FF"/>
              </a:solidFill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71438" y="6309320"/>
            <a:ext cx="9001125" cy="523875"/>
          </a:xfrm>
          <a:prstGeom prst="rect">
            <a:avLst/>
          </a:prstGeom>
          <a:solidFill>
            <a:srgbClr val="EDEDED"/>
          </a:solidFill>
          <a:ln w="28575">
            <a:solidFill>
              <a:srgbClr val="33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C. 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Verdiá-Báguena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, A. 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Alcaraz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, V. M. 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Aguilella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, A. M. Cioran, S. Tachikawa, H. Nakamura, F. 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Teixidor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 and C. 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Viñas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, </a:t>
            </a:r>
            <a:r>
              <a:rPr lang="fr-FR" altLang="es-ES" sz="1400" b="1" i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Chem</a:t>
            </a:r>
            <a:r>
              <a:rPr lang="fr-FR" altLang="es-ES" sz="1400" b="1" i="1" dirty="0">
                <a:solidFill>
                  <a:srgbClr val="0000CC"/>
                </a:solidFill>
                <a:latin typeface="Comic Sans MS" panose="030F0702030302020204" pitchFamily="66" charset="0"/>
              </a:rPr>
              <a:t>. Commun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., 2014, 50, 6700-6703.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80880" y="5929535"/>
            <a:ext cx="9001125" cy="307777"/>
          </a:xfrm>
          <a:prstGeom prst="rect">
            <a:avLst/>
          </a:prstGeom>
          <a:solidFill>
            <a:srgbClr val="EDEDED"/>
          </a:solidFill>
          <a:ln w="28575">
            <a:solidFill>
              <a:srgbClr val="33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M. 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Tarrés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, E. 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Canetta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, C. 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Viñas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, F. 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Teixidor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, A.J. 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Harwood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, </a:t>
            </a:r>
            <a:r>
              <a:rPr lang="fr-FR" altLang="es-ES" sz="1400" b="1" i="1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Chem</a:t>
            </a:r>
            <a:r>
              <a:rPr lang="fr-FR" altLang="es-ES" sz="1400" b="1" i="1" dirty="0">
                <a:solidFill>
                  <a:srgbClr val="0000CC"/>
                </a:solidFill>
                <a:latin typeface="Comic Sans MS" panose="030F0702030302020204" pitchFamily="66" charset="0"/>
              </a:rPr>
              <a:t>. Commun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., 2014, 50, </a:t>
            </a:r>
            <a:r>
              <a:rPr lang="es-ES" altLang="es-ES" sz="1400" dirty="0" smtClean="0">
                <a:latin typeface="Gisha" pitchFamily="34" charset="-79"/>
                <a:cs typeface="Gisha" pitchFamily="34" charset="-79"/>
              </a:rPr>
              <a:t>3370-3372</a:t>
            </a:r>
            <a:endParaRPr lang="fr-FR" altLang="es-ES" sz="1400" b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42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47" y="1628799"/>
            <a:ext cx="4692392" cy="25922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3"/>
          <p:cNvSpPr txBox="1"/>
          <p:nvPr/>
        </p:nvSpPr>
        <p:spPr>
          <a:xfrm>
            <a:off x="18886" y="188640"/>
            <a:ext cx="9125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bg2">
                    <a:lumMod val="90000"/>
                  </a:schemeClr>
                </a:solidFill>
              </a:rPr>
              <a:t>COSAN: </a:t>
            </a:r>
            <a:r>
              <a:rPr lang="en-US" sz="3200" b="1" dirty="0" smtClean="0">
                <a:solidFill>
                  <a:schemeClr val="bg2">
                    <a:lumMod val="90000"/>
                  </a:schemeClr>
                </a:solidFill>
              </a:rPr>
              <a:t>on the road to anticancer therapies </a:t>
            </a:r>
            <a:endParaRPr lang="es-ES" sz="32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046733" y="1916832"/>
            <a:ext cx="30718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Optical microscopy </a:t>
            </a:r>
            <a:r>
              <a:rPr lang="en-US" sz="2000" b="1" dirty="0" smtClean="0"/>
              <a:t>images </a:t>
            </a:r>
            <a:endParaRPr lang="es-ES" sz="2000" b="1" dirty="0"/>
          </a:p>
        </p:txBody>
      </p:sp>
      <p:pic>
        <p:nvPicPr>
          <p:cNvPr id="7" name="6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48" y="4221088"/>
            <a:ext cx="2306078" cy="187220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CuadroTexto"/>
          <p:cNvSpPr txBox="1"/>
          <p:nvPr/>
        </p:nvSpPr>
        <p:spPr>
          <a:xfrm>
            <a:off x="4596345" y="4036422"/>
            <a:ext cx="1310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Nanohybrid</a:t>
            </a:r>
            <a:endParaRPr lang="es-ES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-49915" y="4958844"/>
            <a:ext cx="1144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CT-</a:t>
            </a:r>
            <a:r>
              <a:rPr lang="es-ES" b="1" i="1" dirty="0" err="1" smtClean="0"/>
              <a:t>ds</a:t>
            </a:r>
            <a:r>
              <a:rPr lang="es-ES" b="1" dirty="0" err="1" smtClean="0"/>
              <a:t>DNA</a:t>
            </a:r>
            <a:endParaRPr lang="es-ES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-15397" y="2510273"/>
            <a:ext cx="124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Na</a:t>
            </a:r>
            <a:r>
              <a:rPr lang="es-ES" b="1" dirty="0" smtClean="0"/>
              <a:t>[</a:t>
            </a:r>
            <a:r>
              <a:rPr lang="es-ES" b="1" dirty="0" err="1" smtClean="0"/>
              <a:t>CoSAN</a:t>
            </a:r>
            <a:r>
              <a:rPr lang="es-ES" b="1" dirty="0" smtClean="0"/>
              <a:t>]</a:t>
            </a:r>
            <a:endParaRPr lang="es-ES" b="1" dirty="0"/>
          </a:p>
        </p:txBody>
      </p:sp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090374"/>
              </p:ext>
            </p:extLst>
          </p:nvPr>
        </p:nvGraphicFramePr>
        <p:xfrm>
          <a:off x="6660232" y="2978152"/>
          <a:ext cx="2302183" cy="3257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349" name="Acrobat Document" r:id="rId5" imgW="5667363" imgH="8020022" progId="AcroExch.Document.DC">
                  <p:embed/>
                </p:oleObj>
              </mc:Choice>
              <mc:Fallback>
                <p:oleObj name="Acrobat Document" r:id="rId5" imgW="5667363" imgH="802002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60232" y="2978152"/>
                        <a:ext cx="2302183" cy="32579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13 CuadroTexto"/>
          <p:cNvSpPr txBox="1"/>
          <p:nvPr/>
        </p:nvSpPr>
        <p:spPr>
          <a:xfrm>
            <a:off x="98941" y="908720"/>
            <a:ext cx="90484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b="1" dirty="0" err="1" smtClean="0">
                <a:solidFill>
                  <a:srgbClr val="800000"/>
                </a:solidFill>
                <a:latin typeface="Arial" charset="0"/>
                <a:cs typeface="Arial" charset="0"/>
              </a:rPr>
              <a:t>Second</a:t>
            </a:r>
            <a:r>
              <a:rPr lang="es-ES" sz="2200" b="1" dirty="0" smtClean="0">
                <a:solidFill>
                  <a:srgbClr val="800000"/>
                </a:solidFill>
                <a:latin typeface="Arial" charset="0"/>
                <a:cs typeface="Arial" charset="0"/>
              </a:rPr>
              <a:t> </a:t>
            </a:r>
            <a:r>
              <a:rPr lang="es-ES" sz="2200" b="1" dirty="0" err="1" smtClean="0">
                <a:solidFill>
                  <a:srgbClr val="800000"/>
                </a:solidFill>
                <a:latin typeface="Arial" charset="0"/>
                <a:cs typeface="Arial" charset="0"/>
              </a:rPr>
              <a:t>focus</a:t>
            </a:r>
            <a:r>
              <a:rPr lang="es-ES" sz="2200" b="1" dirty="0" smtClean="0">
                <a:solidFill>
                  <a:srgbClr val="800000"/>
                </a:solidFill>
                <a:latin typeface="Arial" charset="0"/>
                <a:cs typeface="Arial" charset="0"/>
              </a:rPr>
              <a:t>: </a:t>
            </a:r>
            <a:r>
              <a:rPr lang="es-ES" sz="2200" b="1" i="1" dirty="0" smtClean="0">
                <a:solidFill>
                  <a:srgbClr val="800000"/>
                </a:solidFill>
                <a:latin typeface="Arial" charset="0"/>
                <a:cs typeface="Arial" charset="0"/>
              </a:rPr>
              <a:t>“in vitro”</a:t>
            </a:r>
            <a:r>
              <a:rPr lang="es-ES" sz="2200" b="1" dirty="0" smtClean="0">
                <a:solidFill>
                  <a:srgbClr val="800000"/>
                </a:solidFill>
                <a:latin typeface="Arial" charset="0"/>
                <a:cs typeface="Arial" charset="0"/>
              </a:rPr>
              <a:t> </a:t>
            </a:r>
            <a:r>
              <a:rPr lang="es-ES" sz="2200" b="1" dirty="0" err="1" smtClean="0">
                <a:solidFill>
                  <a:srgbClr val="800000"/>
                </a:solidFill>
                <a:latin typeface="Arial" charset="0"/>
                <a:cs typeface="Arial" charset="0"/>
              </a:rPr>
              <a:t>interaction</a:t>
            </a:r>
            <a:r>
              <a:rPr lang="es-ES" sz="2200" b="1" dirty="0" smtClean="0">
                <a:solidFill>
                  <a:srgbClr val="800000"/>
                </a:solidFill>
                <a:latin typeface="Arial" charset="0"/>
                <a:cs typeface="Arial" charset="0"/>
              </a:rPr>
              <a:t> </a:t>
            </a:r>
            <a:r>
              <a:rPr lang="es-ES" sz="2200" b="1" dirty="0" err="1" smtClean="0">
                <a:solidFill>
                  <a:srgbClr val="800000"/>
                </a:solidFill>
                <a:latin typeface="Arial" charset="0"/>
                <a:cs typeface="Arial" charset="0"/>
              </a:rPr>
              <a:t>between</a:t>
            </a:r>
            <a:r>
              <a:rPr lang="es-ES" sz="2200" b="1" dirty="0" smtClean="0">
                <a:solidFill>
                  <a:srgbClr val="800000"/>
                </a:solidFill>
                <a:latin typeface="Arial" charset="0"/>
                <a:cs typeface="Arial" charset="0"/>
              </a:rPr>
              <a:t> </a:t>
            </a:r>
            <a:r>
              <a:rPr lang="es-ES" sz="2200" b="1" i="1" dirty="0" err="1" smtClean="0">
                <a:solidFill>
                  <a:srgbClr val="800000"/>
                </a:solidFill>
                <a:latin typeface="Arial" charset="0"/>
                <a:cs typeface="Arial" charset="0"/>
              </a:rPr>
              <a:t>ds</a:t>
            </a:r>
            <a:r>
              <a:rPr lang="es-ES" sz="2200" b="1" dirty="0" smtClean="0">
                <a:solidFill>
                  <a:srgbClr val="800000"/>
                </a:solidFill>
                <a:latin typeface="Arial" charset="0"/>
                <a:cs typeface="Arial" charset="0"/>
              </a:rPr>
              <a:t>-DNA </a:t>
            </a:r>
            <a:r>
              <a:rPr lang="es-ES" sz="2200" b="1" dirty="0" err="1" smtClean="0">
                <a:solidFill>
                  <a:srgbClr val="800000"/>
                </a:solidFill>
                <a:latin typeface="Arial" charset="0"/>
                <a:cs typeface="Arial" charset="0"/>
              </a:rPr>
              <a:t>with</a:t>
            </a:r>
            <a:r>
              <a:rPr lang="es-ES" sz="2200" b="1" dirty="0" smtClean="0">
                <a:solidFill>
                  <a:srgbClr val="800000"/>
                </a:solidFill>
                <a:latin typeface="Arial" charset="0"/>
                <a:cs typeface="Arial" charset="0"/>
              </a:rPr>
              <a:t> </a:t>
            </a:r>
            <a:r>
              <a:rPr lang="es-ES" sz="2200" b="1" dirty="0" err="1" smtClean="0">
                <a:solidFill>
                  <a:srgbClr val="800000"/>
                </a:solidFill>
                <a:latin typeface="Arial" charset="0"/>
                <a:cs typeface="Arial" charset="0"/>
              </a:rPr>
              <a:t>CoSAN</a:t>
            </a:r>
            <a:r>
              <a:rPr lang="es-ES" sz="2200" b="1" dirty="0" smtClean="0">
                <a:solidFill>
                  <a:srgbClr val="800000"/>
                </a:solidFill>
                <a:latin typeface="Arial" charset="0"/>
                <a:cs typeface="Arial" charset="0"/>
              </a:rPr>
              <a:t> </a:t>
            </a:r>
            <a:endParaRPr lang="es-ES" sz="2200" b="1" dirty="0">
              <a:solidFill>
                <a:srgbClr val="800000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90894" y="6274767"/>
            <a:ext cx="8945602" cy="538609"/>
          </a:xfrm>
          <a:prstGeom prst="rect">
            <a:avLst/>
          </a:prstGeom>
          <a:solidFill>
            <a:srgbClr val="EDEDED"/>
          </a:solidFill>
          <a:ln w="28575">
            <a:solidFill>
              <a:srgbClr val="33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I. Fuentes, T. García-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Mendiola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, S. 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Sato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, M. Pita, H. Nakamura, E. Lorenzo, F. 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Teixidor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,. F. Marques, C. </a:t>
            </a:r>
            <a:r>
              <a:rPr lang="fr-FR" altLang="es-ES" sz="1400" b="1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Viñas</a:t>
            </a:r>
            <a:r>
              <a:rPr lang="fr-FR" altLang="es-ES" sz="14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, </a:t>
            </a:r>
            <a:r>
              <a:rPr lang="es-ES" altLang="es-ES" sz="1400" b="1" i="1" dirty="0" err="1">
                <a:latin typeface="Comic Sans MS" panose="030F0702030302020204" pitchFamily="66" charset="0"/>
                <a:cs typeface="Gisha" pitchFamily="34" charset="-79"/>
              </a:rPr>
              <a:t>Chem</a:t>
            </a:r>
            <a:r>
              <a:rPr lang="es-ES" altLang="es-ES" sz="1400" b="1" i="1" dirty="0">
                <a:latin typeface="Comic Sans MS" panose="030F0702030302020204" pitchFamily="66" charset="0"/>
                <a:cs typeface="Gisha" pitchFamily="34" charset="-79"/>
              </a:rPr>
              <a:t>. </a:t>
            </a:r>
            <a:r>
              <a:rPr lang="es-ES" altLang="es-ES" sz="1400" b="1" i="1" dirty="0" err="1">
                <a:latin typeface="Comic Sans MS" panose="030F0702030302020204" pitchFamily="66" charset="0"/>
                <a:cs typeface="Gisha" pitchFamily="34" charset="-79"/>
              </a:rPr>
              <a:t>Eur</a:t>
            </a:r>
            <a:r>
              <a:rPr lang="es-ES" altLang="es-ES" sz="1400" b="1" i="1" dirty="0">
                <a:latin typeface="Comic Sans MS" panose="030F0702030302020204" pitchFamily="66" charset="0"/>
                <a:cs typeface="Gisha" pitchFamily="34" charset="-79"/>
              </a:rPr>
              <a:t>. J. </a:t>
            </a:r>
            <a:r>
              <a:rPr lang="es-ES" altLang="es-ES" sz="1400" b="1" dirty="0">
                <a:latin typeface="Comic Sans MS" panose="030F0702030302020204" pitchFamily="66" charset="0"/>
                <a:cs typeface="Gisha" pitchFamily="34" charset="-79"/>
              </a:rPr>
              <a:t>2018, </a:t>
            </a:r>
            <a:r>
              <a:rPr lang="es-ES" altLang="es-ES" sz="1400" b="1" i="1" dirty="0">
                <a:latin typeface="Comic Sans MS" panose="030F0702030302020204" pitchFamily="66" charset="0"/>
                <a:cs typeface="Gisha" pitchFamily="34" charset="-79"/>
              </a:rPr>
              <a:t>24</a:t>
            </a:r>
            <a:r>
              <a:rPr lang="es-ES" altLang="es-ES" sz="1400" b="1" dirty="0">
                <a:latin typeface="Comic Sans MS" panose="030F0702030302020204" pitchFamily="66" charset="0"/>
                <a:cs typeface="Gisha" pitchFamily="34" charset="-79"/>
              </a:rPr>
              <a:t>, 17239–17254</a:t>
            </a:r>
            <a:r>
              <a:rPr lang="fr-FR" altLang="es-ES" sz="14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.</a:t>
            </a:r>
            <a:endParaRPr lang="fr-FR" altLang="es-ES" sz="1400" b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02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731415" y="5987190"/>
            <a:ext cx="2133600" cy="365125"/>
          </a:xfrm>
        </p:spPr>
        <p:txBody>
          <a:bodyPr/>
          <a:lstStyle/>
          <a:p>
            <a:fld id="{8966766C-F126-4B23-9621-F19B90AE7FE2}" type="slidenum">
              <a:rPr lang="es-ES" sz="1400" b="1" smtClean="0">
                <a:solidFill>
                  <a:srgbClr val="FFFFFF"/>
                </a:solidFill>
                <a:latin typeface="Cambria" pitchFamily="18" charset="0"/>
                <a:ea typeface="Cambria" pitchFamily="18" charset="0"/>
              </a:rPr>
              <a:pPr/>
              <a:t>16</a:t>
            </a:fld>
            <a:endParaRPr lang="es-ES" sz="1400" b="1" dirty="0">
              <a:solidFill>
                <a:srgbClr val="FFFFFF"/>
              </a:solidFill>
              <a:latin typeface="Cambria" pitchFamily="18" charset="0"/>
              <a:ea typeface="Cambria" pitchFamily="18" charset="0"/>
            </a:endParaRPr>
          </a:p>
        </p:txBody>
      </p:sp>
      <p:grpSp>
        <p:nvGrpSpPr>
          <p:cNvPr id="19" name="125 Grupo"/>
          <p:cNvGrpSpPr/>
          <p:nvPr/>
        </p:nvGrpSpPr>
        <p:grpSpPr>
          <a:xfrm>
            <a:off x="152372" y="2436945"/>
            <a:ext cx="2500330" cy="1619261"/>
            <a:chOff x="1500166" y="1857370"/>
            <a:chExt cx="2500330" cy="1214446"/>
          </a:xfrm>
        </p:grpSpPr>
        <p:sp>
          <p:nvSpPr>
            <p:cNvPr id="21" name="20 Rectángulo"/>
            <p:cNvSpPr/>
            <p:nvPr/>
          </p:nvSpPr>
          <p:spPr>
            <a:xfrm>
              <a:off x="1500166" y="1857370"/>
              <a:ext cx="2500330" cy="12144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2" name="21 Imagen" descr="TEM.png"/>
            <p:cNvPicPr>
              <a:picLocks noChangeAspect="1"/>
            </p:cNvPicPr>
            <p:nvPr/>
          </p:nvPicPr>
          <p:blipFill>
            <a:blip r:embed="rId3" cstate="print"/>
            <a:srcRect l="52523" t="2795" b="49969"/>
            <a:stretch>
              <a:fillRect/>
            </a:stretch>
          </p:blipFill>
          <p:spPr>
            <a:xfrm>
              <a:off x="1500166" y="1857370"/>
              <a:ext cx="2500330" cy="120714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sp>
        <p:nvSpPr>
          <p:cNvPr id="31" name="30 CuadroTexto"/>
          <p:cNvSpPr txBox="1"/>
          <p:nvPr/>
        </p:nvSpPr>
        <p:spPr>
          <a:xfrm>
            <a:off x="-36512" y="1802475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BSA-Na[</a:t>
            </a:r>
            <a:r>
              <a:rPr lang="en-GB" sz="2000" b="1" dirty="0" err="1" smtClean="0"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CoSAN</a:t>
            </a:r>
            <a:r>
              <a:rPr lang="en-GB" sz="2000" b="1" dirty="0" smtClean="0"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]</a:t>
            </a:r>
            <a:endParaRPr lang="en-GB" sz="2000" b="1" dirty="0">
              <a:latin typeface="Arial" panose="020B0604020202020204" pitchFamily="34" charset="0"/>
              <a:ea typeface="Cambria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3203848" y="1705970"/>
            <a:ext cx="5800299" cy="3883270"/>
            <a:chOff x="5830246" y="2053161"/>
            <a:chExt cx="3040856" cy="2620904"/>
          </a:xfrm>
        </p:grpSpPr>
        <p:pic>
          <p:nvPicPr>
            <p:cNvPr id="32" name="31 Imagen" descr="modelo1.png"/>
            <p:cNvPicPr>
              <a:picLocks noChangeAspect="1"/>
            </p:cNvPicPr>
            <p:nvPr/>
          </p:nvPicPr>
          <p:blipFill rotWithShape="1">
            <a:blip r:embed="rId4" cstate="print"/>
            <a:srcRect l="2354" t="4771" r="8041" b="3509"/>
            <a:stretch/>
          </p:blipFill>
          <p:spPr>
            <a:xfrm>
              <a:off x="5830246" y="2053161"/>
              <a:ext cx="3040856" cy="2620904"/>
            </a:xfrm>
            <a:prstGeom prst="rect">
              <a:avLst/>
            </a:prstGeom>
          </p:spPr>
        </p:pic>
        <p:sp>
          <p:nvSpPr>
            <p:cNvPr id="33" name="32 CuadroTexto"/>
            <p:cNvSpPr txBox="1"/>
            <p:nvPr/>
          </p:nvSpPr>
          <p:spPr>
            <a:xfrm>
              <a:off x="8107801" y="3155091"/>
              <a:ext cx="39946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0.6 nm</a:t>
              </a:r>
              <a:endPara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34" name="33 Conector recto"/>
            <p:cNvCxnSpPr/>
            <p:nvPr/>
          </p:nvCxnSpPr>
          <p:spPr>
            <a:xfrm rot="5400000" flipH="1" flipV="1">
              <a:off x="7818893" y="2961433"/>
              <a:ext cx="577816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35" name="34 CuadroTexto"/>
            <p:cNvSpPr txBox="1"/>
            <p:nvPr/>
          </p:nvSpPr>
          <p:spPr>
            <a:xfrm rot="16200000">
              <a:off x="7857524" y="2852816"/>
              <a:ext cx="39946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1.1 nm</a:t>
              </a:r>
              <a:endParaRPr kumimoji="0" lang="es-ES" sz="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36" name="35 Conector recto"/>
            <p:cNvCxnSpPr/>
            <p:nvPr/>
          </p:nvCxnSpPr>
          <p:spPr>
            <a:xfrm flipH="1">
              <a:off x="8179239" y="3250341"/>
              <a:ext cx="252028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7" name="36 Conector recto"/>
            <p:cNvCxnSpPr/>
            <p:nvPr/>
          </p:nvCxnSpPr>
          <p:spPr>
            <a:xfrm rot="16200000" flipV="1">
              <a:off x="7810143" y="3524188"/>
              <a:ext cx="381003" cy="21431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38" name="37 CuadroTexto"/>
            <p:cNvSpPr txBox="1"/>
            <p:nvPr/>
          </p:nvSpPr>
          <p:spPr>
            <a:xfrm>
              <a:off x="6964794" y="3949286"/>
              <a:ext cx="9124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100 COSANE</a:t>
              </a:r>
              <a:endParaRPr kumimoji="0" lang="es-ES" sz="1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39" name="38 CuadroTexto"/>
            <p:cNvSpPr txBox="1"/>
            <p:nvPr/>
          </p:nvSpPr>
          <p:spPr>
            <a:xfrm>
              <a:off x="6464728" y="2202585"/>
              <a:ext cx="8370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98 COSANE</a:t>
              </a:r>
              <a:endParaRPr kumimoji="0" lang="es-ES" sz="1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</a:endParaRPr>
            </a:p>
          </p:txBody>
        </p:sp>
        <p:cxnSp>
          <p:nvCxnSpPr>
            <p:cNvPr id="40" name="39 Conector recto de flecha"/>
            <p:cNvCxnSpPr/>
            <p:nvPr/>
          </p:nvCxnSpPr>
          <p:spPr>
            <a:xfrm rot="5400000">
              <a:off x="7365648" y="3373365"/>
              <a:ext cx="952507" cy="325456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41" name="40 Conector recto de flecha"/>
            <p:cNvCxnSpPr/>
            <p:nvPr/>
          </p:nvCxnSpPr>
          <p:spPr>
            <a:xfrm flipV="1">
              <a:off x="6296857" y="2388337"/>
              <a:ext cx="452435" cy="1047757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  <p:pic>
        <p:nvPicPr>
          <p:cNvPr id="43" name="42 Imagen" descr="modelo4.png"/>
          <p:cNvPicPr>
            <a:picLocks noChangeAspect="1"/>
          </p:cNvPicPr>
          <p:nvPr/>
        </p:nvPicPr>
        <p:blipFill>
          <a:blip r:embed="rId5" cstate="print"/>
          <a:srcRect b="2438"/>
          <a:stretch>
            <a:fillRect/>
          </a:stretch>
        </p:blipFill>
        <p:spPr>
          <a:xfrm>
            <a:off x="124808" y="4201887"/>
            <a:ext cx="2863016" cy="190162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4" name="TextBox 3"/>
          <p:cNvSpPr txBox="1"/>
          <p:nvPr/>
        </p:nvSpPr>
        <p:spPr>
          <a:xfrm>
            <a:off x="18886" y="188640"/>
            <a:ext cx="9125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bg2">
                    <a:lumMod val="90000"/>
                  </a:schemeClr>
                </a:solidFill>
              </a:rPr>
              <a:t>COSAN: </a:t>
            </a:r>
            <a:r>
              <a:rPr lang="en-US" sz="3200" b="1" dirty="0" smtClean="0">
                <a:solidFill>
                  <a:schemeClr val="bg2">
                    <a:lumMod val="90000"/>
                  </a:schemeClr>
                </a:solidFill>
              </a:rPr>
              <a:t>on the road to anticancer therapies </a:t>
            </a:r>
            <a:endParaRPr lang="es-ES" sz="32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5" name="44 CuadroTexto"/>
          <p:cNvSpPr txBox="1"/>
          <p:nvPr/>
        </p:nvSpPr>
        <p:spPr>
          <a:xfrm>
            <a:off x="98941" y="908720"/>
            <a:ext cx="80858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800000"/>
                </a:solidFill>
                <a:latin typeface="Arial" charset="0"/>
                <a:cs typeface="Arial" charset="0"/>
              </a:rPr>
              <a:t>Third focus: interaction between </a:t>
            </a:r>
            <a:r>
              <a:rPr lang="en-US" sz="2200" b="1" dirty="0" err="1" smtClean="0">
                <a:solidFill>
                  <a:srgbClr val="800000"/>
                </a:solidFill>
                <a:latin typeface="Arial" charset="0"/>
                <a:cs typeface="Arial" charset="0"/>
              </a:rPr>
              <a:t>CoSAN</a:t>
            </a:r>
            <a:r>
              <a:rPr lang="en-US" sz="2200" b="1" dirty="0" smtClean="0">
                <a:solidFill>
                  <a:srgbClr val="800000"/>
                </a:solidFill>
                <a:latin typeface="Arial" charset="0"/>
                <a:cs typeface="Arial" charset="0"/>
              </a:rPr>
              <a:t> and protein (BSA)</a:t>
            </a:r>
            <a:endParaRPr lang="en-US" sz="2200" b="1" dirty="0">
              <a:solidFill>
                <a:srgbClr val="800000"/>
              </a:solidFill>
              <a:latin typeface="Arial" charset="0"/>
              <a:cs typeface="Arial" charset="0"/>
            </a:endParaRPr>
          </a:p>
        </p:txBody>
      </p: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18886" y="6274767"/>
            <a:ext cx="9125114" cy="307777"/>
          </a:xfrm>
          <a:prstGeom prst="rect">
            <a:avLst/>
          </a:prstGeom>
          <a:solidFill>
            <a:srgbClr val="EDEDED"/>
          </a:solidFill>
          <a:ln w="28575">
            <a:solidFill>
              <a:srgbClr val="33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I. Fuentes, </a:t>
            </a:r>
            <a:r>
              <a:rPr lang="fr-FR" altLang="es-ES" sz="14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J. </a:t>
            </a:r>
            <a:r>
              <a:rPr lang="fr-FR" altLang="es-ES" sz="1400" b="1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Pujols</a:t>
            </a:r>
            <a:r>
              <a:rPr lang="fr-FR" altLang="es-ES" sz="14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, 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C. </a:t>
            </a:r>
            <a:r>
              <a:rPr lang="fr-FR" altLang="es-ES" sz="14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Viñas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, </a:t>
            </a:r>
            <a:r>
              <a:rPr lang="fr-FR" altLang="es-ES" sz="14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S. Ventura, F</a:t>
            </a:r>
            <a:r>
              <a:rPr lang="fr-FR" altLang="es-ES" sz="1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. </a:t>
            </a:r>
            <a:r>
              <a:rPr lang="fr-FR" altLang="es-ES" sz="1400" b="1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Teixidor</a:t>
            </a:r>
            <a:r>
              <a:rPr lang="fr-FR" altLang="es-ES" sz="14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, </a:t>
            </a:r>
            <a:r>
              <a:rPr lang="es-ES" altLang="es-ES" sz="1400" b="1" i="1" dirty="0" err="1" smtClean="0">
                <a:latin typeface="Comic Sans MS" panose="030F0702030302020204" pitchFamily="66" charset="0"/>
                <a:cs typeface="Gisha" pitchFamily="34" charset="-79"/>
              </a:rPr>
              <a:t>Chem</a:t>
            </a:r>
            <a:r>
              <a:rPr lang="es-ES" altLang="es-ES" sz="1400" b="1" i="1" dirty="0">
                <a:latin typeface="Comic Sans MS" panose="030F0702030302020204" pitchFamily="66" charset="0"/>
                <a:cs typeface="Gisha" pitchFamily="34" charset="-79"/>
              </a:rPr>
              <a:t>. </a:t>
            </a:r>
            <a:r>
              <a:rPr lang="es-ES" altLang="es-ES" sz="1400" b="1" i="1" dirty="0" err="1">
                <a:latin typeface="Comic Sans MS" panose="030F0702030302020204" pitchFamily="66" charset="0"/>
                <a:cs typeface="Gisha" pitchFamily="34" charset="-79"/>
              </a:rPr>
              <a:t>Eur</a:t>
            </a:r>
            <a:r>
              <a:rPr lang="es-ES" altLang="es-ES" sz="1400" b="1" i="1" dirty="0">
                <a:latin typeface="Comic Sans MS" panose="030F0702030302020204" pitchFamily="66" charset="0"/>
                <a:cs typeface="Gisha" pitchFamily="34" charset="-79"/>
              </a:rPr>
              <a:t>. J. </a:t>
            </a:r>
            <a:r>
              <a:rPr lang="es-ES" altLang="es-ES" sz="1400" b="1" dirty="0" smtClean="0">
                <a:latin typeface="Comic Sans MS" panose="030F0702030302020204" pitchFamily="66" charset="0"/>
                <a:cs typeface="Gisha" pitchFamily="34" charset="-79"/>
              </a:rPr>
              <a:t>2019, </a:t>
            </a:r>
            <a:r>
              <a:rPr lang="es-ES" altLang="es-ES" sz="1400" b="1" i="1" dirty="0" smtClean="0">
                <a:latin typeface="Comic Sans MS" panose="030F0702030302020204" pitchFamily="66" charset="0"/>
                <a:cs typeface="Gisha" pitchFamily="34" charset="-79"/>
              </a:rPr>
              <a:t>25</a:t>
            </a:r>
            <a:r>
              <a:rPr lang="es-ES" altLang="es-ES" sz="1400" b="1" dirty="0">
                <a:latin typeface="Comic Sans MS" panose="030F0702030302020204" pitchFamily="66" charset="0"/>
                <a:cs typeface="Gisha" pitchFamily="34" charset="-79"/>
              </a:rPr>
              <a:t>, 12820 – 12829</a:t>
            </a:r>
            <a:r>
              <a:rPr lang="fr-FR" altLang="es-ES" sz="1400" b="1" dirty="0" smtClean="0">
                <a:latin typeface="Comic Sans MS" panose="030F0702030302020204" pitchFamily="66" charset="0"/>
              </a:rPr>
              <a:t>.</a:t>
            </a:r>
            <a:endParaRPr lang="fr-FR" altLang="es-ES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4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/>
          <p:nvPr/>
        </p:nvSpPr>
        <p:spPr>
          <a:xfrm>
            <a:off x="18886" y="188640"/>
            <a:ext cx="9125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2">
                    <a:lumMod val="90000"/>
                  </a:schemeClr>
                </a:solidFill>
              </a:rPr>
              <a:t> COSAN: “in vitro” cells study</a:t>
            </a:r>
            <a:endParaRPr lang="es-ES" sz="32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2" name="5 CuadroTexto"/>
          <p:cNvSpPr txBox="1"/>
          <p:nvPr/>
        </p:nvSpPr>
        <p:spPr>
          <a:xfrm>
            <a:off x="-1" y="6237312"/>
            <a:ext cx="91440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ES" sz="1700" dirty="0">
                <a:latin typeface="Gisha" pitchFamily="34" charset="-79"/>
                <a:cs typeface="Gisha" pitchFamily="34" charset="-79"/>
              </a:rPr>
              <a:t>M. </a:t>
            </a:r>
            <a:r>
              <a:rPr lang="es-ES" altLang="es-ES" sz="1700" dirty="0" err="1">
                <a:latin typeface="Gisha" pitchFamily="34" charset="-79"/>
                <a:cs typeface="Gisha" pitchFamily="34" charset="-79"/>
              </a:rPr>
              <a:t>Tarrés</a:t>
            </a:r>
            <a:r>
              <a:rPr lang="es-ES" altLang="es-ES" sz="1700" dirty="0">
                <a:latin typeface="Gisha" pitchFamily="34" charset="-79"/>
                <a:cs typeface="Gisha" pitchFamily="34" charset="-79"/>
              </a:rPr>
              <a:t>, E. </a:t>
            </a:r>
            <a:r>
              <a:rPr lang="es-ES" altLang="es-ES" sz="1700" dirty="0" err="1">
                <a:latin typeface="Gisha" pitchFamily="34" charset="-79"/>
                <a:cs typeface="Gisha" pitchFamily="34" charset="-79"/>
              </a:rPr>
              <a:t>Canetta</a:t>
            </a:r>
            <a:r>
              <a:rPr lang="es-ES" altLang="es-ES" sz="1700" dirty="0">
                <a:latin typeface="Gisha" pitchFamily="34" charset="-79"/>
                <a:cs typeface="Gisha" pitchFamily="34" charset="-79"/>
              </a:rPr>
              <a:t>, </a:t>
            </a:r>
            <a:r>
              <a:rPr lang="es-ES" altLang="es-ES" sz="1700" dirty="0" smtClean="0">
                <a:latin typeface="Gisha" pitchFamily="34" charset="-79"/>
                <a:cs typeface="Gisha" pitchFamily="34" charset="-79"/>
              </a:rPr>
              <a:t>E. Paul</a:t>
            </a:r>
            <a:r>
              <a:rPr lang="es-ES" altLang="es-ES" sz="1700" dirty="0">
                <a:latin typeface="Gisha" pitchFamily="34" charset="-79"/>
                <a:cs typeface="Gisha" pitchFamily="34" charset="-79"/>
              </a:rPr>
              <a:t>, J. Forbes, K. </a:t>
            </a:r>
            <a:r>
              <a:rPr lang="es-ES" altLang="es-ES" sz="1700" dirty="0" err="1" smtClean="0">
                <a:latin typeface="Gisha" pitchFamily="34" charset="-79"/>
                <a:cs typeface="Gisha" pitchFamily="34" charset="-79"/>
              </a:rPr>
              <a:t>Azzouni</a:t>
            </a:r>
            <a:r>
              <a:rPr lang="es-ES" altLang="es-ES" sz="1700" dirty="0" smtClean="0">
                <a:latin typeface="Gisha" pitchFamily="34" charset="-79"/>
                <a:cs typeface="Gisha" pitchFamily="34" charset="-79"/>
              </a:rPr>
              <a:t>, F</a:t>
            </a:r>
            <a:r>
              <a:rPr lang="es-ES" altLang="es-ES" sz="1700" dirty="0">
                <a:latin typeface="Gisha" pitchFamily="34" charset="-79"/>
                <a:cs typeface="Gisha" pitchFamily="34" charset="-79"/>
              </a:rPr>
              <a:t>. </a:t>
            </a:r>
            <a:r>
              <a:rPr lang="es-ES" altLang="es-ES" sz="1700" dirty="0" err="1">
                <a:latin typeface="Gisha" pitchFamily="34" charset="-79"/>
                <a:cs typeface="Gisha" pitchFamily="34" charset="-79"/>
              </a:rPr>
              <a:t>Teixidor</a:t>
            </a:r>
            <a:r>
              <a:rPr lang="es-ES" altLang="es-ES" sz="1700" dirty="0">
                <a:latin typeface="Gisha" pitchFamily="34" charset="-79"/>
                <a:cs typeface="Gisha" pitchFamily="34" charset="-79"/>
              </a:rPr>
              <a:t>, C. Viñas, </a:t>
            </a:r>
            <a:r>
              <a:rPr lang="es-ES" altLang="es-ES" sz="1700" dirty="0" smtClean="0">
                <a:latin typeface="Gisha" pitchFamily="34" charset="-79"/>
                <a:cs typeface="Gisha" pitchFamily="34" charset="-79"/>
              </a:rPr>
              <a:t>A.J</a:t>
            </a:r>
            <a:r>
              <a:rPr lang="es-ES" altLang="es-ES" sz="1700" dirty="0">
                <a:latin typeface="Gisha" pitchFamily="34" charset="-79"/>
                <a:cs typeface="Gisha" pitchFamily="34" charset="-79"/>
              </a:rPr>
              <a:t>. </a:t>
            </a:r>
            <a:r>
              <a:rPr lang="es-ES" altLang="es-ES" sz="1700" dirty="0" err="1">
                <a:latin typeface="Gisha" pitchFamily="34" charset="-79"/>
                <a:cs typeface="Gisha" pitchFamily="34" charset="-79"/>
              </a:rPr>
              <a:t>Harwood</a:t>
            </a:r>
            <a:r>
              <a:rPr lang="es-ES" altLang="es-ES" sz="1700" dirty="0">
                <a:latin typeface="Gisha" pitchFamily="34" charset="-79"/>
                <a:cs typeface="Gisha" pitchFamily="34" charset="-79"/>
              </a:rPr>
              <a:t>, </a:t>
            </a:r>
            <a:r>
              <a:rPr lang="es-ES" altLang="es-ES" sz="1700" i="1" dirty="0" err="1" smtClean="0">
                <a:latin typeface="Gisha" pitchFamily="34" charset="-79"/>
                <a:cs typeface="Gisha" pitchFamily="34" charset="-79"/>
              </a:rPr>
              <a:t>Scientific</a:t>
            </a:r>
            <a:r>
              <a:rPr lang="es-ES" altLang="es-ES" sz="1700" i="1" dirty="0" smtClean="0">
                <a:latin typeface="Gisha" pitchFamily="34" charset="-79"/>
                <a:cs typeface="Gisha" pitchFamily="34" charset="-79"/>
              </a:rPr>
              <a:t> </a:t>
            </a:r>
            <a:r>
              <a:rPr lang="es-ES" altLang="es-ES" sz="1700" i="1" dirty="0" err="1" smtClean="0">
                <a:latin typeface="Gisha" pitchFamily="34" charset="-79"/>
                <a:cs typeface="Gisha" pitchFamily="34" charset="-79"/>
              </a:rPr>
              <a:t>Reports</a:t>
            </a:r>
            <a:r>
              <a:rPr lang="es-ES" altLang="es-ES" sz="1700" i="1" dirty="0" smtClean="0">
                <a:latin typeface="Gisha" pitchFamily="34" charset="-79"/>
                <a:cs typeface="Gisha" pitchFamily="34" charset="-79"/>
              </a:rPr>
              <a:t>, </a:t>
            </a:r>
            <a:r>
              <a:rPr lang="es-ES" altLang="es-ES" sz="1700" b="1" dirty="0" smtClean="0">
                <a:latin typeface="Gisha" pitchFamily="34" charset="-79"/>
                <a:cs typeface="Gisha" pitchFamily="34" charset="-79"/>
              </a:rPr>
              <a:t>2015</a:t>
            </a:r>
            <a:r>
              <a:rPr lang="es-ES" altLang="es-ES" sz="1700" i="1" dirty="0" smtClean="0">
                <a:latin typeface="Gisha" pitchFamily="34" charset="-79"/>
                <a:cs typeface="Gisha" pitchFamily="34" charset="-79"/>
              </a:rPr>
              <a:t>, 5, </a:t>
            </a:r>
            <a:r>
              <a:rPr lang="es-ES" altLang="es-ES" sz="1700" i="1" dirty="0">
                <a:latin typeface="Gisha" pitchFamily="34" charset="-79"/>
                <a:cs typeface="Gisha" pitchFamily="34" charset="-79"/>
              </a:rPr>
              <a:t>7804</a:t>
            </a:r>
            <a:endParaRPr lang="es-ES" sz="1700" dirty="0"/>
          </a:p>
        </p:txBody>
      </p:sp>
      <p:graphicFrame>
        <p:nvGraphicFramePr>
          <p:cNvPr id="8" name="Tau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531393"/>
              </p:ext>
            </p:extLst>
          </p:nvPr>
        </p:nvGraphicFramePr>
        <p:xfrm>
          <a:off x="162476" y="952159"/>
          <a:ext cx="4841379" cy="53198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9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2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ED</a:t>
                      </a:r>
                      <a:r>
                        <a:rPr lang="en-GB" sz="2000" baseline="-25000" dirty="0" smtClean="0">
                          <a:effectLst/>
                        </a:rPr>
                        <a:t>50</a:t>
                      </a:r>
                      <a:r>
                        <a:rPr lang="en-GB" sz="2000" dirty="0" smtClean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(mean ±SD, </a:t>
                      </a:r>
                      <a:r>
                        <a:rPr lang="en-GB" sz="2000" dirty="0">
                          <a:effectLst/>
                          <a:latin typeface="Calibri"/>
                        </a:rPr>
                        <a:t>µ</a:t>
                      </a:r>
                      <a:r>
                        <a:rPr lang="en-GB" sz="2000" dirty="0" smtClean="0">
                          <a:effectLst/>
                        </a:rPr>
                        <a:t>M</a:t>
                      </a:r>
                      <a:r>
                        <a:rPr lang="en-GB" sz="2000" dirty="0">
                          <a:effectLst/>
                        </a:rPr>
                        <a:t>)</a:t>
                      </a: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>
                          <a:effectLst/>
                        </a:rPr>
                        <a:t>Cell type</a:t>
                      </a:r>
                      <a:endParaRPr lang="ca-ES" sz="2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   COSAN</a:t>
                      </a: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>
                          <a:effectLst/>
                        </a:rPr>
                        <a:t>I</a:t>
                      </a:r>
                      <a:r>
                        <a:rPr lang="en-GB" sz="2000" baseline="-25000">
                          <a:effectLst/>
                        </a:rPr>
                        <a:t>2</a:t>
                      </a:r>
                      <a:r>
                        <a:rPr lang="en-GB" sz="2000">
                          <a:effectLst/>
                        </a:rPr>
                        <a:t>-COSAN</a:t>
                      </a:r>
                      <a:endParaRPr lang="ca-ES" sz="2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3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ca-ES" sz="2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ca-ES" sz="2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8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i="0" u="none" dirty="0">
                          <a:solidFill>
                            <a:schemeClr val="tx1"/>
                          </a:solidFill>
                          <a:effectLst/>
                        </a:rPr>
                        <a:t>Mammalian cells</a:t>
                      </a:r>
                      <a:endParaRPr lang="ca-ES" sz="2000" i="0" u="none" dirty="0">
                        <a:solidFill>
                          <a:schemeClr val="tx1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 err="1" smtClean="0">
                          <a:effectLst/>
                        </a:rPr>
                        <a:t>HEK</a:t>
                      </a:r>
                      <a:r>
                        <a:rPr lang="en-GB" sz="2000" dirty="0" smtClean="0">
                          <a:effectLst/>
                        </a:rPr>
                        <a:t> 293</a:t>
                      </a: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>
                          <a:effectLst/>
                        </a:rPr>
                        <a:t>121 ± 3.8</a:t>
                      </a:r>
                      <a:endParaRPr lang="ca-ES" sz="2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>
                          <a:effectLst/>
                        </a:rPr>
                        <a:t>30 ± 3.8</a:t>
                      </a:r>
                      <a:endParaRPr lang="ca-ES" sz="2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>
                          <a:effectLst/>
                        </a:rPr>
                        <a:t>HeLa</a:t>
                      </a:r>
                      <a:endParaRPr lang="ca-ES" sz="2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>
                          <a:effectLst/>
                        </a:rPr>
                        <a:t>157 ± 8.6</a:t>
                      </a:r>
                      <a:endParaRPr lang="ca-ES" sz="2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>
                          <a:effectLst/>
                        </a:rPr>
                        <a:t>23 ± 2.5</a:t>
                      </a:r>
                      <a:endParaRPr lang="ca-ES" sz="2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>
                          <a:effectLst/>
                        </a:rPr>
                        <a:t>THP-1</a:t>
                      </a:r>
                      <a:endParaRPr lang="ca-ES" sz="2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>
                          <a:effectLst/>
                        </a:rPr>
                        <a:t>154 ± 8.9</a:t>
                      </a:r>
                      <a:endParaRPr lang="ca-ES" sz="2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>
                          <a:effectLst/>
                        </a:rPr>
                        <a:t>44 ± 6.0</a:t>
                      </a:r>
                      <a:endParaRPr lang="ca-ES" sz="2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3T3</a:t>
                      </a: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  99 ± 5.5</a:t>
                      </a: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29 ± 0.8</a:t>
                      </a: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821">
                <a:tc>
                  <a:txBody>
                    <a:bodyPr/>
                    <a:lstStyle/>
                    <a:p>
                      <a:pPr rtl="0">
                        <a:buSzPts val="1500"/>
                        <a:buFont typeface="Wingdings"/>
                        <a:buNone/>
                      </a:pPr>
                      <a:r>
                        <a:rPr lang="en-US" sz="2000" b="1" baseline="0" noProof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Amoeba cells</a:t>
                      </a:r>
                      <a:endParaRPr lang="en-US" sz="2000" noProof="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2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D. </a:t>
                      </a:r>
                      <a:r>
                        <a:rPr lang="en-GB" sz="2000" dirty="0" err="1" smtClean="0">
                          <a:effectLst/>
                        </a:rPr>
                        <a:t>discoideum</a:t>
                      </a: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2.6 ± 0.3</a:t>
                      </a: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1.8 ± 0.1</a:t>
                      </a: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86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2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i="0" u="none" dirty="0">
                          <a:solidFill>
                            <a:schemeClr val="tx1"/>
                          </a:solidFill>
                          <a:effectLst/>
                        </a:rPr>
                        <a:t>Bacteria</a:t>
                      </a:r>
                      <a:endParaRPr lang="ca-ES" sz="2000" i="0" u="none" dirty="0">
                        <a:solidFill>
                          <a:schemeClr val="tx1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ca-ES" sz="2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ca-ES" sz="2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2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E</a:t>
                      </a:r>
                      <a:r>
                        <a:rPr lang="en-GB" sz="2000" dirty="0" smtClean="0">
                          <a:effectLst/>
                        </a:rPr>
                        <a:t>. coli </a:t>
                      </a:r>
                      <a:r>
                        <a:rPr lang="en-GB" sz="2000" dirty="0" err="1">
                          <a:effectLst/>
                        </a:rPr>
                        <a:t>B/r</a:t>
                      </a: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    </a:t>
                      </a:r>
                      <a:r>
                        <a:rPr lang="en-GB" sz="2000" dirty="0" smtClean="0">
                          <a:effectLst/>
                          <a:latin typeface="Calibri"/>
                        </a:rPr>
                        <a:t>&gt; </a:t>
                      </a:r>
                      <a:r>
                        <a:rPr lang="en-GB" sz="2000" dirty="0" smtClean="0">
                          <a:effectLst/>
                        </a:rPr>
                        <a:t>250</a:t>
                      </a: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>
                          <a:effectLst/>
                        </a:rPr>
                        <a:t>53 ± 5.4</a:t>
                      </a:r>
                      <a:endParaRPr lang="ca-ES" sz="20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832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900" dirty="0" err="1">
                          <a:effectLst/>
                        </a:rPr>
                        <a:t>Klebsiella</a:t>
                      </a:r>
                      <a:r>
                        <a:rPr lang="en-GB" sz="1900" dirty="0">
                          <a:effectLst/>
                        </a:rPr>
                        <a:t> </a:t>
                      </a:r>
                      <a:r>
                        <a:rPr lang="en-GB" sz="1900" dirty="0" err="1" smtClean="0">
                          <a:effectLst/>
                        </a:rPr>
                        <a:t>Kneumonia</a:t>
                      </a:r>
                      <a:endParaRPr lang="ca-ES" sz="19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    </a:t>
                      </a:r>
                      <a:r>
                        <a:rPr lang="en-GB" sz="2000" dirty="0" smtClean="0">
                          <a:effectLst/>
                          <a:latin typeface="Calibri"/>
                        </a:rPr>
                        <a:t>&gt; </a:t>
                      </a:r>
                      <a:r>
                        <a:rPr lang="en-GB" sz="2000" dirty="0" smtClean="0">
                          <a:effectLst/>
                        </a:rPr>
                        <a:t>250</a:t>
                      </a: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65 ± 4.1</a:t>
                      </a:r>
                      <a:endParaRPr lang="ca-E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pSp>
        <p:nvGrpSpPr>
          <p:cNvPr id="9" name="Agrupa 16"/>
          <p:cNvGrpSpPr>
            <a:grpSpLocks/>
          </p:cNvGrpSpPr>
          <p:nvPr/>
        </p:nvGrpSpPr>
        <p:grpSpPr bwMode="auto">
          <a:xfrm>
            <a:off x="5821353" y="1341438"/>
            <a:ext cx="3071822" cy="2163308"/>
            <a:chOff x="5724128" y="954107"/>
            <a:chExt cx="3071000" cy="2163328"/>
          </a:xfrm>
        </p:grpSpPr>
        <p:pic>
          <p:nvPicPr>
            <p:cNvPr id="13" name="Picture 5" descr="Macintosh HD:Users:Adrian laptop:Desktop:Boron project:Boron-Nature:AC submission:nano_fig5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1" t="31146" r="59418" b="45450"/>
            <a:stretch>
              <a:fillRect/>
            </a:stretch>
          </p:blipFill>
          <p:spPr bwMode="auto">
            <a:xfrm>
              <a:off x="5724138" y="1052736"/>
              <a:ext cx="3070990" cy="2064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QuadreDeText 15"/>
            <p:cNvSpPr txBox="1">
              <a:spLocks noChangeArrowheads="1"/>
            </p:cNvSpPr>
            <p:nvPr/>
          </p:nvSpPr>
          <p:spPr bwMode="auto">
            <a:xfrm>
              <a:off x="5724128" y="954107"/>
              <a:ext cx="134515" cy="215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ca-ES" altLang="es-ES"/>
            </a:p>
          </p:txBody>
        </p:sp>
      </p:grp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5988942" y="5013176"/>
            <a:ext cx="2881313" cy="738188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s-ES" altLang="es-ES" sz="1400" b="1" dirty="0"/>
              <a:t>KK2 buffer</a:t>
            </a:r>
            <a:r>
              <a:rPr lang="es-ES" altLang="es-ES" sz="1400" dirty="0"/>
              <a:t>: </a:t>
            </a:r>
            <a:r>
              <a:rPr lang="es-ES" altLang="es-ES" sz="1400" dirty="0" smtClean="0"/>
              <a:t>6.5 </a:t>
            </a:r>
            <a:r>
              <a:rPr lang="es-ES" altLang="es-ES" sz="1400" dirty="0" err="1"/>
              <a:t>mM</a:t>
            </a:r>
            <a:r>
              <a:rPr lang="es-ES" altLang="es-ES" sz="1400" dirty="0"/>
              <a:t> KH</a:t>
            </a:r>
            <a:r>
              <a:rPr lang="es-ES" altLang="es-ES" sz="1400" baseline="-25000" dirty="0"/>
              <a:t>2</a:t>
            </a:r>
            <a:r>
              <a:rPr lang="es-ES" altLang="es-ES" sz="1400" dirty="0"/>
              <a:t>PO</a:t>
            </a:r>
            <a:r>
              <a:rPr lang="es-ES" altLang="es-ES" sz="1400" baseline="-25000" dirty="0"/>
              <a:t>4</a:t>
            </a:r>
            <a:r>
              <a:rPr lang="es-ES" altLang="es-ES" sz="1400" dirty="0"/>
              <a:t>, 3.8 </a:t>
            </a:r>
            <a:r>
              <a:rPr lang="es-ES" altLang="es-ES" sz="1400" dirty="0" err="1"/>
              <a:t>mM</a:t>
            </a:r>
            <a:r>
              <a:rPr lang="es-ES" altLang="es-ES" sz="1400" dirty="0"/>
              <a:t> K</a:t>
            </a:r>
            <a:r>
              <a:rPr lang="es-ES" altLang="es-ES" sz="1400" baseline="-25000" dirty="0"/>
              <a:t>2</a:t>
            </a:r>
            <a:r>
              <a:rPr lang="es-ES" altLang="es-ES" sz="1400" dirty="0"/>
              <a:t>HPO</a:t>
            </a:r>
            <a:r>
              <a:rPr lang="es-ES" altLang="es-ES" sz="1400" baseline="-25000" dirty="0"/>
              <a:t>4</a:t>
            </a:r>
            <a:r>
              <a:rPr lang="es-ES" altLang="es-ES" sz="1400" dirty="0"/>
              <a:t>, pH = 6.2</a:t>
            </a:r>
          </a:p>
          <a:p>
            <a:pPr eaLnBrk="1" hangingPunct="1"/>
            <a:r>
              <a:rPr lang="es-ES_tradnl" altLang="es-ES" sz="1400" dirty="0"/>
              <a:t>&gt; 5 </a:t>
            </a:r>
            <a:r>
              <a:rPr lang="es-ES_tradnl" altLang="es-ES" sz="1400" dirty="0" err="1"/>
              <a:t>hours</a:t>
            </a:r>
            <a:endParaRPr lang="es-ES" altLang="es-ES" sz="1400" dirty="0"/>
          </a:p>
        </p:txBody>
      </p:sp>
      <p:sp>
        <p:nvSpPr>
          <p:cNvPr id="14" name="13 Explosión 1"/>
          <p:cNvSpPr/>
          <p:nvPr/>
        </p:nvSpPr>
        <p:spPr>
          <a:xfrm>
            <a:off x="5932860" y="3312185"/>
            <a:ext cx="2952328" cy="172819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COSAN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cytostatic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272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86" y="188640"/>
            <a:ext cx="9125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2">
                    <a:lumMod val="90000"/>
                  </a:schemeClr>
                </a:solidFill>
              </a:rPr>
              <a:t> CARBORANES: on the road to anticancer therapies </a:t>
            </a:r>
            <a:endParaRPr lang="es-ES" sz="3200" b="1" dirty="0">
              <a:solidFill>
                <a:schemeClr val="bg2">
                  <a:lumMod val="90000"/>
                </a:schemeClr>
              </a:solidFill>
            </a:endParaRPr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0040500"/>
              </p:ext>
            </p:extLst>
          </p:nvPr>
        </p:nvGraphicFramePr>
        <p:xfrm>
          <a:off x="1445518" y="807343"/>
          <a:ext cx="7446962" cy="233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389" name="CS ChemDraw Drawing" r:id="rId3" imgW="6507270" imgH="2040147" progId="ChemDraw.Document.6.0">
                  <p:embed/>
                </p:oleObj>
              </mc:Choice>
              <mc:Fallback>
                <p:oleObj name="CS ChemDraw Drawing" r:id="rId3" imgW="6507270" imgH="2040147" progId="ChemDraw.Document.6.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5518" y="807343"/>
                        <a:ext cx="7446962" cy="233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6658024" y="3140968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800000"/>
                </a:solidFill>
              </a:rPr>
              <a:t>Gold </a:t>
            </a:r>
            <a:r>
              <a:rPr lang="es-ES" b="1" dirty="0" err="1" smtClean="0">
                <a:solidFill>
                  <a:srgbClr val="800000"/>
                </a:solidFill>
              </a:rPr>
              <a:t>nanoparticles</a:t>
            </a:r>
            <a:endParaRPr lang="es-ES" b="1" dirty="0">
              <a:solidFill>
                <a:srgbClr val="80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211960" y="4349476"/>
            <a:ext cx="332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rgbClr val="800000"/>
                </a:solidFill>
              </a:rPr>
              <a:t>Magnetic</a:t>
            </a:r>
            <a:r>
              <a:rPr lang="es-ES" b="1" dirty="0" smtClean="0">
                <a:solidFill>
                  <a:srgbClr val="800000"/>
                </a:solidFill>
              </a:rPr>
              <a:t> </a:t>
            </a:r>
            <a:r>
              <a:rPr lang="es-ES" b="1" dirty="0" err="1" smtClean="0">
                <a:solidFill>
                  <a:srgbClr val="800000"/>
                </a:solidFill>
              </a:rPr>
              <a:t>nanoparticles</a:t>
            </a:r>
            <a:r>
              <a:rPr lang="es-ES" b="1" dirty="0" smtClean="0">
                <a:solidFill>
                  <a:srgbClr val="800000"/>
                </a:solidFill>
              </a:rPr>
              <a:t> (</a:t>
            </a:r>
            <a:r>
              <a:rPr lang="es-ES" b="1" dirty="0" err="1" smtClean="0">
                <a:solidFill>
                  <a:srgbClr val="800000"/>
                </a:solidFill>
              </a:rPr>
              <a:t>SPIONs</a:t>
            </a:r>
            <a:r>
              <a:rPr lang="es-ES" b="1" dirty="0" smtClean="0">
                <a:solidFill>
                  <a:srgbClr val="800000"/>
                </a:solidFill>
              </a:rPr>
              <a:t>)</a:t>
            </a:r>
            <a:endParaRPr lang="es-ES" b="1" dirty="0">
              <a:solidFill>
                <a:srgbClr val="800000"/>
              </a:solidFill>
            </a:endParaRPr>
          </a:p>
        </p:txBody>
      </p:sp>
      <p:sp>
        <p:nvSpPr>
          <p:cNvPr id="17" name="20 CuadroTexto"/>
          <p:cNvSpPr txBox="1">
            <a:spLocks noChangeArrowheads="1"/>
          </p:cNvSpPr>
          <p:nvPr/>
        </p:nvSpPr>
        <p:spPr bwMode="auto">
          <a:xfrm>
            <a:off x="179513" y="6309320"/>
            <a:ext cx="8712968" cy="523875"/>
          </a:xfrm>
          <a:prstGeom prst="rect">
            <a:avLst/>
          </a:prstGeom>
          <a:noFill/>
          <a:ln w="508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400" b="1">
                <a:solidFill>
                  <a:srgbClr val="0000CC"/>
                </a:solidFill>
                <a:latin typeface="Comic Sans MS" pitchFamily="66" charset="0"/>
              </a:rPr>
              <a:t>E. Oleshkevich, A. Rosell, A. Morancho, K. Galenkamp, J. Comella F. Teixidor, C. Viñas, Nanomedicine: NBM, 2019, 20, 101986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.</a:t>
            </a:r>
            <a:endParaRPr lang="es-ES" altLang="es-ES" sz="1400" b="1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18" name="20 CuadroTexto"/>
          <p:cNvSpPr txBox="1">
            <a:spLocks noChangeArrowheads="1"/>
          </p:cNvSpPr>
          <p:nvPr/>
        </p:nvSpPr>
        <p:spPr bwMode="auto">
          <a:xfrm>
            <a:off x="-36512" y="5713437"/>
            <a:ext cx="9144000" cy="523875"/>
          </a:xfrm>
          <a:prstGeom prst="rect">
            <a:avLst/>
          </a:prstGeom>
          <a:noFill/>
          <a:ln w="508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400" b="1">
                <a:solidFill>
                  <a:srgbClr val="0000CC"/>
                </a:solidFill>
                <a:latin typeface="Comic Sans MS" pitchFamily="66" charset="0"/>
              </a:rPr>
              <a:t>A. 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M</a:t>
            </a:r>
            <a:r>
              <a:rPr lang="es-ES" altLang="es-ES" sz="1400" b="1">
                <a:solidFill>
                  <a:srgbClr val="0000CC"/>
                </a:solidFill>
                <a:latin typeface="Comic Sans MS" pitchFamily="66" charset="0"/>
              </a:rPr>
              <a:t>. 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Cioran,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 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A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.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 D. Musteti, F</a:t>
            </a:r>
            <a:r>
              <a:rPr lang="es-ES_tradnl" altLang="es-ES" sz="1400" b="1">
                <a:solidFill>
                  <a:srgbClr val="0000CC"/>
                </a:solidFill>
                <a:latin typeface="Comic Sans MS" pitchFamily="66" charset="0"/>
              </a:rPr>
              <a:t>.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 Teixidor, Ž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.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 Krpetić,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 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I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.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 A. Prior, Q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.</a:t>
            </a:r>
            <a:r>
              <a:rPr lang="es-ES_tradnl" altLang="es-ES" sz="1400" b="1">
                <a:solidFill>
                  <a:srgbClr val="0000CC"/>
                </a:solidFill>
                <a:latin typeface="Comic Sans MS" pitchFamily="66" charset="0"/>
              </a:rPr>
              <a:t> 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He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, 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C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. 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J. Kiely,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 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M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.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 Brust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, 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C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. 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Viñas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, J. Am. Chem. Soc., 2012,  134, 212.</a:t>
            </a:r>
            <a:endParaRPr lang="es-ES" altLang="es-ES" sz="1400" b="1">
              <a:solidFill>
                <a:srgbClr val="0000CC"/>
              </a:solidFill>
              <a:latin typeface="Comic Sans MS" pitchFamily="66" charset="0"/>
            </a:endParaRPr>
          </a:p>
        </p:txBody>
      </p:sp>
      <p:grpSp>
        <p:nvGrpSpPr>
          <p:cNvPr id="19" name="18 Grupo"/>
          <p:cNvGrpSpPr/>
          <p:nvPr/>
        </p:nvGrpSpPr>
        <p:grpSpPr>
          <a:xfrm>
            <a:off x="1547664" y="2749649"/>
            <a:ext cx="2684463" cy="2695575"/>
            <a:chOff x="3189263" y="3159225"/>
            <a:chExt cx="2684463" cy="2695575"/>
          </a:xfrm>
        </p:grpSpPr>
        <p:graphicFrame>
          <p:nvGraphicFramePr>
            <p:cNvPr id="2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912917"/>
                </p:ext>
              </p:extLst>
            </p:nvPr>
          </p:nvGraphicFramePr>
          <p:xfrm>
            <a:off x="3189263" y="3159225"/>
            <a:ext cx="2684463" cy="2695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9390" name="CS ChemDraw Drawing" r:id="rId5" imgW="2645412" imgH="2666520" progId="ChemDraw.Document.6.0">
                    <p:embed/>
                  </p:oleObj>
                </mc:Choice>
                <mc:Fallback>
                  <p:oleObj name="CS ChemDraw Drawing" r:id="rId5" imgW="2645412" imgH="2666520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89263" y="3159225"/>
                          <a:ext cx="2684463" cy="26955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4053359" y="4165080"/>
              <a:ext cx="952500" cy="6096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s-ES" altLang="es-ES" sz="1800" b="1" dirty="0">
                  <a:latin typeface="Times New Roman" pitchFamily="18" charset="0"/>
                  <a:ea typeface="MS PGothic" pitchFamily="34" charset="-128"/>
                </a:rPr>
                <a:t>Fe</a:t>
              </a:r>
              <a:r>
                <a:rPr lang="es-ES" altLang="es-ES" sz="1800" b="1" baseline="-25000" dirty="0">
                  <a:latin typeface="Times New Roman" pitchFamily="18" charset="0"/>
                  <a:ea typeface="MS PGothic" pitchFamily="34" charset="-128"/>
                </a:rPr>
                <a:t>3</a:t>
              </a:r>
              <a:r>
                <a:rPr lang="es-ES" altLang="es-ES" sz="1800" b="1" dirty="0">
                  <a:latin typeface="Times New Roman" pitchFamily="18" charset="0"/>
                  <a:ea typeface="MS PGothic" pitchFamily="34" charset="-128"/>
                </a:rPr>
                <a:t>O</a:t>
              </a:r>
              <a:r>
                <a:rPr lang="es-ES" altLang="es-ES" sz="1800" b="1" baseline="-25000" dirty="0">
                  <a:latin typeface="Times New Roman" pitchFamily="18" charset="0"/>
                  <a:ea typeface="MS PGothic" pitchFamily="34" charset="-128"/>
                </a:rPr>
                <a:t>4</a:t>
              </a:r>
              <a:r>
                <a:rPr lang="es-ES" altLang="es-ES" sz="1800" b="1" dirty="0">
                  <a:latin typeface="Times New Roman" pitchFamily="18" charset="0"/>
                  <a:ea typeface="MS PGothic" pitchFamily="34" charset="-128"/>
                </a:rPr>
                <a:t>/                      γ-Fe</a:t>
              </a:r>
              <a:r>
                <a:rPr lang="es-ES" altLang="es-ES" sz="1800" b="1" baseline="-25000" dirty="0">
                  <a:latin typeface="Times New Roman" pitchFamily="18" charset="0"/>
                  <a:ea typeface="MS PGothic" pitchFamily="34" charset="-128"/>
                </a:rPr>
                <a:t>2</a:t>
              </a:r>
              <a:r>
                <a:rPr lang="es-ES" altLang="es-ES" sz="1800" b="1" dirty="0">
                  <a:latin typeface="Times New Roman" pitchFamily="18" charset="0"/>
                  <a:ea typeface="MS PGothic" pitchFamily="34" charset="-128"/>
                </a:rPr>
                <a:t>O</a:t>
              </a:r>
              <a:r>
                <a:rPr lang="es-ES" altLang="es-ES" sz="1800" b="1" baseline="-25000" dirty="0">
                  <a:latin typeface="Times New Roman" pitchFamily="18" charset="0"/>
                  <a:ea typeface="MS PGothic" pitchFamily="34" charset="-128"/>
                </a:rPr>
                <a:t>3</a:t>
              </a:r>
              <a:endParaRPr lang="es-ES" altLang="es-ES" sz="1800" dirty="0">
                <a:latin typeface="Arial" pitchFamily="34" charset="0"/>
                <a:ea typeface="MS PGothic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39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/>
          <p:cNvSpPr txBox="1"/>
          <p:nvPr/>
        </p:nvSpPr>
        <p:spPr>
          <a:xfrm>
            <a:off x="18886" y="188640"/>
            <a:ext cx="9125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2">
                    <a:lumMod val="90000"/>
                  </a:schemeClr>
                </a:solidFill>
              </a:rPr>
              <a:t> CARBORANES: on the road to anticancer therapies </a:t>
            </a:r>
            <a:endParaRPr lang="es-ES" sz="3200" b="1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9" name="6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93" y="1035089"/>
            <a:ext cx="4348695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3875861" y="850423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800000"/>
                </a:solidFill>
              </a:rPr>
              <a:t>Gold </a:t>
            </a:r>
            <a:r>
              <a:rPr lang="es-ES" b="1" dirty="0" err="1" smtClean="0">
                <a:solidFill>
                  <a:srgbClr val="800000"/>
                </a:solidFill>
              </a:rPr>
              <a:t>nanoparticles</a:t>
            </a:r>
            <a:endParaRPr lang="es-ES" b="1" dirty="0">
              <a:solidFill>
                <a:srgbClr val="80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508104" y="4139788"/>
            <a:ext cx="332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rgbClr val="800000"/>
                </a:solidFill>
              </a:rPr>
              <a:t>Magnetic</a:t>
            </a:r>
            <a:r>
              <a:rPr lang="es-ES" b="1" dirty="0" smtClean="0">
                <a:solidFill>
                  <a:srgbClr val="800000"/>
                </a:solidFill>
              </a:rPr>
              <a:t> </a:t>
            </a:r>
            <a:r>
              <a:rPr lang="es-ES" b="1" dirty="0" err="1" smtClean="0">
                <a:solidFill>
                  <a:srgbClr val="800000"/>
                </a:solidFill>
              </a:rPr>
              <a:t>nanoparticles</a:t>
            </a:r>
            <a:r>
              <a:rPr lang="es-ES" b="1" dirty="0" smtClean="0">
                <a:solidFill>
                  <a:srgbClr val="800000"/>
                </a:solidFill>
              </a:rPr>
              <a:t> (</a:t>
            </a:r>
            <a:r>
              <a:rPr lang="es-ES" b="1" dirty="0" err="1" smtClean="0">
                <a:solidFill>
                  <a:srgbClr val="800000"/>
                </a:solidFill>
              </a:rPr>
              <a:t>SPIONs</a:t>
            </a:r>
            <a:r>
              <a:rPr lang="es-ES" b="1" dirty="0" smtClean="0">
                <a:solidFill>
                  <a:srgbClr val="800000"/>
                </a:solidFill>
              </a:rPr>
              <a:t>)</a:t>
            </a:r>
            <a:endParaRPr lang="es-ES" b="1" dirty="0">
              <a:solidFill>
                <a:srgbClr val="800000"/>
              </a:solidFill>
            </a:endParaRPr>
          </a:p>
        </p:txBody>
      </p:sp>
      <p:sp>
        <p:nvSpPr>
          <p:cNvPr id="12" name="16 Rectángulo"/>
          <p:cNvSpPr>
            <a:spLocks noChangeArrowheads="1"/>
          </p:cNvSpPr>
          <p:nvPr/>
        </p:nvSpPr>
        <p:spPr bwMode="auto">
          <a:xfrm>
            <a:off x="5148064" y="1596043"/>
            <a:ext cx="331689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s-ES" sz="1600" b="1" dirty="0">
                <a:latin typeface="Gisha" pitchFamily="34" charset="-79"/>
                <a:ea typeface="MS PGothic" pitchFamily="34" charset="-128"/>
                <a:cs typeface="Gisha" pitchFamily="34" charset="-79"/>
              </a:rPr>
              <a:t>A172 glioblastoma </a:t>
            </a:r>
            <a:r>
              <a:rPr lang="en-GB" altLang="es-ES" sz="1400" dirty="0" smtClean="0">
                <a:latin typeface="Gisha" pitchFamily="34" charset="-79"/>
                <a:ea typeface="MS PGothic" pitchFamily="34" charset="-128"/>
                <a:cs typeface="Gisha" pitchFamily="34" charset="-79"/>
              </a:rPr>
              <a:t>cells</a:t>
            </a:r>
            <a:endParaRPr lang="en-US" altLang="es-ES" sz="1400" dirty="0">
              <a:latin typeface="Gisha" pitchFamily="34" charset="-79"/>
              <a:ea typeface="MS PGothic" pitchFamily="34" charset="-128"/>
              <a:cs typeface="Gisha" pitchFamily="34" charset="-79"/>
            </a:endParaRPr>
          </a:p>
        </p:txBody>
      </p:sp>
      <p:pic>
        <p:nvPicPr>
          <p:cNvPr id="13" name="Picture 16" descr="C:\Users\eoleshkevich\Desktop\SPIONS for PAPER\Graphical material\A172_TEM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82" y="2113348"/>
            <a:ext cx="4167414" cy="202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20 CuadroTexto"/>
          <p:cNvSpPr txBox="1">
            <a:spLocks noChangeArrowheads="1"/>
          </p:cNvSpPr>
          <p:nvPr/>
        </p:nvSpPr>
        <p:spPr bwMode="auto">
          <a:xfrm>
            <a:off x="-36512" y="5661248"/>
            <a:ext cx="9144000" cy="523875"/>
          </a:xfrm>
          <a:prstGeom prst="rect">
            <a:avLst/>
          </a:prstGeom>
          <a:noFill/>
          <a:ln w="508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400" b="1">
                <a:solidFill>
                  <a:srgbClr val="0000CC"/>
                </a:solidFill>
                <a:latin typeface="Comic Sans MS" pitchFamily="66" charset="0"/>
              </a:rPr>
              <a:t>A. 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M</a:t>
            </a:r>
            <a:r>
              <a:rPr lang="es-ES" altLang="es-ES" sz="1400" b="1">
                <a:solidFill>
                  <a:srgbClr val="0000CC"/>
                </a:solidFill>
                <a:latin typeface="Comic Sans MS" pitchFamily="66" charset="0"/>
              </a:rPr>
              <a:t>. 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Cioran,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 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A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.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 D. Musteti, F</a:t>
            </a:r>
            <a:r>
              <a:rPr lang="es-ES_tradnl" altLang="es-ES" sz="1400" b="1">
                <a:solidFill>
                  <a:srgbClr val="0000CC"/>
                </a:solidFill>
                <a:latin typeface="Comic Sans MS" pitchFamily="66" charset="0"/>
              </a:rPr>
              <a:t>.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 Teixidor, Ž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.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 Krpetić,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 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I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.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 A. Prior, Q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.</a:t>
            </a:r>
            <a:r>
              <a:rPr lang="es-ES_tradnl" altLang="es-ES" sz="1400" b="1">
                <a:solidFill>
                  <a:srgbClr val="0000CC"/>
                </a:solidFill>
                <a:latin typeface="Comic Sans MS" pitchFamily="66" charset="0"/>
              </a:rPr>
              <a:t> 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He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, 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C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. 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J. Kiely,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 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M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.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 Brust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, 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C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. </a:t>
            </a:r>
            <a:r>
              <a:rPr lang="vi-VN" altLang="es-ES" sz="1400" b="1">
                <a:solidFill>
                  <a:srgbClr val="0000CC"/>
                </a:solidFill>
                <a:latin typeface="Comic Sans MS" pitchFamily="66" charset="0"/>
              </a:rPr>
              <a:t>Viñas</a:t>
            </a:r>
            <a:r>
              <a:rPr lang="en-US" altLang="es-ES" sz="1400" b="1">
                <a:solidFill>
                  <a:srgbClr val="0000CC"/>
                </a:solidFill>
                <a:latin typeface="Comic Sans MS" pitchFamily="66" charset="0"/>
              </a:rPr>
              <a:t>, J. Am. Chem. Soc., 2012,  134, 212.</a:t>
            </a:r>
            <a:endParaRPr lang="es-ES" altLang="es-ES" sz="1400" b="1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15" name="20 CuadroTexto"/>
          <p:cNvSpPr txBox="1">
            <a:spLocks noChangeArrowheads="1"/>
          </p:cNvSpPr>
          <p:nvPr/>
        </p:nvSpPr>
        <p:spPr bwMode="auto">
          <a:xfrm>
            <a:off x="360363" y="6309320"/>
            <a:ext cx="8243887" cy="523875"/>
          </a:xfrm>
          <a:prstGeom prst="rect">
            <a:avLst/>
          </a:prstGeom>
          <a:noFill/>
          <a:ln w="508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400" b="1" dirty="0">
                <a:solidFill>
                  <a:srgbClr val="0000CC"/>
                </a:solidFill>
                <a:latin typeface="Comic Sans MS" pitchFamily="66" charset="0"/>
              </a:rPr>
              <a:t>E. </a:t>
            </a:r>
            <a:r>
              <a:rPr lang="es-ES_tradnl" altLang="es-ES" sz="1400" b="1" dirty="0" err="1">
                <a:solidFill>
                  <a:srgbClr val="0000CC"/>
                </a:solidFill>
                <a:latin typeface="Comic Sans MS" pitchFamily="66" charset="0"/>
              </a:rPr>
              <a:t>Oleshkevich</a:t>
            </a:r>
            <a:r>
              <a:rPr lang="es-ES_tradnl" altLang="es-ES" sz="1400" b="1" dirty="0">
                <a:solidFill>
                  <a:srgbClr val="0000CC"/>
                </a:solidFill>
                <a:latin typeface="Comic Sans MS" pitchFamily="66" charset="0"/>
              </a:rPr>
              <a:t>, A. Rosell, A. </a:t>
            </a:r>
            <a:r>
              <a:rPr lang="es-ES_tradnl" altLang="es-ES" sz="1400" b="1" dirty="0" err="1">
                <a:solidFill>
                  <a:srgbClr val="0000CC"/>
                </a:solidFill>
                <a:latin typeface="Comic Sans MS" pitchFamily="66" charset="0"/>
              </a:rPr>
              <a:t>Morancho</a:t>
            </a:r>
            <a:r>
              <a:rPr lang="es-ES_tradnl" altLang="es-ES" sz="1400" b="1" dirty="0">
                <a:solidFill>
                  <a:srgbClr val="0000CC"/>
                </a:solidFill>
                <a:latin typeface="Comic Sans MS" pitchFamily="66" charset="0"/>
              </a:rPr>
              <a:t>, K. </a:t>
            </a:r>
            <a:r>
              <a:rPr lang="es-ES_tradnl" altLang="es-ES" sz="1400" b="1" dirty="0" err="1">
                <a:solidFill>
                  <a:srgbClr val="0000CC"/>
                </a:solidFill>
                <a:latin typeface="Comic Sans MS" pitchFamily="66" charset="0"/>
              </a:rPr>
              <a:t>Galenkamp</a:t>
            </a:r>
            <a:r>
              <a:rPr lang="es-ES_tradnl" altLang="es-ES" sz="1400" b="1" dirty="0">
                <a:solidFill>
                  <a:srgbClr val="0000CC"/>
                </a:solidFill>
                <a:latin typeface="Comic Sans MS" pitchFamily="66" charset="0"/>
              </a:rPr>
              <a:t>, J. </a:t>
            </a:r>
            <a:r>
              <a:rPr lang="es-ES_tradnl" altLang="es-ES" sz="1400" b="1" dirty="0" err="1">
                <a:solidFill>
                  <a:srgbClr val="0000CC"/>
                </a:solidFill>
                <a:latin typeface="Comic Sans MS" pitchFamily="66" charset="0"/>
              </a:rPr>
              <a:t>Comella</a:t>
            </a:r>
            <a:r>
              <a:rPr lang="es-ES_tradnl" altLang="es-ES" sz="1400" b="1" dirty="0">
                <a:solidFill>
                  <a:srgbClr val="0000CC"/>
                </a:solidFill>
                <a:latin typeface="Comic Sans MS" pitchFamily="66" charset="0"/>
              </a:rPr>
              <a:t> F. </a:t>
            </a:r>
            <a:r>
              <a:rPr lang="es-ES_tradnl" altLang="es-ES" sz="1400" b="1" dirty="0" err="1">
                <a:solidFill>
                  <a:srgbClr val="0000CC"/>
                </a:solidFill>
                <a:latin typeface="Comic Sans MS" pitchFamily="66" charset="0"/>
              </a:rPr>
              <a:t>Teixidor</a:t>
            </a:r>
            <a:r>
              <a:rPr lang="es-ES_tradnl" altLang="es-ES" sz="1400" b="1" dirty="0">
                <a:solidFill>
                  <a:srgbClr val="0000CC"/>
                </a:solidFill>
                <a:latin typeface="Comic Sans MS" pitchFamily="66" charset="0"/>
              </a:rPr>
              <a:t>, C. Viñas, </a:t>
            </a:r>
            <a:r>
              <a:rPr lang="es-ES_tradnl" altLang="es-ES" sz="1400" b="1" dirty="0" err="1">
                <a:solidFill>
                  <a:srgbClr val="0000CC"/>
                </a:solidFill>
                <a:latin typeface="Comic Sans MS" pitchFamily="66" charset="0"/>
              </a:rPr>
              <a:t>Nanomedicine</a:t>
            </a:r>
            <a:r>
              <a:rPr lang="es-ES_tradnl" altLang="es-ES" sz="1400" b="1" dirty="0">
                <a:solidFill>
                  <a:srgbClr val="0000CC"/>
                </a:solidFill>
                <a:latin typeface="Comic Sans MS" pitchFamily="66" charset="0"/>
              </a:rPr>
              <a:t>: NBM, 2019, 20, 101986</a:t>
            </a:r>
            <a:r>
              <a:rPr lang="en-US" altLang="es-ES" sz="1400" b="1" dirty="0">
                <a:solidFill>
                  <a:srgbClr val="0000CC"/>
                </a:solidFill>
                <a:latin typeface="Comic Sans MS" pitchFamily="66" charset="0"/>
              </a:rPr>
              <a:t>.</a:t>
            </a:r>
            <a:endParaRPr lang="es-ES" altLang="es-ES" sz="14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572000" y="4653136"/>
            <a:ext cx="4640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err="1" smtClean="0">
                <a:solidFill>
                  <a:srgbClr val="FF0000"/>
                </a:solidFill>
              </a:rPr>
              <a:t>The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core</a:t>
            </a:r>
            <a:r>
              <a:rPr lang="es-ES" sz="2000" b="1" dirty="0" smtClean="0">
                <a:solidFill>
                  <a:srgbClr val="FF0000"/>
                </a:solidFill>
              </a:rPr>
              <a:t> of </a:t>
            </a:r>
            <a:r>
              <a:rPr lang="es-ES" sz="2000" b="1" dirty="0" err="1" smtClean="0">
                <a:solidFill>
                  <a:srgbClr val="FF0000"/>
                </a:solidFill>
              </a:rPr>
              <a:t>the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NPs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were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observed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inside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s-ES" sz="2000" b="1" dirty="0" err="1" smtClean="0">
                <a:solidFill>
                  <a:srgbClr val="FF0000"/>
                </a:solidFill>
              </a:rPr>
              <a:t>the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cells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by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>
                <a:solidFill>
                  <a:srgbClr val="FF0000"/>
                </a:solidFill>
              </a:rPr>
              <a:t>HR-TEM and </a:t>
            </a:r>
            <a:r>
              <a:rPr lang="es-ES" sz="2000" b="1" dirty="0" err="1" smtClean="0">
                <a:solidFill>
                  <a:srgbClr val="FF0000"/>
                </a:solidFill>
              </a:rPr>
              <a:t>CryoTEM</a:t>
            </a:r>
            <a:r>
              <a:rPr lang="es-ES" sz="2000" b="1" dirty="0" smtClean="0">
                <a:solidFill>
                  <a:srgbClr val="FF0000"/>
                </a:solidFill>
              </a:rPr>
              <a:t>. </a:t>
            </a:r>
            <a:endParaRPr lang="es-E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7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0960225"/>
              </p:ext>
            </p:extLst>
          </p:nvPr>
        </p:nvGraphicFramePr>
        <p:xfrm>
          <a:off x="1620142" y="1268413"/>
          <a:ext cx="7272338" cy="542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194" name="Diapositiva" r:id="rId3" imgW="4543143" imgH="3391200" progId="PowerPoint.Slide.8">
                  <p:embed/>
                </p:oleObj>
              </mc:Choice>
              <mc:Fallback>
                <p:oleObj name="Diapositiva" r:id="rId3" imgW="4543143" imgH="3391200" progId="PowerPoint.Slide.8">
                  <p:embed/>
                  <p:pic>
                    <p:nvPicPr>
                      <p:cNvPr id="102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0142" y="1268413"/>
                        <a:ext cx="7272338" cy="542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496" y="5813425"/>
            <a:ext cx="15004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000" b="1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R. Williams, </a:t>
            </a:r>
          </a:p>
          <a:p>
            <a:pPr>
              <a:defRPr/>
            </a:pPr>
            <a:r>
              <a:rPr lang="es-ES" sz="2000" b="1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1964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857223" y="188640"/>
            <a:ext cx="8107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2">
                    <a:lumMod val="90000"/>
                  </a:schemeClr>
                </a:solidFill>
              </a:rPr>
              <a:t>INTRODUCTION</a:t>
            </a:r>
            <a:endParaRPr lang="es-ES" sz="32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-36512" y="2636912"/>
            <a:ext cx="172201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b="1" dirty="0" err="1" smtClean="0"/>
              <a:t>Boron</a:t>
            </a:r>
            <a:r>
              <a:rPr lang="es-ES" sz="2000" b="1" dirty="0" smtClean="0"/>
              <a:t> natural:</a:t>
            </a:r>
          </a:p>
          <a:p>
            <a:r>
              <a:rPr lang="es-ES" sz="2000" b="1" dirty="0" smtClean="0"/>
              <a:t>20%   </a:t>
            </a:r>
            <a:r>
              <a:rPr lang="es-ES" sz="2000" b="1" baseline="30000" dirty="0" smtClean="0"/>
              <a:t>10</a:t>
            </a:r>
            <a:r>
              <a:rPr lang="es-ES" sz="2000" b="1" dirty="0" smtClean="0"/>
              <a:t>B</a:t>
            </a:r>
          </a:p>
          <a:p>
            <a:r>
              <a:rPr lang="es-ES" sz="2000" b="1" dirty="0" smtClean="0"/>
              <a:t>80%   </a:t>
            </a:r>
            <a:r>
              <a:rPr lang="es-ES" sz="2000" b="1" baseline="30000" dirty="0" smtClean="0"/>
              <a:t>11</a:t>
            </a:r>
            <a:r>
              <a:rPr lang="es-ES" sz="2000" b="1" dirty="0" smtClean="0"/>
              <a:t>B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65256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/>
          <p:cNvSpPr txBox="1"/>
          <p:nvPr/>
        </p:nvSpPr>
        <p:spPr>
          <a:xfrm>
            <a:off x="18886" y="188640"/>
            <a:ext cx="9125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2">
                    <a:lumMod val="90000"/>
                  </a:schemeClr>
                </a:solidFill>
              </a:rPr>
              <a:t> PROPOSALS</a:t>
            </a:r>
            <a:endParaRPr lang="es-ES" sz="32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7" name="Rectángulo 4"/>
          <p:cNvSpPr/>
          <p:nvPr/>
        </p:nvSpPr>
        <p:spPr>
          <a:xfrm>
            <a:off x="-36512" y="836712"/>
            <a:ext cx="961256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s-ES" sz="3200" b="1" dirty="0" smtClean="0">
                <a:solidFill>
                  <a:srgbClr val="800000"/>
                </a:solidFill>
              </a:rPr>
              <a:t>PROPOSALS at </a:t>
            </a:r>
            <a:r>
              <a:rPr lang="en-US" altLang="es-ES" sz="3200" b="1" dirty="0">
                <a:solidFill>
                  <a:srgbClr val="800000"/>
                </a:solidFill>
              </a:rPr>
              <a:t>the MIRAS </a:t>
            </a:r>
            <a:r>
              <a:rPr lang="en-US" altLang="es-ES" sz="3200" b="1" dirty="0" smtClean="0">
                <a:solidFill>
                  <a:srgbClr val="800000"/>
                </a:solidFill>
              </a:rPr>
              <a:t>Beamline Fourier </a:t>
            </a:r>
            <a:r>
              <a:rPr lang="en-US" altLang="es-ES" sz="3200" b="1" dirty="0">
                <a:solidFill>
                  <a:srgbClr val="800000"/>
                </a:solidFill>
              </a:rPr>
              <a:t>Transform Infrared (FTIR) spectroscopy and microscopy. </a:t>
            </a:r>
            <a:endParaRPr lang="es-ES" altLang="es-ES" sz="2800" b="1" dirty="0">
              <a:solidFill>
                <a:srgbClr val="002060"/>
              </a:solidFill>
            </a:endParaRPr>
          </a:p>
          <a:p>
            <a:endParaRPr lang="es-ES" altLang="es-ES" sz="2800" b="1" dirty="0">
              <a:solidFill>
                <a:srgbClr val="002060"/>
              </a:solidFill>
            </a:endParaRPr>
          </a:p>
          <a:p>
            <a:r>
              <a:rPr lang="en-US" altLang="es-ES" sz="2800" b="1" dirty="0" smtClean="0">
                <a:solidFill>
                  <a:srgbClr val="002060"/>
                </a:solidFill>
              </a:rPr>
              <a:t>Boron clusters possess B-H bonds that appear in a peculiar region of the IR spectra in which no other bonds related to organic molecules appear. </a:t>
            </a:r>
          </a:p>
          <a:p>
            <a:r>
              <a:rPr lang="en-US" altLang="es-ES" sz="2800" b="1" dirty="0" smtClean="0">
                <a:solidFill>
                  <a:srgbClr val="002060"/>
                </a:solidFill>
              </a:rPr>
              <a:t>- IR spectroscopy can support the presence of </a:t>
            </a:r>
            <a:r>
              <a:rPr lang="en-US" altLang="es-ES" sz="2800" b="1" dirty="0" err="1" smtClean="0">
                <a:solidFill>
                  <a:srgbClr val="002060"/>
                </a:solidFill>
              </a:rPr>
              <a:t>multifuctional</a:t>
            </a:r>
            <a:r>
              <a:rPr lang="en-US" altLang="es-ES" sz="2800" b="1" dirty="0" smtClean="0">
                <a:solidFill>
                  <a:srgbClr val="002060"/>
                </a:solidFill>
              </a:rPr>
              <a:t> Boron-containing agents inside cells for their use in </a:t>
            </a:r>
            <a:r>
              <a:rPr lang="en-US" altLang="es-ES" sz="2800" b="1" dirty="0" err="1" smtClean="0">
                <a:solidFill>
                  <a:srgbClr val="002060"/>
                </a:solidFill>
              </a:rPr>
              <a:t>multifuctional</a:t>
            </a:r>
            <a:r>
              <a:rPr lang="en-US" altLang="es-ES" sz="2800" b="1" dirty="0" smtClean="0">
                <a:solidFill>
                  <a:srgbClr val="002060"/>
                </a:solidFill>
              </a:rPr>
              <a:t> therapy </a:t>
            </a:r>
            <a:r>
              <a:rPr lang="en-US" altLang="es-ES" sz="2800" b="1" dirty="0">
                <a:solidFill>
                  <a:srgbClr val="002060"/>
                </a:solidFill>
              </a:rPr>
              <a:t>(BNCT </a:t>
            </a:r>
            <a:r>
              <a:rPr lang="en-US" altLang="es-ES" sz="2800" b="1" dirty="0" smtClean="0">
                <a:solidFill>
                  <a:srgbClr val="002060"/>
                </a:solidFill>
              </a:rPr>
              <a:t>+ thermotherapy + chemotherapy): decrease of the secondary effects while maintaining the efficiency.</a:t>
            </a:r>
          </a:p>
          <a:p>
            <a:r>
              <a:rPr lang="en-US" altLang="es-ES" sz="2800" b="1" dirty="0" smtClean="0">
                <a:solidFill>
                  <a:srgbClr val="002060"/>
                </a:solidFill>
              </a:rPr>
              <a:t>- Presence of Boron clusters in biopolymers (DNA, gens, bone cements, ….) and </a:t>
            </a:r>
            <a:r>
              <a:rPr lang="en-US" altLang="es-ES" sz="2800" b="1" dirty="0" err="1" smtClean="0">
                <a:solidFill>
                  <a:srgbClr val="002060"/>
                </a:solidFill>
              </a:rPr>
              <a:t>polimers</a:t>
            </a:r>
            <a:r>
              <a:rPr lang="en-US" altLang="es-ES" sz="2800" b="1" dirty="0" smtClean="0">
                <a:solidFill>
                  <a:srgbClr val="002060"/>
                </a:solidFill>
              </a:rPr>
              <a:t> (COPs: </a:t>
            </a:r>
            <a:r>
              <a:rPr lang="en-US" altLang="es-ES" sz="2800" b="1" dirty="0" err="1" smtClean="0">
                <a:solidFill>
                  <a:srgbClr val="002060"/>
                </a:solidFill>
              </a:rPr>
              <a:t>Polypyrrole</a:t>
            </a:r>
            <a:r>
              <a:rPr lang="en-US" altLang="es-ES" sz="2800" b="1" dirty="0" smtClean="0">
                <a:solidFill>
                  <a:srgbClr val="002060"/>
                </a:solidFill>
              </a:rPr>
              <a:t>, PEDOT,….) … </a:t>
            </a:r>
          </a:p>
          <a:p>
            <a:pPr marL="457200" indent="-457200">
              <a:buFontTx/>
              <a:buChar char="-"/>
            </a:pPr>
            <a:endParaRPr lang="en-US" altLang="es-ES" sz="2800" b="1" dirty="0" smtClean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endParaRPr lang="en-US" altLang="es-ES" sz="2800" b="1" dirty="0" smtClean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endParaRPr lang="en-US" altLang="es-ES" sz="28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8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Endless%20road%20l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96913" y="-747713"/>
            <a:ext cx="10148888" cy="7345363"/>
          </a:xfrm>
          <a:noFill/>
        </p:spPr>
      </p:pic>
      <p:sp>
        <p:nvSpPr>
          <p:cNvPr id="100355" name="15 CuadroTexto"/>
          <p:cNvSpPr txBox="1">
            <a:spLocks noChangeArrowheads="1"/>
          </p:cNvSpPr>
          <p:nvPr/>
        </p:nvSpPr>
        <p:spPr bwMode="auto">
          <a:xfrm>
            <a:off x="-252413" y="908050"/>
            <a:ext cx="92884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ES" sz="3600" b="1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New opportunities of </a:t>
            </a:r>
            <a:r>
              <a:rPr lang="en-US" altLang="es-ES" sz="3600" b="1" dirty="0" smtClean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boron </a:t>
            </a:r>
            <a:r>
              <a:rPr lang="en-US" altLang="es-ES" sz="3600" b="1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clusters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ES" sz="3600" b="1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in materials </a:t>
            </a:r>
            <a:r>
              <a:rPr lang="en-US" altLang="es-ES" sz="3600" b="1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and </a:t>
            </a:r>
            <a:r>
              <a:rPr lang="en-US" altLang="es-ES" sz="3600" b="1" smtClean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medicine</a:t>
            </a:r>
          </a:p>
        </p:txBody>
      </p:sp>
    </p:spTree>
    <p:extLst>
      <p:ext uri="{BB962C8B-B14F-4D97-AF65-F5344CB8AC3E}">
        <p14:creationId xmlns:p14="http://schemas.microsoft.com/office/powerpoint/2010/main" val="198089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889000" y="2824163"/>
            <a:ext cx="228600" cy="228600"/>
          </a:xfrm>
          <a:prstGeom prst="rect">
            <a:avLst/>
          </a:prstGeom>
          <a:solidFill>
            <a:schemeClr val="accent1">
              <a:alpha val="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" name="Rectangle 2"/>
          <p:cNvSpPr/>
          <p:nvPr/>
        </p:nvSpPr>
        <p:spPr>
          <a:xfrm>
            <a:off x="3587750" y="2586038"/>
            <a:ext cx="114300" cy="114300"/>
          </a:xfrm>
          <a:prstGeom prst="rect">
            <a:avLst/>
          </a:prstGeom>
          <a:solidFill>
            <a:schemeClr val="accent1">
              <a:alpha val="0"/>
            </a:schemeClr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8677" name="AutoShape 29" descr="Отображается файл &quot;20150715_153449.jpg&quot;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 altLang="es-ES"/>
          </a:p>
        </p:txBody>
      </p:sp>
      <p:sp>
        <p:nvSpPr>
          <p:cNvPr id="28678" name="AutoShape 31" descr="Отображается файл &quot;20150715_153449.jpg&quot;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 altLang="es-ES"/>
          </a:p>
        </p:txBody>
      </p:sp>
      <p:pic>
        <p:nvPicPr>
          <p:cNvPr id="2867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363" y="116632"/>
            <a:ext cx="2143125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36 Grupo"/>
          <p:cNvGrpSpPr>
            <a:grpSpLocks/>
          </p:cNvGrpSpPr>
          <p:nvPr/>
        </p:nvGrpSpPr>
        <p:grpSpPr bwMode="auto">
          <a:xfrm>
            <a:off x="6136240" y="4941168"/>
            <a:ext cx="2900254" cy="1473615"/>
            <a:chOff x="5453381" y="873347"/>
            <a:chExt cx="2899713" cy="1472259"/>
          </a:xfrm>
        </p:grpSpPr>
        <p:grpSp>
          <p:nvGrpSpPr>
            <p:cNvPr id="3" name="31 Grupo"/>
            <p:cNvGrpSpPr>
              <a:grpSpLocks/>
            </p:cNvGrpSpPr>
            <p:nvPr/>
          </p:nvGrpSpPr>
          <p:grpSpPr bwMode="auto">
            <a:xfrm>
              <a:off x="5453381" y="1808597"/>
              <a:ext cx="2899713" cy="537009"/>
              <a:chOff x="5747624" y="4834514"/>
              <a:chExt cx="2699605" cy="348795"/>
            </a:xfrm>
          </p:grpSpPr>
          <p:pic>
            <p:nvPicPr>
              <p:cNvPr id="28693" name="Picture 4" descr="logomicinn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173731" y="4834515"/>
                <a:ext cx="1273498" cy="348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694" name="Picture 5" descr="gencatlogo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747624" y="4834514"/>
                <a:ext cx="1221548" cy="3195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8692" name="27 CuadroTexto"/>
            <p:cNvSpPr txBox="1">
              <a:spLocks noChangeArrowheads="1"/>
            </p:cNvSpPr>
            <p:nvPr/>
          </p:nvSpPr>
          <p:spPr bwMode="auto">
            <a:xfrm>
              <a:off x="5973345" y="873347"/>
              <a:ext cx="232788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es-ES" b="1" dirty="0">
                  <a:latin typeface="Gisha" pitchFamily="34" charset="-79"/>
                  <a:cs typeface="Gisha" pitchFamily="34" charset="-79"/>
                </a:rPr>
                <a:t>Acknowledgements</a:t>
              </a:r>
              <a:endParaRPr lang="en-US" altLang="es-ES" b="1" dirty="0">
                <a:latin typeface="Gisha" pitchFamily="34" charset="-79"/>
                <a:cs typeface="Gisha" pitchFamily="34" charset="-79"/>
              </a:endParaRPr>
            </a:p>
          </p:txBody>
        </p:sp>
      </p:grpSp>
      <p:pic>
        <p:nvPicPr>
          <p:cNvPr id="28682" name="Picture 15" descr="C:\Users\guest_teixidor\Desktop\CSIC.png"/>
          <p:cNvPicPr>
            <a:picLocks noChangeAspect="1" noChangeArrowheads="1"/>
          </p:cNvPicPr>
          <p:nvPr/>
        </p:nvPicPr>
        <p:blipFill>
          <a:blip r:embed="rId7" cstate="print"/>
          <a:srcRect l="12122" t="21448" r="10825" b="18605"/>
          <a:stretch>
            <a:fillRect/>
          </a:stretch>
        </p:blipFill>
        <p:spPr bwMode="auto">
          <a:xfrm>
            <a:off x="6084168" y="5341488"/>
            <a:ext cx="1478626" cy="46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684" name="2 Objeto"/>
          <p:cNvGraphicFramePr>
            <a:graphicFrameLocks noChangeAspect="1"/>
          </p:cNvGraphicFramePr>
          <p:nvPr/>
        </p:nvGraphicFramePr>
        <p:xfrm>
          <a:off x="4006478" y="4591050"/>
          <a:ext cx="576263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372" r:id="rId8" imgW="1382400" imgH="1368000" progId="">
                  <p:embed/>
                </p:oleObj>
              </mc:Choice>
              <mc:Fallback>
                <p:oleObj r:id="rId8" imgW="1382400" imgH="1368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6478" y="4591050"/>
                        <a:ext cx="576263" cy="63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333333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578963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86" name="Picture 2" descr="C:\Users\Elisa\Desktop\Presentation defense\PhD thesis_02062014\Elisa's thesis con formattaz\VDHI_log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46628" y="5301208"/>
            <a:ext cx="12747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96978" y="548680"/>
            <a:ext cx="4295102" cy="644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6380035" y="3438370"/>
            <a:ext cx="28724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s-ES" b="1" dirty="0" smtClean="0">
                <a:solidFill>
                  <a:srgbClr val="0000FF"/>
                </a:solidFill>
                <a:latin typeface="Gisha" pitchFamily="34" charset="-79"/>
                <a:cs typeface="Gisha" pitchFamily="34" charset="-79"/>
              </a:rPr>
              <a:t>Prof. </a:t>
            </a:r>
            <a:r>
              <a:rPr lang="en-US" altLang="es-ES" b="1" dirty="0" err="1" smtClean="0">
                <a:solidFill>
                  <a:srgbClr val="0000FF"/>
                </a:solidFill>
                <a:latin typeface="Gisha" pitchFamily="34" charset="-79"/>
                <a:cs typeface="Gisha" pitchFamily="34" charset="-79"/>
              </a:rPr>
              <a:t>Francesc</a:t>
            </a:r>
            <a:r>
              <a:rPr lang="en-US" altLang="es-ES" b="1" dirty="0" smtClean="0">
                <a:solidFill>
                  <a:srgbClr val="0000FF"/>
                </a:solidFill>
                <a:latin typeface="Gisha" pitchFamily="34" charset="-79"/>
                <a:cs typeface="Gisha" pitchFamily="34" charset="-79"/>
              </a:rPr>
              <a:t> </a:t>
            </a:r>
            <a:r>
              <a:rPr lang="en-US" altLang="es-ES" b="1" dirty="0" err="1" smtClean="0">
                <a:solidFill>
                  <a:srgbClr val="0000FF"/>
                </a:solidFill>
                <a:latin typeface="Gisha" pitchFamily="34" charset="-79"/>
                <a:cs typeface="Gisha" pitchFamily="34" charset="-79"/>
              </a:rPr>
              <a:t>Teixidor</a:t>
            </a:r>
            <a:endParaRPr lang="en-US" altLang="es-ES" b="1" dirty="0" smtClean="0">
              <a:solidFill>
                <a:srgbClr val="0000FF"/>
              </a:solidFill>
              <a:latin typeface="Gisha" pitchFamily="34" charset="-79"/>
              <a:cs typeface="Gisha" pitchFamily="34" charset="-79"/>
            </a:endParaRPr>
          </a:p>
          <a:p>
            <a:r>
              <a:rPr lang="en-US" altLang="es-ES" b="1" dirty="0" smtClean="0">
                <a:solidFill>
                  <a:srgbClr val="0000FF"/>
                </a:solidFill>
                <a:latin typeface="Gisha" pitchFamily="34" charset="-79"/>
                <a:cs typeface="Gisha" pitchFamily="34" charset="-79"/>
              </a:rPr>
              <a:t>Dr. Elena </a:t>
            </a:r>
            <a:r>
              <a:rPr lang="en-US" altLang="es-ES" b="1" dirty="0" err="1" smtClean="0">
                <a:solidFill>
                  <a:srgbClr val="0000FF"/>
                </a:solidFill>
                <a:latin typeface="Gisha" pitchFamily="34" charset="-79"/>
                <a:cs typeface="Gisha" pitchFamily="34" charset="-79"/>
              </a:rPr>
              <a:t>Oleshkevich</a:t>
            </a:r>
            <a:endParaRPr lang="en-US" altLang="es-ES" b="1" dirty="0" smtClean="0">
              <a:solidFill>
                <a:srgbClr val="0000FF"/>
              </a:solidFill>
              <a:latin typeface="Gisha" pitchFamily="34" charset="-79"/>
              <a:cs typeface="Gisha" pitchFamily="34" charset="-79"/>
            </a:endParaRPr>
          </a:p>
          <a:p>
            <a:r>
              <a:rPr lang="en-US" altLang="es-ES" b="1" dirty="0" smtClean="0">
                <a:solidFill>
                  <a:srgbClr val="0000FF"/>
                </a:solidFill>
                <a:latin typeface="Gisha" pitchFamily="34" charset="-79"/>
                <a:cs typeface="Gisha" pitchFamily="34" charset="-79"/>
              </a:rPr>
              <a:t>Ms. Isabel Fuentes</a:t>
            </a:r>
          </a:p>
        </p:txBody>
      </p:sp>
      <p:pic>
        <p:nvPicPr>
          <p:cNvPr id="20" name="Imagen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b="11149"/>
          <a:stretch/>
        </p:blipFill>
        <p:spPr bwMode="auto">
          <a:xfrm>
            <a:off x="136089" y="188640"/>
            <a:ext cx="6000151" cy="37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93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86" y="188640"/>
            <a:ext cx="9125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bg2">
                    <a:lumMod val="90000"/>
                  </a:schemeClr>
                </a:solidFill>
              </a:rPr>
              <a:t>COSAN: </a:t>
            </a:r>
            <a:r>
              <a:rPr lang="en-US" sz="3200" b="1" dirty="0" smtClean="0">
                <a:solidFill>
                  <a:schemeClr val="bg2">
                    <a:lumMod val="90000"/>
                  </a:schemeClr>
                </a:solidFill>
              </a:rPr>
              <a:t>on the road to anticancer therapies </a:t>
            </a:r>
            <a:endParaRPr lang="es-ES" sz="32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908720"/>
            <a:ext cx="961256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s-ES" sz="3200" b="1" dirty="0" smtClean="0">
                <a:solidFill>
                  <a:srgbClr val="800000"/>
                </a:solidFill>
              </a:rPr>
              <a:t>PROPOSALS at </a:t>
            </a:r>
            <a:r>
              <a:rPr lang="en-US" altLang="es-ES" sz="3200" b="1" dirty="0">
                <a:solidFill>
                  <a:srgbClr val="800000"/>
                </a:solidFill>
              </a:rPr>
              <a:t>the MIRAS </a:t>
            </a:r>
            <a:r>
              <a:rPr lang="en-US" altLang="es-ES" sz="3200" b="1" dirty="0" smtClean="0">
                <a:solidFill>
                  <a:srgbClr val="800000"/>
                </a:solidFill>
              </a:rPr>
              <a:t>Beamline Fourier </a:t>
            </a:r>
            <a:r>
              <a:rPr lang="en-US" altLang="es-ES" sz="3200" b="1" dirty="0">
                <a:solidFill>
                  <a:srgbClr val="800000"/>
                </a:solidFill>
              </a:rPr>
              <a:t>Transform Infrared (FTIR) spectroscopy and microscopy. </a:t>
            </a:r>
            <a:endParaRPr lang="en-US" altLang="es-ES" sz="3200" b="1" dirty="0" smtClean="0">
              <a:solidFill>
                <a:srgbClr val="800000"/>
              </a:solidFill>
            </a:endParaRPr>
          </a:p>
          <a:p>
            <a:endParaRPr lang="es-ES" altLang="es-ES" sz="2800" b="1" dirty="0">
              <a:solidFill>
                <a:srgbClr val="002060"/>
              </a:solidFill>
            </a:endParaRPr>
          </a:p>
          <a:p>
            <a:pPr marL="514350" indent="-514350">
              <a:buAutoNum type="arabicParenR"/>
            </a:pPr>
            <a:r>
              <a:rPr lang="en-US" altLang="es-ES" sz="2800" b="1" dirty="0" smtClean="0">
                <a:solidFill>
                  <a:srgbClr val="002060"/>
                </a:solidFill>
              </a:rPr>
              <a:t>On </a:t>
            </a:r>
            <a:r>
              <a:rPr lang="en-US" altLang="es-ES" sz="2800" b="1" dirty="0" err="1" smtClean="0">
                <a:solidFill>
                  <a:srgbClr val="002060"/>
                </a:solidFill>
              </a:rPr>
              <a:t>Metallacarboranes</a:t>
            </a:r>
            <a:r>
              <a:rPr lang="en-US" altLang="es-ES" sz="2800" b="1" dirty="0" smtClean="0">
                <a:solidFill>
                  <a:srgbClr val="002060"/>
                </a:solidFill>
              </a:rPr>
              <a:t> (</a:t>
            </a:r>
            <a:r>
              <a:rPr lang="en-US" altLang="es-ES" sz="2800" b="1" dirty="0" err="1" smtClean="0">
                <a:solidFill>
                  <a:srgbClr val="002060"/>
                </a:solidFill>
              </a:rPr>
              <a:t>CoSAN</a:t>
            </a:r>
            <a:r>
              <a:rPr lang="en-US" altLang="es-ES" sz="2800" b="1" dirty="0" smtClean="0">
                <a:solidFill>
                  <a:srgbClr val="002060"/>
                </a:solidFill>
              </a:rPr>
              <a:t> and </a:t>
            </a:r>
            <a:r>
              <a:rPr lang="en-US" altLang="es-ES" sz="2800" b="1" dirty="0" err="1" smtClean="0">
                <a:solidFill>
                  <a:srgbClr val="002060"/>
                </a:solidFill>
              </a:rPr>
              <a:t>FeSAN</a:t>
            </a:r>
            <a:r>
              <a:rPr lang="en-US" altLang="es-ES" sz="2800" b="1" dirty="0" smtClean="0">
                <a:solidFill>
                  <a:srgbClr val="002060"/>
                </a:solidFill>
              </a:rPr>
              <a:t>):</a:t>
            </a:r>
          </a:p>
          <a:p>
            <a:r>
              <a:rPr lang="en-US" altLang="es-ES" sz="2800" b="1" dirty="0" smtClean="0">
                <a:solidFill>
                  <a:srgbClr val="002060"/>
                </a:solidFill>
              </a:rPr>
              <a:t>After cellular uptake, would it be possible to discern by </a:t>
            </a:r>
          </a:p>
          <a:p>
            <a:r>
              <a:rPr lang="en-US" altLang="es-ES" sz="2800" b="1" dirty="0" smtClean="0">
                <a:solidFill>
                  <a:srgbClr val="002060"/>
                </a:solidFill>
              </a:rPr>
              <a:t>Fourier Transform Infrared spectroscopy and microscopy on </a:t>
            </a:r>
          </a:p>
          <a:p>
            <a:r>
              <a:rPr lang="en-US" altLang="es-ES" sz="2800" b="1" dirty="0" smtClean="0">
                <a:solidFill>
                  <a:srgbClr val="002060"/>
                </a:solidFill>
              </a:rPr>
              <a:t>the interaction between:</a:t>
            </a:r>
          </a:p>
          <a:p>
            <a:pPr marL="457200" indent="-457200">
              <a:buFontTx/>
              <a:buChar char="-"/>
            </a:pPr>
            <a:r>
              <a:rPr lang="en-US" altLang="es-ES" sz="2800" b="1" dirty="0" err="1">
                <a:solidFill>
                  <a:srgbClr val="002060"/>
                </a:solidFill>
              </a:rPr>
              <a:t>M</a:t>
            </a:r>
            <a:r>
              <a:rPr lang="en-US" altLang="es-ES" sz="2800" b="1" dirty="0" err="1" smtClean="0">
                <a:solidFill>
                  <a:srgbClr val="002060"/>
                </a:solidFill>
              </a:rPr>
              <a:t>etallacarbone</a:t>
            </a:r>
            <a:r>
              <a:rPr lang="en-US" altLang="es-ES" sz="2800" b="1" dirty="0" smtClean="0">
                <a:solidFill>
                  <a:srgbClr val="002060"/>
                </a:solidFill>
              </a:rPr>
              <a:t> and lipids?</a:t>
            </a:r>
          </a:p>
          <a:p>
            <a:pPr marL="457200" indent="-457200">
              <a:buFontTx/>
              <a:buChar char="-"/>
            </a:pPr>
            <a:r>
              <a:rPr lang="en-US" altLang="es-ES" sz="2800" b="1" dirty="0" err="1" smtClean="0">
                <a:solidFill>
                  <a:srgbClr val="002060"/>
                </a:solidFill>
              </a:rPr>
              <a:t>Metallacarborane</a:t>
            </a:r>
            <a:r>
              <a:rPr lang="en-US" altLang="es-ES" sz="2800" b="1" dirty="0" smtClean="0">
                <a:solidFill>
                  <a:srgbClr val="002060"/>
                </a:solidFill>
              </a:rPr>
              <a:t> and proteins?</a:t>
            </a:r>
          </a:p>
          <a:p>
            <a:pPr marL="457200" indent="-457200">
              <a:buFontTx/>
              <a:buChar char="-"/>
            </a:pPr>
            <a:r>
              <a:rPr lang="en-US" altLang="es-ES" sz="2800" b="1" dirty="0" err="1" smtClean="0">
                <a:solidFill>
                  <a:srgbClr val="002060"/>
                </a:solidFill>
              </a:rPr>
              <a:t>Metallacarborane</a:t>
            </a:r>
            <a:r>
              <a:rPr lang="en-US" altLang="es-ES" sz="2800" b="1" dirty="0" smtClean="0">
                <a:solidFill>
                  <a:srgbClr val="002060"/>
                </a:solidFill>
              </a:rPr>
              <a:t> and DNA?</a:t>
            </a:r>
          </a:p>
          <a:p>
            <a:endParaRPr lang="en-US" altLang="es-ES" sz="2800" b="1" dirty="0">
              <a:solidFill>
                <a:srgbClr val="002060"/>
              </a:solidFill>
            </a:endParaRPr>
          </a:p>
          <a:p>
            <a:r>
              <a:rPr lang="en-US" altLang="es-ES" sz="2800" b="1" dirty="0" smtClean="0">
                <a:solidFill>
                  <a:srgbClr val="002060"/>
                </a:solidFill>
              </a:rPr>
              <a:t>If interaction was proven, would </a:t>
            </a:r>
            <a:r>
              <a:rPr lang="en-US" altLang="es-ES" sz="2800" b="1" dirty="0">
                <a:solidFill>
                  <a:srgbClr val="002060"/>
                </a:solidFill>
              </a:rPr>
              <a:t>it be possible to </a:t>
            </a:r>
            <a:r>
              <a:rPr lang="en-US" altLang="es-ES" sz="2800" b="1" dirty="0" smtClean="0">
                <a:solidFill>
                  <a:srgbClr val="002060"/>
                </a:solidFill>
              </a:rPr>
              <a:t>quantify the amount of </a:t>
            </a:r>
            <a:r>
              <a:rPr lang="en-US" altLang="es-ES" sz="2800" b="1" dirty="0" err="1" smtClean="0">
                <a:solidFill>
                  <a:srgbClr val="002060"/>
                </a:solidFill>
              </a:rPr>
              <a:t>metallacarborane</a:t>
            </a:r>
            <a:r>
              <a:rPr lang="en-US" altLang="es-ES" sz="2800" b="1" dirty="0" smtClean="0">
                <a:solidFill>
                  <a:srgbClr val="002060"/>
                </a:solidFill>
              </a:rPr>
              <a:t> into the cell? Nucleus?</a:t>
            </a:r>
            <a:endParaRPr lang="en-US" altLang="es-E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59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18886" y="188640"/>
            <a:ext cx="9125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2">
                    <a:lumMod val="90000"/>
                  </a:schemeClr>
                </a:solidFill>
              </a:rPr>
              <a:t> CARBORANES: on the road to anticancer therapies </a:t>
            </a:r>
            <a:endParaRPr lang="es-ES" sz="32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1536174"/>
            <a:ext cx="91440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s-ES" sz="3200" b="1" dirty="0">
                <a:solidFill>
                  <a:srgbClr val="800000"/>
                </a:solidFill>
              </a:rPr>
              <a:t>PROPOSAL at the MIRAS Beamline Fourier Transform Infrared (FTIR) spectroscopy and microscopy. </a:t>
            </a:r>
          </a:p>
          <a:p>
            <a:endParaRPr lang="es-ES" altLang="es-ES" b="1" dirty="0">
              <a:solidFill>
                <a:srgbClr val="002060"/>
              </a:solidFill>
            </a:endParaRPr>
          </a:p>
          <a:p>
            <a:r>
              <a:rPr lang="en-US" altLang="es-ES" sz="2800" b="1" dirty="0" smtClean="0">
                <a:solidFill>
                  <a:srgbClr val="002060"/>
                </a:solidFill>
              </a:rPr>
              <a:t>2) On </a:t>
            </a:r>
            <a:r>
              <a:rPr lang="en-US" altLang="es-ES" sz="2800" b="1" dirty="0" err="1" smtClean="0">
                <a:solidFill>
                  <a:srgbClr val="002060"/>
                </a:solidFill>
              </a:rPr>
              <a:t>Carboranes</a:t>
            </a:r>
            <a:r>
              <a:rPr lang="en-US" altLang="es-ES" sz="2800" b="1" dirty="0" smtClean="0">
                <a:solidFill>
                  <a:srgbClr val="002060"/>
                </a:solidFill>
              </a:rPr>
              <a:t>:</a:t>
            </a:r>
            <a:endParaRPr lang="en-US" altLang="es-ES" sz="2800" b="1" dirty="0">
              <a:solidFill>
                <a:srgbClr val="002060"/>
              </a:solidFill>
            </a:endParaRPr>
          </a:p>
          <a:p>
            <a:r>
              <a:rPr lang="en-US" altLang="es-ES" sz="2800" b="1" dirty="0">
                <a:solidFill>
                  <a:srgbClr val="002060"/>
                </a:solidFill>
              </a:rPr>
              <a:t>After </a:t>
            </a:r>
            <a:r>
              <a:rPr lang="en-US" altLang="es-ES" sz="2800" b="1" dirty="0" smtClean="0">
                <a:solidFill>
                  <a:srgbClr val="002060"/>
                </a:solidFill>
              </a:rPr>
              <a:t>cellular </a:t>
            </a:r>
            <a:r>
              <a:rPr lang="en-US" altLang="es-ES" sz="2800" b="1" dirty="0">
                <a:solidFill>
                  <a:srgbClr val="002060"/>
                </a:solidFill>
              </a:rPr>
              <a:t>uptake, would it be possible to </a:t>
            </a:r>
            <a:r>
              <a:rPr lang="en-US" altLang="es-ES" sz="2800" b="1" dirty="0" smtClean="0">
                <a:solidFill>
                  <a:srgbClr val="002060"/>
                </a:solidFill>
              </a:rPr>
              <a:t>prove by FTIR that the </a:t>
            </a:r>
            <a:r>
              <a:rPr lang="en-US" altLang="es-ES" sz="2800" b="1" dirty="0" err="1" smtClean="0">
                <a:solidFill>
                  <a:srgbClr val="002060"/>
                </a:solidFill>
              </a:rPr>
              <a:t>carborane</a:t>
            </a:r>
            <a:r>
              <a:rPr lang="en-US" altLang="es-ES" sz="2800" b="1" dirty="0" smtClean="0">
                <a:solidFill>
                  <a:srgbClr val="002060"/>
                </a:solidFill>
              </a:rPr>
              <a:t> units at the NPs shell remains bonded to the core of the nanoparticles, either </a:t>
            </a:r>
            <a:r>
              <a:rPr lang="en-US" altLang="es-ES" sz="2800" b="1" smtClean="0">
                <a:solidFill>
                  <a:srgbClr val="002060"/>
                </a:solidFill>
              </a:rPr>
              <a:t>gold or magnetic ones?</a:t>
            </a:r>
            <a:endParaRPr lang="en-US" altLang="es-E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6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3" y="3406282"/>
            <a:ext cx="3794449" cy="292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2" y="1164941"/>
            <a:ext cx="2943945" cy="294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7" t="13460" r="21651" b="12201"/>
          <a:stretch>
            <a:fillRect/>
          </a:stretch>
        </p:blipFill>
        <p:spPr bwMode="auto">
          <a:xfrm>
            <a:off x="4572000" y="4228417"/>
            <a:ext cx="2468588" cy="246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13"/>
          <p:cNvSpPr txBox="1">
            <a:spLocks noChangeArrowheads="1"/>
          </p:cNvSpPr>
          <p:nvPr/>
        </p:nvSpPr>
        <p:spPr bwMode="auto">
          <a:xfrm>
            <a:off x="7164287" y="5093487"/>
            <a:ext cx="20313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b="1" dirty="0" smtClean="0"/>
              <a:t>Fullerene C60: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1800" b="1" dirty="0" smtClean="0"/>
              <a:t>Vertices only a C</a:t>
            </a:r>
            <a:endParaRPr lang="en-US" altLang="es-ES" sz="1800" b="1" dirty="0"/>
          </a:p>
        </p:txBody>
      </p:sp>
      <p:sp>
        <p:nvSpPr>
          <p:cNvPr id="10" name="Rectángulo 9"/>
          <p:cNvSpPr/>
          <p:nvPr/>
        </p:nvSpPr>
        <p:spPr>
          <a:xfrm>
            <a:off x="40720" y="1738223"/>
            <a:ext cx="40992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ES_tradnl" altLang="es-ES" sz="3200" b="1" dirty="0" err="1" smtClean="0">
                <a:solidFill>
                  <a:srgbClr val="800000"/>
                </a:solidFill>
              </a:rPr>
              <a:t>C</a:t>
            </a:r>
            <a:r>
              <a:rPr lang="es-ES_tradnl" altLang="es-ES" sz="3200" b="1" dirty="0" err="1">
                <a:solidFill>
                  <a:srgbClr val="800000"/>
                </a:solidFill>
              </a:rPr>
              <a:t>arbon</a:t>
            </a:r>
            <a:r>
              <a:rPr lang="es-ES_tradnl" altLang="es-ES" sz="3200" b="1" dirty="0">
                <a:solidFill>
                  <a:srgbClr val="800000"/>
                </a:solidFill>
              </a:rPr>
              <a:t> </a:t>
            </a:r>
            <a:r>
              <a:rPr lang="es-ES_tradnl" altLang="es-ES" sz="3200" b="1" dirty="0" err="1" smtClean="0">
                <a:solidFill>
                  <a:srgbClr val="800000"/>
                </a:solidFill>
              </a:rPr>
              <a:t>Compounds</a:t>
            </a:r>
            <a:endParaRPr lang="es-ES" altLang="es-ES" sz="3200" b="1" dirty="0">
              <a:solidFill>
                <a:srgbClr val="800000"/>
              </a:solidFill>
            </a:endParaRPr>
          </a:p>
        </p:txBody>
      </p:sp>
      <p:pic>
        <p:nvPicPr>
          <p:cNvPr id="11" name="10 Imagen" descr="Resultat d'imatges per a &quot;ADN&quot;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70"/>
          <a:stretch/>
        </p:blipFill>
        <p:spPr bwMode="auto">
          <a:xfrm>
            <a:off x="4139952" y="1136881"/>
            <a:ext cx="1376680" cy="2933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422760" y="3244334"/>
            <a:ext cx="298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2">
                    <a:lumMod val="90000"/>
                  </a:schemeClr>
                </a:solidFill>
              </a:rPr>
              <a:t>T</a:t>
            </a:r>
            <a:endParaRPr lang="es-ES" dirty="0"/>
          </a:p>
        </p:txBody>
      </p:sp>
      <p:sp>
        <p:nvSpPr>
          <p:cNvPr id="12" name="TextBox 3"/>
          <p:cNvSpPr txBox="1"/>
          <p:nvPr/>
        </p:nvSpPr>
        <p:spPr>
          <a:xfrm>
            <a:off x="857223" y="188640"/>
            <a:ext cx="8107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2">
                    <a:lumMod val="90000"/>
                  </a:schemeClr>
                </a:solidFill>
              </a:rPr>
              <a:t>INTRODUCTION</a:t>
            </a:r>
            <a:endParaRPr lang="es-ES" sz="3200" b="1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63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24887" y="1836865"/>
            <a:ext cx="41630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s-ES" sz="3200" b="1" dirty="0" smtClean="0">
                <a:solidFill>
                  <a:srgbClr val="800000"/>
                </a:solidFill>
              </a:rPr>
              <a:t>Boron Compounds: boranes, </a:t>
            </a:r>
            <a:r>
              <a:rPr lang="en-US" altLang="es-ES" sz="3200" b="1" dirty="0" err="1" smtClean="0">
                <a:solidFill>
                  <a:srgbClr val="800000"/>
                </a:solidFill>
              </a:rPr>
              <a:t>carboranes</a:t>
            </a:r>
            <a:endParaRPr lang="en-US" altLang="es-ES" sz="3200" b="1" dirty="0" smtClean="0">
              <a:solidFill>
                <a:srgbClr val="800000"/>
              </a:solidFill>
            </a:endParaRPr>
          </a:p>
          <a:p>
            <a:pPr algn="ctr">
              <a:spcBef>
                <a:spcPct val="0"/>
              </a:spcBef>
            </a:pPr>
            <a:endParaRPr lang="en-US" altLang="es-ES" sz="3200" b="1" dirty="0" smtClean="0">
              <a:solidFill>
                <a:srgbClr val="800000"/>
              </a:solidFill>
            </a:endParaRPr>
          </a:p>
          <a:p>
            <a:pPr algn="ctr">
              <a:spcBef>
                <a:spcPct val="0"/>
              </a:spcBef>
            </a:pPr>
            <a:r>
              <a:rPr lang="en-US" altLang="es-ES" sz="3200" b="1" dirty="0" smtClean="0">
                <a:solidFill>
                  <a:srgbClr val="800000"/>
                </a:solidFill>
              </a:rPr>
              <a:t>Vertices: B-H bond</a:t>
            </a:r>
            <a:endParaRPr lang="en-US" altLang="es-ES" sz="3200" b="1" dirty="0">
              <a:solidFill>
                <a:srgbClr val="800000"/>
              </a:solidFill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229766"/>
              </p:ext>
            </p:extLst>
          </p:nvPr>
        </p:nvGraphicFramePr>
        <p:xfrm>
          <a:off x="4644008" y="941599"/>
          <a:ext cx="4015779" cy="578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217" name="Imagen de mapa de bits" r:id="rId3" imgW="2742857" imgH="3772427" progId="PBrush">
                  <p:embed/>
                </p:oleObj>
              </mc:Choice>
              <mc:Fallback>
                <p:oleObj name="Imagen de mapa de bits" r:id="rId3" imgW="2742857" imgH="3772427" progId="PBrush">
                  <p:embed/>
                  <p:pic>
                    <p:nvPicPr>
                      <p:cNvPr id="1434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941599"/>
                        <a:ext cx="4015779" cy="5783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8 CuadroTexto"/>
          <p:cNvSpPr txBox="1">
            <a:spLocks noChangeArrowheads="1"/>
          </p:cNvSpPr>
          <p:nvPr/>
        </p:nvSpPr>
        <p:spPr bwMode="auto">
          <a:xfrm>
            <a:off x="224886" y="5635548"/>
            <a:ext cx="36990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>
                <a:latin typeface="Comic Sans MS" panose="030F0702030302020204" pitchFamily="66" charset="0"/>
              </a:rPr>
              <a:t>R.W. </a:t>
            </a:r>
            <a:r>
              <a:rPr lang="es-ES" altLang="es-ES" sz="1800" dirty="0" err="1">
                <a:latin typeface="Comic Sans MS" panose="030F0702030302020204" pitchFamily="66" charset="0"/>
              </a:rPr>
              <a:t>Rudolph</a:t>
            </a:r>
            <a:r>
              <a:rPr lang="es-ES" altLang="es-ES" sz="1800" dirty="0">
                <a:latin typeface="Comic Sans MS" panose="030F0702030302020204" pitchFamily="66" charset="0"/>
              </a:rPr>
              <a:t>, W.R. </a:t>
            </a:r>
            <a:r>
              <a:rPr lang="es-ES" altLang="es-ES" sz="1800" dirty="0" err="1">
                <a:latin typeface="Comic Sans MS" panose="030F0702030302020204" pitchFamily="66" charset="0"/>
              </a:rPr>
              <a:t>Pretzer</a:t>
            </a:r>
            <a:r>
              <a:rPr lang="es-ES" altLang="es-ES" sz="1800" dirty="0">
                <a:latin typeface="Comic Sans MS" panose="030F0702030302020204" pitchFamily="66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 err="1">
                <a:latin typeface="Comic Sans MS" panose="030F0702030302020204" pitchFamily="66" charset="0"/>
              </a:rPr>
              <a:t>Inorg</a:t>
            </a:r>
            <a:r>
              <a:rPr lang="es-ES" altLang="es-ES" sz="1800" dirty="0">
                <a:latin typeface="Comic Sans MS" panose="030F0702030302020204" pitchFamily="66" charset="0"/>
              </a:rPr>
              <a:t>. </a:t>
            </a:r>
            <a:r>
              <a:rPr lang="es-ES" altLang="es-ES" sz="1800" dirty="0" err="1">
                <a:latin typeface="Comic Sans MS" panose="030F0702030302020204" pitchFamily="66" charset="0"/>
              </a:rPr>
              <a:t>Chem</a:t>
            </a:r>
            <a:r>
              <a:rPr lang="es-ES" altLang="es-ES" sz="1800" dirty="0">
                <a:latin typeface="Comic Sans MS" panose="030F0702030302020204" pitchFamily="66" charset="0"/>
              </a:rPr>
              <a:t>. </a:t>
            </a:r>
            <a:r>
              <a:rPr lang="es-ES" altLang="es-ES" sz="1800" b="1" dirty="0">
                <a:latin typeface="Comic Sans MS" panose="030F0702030302020204" pitchFamily="66" charset="0"/>
              </a:rPr>
              <a:t>1972</a:t>
            </a:r>
            <a:r>
              <a:rPr lang="es-ES" altLang="es-ES" sz="1800" dirty="0">
                <a:latin typeface="Comic Sans MS" panose="030F0702030302020204" pitchFamily="66" charset="0"/>
              </a:rPr>
              <a:t>, 11, 1974. 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857223" y="188640"/>
            <a:ext cx="8107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2">
                    <a:lumMod val="90000"/>
                  </a:schemeClr>
                </a:solidFill>
              </a:rPr>
              <a:t>INTRODUCTION</a:t>
            </a:r>
            <a:endParaRPr lang="es-ES" sz="3200" b="1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3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857223" y="188640"/>
            <a:ext cx="8107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2">
                    <a:lumMod val="90000"/>
                  </a:schemeClr>
                </a:solidFill>
              </a:rPr>
              <a:t>INTRODUCTION</a:t>
            </a:r>
            <a:endParaRPr lang="es-ES" sz="3200" b="1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96704" y="2132856"/>
            <a:ext cx="2151360" cy="24470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6" t="4992" r="39470" b="4332"/>
          <a:stretch/>
        </p:blipFill>
        <p:spPr>
          <a:xfrm>
            <a:off x="6082335" y="1614128"/>
            <a:ext cx="2018057" cy="3471056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>
            <a:off x="8028384" y="1772816"/>
            <a:ext cx="217116" cy="0"/>
          </a:xfrm>
          <a:prstGeom prst="line">
            <a:avLst/>
          </a:prstGeom>
          <a:ln w="57150">
            <a:solidFill>
              <a:srgbClr val="CC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2943428" y="1288951"/>
            <a:ext cx="1330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Neutral</a:t>
            </a:r>
          </a:p>
          <a:p>
            <a:r>
              <a:rPr lang="es-ES" b="1" dirty="0" err="1" smtClean="0"/>
              <a:t>dicarborane</a:t>
            </a:r>
            <a:endParaRPr lang="es-ES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5561204" y="977365"/>
            <a:ext cx="354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Anionic</a:t>
            </a:r>
            <a:r>
              <a:rPr lang="es-ES" b="1" dirty="0" smtClean="0"/>
              <a:t> </a:t>
            </a:r>
            <a:r>
              <a:rPr lang="es-ES" b="1" dirty="0" err="1" smtClean="0"/>
              <a:t>metallabis</a:t>
            </a:r>
            <a:r>
              <a:rPr lang="es-ES" b="1" dirty="0" smtClean="0"/>
              <a:t>(</a:t>
            </a:r>
            <a:r>
              <a:rPr lang="es-ES" b="1" dirty="0" err="1" smtClean="0"/>
              <a:t>dicarborane</a:t>
            </a:r>
            <a:r>
              <a:rPr lang="es-ES" b="1" dirty="0" smtClean="0"/>
              <a:t>)</a:t>
            </a:r>
          </a:p>
          <a:p>
            <a:r>
              <a:rPr lang="es-ES" b="1" dirty="0" smtClean="0"/>
              <a:t>M= Co</a:t>
            </a:r>
            <a:r>
              <a:rPr lang="es-ES" b="1" baseline="30000" dirty="0" smtClean="0"/>
              <a:t>3+</a:t>
            </a:r>
            <a:r>
              <a:rPr lang="es-ES" b="1" dirty="0" smtClean="0"/>
              <a:t>, Fe</a:t>
            </a:r>
            <a:r>
              <a:rPr lang="es-ES" b="1" baseline="30000" dirty="0" smtClean="0"/>
              <a:t>3+</a:t>
            </a:r>
            <a:endParaRPr lang="es-ES" b="1" dirty="0"/>
          </a:p>
        </p:txBody>
      </p:sp>
      <p:sp>
        <p:nvSpPr>
          <p:cNvPr id="10" name="Rectángulo redondeado 27"/>
          <p:cNvSpPr/>
          <p:nvPr/>
        </p:nvSpPr>
        <p:spPr>
          <a:xfrm>
            <a:off x="395536" y="3904061"/>
            <a:ext cx="2324822" cy="4086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</a:rPr>
              <a:t>Icosahedral geometry 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1" name="Rectángulo redondeado 28"/>
          <p:cNvSpPr/>
          <p:nvPr/>
        </p:nvSpPr>
        <p:spPr>
          <a:xfrm>
            <a:off x="377954" y="4388529"/>
            <a:ext cx="2337965" cy="4086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3D Aromatic Structure</a:t>
            </a:r>
          </a:p>
        </p:txBody>
      </p:sp>
      <p:sp>
        <p:nvSpPr>
          <p:cNvPr id="12" name="Rectángulo redondeado 29"/>
          <p:cNvSpPr/>
          <p:nvPr/>
        </p:nvSpPr>
        <p:spPr>
          <a:xfrm>
            <a:off x="377954" y="3429000"/>
            <a:ext cx="1493158" cy="4086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Stable anions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3" name="Rectángulo redondeado 30"/>
          <p:cNvSpPr/>
          <p:nvPr/>
        </p:nvSpPr>
        <p:spPr>
          <a:xfrm>
            <a:off x="358652" y="5330672"/>
            <a:ext cx="3064350" cy="4086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Non-localized negative charge</a:t>
            </a:r>
          </a:p>
        </p:txBody>
      </p:sp>
      <p:sp>
        <p:nvSpPr>
          <p:cNvPr id="14" name="Rectángulo redondeado 31"/>
          <p:cNvSpPr/>
          <p:nvPr/>
        </p:nvSpPr>
        <p:spPr>
          <a:xfrm>
            <a:off x="381847" y="5810255"/>
            <a:ext cx="3758105" cy="7150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Soluble in water or organic solvents depending on the cation</a:t>
            </a:r>
          </a:p>
        </p:txBody>
      </p:sp>
      <p:sp>
        <p:nvSpPr>
          <p:cNvPr id="15" name="Rectángulo redondeado 29"/>
          <p:cNvSpPr/>
          <p:nvPr/>
        </p:nvSpPr>
        <p:spPr>
          <a:xfrm>
            <a:off x="486554" y="4922049"/>
            <a:ext cx="1609041" cy="4086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GB" b="1" dirty="0" err="1" smtClean="0">
                <a:solidFill>
                  <a:srgbClr val="002060"/>
                </a:solidFill>
              </a:rPr>
              <a:t>Photocatalysts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6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16"/>
          <p:cNvSpPr>
            <a:spLocks noChangeArrowheads="1"/>
          </p:cNvSpPr>
          <p:nvPr/>
        </p:nvSpPr>
        <p:spPr bwMode="auto">
          <a:xfrm>
            <a:off x="-1567" y="184501"/>
            <a:ext cx="9144000" cy="474497"/>
          </a:xfrm>
          <a:prstGeom prst="rect">
            <a:avLst/>
          </a:prstGeom>
          <a:solidFill>
            <a:srgbClr val="FFC000">
              <a:alpha val="75000"/>
            </a:srgb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2900" dirty="0" smtClean="0">
                <a:latin typeface="+mn-lt"/>
              </a:rPr>
              <a:t>What is Boron Neutron Capture Therapy?</a:t>
            </a:r>
            <a:endParaRPr lang="en-US" sz="2900" dirty="0">
              <a:latin typeface="+mn-lt"/>
            </a:endParaRPr>
          </a:p>
        </p:txBody>
      </p:sp>
      <p:grpSp>
        <p:nvGrpSpPr>
          <p:cNvPr id="121" name="Grupo 120"/>
          <p:cNvGrpSpPr/>
          <p:nvPr/>
        </p:nvGrpSpPr>
        <p:grpSpPr>
          <a:xfrm>
            <a:off x="107504" y="908720"/>
            <a:ext cx="7848600" cy="3648332"/>
            <a:chOff x="467544" y="1944656"/>
            <a:chExt cx="7848600" cy="3648332"/>
          </a:xfrm>
        </p:grpSpPr>
        <p:grpSp>
          <p:nvGrpSpPr>
            <p:cNvPr id="122" name="Group 3"/>
            <p:cNvGrpSpPr>
              <a:grpSpLocks/>
            </p:cNvGrpSpPr>
            <p:nvPr/>
          </p:nvGrpSpPr>
          <p:grpSpPr bwMode="auto">
            <a:xfrm>
              <a:off x="467544" y="1944656"/>
              <a:ext cx="7848600" cy="1590675"/>
              <a:chOff x="528" y="1158"/>
              <a:chExt cx="4896" cy="1142"/>
            </a:xfrm>
          </p:grpSpPr>
          <p:sp>
            <p:nvSpPr>
              <p:cNvPr id="164" name="Text Box 4"/>
              <p:cNvSpPr txBox="1">
                <a:spLocks noChangeArrowheads="1"/>
              </p:cNvSpPr>
              <p:nvPr/>
            </p:nvSpPr>
            <p:spPr bwMode="auto">
              <a:xfrm>
                <a:off x="528" y="1158"/>
                <a:ext cx="4801" cy="1142"/>
              </a:xfrm>
              <a:prstGeom prst="rect">
                <a:avLst/>
              </a:prstGeom>
              <a:noFill/>
              <a:ln w="38100">
                <a:solidFill>
                  <a:srgbClr val="FF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endParaRPr lang="es-ES" altLang="es-ES" sz="2400" b="1">
                  <a:solidFill>
                    <a:srgbClr val="FFFFCC"/>
                  </a:solidFill>
                  <a:latin typeface="Times New Roman" panose="02020603050405020304" pitchFamily="18" charset="0"/>
                </a:endParaRPr>
              </a:p>
              <a:p>
                <a:pPr algn="ctr">
                  <a:spcBef>
                    <a:spcPct val="50000"/>
                  </a:spcBef>
                  <a:buFontTx/>
                  <a:buNone/>
                </a:pPr>
                <a:endParaRPr lang="es-ES" altLang="es-ES" sz="2400" b="1">
                  <a:solidFill>
                    <a:srgbClr val="FFFFCC"/>
                  </a:solidFill>
                  <a:latin typeface="Times New Roman" panose="02020603050405020304" pitchFamily="18" charset="0"/>
                </a:endParaRPr>
              </a:p>
              <a:p>
                <a:pPr algn="ctr">
                  <a:spcBef>
                    <a:spcPct val="50000"/>
                  </a:spcBef>
                  <a:buFontTx/>
                  <a:buNone/>
                </a:pPr>
                <a:endParaRPr lang="es-ES" altLang="es-ES" sz="2400" b="1">
                  <a:solidFill>
                    <a:srgbClr val="FFFFCC"/>
                  </a:solidFill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165" name="Picture 5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1206"/>
                <a:ext cx="3464" cy="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 useBgFill="1">
            <p:nvSpPr>
              <p:cNvPr id="166" name="Text Box 6"/>
              <p:cNvSpPr txBox="1">
                <a:spLocks noChangeArrowheads="1"/>
              </p:cNvSpPr>
              <p:nvPr/>
            </p:nvSpPr>
            <p:spPr bwMode="auto">
              <a:xfrm>
                <a:off x="720" y="1830"/>
                <a:ext cx="3552" cy="327"/>
              </a:xfrm>
              <a:prstGeom prst="rect">
                <a:avLst/>
              </a:prstGeom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s-ES" sz="2400" b="1" baseline="30000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10</a:t>
                </a:r>
                <a:r>
                  <a:rPr lang="es-ES" sz="2400" b="1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B               </a:t>
                </a:r>
                <a:r>
                  <a:rPr lang="es-ES" sz="2400" b="1" baseline="30000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1</a:t>
                </a:r>
                <a:r>
                  <a:rPr lang="es-ES" sz="2400" b="1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n                    </a:t>
                </a:r>
                <a:r>
                  <a:rPr lang="es-ES" sz="2400" b="1" baseline="30000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7</a:t>
                </a:r>
                <a:r>
                  <a:rPr lang="es-ES" sz="2400" b="1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Li              </a:t>
                </a:r>
                <a:r>
                  <a:rPr lang="es-ES" sz="2400" b="1" baseline="30000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4</a:t>
                </a:r>
                <a:r>
                  <a:rPr lang="es-ES" sz="2400" b="1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He</a:t>
                </a:r>
              </a:p>
            </p:txBody>
          </p:sp>
          <p:sp useBgFill="1">
            <p:nvSpPr>
              <p:cNvPr id="167" name="Text Box 7"/>
              <p:cNvSpPr txBox="1">
                <a:spLocks noChangeArrowheads="1"/>
              </p:cNvSpPr>
              <p:nvPr/>
            </p:nvSpPr>
            <p:spPr bwMode="auto">
              <a:xfrm>
                <a:off x="1344" y="1302"/>
                <a:ext cx="192" cy="328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s-ES" altLang="es-ES" sz="2400" b="1">
                    <a:latin typeface="Times New Roman" panose="02020603050405020304" pitchFamily="18" charset="0"/>
                  </a:rPr>
                  <a:t>+</a:t>
                </a:r>
              </a:p>
            </p:txBody>
          </p:sp>
          <p:sp useBgFill="1">
            <p:nvSpPr>
              <p:cNvPr id="168" name="Text Box 8"/>
              <p:cNvSpPr txBox="1">
                <a:spLocks noChangeArrowheads="1"/>
              </p:cNvSpPr>
              <p:nvPr/>
            </p:nvSpPr>
            <p:spPr bwMode="auto">
              <a:xfrm>
                <a:off x="3312" y="1302"/>
                <a:ext cx="191" cy="328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s-ES" altLang="es-ES" sz="2400" b="1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169" name="Text Box 9"/>
              <p:cNvSpPr txBox="1">
                <a:spLocks noChangeArrowheads="1"/>
              </p:cNvSpPr>
              <p:nvPr/>
            </p:nvSpPr>
            <p:spPr bwMode="auto">
              <a:xfrm>
                <a:off x="2064" y="1351"/>
                <a:ext cx="528" cy="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endParaRPr lang="es-ES_tradnl" altLang="es-ES" sz="2400" b="1">
                  <a:solidFill>
                    <a:srgbClr val="FFFFCC"/>
                  </a:solidFill>
                  <a:latin typeface="Times New Roman" panose="02020603050405020304" pitchFamily="18" charset="0"/>
                </a:endParaRPr>
              </a:p>
            </p:txBody>
          </p:sp>
          <p:sp useBgFill="1">
            <p:nvSpPr>
              <p:cNvPr id="170" name="Text Box 10"/>
              <p:cNvSpPr txBox="1">
                <a:spLocks noChangeArrowheads="1"/>
              </p:cNvSpPr>
              <p:nvPr/>
            </p:nvSpPr>
            <p:spPr bwMode="auto">
              <a:xfrm>
                <a:off x="2064" y="1302"/>
                <a:ext cx="576" cy="328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endParaRPr lang="es-ES_tradnl" altLang="es-ES" sz="2400" b="1">
                  <a:solidFill>
                    <a:srgbClr val="FFFFCC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1" name="Line 11"/>
              <p:cNvSpPr>
                <a:spLocks noChangeShapeType="1"/>
              </p:cNvSpPr>
              <p:nvPr/>
            </p:nvSpPr>
            <p:spPr bwMode="auto">
              <a:xfrm>
                <a:off x="2160" y="1446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2" name="Rectangle 12"/>
              <p:cNvSpPr>
                <a:spLocks noChangeArrowheads="1"/>
              </p:cNvSpPr>
              <p:nvPr/>
            </p:nvSpPr>
            <p:spPr bwMode="auto">
              <a:xfrm>
                <a:off x="4288" y="1292"/>
                <a:ext cx="1136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s-ES" altLang="es-ES" sz="2400" b="1">
                    <a:latin typeface="Times New Roman" panose="02020603050405020304" pitchFamily="18" charset="0"/>
                  </a:rPr>
                  <a:t>+  </a:t>
                </a:r>
                <a:r>
                  <a:rPr lang="es-ES" altLang="es-ES" sz="2400" b="1">
                    <a:latin typeface="Times New Roman" panose="02020603050405020304" pitchFamily="18" charset="0"/>
                    <a:sym typeface="Symbol" panose="05050102010706020507" pitchFamily="18" charset="2"/>
                  </a:rPr>
                  <a:t> photon</a:t>
                </a:r>
                <a:endParaRPr lang="es-ES" altLang="es-ES" sz="2400" b="1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23" name="Group 14"/>
            <p:cNvGrpSpPr>
              <a:grpSpLocks/>
            </p:cNvGrpSpPr>
            <p:nvPr/>
          </p:nvGrpSpPr>
          <p:grpSpPr bwMode="auto">
            <a:xfrm>
              <a:off x="521841" y="3933057"/>
              <a:ext cx="7594643" cy="1659931"/>
              <a:chOff x="624" y="2544"/>
              <a:chExt cx="4752" cy="1317"/>
            </a:xfrm>
          </p:grpSpPr>
          <p:sp>
            <p:nvSpPr>
              <p:cNvPr id="124" name="Line 15"/>
              <p:cNvSpPr>
                <a:spLocks noChangeShapeType="1"/>
              </p:cNvSpPr>
              <p:nvPr/>
            </p:nvSpPr>
            <p:spPr bwMode="auto">
              <a:xfrm flipV="1">
                <a:off x="2108" y="292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5" name="Line 16"/>
              <p:cNvSpPr>
                <a:spLocks noChangeShapeType="1"/>
              </p:cNvSpPr>
              <p:nvPr/>
            </p:nvSpPr>
            <p:spPr bwMode="auto">
              <a:xfrm flipV="1">
                <a:off x="2492" y="278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6" name="Line 17"/>
              <p:cNvSpPr>
                <a:spLocks noChangeShapeType="1"/>
              </p:cNvSpPr>
              <p:nvPr/>
            </p:nvSpPr>
            <p:spPr bwMode="auto">
              <a:xfrm flipV="1">
                <a:off x="2256" y="278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7" name="AutoShape 18"/>
              <p:cNvSpPr>
                <a:spLocks noChangeArrowheads="1"/>
              </p:cNvSpPr>
              <p:nvPr/>
            </p:nvSpPr>
            <p:spPr bwMode="auto">
              <a:xfrm>
                <a:off x="864" y="2880"/>
                <a:ext cx="144" cy="144"/>
              </a:xfrm>
              <a:prstGeom prst="flowChartConnector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28" name="AutoShape 19"/>
              <p:cNvSpPr>
                <a:spLocks noChangeArrowheads="1"/>
              </p:cNvSpPr>
              <p:nvPr/>
            </p:nvSpPr>
            <p:spPr bwMode="auto">
              <a:xfrm>
                <a:off x="1056" y="2880"/>
                <a:ext cx="192" cy="192"/>
              </a:xfrm>
              <a:prstGeom prst="flowChartConnector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29" name="Text Box 20"/>
              <p:cNvSpPr txBox="1">
                <a:spLocks noChangeArrowheads="1"/>
              </p:cNvSpPr>
              <p:nvPr/>
            </p:nvSpPr>
            <p:spPr bwMode="auto">
              <a:xfrm>
                <a:off x="1056" y="2928"/>
                <a:ext cx="144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s-ES" altLang="es-ES" sz="1800" baseline="30000">
                    <a:latin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30" name="AutoShape 21"/>
              <p:cNvSpPr>
                <a:spLocks noChangeArrowheads="1"/>
              </p:cNvSpPr>
              <p:nvPr/>
            </p:nvSpPr>
            <p:spPr bwMode="auto">
              <a:xfrm>
                <a:off x="912" y="3024"/>
                <a:ext cx="192" cy="192"/>
              </a:xfrm>
              <a:prstGeom prst="flowChartConnector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31" name="Text Box 22"/>
              <p:cNvSpPr txBox="1">
                <a:spLocks noChangeArrowheads="1"/>
              </p:cNvSpPr>
              <p:nvPr/>
            </p:nvSpPr>
            <p:spPr bwMode="auto">
              <a:xfrm>
                <a:off x="912" y="3072"/>
                <a:ext cx="144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s-ES" altLang="es-ES" sz="1800" baseline="30000">
                    <a:latin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32" name="AutoShape 23"/>
              <p:cNvSpPr>
                <a:spLocks noChangeArrowheads="1"/>
              </p:cNvSpPr>
              <p:nvPr/>
            </p:nvSpPr>
            <p:spPr bwMode="auto">
              <a:xfrm>
                <a:off x="1296" y="2880"/>
                <a:ext cx="192" cy="192"/>
              </a:xfrm>
              <a:prstGeom prst="flowChartConnector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33" name="Text Box 24"/>
              <p:cNvSpPr txBox="1">
                <a:spLocks noChangeArrowheads="1"/>
              </p:cNvSpPr>
              <p:nvPr/>
            </p:nvSpPr>
            <p:spPr bwMode="auto">
              <a:xfrm>
                <a:off x="1296" y="2928"/>
                <a:ext cx="144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s-ES" altLang="es-ES" sz="1800" baseline="30000">
                    <a:latin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34" name="AutoShape 25"/>
              <p:cNvSpPr>
                <a:spLocks noChangeArrowheads="1"/>
              </p:cNvSpPr>
              <p:nvPr/>
            </p:nvSpPr>
            <p:spPr bwMode="auto">
              <a:xfrm>
                <a:off x="1200" y="3072"/>
                <a:ext cx="144" cy="144"/>
              </a:xfrm>
              <a:prstGeom prst="flowChartConnector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35" name="AutoShape 26"/>
              <p:cNvSpPr>
                <a:spLocks noChangeArrowheads="1"/>
              </p:cNvSpPr>
              <p:nvPr/>
            </p:nvSpPr>
            <p:spPr bwMode="auto">
              <a:xfrm>
                <a:off x="1968" y="2908"/>
                <a:ext cx="144" cy="144"/>
              </a:xfrm>
              <a:prstGeom prst="flowChartConnector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36" name="AutoShape 27"/>
              <p:cNvSpPr>
                <a:spLocks noChangeArrowheads="1"/>
              </p:cNvSpPr>
              <p:nvPr/>
            </p:nvSpPr>
            <p:spPr bwMode="auto">
              <a:xfrm>
                <a:off x="2160" y="2908"/>
                <a:ext cx="192" cy="192"/>
              </a:xfrm>
              <a:prstGeom prst="flowChartConnector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37" name="Text Box 28"/>
              <p:cNvSpPr txBox="1">
                <a:spLocks noChangeArrowheads="1"/>
              </p:cNvSpPr>
              <p:nvPr/>
            </p:nvSpPr>
            <p:spPr bwMode="auto">
              <a:xfrm>
                <a:off x="2160" y="2956"/>
                <a:ext cx="144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s-ES" altLang="es-ES" sz="1800" baseline="30000">
                    <a:latin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38" name="AutoShape 29"/>
              <p:cNvSpPr>
                <a:spLocks noChangeArrowheads="1"/>
              </p:cNvSpPr>
              <p:nvPr/>
            </p:nvSpPr>
            <p:spPr bwMode="auto">
              <a:xfrm>
                <a:off x="2016" y="3052"/>
                <a:ext cx="192" cy="192"/>
              </a:xfrm>
              <a:prstGeom prst="flowChartConnector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39" name="Text Box 30"/>
              <p:cNvSpPr txBox="1">
                <a:spLocks noChangeArrowheads="1"/>
              </p:cNvSpPr>
              <p:nvPr/>
            </p:nvSpPr>
            <p:spPr bwMode="auto">
              <a:xfrm>
                <a:off x="2016" y="3101"/>
                <a:ext cx="144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s-ES" altLang="es-ES" sz="1800" baseline="30000">
                    <a:latin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40" name="AutoShape 31"/>
              <p:cNvSpPr>
                <a:spLocks noChangeArrowheads="1"/>
              </p:cNvSpPr>
              <p:nvPr/>
            </p:nvSpPr>
            <p:spPr bwMode="auto">
              <a:xfrm>
                <a:off x="2400" y="2908"/>
                <a:ext cx="192" cy="192"/>
              </a:xfrm>
              <a:prstGeom prst="flowChartConnector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41" name="Text Box 32"/>
              <p:cNvSpPr txBox="1">
                <a:spLocks noChangeArrowheads="1"/>
              </p:cNvSpPr>
              <p:nvPr/>
            </p:nvSpPr>
            <p:spPr bwMode="auto">
              <a:xfrm>
                <a:off x="2400" y="2956"/>
                <a:ext cx="144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s-ES" altLang="es-ES" sz="1800" baseline="30000">
                    <a:latin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42" name="AutoShape 33"/>
              <p:cNvSpPr>
                <a:spLocks noChangeArrowheads="1"/>
              </p:cNvSpPr>
              <p:nvPr/>
            </p:nvSpPr>
            <p:spPr bwMode="auto">
              <a:xfrm>
                <a:off x="2304" y="3100"/>
                <a:ext cx="144" cy="144"/>
              </a:xfrm>
              <a:prstGeom prst="flowChartConnector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43" name="Text Box 34"/>
              <p:cNvSpPr txBox="1">
                <a:spLocks noChangeArrowheads="1"/>
              </p:cNvSpPr>
              <p:nvPr/>
            </p:nvSpPr>
            <p:spPr bwMode="auto">
              <a:xfrm>
                <a:off x="2112" y="2625"/>
                <a:ext cx="261" cy="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s-ES" altLang="es-ES" sz="1400" baseline="30000">
                    <a:solidFill>
                      <a:srgbClr val="CC3300"/>
                    </a:solidFill>
                    <a:latin typeface="Times New Roman" panose="02020603050405020304" pitchFamily="18" charset="0"/>
                  </a:rPr>
                  <a:t>10</a:t>
                </a:r>
                <a:r>
                  <a:rPr lang="es-ES" altLang="es-ES" sz="1400">
                    <a:solidFill>
                      <a:srgbClr val="CC3300"/>
                    </a:solidFill>
                    <a:latin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144" name="Text Box 35"/>
              <p:cNvSpPr txBox="1">
                <a:spLocks noChangeArrowheads="1"/>
              </p:cNvSpPr>
              <p:nvPr/>
            </p:nvSpPr>
            <p:spPr bwMode="auto">
              <a:xfrm>
                <a:off x="2348" y="2625"/>
                <a:ext cx="262" cy="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s-ES" altLang="es-ES" sz="1400" baseline="30000">
                    <a:solidFill>
                      <a:srgbClr val="CC3300"/>
                    </a:solidFill>
                    <a:latin typeface="Times New Roman" panose="02020603050405020304" pitchFamily="18" charset="0"/>
                  </a:rPr>
                  <a:t>10</a:t>
                </a:r>
                <a:r>
                  <a:rPr lang="es-ES" altLang="es-ES" sz="1400">
                    <a:solidFill>
                      <a:srgbClr val="CC3300"/>
                    </a:solidFill>
                    <a:latin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145" name="Text Box 36"/>
              <p:cNvSpPr txBox="1">
                <a:spLocks noChangeArrowheads="1"/>
              </p:cNvSpPr>
              <p:nvPr/>
            </p:nvSpPr>
            <p:spPr bwMode="auto">
              <a:xfrm>
                <a:off x="1964" y="2767"/>
                <a:ext cx="261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s-ES" altLang="es-ES" sz="1400" baseline="30000">
                    <a:solidFill>
                      <a:srgbClr val="CC3300"/>
                    </a:solidFill>
                    <a:latin typeface="Times New Roman" panose="02020603050405020304" pitchFamily="18" charset="0"/>
                  </a:rPr>
                  <a:t>10</a:t>
                </a:r>
                <a:r>
                  <a:rPr lang="es-ES" altLang="es-ES" sz="1400">
                    <a:solidFill>
                      <a:srgbClr val="CC3300"/>
                    </a:solidFill>
                    <a:latin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146" name="AutoShape 37"/>
              <p:cNvSpPr>
                <a:spLocks noChangeArrowheads="1"/>
              </p:cNvSpPr>
              <p:nvPr/>
            </p:nvSpPr>
            <p:spPr bwMode="auto">
              <a:xfrm>
                <a:off x="3264" y="2880"/>
                <a:ext cx="144" cy="144"/>
              </a:xfrm>
              <a:prstGeom prst="flowChartConnector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47" name="AutoShape 38"/>
              <p:cNvSpPr>
                <a:spLocks noChangeArrowheads="1"/>
              </p:cNvSpPr>
              <p:nvPr/>
            </p:nvSpPr>
            <p:spPr bwMode="auto">
              <a:xfrm>
                <a:off x="3456" y="2880"/>
                <a:ext cx="192" cy="192"/>
              </a:xfrm>
              <a:prstGeom prst="flowChartConnector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48" name="Text Box 39"/>
              <p:cNvSpPr txBox="1">
                <a:spLocks noChangeArrowheads="1"/>
              </p:cNvSpPr>
              <p:nvPr/>
            </p:nvSpPr>
            <p:spPr bwMode="auto">
              <a:xfrm>
                <a:off x="3456" y="2928"/>
                <a:ext cx="144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s-ES" altLang="es-ES" sz="1800" baseline="30000">
                    <a:latin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49" name="AutoShape 40"/>
              <p:cNvSpPr>
                <a:spLocks noChangeArrowheads="1"/>
              </p:cNvSpPr>
              <p:nvPr/>
            </p:nvSpPr>
            <p:spPr bwMode="auto">
              <a:xfrm>
                <a:off x="3312" y="3024"/>
                <a:ext cx="192" cy="192"/>
              </a:xfrm>
              <a:prstGeom prst="flowChartConnector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50" name="Text Box 41"/>
              <p:cNvSpPr txBox="1">
                <a:spLocks noChangeArrowheads="1"/>
              </p:cNvSpPr>
              <p:nvPr/>
            </p:nvSpPr>
            <p:spPr bwMode="auto">
              <a:xfrm>
                <a:off x="3312" y="3072"/>
                <a:ext cx="144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s-ES" altLang="es-ES" sz="1800" baseline="30000">
                    <a:latin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51" name="AutoShape 42"/>
              <p:cNvSpPr>
                <a:spLocks noChangeArrowheads="1"/>
              </p:cNvSpPr>
              <p:nvPr/>
            </p:nvSpPr>
            <p:spPr bwMode="auto">
              <a:xfrm>
                <a:off x="3696" y="2880"/>
                <a:ext cx="192" cy="192"/>
              </a:xfrm>
              <a:prstGeom prst="flowChartConnector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52" name="Text Box 43"/>
              <p:cNvSpPr txBox="1">
                <a:spLocks noChangeArrowheads="1"/>
              </p:cNvSpPr>
              <p:nvPr/>
            </p:nvSpPr>
            <p:spPr bwMode="auto">
              <a:xfrm>
                <a:off x="3696" y="2928"/>
                <a:ext cx="144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s-ES" altLang="es-ES" sz="1800" baseline="30000">
                    <a:latin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53" name="AutoShape 44"/>
              <p:cNvSpPr>
                <a:spLocks noChangeArrowheads="1"/>
              </p:cNvSpPr>
              <p:nvPr/>
            </p:nvSpPr>
            <p:spPr bwMode="auto">
              <a:xfrm>
                <a:off x="3600" y="3072"/>
                <a:ext cx="144" cy="144"/>
              </a:xfrm>
              <a:prstGeom prst="flowChartConnector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54" name="AutoShape 45"/>
              <p:cNvSpPr>
                <a:spLocks noChangeArrowheads="1"/>
              </p:cNvSpPr>
              <p:nvPr/>
            </p:nvSpPr>
            <p:spPr bwMode="auto">
              <a:xfrm>
                <a:off x="4512" y="2908"/>
                <a:ext cx="144" cy="144"/>
              </a:xfrm>
              <a:prstGeom prst="flowChartConnector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55" name="AutoShape 46"/>
              <p:cNvSpPr>
                <a:spLocks noChangeArrowheads="1"/>
              </p:cNvSpPr>
              <p:nvPr/>
            </p:nvSpPr>
            <p:spPr bwMode="auto">
              <a:xfrm>
                <a:off x="4848" y="3100"/>
                <a:ext cx="144" cy="144"/>
              </a:xfrm>
              <a:prstGeom prst="flowChartConnector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56" name="Text Box 47"/>
              <p:cNvSpPr txBox="1">
                <a:spLocks noChangeArrowheads="1"/>
              </p:cNvSpPr>
              <p:nvPr/>
            </p:nvSpPr>
            <p:spPr bwMode="auto">
              <a:xfrm>
                <a:off x="672" y="2544"/>
                <a:ext cx="4704" cy="1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endParaRPr lang="es-ES" altLang="es-ES" sz="2400" b="1">
                  <a:solidFill>
                    <a:srgbClr val="FFFFCC"/>
                  </a:solidFill>
                  <a:latin typeface="Times New Roman" panose="02020603050405020304" pitchFamily="18" charset="0"/>
                </a:endParaRPr>
              </a:p>
              <a:p>
                <a:pPr algn="ctr">
                  <a:spcBef>
                    <a:spcPct val="50000"/>
                  </a:spcBef>
                  <a:buFontTx/>
                  <a:buNone/>
                </a:pPr>
                <a:endParaRPr lang="es-ES" altLang="es-ES" sz="2400" b="1">
                  <a:solidFill>
                    <a:srgbClr val="FFFFCC"/>
                  </a:solidFill>
                  <a:latin typeface="Times New Roman" panose="02020603050405020304" pitchFamily="18" charset="0"/>
                </a:endParaRPr>
              </a:p>
              <a:p>
                <a:pPr algn="ctr">
                  <a:spcBef>
                    <a:spcPct val="50000"/>
                  </a:spcBef>
                  <a:buFontTx/>
                  <a:buNone/>
                </a:pPr>
                <a:endParaRPr lang="es-ES" altLang="es-ES" sz="2400" b="1">
                  <a:solidFill>
                    <a:srgbClr val="FFFFCC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7" name="Text Box 48"/>
              <p:cNvSpPr txBox="1">
                <a:spLocks noChangeArrowheads="1"/>
              </p:cNvSpPr>
              <p:nvPr/>
            </p:nvSpPr>
            <p:spPr bwMode="auto">
              <a:xfrm>
                <a:off x="624" y="2598"/>
                <a:ext cx="4560" cy="1263"/>
              </a:xfrm>
              <a:prstGeom prst="rect">
                <a:avLst/>
              </a:prstGeom>
              <a:noFill/>
              <a:ln w="38100">
                <a:solidFill>
                  <a:srgbClr val="FF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endParaRPr lang="es-ES" altLang="es-ES" sz="2400" b="1">
                  <a:solidFill>
                    <a:srgbClr val="FFFFCC"/>
                  </a:solidFill>
                  <a:latin typeface="Times New Roman" panose="02020603050405020304" pitchFamily="18" charset="0"/>
                </a:endParaRPr>
              </a:p>
              <a:p>
                <a:pPr algn="ctr">
                  <a:spcBef>
                    <a:spcPct val="50000"/>
                  </a:spcBef>
                  <a:buFontTx/>
                  <a:buNone/>
                </a:pPr>
                <a:endParaRPr lang="es-ES" altLang="es-ES" sz="2400" b="1">
                  <a:solidFill>
                    <a:srgbClr val="FFFFCC"/>
                  </a:solidFill>
                  <a:latin typeface="Times New Roman" panose="02020603050405020304" pitchFamily="18" charset="0"/>
                </a:endParaRPr>
              </a:p>
              <a:p>
                <a:pPr algn="ctr">
                  <a:spcBef>
                    <a:spcPct val="50000"/>
                  </a:spcBef>
                  <a:buFontTx/>
                  <a:buNone/>
                </a:pPr>
                <a:endParaRPr lang="es-ES" altLang="es-ES" sz="2400" b="1">
                  <a:solidFill>
                    <a:srgbClr val="FFFFCC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8" name="Text Box 49"/>
              <p:cNvSpPr txBox="1">
                <a:spLocks noChangeArrowheads="1"/>
              </p:cNvSpPr>
              <p:nvPr/>
            </p:nvSpPr>
            <p:spPr bwMode="auto">
              <a:xfrm>
                <a:off x="1163" y="3263"/>
                <a:ext cx="1077" cy="4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s-ES" sz="1400" b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Lucida Sans Unicode" pitchFamily="34" charset="0"/>
                  </a:rPr>
                  <a:t>Selective</a:t>
                </a:r>
                <a:r>
                  <a:rPr lang="es-ES" sz="14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Lucida Sans Unicode" pitchFamily="34" charset="0"/>
                  </a:rPr>
                  <a:t> </a:t>
                </a:r>
                <a:r>
                  <a:rPr lang="es-ES" sz="1400" b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Lucida Sans Unicode" pitchFamily="34" charset="0"/>
                  </a:rPr>
                  <a:t>labeling</a:t>
                </a:r>
                <a:r>
                  <a:rPr lang="es-ES" sz="14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Lucida Sans Unicode" pitchFamily="34" charset="0"/>
                  </a:rPr>
                  <a:t> </a:t>
                </a:r>
              </a:p>
              <a:p>
                <a:pPr algn="ctr">
                  <a:defRPr/>
                </a:pPr>
                <a:r>
                  <a:rPr lang="es-ES" sz="1400" b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Lucida Sans Unicode" pitchFamily="34" charset="0"/>
                  </a:rPr>
                  <a:t>with</a:t>
                </a:r>
                <a:r>
                  <a:rPr lang="es-ES" sz="14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Lucida Sans Unicode" pitchFamily="34" charset="0"/>
                  </a:rPr>
                  <a:t> </a:t>
                </a:r>
                <a:r>
                  <a:rPr lang="es-ES" sz="1400" b="1" baseline="300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Lucida Sans Unicode" pitchFamily="34" charset="0"/>
                  </a:rPr>
                  <a:t>10</a:t>
                </a:r>
                <a:r>
                  <a:rPr lang="es-ES" sz="14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Lucida Sans Unicode" pitchFamily="34" charset="0"/>
                  </a:rPr>
                  <a:t>B</a:t>
                </a:r>
              </a:p>
            </p:txBody>
          </p:sp>
          <p:sp>
            <p:nvSpPr>
              <p:cNvPr id="159" name="Text Box 50"/>
              <p:cNvSpPr txBox="1">
                <a:spLocks noChangeArrowheads="1"/>
              </p:cNvSpPr>
              <p:nvPr/>
            </p:nvSpPr>
            <p:spPr bwMode="auto">
              <a:xfrm>
                <a:off x="2418" y="3263"/>
                <a:ext cx="1067" cy="4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s-ES" sz="14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Lucida Sans Unicode" pitchFamily="34" charset="0"/>
                  </a:rPr>
                  <a:t>Capture of slow </a:t>
                </a:r>
              </a:p>
              <a:p>
                <a:pPr algn="ctr">
                  <a:defRPr/>
                </a:pPr>
                <a:r>
                  <a:rPr lang="es-ES" sz="14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Lucida Sans Unicode" pitchFamily="34" charset="0"/>
                  </a:rPr>
                  <a:t>neutron</a:t>
                </a:r>
                <a:r>
                  <a:rPr lang="es-ES" sz="1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Lucida Sans Unicode" pitchFamily="34" charset="0"/>
                  </a:rPr>
                  <a:t> </a:t>
                </a:r>
              </a:p>
            </p:txBody>
          </p:sp>
          <p:sp>
            <p:nvSpPr>
              <p:cNvPr id="160" name="Text Box 51"/>
              <p:cNvSpPr txBox="1">
                <a:spLocks noChangeArrowheads="1"/>
              </p:cNvSpPr>
              <p:nvPr/>
            </p:nvSpPr>
            <p:spPr bwMode="auto">
              <a:xfrm>
                <a:off x="3726" y="3263"/>
                <a:ext cx="814" cy="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s-ES" sz="1400" b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Lucida Sans Unicode" pitchFamily="34" charset="0"/>
                  </a:rPr>
                  <a:t>Tissue</a:t>
                </a:r>
                <a:r>
                  <a:rPr lang="es-ES" sz="14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Lucida Sans Unicode" pitchFamily="34" charset="0"/>
                  </a:rPr>
                  <a:t> </a:t>
                </a:r>
                <a:r>
                  <a:rPr lang="es-ES" sz="1400" b="1" dirty="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Lucida Sans Unicode" pitchFamily="34" charset="0"/>
                  </a:rPr>
                  <a:t>repair</a:t>
                </a:r>
                <a:endParaRPr lang="es-ES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</a:endParaRPr>
              </a:p>
            </p:txBody>
          </p:sp>
          <p:sp>
            <p:nvSpPr>
              <p:cNvPr id="161" name="AutoShape 52"/>
              <p:cNvSpPr>
                <a:spLocks noChangeArrowheads="1"/>
              </p:cNvSpPr>
              <p:nvPr/>
            </p:nvSpPr>
            <p:spPr bwMode="auto">
              <a:xfrm>
                <a:off x="1584" y="3024"/>
                <a:ext cx="240" cy="96"/>
              </a:xfrm>
              <a:prstGeom prst="rightArrow">
                <a:avLst>
                  <a:gd name="adj1" fmla="val 50000"/>
                  <a:gd name="adj2" fmla="val 62500"/>
                </a:avLst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62" name="AutoShape 53"/>
              <p:cNvSpPr>
                <a:spLocks noChangeArrowheads="1"/>
              </p:cNvSpPr>
              <p:nvPr/>
            </p:nvSpPr>
            <p:spPr bwMode="auto">
              <a:xfrm>
                <a:off x="2784" y="3024"/>
                <a:ext cx="240" cy="96"/>
              </a:xfrm>
              <a:prstGeom prst="rightArrow">
                <a:avLst>
                  <a:gd name="adj1" fmla="val 50000"/>
                  <a:gd name="adj2" fmla="val 625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63" name="AutoShape 54"/>
              <p:cNvSpPr>
                <a:spLocks noChangeArrowheads="1"/>
              </p:cNvSpPr>
              <p:nvPr/>
            </p:nvSpPr>
            <p:spPr bwMode="auto">
              <a:xfrm>
                <a:off x="4080" y="3024"/>
                <a:ext cx="240" cy="96"/>
              </a:xfrm>
              <a:prstGeom prst="rightArrow">
                <a:avLst>
                  <a:gd name="adj1" fmla="val 50000"/>
                  <a:gd name="adj2" fmla="val 625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s-ES_tradnl" altLang="es-ES" sz="2400" b="1">
                  <a:solidFill>
                    <a:srgbClr val="FFFFCC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3" name="Grupo 172"/>
          <p:cNvGrpSpPr/>
          <p:nvPr/>
        </p:nvGrpSpPr>
        <p:grpSpPr>
          <a:xfrm>
            <a:off x="107504" y="4357675"/>
            <a:ext cx="7648982" cy="1159557"/>
            <a:chOff x="1058836" y="5447818"/>
            <a:chExt cx="7648982" cy="1159557"/>
          </a:xfrm>
        </p:grpSpPr>
        <p:sp>
          <p:nvSpPr>
            <p:cNvPr id="174" name="AutoShape 55"/>
            <p:cNvSpPr>
              <a:spLocks noChangeArrowheads="1"/>
            </p:cNvSpPr>
            <p:nvPr/>
          </p:nvSpPr>
          <p:spPr bwMode="auto">
            <a:xfrm rot="5413721">
              <a:off x="1085339" y="5421315"/>
              <a:ext cx="483989" cy="53699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06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75" name="Text Box 56"/>
            <p:cNvSpPr txBox="1">
              <a:spLocks noChangeArrowheads="1"/>
            </p:cNvSpPr>
            <p:nvPr/>
          </p:nvSpPr>
          <p:spPr bwMode="auto">
            <a:xfrm>
              <a:off x="1212263" y="5591502"/>
              <a:ext cx="7495555" cy="1015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a-ES" sz="2000" b="1" dirty="0" smtClean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    </a:t>
              </a:r>
              <a:r>
                <a:rPr lang="ca-ES" sz="2000" b="1" dirty="0" err="1" smtClean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Requirements</a:t>
              </a:r>
              <a:r>
                <a:rPr lang="ca-ES" sz="2000" b="1" dirty="0" smtClean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:</a:t>
              </a:r>
            </a:p>
            <a:p>
              <a:pPr marL="342900" indent="-342900">
                <a:buFontTx/>
                <a:buChar char="-"/>
                <a:defRPr/>
              </a:pPr>
              <a:r>
                <a:rPr lang="el-GR" sz="2000" b="1" dirty="0" smtClean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∼</a:t>
              </a:r>
              <a:r>
                <a:rPr lang="el-GR" sz="2000" b="1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20 μ</a:t>
              </a:r>
              <a:r>
                <a:rPr lang="ca-ES" sz="2000" b="1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g </a:t>
              </a:r>
              <a:r>
                <a:rPr lang="ca-ES" sz="2000" b="1" dirty="0" smtClean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of </a:t>
              </a:r>
              <a:r>
                <a:rPr lang="ca-ES" sz="2000" b="1" baseline="30000" dirty="0" smtClean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10</a:t>
              </a:r>
              <a:r>
                <a:rPr lang="ca-ES" sz="2000" b="1" dirty="0" smtClean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B / g tumor</a:t>
              </a:r>
            </a:p>
            <a:p>
              <a:pPr marL="342900" indent="-342900">
                <a:buFontTx/>
                <a:buChar char="-"/>
                <a:defRPr/>
              </a:pPr>
              <a:r>
                <a:rPr lang="ca-ES" sz="2000" b="1" dirty="0" err="1" smtClean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Boron</a:t>
              </a:r>
              <a:r>
                <a:rPr lang="ca-ES" sz="2000" b="1" dirty="0" smtClean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ca-ES" sz="2000" b="1" dirty="0" err="1" smtClean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compound</a:t>
              </a:r>
              <a:r>
                <a:rPr lang="ca-ES" sz="2000" b="1" dirty="0" smtClean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ca-ES" sz="2000" b="1" dirty="0" err="1" smtClean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should</a:t>
              </a:r>
              <a:r>
                <a:rPr lang="ca-ES" sz="2000" b="1" dirty="0" smtClean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 be </a:t>
              </a:r>
              <a:r>
                <a:rPr lang="ca-ES" sz="2000" b="1" dirty="0" err="1" smtClean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into</a:t>
              </a:r>
              <a:r>
                <a:rPr lang="ca-ES" sz="2000" b="1" dirty="0" smtClean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ca-ES" sz="2000" b="1" dirty="0" err="1" smtClean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the</a:t>
              </a:r>
              <a:r>
                <a:rPr lang="ca-ES" sz="2000" b="1" dirty="0" smtClean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 cells: </a:t>
              </a:r>
              <a:r>
                <a:rPr lang="ca-ES" sz="2000" b="1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“</a:t>
              </a:r>
              <a:r>
                <a:rPr lang="ca-ES" sz="2000" b="1" dirty="0" err="1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radiolabeling</a:t>
              </a:r>
              <a:r>
                <a:rPr lang="ca-ES" sz="2000" b="1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”</a:t>
              </a:r>
              <a:endParaRPr lang="en-GB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</p:txBody>
        </p:sp>
      </p:grpSp>
      <p:pic>
        <p:nvPicPr>
          <p:cNvPr id="6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754" y="4160029"/>
            <a:ext cx="3906054" cy="250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31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86" y="188640"/>
            <a:ext cx="9125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bg2">
                    <a:lumMod val="90000"/>
                  </a:schemeClr>
                </a:solidFill>
              </a:rPr>
              <a:t>COSAN: </a:t>
            </a:r>
            <a:r>
              <a:rPr lang="en-US" sz="3200" b="1" dirty="0" smtClean="0">
                <a:solidFill>
                  <a:schemeClr val="bg2">
                    <a:lumMod val="90000"/>
                  </a:schemeClr>
                </a:solidFill>
              </a:rPr>
              <a:t>on the road to anticancer therapies </a:t>
            </a:r>
            <a:endParaRPr lang="es-ES" sz="3200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8886" y="1196752"/>
            <a:ext cx="91251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s-ES" sz="2800" b="1" dirty="0" smtClean="0">
                <a:solidFill>
                  <a:srgbClr val="002060"/>
                </a:solidFill>
              </a:rPr>
              <a:t>Requirements of suitable boron delivery agents for the highest therapeutic and cost efficiency in BNCT are</a:t>
            </a:r>
            <a:r>
              <a:rPr lang="es-ES" altLang="es-ES" sz="2800" b="1" dirty="0" smtClean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161930" y="3600346"/>
            <a:ext cx="3454475" cy="4767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s-ES" altLang="es-ES" sz="2200" b="1" dirty="0" smtClean="0">
                <a:solidFill>
                  <a:srgbClr val="002060"/>
                </a:solidFill>
              </a:rPr>
              <a:t>High </a:t>
            </a:r>
            <a:r>
              <a:rPr lang="es-ES" altLang="es-ES" sz="2200" b="1" dirty="0" err="1">
                <a:solidFill>
                  <a:srgbClr val="002060"/>
                </a:solidFill>
              </a:rPr>
              <a:t>selectivity</a:t>
            </a:r>
            <a:r>
              <a:rPr lang="es-ES" altLang="es-ES" sz="2200" b="1" dirty="0">
                <a:solidFill>
                  <a:srgbClr val="002060"/>
                </a:solidFill>
              </a:rPr>
              <a:t> </a:t>
            </a:r>
            <a:r>
              <a:rPr lang="es-ES" altLang="es-ES" sz="2200" b="1" dirty="0" err="1">
                <a:solidFill>
                  <a:srgbClr val="002060"/>
                </a:solidFill>
              </a:rPr>
              <a:t>for</a:t>
            </a:r>
            <a:r>
              <a:rPr lang="es-ES" altLang="es-ES" sz="2200" b="1" dirty="0">
                <a:solidFill>
                  <a:srgbClr val="002060"/>
                </a:solidFill>
              </a:rPr>
              <a:t> </a:t>
            </a:r>
            <a:r>
              <a:rPr lang="es-ES" altLang="es-ES" sz="2200" b="1" dirty="0" err="1">
                <a:solidFill>
                  <a:srgbClr val="002060"/>
                </a:solidFill>
              </a:rPr>
              <a:t>tumours</a:t>
            </a:r>
            <a:endParaRPr lang="es-ES" altLang="es-ES" sz="2200" b="1" dirty="0">
              <a:solidFill>
                <a:srgbClr val="002060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161930" y="4176410"/>
            <a:ext cx="6411755" cy="4767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s-ES" altLang="es-ES" sz="2200" b="1" dirty="0" smtClean="0">
                <a:solidFill>
                  <a:srgbClr val="002060"/>
                </a:solidFill>
              </a:rPr>
              <a:t>High </a:t>
            </a:r>
            <a:r>
              <a:rPr lang="es-ES" altLang="es-ES" sz="2200" b="1" dirty="0" err="1">
                <a:solidFill>
                  <a:srgbClr val="002060"/>
                </a:solidFill>
              </a:rPr>
              <a:t>uptake</a:t>
            </a:r>
            <a:r>
              <a:rPr lang="es-ES" altLang="es-ES" sz="2200" b="1" dirty="0">
                <a:solidFill>
                  <a:srgbClr val="002060"/>
                </a:solidFill>
              </a:rPr>
              <a:t> in </a:t>
            </a:r>
            <a:r>
              <a:rPr lang="es-ES" altLang="es-ES" sz="2200" b="1" dirty="0" err="1" smtClean="0">
                <a:solidFill>
                  <a:srgbClr val="002060"/>
                </a:solidFill>
              </a:rPr>
              <a:t>tumours</a:t>
            </a:r>
            <a:r>
              <a:rPr lang="es-ES" altLang="es-ES" sz="2200" b="1" dirty="0" smtClean="0">
                <a:solidFill>
                  <a:srgbClr val="002060"/>
                </a:solidFill>
              </a:rPr>
              <a:t>: </a:t>
            </a:r>
            <a:r>
              <a:rPr lang="el-GR" sz="22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∼20 μ</a:t>
            </a:r>
            <a:r>
              <a:rPr lang="ca-ES" sz="22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 of </a:t>
            </a:r>
            <a:r>
              <a:rPr lang="ca-ES" sz="2200" b="1" baseline="30000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10</a:t>
            </a:r>
            <a:r>
              <a:rPr lang="ca-ES" sz="22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 / g </a:t>
            </a:r>
            <a:r>
              <a:rPr lang="ca-ES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tumor</a:t>
            </a:r>
            <a:endParaRPr lang="es-ES" altLang="es-ES" sz="2200" b="1" dirty="0">
              <a:solidFill>
                <a:srgbClr val="002060"/>
              </a:solidFill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161930" y="3071817"/>
            <a:ext cx="1634007" cy="4767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s-ES" altLang="es-ES" sz="2200" b="1" dirty="0" err="1" smtClean="0">
                <a:solidFill>
                  <a:srgbClr val="002060"/>
                </a:solidFill>
              </a:rPr>
              <a:t>Low</a:t>
            </a:r>
            <a:r>
              <a:rPr lang="es-ES" altLang="es-ES" sz="2200" b="1" dirty="0" smtClean="0">
                <a:solidFill>
                  <a:srgbClr val="002060"/>
                </a:solidFill>
              </a:rPr>
              <a:t> </a:t>
            </a:r>
            <a:r>
              <a:rPr lang="es-ES" altLang="es-ES" sz="2200" b="1" dirty="0" err="1">
                <a:solidFill>
                  <a:srgbClr val="002060"/>
                </a:solidFill>
              </a:rPr>
              <a:t>toxicity</a:t>
            </a:r>
            <a:endParaRPr lang="es-ES" altLang="es-ES" sz="2200" b="1" dirty="0">
              <a:solidFill>
                <a:srgbClr val="002060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179512" y="4752474"/>
            <a:ext cx="7095469" cy="4767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s-ES" altLang="es-ES" sz="2200" b="1" dirty="0" err="1" smtClean="0">
                <a:solidFill>
                  <a:srgbClr val="002060"/>
                </a:solidFill>
              </a:rPr>
              <a:t>Accumulating</a:t>
            </a:r>
            <a:r>
              <a:rPr lang="es-ES" altLang="es-ES" sz="2200" b="1" dirty="0" smtClean="0">
                <a:solidFill>
                  <a:srgbClr val="002060"/>
                </a:solidFill>
              </a:rPr>
              <a:t> </a:t>
            </a:r>
            <a:r>
              <a:rPr lang="es-ES" altLang="es-ES" sz="2200" b="1" dirty="0" err="1">
                <a:solidFill>
                  <a:srgbClr val="002060"/>
                </a:solidFill>
              </a:rPr>
              <a:t>the</a:t>
            </a:r>
            <a:r>
              <a:rPr lang="es-ES" altLang="es-ES" sz="2200" b="1" dirty="0">
                <a:solidFill>
                  <a:srgbClr val="002060"/>
                </a:solidFill>
              </a:rPr>
              <a:t> </a:t>
            </a:r>
            <a:r>
              <a:rPr lang="es-ES" altLang="es-ES" sz="2200" b="1" dirty="0" err="1">
                <a:solidFill>
                  <a:srgbClr val="002060"/>
                </a:solidFill>
              </a:rPr>
              <a:t>boron</a:t>
            </a:r>
            <a:r>
              <a:rPr lang="es-ES" altLang="es-ES" sz="2200" b="1" dirty="0">
                <a:solidFill>
                  <a:srgbClr val="002060"/>
                </a:solidFill>
              </a:rPr>
              <a:t> </a:t>
            </a:r>
            <a:r>
              <a:rPr lang="es-ES" altLang="es-ES" sz="2200" b="1" dirty="0" err="1">
                <a:solidFill>
                  <a:srgbClr val="002060"/>
                </a:solidFill>
              </a:rPr>
              <a:t>within</a:t>
            </a:r>
            <a:r>
              <a:rPr lang="es-ES" altLang="es-ES" sz="2200" b="1" dirty="0">
                <a:solidFill>
                  <a:srgbClr val="002060"/>
                </a:solidFill>
              </a:rPr>
              <a:t> </a:t>
            </a:r>
            <a:r>
              <a:rPr lang="es-ES" altLang="es-ES" sz="2200" b="1" dirty="0" err="1">
                <a:solidFill>
                  <a:srgbClr val="002060"/>
                </a:solidFill>
              </a:rPr>
              <a:t>the</a:t>
            </a:r>
            <a:r>
              <a:rPr lang="es-ES" altLang="es-ES" sz="2200" b="1" dirty="0">
                <a:solidFill>
                  <a:srgbClr val="002060"/>
                </a:solidFill>
              </a:rPr>
              <a:t> </a:t>
            </a:r>
            <a:r>
              <a:rPr lang="es-ES" altLang="es-ES" sz="2200" b="1" dirty="0" err="1">
                <a:solidFill>
                  <a:srgbClr val="002060"/>
                </a:solidFill>
              </a:rPr>
              <a:t>nucleous</a:t>
            </a:r>
            <a:r>
              <a:rPr lang="es-ES" altLang="es-ES" sz="2200" b="1" dirty="0">
                <a:solidFill>
                  <a:srgbClr val="002060"/>
                </a:solidFill>
              </a:rPr>
              <a:t> of </a:t>
            </a:r>
            <a:r>
              <a:rPr lang="es-ES" altLang="es-ES" sz="2200" b="1" dirty="0" err="1">
                <a:solidFill>
                  <a:srgbClr val="002060"/>
                </a:solidFill>
              </a:rPr>
              <a:t>cancer</a:t>
            </a:r>
            <a:r>
              <a:rPr lang="es-ES" altLang="es-ES" sz="2200" b="1" dirty="0">
                <a:solidFill>
                  <a:srgbClr val="002060"/>
                </a:solidFill>
              </a:rPr>
              <a:t> </a:t>
            </a:r>
            <a:r>
              <a:rPr lang="es-ES" altLang="es-ES" sz="2200" b="1" dirty="0" err="1">
                <a:solidFill>
                  <a:srgbClr val="002060"/>
                </a:solidFill>
              </a:rPr>
              <a:t>cells</a:t>
            </a:r>
            <a:endParaRPr lang="en-GB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2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857223" y="188640"/>
            <a:ext cx="8107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2">
                    <a:lumMod val="90000"/>
                  </a:schemeClr>
                </a:solidFill>
              </a:rPr>
              <a:t>INTRODUCTION</a:t>
            </a:r>
            <a:endParaRPr lang="es-ES" sz="3200" b="1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96704" y="2132856"/>
            <a:ext cx="2151360" cy="24470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6" t="4992" r="39470" b="4332"/>
          <a:stretch/>
        </p:blipFill>
        <p:spPr>
          <a:xfrm>
            <a:off x="6082335" y="1614128"/>
            <a:ext cx="2018057" cy="3471056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>
            <a:off x="8028384" y="1772816"/>
            <a:ext cx="217116" cy="0"/>
          </a:xfrm>
          <a:prstGeom prst="line">
            <a:avLst/>
          </a:prstGeom>
          <a:ln w="57150">
            <a:solidFill>
              <a:srgbClr val="CC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2943428" y="1288951"/>
            <a:ext cx="1330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Neutral</a:t>
            </a:r>
          </a:p>
          <a:p>
            <a:r>
              <a:rPr lang="es-ES" b="1" dirty="0" err="1" smtClean="0"/>
              <a:t>dicarborane</a:t>
            </a:r>
            <a:endParaRPr lang="es-ES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5561204" y="977365"/>
            <a:ext cx="354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Anionic</a:t>
            </a:r>
            <a:r>
              <a:rPr lang="es-ES" b="1" dirty="0" smtClean="0"/>
              <a:t> </a:t>
            </a:r>
            <a:r>
              <a:rPr lang="es-ES" b="1" dirty="0" err="1" smtClean="0"/>
              <a:t>metallabis</a:t>
            </a:r>
            <a:r>
              <a:rPr lang="es-ES" b="1" dirty="0" smtClean="0"/>
              <a:t>(</a:t>
            </a:r>
            <a:r>
              <a:rPr lang="es-ES" b="1" dirty="0" err="1" smtClean="0"/>
              <a:t>dicarborane</a:t>
            </a:r>
            <a:r>
              <a:rPr lang="es-ES" b="1" dirty="0" smtClean="0"/>
              <a:t>)</a:t>
            </a:r>
          </a:p>
          <a:p>
            <a:r>
              <a:rPr lang="es-ES" b="1" dirty="0" smtClean="0"/>
              <a:t>M= Co</a:t>
            </a:r>
            <a:r>
              <a:rPr lang="es-ES" b="1" baseline="30000" dirty="0" smtClean="0"/>
              <a:t>3+</a:t>
            </a:r>
            <a:r>
              <a:rPr lang="es-ES" b="1" dirty="0"/>
              <a:t> : </a:t>
            </a:r>
            <a:r>
              <a:rPr lang="es-ES" b="1" dirty="0" err="1" smtClean="0"/>
              <a:t>CoSAN</a:t>
            </a:r>
            <a:r>
              <a:rPr lang="es-ES" b="1" dirty="0" smtClean="0"/>
              <a:t>;  Fe</a:t>
            </a:r>
            <a:r>
              <a:rPr lang="es-ES" b="1" baseline="30000" dirty="0" smtClean="0"/>
              <a:t>3+ </a:t>
            </a:r>
            <a:r>
              <a:rPr lang="es-ES" b="1" dirty="0" smtClean="0"/>
              <a:t>: </a:t>
            </a:r>
            <a:r>
              <a:rPr lang="es-ES" b="1" dirty="0" err="1" smtClean="0"/>
              <a:t>FeSAN</a:t>
            </a:r>
            <a:r>
              <a:rPr lang="es-ES" b="1" dirty="0" smtClean="0"/>
              <a:t>  </a:t>
            </a:r>
            <a:endParaRPr lang="es-ES" b="1" dirty="0"/>
          </a:p>
        </p:txBody>
      </p:sp>
      <p:sp>
        <p:nvSpPr>
          <p:cNvPr id="10" name="Rectángulo redondeado 27"/>
          <p:cNvSpPr/>
          <p:nvPr/>
        </p:nvSpPr>
        <p:spPr>
          <a:xfrm>
            <a:off x="395536" y="4341100"/>
            <a:ext cx="2324822" cy="4086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</a:rPr>
              <a:t>Icosahedral geometry 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1" name="Rectángulo redondeado 28"/>
          <p:cNvSpPr/>
          <p:nvPr/>
        </p:nvSpPr>
        <p:spPr>
          <a:xfrm>
            <a:off x="377954" y="4825568"/>
            <a:ext cx="2337965" cy="4086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3D Aromatic Structure</a:t>
            </a:r>
          </a:p>
        </p:txBody>
      </p:sp>
      <p:sp>
        <p:nvSpPr>
          <p:cNvPr id="12" name="Rectángulo redondeado 29"/>
          <p:cNvSpPr/>
          <p:nvPr/>
        </p:nvSpPr>
        <p:spPr>
          <a:xfrm>
            <a:off x="377954" y="3866039"/>
            <a:ext cx="1493158" cy="4086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Stable anions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3" name="Rectángulo redondeado 30"/>
          <p:cNvSpPr/>
          <p:nvPr/>
        </p:nvSpPr>
        <p:spPr>
          <a:xfrm>
            <a:off x="358652" y="5330672"/>
            <a:ext cx="3064350" cy="4086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Non-localized negative charge</a:t>
            </a:r>
          </a:p>
        </p:txBody>
      </p:sp>
      <p:sp>
        <p:nvSpPr>
          <p:cNvPr id="14" name="Rectángulo redondeado 31"/>
          <p:cNvSpPr/>
          <p:nvPr/>
        </p:nvSpPr>
        <p:spPr>
          <a:xfrm>
            <a:off x="381847" y="5810255"/>
            <a:ext cx="3758105" cy="7150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Soluble in water or organic solvents depending on the cation</a:t>
            </a:r>
          </a:p>
        </p:txBody>
      </p:sp>
    </p:spTree>
    <p:extLst>
      <p:ext uri="{BB962C8B-B14F-4D97-AF65-F5344CB8AC3E}">
        <p14:creationId xmlns:p14="http://schemas.microsoft.com/office/powerpoint/2010/main" val="276239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 Imagen" descr="http://onlinelibrary.wiley.com/store/10.1002/anie.201102614/asset/image_m/mcontent.gif?v=1&amp;s=8f9f092c040044c62197efab6ebb618e5b25388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27012"/>
            <a:ext cx="3964460" cy="508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CuadroTexto"/>
          <p:cNvSpPr txBox="1">
            <a:spLocks noChangeArrowheads="1"/>
          </p:cNvSpPr>
          <p:nvPr/>
        </p:nvSpPr>
        <p:spPr bwMode="auto">
          <a:xfrm>
            <a:off x="4499992" y="908720"/>
            <a:ext cx="4582096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Monolayer</a:t>
            </a:r>
            <a:r>
              <a:rPr lang="es-ES" altLang="es-E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0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v</a:t>
            </a:r>
            <a:r>
              <a:rPr lang="es-ES" altLang="es-ES" sz="20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esicles</a:t>
            </a:r>
            <a:r>
              <a:rPr lang="es-ES" altLang="es-ES" sz="2000" dirty="0" smtClean="0">
                <a:latin typeface="Calibri" panose="020F0502020204030204" pitchFamily="34" charset="0"/>
              </a:rPr>
              <a:t> </a:t>
            </a:r>
            <a:r>
              <a:rPr lang="es-ES" altLang="es-ES" sz="2000" dirty="0" err="1">
                <a:latin typeface="Calibri" panose="020F0502020204030204" pitchFamily="34" charset="0"/>
              </a:rPr>
              <a:t>with</a:t>
            </a:r>
            <a:r>
              <a:rPr lang="es-ES" altLang="es-ES" sz="2000" dirty="0">
                <a:latin typeface="Calibri" panose="020F0502020204030204" pitchFamily="34" charset="0"/>
              </a:rPr>
              <a:t> </a:t>
            </a:r>
            <a:r>
              <a:rPr lang="es-ES" altLang="es-ES" sz="2000" dirty="0" err="1">
                <a:latin typeface="Calibri" panose="020F0502020204030204" pitchFamily="34" charset="0"/>
              </a:rPr>
              <a:t>polydisperse</a:t>
            </a:r>
            <a:r>
              <a:rPr lang="es-ES" altLang="es-ES" sz="2000" dirty="0">
                <a:latin typeface="Calibri" panose="020F0502020204030204" pitchFamily="34" charset="0"/>
              </a:rPr>
              <a:t> </a:t>
            </a:r>
            <a:r>
              <a:rPr lang="es-ES" altLang="es-ES" sz="2000" dirty="0" err="1">
                <a:latin typeface="Calibri" panose="020F0502020204030204" pitchFamily="34" charset="0"/>
              </a:rPr>
              <a:t>radius</a:t>
            </a:r>
            <a:r>
              <a:rPr lang="es-ES" altLang="es-ES" sz="2000" dirty="0">
                <a:latin typeface="Calibri" panose="020F0502020204030204" pitchFamily="34" charset="0"/>
              </a:rPr>
              <a:t> (</a:t>
            </a:r>
            <a:r>
              <a:rPr lang="es-ES" altLang="es-ES" sz="2000" b="1" dirty="0">
                <a:solidFill>
                  <a:srgbClr val="0C6026"/>
                </a:solidFill>
                <a:latin typeface="Calibri" panose="020F0502020204030204" pitchFamily="34" charset="0"/>
              </a:rPr>
              <a:t>aprox. 20 </a:t>
            </a:r>
            <a:r>
              <a:rPr lang="es-ES" altLang="es-ES" sz="2000" b="1" dirty="0" err="1">
                <a:solidFill>
                  <a:srgbClr val="0C6026"/>
                </a:solidFill>
                <a:latin typeface="Calibri" panose="020F0502020204030204" pitchFamily="34" charset="0"/>
              </a:rPr>
              <a:t>nm</a:t>
            </a:r>
            <a:r>
              <a:rPr lang="es-ES" altLang="es-ES" sz="2000" dirty="0">
                <a:latin typeface="Calibri" panose="020F0502020204030204" pitchFamily="34" charset="0"/>
              </a:rPr>
              <a:t>) and </a:t>
            </a:r>
            <a:r>
              <a:rPr lang="es-ES" altLang="es-ES" sz="2000" dirty="0" err="1">
                <a:latin typeface="Calibri" panose="020F0502020204030204" pitchFamily="34" charset="0"/>
              </a:rPr>
              <a:t>constant</a:t>
            </a:r>
            <a:r>
              <a:rPr lang="es-ES" altLang="es-ES" sz="2000" dirty="0">
                <a:latin typeface="Calibri" panose="020F0502020204030204" pitchFamily="34" charset="0"/>
              </a:rPr>
              <a:t> </a:t>
            </a:r>
            <a:r>
              <a:rPr lang="es-ES" altLang="es-ES" sz="2000" dirty="0" err="1">
                <a:latin typeface="Calibri" panose="020F0502020204030204" pitchFamily="34" charset="0"/>
              </a:rPr>
              <a:t>wall</a:t>
            </a:r>
            <a:r>
              <a:rPr lang="es-ES" altLang="es-ES" sz="2000" dirty="0">
                <a:latin typeface="Calibri" panose="020F0502020204030204" pitchFamily="34" charset="0"/>
              </a:rPr>
              <a:t> </a:t>
            </a:r>
            <a:r>
              <a:rPr lang="es-ES" altLang="es-ES" sz="2000" dirty="0" err="1">
                <a:latin typeface="Calibri" panose="020F0502020204030204" pitchFamily="34" charset="0"/>
              </a:rPr>
              <a:t>thickness</a:t>
            </a:r>
            <a:r>
              <a:rPr lang="es-ES" altLang="es-ES" sz="2000" dirty="0">
                <a:latin typeface="Calibri" panose="020F0502020204030204" pitchFamily="34" charset="0"/>
              </a:rPr>
              <a:t> (1.16 </a:t>
            </a:r>
            <a:r>
              <a:rPr lang="es-ES" altLang="es-ES" sz="2000" dirty="0" err="1">
                <a:latin typeface="Calibri" panose="020F0502020204030204" pitchFamily="34" charset="0"/>
              </a:rPr>
              <a:t>nm</a:t>
            </a:r>
            <a:r>
              <a:rPr lang="es-ES" altLang="es-ES" sz="2000" dirty="0">
                <a:latin typeface="Calibri" panose="020F0502020204030204" pitchFamily="34" charset="0"/>
              </a:rPr>
              <a:t>) in </a:t>
            </a:r>
            <a:r>
              <a:rPr lang="es-ES" altLang="es-ES" sz="2000" dirty="0" err="1">
                <a:latin typeface="Calibri" panose="020F0502020204030204" pitchFamily="34" charset="0"/>
              </a:rPr>
              <a:t>diluted</a:t>
            </a:r>
            <a:r>
              <a:rPr lang="es-ES" altLang="es-ES" sz="2000" dirty="0">
                <a:latin typeface="Calibri" panose="020F0502020204030204" pitchFamily="34" charset="0"/>
              </a:rPr>
              <a:t> </a:t>
            </a:r>
            <a:r>
              <a:rPr lang="es-ES" altLang="es-ES" sz="2000" dirty="0" err="1">
                <a:latin typeface="Calibri" panose="020F0502020204030204" pitchFamily="34" charset="0"/>
              </a:rPr>
              <a:t>water</a:t>
            </a:r>
            <a:r>
              <a:rPr lang="es-ES" altLang="es-ES" sz="2000" dirty="0">
                <a:latin typeface="Calibri" panose="020F0502020204030204" pitchFamily="34" charset="0"/>
              </a:rPr>
              <a:t> </a:t>
            </a:r>
            <a:r>
              <a:rPr lang="es-ES" altLang="es-ES" sz="2000" dirty="0" err="1" smtClean="0">
                <a:latin typeface="Calibri" panose="020F0502020204030204" pitchFamily="34" charset="0"/>
              </a:rPr>
              <a:t>solution</a:t>
            </a:r>
            <a:r>
              <a:rPr lang="es-ES" altLang="es-ES" sz="2000" dirty="0" smtClean="0">
                <a:latin typeface="Calibri" panose="020F0502020204030204" pitchFamily="34" charset="0"/>
              </a:rPr>
              <a:t> (1-13 </a:t>
            </a:r>
            <a:r>
              <a:rPr lang="es-ES" altLang="es-ES" sz="2000" dirty="0" err="1">
                <a:latin typeface="Calibri" panose="020F0502020204030204" pitchFamily="34" charset="0"/>
              </a:rPr>
              <a:t>mM</a:t>
            </a:r>
            <a:r>
              <a:rPr lang="es-ES" altLang="es-ES" sz="2000" dirty="0">
                <a:latin typeface="Calibri" panose="020F0502020204030204" pitchFamily="34" charset="0"/>
              </a:rPr>
              <a:t>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s-ES" altLang="es-ES" sz="20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Spherical</a:t>
            </a:r>
            <a:r>
              <a:rPr lang="es-ES" altLang="es-E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0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micelles</a:t>
            </a:r>
            <a:r>
              <a:rPr lang="es-ES" altLang="es-ES" sz="2000" dirty="0" smtClean="0">
                <a:latin typeface="Calibri" panose="020F0502020204030204" pitchFamily="34" charset="0"/>
              </a:rPr>
              <a:t> </a:t>
            </a:r>
            <a:r>
              <a:rPr lang="es-ES" altLang="es-ES" sz="2000" dirty="0" err="1">
                <a:latin typeface="Calibri" panose="020F0502020204030204" pitchFamily="34" charset="0"/>
              </a:rPr>
              <a:t>with</a:t>
            </a:r>
            <a:r>
              <a:rPr lang="es-ES" altLang="es-ES" sz="2000" dirty="0">
                <a:latin typeface="Calibri" panose="020F0502020204030204" pitchFamily="34" charset="0"/>
              </a:rPr>
              <a:t> of </a:t>
            </a:r>
            <a:r>
              <a:rPr lang="es-ES" altLang="es-ES" sz="2000" b="1" dirty="0">
                <a:solidFill>
                  <a:srgbClr val="0C6026"/>
                </a:solidFill>
                <a:latin typeface="Calibri" panose="020F0502020204030204" pitchFamily="34" charset="0"/>
              </a:rPr>
              <a:t>1.16 </a:t>
            </a:r>
            <a:r>
              <a:rPr lang="es-ES" altLang="es-ES" sz="2000" b="1" dirty="0" err="1">
                <a:solidFill>
                  <a:srgbClr val="0C6026"/>
                </a:solidFill>
                <a:latin typeface="Calibri" panose="020F0502020204030204" pitchFamily="34" charset="0"/>
              </a:rPr>
              <a:t>nm</a:t>
            </a:r>
            <a:r>
              <a:rPr lang="es-ES" altLang="es-ES" sz="2000" dirty="0">
                <a:latin typeface="Calibri" panose="020F0502020204030204" pitchFamily="34" charset="0"/>
              </a:rPr>
              <a:t> </a:t>
            </a:r>
            <a:r>
              <a:rPr lang="es-ES" altLang="es-ES" sz="2000" dirty="0" err="1" smtClean="0">
                <a:latin typeface="Calibri" panose="020F0502020204030204" pitchFamily="34" charset="0"/>
              </a:rPr>
              <a:t>radius</a:t>
            </a:r>
            <a:r>
              <a:rPr lang="es-ES" altLang="es-ES" sz="2000" dirty="0" smtClean="0">
                <a:latin typeface="Calibri" panose="020F0502020204030204" pitchFamily="34" charset="0"/>
              </a:rPr>
              <a:t> and </a:t>
            </a:r>
            <a:r>
              <a:rPr lang="es-ES" altLang="es-ES" sz="20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monolayer</a:t>
            </a:r>
            <a:r>
              <a:rPr lang="es-ES" altLang="es-E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0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vesicles</a:t>
            </a:r>
            <a:r>
              <a:rPr lang="es-ES" altLang="es-ES" sz="2000" dirty="0">
                <a:latin typeface="Calibri" panose="020F0502020204030204" pitchFamily="34" charset="0"/>
              </a:rPr>
              <a:t> </a:t>
            </a:r>
            <a:r>
              <a:rPr lang="es-ES" altLang="es-ES" sz="2000" dirty="0" err="1" smtClean="0">
                <a:latin typeface="Calibri" panose="020F0502020204030204" pitchFamily="34" charset="0"/>
              </a:rPr>
              <a:t>coexist</a:t>
            </a:r>
            <a:r>
              <a:rPr lang="es-ES" altLang="es-ES" sz="2000" dirty="0" smtClean="0">
                <a:latin typeface="Calibri" panose="020F0502020204030204" pitchFamily="34" charset="0"/>
              </a:rPr>
              <a:t> at </a:t>
            </a:r>
            <a:r>
              <a:rPr lang="es-ES" altLang="es-ES" sz="2000" dirty="0" err="1" smtClean="0">
                <a:latin typeface="Calibri" panose="020F0502020204030204" pitchFamily="34" charset="0"/>
              </a:rPr>
              <a:t>concentration</a:t>
            </a:r>
            <a:r>
              <a:rPr lang="es-ES" altLang="es-ES" sz="2000" dirty="0" smtClean="0">
                <a:latin typeface="Calibri" panose="020F0502020204030204" pitchFamily="34" charset="0"/>
              </a:rPr>
              <a:t> </a:t>
            </a:r>
            <a:r>
              <a:rPr lang="es-ES" altLang="es-ES" sz="2000" dirty="0" err="1" smtClean="0">
                <a:latin typeface="Calibri" panose="020F0502020204030204" pitchFamily="34" charset="0"/>
              </a:rPr>
              <a:t>higher</a:t>
            </a:r>
            <a:r>
              <a:rPr lang="es-ES" altLang="es-ES" sz="2000" dirty="0" smtClean="0">
                <a:latin typeface="Calibri" panose="020F0502020204030204" pitchFamily="34" charset="0"/>
              </a:rPr>
              <a:t> </a:t>
            </a:r>
            <a:r>
              <a:rPr lang="es-ES" altLang="es-ES" sz="2000" dirty="0" err="1" smtClean="0">
                <a:latin typeface="Calibri" panose="020F0502020204030204" pitchFamily="34" charset="0"/>
              </a:rPr>
              <a:t>than</a:t>
            </a:r>
            <a:r>
              <a:rPr lang="es-ES" altLang="es-ES" sz="2000" dirty="0" smtClean="0">
                <a:latin typeface="Calibri" panose="020F0502020204030204" pitchFamily="34" charset="0"/>
              </a:rPr>
              <a:t> 13 </a:t>
            </a:r>
            <a:r>
              <a:rPr lang="es-ES" altLang="es-ES" sz="2000" dirty="0" err="1" smtClean="0">
                <a:latin typeface="Calibri" panose="020F0502020204030204" pitchFamily="34" charset="0"/>
              </a:rPr>
              <a:t>mM.</a:t>
            </a:r>
            <a:endParaRPr lang="es-ES" altLang="es-ES" sz="2000" dirty="0" smtClean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s-ES_tradnl" altLang="es-ES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s-ES" altLang="es-ES" sz="20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Monolayer</a:t>
            </a:r>
            <a:r>
              <a:rPr lang="es-ES" altLang="es-E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0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vesicles</a:t>
            </a:r>
            <a:r>
              <a:rPr lang="es-ES" altLang="es-ES" sz="2000" dirty="0" smtClean="0">
                <a:latin typeface="Calibri" panose="020F0502020204030204" pitchFamily="34" charset="0"/>
              </a:rPr>
              <a:t> </a:t>
            </a:r>
            <a:r>
              <a:rPr lang="es-ES" altLang="es-ES" sz="2000" dirty="0" err="1">
                <a:latin typeface="Calibri" panose="020F0502020204030204" pitchFamily="34" charset="0"/>
              </a:rPr>
              <a:t>with</a:t>
            </a:r>
            <a:r>
              <a:rPr lang="es-ES" altLang="es-ES" sz="2000" dirty="0">
                <a:latin typeface="Calibri" panose="020F0502020204030204" pitchFamily="34" charset="0"/>
              </a:rPr>
              <a:t> </a:t>
            </a:r>
            <a:r>
              <a:rPr lang="es-ES" altLang="es-ES" sz="2000" dirty="0" err="1">
                <a:latin typeface="Calibri" panose="020F0502020204030204" pitchFamily="34" charset="0"/>
              </a:rPr>
              <a:t>polydisperse</a:t>
            </a:r>
            <a:r>
              <a:rPr lang="es-ES" altLang="es-ES" sz="2000" dirty="0">
                <a:latin typeface="Calibri" panose="020F0502020204030204" pitchFamily="34" charset="0"/>
              </a:rPr>
              <a:t> </a:t>
            </a:r>
            <a:r>
              <a:rPr lang="es-ES" altLang="es-ES" sz="2000" dirty="0" err="1">
                <a:latin typeface="Calibri" panose="020F0502020204030204" pitchFamily="34" charset="0"/>
              </a:rPr>
              <a:t>radius</a:t>
            </a:r>
            <a:r>
              <a:rPr lang="es-ES" altLang="es-ES" sz="2000" dirty="0">
                <a:latin typeface="Calibri" panose="020F0502020204030204" pitchFamily="34" charset="0"/>
              </a:rPr>
              <a:t> (</a:t>
            </a:r>
            <a:r>
              <a:rPr lang="es-ES" altLang="es-ES" sz="2000" b="1" dirty="0">
                <a:solidFill>
                  <a:srgbClr val="0C6026"/>
                </a:solidFill>
                <a:latin typeface="Calibri" panose="020F0502020204030204" pitchFamily="34" charset="0"/>
              </a:rPr>
              <a:t>80-890 </a:t>
            </a:r>
            <a:r>
              <a:rPr lang="es-ES" altLang="es-ES" sz="2000" b="1" dirty="0" err="1">
                <a:solidFill>
                  <a:srgbClr val="0C6026"/>
                </a:solidFill>
                <a:latin typeface="Calibri" panose="020F0502020204030204" pitchFamily="34" charset="0"/>
              </a:rPr>
              <a:t>nm</a:t>
            </a:r>
            <a:r>
              <a:rPr lang="es-ES" altLang="es-ES" sz="2000" dirty="0">
                <a:latin typeface="Calibri" panose="020F0502020204030204" pitchFamily="34" charset="0"/>
              </a:rPr>
              <a:t>) in </a:t>
            </a:r>
            <a:r>
              <a:rPr lang="es-ES" altLang="es-ES" sz="2000" dirty="0" err="1">
                <a:latin typeface="Calibri" panose="020F0502020204030204" pitchFamily="34" charset="0"/>
              </a:rPr>
              <a:t>saline</a:t>
            </a:r>
            <a:r>
              <a:rPr lang="es-ES" altLang="es-ES" sz="2000" dirty="0">
                <a:latin typeface="Calibri" panose="020F0502020204030204" pitchFamily="34" charset="0"/>
              </a:rPr>
              <a:t> </a:t>
            </a:r>
            <a:r>
              <a:rPr lang="es-ES" altLang="es-ES" sz="2000" dirty="0" err="1">
                <a:latin typeface="Calibri" panose="020F0502020204030204" pitchFamily="34" charset="0"/>
              </a:rPr>
              <a:t>solution</a:t>
            </a:r>
            <a:r>
              <a:rPr lang="es-ES" altLang="es-ES" sz="2000" dirty="0" smtClean="0">
                <a:latin typeface="Calibri" panose="020F0502020204030204" pitchFamily="34" charset="0"/>
              </a:rPr>
              <a:t>.</a:t>
            </a:r>
            <a:endParaRPr lang="es-ES" altLang="es-ES" sz="2000" b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2 Rectángulo"/>
          <p:cNvSpPr>
            <a:spLocks noChangeArrowheads="1"/>
          </p:cNvSpPr>
          <p:nvPr/>
        </p:nvSpPr>
        <p:spPr bwMode="auto">
          <a:xfrm>
            <a:off x="-36512" y="5949280"/>
            <a:ext cx="9118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 altLang="es-ES" dirty="0" smtClean="0">
                <a:latin typeface="Gisha" pitchFamily="34" charset="-79"/>
                <a:cs typeface="Gisha" pitchFamily="34" charset="-79"/>
              </a:rPr>
              <a:t>P. </a:t>
            </a:r>
            <a:r>
              <a:rPr lang="es-ES" altLang="es-ES" dirty="0" err="1">
                <a:latin typeface="Gisha" pitchFamily="34" charset="-79"/>
                <a:cs typeface="Gisha" pitchFamily="34" charset="-79"/>
              </a:rPr>
              <a:t>Bauduin</a:t>
            </a:r>
            <a:r>
              <a:rPr lang="es-ES" altLang="es-ES" dirty="0">
                <a:latin typeface="Gisha" pitchFamily="34" charset="-79"/>
                <a:cs typeface="Gisha" pitchFamily="34" charset="-79"/>
              </a:rPr>
              <a:t>, </a:t>
            </a:r>
            <a:r>
              <a:rPr lang="es-ES" altLang="es-ES" dirty="0" smtClean="0">
                <a:latin typeface="Gisha" pitchFamily="34" charset="-79"/>
                <a:cs typeface="Gisha" pitchFamily="34" charset="-79"/>
              </a:rPr>
              <a:t>S. </a:t>
            </a:r>
            <a:r>
              <a:rPr lang="es-ES" altLang="es-ES" dirty="0" err="1">
                <a:latin typeface="Gisha" pitchFamily="34" charset="-79"/>
                <a:cs typeface="Gisha" pitchFamily="34" charset="-79"/>
              </a:rPr>
              <a:t>Prevost</a:t>
            </a:r>
            <a:r>
              <a:rPr lang="es-ES" altLang="es-ES" dirty="0">
                <a:latin typeface="Gisha" pitchFamily="34" charset="-79"/>
                <a:cs typeface="Gisha" pitchFamily="34" charset="-79"/>
              </a:rPr>
              <a:t>, </a:t>
            </a:r>
            <a:r>
              <a:rPr lang="es-ES" altLang="es-ES" dirty="0" smtClean="0">
                <a:latin typeface="Gisha" pitchFamily="34" charset="-79"/>
                <a:cs typeface="Gisha" pitchFamily="34" charset="-79"/>
              </a:rPr>
              <a:t>P. </a:t>
            </a:r>
            <a:r>
              <a:rPr lang="es-ES" altLang="es-ES" dirty="0" err="1">
                <a:latin typeface="Gisha" pitchFamily="34" charset="-79"/>
                <a:cs typeface="Gisha" pitchFamily="34" charset="-79"/>
              </a:rPr>
              <a:t>Farràs</a:t>
            </a:r>
            <a:r>
              <a:rPr lang="es-ES" altLang="es-ES" dirty="0">
                <a:latin typeface="Gisha" pitchFamily="34" charset="-79"/>
                <a:cs typeface="Gisha" pitchFamily="34" charset="-79"/>
              </a:rPr>
              <a:t>, </a:t>
            </a:r>
            <a:r>
              <a:rPr lang="es-ES" altLang="es-ES" dirty="0" smtClean="0">
                <a:latin typeface="Gisha" pitchFamily="34" charset="-79"/>
                <a:cs typeface="Gisha" pitchFamily="34" charset="-79"/>
              </a:rPr>
              <a:t>F. </a:t>
            </a:r>
            <a:r>
              <a:rPr lang="es-ES" altLang="es-ES" dirty="0" err="1">
                <a:latin typeface="Gisha" pitchFamily="34" charset="-79"/>
                <a:cs typeface="Gisha" pitchFamily="34" charset="-79"/>
              </a:rPr>
              <a:t>Teixidor</a:t>
            </a:r>
            <a:r>
              <a:rPr lang="es-ES" altLang="es-ES" dirty="0">
                <a:latin typeface="Gisha" pitchFamily="34" charset="-79"/>
                <a:cs typeface="Gisha" pitchFamily="34" charset="-79"/>
              </a:rPr>
              <a:t>, </a:t>
            </a:r>
            <a:r>
              <a:rPr lang="es-ES" altLang="es-ES" dirty="0" smtClean="0">
                <a:latin typeface="Gisha" pitchFamily="34" charset="-79"/>
                <a:cs typeface="Gisha" pitchFamily="34" charset="-79"/>
              </a:rPr>
              <a:t>O. </a:t>
            </a:r>
            <a:r>
              <a:rPr lang="es-ES" altLang="es-ES" dirty="0" err="1" smtClean="0">
                <a:latin typeface="Gisha" pitchFamily="34" charset="-79"/>
                <a:cs typeface="Gisha" pitchFamily="34" charset="-79"/>
              </a:rPr>
              <a:t>Diat</a:t>
            </a:r>
            <a:r>
              <a:rPr lang="es-ES" altLang="es-ES" dirty="0" smtClean="0">
                <a:latin typeface="Gisha" pitchFamily="34" charset="-79"/>
                <a:cs typeface="Gisha" pitchFamily="34" charset="-79"/>
              </a:rPr>
              <a:t>, T. </a:t>
            </a:r>
            <a:r>
              <a:rPr lang="es-ES" altLang="es-ES" dirty="0" err="1">
                <a:latin typeface="Gisha" pitchFamily="34" charset="-79"/>
                <a:cs typeface="Gisha" pitchFamily="34" charset="-79"/>
              </a:rPr>
              <a:t>Zemb</a:t>
            </a:r>
            <a:r>
              <a:rPr lang="es-ES" altLang="es-ES" dirty="0">
                <a:latin typeface="Gisha" pitchFamily="34" charset="-79"/>
                <a:cs typeface="Gisha" pitchFamily="34" charset="-79"/>
              </a:rPr>
              <a:t>, </a:t>
            </a:r>
            <a:r>
              <a:rPr lang="de-DE" altLang="es-ES" i="1" dirty="0">
                <a:latin typeface="Gisha" pitchFamily="34" charset="-79"/>
                <a:cs typeface="Gisha" pitchFamily="34" charset="-79"/>
              </a:rPr>
              <a:t>Angew. Chem. Int. Ed. </a:t>
            </a:r>
            <a:r>
              <a:rPr lang="de-DE" altLang="es-ES" b="1" dirty="0">
                <a:latin typeface="Gisha" pitchFamily="34" charset="-79"/>
                <a:cs typeface="Gisha" pitchFamily="34" charset="-79"/>
              </a:rPr>
              <a:t>2011</a:t>
            </a:r>
            <a:r>
              <a:rPr lang="de-DE" altLang="es-ES" i="1" dirty="0">
                <a:latin typeface="Gisha" pitchFamily="34" charset="-79"/>
                <a:cs typeface="Gisha" pitchFamily="34" charset="-79"/>
              </a:rPr>
              <a:t>, 50, </a:t>
            </a:r>
            <a:r>
              <a:rPr lang="de-DE" altLang="es-ES" dirty="0" smtClean="0">
                <a:latin typeface="Gisha" pitchFamily="34" charset="-79"/>
                <a:cs typeface="Gisha" pitchFamily="34" charset="-79"/>
              </a:rPr>
              <a:t>5298 – 5300</a:t>
            </a:r>
            <a:r>
              <a:rPr lang="es-ES" altLang="es-ES" dirty="0" smtClean="0">
                <a:latin typeface="Gisha" pitchFamily="34" charset="-79"/>
                <a:cs typeface="Gisha" pitchFamily="34" charset="-79"/>
              </a:rPr>
              <a:t>.</a:t>
            </a:r>
            <a:endParaRPr lang="es-ES" altLang="es-ES" dirty="0">
              <a:latin typeface="Gisha" pitchFamily="34" charset="-79"/>
              <a:cs typeface="Gisha" pitchFamily="34" charset="-79"/>
            </a:endParaRPr>
          </a:p>
        </p:txBody>
      </p:sp>
      <p:sp>
        <p:nvSpPr>
          <p:cNvPr id="9" name="TextBox 3"/>
          <p:cNvSpPr txBox="1"/>
          <p:nvPr/>
        </p:nvSpPr>
        <p:spPr>
          <a:xfrm>
            <a:off x="18887" y="188640"/>
            <a:ext cx="9063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2">
                    <a:lumMod val="90000"/>
                  </a:schemeClr>
                </a:solidFill>
              </a:rPr>
              <a:t> COSAN vesicles/micelles formation  in water </a:t>
            </a:r>
            <a:endParaRPr lang="es-ES" sz="3200" b="1" dirty="0">
              <a:solidFill>
                <a:schemeClr val="bg2">
                  <a:lumMod val="90000"/>
                </a:schemeClr>
              </a:solidFill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-36512" y="4293096"/>
            <a:ext cx="9232519" cy="2736304"/>
            <a:chOff x="-36512" y="4149080"/>
            <a:chExt cx="9232519" cy="2736304"/>
          </a:xfrm>
        </p:grpSpPr>
        <p:grpSp>
          <p:nvGrpSpPr>
            <p:cNvPr id="3" name="Grupo 2"/>
            <p:cNvGrpSpPr/>
            <p:nvPr/>
          </p:nvGrpSpPr>
          <p:grpSpPr>
            <a:xfrm>
              <a:off x="5292080" y="4149080"/>
              <a:ext cx="3903927" cy="1616028"/>
              <a:chOff x="5292080" y="4558568"/>
              <a:chExt cx="3903927" cy="1616028"/>
            </a:xfrm>
          </p:grpSpPr>
          <p:graphicFrame>
            <p:nvGraphicFramePr>
              <p:cNvPr id="6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40066"/>
                  </p:ext>
                </p:extLst>
              </p:nvPr>
            </p:nvGraphicFramePr>
            <p:xfrm>
              <a:off x="5292080" y="4558568"/>
              <a:ext cx="3456384" cy="15434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47130" name="CS ChemDraw Drawing" r:id="rId5" imgW="6581775" imgH="2324100" progId="ChemDraw.Document.6.0">
                      <p:embed/>
                    </p:oleObj>
                  </mc:Choice>
                  <mc:Fallback>
                    <p:oleObj name="CS ChemDraw Drawing" r:id="rId5" imgW="6581775" imgH="2324100" progId="ChemDraw.Document.6.0">
                      <p:embed/>
                      <p:pic>
                        <p:nvPicPr>
                          <p:cNvPr id="5122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1407" r="29538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92080" y="4558568"/>
                            <a:ext cx="3456384" cy="154343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" name="CuadroTexto 1"/>
              <p:cNvSpPr txBox="1"/>
              <p:nvPr/>
            </p:nvSpPr>
            <p:spPr>
              <a:xfrm>
                <a:off x="7740352" y="5805264"/>
                <a:ext cx="14556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>
                    <a:solidFill>
                      <a:srgbClr val="0000FF"/>
                    </a:solidFill>
                  </a:rPr>
                  <a:t>B-H···H-</a:t>
                </a:r>
                <a:r>
                  <a:rPr lang="es-ES" dirty="0" err="1" smtClean="0">
                    <a:solidFill>
                      <a:srgbClr val="0000FF"/>
                    </a:solidFill>
                  </a:rPr>
                  <a:t>C</a:t>
                </a:r>
                <a:r>
                  <a:rPr lang="es-ES" baseline="-25000" dirty="0" err="1" smtClean="0">
                    <a:solidFill>
                      <a:srgbClr val="0000FF"/>
                    </a:solidFill>
                  </a:rPr>
                  <a:t>cluster</a:t>
                </a:r>
                <a:endParaRPr lang="es-ES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0" name="2 Rectángulo"/>
            <p:cNvSpPr>
              <a:spLocks noChangeArrowheads="1"/>
            </p:cNvSpPr>
            <p:nvPr/>
          </p:nvSpPr>
          <p:spPr bwMode="auto">
            <a:xfrm>
              <a:off x="-36512" y="6516052"/>
              <a:ext cx="9118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en-US" altLang="es-ES" dirty="0">
                  <a:latin typeface="Gisha" pitchFamily="34" charset="-79"/>
                  <a:cs typeface="Gisha" pitchFamily="34" charset="-79"/>
                </a:rPr>
                <a:t>M. J. </a:t>
              </a:r>
              <a:r>
                <a:rPr lang="en-US" altLang="es-ES" dirty="0" err="1">
                  <a:latin typeface="Gisha" pitchFamily="34" charset="-79"/>
                  <a:cs typeface="Gisha" pitchFamily="34" charset="-79"/>
                </a:rPr>
                <a:t>Hardie</a:t>
              </a:r>
              <a:r>
                <a:rPr lang="en-US" altLang="es-ES" dirty="0">
                  <a:latin typeface="Gisha" pitchFamily="34" charset="-79"/>
                  <a:cs typeface="Gisha" pitchFamily="34" charset="-79"/>
                </a:rPr>
                <a:t> and C. L. </a:t>
              </a:r>
              <a:r>
                <a:rPr lang="en-US" altLang="es-ES" dirty="0" err="1">
                  <a:latin typeface="Gisha" pitchFamily="34" charset="-79"/>
                  <a:cs typeface="Gisha" pitchFamily="34" charset="-79"/>
                </a:rPr>
                <a:t>Raston</a:t>
              </a:r>
              <a:r>
                <a:rPr lang="en-US" altLang="es-ES" dirty="0">
                  <a:latin typeface="Gisha" pitchFamily="34" charset="-79"/>
                  <a:cs typeface="Gisha" pitchFamily="34" charset="-79"/>
                </a:rPr>
                <a:t>, </a:t>
              </a:r>
              <a:r>
                <a:rPr lang="en-US" altLang="es-ES" i="1" dirty="0">
                  <a:latin typeface="Gisha" pitchFamily="34" charset="-79"/>
                  <a:cs typeface="Gisha" pitchFamily="34" charset="-79"/>
                </a:rPr>
                <a:t>Chem. </a:t>
              </a:r>
              <a:r>
                <a:rPr lang="en-US" altLang="es-ES" i="1" dirty="0" err="1">
                  <a:latin typeface="Gisha" pitchFamily="34" charset="-79"/>
                  <a:cs typeface="Gisha" pitchFamily="34" charset="-79"/>
                </a:rPr>
                <a:t>Commun</a:t>
              </a:r>
              <a:r>
                <a:rPr lang="en-US" altLang="es-ES" dirty="0">
                  <a:latin typeface="Gisha" pitchFamily="34" charset="-79"/>
                  <a:cs typeface="Gisha" pitchFamily="34" charset="-79"/>
                </a:rPr>
                <a:t>., </a:t>
              </a:r>
              <a:r>
                <a:rPr lang="en-US" altLang="es-ES" b="1" dirty="0">
                  <a:latin typeface="Gisha" pitchFamily="34" charset="-79"/>
                  <a:cs typeface="Gisha" pitchFamily="34" charset="-79"/>
                </a:rPr>
                <a:t>2001</a:t>
              </a:r>
              <a:r>
                <a:rPr lang="en-US" altLang="es-ES" dirty="0">
                  <a:latin typeface="Gisha" pitchFamily="34" charset="-79"/>
                  <a:cs typeface="Gisha" pitchFamily="34" charset="-79"/>
                </a:rPr>
                <a:t>, </a:t>
              </a:r>
              <a:r>
                <a:rPr lang="en-US" altLang="es-ES" i="1" dirty="0">
                  <a:latin typeface="Gisha" pitchFamily="34" charset="-79"/>
                  <a:cs typeface="Gisha" pitchFamily="34" charset="-79"/>
                </a:rPr>
                <a:t>26</a:t>
              </a:r>
              <a:r>
                <a:rPr lang="en-US" altLang="es-ES" dirty="0">
                  <a:latin typeface="Gisha" pitchFamily="34" charset="-79"/>
                  <a:cs typeface="Gisha" pitchFamily="34" charset="-79"/>
                </a:rPr>
                <a:t>, 905</a:t>
              </a:r>
              <a:endParaRPr lang="es-ES" altLang="es-ES" dirty="0">
                <a:latin typeface="Gisha" pitchFamily="34" charset="-79"/>
                <a:cs typeface="Gisha" pitchFamily="34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64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Presentation3</Template>
  <TotalTime>12450</TotalTime>
  <Words>1937</Words>
  <Application>Microsoft Office PowerPoint</Application>
  <PresentationFormat>Presentación en pantalla (4:3)</PresentationFormat>
  <Paragraphs>249</Paragraphs>
  <Slides>24</Slides>
  <Notes>10</Notes>
  <HiddenSlides>0</HiddenSlides>
  <MMClips>0</MMClips>
  <ScaleCrop>false</ScaleCrop>
  <HeadingPairs>
    <vt:vector size="8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4</vt:i4>
      </vt:variant>
      <vt:variant>
        <vt:lpstr>Títulos de diapositiva</vt:lpstr>
      </vt:variant>
      <vt:variant>
        <vt:i4>24</vt:i4>
      </vt:variant>
    </vt:vector>
  </HeadingPairs>
  <TitlesOfParts>
    <vt:vector size="41" baseType="lpstr">
      <vt:lpstr>MS PGothic</vt:lpstr>
      <vt:lpstr>Arial</vt:lpstr>
      <vt:lpstr>Batang</vt:lpstr>
      <vt:lpstr>Calibri</vt:lpstr>
      <vt:lpstr>Cambria</vt:lpstr>
      <vt:lpstr>Comic Sans MS</vt:lpstr>
      <vt:lpstr>Gisha</vt:lpstr>
      <vt:lpstr>Lucida Sans Unicode</vt:lpstr>
      <vt:lpstr>Symbol</vt:lpstr>
      <vt:lpstr>Tahoma</vt:lpstr>
      <vt:lpstr>Times New Roman</vt:lpstr>
      <vt:lpstr>Wingdings</vt:lpstr>
      <vt:lpstr>Presentation3</vt:lpstr>
      <vt:lpstr>Diapositiva</vt:lpstr>
      <vt:lpstr>Imagen de mapa de bits</vt:lpstr>
      <vt:lpstr>CS ChemDraw Drawing</vt:lpstr>
      <vt:lpstr>Acrobat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Interaction between CoSAN vesicles and membranes?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Radu</dc:creator>
  <cp:lastModifiedBy>Clara Viñas</cp:lastModifiedBy>
  <cp:revision>1371</cp:revision>
  <cp:lastPrinted>2018-12-05T17:58:11Z</cp:lastPrinted>
  <dcterms:created xsi:type="dcterms:W3CDTF">2010-08-02T08:13:58Z</dcterms:created>
  <dcterms:modified xsi:type="dcterms:W3CDTF">2020-02-26T19:49:45Z</dcterms:modified>
</cp:coreProperties>
</file>