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71" r:id="rId3"/>
    <p:sldId id="266" r:id="rId4"/>
    <p:sldId id="263" r:id="rId5"/>
    <p:sldId id="270" r:id="rId6"/>
    <p:sldId id="267" r:id="rId7"/>
    <p:sldId id="269" r:id="rId8"/>
    <p:sldId id="268" r:id="rId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4" autoAdjust="0"/>
    <p:restoredTop sz="99314" autoAdjust="0"/>
  </p:normalViewPr>
  <p:slideViewPr>
    <p:cSldViewPr snapToGrid="0">
      <p:cViewPr varScale="1">
        <p:scale>
          <a:sx n="150" d="100"/>
          <a:sy n="150" d="100"/>
        </p:scale>
        <p:origin x="-63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24/02/2020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D2EC-6EF4-4A49-B54D-66AC9E2CFF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1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D2EC-6EF4-4A49-B54D-66AC9E2CFF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1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14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14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99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24/02/2020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24/02/2020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24/02/2020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3044" y="0"/>
            <a:ext cx="9140956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10337" y="2280401"/>
            <a:ext cx="6926369" cy="124471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 smtClean="0"/>
              <a:t>FTIR for polymers</a:t>
            </a:r>
          </a:p>
          <a:p>
            <a:pPr algn="ctr"/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and in-situ experiments</a:t>
            </a:r>
          </a:p>
          <a:p>
            <a:pPr algn="ctr"/>
            <a:endParaRPr lang="en-US" sz="2400" i="1" dirty="0" smtClean="0"/>
          </a:p>
          <a:p>
            <a:pPr algn="ctr"/>
            <a:endParaRPr lang="en-US" sz="2400" i="1" dirty="0"/>
          </a:p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Kreuzer </a:t>
            </a:r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MIRAS-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2216" y="40026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932" y="638992"/>
            <a:ext cx="4849243" cy="4104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2E35-A0C5-482A-B3C5-34C677BDE94F}" type="slidenum">
              <a:rPr lang="en-US" smtClean="0"/>
              <a:t>2</a:t>
            </a:fld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The Experiment</a:t>
            </a:r>
            <a:endParaRPr lang="en-GB" dirty="0"/>
          </a:p>
        </p:txBody>
      </p:sp>
      <p:sp>
        <p:nvSpPr>
          <p:cNvPr id="103" name="Rectangle 102"/>
          <p:cNvSpPr/>
          <p:nvPr/>
        </p:nvSpPr>
        <p:spPr>
          <a:xfrm>
            <a:off x="155255" y="4572453"/>
            <a:ext cx="5198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67595" y="4726341"/>
            <a:ext cx="832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*2019 </a:t>
            </a:r>
            <a:r>
              <a:rPr lang="en-US" sz="1200" i="1" dirty="0" err="1"/>
              <a:t>L.S.Dilkes</a:t>
            </a:r>
            <a:r>
              <a:rPr lang="en-US" sz="1200" i="1" dirty="0"/>
              <a:t>-Hoffman, </a:t>
            </a:r>
            <a:r>
              <a:rPr lang="en-US" sz="1200" i="1" dirty="0" err="1"/>
              <a:t>S.Pratt</a:t>
            </a:r>
            <a:r>
              <a:rPr lang="en-US" sz="1200" i="1" dirty="0"/>
              <a:t>, </a:t>
            </a:r>
            <a:r>
              <a:rPr lang="en-US" sz="1200" i="1" dirty="0" err="1"/>
              <a:t>P.A.Lant</a:t>
            </a:r>
            <a:r>
              <a:rPr lang="en-US" sz="1200" i="1" dirty="0"/>
              <a:t> and </a:t>
            </a:r>
            <a:r>
              <a:rPr lang="en-US" sz="1200" i="1" dirty="0" err="1"/>
              <a:t>B.Laycock</a:t>
            </a:r>
            <a:r>
              <a:rPr lang="en-US" sz="1200" i="1" dirty="0"/>
              <a:t> - The Role of Biodegradable Plastic in Solving Plastic Solid Waste Accumulation</a:t>
            </a:r>
          </a:p>
        </p:txBody>
      </p:sp>
      <p:sp>
        <p:nvSpPr>
          <p:cNvPr id="83" name="Flowchart: Magnetic Disk 82"/>
          <p:cNvSpPr/>
          <p:nvPr/>
        </p:nvSpPr>
        <p:spPr>
          <a:xfrm>
            <a:off x="1628340" y="3938124"/>
            <a:ext cx="720000" cy="728495"/>
          </a:xfrm>
          <a:prstGeom prst="flowChartMagneticDisk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Magnetic Disk 84"/>
          <p:cNvSpPr/>
          <p:nvPr/>
        </p:nvSpPr>
        <p:spPr>
          <a:xfrm>
            <a:off x="1356309" y="3916110"/>
            <a:ext cx="1250212" cy="455516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Objective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73286" y="2592507"/>
            <a:ext cx="4774769" cy="45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3" name="Rectangle 92"/>
          <p:cNvSpPr/>
          <p:nvPr/>
        </p:nvSpPr>
        <p:spPr>
          <a:xfrm>
            <a:off x="173286" y="3068106"/>
            <a:ext cx="1036358" cy="32273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173284" y="2247820"/>
            <a:ext cx="1036360" cy="32273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>
            <a:off x="1218606" y="2818801"/>
            <a:ext cx="2662649" cy="59556"/>
            <a:chOff x="2608729" y="3747684"/>
            <a:chExt cx="3345454" cy="44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623802" y="3747684"/>
              <a:ext cx="3312000" cy="0"/>
            </a:xfrm>
            <a:prstGeom prst="line">
              <a:avLst/>
            </a:prstGeom>
            <a:ln w="6985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608729" y="3747728"/>
              <a:ext cx="3345454" cy="0"/>
            </a:xfrm>
            <a:prstGeom prst="line">
              <a:avLst/>
            </a:prstGeom>
            <a:ln w="317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235650" y="2720579"/>
            <a:ext cx="2574862" cy="249857"/>
            <a:chOff x="2608730" y="3741466"/>
            <a:chExt cx="2977601" cy="14077"/>
          </a:xfrm>
        </p:grpSpPr>
        <p:grpSp>
          <p:nvGrpSpPr>
            <p:cNvPr id="113" name="Group 112"/>
            <p:cNvGrpSpPr/>
            <p:nvPr/>
          </p:nvGrpSpPr>
          <p:grpSpPr>
            <a:xfrm>
              <a:off x="2608730" y="3741466"/>
              <a:ext cx="2977601" cy="14077"/>
              <a:chOff x="2608730" y="3741466"/>
              <a:chExt cx="2977601" cy="14077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2883877" y="3743011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 rot="10259373">
                <a:off x="3036277" y="3748488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>
                <a:off x="3223809" y="37455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Freeform 121"/>
              <p:cNvSpPr/>
              <p:nvPr/>
            </p:nvSpPr>
            <p:spPr>
              <a:xfrm rot="10800000">
                <a:off x="5515993" y="3743011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 122"/>
              <p:cNvSpPr/>
              <p:nvPr/>
            </p:nvSpPr>
            <p:spPr>
              <a:xfrm rot="9682188">
                <a:off x="5224686" y="37479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 123"/>
              <p:cNvSpPr/>
              <p:nvPr/>
            </p:nvSpPr>
            <p:spPr>
              <a:xfrm rot="11490128">
                <a:off x="5077049" y="37455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1490128">
                <a:off x="5363936" y="3743166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Freeform 125"/>
              <p:cNvSpPr/>
              <p:nvPr/>
            </p:nvSpPr>
            <p:spPr>
              <a:xfrm rot="11490128">
                <a:off x="2641540" y="37479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 rot="11490128">
                <a:off x="5448552" y="37455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 rot="10410734">
                <a:off x="2745886" y="3747928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Freeform 128"/>
              <p:cNvSpPr/>
              <p:nvPr/>
            </p:nvSpPr>
            <p:spPr>
              <a:xfrm rot="9682188">
                <a:off x="4927029" y="37479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/>
              <p:nvPr/>
            </p:nvSpPr>
            <p:spPr>
              <a:xfrm rot="9682188">
                <a:off x="3105548" y="374968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/>
              <p:nvPr/>
            </p:nvSpPr>
            <p:spPr>
              <a:xfrm rot="9682188">
                <a:off x="2953182" y="3747928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 rot="10800000">
                <a:off x="4834000" y="3741466"/>
                <a:ext cx="659302" cy="9994"/>
                <a:chOff x="5079429" y="3895411"/>
                <a:chExt cx="659302" cy="9994"/>
              </a:xfrm>
            </p:grpSpPr>
            <p:sp>
              <p:nvSpPr>
                <p:cNvPr id="144" name="Freeform 143"/>
                <p:cNvSpPr/>
                <p:nvPr/>
              </p:nvSpPr>
              <p:spPr>
                <a:xfrm rot="10800000">
                  <a:off x="5668393" y="3895411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9682188">
                  <a:off x="5377086" y="3899597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11490128">
                  <a:off x="5229449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1490128">
                  <a:off x="5516336" y="3895566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11490128">
                  <a:off x="5600952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9682188">
                  <a:off x="5079429" y="390032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 rot="10800000">
                <a:off x="2608730" y="3742279"/>
                <a:ext cx="659302" cy="9994"/>
                <a:chOff x="5079429" y="3895411"/>
                <a:chExt cx="659302" cy="9994"/>
              </a:xfrm>
            </p:grpSpPr>
            <p:sp>
              <p:nvSpPr>
                <p:cNvPr id="138" name="Freeform 137"/>
                <p:cNvSpPr/>
                <p:nvPr/>
              </p:nvSpPr>
              <p:spPr>
                <a:xfrm rot="10800000">
                  <a:off x="5668393" y="3895411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 rot="9682188">
                  <a:off x="5377086" y="390032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 rot="11490128">
                  <a:off x="5229449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11490128">
                  <a:off x="5516336" y="3895566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 rot="11490128">
                  <a:off x="5600952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9682188">
                  <a:off x="5079429" y="390032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 rot="10800000">
                <a:off x="3313682" y="3747929"/>
                <a:ext cx="222395" cy="7614"/>
                <a:chOff x="5516336" y="3895411"/>
                <a:chExt cx="222395" cy="7614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 rot="10800000">
                  <a:off x="5668393" y="3895411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 rot="11490128">
                  <a:off x="5516336" y="3895566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 rot="11490128">
                  <a:off x="5600952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 rot="10800000">
              <a:off x="5174750" y="3745210"/>
              <a:ext cx="361645" cy="9994"/>
              <a:chOff x="5377086" y="3895411"/>
              <a:chExt cx="361645" cy="9994"/>
            </a:xfrm>
          </p:grpSpPr>
          <p:sp>
            <p:nvSpPr>
              <p:cNvPr id="115" name="Freeform 114"/>
              <p:cNvSpPr/>
              <p:nvPr/>
            </p:nvSpPr>
            <p:spPr>
              <a:xfrm rot="10800000">
                <a:off x="5668393" y="3895411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 rot="9682188">
                <a:off x="5377086" y="39003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 rot="11490128">
                <a:off x="5516336" y="3895566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 rot="11490128">
                <a:off x="5600952" y="38979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49461" y="3100496"/>
            <a:ext cx="1287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Stretching stage</a:t>
            </a:r>
            <a:endParaRPr lang="en-GB" sz="1200" b="1" dirty="0"/>
          </a:p>
        </p:txBody>
      </p:sp>
      <p:sp>
        <p:nvSpPr>
          <p:cNvPr id="151" name="Isosceles Triangle 150"/>
          <p:cNvSpPr/>
          <p:nvPr/>
        </p:nvSpPr>
        <p:spPr>
          <a:xfrm>
            <a:off x="1616623" y="2828718"/>
            <a:ext cx="720080" cy="1161000"/>
          </a:xfrm>
          <a:prstGeom prst="triangl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Isosceles Triangle 151"/>
          <p:cNvSpPr/>
          <p:nvPr/>
        </p:nvSpPr>
        <p:spPr>
          <a:xfrm rot="10800000">
            <a:off x="1617026" y="1652389"/>
            <a:ext cx="720080" cy="1161000"/>
          </a:xfrm>
          <a:prstGeom prst="triangl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3" name="Group 152"/>
          <p:cNvGrpSpPr/>
          <p:nvPr/>
        </p:nvGrpSpPr>
        <p:grpSpPr>
          <a:xfrm>
            <a:off x="2901602" y="2249606"/>
            <a:ext cx="1157498" cy="1143014"/>
            <a:chOff x="4636783" y="2987618"/>
            <a:chExt cx="1733358" cy="1524018"/>
          </a:xfrm>
        </p:grpSpPr>
        <p:grpSp>
          <p:nvGrpSpPr>
            <p:cNvPr id="156" name="Group 155"/>
            <p:cNvGrpSpPr/>
            <p:nvPr/>
          </p:nvGrpSpPr>
          <p:grpSpPr>
            <a:xfrm>
              <a:off x="4715427" y="2987618"/>
              <a:ext cx="1654714" cy="1524018"/>
              <a:chOff x="4392687" y="2987618"/>
              <a:chExt cx="1654714" cy="1524018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4392687" y="4081330"/>
                <a:ext cx="1654714" cy="43030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392687" y="2987618"/>
                <a:ext cx="1654714" cy="43030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4636783" y="4109438"/>
              <a:ext cx="120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Stretching stage</a:t>
              </a:r>
              <a:endParaRPr lang="en-GB" sz="1200" b="1" dirty="0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98813" y="2672548"/>
            <a:ext cx="1161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Polymer film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1" name="Flowchart: Magnetic Disk 160"/>
          <p:cNvSpPr/>
          <p:nvPr/>
        </p:nvSpPr>
        <p:spPr>
          <a:xfrm>
            <a:off x="1352181" y="1199431"/>
            <a:ext cx="1250212" cy="455516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Objective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2" name="Flowchart: Magnetic Disk 161"/>
          <p:cNvSpPr/>
          <p:nvPr/>
        </p:nvSpPr>
        <p:spPr>
          <a:xfrm>
            <a:off x="1594482" y="723268"/>
            <a:ext cx="720000" cy="646119"/>
          </a:xfrm>
          <a:prstGeom prst="flowChartMagneticDisk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1350023" y="1804009"/>
            <a:ext cx="12545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682535" y="161788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Polarizer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702365" y="638992"/>
            <a:ext cx="2221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chemeClr val="accent2">
                    <a:lumMod val="75000"/>
                  </a:schemeClr>
                </a:solidFill>
              </a:rPr>
              <a:t>Setup: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en-GB" sz="1400" b="1" u="sng" dirty="0" smtClean="0">
                <a:solidFill>
                  <a:schemeClr val="accent2">
                    <a:lumMod val="75000"/>
                  </a:schemeClr>
                </a:solidFill>
              </a:rPr>
              <a:t>Infrared microspectroscopy</a:t>
            </a:r>
            <a:endParaRPr lang="en-GB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06" y="1200342"/>
            <a:ext cx="3294993" cy="27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0.09809 -0.0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932" y="638992"/>
            <a:ext cx="4849243" cy="4104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2E35-A0C5-482A-B3C5-34C677BDE94F}" type="slidenum">
              <a:rPr lang="en-US" smtClean="0"/>
              <a:t>3</a:t>
            </a:fld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The Experiment</a:t>
            </a:r>
            <a:endParaRPr lang="en-GB" dirty="0"/>
          </a:p>
        </p:txBody>
      </p:sp>
      <p:sp>
        <p:nvSpPr>
          <p:cNvPr id="103" name="Rectangle 102"/>
          <p:cNvSpPr/>
          <p:nvPr/>
        </p:nvSpPr>
        <p:spPr>
          <a:xfrm>
            <a:off x="155255" y="4572453"/>
            <a:ext cx="5198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67595" y="4726341"/>
            <a:ext cx="832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*2019 </a:t>
            </a:r>
            <a:r>
              <a:rPr lang="en-US" sz="1200" i="1" dirty="0" err="1"/>
              <a:t>L.S.Dilkes</a:t>
            </a:r>
            <a:r>
              <a:rPr lang="en-US" sz="1200" i="1" dirty="0"/>
              <a:t>-Hoffman, </a:t>
            </a:r>
            <a:r>
              <a:rPr lang="en-US" sz="1200" i="1" dirty="0" err="1"/>
              <a:t>S.Pratt</a:t>
            </a:r>
            <a:r>
              <a:rPr lang="en-US" sz="1200" i="1" dirty="0"/>
              <a:t>, </a:t>
            </a:r>
            <a:r>
              <a:rPr lang="en-US" sz="1200" i="1" dirty="0" err="1"/>
              <a:t>P.A.Lant</a:t>
            </a:r>
            <a:r>
              <a:rPr lang="en-US" sz="1200" i="1" dirty="0"/>
              <a:t> and </a:t>
            </a:r>
            <a:r>
              <a:rPr lang="en-US" sz="1200" i="1" dirty="0" err="1"/>
              <a:t>B.Laycock</a:t>
            </a:r>
            <a:r>
              <a:rPr lang="en-US" sz="1200" i="1" dirty="0"/>
              <a:t> - The Role of Biodegradable Plastic in Solving Plastic Solid Waste Accumulation</a:t>
            </a:r>
          </a:p>
        </p:txBody>
      </p:sp>
      <p:sp>
        <p:nvSpPr>
          <p:cNvPr id="83" name="Flowchart: Magnetic Disk 82"/>
          <p:cNvSpPr/>
          <p:nvPr/>
        </p:nvSpPr>
        <p:spPr>
          <a:xfrm>
            <a:off x="1628340" y="3938124"/>
            <a:ext cx="720000" cy="728495"/>
          </a:xfrm>
          <a:prstGeom prst="flowChartMagneticDisk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Magnetic Disk 84"/>
          <p:cNvSpPr/>
          <p:nvPr/>
        </p:nvSpPr>
        <p:spPr>
          <a:xfrm>
            <a:off x="1356309" y="3916110"/>
            <a:ext cx="1250212" cy="455516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Objective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73286" y="2592507"/>
            <a:ext cx="4774769" cy="45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3" name="Rectangle 92"/>
          <p:cNvSpPr/>
          <p:nvPr/>
        </p:nvSpPr>
        <p:spPr>
          <a:xfrm>
            <a:off x="173286" y="3068106"/>
            <a:ext cx="1036358" cy="32273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173284" y="2247820"/>
            <a:ext cx="1036360" cy="32273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>
            <a:off x="1218606" y="2818801"/>
            <a:ext cx="2662649" cy="59556"/>
            <a:chOff x="2608729" y="3747684"/>
            <a:chExt cx="3345454" cy="44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623802" y="3747684"/>
              <a:ext cx="3312000" cy="0"/>
            </a:xfrm>
            <a:prstGeom prst="line">
              <a:avLst/>
            </a:prstGeom>
            <a:ln w="6985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608729" y="3747728"/>
              <a:ext cx="3345454" cy="0"/>
            </a:xfrm>
            <a:prstGeom prst="line">
              <a:avLst/>
            </a:prstGeom>
            <a:ln w="317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235650" y="2720579"/>
            <a:ext cx="2574862" cy="249857"/>
            <a:chOff x="2608730" y="3741466"/>
            <a:chExt cx="2977601" cy="14077"/>
          </a:xfrm>
        </p:grpSpPr>
        <p:grpSp>
          <p:nvGrpSpPr>
            <p:cNvPr id="113" name="Group 112"/>
            <p:cNvGrpSpPr/>
            <p:nvPr/>
          </p:nvGrpSpPr>
          <p:grpSpPr>
            <a:xfrm>
              <a:off x="2608730" y="3741466"/>
              <a:ext cx="2977601" cy="14077"/>
              <a:chOff x="2608730" y="3741466"/>
              <a:chExt cx="2977601" cy="14077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2883877" y="3743011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 rot="10259373">
                <a:off x="3036277" y="3748488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>
                <a:off x="3223809" y="37455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Freeform 121"/>
              <p:cNvSpPr/>
              <p:nvPr/>
            </p:nvSpPr>
            <p:spPr>
              <a:xfrm rot="10800000">
                <a:off x="5515993" y="3743011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 122"/>
              <p:cNvSpPr/>
              <p:nvPr/>
            </p:nvSpPr>
            <p:spPr>
              <a:xfrm rot="9682188">
                <a:off x="5224686" y="37479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 123"/>
              <p:cNvSpPr/>
              <p:nvPr/>
            </p:nvSpPr>
            <p:spPr>
              <a:xfrm rot="11490128">
                <a:off x="5077049" y="37455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1490128">
                <a:off x="5363936" y="3743166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Freeform 125"/>
              <p:cNvSpPr/>
              <p:nvPr/>
            </p:nvSpPr>
            <p:spPr>
              <a:xfrm rot="11490128">
                <a:off x="2641540" y="37479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 rot="11490128">
                <a:off x="5448552" y="37455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 rot="10410734">
                <a:off x="2745886" y="3747928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Freeform 128"/>
              <p:cNvSpPr/>
              <p:nvPr/>
            </p:nvSpPr>
            <p:spPr>
              <a:xfrm rot="9682188">
                <a:off x="4927029" y="37479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/>
              <p:nvPr/>
            </p:nvSpPr>
            <p:spPr>
              <a:xfrm rot="9682188">
                <a:off x="3105548" y="374968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/>
              <p:nvPr/>
            </p:nvSpPr>
            <p:spPr>
              <a:xfrm rot="9682188">
                <a:off x="2953182" y="3747928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 rot="10800000">
                <a:off x="4834000" y="3741466"/>
                <a:ext cx="659302" cy="9994"/>
                <a:chOff x="5079429" y="3895411"/>
                <a:chExt cx="659302" cy="9994"/>
              </a:xfrm>
            </p:grpSpPr>
            <p:sp>
              <p:nvSpPr>
                <p:cNvPr id="144" name="Freeform 143"/>
                <p:cNvSpPr/>
                <p:nvPr/>
              </p:nvSpPr>
              <p:spPr>
                <a:xfrm rot="10800000">
                  <a:off x="5668393" y="3895411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9682188">
                  <a:off x="5377086" y="3899597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11490128">
                  <a:off x="5229449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1490128">
                  <a:off x="5516336" y="3895566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11490128">
                  <a:off x="5600952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9682188">
                  <a:off x="5079429" y="390032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 rot="10800000">
                <a:off x="2608730" y="3742279"/>
                <a:ext cx="659302" cy="9994"/>
                <a:chOff x="5079429" y="3895411"/>
                <a:chExt cx="659302" cy="9994"/>
              </a:xfrm>
            </p:grpSpPr>
            <p:sp>
              <p:nvSpPr>
                <p:cNvPr id="138" name="Freeform 137"/>
                <p:cNvSpPr/>
                <p:nvPr/>
              </p:nvSpPr>
              <p:spPr>
                <a:xfrm rot="10800000">
                  <a:off x="5668393" y="3895411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 rot="9682188">
                  <a:off x="5377086" y="390032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 rot="11490128">
                  <a:off x="5229449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11490128">
                  <a:off x="5516336" y="3895566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 rot="11490128">
                  <a:off x="5600952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9682188">
                  <a:off x="5079429" y="390032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 rot="10800000">
                <a:off x="3313682" y="3747929"/>
                <a:ext cx="222395" cy="7614"/>
                <a:chOff x="5516336" y="3895411"/>
                <a:chExt cx="222395" cy="7614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 rot="10800000">
                  <a:off x="5668393" y="3895411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 rot="11490128">
                  <a:off x="5516336" y="3895566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 rot="11490128">
                  <a:off x="5600952" y="3897949"/>
                  <a:ext cx="70338" cy="5076"/>
                </a:xfrm>
                <a:custGeom>
                  <a:avLst/>
                  <a:gdLst>
                    <a:gd name="connsiteX0" fmla="*/ 0 w 70338"/>
                    <a:gd name="connsiteY0" fmla="*/ 0 h 5076"/>
                    <a:gd name="connsiteX1" fmla="*/ 70338 w 70338"/>
                    <a:gd name="connsiteY1" fmla="*/ 5024 h 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338" h="5076">
                      <a:moveTo>
                        <a:pt x="0" y="0"/>
                      </a:moveTo>
                      <a:cubicBezTo>
                        <a:pt x="53540" y="5949"/>
                        <a:pt x="30053" y="5024"/>
                        <a:pt x="70338" y="50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 rot="10800000">
              <a:off x="5174750" y="3745210"/>
              <a:ext cx="361645" cy="9994"/>
              <a:chOff x="5377086" y="3895411"/>
              <a:chExt cx="361645" cy="9994"/>
            </a:xfrm>
          </p:grpSpPr>
          <p:sp>
            <p:nvSpPr>
              <p:cNvPr id="115" name="Freeform 114"/>
              <p:cNvSpPr/>
              <p:nvPr/>
            </p:nvSpPr>
            <p:spPr>
              <a:xfrm rot="10800000">
                <a:off x="5668393" y="3895411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 rot="9682188">
                <a:off x="5377086" y="390032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 rot="11490128">
                <a:off x="5516336" y="3895566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 rot="11490128">
                <a:off x="5600952" y="3897949"/>
                <a:ext cx="70338" cy="5076"/>
              </a:xfrm>
              <a:custGeom>
                <a:avLst/>
                <a:gdLst>
                  <a:gd name="connsiteX0" fmla="*/ 0 w 70338"/>
                  <a:gd name="connsiteY0" fmla="*/ 0 h 5076"/>
                  <a:gd name="connsiteX1" fmla="*/ 70338 w 70338"/>
                  <a:gd name="connsiteY1" fmla="*/ 5024 h 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5076">
                    <a:moveTo>
                      <a:pt x="0" y="0"/>
                    </a:moveTo>
                    <a:cubicBezTo>
                      <a:pt x="53540" y="5949"/>
                      <a:pt x="30053" y="5024"/>
                      <a:pt x="70338" y="502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49461" y="3100496"/>
            <a:ext cx="1287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Stretching stage</a:t>
            </a:r>
            <a:endParaRPr lang="en-GB" sz="1200" b="1" dirty="0"/>
          </a:p>
        </p:txBody>
      </p:sp>
      <p:sp>
        <p:nvSpPr>
          <p:cNvPr id="151" name="Isosceles Triangle 150"/>
          <p:cNvSpPr/>
          <p:nvPr/>
        </p:nvSpPr>
        <p:spPr>
          <a:xfrm>
            <a:off x="1616623" y="2828718"/>
            <a:ext cx="720080" cy="1161000"/>
          </a:xfrm>
          <a:prstGeom prst="triangl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Isosceles Triangle 151"/>
          <p:cNvSpPr/>
          <p:nvPr/>
        </p:nvSpPr>
        <p:spPr>
          <a:xfrm rot="10800000">
            <a:off x="1617026" y="1652389"/>
            <a:ext cx="720080" cy="1161000"/>
          </a:xfrm>
          <a:prstGeom prst="triangl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3" name="Group 152"/>
          <p:cNvGrpSpPr/>
          <p:nvPr/>
        </p:nvGrpSpPr>
        <p:grpSpPr>
          <a:xfrm>
            <a:off x="3793142" y="2249606"/>
            <a:ext cx="1157498" cy="1143014"/>
            <a:chOff x="4636783" y="2987618"/>
            <a:chExt cx="1733358" cy="1524018"/>
          </a:xfrm>
        </p:grpSpPr>
        <p:grpSp>
          <p:nvGrpSpPr>
            <p:cNvPr id="156" name="Group 155"/>
            <p:cNvGrpSpPr/>
            <p:nvPr/>
          </p:nvGrpSpPr>
          <p:grpSpPr>
            <a:xfrm>
              <a:off x="4715427" y="2987618"/>
              <a:ext cx="1654714" cy="1524018"/>
              <a:chOff x="4392687" y="2987618"/>
              <a:chExt cx="1654714" cy="1524018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4392687" y="4081330"/>
                <a:ext cx="1654714" cy="43030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392687" y="2987618"/>
                <a:ext cx="1654714" cy="43030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4636783" y="4109438"/>
              <a:ext cx="120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Stretching stage</a:t>
              </a:r>
              <a:endParaRPr lang="en-GB" sz="1200" b="1" dirty="0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98813" y="2672548"/>
            <a:ext cx="1161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Polymer film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1" name="Flowchart: Magnetic Disk 160"/>
          <p:cNvSpPr/>
          <p:nvPr/>
        </p:nvSpPr>
        <p:spPr>
          <a:xfrm>
            <a:off x="1352181" y="1199431"/>
            <a:ext cx="1250212" cy="455516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Objective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2" name="Flowchart: Magnetic Disk 161"/>
          <p:cNvSpPr/>
          <p:nvPr/>
        </p:nvSpPr>
        <p:spPr>
          <a:xfrm>
            <a:off x="1594482" y="723268"/>
            <a:ext cx="720000" cy="646119"/>
          </a:xfrm>
          <a:prstGeom prst="flowChartMagneticDisk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1350023" y="1804009"/>
            <a:ext cx="12545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682535" y="161788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Polarizer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702365" y="638992"/>
            <a:ext cx="2221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chemeClr val="accent2">
                    <a:lumMod val="75000"/>
                  </a:schemeClr>
                </a:solidFill>
              </a:rPr>
              <a:t>Setup: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en-GB" sz="1400" b="1" u="sng" dirty="0" smtClean="0">
                <a:solidFill>
                  <a:schemeClr val="accent2">
                    <a:lumMod val="75000"/>
                  </a:schemeClr>
                </a:solidFill>
              </a:rPr>
              <a:t>Infrared microspectroscopy</a:t>
            </a:r>
            <a:endParaRPr lang="en-GB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7222" y="643227"/>
            <a:ext cx="4088787" cy="4104427"/>
            <a:chOff x="5097222" y="704187"/>
            <a:chExt cx="4088787" cy="4104427"/>
          </a:xfrm>
        </p:grpSpPr>
        <p:grpSp>
          <p:nvGrpSpPr>
            <p:cNvPr id="3" name="Group 2"/>
            <p:cNvGrpSpPr/>
            <p:nvPr/>
          </p:nvGrpSpPr>
          <p:grpSpPr>
            <a:xfrm>
              <a:off x="5097222" y="704187"/>
              <a:ext cx="3909618" cy="4104427"/>
              <a:chOff x="167082" y="627188"/>
              <a:chExt cx="3909618" cy="410442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67082" y="627188"/>
                <a:ext cx="3909618" cy="41044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6" name="Picture 95" descr="https://upload.wikimedia.org/wikipedia/commons/e/e0/PLA_from_lactic_acid_%26_lactid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27" t="75007"/>
              <a:stretch/>
            </p:blipFill>
            <p:spPr bwMode="auto">
              <a:xfrm>
                <a:off x="257615" y="1808223"/>
                <a:ext cx="1816419" cy="699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Rectangle 96"/>
              <p:cNvSpPr/>
              <p:nvPr/>
            </p:nvSpPr>
            <p:spPr>
              <a:xfrm>
                <a:off x="344352" y="1473872"/>
                <a:ext cx="17174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i="1" dirty="0" smtClean="0"/>
                  <a:t>Poly lactic acid (PLA)</a:t>
                </a:r>
                <a:endParaRPr lang="en-GB" sz="1400" b="1" i="1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346468" y="1473872"/>
                <a:ext cx="14809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i="1" dirty="0" smtClean="0"/>
                  <a:t>Polyethylene (PE)</a:t>
                </a:r>
                <a:endParaRPr lang="en-GB" sz="1400" b="1" i="1" dirty="0"/>
              </a:p>
            </p:txBody>
          </p:sp>
          <p:pic>
            <p:nvPicPr>
              <p:cNvPr id="99" name="Picture 7" descr="Skeletal formula of a polyethylene monom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508" y="1825649"/>
                <a:ext cx="712770" cy="684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Straight Connector 99"/>
              <p:cNvCxnSpPr/>
              <p:nvPr/>
            </p:nvCxnSpPr>
            <p:spPr>
              <a:xfrm>
                <a:off x="2135319" y="1046029"/>
                <a:ext cx="0" cy="302100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483437" y="2944531"/>
                <a:ext cx="1590598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Bioderived </a:t>
                </a:r>
              </a:p>
              <a:p>
                <a:pPr algn="ctr"/>
                <a:r>
                  <a:rPr lang="en-US" sz="1100" dirty="0" smtClean="0"/>
                  <a:t>and </a:t>
                </a:r>
                <a:r>
                  <a:rPr lang="en-US" sz="1100" dirty="0"/>
                  <a:t>biodegradable </a:t>
                </a:r>
                <a:endParaRPr lang="en-GB" sz="1100" dirty="0"/>
              </a:p>
            </p:txBody>
          </p:sp>
          <p:pic>
            <p:nvPicPr>
              <p:cNvPr id="104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8911" r="4549" b="8794"/>
              <a:stretch/>
            </p:blipFill>
            <p:spPr bwMode="auto">
              <a:xfrm>
                <a:off x="266253" y="3503208"/>
                <a:ext cx="400537" cy="51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8" t="8852" r="50000" b="8852"/>
              <a:stretch/>
            </p:blipFill>
            <p:spPr bwMode="auto">
              <a:xfrm flipH="1">
                <a:off x="264285" y="2926735"/>
                <a:ext cx="400537" cy="51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Rechteck 16"/>
              <p:cNvSpPr/>
              <p:nvPr/>
            </p:nvSpPr>
            <p:spPr>
              <a:xfrm>
                <a:off x="721561" y="3625780"/>
                <a:ext cx="111280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High </a:t>
                </a:r>
                <a:r>
                  <a:rPr lang="en-US" sz="1100" dirty="0"/>
                  <a:t>brittleness </a:t>
                </a:r>
                <a:endParaRPr lang="en-GB" sz="11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67082" y="630098"/>
                <a:ext cx="2834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Material</a:t>
                </a:r>
                <a:r>
                  <a:rPr lang="en-GB" sz="14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GB" sz="1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	      </a:t>
                </a:r>
                <a:r>
                  <a:rPr lang="en-GB" sz="14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Polymer </a:t>
                </a:r>
                <a:r>
                  <a:rPr lang="en-GB" sz="14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blend </a:t>
                </a:r>
                <a:r>
                  <a:rPr lang="en-GB" sz="14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films</a:t>
                </a:r>
                <a:endParaRPr lang="en-GB" sz="1400" b="1" u="sng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7001249" y="3589036"/>
              <a:ext cx="2184760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Fossil based and non-biodegradable</a:t>
              </a:r>
              <a:endParaRPr lang="en-US" sz="1100" dirty="0"/>
            </a:p>
          </p:txBody>
        </p:sp>
        <p:sp>
          <p:nvSpPr>
            <p:cNvPr id="106" name="Rechteck 12"/>
            <p:cNvSpPr/>
            <p:nvPr/>
          </p:nvSpPr>
          <p:spPr>
            <a:xfrm>
              <a:off x="6998691" y="3041137"/>
              <a:ext cx="206979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 smtClean="0"/>
                <a:t>Well-known </a:t>
              </a:r>
              <a:r>
                <a:rPr lang="en-GB" sz="1100" dirty="0"/>
                <a:t>commodity </a:t>
              </a:r>
              <a:r>
                <a:rPr lang="en-GB" sz="1100" dirty="0" smtClean="0"/>
                <a:t>polymer</a:t>
              </a:r>
            </a:p>
            <a:p>
              <a:r>
                <a:rPr lang="en-US" sz="1100" dirty="0"/>
                <a:t>E</a:t>
              </a:r>
              <a:r>
                <a:rPr lang="en-US" sz="1100" dirty="0" smtClean="0"/>
                <a:t>xcellent </a:t>
              </a:r>
              <a:r>
                <a:rPr lang="en-US" sz="1100" dirty="0"/>
                <a:t>mechanical properties </a:t>
              </a:r>
              <a:r>
                <a:rPr lang="en-GB" sz="1100" dirty="0" smtClean="0"/>
                <a:t> 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4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 descr="Z:\# Mess\inhouse outhouse\2017\20170311 Chris - PLA and Co\20180617\4-16 PLA-mPE - 11per streching\pics\20180617 SYNCH_15x_TR_15x15 Ap_4-16_PLA-mPE_s20 e22 streching_no pol_seco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41678" r="961" b="5698"/>
          <a:stretch/>
        </p:blipFill>
        <p:spPr bwMode="auto">
          <a:xfrm>
            <a:off x="687671" y="1141040"/>
            <a:ext cx="3348000" cy="14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3116196" y="220469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100 µm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72413" y="1132531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/>
          <p:cNvSpPr/>
          <p:nvPr/>
        </p:nvSpPr>
        <p:spPr>
          <a:xfrm>
            <a:off x="2772413" y="1308250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2760210" y="1510815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2757769" y="1698738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728483" y="1854933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2730923" y="2055058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2701637" y="2216134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713840" y="2411378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Connector 46"/>
          <p:cNvCxnSpPr/>
          <p:nvPr/>
        </p:nvCxnSpPr>
        <p:spPr>
          <a:xfrm>
            <a:off x="2918317" y="2512788"/>
            <a:ext cx="1087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7165" y="763199"/>
            <a:ext cx="15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fractured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90375" y="757132"/>
            <a:ext cx="160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not-fractured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889115" y="787262"/>
            <a:ext cx="15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fractured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62325" y="781195"/>
            <a:ext cx="160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not-fractured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865003" y="1140552"/>
            <a:ext cx="3348000" cy="1456236"/>
            <a:chOff x="4861820" y="3602494"/>
            <a:chExt cx="3348000" cy="1456236"/>
          </a:xfrm>
        </p:grpSpPr>
        <p:pic>
          <p:nvPicPr>
            <p:cNvPr id="47" name="Picture 3" descr="Z:\# Mess\inhouse outhouse\2017\20170311 Chris - PLA and Co\20180617\4-16 PLA-mPE - 11per streching\pics\20180617 SYNCH_15x_TR_15x15 Ap_4-16_PLA-mPE_s20 e22 streching_no pol_secon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" t="41678" r="961" b="5698"/>
            <a:stretch/>
          </p:blipFill>
          <p:spPr bwMode="auto">
            <a:xfrm>
              <a:off x="4861820" y="3602494"/>
              <a:ext cx="3348000" cy="145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7092466" y="4974242"/>
              <a:ext cx="10872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90345" y="4666145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100 µm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13459" y="1140354"/>
            <a:ext cx="202642" cy="1387737"/>
            <a:chOff x="5921531" y="3580490"/>
            <a:chExt cx="202642" cy="1387737"/>
          </a:xfrm>
        </p:grpSpPr>
        <p:sp>
          <p:nvSpPr>
            <p:cNvPr id="51" name="Rectangle 50"/>
            <p:cNvSpPr/>
            <p:nvPr/>
          </p:nvSpPr>
          <p:spPr>
            <a:xfrm>
              <a:off x="5945937" y="3580490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48377" y="3775733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45937" y="3941691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41055" y="4105207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58139" y="4280927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28853" y="4446884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1055" y="4600639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21531" y="4803204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C1042E35-A0C5-482A-B3C5-34C677BDE94F}" type="slidenum">
              <a:rPr lang="en-US" smtClean="0"/>
              <a:t>4</a:t>
            </a:fld>
            <a:endParaRPr lang="en-US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The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 descr="Z:\# Mess\inhouse outhouse\2017\20170311 Chris - PLA and Co\20180617\4-16 PLA-mPE - 11per streching\pics\20180617 SYNCH_15x_TR_15x15 Ap_4-16_PLA-mPE_s20 e22 streching_no pol_seco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41678" r="961" b="5698"/>
          <a:stretch/>
        </p:blipFill>
        <p:spPr bwMode="auto">
          <a:xfrm>
            <a:off x="687671" y="1141040"/>
            <a:ext cx="3348000" cy="14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3116196" y="220469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100 µm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72413" y="1132531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/>
          <p:cNvSpPr/>
          <p:nvPr/>
        </p:nvSpPr>
        <p:spPr>
          <a:xfrm>
            <a:off x="2772413" y="1308250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2760210" y="1510815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2757769" y="1698738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728483" y="1854933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2730923" y="2055058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2701637" y="2216134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713840" y="2411378"/>
            <a:ext cx="166034" cy="16502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Connector 46"/>
          <p:cNvCxnSpPr/>
          <p:nvPr/>
        </p:nvCxnSpPr>
        <p:spPr>
          <a:xfrm>
            <a:off x="2918317" y="2512788"/>
            <a:ext cx="10872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7165" y="763199"/>
            <a:ext cx="15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fractured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90375" y="757132"/>
            <a:ext cx="160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not-fractured</a:t>
            </a:r>
            <a:endParaRPr lang="en-GB" b="1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15890" y="2382253"/>
            <a:ext cx="4102458" cy="2879913"/>
            <a:chOff x="-27663" y="1725934"/>
            <a:chExt cx="5040000" cy="3538065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63" y="1725934"/>
              <a:ext cx="5040000" cy="3538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Rectangle 8"/>
            <p:cNvSpPr/>
            <p:nvPr/>
          </p:nvSpPr>
          <p:spPr>
            <a:xfrm>
              <a:off x="2638461" y="4138977"/>
              <a:ext cx="6848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C=O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756 cm</a:t>
              </a:r>
              <a:r>
                <a:rPr lang="en-US" sz="11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-1</a:t>
              </a:r>
              <a:endParaRPr lang="de-DE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Rectangle 20"/>
            <p:cNvSpPr/>
            <p:nvPr/>
          </p:nvSpPr>
          <p:spPr>
            <a:xfrm>
              <a:off x="3731486" y="4165690"/>
              <a:ext cx="6848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CH</a:t>
              </a:r>
              <a:r>
                <a:rPr lang="en-US" sz="1100" b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719 cm</a:t>
              </a:r>
              <a:r>
                <a:rPr lang="en-US" sz="11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-1</a:t>
              </a:r>
              <a:endParaRPr lang="de-DE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756036" y="2122470"/>
              <a:ext cx="0" cy="252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660232" y="2129730"/>
              <a:ext cx="0" cy="252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89115" y="787262"/>
            <a:ext cx="15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fractured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62325" y="781195"/>
            <a:ext cx="160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not-fractured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865003" y="1140552"/>
            <a:ext cx="3348000" cy="1456236"/>
            <a:chOff x="4861820" y="3602494"/>
            <a:chExt cx="3348000" cy="1456236"/>
          </a:xfrm>
        </p:grpSpPr>
        <p:pic>
          <p:nvPicPr>
            <p:cNvPr id="47" name="Picture 3" descr="Z:\# Mess\inhouse outhouse\2017\20170311 Chris - PLA and Co\20180617\4-16 PLA-mPE - 11per streching\pics\20180617 SYNCH_15x_TR_15x15 Ap_4-16_PLA-mPE_s20 e22 streching_no pol_secon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" t="41678" r="961" b="5698"/>
            <a:stretch/>
          </p:blipFill>
          <p:spPr bwMode="auto">
            <a:xfrm>
              <a:off x="4861820" y="3602494"/>
              <a:ext cx="3348000" cy="145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7092466" y="4974242"/>
              <a:ext cx="10872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90345" y="4666145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100 µm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13459" y="1140354"/>
            <a:ext cx="202642" cy="1387737"/>
            <a:chOff x="5921531" y="3580490"/>
            <a:chExt cx="202642" cy="1387737"/>
          </a:xfrm>
        </p:grpSpPr>
        <p:sp>
          <p:nvSpPr>
            <p:cNvPr id="51" name="Rectangle 50"/>
            <p:cNvSpPr/>
            <p:nvPr/>
          </p:nvSpPr>
          <p:spPr>
            <a:xfrm>
              <a:off x="5945937" y="3580490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48377" y="3775733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45937" y="3941691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41055" y="4105207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58139" y="4280927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28853" y="4446884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1055" y="4600639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21531" y="4803204"/>
              <a:ext cx="166034" cy="16502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41103" y="2371273"/>
            <a:ext cx="4102581" cy="2880000"/>
            <a:chOff x="4164845" y="1716078"/>
            <a:chExt cx="5040000" cy="3538065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845" y="1716078"/>
              <a:ext cx="5040000" cy="3538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8"/>
            <p:cNvSpPr/>
            <p:nvPr/>
          </p:nvSpPr>
          <p:spPr>
            <a:xfrm>
              <a:off x="6810411" y="4158687"/>
              <a:ext cx="68480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C=O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756 cm</a:t>
              </a:r>
              <a:r>
                <a:rPr lang="en-US" sz="11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-1</a:t>
              </a:r>
              <a:endParaRPr lang="de-DE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927986" y="2122470"/>
              <a:ext cx="0" cy="252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832182" y="2129730"/>
              <a:ext cx="0" cy="252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0"/>
            <p:cNvSpPr/>
            <p:nvPr/>
          </p:nvSpPr>
          <p:spPr>
            <a:xfrm>
              <a:off x="7923143" y="4165690"/>
              <a:ext cx="68480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CH</a:t>
              </a:r>
              <a:r>
                <a:rPr lang="en-US" sz="1100" b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719 cm</a:t>
              </a:r>
              <a:r>
                <a:rPr lang="en-US" sz="11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-1</a:t>
              </a:r>
              <a:endParaRPr lang="de-DE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C1042E35-A0C5-482A-B3C5-34C677BDE94F}" type="slidenum">
              <a:rPr lang="en-US" smtClean="0"/>
              <a:t>5</a:t>
            </a:fld>
            <a:endParaRPr lang="en-US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The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7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0" y="902465"/>
            <a:ext cx="2773386" cy="160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2"/>
          <p:cNvSpPr txBox="1"/>
          <p:nvPr/>
        </p:nvSpPr>
        <p:spPr>
          <a:xfrm>
            <a:off x="2048274" y="474965"/>
            <a:ext cx="476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Mapping and principal component analysis (PCA)</a:t>
            </a:r>
            <a:endParaRPr lang="en-GB" i="1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52226" y="834219"/>
            <a:ext cx="3048369" cy="2160000"/>
            <a:chOff x="4752226" y="354033"/>
            <a:chExt cx="3048369" cy="2160000"/>
          </a:xfrm>
        </p:grpSpPr>
        <p:pic>
          <p:nvPicPr>
            <p:cNvPr id="13" name="Grafi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23"/>
            <a:stretch/>
          </p:blipFill>
          <p:spPr>
            <a:xfrm>
              <a:off x="4752226" y="354033"/>
              <a:ext cx="3048369" cy="21600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77059" y="555180"/>
              <a:ext cx="12196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i="1" dirty="0" smtClean="0"/>
                <a:t>Average spectra</a:t>
              </a:r>
            </a:p>
            <a:p>
              <a:r>
                <a:rPr lang="en-GB" sz="1200" b="1" i="1" dirty="0" smtClean="0"/>
                <a:t>(polarized light)</a:t>
              </a:r>
              <a:endParaRPr lang="en-GB" sz="1200" b="1" i="1" dirty="0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The Results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64696" y="850883"/>
            <a:ext cx="2189746" cy="360296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39081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0" y="902465"/>
            <a:ext cx="2773386" cy="160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2"/>
          <p:cNvSpPr txBox="1"/>
          <p:nvPr/>
        </p:nvSpPr>
        <p:spPr>
          <a:xfrm>
            <a:off x="2048274" y="474965"/>
            <a:ext cx="476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Mapping and principal component analysis (PCA)</a:t>
            </a:r>
            <a:endParaRPr lang="en-GB" i="1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52226" y="834219"/>
            <a:ext cx="3048369" cy="2160000"/>
            <a:chOff x="4752226" y="354033"/>
            <a:chExt cx="3048369" cy="2160000"/>
          </a:xfrm>
        </p:grpSpPr>
        <p:pic>
          <p:nvPicPr>
            <p:cNvPr id="13" name="Grafi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23"/>
            <a:stretch/>
          </p:blipFill>
          <p:spPr>
            <a:xfrm>
              <a:off x="4752226" y="354033"/>
              <a:ext cx="3048369" cy="21600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77059" y="555180"/>
              <a:ext cx="12196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i="1" dirty="0" smtClean="0"/>
                <a:t>Average spectra</a:t>
              </a:r>
            </a:p>
            <a:p>
              <a:r>
                <a:rPr lang="en-GB" sz="1200" b="1" i="1" dirty="0" smtClean="0"/>
                <a:t>(polarized light)</a:t>
              </a:r>
              <a:endParaRPr lang="en-GB" sz="1200" b="1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9570" y="2736907"/>
            <a:ext cx="2935966" cy="2160000"/>
            <a:chOff x="795450" y="2562839"/>
            <a:chExt cx="2935966" cy="2160000"/>
          </a:xfrm>
        </p:grpSpPr>
        <p:pic>
          <p:nvPicPr>
            <p:cNvPr id="15" name="Grafi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6" r="12676" b="5811"/>
            <a:stretch/>
          </p:blipFill>
          <p:spPr>
            <a:xfrm>
              <a:off x="795450" y="2562839"/>
              <a:ext cx="2437408" cy="21600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1214663" y="2911558"/>
              <a:ext cx="1310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i="1" dirty="0" smtClean="0"/>
                <a:t>PCA – Scores plot</a:t>
              </a:r>
              <a:endParaRPr lang="en-GB" sz="1200" b="1" i="1" dirty="0"/>
            </a:p>
          </p:txBody>
        </p:sp>
        <p:pic>
          <p:nvPicPr>
            <p:cNvPr id="21" name="Grafik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11" b="61126"/>
            <a:stretch/>
          </p:blipFill>
          <p:spPr>
            <a:xfrm>
              <a:off x="3212388" y="2714829"/>
              <a:ext cx="519028" cy="1128133"/>
            </a:xfrm>
            <a:prstGeom prst="rect">
              <a:avLst/>
            </a:prstGeom>
          </p:spPr>
        </p:pic>
      </p:grpSp>
      <p:sp>
        <p:nvSpPr>
          <p:cNvPr id="25" name="Title 1"/>
          <p:cNvSpPr txBox="1">
            <a:spLocks/>
          </p:cNvSpPr>
          <p:nvPr/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The Results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64696" y="850883"/>
            <a:ext cx="2189746" cy="360296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9750" y="952500"/>
            <a:ext cx="190500" cy="163829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883400" y="952500"/>
            <a:ext cx="190500" cy="163829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10" y="2994219"/>
            <a:ext cx="2628000" cy="20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z="900" smtClean="0"/>
              <a:t>8</a:t>
            </a:fld>
            <a:endParaRPr lang="es-ES" sz="900"/>
          </a:p>
        </p:txBody>
      </p:sp>
      <p:sp>
        <p:nvSpPr>
          <p:cNvPr id="5" name="TextBox 4"/>
          <p:cNvSpPr txBox="1"/>
          <p:nvPr/>
        </p:nvSpPr>
        <p:spPr>
          <a:xfrm>
            <a:off x="1333899" y="334077"/>
            <a:ext cx="6141321" cy="29036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Optimum sample characteristics: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Infrared transparent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(holder) for transmission measurements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0.2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20.0 µm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of orientation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by a tuneable parameter (e.g. tensile force, temperature, voltage, light, humidity,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457200" indent="-457200">
              <a:buFontTx/>
              <a:buChar char="-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5 µm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time per spectra is around 10 seconds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58" y="43836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Kreuzer - MIRAS</a:t>
            </a:r>
            <a:endParaRPr lang="en-GB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7706</TotalTime>
  <Words>245</Words>
  <Application>Microsoft Office PowerPoint</Application>
  <PresentationFormat>On-screen Show (16:9)</PresentationFormat>
  <Paragraphs>97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Martin Kreuzer</cp:lastModifiedBy>
  <cp:revision>189</cp:revision>
  <dcterms:created xsi:type="dcterms:W3CDTF">2015-04-21T23:16:41Z</dcterms:created>
  <dcterms:modified xsi:type="dcterms:W3CDTF">2020-02-24T08:13:51Z</dcterms:modified>
</cp:coreProperties>
</file>