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425" r:id="rId3"/>
    <p:sldId id="426" r:id="rId4"/>
    <p:sldId id="408" r:id="rId5"/>
    <p:sldId id="482" r:id="rId6"/>
    <p:sldId id="431" r:id="rId7"/>
    <p:sldId id="423" r:id="rId8"/>
    <p:sldId id="404" r:id="rId9"/>
    <p:sldId id="472" r:id="rId10"/>
    <p:sldId id="411" r:id="rId11"/>
    <p:sldId id="402"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3D7"/>
    <a:srgbClr val="CCCCFF"/>
    <a:srgbClr val="CCE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82312" autoAdjust="0"/>
  </p:normalViewPr>
  <p:slideViewPr>
    <p:cSldViewPr snapToGrid="0">
      <p:cViewPr varScale="1">
        <p:scale>
          <a:sx n="106" d="100"/>
          <a:sy n="106" d="100"/>
        </p:scale>
        <p:origin x="1038" y="6"/>
      </p:cViewPr>
      <p:guideLst>
        <p:guide orient="horz" pos="2160"/>
        <p:guide pos="384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140E9C9A-1750-4085-8A3E-654E01E5F855}" type="datetimeFigureOut">
              <a:rPr lang="en-US" smtClean="0"/>
              <a:t>2/24/2020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DFC880EA-10D1-4EE8-961C-3BF3CB420894}" type="slidenum">
              <a:rPr lang="en-US" smtClean="0"/>
              <a:t>‹#›</a:t>
            </a:fld>
            <a:endParaRPr lang="en-US"/>
          </a:p>
        </p:txBody>
      </p:sp>
    </p:spTree>
    <p:extLst>
      <p:ext uri="{BB962C8B-B14F-4D97-AF65-F5344CB8AC3E}">
        <p14:creationId xmlns:p14="http://schemas.microsoft.com/office/powerpoint/2010/main" val="3923816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A897BFE9-EB16-448E-881C-D956FE16A705}" type="datetimeFigureOut">
              <a:rPr lang="en-GB" smtClean="0"/>
              <a:t>24/02/2020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BBAED2EC-6EF4-4A49-B54D-66AC9E2CFF74}" type="slidenum">
              <a:rPr lang="en-GB" smtClean="0"/>
              <a:t>‹#›</a:t>
            </a:fld>
            <a:endParaRPr lang="en-GB"/>
          </a:p>
        </p:txBody>
      </p:sp>
    </p:spTree>
    <p:extLst>
      <p:ext uri="{BB962C8B-B14F-4D97-AF65-F5344CB8AC3E}">
        <p14:creationId xmlns:p14="http://schemas.microsoft.com/office/powerpoint/2010/main" val="287568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ED2EC-6EF4-4A49-B54D-66AC9E2CFF74}" type="slidenum">
              <a:rPr lang="en-GB" smtClean="0"/>
              <a:t>1</a:t>
            </a:fld>
            <a:endParaRPr lang="en-GB"/>
          </a:p>
        </p:txBody>
      </p:sp>
    </p:spTree>
    <p:extLst>
      <p:ext uri="{BB962C8B-B14F-4D97-AF65-F5344CB8AC3E}">
        <p14:creationId xmlns:p14="http://schemas.microsoft.com/office/powerpoint/2010/main" val="326213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8E89A-DF5E-4A0A-A659-3C6395E4AAD5}" type="slidenum">
              <a:rPr lang="en-US" smtClean="0"/>
              <a:t>10</a:t>
            </a:fld>
            <a:endParaRPr lang="en-US"/>
          </a:p>
        </p:txBody>
      </p:sp>
    </p:spTree>
    <p:extLst>
      <p:ext uri="{BB962C8B-B14F-4D97-AF65-F5344CB8AC3E}">
        <p14:creationId xmlns:p14="http://schemas.microsoft.com/office/powerpoint/2010/main" val="231696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8E89A-DF5E-4A0A-A659-3C6395E4AAD5}" type="slidenum">
              <a:rPr lang="en-US" smtClean="0"/>
              <a:t>11</a:t>
            </a:fld>
            <a:endParaRPr lang="en-US"/>
          </a:p>
        </p:txBody>
      </p:sp>
    </p:spTree>
    <p:extLst>
      <p:ext uri="{BB962C8B-B14F-4D97-AF65-F5344CB8AC3E}">
        <p14:creationId xmlns:p14="http://schemas.microsoft.com/office/powerpoint/2010/main" val="111439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D2EC-6EF4-4A49-B54D-66AC9E2CFF74}" type="slidenum">
              <a:rPr lang="en-GB" smtClean="0"/>
              <a:t>2</a:t>
            </a:fld>
            <a:endParaRPr lang="en-GB"/>
          </a:p>
        </p:txBody>
      </p:sp>
    </p:spTree>
    <p:extLst>
      <p:ext uri="{BB962C8B-B14F-4D97-AF65-F5344CB8AC3E}">
        <p14:creationId xmlns:p14="http://schemas.microsoft.com/office/powerpoint/2010/main" val="213681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ED2EC-6EF4-4A49-B54D-66AC9E2CFF74}" type="slidenum">
              <a:rPr lang="en-GB" smtClean="0"/>
              <a:t>3</a:t>
            </a:fld>
            <a:endParaRPr lang="en-GB"/>
          </a:p>
        </p:txBody>
      </p:sp>
    </p:spTree>
    <p:extLst>
      <p:ext uri="{BB962C8B-B14F-4D97-AF65-F5344CB8AC3E}">
        <p14:creationId xmlns:p14="http://schemas.microsoft.com/office/powerpoint/2010/main" val="192711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8E89A-DF5E-4A0A-A659-3C6395E4AAD5}" type="slidenum">
              <a:rPr lang="en-US" smtClean="0"/>
              <a:t>4</a:t>
            </a:fld>
            <a:endParaRPr lang="en-US"/>
          </a:p>
        </p:txBody>
      </p:sp>
    </p:spTree>
    <p:extLst>
      <p:ext uri="{BB962C8B-B14F-4D97-AF65-F5344CB8AC3E}">
        <p14:creationId xmlns:p14="http://schemas.microsoft.com/office/powerpoint/2010/main" val="426920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ED2EC-6EF4-4A49-B54D-66AC9E2CFF74}" type="slidenum">
              <a:rPr lang="en-GB" smtClean="0"/>
              <a:t>5</a:t>
            </a:fld>
            <a:endParaRPr lang="en-GB"/>
          </a:p>
        </p:txBody>
      </p:sp>
    </p:spTree>
    <p:extLst>
      <p:ext uri="{BB962C8B-B14F-4D97-AF65-F5344CB8AC3E}">
        <p14:creationId xmlns:p14="http://schemas.microsoft.com/office/powerpoint/2010/main" val="145019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31774">
              <a:defRPr/>
            </a:pPr>
            <a:r>
              <a:rPr lang="en-US" dirty="0"/>
              <a:t>Although considerable technological progress has been made to promote biomedical applications of this powerful analytical technique, most clinical laboratory analyses are based on spectroscopic measurements in the visible or ultraviolet (UV) spectrum and the potential role of FTIR spectroscopy still remains unexplored. </a:t>
            </a:r>
          </a:p>
          <a:p>
            <a:endParaRPr lang="en-US" dirty="0"/>
          </a:p>
        </p:txBody>
      </p:sp>
      <p:sp>
        <p:nvSpPr>
          <p:cNvPr id="4" name="Slide Number Placeholder 3"/>
          <p:cNvSpPr>
            <a:spLocks noGrp="1"/>
          </p:cNvSpPr>
          <p:nvPr>
            <p:ph type="sldNum" sz="quarter" idx="10"/>
          </p:nvPr>
        </p:nvSpPr>
        <p:spPr/>
        <p:txBody>
          <a:bodyPr/>
          <a:lstStyle/>
          <a:p>
            <a:fld id="{1B68E89A-DF5E-4A0A-A659-3C6395E4AAD5}" type="slidenum">
              <a:rPr lang="en-US" smtClean="0"/>
              <a:t>6</a:t>
            </a:fld>
            <a:endParaRPr lang="en-US"/>
          </a:p>
        </p:txBody>
      </p:sp>
    </p:spTree>
    <p:extLst>
      <p:ext uri="{BB962C8B-B14F-4D97-AF65-F5344CB8AC3E}">
        <p14:creationId xmlns:p14="http://schemas.microsoft.com/office/powerpoint/2010/main" val="68487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D2EC-6EF4-4A49-B54D-66AC9E2CFF74}" type="slidenum">
              <a:rPr lang="en-GB" smtClean="0"/>
              <a:t>7</a:t>
            </a:fld>
            <a:endParaRPr lang="en-GB"/>
          </a:p>
        </p:txBody>
      </p:sp>
    </p:spTree>
    <p:extLst>
      <p:ext uri="{BB962C8B-B14F-4D97-AF65-F5344CB8AC3E}">
        <p14:creationId xmlns:p14="http://schemas.microsoft.com/office/powerpoint/2010/main" val="124163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31723">
              <a:defRPr/>
            </a:pPr>
            <a:r>
              <a:rPr lang="en-US" dirty="0"/>
              <a:t>This model overexpresses human mutated SOD1, which is known to increase the susceptibility of the SOD1 protein to form insoluble intracellular aggregates. </a:t>
            </a:r>
          </a:p>
          <a:p>
            <a:pPr defTabSz="931723">
              <a:defRPr/>
            </a:pPr>
            <a:endParaRPr lang="en-US" dirty="0"/>
          </a:p>
        </p:txBody>
      </p:sp>
      <p:sp>
        <p:nvSpPr>
          <p:cNvPr id="4" name="Slide Number Placeholder 3"/>
          <p:cNvSpPr>
            <a:spLocks noGrp="1"/>
          </p:cNvSpPr>
          <p:nvPr>
            <p:ph type="sldNum" sz="quarter" idx="10"/>
          </p:nvPr>
        </p:nvSpPr>
        <p:spPr/>
        <p:txBody>
          <a:bodyPr/>
          <a:lstStyle/>
          <a:p>
            <a:fld id="{1B68E89A-DF5E-4A0A-A659-3C6395E4AAD5}" type="slidenum">
              <a:rPr lang="en-US" smtClean="0"/>
              <a:t>8</a:t>
            </a:fld>
            <a:endParaRPr lang="en-US"/>
          </a:p>
        </p:txBody>
      </p:sp>
    </p:spTree>
    <p:extLst>
      <p:ext uri="{BB962C8B-B14F-4D97-AF65-F5344CB8AC3E}">
        <p14:creationId xmlns:p14="http://schemas.microsoft.com/office/powerpoint/2010/main" val="172422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Nanoparticles present unique properties and offer very promising possibilities in </a:t>
            </a:r>
          </a:p>
          <a:p>
            <a:r>
              <a:rPr lang="en-US" sz="1200" kern="1200" dirty="0" smtClean="0">
                <a:solidFill>
                  <a:schemeClr val="tx1"/>
                </a:solidFill>
                <a:effectLst/>
                <a:latin typeface="+mn-lt"/>
                <a:ea typeface="+mn-ea"/>
                <a:cs typeface="+mn-cs"/>
              </a:rPr>
              <a:t>medicine but their use must be safe and tested. </a:t>
            </a:r>
          </a:p>
          <a:p>
            <a:r>
              <a:rPr lang="en-US" sz="1200" kern="1200" dirty="0" smtClean="0">
                <a:solidFill>
                  <a:schemeClr val="tx1"/>
                </a:solidFill>
                <a:effectLst/>
                <a:latin typeface="+mn-lt"/>
                <a:ea typeface="+mn-ea"/>
                <a:cs typeface="+mn-cs"/>
              </a:rPr>
              <a:t>Caenorhabditis </a:t>
            </a:r>
            <a:r>
              <a:rPr lang="en-US" sz="1200" kern="1200" dirty="0" err="1" smtClean="0">
                <a:solidFill>
                  <a:schemeClr val="tx1"/>
                </a:solidFill>
                <a:effectLst/>
                <a:latin typeface="+mn-lt"/>
                <a:ea typeface="+mn-ea"/>
                <a:cs typeface="+mn-cs"/>
              </a:rPr>
              <a:t>elegans</a:t>
            </a:r>
            <a:r>
              <a:rPr lang="en-US" sz="1200" kern="1200" dirty="0" smtClean="0">
                <a:solidFill>
                  <a:schemeClr val="tx1"/>
                </a:solidFill>
                <a:effectLst/>
                <a:latin typeface="+mn-lt"/>
                <a:ea typeface="+mn-ea"/>
                <a:cs typeface="+mn-cs"/>
              </a:rPr>
              <a:t> (C. </a:t>
            </a:r>
            <a:r>
              <a:rPr lang="en-US" sz="1200" kern="1200" dirty="0" err="1" smtClean="0">
                <a:solidFill>
                  <a:schemeClr val="tx1"/>
                </a:solidFill>
                <a:effectLst/>
                <a:latin typeface="+mn-lt"/>
                <a:ea typeface="+mn-ea"/>
                <a:cs typeface="+mn-cs"/>
              </a:rPr>
              <a:t>elegans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are 1-mm-long nematodes used as a model organism for genetic studies, given that </a:t>
            </a:r>
          </a:p>
          <a:p>
            <a:r>
              <a:rPr lang="en-US" sz="1200" kern="1200" dirty="0" smtClean="0">
                <a:solidFill>
                  <a:schemeClr val="tx1"/>
                </a:solidFill>
                <a:effectLst/>
                <a:latin typeface="+mn-lt"/>
                <a:ea typeface="+mn-ea"/>
                <a:cs typeface="+mn-cs"/>
              </a:rPr>
              <a:t>they have its whole genome sequenced. The advantageous characteristics of this worm, </a:t>
            </a:r>
          </a:p>
          <a:p>
            <a:r>
              <a:rPr lang="en-US" sz="1200" kern="1200" dirty="0" smtClean="0">
                <a:solidFill>
                  <a:schemeClr val="tx1"/>
                </a:solidFill>
                <a:effectLst/>
                <a:latin typeface="+mn-lt"/>
                <a:ea typeface="+mn-ea"/>
                <a:cs typeface="+mn-cs"/>
              </a:rPr>
              <a:t>such as its transparency, short life cycle (4-5 days), short life (2-3 weeks), ease of </a:t>
            </a:r>
          </a:p>
          <a:p>
            <a:r>
              <a:rPr lang="en-US" sz="1200" kern="1200" dirty="0" smtClean="0">
                <a:solidFill>
                  <a:schemeClr val="tx1"/>
                </a:solidFill>
                <a:effectLst/>
                <a:latin typeface="+mn-lt"/>
                <a:ea typeface="+mn-ea"/>
                <a:cs typeface="+mn-cs"/>
              </a:rPr>
              <a:t>operation and low cost of maintenance, among others, have been used by the authors </a:t>
            </a:r>
          </a:p>
          <a:p>
            <a:r>
              <a:rPr lang="en-US" sz="1200" kern="1200" dirty="0" smtClean="0">
                <a:solidFill>
                  <a:schemeClr val="tx1"/>
                </a:solidFill>
                <a:effectLst/>
                <a:latin typeface="+mn-lt"/>
                <a:ea typeface="+mn-ea"/>
                <a:cs typeface="+mn-cs"/>
              </a:rPr>
              <a:t>to evaluate the use of nanoparticles for applications in medicine. </a:t>
            </a:r>
          </a:p>
          <a:p>
            <a:r>
              <a:rPr lang="en-US" sz="1200" kern="1200" dirty="0" smtClean="0">
                <a:solidFill>
                  <a:schemeClr val="tx1"/>
                </a:solidFill>
                <a:effectLst/>
                <a:latin typeface="+mn-lt"/>
                <a:ea typeface="+mn-ea"/>
                <a:cs typeface="+mn-cs"/>
              </a:rPr>
              <a:t>it is possible to understand and predict their behavior, </a:t>
            </a:r>
          </a:p>
          <a:p>
            <a:r>
              <a:rPr lang="en-US" sz="1200" kern="1200" dirty="0" smtClean="0">
                <a:solidFill>
                  <a:schemeClr val="tx1"/>
                </a:solidFill>
                <a:effectLst/>
                <a:latin typeface="+mn-lt"/>
                <a:ea typeface="+mn-ea"/>
                <a:cs typeface="+mn-cs"/>
              </a:rPr>
              <a:t>and optimize their design to achieve low toxicity and </a:t>
            </a:r>
          </a:p>
          <a:p>
            <a:r>
              <a:rPr lang="en-US" sz="1200" kern="1200" dirty="0" smtClean="0">
                <a:solidFill>
                  <a:schemeClr val="tx1"/>
                </a:solidFill>
                <a:effectLst/>
                <a:latin typeface="+mn-lt"/>
                <a:ea typeface="+mn-ea"/>
                <a:cs typeface="+mn-cs"/>
              </a:rPr>
              <a:t>safer nanomaterials for humans.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AED2EC-6EF4-4A49-B54D-66AC9E2CFF74}" type="slidenum">
              <a:rPr lang="en-GB" smtClean="0"/>
              <a:t>9</a:t>
            </a:fld>
            <a:endParaRPr lang="en-GB"/>
          </a:p>
        </p:txBody>
      </p:sp>
    </p:spTree>
    <p:extLst>
      <p:ext uri="{BB962C8B-B14F-4D97-AF65-F5344CB8AC3E}">
        <p14:creationId xmlns:p14="http://schemas.microsoft.com/office/powerpoint/2010/main" val="324689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135055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134082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57057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460A97C-6094-44F3-9AD2-0A11796E8BE7}" type="datetimeFigureOut">
              <a:rPr lang="en-US" smtClean="0"/>
              <a:pPr/>
              <a:t>2/24/2020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pPr/>
              <a:t>‹#›</a:t>
            </a:fld>
            <a:endParaRPr lang="en-GB"/>
          </a:p>
        </p:txBody>
      </p:sp>
    </p:spTree>
    <p:extLst>
      <p:ext uri="{BB962C8B-B14F-4D97-AF65-F5344CB8AC3E}">
        <p14:creationId xmlns:p14="http://schemas.microsoft.com/office/powerpoint/2010/main" val="85704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4"/>
          <p:cNvSpPr txBox="1"/>
          <p:nvPr userDrawn="1"/>
        </p:nvSpPr>
        <p:spPr>
          <a:xfrm>
            <a:off x="479376" y="1196752"/>
            <a:ext cx="11233248" cy="5256584"/>
          </a:xfrm>
          <a:prstGeom prst="rect">
            <a:avLst/>
          </a:prstGeom>
          <a:solidFill>
            <a:schemeClr val="bg1">
              <a:alpha val="92000"/>
            </a:schemeClr>
          </a:solidFill>
          <a:effectLst>
            <a:glow rad="139700">
              <a:srgbClr val="01375B">
                <a:alpha val="40000"/>
              </a:srgbClr>
            </a:glow>
          </a:effectLst>
        </p:spPr>
        <p:txBody>
          <a:bodyPr wrap="square" lIns="252000" tIns="216000" rIns="252000" rtlCol="0">
            <a:noAutofit/>
          </a:bodyPr>
          <a:lstStyle/>
          <a:p>
            <a:endParaRPr lang="en-GB" sz="1800" dirty="0" smtClean="0">
              <a:solidFill>
                <a:srgbClr val="01375B"/>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C1042E35-A0C5-482A-B3C5-34C677BDE94F}" type="slidenum">
              <a:rPr lang="en-US" smtClean="0"/>
              <a:t>‹#›</a:t>
            </a:fld>
            <a:endParaRPr lang="en-US"/>
          </a:p>
        </p:txBody>
      </p:sp>
      <p:sp>
        <p:nvSpPr>
          <p:cNvPr id="7" name="Rechteck 6"/>
          <p:cNvSpPr/>
          <p:nvPr userDrawn="1"/>
        </p:nvSpPr>
        <p:spPr>
          <a:xfrm>
            <a:off x="1927760" y="1572778"/>
            <a:ext cx="8336480" cy="3970318"/>
          </a:xfrm>
          <a:prstGeom prst="rect">
            <a:avLst/>
          </a:prstGeom>
        </p:spPr>
        <p:txBody>
          <a:bodyPr wrap="square">
            <a:spAutoFit/>
          </a:bodyPr>
          <a:lstStyle/>
          <a:p>
            <a:pPr marL="342900" indent="-342900">
              <a:buAutoNum type="arabicPeriod"/>
            </a:pPr>
            <a:r>
              <a:rPr lang="en-GB" sz="1800" dirty="0" smtClean="0"/>
              <a:t>General introduction to infrared spectroscopy</a:t>
            </a:r>
          </a:p>
          <a:p>
            <a:pPr marL="342900" indent="-342900">
              <a:buAutoNum type="arabicPeriod"/>
            </a:pPr>
            <a:endParaRPr lang="en-GB" sz="1800" dirty="0" smtClean="0"/>
          </a:p>
          <a:p>
            <a:pPr marL="342900" indent="-342900">
              <a:buAutoNum type="arabicPeriod"/>
            </a:pPr>
            <a:r>
              <a:rPr lang="en-GB" sz="1800" dirty="0" smtClean="0"/>
              <a:t>Infrared microspectroscopy at MIRAS</a:t>
            </a:r>
          </a:p>
          <a:p>
            <a:pPr marL="342900" indent="-342900">
              <a:buAutoNum type="arabicPeriod"/>
            </a:pPr>
            <a:endParaRPr lang="en-GB" sz="1800" dirty="0" smtClean="0"/>
          </a:p>
          <a:p>
            <a:pPr marL="342900" indent="-342900">
              <a:buAutoNum type="arabicPeriod"/>
            </a:pPr>
            <a:r>
              <a:rPr lang="en-GB" sz="1800" dirty="0" smtClean="0"/>
              <a:t>Examples</a:t>
            </a:r>
          </a:p>
          <a:p>
            <a:pPr marL="342900" indent="-342900">
              <a:buAutoNum type="arabicPeriod"/>
            </a:pPr>
            <a:endParaRPr lang="en-GB" sz="1800" dirty="0" smtClean="0"/>
          </a:p>
          <a:p>
            <a:pPr marL="800100" lvl="1" indent="-342900">
              <a:buFont typeface="Wingdings" pitchFamily="2" charset="2"/>
              <a:buChar char="Ø"/>
            </a:pPr>
            <a:r>
              <a:rPr lang="en-GB" sz="1800" dirty="0" smtClean="0"/>
              <a:t>Cultural heritage – paintings</a:t>
            </a:r>
          </a:p>
          <a:p>
            <a:pPr marL="800100" lvl="1" indent="-342900">
              <a:buFont typeface="Wingdings" pitchFamily="2" charset="2"/>
              <a:buChar char="Ø"/>
            </a:pPr>
            <a:r>
              <a:rPr lang="en-GB" sz="1800" dirty="0" smtClean="0"/>
              <a:t>Biological cell</a:t>
            </a:r>
          </a:p>
          <a:p>
            <a:pPr marL="800100" lvl="1" indent="-342900">
              <a:buFont typeface="Wingdings" pitchFamily="2" charset="2"/>
              <a:buChar char="Ø"/>
            </a:pPr>
            <a:r>
              <a:rPr lang="en-GB" sz="1800" dirty="0" smtClean="0"/>
              <a:t>Drug delivery in dermatology</a:t>
            </a:r>
          </a:p>
          <a:p>
            <a:pPr marL="800100" lvl="1" indent="-342900">
              <a:buFont typeface="Wingdings" pitchFamily="2" charset="2"/>
              <a:buChar char="Ø"/>
            </a:pPr>
            <a:r>
              <a:rPr lang="en-GB" sz="1800" dirty="0" smtClean="0"/>
              <a:t>Polymer formation</a:t>
            </a:r>
          </a:p>
          <a:p>
            <a:pPr marL="342900" indent="-342900">
              <a:buAutoNum type="arabicPeriod"/>
            </a:pPr>
            <a:endParaRPr lang="en-GB" sz="1800" dirty="0" smtClean="0"/>
          </a:p>
          <a:p>
            <a:pPr marL="342900" indent="-342900">
              <a:buAutoNum type="arabicPeriod"/>
            </a:pPr>
            <a:r>
              <a:rPr lang="en-GB" sz="1800" dirty="0" smtClean="0"/>
              <a:t>MIRAS sample environment and measurement geometries</a:t>
            </a:r>
          </a:p>
          <a:p>
            <a:pPr marL="342900" indent="-342900">
              <a:buAutoNum type="arabicPeriod"/>
            </a:pPr>
            <a:endParaRPr lang="en-GB" sz="1800" dirty="0" smtClean="0"/>
          </a:p>
          <a:p>
            <a:pPr marL="342900" indent="-342900">
              <a:buAutoNum type="arabicPeriod"/>
            </a:pPr>
            <a:endParaRPr lang="en-GB" sz="1800" dirty="0"/>
          </a:p>
        </p:txBody>
      </p:sp>
      <p:sp>
        <p:nvSpPr>
          <p:cNvPr id="9" name="Textfeld 8"/>
          <p:cNvSpPr txBox="1"/>
          <p:nvPr userDrawn="1"/>
        </p:nvSpPr>
        <p:spPr>
          <a:xfrm>
            <a:off x="479377" y="444726"/>
            <a:ext cx="878767" cy="369332"/>
          </a:xfrm>
          <a:prstGeom prst="rect">
            <a:avLst/>
          </a:prstGeom>
          <a:noFill/>
        </p:spPr>
        <p:txBody>
          <a:bodyPr wrap="none" rtlCol="0">
            <a:spAutoFit/>
          </a:bodyPr>
          <a:lstStyle/>
          <a:p>
            <a:r>
              <a:rPr lang="de-DE" sz="1800" dirty="0" smtClean="0"/>
              <a:t>Outline</a:t>
            </a:r>
            <a:endParaRPr lang="en-GB" sz="1800" dirty="0"/>
          </a:p>
        </p:txBody>
      </p:sp>
    </p:spTree>
    <p:extLst>
      <p:ext uri="{BB962C8B-B14F-4D97-AF65-F5344CB8AC3E}">
        <p14:creationId xmlns:p14="http://schemas.microsoft.com/office/powerpoint/2010/main" val="135728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346533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358906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218826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88263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042E35-A0C5-482A-B3C5-34C677BDE94F}" type="slidenum">
              <a:rPr lang="en-US" smtClean="0"/>
              <a:t>‹#›</a:t>
            </a:fld>
            <a:endParaRPr lang="en-US"/>
          </a:p>
        </p:txBody>
      </p:sp>
      <p:sp>
        <p:nvSpPr>
          <p:cNvPr id="5" name="TextBox 4"/>
          <p:cNvSpPr txBox="1"/>
          <p:nvPr userDrawn="1"/>
        </p:nvSpPr>
        <p:spPr>
          <a:xfrm>
            <a:off x="479376" y="1196752"/>
            <a:ext cx="11233248" cy="5256584"/>
          </a:xfrm>
          <a:prstGeom prst="rect">
            <a:avLst/>
          </a:prstGeom>
          <a:solidFill>
            <a:schemeClr val="bg1">
              <a:alpha val="92000"/>
            </a:schemeClr>
          </a:solidFill>
          <a:effectLst>
            <a:glow rad="139700">
              <a:srgbClr val="01375B">
                <a:alpha val="40000"/>
              </a:srgbClr>
            </a:glow>
          </a:effectLst>
        </p:spPr>
        <p:txBody>
          <a:bodyPr wrap="square" lIns="252000" tIns="216000" rIns="252000" rtlCol="0">
            <a:noAutofit/>
          </a:bodyPr>
          <a:lstStyle/>
          <a:p>
            <a:endParaRPr lang="en-GB" sz="1800" dirty="0" smtClean="0">
              <a:solidFill>
                <a:srgbClr val="01375B"/>
              </a:solidFill>
              <a:latin typeface="Arial" pitchFamily="34" charset="0"/>
              <a:cs typeface="Arial" pitchFamily="34" charset="0"/>
            </a:endParaRPr>
          </a:p>
        </p:txBody>
      </p:sp>
    </p:spTree>
    <p:extLst>
      <p:ext uri="{BB962C8B-B14F-4D97-AF65-F5344CB8AC3E}">
        <p14:creationId xmlns:p14="http://schemas.microsoft.com/office/powerpoint/2010/main" val="167370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127822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5935AEE-249A-456E-9C88-62E3B5AE4616}" type="datetimeFigureOut">
              <a:rPr lang="en-US" smtClean="0"/>
              <a:t>2/24/2020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042E35-A0C5-482A-B3C5-34C677BDE94F}" type="slidenum">
              <a:rPr lang="en-US" smtClean="0"/>
              <a:t>‹#›</a:t>
            </a:fld>
            <a:endParaRPr lang="en-US"/>
          </a:p>
        </p:txBody>
      </p:sp>
    </p:spTree>
    <p:extLst>
      <p:ext uri="{BB962C8B-B14F-4D97-AF65-F5344CB8AC3E}">
        <p14:creationId xmlns:p14="http://schemas.microsoft.com/office/powerpoint/2010/main" val="313868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42E35-A0C5-482A-B3C5-34C677BDE94F}" type="slidenum">
              <a:rPr lang="en-US" smtClean="0"/>
              <a:t>‹#›</a:t>
            </a:fld>
            <a:endParaRPr lang="en-US"/>
          </a:p>
        </p:txBody>
      </p:sp>
    </p:spTree>
    <p:extLst>
      <p:ext uri="{BB962C8B-B14F-4D97-AF65-F5344CB8AC3E}">
        <p14:creationId xmlns:p14="http://schemas.microsoft.com/office/powerpoint/2010/main" val="106327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tif"/></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9" descr="https://lh5.googleusercontent.com/JHrThEEFrHz1x_lhi1VHDoZRpshU5pa52oQpXB6G3Q=w291-h218-p-no"/>
          <p:cNvPicPr>
            <a:picLocks noChangeAspect="1" noChangeArrowheads="1"/>
          </p:cNvPicPr>
          <p:nvPr/>
        </p:nvPicPr>
        <p:blipFill rotWithShape="1">
          <a:blip r:embed="rId3">
            <a:extLst>
              <a:ext uri="{28A0092B-C50C-407E-A947-70E740481C1C}">
                <a14:useLocalDpi xmlns:a14="http://schemas.microsoft.com/office/drawing/2010/main" val="0"/>
              </a:ext>
            </a:extLst>
          </a:blip>
          <a:srcRect t="6151" b="9598"/>
          <a:stretch/>
        </p:blipFill>
        <p:spPr bwMode="auto">
          <a:xfrm>
            <a:off x="1524000" y="4049905"/>
            <a:ext cx="3462040" cy="218509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ildergebnis für karl klammer glühbirn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
            <a:ext cx="8609013"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53957" y="1271886"/>
            <a:ext cx="9178547" cy="2431435"/>
          </a:xfrm>
          <a:prstGeom prst="rect">
            <a:avLst/>
          </a:prstGeom>
        </p:spPr>
        <p:txBody>
          <a:bodyPr wrap="square">
            <a:spAutoFit/>
          </a:bodyPr>
          <a:lstStyle/>
          <a:p>
            <a:pPr algn="ctr"/>
            <a:r>
              <a:rPr lang="en-US" sz="3800" b="1" dirty="0"/>
              <a:t>Synchrotron </a:t>
            </a:r>
            <a:r>
              <a:rPr lang="en-US" sz="3800" b="1" dirty="0" smtClean="0"/>
              <a:t>light - </a:t>
            </a:r>
            <a:r>
              <a:rPr lang="en-US" sz="3800" b="1" dirty="0"/>
              <a:t>based </a:t>
            </a:r>
          </a:p>
          <a:p>
            <a:pPr algn="ctr"/>
            <a:r>
              <a:rPr lang="en-US" sz="3800" b="1" dirty="0"/>
              <a:t>infrared </a:t>
            </a:r>
            <a:r>
              <a:rPr lang="en-US" sz="3800" b="1" dirty="0" smtClean="0"/>
              <a:t>micro-</a:t>
            </a:r>
            <a:r>
              <a:rPr lang="en-US" sz="3800" b="1" dirty="0" err="1" smtClean="0"/>
              <a:t>spectro</a:t>
            </a:r>
            <a:r>
              <a:rPr lang="en-US" sz="3800" b="1" dirty="0" smtClean="0"/>
              <a:t> </a:t>
            </a:r>
            <a:r>
              <a:rPr lang="en-US" sz="3800" b="1" dirty="0"/>
              <a:t>(</a:t>
            </a:r>
            <a:r>
              <a:rPr lang="en-US" sz="3800" b="1" dirty="0" smtClean="0"/>
              <a:t>FTIR)</a:t>
            </a:r>
          </a:p>
          <a:p>
            <a:pPr algn="ctr"/>
            <a:r>
              <a:rPr lang="en-US" sz="3800" b="1" dirty="0" smtClean="0"/>
              <a:t>for </a:t>
            </a:r>
            <a:r>
              <a:rPr lang="en-US" sz="3800" b="1" dirty="0"/>
              <a:t>the biomedical </a:t>
            </a:r>
            <a:r>
              <a:rPr lang="en-US" sz="3800" b="1" dirty="0" smtClean="0"/>
              <a:t>research</a:t>
            </a:r>
            <a:endParaRPr lang="en-US" sz="3800" b="1" dirty="0"/>
          </a:p>
          <a:p>
            <a:pPr algn="ctr"/>
            <a:endParaRPr lang="en-US" sz="3800" dirty="0"/>
          </a:p>
        </p:txBody>
      </p:sp>
      <p:sp>
        <p:nvSpPr>
          <p:cNvPr id="6" name="TextBox 5"/>
          <p:cNvSpPr txBox="1"/>
          <p:nvPr/>
        </p:nvSpPr>
        <p:spPr>
          <a:xfrm>
            <a:off x="4448838" y="3026806"/>
            <a:ext cx="2832827" cy="1015663"/>
          </a:xfrm>
          <a:prstGeom prst="rect">
            <a:avLst/>
          </a:prstGeom>
          <a:noFill/>
        </p:spPr>
        <p:txBody>
          <a:bodyPr wrap="none" rtlCol="0">
            <a:spAutoFit/>
          </a:bodyPr>
          <a:lstStyle/>
          <a:p>
            <a:pPr algn="ctr"/>
            <a:r>
              <a:rPr lang="en-US" sz="3000" dirty="0">
                <a:solidFill>
                  <a:srgbClr val="00B0F0"/>
                </a:solidFill>
              </a:rPr>
              <a:t>Tanja </a:t>
            </a:r>
            <a:r>
              <a:rPr lang="en-US" sz="3000" dirty="0" err="1">
                <a:solidFill>
                  <a:srgbClr val="00B0F0"/>
                </a:solidFill>
              </a:rPr>
              <a:t>Ducic</a:t>
            </a:r>
            <a:endParaRPr lang="en-US" sz="3000" dirty="0">
              <a:solidFill>
                <a:srgbClr val="00B0F0"/>
              </a:solidFill>
            </a:endParaRPr>
          </a:p>
          <a:p>
            <a:pPr algn="ctr"/>
            <a:r>
              <a:rPr lang="en-US" sz="3000" i="1" dirty="0" smtClean="0">
                <a:solidFill>
                  <a:srgbClr val="00B0F0"/>
                </a:solidFill>
              </a:rPr>
              <a:t>MIRAS</a:t>
            </a:r>
            <a:r>
              <a:rPr lang="en-US" sz="3000" dirty="0" smtClean="0">
                <a:solidFill>
                  <a:srgbClr val="00B0F0"/>
                </a:solidFill>
              </a:rPr>
              <a:t> </a:t>
            </a:r>
            <a:r>
              <a:rPr lang="en-US" sz="3000" i="1" dirty="0" smtClean="0">
                <a:solidFill>
                  <a:srgbClr val="00B0F0"/>
                </a:solidFill>
              </a:rPr>
              <a:t>beamline</a:t>
            </a:r>
            <a:endParaRPr lang="en-GB" sz="3000" i="1" dirty="0">
              <a:solidFill>
                <a:srgbClr val="00B0F0"/>
              </a:solidFill>
            </a:endParaRPr>
          </a:p>
        </p:txBody>
      </p:sp>
      <p:pic>
        <p:nvPicPr>
          <p:cNvPr id="24581" name="Picture 5" descr="C:\Users\tducic\Documents\!ALS_Manuskript2017\Figures_fin\Priprema\Lipids 2nder.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68" r="11775"/>
          <a:stretch/>
        </p:blipFill>
        <p:spPr bwMode="auto">
          <a:xfrm>
            <a:off x="5227344" y="4068955"/>
            <a:ext cx="2287597" cy="238511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Z:\!APS_Mn_manuscript\Cov_page1\pr2.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2196"/>
          <a:stretch/>
        </p:blipFill>
        <p:spPr bwMode="auto">
          <a:xfrm rot="16200000" flipH="1">
            <a:off x="8008970" y="3716754"/>
            <a:ext cx="2185097" cy="28133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961877" y="4960943"/>
            <a:ext cx="2412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408224" y="5006662"/>
            <a:ext cx="2412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258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 PCA analysis </a:t>
            </a:r>
            <a:endParaRPr lang="en-US" dirty="0"/>
          </a:p>
        </p:txBody>
      </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2076450" y="774701"/>
            <a:ext cx="8039101" cy="5873711"/>
          </a:xfrm>
          <a:prstGeom prst="rect">
            <a:avLst/>
          </a:prstGeom>
        </p:spPr>
      </p:pic>
    </p:spTree>
    <p:extLst>
      <p:ext uri="{BB962C8B-B14F-4D97-AF65-F5344CB8AC3E}">
        <p14:creationId xmlns:p14="http://schemas.microsoft.com/office/powerpoint/2010/main" val="3846254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sz="4000" b="1" dirty="0">
                <a:solidFill>
                  <a:srgbClr val="00B0F0"/>
                </a:solidFill>
              </a:rPr>
              <a:t>Work flow </a:t>
            </a:r>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27176"/>
            <a:ext cx="9144000" cy="567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15400" y="6474024"/>
            <a:ext cx="1631152" cy="276999"/>
          </a:xfrm>
          <a:prstGeom prst="rect">
            <a:avLst/>
          </a:prstGeom>
        </p:spPr>
        <p:txBody>
          <a:bodyPr wrap="none">
            <a:spAutoFit/>
          </a:bodyPr>
          <a:lstStyle/>
          <a:p>
            <a:r>
              <a:rPr lang="en-US" sz="1200" b="1" dirty="0"/>
              <a:t>De </a:t>
            </a:r>
            <a:r>
              <a:rPr lang="en-US" sz="1200" b="1" dirty="0" err="1"/>
              <a:t>Bruyne</a:t>
            </a:r>
            <a:r>
              <a:rPr lang="en-US" sz="1200" b="1" dirty="0"/>
              <a:t> et al., 2017</a:t>
            </a:r>
            <a:r>
              <a:rPr lang="en-US" sz="1200" b="1" dirty="0">
                <a:solidFill>
                  <a:srgbClr val="00B0F0"/>
                </a:solidFill>
              </a:rPr>
              <a:t> </a:t>
            </a:r>
          </a:p>
        </p:txBody>
      </p:sp>
      <p:sp>
        <p:nvSpPr>
          <p:cNvPr id="3" name="Rectangle 2"/>
          <p:cNvSpPr/>
          <p:nvPr/>
        </p:nvSpPr>
        <p:spPr>
          <a:xfrm>
            <a:off x="1524000" y="3364556"/>
            <a:ext cx="4162426" cy="954107"/>
          </a:xfrm>
          <a:prstGeom prst="rect">
            <a:avLst/>
          </a:prstGeom>
        </p:spPr>
        <p:txBody>
          <a:bodyPr wrap="square">
            <a:spAutoFit/>
          </a:bodyPr>
          <a:lstStyle/>
          <a:p>
            <a:pPr algn="just"/>
            <a:r>
              <a:rPr lang="en-US" sz="1400" b="1" dirty="0">
                <a:solidFill>
                  <a:srgbClr val="00B0F0"/>
                </a:solidFill>
              </a:rPr>
              <a:t>After data pretreatment, the choice of an appropriate </a:t>
            </a:r>
            <a:r>
              <a:rPr lang="en-US" sz="1400" b="1" dirty="0" err="1">
                <a:solidFill>
                  <a:srgbClr val="00B0F0"/>
                </a:solidFill>
              </a:rPr>
              <a:t>chemometric</a:t>
            </a:r>
            <a:r>
              <a:rPr lang="en-US" sz="1400" b="1" dirty="0">
                <a:solidFill>
                  <a:srgbClr val="00B0F0"/>
                </a:solidFill>
              </a:rPr>
              <a:t> technique (extracting information from chemical systems) for qualitative or quantitative data analysis is a crucial factor. </a:t>
            </a:r>
          </a:p>
        </p:txBody>
      </p:sp>
      <p:sp>
        <p:nvSpPr>
          <p:cNvPr id="4" name="Oval 3"/>
          <p:cNvSpPr/>
          <p:nvPr/>
        </p:nvSpPr>
        <p:spPr>
          <a:xfrm>
            <a:off x="1354952" y="960505"/>
            <a:ext cx="4472107" cy="207468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686426" y="908465"/>
            <a:ext cx="4981574" cy="369008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1651" y="4013776"/>
            <a:ext cx="7766797" cy="292042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2115" y="2711245"/>
            <a:ext cx="855427" cy="338554"/>
          </a:xfrm>
          <a:prstGeom prst="rect">
            <a:avLst/>
          </a:prstGeom>
          <a:noFill/>
        </p:spPr>
        <p:txBody>
          <a:bodyPr wrap="none" rtlCol="0">
            <a:spAutoFit/>
          </a:bodyPr>
          <a:lstStyle/>
          <a:p>
            <a:r>
              <a:rPr lang="en-US" sz="1600" dirty="0">
                <a:solidFill>
                  <a:schemeClr val="tx2"/>
                </a:solidFill>
              </a:rPr>
              <a:t>Your lab</a:t>
            </a:r>
          </a:p>
        </p:txBody>
      </p:sp>
      <p:sp>
        <p:nvSpPr>
          <p:cNvPr id="10" name="TextBox 9"/>
          <p:cNvSpPr txBox="1"/>
          <p:nvPr/>
        </p:nvSpPr>
        <p:spPr>
          <a:xfrm>
            <a:off x="2983204" y="6294417"/>
            <a:ext cx="2637004" cy="338554"/>
          </a:xfrm>
          <a:prstGeom prst="rect">
            <a:avLst/>
          </a:prstGeom>
          <a:noFill/>
        </p:spPr>
        <p:txBody>
          <a:bodyPr wrap="none" rtlCol="0">
            <a:spAutoFit/>
          </a:bodyPr>
          <a:lstStyle/>
          <a:p>
            <a:r>
              <a:rPr lang="en-US" sz="1600" b="1" dirty="0">
                <a:solidFill>
                  <a:schemeClr val="bg1">
                    <a:lumMod val="50000"/>
                  </a:schemeClr>
                </a:solidFill>
              </a:rPr>
              <a:t>Your lab and/or synchrotron </a:t>
            </a:r>
          </a:p>
        </p:txBody>
      </p:sp>
      <p:sp>
        <p:nvSpPr>
          <p:cNvPr id="11" name="TextBox 10"/>
          <p:cNvSpPr txBox="1"/>
          <p:nvPr/>
        </p:nvSpPr>
        <p:spPr>
          <a:xfrm>
            <a:off x="7262664" y="4146097"/>
            <a:ext cx="1229952" cy="338554"/>
          </a:xfrm>
          <a:prstGeom prst="rect">
            <a:avLst/>
          </a:prstGeom>
          <a:noFill/>
        </p:spPr>
        <p:txBody>
          <a:bodyPr wrap="none" rtlCol="0">
            <a:spAutoFit/>
          </a:bodyPr>
          <a:lstStyle/>
          <a:p>
            <a:r>
              <a:rPr lang="en-US" sz="1600" b="1" dirty="0">
                <a:solidFill>
                  <a:srgbClr val="FFC000"/>
                </a:solidFill>
              </a:rPr>
              <a:t>Synchrotron</a:t>
            </a:r>
          </a:p>
        </p:txBody>
      </p:sp>
    </p:spTree>
    <p:extLst>
      <p:ext uri="{BB962C8B-B14F-4D97-AF65-F5344CB8AC3E}">
        <p14:creationId xmlns:p14="http://schemas.microsoft.com/office/powerpoint/2010/main" val="103491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139" y="1383637"/>
            <a:ext cx="5555152" cy="37658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95"/>
          <p:cNvSpPr txBox="1"/>
          <p:nvPr/>
        </p:nvSpPr>
        <p:spPr>
          <a:xfrm>
            <a:off x="8145752" y="2996201"/>
            <a:ext cx="3803591" cy="1323439"/>
          </a:xfrm>
          <a:prstGeom prst="rect">
            <a:avLst/>
          </a:prstGeom>
          <a:noFill/>
        </p:spPr>
        <p:txBody>
          <a:bodyPr wrap="square" rtlCol="0">
            <a:spAutoFit/>
          </a:bodyPr>
          <a:lstStyle/>
          <a:p>
            <a:pPr algn="just"/>
            <a:endParaRPr lang="en-GB" sz="1600" dirty="0"/>
          </a:p>
          <a:p>
            <a:pPr algn="just"/>
            <a:r>
              <a:rPr lang="en-GB" sz="1600" dirty="0"/>
              <a:t>Baker MJ </a:t>
            </a:r>
            <a:r>
              <a:rPr lang="en-GB" sz="1600" i="1" dirty="0"/>
              <a:t>et a</a:t>
            </a:r>
            <a:r>
              <a:rPr lang="en-GB" sz="1600" dirty="0"/>
              <a:t>l. </a:t>
            </a:r>
            <a:r>
              <a:rPr lang="en-US" sz="1600" dirty="0"/>
              <a:t>Using Fourier transform IR spectroscopy to analyze biological materials</a:t>
            </a:r>
            <a:endParaRPr lang="en-US" sz="1600" b="1" dirty="0"/>
          </a:p>
          <a:p>
            <a:pPr algn="just"/>
            <a:r>
              <a:rPr lang="en-US" sz="1600" b="1" dirty="0"/>
              <a:t>Nature Protocols,</a:t>
            </a:r>
            <a:r>
              <a:rPr lang="pl-PL" sz="1600" dirty="0"/>
              <a:t> 2014 (8):1771-91</a:t>
            </a:r>
            <a:endParaRPr lang="en-US" sz="1600" dirty="0"/>
          </a:p>
          <a:p>
            <a:pPr algn="just"/>
            <a:r>
              <a:rPr lang="en-GB" sz="1600" b="1" dirty="0"/>
              <a:t>  </a:t>
            </a:r>
          </a:p>
        </p:txBody>
      </p:sp>
      <p:sp>
        <p:nvSpPr>
          <p:cNvPr id="16" name="Text Box 119"/>
          <p:cNvSpPr txBox="1">
            <a:spLocks noChangeArrowheads="1"/>
          </p:cNvSpPr>
          <p:nvPr/>
        </p:nvSpPr>
        <p:spPr bwMode="auto">
          <a:xfrm>
            <a:off x="2417763" y="131763"/>
            <a:ext cx="653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ca-ES" sz="2400">
                <a:solidFill>
                  <a:schemeClr val="bg1"/>
                </a:solidFill>
                <a:latin typeface="Calibri" pitchFamily="34" charset="0"/>
              </a:rPr>
              <a:t>Synchrotron Radiation-FTIR microscope</a:t>
            </a:r>
          </a:p>
        </p:txBody>
      </p:sp>
      <p:sp>
        <p:nvSpPr>
          <p:cNvPr id="17" name="TextBox 111"/>
          <p:cNvSpPr txBox="1"/>
          <p:nvPr/>
        </p:nvSpPr>
        <p:spPr>
          <a:xfrm>
            <a:off x="3660117" y="131763"/>
            <a:ext cx="4905877" cy="769441"/>
          </a:xfrm>
          <a:prstGeom prst="rect">
            <a:avLst/>
          </a:prstGeom>
          <a:noFill/>
        </p:spPr>
        <p:txBody>
          <a:bodyPr wrap="square" rtlCol="0">
            <a:spAutoFit/>
          </a:bodyPr>
          <a:lstStyle/>
          <a:p>
            <a:r>
              <a:rPr lang="es-ES" sz="4400" b="1" dirty="0">
                <a:latin typeface="+mj-lt"/>
                <a:cs typeface="Arial" panose="020B0604020202020204" pitchFamily="34" charset="0"/>
              </a:rPr>
              <a:t>FTIR </a:t>
            </a:r>
            <a:r>
              <a:rPr lang="en-US" sz="4400" b="1" dirty="0">
                <a:latin typeface="+mj-lt"/>
                <a:cs typeface="Arial" panose="020B0604020202020204" pitchFamily="34" charset="0"/>
              </a:rPr>
              <a:t>Spectroscopy</a:t>
            </a:r>
          </a:p>
        </p:txBody>
      </p:sp>
      <p:pic>
        <p:nvPicPr>
          <p:cNvPr id="18" name="Picture 7" descr="fig313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320110" y="5350934"/>
            <a:ext cx="2560315" cy="1257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2" descr="http://www.nslc.wustl.edu/courses/bio2960/labs/02Protein_Structure/seconda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675" y="5052630"/>
            <a:ext cx="3087389" cy="181925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3"/>
          <p:cNvCxnSpPr/>
          <p:nvPr/>
        </p:nvCxnSpPr>
        <p:spPr>
          <a:xfrm flipH="1">
            <a:off x="3697921" y="3666478"/>
            <a:ext cx="2183293" cy="21661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709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 name="Picture 102" descr="The different Amide contributions to the IR bending region are reported with different colors in the interval 1300−1720cm−1. The Amide I and II vibrational modes are also represented on a peptide fragment using the same color of the corresponding IR frequency 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524"/>
            <a:ext cx="4749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1"/>
          <p:cNvSpPr txBox="1"/>
          <p:nvPr/>
        </p:nvSpPr>
        <p:spPr>
          <a:xfrm>
            <a:off x="6693393" y="203200"/>
            <a:ext cx="4670024" cy="769441"/>
          </a:xfrm>
          <a:prstGeom prst="rect">
            <a:avLst/>
          </a:prstGeom>
          <a:noFill/>
        </p:spPr>
        <p:txBody>
          <a:bodyPr wrap="square" rtlCol="0">
            <a:spAutoFit/>
          </a:bodyPr>
          <a:lstStyle/>
          <a:p>
            <a:r>
              <a:rPr lang="es-ES" sz="4400" b="1" dirty="0" smtClean="0">
                <a:solidFill>
                  <a:srgbClr val="FF0000"/>
                </a:solidFill>
                <a:latin typeface="+mj-lt"/>
                <a:cs typeface="Arial" panose="020B0604020202020204" pitchFamily="34" charset="0"/>
              </a:rPr>
              <a:t>FTIR </a:t>
            </a:r>
            <a:r>
              <a:rPr lang="en-US" sz="4400" b="1" dirty="0">
                <a:solidFill>
                  <a:srgbClr val="FF0000"/>
                </a:solidFill>
                <a:latin typeface="+mj-lt"/>
                <a:cs typeface="Arial" panose="020B0604020202020204" pitchFamily="34" charset="0"/>
              </a:rPr>
              <a:t>Spectroscopy</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0000" b="9121"/>
          <a:stretch/>
        </p:blipFill>
        <p:spPr>
          <a:xfrm>
            <a:off x="995833" y="3218672"/>
            <a:ext cx="6461798" cy="3738488"/>
          </a:xfrm>
          <a:prstGeom prst="rect">
            <a:avLst/>
          </a:prstGeom>
        </p:spPr>
      </p:pic>
      <p:sp>
        <p:nvSpPr>
          <p:cNvPr id="2" name="Down Arrow 1"/>
          <p:cNvSpPr/>
          <p:nvPr/>
        </p:nvSpPr>
        <p:spPr>
          <a:xfrm rot="1234303">
            <a:off x="4852855" y="1485137"/>
            <a:ext cx="159989" cy="2307696"/>
          </a:xfrm>
          <a:prstGeom prst="downArrow">
            <a:avLst>
              <a:gd name="adj1" fmla="val 50000"/>
              <a:gd name="adj2" fmla="val 11524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aphicFrame>
        <p:nvGraphicFramePr>
          <p:cNvPr id="6" name="Group 77"/>
          <p:cNvGraphicFramePr>
            <a:graphicFrameLocks noGrp="1"/>
          </p:cNvGraphicFramePr>
          <p:nvPr>
            <p:extLst>
              <p:ext uri="{D42A27DB-BD31-4B8C-83A1-F6EECF244321}">
                <p14:modId xmlns:p14="http://schemas.microsoft.com/office/powerpoint/2010/main" val="750831997"/>
              </p:ext>
            </p:extLst>
          </p:nvPr>
        </p:nvGraphicFramePr>
        <p:xfrm>
          <a:off x="7839369" y="3075124"/>
          <a:ext cx="3671887" cy="3284591"/>
        </p:xfrm>
        <a:graphic>
          <a:graphicData uri="http://schemas.openxmlformats.org/drawingml/2006/table">
            <a:tbl>
              <a:tblPr/>
              <a:tblGrid>
                <a:gridCol w="2132012">
                  <a:extLst>
                    <a:ext uri="{9D8B030D-6E8A-4147-A177-3AD203B41FA5}">
                      <a16:colId xmlns:a16="http://schemas.microsoft.com/office/drawing/2014/main" val="20000"/>
                    </a:ext>
                  </a:extLst>
                </a:gridCol>
                <a:gridCol w="1539875">
                  <a:extLst>
                    <a:ext uri="{9D8B030D-6E8A-4147-A177-3AD203B41FA5}">
                      <a16:colId xmlns:a16="http://schemas.microsoft.com/office/drawing/2014/main" val="20001"/>
                    </a:ext>
                  </a:extLst>
                </a:gridCol>
              </a:tblGrid>
              <a:tr h="336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Garamond" panose="02020404030301010803" pitchFamily="18" charset="0"/>
                        </a:rPr>
                        <a:t>Secondary 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Garamond" panose="02020404030301010803" pitchFamily="18" charset="0"/>
                        </a:rPr>
                        <a:t>cm</a:t>
                      </a:r>
                      <a:r>
                        <a:rPr kumimoji="0" lang="en-GB" altLang="en-US" sz="1800" b="1" i="0" u="none" strike="noStrike" cap="none" normalizeH="0" baseline="30000" dirty="0" smtClean="0">
                          <a:ln>
                            <a:noFill/>
                          </a:ln>
                          <a:solidFill>
                            <a:schemeClr val="tx1"/>
                          </a:solidFill>
                          <a:effectLst/>
                          <a:latin typeface="Garamond" panose="02020404030301010803"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0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0" i="0" u="none" strike="noStrike" cap="none" normalizeH="0" baseline="0" dirty="0" smtClean="0">
                          <a:ln>
                            <a:noFill/>
                          </a:ln>
                          <a:solidFill>
                            <a:schemeClr val="tx1"/>
                          </a:solidFill>
                          <a:effectLst/>
                          <a:latin typeface="Garamond" panose="02020404030301010803" pitchFamily="18" charset="0"/>
                          <a:cs typeface="Arial" charset="0"/>
                        </a:rPr>
                        <a:t>β</a:t>
                      </a:r>
                      <a:r>
                        <a:rPr kumimoji="0" lang="en-GB" altLang="en-US" sz="1800" b="0" i="0" u="none" strike="noStrike" cap="none" normalizeH="0" baseline="0" dirty="0" smtClean="0">
                          <a:ln>
                            <a:noFill/>
                          </a:ln>
                          <a:solidFill>
                            <a:schemeClr val="tx1"/>
                          </a:solidFill>
                          <a:effectLst/>
                          <a:latin typeface="Garamond" panose="02020404030301010803" pitchFamily="18" charset="0"/>
                          <a:cs typeface="Arial" charset="0"/>
                        </a:rPr>
                        <a:t>-</a:t>
                      </a:r>
                      <a:r>
                        <a:rPr kumimoji="0" lang="en-GB" altLang="en-US" sz="1800" b="0" i="0" u="none" strike="noStrike" cap="none" normalizeH="0" baseline="0" dirty="0" err="1" smtClean="0">
                          <a:ln>
                            <a:noFill/>
                          </a:ln>
                          <a:solidFill>
                            <a:schemeClr val="tx1"/>
                          </a:solidFill>
                          <a:effectLst/>
                          <a:latin typeface="Garamond" panose="02020404030301010803" pitchFamily="18" charset="0"/>
                          <a:cs typeface="Arial" charset="0"/>
                        </a:rPr>
                        <a:t>antiparalel</a:t>
                      </a:r>
                      <a:endParaRPr kumimoji="0" lang="en-GB" altLang="en-US" sz="1800" b="0" i="0" u="none" strike="noStrike" cap="none" normalizeH="0" baseline="0" dirty="0" smtClean="0">
                        <a:ln>
                          <a:noFill/>
                        </a:ln>
                        <a:solidFill>
                          <a:schemeClr val="tx1"/>
                        </a:solidFill>
                        <a:effectLst/>
                        <a:latin typeface="Garamond" panose="02020404030301010803"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Garamond" panose="02020404030301010803" pitchFamily="18" charset="0"/>
                          <a:cs typeface="Arial" charset="0"/>
                        </a:rPr>
                        <a:t>1690-1680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0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0" i="0" u="none" strike="noStrike" cap="none" normalizeH="0" baseline="0" smtClean="0">
                          <a:ln>
                            <a:noFill/>
                          </a:ln>
                          <a:solidFill>
                            <a:schemeClr val="tx1"/>
                          </a:solidFill>
                          <a:effectLst/>
                          <a:latin typeface="Garamond" panose="02020404030301010803" pitchFamily="18" charset="0"/>
                          <a:cs typeface="Arial" charset="0"/>
                        </a:rPr>
                        <a:t>β</a:t>
                      </a:r>
                      <a:r>
                        <a:rPr kumimoji="0" lang="en-GB" altLang="en-US" sz="1800" b="0" i="0" u="none" strike="noStrike" cap="none" normalizeH="0" baseline="0" smtClean="0">
                          <a:ln>
                            <a:noFill/>
                          </a:ln>
                          <a:solidFill>
                            <a:schemeClr val="tx1"/>
                          </a:solidFill>
                          <a:effectLst/>
                          <a:latin typeface="Garamond" panose="02020404030301010803" pitchFamily="18" charset="0"/>
                          <a:cs typeface="Arial" charset="0"/>
                        </a:rPr>
                        <a:t>-turns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Garamond" panose="02020404030301010803" pitchFamily="18" charset="0"/>
                        </a:rPr>
                        <a:t>1680-1670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0" i="0" u="none" strike="noStrike" cap="none" normalizeH="0" baseline="0" dirty="0" smtClean="0">
                          <a:ln>
                            <a:noFill/>
                          </a:ln>
                          <a:solidFill>
                            <a:schemeClr val="tx1"/>
                          </a:solidFill>
                          <a:effectLst/>
                          <a:latin typeface="Garamond" panose="02020404030301010803" pitchFamily="18" charset="0"/>
                          <a:cs typeface="Arial" charset="0"/>
                        </a:rPr>
                        <a:t>α</a:t>
                      </a:r>
                      <a:r>
                        <a:rPr kumimoji="0" lang="en-GB" altLang="en-US" sz="1800" b="0" i="0" u="none" strike="noStrike" cap="none" normalizeH="0" baseline="0" dirty="0" smtClean="0">
                          <a:ln>
                            <a:noFill/>
                          </a:ln>
                          <a:solidFill>
                            <a:schemeClr val="tx1"/>
                          </a:solidFill>
                          <a:effectLst/>
                          <a:latin typeface="Garamond" panose="02020404030301010803" pitchFamily="18" charset="0"/>
                          <a:cs typeface="Arial" charset="0"/>
                        </a:rPr>
                        <a:t>-helix</a:t>
                      </a:r>
                      <a:endParaRPr kumimoji="0" lang="el-GR" altLang="en-US" sz="1800" b="0" i="0" u="none" strike="noStrike" cap="none" normalizeH="0" baseline="0" dirty="0" smtClean="0">
                        <a:ln>
                          <a:noFill/>
                        </a:ln>
                        <a:solidFill>
                          <a:schemeClr val="tx1"/>
                        </a:solidFill>
                        <a:effectLst/>
                        <a:latin typeface="Garamond" panose="02020404030301010803"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Garamond" panose="02020404030301010803" pitchFamily="18" charset="0"/>
                        </a:rPr>
                        <a:t>1660-1650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0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Garamond" panose="02020404030301010803" pitchFamily="18" charset="0"/>
                        </a:rPr>
                        <a:t>random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Garamond" panose="02020404030301010803" pitchFamily="18" charset="0"/>
                        </a:rPr>
                        <a:t>1650-1645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6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0" i="0" u="none" strike="noStrike" cap="none" normalizeH="0" baseline="0" dirty="0" smtClean="0">
                          <a:ln>
                            <a:noFill/>
                          </a:ln>
                          <a:solidFill>
                            <a:schemeClr val="tx1"/>
                          </a:solidFill>
                          <a:effectLst/>
                          <a:latin typeface="Garamond" panose="02020404030301010803" pitchFamily="18" charset="0"/>
                          <a:cs typeface="Arial" charset="0"/>
                        </a:rPr>
                        <a:t>β</a:t>
                      </a:r>
                      <a:r>
                        <a:rPr kumimoji="0" lang="en-GB" altLang="en-US" sz="1800" b="0" i="0" u="none" strike="noStrike" cap="none" normalizeH="0" baseline="0" dirty="0" smtClean="0">
                          <a:ln>
                            <a:noFill/>
                          </a:ln>
                          <a:solidFill>
                            <a:schemeClr val="tx1"/>
                          </a:solidFill>
                          <a:effectLst/>
                          <a:latin typeface="Garamond" panose="02020404030301010803" pitchFamily="18" charset="0"/>
                          <a:cs typeface="Arial" charset="0"/>
                        </a:rPr>
                        <a:t>-sheet intra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Garamond" panose="02020404030301010803" pitchFamily="18" charset="0"/>
                        </a:rPr>
                        <a:t>1635-1630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849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n-US" sz="1800" b="0" i="0" u="none" strike="noStrike" cap="none" normalizeH="0" baseline="0" dirty="0" smtClean="0">
                          <a:ln>
                            <a:noFill/>
                          </a:ln>
                          <a:solidFill>
                            <a:schemeClr val="tx1"/>
                          </a:solidFill>
                          <a:effectLst/>
                          <a:latin typeface="Garamond" panose="02020404030301010803" pitchFamily="18" charset="0"/>
                          <a:cs typeface="Arial" charset="0"/>
                        </a:rPr>
                        <a:t>β</a:t>
                      </a:r>
                      <a:r>
                        <a:rPr kumimoji="0" lang="en-GB" altLang="en-US" sz="1800" b="0" i="0" u="none" strike="noStrike" cap="none" normalizeH="0" baseline="0" dirty="0" smtClean="0">
                          <a:ln>
                            <a:noFill/>
                          </a:ln>
                          <a:solidFill>
                            <a:schemeClr val="tx1"/>
                          </a:solidFill>
                          <a:effectLst/>
                          <a:latin typeface="Garamond" panose="02020404030301010803" pitchFamily="18" charset="0"/>
                          <a:cs typeface="Arial" charset="0"/>
                        </a:rPr>
                        <a:t>-sheet inter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Garamond" panose="02020404030301010803" pitchFamily="18" charset="0"/>
                        </a:rPr>
                        <a:t>1625-1620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Oval 2"/>
          <p:cNvSpPr/>
          <p:nvPr/>
        </p:nvSpPr>
        <p:spPr>
          <a:xfrm>
            <a:off x="7722419" y="3703301"/>
            <a:ext cx="3905786" cy="424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29756" y="5551336"/>
            <a:ext cx="3905786" cy="424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5932" y="6365557"/>
            <a:ext cx="2392849" cy="492443"/>
          </a:xfrm>
          <a:prstGeom prst="rect">
            <a:avLst/>
          </a:prstGeom>
        </p:spPr>
        <p:txBody>
          <a:bodyPr wrap="square">
            <a:spAutoFit/>
          </a:bodyPr>
          <a:lstStyle/>
          <a:p>
            <a:pPr algn="ctr">
              <a:defRPr/>
            </a:pPr>
            <a:r>
              <a:rPr lang="en-US" sz="1300" i="1" dirty="0" smtClean="0">
                <a:latin typeface="+mj-lt"/>
                <a:cs typeface="Arial" panose="020B0604020202020204" pitchFamily="34" charset="0"/>
              </a:rPr>
              <a:t>Ducic </a:t>
            </a:r>
            <a:r>
              <a:rPr lang="en-US" sz="1300" i="1" dirty="0">
                <a:latin typeface="+mj-lt"/>
                <a:cs typeface="Arial" panose="020B0604020202020204" pitchFamily="34" charset="0"/>
              </a:rPr>
              <a:t>et al., Analytical chemistry </a:t>
            </a:r>
            <a:r>
              <a:rPr lang="en-US" sz="1300" i="1" dirty="0" smtClean="0">
                <a:latin typeface="+mj-lt"/>
                <a:cs typeface="Arial" panose="020B0604020202020204" pitchFamily="34" charset="0"/>
              </a:rPr>
              <a:t>2019: </a:t>
            </a:r>
            <a:r>
              <a:rPr lang="en-GB" sz="1300" b="1" dirty="0">
                <a:latin typeface="+mj-lt"/>
              </a:rPr>
              <a:t>91</a:t>
            </a:r>
            <a:r>
              <a:rPr lang="en-GB" sz="1300" dirty="0">
                <a:latin typeface="+mj-lt"/>
              </a:rPr>
              <a:t>: 1460−</a:t>
            </a:r>
            <a:r>
              <a:rPr lang="en-GB" sz="1300" dirty="0" smtClean="0">
                <a:latin typeface="+mj-lt"/>
              </a:rPr>
              <a:t>1471</a:t>
            </a:r>
            <a:r>
              <a:rPr lang="en-GB" sz="1300" b="1" dirty="0" smtClean="0">
                <a:latin typeface="+mj-lt"/>
              </a:rPr>
              <a:t> </a:t>
            </a:r>
            <a:endParaRPr lang="es-ES" altLang="en-US" sz="1300" i="1" baseline="30000" dirty="0">
              <a:latin typeface="+mj-lt"/>
              <a:cs typeface="Arial" panose="020B0604020202020204" pitchFamily="34" charset="0"/>
            </a:endParaRPr>
          </a:p>
        </p:txBody>
      </p:sp>
    </p:spTree>
    <p:extLst>
      <p:ext uri="{BB962C8B-B14F-4D97-AF65-F5344CB8AC3E}">
        <p14:creationId xmlns:p14="http://schemas.microsoft.com/office/powerpoint/2010/main" val="344545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638427" y="1145595"/>
            <a:ext cx="4419600" cy="1246495"/>
          </a:xfrm>
          <a:prstGeom prst="rect">
            <a:avLst/>
          </a:prstGeom>
        </p:spPr>
        <p:txBody>
          <a:bodyPr wrap="square">
            <a:spAutoFit/>
          </a:bodyPr>
          <a:lstStyle/>
          <a:p>
            <a:pPr algn="just"/>
            <a:r>
              <a:rPr lang="en-US" sz="2500" i="1" dirty="0">
                <a:solidFill>
                  <a:srgbClr val="00B0F0"/>
                </a:solidFill>
              </a:rPr>
              <a:t>Evaluation of oxidative stress in </a:t>
            </a:r>
            <a:r>
              <a:rPr lang="en-US" sz="2500" i="1" dirty="0" err="1">
                <a:solidFill>
                  <a:srgbClr val="00B0F0"/>
                </a:solidFill>
              </a:rPr>
              <a:t>NTg</a:t>
            </a:r>
            <a:r>
              <a:rPr lang="en-US" sz="2500" i="1" dirty="0">
                <a:solidFill>
                  <a:srgbClr val="00B0F0"/>
                </a:solidFill>
              </a:rPr>
              <a:t> and mutant hSOD1 </a:t>
            </a:r>
            <a:r>
              <a:rPr lang="en-GB" sz="2500" i="1" dirty="0">
                <a:solidFill>
                  <a:srgbClr val="00B0F0"/>
                </a:solidFill>
              </a:rPr>
              <a:t>G93A rat </a:t>
            </a:r>
            <a:r>
              <a:rPr lang="en-US" sz="2500" i="1" dirty="0">
                <a:solidFill>
                  <a:srgbClr val="00B0F0"/>
                </a:solidFill>
              </a:rPr>
              <a:t>astrocytes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1" y="381000"/>
            <a:ext cx="5257800" cy="6336762"/>
          </a:xfrm>
          <a:prstGeom prst="rect">
            <a:avLst/>
          </a:prstGeom>
        </p:spPr>
      </p:pic>
      <p:sp>
        <p:nvSpPr>
          <p:cNvPr id="2" name="Rectangle 1"/>
          <p:cNvSpPr/>
          <p:nvPr/>
        </p:nvSpPr>
        <p:spPr>
          <a:xfrm>
            <a:off x="6638427" y="2512271"/>
            <a:ext cx="3819524" cy="2800767"/>
          </a:xfrm>
          <a:prstGeom prst="rect">
            <a:avLst/>
          </a:prstGeom>
        </p:spPr>
        <p:txBody>
          <a:bodyPr wrap="square">
            <a:spAutoFit/>
          </a:bodyPr>
          <a:lstStyle/>
          <a:p>
            <a:pPr algn="just"/>
            <a:r>
              <a:rPr lang="en-US" sz="1600" dirty="0"/>
              <a:t>Spatial distribution of </a:t>
            </a:r>
            <a:r>
              <a:rPr lang="en-US" sz="1600" dirty="0" err="1"/>
              <a:t>peroxidized</a:t>
            </a:r>
            <a:r>
              <a:rPr lang="en-US" sz="1600" dirty="0"/>
              <a:t> lipids-related absorptions by FTIR imaging of freeze-dried astrocytes.</a:t>
            </a:r>
          </a:p>
          <a:p>
            <a:endParaRPr lang="en-US" sz="1600" dirty="0"/>
          </a:p>
          <a:p>
            <a:r>
              <a:rPr lang="en-US" sz="1600" dirty="0"/>
              <a:t/>
            </a:r>
            <a:br>
              <a:rPr lang="en-US" sz="1600" dirty="0"/>
            </a:br>
            <a:r>
              <a:rPr lang="en-US" sz="1600" dirty="0"/>
              <a:t> </a:t>
            </a:r>
          </a:p>
          <a:p>
            <a:r>
              <a:rPr lang="en-US" sz="1600" dirty="0"/>
              <a:t>C=O / (</a:t>
            </a:r>
            <a:r>
              <a:rPr lang="en-US" sz="1600" i="1" dirty="0" err="1"/>
              <a:t>ν</a:t>
            </a:r>
            <a:r>
              <a:rPr lang="en-US" sz="1600" baseline="-25000" dirty="0" err="1"/>
              <a:t>asym</a:t>
            </a:r>
            <a:r>
              <a:rPr lang="en-US" sz="1600" baseline="-25000" dirty="0"/>
              <a:t> </a:t>
            </a:r>
            <a:r>
              <a:rPr lang="en-US" sz="1600" dirty="0"/>
              <a:t>CH</a:t>
            </a:r>
            <a:r>
              <a:rPr lang="en-US" sz="1600" baseline="-25000" dirty="0"/>
              <a:t>3</a:t>
            </a:r>
            <a:r>
              <a:rPr lang="en-US" sz="1600" dirty="0"/>
              <a:t> + </a:t>
            </a:r>
            <a:r>
              <a:rPr lang="en-US" sz="1600" i="1" dirty="0" err="1"/>
              <a:t>ν</a:t>
            </a:r>
            <a:r>
              <a:rPr lang="en-US" sz="1600" baseline="-25000" dirty="0" err="1"/>
              <a:t>as</a:t>
            </a:r>
            <a:r>
              <a:rPr lang="en-US" sz="1600" baseline="-25000" dirty="0"/>
              <a:t> </a:t>
            </a:r>
            <a:r>
              <a:rPr lang="en-US" sz="1600" dirty="0"/>
              <a:t>CH</a:t>
            </a:r>
            <a:r>
              <a:rPr lang="en-US" sz="1600" baseline="-25000" dirty="0"/>
              <a:t>2</a:t>
            </a:r>
            <a:r>
              <a:rPr lang="en-US" sz="1600" dirty="0"/>
              <a:t>). </a:t>
            </a:r>
          </a:p>
          <a:p>
            <a:pPr algn="just"/>
            <a:endParaRPr lang="en-US" sz="1600" dirty="0"/>
          </a:p>
          <a:p>
            <a:pPr algn="just"/>
            <a:endParaRPr lang="en-US" sz="1600" dirty="0"/>
          </a:p>
          <a:p>
            <a:pPr algn="just"/>
            <a:endParaRPr lang="en-US" sz="1600" dirty="0"/>
          </a:p>
          <a:p>
            <a:pPr algn="just"/>
            <a:r>
              <a:rPr lang="en-US" sz="1600" i="1" dirty="0" err="1"/>
              <a:t>ν</a:t>
            </a:r>
            <a:r>
              <a:rPr lang="en-US" sz="1600" baseline="-25000" dirty="0" err="1"/>
              <a:t>as</a:t>
            </a:r>
            <a:r>
              <a:rPr lang="en-US" sz="1600" baseline="-25000" dirty="0"/>
              <a:t> </a:t>
            </a:r>
            <a:r>
              <a:rPr lang="en-US" sz="1600" dirty="0"/>
              <a:t>CH</a:t>
            </a:r>
            <a:r>
              <a:rPr lang="en-US" sz="1600" baseline="-25000" dirty="0"/>
              <a:t>2</a:t>
            </a:r>
            <a:r>
              <a:rPr lang="en-US" sz="1600" dirty="0"/>
              <a:t> / </a:t>
            </a:r>
            <a:r>
              <a:rPr lang="en-US" sz="1600" i="1" dirty="0" err="1"/>
              <a:t>ν</a:t>
            </a:r>
            <a:r>
              <a:rPr lang="en-US" sz="1600" baseline="-25000" dirty="0" err="1"/>
              <a:t>as</a:t>
            </a:r>
            <a:r>
              <a:rPr lang="en-US" sz="1600" baseline="-25000" dirty="0"/>
              <a:t> </a:t>
            </a:r>
            <a:r>
              <a:rPr lang="en-US" sz="1600" dirty="0"/>
              <a:t>CH</a:t>
            </a:r>
            <a:r>
              <a:rPr lang="en-US" sz="1600" baseline="-25000" dirty="0"/>
              <a:t>3 </a:t>
            </a:r>
            <a:r>
              <a:rPr lang="en-US" sz="1600" dirty="0"/>
              <a:t> </a:t>
            </a:r>
          </a:p>
        </p:txBody>
      </p:sp>
      <p:sp>
        <p:nvSpPr>
          <p:cNvPr id="4" name="TextBox 3"/>
          <p:cNvSpPr txBox="1"/>
          <p:nvPr/>
        </p:nvSpPr>
        <p:spPr>
          <a:xfrm>
            <a:off x="2971801" y="2259598"/>
            <a:ext cx="585417" cy="292388"/>
          </a:xfrm>
          <a:prstGeom prst="rect">
            <a:avLst/>
          </a:prstGeom>
          <a:noFill/>
        </p:spPr>
        <p:txBody>
          <a:bodyPr wrap="none" rtlCol="0">
            <a:spAutoFit/>
          </a:bodyPr>
          <a:lstStyle/>
          <a:p>
            <a:r>
              <a:rPr lang="en-US" sz="1300" b="1" dirty="0">
                <a:solidFill>
                  <a:schemeClr val="bg1"/>
                </a:solidFill>
              </a:rPr>
              <a:t>10µm</a:t>
            </a:r>
          </a:p>
        </p:txBody>
      </p:sp>
      <p:sp>
        <p:nvSpPr>
          <p:cNvPr id="6" name="TextBox 5"/>
          <p:cNvSpPr txBox="1"/>
          <p:nvPr/>
        </p:nvSpPr>
        <p:spPr>
          <a:xfrm>
            <a:off x="5510584" y="2245896"/>
            <a:ext cx="585417" cy="292388"/>
          </a:xfrm>
          <a:prstGeom prst="rect">
            <a:avLst/>
          </a:prstGeom>
          <a:noFill/>
        </p:spPr>
        <p:txBody>
          <a:bodyPr wrap="none" rtlCol="0">
            <a:spAutoFit/>
          </a:bodyPr>
          <a:lstStyle/>
          <a:p>
            <a:r>
              <a:rPr lang="en-US" sz="1300" b="1" dirty="0">
                <a:solidFill>
                  <a:schemeClr val="bg1"/>
                </a:solidFill>
              </a:rPr>
              <a:t>10µm</a:t>
            </a:r>
          </a:p>
        </p:txBody>
      </p:sp>
      <p:sp>
        <p:nvSpPr>
          <p:cNvPr id="7" name="Rectangle 6"/>
          <p:cNvSpPr/>
          <p:nvPr/>
        </p:nvSpPr>
        <p:spPr>
          <a:xfrm>
            <a:off x="6230693" y="6409985"/>
            <a:ext cx="5235068" cy="307777"/>
          </a:xfrm>
          <a:prstGeom prst="rect">
            <a:avLst/>
          </a:prstGeom>
        </p:spPr>
        <p:txBody>
          <a:bodyPr wrap="square">
            <a:spAutoFit/>
          </a:bodyPr>
          <a:lstStyle/>
          <a:p>
            <a:pPr algn="ctr">
              <a:defRPr/>
            </a:pPr>
            <a:r>
              <a:rPr lang="en-US" sz="1400" i="1" dirty="0" smtClean="0">
                <a:latin typeface="+mj-lt"/>
                <a:cs typeface="Arial" panose="020B0604020202020204" pitchFamily="34" charset="0"/>
              </a:rPr>
              <a:t>Ducic </a:t>
            </a:r>
            <a:r>
              <a:rPr lang="en-US" sz="1400" i="1" dirty="0">
                <a:latin typeface="+mj-lt"/>
                <a:cs typeface="Arial" panose="020B0604020202020204" pitchFamily="34" charset="0"/>
              </a:rPr>
              <a:t>et al., Analytical chemistry </a:t>
            </a:r>
            <a:r>
              <a:rPr lang="en-US" sz="1400" i="1" dirty="0" smtClean="0">
                <a:latin typeface="+mj-lt"/>
                <a:cs typeface="Arial" panose="020B0604020202020204" pitchFamily="34" charset="0"/>
              </a:rPr>
              <a:t>2019: </a:t>
            </a:r>
            <a:r>
              <a:rPr lang="en-GB" sz="1400" b="1" dirty="0">
                <a:latin typeface="+mj-lt"/>
              </a:rPr>
              <a:t>91</a:t>
            </a:r>
            <a:r>
              <a:rPr lang="en-GB" sz="1400" dirty="0">
                <a:latin typeface="+mj-lt"/>
              </a:rPr>
              <a:t>: 1460−</a:t>
            </a:r>
            <a:r>
              <a:rPr lang="en-GB" sz="1400" dirty="0" smtClean="0">
                <a:latin typeface="+mj-lt"/>
              </a:rPr>
              <a:t>1471</a:t>
            </a:r>
            <a:r>
              <a:rPr lang="en-GB" sz="1400" b="1" dirty="0" smtClean="0">
                <a:latin typeface="+mj-lt"/>
              </a:rPr>
              <a:t> </a:t>
            </a:r>
            <a:endParaRPr lang="es-ES" altLang="en-US" sz="1400" i="1" baseline="30000" dirty="0">
              <a:latin typeface="+mj-lt"/>
              <a:cs typeface="Arial" panose="020B0604020202020204" pitchFamily="34" charset="0"/>
            </a:endParaRPr>
          </a:p>
        </p:txBody>
      </p:sp>
      <p:sp>
        <p:nvSpPr>
          <p:cNvPr id="8" name="TextBox 111"/>
          <p:cNvSpPr txBox="1"/>
          <p:nvPr/>
        </p:nvSpPr>
        <p:spPr>
          <a:xfrm>
            <a:off x="6638427" y="255973"/>
            <a:ext cx="4670024" cy="769441"/>
          </a:xfrm>
          <a:prstGeom prst="rect">
            <a:avLst/>
          </a:prstGeom>
          <a:noFill/>
        </p:spPr>
        <p:txBody>
          <a:bodyPr wrap="square" rtlCol="0">
            <a:spAutoFit/>
          </a:bodyPr>
          <a:lstStyle/>
          <a:p>
            <a:r>
              <a:rPr lang="es-ES" sz="4400" b="1" dirty="0" smtClean="0">
                <a:solidFill>
                  <a:srgbClr val="FF0000"/>
                </a:solidFill>
                <a:latin typeface="+mj-lt"/>
                <a:cs typeface="Arial" panose="020B0604020202020204" pitchFamily="34" charset="0"/>
              </a:rPr>
              <a:t>FTIR </a:t>
            </a:r>
            <a:r>
              <a:rPr lang="en-US" sz="4400" b="1" dirty="0" smtClean="0">
                <a:solidFill>
                  <a:srgbClr val="FF0000"/>
                </a:solidFill>
                <a:latin typeface="+mj-lt"/>
                <a:cs typeface="Arial" panose="020B0604020202020204" pitchFamily="34" charset="0"/>
              </a:rPr>
              <a:t>microscopy</a:t>
            </a:r>
            <a:endParaRPr lang="en-US" sz="44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522613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new project </a:t>
            </a:r>
            <a:br>
              <a:rPr lang="en-US" b="1" dirty="0" smtClean="0"/>
            </a:br>
            <a:endParaRPr lang="en-US" b="1" dirty="0"/>
          </a:p>
        </p:txBody>
      </p:sp>
      <p:sp>
        <p:nvSpPr>
          <p:cNvPr id="3" name="Content Placeholder 2"/>
          <p:cNvSpPr>
            <a:spLocks noGrp="1"/>
          </p:cNvSpPr>
          <p:nvPr>
            <p:ph idx="1"/>
          </p:nvPr>
        </p:nvSpPr>
        <p:spPr>
          <a:xfrm>
            <a:off x="0" y="1170624"/>
            <a:ext cx="12192000" cy="4708526"/>
          </a:xfrm>
        </p:spPr>
        <p:txBody>
          <a:bodyPr/>
          <a:lstStyle/>
          <a:p>
            <a:pPr marL="0" indent="0" algn="ctr">
              <a:buNone/>
            </a:pPr>
            <a:r>
              <a:rPr lang="en-US" sz="3100" b="1" dirty="0" smtClean="0">
                <a:solidFill>
                  <a:srgbClr val="FF0000"/>
                </a:solidFill>
              </a:rPr>
              <a:t>Live cells </a:t>
            </a:r>
            <a:r>
              <a:rPr lang="en-US" sz="3100" b="1" dirty="0" smtClean="0"/>
              <a:t>FTIR spectroscopy after treatment with targeted nanoparticles</a:t>
            </a:r>
          </a:p>
          <a:p>
            <a:pPr marL="0" indent="0" algn="ctr">
              <a:buNone/>
            </a:pPr>
            <a:endParaRPr lang="en-US" b="1" dirty="0"/>
          </a:p>
          <a:p>
            <a:pPr marL="0" indent="0" algn="ctr">
              <a:buNone/>
            </a:pPr>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761"/>
          <a:stretch/>
        </p:blipFill>
        <p:spPr>
          <a:xfrm>
            <a:off x="660975" y="2645545"/>
            <a:ext cx="2964127" cy="2934070"/>
          </a:xfrm>
          <a:prstGeom prst="rect">
            <a:avLst/>
          </a:prstGeom>
        </p:spPr>
      </p:pic>
      <p:sp>
        <p:nvSpPr>
          <p:cNvPr id="5" name="Rectangle 4"/>
          <p:cNvSpPr/>
          <p:nvPr/>
        </p:nvSpPr>
        <p:spPr>
          <a:xfrm>
            <a:off x="3955905" y="2375802"/>
            <a:ext cx="3842783" cy="369332"/>
          </a:xfrm>
          <a:prstGeom prst="rect">
            <a:avLst/>
          </a:prstGeom>
        </p:spPr>
        <p:txBody>
          <a:bodyPr wrap="none">
            <a:spAutoFit/>
          </a:bodyPr>
          <a:lstStyle/>
          <a:p>
            <a:r>
              <a:rPr lang="en-US" dirty="0" smtClean="0"/>
              <a:t>Technical development and application</a:t>
            </a:r>
            <a:endParaRPr lang="en-US" dirty="0"/>
          </a:p>
        </p:txBody>
      </p:sp>
      <p:pic>
        <p:nvPicPr>
          <p:cNvPr id="6" name="Picture 5" descr="Graphical abstract: IR-Live: fabrication of a low-cost plastic microfluidic device for infrared spectromicroscopy of living cells"/>
          <p:cNvPicPr/>
          <p:nvPr/>
        </p:nvPicPr>
        <p:blipFill>
          <a:blip r:embed="rId4">
            <a:extLst>
              <a:ext uri="{28A0092B-C50C-407E-A947-70E740481C1C}">
                <a14:useLocalDpi xmlns:a14="http://schemas.microsoft.com/office/drawing/2010/main" val="0"/>
              </a:ext>
            </a:extLst>
          </a:blip>
          <a:srcRect/>
          <a:stretch>
            <a:fillRect/>
          </a:stretch>
        </p:blipFill>
        <p:spPr bwMode="auto">
          <a:xfrm>
            <a:off x="3955905" y="2922351"/>
            <a:ext cx="4243532" cy="1782204"/>
          </a:xfrm>
          <a:prstGeom prst="rect">
            <a:avLst/>
          </a:prstGeom>
          <a:noFill/>
          <a:ln>
            <a:noFill/>
          </a:ln>
        </p:spPr>
      </p:pic>
      <p:sp>
        <p:nvSpPr>
          <p:cNvPr id="7" name="Rectangle 6"/>
          <p:cNvSpPr/>
          <p:nvPr/>
        </p:nvSpPr>
        <p:spPr>
          <a:xfrm>
            <a:off x="3870105" y="4887118"/>
            <a:ext cx="4536395" cy="692497"/>
          </a:xfrm>
          <a:prstGeom prst="rect">
            <a:avLst/>
          </a:prstGeom>
        </p:spPr>
        <p:txBody>
          <a:bodyPr wrap="square">
            <a:spAutoFit/>
          </a:bodyPr>
          <a:lstStyle/>
          <a:p>
            <a:pPr algn="just"/>
            <a:r>
              <a:rPr lang="en-US" sz="1300" i="1" dirty="0" err="1">
                <a:latin typeface="Calibri" panose="020F0502020204030204" pitchFamily="34" charset="0"/>
                <a:ea typeface="Times New Roman" panose="02020603050405020304" pitchFamily="18" charset="0"/>
              </a:rPr>
              <a:t>Birarda</a:t>
            </a:r>
            <a:r>
              <a:rPr lang="en-US" sz="1300" i="1" dirty="0">
                <a:latin typeface="Calibri" panose="020F0502020204030204" pitchFamily="34" charset="0"/>
                <a:ea typeface="Times New Roman" panose="02020603050405020304" pitchFamily="18" charset="0"/>
              </a:rPr>
              <a:t>, </a:t>
            </a:r>
            <a:r>
              <a:rPr lang="en-US" sz="1300" i="1" dirty="0" smtClean="0">
                <a:latin typeface="Calibri" panose="020F0502020204030204" pitchFamily="34" charset="0"/>
                <a:ea typeface="Times New Roman" panose="02020603050405020304" pitchFamily="18" charset="0"/>
              </a:rPr>
              <a:t>et al. </a:t>
            </a:r>
            <a:r>
              <a:rPr lang="en-US" sz="1300" i="1" dirty="0">
                <a:latin typeface="Calibri" panose="020F0502020204030204" pitchFamily="34" charset="0"/>
                <a:ea typeface="Times New Roman" panose="02020603050405020304" pitchFamily="18" charset="0"/>
              </a:rPr>
              <a:t>2016. </a:t>
            </a:r>
            <a:r>
              <a:rPr lang="en-US" sz="1300" i="1" dirty="0" smtClean="0">
                <a:latin typeface="Calibri" panose="020F0502020204030204" pitchFamily="34" charset="0"/>
                <a:ea typeface="Times New Roman" panose="02020603050405020304" pitchFamily="18" charset="0"/>
              </a:rPr>
              <a:t>IR-Live</a:t>
            </a:r>
            <a:r>
              <a:rPr lang="en-US" sz="1300" i="1" dirty="0">
                <a:latin typeface="Calibri" panose="020F0502020204030204" pitchFamily="34" charset="0"/>
                <a:ea typeface="Times New Roman" panose="02020603050405020304" pitchFamily="18" charset="0"/>
              </a:rPr>
              <a:t>: Fabrication of a Low-Cost Plastic Microfluidic Device for Infrared </a:t>
            </a:r>
            <a:r>
              <a:rPr lang="en-US" sz="1300" i="1" dirty="0" err="1">
                <a:latin typeface="Calibri" panose="020F0502020204030204" pitchFamily="34" charset="0"/>
                <a:ea typeface="Times New Roman" panose="02020603050405020304" pitchFamily="18" charset="0"/>
              </a:rPr>
              <a:t>Spectromicroscopy</a:t>
            </a:r>
            <a:r>
              <a:rPr lang="en-US" sz="1300" i="1" dirty="0">
                <a:latin typeface="Calibri" panose="020F0502020204030204" pitchFamily="34" charset="0"/>
                <a:ea typeface="Times New Roman" panose="02020603050405020304" pitchFamily="18" charset="0"/>
              </a:rPr>
              <a:t> of Living Cells</a:t>
            </a:r>
            <a:r>
              <a:rPr lang="en-US" sz="1300" i="1" dirty="0" smtClean="0">
                <a:latin typeface="Calibri" panose="020F0502020204030204" pitchFamily="34" charset="0"/>
                <a:ea typeface="Times New Roman" panose="02020603050405020304" pitchFamily="18" charset="0"/>
              </a:rPr>
              <a:t>. </a:t>
            </a:r>
            <a:r>
              <a:rPr lang="en-US" sz="1300" i="1" dirty="0">
                <a:latin typeface="Calibri" panose="020F0502020204030204" pitchFamily="34" charset="0"/>
                <a:ea typeface="Times New Roman" panose="02020603050405020304" pitchFamily="18" charset="0"/>
              </a:rPr>
              <a:t>Lab on a Chip </a:t>
            </a:r>
            <a:r>
              <a:rPr lang="en-US" sz="1300" i="1" dirty="0" smtClean="0">
                <a:latin typeface="Calibri" panose="020F0502020204030204" pitchFamily="34" charset="0"/>
                <a:ea typeface="Times New Roman" panose="02020603050405020304" pitchFamily="18" charset="0"/>
              </a:rPr>
              <a:t>16: 1644–1651</a:t>
            </a:r>
            <a:r>
              <a:rPr lang="en-US" sz="1300" i="1" dirty="0">
                <a:latin typeface="Calibri" panose="020F0502020204030204" pitchFamily="34" charset="0"/>
                <a:ea typeface="Times New Roman" panose="02020603050405020304" pitchFamily="18" charset="0"/>
              </a:rPr>
              <a:t>. </a:t>
            </a:r>
            <a:endParaRPr lang="en-US" sz="1300" i="1" dirty="0"/>
          </a:p>
        </p:txBody>
      </p:sp>
      <p:grpSp>
        <p:nvGrpSpPr>
          <p:cNvPr id="18" name="Group 17"/>
          <p:cNvGrpSpPr/>
          <p:nvPr/>
        </p:nvGrpSpPr>
        <p:grpSpPr>
          <a:xfrm>
            <a:off x="8517939" y="2471391"/>
            <a:ext cx="3234043" cy="4070118"/>
            <a:chOff x="76200" y="228600"/>
            <a:chExt cx="5029201" cy="6677658"/>
          </a:xfrm>
        </p:grpSpPr>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377327"/>
              <a:ext cx="4657337" cy="352893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228600"/>
              <a:ext cx="4572000" cy="3184813"/>
            </a:xfrm>
            <a:prstGeom prst="rect">
              <a:avLst/>
            </a:prstGeom>
          </p:spPr>
        </p:pic>
        <p:cxnSp>
          <p:nvCxnSpPr>
            <p:cNvPr id="11" name="Straight Arrow Connector 10"/>
            <p:cNvCxnSpPr/>
            <p:nvPr/>
          </p:nvCxnSpPr>
          <p:spPr>
            <a:xfrm flipH="1">
              <a:off x="3886200" y="1905000"/>
              <a:ext cx="76200" cy="381000"/>
            </a:xfrm>
            <a:prstGeom prst="straightConnector1">
              <a:avLst/>
            </a:prstGeom>
            <a:ln w="12700">
              <a:solidFill>
                <a:srgbClr val="92D050"/>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95700" y="2362200"/>
              <a:ext cx="76200" cy="381000"/>
            </a:xfrm>
            <a:prstGeom prst="straightConnector1">
              <a:avLst/>
            </a:prstGeom>
            <a:ln w="127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343400" y="2524125"/>
              <a:ext cx="76200" cy="381000"/>
            </a:xfrm>
            <a:prstGeom prst="straightConnector1">
              <a:avLst/>
            </a:prstGeom>
            <a:ln w="127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95800" y="2362200"/>
              <a:ext cx="76200" cy="381000"/>
            </a:xfrm>
            <a:prstGeom prst="straightConnector1">
              <a:avLst/>
            </a:prstGeom>
            <a:ln w="127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38200" y="1928812"/>
              <a:ext cx="76200" cy="381000"/>
            </a:xfrm>
            <a:prstGeom prst="straightConnector1">
              <a:avLst/>
            </a:prstGeom>
            <a:ln w="127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066800" y="457200"/>
              <a:ext cx="76200" cy="381000"/>
            </a:xfrm>
            <a:prstGeom prst="straightConnector1">
              <a:avLst/>
            </a:prstGeom>
            <a:ln w="12700">
              <a:solidFill>
                <a:srgbClr val="FFC000"/>
              </a:solidFill>
              <a:tailEnd type="stealth"/>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52401" y="3338482"/>
              <a:ext cx="4953000" cy="6114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i="1" dirty="0" smtClean="0"/>
                <a:t>Finger print area  </a:t>
              </a:r>
              <a:endParaRPr lang="en-US" sz="1800" i="1" dirty="0"/>
            </a:p>
          </p:txBody>
        </p:sp>
      </p:grpSp>
      <p:sp>
        <p:nvSpPr>
          <p:cNvPr id="19" name="Rectangle 18"/>
          <p:cNvSpPr/>
          <p:nvPr/>
        </p:nvSpPr>
        <p:spPr>
          <a:xfrm>
            <a:off x="8265814" y="6440216"/>
            <a:ext cx="3926186" cy="461665"/>
          </a:xfrm>
          <a:prstGeom prst="rect">
            <a:avLst/>
          </a:prstGeom>
        </p:spPr>
        <p:txBody>
          <a:bodyPr wrap="square">
            <a:spAutoFit/>
          </a:bodyPr>
          <a:lstStyle/>
          <a:p>
            <a:pPr algn="just"/>
            <a:r>
              <a:rPr lang="en-US" sz="1200" i="1" dirty="0" smtClean="0">
                <a:latin typeface="+mj-lt"/>
                <a:cs typeface="Arial" panose="020B0604020202020204" pitchFamily="34" charset="0"/>
              </a:rPr>
              <a:t>Ducic et al., </a:t>
            </a:r>
            <a:r>
              <a:rPr lang="en-US" sz="1200" i="1" dirty="0" smtClean="0">
                <a:latin typeface="+mj-lt"/>
                <a:cs typeface="Arial" panose="020B0604020202020204" pitchFamily="34" charset="0"/>
              </a:rPr>
              <a:t>in </a:t>
            </a:r>
            <a:r>
              <a:rPr lang="en-US" sz="1200" i="1" dirty="0" smtClean="0">
                <a:latin typeface="+mj-lt"/>
                <a:cs typeface="Arial" panose="020B0604020202020204" pitchFamily="34" charset="0"/>
              </a:rPr>
              <a:t>preparation; </a:t>
            </a:r>
            <a:r>
              <a:rPr lang="en-US" sz="1200" i="1" dirty="0" smtClean="0">
                <a:latin typeface="+mj-lt"/>
                <a:cs typeface="Arial" panose="020B0604020202020204" pitchFamily="34" charset="0"/>
              </a:rPr>
              <a:t>In collaboration with T. </a:t>
            </a:r>
            <a:r>
              <a:rPr lang="en-US" sz="1200" i="1" dirty="0" err="1" smtClean="0">
                <a:latin typeface="+mj-lt"/>
              </a:rPr>
              <a:t>Paunesku</a:t>
            </a:r>
            <a:r>
              <a:rPr lang="en-US" sz="1200" i="1" dirty="0" smtClean="0">
                <a:latin typeface="+mj-lt"/>
              </a:rPr>
              <a:t> &amp; G. </a:t>
            </a:r>
            <a:r>
              <a:rPr lang="en-US" sz="1200" i="1" dirty="0" err="1" smtClean="0">
                <a:latin typeface="+mj-lt"/>
              </a:rPr>
              <a:t>Woloschak</a:t>
            </a:r>
            <a:r>
              <a:rPr lang="en-US" sz="1200" i="1" dirty="0" smtClean="0">
                <a:latin typeface="+mj-lt"/>
              </a:rPr>
              <a:t>, </a:t>
            </a:r>
            <a:r>
              <a:rPr lang="en-US" sz="1200" i="1" dirty="0">
                <a:latin typeface="+mj-lt"/>
              </a:rPr>
              <a:t>Northwestern </a:t>
            </a:r>
            <a:r>
              <a:rPr lang="en-US" sz="1200" i="1" dirty="0" smtClean="0">
                <a:latin typeface="+mj-lt"/>
              </a:rPr>
              <a:t>University, Chicago, USA</a:t>
            </a:r>
            <a:r>
              <a:rPr lang="en-US" sz="1200" i="1" dirty="0" smtClean="0">
                <a:latin typeface="+mj-lt"/>
                <a:cs typeface="Arial" panose="020B0604020202020204" pitchFamily="34" charset="0"/>
              </a:rPr>
              <a:t> </a:t>
            </a:r>
            <a:endParaRPr lang="en-US" sz="1200" i="1" dirty="0">
              <a:latin typeface="+mj-lt"/>
            </a:endParaRPr>
          </a:p>
        </p:txBody>
      </p:sp>
      <p:sp>
        <p:nvSpPr>
          <p:cNvPr id="24" name="TextBox 23"/>
          <p:cNvSpPr txBox="1"/>
          <p:nvPr/>
        </p:nvSpPr>
        <p:spPr>
          <a:xfrm>
            <a:off x="10746858" y="2628942"/>
            <a:ext cx="745833" cy="707886"/>
          </a:xfrm>
          <a:prstGeom prst="rect">
            <a:avLst/>
          </a:prstGeom>
          <a:solidFill>
            <a:schemeClr val="bg1"/>
          </a:solidFill>
        </p:spPr>
        <p:txBody>
          <a:bodyPr wrap="square" rtlCol="0">
            <a:spAutoFit/>
          </a:bodyPr>
          <a:lstStyle/>
          <a:p>
            <a:r>
              <a:rPr lang="en-US" sz="1000" dirty="0"/>
              <a:t>Control</a:t>
            </a:r>
            <a:endParaRPr lang="en-US" sz="1000" dirty="0" smtClean="0"/>
          </a:p>
          <a:p>
            <a:r>
              <a:rPr lang="en-US" sz="1000" dirty="0" smtClean="0"/>
              <a:t>DOPA NP</a:t>
            </a:r>
          </a:p>
          <a:p>
            <a:r>
              <a:rPr lang="en-US" sz="1000" dirty="0" smtClean="0"/>
              <a:t>DOPAC NP</a:t>
            </a:r>
          </a:p>
          <a:p>
            <a:r>
              <a:rPr lang="en-US" sz="1000" dirty="0" smtClean="0"/>
              <a:t>NP + PO4</a:t>
            </a:r>
            <a:endParaRPr lang="en-US" sz="1000" dirty="0"/>
          </a:p>
        </p:txBody>
      </p:sp>
      <p:sp>
        <p:nvSpPr>
          <p:cNvPr id="20" name="Flowchart: Connector 19"/>
          <p:cNvSpPr/>
          <p:nvPr/>
        </p:nvSpPr>
        <p:spPr>
          <a:xfrm>
            <a:off x="10737058" y="2712150"/>
            <a:ext cx="91440" cy="9144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732570" y="2843560"/>
            <a:ext cx="91440" cy="9144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10732570" y="3014593"/>
            <a:ext cx="91440" cy="91440"/>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10737058" y="3158252"/>
            <a:ext cx="91440" cy="91440"/>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
          <p:cNvSpPr txBox="1">
            <a:spLocks noChangeArrowheads="1"/>
          </p:cNvSpPr>
          <p:nvPr/>
        </p:nvSpPr>
        <p:spPr bwMode="auto">
          <a:xfrm>
            <a:off x="3774246" y="6090699"/>
            <a:ext cx="4206100" cy="668447"/>
          </a:xfrm>
          <a:prstGeom prst="rect">
            <a:avLst/>
          </a:prstGeom>
          <a:noFill/>
          <a:ln>
            <a:noFill/>
          </a:ln>
          <a:extLst/>
        </p:spPr>
        <p:txBody>
          <a:bodyPr wrap="square" lIns="82860" tIns="41431" rIns="82860" bIns="41431" anchor="ctr">
            <a:spAutoFit/>
          </a:bodyPr>
          <a:lstStyle>
            <a:lvl1pPr marL="431800" indent="-2159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1pPr>
            <a:lvl2pPr marL="742950" indent="-28575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2pPr>
            <a:lvl3pPr marL="1143000" indent="-2286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3pPr>
            <a:lvl4pPr marL="1600200" indent="-2286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4pPr>
            <a:lvl5pPr marL="2057400" indent="-2286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5pPr>
            <a:lvl6pPr marL="25146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6pPr>
            <a:lvl7pPr marL="29718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7pPr>
            <a:lvl8pPr marL="34290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8pPr>
            <a:lvl9pPr marL="38862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9pPr>
          </a:lstStyle>
          <a:p>
            <a:pPr algn="ctr" eaLnBrk="1">
              <a:lnSpc>
                <a:spcPct val="95000"/>
              </a:lnSpc>
              <a:buClr>
                <a:srgbClr val="000000"/>
              </a:buClr>
              <a:buSzPct val="45000"/>
              <a:buFont typeface="StarSymbol" pitchFamily="2" charset="0"/>
              <a:buNone/>
            </a:pPr>
            <a:r>
              <a:rPr lang="en-GB" altLang="en-US" sz="4000" b="1" dirty="0">
                <a:solidFill>
                  <a:schemeClr val="tx2">
                    <a:lumMod val="75000"/>
                  </a:schemeClr>
                </a:solidFill>
                <a:latin typeface="+mn-lt"/>
              </a:rPr>
              <a:t>Thank you!</a:t>
            </a:r>
          </a:p>
        </p:txBody>
      </p:sp>
      <p:sp>
        <p:nvSpPr>
          <p:cNvPr id="26" name="Rectangle 25"/>
          <p:cNvSpPr/>
          <p:nvPr/>
        </p:nvSpPr>
        <p:spPr>
          <a:xfrm>
            <a:off x="892567" y="6403664"/>
            <a:ext cx="2427972" cy="326243"/>
          </a:xfrm>
          <a:prstGeom prst="rect">
            <a:avLst/>
          </a:prstGeom>
        </p:spPr>
        <p:txBody>
          <a:bodyPr wrap="none">
            <a:spAutoFit/>
          </a:bodyPr>
          <a:lstStyle/>
          <a:p>
            <a:pPr algn="ctr">
              <a:lnSpc>
                <a:spcPct val="95000"/>
              </a:lnSpc>
              <a:buClr>
                <a:srgbClr val="000000"/>
              </a:buClr>
              <a:buSzPct val="45000"/>
            </a:pPr>
            <a:r>
              <a:rPr lang="en-GB" altLang="en-US" sz="1600" dirty="0" smtClean="0">
                <a:solidFill>
                  <a:schemeClr val="accent1">
                    <a:lumMod val="60000"/>
                    <a:lumOff val="40000"/>
                  </a:schemeClr>
                </a:solidFill>
                <a:cs typeface="Arial" panose="020B0604020202020204" pitchFamily="34" charset="0"/>
              </a:rPr>
              <a:t>Tanja Ducic </a:t>
            </a:r>
            <a:r>
              <a:rPr lang="en-GB" altLang="en-US" sz="1600" i="1" dirty="0" smtClean="0">
                <a:solidFill>
                  <a:schemeClr val="accent1">
                    <a:lumMod val="60000"/>
                    <a:lumOff val="40000"/>
                  </a:schemeClr>
                </a:solidFill>
                <a:cs typeface="Arial" panose="020B0604020202020204" pitchFamily="34" charset="0"/>
              </a:rPr>
              <a:t>tducic@cells.es</a:t>
            </a:r>
            <a:endParaRPr lang="en-GB" altLang="en-US" sz="1600" i="1" dirty="0">
              <a:solidFill>
                <a:schemeClr val="accent1">
                  <a:lumMod val="60000"/>
                  <a:lumOff val="40000"/>
                </a:schemeClr>
              </a:solidFill>
              <a:cs typeface="Arial" panose="020B0604020202020204" pitchFamily="34" charset="0"/>
            </a:endParaRPr>
          </a:p>
        </p:txBody>
      </p:sp>
      <p:sp>
        <p:nvSpPr>
          <p:cNvPr id="27" name="Rectangle 26"/>
          <p:cNvSpPr/>
          <p:nvPr/>
        </p:nvSpPr>
        <p:spPr>
          <a:xfrm>
            <a:off x="8729409" y="2005154"/>
            <a:ext cx="2801729" cy="461665"/>
          </a:xfrm>
          <a:prstGeom prst="rect">
            <a:avLst/>
          </a:prstGeom>
        </p:spPr>
        <p:txBody>
          <a:bodyPr wrap="none">
            <a:spAutoFit/>
          </a:bodyPr>
          <a:lstStyle/>
          <a:p>
            <a:r>
              <a:rPr lang="en-US" sz="2400" dirty="0" smtClean="0"/>
              <a:t>Cells treated with NP</a:t>
            </a:r>
            <a:endParaRPr lang="en-US" sz="2400" dirty="0"/>
          </a:p>
        </p:txBody>
      </p:sp>
    </p:spTree>
    <p:extLst>
      <p:ext uri="{BB962C8B-B14F-4D97-AF65-F5344CB8AC3E}">
        <p14:creationId xmlns:p14="http://schemas.microsoft.com/office/powerpoint/2010/main" val="174504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9261" y="1869128"/>
            <a:ext cx="7585801" cy="4154984"/>
          </a:xfrm>
          <a:prstGeom prst="rect">
            <a:avLst/>
          </a:prstGeom>
        </p:spPr>
        <p:txBody>
          <a:bodyPr wrap="square">
            <a:spAutoFit/>
          </a:bodyPr>
          <a:lstStyle/>
          <a:p>
            <a:pPr marL="285750" indent="-285750" algn="just">
              <a:buFont typeface="Arial" panose="020B0604020202020204" pitchFamily="34" charset="0"/>
              <a:buChar char="•"/>
            </a:pPr>
            <a:r>
              <a:rPr lang="en-US" sz="2400" dirty="0"/>
              <a:t>Fourier transform infrared (FTIR) spectroscopy is a nondestructive, label-free, highly sensitive and specific technique that provides complete information on the chemical composition of biological samples.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The technique both can offer fundamental structural information and serve as a quantitative analysis tool.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a:t>It has many potential applications in different fields of clinical and biology sciences. </a:t>
            </a:r>
          </a:p>
          <a:p>
            <a:pPr marL="285750" indent="-285750" algn="just">
              <a:buFont typeface="Arial" panose="020B0604020202020204" pitchFamily="34" charset="0"/>
              <a:buChar char="•"/>
            </a:pPr>
            <a:endParaRPr lang="en-US" sz="2400" dirty="0"/>
          </a:p>
        </p:txBody>
      </p:sp>
      <p:sp>
        <p:nvSpPr>
          <p:cNvPr id="6" name="Text Box 2"/>
          <p:cNvSpPr txBox="1">
            <a:spLocks noChangeArrowheads="1"/>
          </p:cNvSpPr>
          <p:nvPr/>
        </p:nvSpPr>
        <p:spPr bwMode="auto">
          <a:xfrm>
            <a:off x="2176320" y="453654"/>
            <a:ext cx="7771680"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60" tIns="41431" rIns="82860" bIns="41431" anchor="ctr">
            <a:spAutoFit/>
          </a:bodyPr>
          <a:lstStyle>
            <a:lvl1pPr marL="431800" indent="-2159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1pPr>
            <a:lvl2pPr marL="742950" indent="-28575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2pPr>
            <a:lvl3pPr marL="1143000" indent="-2286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3pPr>
            <a:lvl4pPr marL="1600200" indent="-2286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4pPr>
            <a:lvl5pPr marL="2057400" indent="-228600" defTabSz="912813">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5pPr>
            <a:lvl6pPr marL="25146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6pPr>
            <a:lvl7pPr marL="29718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7pPr>
            <a:lvl8pPr marL="34290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8pPr>
            <a:lvl9pPr marL="3886200" indent="-228600" defTabSz="912813" eaLnBrk="0" fontAlgn="base" hangingPunct="0">
              <a:spcBef>
                <a:spcPct val="0"/>
              </a:spcBef>
              <a:spcAft>
                <a:spcPct val="0"/>
              </a:spcAft>
              <a:tabLst>
                <a:tab pos="723900" algn="l"/>
                <a:tab pos="1444625" algn="l"/>
                <a:tab pos="2171700" algn="l"/>
                <a:tab pos="2895600" algn="l"/>
                <a:tab pos="3609975" algn="l"/>
                <a:tab pos="4341813" algn="l"/>
                <a:tab pos="5065713" algn="l"/>
                <a:tab pos="5791200" algn="l"/>
                <a:tab pos="6505575" algn="l"/>
                <a:tab pos="7235825" algn="l"/>
                <a:tab pos="7961313" algn="l"/>
              </a:tabLst>
              <a:defRPr sz="2400">
                <a:solidFill>
                  <a:schemeClr val="tx1"/>
                </a:solidFill>
                <a:latin typeface="Comic Sans MS" pitchFamily="66" charset="0"/>
              </a:defRPr>
            </a:lvl9pPr>
          </a:lstStyle>
          <a:p>
            <a:pPr algn="ctr" eaLnBrk="1">
              <a:lnSpc>
                <a:spcPct val="95000"/>
              </a:lnSpc>
              <a:buClr>
                <a:srgbClr val="000000"/>
              </a:buClr>
              <a:buSzPct val="45000"/>
              <a:buFont typeface="StarSymbol" pitchFamily="2" charset="0"/>
              <a:buNone/>
            </a:pPr>
            <a:r>
              <a:rPr lang="en-GB" altLang="en-US" sz="3300" b="1" dirty="0">
                <a:solidFill>
                  <a:srgbClr val="00B0F0"/>
                </a:solidFill>
                <a:latin typeface="Arial" panose="020B0604020202020204" pitchFamily="34" charset="0"/>
                <a:cs typeface="Arial" panose="020B0604020202020204" pitchFamily="34" charset="0"/>
              </a:rPr>
              <a:t>Advantages of FTIR</a:t>
            </a:r>
          </a:p>
        </p:txBody>
      </p:sp>
    </p:spTree>
    <p:extLst>
      <p:ext uri="{BB962C8B-B14F-4D97-AF65-F5344CB8AC3E}">
        <p14:creationId xmlns:p14="http://schemas.microsoft.com/office/powerpoint/2010/main" val="352511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676400" y="566389"/>
            <a:ext cx="8839200" cy="718635"/>
          </a:xfrm>
          <a:prstGeom prst="rect">
            <a:avLst/>
          </a:prstGeom>
          <a:ln/>
          <a:extLst>
            <a:ext uri="{91240B29-F687-4F45-9708-019B960494DF}">
              <a14:hiddenLine xmlns:a14="http://schemas.microsoft.com/office/drawing/2010/main" w="9525">
                <a:solidFill>
                  <a:srgbClr val="FF0000"/>
                </a:solidFill>
                <a:miter lim="800000"/>
                <a:headEnd/>
                <a:tailEnd/>
              </a14:hiddenLine>
            </a:ext>
          </a:extLst>
        </p:spPr>
        <p:txBody>
          <a:bodyPr>
            <a:noAutofit/>
          </a:bodyPr>
          <a:lstStyle/>
          <a:p>
            <a:pPr eaLnBrk="1"/>
            <a:r>
              <a:rPr lang="en-US" altLang="en-US" sz="3000" b="1" dirty="0">
                <a:solidFill>
                  <a:srgbClr val="FF0000"/>
                </a:solidFill>
                <a:latin typeface="+mn-lt"/>
                <a:cs typeface="Arial" panose="020B0604020202020204" pitchFamily="34" charset="0"/>
              </a:rPr>
              <a:t>New challenges for synchrotron based bio-FTIR</a:t>
            </a:r>
            <a:br>
              <a:rPr lang="en-US" altLang="en-US" sz="3000" b="1" dirty="0">
                <a:solidFill>
                  <a:srgbClr val="FF0000"/>
                </a:solidFill>
                <a:latin typeface="+mn-lt"/>
                <a:cs typeface="Arial" panose="020B0604020202020204" pitchFamily="34" charset="0"/>
              </a:rPr>
            </a:br>
            <a:endParaRPr lang="en-US" altLang="en-US" sz="3000" b="1" dirty="0">
              <a:solidFill>
                <a:srgbClr val="FF0000"/>
              </a:solidFill>
              <a:latin typeface="+mn-lt"/>
              <a:cs typeface="Arial" panose="020B0604020202020204" pitchFamily="34" charset="0"/>
            </a:endParaRPr>
          </a:p>
        </p:txBody>
      </p:sp>
      <p:sp>
        <p:nvSpPr>
          <p:cNvPr id="5" name="Rectangle 3"/>
          <p:cNvSpPr txBox="1">
            <a:spLocks noChangeArrowheads="1"/>
          </p:cNvSpPr>
          <p:nvPr/>
        </p:nvSpPr>
        <p:spPr>
          <a:xfrm>
            <a:off x="1820141" y="1346874"/>
            <a:ext cx="8752320" cy="55186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ts val="3000"/>
              </a:lnSpc>
              <a:buClr>
                <a:srgbClr val="FF0000"/>
              </a:buClr>
              <a:buSzPct val="110000"/>
              <a:buFont typeface="Arial" charset="0"/>
              <a:buChar char="•"/>
            </a:pPr>
            <a:r>
              <a:rPr lang="en-GB" altLang="en-US" sz="2000" dirty="0">
                <a:cs typeface="Arial" panose="020B0604020202020204" pitchFamily="34" charset="0"/>
              </a:rPr>
              <a:t>Each microscopy and each technique has its own advantages and restrictions: </a:t>
            </a:r>
            <a:r>
              <a:rPr lang="en-GB" altLang="en-US" sz="2000" b="1" dirty="0">
                <a:cs typeface="Arial" panose="020B0604020202020204" pitchFamily="34" charset="0"/>
              </a:rPr>
              <a:t>the multimodal combination</a:t>
            </a:r>
            <a:r>
              <a:rPr lang="en-GB" altLang="en-US" sz="2000" dirty="0">
                <a:cs typeface="Arial" panose="020B0604020202020204" pitchFamily="34" charset="0"/>
              </a:rPr>
              <a:t> of all techniques enables to get a deeper understanding of molecular changes.</a:t>
            </a:r>
          </a:p>
          <a:p>
            <a:pPr algn="just">
              <a:lnSpc>
                <a:spcPts val="3000"/>
              </a:lnSpc>
              <a:buClr>
                <a:srgbClr val="FF0000"/>
              </a:buClr>
              <a:buSzPct val="110000"/>
              <a:buFont typeface="Arial" charset="0"/>
              <a:buChar char="•"/>
            </a:pPr>
            <a:r>
              <a:rPr lang="en-GB" altLang="en-US" sz="2000" b="1" dirty="0">
                <a:cs typeface="Arial" panose="020B0604020202020204" pitchFamily="34" charset="0"/>
              </a:rPr>
              <a:t>Combination of diverse techniques</a:t>
            </a:r>
            <a:r>
              <a:rPr lang="en-GB" altLang="en-US" sz="2000" dirty="0">
                <a:cs typeface="Arial" panose="020B0604020202020204" pitchFamily="34" charset="0"/>
              </a:rPr>
              <a:t> for a deeper cellular and molecular insight into modification on the structural/cellular level during the cellular misbalance. (Raman, HPLC, MS, fluorescence, EM…)</a:t>
            </a:r>
          </a:p>
          <a:p>
            <a:pPr algn="just">
              <a:lnSpc>
                <a:spcPts val="3000"/>
              </a:lnSpc>
              <a:buClr>
                <a:srgbClr val="FF0000"/>
              </a:buClr>
              <a:buSzPct val="110000"/>
              <a:buFont typeface="Arial" charset="0"/>
              <a:buChar char="•"/>
            </a:pPr>
            <a:r>
              <a:rPr lang="en-GB" altLang="en-US" sz="2000" b="1" dirty="0">
                <a:cs typeface="Arial" panose="020B0604020202020204" pitchFamily="34" charset="0"/>
              </a:rPr>
              <a:t>Correlative</a:t>
            </a:r>
            <a:r>
              <a:rPr lang="en-US" altLang="en-US" sz="2000" b="1" dirty="0">
                <a:cs typeface="Arial" panose="020B0604020202020204" pitchFamily="34" charset="0"/>
              </a:rPr>
              <a:t> integrated imaging approach</a:t>
            </a:r>
            <a:r>
              <a:rPr lang="en-US" altLang="en-US" sz="2000" dirty="0">
                <a:cs typeface="Arial" panose="020B0604020202020204" pitchFamily="34" charset="0"/>
              </a:rPr>
              <a:t> allow to elucidate subcellular structures, elemental distributions and/or densities at the nanometer scale which could be used for the investigation of </a:t>
            </a:r>
            <a:r>
              <a:rPr lang="en-US" altLang="en-US" sz="2000" i="1" dirty="0">
                <a:cs typeface="Arial" panose="020B0604020202020204" pitchFamily="34" charset="0"/>
              </a:rPr>
              <a:t>e. g. </a:t>
            </a:r>
            <a:r>
              <a:rPr lang="en-US" altLang="en-US" sz="2000" dirty="0">
                <a:cs typeface="Arial" panose="020B0604020202020204" pitchFamily="34" charset="0"/>
              </a:rPr>
              <a:t>protein aggregates in the entire intact cells </a:t>
            </a:r>
            <a:r>
              <a:rPr lang="en-US" altLang="en-US" sz="2000" i="1" dirty="0">
                <a:cs typeface="Arial" panose="020B0604020202020204" pitchFamily="34" charset="0"/>
              </a:rPr>
              <a:t>in situ</a:t>
            </a:r>
            <a:r>
              <a:rPr lang="en-US" altLang="en-US" sz="2000" dirty="0">
                <a:cs typeface="Arial" panose="020B0604020202020204" pitchFamily="34" charset="0"/>
              </a:rPr>
              <a:t>.</a:t>
            </a:r>
            <a:r>
              <a:rPr lang="en-GB" altLang="en-US" sz="2000" dirty="0">
                <a:cs typeface="Arial" panose="020B0604020202020204" pitchFamily="34" charset="0"/>
              </a:rPr>
              <a:t> </a:t>
            </a:r>
          </a:p>
          <a:p>
            <a:pPr algn="just">
              <a:lnSpc>
                <a:spcPts val="3000"/>
              </a:lnSpc>
              <a:buClr>
                <a:srgbClr val="FF0000"/>
              </a:buClr>
              <a:buSzPct val="110000"/>
              <a:buFont typeface="Arial" charset="0"/>
              <a:buChar char="•"/>
            </a:pPr>
            <a:r>
              <a:rPr lang="en-US" altLang="en-US" sz="2000" dirty="0">
                <a:cs typeface="Arial" panose="020B0604020202020204" pitchFamily="34" charset="0"/>
              </a:rPr>
              <a:t>Go forward with </a:t>
            </a:r>
            <a:r>
              <a:rPr lang="en-US" altLang="en-US" sz="2000" b="1" dirty="0">
                <a:cs typeface="Arial" panose="020B0604020202020204" pitchFamily="34" charset="0"/>
              </a:rPr>
              <a:t>pre-diagnostic studies</a:t>
            </a:r>
            <a:r>
              <a:rPr lang="en-US" altLang="en-US" sz="2000" dirty="0">
                <a:cs typeface="Arial" panose="020B0604020202020204" pitchFamily="34" charset="0"/>
              </a:rPr>
              <a:t> using for example blood and other liquids prepared for the investigations. </a:t>
            </a:r>
          </a:p>
          <a:p>
            <a:pPr algn="just">
              <a:lnSpc>
                <a:spcPts val="3000"/>
              </a:lnSpc>
              <a:buClr>
                <a:srgbClr val="FF0000"/>
              </a:buClr>
              <a:buSzPct val="110000"/>
              <a:buFont typeface="Arial" charset="0"/>
              <a:buChar char="•"/>
            </a:pPr>
            <a:r>
              <a:rPr lang="en-US" altLang="en-US" sz="2000" dirty="0">
                <a:cs typeface="Arial" panose="020B0604020202020204" pitchFamily="34" charset="0"/>
              </a:rPr>
              <a:t>More investigations on </a:t>
            </a:r>
            <a:r>
              <a:rPr lang="en-US" altLang="en-US" sz="2000" i="1" dirty="0">
                <a:cs typeface="Arial" panose="020B0604020202020204" pitchFamily="34" charset="0"/>
              </a:rPr>
              <a:t>post mortem </a:t>
            </a:r>
            <a:r>
              <a:rPr lang="en-US" altLang="en-US" sz="2000" dirty="0">
                <a:cs typeface="Arial" panose="020B0604020202020204" pitchFamily="34" charset="0"/>
              </a:rPr>
              <a:t>relevant tissues for neural diseases.</a:t>
            </a:r>
          </a:p>
        </p:txBody>
      </p:sp>
    </p:spTree>
    <p:extLst>
      <p:ext uri="{BB962C8B-B14F-4D97-AF65-F5344CB8AC3E}">
        <p14:creationId xmlns:p14="http://schemas.microsoft.com/office/powerpoint/2010/main" val="135998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15901"/>
            <a:ext cx="8915400" cy="1384995"/>
          </a:xfrm>
          <a:prstGeom prst="rect">
            <a:avLst/>
          </a:prstGeom>
        </p:spPr>
        <p:txBody>
          <a:bodyPr wrap="square">
            <a:spAutoFit/>
          </a:bodyPr>
          <a:lstStyle/>
          <a:p>
            <a:pPr algn="ctr"/>
            <a:r>
              <a:rPr lang="en-US" sz="2800" b="1" i="1" dirty="0">
                <a:solidFill>
                  <a:srgbClr val="00B0F0"/>
                </a:solidFill>
                <a:latin typeface="Arial" panose="020B0604020202020204" pitchFamily="34" charset="0"/>
                <a:cs typeface="Arial" panose="020B0604020202020204" pitchFamily="34" charset="0"/>
              </a:rPr>
              <a:t>An example </a:t>
            </a:r>
            <a:r>
              <a:rPr lang="en-US" sz="2800" b="1" dirty="0">
                <a:solidFill>
                  <a:srgbClr val="00B0F0"/>
                </a:solidFill>
                <a:latin typeface="Arial" panose="020B0604020202020204" pitchFamily="34" charset="0"/>
                <a:cs typeface="Arial" panose="020B0604020202020204" pitchFamily="34" charset="0"/>
              </a:rPr>
              <a:t>:	</a:t>
            </a:r>
          </a:p>
          <a:p>
            <a:pPr algn="ctr"/>
            <a:r>
              <a:rPr lang="en-US" sz="2800" b="1" dirty="0">
                <a:solidFill>
                  <a:srgbClr val="00B0F0"/>
                </a:solidFill>
                <a:latin typeface="Arial" panose="020B0604020202020204" pitchFamily="34" charset="0"/>
                <a:cs typeface="Arial" panose="020B0604020202020204" pitchFamily="34" charset="0"/>
              </a:rPr>
              <a:t>Protein aggregates in </a:t>
            </a:r>
          </a:p>
          <a:p>
            <a:pPr algn="ctr"/>
            <a:r>
              <a:rPr lang="en-US" sz="2800" b="1" dirty="0">
                <a:solidFill>
                  <a:srgbClr val="00B0F0"/>
                </a:solidFill>
                <a:latin typeface="Arial" panose="020B0604020202020204" pitchFamily="34" charset="0"/>
                <a:cs typeface="Arial" panose="020B0604020202020204" pitchFamily="34" charset="0"/>
              </a:rPr>
              <a:t>single intact astrocytes in ALS</a:t>
            </a:r>
            <a:endParaRPr lang="en-US" sz="28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1828800" y="2039889"/>
            <a:ext cx="8534400" cy="4213141"/>
          </a:xfrm>
          <a:prstGeom prst="rect">
            <a:avLst/>
          </a:prstGeom>
        </p:spPr>
        <p:txBody>
          <a:bodyPr wrap="square">
            <a:spAutoFit/>
          </a:bodyPr>
          <a:lstStyle/>
          <a:p>
            <a:pPr marL="285750" indent="-457200" algn="just">
              <a:lnSpc>
                <a:spcPct val="125000"/>
              </a:lnSpc>
              <a:spcBef>
                <a:spcPct val="0"/>
              </a:spcBef>
              <a:buFont typeface="Arial" panose="020B0604020202020204" pitchFamily="34" charset="0"/>
              <a:buChar char="•"/>
              <a:defRPr/>
            </a:pPr>
            <a:r>
              <a:rPr lang="en-US" sz="2400" dirty="0"/>
              <a:t>Amyotrophic lateral sclerosis (ALS), a fatal neurodegenerative disease, is the most common adult onset neurodegenerative disorder affecting motor neurons. </a:t>
            </a:r>
          </a:p>
          <a:p>
            <a:pPr marL="285750" indent="-457200" algn="just">
              <a:lnSpc>
                <a:spcPct val="125000"/>
              </a:lnSpc>
              <a:spcBef>
                <a:spcPct val="0"/>
              </a:spcBef>
              <a:buFont typeface="Arial" panose="020B0604020202020204" pitchFamily="34" charset="0"/>
              <a:buChar char="•"/>
              <a:defRPr/>
            </a:pPr>
            <a:r>
              <a:rPr lang="en-US" sz="2400" dirty="0"/>
              <a:t>The pathological mechanisms are still poorly understood. </a:t>
            </a:r>
          </a:p>
          <a:p>
            <a:pPr marL="285750" indent="-457200" algn="just">
              <a:lnSpc>
                <a:spcPct val="125000"/>
              </a:lnSpc>
              <a:spcBef>
                <a:spcPct val="0"/>
              </a:spcBef>
              <a:buFont typeface="Arial" panose="020B0604020202020204" pitchFamily="34" charset="0"/>
              <a:buChar char="•"/>
              <a:defRPr/>
            </a:pPr>
            <a:r>
              <a:rPr lang="en-US" sz="2400" dirty="0"/>
              <a:t>One of the familial ALS cases is caused by mutations in the </a:t>
            </a:r>
            <a:r>
              <a:rPr lang="en-US" sz="2400" dirty="0" err="1"/>
              <a:t>metallo</a:t>
            </a:r>
            <a:r>
              <a:rPr lang="en-US" sz="2400" dirty="0"/>
              <a:t>-enzyme copper-zinc superoxide dismutase (SOD1). </a:t>
            </a:r>
          </a:p>
          <a:p>
            <a:pPr marL="285750" indent="-457200" algn="just">
              <a:lnSpc>
                <a:spcPct val="125000"/>
              </a:lnSpc>
              <a:spcBef>
                <a:spcPct val="0"/>
              </a:spcBef>
              <a:buFont typeface="Arial" panose="020B0604020202020204" pitchFamily="34" charset="0"/>
              <a:buChar char="•"/>
              <a:defRPr/>
            </a:pPr>
            <a:r>
              <a:rPr lang="en-US" sz="2400" dirty="0"/>
              <a:t>We employed multimodal cellular synchrotron radiation based spectro-microscopies to investigate the astrocytes of an ALS animal model: the rat hSOD1 G93A </a:t>
            </a:r>
          </a:p>
        </p:txBody>
      </p:sp>
      <p:sp>
        <p:nvSpPr>
          <p:cNvPr id="2" name="Rectangle 1"/>
          <p:cNvSpPr/>
          <p:nvPr/>
        </p:nvSpPr>
        <p:spPr>
          <a:xfrm>
            <a:off x="6335695" y="6405354"/>
            <a:ext cx="4180976" cy="338554"/>
          </a:xfrm>
          <a:prstGeom prst="rect">
            <a:avLst/>
          </a:prstGeom>
        </p:spPr>
        <p:txBody>
          <a:bodyPr wrap="square">
            <a:spAutoFit/>
          </a:bodyPr>
          <a:lstStyle/>
          <a:p>
            <a:pPr algn="ctr">
              <a:defRPr/>
            </a:pPr>
            <a:r>
              <a:rPr lang="en-US" sz="1600" b="1" i="1" dirty="0" err="1">
                <a:latin typeface="Arial" panose="020B0604020202020204" pitchFamily="34" charset="0"/>
                <a:cs typeface="Arial" panose="020B0604020202020204" pitchFamily="34" charset="0"/>
              </a:rPr>
              <a:t>Dučić</a:t>
            </a:r>
            <a:r>
              <a:rPr lang="en-US" sz="1600" b="1" i="1" dirty="0">
                <a:latin typeface="Arial" panose="020B0604020202020204" pitchFamily="34" charset="0"/>
                <a:cs typeface="Arial" panose="020B0604020202020204" pitchFamily="34" charset="0"/>
              </a:rPr>
              <a:t> et al., Analytical chemistry 2019</a:t>
            </a:r>
            <a:endParaRPr lang="es-ES" altLang="en-US" sz="1600" b="1" i="1" baseline="30000" dirty="0">
              <a:latin typeface="Arial" panose="020B0604020202020204" pitchFamily="34" charset="0"/>
              <a:cs typeface="Arial" panose="020B0604020202020204" pitchFamily="34" charset="0"/>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744" y="1052255"/>
            <a:ext cx="1306414"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Image result for max planck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6402" y="95099"/>
            <a:ext cx="1170643" cy="8686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beogradski univerzitet biolosk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4917" y="1024553"/>
            <a:ext cx="819303"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8851"/>
          <a:stretch/>
        </p:blipFill>
        <p:spPr bwMode="auto">
          <a:xfrm>
            <a:off x="1602087" y="17291"/>
            <a:ext cx="1820749"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6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49" y="338138"/>
            <a:ext cx="8801100" cy="1143000"/>
          </a:xfrm>
        </p:spPr>
        <p:txBody>
          <a:bodyPr/>
          <a:lstStyle/>
          <a:p>
            <a:r>
              <a:rPr lang="en-US" sz="4000" b="1" dirty="0"/>
              <a:t>Iron oxide nanoparticles stress the cells </a:t>
            </a:r>
            <a:br>
              <a:rPr lang="en-US" sz="4000" b="1" dirty="0"/>
            </a:br>
            <a:endParaRPr lang="en-US" sz="4000" b="1" dirty="0"/>
          </a:p>
        </p:txBody>
      </p:sp>
      <p:sp>
        <p:nvSpPr>
          <p:cNvPr id="4" name="Rectangle 3"/>
          <p:cNvSpPr/>
          <p:nvPr/>
        </p:nvSpPr>
        <p:spPr>
          <a:xfrm>
            <a:off x="2019300" y="1674675"/>
            <a:ext cx="8432800" cy="984885"/>
          </a:xfrm>
          <a:prstGeom prst="rect">
            <a:avLst/>
          </a:prstGeom>
        </p:spPr>
        <p:txBody>
          <a:bodyPr wrap="square">
            <a:spAutoFit/>
          </a:bodyPr>
          <a:lstStyle/>
          <a:p>
            <a:r>
              <a:rPr lang="en-US" sz="2200" b="1" dirty="0" err="1"/>
              <a:t>Toxicogenomics</a:t>
            </a:r>
            <a:r>
              <a:rPr lang="en-US" sz="2200" b="1" dirty="0"/>
              <a:t> of iron oxide nanoparticles in the nematode </a:t>
            </a:r>
            <a:r>
              <a:rPr lang="en-US" sz="2200" b="1" i="1" dirty="0"/>
              <a:t>C. </a:t>
            </a:r>
            <a:r>
              <a:rPr lang="en-US" sz="2200" b="1" i="1" dirty="0" err="1"/>
              <a:t>elegans</a:t>
            </a:r>
            <a:endParaRPr lang="en-US" sz="2200" b="1" dirty="0"/>
          </a:p>
          <a:p>
            <a:pPr algn="just"/>
            <a:r>
              <a:rPr lang="en-US" dirty="0"/>
              <a:t>Gonzalez-</a:t>
            </a:r>
            <a:r>
              <a:rPr lang="en-US" dirty="0" err="1"/>
              <a:t>Moragas</a:t>
            </a:r>
            <a:r>
              <a:rPr lang="en-US" dirty="0"/>
              <a:t>, et al., </a:t>
            </a:r>
            <a:r>
              <a:rPr lang="en-US" b="1" i="1" dirty="0" err="1"/>
              <a:t>Nanotoxicology</a:t>
            </a:r>
            <a:r>
              <a:rPr lang="en-US" b="1" i="1" dirty="0"/>
              <a:t>  2017 </a:t>
            </a:r>
            <a:endParaRPr lang="en-US" dirty="0"/>
          </a:p>
          <a:p>
            <a:pPr algn="r"/>
            <a:r>
              <a:rPr lang="en-US" b="1" i="1" dirty="0"/>
              <a:t>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2973389"/>
            <a:ext cx="76866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6437" y="5840414"/>
            <a:ext cx="8102600" cy="954107"/>
          </a:xfrm>
          <a:prstGeom prst="rect">
            <a:avLst/>
          </a:prstGeom>
        </p:spPr>
        <p:txBody>
          <a:bodyPr wrap="square">
            <a:spAutoFit/>
          </a:bodyPr>
          <a:lstStyle/>
          <a:p>
            <a:pPr algn="just"/>
            <a:r>
              <a:rPr lang="en-US" sz="1400" dirty="0"/>
              <a:t>Derivative of the mean FTIR spectra of control (black) and Fe-oxide-treated (orange) </a:t>
            </a:r>
            <a:r>
              <a:rPr lang="en-US" sz="1400" i="1" dirty="0"/>
              <a:t>C. </a:t>
            </a:r>
            <a:r>
              <a:rPr lang="en-US" sz="1400" i="1" dirty="0" err="1"/>
              <a:t>elegans</a:t>
            </a:r>
            <a:r>
              <a:rPr lang="en-US" sz="1400" dirty="0"/>
              <a:t>. The inset  shows a zoom-in of the 1741 cm</a:t>
            </a:r>
            <a:r>
              <a:rPr lang="en-US" sz="1400" baseline="30000" dirty="0"/>
              <a:t>-1</a:t>
            </a:r>
            <a:r>
              <a:rPr lang="en-US" sz="1400" dirty="0"/>
              <a:t> band.</a:t>
            </a:r>
          </a:p>
          <a:p>
            <a:pPr algn="just"/>
            <a:r>
              <a:rPr lang="en-US" sz="1400" dirty="0"/>
              <a:t>(B) Box plot of the lipid oxidation ratio (1741 cm</a:t>
            </a:r>
            <a:r>
              <a:rPr lang="en-US" sz="1400" baseline="30000" dirty="0"/>
              <a:t>-1</a:t>
            </a:r>
            <a:r>
              <a:rPr lang="en-US" sz="1400" dirty="0"/>
              <a:t>/2960 cm</a:t>
            </a:r>
            <a:r>
              <a:rPr lang="en-US" sz="1400" baseline="30000" dirty="0"/>
              <a:t>-1</a:t>
            </a:r>
            <a:r>
              <a:rPr lang="en-US" sz="1400" dirty="0"/>
              <a:t>) of all spectra, for control and SPION-treated animals</a:t>
            </a:r>
          </a:p>
        </p:txBody>
      </p:sp>
    </p:spTree>
    <p:extLst>
      <p:ext uri="{BB962C8B-B14F-4D97-AF65-F5344CB8AC3E}">
        <p14:creationId xmlns:p14="http://schemas.microsoft.com/office/powerpoint/2010/main" val="3217916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3275</TotalTime>
  <Words>865</Words>
  <Application>Microsoft Office PowerPoint</Application>
  <PresentationFormat>Widescreen</PresentationFormat>
  <Paragraphs>111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Garamond</vt:lpstr>
      <vt:lpstr>StarSymbol</vt:lpstr>
      <vt:lpstr>Times New Roman</vt:lpstr>
      <vt:lpstr>Wingdings</vt:lpstr>
      <vt:lpstr>Office Theme</vt:lpstr>
      <vt:lpstr>PowerPoint Presentation</vt:lpstr>
      <vt:lpstr>PowerPoint Presentation</vt:lpstr>
      <vt:lpstr>PowerPoint Presentation</vt:lpstr>
      <vt:lpstr>PowerPoint Presentation</vt:lpstr>
      <vt:lpstr>Potential new project  </vt:lpstr>
      <vt:lpstr>PowerPoint Presentation</vt:lpstr>
      <vt:lpstr>New challenges for synchrotron based bio-FTIR </vt:lpstr>
      <vt:lpstr>PowerPoint Presentation</vt:lpstr>
      <vt:lpstr>Iron oxide nanoparticles stress the cells  </vt:lpstr>
      <vt:lpstr>Statistic: PCA analysis </vt:lpstr>
      <vt:lpstr>Work flow </vt:lpstr>
    </vt:vector>
  </TitlesOfParts>
  <Company>CELLS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Ducic</dc:creator>
  <cp:lastModifiedBy>Tanja Ducic</cp:lastModifiedBy>
  <cp:revision>614</cp:revision>
  <cp:lastPrinted>2020-02-24T09:38:32Z</cp:lastPrinted>
  <dcterms:created xsi:type="dcterms:W3CDTF">2016-04-11T10:08:57Z</dcterms:created>
  <dcterms:modified xsi:type="dcterms:W3CDTF">2020-02-24T10:36:51Z</dcterms:modified>
</cp:coreProperties>
</file>