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300" r:id="rId3"/>
    <p:sldId id="301" r:id="rId4"/>
    <p:sldId id="302" r:id="rId5"/>
    <p:sldId id="303" r:id="rId6"/>
  </p:sldIdLst>
  <p:sldSz cx="9144000" cy="6858000" type="screen4x3"/>
  <p:notesSz cx="6794500" cy="9906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-87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F061-6AA0-4770-935B-AF66CDB5AA9A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1E7A5-EA16-4D7B-97E6-9EF741D8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7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24/02/2020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 smtClean="0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smtClean="0"/>
              <a:t>20/05/2015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9247"/>
            <a:ext cx="6400800" cy="232229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01.04.2019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176963"/>
            <a:ext cx="6400800" cy="30049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24/02/2020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24/02/2020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24/02/2020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24/02/2020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24/02/2020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smtClean="0"/>
              <a:t>Haga clic para modificar </a:t>
            </a:r>
            <a:br>
              <a:rPr lang="es-ES" dirty="0" smtClean="0"/>
            </a:br>
            <a:r>
              <a:rPr lang="es-ES" dirty="0" smtClean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01.04.2019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308610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</a:t>
            </a:fld>
            <a:endParaRPr lang="es-E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143053"/>
            <a:ext cx="8991600" cy="134599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s-ES_tradnl" sz="2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BOREAS </a:t>
            </a:r>
            <a:r>
              <a:rPr lang="es-ES_tradnl" sz="28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for</a:t>
            </a:r>
            <a:r>
              <a:rPr lang="es-ES_tradnl" sz="2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Multiferroics</a:t>
            </a:r>
            <a:r>
              <a:rPr lang="es-ES_tradnl" sz="28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and +</a:t>
            </a:r>
            <a:endParaRPr lang="en-GB" sz="2800" b="1" dirty="0" smtClean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713300"/>
            <a:ext cx="7424928" cy="4901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s-ES_tradnl" sz="16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Javier Herrero-Martín. BL29-BOREAS</a:t>
            </a:r>
            <a:endParaRPr lang="en-GB" sz="1600" b="1" dirty="0" smtClean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371600"/>
            <a:ext cx="7467600" cy="61773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General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sample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preparation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/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form</a:t>
            </a:r>
            <a:r>
              <a:rPr lang="es-ES_tradnl" sz="12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Sintered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pellets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of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policrystalline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powder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single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crystals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(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larger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than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~100*100 um</a:t>
            </a:r>
            <a:r>
              <a:rPr lang="es-ES_tradnl" sz="1200" baseline="30000" dirty="0" smtClean="0">
                <a:latin typeface="Corbel" panose="020B0503020204020204" pitchFamily="34" charset="0"/>
                <a:cs typeface="Arial" panose="020B0604020202020204" pitchFamily="34" charset="0"/>
              </a:rPr>
              <a:t>2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),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NPs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(*),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thin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films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in-situ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metals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/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molecules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deposited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onto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substrates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2209800"/>
            <a:ext cx="7467600" cy="8947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MFs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what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can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learn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?  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Chemically-selective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quantitative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details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of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the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VB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electronic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structure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, local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symmetry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and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magnetization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(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orbital 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and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spin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separately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) (HECTOR); 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CM/ICM AFM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order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analysis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: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element-selective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magnetic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moments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orientation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(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MaRes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3330977"/>
            <a:ext cx="7467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coupling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what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can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we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do?   i)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SHs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ready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to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apply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V-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bias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(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or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current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) 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magnetic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response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via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XMLD-XMCD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or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ii)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apply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magnetic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field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in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any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direction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(&lt; 2 T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or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 &lt; 6 T) 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_tradnl" sz="1200" b="1" dirty="0" err="1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electric</a:t>
            </a:r>
            <a:r>
              <a:rPr lang="es-ES_tradnl" sz="1200" b="1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response </a:t>
            </a:r>
            <a:r>
              <a:rPr lang="es-ES_tradnl" sz="1200" dirty="0" err="1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via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XLD </a:t>
            </a:r>
            <a:r>
              <a:rPr lang="es-ES_tradnl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(HECTOR)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4798620"/>
            <a:ext cx="7467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200" b="1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Polycrystalline</a:t>
            </a:r>
            <a:r>
              <a:rPr lang="es-ES_tradnl" sz="12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powder</a:t>
            </a:r>
            <a:r>
              <a:rPr lang="es-ES_tradnl" sz="1200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</a:t>
            </a:r>
            <a:r>
              <a:rPr lang="es-ES_tradnl" sz="12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MF </a:t>
            </a:r>
            <a:r>
              <a:rPr lang="es-ES_tradnl" sz="1200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like</a:t>
            </a:r>
            <a:r>
              <a:rPr lang="es-ES_tradnl" sz="1200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CMTO</a:t>
            </a:r>
          </a:p>
          <a:p>
            <a:pPr algn="just">
              <a:lnSpc>
                <a:spcPct val="150000"/>
              </a:lnSpc>
            </a:pPr>
            <a:r>
              <a:rPr lang="es-ES_tradnl" sz="12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Single </a:t>
            </a:r>
            <a:r>
              <a:rPr lang="es-ES_tradnl" sz="1200" b="1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crystal</a:t>
            </a:r>
            <a:r>
              <a:rPr lang="es-ES_tradnl" sz="12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</a:t>
            </a:r>
            <a:r>
              <a:rPr lang="es-ES_tradnl" sz="12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Single-</a:t>
            </a:r>
            <a:r>
              <a:rPr lang="es-ES_tradnl" sz="1200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phase</a:t>
            </a:r>
            <a:r>
              <a:rPr lang="es-ES_tradnl" sz="12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 MF </a:t>
            </a:r>
            <a:r>
              <a:rPr lang="es-ES_tradnl" sz="1200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like</a:t>
            </a:r>
            <a:r>
              <a:rPr lang="es-ES_tradnl" sz="12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MnCoWO4</a:t>
            </a:r>
          </a:p>
          <a:p>
            <a:pPr algn="just">
              <a:lnSpc>
                <a:spcPct val="150000"/>
              </a:lnSpc>
            </a:pPr>
            <a:r>
              <a:rPr lang="es-ES_tradnl" sz="1200" b="1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Heterostructure</a:t>
            </a:r>
            <a:r>
              <a:rPr lang="es-ES_tradnl" sz="12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 - </a:t>
            </a:r>
            <a:r>
              <a:rPr lang="es-ES_tradnl" sz="1200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Composite</a:t>
            </a:r>
            <a:r>
              <a:rPr lang="es-ES_tradnl" sz="12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 MF </a:t>
            </a:r>
            <a:r>
              <a:rPr lang="es-ES_tradnl" sz="1200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system</a:t>
            </a:r>
            <a:r>
              <a:rPr lang="es-ES_tradnl" sz="12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like</a:t>
            </a:r>
            <a:r>
              <a:rPr lang="es-ES_tradnl" sz="12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PE STO + </a:t>
            </a:r>
            <a:r>
              <a:rPr lang="es-ES_tradnl" sz="1200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magnetostrictive</a:t>
            </a:r>
            <a:r>
              <a:rPr lang="es-ES_tradnl" sz="12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substrate</a:t>
            </a:r>
            <a:endParaRPr lang="es-ES_tradnl" sz="1200" dirty="0" smtClean="0">
              <a:solidFill>
                <a:srgbClr val="7030A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4307466"/>
            <a:ext cx="7467600" cy="34073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Three</a:t>
            </a:r>
            <a:r>
              <a:rPr lang="es-ES_tradnl" sz="12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2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examples</a:t>
            </a:r>
            <a:endParaRPr lang="es-ES_tradnl" sz="1200" dirty="0" smtClean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1831" y="6291903"/>
            <a:ext cx="710837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0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Special</a:t>
            </a:r>
            <a:r>
              <a:rPr lang="es-ES_tradnl" sz="10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0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thanks</a:t>
            </a:r>
            <a:r>
              <a:rPr lang="es-ES_tradnl" sz="10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to:  </a:t>
            </a:r>
            <a:r>
              <a:rPr lang="es-ES_tradnl" sz="10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J.L.García</a:t>
            </a:r>
            <a:r>
              <a:rPr lang="es-ES_tradnl" sz="10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(ICMAB-CSIC), L. </a:t>
            </a:r>
            <a:r>
              <a:rPr lang="es-ES_tradnl" sz="1000" b="1" dirty="0" err="1" smtClean="0">
                <a:latin typeface="Corbel" panose="020B0503020204020204" pitchFamily="34" charset="0"/>
                <a:cs typeface="Arial" panose="020B0604020202020204" pitchFamily="34" charset="0"/>
              </a:rPr>
              <a:t>Maurel</a:t>
            </a:r>
            <a:r>
              <a:rPr lang="es-ES_tradnl" sz="10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 (ETH-PSI), J. Ruiz-Fuertes (UNICAN), G. Subías (ICMA-UZ)</a:t>
            </a:r>
          </a:p>
        </p:txBody>
      </p:sp>
    </p:spTree>
    <p:extLst>
      <p:ext uri="{BB962C8B-B14F-4D97-AF65-F5344CB8AC3E}">
        <p14:creationId xmlns:p14="http://schemas.microsoft.com/office/powerpoint/2010/main" val="175577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36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577027"/>
            <a:ext cx="6400800" cy="232229"/>
          </a:xfrm>
        </p:spPr>
        <p:txBody>
          <a:bodyPr/>
          <a:lstStyle/>
          <a:p>
            <a:r>
              <a:rPr lang="es-ES" sz="900" dirty="0" smtClean="0"/>
              <a:t>Feb.24, 2019 – ICMAB-ALBA</a:t>
            </a:r>
            <a:endParaRPr lang="es-ES" sz="9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28931" y="1036442"/>
            <a:ext cx="4404844" cy="4127213"/>
            <a:chOff x="319556" y="1112642"/>
            <a:chExt cx="4862044" cy="4900123"/>
          </a:xfrm>
        </p:grpSpPr>
        <p:sp>
          <p:nvSpPr>
            <p:cNvPr id="39" name="69 CuadroTexto"/>
            <p:cNvSpPr txBox="1"/>
            <p:nvPr/>
          </p:nvSpPr>
          <p:spPr>
            <a:xfrm>
              <a:off x="685800" y="5574268"/>
              <a:ext cx="567900" cy="43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i="1" dirty="0" err="1">
                  <a:solidFill>
                    <a:srgbClr val="FF0000"/>
                  </a:solidFill>
                  <a:latin typeface="Corbel" panose="020B0503020204020204" pitchFamily="34" charset="0"/>
                </a:rPr>
                <a:t>T</a:t>
              </a:r>
              <a:r>
                <a:rPr lang="es-ES_tradnl" i="1" baseline="-25000" dirty="0" err="1">
                  <a:solidFill>
                    <a:srgbClr val="FF0000"/>
                  </a:solidFill>
                  <a:latin typeface="Corbel" panose="020B0503020204020204" pitchFamily="34" charset="0"/>
                </a:rPr>
                <a:t>d</a:t>
              </a:r>
              <a:endParaRPr lang="es-ES" baseline="-25000" dirty="0">
                <a:solidFill>
                  <a:srgbClr val="FF0000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>
              <a:off x="319556" y="1112642"/>
              <a:ext cx="4767848" cy="4343400"/>
              <a:chOff x="1295400" y="228600"/>
              <a:chExt cx="4767848" cy="43434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1295400" y="228600"/>
                <a:ext cx="4767848" cy="4343400"/>
                <a:chOff x="1295400" y="228600"/>
                <a:chExt cx="4767848" cy="43434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295400" y="236668"/>
                  <a:ext cx="4767848" cy="4279354"/>
                  <a:chOff x="1295400" y="236668"/>
                  <a:chExt cx="4767848" cy="4279354"/>
                </a:xfrm>
              </p:grpSpPr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685334" y="2369732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0.50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497091" y="2057400"/>
                    <a:ext cx="865109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xy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, </a:t>
                    </a:r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xz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, </a:t>
                    </a:r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yz</a:t>
                    </a:r>
                    <a:endParaRPr lang="en-US" sz="1600" i="1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295400" y="2055404"/>
                    <a:ext cx="12954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flipV="1">
                    <a:off x="1433152" y="2840578"/>
                    <a:ext cx="936248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826171" y="2861846"/>
                    <a:ext cx="61747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xz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, </a:t>
                    </a:r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yz</a:t>
                    </a:r>
                    <a:endParaRPr lang="en-US" sz="1600" i="1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V="1">
                    <a:off x="2667000" y="2902800"/>
                    <a:ext cx="936248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Oval 58"/>
                  <p:cNvSpPr/>
                  <p:nvPr/>
                </p:nvSpPr>
                <p:spPr>
                  <a:xfrm rot="179074">
                    <a:off x="2802994" y="2709446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 rot="179074">
                    <a:off x="3149512" y="2709446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2994669" y="2521800"/>
                    <a:ext cx="35458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xy</a:t>
                    </a:r>
                    <a:endParaRPr lang="en-US" sz="1600" i="1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2903648" y="2652600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Oval 62"/>
                  <p:cNvSpPr/>
                  <p:nvPr/>
                </p:nvSpPr>
                <p:spPr>
                  <a:xfrm rot="179074">
                    <a:off x="3010842" y="2438400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396783" y="2598000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0.15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869604" y="2161646"/>
                    <a:ext cx="59984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3z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-r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endParaRPr lang="en-US" sz="1600" i="1" baseline="30000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2903048" y="2203468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3403376" y="2278800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0.30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915124" y="1795046"/>
                    <a:ext cx="5357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x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-y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endParaRPr lang="en-US" sz="1600" i="1" baseline="30000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2903492" y="1858468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3403376" y="1897800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0.20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4045371" y="2897846"/>
                    <a:ext cx="61747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xz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, </a:t>
                    </a:r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yz</a:t>
                    </a:r>
                    <a:endParaRPr lang="en-US" sz="1600" i="1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72" name="Straight Connector 71"/>
                  <p:cNvCxnSpPr/>
                  <p:nvPr/>
                </p:nvCxnSpPr>
                <p:spPr>
                  <a:xfrm flipV="1">
                    <a:off x="3886200" y="2939424"/>
                    <a:ext cx="936248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Oval 72"/>
                  <p:cNvSpPr/>
                  <p:nvPr/>
                </p:nvSpPr>
                <p:spPr>
                  <a:xfrm rot="179074">
                    <a:off x="4022194" y="2745446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 rot="179074">
                    <a:off x="4368712" y="2745446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4038600" y="2351424"/>
                    <a:ext cx="59984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3z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-r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endParaRPr lang="en-US" sz="1600" i="1" baseline="30000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4072820" y="2390246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4562244" y="2530378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0.36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188444" y="1975378"/>
                    <a:ext cx="35458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xy</a:t>
                    </a:r>
                    <a:endParaRPr lang="en-US" sz="1600" i="1" baseline="30000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4079244" y="2248031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0" name="Oval 79"/>
                  <p:cNvSpPr/>
                  <p:nvPr/>
                </p:nvSpPr>
                <p:spPr>
                  <a:xfrm rot="179074">
                    <a:off x="4186438" y="2043510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4557832" y="2182378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0.09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 rot="179074">
                    <a:off x="2995902" y="1651468"/>
                    <a:ext cx="319801" cy="38100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2"/>
                    </a:extrusionClr>
                    <a:contourClr>
                      <a:schemeClr val="accent2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 rot="179074">
                    <a:off x="3003102" y="1996468"/>
                    <a:ext cx="319801" cy="38100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2"/>
                    </a:extrusionClr>
                    <a:contourClr>
                      <a:schemeClr val="accent2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 rot="179074">
                    <a:off x="4190946" y="2180310"/>
                    <a:ext cx="319801" cy="38100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2"/>
                    </a:extrusionClr>
                    <a:contourClr>
                      <a:schemeClr val="accent2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4098444" y="1517310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Oval 85"/>
                  <p:cNvSpPr/>
                  <p:nvPr/>
                </p:nvSpPr>
                <p:spPr>
                  <a:xfrm rot="179074">
                    <a:off x="4190854" y="1310310"/>
                    <a:ext cx="319801" cy="38100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2"/>
                    </a:extrusionClr>
                    <a:contourClr>
                      <a:schemeClr val="accent2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4095520" y="1435646"/>
                    <a:ext cx="5357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x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-y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endParaRPr lang="en-US" sz="1600" i="1" baseline="30000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107600" y="1763179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0.50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5278971" y="4177468"/>
                    <a:ext cx="617477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xz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, </a:t>
                    </a:r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yz</a:t>
                    </a:r>
                    <a:endParaRPr lang="en-US" sz="1600" i="1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90" name="Straight Connector 89"/>
                  <p:cNvCxnSpPr/>
                  <p:nvPr/>
                </p:nvCxnSpPr>
                <p:spPr>
                  <a:xfrm flipV="1">
                    <a:off x="5127000" y="4219046"/>
                    <a:ext cx="936248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Oval 90"/>
                  <p:cNvSpPr/>
                  <p:nvPr/>
                </p:nvSpPr>
                <p:spPr>
                  <a:xfrm rot="179074">
                    <a:off x="5262994" y="4025068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 rot="179074">
                    <a:off x="5609512" y="4025068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289156" y="3400200"/>
                    <a:ext cx="59984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3z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-r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endParaRPr lang="en-US" sz="1600" i="1" baseline="30000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5292020" y="3688468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326800" y="3822901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0.40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400444" y="1795046"/>
                    <a:ext cx="35458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 err="1">
                        <a:latin typeface="Arial Narrow" panose="020B0606020202030204" pitchFamily="34" charset="0"/>
                      </a:rPr>
                      <a:t>xy</a:t>
                    </a:r>
                    <a:endParaRPr lang="en-US" sz="1600" i="1" baseline="30000" dirty="0">
                      <a:latin typeface="Arial Narrow" panose="020B0606020202030204" pitchFamily="34" charset="0"/>
                    </a:endParaRPr>
                  </a:p>
                </p:txBody>
              </p: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5298444" y="1796653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Oval 97"/>
                  <p:cNvSpPr/>
                  <p:nvPr/>
                </p:nvSpPr>
                <p:spPr>
                  <a:xfrm rot="179074">
                    <a:off x="5405638" y="1592132"/>
                    <a:ext cx="319801" cy="381000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1"/>
                    </a:extrusionClr>
                    <a:contourClr>
                      <a:schemeClr val="accent1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330710" y="2625801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1.30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 rot="179074">
                    <a:off x="5410146" y="3487931"/>
                    <a:ext cx="319801" cy="38100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2"/>
                    </a:extrusionClr>
                    <a:contourClr>
                      <a:schemeClr val="accent2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5317644" y="443668"/>
                    <a:ext cx="540000" cy="0"/>
                  </a:xfrm>
                  <a:prstGeom prst="line">
                    <a:avLst/>
                  </a:prstGeom>
                  <a:ln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Oval 101"/>
                  <p:cNvSpPr/>
                  <p:nvPr/>
                </p:nvSpPr>
                <p:spPr>
                  <a:xfrm rot="179074">
                    <a:off x="5410054" y="236668"/>
                    <a:ext cx="319801" cy="381000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innerShdw blurRad="63500" dist="50800">
                      <a:prstClr val="black">
                        <a:alpha val="50000"/>
                      </a:prstClr>
                    </a:innerShdw>
                  </a:effectLst>
                  <a:scene3d>
                    <a:camera prst="orthographicFront">
                      <a:rot lat="18000101" lon="2280000" rev="19599838"/>
                    </a:camera>
                    <a:lightRig rig="morning" dir="t"/>
                  </a:scene3d>
                  <a:sp3d extrusionH="25400" prstMaterial="clear">
                    <a:bevelT w="0" h="25400"/>
                    <a:extrusionClr>
                      <a:schemeClr val="accent2"/>
                    </a:extrusionClr>
                    <a:contourClr>
                      <a:schemeClr val="accent2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5314720" y="389936"/>
                    <a:ext cx="5357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x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r>
                      <a:rPr lang="es-ES_tradnl" sz="1600" i="1" dirty="0">
                        <a:latin typeface="Arial Narrow" panose="020B0606020202030204" pitchFamily="34" charset="0"/>
                      </a:rPr>
                      <a:t>-y</a:t>
                    </a:r>
                    <a:r>
                      <a:rPr lang="es-ES_tradnl" sz="1600" i="1" baseline="30000" dirty="0">
                        <a:latin typeface="Arial Narrow" panose="020B0606020202030204" pitchFamily="34" charset="0"/>
                      </a:rPr>
                      <a:t>2</a:t>
                    </a:r>
                    <a:endParaRPr lang="en-US" sz="1600" i="1" baseline="30000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5331444" y="969000"/>
                    <a:ext cx="48282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_tradnl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1.00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1295400" y="228600"/>
                  <a:ext cx="4767848" cy="4343400"/>
                </a:xfrm>
                <a:prstGeom prst="rect">
                  <a:avLst/>
                </a:prstGeom>
                <a:no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1447800" y="2869046"/>
                <a:ext cx="1043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600" i="1" dirty="0">
                    <a:latin typeface="Arial Narrow" panose="020B0606020202030204" pitchFamily="34" charset="0"/>
                  </a:rPr>
                  <a:t>x</a:t>
                </a:r>
                <a:r>
                  <a:rPr lang="es-ES_tradnl" sz="1600" i="1" baseline="30000" dirty="0">
                    <a:latin typeface="Arial Narrow" panose="020B0606020202030204" pitchFamily="34" charset="0"/>
                  </a:rPr>
                  <a:t>2</a:t>
                </a:r>
                <a:r>
                  <a:rPr lang="es-ES_tradnl" sz="1600" i="1" dirty="0">
                    <a:latin typeface="Arial Narrow" panose="020B0606020202030204" pitchFamily="34" charset="0"/>
                  </a:rPr>
                  <a:t>-y</a:t>
                </a:r>
                <a:r>
                  <a:rPr lang="es-ES_tradnl" sz="1600" i="1" baseline="30000" dirty="0">
                    <a:latin typeface="Arial Narrow" panose="020B0606020202030204" pitchFamily="34" charset="0"/>
                  </a:rPr>
                  <a:t>2</a:t>
                </a:r>
                <a:r>
                  <a:rPr lang="es-ES_tradnl" sz="1600" i="1" dirty="0">
                    <a:latin typeface="Arial Narrow" panose="020B0606020202030204" pitchFamily="34" charset="0"/>
                  </a:rPr>
                  <a:t>, 3z</a:t>
                </a:r>
                <a:r>
                  <a:rPr lang="es-ES_tradnl" sz="1600" i="1" baseline="30000" dirty="0">
                    <a:latin typeface="Arial Narrow" panose="020B0606020202030204" pitchFamily="34" charset="0"/>
                  </a:rPr>
                  <a:t>2</a:t>
                </a:r>
                <a:r>
                  <a:rPr lang="es-ES_tradnl" sz="1600" i="1" dirty="0">
                    <a:latin typeface="Arial Narrow" panose="020B0606020202030204" pitchFamily="34" charset="0"/>
                  </a:rPr>
                  <a:t>-r</a:t>
                </a:r>
                <a:r>
                  <a:rPr lang="es-ES_tradnl" sz="1600" i="1" baseline="30000" dirty="0">
                    <a:latin typeface="Arial Narrow" panose="020B0606020202030204" pitchFamily="34" charset="0"/>
                  </a:rPr>
                  <a:t>2</a:t>
                </a:r>
                <a:endParaRPr lang="en-US" sz="1600" i="1" baseline="300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 rot="179074">
                <a:off x="1559254" y="2641396"/>
                <a:ext cx="319801" cy="381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101" lon="2280000" rev="19599838"/>
                </a:camera>
                <a:lightRig rig="morning" dir="t"/>
              </a:scene3d>
              <a:sp3d extrusionH="25400" prstMaterial="clear">
                <a:bevelT w="0" h="25400"/>
                <a:extrusionClr>
                  <a:schemeClr val="accent2"/>
                </a:extrusionClr>
                <a:contourClr>
                  <a:schemeClr val="accent2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179074">
                <a:off x="1927697" y="2644532"/>
                <a:ext cx="319801" cy="381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101" lon="2280000" rev="19599838"/>
                </a:camera>
                <a:lightRig rig="morning" dir="t"/>
              </a:scene3d>
              <a:sp3d extrusionH="25400" prstMaterial="clear">
                <a:bevelT w="0" h="25400"/>
                <a:extrusionClr>
                  <a:schemeClr val="accent2"/>
                </a:extrusionClr>
                <a:contourClr>
                  <a:schemeClr val="accent2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179074">
                <a:off x="1402902" y="1836868"/>
                <a:ext cx="319801" cy="3810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101" lon="2280000" rev="19599838"/>
                </a:camera>
                <a:lightRig rig="morning" dir="t"/>
              </a:scene3d>
              <a:sp3d extrusionH="25400" prstMaterial="clear">
                <a:bevelT w="0" h="25400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179074">
                <a:off x="1771020" y="1836868"/>
                <a:ext cx="319801" cy="3810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101" lon="2280000" rev="19599838"/>
                </a:camera>
                <a:lightRig rig="morning" dir="t"/>
              </a:scene3d>
              <a:sp3d extrusionH="25400" prstMaterial="clear">
                <a:bevelT w="0" h="25400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79074">
                <a:off x="2137697" y="1836868"/>
                <a:ext cx="319801" cy="3810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18000101" lon="2280000" rev="19599838"/>
                </a:camera>
                <a:lightRig rig="morning" dir="t"/>
              </a:scene3d>
              <a:sp3d extrusionH="25400" prstMaterial="clear">
                <a:bevelT w="0" h="25400"/>
                <a:extrusionClr>
                  <a:schemeClr val="accent1"/>
                </a:extrusionClr>
                <a:contourClr>
                  <a:schemeClr val="accent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69 CuadroTexto"/>
            <p:cNvSpPr txBox="1"/>
            <p:nvPr/>
          </p:nvSpPr>
          <p:spPr>
            <a:xfrm>
              <a:off x="1480797" y="5574268"/>
              <a:ext cx="1360945" cy="43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i="1" dirty="0">
                  <a:solidFill>
                    <a:srgbClr val="FF0000"/>
                  </a:solidFill>
                  <a:latin typeface="Corbel" panose="020B0503020204020204" pitchFamily="34" charset="0"/>
                </a:rPr>
                <a:t>D</a:t>
              </a:r>
              <a:r>
                <a:rPr lang="es-ES_tradnl" i="1" baseline="-25000" dirty="0">
                  <a:solidFill>
                    <a:srgbClr val="FF0000"/>
                  </a:solidFill>
                  <a:latin typeface="Corbel" panose="020B0503020204020204" pitchFamily="34" charset="0"/>
                </a:rPr>
                <a:t>4h </a:t>
              </a:r>
              <a:r>
                <a:rPr lang="es-ES_tradnl" i="1" dirty="0" err="1">
                  <a:solidFill>
                    <a:srgbClr val="FF0000"/>
                  </a:solidFill>
                  <a:latin typeface="Corbel" panose="020B0503020204020204" pitchFamily="34" charset="0"/>
                </a:rPr>
                <a:t>elong</a:t>
              </a:r>
              <a:r>
                <a:rPr lang="es-ES_tradnl" i="1" dirty="0">
                  <a:solidFill>
                    <a:srgbClr val="FF0000"/>
                  </a:solidFill>
                  <a:latin typeface="Corbel" panose="020B0503020204020204" pitchFamily="34" charset="0"/>
                </a:rPr>
                <a:t>.</a:t>
              </a:r>
              <a:endParaRPr lang="es-ES" dirty="0">
                <a:solidFill>
                  <a:srgbClr val="FF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2" name="69 CuadroTexto"/>
            <p:cNvSpPr txBox="1"/>
            <p:nvPr/>
          </p:nvSpPr>
          <p:spPr>
            <a:xfrm>
              <a:off x="2895600" y="5574268"/>
              <a:ext cx="1125356" cy="43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i="1" dirty="0">
                  <a:solidFill>
                    <a:srgbClr val="FF0000"/>
                  </a:solidFill>
                  <a:latin typeface="Corbel" panose="020B0503020204020204" pitchFamily="34" charset="0"/>
                </a:rPr>
                <a:t>C</a:t>
              </a:r>
              <a:r>
                <a:rPr lang="es-ES_tradnl" i="1" baseline="-25000" dirty="0">
                  <a:solidFill>
                    <a:srgbClr val="FF0000"/>
                  </a:solidFill>
                  <a:latin typeface="Corbel" panose="020B0503020204020204" pitchFamily="34" charset="0"/>
                </a:rPr>
                <a:t>4h </a:t>
              </a:r>
              <a:r>
                <a:rPr lang="es-ES_tradnl" i="1" baseline="-25000" dirty="0" smtClean="0">
                  <a:solidFill>
                    <a:srgbClr val="FF0000"/>
                  </a:solidFill>
                  <a:latin typeface="Corbel" panose="020B0503020204020204" pitchFamily="34" charset="0"/>
                </a:rPr>
                <a:t> </a:t>
              </a:r>
              <a:r>
                <a:rPr lang="es-ES_tradnl" i="1" dirty="0" smtClean="0">
                  <a:solidFill>
                    <a:srgbClr val="FF0000"/>
                  </a:solidFill>
                  <a:latin typeface="Corbel" panose="020B0503020204020204" pitchFamily="34" charset="0"/>
                </a:rPr>
                <a:t>S.D</a:t>
              </a:r>
              <a:r>
                <a:rPr lang="es-ES_tradnl" i="1" dirty="0">
                  <a:solidFill>
                    <a:srgbClr val="FF0000"/>
                  </a:solidFill>
                  <a:latin typeface="Corbel" panose="020B0503020204020204" pitchFamily="34" charset="0"/>
                </a:rPr>
                <a:t>.</a:t>
              </a:r>
              <a:endParaRPr lang="es-ES" dirty="0">
                <a:solidFill>
                  <a:srgbClr val="FF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43" name="69 CuadroTexto"/>
            <p:cNvSpPr txBox="1"/>
            <p:nvPr/>
          </p:nvSpPr>
          <p:spPr>
            <a:xfrm>
              <a:off x="4056244" y="5574268"/>
              <a:ext cx="1125356" cy="43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i="1" dirty="0">
                  <a:solidFill>
                    <a:srgbClr val="FF0000"/>
                  </a:solidFill>
                  <a:latin typeface="Corbel" panose="020B0503020204020204" pitchFamily="34" charset="0"/>
                </a:rPr>
                <a:t>C</a:t>
              </a:r>
              <a:r>
                <a:rPr lang="es-ES_tradnl" i="1" baseline="-25000" dirty="0">
                  <a:solidFill>
                    <a:srgbClr val="FF0000"/>
                  </a:solidFill>
                  <a:latin typeface="Corbel" panose="020B0503020204020204" pitchFamily="34" charset="0"/>
                </a:rPr>
                <a:t>4h </a:t>
              </a:r>
              <a:r>
                <a:rPr lang="es-ES_tradnl" i="1" baseline="-25000" dirty="0" smtClean="0">
                  <a:solidFill>
                    <a:srgbClr val="FF0000"/>
                  </a:solidFill>
                  <a:latin typeface="Corbel" panose="020B0503020204020204" pitchFamily="34" charset="0"/>
                </a:rPr>
                <a:t> </a:t>
              </a:r>
              <a:r>
                <a:rPr lang="es-ES_tradnl" i="1" dirty="0" smtClean="0">
                  <a:solidFill>
                    <a:srgbClr val="FF0000"/>
                  </a:solidFill>
                  <a:latin typeface="Corbel" panose="020B0503020204020204" pitchFamily="34" charset="0"/>
                </a:rPr>
                <a:t>L.D</a:t>
              </a:r>
              <a:r>
                <a:rPr lang="es-ES_tradnl" i="1" dirty="0">
                  <a:solidFill>
                    <a:srgbClr val="FF0000"/>
                  </a:solidFill>
                  <a:latin typeface="Corbel" panose="020B0503020204020204" pitchFamily="34" charset="0"/>
                </a:rPr>
                <a:t>.</a:t>
              </a:r>
              <a:endParaRPr lang="es-ES" dirty="0">
                <a:solidFill>
                  <a:srgbClr val="FF0000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562600" y="710624"/>
            <a:ext cx="3293302" cy="5004376"/>
            <a:chOff x="5401637" y="859886"/>
            <a:chExt cx="3293302" cy="5004376"/>
          </a:xfrm>
        </p:grpSpPr>
        <p:grpSp>
          <p:nvGrpSpPr>
            <p:cNvPr id="106" name="Group 105"/>
            <p:cNvGrpSpPr/>
            <p:nvPr/>
          </p:nvGrpSpPr>
          <p:grpSpPr>
            <a:xfrm>
              <a:off x="5401637" y="859886"/>
              <a:ext cx="3293302" cy="5004376"/>
              <a:chOff x="5181600" y="1321033"/>
              <a:chExt cx="3293302" cy="5586856"/>
            </a:xfrm>
          </p:grpSpPr>
          <p:pic>
            <p:nvPicPr>
              <p:cNvPr id="10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913" y="1321033"/>
                <a:ext cx="3290887" cy="2301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242" y="2962937"/>
                <a:ext cx="3290887" cy="2301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6425818" y="1701791"/>
                <a:ext cx="88838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r>
                  <a:rPr lang="es-ES_tradnl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XAS</a:t>
                </a: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6432592" y="4538812"/>
                <a:ext cx="100059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r>
                  <a:rPr lang="es-ES_tradnl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XMCD</a:t>
                </a:r>
                <a:endPara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7188954" y="4909138"/>
                <a:ext cx="756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 </a:t>
                </a:r>
                <a:r>
                  <a:rPr lang="es-ES_tradnl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s-ES_tradnl" sz="1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2,3</a:t>
                </a:r>
                <a:endParaRPr lang="en-US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16200000">
                <a:off x="4276384" y="3885303"/>
                <a:ext cx="208743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X-ray absorption (arb. units)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6243101" y="4496075"/>
                <a:ext cx="0" cy="32400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250529" y="4204231"/>
                <a:ext cx="0" cy="32400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6271871" y="3911336"/>
                <a:ext cx="0" cy="32400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6331396" y="3547003"/>
                <a:ext cx="0" cy="32400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8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015" y="4606014"/>
                <a:ext cx="3290887" cy="2301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07" name="69 CuadroTexto"/>
            <p:cNvSpPr txBox="1"/>
            <p:nvPr/>
          </p:nvSpPr>
          <p:spPr>
            <a:xfrm>
              <a:off x="7471544" y="5133201"/>
              <a:ext cx="8342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b="1" i="1" dirty="0"/>
                <a:t>5 K, 6 T</a:t>
              </a:r>
              <a:endParaRPr lang="es-ES" sz="1200" b="1" dirty="0"/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2072932" y="112628"/>
            <a:ext cx="4641399" cy="5078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1. </a:t>
            </a:r>
            <a:r>
              <a:rPr lang="es-ES_tradnl" b="1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Polycrystalline</a:t>
            </a:r>
            <a:r>
              <a:rPr lang="es-ES_tradnl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b="1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powder</a:t>
            </a:r>
            <a:r>
              <a:rPr lang="es-ES_tradnl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</a:t>
            </a:r>
            <a:r>
              <a:rPr lang="es-ES_tradnl" b="1" u="sng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MF</a:t>
            </a:r>
            <a:r>
              <a:rPr lang="es-ES_tradnl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like</a:t>
            </a:r>
            <a:r>
              <a:rPr lang="es-ES_tradnl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CaMnTi</a:t>
            </a:r>
            <a:r>
              <a:rPr lang="es-ES_tradnl" baseline="-250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</a:t>
            </a:r>
            <a:r>
              <a:rPr lang="es-ES_tradnl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O</a:t>
            </a:r>
            <a:r>
              <a:rPr lang="es-ES_tradnl" baseline="-250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6</a:t>
            </a:r>
            <a:endParaRPr lang="es-ES_tradnl" baseline="-25000" dirty="0">
              <a:solidFill>
                <a:srgbClr val="7030A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93488" y="5674325"/>
            <a:ext cx="741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Mn2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sites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 D4h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symmetry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, </a:t>
            </a:r>
            <a:r>
              <a:rPr lang="es-ES_tradnl" sz="1600" b="1" dirty="0" err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not</a:t>
            </a:r>
            <a:r>
              <a:rPr lang="es-ES_tradnl" sz="160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square</a:t>
            </a:r>
            <a:r>
              <a:rPr lang="es-ES_tradnl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dirty="0" err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planar</a:t>
            </a:r>
            <a:r>
              <a:rPr lang="es-ES_tradnl" sz="16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</a:t>
            </a:r>
            <a:r>
              <a:rPr lang="es-ES_tradnl" sz="1600" dirty="0" err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contrarily</a:t>
            </a:r>
            <a:r>
              <a:rPr lang="es-ES_tradnl" sz="160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to as </a:t>
            </a:r>
            <a:r>
              <a:rPr lang="es-ES_tradnl" sz="1600" dirty="0" err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claimed</a:t>
            </a:r>
            <a:r>
              <a:rPr lang="es-ES_tradnl" sz="160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 (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es-ES_tradnl" sz="1600" baseline="-250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3z2-r2 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&gt;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</a:t>
            </a:r>
            <a:r>
              <a:rPr lang="es-ES_tradnl" sz="1600" baseline="-250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xy</a:t>
            </a:r>
            <a:r>
              <a:rPr lang="es-ES_tradnl" sz="160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s-ES_tradnl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Mn1 </a:t>
            </a:r>
            <a:r>
              <a:rPr lang="es-ES_tradnl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&amp; </a:t>
            </a:r>
            <a:r>
              <a:rPr lang="es-ES_tradnl" sz="1600" b="1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Mn2 </a:t>
            </a:r>
            <a:r>
              <a:rPr lang="es-ES_tradnl" sz="1600" dirty="0" err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moments</a:t>
            </a:r>
            <a:r>
              <a:rPr lang="es-ES_tradnl" sz="160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add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up </a:t>
            </a:r>
            <a:r>
              <a:rPr lang="es-ES_tradnl" sz="16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parallel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 </a:t>
            </a:r>
            <a:r>
              <a:rPr lang="es-ES_tradnl" sz="1600" dirty="0" err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AFM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phase</a:t>
            </a:r>
            <a:endParaRPr lang="es-ES_tradnl" sz="1600" dirty="0">
              <a:solidFill>
                <a:srgbClr val="C0000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AutoShape 8"/>
          <p:cNvSpPr>
            <a:spLocks noChangeArrowheads="1"/>
          </p:cNvSpPr>
          <p:nvPr/>
        </p:nvSpPr>
        <p:spPr bwMode="auto">
          <a:xfrm>
            <a:off x="681588" y="5839836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C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  <p:sp>
        <p:nvSpPr>
          <p:cNvPr id="122" name="AutoShape 8"/>
          <p:cNvSpPr>
            <a:spLocks noChangeArrowheads="1"/>
          </p:cNvSpPr>
          <p:nvPr/>
        </p:nvSpPr>
        <p:spPr bwMode="auto">
          <a:xfrm>
            <a:off x="685800" y="6190317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C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  <p:sp>
        <p:nvSpPr>
          <p:cNvPr id="123" name="16 Rectángulo"/>
          <p:cNvSpPr>
            <a:spLocks noChangeArrowheads="1"/>
          </p:cNvSpPr>
          <p:nvPr/>
        </p:nvSpPr>
        <p:spPr bwMode="auto">
          <a:xfrm>
            <a:off x="1720953" y="4258963"/>
            <a:ext cx="15878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0050" indent="-400050"/>
            <a:r>
              <a:rPr lang="en-GB" sz="1200" dirty="0">
                <a:latin typeface="Corbel" panose="020B0503020204020204" pitchFamily="34" charset="0"/>
                <a:cs typeface="Arial" panose="020B0604020202020204" pitchFamily="34" charset="0"/>
              </a:rPr>
              <a:t>PRB </a:t>
            </a:r>
            <a:r>
              <a:rPr lang="en-GB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97</a:t>
            </a:r>
            <a:r>
              <a:rPr lang="en-GB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, 235129 (2018)</a:t>
            </a:r>
            <a:endParaRPr lang="en-GB" sz="12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577027"/>
            <a:ext cx="6400800" cy="232229"/>
          </a:xfrm>
        </p:spPr>
        <p:txBody>
          <a:bodyPr/>
          <a:lstStyle/>
          <a:p>
            <a:r>
              <a:rPr lang="es-ES" sz="900" dirty="0" smtClean="0"/>
              <a:t>Feb.24, 2019 – ICMAB-ALBA</a:t>
            </a:r>
            <a:endParaRPr lang="es-ES" sz="900" dirty="0"/>
          </a:p>
        </p:txBody>
      </p:sp>
      <p:pic>
        <p:nvPicPr>
          <p:cNvPr id="15" name="Picture 14"/>
          <p:cNvPicPr/>
          <p:nvPr/>
        </p:nvPicPr>
        <p:blipFill rotWithShape="1">
          <a:blip r:embed="rId2"/>
          <a:srcRect r="52387"/>
          <a:stretch/>
        </p:blipFill>
        <p:spPr>
          <a:xfrm>
            <a:off x="1143000" y="914400"/>
            <a:ext cx="2728955" cy="47847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6475" y="139483"/>
            <a:ext cx="716623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1600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2</a:t>
            </a:r>
            <a:r>
              <a:rPr lang="es-ES_tradnl" sz="16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</a:t>
            </a:r>
            <a:r>
              <a:rPr lang="es-ES_tradnl" sz="1600" b="1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Heterostructure</a:t>
            </a:r>
            <a:r>
              <a:rPr lang="es-ES_tradnl" sz="1600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 </a:t>
            </a:r>
            <a:r>
              <a:rPr lang="es-ES_tradnl" sz="1600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- </a:t>
            </a:r>
            <a:r>
              <a:rPr lang="es-ES_tradnl" sz="1600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Composite</a:t>
            </a:r>
            <a:r>
              <a:rPr lang="es-ES_tradnl" sz="1600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 MF </a:t>
            </a:r>
            <a:r>
              <a:rPr lang="es-ES_tradnl" sz="1600" dirty="0" err="1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like</a:t>
            </a:r>
            <a:r>
              <a:rPr lang="es-ES_tradnl" sz="1600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PE STO + </a:t>
            </a:r>
            <a:r>
              <a:rPr lang="es-ES_tradnl" sz="1600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magnetostrictive</a:t>
            </a:r>
            <a:r>
              <a:rPr lang="es-ES_tradnl" sz="1600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substrate</a:t>
            </a:r>
            <a:endParaRPr lang="es-ES_tradnl" sz="1600" dirty="0">
              <a:solidFill>
                <a:srgbClr val="7030A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1676400" y="5638800"/>
            <a:ext cx="15061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0050" indent="-400050"/>
            <a:r>
              <a:rPr lang="en-GB" sz="1200" dirty="0">
                <a:latin typeface="Corbel" panose="020B0503020204020204" pitchFamily="34" charset="0"/>
                <a:cs typeface="Arial" panose="020B0604020202020204" pitchFamily="34" charset="0"/>
              </a:rPr>
              <a:t>i</a:t>
            </a:r>
            <a:r>
              <a:rPr lang="en-GB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n preparation (2020)</a:t>
            </a:r>
            <a:endParaRPr lang="en-GB" sz="12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1247001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es-ES_tradnl" sz="1200" b="1" baseline="-25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S</a:t>
            </a:r>
            <a:r>
              <a:rPr lang="es-ES_tradnl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=0.018</a:t>
            </a:r>
            <a:r>
              <a:rPr lang="es-ES_tradnl" sz="12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s-ES_tradnl" sz="1200" b="1" dirty="0" err="1">
                <a:solidFill>
                  <a:srgbClr val="FF0000"/>
                </a:solidFill>
                <a:cs typeface="Arial" panose="020B0604020202020204" pitchFamily="34" charset="0"/>
              </a:rPr>
              <a:t>m</a:t>
            </a:r>
            <a:r>
              <a:rPr lang="es-ES_tradnl" sz="1200" b="1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L</a:t>
            </a:r>
            <a:r>
              <a:rPr lang="es-ES_tradnl" sz="1200" b="1" dirty="0">
                <a:solidFill>
                  <a:srgbClr val="FF0000"/>
                </a:solidFill>
                <a:cs typeface="Arial" panose="020B0604020202020204" pitchFamily="34" charset="0"/>
              </a:rPr>
              <a:t>=-0.013 </a:t>
            </a:r>
            <a:r>
              <a:rPr lang="es-ES_tradnl" sz="12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_tradnl" sz="1200" b="1" dirty="0" err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s-ES_tradnl" sz="1200" b="1" baseline="-25000" dirty="0" err="1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TOT</a:t>
            </a:r>
            <a:r>
              <a:rPr lang="es-ES_tradnl" sz="1200" b="1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=0.004</a:t>
            </a:r>
            <a:endParaRPr lang="es-ES_tradnl" sz="1200" b="1" i="1" u="sng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37500" y="1314346"/>
            <a:ext cx="3849300" cy="4685084"/>
            <a:chOff x="506785" y="888158"/>
            <a:chExt cx="4349764" cy="5216451"/>
          </a:xfrm>
        </p:grpSpPr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06785" y="888158"/>
              <a:ext cx="4349764" cy="5216451"/>
              <a:chOff x="2286001" y="324256"/>
              <a:chExt cx="4843099" cy="5808083"/>
            </a:xfrm>
          </p:grpSpPr>
          <p:sp>
            <p:nvSpPr>
              <p:cNvPr id="23" name="Rectangle 22"/>
              <p:cNvSpPr/>
              <p:nvPr/>
            </p:nvSpPr>
            <p:spPr>
              <a:xfrm rot="16200000">
                <a:off x="1451672" y="2987431"/>
                <a:ext cx="2257349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00" dirty="0">
                    <a:latin typeface="Arial" panose="020B0604020202020204" pitchFamily="34" charset="0"/>
                    <a:cs typeface="Arial" panose="020B0604020202020204" pitchFamily="34" charset="0"/>
                  </a:rPr>
                  <a:t>X-ray absorption (arb. units)</a:t>
                </a:r>
              </a:p>
            </p:txBody>
          </p:sp>
          <p:pic>
            <p:nvPicPr>
              <p:cNvPr id="24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52" y="2745508"/>
                <a:ext cx="4842000" cy="3386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00400" y="762000"/>
                <a:ext cx="40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(a)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200400" y="3197423"/>
                <a:ext cx="40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(b)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51864" y="2466201"/>
                <a:ext cx="13965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Experimental, 5 K</a:t>
                </a: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44274" y="3314675"/>
                <a:ext cx="8947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_tradnl" sz="1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1" y="324256"/>
                <a:ext cx="4843099" cy="3387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5572874" y="858748"/>
                <a:ext cx="654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 </a:t>
                </a:r>
                <a:r>
                  <a:rPr lang="es-ES_tradnl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s-ES_tradnl" sz="1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2,3</a:t>
                </a:r>
                <a:endParaRPr lang="en-US" sz="14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69 CuadroTexto"/>
            <p:cNvSpPr txBox="1"/>
            <p:nvPr/>
          </p:nvSpPr>
          <p:spPr>
            <a:xfrm>
              <a:off x="1912086" y="2905823"/>
              <a:ext cx="571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*30</a:t>
              </a:r>
              <a:endParaRPr lang="es-ES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69 CuadroTexto"/>
            <p:cNvSpPr txBox="1"/>
            <p:nvPr/>
          </p:nvSpPr>
          <p:spPr>
            <a:xfrm>
              <a:off x="2043000" y="5307446"/>
              <a:ext cx="571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600" b="1" dirty="0">
                  <a:solidFill>
                    <a:srgbClr val="00B0F0"/>
                  </a:solidFill>
                </a:rPr>
                <a:t>*30</a:t>
              </a:r>
              <a:endParaRPr lang="es-ES" sz="16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297760" y="782130"/>
            <a:ext cx="928780" cy="4648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 smtClean="0">
                <a:latin typeface="Corbel" panose="020B0503020204020204" pitchFamily="34" charset="0"/>
                <a:cs typeface="Arial" panose="020B0604020202020204" pitchFamily="34" charset="0"/>
              </a:rPr>
              <a:t>(CMTO)</a:t>
            </a:r>
            <a:endParaRPr lang="es-ES_tradnl" baseline="-250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16 CuadroTexto"/>
          <p:cNvSpPr txBox="1">
            <a:spLocks noChangeArrowheads="1"/>
          </p:cNvSpPr>
          <p:nvPr/>
        </p:nvSpPr>
        <p:spPr bwMode="auto">
          <a:xfrm>
            <a:off x="1042711" y="6090321"/>
            <a:ext cx="6958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B-field</a:t>
            </a:r>
            <a:r>
              <a:rPr lang="en-US" sz="1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 applied, </a:t>
            </a:r>
            <a:r>
              <a:rPr lang="en-U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electric response </a:t>
            </a:r>
            <a:r>
              <a:rPr lang="en-US" sz="1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via charge redistribution seen in </a:t>
            </a:r>
            <a:r>
              <a:rPr lang="en-U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XLD</a:t>
            </a:r>
            <a:endParaRPr lang="ca-ES" sz="16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1111461" y="6161144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C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3444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2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577027"/>
            <a:ext cx="6400800" cy="232229"/>
          </a:xfrm>
        </p:spPr>
        <p:txBody>
          <a:bodyPr/>
          <a:lstStyle/>
          <a:p>
            <a:r>
              <a:rPr lang="es-ES" sz="900" dirty="0" smtClean="0"/>
              <a:t>Feb.24, 2019 – ICMAB-ALBA</a:t>
            </a:r>
            <a:endParaRPr lang="es-ES" sz="9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24600" y="733862"/>
            <a:ext cx="2244527" cy="1780743"/>
            <a:chOff x="4422147" y="1698821"/>
            <a:chExt cx="3579427" cy="2594281"/>
          </a:xfrm>
        </p:grpSpPr>
        <p:grpSp>
          <p:nvGrpSpPr>
            <p:cNvPr id="26" name="Group 25"/>
            <p:cNvGrpSpPr/>
            <p:nvPr/>
          </p:nvGrpSpPr>
          <p:grpSpPr>
            <a:xfrm>
              <a:off x="4422147" y="1698821"/>
              <a:ext cx="3579427" cy="2594281"/>
              <a:chOff x="4415158" y="1844824"/>
              <a:chExt cx="3201451" cy="2259240"/>
            </a:xfrm>
          </p:grpSpPr>
          <p:pic>
            <p:nvPicPr>
              <p:cNvPr id="3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5158" y="1844824"/>
                <a:ext cx="3201451" cy="225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Down Arrow 31"/>
              <p:cNvSpPr/>
              <p:nvPr/>
            </p:nvSpPr>
            <p:spPr>
              <a:xfrm rot="10554144">
                <a:off x="5944465" y="2221868"/>
                <a:ext cx="99730" cy="512050"/>
              </a:xfrm>
              <a:prstGeom prst="downArrow">
                <a:avLst>
                  <a:gd name="adj1" fmla="val 21092"/>
                  <a:gd name="adj2" fmla="val 10119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530259" y="1853625"/>
                <a:ext cx="1493383" cy="3514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200" b="1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orbital</a:t>
                </a:r>
                <a:r>
                  <a:rPr lang="es-ES_tradnl" sz="1200" b="1" dirty="0" smtClean="0">
                    <a:latin typeface="Corbel" panose="020B0503020204020204" pitchFamily="34" charset="0"/>
                  </a:rPr>
                  <a:t>, </a:t>
                </a:r>
                <a:r>
                  <a:rPr lang="es-ES_tradnl" sz="1200" b="1" dirty="0" smtClean="0">
                    <a:solidFill>
                      <a:srgbClr val="FFC000"/>
                    </a:solidFill>
                    <a:latin typeface="Corbel" panose="020B0503020204020204" pitchFamily="34" charset="0"/>
                  </a:rPr>
                  <a:t>spin</a:t>
                </a:r>
                <a:endParaRPr lang="en-US" sz="1200" b="1" dirty="0" err="1" smtClean="0">
                  <a:solidFill>
                    <a:srgbClr val="FFC000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464448" y="1820416"/>
              <a:ext cx="162302" cy="2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i="1" dirty="0" smtClean="0">
                  <a:latin typeface="Segoe UI Light" panose="020B0502040204020203" pitchFamily="34" charset="0"/>
                </a:rPr>
                <a:t>χ</a:t>
              </a:r>
              <a:endParaRPr lang="en-US" sz="1200" b="1" i="1" dirty="0" err="1" smtClean="0">
                <a:latin typeface="Segoe UI Light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79714" y="2759473"/>
              <a:ext cx="13413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 i="1" dirty="0" smtClean="0">
                  <a:latin typeface="Segoe UI Light" panose="020B0502040204020203" pitchFamily="34" charset="0"/>
                </a:rPr>
                <a:t>η</a:t>
              </a:r>
              <a:endParaRPr lang="en-US" sz="1200" b="1" i="1" dirty="0" err="1" smtClean="0">
                <a:latin typeface="Segoe UI Light" panose="020B0502040204020203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676400" y="123249"/>
            <a:ext cx="5562600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3. Single </a:t>
            </a:r>
            <a:r>
              <a:rPr lang="es-ES_tradnl" b="1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crystal</a:t>
            </a:r>
            <a:r>
              <a:rPr lang="es-ES_tradnl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</a:t>
            </a:r>
            <a:r>
              <a:rPr lang="es-ES_tradnl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Single-</a:t>
            </a:r>
            <a:r>
              <a:rPr lang="es-ES_tradnl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phase</a:t>
            </a:r>
            <a:r>
              <a:rPr lang="es-ES_tradnl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b="1" u="sng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 MF</a:t>
            </a:r>
            <a:r>
              <a:rPr lang="es-ES_tradnl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like</a:t>
            </a:r>
            <a:r>
              <a:rPr lang="es-ES_tradnl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MnCoWO4</a:t>
            </a:r>
          </a:p>
        </p:txBody>
      </p:sp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4798"/>
            <a:ext cx="1999968" cy="210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4"/>
          <a:stretch/>
        </p:blipFill>
        <p:spPr bwMode="auto">
          <a:xfrm>
            <a:off x="141822" y="1899998"/>
            <a:ext cx="2525178" cy="251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16 Rectángulo"/>
          <p:cNvSpPr>
            <a:spLocks noChangeArrowheads="1"/>
          </p:cNvSpPr>
          <p:nvPr/>
        </p:nvSpPr>
        <p:spPr bwMode="auto">
          <a:xfrm>
            <a:off x="4996517" y="2562875"/>
            <a:ext cx="17712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00050" indent="-400050"/>
            <a:r>
              <a:rPr lang="en-GB" sz="1200" dirty="0">
                <a:latin typeface="Corbel" panose="020B0503020204020204" pitchFamily="34" charset="0"/>
                <a:cs typeface="Arial" panose="020B0604020202020204" pitchFamily="34" charset="0"/>
              </a:rPr>
              <a:t>PRB </a:t>
            </a:r>
            <a:r>
              <a:rPr lang="en-GB" sz="1200" b="1" dirty="0" smtClean="0">
                <a:latin typeface="Corbel" panose="020B0503020204020204" pitchFamily="34" charset="0"/>
                <a:cs typeface="Arial" panose="020B0604020202020204" pitchFamily="34" charset="0"/>
              </a:rPr>
              <a:t>91</a:t>
            </a:r>
            <a:r>
              <a:rPr lang="en-GB" sz="1200" dirty="0" smtClean="0">
                <a:latin typeface="Corbel" panose="020B0503020204020204" pitchFamily="34" charset="0"/>
                <a:cs typeface="Arial" panose="020B0604020202020204" pitchFamily="34" charset="0"/>
              </a:rPr>
              <a:t>, 220403(R) (2015)</a:t>
            </a:r>
            <a:endParaRPr lang="en-GB" sz="1200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16 CuadroTexto"/>
          <p:cNvSpPr txBox="1">
            <a:spLocks noChangeArrowheads="1"/>
          </p:cNvSpPr>
          <p:nvPr/>
        </p:nvSpPr>
        <p:spPr bwMode="auto">
          <a:xfrm>
            <a:off x="1042711" y="6110946"/>
            <a:ext cx="69582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Element-selective </a:t>
            </a:r>
            <a:r>
              <a:rPr lang="en-US" sz="1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(</a:t>
            </a:r>
            <a:r>
              <a:rPr lang="en-US" sz="1600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Mn</a:t>
            </a:r>
            <a:r>
              <a:rPr lang="en-US" sz="1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, Co) </a:t>
            </a:r>
            <a:r>
              <a:rPr lang="en-U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magnetic structure </a:t>
            </a:r>
            <a:r>
              <a:rPr lang="en-US" sz="1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unveiled thanks to </a:t>
            </a:r>
            <a:r>
              <a:rPr lang="en-US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RMXS</a:t>
            </a:r>
            <a:endParaRPr lang="ca-ES" sz="1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1 CuadroTexto"/>
          <p:cNvSpPr txBox="1">
            <a:spLocks noChangeArrowheads="1"/>
          </p:cNvSpPr>
          <p:nvPr/>
        </p:nvSpPr>
        <p:spPr bwMode="auto">
          <a:xfrm>
            <a:off x="304800" y="1378266"/>
            <a:ext cx="2498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rbel" panose="020B0503020204020204" pitchFamily="34" charset="0"/>
              </a:rPr>
              <a:t>actual AFM structure</a:t>
            </a:r>
            <a:endParaRPr lang="en-US" b="1" baseline="-25000" dirty="0"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9857" y="838200"/>
            <a:ext cx="418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/>
              <a:t>RMXS to </a:t>
            </a:r>
            <a:r>
              <a:rPr lang="es-ES_tradnl" i="1" dirty="0" err="1" smtClean="0"/>
              <a:t>complement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Neutron</a:t>
            </a:r>
            <a:r>
              <a:rPr lang="es-ES_tradnl" i="1" dirty="0" smtClean="0"/>
              <a:t> </a:t>
            </a:r>
            <a:r>
              <a:rPr lang="es-ES_tradnl" i="1" dirty="0" err="1" smtClean="0"/>
              <a:t>Diffraction</a:t>
            </a:r>
            <a:endParaRPr lang="en-GB" i="1" dirty="0"/>
          </a:p>
        </p:txBody>
      </p:sp>
      <p:sp>
        <p:nvSpPr>
          <p:cNvPr id="41" name="1 CuadroTexto"/>
          <p:cNvSpPr txBox="1">
            <a:spLocks noChangeArrowheads="1"/>
          </p:cNvSpPr>
          <p:nvPr/>
        </p:nvSpPr>
        <p:spPr bwMode="auto">
          <a:xfrm>
            <a:off x="2683546" y="1759266"/>
            <a:ext cx="2498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rbel" panose="020B0503020204020204" pitchFamily="34" charset="0"/>
              </a:rPr>
              <a:t>As seen by ND</a:t>
            </a:r>
            <a:endParaRPr lang="en-US" b="1" baseline="-25000" dirty="0">
              <a:latin typeface="Corbel" panose="020B05030202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01487" y="4619469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Corbel" panose="020B0503020204020204" pitchFamily="34" charset="0"/>
              </a:rPr>
              <a:t>Small </a:t>
            </a:r>
            <a:r>
              <a:rPr lang="en-US" sz="1200" dirty="0">
                <a:latin typeface="Corbel" panose="020B0503020204020204" pitchFamily="34" charset="0"/>
              </a:rPr>
              <a:t>samples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Corbel" panose="020B0503020204020204" pitchFamily="34" charset="0"/>
              </a:rPr>
              <a:t>High </a:t>
            </a:r>
            <a:r>
              <a:rPr lang="en-US" sz="1200" dirty="0" smtClean="0">
                <a:latin typeface="Corbel" panose="020B0503020204020204" pitchFamily="34" charset="0"/>
              </a:rPr>
              <a:t>momentum space </a:t>
            </a:r>
            <a:r>
              <a:rPr lang="en-US" sz="1200" dirty="0">
                <a:latin typeface="Corbel" panose="020B0503020204020204" pitchFamily="34" charset="0"/>
              </a:rPr>
              <a:t>resolution </a:t>
            </a:r>
            <a:r>
              <a:rPr lang="en-US" sz="1200" dirty="0" smtClean="0">
                <a:latin typeface="Corbel" panose="020B0503020204020204" pitchFamily="34" charset="0"/>
              </a:rPr>
              <a:t>(ICM structures</a:t>
            </a:r>
            <a:r>
              <a:rPr lang="en-US" sz="1200" dirty="0">
                <a:latin typeface="Corbel" panose="020B0503020204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Corbel" panose="020B0503020204020204" pitchFamily="34" charset="0"/>
              </a:rPr>
              <a:t>Orbital / spin </a:t>
            </a:r>
            <a:r>
              <a:rPr lang="en-US" sz="1200" dirty="0">
                <a:latin typeface="Corbel" panose="020B0503020204020204" pitchFamily="34" charset="0"/>
              </a:rPr>
              <a:t>separation (</a:t>
            </a:r>
            <a:r>
              <a:rPr lang="en-US" sz="1200" dirty="0" smtClean="0">
                <a:latin typeface="Corbel" panose="020B0503020204020204" pitchFamily="34" charset="0"/>
              </a:rPr>
              <a:t>non-res.)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latin typeface="Corbel" panose="020B0503020204020204" pitchFamily="34" charset="0"/>
              </a:rPr>
              <a:t>More </a:t>
            </a:r>
            <a:r>
              <a:rPr lang="en-US" sz="1200" dirty="0">
                <a:latin typeface="Corbel" panose="020B0503020204020204" pitchFamily="34" charset="0"/>
              </a:rPr>
              <a:t>than one magnetic element (</a:t>
            </a:r>
            <a:r>
              <a:rPr lang="en-US" sz="1200" dirty="0" smtClean="0">
                <a:latin typeface="Corbel" panose="020B0503020204020204" pitchFamily="34" charset="0"/>
              </a:rPr>
              <a:t>resonant</a:t>
            </a:r>
            <a:r>
              <a:rPr lang="en-US" sz="1200" dirty="0">
                <a:latin typeface="Corbel" panose="020B0503020204020204" pitchFamily="34" charset="0"/>
              </a:rPr>
              <a:t>)</a:t>
            </a: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684176" y="4726527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1166A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684176" y="5006175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1166A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672887" y="5280013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1166A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672887" y="5559661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1166A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1042711" y="6168019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C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39" y="3048000"/>
            <a:ext cx="2257761" cy="142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13" y="4470340"/>
            <a:ext cx="2232687" cy="144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7239000" y="2863836"/>
            <a:ext cx="808235" cy="930775"/>
            <a:chOff x="660652" y="730236"/>
            <a:chExt cx="808235" cy="930775"/>
          </a:xfrm>
        </p:grpSpPr>
        <p:sp>
          <p:nvSpPr>
            <p:cNvPr id="51" name="TextBox 50"/>
            <p:cNvSpPr txBox="1"/>
            <p:nvPr/>
          </p:nvSpPr>
          <p:spPr>
            <a:xfrm>
              <a:off x="685800" y="990600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100" b="1" dirty="0" err="1" smtClean="0">
                  <a:solidFill>
                    <a:srgbClr val="0070C0"/>
                  </a:solidFill>
                </a:rPr>
                <a:t>unrotated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5800" y="1399401"/>
              <a:ext cx="4315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100" b="1" dirty="0" smtClean="0">
                  <a:solidFill>
                    <a:srgbClr val="7CBF33"/>
                  </a:solidFill>
                </a:rPr>
                <a:t>sum</a:t>
              </a:r>
              <a:endParaRPr lang="en-GB" sz="1100" b="1" dirty="0">
                <a:solidFill>
                  <a:srgbClr val="7CBF33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5800" y="1189056"/>
              <a:ext cx="6238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100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rotated</a:t>
              </a:r>
              <a:endParaRPr lang="en-GB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0652" y="730236"/>
              <a:ext cx="8082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100" i="1" u="sng" dirty="0" err="1" smtClean="0"/>
                <a:t>calculated</a:t>
              </a:r>
              <a:r>
                <a:rPr lang="es-ES_tradnl" sz="1100" i="1" u="sng" dirty="0" smtClean="0"/>
                <a:t>:</a:t>
              </a:r>
              <a:endParaRPr lang="en-GB" sz="1100" i="1" u="sng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239000" y="4572000"/>
            <a:ext cx="1182965" cy="467771"/>
            <a:chOff x="650604" y="3840144"/>
            <a:chExt cx="1182965" cy="467771"/>
          </a:xfrm>
        </p:grpSpPr>
        <p:sp>
          <p:nvSpPr>
            <p:cNvPr id="56" name="Oval 55"/>
            <p:cNvSpPr/>
            <p:nvPr/>
          </p:nvSpPr>
          <p:spPr>
            <a:xfrm>
              <a:off x="702534" y="3962400"/>
              <a:ext cx="72000" cy="72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8240" y="3840144"/>
              <a:ext cx="96532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100" b="1" dirty="0" smtClean="0">
                  <a:solidFill>
                    <a:srgbClr val="0070C0"/>
                  </a:solidFill>
                </a:rPr>
                <a:t>experimental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68344" y="4046305"/>
              <a:ext cx="7409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100" b="1" dirty="0" err="1" smtClean="0">
                  <a:solidFill>
                    <a:srgbClr val="0070C0"/>
                  </a:solidFill>
                </a:rPr>
                <a:t>Calc</a:t>
              </a:r>
              <a:r>
                <a:rPr lang="es-ES_tradnl" sz="1100" b="1" dirty="0" smtClean="0">
                  <a:solidFill>
                    <a:srgbClr val="0070C0"/>
                  </a:solidFill>
                </a:rPr>
                <a:t>. sum</a:t>
              </a:r>
              <a:endParaRPr lang="en-GB" sz="11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650604" y="4194852"/>
              <a:ext cx="180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9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577027"/>
            <a:ext cx="6400800" cy="232229"/>
          </a:xfrm>
        </p:spPr>
        <p:txBody>
          <a:bodyPr/>
          <a:lstStyle/>
          <a:p>
            <a:r>
              <a:rPr lang="es-ES" sz="900" dirty="0" smtClean="0"/>
              <a:t>Feb.24, 2019 – ICMAB-ALBA</a:t>
            </a:r>
            <a:endParaRPr lang="es-ES" sz="9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573484"/>
            <a:ext cx="7200800" cy="5221080"/>
            <a:chOff x="179512" y="692696"/>
            <a:chExt cx="7632848" cy="565312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53"/>
            <a:stretch/>
          </p:blipFill>
          <p:spPr bwMode="auto">
            <a:xfrm>
              <a:off x="2123728" y="1556792"/>
              <a:ext cx="1743669" cy="997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79512" y="692696"/>
              <a:ext cx="7632848" cy="5653128"/>
              <a:chOff x="4419600" y="2970026"/>
              <a:chExt cx="4146064" cy="2900045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9600" y="2970026"/>
                <a:ext cx="4146064" cy="29000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Freeform 20"/>
              <p:cNvSpPr/>
              <p:nvPr/>
            </p:nvSpPr>
            <p:spPr>
              <a:xfrm>
                <a:off x="5391767" y="3480651"/>
                <a:ext cx="2573590" cy="1560937"/>
              </a:xfrm>
              <a:custGeom>
                <a:avLst/>
                <a:gdLst>
                  <a:gd name="connsiteX0" fmla="*/ 1199156 w 2573590"/>
                  <a:gd name="connsiteY0" fmla="*/ 1447598 h 1560937"/>
                  <a:gd name="connsiteX1" fmla="*/ 1647302 w 2573590"/>
                  <a:gd name="connsiteY1" fmla="*/ 1524552 h 1560937"/>
                  <a:gd name="connsiteX2" fmla="*/ 1900799 w 2573590"/>
                  <a:gd name="connsiteY2" fmla="*/ 1474758 h 1560937"/>
                  <a:gd name="connsiteX3" fmla="*/ 2127136 w 2573590"/>
                  <a:gd name="connsiteY3" fmla="*/ 804802 h 1560937"/>
                  <a:gd name="connsiteX4" fmla="*/ 2520962 w 2573590"/>
                  <a:gd name="connsiteY4" fmla="*/ 166532 h 1560937"/>
                  <a:gd name="connsiteX5" fmla="*/ 2502855 w 2573590"/>
                  <a:gd name="connsiteY5" fmla="*/ 39784 h 1560937"/>
                  <a:gd name="connsiteX6" fmla="*/ 1909853 w 2573590"/>
                  <a:gd name="connsiteY6" fmla="*/ 17150 h 1560937"/>
                  <a:gd name="connsiteX7" fmla="*/ 1230843 w 2573590"/>
                  <a:gd name="connsiteY7" fmla="*/ 275174 h 1560937"/>
                  <a:gd name="connsiteX8" fmla="*/ 1049774 w 2573590"/>
                  <a:gd name="connsiteY8" fmla="*/ 1044719 h 1560937"/>
                  <a:gd name="connsiteX9" fmla="*/ 959239 w 2573590"/>
                  <a:gd name="connsiteY9" fmla="*/ 1257475 h 1560937"/>
                  <a:gd name="connsiteX10" fmla="*/ 574467 w 2573590"/>
                  <a:gd name="connsiteY10" fmla="*/ 1361590 h 1560937"/>
                  <a:gd name="connsiteX11" fmla="*/ 71999 w 2573590"/>
                  <a:gd name="connsiteY11" fmla="*/ 1501919 h 1560937"/>
                  <a:gd name="connsiteX12" fmla="*/ 58419 w 2573590"/>
                  <a:gd name="connsiteY12" fmla="*/ 1560766 h 1560937"/>
                  <a:gd name="connsiteX13" fmla="*/ 592574 w 2573590"/>
                  <a:gd name="connsiteY13" fmla="*/ 1488338 h 1560937"/>
                  <a:gd name="connsiteX14" fmla="*/ 1090514 w 2573590"/>
                  <a:gd name="connsiteY14" fmla="*/ 1492865 h 1560937"/>
                  <a:gd name="connsiteX15" fmla="*/ 1538661 w 2573590"/>
                  <a:gd name="connsiteY15" fmla="*/ 1556239 h 1560937"/>
                  <a:gd name="connsiteX16" fmla="*/ 1900799 w 2573590"/>
                  <a:gd name="connsiteY16" fmla="*/ 1348010 h 1560937"/>
                  <a:gd name="connsiteX17" fmla="*/ 2163350 w 2573590"/>
                  <a:gd name="connsiteY17" fmla="*/ 945130 h 156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3590" h="1560937">
                    <a:moveTo>
                      <a:pt x="1199156" y="1447598"/>
                    </a:moveTo>
                    <a:cubicBezTo>
                      <a:pt x="1364759" y="1483811"/>
                      <a:pt x="1530362" y="1520025"/>
                      <a:pt x="1647302" y="1524552"/>
                    </a:cubicBezTo>
                    <a:cubicBezTo>
                      <a:pt x="1764242" y="1529079"/>
                      <a:pt x="1820827" y="1594716"/>
                      <a:pt x="1900799" y="1474758"/>
                    </a:cubicBezTo>
                    <a:cubicBezTo>
                      <a:pt x="1980771" y="1354800"/>
                      <a:pt x="2023776" y="1022840"/>
                      <a:pt x="2127136" y="804802"/>
                    </a:cubicBezTo>
                    <a:cubicBezTo>
                      <a:pt x="2230497" y="586764"/>
                      <a:pt x="2458342" y="294035"/>
                      <a:pt x="2520962" y="166532"/>
                    </a:cubicBezTo>
                    <a:cubicBezTo>
                      <a:pt x="2583582" y="39029"/>
                      <a:pt x="2604707" y="64681"/>
                      <a:pt x="2502855" y="39784"/>
                    </a:cubicBezTo>
                    <a:cubicBezTo>
                      <a:pt x="2401003" y="14887"/>
                      <a:pt x="2121855" y="-22082"/>
                      <a:pt x="1909853" y="17150"/>
                    </a:cubicBezTo>
                    <a:cubicBezTo>
                      <a:pt x="1697851" y="56382"/>
                      <a:pt x="1374189" y="103913"/>
                      <a:pt x="1230843" y="275174"/>
                    </a:cubicBezTo>
                    <a:cubicBezTo>
                      <a:pt x="1087497" y="446435"/>
                      <a:pt x="1095041" y="881002"/>
                      <a:pt x="1049774" y="1044719"/>
                    </a:cubicBezTo>
                    <a:cubicBezTo>
                      <a:pt x="1004507" y="1208436"/>
                      <a:pt x="1038457" y="1204663"/>
                      <a:pt x="959239" y="1257475"/>
                    </a:cubicBezTo>
                    <a:cubicBezTo>
                      <a:pt x="880021" y="1310287"/>
                      <a:pt x="574467" y="1361590"/>
                      <a:pt x="574467" y="1361590"/>
                    </a:cubicBezTo>
                    <a:cubicBezTo>
                      <a:pt x="426594" y="1402331"/>
                      <a:pt x="158007" y="1468723"/>
                      <a:pt x="71999" y="1501919"/>
                    </a:cubicBezTo>
                    <a:cubicBezTo>
                      <a:pt x="-14009" y="1535115"/>
                      <a:pt x="-28343" y="1563029"/>
                      <a:pt x="58419" y="1560766"/>
                    </a:cubicBezTo>
                    <a:cubicBezTo>
                      <a:pt x="145181" y="1558503"/>
                      <a:pt x="420558" y="1499655"/>
                      <a:pt x="592574" y="1488338"/>
                    </a:cubicBezTo>
                    <a:cubicBezTo>
                      <a:pt x="764590" y="1477021"/>
                      <a:pt x="932833" y="1481548"/>
                      <a:pt x="1090514" y="1492865"/>
                    </a:cubicBezTo>
                    <a:cubicBezTo>
                      <a:pt x="1248195" y="1504182"/>
                      <a:pt x="1403613" y="1580382"/>
                      <a:pt x="1538661" y="1556239"/>
                    </a:cubicBezTo>
                    <a:cubicBezTo>
                      <a:pt x="1673709" y="1532096"/>
                      <a:pt x="1796684" y="1449861"/>
                      <a:pt x="1900799" y="1348010"/>
                    </a:cubicBezTo>
                    <a:cubicBezTo>
                      <a:pt x="2004914" y="1246159"/>
                      <a:pt x="2084132" y="1095644"/>
                      <a:pt x="2163350" y="94513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77000" y="4653627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51000" y="4287027"/>
                <a:ext cx="304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70"/>
            <a:stretch/>
          </p:blipFill>
          <p:spPr bwMode="auto">
            <a:xfrm>
              <a:off x="2123728" y="2609511"/>
              <a:ext cx="1743669" cy="963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536375" y="2501009"/>
              <a:ext cx="554461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464165" y="5849760"/>
            <a:ext cx="55462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coupling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is</a:t>
            </a:r>
            <a:r>
              <a:rPr lang="es-ES_tradnl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due</a:t>
            </a:r>
            <a:r>
              <a:rPr lang="es-ES_tradnl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to Mn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spins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as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demonstrated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by</a:t>
            </a:r>
            <a:r>
              <a:rPr lang="es-ES_tradnl" sz="1600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sz="1600" b="1" dirty="0" smtClean="0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RMXS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08658" y="1258060"/>
            <a:ext cx="4912583" cy="967615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02166" y="2266172"/>
            <a:ext cx="4919122" cy="2623799"/>
          </a:xfrm>
          <a:prstGeom prst="rect">
            <a:avLst/>
          </a:prstGeom>
          <a:solidFill>
            <a:srgbClr val="FFC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649326" y="2403695"/>
            <a:ext cx="2046020" cy="1560657"/>
            <a:chOff x="5220072" y="3852101"/>
            <a:chExt cx="3112920" cy="2313203"/>
          </a:xfrm>
        </p:grpSpPr>
        <p:grpSp>
          <p:nvGrpSpPr>
            <p:cNvPr id="28" name="Group 27"/>
            <p:cNvGrpSpPr/>
            <p:nvPr/>
          </p:nvGrpSpPr>
          <p:grpSpPr>
            <a:xfrm>
              <a:off x="5220072" y="3852101"/>
              <a:ext cx="3112920" cy="2313203"/>
              <a:chOff x="5436097" y="3852101"/>
              <a:chExt cx="3112920" cy="2313203"/>
            </a:xfrm>
          </p:grpSpPr>
          <p:pic>
            <p:nvPicPr>
              <p:cNvPr id="34" name="Picture 3" descr="Z:\recent beamtimes - in progress\Diamond-I16-jul2016\I16-JL\sample mounted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45" t="13979" r="27711" b="15578"/>
              <a:stretch/>
            </p:blipFill>
            <p:spPr bwMode="auto">
              <a:xfrm>
                <a:off x="5999879" y="3852101"/>
                <a:ext cx="1524449" cy="1521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 rot="16200000">
                <a:off x="5674607" y="4023882"/>
                <a:ext cx="460557" cy="937578"/>
                <a:chOff x="7130493" y="1215056"/>
                <a:chExt cx="648000" cy="1349848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7452320" y="1412776"/>
                  <a:ext cx="0" cy="115212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238224" y="1313916"/>
                  <a:ext cx="43012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7130493" y="1397213"/>
                  <a:ext cx="64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7342171" y="1215056"/>
                  <a:ext cx="216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/>
              <p:cNvCxnSpPr/>
              <p:nvPr/>
            </p:nvCxnSpPr>
            <p:spPr>
              <a:xfrm rot="10800000">
                <a:off x="6622752" y="5020963"/>
                <a:ext cx="0" cy="4320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6431046" y="5451061"/>
                <a:ext cx="382321" cy="350107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28222" y="5434543"/>
                <a:ext cx="358252" cy="213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b="1" dirty="0" smtClean="0">
                    <a:latin typeface="Segoe UI Light" panose="020B0502040204020203" pitchFamily="34" charset="0"/>
                  </a:rPr>
                  <a:t>V</a:t>
                </a:r>
                <a:endParaRPr lang="en-US" sz="1400" b="1" dirty="0" err="1" smtClean="0">
                  <a:latin typeface="Segoe UI Light" panose="020B0502040204020203" pitchFamily="34" charset="0"/>
                </a:endParaRP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10800000">
                <a:off x="6627417" y="5805686"/>
                <a:ext cx="0" cy="2500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485776" y="6107448"/>
                <a:ext cx="30570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409208" y="6055739"/>
                <a:ext cx="46055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59655" y="6165304"/>
                <a:ext cx="1535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6853677" y="5467802"/>
                <a:ext cx="1695340" cy="501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 smtClean="0">
                    <a:latin typeface="Corbel" panose="020B0503020204020204" pitchFamily="34" charset="0"/>
                  </a:rPr>
                  <a:t>~ 10</a:t>
                </a:r>
                <a:r>
                  <a:rPr lang="es-ES_tradnl" sz="1600" baseline="30000" dirty="0" smtClean="0">
                    <a:latin typeface="Corbel" panose="020B0503020204020204" pitchFamily="34" charset="0"/>
                  </a:rPr>
                  <a:t>2</a:t>
                </a:r>
                <a:r>
                  <a:rPr lang="es-ES_tradnl" sz="1600" dirty="0" smtClean="0">
                    <a:latin typeface="Corbel" panose="020B0503020204020204" pitchFamily="34" charset="0"/>
                  </a:rPr>
                  <a:t>-10</a:t>
                </a:r>
                <a:r>
                  <a:rPr lang="es-ES_tradnl" sz="1600" baseline="30000" dirty="0" smtClean="0">
                    <a:latin typeface="Corbel" panose="020B0503020204020204" pitchFamily="34" charset="0"/>
                  </a:rPr>
                  <a:t>3</a:t>
                </a:r>
                <a:r>
                  <a:rPr lang="es-ES_tradnl" sz="1600" dirty="0" smtClean="0">
                    <a:latin typeface="Corbel" panose="020B0503020204020204" pitchFamily="34" charset="0"/>
                  </a:rPr>
                  <a:t> V</a:t>
                </a:r>
                <a:endParaRPr lang="en-US" sz="1600" dirty="0" err="1" smtClean="0"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19923518">
              <a:off x="7541809" y="3957158"/>
              <a:ext cx="587586" cy="1132605"/>
              <a:chOff x="6831980" y="2207341"/>
              <a:chExt cx="587586" cy="1132605"/>
            </a:xfrm>
          </p:grpSpPr>
          <p:cxnSp>
            <p:nvCxnSpPr>
              <p:cNvPr id="30" name="Straight Arrow Connector 29"/>
              <p:cNvCxnSpPr/>
              <p:nvPr/>
            </p:nvCxnSpPr>
            <p:spPr>
              <a:xfrm flipV="1">
                <a:off x="6948264" y="2597658"/>
                <a:ext cx="0" cy="4713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rot="5400000" flipV="1">
                <a:off x="7183915" y="2840370"/>
                <a:ext cx="0" cy="4713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040062" y="2970613"/>
                <a:ext cx="340413" cy="369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>
                    <a:latin typeface="Corbel" panose="020B0503020204020204" pitchFamily="34" charset="0"/>
                  </a:rPr>
                  <a:t>c</a:t>
                </a:r>
                <a:endParaRPr lang="en-US" b="1" dirty="0" err="1" smtClean="0">
                  <a:latin typeface="Corbel" panose="020B0503020204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831980" y="2207341"/>
                <a:ext cx="340412" cy="369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_tradnl" b="1" dirty="0">
                    <a:latin typeface="Corbel" panose="020B0503020204020204" pitchFamily="34" charset="0"/>
                  </a:rPr>
                  <a:t>b</a:t>
                </a:r>
                <a:endParaRPr lang="en-US" b="1" dirty="0" err="1" smtClean="0">
                  <a:latin typeface="Corbel" panose="020B0503020204020204" pitchFamily="34" charset="0"/>
                </a:endParaRPr>
              </a:p>
            </p:txBody>
          </p:sp>
        </p:grpSp>
      </p:grpSp>
      <p:sp>
        <p:nvSpPr>
          <p:cNvPr id="48" name="AutoShape 8"/>
          <p:cNvSpPr>
            <a:spLocks noChangeArrowheads="1"/>
          </p:cNvSpPr>
          <p:nvPr/>
        </p:nvSpPr>
        <p:spPr bwMode="auto">
          <a:xfrm>
            <a:off x="1371600" y="6000688"/>
            <a:ext cx="182098" cy="224408"/>
          </a:xfrm>
          <a:prstGeom prst="rightArrow">
            <a:avLst>
              <a:gd name="adj1" fmla="val 50000"/>
              <a:gd name="adj2" fmla="val 54167"/>
            </a:avLst>
          </a:prstGeom>
          <a:gradFill rotWithShape="1">
            <a:gsLst>
              <a:gs pos="0">
                <a:srgbClr val="1166AA">
                  <a:gamma/>
                  <a:tint val="0"/>
                  <a:invGamma/>
                </a:srgbClr>
              </a:gs>
              <a:gs pos="100000">
                <a:srgbClr val="C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/>
          </a:p>
        </p:txBody>
      </p:sp>
      <p:sp>
        <p:nvSpPr>
          <p:cNvPr id="49" name="Rectangle 48"/>
          <p:cNvSpPr/>
          <p:nvPr/>
        </p:nvSpPr>
        <p:spPr>
          <a:xfrm>
            <a:off x="1676400" y="123249"/>
            <a:ext cx="5562600" cy="5078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b="1" dirty="0" smtClean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3. Single </a:t>
            </a:r>
            <a:r>
              <a:rPr lang="es-ES_tradnl" b="1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crystal</a:t>
            </a:r>
            <a:r>
              <a:rPr lang="es-ES_tradnl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- </a:t>
            </a:r>
            <a:r>
              <a:rPr lang="es-ES_tradnl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Single-</a:t>
            </a:r>
            <a:r>
              <a:rPr lang="es-ES_tradnl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phase</a:t>
            </a:r>
            <a:r>
              <a:rPr lang="es-ES_tradnl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b="1" u="sng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ME MF</a:t>
            </a:r>
            <a:r>
              <a:rPr lang="es-ES_tradnl" b="1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es-ES_tradnl" dirty="0" err="1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like</a:t>
            </a:r>
            <a:r>
              <a:rPr lang="es-ES_tradnl" dirty="0">
                <a:solidFill>
                  <a:srgbClr val="7030A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MnCoWO4</a:t>
            </a:r>
          </a:p>
        </p:txBody>
      </p:sp>
    </p:spTree>
    <p:extLst>
      <p:ext uri="{BB962C8B-B14F-4D97-AF65-F5344CB8AC3E}">
        <p14:creationId xmlns:p14="http://schemas.microsoft.com/office/powerpoint/2010/main" val="41449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2651</TotalTime>
  <Words>490</Words>
  <Application>Microsoft Office PowerPoint</Application>
  <PresentationFormat>On-screen Show (4:3)</PresentationFormat>
  <Paragraphs>96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Javier Herrero Martin</cp:lastModifiedBy>
  <cp:revision>87</cp:revision>
  <cp:lastPrinted>2019-12-02T16:52:05Z</cp:lastPrinted>
  <dcterms:created xsi:type="dcterms:W3CDTF">2015-04-21T23:16:41Z</dcterms:created>
  <dcterms:modified xsi:type="dcterms:W3CDTF">2020-02-24T09:29:46Z</dcterms:modified>
</cp:coreProperties>
</file>