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5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6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8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1" r:id="rId3"/>
    <p:sldMasterId id="2147483736" r:id="rId4"/>
    <p:sldMasterId id="2147483752" r:id="rId5"/>
    <p:sldMasterId id="2147483789" r:id="rId6"/>
    <p:sldMasterId id="2147484018" r:id="rId7"/>
    <p:sldMasterId id="2147484113" r:id="rId8"/>
    <p:sldMasterId id="2147484135" r:id="rId9"/>
    <p:sldMasterId id="2147484160" r:id="rId10"/>
    <p:sldMasterId id="2147484173" r:id="rId11"/>
    <p:sldMasterId id="2147484186" r:id="rId12"/>
    <p:sldMasterId id="2147484224" r:id="rId13"/>
    <p:sldMasterId id="2147484239" r:id="rId14"/>
    <p:sldMasterId id="2147484253" r:id="rId15"/>
    <p:sldMasterId id="2147484267" r:id="rId16"/>
    <p:sldMasterId id="2147484280" r:id="rId17"/>
    <p:sldMasterId id="2147484293" r:id="rId18"/>
    <p:sldMasterId id="2147484306" r:id="rId19"/>
  </p:sldMasterIdLst>
  <p:notesMasterIdLst>
    <p:notesMasterId r:id="rId60"/>
  </p:notesMasterIdLst>
  <p:sldIdLst>
    <p:sldId id="257" r:id="rId20"/>
    <p:sldId id="930" r:id="rId21"/>
    <p:sldId id="922" r:id="rId22"/>
    <p:sldId id="847" r:id="rId23"/>
    <p:sldId id="262" r:id="rId24"/>
    <p:sldId id="924" r:id="rId25"/>
    <p:sldId id="921" r:id="rId26"/>
    <p:sldId id="925" r:id="rId27"/>
    <p:sldId id="915" r:id="rId28"/>
    <p:sldId id="923" r:id="rId29"/>
    <p:sldId id="266" r:id="rId30"/>
    <p:sldId id="892" r:id="rId31"/>
    <p:sldId id="908" r:id="rId32"/>
    <p:sldId id="267" r:id="rId33"/>
    <p:sldId id="910" r:id="rId34"/>
    <p:sldId id="895" r:id="rId35"/>
    <p:sldId id="268" r:id="rId36"/>
    <p:sldId id="897" r:id="rId37"/>
    <p:sldId id="927" r:id="rId38"/>
    <p:sldId id="928" r:id="rId39"/>
    <p:sldId id="929" r:id="rId40"/>
    <p:sldId id="906" r:id="rId41"/>
    <p:sldId id="825" r:id="rId42"/>
    <p:sldId id="875" r:id="rId43"/>
    <p:sldId id="931" r:id="rId44"/>
    <p:sldId id="885" r:id="rId45"/>
    <p:sldId id="886" r:id="rId46"/>
    <p:sldId id="887" r:id="rId47"/>
    <p:sldId id="888" r:id="rId48"/>
    <p:sldId id="889" r:id="rId49"/>
    <p:sldId id="890" r:id="rId50"/>
    <p:sldId id="891" r:id="rId51"/>
    <p:sldId id="926" r:id="rId52"/>
    <p:sldId id="933" r:id="rId53"/>
    <p:sldId id="883" r:id="rId54"/>
    <p:sldId id="884" r:id="rId55"/>
    <p:sldId id="905" r:id="rId56"/>
    <p:sldId id="932" r:id="rId57"/>
    <p:sldId id="275" r:id="rId58"/>
    <p:sldId id="277" r:id="rId59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1404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50"/>
        <a:sy n="89" d="50"/>
      </p:scale>
      <p:origin x="0" y="-35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EFFE5F-64E0-4DE4-872E-3BA90AD8388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267B715-71DE-4967-865C-DAFBB269666D}">
      <dgm:prSet phldrT="[Texto]" custT="1"/>
      <dgm:spPr/>
      <dgm:t>
        <a:bodyPr/>
        <a:lstStyle/>
        <a:p>
          <a:r>
            <a:rPr lang="es-ES" sz="2000" dirty="0" err="1"/>
            <a:t>Materials</a:t>
          </a:r>
          <a:endParaRPr lang="es-ES" sz="2000" dirty="0"/>
        </a:p>
      </dgm:t>
    </dgm:pt>
    <dgm:pt modelId="{A80BCF0E-C57B-4D65-BF38-693DD8CDCA4E}" type="parTrans" cxnId="{47DBF3C6-7F67-43D9-9A0B-83A35DEB208D}">
      <dgm:prSet/>
      <dgm:spPr/>
      <dgm:t>
        <a:bodyPr/>
        <a:lstStyle/>
        <a:p>
          <a:endParaRPr lang="es-ES"/>
        </a:p>
      </dgm:t>
    </dgm:pt>
    <dgm:pt modelId="{A874D38C-C422-48E0-95CF-5C1CA0DF9E0B}" type="sibTrans" cxnId="{47DBF3C6-7F67-43D9-9A0B-83A35DEB208D}">
      <dgm:prSet/>
      <dgm:spPr/>
      <dgm:t>
        <a:bodyPr/>
        <a:lstStyle/>
        <a:p>
          <a:endParaRPr lang="es-ES"/>
        </a:p>
      </dgm:t>
    </dgm:pt>
    <dgm:pt modelId="{9D22860A-21DC-48C4-9B78-1607156D8AB3}">
      <dgm:prSet phldrT="[Texto]" custT="1"/>
      <dgm:spPr/>
      <dgm:t>
        <a:bodyPr/>
        <a:lstStyle/>
        <a:p>
          <a:r>
            <a:rPr lang="es-ES" sz="2000" dirty="0" err="1"/>
            <a:t>Properties</a:t>
          </a:r>
          <a:endParaRPr lang="es-ES" sz="2000" dirty="0"/>
        </a:p>
      </dgm:t>
    </dgm:pt>
    <dgm:pt modelId="{2FA0D514-8DE7-42CD-8FCB-2C81B116AC45}" type="parTrans" cxnId="{80E85B25-A5A6-4D1C-BE52-BDB6991B2345}">
      <dgm:prSet/>
      <dgm:spPr/>
      <dgm:t>
        <a:bodyPr/>
        <a:lstStyle/>
        <a:p>
          <a:endParaRPr lang="es-ES"/>
        </a:p>
      </dgm:t>
    </dgm:pt>
    <dgm:pt modelId="{F8D55EE5-B02A-4EEE-B6E6-B4066843F885}" type="sibTrans" cxnId="{80E85B25-A5A6-4D1C-BE52-BDB6991B2345}">
      <dgm:prSet/>
      <dgm:spPr/>
      <dgm:t>
        <a:bodyPr/>
        <a:lstStyle/>
        <a:p>
          <a:endParaRPr lang="es-ES"/>
        </a:p>
      </dgm:t>
    </dgm:pt>
    <dgm:pt modelId="{D9F32109-A6D0-4342-A7B9-A0EE26FD4306}">
      <dgm:prSet phldrT="[Texto]" custT="1"/>
      <dgm:spPr/>
      <dgm:t>
        <a:bodyPr/>
        <a:lstStyle/>
        <a:p>
          <a:r>
            <a:rPr lang="es-ES" sz="2400" dirty="0" err="1"/>
            <a:t>Devices</a:t>
          </a:r>
          <a:endParaRPr lang="es-ES" sz="2400" dirty="0"/>
        </a:p>
      </dgm:t>
    </dgm:pt>
    <dgm:pt modelId="{900F480B-7B3C-47AA-8DC4-39288316DDC4}" type="parTrans" cxnId="{CE07A737-0507-4D43-8C95-BA2C58B82CD6}">
      <dgm:prSet/>
      <dgm:spPr/>
      <dgm:t>
        <a:bodyPr/>
        <a:lstStyle/>
        <a:p>
          <a:endParaRPr lang="es-ES"/>
        </a:p>
      </dgm:t>
    </dgm:pt>
    <dgm:pt modelId="{3A7DC91F-6DD3-47B4-A301-2241DDC43600}" type="sibTrans" cxnId="{CE07A737-0507-4D43-8C95-BA2C58B82CD6}">
      <dgm:prSet/>
      <dgm:spPr/>
      <dgm:t>
        <a:bodyPr/>
        <a:lstStyle/>
        <a:p>
          <a:endParaRPr lang="es-ES"/>
        </a:p>
      </dgm:t>
    </dgm:pt>
    <dgm:pt modelId="{A9178EF5-0192-45CF-8313-1434BD4BCCF6}" type="pres">
      <dgm:prSet presAssocID="{0DEFFE5F-64E0-4DE4-872E-3BA90AD8388D}" presName="Name0" presStyleCnt="0">
        <dgm:presLayoutVars>
          <dgm:dir/>
          <dgm:animLvl val="lvl"/>
          <dgm:resizeHandles val="exact"/>
        </dgm:presLayoutVars>
      </dgm:prSet>
      <dgm:spPr/>
    </dgm:pt>
    <dgm:pt modelId="{1862E5F0-801F-4DA5-B791-3E6853BB06B5}" type="pres">
      <dgm:prSet presAssocID="{3267B715-71DE-4967-865C-DAFBB269666D}" presName="parTxOnly" presStyleLbl="node1" presStyleIdx="0" presStyleCnt="3" custLinFactNeighborX="819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B13D3A-7B2F-41AE-8CC1-4B551065DF48}" type="pres">
      <dgm:prSet presAssocID="{A874D38C-C422-48E0-95CF-5C1CA0DF9E0B}" presName="parTxOnlySpace" presStyleCnt="0"/>
      <dgm:spPr/>
    </dgm:pt>
    <dgm:pt modelId="{81043F89-B388-4CC5-BB2C-0DD5C7C9C795}" type="pres">
      <dgm:prSet presAssocID="{9D22860A-21DC-48C4-9B78-1607156D8AB3}" presName="parTxOnly" presStyleLbl="node1" presStyleIdx="1" presStyleCnt="3" custLinFactNeighborX="819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FAA48-68EF-4909-8BD8-F480C12BFD03}" type="pres">
      <dgm:prSet presAssocID="{F8D55EE5-B02A-4EEE-B6E6-B4066843F885}" presName="parTxOnlySpace" presStyleCnt="0"/>
      <dgm:spPr/>
    </dgm:pt>
    <dgm:pt modelId="{1BD17742-829E-4181-8C1E-AFE3CA5E6340}" type="pres">
      <dgm:prSet presAssocID="{D9F32109-A6D0-4342-A7B9-A0EE26FD430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62EAE7-6528-4B39-B2DA-34BF4DA2A6BB}" type="presOf" srcId="{9D22860A-21DC-48C4-9B78-1607156D8AB3}" destId="{81043F89-B388-4CC5-BB2C-0DD5C7C9C795}" srcOrd="0" destOrd="0" presId="urn:microsoft.com/office/officeart/2005/8/layout/chevron1"/>
    <dgm:cxn modelId="{55546ABA-B62A-4802-AD65-93FFE0E9D1D3}" type="presOf" srcId="{3267B715-71DE-4967-865C-DAFBB269666D}" destId="{1862E5F0-801F-4DA5-B791-3E6853BB06B5}" srcOrd="0" destOrd="0" presId="urn:microsoft.com/office/officeart/2005/8/layout/chevron1"/>
    <dgm:cxn modelId="{CE07A737-0507-4D43-8C95-BA2C58B82CD6}" srcId="{0DEFFE5F-64E0-4DE4-872E-3BA90AD8388D}" destId="{D9F32109-A6D0-4342-A7B9-A0EE26FD4306}" srcOrd="2" destOrd="0" parTransId="{900F480B-7B3C-47AA-8DC4-39288316DDC4}" sibTransId="{3A7DC91F-6DD3-47B4-A301-2241DDC43600}"/>
    <dgm:cxn modelId="{7E743A47-F3FF-4F96-B40E-133D9928A950}" type="presOf" srcId="{D9F32109-A6D0-4342-A7B9-A0EE26FD4306}" destId="{1BD17742-829E-4181-8C1E-AFE3CA5E6340}" srcOrd="0" destOrd="0" presId="urn:microsoft.com/office/officeart/2005/8/layout/chevron1"/>
    <dgm:cxn modelId="{47DBF3C6-7F67-43D9-9A0B-83A35DEB208D}" srcId="{0DEFFE5F-64E0-4DE4-872E-3BA90AD8388D}" destId="{3267B715-71DE-4967-865C-DAFBB269666D}" srcOrd="0" destOrd="0" parTransId="{A80BCF0E-C57B-4D65-BF38-693DD8CDCA4E}" sibTransId="{A874D38C-C422-48E0-95CF-5C1CA0DF9E0B}"/>
    <dgm:cxn modelId="{E0CD478A-5BA7-444F-B173-E207ED5EEEA9}" type="presOf" srcId="{0DEFFE5F-64E0-4DE4-872E-3BA90AD8388D}" destId="{A9178EF5-0192-45CF-8313-1434BD4BCCF6}" srcOrd="0" destOrd="0" presId="urn:microsoft.com/office/officeart/2005/8/layout/chevron1"/>
    <dgm:cxn modelId="{80E85B25-A5A6-4D1C-BE52-BDB6991B2345}" srcId="{0DEFFE5F-64E0-4DE4-872E-3BA90AD8388D}" destId="{9D22860A-21DC-48C4-9B78-1607156D8AB3}" srcOrd="1" destOrd="0" parTransId="{2FA0D514-8DE7-42CD-8FCB-2C81B116AC45}" sibTransId="{F8D55EE5-B02A-4EEE-B6E6-B4066843F885}"/>
    <dgm:cxn modelId="{DD81F5B1-084D-4116-8431-16FD744BDD4B}" type="presParOf" srcId="{A9178EF5-0192-45CF-8313-1434BD4BCCF6}" destId="{1862E5F0-801F-4DA5-B791-3E6853BB06B5}" srcOrd="0" destOrd="0" presId="urn:microsoft.com/office/officeart/2005/8/layout/chevron1"/>
    <dgm:cxn modelId="{A616DEF3-3F7D-4B12-9982-E3CF7658AF54}" type="presParOf" srcId="{A9178EF5-0192-45CF-8313-1434BD4BCCF6}" destId="{67B13D3A-7B2F-41AE-8CC1-4B551065DF48}" srcOrd="1" destOrd="0" presId="urn:microsoft.com/office/officeart/2005/8/layout/chevron1"/>
    <dgm:cxn modelId="{8EBEC0EB-8C15-4F7E-B915-FEDD8039BFD2}" type="presParOf" srcId="{A9178EF5-0192-45CF-8313-1434BD4BCCF6}" destId="{81043F89-B388-4CC5-BB2C-0DD5C7C9C795}" srcOrd="2" destOrd="0" presId="urn:microsoft.com/office/officeart/2005/8/layout/chevron1"/>
    <dgm:cxn modelId="{D6F94B1B-60FC-42AF-8DE5-596E18A93AD3}" type="presParOf" srcId="{A9178EF5-0192-45CF-8313-1434BD4BCCF6}" destId="{54CFAA48-68EF-4909-8BD8-F480C12BFD03}" srcOrd="3" destOrd="0" presId="urn:microsoft.com/office/officeart/2005/8/layout/chevron1"/>
    <dgm:cxn modelId="{0B2C7B1D-6F38-4794-9DAC-EB7E8735BAA6}" type="presParOf" srcId="{A9178EF5-0192-45CF-8313-1434BD4BCCF6}" destId="{1BD17742-829E-4181-8C1E-AFE3CA5E634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AF1A2D-3E0F-4384-B48C-E11DB84AC50F}" type="doc">
      <dgm:prSet loTypeId="urn:microsoft.com/office/officeart/2005/8/layout/cycle4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C00E323-4114-4E85-8B30-09EF9DD531F9}">
      <dgm:prSet phldrT="[Texto]" custT="1"/>
      <dgm:spPr/>
      <dgm:t>
        <a:bodyPr/>
        <a:lstStyle/>
        <a:p>
          <a:r>
            <a:rPr lang="es-ES" sz="2400" b="1" dirty="0" err="1"/>
            <a:t>Energy</a:t>
          </a:r>
          <a:r>
            <a:rPr lang="es-ES" sz="2400" b="1" dirty="0"/>
            <a:t> </a:t>
          </a:r>
          <a:r>
            <a:rPr lang="es-ES" sz="2400" b="1" dirty="0" err="1"/>
            <a:t>harvesting</a:t>
          </a:r>
          <a:endParaRPr lang="es-ES" sz="2400" b="1" dirty="0"/>
        </a:p>
      </dgm:t>
    </dgm:pt>
    <dgm:pt modelId="{2F67B1ED-E7D8-49BC-BAC8-31EEB812EB99}" type="parTrans" cxnId="{5F162B13-359C-4635-8DFB-62EE8743A482}">
      <dgm:prSet/>
      <dgm:spPr/>
      <dgm:t>
        <a:bodyPr/>
        <a:lstStyle/>
        <a:p>
          <a:endParaRPr lang="es-ES"/>
        </a:p>
      </dgm:t>
    </dgm:pt>
    <dgm:pt modelId="{8DC16B09-1CAD-478E-A3A8-EC48F78F94A9}" type="sibTrans" cxnId="{5F162B13-359C-4635-8DFB-62EE8743A482}">
      <dgm:prSet/>
      <dgm:spPr/>
      <dgm:t>
        <a:bodyPr/>
        <a:lstStyle/>
        <a:p>
          <a:endParaRPr lang="es-ES"/>
        </a:p>
      </dgm:t>
    </dgm:pt>
    <dgm:pt modelId="{C057B9E3-D378-481B-9E4F-7975ED83D97A}">
      <dgm:prSet phldrT="[Texto]" custT="1"/>
      <dgm:spPr/>
      <dgm:t>
        <a:bodyPr/>
        <a:lstStyle/>
        <a:p>
          <a:r>
            <a:rPr lang="es-ES" sz="1800" b="1" dirty="0"/>
            <a:t>Solar </a:t>
          </a:r>
          <a:r>
            <a:rPr lang="es-ES" sz="1800" b="1" dirty="0" err="1"/>
            <a:t>cells</a:t>
          </a:r>
          <a:endParaRPr lang="es-ES" sz="1800" b="1" dirty="0"/>
        </a:p>
      </dgm:t>
    </dgm:pt>
    <dgm:pt modelId="{FB1642F1-F4B4-4B1C-BADE-7F00FF173B6D}" type="parTrans" cxnId="{65126BB6-2C27-42CD-A863-0B5B7BD10505}">
      <dgm:prSet/>
      <dgm:spPr/>
      <dgm:t>
        <a:bodyPr/>
        <a:lstStyle/>
        <a:p>
          <a:endParaRPr lang="es-ES"/>
        </a:p>
      </dgm:t>
    </dgm:pt>
    <dgm:pt modelId="{89525610-AC52-47FE-9914-3152B4CEE819}" type="sibTrans" cxnId="{65126BB6-2C27-42CD-A863-0B5B7BD10505}">
      <dgm:prSet/>
      <dgm:spPr/>
      <dgm:t>
        <a:bodyPr/>
        <a:lstStyle/>
        <a:p>
          <a:endParaRPr lang="es-ES"/>
        </a:p>
      </dgm:t>
    </dgm:pt>
    <dgm:pt modelId="{C9162C03-2C56-4EF7-B131-FB8E655E3397}">
      <dgm:prSet phldrT="[Texto]" custT="1"/>
      <dgm:spPr/>
      <dgm:t>
        <a:bodyPr/>
        <a:lstStyle/>
        <a:p>
          <a:r>
            <a:rPr lang="es-ES" sz="2400" b="1" dirty="0" err="1"/>
            <a:t>Energy</a:t>
          </a:r>
          <a:r>
            <a:rPr lang="es-ES" sz="2400" b="1" dirty="0"/>
            <a:t> </a:t>
          </a:r>
          <a:r>
            <a:rPr lang="es-ES" sz="2400" b="1" dirty="0" err="1"/>
            <a:t>storage</a:t>
          </a:r>
          <a:endParaRPr lang="es-ES" sz="2400" b="1" dirty="0"/>
        </a:p>
      </dgm:t>
    </dgm:pt>
    <dgm:pt modelId="{71F1E38F-B92D-42D5-9BC1-F25AD4E4EF4D}" type="parTrans" cxnId="{C591467E-1EEC-464C-AD03-CA38031909C1}">
      <dgm:prSet/>
      <dgm:spPr/>
      <dgm:t>
        <a:bodyPr/>
        <a:lstStyle/>
        <a:p>
          <a:endParaRPr lang="es-ES"/>
        </a:p>
      </dgm:t>
    </dgm:pt>
    <dgm:pt modelId="{C4BC0A72-25CC-4CEF-B69B-EBE7757A4339}" type="sibTrans" cxnId="{C591467E-1EEC-464C-AD03-CA38031909C1}">
      <dgm:prSet/>
      <dgm:spPr/>
      <dgm:t>
        <a:bodyPr/>
        <a:lstStyle/>
        <a:p>
          <a:endParaRPr lang="es-ES"/>
        </a:p>
      </dgm:t>
    </dgm:pt>
    <dgm:pt modelId="{3E828679-229D-42F6-ABE9-B475FBEBEDF1}">
      <dgm:prSet phldrT="[Texto]" custT="1"/>
      <dgm:spPr/>
      <dgm:t>
        <a:bodyPr/>
        <a:lstStyle/>
        <a:p>
          <a:r>
            <a:rPr lang="es-ES" sz="1600" b="1" dirty="0" err="1"/>
            <a:t>Supercapacitors</a:t>
          </a:r>
          <a:endParaRPr lang="es-ES" sz="1600" b="1" dirty="0"/>
        </a:p>
      </dgm:t>
    </dgm:pt>
    <dgm:pt modelId="{2AB57897-E0E6-4771-886D-6D0ADA1EF9A5}" type="parTrans" cxnId="{F135A841-BF6F-48E9-BE1D-8B9F654F5CCD}">
      <dgm:prSet/>
      <dgm:spPr/>
      <dgm:t>
        <a:bodyPr/>
        <a:lstStyle/>
        <a:p>
          <a:endParaRPr lang="es-ES"/>
        </a:p>
      </dgm:t>
    </dgm:pt>
    <dgm:pt modelId="{841650E6-E104-45AF-873B-951C68EA2E53}" type="sibTrans" cxnId="{F135A841-BF6F-48E9-BE1D-8B9F654F5CCD}">
      <dgm:prSet/>
      <dgm:spPr/>
      <dgm:t>
        <a:bodyPr/>
        <a:lstStyle/>
        <a:p>
          <a:endParaRPr lang="es-ES"/>
        </a:p>
      </dgm:t>
    </dgm:pt>
    <dgm:pt modelId="{C9C02B47-0F55-42C7-8F1A-FE188788F7BC}">
      <dgm:prSet phldrT="[Texto]" custT="1"/>
      <dgm:spPr/>
      <dgm:t>
        <a:bodyPr lIns="72000" tIns="0" rIns="0" bIns="0"/>
        <a:lstStyle/>
        <a:p>
          <a:r>
            <a:rPr lang="es-ES" sz="2400" b="1" dirty="0" err="1"/>
            <a:t>Environment</a:t>
          </a:r>
          <a:endParaRPr lang="es-ES" sz="2400" b="1" dirty="0"/>
        </a:p>
      </dgm:t>
    </dgm:pt>
    <dgm:pt modelId="{E97AA351-2E60-4566-8F36-C1B746234090}" type="parTrans" cxnId="{8056963C-75B7-4FE5-BA4D-442B063823F9}">
      <dgm:prSet/>
      <dgm:spPr/>
      <dgm:t>
        <a:bodyPr/>
        <a:lstStyle/>
        <a:p>
          <a:endParaRPr lang="es-ES"/>
        </a:p>
      </dgm:t>
    </dgm:pt>
    <dgm:pt modelId="{61BDCE81-03ED-482C-B895-CC384A21C29A}" type="sibTrans" cxnId="{8056963C-75B7-4FE5-BA4D-442B063823F9}">
      <dgm:prSet/>
      <dgm:spPr/>
      <dgm:t>
        <a:bodyPr/>
        <a:lstStyle/>
        <a:p>
          <a:endParaRPr lang="es-ES"/>
        </a:p>
      </dgm:t>
    </dgm:pt>
    <dgm:pt modelId="{0DE41C48-738D-4C89-95E0-5845ADE5ED38}">
      <dgm:prSet phldrT="[Texto]" custT="1"/>
      <dgm:spPr/>
      <dgm:t>
        <a:bodyPr lIns="0" rIns="288000" bIns="0"/>
        <a:lstStyle/>
        <a:p>
          <a:r>
            <a:rPr lang="es-ES" sz="2000" b="1" dirty="0" err="1"/>
            <a:t>Conversion</a:t>
          </a:r>
          <a:r>
            <a:rPr lang="es-ES" sz="2000" b="1" dirty="0"/>
            <a:t> and </a:t>
          </a:r>
          <a:r>
            <a:rPr lang="es-ES" sz="2000" b="1" dirty="0" err="1"/>
            <a:t>electricity</a:t>
          </a:r>
          <a:r>
            <a:rPr lang="es-ES" sz="2000" b="1" dirty="0"/>
            <a:t> </a:t>
          </a:r>
          <a:r>
            <a:rPr lang="es-ES" sz="2000" b="1" dirty="0" err="1"/>
            <a:t>transport</a:t>
          </a:r>
          <a:r>
            <a:rPr lang="es-ES" sz="2000" b="1" dirty="0"/>
            <a:t> &amp; use</a:t>
          </a:r>
        </a:p>
      </dgm:t>
    </dgm:pt>
    <dgm:pt modelId="{A1CF2D0A-BE22-46B4-BB04-4829D564C429}" type="parTrans" cxnId="{D2A0CF95-1694-4CCD-B5FB-A36C1D27F30C}">
      <dgm:prSet/>
      <dgm:spPr/>
      <dgm:t>
        <a:bodyPr/>
        <a:lstStyle/>
        <a:p>
          <a:endParaRPr lang="es-ES"/>
        </a:p>
      </dgm:t>
    </dgm:pt>
    <dgm:pt modelId="{DA9F28F5-BDF1-43D4-ACE1-1AA8F7627AD4}" type="sibTrans" cxnId="{D2A0CF95-1694-4CCD-B5FB-A36C1D27F30C}">
      <dgm:prSet/>
      <dgm:spPr/>
      <dgm:t>
        <a:bodyPr/>
        <a:lstStyle/>
        <a:p>
          <a:endParaRPr lang="es-ES"/>
        </a:p>
      </dgm:t>
    </dgm:pt>
    <dgm:pt modelId="{EDAF5BEE-13DE-4F89-A486-F9F535832695}">
      <dgm:prSet phldrT="[Texto]" custT="1"/>
      <dgm:spPr/>
      <dgm:t>
        <a:bodyPr/>
        <a:lstStyle/>
        <a:p>
          <a:pPr algn="l"/>
          <a:endParaRPr lang="es-ES" sz="1800" dirty="0"/>
        </a:p>
      </dgm:t>
    </dgm:pt>
    <dgm:pt modelId="{8EA95674-6132-4387-A03F-1C3B12F7C10E}" type="parTrans" cxnId="{40D69D4F-C454-4A04-858E-D245822F1FB6}">
      <dgm:prSet/>
      <dgm:spPr/>
      <dgm:t>
        <a:bodyPr/>
        <a:lstStyle/>
        <a:p>
          <a:endParaRPr lang="es-ES"/>
        </a:p>
      </dgm:t>
    </dgm:pt>
    <dgm:pt modelId="{D66F8F01-C58A-4887-BCCF-6E3C26C7A513}" type="sibTrans" cxnId="{40D69D4F-C454-4A04-858E-D245822F1FB6}">
      <dgm:prSet/>
      <dgm:spPr/>
      <dgm:t>
        <a:bodyPr/>
        <a:lstStyle/>
        <a:p>
          <a:endParaRPr lang="es-ES"/>
        </a:p>
      </dgm:t>
    </dgm:pt>
    <dgm:pt modelId="{5F2A8993-38E3-433B-BD08-521E085FAEAF}">
      <dgm:prSet phldrT="[Texto]" custT="1"/>
      <dgm:spPr/>
      <dgm:t>
        <a:bodyPr/>
        <a:lstStyle/>
        <a:p>
          <a:r>
            <a:rPr lang="es-ES" sz="1600" b="1" dirty="0" err="1"/>
            <a:t>Batteries</a:t>
          </a:r>
          <a:endParaRPr lang="es-ES" sz="1600" b="1" dirty="0"/>
        </a:p>
      </dgm:t>
    </dgm:pt>
    <dgm:pt modelId="{4F3A6DDC-F462-4323-A570-2478A510AE3D}" type="parTrans" cxnId="{E879155C-0012-4273-AE09-C76EE1EE95E2}">
      <dgm:prSet/>
      <dgm:spPr/>
      <dgm:t>
        <a:bodyPr/>
        <a:lstStyle/>
        <a:p>
          <a:endParaRPr lang="es-ES"/>
        </a:p>
      </dgm:t>
    </dgm:pt>
    <dgm:pt modelId="{3A7A00CC-1255-48BD-8061-236BB05CF876}" type="sibTrans" cxnId="{E879155C-0012-4273-AE09-C76EE1EE95E2}">
      <dgm:prSet/>
      <dgm:spPr/>
      <dgm:t>
        <a:bodyPr/>
        <a:lstStyle/>
        <a:p>
          <a:endParaRPr lang="es-ES"/>
        </a:p>
      </dgm:t>
    </dgm:pt>
    <dgm:pt modelId="{B5C6D1BB-29AF-45AB-9560-A5950C75A6E1}">
      <dgm:prSet phldrT="[Texto]" custT="1"/>
      <dgm:spPr/>
      <dgm:t>
        <a:bodyPr/>
        <a:lstStyle/>
        <a:p>
          <a:r>
            <a:rPr lang="es-ES" sz="1800" b="1" dirty="0" err="1"/>
            <a:t>Thermoelectrics</a:t>
          </a:r>
          <a:endParaRPr lang="es-ES" sz="1800" b="1" dirty="0"/>
        </a:p>
      </dgm:t>
    </dgm:pt>
    <dgm:pt modelId="{9788A69A-2D28-4991-86A8-C365FF704B5E}" type="parTrans" cxnId="{5D6F57CE-21D4-4796-9B13-CA34FA7EBCEC}">
      <dgm:prSet/>
      <dgm:spPr/>
      <dgm:t>
        <a:bodyPr/>
        <a:lstStyle/>
        <a:p>
          <a:endParaRPr lang="es-ES"/>
        </a:p>
      </dgm:t>
    </dgm:pt>
    <dgm:pt modelId="{ECD44CD0-A1FC-4BD0-8A74-AB172F778E01}" type="sibTrans" cxnId="{5D6F57CE-21D4-4796-9B13-CA34FA7EBCEC}">
      <dgm:prSet/>
      <dgm:spPr/>
      <dgm:t>
        <a:bodyPr/>
        <a:lstStyle/>
        <a:p>
          <a:endParaRPr lang="es-ES"/>
        </a:p>
      </dgm:t>
    </dgm:pt>
    <dgm:pt modelId="{348DFE2B-D4F6-458A-8A67-F42235DBA0B5}">
      <dgm:prSet phldrT="[Texto]" custT="1"/>
      <dgm:spPr/>
      <dgm:t>
        <a:bodyPr/>
        <a:lstStyle/>
        <a:p>
          <a:r>
            <a:rPr lang="es-ES" sz="1600" b="1" dirty="0" err="1"/>
            <a:t>Nanoparticles</a:t>
          </a:r>
          <a:r>
            <a:rPr lang="es-ES" sz="1600" b="1" dirty="0"/>
            <a:t> </a:t>
          </a:r>
          <a:r>
            <a:rPr lang="es-ES" sz="1600" b="1" dirty="0" err="1"/>
            <a:t>for</a:t>
          </a:r>
          <a:r>
            <a:rPr lang="es-ES" sz="1600" b="1" dirty="0"/>
            <a:t> metal </a:t>
          </a:r>
          <a:r>
            <a:rPr lang="es-ES" sz="1600" b="1" dirty="0" err="1"/>
            <a:t>sequestration</a:t>
          </a:r>
          <a:endParaRPr lang="es-ES" sz="1600" b="1" dirty="0"/>
        </a:p>
      </dgm:t>
    </dgm:pt>
    <dgm:pt modelId="{E9E9EDA3-15D7-4313-A454-1A35CDC80123}" type="parTrans" cxnId="{AE30847D-E511-4E49-8CD0-EE1CFEF87FFD}">
      <dgm:prSet/>
      <dgm:spPr/>
      <dgm:t>
        <a:bodyPr/>
        <a:lstStyle/>
        <a:p>
          <a:endParaRPr lang="es-ES"/>
        </a:p>
      </dgm:t>
    </dgm:pt>
    <dgm:pt modelId="{1D0D38D8-35D4-48D2-A925-BA1E3B67AA1B}" type="sibTrans" cxnId="{AE30847D-E511-4E49-8CD0-EE1CFEF87FFD}">
      <dgm:prSet/>
      <dgm:spPr/>
      <dgm:t>
        <a:bodyPr/>
        <a:lstStyle/>
        <a:p>
          <a:endParaRPr lang="es-ES"/>
        </a:p>
      </dgm:t>
    </dgm:pt>
    <dgm:pt modelId="{A633E700-6E28-4E23-8D7C-568255A62523}">
      <dgm:prSet phldrT="[Texto]" custT="1"/>
      <dgm:spPr/>
      <dgm:t>
        <a:bodyPr/>
        <a:lstStyle/>
        <a:p>
          <a:pPr algn="l"/>
          <a:r>
            <a:rPr lang="es-ES" sz="1800" b="1" dirty="0" err="1"/>
            <a:t>Superconductors</a:t>
          </a:r>
          <a:endParaRPr lang="es-ES" sz="1800" b="1" dirty="0"/>
        </a:p>
      </dgm:t>
    </dgm:pt>
    <dgm:pt modelId="{C1B33D45-2A13-44B5-BA58-AE7B4FFA46CC}" type="parTrans" cxnId="{6F9FC96B-853A-4FDB-AEE8-65B7D878CC9D}">
      <dgm:prSet/>
      <dgm:spPr/>
      <dgm:t>
        <a:bodyPr/>
        <a:lstStyle/>
        <a:p>
          <a:endParaRPr lang="es-ES"/>
        </a:p>
      </dgm:t>
    </dgm:pt>
    <dgm:pt modelId="{F50EED78-AD38-4A83-9163-19C40FAFB287}" type="sibTrans" cxnId="{6F9FC96B-853A-4FDB-AEE8-65B7D878CC9D}">
      <dgm:prSet/>
      <dgm:spPr/>
      <dgm:t>
        <a:bodyPr/>
        <a:lstStyle/>
        <a:p>
          <a:endParaRPr lang="es-ES"/>
        </a:p>
      </dgm:t>
    </dgm:pt>
    <dgm:pt modelId="{6FDE2BB1-B19C-4CB5-9536-0D82EA02B7F6}">
      <dgm:prSet phldrT="[Texto]" custT="1"/>
      <dgm:spPr/>
      <dgm:t>
        <a:bodyPr/>
        <a:lstStyle/>
        <a:p>
          <a:r>
            <a:rPr lang="es-ES" sz="1800" b="1" dirty="0" err="1"/>
            <a:t>Superconductors</a:t>
          </a:r>
          <a:endParaRPr lang="es-ES" sz="1800" b="1" dirty="0"/>
        </a:p>
      </dgm:t>
    </dgm:pt>
    <dgm:pt modelId="{080B3E38-C83D-4519-B091-7C02E4F8A3A7}" type="parTrans" cxnId="{9C6D2A2A-13EE-4ACB-ACC6-352650F3DEF3}">
      <dgm:prSet/>
      <dgm:spPr/>
      <dgm:t>
        <a:bodyPr/>
        <a:lstStyle/>
        <a:p>
          <a:endParaRPr lang="es-ES"/>
        </a:p>
      </dgm:t>
    </dgm:pt>
    <dgm:pt modelId="{EEF8B022-9D38-4994-8E67-3F4AAD8610DC}" type="sibTrans" cxnId="{9C6D2A2A-13EE-4ACB-ACC6-352650F3DEF3}">
      <dgm:prSet/>
      <dgm:spPr/>
      <dgm:t>
        <a:bodyPr/>
        <a:lstStyle/>
        <a:p>
          <a:endParaRPr lang="es-ES"/>
        </a:p>
      </dgm:t>
    </dgm:pt>
    <dgm:pt modelId="{9B932607-BDD9-4D3C-9724-C4D639F7D769}">
      <dgm:prSet phldrT="[Texto]" custT="1"/>
      <dgm:spPr/>
      <dgm:t>
        <a:bodyPr/>
        <a:lstStyle/>
        <a:p>
          <a:r>
            <a:rPr lang="es-ES" sz="1800" b="1" dirty="0" err="1"/>
            <a:t>Piezoelectrics</a:t>
          </a:r>
          <a:endParaRPr lang="es-ES" sz="1800" b="1" dirty="0"/>
        </a:p>
      </dgm:t>
    </dgm:pt>
    <dgm:pt modelId="{66ECBD51-94B2-47B0-95BE-33FAD113DA64}" type="parTrans" cxnId="{8993F06B-E8B3-43D5-9B6C-1AD93E2D9091}">
      <dgm:prSet/>
      <dgm:spPr/>
      <dgm:t>
        <a:bodyPr/>
        <a:lstStyle/>
        <a:p>
          <a:endParaRPr lang="es-ES"/>
        </a:p>
      </dgm:t>
    </dgm:pt>
    <dgm:pt modelId="{E923E9E9-22BA-42B1-9B37-8A22DFCB5058}" type="sibTrans" cxnId="{8993F06B-E8B3-43D5-9B6C-1AD93E2D9091}">
      <dgm:prSet/>
      <dgm:spPr/>
      <dgm:t>
        <a:bodyPr/>
        <a:lstStyle/>
        <a:p>
          <a:endParaRPr lang="es-ES"/>
        </a:p>
      </dgm:t>
    </dgm:pt>
    <dgm:pt modelId="{B8AC3943-D727-409D-8835-CEA62620A99D}">
      <dgm:prSet phldrT="[Texto]" custT="1"/>
      <dgm:spPr/>
      <dgm:t>
        <a:bodyPr/>
        <a:lstStyle/>
        <a:p>
          <a:r>
            <a:rPr lang="es-ES" sz="1600" b="1" dirty="0"/>
            <a:t>Sensor </a:t>
          </a:r>
          <a:r>
            <a:rPr lang="es-ES" sz="1600" b="1" dirty="0" err="1"/>
            <a:t>for</a:t>
          </a:r>
          <a:r>
            <a:rPr lang="es-ES" sz="1600" b="1" dirty="0"/>
            <a:t> heavy </a:t>
          </a:r>
          <a:r>
            <a:rPr lang="es-ES" sz="1600" b="1" dirty="0" err="1"/>
            <a:t>metals</a:t>
          </a:r>
          <a:endParaRPr lang="es-ES" sz="1600" b="1" dirty="0"/>
        </a:p>
      </dgm:t>
    </dgm:pt>
    <dgm:pt modelId="{22DBF186-E09D-447D-9FEE-E7CEEBE7BBBE}" type="parTrans" cxnId="{560DA36E-B89B-4A9D-8F7B-EB3FFA658FE6}">
      <dgm:prSet/>
      <dgm:spPr/>
      <dgm:t>
        <a:bodyPr/>
        <a:lstStyle/>
        <a:p>
          <a:endParaRPr lang="es-ES"/>
        </a:p>
      </dgm:t>
    </dgm:pt>
    <dgm:pt modelId="{9DA60C6F-10D9-40FB-ACDE-14C8038E94B3}" type="sibTrans" cxnId="{560DA36E-B89B-4A9D-8F7B-EB3FFA658FE6}">
      <dgm:prSet/>
      <dgm:spPr/>
      <dgm:t>
        <a:bodyPr/>
        <a:lstStyle/>
        <a:p>
          <a:endParaRPr lang="es-ES"/>
        </a:p>
      </dgm:t>
    </dgm:pt>
    <dgm:pt modelId="{0935D9D0-736F-411B-A287-5EF4C6DA8D7A}">
      <dgm:prSet phldrT="[Texto]" custT="1"/>
      <dgm:spPr/>
      <dgm:t>
        <a:bodyPr/>
        <a:lstStyle/>
        <a:p>
          <a:pPr algn="l"/>
          <a:r>
            <a:rPr lang="es-ES" sz="1800" b="1" dirty="0" err="1"/>
            <a:t>Lightining</a:t>
          </a:r>
          <a:endParaRPr lang="es-ES" sz="1800" b="1" dirty="0"/>
        </a:p>
      </dgm:t>
    </dgm:pt>
    <dgm:pt modelId="{649B4374-FDEA-4CD7-BC95-9EA9D64235FF}" type="parTrans" cxnId="{5ADCE468-3248-4C19-B9CB-7E02B353220D}">
      <dgm:prSet/>
      <dgm:spPr/>
      <dgm:t>
        <a:bodyPr/>
        <a:lstStyle/>
        <a:p>
          <a:endParaRPr lang="es-ES"/>
        </a:p>
      </dgm:t>
    </dgm:pt>
    <dgm:pt modelId="{43BC95D6-5C51-4A42-8B96-46DDB6181A17}" type="sibTrans" cxnId="{5ADCE468-3248-4C19-B9CB-7E02B353220D}">
      <dgm:prSet/>
      <dgm:spPr/>
      <dgm:t>
        <a:bodyPr/>
        <a:lstStyle/>
        <a:p>
          <a:endParaRPr lang="es-ES"/>
        </a:p>
      </dgm:t>
    </dgm:pt>
    <dgm:pt modelId="{6ABCA40C-1787-4A81-ADED-D061605BA4A5}">
      <dgm:prSet phldrT="[Texto]" custT="1"/>
      <dgm:spPr/>
      <dgm:t>
        <a:bodyPr/>
        <a:lstStyle/>
        <a:p>
          <a:r>
            <a:rPr lang="es-ES" sz="1600" b="1" dirty="0" err="1"/>
            <a:t>Catalysis</a:t>
          </a:r>
          <a:endParaRPr lang="es-ES" sz="1600" b="1" dirty="0"/>
        </a:p>
      </dgm:t>
    </dgm:pt>
    <dgm:pt modelId="{629D100D-FDC2-431B-AC7F-FDA10A0283E3}" type="parTrans" cxnId="{FB6CD66F-8EBE-466E-94F0-D7EA3190A15A}">
      <dgm:prSet/>
      <dgm:spPr/>
      <dgm:t>
        <a:bodyPr/>
        <a:lstStyle/>
        <a:p>
          <a:endParaRPr lang="es-ES"/>
        </a:p>
      </dgm:t>
    </dgm:pt>
    <dgm:pt modelId="{DB3E33A1-70EB-4A85-8426-889994B07254}" type="sibTrans" cxnId="{FB6CD66F-8EBE-466E-94F0-D7EA3190A15A}">
      <dgm:prSet/>
      <dgm:spPr/>
      <dgm:t>
        <a:bodyPr/>
        <a:lstStyle/>
        <a:p>
          <a:endParaRPr lang="es-ES"/>
        </a:p>
      </dgm:t>
    </dgm:pt>
    <dgm:pt modelId="{00D29C71-E082-4D5F-9A74-43B89305A1F3}">
      <dgm:prSet phldrT="[Texto]" custT="1"/>
      <dgm:spPr/>
      <dgm:t>
        <a:bodyPr/>
        <a:lstStyle/>
        <a:p>
          <a:pPr algn="l"/>
          <a:r>
            <a:rPr lang="es-ES" sz="1800" b="1" dirty="0" err="1"/>
            <a:t>Thermoelectrics</a:t>
          </a:r>
          <a:endParaRPr lang="es-ES" sz="1800" b="1" dirty="0"/>
        </a:p>
      </dgm:t>
    </dgm:pt>
    <dgm:pt modelId="{BB2F7DB5-E7F9-4721-879B-858AA63AE8A7}" type="parTrans" cxnId="{B5AE6358-C64A-4CAD-A647-68D75A5C35DF}">
      <dgm:prSet/>
      <dgm:spPr/>
      <dgm:t>
        <a:bodyPr/>
        <a:lstStyle/>
        <a:p>
          <a:endParaRPr lang="es-ES"/>
        </a:p>
      </dgm:t>
    </dgm:pt>
    <dgm:pt modelId="{83D230A4-B198-43C3-897A-37F346E2A9FE}" type="sibTrans" cxnId="{B5AE6358-C64A-4CAD-A647-68D75A5C35DF}">
      <dgm:prSet/>
      <dgm:spPr/>
      <dgm:t>
        <a:bodyPr/>
        <a:lstStyle/>
        <a:p>
          <a:endParaRPr lang="es-ES"/>
        </a:p>
      </dgm:t>
    </dgm:pt>
    <dgm:pt modelId="{A2EB7B92-2656-494D-9081-13CD0BA89210}">
      <dgm:prSet phldrT="[Texto]" custT="1"/>
      <dgm:spPr/>
      <dgm:t>
        <a:bodyPr/>
        <a:lstStyle/>
        <a:p>
          <a:r>
            <a:rPr lang="es-ES" sz="1800" b="1" dirty="0" err="1"/>
            <a:t>Superconductors</a:t>
          </a:r>
          <a:endParaRPr lang="es-ES" sz="1800" b="1" dirty="0"/>
        </a:p>
      </dgm:t>
    </dgm:pt>
    <dgm:pt modelId="{E2A45B8D-ACA7-45D4-BDE7-BAF35A2049A1}" type="parTrans" cxnId="{1F56FB1A-AD1B-49FE-8B18-402BA000B171}">
      <dgm:prSet/>
      <dgm:spPr/>
      <dgm:t>
        <a:bodyPr/>
        <a:lstStyle/>
        <a:p>
          <a:endParaRPr lang="es-ES"/>
        </a:p>
      </dgm:t>
    </dgm:pt>
    <dgm:pt modelId="{EF2D2FFB-978E-488F-B9CD-52D91EBC6A2A}" type="sibTrans" cxnId="{1F56FB1A-AD1B-49FE-8B18-402BA000B171}">
      <dgm:prSet/>
      <dgm:spPr/>
      <dgm:t>
        <a:bodyPr/>
        <a:lstStyle/>
        <a:p>
          <a:endParaRPr lang="es-ES"/>
        </a:p>
      </dgm:t>
    </dgm:pt>
    <dgm:pt modelId="{32932E6D-D624-457F-9C30-18A8EB31425C}" type="pres">
      <dgm:prSet presAssocID="{34AF1A2D-3E0F-4384-B48C-E11DB84AC50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2CABF6D-6686-4780-AF8C-5B6F140A3884}" type="pres">
      <dgm:prSet presAssocID="{34AF1A2D-3E0F-4384-B48C-E11DB84AC50F}" presName="children" presStyleCnt="0"/>
      <dgm:spPr/>
    </dgm:pt>
    <dgm:pt modelId="{71DB82ED-FEED-4EE3-B1D7-BC03152281D3}" type="pres">
      <dgm:prSet presAssocID="{34AF1A2D-3E0F-4384-B48C-E11DB84AC50F}" presName="child1group" presStyleCnt="0"/>
      <dgm:spPr/>
    </dgm:pt>
    <dgm:pt modelId="{6E7EAE5E-6D54-4A0D-822C-A90C3ED37A84}" type="pres">
      <dgm:prSet presAssocID="{34AF1A2D-3E0F-4384-B48C-E11DB84AC50F}" presName="child1" presStyleLbl="bgAcc1" presStyleIdx="0" presStyleCnt="4" custScaleX="104050"/>
      <dgm:spPr/>
      <dgm:t>
        <a:bodyPr/>
        <a:lstStyle/>
        <a:p>
          <a:endParaRPr lang="es-ES"/>
        </a:p>
      </dgm:t>
    </dgm:pt>
    <dgm:pt modelId="{EF442188-7F19-4542-81E9-0B4FED422D21}" type="pres">
      <dgm:prSet presAssocID="{34AF1A2D-3E0F-4384-B48C-E11DB84AC50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71AD6C-AF2E-46BE-BE57-FEBFBBD75B85}" type="pres">
      <dgm:prSet presAssocID="{34AF1A2D-3E0F-4384-B48C-E11DB84AC50F}" presName="child2group" presStyleCnt="0"/>
      <dgm:spPr/>
    </dgm:pt>
    <dgm:pt modelId="{1E297D83-A470-4025-ABD4-B3A490FA3682}" type="pres">
      <dgm:prSet presAssocID="{34AF1A2D-3E0F-4384-B48C-E11DB84AC50F}" presName="child2" presStyleLbl="bgAcc1" presStyleIdx="1" presStyleCnt="4" custScaleX="117321"/>
      <dgm:spPr/>
      <dgm:t>
        <a:bodyPr/>
        <a:lstStyle/>
        <a:p>
          <a:endParaRPr lang="es-ES"/>
        </a:p>
      </dgm:t>
    </dgm:pt>
    <dgm:pt modelId="{5C26EB24-F104-4D66-A3BE-D979D88A57CE}" type="pres">
      <dgm:prSet presAssocID="{34AF1A2D-3E0F-4384-B48C-E11DB84AC50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4C297E-974A-4939-96E9-3698F85E9A40}" type="pres">
      <dgm:prSet presAssocID="{34AF1A2D-3E0F-4384-B48C-E11DB84AC50F}" presName="child3group" presStyleCnt="0"/>
      <dgm:spPr/>
    </dgm:pt>
    <dgm:pt modelId="{4DA2E579-80C8-4B57-9A51-FA873EAAD429}" type="pres">
      <dgm:prSet presAssocID="{34AF1A2D-3E0F-4384-B48C-E11DB84AC50F}" presName="child3" presStyleLbl="bgAcc1" presStyleIdx="2" presStyleCnt="4" custScaleX="130529" custLinFactNeighborX="8988"/>
      <dgm:spPr/>
      <dgm:t>
        <a:bodyPr/>
        <a:lstStyle/>
        <a:p>
          <a:endParaRPr lang="es-ES"/>
        </a:p>
      </dgm:t>
    </dgm:pt>
    <dgm:pt modelId="{B074074E-658B-4E9B-BE7C-4830C2423EAD}" type="pres">
      <dgm:prSet presAssocID="{34AF1A2D-3E0F-4384-B48C-E11DB84AC50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D917DA-24D0-423D-85A4-4FA1D6B11E13}" type="pres">
      <dgm:prSet presAssocID="{34AF1A2D-3E0F-4384-B48C-E11DB84AC50F}" presName="child4group" presStyleCnt="0"/>
      <dgm:spPr/>
    </dgm:pt>
    <dgm:pt modelId="{660ABD59-5AD9-41AD-959C-8F79998164DD}" type="pres">
      <dgm:prSet presAssocID="{34AF1A2D-3E0F-4384-B48C-E11DB84AC50F}" presName="child4" presStyleLbl="bgAcc1" presStyleIdx="3" presStyleCnt="4" custScaleX="125265"/>
      <dgm:spPr/>
      <dgm:t>
        <a:bodyPr/>
        <a:lstStyle/>
        <a:p>
          <a:endParaRPr lang="es-ES"/>
        </a:p>
      </dgm:t>
    </dgm:pt>
    <dgm:pt modelId="{9FB217A9-94F6-42DC-8C18-75701FAE63F1}" type="pres">
      <dgm:prSet presAssocID="{34AF1A2D-3E0F-4384-B48C-E11DB84AC50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899F04-4CDE-40B5-BA43-1FE6CEB47D56}" type="pres">
      <dgm:prSet presAssocID="{34AF1A2D-3E0F-4384-B48C-E11DB84AC50F}" presName="childPlaceholder" presStyleCnt="0"/>
      <dgm:spPr/>
    </dgm:pt>
    <dgm:pt modelId="{AE4F271B-4D1F-4478-99C6-070C8D48F146}" type="pres">
      <dgm:prSet presAssocID="{34AF1A2D-3E0F-4384-B48C-E11DB84AC50F}" presName="circle" presStyleCnt="0"/>
      <dgm:spPr/>
    </dgm:pt>
    <dgm:pt modelId="{D9112E2C-5774-48F6-8183-93E520A9C53D}" type="pres">
      <dgm:prSet presAssocID="{34AF1A2D-3E0F-4384-B48C-E11DB84AC50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B28877-7612-4665-8F20-D8E0A36CA1BB}" type="pres">
      <dgm:prSet presAssocID="{34AF1A2D-3E0F-4384-B48C-E11DB84AC50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BEA930-C334-4F2D-B34B-38A83F56B94F}" type="pres">
      <dgm:prSet presAssocID="{34AF1A2D-3E0F-4384-B48C-E11DB84AC50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BC8AE1-84FB-43FB-A446-DA93C0E3F86F}" type="pres">
      <dgm:prSet presAssocID="{34AF1A2D-3E0F-4384-B48C-E11DB84AC50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92414F-FD96-486B-904A-A20B17F28A3B}" type="pres">
      <dgm:prSet presAssocID="{34AF1A2D-3E0F-4384-B48C-E11DB84AC50F}" presName="quadrantPlaceholder" presStyleCnt="0"/>
      <dgm:spPr/>
    </dgm:pt>
    <dgm:pt modelId="{44837535-5382-4E54-9655-DEE4C81C5CB1}" type="pres">
      <dgm:prSet presAssocID="{34AF1A2D-3E0F-4384-B48C-E11DB84AC50F}" presName="center1" presStyleLbl="fgShp" presStyleIdx="0" presStyleCnt="2"/>
      <dgm:spPr/>
    </dgm:pt>
    <dgm:pt modelId="{5653DAF3-2AA4-4C94-A3C2-E87C83D1F875}" type="pres">
      <dgm:prSet presAssocID="{34AF1A2D-3E0F-4384-B48C-E11DB84AC50F}" presName="center2" presStyleLbl="fgShp" presStyleIdx="1" presStyleCnt="2"/>
      <dgm:spPr/>
    </dgm:pt>
  </dgm:ptLst>
  <dgm:cxnLst>
    <dgm:cxn modelId="{9C6D2A2A-13EE-4ACB-ACC6-352650F3DEF3}" srcId="{C9162C03-2C56-4EF7-B131-FB8E655E3397}" destId="{6FDE2BB1-B19C-4CB5-9536-0D82EA02B7F6}" srcOrd="2" destOrd="0" parTransId="{080B3E38-C83D-4519-B091-7C02E4F8A3A7}" sibTransId="{EEF8B022-9D38-4994-8E67-3F4AAD8610DC}"/>
    <dgm:cxn modelId="{A48E71ED-2ADD-4301-8568-A05A2BFAEB99}" type="presOf" srcId="{B8AC3943-D727-409D-8835-CEA62620A99D}" destId="{B074074E-658B-4E9B-BE7C-4830C2423EAD}" srcOrd="1" destOrd="1" presId="urn:microsoft.com/office/officeart/2005/8/layout/cycle4#1"/>
    <dgm:cxn modelId="{1BA5F2C0-FF6D-4038-A3DB-9684981745C1}" type="presOf" srcId="{B5C6D1BB-29AF-45AB-9560-A5950C75A6E1}" destId="{6E7EAE5E-6D54-4A0D-822C-A90C3ED37A84}" srcOrd="0" destOrd="1" presId="urn:microsoft.com/office/officeart/2005/8/layout/cycle4#1"/>
    <dgm:cxn modelId="{5E4EEAB3-270C-4B6D-96FE-63363AD1378B}" type="presOf" srcId="{C057B9E3-D378-481B-9E4F-7975ED83D97A}" destId="{6E7EAE5E-6D54-4A0D-822C-A90C3ED37A84}" srcOrd="0" destOrd="0" presId="urn:microsoft.com/office/officeart/2005/8/layout/cycle4#1"/>
    <dgm:cxn modelId="{1707AD22-991D-422E-B319-E6B89677EA53}" type="presOf" srcId="{6FDE2BB1-B19C-4CB5-9536-0D82EA02B7F6}" destId="{5C26EB24-F104-4D66-A3BE-D979D88A57CE}" srcOrd="1" destOrd="2" presId="urn:microsoft.com/office/officeart/2005/8/layout/cycle4#1"/>
    <dgm:cxn modelId="{BE57D005-D195-4819-BEFF-4E8C7E690F8A}" type="presOf" srcId="{6ABCA40C-1787-4A81-ADED-D061605BA4A5}" destId="{4DA2E579-80C8-4B57-9A51-FA873EAAD429}" srcOrd="0" destOrd="2" presId="urn:microsoft.com/office/officeart/2005/8/layout/cycle4#1"/>
    <dgm:cxn modelId="{C591467E-1EEC-464C-AD03-CA38031909C1}" srcId="{34AF1A2D-3E0F-4384-B48C-E11DB84AC50F}" destId="{C9162C03-2C56-4EF7-B131-FB8E655E3397}" srcOrd="1" destOrd="0" parTransId="{71F1E38F-B92D-42D5-9BC1-F25AD4E4EF4D}" sibTransId="{C4BC0A72-25CC-4CEF-B69B-EBE7757A4339}"/>
    <dgm:cxn modelId="{10FB1C3F-74E5-489A-A429-72FA27266F01}" type="presOf" srcId="{5F2A8993-38E3-433B-BD08-521E085FAEAF}" destId="{1E297D83-A470-4025-ABD4-B3A490FA3682}" srcOrd="0" destOrd="1" presId="urn:microsoft.com/office/officeart/2005/8/layout/cycle4#1"/>
    <dgm:cxn modelId="{D392F876-9C68-48BE-9563-D98C19947EE9}" type="presOf" srcId="{EDAF5BEE-13DE-4F89-A486-F9F535832695}" destId="{9FB217A9-94F6-42DC-8C18-75701FAE63F1}" srcOrd="1" destOrd="0" presId="urn:microsoft.com/office/officeart/2005/8/layout/cycle4#1"/>
    <dgm:cxn modelId="{ED769B40-F9BD-4175-BF7C-CE65DBF81BB5}" type="presOf" srcId="{A2EB7B92-2656-494D-9081-13CD0BA89210}" destId="{EF442188-7F19-4542-81E9-0B4FED422D21}" srcOrd="1" destOrd="2" presId="urn:microsoft.com/office/officeart/2005/8/layout/cycle4#1"/>
    <dgm:cxn modelId="{5D6F57CE-21D4-4796-9B13-CA34FA7EBCEC}" srcId="{5C00E323-4114-4E85-8B30-09EF9DD531F9}" destId="{B5C6D1BB-29AF-45AB-9560-A5950C75A6E1}" srcOrd="1" destOrd="0" parTransId="{9788A69A-2D28-4991-86A8-C365FF704B5E}" sibTransId="{ECD44CD0-A1FC-4BD0-8A74-AB172F778E01}"/>
    <dgm:cxn modelId="{39673E30-BEE5-4DAE-BD7F-5B264F26B3DB}" type="presOf" srcId="{C057B9E3-D378-481B-9E4F-7975ED83D97A}" destId="{EF442188-7F19-4542-81E9-0B4FED422D21}" srcOrd="1" destOrd="0" presId="urn:microsoft.com/office/officeart/2005/8/layout/cycle4#1"/>
    <dgm:cxn modelId="{1F56FB1A-AD1B-49FE-8B18-402BA000B171}" srcId="{5C00E323-4114-4E85-8B30-09EF9DD531F9}" destId="{A2EB7B92-2656-494D-9081-13CD0BA89210}" srcOrd="2" destOrd="0" parTransId="{E2A45B8D-ACA7-45D4-BDE7-BAF35A2049A1}" sibTransId="{EF2D2FFB-978E-488F-B9CD-52D91EBC6A2A}"/>
    <dgm:cxn modelId="{E879155C-0012-4273-AE09-C76EE1EE95E2}" srcId="{C9162C03-2C56-4EF7-B131-FB8E655E3397}" destId="{5F2A8993-38E3-433B-BD08-521E085FAEAF}" srcOrd="1" destOrd="0" parTransId="{4F3A6DDC-F462-4323-A570-2478A510AE3D}" sibTransId="{3A7A00CC-1255-48BD-8061-236BB05CF876}"/>
    <dgm:cxn modelId="{5ADCE468-3248-4C19-B9CB-7E02B353220D}" srcId="{0DE41C48-738D-4C89-95E0-5845ADE5ED38}" destId="{0935D9D0-736F-411B-A287-5EF4C6DA8D7A}" srcOrd="2" destOrd="0" parTransId="{649B4374-FDEA-4CD7-BC95-9EA9D64235FF}" sibTransId="{43BC95D6-5C51-4A42-8B96-46DDB6181A17}"/>
    <dgm:cxn modelId="{618D0281-EF21-4E89-86D9-274BFF4D48A4}" type="presOf" srcId="{348DFE2B-D4F6-458A-8A67-F42235DBA0B5}" destId="{B074074E-658B-4E9B-BE7C-4830C2423EAD}" srcOrd="1" destOrd="0" presId="urn:microsoft.com/office/officeart/2005/8/layout/cycle4#1"/>
    <dgm:cxn modelId="{F135A841-BF6F-48E9-BE1D-8B9F654F5CCD}" srcId="{C9162C03-2C56-4EF7-B131-FB8E655E3397}" destId="{3E828679-229D-42F6-ABE9-B475FBEBEDF1}" srcOrd="0" destOrd="0" parTransId="{2AB57897-E0E6-4771-886D-6D0ADA1EF9A5}" sibTransId="{841650E6-E104-45AF-873B-951C68EA2E53}"/>
    <dgm:cxn modelId="{349385FF-9C15-4A33-ABE1-013916B6E672}" type="presOf" srcId="{B8AC3943-D727-409D-8835-CEA62620A99D}" destId="{4DA2E579-80C8-4B57-9A51-FA873EAAD429}" srcOrd="0" destOrd="1" presId="urn:microsoft.com/office/officeart/2005/8/layout/cycle4#1"/>
    <dgm:cxn modelId="{FB5A2137-3EC2-4746-898F-E7389AF91516}" type="presOf" srcId="{348DFE2B-D4F6-458A-8A67-F42235DBA0B5}" destId="{4DA2E579-80C8-4B57-9A51-FA873EAAD429}" srcOrd="0" destOrd="0" presId="urn:microsoft.com/office/officeart/2005/8/layout/cycle4#1"/>
    <dgm:cxn modelId="{13D647BE-1F68-4AA2-8E8B-7D91E7DC4E3F}" type="presOf" srcId="{00D29C71-E082-4D5F-9A74-43B89305A1F3}" destId="{660ABD59-5AD9-41AD-959C-8F79998164DD}" srcOrd="0" destOrd="3" presId="urn:microsoft.com/office/officeart/2005/8/layout/cycle4#1"/>
    <dgm:cxn modelId="{59CEE347-D47C-4385-9070-D7E915EA3C0D}" type="presOf" srcId="{5C00E323-4114-4E85-8B30-09EF9DD531F9}" destId="{D9112E2C-5774-48F6-8183-93E520A9C53D}" srcOrd="0" destOrd="0" presId="urn:microsoft.com/office/officeart/2005/8/layout/cycle4#1"/>
    <dgm:cxn modelId="{07C1FCCB-83A7-4CE6-9D13-F037BBFE79CE}" type="presOf" srcId="{0935D9D0-736F-411B-A287-5EF4C6DA8D7A}" destId="{660ABD59-5AD9-41AD-959C-8F79998164DD}" srcOrd="0" destOrd="2" presId="urn:microsoft.com/office/officeart/2005/8/layout/cycle4#1"/>
    <dgm:cxn modelId="{35421C48-20AD-45A3-A788-607382BA926C}" type="presOf" srcId="{00D29C71-E082-4D5F-9A74-43B89305A1F3}" destId="{9FB217A9-94F6-42DC-8C18-75701FAE63F1}" srcOrd="1" destOrd="3" presId="urn:microsoft.com/office/officeart/2005/8/layout/cycle4#1"/>
    <dgm:cxn modelId="{A1554E97-9EE4-4EEE-A567-D627C24D0421}" type="presOf" srcId="{34AF1A2D-3E0F-4384-B48C-E11DB84AC50F}" destId="{32932E6D-D624-457F-9C30-18A8EB31425C}" srcOrd="0" destOrd="0" presId="urn:microsoft.com/office/officeart/2005/8/layout/cycle4#1"/>
    <dgm:cxn modelId="{FCDC3805-2D31-43D7-A33E-3B0D0F0717A3}" type="presOf" srcId="{B5C6D1BB-29AF-45AB-9560-A5950C75A6E1}" destId="{EF442188-7F19-4542-81E9-0B4FED422D21}" srcOrd="1" destOrd="1" presId="urn:microsoft.com/office/officeart/2005/8/layout/cycle4#1"/>
    <dgm:cxn modelId="{6E8D5244-DBB1-4C6E-A280-93DA48A98DB1}" type="presOf" srcId="{3E828679-229D-42F6-ABE9-B475FBEBEDF1}" destId="{1E297D83-A470-4025-ABD4-B3A490FA3682}" srcOrd="0" destOrd="0" presId="urn:microsoft.com/office/officeart/2005/8/layout/cycle4#1"/>
    <dgm:cxn modelId="{EFC8E301-FBC1-43A0-9519-80442EFA2F54}" type="presOf" srcId="{EDAF5BEE-13DE-4F89-A486-F9F535832695}" destId="{660ABD59-5AD9-41AD-959C-8F79998164DD}" srcOrd="0" destOrd="0" presId="urn:microsoft.com/office/officeart/2005/8/layout/cycle4#1"/>
    <dgm:cxn modelId="{0BEDDC42-4E86-468C-8967-A3DEF1385FBD}" type="presOf" srcId="{9B932607-BDD9-4D3C-9724-C4D639F7D769}" destId="{EF442188-7F19-4542-81E9-0B4FED422D21}" srcOrd="1" destOrd="3" presId="urn:microsoft.com/office/officeart/2005/8/layout/cycle4#1"/>
    <dgm:cxn modelId="{B5AE6358-C64A-4CAD-A647-68D75A5C35DF}" srcId="{0DE41C48-738D-4C89-95E0-5845ADE5ED38}" destId="{00D29C71-E082-4D5F-9A74-43B89305A1F3}" srcOrd="3" destOrd="0" parTransId="{BB2F7DB5-E7F9-4721-879B-858AA63AE8A7}" sibTransId="{83D230A4-B198-43C3-897A-37F346E2A9FE}"/>
    <dgm:cxn modelId="{40D69D4F-C454-4A04-858E-D245822F1FB6}" srcId="{0DE41C48-738D-4C89-95E0-5845ADE5ED38}" destId="{EDAF5BEE-13DE-4F89-A486-F9F535832695}" srcOrd="0" destOrd="0" parTransId="{8EA95674-6132-4387-A03F-1C3B12F7C10E}" sibTransId="{D66F8F01-C58A-4887-BCCF-6E3C26C7A513}"/>
    <dgm:cxn modelId="{560DA36E-B89B-4A9D-8F7B-EB3FFA658FE6}" srcId="{C9C02B47-0F55-42C7-8F1A-FE188788F7BC}" destId="{B8AC3943-D727-409D-8835-CEA62620A99D}" srcOrd="1" destOrd="0" parTransId="{22DBF186-E09D-447D-9FEE-E7CEEBE7BBBE}" sibTransId="{9DA60C6F-10D9-40FB-ACDE-14C8038E94B3}"/>
    <dgm:cxn modelId="{5490EEBC-2A2E-41CF-8833-7547CDE604C6}" type="presOf" srcId="{5F2A8993-38E3-433B-BD08-521E085FAEAF}" destId="{5C26EB24-F104-4D66-A3BE-D979D88A57CE}" srcOrd="1" destOrd="1" presId="urn:microsoft.com/office/officeart/2005/8/layout/cycle4#1"/>
    <dgm:cxn modelId="{E0C29699-F88B-4635-B6A5-28AC5B3E87D1}" type="presOf" srcId="{6ABCA40C-1787-4A81-ADED-D061605BA4A5}" destId="{B074074E-658B-4E9B-BE7C-4830C2423EAD}" srcOrd="1" destOrd="2" presId="urn:microsoft.com/office/officeart/2005/8/layout/cycle4#1"/>
    <dgm:cxn modelId="{49FBFED8-0421-4754-AEE5-14007F47AD50}" type="presOf" srcId="{0935D9D0-736F-411B-A287-5EF4C6DA8D7A}" destId="{9FB217A9-94F6-42DC-8C18-75701FAE63F1}" srcOrd="1" destOrd="2" presId="urn:microsoft.com/office/officeart/2005/8/layout/cycle4#1"/>
    <dgm:cxn modelId="{262DF431-8A6B-439C-BC83-5C4303E96C9E}" type="presOf" srcId="{A633E700-6E28-4E23-8D7C-568255A62523}" destId="{9FB217A9-94F6-42DC-8C18-75701FAE63F1}" srcOrd="1" destOrd="1" presId="urn:microsoft.com/office/officeart/2005/8/layout/cycle4#1"/>
    <dgm:cxn modelId="{FB6CD66F-8EBE-466E-94F0-D7EA3190A15A}" srcId="{C9C02B47-0F55-42C7-8F1A-FE188788F7BC}" destId="{6ABCA40C-1787-4A81-ADED-D061605BA4A5}" srcOrd="2" destOrd="0" parTransId="{629D100D-FDC2-431B-AC7F-FDA10A0283E3}" sibTransId="{DB3E33A1-70EB-4A85-8426-889994B07254}"/>
    <dgm:cxn modelId="{09CE59D5-CCC0-492F-8FFB-5FD14E748087}" type="presOf" srcId="{C9C02B47-0F55-42C7-8F1A-FE188788F7BC}" destId="{D8BEA930-C334-4F2D-B34B-38A83F56B94F}" srcOrd="0" destOrd="0" presId="urn:microsoft.com/office/officeart/2005/8/layout/cycle4#1"/>
    <dgm:cxn modelId="{D1B48866-CF18-4334-965D-658C3F7CF67C}" type="presOf" srcId="{6FDE2BB1-B19C-4CB5-9536-0D82EA02B7F6}" destId="{1E297D83-A470-4025-ABD4-B3A490FA3682}" srcOrd="0" destOrd="2" presId="urn:microsoft.com/office/officeart/2005/8/layout/cycle4#1"/>
    <dgm:cxn modelId="{D2A0CF95-1694-4CCD-B5FB-A36C1D27F30C}" srcId="{34AF1A2D-3E0F-4384-B48C-E11DB84AC50F}" destId="{0DE41C48-738D-4C89-95E0-5845ADE5ED38}" srcOrd="3" destOrd="0" parTransId="{A1CF2D0A-BE22-46B4-BB04-4829D564C429}" sibTransId="{DA9F28F5-BDF1-43D4-ACE1-1AA8F7627AD4}"/>
    <dgm:cxn modelId="{6F9FC96B-853A-4FDB-AEE8-65B7D878CC9D}" srcId="{0DE41C48-738D-4C89-95E0-5845ADE5ED38}" destId="{A633E700-6E28-4E23-8D7C-568255A62523}" srcOrd="1" destOrd="0" parTransId="{C1B33D45-2A13-44B5-BA58-AE7B4FFA46CC}" sibTransId="{F50EED78-AD38-4A83-9163-19C40FAFB287}"/>
    <dgm:cxn modelId="{FE16025F-93CC-45EE-89D5-D7CB975CBD36}" type="presOf" srcId="{C9162C03-2C56-4EF7-B131-FB8E655E3397}" destId="{DCB28877-7612-4665-8F20-D8E0A36CA1BB}" srcOrd="0" destOrd="0" presId="urn:microsoft.com/office/officeart/2005/8/layout/cycle4#1"/>
    <dgm:cxn modelId="{5F162B13-359C-4635-8DFB-62EE8743A482}" srcId="{34AF1A2D-3E0F-4384-B48C-E11DB84AC50F}" destId="{5C00E323-4114-4E85-8B30-09EF9DD531F9}" srcOrd="0" destOrd="0" parTransId="{2F67B1ED-E7D8-49BC-BAC8-31EEB812EB99}" sibTransId="{8DC16B09-1CAD-478E-A3A8-EC48F78F94A9}"/>
    <dgm:cxn modelId="{AE30847D-E511-4E49-8CD0-EE1CFEF87FFD}" srcId="{C9C02B47-0F55-42C7-8F1A-FE188788F7BC}" destId="{348DFE2B-D4F6-458A-8A67-F42235DBA0B5}" srcOrd="0" destOrd="0" parTransId="{E9E9EDA3-15D7-4313-A454-1A35CDC80123}" sibTransId="{1D0D38D8-35D4-48D2-A925-BA1E3B67AA1B}"/>
    <dgm:cxn modelId="{8056963C-75B7-4FE5-BA4D-442B063823F9}" srcId="{34AF1A2D-3E0F-4384-B48C-E11DB84AC50F}" destId="{C9C02B47-0F55-42C7-8F1A-FE188788F7BC}" srcOrd="2" destOrd="0" parTransId="{E97AA351-2E60-4566-8F36-C1B746234090}" sibTransId="{61BDCE81-03ED-482C-B895-CC384A21C29A}"/>
    <dgm:cxn modelId="{D7C82F59-DAB4-464A-BA70-94D66E05A0F9}" type="presOf" srcId="{3E828679-229D-42F6-ABE9-B475FBEBEDF1}" destId="{5C26EB24-F104-4D66-A3BE-D979D88A57CE}" srcOrd="1" destOrd="0" presId="urn:microsoft.com/office/officeart/2005/8/layout/cycle4#1"/>
    <dgm:cxn modelId="{E4869752-14A7-4E33-A27A-BE5068466C2E}" type="presOf" srcId="{A633E700-6E28-4E23-8D7C-568255A62523}" destId="{660ABD59-5AD9-41AD-959C-8F79998164DD}" srcOrd="0" destOrd="1" presId="urn:microsoft.com/office/officeart/2005/8/layout/cycle4#1"/>
    <dgm:cxn modelId="{DA456A7C-312F-4F7F-9457-AE5802D67377}" type="presOf" srcId="{9B932607-BDD9-4D3C-9724-C4D639F7D769}" destId="{6E7EAE5E-6D54-4A0D-822C-A90C3ED37A84}" srcOrd="0" destOrd="3" presId="urn:microsoft.com/office/officeart/2005/8/layout/cycle4#1"/>
    <dgm:cxn modelId="{8332CB0B-CD19-446B-89D5-3C1D6653AF08}" type="presOf" srcId="{0DE41C48-738D-4C89-95E0-5845ADE5ED38}" destId="{6ABC8AE1-84FB-43FB-A446-DA93C0E3F86F}" srcOrd="0" destOrd="0" presId="urn:microsoft.com/office/officeart/2005/8/layout/cycle4#1"/>
    <dgm:cxn modelId="{65126BB6-2C27-42CD-A863-0B5B7BD10505}" srcId="{5C00E323-4114-4E85-8B30-09EF9DD531F9}" destId="{C057B9E3-D378-481B-9E4F-7975ED83D97A}" srcOrd="0" destOrd="0" parTransId="{FB1642F1-F4B4-4B1C-BADE-7F00FF173B6D}" sibTransId="{89525610-AC52-47FE-9914-3152B4CEE819}"/>
    <dgm:cxn modelId="{1315259A-2DE7-45AD-BDC9-1AF9AAC606FB}" type="presOf" srcId="{A2EB7B92-2656-494D-9081-13CD0BA89210}" destId="{6E7EAE5E-6D54-4A0D-822C-A90C3ED37A84}" srcOrd="0" destOrd="2" presId="urn:microsoft.com/office/officeart/2005/8/layout/cycle4#1"/>
    <dgm:cxn modelId="{8993F06B-E8B3-43D5-9B6C-1AD93E2D9091}" srcId="{5C00E323-4114-4E85-8B30-09EF9DD531F9}" destId="{9B932607-BDD9-4D3C-9724-C4D639F7D769}" srcOrd="3" destOrd="0" parTransId="{66ECBD51-94B2-47B0-95BE-33FAD113DA64}" sibTransId="{E923E9E9-22BA-42B1-9B37-8A22DFCB5058}"/>
    <dgm:cxn modelId="{A5B1B90B-AF9A-4286-BA50-9C21DBF6C8B2}" type="presParOf" srcId="{32932E6D-D624-457F-9C30-18A8EB31425C}" destId="{12CABF6D-6686-4780-AF8C-5B6F140A3884}" srcOrd="0" destOrd="0" presId="urn:microsoft.com/office/officeart/2005/8/layout/cycle4#1"/>
    <dgm:cxn modelId="{7D9E5D14-987C-457D-A1B6-136D13CEDB2A}" type="presParOf" srcId="{12CABF6D-6686-4780-AF8C-5B6F140A3884}" destId="{71DB82ED-FEED-4EE3-B1D7-BC03152281D3}" srcOrd="0" destOrd="0" presId="urn:microsoft.com/office/officeart/2005/8/layout/cycle4#1"/>
    <dgm:cxn modelId="{5CDDB1D3-1892-4A26-9011-A55547CBD3B5}" type="presParOf" srcId="{71DB82ED-FEED-4EE3-B1D7-BC03152281D3}" destId="{6E7EAE5E-6D54-4A0D-822C-A90C3ED37A84}" srcOrd="0" destOrd="0" presId="urn:microsoft.com/office/officeart/2005/8/layout/cycle4#1"/>
    <dgm:cxn modelId="{EE7A3F9F-EE2F-4F9C-ACE1-7E6AD7AB5741}" type="presParOf" srcId="{71DB82ED-FEED-4EE3-B1D7-BC03152281D3}" destId="{EF442188-7F19-4542-81E9-0B4FED422D21}" srcOrd="1" destOrd="0" presId="urn:microsoft.com/office/officeart/2005/8/layout/cycle4#1"/>
    <dgm:cxn modelId="{6B96C1CA-80B7-4BFB-BF7D-C2D10ECBE816}" type="presParOf" srcId="{12CABF6D-6686-4780-AF8C-5B6F140A3884}" destId="{9B71AD6C-AF2E-46BE-BE57-FEBFBBD75B85}" srcOrd="1" destOrd="0" presId="urn:microsoft.com/office/officeart/2005/8/layout/cycle4#1"/>
    <dgm:cxn modelId="{158C0FD2-5901-4C2B-9086-60FEE4443C7D}" type="presParOf" srcId="{9B71AD6C-AF2E-46BE-BE57-FEBFBBD75B85}" destId="{1E297D83-A470-4025-ABD4-B3A490FA3682}" srcOrd="0" destOrd="0" presId="urn:microsoft.com/office/officeart/2005/8/layout/cycle4#1"/>
    <dgm:cxn modelId="{6AAA0322-0A0F-460C-8536-259C7BD37D55}" type="presParOf" srcId="{9B71AD6C-AF2E-46BE-BE57-FEBFBBD75B85}" destId="{5C26EB24-F104-4D66-A3BE-D979D88A57CE}" srcOrd="1" destOrd="0" presId="urn:microsoft.com/office/officeart/2005/8/layout/cycle4#1"/>
    <dgm:cxn modelId="{9896B57B-44EA-468E-BCC7-3BC31B325EDB}" type="presParOf" srcId="{12CABF6D-6686-4780-AF8C-5B6F140A3884}" destId="{0D4C297E-974A-4939-96E9-3698F85E9A40}" srcOrd="2" destOrd="0" presId="urn:microsoft.com/office/officeart/2005/8/layout/cycle4#1"/>
    <dgm:cxn modelId="{FABD8BB6-4A3D-40A8-A456-20CF9267A5DC}" type="presParOf" srcId="{0D4C297E-974A-4939-96E9-3698F85E9A40}" destId="{4DA2E579-80C8-4B57-9A51-FA873EAAD429}" srcOrd="0" destOrd="0" presId="urn:microsoft.com/office/officeart/2005/8/layout/cycle4#1"/>
    <dgm:cxn modelId="{9B020B7C-E944-40FF-B6A5-36E6DA153370}" type="presParOf" srcId="{0D4C297E-974A-4939-96E9-3698F85E9A40}" destId="{B074074E-658B-4E9B-BE7C-4830C2423EAD}" srcOrd="1" destOrd="0" presId="urn:microsoft.com/office/officeart/2005/8/layout/cycle4#1"/>
    <dgm:cxn modelId="{A3C80AD1-6D81-40D1-AEE2-87529650BFD5}" type="presParOf" srcId="{12CABF6D-6686-4780-AF8C-5B6F140A3884}" destId="{FED917DA-24D0-423D-85A4-4FA1D6B11E13}" srcOrd="3" destOrd="0" presId="urn:microsoft.com/office/officeart/2005/8/layout/cycle4#1"/>
    <dgm:cxn modelId="{35C76BD6-F390-40B3-AED7-F49636E03B3B}" type="presParOf" srcId="{FED917DA-24D0-423D-85A4-4FA1D6B11E13}" destId="{660ABD59-5AD9-41AD-959C-8F79998164DD}" srcOrd="0" destOrd="0" presId="urn:microsoft.com/office/officeart/2005/8/layout/cycle4#1"/>
    <dgm:cxn modelId="{BB80C692-8782-4908-933B-FBC8B07E6192}" type="presParOf" srcId="{FED917DA-24D0-423D-85A4-4FA1D6B11E13}" destId="{9FB217A9-94F6-42DC-8C18-75701FAE63F1}" srcOrd="1" destOrd="0" presId="urn:microsoft.com/office/officeart/2005/8/layout/cycle4#1"/>
    <dgm:cxn modelId="{F0160D7F-B938-4B60-9F5F-56D75D7E1AF6}" type="presParOf" srcId="{12CABF6D-6686-4780-AF8C-5B6F140A3884}" destId="{5C899F04-4CDE-40B5-BA43-1FE6CEB47D56}" srcOrd="4" destOrd="0" presId="urn:microsoft.com/office/officeart/2005/8/layout/cycle4#1"/>
    <dgm:cxn modelId="{8DC0662D-3D93-4D82-8451-8CDBE9D2A741}" type="presParOf" srcId="{32932E6D-D624-457F-9C30-18A8EB31425C}" destId="{AE4F271B-4D1F-4478-99C6-070C8D48F146}" srcOrd="1" destOrd="0" presId="urn:microsoft.com/office/officeart/2005/8/layout/cycle4#1"/>
    <dgm:cxn modelId="{2B97DFF1-10B5-4264-A26D-F34E3039E874}" type="presParOf" srcId="{AE4F271B-4D1F-4478-99C6-070C8D48F146}" destId="{D9112E2C-5774-48F6-8183-93E520A9C53D}" srcOrd="0" destOrd="0" presId="urn:microsoft.com/office/officeart/2005/8/layout/cycle4#1"/>
    <dgm:cxn modelId="{99B6CDC8-C316-41A2-B310-5A433590F193}" type="presParOf" srcId="{AE4F271B-4D1F-4478-99C6-070C8D48F146}" destId="{DCB28877-7612-4665-8F20-D8E0A36CA1BB}" srcOrd="1" destOrd="0" presId="urn:microsoft.com/office/officeart/2005/8/layout/cycle4#1"/>
    <dgm:cxn modelId="{B48CD66E-A368-4C15-9CC8-6766B1DF4955}" type="presParOf" srcId="{AE4F271B-4D1F-4478-99C6-070C8D48F146}" destId="{D8BEA930-C334-4F2D-B34B-38A83F56B94F}" srcOrd="2" destOrd="0" presId="urn:microsoft.com/office/officeart/2005/8/layout/cycle4#1"/>
    <dgm:cxn modelId="{B93D3E1F-E964-40DF-8B37-49B9D7E3044A}" type="presParOf" srcId="{AE4F271B-4D1F-4478-99C6-070C8D48F146}" destId="{6ABC8AE1-84FB-43FB-A446-DA93C0E3F86F}" srcOrd="3" destOrd="0" presId="urn:microsoft.com/office/officeart/2005/8/layout/cycle4#1"/>
    <dgm:cxn modelId="{D73CB75D-C7A5-4E51-A4F0-43BEF5DEBE86}" type="presParOf" srcId="{AE4F271B-4D1F-4478-99C6-070C8D48F146}" destId="{7692414F-FD96-486B-904A-A20B17F28A3B}" srcOrd="4" destOrd="0" presId="urn:microsoft.com/office/officeart/2005/8/layout/cycle4#1"/>
    <dgm:cxn modelId="{BC52AAF4-C139-44EF-AEF8-E9BA48C5D09F}" type="presParOf" srcId="{32932E6D-D624-457F-9C30-18A8EB31425C}" destId="{44837535-5382-4E54-9655-DEE4C81C5CB1}" srcOrd="2" destOrd="0" presId="urn:microsoft.com/office/officeart/2005/8/layout/cycle4#1"/>
    <dgm:cxn modelId="{85D3CFF2-A56D-4E1C-B332-5481288FD622}" type="presParOf" srcId="{32932E6D-D624-457F-9C30-18A8EB31425C}" destId="{5653DAF3-2AA4-4C94-A3C2-E87C83D1F87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943DD9-C169-46FC-A1D9-55B3F035C63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69FAEE5-3A36-4109-882C-A6294AEEB930}">
      <dgm:prSet phldrT="[Texto]" custT="1"/>
      <dgm:spPr/>
      <dgm:t>
        <a:bodyPr/>
        <a:lstStyle/>
        <a:p>
          <a:r>
            <a:rPr lang="es-ES" sz="2400" dirty="0"/>
            <a:t>Quantum </a:t>
          </a:r>
          <a:r>
            <a:rPr lang="es-ES" sz="2400" dirty="0" err="1"/>
            <a:t>electronics</a:t>
          </a:r>
          <a:endParaRPr lang="es-ES" sz="2400" dirty="0"/>
        </a:p>
      </dgm:t>
    </dgm:pt>
    <dgm:pt modelId="{0692671C-D153-4544-A486-943747339F37}" type="parTrans" cxnId="{DC46F87E-CB2F-473B-AF7B-6C52070E1C4E}">
      <dgm:prSet/>
      <dgm:spPr/>
      <dgm:t>
        <a:bodyPr/>
        <a:lstStyle/>
        <a:p>
          <a:endParaRPr lang="es-ES"/>
        </a:p>
      </dgm:t>
    </dgm:pt>
    <dgm:pt modelId="{5C148078-8969-4AE2-98FA-64166B61CACE}" type="sibTrans" cxnId="{DC46F87E-CB2F-473B-AF7B-6C52070E1C4E}">
      <dgm:prSet/>
      <dgm:spPr/>
      <dgm:t>
        <a:bodyPr/>
        <a:lstStyle/>
        <a:p>
          <a:endParaRPr lang="es-ES"/>
        </a:p>
      </dgm:t>
    </dgm:pt>
    <dgm:pt modelId="{4B67F749-D73C-4815-B238-2088CCD459B5}">
      <dgm:prSet phldrT="[Texto]" custT="1"/>
      <dgm:spPr/>
      <dgm:t>
        <a:bodyPr/>
        <a:lstStyle/>
        <a:p>
          <a:r>
            <a:rPr lang="es-ES" sz="2400" dirty="0" err="1"/>
            <a:t>Spintronics</a:t>
          </a:r>
          <a:endParaRPr lang="es-ES" sz="2400" dirty="0"/>
        </a:p>
      </dgm:t>
    </dgm:pt>
    <dgm:pt modelId="{B9349B29-8BE0-4B71-827B-C327064B2D5F}" type="parTrans" cxnId="{4B7E7D16-0FC6-4D58-9637-9F57B71D61E3}">
      <dgm:prSet/>
      <dgm:spPr/>
      <dgm:t>
        <a:bodyPr/>
        <a:lstStyle/>
        <a:p>
          <a:endParaRPr lang="es-ES"/>
        </a:p>
      </dgm:t>
    </dgm:pt>
    <dgm:pt modelId="{B3CA84AE-14EC-4C09-9B1F-D9C1DB5D3267}" type="sibTrans" cxnId="{4B7E7D16-0FC6-4D58-9637-9F57B71D61E3}">
      <dgm:prSet/>
      <dgm:spPr/>
      <dgm:t>
        <a:bodyPr/>
        <a:lstStyle/>
        <a:p>
          <a:endParaRPr lang="es-ES"/>
        </a:p>
      </dgm:t>
    </dgm:pt>
    <dgm:pt modelId="{330FA604-C4FC-4454-9252-E4401177DD45}">
      <dgm:prSet phldrT="[Texto]" custT="1"/>
      <dgm:spPr/>
      <dgm:t>
        <a:bodyPr/>
        <a:lstStyle/>
        <a:p>
          <a:r>
            <a:rPr lang="es-ES" sz="2400" dirty="0"/>
            <a:t>Semiconductor </a:t>
          </a:r>
          <a:r>
            <a:rPr lang="es-ES" sz="2400" dirty="0" err="1"/>
            <a:t>electronics</a:t>
          </a:r>
          <a:endParaRPr lang="es-ES" sz="2400" dirty="0"/>
        </a:p>
      </dgm:t>
    </dgm:pt>
    <dgm:pt modelId="{7FD23496-5B9B-4C51-9FE3-2E2911696DAB}" type="parTrans" cxnId="{0450CF46-BE3E-4364-8FC1-9B95889DA55C}">
      <dgm:prSet/>
      <dgm:spPr/>
      <dgm:t>
        <a:bodyPr/>
        <a:lstStyle/>
        <a:p>
          <a:endParaRPr lang="es-ES"/>
        </a:p>
      </dgm:t>
    </dgm:pt>
    <dgm:pt modelId="{6E3DC1F4-B8B8-4BBC-A88C-1579DE416410}" type="sibTrans" cxnId="{0450CF46-BE3E-4364-8FC1-9B95889DA55C}">
      <dgm:prSet/>
      <dgm:spPr/>
      <dgm:t>
        <a:bodyPr/>
        <a:lstStyle/>
        <a:p>
          <a:endParaRPr lang="es-ES"/>
        </a:p>
      </dgm:t>
    </dgm:pt>
    <dgm:pt modelId="{21548549-59CE-49A9-8084-F6F062EA51BA}">
      <dgm:prSet phldrT="[Texto]" custT="1"/>
      <dgm:spPr/>
      <dgm:t>
        <a:bodyPr/>
        <a:lstStyle/>
        <a:p>
          <a:r>
            <a:rPr lang="es-ES" sz="2400" dirty="0"/>
            <a:t>Oxide </a:t>
          </a:r>
          <a:r>
            <a:rPr lang="es-ES" sz="2400" dirty="0" err="1"/>
            <a:t>electronics</a:t>
          </a:r>
          <a:endParaRPr lang="es-ES" sz="2400" dirty="0"/>
        </a:p>
      </dgm:t>
    </dgm:pt>
    <dgm:pt modelId="{674D5E77-C48E-48F4-A5ED-03F93DBAAF40}" type="parTrans" cxnId="{ECC5B324-D39E-4801-ABA2-3B434774C18E}">
      <dgm:prSet/>
      <dgm:spPr/>
      <dgm:t>
        <a:bodyPr/>
        <a:lstStyle/>
        <a:p>
          <a:endParaRPr lang="es-ES"/>
        </a:p>
      </dgm:t>
    </dgm:pt>
    <dgm:pt modelId="{6970335C-3C36-4CF2-B35A-1EBE3835B6C0}" type="sibTrans" cxnId="{ECC5B324-D39E-4801-ABA2-3B434774C18E}">
      <dgm:prSet/>
      <dgm:spPr/>
      <dgm:t>
        <a:bodyPr/>
        <a:lstStyle/>
        <a:p>
          <a:endParaRPr lang="es-ES"/>
        </a:p>
      </dgm:t>
    </dgm:pt>
    <dgm:pt modelId="{BE6D5A09-13BA-434F-BF56-5FC4CF121C54}">
      <dgm:prSet phldrT="[Texto]" custT="1"/>
      <dgm:spPr/>
      <dgm:t>
        <a:bodyPr/>
        <a:lstStyle/>
        <a:p>
          <a:r>
            <a:rPr lang="es-ES" sz="2400" dirty="0"/>
            <a:t>Molecular </a:t>
          </a:r>
          <a:r>
            <a:rPr lang="es-ES" sz="2400" dirty="0" err="1"/>
            <a:t>electronics</a:t>
          </a:r>
          <a:endParaRPr lang="es-ES" sz="2400" dirty="0"/>
        </a:p>
      </dgm:t>
    </dgm:pt>
    <dgm:pt modelId="{D0B31DA7-46E6-4BC4-ADAC-0721366FAD02}" type="parTrans" cxnId="{778A48B3-AF9A-4D25-8DC5-6E2469C6D47E}">
      <dgm:prSet/>
      <dgm:spPr/>
      <dgm:t>
        <a:bodyPr/>
        <a:lstStyle/>
        <a:p>
          <a:endParaRPr lang="es-ES"/>
        </a:p>
      </dgm:t>
    </dgm:pt>
    <dgm:pt modelId="{8AC019D7-A113-4874-BF0C-EFBB63E584E8}" type="sibTrans" cxnId="{778A48B3-AF9A-4D25-8DC5-6E2469C6D47E}">
      <dgm:prSet/>
      <dgm:spPr/>
      <dgm:t>
        <a:bodyPr/>
        <a:lstStyle/>
        <a:p>
          <a:endParaRPr lang="es-ES"/>
        </a:p>
      </dgm:t>
    </dgm:pt>
    <dgm:pt modelId="{7C024A93-FB72-42FB-AAD2-6661D9EFE750}" type="pres">
      <dgm:prSet presAssocID="{9B943DD9-C169-46FC-A1D9-55B3F035C63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B0E4E79-437B-4A8E-9FBE-29D9B40207FE}" type="pres">
      <dgm:prSet presAssocID="{269FAEE5-3A36-4109-882C-A6294AEEB930}" presName="node" presStyleLbl="node1" presStyleIdx="0" presStyleCnt="5" custScaleX="1059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474BB4-58E5-4C45-AF21-50A41DFB81EA}" type="pres">
      <dgm:prSet presAssocID="{269FAEE5-3A36-4109-882C-A6294AEEB930}" presName="spNode" presStyleCnt="0"/>
      <dgm:spPr/>
    </dgm:pt>
    <dgm:pt modelId="{23394EBF-F360-4331-A7C0-AD651865B4FC}" type="pres">
      <dgm:prSet presAssocID="{5C148078-8969-4AE2-98FA-64166B61CACE}" presName="sibTrans" presStyleLbl="sibTrans1D1" presStyleIdx="0" presStyleCnt="5"/>
      <dgm:spPr/>
      <dgm:t>
        <a:bodyPr/>
        <a:lstStyle/>
        <a:p>
          <a:endParaRPr lang="es-ES"/>
        </a:p>
      </dgm:t>
    </dgm:pt>
    <dgm:pt modelId="{5C1080A5-F5C0-4586-B041-403304DD1D75}" type="pres">
      <dgm:prSet presAssocID="{4B67F749-D73C-4815-B238-2088CCD459B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AF997A-6832-48DB-A72E-F6AA6E048A05}" type="pres">
      <dgm:prSet presAssocID="{4B67F749-D73C-4815-B238-2088CCD459B5}" presName="spNode" presStyleCnt="0"/>
      <dgm:spPr/>
    </dgm:pt>
    <dgm:pt modelId="{D1B0D88D-DF3B-4869-9FCD-F47FC1D0515C}" type="pres">
      <dgm:prSet presAssocID="{B3CA84AE-14EC-4C09-9B1F-D9C1DB5D3267}" presName="sibTrans" presStyleLbl="sibTrans1D1" presStyleIdx="1" presStyleCnt="5"/>
      <dgm:spPr/>
      <dgm:t>
        <a:bodyPr/>
        <a:lstStyle/>
        <a:p>
          <a:endParaRPr lang="es-ES"/>
        </a:p>
      </dgm:t>
    </dgm:pt>
    <dgm:pt modelId="{0A355F69-6770-411C-BE8A-711A7506FD1A}" type="pres">
      <dgm:prSet presAssocID="{330FA604-C4FC-4454-9252-E4401177DD45}" presName="node" presStyleLbl="node1" presStyleIdx="2" presStyleCnt="5" custScaleX="112860" custScaleY="724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0DE891-775A-4FE6-B101-52B3C28FBDA0}" type="pres">
      <dgm:prSet presAssocID="{330FA604-C4FC-4454-9252-E4401177DD45}" presName="spNode" presStyleCnt="0"/>
      <dgm:spPr/>
    </dgm:pt>
    <dgm:pt modelId="{377645ED-DA56-481C-AA06-38526CDEAE02}" type="pres">
      <dgm:prSet presAssocID="{6E3DC1F4-B8B8-4BBC-A88C-1579DE416410}" presName="sibTrans" presStyleLbl="sibTrans1D1" presStyleIdx="2" presStyleCnt="5"/>
      <dgm:spPr/>
      <dgm:t>
        <a:bodyPr/>
        <a:lstStyle/>
        <a:p>
          <a:endParaRPr lang="es-ES"/>
        </a:p>
      </dgm:t>
    </dgm:pt>
    <dgm:pt modelId="{86DB7A08-B5B1-4127-B743-C238F3A3462A}" type="pres">
      <dgm:prSet presAssocID="{21548549-59CE-49A9-8084-F6F062EA51B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657DF8-2BBF-493B-BC3E-B3C3FE5259DB}" type="pres">
      <dgm:prSet presAssocID="{21548549-59CE-49A9-8084-F6F062EA51BA}" presName="spNode" presStyleCnt="0"/>
      <dgm:spPr/>
    </dgm:pt>
    <dgm:pt modelId="{9B402B38-3819-4EEC-A0B5-3A6711942347}" type="pres">
      <dgm:prSet presAssocID="{6970335C-3C36-4CF2-B35A-1EBE3835B6C0}" presName="sibTrans" presStyleLbl="sibTrans1D1" presStyleIdx="3" presStyleCnt="5"/>
      <dgm:spPr/>
      <dgm:t>
        <a:bodyPr/>
        <a:lstStyle/>
        <a:p>
          <a:endParaRPr lang="es-ES"/>
        </a:p>
      </dgm:t>
    </dgm:pt>
    <dgm:pt modelId="{76574432-3BE6-4203-8347-6B9E30A7492D}" type="pres">
      <dgm:prSet presAssocID="{BE6D5A09-13BA-434F-BF56-5FC4CF121C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40735A-04B5-4EC4-98BE-4A670D385EA9}" type="pres">
      <dgm:prSet presAssocID="{BE6D5A09-13BA-434F-BF56-5FC4CF121C54}" presName="spNode" presStyleCnt="0"/>
      <dgm:spPr/>
    </dgm:pt>
    <dgm:pt modelId="{8AD3DE2D-826F-467C-8516-EBE5D4FE7E5A}" type="pres">
      <dgm:prSet presAssocID="{8AC019D7-A113-4874-BF0C-EFBB63E584E8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29E59D1F-C18E-448A-A478-40B86DCA2446}" type="presOf" srcId="{8AC019D7-A113-4874-BF0C-EFBB63E584E8}" destId="{8AD3DE2D-826F-467C-8516-EBE5D4FE7E5A}" srcOrd="0" destOrd="0" presId="urn:microsoft.com/office/officeart/2005/8/layout/cycle6"/>
    <dgm:cxn modelId="{F452517D-A510-41F2-A34B-B6942F119B33}" type="presOf" srcId="{330FA604-C4FC-4454-9252-E4401177DD45}" destId="{0A355F69-6770-411C-BE8A-711A7506FD1A}" srcOrd="0" destOrd="0" presId="urn:microsoft.com/office/officeart/2005/8/layout/cycle6"/>
    <dgm:cxn modelId="{A83985EE-552F-45B3-934D-22AD74861946}" type="presOf" srcId="{6970335C-3C36-4CF2-B35A-1EBE3835B6C0}" destId="{9B402B38-3819-4EEC-A0B5-3A6711942347}" srcOrd="0" destOrd="0" presId="urn:microsoft.com/office/officeart/2005/8/layout/cycle6"/>
    <dgm:cxn modelId="{4B7E7D16-0FC6-4D58-9637-9F57B71D61E3}" srcId="{9B943DD9-C169-46FC-A1D9-55B3F035C635}" destId="{4B67F749-D73C-4815-B238-2088CCD459B5}" srcOrd="1" destOrd="0" parTransId="{B9349B29-8BE0-4B71-827B-C327064B2D5F}" sibTransId="{B3CA84AE-14EC-4C09-9B1F-D9C1DB5D3267}"/>
    <dgm:cxn modelId="{CC722369-4C92-41F2-92D3-C19D59C27D07}" type="presOf" srcId="{6E3DC1F4-B8B8-4BBC-A88C-1579DE416410}" destId="{377645ED-DA56-481C-AA06-38526CDEAE02}" srcOrd="0" destOrd="0" presId="urn:microsoft.com/office/officeart/2005/8/layout/cycle6"/>
    <dgm:cxn modelId="{09257E19-78E4-4FCB-AA77-1B0077AA3143}" type="presOf" srcId="{269FAEE5-3A36-4109-882C-A6294AEEB930}" destId="{DB0E4E79-437B-4A8E-9FBE-29D9B40207FE}" srcOrd="0" destOrd="0" presId="urn:microsoft.com/office/officeart/2005/8/layout/cycle6"/>
    <dgm:cxn modelId="{DB95950D-7F12-49D3-86B7-FD3315EC5D5A}" type="presOf" srcId="{9B943DD9-C169-46FC-A1D9-55B3F035C635}" destId="{7C024A93-FB72-42FB-AAD2-6661D9EFE750}" srcOrd="0" destOrd="0" presId="urn:microsoft.com/office/officeart/2005/8/layout/cycle6"/>
    <dgm:cxn modelId="{778A48B3-AF9A-4D25-8DC5-6E2469C6D47E}" srcId="{9B943DD9-C169-46FC-A1D9-55B3F035C635}" destId="{BE6D5A09-13BA-434F-BF56-5FC4CF121C54}" srcOrd="4" destOrd="0" parTransId="{D0B31DA7-46E6-4BC4-ADAC-0721366FAD02}" sibTransId="{8AC019D7-A113-4874-BF0C-EFBB63E584E8}"/>
    <dgm:cxn modelId="{F32555B8-C448-4714-B068-5AE1787F8A8A}" type="presOf" srcId="{B3CA84AE-14EC-4C09-9B1F-D9C1DB5D3267}" destId="{D1B0D88D-DF3B-4869-9FCD-F47FC1D0515C}" srcOrd="0" destOrd="0" presId="urn:microsoft.com/office/officeart/2005/8/layout/cycle6"/>
    <dgm:cxn modelId="{0450CF46-BE3E-4364-8FC1-9B95889DA55C}" srcId="{9B943DD9-C169-46FC-A1D9-55B3F035C635}" destId="{330FA604-C4FC-4454-9252-E4401177DD45}" srcOrd="2" destOrd="0" parTransId="{7FD23496-5B9B-4C51-9FE3-2E2911696DAB}" sibTransId="{6E3DC1F4-B8B8-4BBC-A88C-1579DE416410}"/>
    <dgm:cxn modelId="{C4967218-32D7-48BF-BE23-B8D8C618F3D3}" type="presOf" srcId="{BE6D5A09-13BA-434F-BF56-5FC4CF121C54}" destId="{76574432-3BE6-4203-8347-6B9E30A7492D}" srcOrd="0" destOrd="0" presId="urn:microsoft.com/office/officeart/2005/8/layout/cycle6"/>
    <dgm:cxn modelId="{FED5A34D-B4A9-4FE6-A8E6-D5436BBE853F}" type="presOf" srcId="{5C148078-8969-4AE2-98FA-64166B61CACE}" destId="{23394EBF-F360-4331-A7C0-AD651865B4FC}" srcOrd="0" destOrd="0" presId="urn:microsoft.com/office/officeart/2005/8/layout/cycle6"/>
    <dgm:cxn modelId="{B1264A1B-93D5-405F-BDB2-122EF2E780F7}" type="presOf" srcId="{21548549-59CE-49A9-8084-F6F062EA51BA}" destId="{86DB7A08-B5B1-4127-B743-C238F3A3462A}" srcOrd="0" destOrd="0" presId="urn:microsoft.com/office/officeart/2005/8/layout/cycle6"/>
    <dgm:cxn modelId="{ECC5B324-D39E-4801-ABA2-3B434774C18E}" srcId="{9B943DD9-C169-46FC-A1D9-55B3F035C635}" destId="{21548549-59CE-49A9-8084-F6F062EA51BA}" srcOrd="3" destOrd="0" parTransId="{674D5E77-C48E-48F4-A5ED-03F93DBAAF40}" sibTransId="{6970335C-3C36-4CF2-B35A-1EBE3835B6C0}"/>
    <dgm:cxn modelId="{8E90B261-C3FD-4118-9EA0-2288FB00D34B}" type="presOf" srcId="{4B67F749-D73C-4815-B238-2088CCD459B5}" destId="{5C1080A5-F5C0-4586-B041-403304DD1D75}" srcOrd="0" destOrd="0" presId="urn:microsoft.com/office/officeart/2005/8/layout/cycle6"/>
    <dgm:cxn modelId="{DC46F87E-CB2F-473B-AF7B-6C52070E1C4E}" srcId="{9B943DD9-C169-46FC-A1D9-55B3F035C635}" destId="{269FAEE5-3A36-4109-882C-A6294AEEB930}" srcOrd="0" destOrd="0" parTransId="{0692671C-D153-4544-A486-943747339F37}" sibTransId="{5C148078-8969-4AE2-98FA-64166B61CACE}"/>
    <dgm:cxn modelId="{2829DF80-CDD2-40D2-B5C6-68E37E2871B9}" type="presParOf" srcId="{7C024A93-FB72-42FB-AAD2-6661D9EFE750}" destId="{DB0E4E79-437B-4A8E-9FBE-29D9B40207FE}" srcOrd="0" destOrd="0" presId="urn:microsoft.com/office/officeart/2005/8/layout/cycle6"/>
    <dgm:cxn modelId="{8171ADD0-68FC-4EC9-885D-4F5366D238DF}" type="presParOf" srcId="{7C024A93-FB72-42FB-AAD2-6661D9EFE750}" destId="{00474BB4-58E5-4C45-AF21-50A41DFB81EA}" srcOrd="1" destOrd="0" presId="urn:microsoft.com/office/officeart/2005/8/layout/cycle6"/>
    <dgm:cxn modelId="{A8F31C52-3E97-4FEE-B13E-45CC82A6EE1E}" type="presParOf" srcId="{7C024A93-FB72-42FB-AAD2-6661D9EFE750}" destId="{23394EBF-F360-4331-A7C0-AD651865B4FC}" srcOrd="2" destOrd="0" presId="urn:microsoft.com/office/officeart/2005/8/layout/cycle6"/>
    <dgm:cxn modelId="{5C54073C-DEE7-4322-8AB2-CD8D39154FFE}" type="presParOf" srcId="{7C024A93-FB72-42FB-AAD2-6661D9EFE750}" destId="{5C1080A5-F5C0-4586-B041-403304DD1D75}" srcOrd="3" destOrd="0" presId="urn:microsoft.com/office/officeart/2005/8/layout/cycle6"/>
    <dgm:cxn modelId="{7691ADEE-DC6D-46EE-8F97-1B0FA3E704C9}" type="presParOf" srcId="{7C024A93-FB72-42FB-AAD2-6661D9EFE750}" destId="{7EAF997A-6832-48DB-A72E-F6AA6E048A05}" srcOrd="4" destOrd="0" presId="urn:microsoft.com/office/officeart/2005/8/layout/cycle6"/>
    <dgm:cxn modelId="{4A1C215E-5BDF-4C3D-B207-54BB4DF29B20}" type="presParOf" srcId="{7C024A93-FB72-42FB-AAD2-6661D9EFE750}" destId="{D1B0D88D-DF3B-4869-9FCD-F47FC1D0515C}" srcOrd="5" destOrd="0" presId="urn:microsoft.com/office/officeart/2005/8/layout/cycle6"/>
    <dgm:cxn modelId="{BB91B657-D250-46F9-8935-82CDD058136F}" type="presParOf" srcId="{7C024A93-FB72-42FB-AAD2-6661D9EFE750}" destId="{0A355F69-6770-411C-BE8A-711A7506FD1A}" srcOrd="6" destOrd="0" presId="urn:microsoft.com/office/officeart/2005/8/layout/cycle6"/>
    <dgm:cxn modelId="{1E267FE4-EC9C-486F-ACF4-4851061B1D77}" type="presParOf" srcId="{7C024A93-FB72-42FB-AAD2-6661D9EFE750}" destId="{680DE891-775A-4FE6-B101-52B3C28FBDA0}" srcOrd="7" destOrd="0" presId="urn:microsoft.com/office/officeart/2005/8/layout/cycle6"/>
    <dgm:cxn modelId="{80C9E494-25E7-47E5-9D8C-238B1CACA9FF}" type="presParOf" srcId="{7C024A93-FB72-42FB-AAD2-6661D9EFE750}" destId="{377645ED-DA56-481C-AA06-38526CDEAE02}" srcOrd="8" destOrd="0" presId="urn:microsoft.com/office/officeart/2005/8/layout/cycle6"/>
    <dgm:cxn modelId="{0B2D6EF6-56F5-4C48-95EB-2D8BEED2C000}" type="presParOf" srcId="{7C024A93-FB72-42FB-AAD2-6661D9EFE750}" destId="{86DB7A08-B5B1-4127-B743-C238F3A3462A}" srcOrd="9" destOrd="0" presId="urn:microsoft.com/office/officeart/2005/8/layout/cycle6"/>
    <dgm:cxn modelId="{61AA5E35-198E-43FA-A151-611E6A504F71}" type="presParOf" srcId="{7C024A93-FB72-42FB-AAD2-6661D9EFE750}" destId="{BE657DF8-2BBF-493B-BC3E-B3C3FE5259DB}" srcOrd="10" destOrd="0" presId="urn:microsoft.com/office/officeart/2005/8/layout/cycle6"/>
    <dgm:cxn modelId="{107BA1D8-2C32-48C8-BD68-DD153177E0A0}" type="presParOf" srcId="{7C024A93-FB72-42FB-AAD2-6661D9EFE750}" destId="{9B402B38-3819-4EEC-A0B5-3A6711942347}" srcOrd="11" destOrd="0" presId="urn:microsoft.com/office/officeart/2005/8/layout/cycle6"/>
    <dgm:cxn modelId="{839CB643-5B45-4A0D-BC44-DBC03F948BED}" type="presParOf" srcId="{7C024A93-FB72-42FB-AAD2-6661D9EFE750}" destId="{76574432-3BE6-4203-8347-6B9E30A7492D}" srcOrd="12" destOrd="0" presId="urn:microsoft.com/office/officeart/2005/8/layout/cycle6"/>
    <dgm:cxn modelId="{1AFCFFF9-59C4-4077-838C-1594D1B899D5}" type="presParOf" srcId="{7C024A93-FB72-42FB-AAD2-6661D9EFE750}" destId="{0140735A-04B5-4EC4-98BE-4A670D385EA9}" srcOrd="13" destOrd="0" presId="urn:microsoft.com/office/officeart/2005/8/layout/cycle6"/>
    <dgm:cxn modelId="{B6AD7B17-9010-40C9-A05A-A986E79E856A}" type="presParOf" srcId="{7C024A93-FB72-42FB-AAD2-6661D9EFE750}" destId="{8AD3DE2D-826F-467C-8516-EBE5D4FE7E5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CD5B91-7F7F-4450-8D6A-75EDE070714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957EF9-4525-4DF7-9C36-7575604A0FCF}">
      <dgm:prSet phldrT="[Texto]"/>
      <dgm:spPr/>
      <dgm:t>
        <a:bodyPr/>
        <a:lstStyle/>
        <a:p>
          <a:r>
            <a:rPr lang="es-ES" dirty="0"/>
            <a:t>In-vitro </a:t>
          </a:r>
          <a:r>
            <a:rPr lang="es-ES" dirty="0" err="1"/>
            <a:t>diagnostic</a:t>
          </a:r>
          <a:endParaRPr lang="es-ES" dirty="0"/>
        </a:p>
      </dgm:t>
    </dgm:pt>
    <dgm:pt modelId="{5080D23E-4A95-48D1-8784-AF681095EAA3}" type="parTrans" cxnId="{E4AAA774-1571-43A0-890E-A4CA5D526292}">
      <dgm:prSet/>
      <dgm:spPr/>
      <dgm:t>
        <a:bodyPr/>
        <a:lstStyle/>
        <a:p>
          <a:endParaRPr lang="es-ES"/>
        </a:p>
      </dgm:t>
    </dgm:pt>
    <dgm:pt modelId="{0EAC640E-767D-403B-8A2D-DE8D9F32F972}" type="sibTrans" cxnId="{E4AAA774-1571-43A0-890E-A4CA5D526292}">
      <dgm:prSet/>
      <dgm:spPr/>
      <dgm:t>
        <a:bodyPr/>
        <a:lstStyle/>
        <a:p>
          <a:endParaRPr lang="es-ES"/>
        </a:p>
      </dgm:t>
    </dgm:pt>
    <dgm:pt modelId="{0BA9E7DF-982D-4728-B19F-689ACB652255}">
      <dgm:prSet phldrT="[Texto]"/>
      <dgm:spPr/>
      <dgm:t>
        <a:bodyPr/>
        <a:lstStyle/>
        <a:p>
          <a:r>
            <a:rPr lang="es-ES" dirty="0" err="1"/>
            <a:t>Sensors</a:t>
          </a:r>
          <a:r>
            <a:rPr lang="es-ES" dirty="0"/>
            <a:t>: nano (</a:t>
          </a:r>
          <a:r>
            <a:rPr lang="es-ES" dirty="0" err="1"/>
            <a:t>particles</a:t>
          </a:r>
          <a:r>
            <a:rPr lang="es-ES" dirty="0"/>
            <a:t>, </a:t>
          </a:r>
          <a:r>
            <a:rPr lang="es-ES" dirty="0" err="1"/>
            <a:t>wires</a:t>
          </a:r>
          <a:r>
            <a:rPr lang="es-ES" dirty="0"/>
            <a:t>, </a:t>
          </a:r>
          <a:r>
            <a:rPr lang="es-ES" dirty="0" err="1"/>
            <a:t>tubes</a:t>
          </a:r>
          <a:r>
            <a:rPr lang="es-ES" dirty="0"/>
            <a:t>, MEMS, …)</a:t>
          </a:r>
        </a:p>
      </dgm:t>
    </dgm:pt>
    <dgm:pt modelId="{1A11C832-0770-4B28-9C20-2F7921C63342}" type="parTrans" cxnId="{A48946CE-57C7-44CD-A62C-1808663AC82E}">
      <dgm:prSet/>
      <dgm:spPr/>
      <dgm:t>
        <a:bodyPr/>
        <a:lstStyle/>
        <a:p>
          <a:endParaRPr lang="es-ES"/>
        </a:p>
      </dgm:t>
    </dgm:pt>
    <dgm:pt modelId="{883B8AED-1AC7-4327-A1DB-50C60177206F}" type="sibTrans" cxnId="{A48946CE-57C7-44CD-A62C-1808663AC82E}">
      <dgm:prSet/>
      <dgm:spPr/>
      <dgm:t>
        <a:bodyPr/>
        <a:lstStyle/>
        <a:p>
          <a:endParaRPr lang="es-ES"/>
        </a:p>
      </dgm:t>
    </dgm:pt>
    <dgm:pt modelId="{AEA615AC-AF9C-4D95-B6EE-188FC3E447F1}">
      <dgm:prSet phldrT="[Texto]"/>
      <dgm:spPr/>
      <dgm:t>
        <a:bodyPr/>
        <a:lstStyle/>
        <a:p>
          <a:r>
            <a:rPr lang="es-ES" dirty="0" err="1"/>
            <a:t>Detection</a:t>
          </a:r>
          <a:r>
            <a:rPr lang="es-ES" dirty="0"/>
            <a:t> </a:t>
          </a:r>
          <a:r>
            <a:rPr lang="es-ES" dirty="0" err="1"/>
            <a:t>biomarkers</a:t>
          </a:r>
          <a:r>
            <a:rPr lang="es-ES" dirty="0"/>
            <a:t> , virus, bacteria, tumoral </a:t>
          </a:r>
          <a:r>
            <a:rPr lang="es-ES" dirty="0" err="1"/>
            <a:t>cells</a:t>
          </a:r>
          <a:r>
            <a:rPr lang="es-ES" dirty="0"/>
            <a:t> </a:t>
          </a:r>
        </a:p>
      </dgm:t>
    </dgm:pt>
    <dgm:pt modelId="{3D440647-354E-4EBF-A948-82B441362E32}" type="parTrans" cxnId="{E1689B87-4F71-4FDF-9121-0E892C26C95E}">
      <dgm:prSet/>
      <dgm:spPr/>
      <dgm:t>
        <a:bodyPr/>
        <a:lstStyle/>
        <a:p>
          <a:endParaRPr lang="es-ES"/>
        </a:p>
      </dgm:t>
    </dgm:pt>
    <dgm:pt modelId="{B8ED65EF-D3AD-4DE8-B910-2E7D463937B6}" type="sibTrans" cxnId="{E1689B87-4F71-4FDF-9121-0E892C26C95E}">
      <dgm:prSet/>
      <dgm:spPr/>
      <dgm:t>
        <a:bodyPr/>
        <a:lstStyle/>
        <a:p>
          <a:endParaRPr lang="es-ES"/>
        </a:p>
      </dgm:t>
    </dgm:pt>
    <dgm:pt modelId="{D66D1D29-E5AF-4D82-A4C5-EDA184352CAC}">
      <dgm:prSet phldrT="[Texto]"/>
      <dgm:spPr/>
      <dgm:t>
        <a:bodyPr/>
        <a:lstStyle/>
        <a:p>
          <a:r>
            <a:rPr lang="es-ES" dirty="0"/>
            <a:t>In-vivo </a:t>
          </a:r>
          <a:r>
            <a:rPr lang="es-ES" dirty="0" err="1"/>
            <a:t>imaging</a:t>
          </a:r>
          <a:endParaRPr lang="es-ES" dirty="0"/>
        </a:p>
      </dgm:t>
    </dgm:pt>
    <dgm:pt modelId="{EC630AE6-0625-4C11-BDE5-673D5D940D82}" type="parTrans" cxnId="{40EA62B5-AD28-4AB4-B952-A5E64D18E5C6}">
      <dgm:prSet/>
      <dgm:spPr/>
      <dgm:t>
        <a:bodyPr/>
        <a:lstStyle/>
        <a:p>
          <a:endParaRPr lang="es-ES"/>
        </a:p>
      </dgm:t>
    </dgm:pt>
    <dgm:pt modelId="{281A231B-4E49-492F-A1F8-C44C279D9828}" type="sibTrans" cxnId="{40EA62B5-AD28-4AB4-B952-A5E64D18E5C6}">
      <dgm:prSet/>
      <dgm:spPr/>
      <dgm:t>
        <a:bodyPr/>
        <a:lstStyle/>
        <a:p>
          <a:endParaRPr lang="es-ES"/>
        </a:p>
      </dgm:t>
    </dgm:pt>
    <dgm:pt modelId="{B5696D89-70C1-4055-8C24-C00F2374B5FC}">
      <dgm:prSet phldrT="[Texto]"/>
      <dgm:spPr/>
      <dgm:t>
        <a:bodyPr/>
        <a:lstStyle/>
        <a:p>
          <a:r>
            <a:rPr lang="es-ES" dirty="0" err="1"/>
            <a:t>Nanoprobes</a:t>
          </a:r>
          <a:r>
            <a:rPr lang="es-ES" dirty="0"/>
            <a:t>: </a:t>
          </a:r>
          <a:r>
            <a:rPr lang="es-ES" dirty="0" err="1"/>
            <a:t>magnetic</a:t>
          </a:r>
          <a:r>
            <a:rPr lang="es-ES" dirty="0"/>
            <a:t> </a:t>
          </a:r>
          <a:r>
            <a:rPr lang="es-ES" dirty="0" err="1"/>
            <a:t>Nps</a:t>
          </a:r>
          <a:r>
            <a:rPr lang="es-ES" dirty="0"/>
            <a:t>, quantum </a:t>
          </a:r>
          <a:r>
            <a:rPr lang="es-ES" dirty="0" err="1"/>
            <a:t>dots</a:t>
          </a:r>
          <a:r>
            <a:rPr lang="es-ES" dirty="0"/>
            <a:t>, </a:t>
          </a:r>
          <a:r>
            <a:rPr lang="es-ES" dirty="0" err="1"/>
            <a:t>Ntubes</a:t>
          </a:r>
          <a:endParaRPr lang="es-ES" dirty="0"/>
        </a:p>
      </dgm:t>
    </dgm:pt>
    <dgm:pt modelId="{EF5E902B-103C-4903-82B7-4940C9A6976C}" type="parTrans" cxnId="{09C8F157-7E64-4263-93A2-E17E313ED159}">
      <dgm:prSet/>
      <dgm:spPr/>
      <dgm:t>
        <a:bodyPr/>
        <a:lstStyle/>
        <a:p>
          <a:endParaRPr lang="es-ES"/>
        </a:p>
      </dgm:t>
    </dgm:pt>
    <dgm:pt modelId="{A6AF6CA2-C1F8-4E3A-96E1-AD3C5428C72E}" type="sibTrans" cxnId="{09C8F157-7E64-4263-93A2-E17E313ED159}">
      <dgm:prSet/>
      <dgm:spPr/>
      <dgm:t>
        <a:bodyPr/>
        <a:lstStyle/>
        <a:p>
          <a:endParaRPr lang="es-ES"/>
        </a:p>
      </dgm:t>
    </dgm:pt>
    <dgm:pt modelId="{543B04C7-6643-4618-B17D-1EE564A125E4}">
      <dgm:prSet phldrT="[Texto]"/>
      <dgm:spPr/>
      <dgm:t>
        <a:bodyPr/>
        <a:lstStyle/>
        <a:p>
          <a:r>
            <a:rPr lang="es-ES" dirty="0"/>
            <a:t>Diagnosis </a:t>
          </a:r>
          <a:r>
            <a:rPr lang="es-ES" dirty="0" err="1"/>
            <a:t>illness</a:t>
          </a:r>
          <a:r>
            <a:rPr lang="es-ES" dirty="0"/>
            <a:t> </a:t>
          </a:r>
          <a:r>
            <a:rPr lang="es-ES" dirty="0" err="1"/>
            <a:t>evolution</a:t>
          </a:r>
          <a:r>
            <a:rPr lang="es-ES" dirty="0"/>
            <a:t>, </a:t>
          </a:r>
          <a:r>
            <a:rPr lang="es-ES" dirty="0" err="1"/>
            <a:t>therapy</a:t>
          </a:r>
          <a:r>
            <a:rPr lang="es-ES" dirty="0"/>
            <a:t> </a:t>
          </a:r>
          <a:r>
            <a:rPr lang="es-ES" dirty="0" err="1"/>
            <a:t>efficiency</a:t>
          </a:r>
          <a:endParaRPr lang="es-ES" dirty="0"/>
        </a:p>
      </dgm:t>
    </dgm:pt>
    <dgm:pt modelId="{9CDCAC8D-30DA-482A-B88B-7507F98D73E0}" type="parTrans" cxnId="{C1745A1D-C2DD-4BE1-B15C-50B0B56B0973}">
      <dgm:prSet/>
      <dgm:spPr/>
      <dgm:t>
        <a:bodyPr/>
        <a:lstStyle/>
        <a:p>
          <a:endParaRPr lang="es-ES"/>
        </a:p>
      </dgm:t>
    </dgm:pt>
    <dgm:pt modelId="{7B83D7C3-CB1C-4596-87DE-AB5DC6516EBC}" type="sibTrans" cxnId="{C1745A1D-C2DD-4BE1-B15C-50B0B56B0973}">
      <dgm:prSet/>
      <dgm:spPr/>
      <dgm:t>
        <a:bodyPr/>
        <a:lstStyle/>
        <a:p>
          <a:endParaRPr lang="es-ES"/>
        </a:p>
      </dgm:t>
    </dgm:pt>
    <dgm:pt modelId="{35C6DB4C-B034-4AB8-B49B-2C71BD43ACA4}">
      <dgm:prSet phldrT="[Texto]"/>
      <dgm:spPr/>
      <dgm:t>
        <a:bodyPr/>
        <a:lstStyle/>
        <a:p>
          <a:r>
            <a:rPr lang="es-ES" dirty="0" err="1"/>
            <a:t>Drug</a:t>
          </a:r>
          <a:r>
            <a:rPr lang="es-ES" baseline="0" dirty="0"/>
            <a:t> </a:t>
          </a:r>
          <a:r>
            <a:rPr lang="es-ES" baseline="0" dirty="0" err="1"/>
            <a:t>delivery</a:t>
          </a:r>
          <a:endParaRPr lang="es-ES" dirty="0"/>
        </a:p>
      </dgm:t>
    </dgm:pt>
    <dgm:pt modelId="{49E5FA20-BE38-47ED-9627-F4CE3C1B4974}" type="parTrans" cxnId="{7C4D73D2-64C3-4C3F-ABB1-47F4D39DB6CF}">
      <dgm:prSet/>
      <dgm:spPr/>
      <dgm:t>
        <a:bodyPr/>
        <a:lstStyle/>
        <a:p>
          <a:endParaRPr lang="es-ES"/>
        </a:p>
      </dgm:t>
    </dgm:pt>
    <dgm:pt modelId="{92599587-AA14-4A75-8F57-E7E45081F5A0}" type="sibTrans" cxnId="{7C4D73D2-64C3-4C3F-ABB1-47F4D39DB6CF}">
      <dgm:prSet/>
      <dgm:spPr/>
      <dgm:t>
        <a:bodyPr/>
        <a:lstStyle/>
        <a:p>
          <a:endParaRPr lang="es-ES"/>
        </a:p>
      </dgm:t>
    </dgm:pt>
    <dgm:pt modelId="{DC0C7E31-4076-4650-B6AD-2FFB2122F3AA}">
      <dgm:prSet phldrT="[Texto]"/>
      <dgm:spPr/>
      <dgm:t>
        <a:bodyPr/>
        <a:lstStyle/>
        <a:p>
          <a:r>
            <a:rPr lang="es-ES" dirty="0" err="1"/>
            <a:t>Nanocarriers</a:t>
          </a:r>
          <a:r>
            <a:rPr lang="es-ES" dirty="0"/>
            <a:t>: </a:t>
          </a:r>
          <a:r>
            <a:rPr lang="es-ES" dirty="0" err="1"/>
            <a:t>Nps</a:t>
          </a:r>
          <a:r>
            <a:rPr lang="es-ES" dirty="0"/>
            <a:t>, </a:t>
          </a:r>
          <a:r>
            <a:rPr lang="es-ES" dirty="0" err="1"/>
            <a:t>vessicles</a:t>
          </a:r>
          <a:r>
            <a:rPr lang="es-ES" dirty="0"/>
            <a:t>, </a:t>
          </a:r>
          <a:r>
            <a:rPr lang="es-ES" dirty="0" err="1"/>
            <a:t>dendrimers</a:t>
          </a:r>
          <a:r>
            <a:rPr lang="es-ES" dirty="0"/>
            <a:t> </a:t>
          </a:r>
        </a:p>
      </dgm:t>
    </dgm:pt>
    <dgm:pt modelId="{BE6E2278-1252-4ECC-BB10-B3D3035DF701}" type="parTrans" cxnId="{07FE51CA-1737-4FA8-9847-6A72858EB17D}">
      <dgm:prSet/>
      <dgm:spPr/>
      <dgm:t>
        <a:bodyPr/>
        <a:lstStyle/>
        <a:p>
          <a:endParaRPr lang="es-ES"/>
        </a:p>
      </dgm:t>
    </dgm:pt>
    <dgm:pt modelId="{4CC63372-9EF4-418E-BCB6-24A79A54D935}" type="sibTrans" cxnId="{07FE51CA-1737-4FA8-9847-6A72858EB17D}">
      <dgm:prSet/>
      <dgm:spPr/>
      <dgm:t>
        <a:bodyPr/>
        <a:lstStyle/>
        <a:p>
          <a:endParaRPr lang="es-ES"/>
        </a:p>
      </dgm:t>
    </dgm:pt>
    <dgm:pt modelId="{F983527B-F301-402A-9DF2-B2233A9C26E9}">
      <dgm:prSet phldrT="[Texto]"/>
      <dgm:spPr/>
      <dgm:t>
        <a:bodyPr/>
        <a:lstStyle/>
        <a:p>
          <a:r>
            <a:rPr lang="es-ES" dirty="0" err="1"/>
            <a:t>Therapy</a:t>
          </a:r>
          <a:endParaRPr lang="es-ES" dirty="0"/>
        </a:p>
      </dgm:t>
    </dgm:pt>
    <dgm:pt modelId="{08B0242A-301E-473C-9B9F-743A5672DBC4}" type="parTrans" cxnId="{9AB06919-1748-47FA-BADC-59E72EB67244}">
      <dgm:prSet/>
      <dgm:spPr/>
      <dgm:t>
        <a:bodyPr/>
        <a:lstStyle/>
        <a:p>
          <a:endParaRPr lang="es-ES"/>
        </a:p>
      </dgm:t>
    </dgm:pt>
    <dgm:pt modelId="{BCD68BCF-C883-4443-8AB4-41B40CA124C9}" type="sibTrans" cxnId="{9AB06919-1748-47FA-BADC-59E72EB67244}">
      <dgm:prSet/>
      <dgm:spPr/>
      <dgm:t>
        <a:bodyPr/>
        <a:lstStyle/>
        <a:p>
          <a:endParaRPr lang="es-ES"/>
        </a:p>
      </dgm:t>
    </dgm:pt>
    <dgm:pt modelId="{DEE6BC94-172D-45B7-A547-55A1B14F2916}">
      <dgm:prSet phldrT="[Texto]"/>
      <dgm:spPr/>
      <dgm:t>
        <a:bodyPr/>
        <a:lstStyle/>
        <a:p>
          <a:r>
            <a:rPr lang="es-ES" dirty="0" err="1"/>
            <a:t>Biomaterials</a:t>
          </a:r>
          <a:endParaRPr lang="es-ES" dirty="0"/>
        </a:p>
      </dgm:t>
    </dgm:pt>
    <dgm:pt modelId="{2345D8C3-53BD-4953-828A-657ECC0E5EB2}" type="parTrans" cxnId="{5F1B5948-B1DB-401C-9133-E40B7ED214AB}">
      <dgm:prSet/>
      <dgm:spPr/>
      <dgm:t>
        <a:bodyPr/>
        <a:lstStyle/>
        <a:p>
          <a:endParaRPr lang="es-ES"/>
        </a:p>
      </dgm:t>
    </dgm:pt>
    <dgm:pt modelId="{3352B73B-926B-4610-8A8E-90912BC5946A}" type="sibTrans" cxnId="{5F1B5948-B1DB-401C-9133-E40B7ED214AB}">
      <dgm:prSet/>
      <dgm:spPr/>
      <dgm:t>
        <a:bodyPr/>
        <a:lstStyle/>
        <a:p>
          <a:endParaRPr lang="es-ES"/>
        </a:p>
      </dgm:t>
    </dgm:pt>
    <dgm:pt modelId="{8824DB99-6FD6-4327-8BA2-AF14515DFDB6}">
      <dgm:prSet phldrT="[Texto]"/>
      <dgm:spPr/>
      <dgm:t>
        <a:bodyPr/>
        <a:lstStyle/>
        <a:p>
          <a:r>
            <a:rPr lang="es-ES" dirty="0" err="1"/>
            <a:t>Tissue</a:t>
          </a:r>
          <a:r>
            <a:rPr lang="es-ES" dirty="0"/>
            <a:t> </a:t>
          </a:r>
          <a:r>
            <a:rPr lang="es-ES" dirty="0" err="1"/>
            <a:t>engineering</a:t>
          </a:r>
          <a:endParaRPr lang="es-ES" dirty="0"/>
        </a:p>
      </dgm:t>
    </dgm:pt>
    <dgm:pt modelId="{8201E621-2797-40D0-BB5C-718F6DC3D4C7}" type="parTrans" cxnId="{006AB845-958E-4FA2-A541-82B369B4EAEC}">
      <dgm:prSet/>
      <dgm:spPr/>
      <dgm:t>
        <a:bodyPr/>
        <a:lstStyle/>
        <a:p>
          <a:endParaRPr lang="es-ES"/>
        </a:p>
      </dgm:t>
    </dgm:pt>
    <dgm:pt modelId="{FE92567B-15EF-4063-B41A-92F9DE48109D}" type="sibTrans" cxnId="{006AB845-958E-4FA2-A541-82B369B4EAEC}">
      <dgm:prSet/>
      <dgm:spPr/>
      <dgm:t>
        <a:bodyPr/>
        <a:lstStyle/>
        <a:p>
          <a:endParaRPr lang="es-ES"/>
        </a:p>
      </dgm:t>
    </dgm:pt>
    <dgm:pt modelId="{90A49F0D-51F4-441F-8B7D-F12744683D88}">
      <dgm:prSet phldrT="[Texto]"/>
      <dgm:spPr/>
      <dgm:t>
        <a:bodyPr/>
        <a:lstStyle/>
        <a:p>
          <a:r>
            <a:rPr lang="es-ES" dirty="0" err="1"/>
            <a:t>Radiation</a:t>
          </a:r>
          <a:r>
            <a:rPr lang="es-ES" dirty="0"/>
            <a:t>, </a:t>
          </a:r>
          <a:r>
            <a:rPr lang="es-ES" dirty="0" err="1"/>
            <a:t>magnetic</a:t>
          </a:r>
          <a:r>
            <a:rPr lang="es-ES" dirty="0"/>
            <a:t> </a:t>
          </a:r>
          <a:r>
            <a:rPr lang="es-ES" dirty="0" err="1"/>
            <a:t>hyperthermia</a:t>
          </a:r>
          <a:r>
            <a:rPr lang="es-ES" dirty="0"/>
            <a:t>, </a:t>
          </a:r>
          <a:r>
            <a:rPr lang="es-ES" dirty="0" err="1"/>
            <a:t>plasmonics</a:t>
          </a:r>
          <a:r>
            <a:rPr lang="es-ES" dirty="0"/>
            <a:t>, </a:t>
          </a:r>
          <a:r>
            <a:rPr lang="es-ES" dirty="0" err="1"/>
            <a:t>antimicrobial</a:t>
          </a:r>
          <a:endParaRPr lang="es-ES" dirty="0"/>
        </a:p>
      </dgm:t>
    </dgm:pt>
    <dgm:pt modelId="{0AD8D0E8-859C-4E60-AEEC-D8FDECDC057B}" type="parTrans" cxnId="{A5F53C40-C595-4182-8414-2DEA5D2D8FA5}">
      <dgm:prSet/>
      <dgm:spPr/>
      <dgm:t>
        <a:bodyPr/>
        <a:lstStyle/>
        <a:p>
          <a:endParaRPr lang="es-ES"/>
        </a:p>
      </dgm:t>
    </dgm:pt>
    <dgm:pt modelId="{A293BD70-39E3-490A-8D10-FB40C7A3F752}" type="sibTrans" cxnId="{A5F53C40-C595-4182-8414-2DEA5D2D8FA5}">
      <dgm:prSet/>
      <dgm:spPr/>
      <dgm:t>
        <a:bodyPr/>
        <a:lstStyle/>
        <a:p>
          <a:endParaRPr lang="es-ES"/>
        </a:p>
      </dgm:t>
    </dgm:pt>
    <dgm:pt modelId="{A9C160D0-5082-45A0-AA1F-172A967EFA17}">
      <dgm:prSet phldrT="[Texto]"/>
      <dgm:spPr/>
      <dgm:t>
        <a:bodyPr/>
        <a:lstStyle/>
        <a:p>
          <a:r>
            <a:rPr lang="es-ES" dirty="0" err="1"/>
            <a:t>Biocompatibility</a:t>
          </a:r>
          <a:r>
            <a:rPr lang="es-ES" dirty="0"/>
            <a:t>: </a:t>
          </a:r>
          <a:r>
            <a:rPr lang="es-ES" dirty="0" err="1"/>
            <a:t>nanocoatings</a:t>
          </a:r>
          <a:r>
            <a:rPr lang="es-ES" dirty="0"/>
            <a:t>, interface </a:t>
          </a:r>
          <a:r>
            <a:rPr lang="es-ES" dirty="0" err="1"/>
            <a:t>bio</a:t>
          </a:r>
          <a:r>
            <a:rPr lang="es-ES" dirty="0"/>
            <a:t> </a:t>
          </a:r>
        </a:p>
      </dgm:t>
    </dgm:pt>
    <dgm:pt modelId="{CE3CA2A0-552A-4989-8FFD-15E4D156A819}" type="parTrans" cxnId="{B0B7746D-62BF-4B4D-9E52-C14C71EDF8B0}">
      <dgm:prSet/>
      <dgm:spPr/>
      <dgm:t>
        <a:bodyPr/>
        <a:lstStyle/>
        <a:p>
          <a:endParaRPr lang="es-ES"/>
        </a:p>
      </dgm:t>
    </dgm:pt>
    <dgm:pt modelId="{DAC481E3-2076-4D42-878C-A63AB2DF4E4C}" type="sibTrans" cxnId="{B0B7746D-62BF-4B4D-9E52-C14C71EDF8B0}">
      <dgm:prSet/>
      <dgm:spPr/>
      <dgm:t>
        <a:bodyPr/>
        <a:lstStyle/>
        <a:p>
          <a:endParaRPr lang="es-ES"/>
        </a:p>
      </dgm:t>
    </dgm:pt>
    <dgm:pt modelId="{A0AF3A44-4ABE-4659-BE6E-488A8C309C99}">
      <dgm:prSet phldrT="[Texto]"/>
      <dgm:spPr/>
      <dgm:t>
        <a:bodyPr/>
        <a:lstStyle/>
        <a:p>
          <a:r>
            <a:rPr lang="es-ES" dirty="0" err="1"/>
            <a:t>Biocompatible</a:t>
          </a:r>
          <a:r>
            <a:rPr lang="es-ES" dirty="0"/>
            <a:t> </a:t>
          </a:r>
          <a:r>
            <a:rPr lang="es-ES" dirty="0" err="1"/>
            <a:t>scaffolds</a:t>
          </a:r>
          <a:r>
            <a:rPr lang="es-ES" dirty="0"/>
            <a:t>: interface nano – </a:t>
          </a:r>
          <a:r>
            <a:rPr lang="es-ES" dirty="0" err="1"/>
            <a:t>bio</a:t>
          </a:r>
          <a:endParaRPr lang="es-ES" dirty="0"/>
        </a:p>
      </dgm:t>
    </dgm:pt>
    <dgm:pt modelId="{AF02AFDB-DD1E-4512-9C6F-A530F0BB732D}" type="parTrans" cxnId="{FB95FCEA-E213-489B-956E-70F602F43646}">
      <dgm:prSet/>
      <dgm:spPr/>
      <dgm:t>
        <a:bodyPr/>
        <a:lstStyle/>
        <a:p>
          <a:endParaRPr lang="es-ES"/>
        </a:p>
      </dgm:t>
    </dgm:pt>
    <dgm:pt modelId="{A9B42225-73AB-471E-B87B-F448D1278F25}" type="sibTrans" cxnId="{FB95FCEA-E213-489B-956E-70F602F43646}">
      <dgm:prSet/>
      <dgm:spPr/>
      <dgm:t>
        <a:bodyPr/>
        <a:lstStyle/>
        <a:p>
          <a:endParaRPr lang="es-ES"/>
        </a:p>
      </dgm:t>
    </dgm:pt>
    <dgm:pt modelId="{1A7385B2-0C67-42D4-A97A-60FDC1D6E40E}">
      <dgm:prSet phldrT="[Texto]"/>
      <dgm:spPr/>
      <dgm:t>
        <a:bodyPr/>
        <a:lstStyle/>
        <a:p>
          <a:r>
            <a:rPr lang="es-ES" dirty="0"/>
            <a:t>Max. </a:t>
          </a:r>
          <a:r>
            <a:rPr lang="es-ES" dirty="0" err="1"/>
            <a:t>Efficiency</a:t>
          </a:r>
          <a:r>
            <a:rPr lang="es-ES" dirty="0"/>
            <a:t> / Min. </a:t>
          </a:r>
          <a:r>
            <a:rPr lang="es-ES" dirty="0" err="1"/>
            <a:t>Adversity</a:t>
          </a:r>
          <a:r>
            <a:rPr lang="es-ES" dirty="0"/>
            <a:t>; new </a:t>
          </a:r>
          <a:r>
            <a:rPr lang="es-ES" dirty="0" err="1"/>
            <a:t>drugs</a:t>
          </a:r>
          <a:r>
            <a:rPr lang="es-ES" dirty="0"/>
            <a:t>, control </a:t>
          </a:r>
        </a:p>
      </dgm:t>
    </dgm:pt>
    <dgm:pt modelId="{F8A0B308-6B1B-4C2D-84E9-E2D20032882F}" type="parTrans" cxnId="{6569D5C4-A29C-47EA-8429-927C71783680}">
      <dgm:prSet/>
      <dgm:spPr/>
      <dgm:t>
        <a:bodyPr/>
        <a:lstStyle/>
        <a:p>
          <a:endParaRPr lang="es-ES"/>
        </a:p>
      </dgm:t>
    </dgm:pt>
    <dgm:pt modelId="{C2BE175F-D02F-4D92-BEC0-4ED922D3DCCD}" type="sibTrans" cxnId="{6569D5C4-A29C-47EA-8429-927C71783680}">
      <dgm:prSet/>
      <dgm:spPr/>
      <dgm:t>
        <a:bodyPr/>
        <a:lstStyle/>
        <a:p>
          <a:endParaRPr lang="es-ES"/>
        </a:p>
      </dgm:t>
    </dgm:pt>
    <dgm:pt modelId="{10946EC9-4CEB-4191-89B9-1A36407524C1}">
      <dgm:prSet phldrT="[Texto]"/>
      <dgm:spPr/>
      <dgm:t>
        <a:bodyPr/>
        <a:lstStyle/>
        <a:p>
          <a:r>
            <a:rPr lang="es-ES" dirty="0"/>
            <a:t>New </a:t>
          </a:r>
          <a:r>
            <a:rPr lang="es-ES" dirty="0" err="1"/>
            <a:t>therapies</a:t>
          </a:r>
          <a:r>
            <a:rPr lang="es-ES" dirty="0"/>
            <a:t> and </a:t>
          </a:r>
          <a:r>
            <a:rPr lang="es-ES" dirty="0" err="1"/>
            <a:t>materials</a:t>
          </a:r>
          <a:r>
            <a:rPr lang="es-ES" dirty="0"/>
            <a:t>: </a:t>
          </a:r>
          <a:r>
            <a:rPr lang="es-ES" dirty="0" err="1"/>
            <a:t>Nps</a:t>
          </a:r>
          <a:r>
            <a:rPr lang="es-ES" dirty="0"/>
            <a:t> Au, oxides , B </a:t>
          </a:r>
          <a:r>
            <a:rPr lang="es-ES" dirty="0" err="1"/>
            <a:t>compounds</a:t>
          </a:r>
          <a:endParaRPr lang="es-ES" dirty="0"/>
        </a:p>
      </dgm:t>
    </dgm:pt>
    <dgm:pt modelId="{49321BA2-84E0-494C-BCE8-21378A673C78}" type="parTrans" cxnId="{E7C28DFE-52DF-4D99-AD1C-5E0492A3D23B}">
      <dgm:prSet/>
      <dgm:spPr/>
      <dgm:t>
        <a:bodyPr/>
        <a:lstStyle/>
        <a:p>
          <a:endParaRPr lang="es-ES"/>
        </a:p>
      </dgm:t>
    </dgm:pt>
    <dgm:pt modelId="{B5B4A0D6-BA9C-4CF8-99A6-094782E41AD8}" type="sibTrans" cxnId="{E7C28DFE-52DF-4D99-AD1C-5E0492A3D23B}">
      <dgm:prSet/>
      <dgm:spPr/>
      <dgm:t>
        <a:bodyPr/>
        <a:lstStyle/>
        <a:p>
          <a:endParaRPr lang="es-ES"/>
        </a:p>
      </dgm:t>
    </dgm:pt>
    <dgm:pt modelId="{EA583A84-68E8-4234-9A22-BF6170E9C639}">
      <dgm:prSet phldrT="[Texto]"/>
      <dgm:spPr/>
      <dgm:t>
        <a:bodyPr/>
        <a:lstStyle/>
        <a:p>
          <a:r>
            <a:rPr lang="es-ES" dirty="0" err="1"/>
            <a:t>Mechanical</a:t>
          </a:r>
          <a:r>
            <a:rPr lang="es-ES" dirty="0"/>
            <a:t> </a:t>
          </a:r>
          <a:r>
            <a:rPr lang="es-ES" dirty="0" err="1"/>
            <a:t>Properties</a:t>
          </a:r>
          <a:r>
            <a:rPr lang="es-ES" dirty="0"/>
            <a:t>, </a:t>
          </a:r>
          <a:r>
            <a:rPr lang="es-ES" dirty="0" err="1"/>
            <a:t>restauration</a:t>
          </a:r>
          <a:r>
            <a:rPr lang="es-ES" dirty="0"/>
            <a:t>, </a:t>
          </a:r>
          <a:r>
            <a:rPr lang="es-ES" dirty="0" err="1"/>
            <a:t>electrostimulation</a:t>
          </a:r>
          <a:r>
            <a:rPr lang="es-ES" dirty="0"/>
            <a:t> </a:t>
          </a:r>
        </a:p>
      </dgm:t>
    </dgm:pt>
    <dgm:pt modelId="{5174BEBE-F11D-4297-8B16-CE95E241A51B}" type="parTrans" cxnId="{DF28C242-882E-493E-99F8-EC0A8F6F3A59}">
      <dgm:prSet/>
      <dgm:spPr/>
      <dgm:t>
        <a:bodyPr/>
        <a:lstStyle/>
        <a:p>
          <a:endParaRPr lang="es-ES"/>
        </a:p>
      </dgm:t>
    </dgm:pt>
    <dgm:pt modelId="{86CBE6E4-8EF3-4912-A319-5B6CFDA187BC}" type="sibTrans" cxnId="{DF28C242-882E-493E-99F8-EC0A8F6F3A59}">
      <dgm:prSet/>
      <dgm:spPr/>
      <dgm:t>
        <a:bodyPr/>
        <a:lstStyle/>
        <a:p>
          <a:endParaRPr lang="es-ES"/>
        </a:p>
      </dgm:t>
    </dgm:pt>
    <dgm:pt modelId="{866792C6-0BAC-4701-978A-985BC567C3F2}">
      <dgm:prSet phldrT="[Texto]"/>
      <dgm:spPr/>
      <dgm:t>
        <a:bodyPr/>
        <a:lstStyle/>
        <a:p>
          <a:r>
            <a:rPr lang="es-ES" dirty="0" err="1"/>
            <a:t>Directed</a:t>
          </a:r>
          <a:r>
            <a:rPr lang="es-ES" dirty="0"/>
            <a:t> </a:t>
          </a:r>
          <a:r>
            <a:rPr lang="es-ES" dirty="0" err="1"/>
            <a:t>cellular</a:t>
          </a:r>
          <a:r>
            <a:rPr lang="es-ES" dirty="0"/>
            <a:t> </a:t>
          </a:r>
          <a:r>
            <a:rPr lang="es-ES" dirty="0" err="1"/>
            <a:t>growth</a:t>
          </a:r>
          <a:r>
            <a:rPr lang="es-ES" dirty="0"/>
            <a:t>, new </a:t>
          </a:r>
          <a:r>
            <a:rPr lang="es-ES" dirty="0" err="1"/>
            <a:t>tissues</a:t>
          </a:r>
          <a:r>
            <a:rPr lang="es-ES" dirty="0"/>
            <a:t> and </a:t>
          </a:r>
          <a:r>
            <a:rPr lang="es-ES" dirty="0" err="1"/>
            <a:t>organs</a:t>
          </a:r>
          <a:endParaRPr lang="es-ES" dirty="0"/>
        </a:p>
      </dgm:t>
    </dgm:pt>
    <dgm:pt modelId="{7724A32F-F96F-4FFC-A806-49A8DC16D914}" type="parTrans" cxnId="{6AB2FF14-7D1D-49FB-88AF-105C52B0AC5E}">
      <dgm:prSet/>
      <dgm:spPr/>
      <dgm:t>
        <a:bodyPr/>
        <a:lstStyle/>
        <a:p>
          <a:endParaRPr lang="es-ES"/>
        </a:p>
      </dgm:t>
    </dgm:pt>
    <dgm:pt modelId="{334C67F8-2CC7-4236-AD51-B44BC2BBCD11}" type="sibTrans" cxnId="{6AB2FF14-7D1D-49FB-88AF-105C52B0AC5E}">
      <dgm:prSet/>
      <dgm:spPr/>
      <dgm:t>
        <a:bodyPr/>
        <a:lstStyle/>
        <a:p>
          <a:endParaRPr lang="es-ES"/>
        </a:p>
      </dgm:t>
    </dgm:pt>
    <dgm:pt modelId="{570F467A-79E1-463D-99DA-E9C89BBFEAE8}" type="pres">
      <dgm:prSet presAssocID="{75CD5B91-7F7F-4450-8D6A-75EDE07071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15F50F3-9361-435C-B3CE-E865524F292A}" type="pres">
      <dgm:prSet presAssocID="{64957EF9-4525-4DF7-9C36-7575604A0FCF}" presName="linNode" presStyleCnt="0"/>
      <dgm:spPr/>
    </dgm:pt>
    <dgm:pt modelId="{4E0EE253-326C-4E90-B9F9-BF6AFE7DE39E}" type="pres">
      <dgm:prSet presAssocID="{64957EF9-4525-4DF7-9C36-7575604A0FCF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572AC1-D1C9-4F27-BF81-A6D79A59284F}" type="pres">
      <dgm:prSet presAssocID="{64957EF9-4525-4DF7-9C36-7575604A0FCF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5C46F4-0268-4905-A9FE-06C6504148E2}" type="pres">
      <dgm:prSet presAssocID="{0EAC640E-767D-403B-8A2D-DE8D9F32F972}" presName="sp" presStyleCnt="0"/>
      <dgm:spPr/>
    </dgm:pt>
    <dgm:pt modelId="{828CA46B-3808-45FD-A267-CD64C85BE8E1}" type="pres">
      <dgm:prSet presAssocID="{D66D1D29-E5AF-4D82-A4C5-EDA184352CAC}" presName="linNode" presStyleCnt="0"/>
      <dgm:spPr/>
    </dgm:pt>
    <dgm:pt modelId="{DC0A9BEF-382A-4285-8EDA-70B3489B4220}" type="pres">
      <dgm:prSet presAssocID="{D66D1D29-E5AF-4D82-A4C5-EDA184352CAC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F29CC4-652A-4229-A66A-16EF2703A10A}" type="pres">
      <dgm:prSet presAssocID="{D66D1D29-E5AF-4D82-A4C5-EDA184352CAC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85FA1F-2EDF-44AA-88F5-A4FC37A9B618}" type="pres">
      <dgm:prSet presAssocID="{281A231B-4E49-492F-A1F8-C44C279D9828}" presName="sp" presStyleCnt="0"/>
      <dgm:spPr/>
    </dgm:pt>
    <dgm:pt modelId="{E79CD65D-94D8-4590-AEA8-D5C2B46A84BF}" type="pres">
      <dgm:prSet presAssocID="{35C6DB4C-B034-4AB8-B49B-2C71BD43ACA4}" presName="linNode" presStyleCnt="0"/>
      <dgm:spPr/>
    </dgm:pt>
    <dgm:pt modelId="{CEFF02F1-B9C1-45A7-A386-367D553885E9}" type="pres">
      <dgm:prSet presAssocID="{35C6DB4C-B034-4AB8-B49B-2C71BD43ACA4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FD1AB9-1BCD-497C-921F-C153A3D8813C}" type="pres">
      <dgm:prSet presAssocID="{35C6DB4C-B034-4AB8-B49B-2C71BD43ACA4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786FBD-EF65-4063-BC2B-67402DEAC672}" type="pres">
      <dgm:prSet presAssocID="{92599587-AA14-4A75-8F57-E7E45081F5A0}" presName="sp" presStyleCnt="0"/>
      <dgm:spPr/>
    </dgm:pt>
    <dgm:pt modelId="{DA52391E-131F-4E93-8738-3080B9A0255F}" type="pres">
      <dgm:prSet presAssocID="{F983527B-F301-402A-9DF2-B2233A9C26E9}" presName="linNode" presStyleCnt="0"/>
      <dgm:spPr/>
    </dgm:pt>
    <dgm:pt modelId="{5BF238D4-47CD-4858-8003-CEA3023F39BA}" type="pres">
      <dgm:prSet presAssocID="{F983527B-F301-402A-9DF2-B2233A9C26E9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31EBF7-FA23-4BBC-A7BA-FA2A295D03FD}" type="pres">
      <dgm:prSet presAssocID="{F983527B-F301-402A-9DF2-B2233A9C26E9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5A4A1C-9C7C-4777-AE25-99AFE39A304A}" type="pres">
      <dgm:prSet presAssocID="{BCD68BCF-C883-4443-8AB4-41B40CA124C9}" presName="sp" presStyleCnt="0"/>
      <dgm:spPr/>
    </dgm:pt>
    <dgm:pt modelId="{74614745-3898-486E-B440-95BDDDBC3F90}" type="pres">
      <dgm:prSet presAssocID="{DEE6BC94-172D-45B7-A547-55A1B14F2916}" presName="linNode" presStyleCnt="0"/>
      <dgm:spPr/>
    </dgm:pt>
    <dgm:pt modelId="{05001FBF-9256-4330-A620-D02C7DC61D37}" type="pres">
      <dgm:prSet presAssocID="{DEE6BC94-172D-45B7-A547-55A1B14F2916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24BAF3-4408-4874-91EE-3CC85F32EBFE}" type="pres">
      <dgm:prSet presAssocID="{DEE6BC94-172D-45B7-A547-55A1B14F2916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5E48EE-0080-4160-B8A6-69BF86A80AAA}" type="pres">
      <dgm:prSet presAssocID="{3352B73B-926B-4610-8A8E-90912BC5946A}" presName="sp" presStyleCnt="0"/>
      <dgm:spPr/>
    </dgm:pt>
    <dgm:pt modelId="{4662AE9A-6ED4-4FE0-A07A-7A711E5E406A}" type="pres">
      <dgm:prSet presAssocID="{8824DB99-6FD6-4327-8BA2-AF14515DFDB6}" presName="linNode" presStyleCnt="0"/>
      <dgm:spPr/>
    </dgm:pt>
    <dgm:pt modelId="{679D9BB7-6D7E-45F8-9CEC-8ED0C7295E8C}" type="pres">
      <dgm:prSet presAssocID="{8824DB99-6FD6-4327-8BA2-AF14515DFDB6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EAB410-6FF2-4E50-9FB9-737CA5BF934B}" type="pres">
      <dgm:prSet presAssocID="{8824DB99-6FD6-4327-8BA2-AF14515DFDB6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478BC9B-9EF0-4633-A519-0DFBD4049CE1}" type="presOf" srcId="{35C6DB4C-B034-4AB8-B49B-2C71BD43ACA4}" destId="{CEFF02F1-B9C1-45A7-A386-367D553885E9}" srcOrd="0" destOrd="0" presId="urn:microsoft.com/office/officeart/2005/8/layout/vList5"/>
    <dgm:cxn modelId="{4F02FB1C-F729-42AC-AC5F-84F7A7FBE370}" type="presOf" srcId="{AEA615AC-AF9C-4D95-B6EE-188FC3E447F1}" destId="{6A572AC1-D1C9-4F27-BF81-A6D79A59284F}" srcOrd="0" destOrd="1" presId="urn:microsoft.com/office/officeart/2005/8/layout/vList5"/>
    <dgm:cxn modelId="{A48946CE-57C7-44CD-A62C-1808663AC82E}" srcId="{64957EF9-4525-4DF7-9C36-7575604A0FCF}" destId="{0BA9E7DF-982D-4728-B19F-689ACB652255}" srcOrd="0" destOrd="0" parTransId="{1A11C832-0770-4B28-9C20-2F7921C63342}" sibTransId="{883B8AED-1AC7-4327-A1DB-50C60177206F}"/>
    <dgm:cxn modelId="{40EA62B5-AD28-4AB4-B952-A5E64D18E5C6}" srcId="{75CD5B91-7F7F-4450-8D6A-75EDE070714D}" destId="{D66D1D29-E5AF-4D82-A4C5-EDA184352CAC}" srcOrd="1" destOrd="0" parTransId="{EC630AE6-0625-4C11-BDE5-673D5D940D82}" sibTransId="{281A231B-4E49-492F-A1F8-C44C279D9828}"/>
    <dgm:cxn modelId="{BC77CF95-65F5-40B3-AF59-584D3FCFC8B8}" type="presOf" srcId="{64957EF9-4525-4DF7-9C36-7575604A0FCF}" destId="{4E0EE253-326C-4E90-B9F9-BF6AFE7DE39E}" srcOrd="0" destOrd="0" presId="urn:microsoft.com/office/officeart/2005/8/layout/vList5"/>
    <dgm:cxn modelId="{F55E8373-A0B9-4A73-84E7-F64E8AD3F3E4}" type="presOf" srcId="{D66D1D29-E5AF-4D82-A4C5-EDA184352CAC}" destId="{DC0A9BEF-382A-4285-8EDA-70B3489B4220}" srcOrd="0" destOrd="0" presId="urn:microsoft.com/office/officeart/2005/8/layout/vList5"/>
    <dgm:cxn modelId="{7C4D73D2-64C3-4C3F-ABB1-47F4D39DB6CF}" srcId="{75CD5B91-7F7F-4450-8D6A-75EDE070714D}" destId="{35C6DB4C-B034-4AB8-B49B-2C71BD43ACA4}" srcOrd="2" destOrd="0" parTransId="{49E5FA20-BE38-47ED-9627-F4CE3C1B4974}" sibTransId="{92599587-AA14-4A75-8F57-E7E45081F5A0}"/>
    <dgm:cxn modelId="{FE6135F7-23BD-4B5D-BA43-C30018F4D98C}" type="presOf" srcId="{866792C6-0BAC-4701-978A-985BC567C3F2}" destId="{B3EAB410-6FF2-4E50-9FB9-737CA5BF934B}" srcOrd="0" destOrd="1" presId="urn:microsoft.com/office/officeart/2005/8/layout/vList5"/>
    <dgm:cxn modelId="{9AB06919-1748-47FA-BADC-59E72EB67244}" srcId="{75CD5B91-7F7F-4450-8D6A-75EDE070714D}" destId="{F983527B-F301-402A-9DF2-B2233A9C26E9}" srcOrd="3" destOrd="0" parTransId="{08B0242A-301E-473C-9B9F-743A5672DBC4}" sibTransId="{BCD68BCF-C883-4443-8AB4-41B40CA124C9}"/>
    <dgm:cxn modelId="{CE95D266-7B12-4DA2-BA2F-F4FA52E4065E}" type="presOf" srcId="{A0AF3A44-4ABE-4659-BE6E-488A8C309C99}" destId="{B3EAB410-6FF2-4E50-9FB9-737CA5BF934B}" srcOrd="0" destOrd="0" presId="urn:microsoft.com/office/officeart/2005/8/layout/vList5"/>
    <dgm:cxn modelId="{E4AAA774-1571-43A0-890E-A4CA5D526292}" srcId="{75CD5B91-7F7F-4450-8D6A-75EDE070714D}" destId="{64957EF9-4525-4DF7-9C36-7575604A0FCF}" srcOrd="0" destOrd="0" parTransId="{5080D23E-4A95-48D1-8784-AF681095EAA3}" sibTransId="{0EAC640E-767D-403B-8A2D-DE8D9F32F972}"/>
    <dgm:cxn modelId="{316344CA-622B-4F91-B45F-F9C1999DACD6}" type="presOf" srcId="{A9C160D0-5082-45A0-AA1F-172A967EFA17}" destId="{0C24BAF3-4408-4874-91EE-3CC85F32EBFE}" srcOrd="0" destOrd="0" presId="urn:microsoft.com/office/officeart/2005/8/layout/vList5"/>
    <dgm:cxn modelId="{FB95FCEA-E213-489B-956E-70F602F43646}" srcId="{8824DB99-6FD6-4327-8BA2-AF14515DFDB6}" destId="{A0AF3A44-4ABE-4659-BE6E-488A8C309C99}" srcOrd="0" destOrd="0" parTransId="{AF02AFDB-DD1E-4512-9C6F-A530F0BB732D}" sibTransId="{A9B42225-73AB-471E-B87B-F448D1278F25}"/>
    <dgm:cxn modelId="{DF28C242-882E-493E-99F8-EC0A8F6F3A59}" srcId="{DEE6BC94-172D-45B7-A547-55A1B14F2916}" destId="{EA583A84-68E8-4234-9A22-BF6170E9C639}" srcOrd="1" destOrd="0" parTransId="{5174BEBE-F11D-4297-8B16-CE95E241A51B}" sibTransId="{86CBE6E4-8EF3-4912-A319-5B6CFDA187BC}"/>
    <dgm:cxn modelId="{696C2261-CD74-4010-BB06-357ADCCCBA96}" type="presOf" srcId="{0BA9E7DF-982D-4728-B19F-689ACB652255}" destId="{6A572AC1-D1C9-4F27-BF81-A6D79A59284F}" srcOrd="0" destOrd="0" presId="urn:microsoft.com/office/officeart/2005/8/layout/vList5"/>
    <dgm:cxn modelId="{B0B7746D-62BF-4B4D-9E52-C14C71EDF8B0}" srcId="{DEE6BC94-172D-45B7-A547-55A1B14F2916}" destId="{A9C160D0-5082-45A0-AA1F-172A967EFA17}" srcOrd="0" destOrd="0" parTransId="{CE3CA2A0-552A-4989-8FFD-15E4D156A819}" sibTransId="{DAC481E3-2076-4D42-878C-A63AB2DF4E4C}"/>
    <dgm:cxn modelId="{07FE51CA-1737-4FA8-9847-6A72858EB17D}" srcId="{35C6DB4C-B034-4AB8-B49B-2C71BD43ACA4}" destId="{DC0C7E31-4076-4650-B6AD-2FFB2122F3AA}" srcOrd="0" destOrd="0" parTransId="{BE6E2278-1252-4ECC-BB10-B3D3035DF701}" sibTransId="{4CC63372-9EF4-418E-BCB6-24A79A54D935}"/>
    <dgm:cxn modelId="{CE85FD11-EFE4-41D0-A716-5D47FD72B20F}" type="presOf" srcId="{10946EC9-4CEB-4191-89B9-1A36407524C1}" destId="{7E31EBF7-FA23-4BBC-A7BA-FA2A295D03FD}" srcOrd="0" destOrd="0" presId="urn:microsoft.com/office/officeart/2005/8/layout/vList5"/>
    <dgm:cxn modelId="{A5F53C40-C595-4182-8414-2DEA5D2D8FA5}" srcId="{F983527B-F301-402A-9DF2-B2233A9C26E9}" destId="{90A49F0D-51F4-441F-8B7D-F12744683D88}" srcOrd="1" destOrd="0" parTransId="{0AD8D0E8-859C-4E60-AEEC-D8FDECDC057B}" sibTransId="{A293BD70-39E3-490A-8D10-FB40C7A3F752}"/>
    <dgm:cxn modelId="{7CA464B8-A02D-4C13-BF85-03AA8C9A65B2}" type="presOf" srcId="{90A49F0D-51F4-441F-8B7D-F12744683D88}" destId="{7E31EBF7-FA23-4BBC-A7BA-FA2A295D03FD}" srcOrd="0" destOrd="1" presId="urn:microsoft.com/office/officeart/2005/8/layout/vList5"/>
    <dgm:cxn modelId="{3F830138-5DD0-40AD-9773-ECC6C3286D9B}" type="presOf" srcId="{1A7385B2-0C67-42D4-A97A-60FDC1D6E40E}" destId="{80FD1AB9-1BCD-497C-921F-C153A3D8813C}" srcOrd="0" destOrd="1" presId="urn:microsoft.com/office/officeart/2005/8/layout/vList5"/>
    <dgm:cxn modelId="{0C41E860-3F1A-4FFD-B220-AA49C8B13B6D}" type="presOf" srcId="{B5696D89-70C1-4055-8C24-C00F2374B5FC}" destId="{0FF29CC4-652A-4229-A66A-16EF2703A10A}" srcOrd="0" destOrd="0" presId="urn:microsoft.com/office/officeart/2005/8/layout/vList5"/>
    <dgm:cxn modelId="{2847C8BC-3451-48BE-81B7-92DB02E16E27}" type="presOf" srcId="{DC0C7E31-4076-4650-B6AD-2FFB2122F3AA}" destId="{80FD1AB9-1BCD-497C-921F-C153A3D8813C}" srcOrd="0" destOrd="0" presId="urn:microsoft.com/office/officeart/2005/8/layout/vList5"/>
    <dgm:cxn modelId="{C1745A1D-C2DD-4BE1-B15C-50B0B56B0973}" srcId="{D66D1D29-E5AF-4D82-A4C5-EDA184352CAC}" destId="{543B04C7-6643-4618-B17D-1EE564A125E4}" srcOrd="1" destOrd="0" parTransId="{9CDCAC8D-30DA-482A-B88B-7507F98D73E0}" sibTransId="{7B83D7C3-CB1C-4596-87DE-AB5DC6516EBC}"/>
    <dgm:cxn modelId="{5F1B5948-B1DB-401C-9133-E40B7ED214AB}" srcId="{75CD5B91-7F7F-4450-8D6A-75EDE070714D}" destId="{DEE6BC94-172D-45B7-A547-55A1B14F2916}" srcOrd="4" destOrd="0" parTransId="{2345D8C3-53BD-4953-828A-657ECC0E5EB2}" sibTransId="{3352B73B-926B-4610-8A8E-90912BC5946A}"/>
    <dgm:cxn modelId="{F2D95060-A9DA-46CB-8276-CBDEC0181E9D}" type="presOf" srcId="{8824DB99-6FD6-4327-8BA2-AF14515DFDB6}" destId="{679D9BB7-6D7E-45F8-9CEC-8ED0C7295E8C}" srcOrd="0" destOrd="0" presId="urn:microsoft.com/office/officeart/2005/8/layout/vList5"/>
    <dgm:cxn modelId="{4838C629-C409-408D-9053-6EDB9E15E7AE}" type="presOf" srcId="{DEE6BC94-172D-45B7-A547-55A1B14F2916}" destId="{05001FBF-9256-4330-A620-D02C7DC61D37}" srcOrd="0" destOrd="0" presId="urn:microsoft.com/office/officeart/2005/8/layout/vList5"/>
    <dgm:cxn modelId="{525FD2F9-CAB5-4184-A9B8-A495C1C07808}" type="presOf" srcId="{543B04C7-6643-4618-B17D-1EE564A125E4}" destId="{0FF29CC4-652A-4229-A66A-16EF2703A10A}" srcOrd="0" destOrd="1" presId="urn:microsoft.com/office/officeart/2005/8/layout/vList5"/>
    <dgm:cxn modelId="{6569D5C4-A29C-47EA-8429-927C71783680}" srcId="{35C6DB4C-B034-4AB8-B49B-2C71BD43ACA4}" destId="{1A7385B2-0C67-42D4-A97A-60FDC1D6E40E}" srcOrd="1" destOrd="0" parTransId="{F8A0B308-6B1B-4C2D-84E9-E2D20032882F}" sibTransId="{C2BE175F-D02F-4D92-BEC0-4ED922D3DCCD}"/>
    <dgm:cxn modelId="{860DD64F-5989-4AEE-A1FF-3F43714344DE}" type="presOf" srcId="{75CD5B91-7F7F-4450-8D6A-75EDE070714D}" destId="{570F467A-79E1-463D-99DA-E9C89BBFEAE8}" srcOrd="0" destOrd="0" presId="urn:microsoft.com/office/officeart/2005/8/layout/vList5"/>
    <dgm:cxn modelId="{526403C5-F32D-4AE8-916B-67D88CA8F683}" type="presOf" srcId="{EA583A84-68E8-4234-9A22-BF6170E9C639}" destId="{0C24BAF3-4408-4874-91EE-3CC85F32EBFE}" srcOrd="0" destOrd="1" presId="urn:microsoft.com/office/officeart/2005/8/layout/vList5"/>
    <dgm:cxn modelId="{6AB2FF14-7D1D-49FB-88AF-105C52B0AC5E}" srcId="{8824DB99-6FD6-4327-8BA2-AF14515DFDB6}" destId="{866792C6-0BAC-4701-978A-985BC567C3F2}" srcOrd="1" destOrd="0" parTransId="{7724A32F-F96F-4FFC-A806-49A8DC16D914}" sibTransId="{334C67F8-2CC7-4236-AD51-B44BC2BBCD11}"/>
    <dgm:cxn modelId="{E7C28DFE-52DF-4D99-AD1C-5E0492A3D23B}" srcId="{F983527B-F301-402A-9DF2-B2233A9C26E9}" destId="{10946EC9-4CEB-4191-89B9-1A36407524C1}" srcOrd="0" destOrd="0" parTransId="{49321BA2-84E0-494C-BCE8-21378A673C78}" sibTransId="{B5B4A0D6-BA9C-4CF8-99A6-094782E41AD8}"/>
    <dgm:cxn modelId="{4D3BDD2D-F81A-4277-A602-B5C076ED06EE}" type="presOf" srcId="{F983527B-F301-402A-9DF2-B2233A9C26E9}" destId="{5BF238D4-47CD-4858-8003-CEA3023F39BA}" srcOrd="0" destOrd="0" presId="urn:microsoft.com/office/officeart/2005/8/layout/vList5"/>
    <dgm:cxn modelId="{006AB845-958E-4FA2-A541-82B369B4EAEC}" srcId="{75CD5B91-7F7F-4450-8D6A-75EDE070714D}" destId="{8824DB99-6FD6-4327-8BA2-AF14515DFDB6}" srcOrd="5" destOrd="0" parTransId="{8201E621-2797-40D0-BB5C-718F6DC3D4C7}" sibTransId="{FE92567B-15EF-4063-B41A-92F9DE48109D}"/>
    <dgm:cxn modelId="{E1689B87-4F71-4FDF-9121-0E892C26C95E}" srcId="{64957EF9-4525-4DF7-9C36-7575604A0FCF}" destId="{AEA615AC-AF9C-4D95-B6EE-188FC3E447F1}" srcOrd="1" destOrd="0" parTransId="{3D440647-354E-4EBF-A948-82B441362E32}" sibTransId="{B8ED65EF-D3AD-4DE8-B910-2E7D463937B6}"/>
    <dgm:cxn modelId="{09C8F157-7E64-4263-93A2-E17E313ED159}" srcId="{D66D1D29-E5AF-4D82-A4C5-EDA184352CAC}" destId="{B5696D89-70C1-4055-8C24-C00F2374B5FC}" srcOrd="0" destOrd="0" parTransId="{EF5E902B-103C-4903-82B7-4940C9A6976C}" sibTransId="{A6AF6CA2-C1F8-4E3A-96E1-AD3C5428C72E}"/>
    <dgm:cxn modelId="{D1C387E4-9FD5-403D-8E07-3778C55BB798}" type="presParOf" srcId="{570F467A-79E1-463D-99DA-E9C89BBFEAE8}" destId="{015F50F3-9361-435C-B3CE-E865524F292A}" srcOrd="0" destOrd="0" presId="urn:microsoft.com/office/officeart/2005/8/layout/vList5"/>
    <dgm:cxn modelId="{C64AB53C-7B18-4F30-B8B2-B59F28442619}" type="presParOf" srcId="{015F50F3-9361-435C-B3CE-E865524F292A}" destId="{4E0EE253-326C-4E90-B9F9-BF6AFE7DE39E}" srcOrd="0" destOrd="0" presId="urn:microsoft.com/office/officeart/2005/8/layout/vList5"/>
    <dgm:cxn modelId="{33B52A52-2154-47E6-A799-BD5286E8E7BA}" type="presParOf" srcId="{015F50F3-9361-435C-B3CE-E865524F292A}" destId="{6A572AC1-D1C9-4F27-BF81-A6D79A59284F}" srcOrd="1" destOrd="0" presId="urn:microsoft.com/office/officeart/2005/8/layout/vList5"/>
    <dgm:cxn modelId="{0431BEB6-E68E-4377-8471-889E644A76D1}" type="presParOf" srcId="{570F467A-79E1-463D-99DA-E9C89BBFEAE8}" destId="{455C46F4-0268-4905-A9FE-06C6504148E2}" srcOrd="1" destOrd="0" presId="urn:microsoft.com/office/officeart/2005/8/layout/vList5"/>
    <dgm:cxn modelId="{0C76A247-D5CB-4AAA-B2FA-BB927C2C970A}" type="presParOf" srcId="{570F467A-79E1-463D-99DA-E9C89BBFEAE8}" destId="{828CA46B-3808-45FD-A267-CD64C85BE8E1}" srcOrd="2" destOrd="0" presId="urn:microsoft.com/office/officeart/2005/8/layout/vList5"/>
    <dgm:cxn modelId="{68CD0DF3-9427-4F8A-9E41-6796817FD6C1}" type="presParOf" srcId="{828CA46B-3808-45FD-A267-CD64C85BE8E1}" destId="{DC0A9BEF-382A-4285-8EDA-70B3489B4220}" srcOrd="0" destOrd="0" presId="urn:microsoft.com/office/officeart/2005/8/layout/vList5"/>
    <dgm:cxn modelId="{888B2CF6-A7C5-45F6-A11C-749BAC3250A2}" type="presParOf" srcId="{828CA46B-3808-45FD-A267-CD64C85BE8E1}" destId="{0FF29CC4-652A-4229-A66A-16EF2703A10A}" srcOrd="1" destOrd="0" presId="urn:microsoft.com/office/officeart/2005/8/layout/vList5"/>
    <dgm:cxn modelId="{AD305D9E-293C-4DB2-89F2-CFE8121195D2}" type="presParOf" srcId="{570F467A-79E1-463D-99DA-E9C89BBFEAE8}" destId="{A485FA1F-2EDF-44AA-88F5-A4FC37A9B618}" srcOrd="3" destOrd="0" presId="urn:microsoft.com/office/officeart/2005/8/layout/vList5"/>
    <dgm:cxn modelId="{1369D4FF-46E6-4B62-A27A-450DB608457F}" type="presParOf" srcId="{570F467A-79E1-463D-99DA-E9C89BBFEAE8}" destId="{E79CD65D-94D8-4590-AEA8-D5C2B46A84BF}" srcOrd="4" destOrd="0" presId="urn:microsoft.com/office/officeart/2005/8/layout/vList5"/>
    <dgm:cxn modelId="{6925FDB9-2A79-42D4-994D-E55EE7552996}" type="presParOf" srcId="{E79CD65D-94D8-4590-AEA8-D5C2B46A84BF}" destId="{CEFF02F1-B9C1-45A7-A386-367D553885E9}" srcOrd="0" destOrd="0" presId="urn:microsoft.com/office/officeart/2005/8/layout/vList5"/>
    <dgm:cxn modelId="{D125DEB9-F13E-4755-AE1A-13CA335BA9C3}" type="presParOf" srcId="{E79CD65D-94D8-4590-AEA8-D5C2B46A84BF}" destId="{80FD1AB9-1BCD-497C-921F-C153A3D8813C}" srcOrd="1" destOrd="0" presId="urn:microsoft.com/office/officeart/2005/8/layout/vList5"/>
    <dgm:cxn modelId="{1CA77E1A-106D-4D2E-852B-ACCDC8683B6C}" type="presParOf" srcId="{570F467A-79E1-463D-99DA-E9C89BBFEAE8}" destId="{55786FBD-EF65-4063-BC2B-67402DEAC672}" srcOrd="5" destOrd="0" presId="urn:microsoft.com/office/officeart/2005/8/layout/vList5"/>
    <dgm:cxn modelId="{2353017B-FDEB-412D-BA8E-C4EC8F468F94}" type="presParOf" srcId="{570F467A-79E1-463D-99DA-E9C89BBFEAE8}" destId="{DA52391E-131F-4E93-8738-3080B9A0255F}" srcOrd="6" destOrd="0" presId="urn:microsoft.com/office/officeart/2005/8/layout/vList5"/>
    <dgm:cxn modelId="{D4259B2D-7DC8-487E-B63E-80CC7F725DB7}" type="presParOf" srcId="{DA52391E-131F-4E93-8738-3080B9A0255F}" destId="{5BF238D4-47CD-4858-8003-CEA3023F39BA}" srcOrd="0" destOrd="0" presId="urn:microsoft.com/office/officeart/2005/8/layout/vList5"/>
    <dgm:cxn modelId="{A98CC396-79C6-456E-AEE1-25FEB391AD83}" type="presParOf" srcId="{DA52391E-131F-4E93-8738-3080B9A0255F}" destId="{7E31EBF7-FA23-4BBC-A7BA-FA2A295D03FD}" srcOrd="1" destOrd="0" presId="urn:microsoft.com/office/officeart/2005/8/layout/vList5"/>
    <dgm:cxn modelId="{92DC6CCC-8B06-42AB-99E3-C7072D102C41}" type="presParOf" srcId="{570F467A-79E1-463D-99DA-E9C89BBFEAE8}" destId="{7B5A4A1C-9C7C-4777-AE25-99AFE39A304A}" srcOrd="7" destOrd="0" presId="urn:microsoft.com/office/officeart/2005/8/layout/vList5"/>
    <dgm:cxn modelId="{11B78F8C-12E0-40BE-92AF-41B66D993189}" type="presParOf" srcId="{570F467A-79E1-463D-99DA-E9C89BBFEAE8}" destId="{74614745-3898-486E-B440-95BDDDBC3F90}" srcOrd="8" destOrd="0" presId="urn:microsoft.com/office/officeart/2005/8/layout/vList5"/>
    <dgm:cxn modelId="{17EC9F5D-C7A7-4FCA-A8B0-AB2454B25A30}" type="presParOf" srcId="{74614745-3898-486E-B440-95BDDDBC3F90}" destId="{05001FBF-9256-4330-A620-D02C7DC61D37}" srcOrd="0" destOrd="0" presId="urn:microsoft.com/office/officeart/2005/8/layout/vList5"/>
    <dgm:cxn modelId="{00D40284-02EB-4606-8AA9-925C10852962}" type="presParOf" srcId="{74614745-3898-486E-B440-95BDDDBC3F90}" destId="{0C24BAF3-4408-4874-91EE-3CC85F32EBFE}" srcOrd="1" destOrd="0" presId="urn:microsoft.com/office/officeart/2005/8/layout/vList5"/>
    <dgm:cxn modelId="{50DCBDBA-931B-4A06-B032-E6C4319175AF}" type="presParOf" srcId="{570F467A-79E1-463D-99DA-E9C89BBFEAE8}" destId="{D85E48EE-0080-4160-B8A6-69BF86A80AAA}" srcOrd="9" destOrd="0" presId="urn:microsoft.com/office/officeart/2005/8/layout/vList5"/>
    <dgm:cxn modelId="{88F8EB1F-C610-486A-9F5D-2EA50F28245A}" type="presParOf" srcId="{570F467A-79E1-463D-99DA-E9C89BBFEAE8}" destId="{4662AE9A-6ED4-4FE0-A07A-7A711E5E406A}" srcOrd="10" destOrd="0" presId="urn:microsoft.com/office/officeart/2005/8/layout/vList5"/>
    <dgm:cxn modelId="{D2DDFBAF-4EB2-4B9D-B1C4-CCF89DA60702}" type="presParOf" srcId="{4662AE9A-6ED4-4FE0-A07A-7A711E5E406A}" destId="{679D9BB7-6D7E-45F8-9CEC-8ED0C7295E8C}" srcOrd="0" destOrd="0" presId="urn:microsoft.com/office/officeart/2005/8/layout/vList5"/>
    <dgm:cxn modelId="{07A5EDFE-42FC-41EA-9376-DA0BDB68E3A1}" type="presParOf" srcId="{4662AE9A-6ED4-4FE0-A07A-7A711E5E406A}" destId="{B3EAB410-6FF2-4E50-9FB9-737CA5BF93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70540F-F81B-4373-A887-BDC2F11C100C}" type="doc">
      <dgm:prSet loTypeId="urn:microsoft.com/office/officeart/2005/8/layout/hChevron3" loCatId="process" qsTypeId="urn:microsoft.com/office/officeart/2005/8/quickstyle/simple1" qsCatId="simple" csTypeId="urn:microsoft.com/office/officeart/2005/8/colors/accent1_5" csCatId="accent1" phldr="1"/>
      <dgm:spPr/>
    </dgm:pt>
    <dgm:pt modelId="{BE92230B-173D-412F-ACBB-C500A3A046DD}">
      <dgm:prSet phldrT="[Texto]"/>
      <dgm:spPr/>
      <dgm:t>
        <a:bodyPr/>
        <a:lstStyle/>
        <a:p>
          <a:r>
            <a:rPr lang="es-ES" dirty="0" smtClean="0"/>
            <a:t>2012</a:t>
          </a:r>
          <a:endParaRPr lang="es-ES" dirty="0"/>
        </a:p>
      </dgm:t>
    </dgm:pt>
    <dgm:pt modelId="{982A5D6F-BB60-4FE8-BED4-F655F39DBDD1}" type="parTrans" cxnId="{FB93A425-432F-4B6A-A0D3-ACCB08F2E75D}">
      <dgm:prSet/>
      <dgm:spPr/>
      <dgm:t>
        <a:bodyPr/>
        <a:lstStyle/>
        <a:p>
          <a:endParaRPr lang="es-ES"/>
        </a:p>
      </dgm:t>
    </dgm:pt>
    <dgm:pt modelId="{4AE76F05-4D5B-43DE-ABC9-5296A998C87A}" type="sibTrans" cxnId="{FB93A425-432F-4B6A-A0D3-ACCB08F2E75D}">
      <dgm:prSet/>
      <dgm:spPr/>
      <dgm:t>
        <a:bodyPr/>
        <a:lstStyle/>
        <a:p>
          <a:endParaRPr lang="es-ES"/>
        </a:p>
      </dgm:t>
    </dgm:pt>
    <dgm:pt modelId="{7FF0BDAF-49BC-4A2A-8AC2-7D03F4E94088}">
      <dgm:prSet phldrT="[Texto]"/>
      <dgm:spPr/>
      <dgm:t>
        <a:bodyPr/>
        <a:lstStyle/>
        <a:p>
          <a:r>
            <a:rPr lang="es-ES" dirty="0" smtClean="0"/>
            <a:t>2013</a:t>
          </a:r>
          <a:endParaRPr lang="es-ES" dirty="0"/>
        </a:p>
      </dgm:t>
    </dgm:pt>
    <dgm:pt modelId="{45FCBB75-9F9E-4130-8139-466902B4834E}" type="parTrans" cxnId="{B707A776-99BE-427E-8081-08DD8ADD604F}">
      <dgm:prSet/>
      <dgm:spPr/>
      <dgm:t>
        <a:bodyPr/>
        <a:lstStyle/>
        <a:p>
          <a:endParaRPr lang="es-ES"/>
        </a:p>
      </dgm:t>
    </dgm:pt>
    <dgm:pt modelId="{6742FAA5-D91E-4A75-BF55-967776BA79F1}" type="sibTrans" cxnId="{B707A776-99BE-427E-8081-08DD8ADD604F}">
      <dgm:prSet/>
      <dgm:spPr/>
      <dgm:t>
        <a:bodyPr/>
        <a:lstStyle/>
        <a:p>
          <a:endParaRPr lang="es-ES"/>
        </a:p>
      </dgm:t>
    </dgm:pt>
    <dgm:pt modelId="{17CE8799-A1BA-482B-87DE-40D098C43A78}">
      <dgm:prSet phldrT="[Texto]"/>
      <dgm:spPr/>
      <dgm:t>
        <a:bodyPr/>
        <a:lstStyle/>
        <a:p>
          <a:r>
            <a:rPr lang="es-ES" dirty="0" smtClean="0"/>
            <a:t>2014</a:t>
          </a:r>
          <a:endParaRPr lang="es-ES" dirty="0"/>
        </a:p>
      </dgm:t>
    </dgm:pt>
    <dgm:pt modelId="{EFF4D6CE-402B-47E1-9FD6-B6618830C95F}" type="parTrans" cxnId="{FAB98780-D31E-45DC-846E-197DC4F82C5E}">
      <dgm:prSet/>
      <dgm:spPr/>
      <dgm:t>
        <a:bodyPr/>
        <a:lstStyle/>
        <a:p>
          <a:endParaRPr lang="es-ES"/>
        </a:p>
      </dgm:t>
    </dgm:pt>
    <dgm:pt modelId="{2ADC6205-0378-4257-B2CD-5C9FF2E021D7}" type="sibTrans" cxnId="{FAB98780-D31E-45DC-846E-197DC4F82C5E}">
      <dgm:prSet/>
      <dgm:spPr/>
      <dgm:t>
        <a:bodyPr/>
        <a:lstStyle/>
        <a:p>
          <a:endParaRPr lang="es-ES"/>
        </a:p>
      </dgm:t>
    </dgm:pt>
    <dgm:pt modelId="{C6E28FE0-6E0B-4FC0-932B-1D20000CCDB9}">
      <dgm:prSet phldrT="[Texto]"/>
      <dgm:spPr/>
      <dgm:t>
        <a:bodyPr/>
        <a:lstStyle/>
        <a:p>
          <a:r>
            <a:rPr lang="es-ES" dirty="0" smtClean="0"/>
            <a:t>2015</a:t>
          </a:r>
          <a:endParaRPr lang="es-ES" dirty="0"/>
        </a:p>
      </dgm:t>
    </dgm:pt>
    <dgm:pt modelId="{7B7D18B2-9337-442D-A031-6CE97A72F82D}" type="parTrans" cxnId="{D200C97A-D5EF-494D-8328-DFB0BB51DE53}">
      <dgm:prSet/>
      <dgm:spPr/>
      <dgm:t>
        <a:bodyPr/>
        <a:lstStyle/>
        <a:p>
          <a:endParaRPr lang="es-ES"/>
        </a:p>
      </dgm:t>
    </dgm:pt>
    <dgm:pt modelId="{2A63A50B-D9F2-4F50-97E1-106AC3C449CC}" type="sibTrans" cxnId="{D200C97A-D5EF-494D-8328-DFB0BB51DE53}">
      <dgm:prSet/>
      <dgm:spPr/>
      <dgm:t>
        <a:bodyPr/>
        <a:lstStyle/>
        <a:p>
          <a:endParaRPr lang="es-ES"/>
        </a:p>
      </dgm:t>
    </dgm:pt>
    <dgm:pt modelId="{3235A4F1-06E3-43C0-93F0-EFC6B6CA2EB6}">
      <dgm:prSet phldrT="[Texto]"/>
      <dgm:spPr/>
      <dgm:t>
        <a:bodyPr/>
        <a:lstStyle/>
        <a:p>
          <a:r>
            <a:rPr lang="es-ES" dirty="0" smtClean="0"/>
            <a:t>2016</a:t>
          </a:r>
          <a:endParaRPr lang="es-ES" dirty="0"/>
        </a:p>
      </dgm:t>
    </dgm:pt>
    <dgm:pt modelId="{6D4588B0-000A-47A5-89A3-9D0470BA83D5}" type="parTrans" cxnId="{74403374-FAE5-45C5-950F-A1B238715887}">
      <dgm:prSet/>
      <dgm:spPr/>
      <dgm:t>
        <a:bodyPr/>
        <a:lstStyle/>
        <a:p>
          <a:endParaRPr lang="es-ES"/>
        </a:p>
      </dgm:t>
    </dgm:pt>
    <dgm:pt modelId="{686DC58F-E63E-4BA8-B214-BA0EE30C3E00}" type="sibTrans" cxnId="{74403374-FAE5-45C5-950F-A1B238715887}">
      <dgm:prSet/>
      <dgm:spPr/>
      <dgm:t>
        <a:bodyPr/>
        <a:lstStyle/>
        <a:p>
          <a:endParaRPr lang="es-ES"/>
        </a:p>
      </dgm:t>
    </dgm:pt>
    <dgm:pt modelId="{A12AC5C4-8CD0-4250-A44A-6A6C9E72FAEF}">
      <dgm:prSet phldrT="[Texto]"/>
      <dgm:spPr/>
      <dgm:t>
        <a:bodyPr/>
        <a:lstStyle/>
        <a:p>
          <a:r>
            <a:rPr lang="es-ES" dirty="0" smtClean="0"/>
            <a:t>2017</a:t>
          </a:r>
          <a:endParaRPr lang="es-ES" dirty="0"/>
        </a:p>
      </dgm:t>
    </dgm:pt>
    <dgm:pt modelId="{E29AA86F-A48B-48ED-9057-99113F400466}" type="parTrans" cxnId="{76C44C99-56FD-48DD-B938-7DF56422DEF4}">
      <dgm:prSet/>
      <dgm:spPr/>
      <dgm:t>
        <a:bodyPr/>
        <a:lstStyle/>
        <a:p>
          <a:endParaRPr lang="es-ES"/>
        </a:p>
      </dgm:t>
    </dgm:pt>
    <dgm:pt modelId="{A624AC8F-AF77-4F14-BFCA-2B78D52A710C}" type="sibTrans" cxnId="{76C44C99-56FD-48DD-B938-7DF56422DEF4}">
      <dgm:prSet/>
      <dgm:spPr/>
      <dgm:t>
        <a:bodyPr/>
        <a:lstStyle/>
        <a:p>
          <a:endParaRPr lang="es-ES"/>
        </a:p>
      </dgm:t>
    </dgm:pt>
    <dgm:pt modelId="{97811DC9-77DF-4D82-83F0-B55902A5740C}">
      <dgm:prSet phldrT="[Texto]"/>
      <dgm:spPr/>
      <dgm:t>
        <a:bodyPr/>
        <a:lstStyle/>
        <a:p>
          <a:r>
            <a:rPr lang="es-ES" dirty="0" smtClean="0"/>
            <a:t>2018</a:t>
          </a:r>
          <a:endParaRPr lang="es-ES" dirty="0"/>
        </a:p>
      </dgm:t>
    </dgm:pt>
    <dgm:pt modelId="{E23ACE36-825A-4DC5-A80D-AFBD6A549390}" type="parTrans" cxnId="{718B6820-36BC-4FC0-B975-B37EC5E1C3D9}">
      <dgm:prSet/>
      <dgm:spPr/>
      <dgm:t>
        <a:bodyPr/>
        <a:lstStyle/>
        <a:p>
          <a:endParaRPr lang="es-ES"/>
        </a:p>
      </dgm:t>
    </dgm:pt>
    <dgm:pt modelId="{4FBA4A12-2920-4BE4-B127-25C125EEC607}" type="sibTrans" cxnId="{718B6820-36BC-4FC0-B975-B37EC5E1C3D9}">
      <dgm:prSet/>
      <dgm:spPr/>
      <dgm:t>
        <a:bodyPr/>
        <a:lstStyle/>
        <a:p>
          <a:endParaRPr lang="es-ES"/>
        </a:p>
      </dgm:t>
    </dgm:pt>
    <dgm:pt modelId="{19364F20-6632-4DC9-9446-1624B968FC41}">
      <dgm:prSet phldrT="[Texto]"/>
      <dgm:spPr/>
      <dgm:t>
        <a:bodyPr/>
        <a:lstStyle/>
        <a:p>
          <a:r>
            <a:rPr lang="es-ES" dirty="0" smtClean="0"/>
            <a:t>2019</a:t>
          </a:r>
          <a:endParaRPr lang="es-ES" dirty="0"/>
        </a:p>
      </dgm:t>
    </dgm:pt>
    <dgm:pt modelId="{C32D29D8-337B-4553-BB67-54CC16AC4A97}" type="parTrans" cxnId="{5D5D6DCA-C36A-4ADD-923B-2FC6B7AE2EBC}">
      <dgm:prSet/>
      <dgm:spPr/>
      <dgm:t>
        <a:bodyPr/>
        <a:lstStyle/>
        <a:p>
          <a:endParaRPr lang="es-ES"/>
        </a:p>
      </dgm:t>
    </dgm:pt>
    <dgm:pt modelId="{A26E3A81-1480-4DE1-BA2B-01373FAC977C}" type="sibTrans" cxnId="{5D5D6DCA-C36A-4ADD-923B-2FC6B7AE2EBC}">
      <dgm:prSet/>
      <dgm:spPr/>
      <dgm:t>
        <a:bodyPr/>
        <a:lstStyle/>
        <a:p>
          <a:endParaRPr lang="es-ES"/>
        </a:p>
      </dgm:t>
    </dgm:pt>
    <dgm:pt modelId="{222681F2-B9D7-4682-85E7-3B32EFA2DFF4}" type="pres">
      <dgm:prSet presAssocID="{BE70540F-F81B-4373-A887-BDC2F11C100C}" presName="Name0" presStyleCnt="0">
        <dgm:presLayoutVars>
          <dgm:dir/>
          <dgm:resizeHandles val="exact"/>
        </dgm:presLayoutVars>
      </dgm:prSet>
      <dgm:spPr/>
    </dgm:pt>
    <dgm:pt modelId="{6C1B4BB3-CA50-406B-841B-E49F13F18729}" type="pres">
      <dgm:prSet presAssocID="{BE92230B-173D-412F-ACBB-C500A3A046DD}" presName="parTxOnly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B23712-1042-4C77-90E0-51EA4E58DBA6}" type="pres">
      <dgm:prSet presAssocID="{4AE76F05-4D5B-43DE-ABC9-5296A998C87A}" presName="parSpace" presStyleCnt="0"/>
      <dgm:spPr/>
    </dgm:pt>
    <dgm:pt modelId="{BCD7C93F-38B9-4181-8D78-931604EA3DB1}" type="pres">
      <dgm:prSet presAssocID="{7FF0BDAF-49BC-4A2A-8AC2-7D03F4E94088}" presName="parTxOnly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9C279D-9279-4267-87A2-B01979270D69}" type="pres">
      <dgm:prSet presAssocID="{6742FAA5-D91E-4A75-BF55-967776BA79F1}" presName="parSpace" presStyleCnt="0"/>
      <dgm:spPr/>
    </dgm:pt>
    <dgm:pt modelId="{09EB2A0A-7086-499E-89A4-8E2643FEAE60}" type="pres">
      <dgm:prSet presAssocID="{17CE8799-A1BA-482B-87DE-40D098C43A78}" presName="parTxOnly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05A41C-22E4-485D-BB9F-AC93B024F5FE}" type="pres">
      <dgm:prSet presAssocID="{2ADC6205-0378-4257-B2CD-5C9FF2E021D7}" presName="parSpace" presStyleCnt="0"/>
      <dgm:spPr/>
    </dgm:pt>
    <dgm:pt modelId="{75B6C410-D367-43AA-991E-951823439B09}" type="pres">
      <dgm:prSet presAssocID="{C6E28FE0-6E0B-4FC0-932B-1D20000CCDB9}" presName="parTxOnly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6F72B1-1844-459B-BD9A-B8B8119B48B5}" type="pres">
      <dgm:prSet presAssocID="{2A63A50B-D9F2-4F50-97E1-106AC3C449CC}" presName="parSpace" presStyleCnt="0"/>
      <dgm:spPr/>
    </dgm:pt>
    <dgm:pt modelId="{A66C7280-7C75-424A-9DB7-FF16E0883F70}" type="pres">
      <dgm:prSet presAssocID="{3235A4F1-06E3-43C0-93F0-EFC6B6CA2EB6}" presName="parTxOnly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C34618-1B84-4D6F-B9BB-165978DF86CD}" type="pres">
      <dgm:prSet presAssocID="{686DC58F-E63E-4BA8-B214-BA0EE30C3E00}" presName="parSpace" presStyleCnt="0"/>
      <dgm:spPr/>
    </dgm:pt>
    <dgm:pt modelId="{C0E10316-3FFC-4974-B7B9-E60763424E4A}" type="pres">
      <dgm:prSet presAssocID="{A12AC5C4-8CD0-4250-A44A-6A6C9E72FAEF}" presName="parTxOnly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DFB9FF-EE33-4809-B493-30AE03510D64}" type="pres">
      <dgm:prSet presAssocID="{A624AC8F-AF77-4F14-BFCA-2B78D52A710C}" presName="parSpace" presStyleCnt="0"/>
      <dgm:spPr/>
    </dgm:pt>
    <dgm:pt modelId="{EE39042E-30D4-48A7-85D2-5145F51A4B44}" type="pres">
      <dgm:prSet presAssocID="{97811DC9-77DF-4D82-83F0-B55902A5740C}" presName="parTxOnly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424508-0CDA-4367-9944-EA31E6463536}" type="pres">
      <dgm:prSet presAssocID="{4FBA4A12-2920-4BE4-B127-25C125EEC607}" presName="parSpace" presStyleCnt="0"/>
      <dgm:spPr/>
    </dgm:pt>
    <dgm:pt modelId="{813E830A-BFF8-4085-850F-497D9DB339E7}" type="pres">
      <dgm:prSet presAssocID="{19364F20-6632-4DC9-9446-1624B968FC41}" presName="parTxOnly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874D21-8FCD-4EEF-8370-F48A9BC19BDF}" type="presOf" srcId="{C6E28FE0-6E0B-4FC0-932B-1D20000CCDB9}" destId="{75B6C410-D367-43AA-991E-951823439B09}" srcOrd="0" destOrd="0" presId="urn:microsoft.com/office/officeart/2005/8/layout/hChevron3"/>
    <dgm:cxn modelId="{6690B12C-F7EC-43A1-B444-F090DB39EF21}" type="presOf" srcId="{97811DC9-77DF-4D82-83F0-B55902A5740C}" destId="{EE39042E-30D4-48A7-85D2-5145F51A4B44}" srcOrd="0" destOrd="0" presId="urn:microsoft.com/office/officeart/2005/8/layout/hChevron3"/>
    <dgm:cxn modelId="{FB93A425-432F-4B6A-A0D3-ACCB08F2E75D}" srcId="{BE70540F-F81B-4373-A887-BDC2F11C100C}" destId="{BE92230B-173D-412F-ACBB-C500A3A046DD}" srcOrd="0" destOrd="0" parTransId="{982A5D6F-BB60-4FE8-BED4-F655F39DBDD1}" sibTransId="{4AE76F05-4D5B-43DE-ABC9-5296A998C87A}"/>
    <dgm:cxn modelId="{2E2EDD4F-6481-4DE3-9E55-440668AF007A}" type="presOf" srcId="{19364F20-6632-4DC9-9446-1624B968FC41}" destId="{813E830A-BFF8-4085-850F-497D9DB339E7}" srcOrd="0" destOrd="0" presId="urn:microsoft.com/office/officeart/2005/8/layout/hChevron3"/>
    <dgm:cxn modelId="{35A5DC82-3D7C-4249-923A-DC50C6D0649B}" type="presOf" srcId="{17CE8799-A1BA-482B-87DE-40D098C43A78}" destId="{09EB2A0A-7086-499E-89A4-8E2643FEAE60}" srcOrd="0" destOrd="0" presId="urn:microsoft.com/office/officeart/2005/8/layout/hChevron3"/>
    <dgm:cxn modelId="{76C44C99-56FD-48DD-B938-7DF56422DEF4}" srcId="{BE70540F-F81B-4373-A887-BDC2F11C100C}" destId="{A12AC5C4-8CD0-4250-A44A-6A6C9E72FAEF}" srcOrd="5" destOrd="0" parTransId="{E29AA86F-A48B-48ED-9057-99113F400466}" sibTransId="{A624AC8F-AF77-4F14-BFCA-2B78D52A710C}"/>
    <dgm:cxn modelId="{FAB98780-D31E-45DC-846E-197DC4F82C5E}" srcId="{BE70540F-F81B-4373-A887-BDC2F11C100C}" destId="{17CE8799-A1BA-482B-87DE-40D098C43A78}" srcOrd="2" destOrd="0" parTransId="{EFF4D6CE-402B-47E1-9FD6-B6618830C95F}" sibTransId="{2ADC6205-0378-4257-B2CD-5C9FF2E021D7}"/>
    <dgm:cxn modelId="{D200C97A-D5EF-494D-8328-DFB0BB51DE53}" srcId="{BE70540F-F81B-4373-A887-BDC2F11C100C}" destId="{C6E28FE0-6E0B-4FC0-932B-1D20000CCDB9}" srcOrd="3" destOrd="0" parTransId="{7B7D18B2-9337-442D-A031-6CE97A72F82D}" sibTransId="{2A63A50B-D9F2-4F50-97E1-106AC3C449CC}"/>
    <dgm:cxn modelId="{28C68721-4E46-4B6F-B63F-068E86ABC0DC}" type="presOf" srcId="{BE70540F-F81B-4373-A887-BDC2F11C100C}" destId="{222681F2-B9D7-4682-85E7-3B32EFA2DFF4}" srcOrd="0" destOrd="0" presId="urn:microsoft.com/office/officeart/2005/8/layout/hChevron3"/>
    <dgm:cxn modelId="{1A19E06B-FE0D-427C-9E2E-FE69E9B48BDE}" type="presOf" srcId="{BE92230B-173D-412F-ACBB-C500A3A046DD}" destId="{6C1B4BB3-CA50-406B-841B-E49F13F18729}" srcOrd="0" destOrd="0" presId="urn:microsoft.com/office/officeart/2005/8/layout/hChevron3"/>
    <dgm:cxn modelId="{510A8FBC-9F03-42BE-9A44-8417F823F4F0}" type="presOf" srcId="{7FF0BDAF-49BC-4A2A-8AC2-7D03F4E94088}" destId="{BCD7C93F-38B9-4181-8D78-931604EA3DB1}" srcOrd="0" destOrd="0" presId="urn:microsoft.com/office/officeart/2005/8/layout/hChevron3"/>
    <dgm:cxn modelId="{B707A776-99BE-427E-8081-08DD8ADD604F}" srcId="{BE70540F-F81B-4373-A887-BDC2F11C100C}" destId="{7FF0BDAF-49BC-4A2A-8AC2-7D03F4E94088}" srcOrd="1" destOrd="0" parTransId="{45FCBB75-9F9E-4130-8139-466902B4834E}" sibTransId="{6742FAA5-D91E-4A75-BF55-967776BA79F1}"/>
    <dgm:cxn modelId="{06DA27E6-F649-4CDA-94CA-959DCB3A7507}" type="presOf" srcId="{A12AC5C4-8CD0-4250-A44A-6A6C9E72FAEF}" destId="{C0E10316-3FFC-4974-B7B9-E60763424E4A}" srcOrd="0" destOrd="0" presId="urn:microsoft.com/office/officeart/2005/8/layout/hChevron3"/>
    <dgm:cxn modelId="{74403374-FAE5-45C5-950F-A1B238715887}" srcId="{BE70540F-F81B-4373-A887-BDC2F11C100C}" destId="{3235A4F1-06E3-43C0-93F0-EFC6B6CA2EB6}" srcOrd="4" destOrd="0" parTransId="{6D4588B0-000A-47A5-89A3-9D0470BA83D5}" sibTransId="{686DC58F-E63E-4BA8-B214-BA0EE30C3E00}"/>
    <dgm:cxn modelId="{C8595397-4D4A-481F-8CE2-B1B92DB2D931}" type="presOf" srcId="{3235A4F1-06E3-43C0-93F0-EFC6B6CA2EB6}" destId="{A66C7280-7C75-424A-9DB7-FF16E0883F70}" srcOrd="0" destOrd="0" presId="urn:microsoft.com/office/officeart/2005/8/layout/hChevron3"/>
    <dgm:cxn modelId="{718B6820-36BC-4FC0-B975-B37EC5E1C3D9}" srcId="{BE70540F-F81B-4373-A887-BDC2F11C100C}" destId="{97811DC9-77DF-4D82-83F0-B55902A5740C}" srcOrd="6" destOrd="0" parTransId="{E23ACE36-825A-4DC5-A80D-AFBD6A549390}" sibTransId="{4FBA4A12-2920-4BE4-B127-25C125EEC607}"/>
    <dgm:cxn modelId="{5D5D6DCA-C36A-4ADD-923B-2FC6B7AE2EBC}" srcId="{BE70540F-F81B-4373-A887-BDC2F11C100C}" destId="{19364F20-6632-4DC9-9446-1624B968FC41}" srcOrd="7" destOrd="0" parTransId="{C32D29D8-337B-4553-BB67-54CC16AC4A97}" sibTransId="{A26E3A81-1480-4DE1-BA2B-01373FAC977C}"/>
    <dgm:cxn modelId="{6FBA4242-7FFD-423A-81F2-3E63E574FDB2}" type="presParOf" srcId="{222681F2-B9D7-4682-85E7-3B32EFA2DFF4}" destId="{6C1B4BB3-CA50-406B-841B-E49F13F18729}" srcOrd="0" destOrd="0" presId="urn:microsoft.com/office/officeart/2005/8/layout/hChevron3"/>
    <dgm:cxn modelId="{043FC955-7CF1-41A2-BE70-F3BA7F540202}" type="presParOf" srcId="{222681F2-B9D7-4682-85E7-3B32EFA2DFF4}" destId="{A7B23712-1042-4C77-90E0-51EA4E58DBA6}" srcOrd="1" destOrd="0" presId="urn:microsoft.com/office/officeart/2005/8/layout/hChevron3"/>
    <dgm:cxn modelId="{8408B6FF-3593-422A-8A18-911C55A6DDF5}" type="presParOf" srcId="{222681F2-B9D7-4682-85E7-3B32EFA2DFF4}" destId="{BCD7C93F-38B9-4181-8D78-931604EA3DB1}" srcOrd="2" destOrd="0" presId="urn:microsoft.com/office/officeart/2005/8/layout/hChevron3"/>
    <dgm:cxn modelId="{85DB1E03-3935-44BF-A46A-F511ABAB2D43}" type="presParOf" srcId="{222681F2-B9D7-4682-85E7-3B32EFA2DFF4}" destId="{A69C279D-9279-4267-87A2-B01979270D69}" srcOrd="3" destOrd="0" presId="urn:microsoft.com/office/officeart/2005/8/layout/hChevron3"/>
    <dgm:cxn modelId="{DE07E89C-F071-46E4-9668-0A28584E9BB4}" type="presParOf" srcId="{222681F2-B9D7-4682-85E7-3B32EFA2DFF4}" destId="{09EB2A0A-7086-499E-89A4-8E2643FEAE60}" srcOrd="4" destOrd="0" presId="urn:microsoft.com/office/officeart/2005/8/layout/hChevron3"/>
    <dgm:cxn modelId="{6D402F1F-C6FF-4A12-8B34-26329DC8A76D}" type="presParOf" srcId="{222681F2-B9D7-4682-85E7-3B32EFA2DFF4}" destId="{D005A41C-22E4-485D-BB9F-AC93B024F5FE}" srcOrd="5" destOrd="0" presId="urn:microsoft.com/office/officeart/2005/8/layout/hChevron3"/>
    <dgm:cxn modelId="{0813677F-4629-4FDA-AB5B-CB7270C5FD97}" type="presParOf" srcId="{222681F2-B9D7-4682-85E7-3B32EFA2DFF4}" destId="{75B6C410-D367-43AA-991E-951823439B09}" srcOrd="6" destOrd="0" presId="urn:microsoft.com/office/officeart/2005/8/layout/hChevron3"/>
    <dgm:cxn modelId="{2F135223-3DD4-4B32-8B40-BC8A10E46407}" type="presParOf" srcId="{222681F2-B9D7-4682-85E7-3B32EFA2DFF4}" destId="{876F72B1-1844-459B-BD9A-B8B8119B48B5}" srcOrd="7" destOrd="0" presId="urn:microsoft.com/office/officeart/2005/8/layout/hChevron3"/>
    <dgm:cxn modelId="{EAACD833-C6F5-4A54-825D-D7C9A6D64519}" type="presParOf" srcId="{222681F2-B9D7-4682-85E7-3B32EFA2DFF4}" destId="{A66C7280-7C75-424A-9DB7-FF16E0883F70}" srcOrd="8" destOrd="0" presId="urn:microsoft.com/office/officeart/2005/8/layout/hChevron3"/>
    <dgm:cxn modelId="{A411A2A5-7912-4645-AADE-851F7ADDA5AD}" type="presParOf" srcId="{222681F2-B9D7-4682-85E7-3B32EFA2DFF4}" destId="{F4C34618-1B84-4D6F-B9BB-165978DF86CD}" srcOrd="9" destOrd="0" presId="urn:microsoft.com/office/officeart/2005/8/layout/hChevron3"/>
    <dgm:cxn modelId="{41675EC2-65C0-4CA8-B309-059CE0B140B5}" type="presParOf" srcId="{222681F2-B9D7-4682-85E7-3B32EFA2DFF4}" destId="{C0E10316-3FFC-4974-B7B9-E60763424E4A}" srcOrd="10" destOrd="0" presId="urn:microsoft.com/office/officeart/2005/8/layout/hChevron3"/>
    <dgm:cxn modelId="{FB285204-33CE-4A99-9CFE-6B7A956B98F7}" type="presParOf" srcId="{222681F2-B9D7-4682-85E7-3B32EFA2DFF4}" destId="{10DFB9FF-EE33-4809-B493-30AE03510D64}" srcOrd="11" destOrd="0" presId="urn:microsoft.com/office/officeart/2005/8/layout/hChevron3"/>
    <dgm:cxn modelId="{88E81147-FD13-4513-B4B2-392A55A18F33}" type="presParOf" srcId="{222681F2-B9D7-4682-85E7-3B32EFA2DFF4}" destId="{EE39042E-30D4-48A7-85D2-5145F51A4B44}" srcOrd="12" destOrd="0" presId="urn:microsoft.com/office/officeart/2005/8/layout/hChevron3"/>
    <dgm:cxn modelId="{D1483CAC-D033-4E58-A74C-F7F3217421C6}" type="presParOf" srcId="{222681F2-B9D7-4682-85E7-3B32EFA2DFF4}" destId="{8E424508-0CDA-4367-9944-EA31E6463536}" srcOrd="13" destOrd="0" presId="urn:microsoft.com/office/officeart/2005/8/layout/hChevron3"/>
    <dgm:cxn modelId="{6EF1174C-4D96-4B20-A3C2-B95A044AD10E}" type="presParOf" srcId="{222681F2-B9D7-4682-85E7-3B32EFA2DFF4}" destId="{813E830A-BFF8-4085-850F-497D9DB339E7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2E5F0-801F-4DA5-B791-3E6853BB06B5}">
      <dsp:nvSpPr>
        <dsp:cNvPr id="0" name=""/>
        <dsp:cNvSpPr/>
      </dsp:nvSpPr>
      <dsp:spPr>
        <a:xfrm>
          <a:off x="162828" y="516894"/>
          <a:ext cx="1967298" cy="786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/>
            <a:t>Materials</a:t>
          </a:r>
          <a:endParaRPr lang="es-ES" sz="2000" kern="1200" dirty="0"/>
        </a:p>
      </dsp:txBody>
      <dsp:txXfrm>
        <a:off x="556288" y="516894"/>
        <a:ext cx="1180379" cy="786919"/>
      </dsp:txXfrm>
    </dsp:sp>
    <dsp:sp modelId="{81043F89-B388-4CC5-BB2C-0DD5C7C9C795}">
      <dsp:nvSpPr>
        <dsp:cNvPr id="0" name=""/>
        <dsp:cNvSpPr/>
      </dsp:nvSpPr>
      <dsp:spPr>
        <a:xfrm>
          <a:off x="1933397" y="516894"/>
          <a:ext cx="1967298" cy="786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/>
            <a:t>Properties</a:t>
          </a:r>
          <a:endParaRPr lang="es-ES" sz="2000" kern="1200" dirty="0"/>
        </a:p>
      </dsp:txBody>
      <dsp:txXfrm>
        <a:off x="2326857" y="516894"/>
        <a:ext cx="1180379" cy="786919"/>
      </dsp:txXfrm>
    </dsp:sp>
    <dsp:sp modelId="{1BD17742-829E-4181-8C1E-AFE3CA5E6340}">
      <dsp:nvSpPr>
        <dsp:cNvPr id="0" name=""/>
        <dsp:cNvSpPr/>
      </dsp:nvSpPr>
      <dsp:spPr>
        <a:xfrm>
          <a:off x="3542751" y="516894"/>
          <a:ext cx="1967298" cy="786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/>
            <a:t>Devices</a:t>
          </a:r>
          <a:endParaRPr lang="es-ES" sz="2400" kern="1200" dirty="0"/>
        </a:p>
      </dsp:txBody>
      <dsp:txXfrm>
        <a:off x="3936211" y="516894"/>
        <a:ext cx="1180379" cy="786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2E579-80C8-4B57-9A51-FA873EAAD429}">
      <dsp:nvSpPr>
        <dsp:cNvPr id="0" name=""/>
        <dsp:cNvSpPr/>
      </dsp:nvSpPr>
      <dsp:spPr>
        <a:xfrm>
          <a:off x="4973941" y="3835649"/>
          <a:ext cx="3637173" cy="1805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err="1"/>
            <a:t>Nanoparticles</a:t>
          </a:r>
          <a:r>
            <a:rPr lang="es-ES" sz="1600" b="1" kern="1200" dirty="0"/>
            <a:t> </a:t>
          </a:r>
          <a:r>
            <a:rPr lang="es-ES" sz="1600" b="1" kern="1200" dirty="0" err="1"/>
            <a:t>for</a:t>
          </a:r>
          <a:r>
            <a:rPr lang="es-ES" sz="1600" b="1" kern="1200" dirty="0"/>
            <a:t> metal </a:t>
          </a:r>
          <a:r>
            <a:rPr lang="es-ES" sz="1600" b="1" kern="1200" dirty="0" err="1"/>
            <a:t>sequestration</a:t>
          </a:r>
          <a:endParaRPr lang="es-E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/>
            <a:t>Sensor </a:t>
          </a:r>
          <a:r>
            <a:rPr lang="es-ES" sz="1600" b="1" kern="1200" dirty="0" err="1"/>
            <a:t>for</a:t>
          </a:r>
          <a:r>
            <a:rPr lang="es-ES" sz="1600" b="1" kern="1200" dirty="0"/>
            <a:t> heavy </a:t>
          </a:r>
          <a:r>
            <a:rPr lang="es-ES" sz="1600" b="1" kern="1200" dirty="0" err="1"/>
            <a:t>metals</a:t>
          </a:r>
          <a:endParaRPr lang="es-E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err="1"/>
            <a:t>Catalysis</a:t>
          </a:r>
          <a:endParaRPr lang="es-ES" sz="1600" b="1" kern="1200" dirty="0"/>
        </a:p>
      </dsp:txBody>
      <dsp:txXfrm>
        <a:off x="6104743" y="4326552"/>
        <a:ext cx="2466721" cy="1274458"/>
      </dsp:txXfrm>
    </dsp:sp>
    <dsp:sp modelId="{660ABD59-5AD9-41AD-959C-8F79998164DD}">
      <dsp:nvSpPr>
        <dsp:cNvPr id="0" name=""/>
        <dsp:cNvSpPr/>
      </dsp:nvSpPr>
      <dsp:spPr>
        <a:xfrm>
          <a:off x="250459" y="3835649"/>
          <a:ext cx="3490492" cy="1805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err="1"/>
            <a:t>Superconductors</a:t>
          </a:r>
          <a:endParaRPr lang="es-E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err="1"/>
            <a:t>Lightining</a:t>
          </a:r>
          <a:endParaRPr lang="es-E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err="1"/>
            <a:t>Thermoelectrics</a:t>
          </a:r>
          <a:endParaRPr lang="es-ES" sz="1800" b="1" kern="1200" dirty="0"/>
        </a:p>
      </dsp:txBody>
      <dsp:txXfrm>
        <a:off x="290109" y="4326552"/>
        <a:ext cx="2364044" cy="1274458"/>
      </dsp:txXfrm>
    </dsp:sp>
    <dsp:sp modelId="{1E297D83-A470-4025-ABD4-B3A490FA3682}">
      <dsp:nvSpPr>
        <dsp:cNvPr id="0" name=""/>
        <dsp:cNvSpPr/>
      </dsp:nvSpPr>
      <dsp:spPr>
        <a:xfrm>
          <a:off x="4907511" y="0"/>
          <a:ext cx="3269133" cy="1805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err="1"/>
            <a:t>Supercapacitors</a:t>
          </a:r>
          <a:endParaRPr lang="es-E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err="1"/>
            <a:t>Batteries</a:t>
          </a:r>
          <a:endParaRPr lang="es-ES" sz="16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err="1"/>
            <a:t>Superconductors</a:t>
          </a:r>
          <a:endParaRPr lang="es-ES" sz="1800" b="1" kern="1200" dirty="0"/>
        </a:p>
      </dsp:txBody>
      <dsp:txXfrm>
        <a:off x="5927901" y="39650"/>
        <a:ext cx="2209093" cy="1274458"/>
      </dsp:txXfrm>
    </dsp:sp>
    <dsp:sp modelId="{6E7EAE5E-6D54-4A0D-822C-A90C3ED37A84}">
      <dsp:nvSpPr>
        <dsp:cNvPr id="0" name=""/>
        <dsp:cNvSpPr/>
      </dsp:nvSpPr>
      <dsp:spPr>
        <a:xfrm>
          <a:off x="546036" y="0"/>
          <a:ext cx="2899339" cy="1805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/>
            <a:t>Solar </a:t>
          </a:r>
          <a:r>
            <a:rPr lang="es-ES" sz="1800" b="1" kern="1200" dirty="0" err="1"/>
            <a:t>cells</a:t>
          </a:r>
          <a:endParaRPr lang="es-E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err="1"/>
            <a:t>Thermoelectrics</a:t>
          </a:r>
          <a:endParaRPr lang="es-E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err="1"/>
            <a:t>Superconductors</a:t>
          </a:r>
          <a:endParaRPr lang="es-E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err="1"/>
            <a:t>Piezoelectrics</a:t>
          </a:r>
          <a:endParaRPr lang="es-ES" sz="1800" b="1" kern="1200" dirty="0"/>
        </a:p>
      </dsp:txBody>
      <dsp:txXfrm>
        <a:off x="585686" y="39650"/>
        <a:ext cx="1950237" cy="1274458"/>
      </dsp:txXfrm>
    </dsp:sp>
    <dsp:sp modelId="{D9112E2C-5774-48F6-8183-93E520A9C53D}">
      <dsp:nvSpPr>
        <dsp:cNvPr id="0" name=""/>
        <dsp:cNvSpPr/>
      </dsp:nvSpPr>
      <dsp:spPr>
        <a:xfrm>
          <a:off x="1806749" y="321517"/>
          <a:ext cx="2442406" cy="24424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err="1"/>
            <a:t>Energy</a:t>
          </a:r>
          <a:r>
            <a:rPr lang="es-ES" sz="2400" b="1" kern="1200" dirty="0"/>
            <a:t> </a:t>
          </a:r>
          <a:r>
            <a:rPr lang="es-ES" sz="2400" b="1" kern="1200" dirty="0" err="1"/>
            <a:t>harvesting</a:t>
          </a:r>
          <a:endParaRPr lang="es-ES" sz="2400" b="1" kern="1200" dirty="0"/>
        </a:p>
      </dsp:txBody>
      <dsp:txXfrm>
        <a:off x="2522113" y="1036881"/>
        <a:ext cx="1727042" cy="1727042"/>
      </dsp:txXfrm>
    </dsp:sp>
    <dsp:sp modelId="{DCB28877-7612-4665-8F20-D8E0A36CA1BB}">
      <dsp:nvSpPr>
        <dsp:cNvPr id="0" name=""/>
        <dsp:cNvSpPr/>
      </dsp:nvSpPr>
      <dsp:spPr>
        <a:xfrm rot="5400000">
          <a:off x="4361969" y="321517"/>
          <a:ext cx="2442406" cy="24424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err="1"/>
            <a:t>Energy</a:t>
          </a:r>
          <a:r>
            <a:rPr lang="es-ES" sz="2400" b="1" kern="1200" dirty="0"/>
            <a:t> </a:t>
          </a:r>
          <a:r>
            <a:rPr lang="es-ES" sz="2400" b="1" kern="1200" dirty="0" err="1"/>
            <a:t>storage</a:t>
          </a:r>
          <a:endParaRPr lang="es-ES" sz="2400" b="1" kern="1200" dirty="0"/>
        </a:p>
      </dsp:txBody>
      <dsp:txXfrm rot="-5400000">
        <a:off x="4361969" y="1036881"/>
        <a:ext cx="1727042" cy="1727042"/>
      </dsp:txXfrm>
    </dsp:sp>
    <dsp:sp modelId="{D8BEA930-C334-4F2D-B34B-38A83F56B94F}">
      <dsp:nvSpPr>
        <dsp:cNvPr id="0" name=""/>
        <dsp:cNvSpPr/>
      </dsp:nvSpPr>
      <dsp:spPr>
        <a:xfrm rot="10800000">
          <a:off x="4361969" y="2876737"/>
          <a:ext cx="2442406" cy="24424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err="1"/>
            <a:t>Environment</a:t>
          </a:r>
          <a:endParaRPr lang="es-ES" sz="2400" b="1" kern="1200" dirty="0"/>
        </a:p>
      </dsp:txBody>
      <dsp:txXfrm rot="10800000">
        <a:off x="4361969" y="2876737"/>
        <a:ext cx="1727042" cy="1727042"/>
      </dsp:txXfrm>
    </dsp:sp>
    <dsp:sp modelId="{6ABC8AE1-84FB-43FB-A446-DA93C0E3F86F}">
      <dsp:nvSpPr>
        <dsp:cNvPr id="0" name=""/>
        <dsp:cNvSpPr/>
      </dsp:nvSpPr>
      <dsp:spPr>
        <a:xfrm rot="16200000">
          <a:off x="1806749" y="2876737"/>
          <a:ext cx="2442406" cy="24424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288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err="1"/>
            <a:t>Conversion</a:t>
          </a:r>
          <a:r>
            <a:rPr lang="es-ES" sz="2000" b="1" kern="1200" dirty="0"/>
            <a:t> and </a:t>
          </a:r>
          <a:r>
            <a:rPr lang="es-ES" sz="2000" b="1" kern="1200" dirty="0" err="1"/>
            <a:t>electricity</a:t>
          </a:r>
          <a:r>
            <a:rPr lang="es-ES" sz="2000" b="1" kern="1200" dirty="0"/>
            <a:t> </a:t>
          </a:r>
          <a:r>
            <a:rPr lang="es-ES" sz="2000" b="1" kern="1200" dirty="0" err="1"/>
            <a:t>transport</a:t>
          </a:r>
          <a:r>
            <a:rPr lang="es-ES" sz="2000" b="1" kern="1200" dirty="0"/>
            <a:t> &amp; use</a:t>
          </a:r>
        </a:p>
      </dsp:txBody>
      <dsp:txXfrm rot="5400000">
        <a:off x="2522113" y="2876737"/>
        <a:ext cx="1727042" cy="1727042"/>
      </dsp:txXfrm>
    </dsp:sp>
    <dsp:sp modelId="{44837535-5382-4E54-9655-DEE4C81C5CB1}">
      <dsp:nvSpPr>
        <dsp:cNvPr id="0" name=""/>
        <dsp:cNvSpPr/>
      </dsp:nvSpPr>
      <dsp:spPr>
        <a:xfrm>
          <a:off x="3883923" y="2312671"/>
          <a:ext cx="843278" cy="73328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3DAF3-2AA4-4C94-A3C2-E87C83D1F875}">
      <dsp:nvSpPr>
        <dsp:cNvPr id="0" name=""/>
        <dsp:cNvSpPr/>
      </dsp:nvSpPr>
      <dsp:spPr>
        <a:xfrm rot="10800000">
          <a:off x="3883923" y="2594704"/>
          <a:ext cx="843278" cy="73328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E4E79-437B-4A8E-9FBE-29D9B40207FE}">
      <dsp:nvSpPr>
        <dsp:cNvPr id="0" name=""/>
        <dsp:cNvSpPr/>
      </dsp:nvSpPr>
      <dsp:spPr>
        <a:xfrm>
          <a:off x="3286147" y="2519"/>
          <a:ext cx="2063705" cy="126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Quantum </a:t>
          </a:r>
          <a:r>
            <a:rPr lang="es-ES" sz="2400" kern="1200" dirty="0" err="1"/>
            <a:t>electronics</a:t>
          </a:r>
          <a:endParaRPr lang="es-ES" sz="2400" kern="1200" dirty="0"/>
        </a:p>
      </dsp:txBody>
      <dsp:txXfrm>
        <a:off x="3347963" y="64335"/>
        <a:ext cx="1940073" cy="1142672"/>
      </dsp:txXfrm>
    </dsp:sp>
    <dsp:sp modelId="{23394EBF-F360-4331-A7C0-AD651865B4FC}">
      <dsp:nvSpPr>
        <dsp:cNvPr id="0" name=""/>
        <dsp:cNvSpPr/>
      </dsp:nvSpPr>
      <dsp:spPr>
        <a:xfrm>
          <a:off x="1789442" y="635671"/>
          <a:ext cx="5057115" cy="5057115"/>
        </a:xfrm>
        <a:custGeom>
          <a:avLst/>
          <a:gdLst/>
          <a:ahLst/>
          <a:cxnLst/>
          <a:rect l="0" t="0" r="0" b="0"/>
          <a:pathLst>
            <a:path>
              <a:moveTo>
                <a:pt x="3573082" y="225826"/>
              </a:moveTo>
              <a:arcTo wR="2528557" hR="2528557" stAng="17663949" swAng="18762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080A5-F5C0-4586-B041-403304DD1D75}">
      <dsp:nvSpPr>
        <dsp:cNvPr id="0" name=""/>
        <dsp:cNvSpPr/>
      </dsp:nvSpPr>
      <dsp:spPr>
        <a:xfrm>
          <a:off x="5748721" y="1749710"/>
          <a:ext cx="1948160" cy="126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/>
            <a:t>Spintronics</a:t>
          </a:r>
          <a:endParaRPr lang="es-ES" sz="2400" kern="1200" dirty="0"/>
        </a:p>
      </dsp:txBody>
      <dsp:txXfrm>
        <a:off x="5810537" y="1811526"/>
        <a:ext cx="1824528" cy="1142672"/>
      </dsp:txXfrm>
    </dsp:sp>
    <dsp:sp modelId="{D1B0D88D-DF3B-4869-9FCD-F47FC1D0515C}">
      <dsp:nvSpPr>
        <dsp:cNvPr id="0" name=""/>
        <dsp:cNvSpPr/>
      </dsp:nvSpPr>
      <dsp:spPr>
        <a:xfrm>
          <a:off x="1789442" y="635671"/>
          <a:ext cx="5057115" cy="5057115"/>
        </a:xfrm>
        <a:custGeom>
          <a:avLst/>
          <a:gdLst/>
          <a:ahLst/>
          <a:cxnLst/>
          <a:rect l="0" t="0" r="0" b="0"/>
          <a:pathLst>
            <a:path>
              <a:moveTo>
                <a:pt x="5053770" y="2398536"/>
              </a:moveTo>
              <a:arcTo wR="2528557" hR="2528557" stAng="21423149" swAng="248476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55F69-6770-411C-BE8A-711A7506FD1A}">
      <dsp:nvSpPr>
        <dsp:cNvPr id="0" name=""/>
        <dsp:cNvSpPr/>
      </dsp:nvSpPr>
      <dsp:spPr>
        <a:xfrm>
          <a:off x="4704902" y="4751315"/>
          <a:ext cx="2198693" cy="917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Semiconductor </a:t>
          </a:r>
          <a:r>
            <a:rPr lang="es-ES" sz="2400" kern="1200" dirty="0" err="1"/>
            <a:t>electronics</a:t>
          </a:r>
          <a:endParaRPr lang="es-ES" sz="2400" kern="1200" dirty="0"/>
        </a:p>
      </dsp:txBody>
      <dsp:txXfrm>
        <a:off x="4749672" y="4796085"/>
        <a:ext cx="2109153" cy="827580"/>
      </dsp:txXfrm>
    </dsp:sp>
    <dsp:sp modelId="{377645ED-DA56-481C-AA06-38526CDEAE02}">
      <dsp:nvSpPr>
        <dsp:cNvPr id="0" name=""/>
        <dsp:cNvSpPr/>
      </dsp:nvSpPr>
      <dsp:spPr>
        <a:xfrm>
          <a:off x="1789442" y="635671"/>
          <a:ext cx="5057115" cy="5057115"/>
        </a:xfrm>
        <a:custGeom>
          <a:avLst/>
          <a:gdLst/>
          <a:ahLst/>
          <a:cxnLst/>
          <a:rect l="0" t="0" r="0" b="0"/>
          <a:pathLst>
            <a:path>
              <a:moveTo>
                <a:pt x="2906570" y="5028700"/>
              </a:moveTo>
              <a:arcTo wR="2528557" hR="2528557" stAng="4884133" swAng="120482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DB7A08-B5B1-4127-B743-C238F3A3462A}">
      <dsp:nvSpPr>
        <dsp:cNvPr id="0" name=""/>
        <dsp:cNvSpPr/>
      </dsp:nvSpPr>
      <dsp:spPr>
        <a:xfrm>
          <a:off x="1857670" y="4576724"/>
          <a:ext cx="1948160" cy="126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Oxide </a:t>
          </a:r>
          <a:r>
            <a:rPr lang="es-ES" sz="2400" kern="1200" dirty="0" err="1"/>
            <a:t>electronics</a:t>
          </a:r>
          <a:endParaRPr lang="es-ES" sz="2400" kern="1200" dirty="0"/>
        </a:p>
      </dsp:txBody>
      <dsp:txXfrm>
        <a:off x="1919486" y="4638540"/>
        <a:ext cx="1824528" cy="1142672"/>
      </dsp:txXfrm>
    </dsp:sp>
    <dsp:sp modelId="{9B402B38-3819-4EEC-A0B5-3A6711942347}">
      <dsp:nvSpPr>
        <dsp:cNvPr id="0" name=""/>
        <dsp:cNvSpPr/>
      </dsp:nvSpPr>
      <dsp:spPr>
        <a:xfrm>
          <a:off x="1789442" y="635671"/>
          <a:ext cx="5057115" cy="5057115"/>
        </a:xfrm>
        <a:custGeom>
          <a:avLst/>
          <a:gdLst/>
          <a:ahLst/>
          <a:cxnLst/>
          <a:rect l="0" t="0" r="0" b="0"/>
          <a:pathLst>
            <a:path>
              <a:moveTo>
                <a:pt x="422310" y="3927602"/>
              </a:moveTo>
              <a:arcTo wR="2528557" hR="2528557" stAng="8784388" swAng="219523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574432-3BE6-4203-8347-6B9E30A7492D}">
      <dsp:nvSpPr>
        <dsp:cNvPr id="0" name=""/>
        <dsp:cNvSpPr/>
      </dsp:nvSpPr>
      <dsp:spPr>
        <a:xfrm>
          <a:off x="939118" y="1749710"/>
          <a:ext cx="1948160" cy="126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Molecular </a:t>
          </a:r>
          <a:r>
            <a:rPr lang="es-ES" sz="2400" kern="1200" dirty="0" err="1"/>
            <a:t>electronics</a:t>
          </a:r>
          <a:endParaRPr lang="es-ES" sz="2400" kern="1200" dirty="0"/>
        </a:p>
      </dsp:txBody>
      <dsp:txXfrm>
        <a:off x="1000934" y="1811526"/>
        <a:ext cx="1824528" cy="1142672"/>
      </dsp:txXfrm>
    </dsp:sp>
    <dsp:sp modelId="{8AD3DE2D-826F-467C-8516-EBE5D4FE7E5A}">
      <dsp:nvSpPr>
        <dsp:cNvPr id="0" name=""/>
        <dsp:cNvSpPr/>
      </dsp:nvSpPr>
      <dsp:spPr>
        <a:xfrm>
          <a:off x="1789442" y="635671"/>
          <a:ext cx="5057115" cy="5057115"/>
        </a:xfrm>
        <a:custGeom>
          <a:avLst/>
          <a:gdLst/>
          <a:ahLst/>
          <a:cxnLst/>
          <a:rect l="0" t="0" r="0" b="0"/>
          <a:pathLst>
            <a:path>
              <a:moveTo>
                <a:pt x="440477" y="1102540"/>
              </a:moveTo>
              <a:arcTo wR="2528557" hR="2528557" stAng="12859825" swAng="18762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72AC1-D1C9-4F27-BF81-A6D79A59284F}">
      <dsp:nvSpPr>
        <dsp:cNvPr id="0" name=""/>
        <dsp:cNvSpPr/>
      </dsp:nvSpPr>
      <dsp:spPr>
        <a:xfrm rot="5400000">
          <a:off x="5445282" y="-2301794"/>
          <a:ext cx="665279" cy="54380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Sensors</a:t>
          </a:r>
          <a:r>
            <a:rPr lang="es-ES" sz="1600" kern="1200" dirty="0"/>
            <a:t>: nano (</a:t>
          </a:r>
          <a:r>
            <a:rPr lang="es-ES" sz="1600" kern="1200" dirty="0" err="1"/>
            <a:t>particles</a:t>
          </a:r>
          <a:r>
            <a:rPr lang="es-ES" sz="1600" kern="1200" dirty="0"/>
            <a:t>, </a:t>
          </a:r>
          <a:r>
            <a:rPr lang="es-ES" sz="1600" kern="1200" dirty="0" err="1"/>
            <a:t>wires</a:t>
          </a:r>
          <a:r>
            <a:rPr lang="es-ES" sz="1600" kern="1200" dirty="0"/>
            <a:t>, </a:t>
          </a:r>
          <a:r>
            <a:rPr lang="es-ES" sz="1600" kern="1200" dirty="0" err="1"/>
            <a:t>tubes</a:t>
          </a:r>
          <a:r>
            <a:rPr lang="es-ES" sz="1600" kern="1200" dirty="0"/>
            <a:t>, MEMS, …)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Detection</a:t>
          </a:r>
          <a:r>
            <a:rPr lang="es-ES" sz="1600" kern="1200" dirty="0"/>
            <a:t> </a:t>
          </a:r>
          <a:r>
            <a:rPr lang="es-ES" sz="1600" kern="1200" dirty="0" err="1"/>
            <a:t>biomarkers</a:t>
          </a:r>
          <a:r>
            <a:rPr lang="es-ES" sz="1600" kern="1200" dirty="0"/>
            <a:t> , virus, bacteria, tumoral </a:t>
          </a:r>
          <a:r>
            <a:rPr lang="es-ES" sz="1600" kern="1200" dirty="0" err="1"/>
            <a:t>cells</a:t>
          </a:r>
          <a:r>
            <a:rPr lang="es-ES" sz="1600" kern="1200" dirty="0"/>
            <a:t> </a:t>
          </a:r>
        </a:p>
      </dsp:txBody>
      <dsp:txXfrm rot="-5400000">
        <a:off x="3058900" y="117064"/>
        <a:ext cx="5405568" cy="600327"/>
      </dsp:txXfrm>
    </dsp:sp>
    <dsp:sp modelId="{4E0EE253-326C-4E90-B9F9-BF6AFE7DE39E}">
      <dsp:nvSpPr>
        <dsp:cNvPr id="0" name=""/>
        <dsp:cNvSpPr/>
      </dsp:nvSpPr>
      <dsp:spPr>
        <a:xfrm>
          <a:off x="0" y="1428"/>
          <a:ext cx="3058899" cy="83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In-vitro </a:t>
          </a:r>
          <a:r>
            <a:rPr lang="es-ES" sz="2800" kern="1200" dirty="0" err="1"/>
            <a:t>diagnostic</a:t>
          </a:r>
          <a:endParaRPr lang="es-ES" sz="2800" kern="1200" dirty="0"/>
        </a:p>
      </dsp:txBody>
      <dsp:txXfrm>
        <a:off x="40595" y="42023"/>
        <a:ext cx="2977709" cy="750409"/>
      </dsp:txXfrm>
    </dsp:sp>
    <dsp:sp modelId="{0FF29CC4-652A-4229-A66A-16EF2703A10A}">
      <dsp:nvSpPr>
        <dsp:cNvPr id="0" name=""/>
        <dsp:cNvSpPr/>
      </dsp:nvSpPr>
      <dsp:spPr>
        <a:xfrm rot="5400000">
          <a:off x="5445282" y="-1428614"/>
          <a:ext cx="665279" cy="54380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Nanoprobes</a:t>
          </a:r>
          <a:r>
            <a:rPr lang="es-ES" sz="1600" kern="1200" dirty="0"/>
            <a:t>: </a:t>
          </a:r>
          <a:r>
            <a:rPr lang="es-ES" sz="1600" kern="1200" dirty="0" err="1"/>
            <a:t>magnetic</a:t>
          </a:r>
          <a:r>
            <a:rPr lang="es-ES" sz="1600" kern="1200" dirty="0"/>
            <a:t> </a:t>
          </a:r>
          <a:r>
            <a:rPr lang="es-ES" sz="1600" kern="1200" dirty="0" err="1"/>
            <a:t>Nps</a:t>
          </a:r>
          <a:r>
            <a:rPr lang="es-ES" sz="1600" kern="1200" dirty="0"/>
            <a:t>, quantum </a:t>
          </a:r>
          <a:r>
            <a:rPr lang="es-ES" sz="1600" kern="1200" dirty="0" err="1"/>
            <a:t>dots</a:t>
          </a:r>
          <a:r>
            <a:rPr lang="es-ES" sz="1600" kern="1200" dirty="0"/>
            <a:t>, </a:t>
          </a:r>
          <a:r>
            <a:rPr lang="es-ES" sz="1600" kern="1200" dirty="0" err="1"/>
            <a:t>Ntubes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Diagnosis </a:t>
          </a:r>
          <a:r>
            <a:rPr lang="es-ES" sz="1600" kern="1200" dirty="0" err="1"/>
            <a:t>illness</a:t>
          </a:r>
          <a:r>
            <a:rPr lang="es-ES" sz="1600" kern="1200" dirty="0"/>
            <a:t> </a:t>
          </a:r>
          <a:r>
            <a:rPr lang="es-ES" sz="1600" kern="1200" dirty="0" err="1"/>
            <a:t>evolution</a:t>
          </a:r>
          <a:r>
            <a:rPr lang="es-ES" sz="1600" kern="1200" dirty="0"/>
            <a:t>, </a:t>
          </a:r>
          <a:r>
            <a:rPr lang="es-ES" sz="1600" kern="1200" dirty="0" err="1"/>
            <a:t>therapy</a:t>
          </a:r>
          <a:r>
            <a:rPr lang="es-ES" sz="1600" kern="1200" dirty="0"/>
            <a:t> </a:t>
          </a:r>
          <a:r>
            <a:rPr lang="es-ES" sz="1600" kern="1200" dirty="0" err="1"/>
            <a:t>efficiency</a:t>
          </a:r>
          <a:endParaRPr lang="es-ES" sz="1600" kern="1200" dirty="0"/>
        </a:p>
      </dsp:txBody>
      <dsp:txXfrm rot="-5400000">
        <a:off x="3058900" y="990244"/>
        <a:ext cx="5405568" cy="600327"/>
      </dsp:txXfrm>
    </dsp:sp>
    <dsp:sp modelId="{DC0A9BEF-382A-4285-8EDA-70B3489B4220}">
      <dsp:nvSpPr>
        <dsp:cNvPr id="0" name=""/>
        <dsp:cNvSpPr/>
      </dsp:nvSpPr>
      <dsp:spPr>
        <a:xfrm>
          <a:off x="0" y="874607"/>
          <a:ext cx="3058899" cy="83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In-vivo </a:t>
          </a:r>
          <a:r>
            <a:rPr lang="es-ES" sz="2800" kern="1200" dirty="0" err="1"/>
            <a:t>imaging</a:t>
          </a:r>
          <a:endParaRPr lang="es-ES" sz="2800" kern="1200" dirty="0"/>
        </a:p>
      </dsp:txBody>
      <dsp:txXfrm>
        <a:off x="40595" y="915202"/>
        <a:ext cx="2977709" cy="750409"/>
      </dsp:txXfrm>
    </dsp:sp>
    <dsp:sp modelId="{80FD1AB9-1BCD-497C-921F-C153A3D8813C}">
      <dsp:nvSpPr>
        <dsp:cNvPr id="0" name=""/>
        <dsp:cNvSpPr/>
      </dsp:nvSpPr>
      <dsp:spPr>
        <a:xfrm rot="5400000">
          <a:off x="5445282" y="-555435"/>
          <a:ext cx="665279" cy="54380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Nanocarriers</a:t>
          </a:r>
          <a:r>
            <a:rPr lang="es-ES" sz="1600" kern="1200" dirty="0"/>
            <a:t>: </a:t>
          </a:r>
          <a:r>
            <a:rPr lang="es-ES" sz="1600" kern="1200" dirty="0" err="1"/>
            <a:t>Nps</a:t>
          </a:r>
          <a:r>
            <a:rPr lang="es-ES" sz="1600" kern="1200" dirty="0"/>
            <a:t>, </a:t>
          </a:r>
          <a:r>
            <a:rPr lang="es-ES" sz="1600" kern="1200" dirty="0" err="1"/>
            <a:t>vessicles</a:t>
          </a:r>
          <a:r>
            <a:rPr lang="es-ES" sz="1600" kern="1200" dirty="0"/>
            <a:t>, </a:t>
          </a:r>
          <a:r>
            <a:rPr lang="es-ES" sz="1600" kern="1200" dirty="0" err="1"/>
            <a:t>dendrimers</a:t>
          </a:r>
          <a:r>
            <a:rPr lang="es-ES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Max. </a:t>
          </a:r>
          <a:r>
            <a:rPr lang="es-ES" sz="1600" kern="1200" dirty="0" err="1"/>
            <a:t>Efficiency</a:t>
          </a:r>
          <a:r>
            <a:rPr lang="es-ES" sz="1600" kern="1200" dirty="0"/>
            <a:t> / Min. </a:t>
          </a:r>
          <a:r>
            <a:rPr lang="es-ES" sz="1600" kern="1200" dirty="0" err="1"/>
            <a:t>Adversity</a:t>
          </a:r>
          <a:r>
            <a:rPr lang="es-ES" sz="1600" kern="1200" dirty="0"/>
            <a:t>; new </a:t>
          </a:r>
          <a:r>
            <a:rPr lang="es-ES" sz="1600" kern="1200" dirty="0" err="1"/>
            <a:t>drugs</a:t>
          </a:r>
          <a:r>
            <a:rPr lang="es-ES" sz="1600" kern="1200" dirty="0"/>
            <a:t>, control </a:t>
          </a:r>
        </a:p>
      </dsp:txBody>
      <dsp:txXfrm rot="-5400000">
        <a:off x="3058900" y="1863423"/>
        <a:ext cx="5405568" cy="600327"/>
      </dsp:txXfrm>
    </dsp:sp>
    <dsp:sp modelId="{CEFF02F1-B9C1-45A7-A386-367D553885E9}">
      <dsp:nvSpPr>
        <dsp:cNvPr id="0" name=""/>
        <dsp:cNvSpPr/>
      </dsp:nvSpPr>
      <dsp:spPr>
        <a:xfrm>
          <a:off x="0" y="1747786"/>
          <a:ext cx="3058899" cy="83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/>
            <a:t>Drug</a:t>
          </a:r>
          <a:r>
            <a:rPr lang="es-ES" sz="2800" kern="1200" baseline="0" dirty="0"/>
            <a:t> </a:t>
          </a:r>
          <a:r>
            <a:rPr lang="es-ES" sz="2800" kern="1200" baseline="0" dirty="0" err="1"/>
            <a:t>delivery</a:t>
          </a:r>
          <a:endParaRPr lang="es-ES" sz="2800" kern="1200" dirty="0"/>
        </a:p>
      </dsp:txBody>
      <dsp:txXfrm>
        <a:off x="40595" y="1788381"/>
        <a:ext cx="2977709" cy="750409"/>
      </dsp:txXfrm>
    </dsp:sp>
    <dsp:sp modelId="{7E31EBF7-FA23-4BBC-A7BA-FA2A295D03FD}">
      <dsp:nvSpPr>
        <dsp:cNvPr id="0" name=""/>
        <dsp:cNvSpPr/>
      </dsp:nvSpPr>
      <dsp:spPr>
        <a:xfrm rot="5400000">
          <a:off x="5445282" y="317743"/>
          <a:ext cx="665279" cy="54380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New </a:t>
          </a:r>
          <a:r>
            <a:rPr lang="es-ES" sz="1600" kern="1200" dirty="0" err="1"/>
            <a:t>therapies</a:t>
          </a:r>
          <a:r>
            <a:rPr lang="es-ES" sz="1600" kern="1200" dirty="0"/>
            <a:t> and </a:t>
          </a:r>
          <a:r>
            <a:rPr lang="es-ES" sz="1600" kern="1200" dirty="0" err="1"/>
            <a:t>materials</a:t>
          </a:r>
          <a:r>
            <a:rPr lang="es-ES" sz="1600" kern="1200" dirty="0"/>
            <a:t>: </a:t>
          </a:r>
          <a:r>
            <a:rPr lang="es-ES" sz="1600" kern="1200" dirty="0" err="1"/>
            <a:t>Nps</a:t>
          </a:r>
          <a:r>
            <a:rPr lang="es-ES" sz="1600" kern="1200" dirty="0"/>
            <a:t> Au, oxides , B </a:t>
          </a:r>
          <a:r>
            <a:rPr lang="es-ES" sz="1600" kern="1200" dirty="0" err="1"/>
            <a:t>compounds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Radiation</a:t>
          </a:r>
          <a:r>
            <a:rPr lang="es-ES" sz="1600" kern="1200" dirty="0"/>
            <a:t>, </a:t>
          </a:r>
          <a:r>
            <a:rPr lang="es-ES" sz="1600" kern="1200" dirty="0" err="1"/>
            <a:t>magnetic</a:t>
          </a:r>
          <a:r>
            <a:rPr lang="es-ES" sz="1600" kern="1200" dirty="0"/>
            <a:t> </a:t>
          </a:r>
          <a:r>
            <a:rPr lang="es-ES" sz="1600" kern="1200" dirty="0" err="1"/>
            <a:t>hyperthermia</a:t>
          </a:r>
          <a:r>
            <a:rPr lang="es-ES" sz="1600" kern="1200" dirty="0"/>
            <a:t>, </a:t>
          </a:r>
          <a:r>
            <a:rPr lang="es-ES" sz="1600" kern="1200" dirty="0" err="1"/>
            <a:t>plasmonics</a:t>
          </a:r>
          <a:r>
            <a:rPr lang="es-ES" sz="1600" kern="1200" dirty="0"/>
            <a:t>, </a:t>
          </a:r>
          <a:r>
            <a:rPr lang="es-ES" sz="1600" kern="1200" dirty="0" err="1"/>
            <a:t>antimicrobial</a:t>
          </a:r>
          <a:endParaRPr lang="es-ES" sz="1600" kern="1200" dirty="0"/>
        </a:p>
      </dsp:txBody>
      <dsp:txXfrm rot="-5400000">
        <a:off x="3058900" y="2736601"/>
        <a:ext cx="5405568" cy="600327"/>
      </dsp:txXfrm>
    </dsp:sp>
    <dsp:sp modelId="{5BF238D4-47CD-4858-8003-CEA3023F39BA}">
      <dsp:nvSpPr>
        <dsp:cNvPr id="0" name=""/>
        <dsp:cNvSpPr/>
      </dsp:nvSpPr>
      <dsp:spPr>
        <a:xfrm>
          <a:off x="0" y="2620965"/>
          <a:ext cx="3058899" cy="83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/>
            <a:t>Therapy</a:t>
          </a:r>
          <a:endParaRPr lang="es-ES" sz="2800" kern="1200" dirty="0"/>
        </a:p>
      </dsp:txBody>
      <dsp:txXfrm>
        <a:off x="40595" y="2661560"/>
        <a:ext cx="2977709" cy="750409"/>
      </dsp:txXfrm>
    </dsp:sp>
    <dsp:sp modelId="{0C24BAF3-4408-4874-91EE-3CC85F32EBFE}">
      <dsp:nvSpPr>
        <dsp:cNvPr id="0" name=""/>
        <dsp:cNvSpPr/>
      </dsp:nvSpPr>
      <dsp:spPr>
        <a:xfrm rot="5400000">
          <a:off x="5445282" y="1190922"/>
          <a:ext cx="665279" cy="54380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Biocompatibility</a:t>
          </a:r>
          <a:r>
            <a:rPr lang="es-ES" sz="1600" kern="1200" dirty="0"/>
            <a:t>: </a:t>
          </a:r>
          <a:r>
            <a:rPr lang="es-ES" sz="1600" kern="1200" dirty="0" err="1"/>
            <a:t>nanocoatings</a:t>
          </a:r>
          <a:r>
            <a:rPr lang="es-ES" sz="1600" kern="1200" dirty="0"/>
            <a:t>, interface </a:t>
          </a:r>
          <a:r>
            <a:rPr lang="es-ES" sz="1600" kern="1200" dirty="0" err="1"/>
            <a:t>bio</a:t>
          </a:r>
          <a:r>
            <a:rPr lang="es-ES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Mechanical</a:t>
          </a:r>
          <a:r>
            <a:rPr lang="es-ES" sz="1600" kern="1200" dirty="0"/>
            <a:t> </a:t>
          </a:r>
          <a:r>
            <a:rPr lang="es-ES" sz="1600" kern="1200" dirty="0" err="1"/>
            <a:t>Properties</a:t>
          </a:r>
          <a:r>
            <a:rPr lang="es-ES" sz="1600" kern="1200" dirty="0"/>
            <a:t>, </a:t>
          </a:r>
          <a:r>
            <a:rPr lang="es-ES" sz="1600" kern="1200" dirty="0" err="1"/>
            <a:t>restauration</a:t>
          </a:r>
          <a:r>
            <a:rPr lang="es-ES" sz="1600" kern="1200" dirty="0"/>
            <a:t>, </a:t>
          </a:r>
          <a:r>
            <a:rPr lang="es-ES" sz="1600" kern="1200" dirty="0" err="1"/>
            <a:t>electrostimulation</a:t>
          </a:r>
          <a:r>
            <a:rPr lang="es-ES" sz="1600" kern="1200" dirty="0"/>
            <a:t> </a:t>
          </a:r>
        </a:p>
      </dsp:txBody>
      <dsp:txXfrm rot="-5400000">
        <a:off x="3058900" y="3609780"/>
        <a:ext cx="5405568" cy="600327"/>
      </dsp:txXfrm>
    </dsp:sp>
    <dsp:sp modelId="{05001FBF-9256-4330-A620-D02C7DC61D37}">
      <dsp:nvSpPr>
        <dsp:cNvPr id="0" name=""/>
        <dsp:cNvSpPr/>
      </dsp:nvSpPr>
      <dsp:spPr>
        <a:xfrm>
          <a:off x="0" y="3494145"/>
          <a:ext cx="3058899" cy="83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/>
            <a:t>Biomaterials</a:t>
          </a:r>
          <a:endParaRPr lang="es-ES" sz="2800" kern="1200" dirty="0"/>
        </a:p>
      </dsp:txBody>
      <dsp:txXfrm>
        <a:off x="40595" y="3534740"/>
        <a:ext cx="2977709" cy="750409"/>
      </dsp:txXfrm>
    </dsp:sp>
    <dsp:sp modelId="{B3EAB410-6FF2-4E50-9FB9-737CA5BF934B}">
      <dsp:nvSpPr>
        <dsp:cNvPr id="0" name=""/>
        <dsp:cNvSpPr/>
      </dsp:nvSpPr>
      <dsp:spPr>
        <a:xfrm rot="5400000">
          <a:off x="5445282" y="2064101"/>
          <a:ext cx="665279" cy="54380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Biocompatible</a:t>
          </a:r>
          <a:r>
            <a:rPr lang="es-ES" sz="1600" kern="1200" dirty="0"/>
            <a:t> </a:t>
          </a:r>
          <a:r>
            <a:rPr lang="es-ES" sz="1600" kern="1200" dirty="0" err="1"/>
            <a:t>scaffolds</a:t>
          </a:r>
          <a:r>
            <a:rPr lang="es-ES" sz="1600" kern="1200" dirty="0"/>
            <a:t>: interface nano – </a:t>
          </a:r>
          <a:r>
            <a:rPr lang="es-ES" sz="1600" kern="1200" dirty="0" err="1"/>
            <a:t>bio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err="1"/>
            <a:t>Directed</a:t>
          </a:r>
          <a:r>
            <a:rPr lang="es-ES" sz="1600" kern="1200" dirty="0"/>
            <a:t> </a:t>
          </a:r>
          <a:r>
            <a:rPr lang="es-ES" sz="1600" kern="1200" dirty="0" err="1"/>
            <a:t>cellular</a:t>
          </a:r>
          <a:r>
            <a:rPr lang="es-ES" sz="1600" kern="1200" dirty="0"/>
            <a:t> </a:t>
          </a:r>
          <a:r>
            <a:rPr lang="es-ES" sz="1600" kern="1200" dirty="0" err="1"/>
            <a:t>growth</a:t>
          </a:r>
          <a:r>
            <a:rPr lang="es-ES" sz="1600" kern="1200" dirty="0"/>
            <a:t>, new </a:t>
          </a:r>
          <a:r>
            <a:rPr lang="es-ES" sz="1600" kern="1200" dirty="0" err="1"/>
            <a:t>tissues</a:t>
          </a:r>
          <a:r>
            <a:rPr lang="es-ES" sz="1600" kern="1200" dirty="0"/>
            <a:t> and </a:t>
          </a:r>
          <a:r>
            <a:rPr lang="es-ES" sz="1600" kern="1200" dirty="0" err="1"/>
            <a:t>organs</a:t>
          </a:r>
          <a:endParaRPr lang="es-ES" sz="1600" kern="1200" dirty="0"/>
        </a:p>
      </dsp:txBody>
      <dsp:txXfrm rot="-5400000">
        <a:off x="3058900" y="4482959"/>
        <a:ext cx="5405568" cy="600327"/>
      </dsp:txXfrm>
    </dsp:sp>
    <dsp:sp modelId="{679D9BB7-6D7E-45F8-9CEC-8ED0C7295E8C}">
      <dsp:nvSpPr>
        <dsp:cNvPr id="0" name=""/>
        <dsp:cNvSpPr/>
      </dsp:nvSpPr>
      <dsp:spPr>
        <a:xfrm>
          <a:off x="0" y="4367324"/>
          <a:ext cx="3058899" cy="83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/>
            <a:t>Tissue</a:t>
          </a:r>
          <a:r>
            <a:rPr lang="es-ES" sz="2800" kern="1200" dirty="0"/>
            <a:t> </a:t>
          </a:r>
          <a:r>
            <a:rPr lang="es-ES" sz="2800" kern="1200" dirty="0" err="1"/>
            <a:t>engineering</a:t>
          </a:r>
          <a:endParaRPr lang="es-ES" sz="2800" kern="1200" dirty="0"/>
        </a:p>
      </dsp:txBody>
      <dsp:txXfrm>
        <a:off x="40595" y="4407919"/>
        <a:ext cx="2977709" cy="7504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B4BB3-CA50-406B-841B-E49F13F18729}">
      <dsp:nvSpPr>
        <dsp:cNvPr id="0" name=""/>
        <dsp:cNvSpPr/>
      </dsp:nvSpPr>
      <dsp:spPr>
        <a:xfrm>
          <a:off x="4219" y="134452"/>
          <a:ext cx="1307957" cy="523183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2012</a:t>
          </a:r>
          <a:endParaRPr lang="es-ES" sz="2500" kern="1200" dirty="0"/>
        </a:p>
      </dsp:txBody>
      <dsp:txXfrm>
        <a:off x="4219" y="134452"/>
        <a:ext cx="1177161" cy="523183"/>
      </dsp:txXfrm>
    </dsp:sp>
    <dsp:sp modelId="{BCD7C93F-38B9-4181-8D78-931604EA3DB1}">
      <dsp:nvSpPr>
        <dsp:cNvPr id="0" name=""/>
        <dsp:cNvSpPr/>
      </dsp:nvSpPr>
      <dsp:spPr>
        <a:xfrm>
          <a:off x="1050585" y="134452"/>
          <a:ext cx="1307957" cy="52318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571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2013</a:t>
          </a:r>
          <a:endParaRPr lang="es-ES" sz="2500" kern="1200" dirty="0"/>
        </a:p>
      </dsp:txBody>
      <dsp:txXfrm>
        <a:off x="1312177" y="134452"/>
        <a:ext cx="784774" cy="523183"/>
      </dsp:txXfrm>
    </dsp:sp>
    <dsp:sp modelId="{09EB2A0A-7086-499E-89A4-8E2643FEAE60}">
      <dsp:nvSpPr>
        <dsp:cNvPr id="0" name=""/>
        <dsp:cNvSpPr/>
      </dsp:nvSpPr>
      <dsp:spPr>
        <a:xfrm>
          <a:off x="2096951" y="134452"/>
          <a:ext cx="1307957" cy="52318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142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2014</a:t>
          </a:r>
          <a:endParaRPr lang="es-ES" sz="2500" kern="1200" dirty="0"/>
        </a:p>
      </dsp:txBody>
      <dsp:txXfrm>
        <a:off x="2358543" y="134452"/>
        <a:ext cx="784774" cy="523183"/>
      </dsp:txXfrm>
    </dsp:sp>
    <dsp:sp modelId="{75B6C410-D367-43AA-991E-951823439B09}">
      <dsp:nvSpPr>
        <dsp:cNvPr id="0" name=""/>
        <dsp:cNvSpPr/>
      </dsp:nvSpPr>
      <dsp:spPr>
        <a:xfrm>
          <a:off x="3143317" y="134452"/>
          <a:ext cx="1307957" cy="52318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714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2015</a:t>
          </a:r>
          <a:endParaRPr lang="es-ES" sz="2500" kern="1200" dirty="0"/>
        </a:p>
      </dsp:txBody>
      <dsp:txXfrm>
        <a:off x="3404909" y="134452"/>
        <a:ext cx="784774" cy="523183"/>
      </dsp:txXfrm>
    </dsp:sp>
    <dsp:sp modelId="{A66C7280-7C75-424A-9DB7-FF16E0883F70}">
      <dsp:nvSpPr>
        <dsp:cNvPr id="0" name=""/>
        <dsp:cNvSpPr/>
      </dsp:nvSpPr>
      <dsp:spPr>
        <a:xfrm>
          <a:off x="4189684" y="134452"/>
          <a:ext cx="1307957" cy="52318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285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2016</a:t>
          </a:r>
          <a:endParaRPr lang="es-ES" sz="2500" kern="1200" dirty="0"/>
        </a:p>
      </dsp:txBody>
      <dsp:txXfrm>
        <a:off x="4451276" y="134452"/>
        <a:ext cx="784774" cy="523183"/>
      </dsp:txXfrm>
    </dsp:sp>
    <dsp:sp modelId="{C0E10316-3FFC-4974-B7B9-E60763424E4A}">
      <dsp:nvSpPr>
        <dsp:cNvPr id="0" name=""/>
        <dsp:cNvSpPr/>
      </dsp:nvSpPr>
      <dsp:spPr>
        <a:xfrm>
          <a:off x="5236050" y="134452"/>
          <a:ext cx="1307957" cy="52318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857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2017</a:t>
          </a:r>
          <a:endParaRPr lang="es-ES" sz="2500" kern="1200" dirty="0"/>
        </a:p>
      </dsp:txBody>
      <dsp:txXfrm>
        <a:off x="5497642" y="134452"/>
        <a:ext cx="784774" cy="523183"/>
      </dsp:txXfrm>
    </dsp:sp>
    <dsp:sp modelId="{EE39042E-30D4-48A7-85D2-5145F51A4B44}">
      <dsp:nvSpPr>
        <dsp:cNvPr id="0" name=""/>
        <dsp:cNvSpPr/>
      </dsp:nvSpPr>
      <dsp:spPr>
        <a:xfrm>
          <a:off x="6282416" y="134452"/>
          <a:ext cx="1307957" cy="52318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428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2018</a:t>
          </a:r>
          <a:endParaRPr lang="es-ES" sz="2500" kern="1200" dirty="0"/>
        </a:p>
      </dsp:txBody>
      <dsp:txXfrm>
        <a:off x="6544008" y="134452"/>
        <a:ext cx="784774" cy="523183"/>
      </dsp:txXfrm>
    </dsp:sp>
    <dsp:sp modelId="{813E830A-BFF8-4085-850F-497D9DB339E7}">
      <dsp:nvSpPr>
        <dsp:cNvPr id="0" name=""/>
        <dsp:cNvSpPr/>
      </dsp:nvSpPr>
      <dsp:spPr>
        <a:xfrm>
          <a:off x="7328782" y="134452"/>
          <a:ext cx="1307957" cy="52318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2019</a:t>
          </a:r>
          <a:endParaRPr lang="es-ES" sz="2500" kern="1200" dirty="0"/>
        </a:p>
      </dsp:txBody>
      <dsp:txXfrm>
        <a:off x="7590374" y="134452"/>
        <a:ext cx="784774" cy="523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00468327-3489-41A2-8293-9F0F336A077C}" type="datetimeFigureOut">
              <a:rPr lang="es-ES" smtClean="0"/>
              <a:t>23/02/2020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B3FEAD30-3DB7-4589-93C5-B646AE53CC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90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428AF-8F70-405A-9E14-A676A30D650A}" type="slidenum">
              <a:rPr lang="es-ES" smtClean="0">
                <a:solidFill>
                  <a:prstClr val="black"/>
                </a:solidFill>
              </a:rPr>
              <a:pPr/>
              <a:t>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88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11 ICMAB, 16 </a:t>
            </a:r>
            <a:r>
              <a:rPr lang="es-ES" dirty="0" err="1"/>
              <a:t>Energia</a:t>
            </a:r>
            <a:r>
              <a:rPr lang="es-ES" dirty="0"/>
              <a:t>, 28 </a:t>
            </a:r>
            <a:r>
              <a:rPr lang="es-ES" dirty="0" err="1"/>
              <a:t>nanociencia</a:t>
            </a:r>
            <a:endParaRPr lang="es-ES" dirty="0"/>
          </a:p>
          <a:p>
            <a:r>
              <a:rPr lang="es-ES" dirty="0"/>
              <a:t>55 </a:t>
            </a:r>
            <a:r>
              <a:rPr lang="es-ES" dirty="0" err="1"/>
              <a:t>transpes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9AEEE-3D8B-4FEB-9452-E70A7134F93A}" type="slidenum">
              <a:rPr lang="es-ES" smtClean="0">
                <a:solidFill>
                  <a:prstClr val="black"/>
                </a:solidFill>
              </a:rPr>
              <a:pPr/>
              <a:t>40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61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24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B28C0-E1DE-4F6A-A836-9A6E249BB62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Reptes comuns, nous </a:t>
            </a:r>
            <a:r>
              <a:rPr lang="ca-ES" dirty="0" err="1" smtClean="0"/>
              <a:t>breakthroughs</a:t>
            </a:r>
            <a:r>
              <a:rPr lang="ca-ES" dirty="0" smtClean="0"/>
              <a:t>, </a:t>
            </a:r>
            <a:r>
              <a:rPr lang="ca-ES" dirty="0" err="1" smtClean="0"/>
              <a:t>col.laboracions</a:t>
            </a:r>
            <a:r>
              <a:rPr lang="ca-ES" dirty="0" smtClean="0"/>
              <a:t> externes, Quantum </a:t>
            </a:r>
            <a:r>
              <a:rPr lang="ca-ES" dirty="0" err="1" smtClean="0"/>
              <a:t>electronic</a:t>
            </a:r>
            <a:r>
              <a:rPr lang="ca-ES" dirty="0" smtClean="0"/>
              <a:t> materials? (</a:t>
            </a:r>
            <a:r>
              <a:rPr lang="ca-ES" dirty="0" err="1" smtClean="0"/>
              <a:t>new</a:t>
            </a:r>
            <a:r>
              <a:rPr lang="ca-ES" dirty="0" smtClean="0"/>
              <a:t> </a:t>
            </a:r>
            <a:r>
              <a:rPr lang="ca-ES" dirty="0" err="1" smtClean="0"/>
              <a:t>electronics</a:t>
            </a:r>
            <a:r>
              <a:rPr lang="ca-ES" dirty="0" smtClean="0"/>
              <a:t>), </a:t>
            </a:r>
            <a:r>
              <a:rPr lang="ca-ES" dirty="0" err="1" smtClean="0"/>
              <a:t>Environment</a:t>
            </a:r>
            <a:r>
              <a:rPr lang="ca-ES" dirty="0" smtClean="0"/>
              <a:t> ?, </a:t>
            </a:r>
            <a:r>
              <a:rPr lang="ca-ES" dirty="0" err="1" smtClean="0"/>
              <a:t>Nanomaterials</a:t>
            </a:r>
            <a:r>
              <a:rPr lang="ca-ES" dirty="0" smtClean="0"/>
              <a:t> for </a:t>
            </a:r>
            <a:r>
              <a:rPr lang="ca-ES" dirty="0" err="1" smtClean="0"/>
              <a:t>clean</a:t>
            </a:r>
            <a:r>
              <a:rPr lang="ca-ES" dirty="0" smtClean="0"/>
              <a:t> </a:t>
            </a:r>
            <a:r>
              <a:rPr lang="ca-ES" dirty="0" err="1" smtClean="0"/>
              <a:t>energy</a:t>
            </a:r>
            <a:r>
              <a:rPr lang="ca-ES" dirty="0" smtClean="0"/>
              <a:t> ?, </a:t>
            </a:r>
            <a:r>
              <a:rPr lang="ca-ES" dirty="0" err="1" smtClean="0"/>
              <a:t>Nanomaterials</a:t>
            </a:r>
            <a:r>
              <a:rPr lang="ca-ES" dirty="0" smtClean="0"/>
              <a:t> for </a:t>
            </a:r>
            <a:r>
              <a:rPr lang="ca-ES" dirty="0" err="1" smtClean="0"/>
              <a:t>medicine</a:t>
            </a:r>
            <a:r>
              <a:rPr lang="ca-ES" dirty="0" smtClean="0"/>
              <a:t> 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937">
              <a:defRPr/>
            </a:pPr>
            <a:fld id="{CA5C5865-5EDB-4E58-B098-54FE9ED90572}" type="slidenum">
              <a:rPr lang="es-ES">
                <a:solidFill>
                  <a:prstClr val="black"/>
                </a:solidFill>
                <a:latin typeface="Calibri"/>
              </a:rPr>
              <a:pPr defTabSz="912937">
                <a:defRPr/>
              </a:pPr>
              <a:t>9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545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74688" y="811213"/>
            <a:ext cx="5405437" cy="40544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5E013-174A-450C-AFC2-F452F202C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17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Objective: build-up new ideas and breakthroughs and cooperate</a:t>
            </a:r>
            <a:r>
              <a:rPr lang="en-US" baseline="0" dirty="0"/>
              <a:t> with other Institutes and entities to develop such new developments (IREC, LEITAT, UPC, MATGAS)</a:t>
            </a:r>
            <a:endParaRPr lang="en-US" dirty="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DCA886-C8D3-4E69-ACFD-393CB2FF555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DCA886-C8D3-4E69-ACFD-393CB2FF5552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11 ICMAB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3590C-6210-4F95-B22F-DC9A0853C26C}" type="slidenum">
              <a:rPr lang="es-ES" smtClean="0">
                <a:solidFill>
                  <a:prstClr val="black"/>
                </a:solidFill>
              </a:rPr>
              <a:pPr/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58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937">
              <a:defRPr/>
            </a:pPr>
            <a:fld id="{124DD025-5744-42F7-A113-9AFA87E71927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12937">
                <a:defRPr/>
              </a:pPr>
              <a:t>18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9589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Update</a:t>
            </a:r>
            <a:r>
              <a:rPr lang="es-ES" dirty="0" smtClean="0"/>
              <a:t> 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7837F-9683-4D6F-98FD-BE54931D74D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9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5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0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1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9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5542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10915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03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7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2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3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9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5542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35366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0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  <a:cs typeface="Lato Light"/>
              </a:rPr>
              <a:t>ICMAB acknowledges the </a:t>
            </a:r>
            <a:r>
              <a:rPr lang="en-US" dirty="0" err="1">
                <a:solidFill>
                  <a:prstClr val="black"/>
                </a:solidFill>
                <a:cs typeface="Lato Light"/>
              </a:rPr>
              <a:t>Severo</a:t>
            </a:r>
            <a:r>
              <a:rPr lang="en-US" dirty="0">
                <a:solidFill>
                  <a:prstClr val="black"/>
                </a:solidFill>
                <a:cs typeface="Lato Light"/>
              </a:rPr>
              <a:t> Ochoa Program (MINECO, SEV- 2015-0496)</a:t>
            </a:r>
            <a:endParaRPr lang="id-ID" dirty="0">
              <a:solidFill>
                <a:prstClr val="black"/>
              </a:solidFill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8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24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53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2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34265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7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5542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39938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9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7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1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4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3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1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9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7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330110" y="6492909"/>
            <a:ext cx="481389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  <a:cs typeface="Lato Light"/>
              </a:rPr>
              <a:t>ICMAB acknowledges the </a:t>
            </a:r>
            <a:r>
              <a:rPr lang="en-US" dirty="0" err="1">
                <a:solidFill>
                  <a:prstClr val="black"/>
                </a:solidFill>
                <a:cs typeface="Lato Light"/>
              </a:rPr>
              <a:t>Severo</a:t>
            </a:r>
            <a:r>
              <a:rPr lang="en-US" dirty="0">
                <a:solidFill>
                  <a:prstClr val="black"/>
                </a:solidFill>
                <a:cs typeface="Lato Light"/>
              </a:rPr>
              <a:t> Ochoa Program (MINECO, SEV- 2015-0496)</a:t>
            </a:r>
            <a:endParaRPr lang="id-ID" dirty="0">
              <a:solidFill>
                <a:prstClr val="black"/>
              </a:solidFill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5719122" cy="48703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8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24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2018"/>
            <a:ext cx="432000" cy="576000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804C522D-81D7-4033-A485-1E01C6D5E0E6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8" y="223969"/>
            <a:ext cx="1833738" cy="9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5542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6640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7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2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6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6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2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5542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11871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0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1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8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24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53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2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18368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9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330110" y="6492909"/>
            <a:ext cx="481389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5719122" cy="48703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8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24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2018"/>
            <a:ext cx="432000" cy="576000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8" y="223969"/>
            <a:ext cx="1833738" cy="9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9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7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0"/>
            <a:ext cx="1830767" cy="9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9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00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6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9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330110" y="6492877"/>
            <a:ext cx="481389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5719122" cy="48703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2018"/>
            <a:ext cx="432000" cy="576000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0"/>
            <a:ext cx="1830767" cy="9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8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24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2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0"/>
            <a:ext cx="1830767" cy="9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8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3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7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9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7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40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18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19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0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7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1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8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6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7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6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4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6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-1313" y="6297870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4" descr="Image result for LOGO  OD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53293"/>
            <a:ext cx="656070" cy="6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4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8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49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3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87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6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0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-1313" y="6297870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4" descr="Image result for LOGO  OD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53293"/>
            <a:ext cx="656070" cy="6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8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96219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12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2640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75515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2820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976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38121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741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5271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489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562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-1313" y="6297870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4" descr="Image result for LOGO  OD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53293"/>
            <a:ext cx="656070" cy="6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5528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085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171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0961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4314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3114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752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4687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0228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87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37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2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25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0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642879" y="265895"/>
            <a:ext cx="8501122" cy="500066"/>
          </a:xfrm>
          <a:prstGeom prst="rect">
            <a:avLst/>
          </a:prstGeom>
          <a:solidFill>
            <a:srgbClr val="0000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prstClr val="white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6513" y="36513"/>
            <a:ext cx="698500" cy="1484312"/>
            <a:chOff x="22" y="0"/>
            <a:chExt cx="440" cy="935"/>
          </a:xfrm>
        </p:grpSpPr>
        <p:pic>
          <p:nvPicPr>
            <p:cNvPr id="5" name="Picture 7" descr="logocs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" y="410"/>
              <a:ext cx="440" cy="5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" name="Picture 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" y="0"/>
              <a:ext cx="439" cy="40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85736"/>
            <a:ext cx="6429420" cy="432000"/>
          </a:xfrm>
        </p:spPr>
        <p:txBody>
          <a:bodyPr>
            <a:noAutofit/>
          </a:bodyPr>
          <a:lstStyle>
            <a:lvl1pPr algn="l">
              <a:defRPr sz="3000" b="1">
                <a:solidFill>
                  <a:srgbClr val="F8F8F8"/>
                </a:solidFill>
                <a:latin typeface="Arial Narrow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2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8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  <a:cs typeface="Lato Light"/>
              </a:rPr>
              <a:t>ICMAB acknowledges the </a:t>
            </a:r>
            <a:r>
              <a:rPr lang="en-US" dirty="0" err="1">
                <a:solidFill>
                  <a:prstClr val="black"/>
                </a:solidFill>
                <a:cs typeface="Lato Light"/>
              </a:rPr>
              <a:t>Severo</a:t>
            </a:r>
            <a:r>
              <a:rPr lang="en-US" dirty="0">
                <a:solidFill>
                  <a:prstClr val="black"/>
                </a:solidFill>
                <a:cs typeface="Lato Light"/>
              </a:rPr>
              <a:t> Ochoa Program (MINECO, SEV- 2015-0496)</a:t>
            </a:r>
            <a:endParaRPr lang="id-ID" dirty="0">
              <a:solidFill>
                <a:prstClr val="black"/>
              </a:solidFill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5542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804C522D-81D7-4033-A485-1E01C6D5E0E6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2435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9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330110" y="6492877"/>
            <a:ext cx="481389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  <a:cs typeface="Lato Light"/>
              </a:rPr>
              <a:t>ICMAB acknowledges the </a:t>
            </a:r>
            <a:r>
              <a:rPr lang="en-US" dirty="0" err="1">
                <a:solidFill>
                  <a:prstClr val="black"/>
                </a:solidFill>
                <a:cs typeface="Lato Light"/>
              </a:rPr>
              <a:t>Severo</a:t>
            </a:r>
            <a:r>
              <a:rPr lang="en-US" dirty="0">
                <a:solidFill>
                  <a:prstClr val="black"/>
                </a:solidFill>
                <a:cs typeface="Lato Light"/>
              </a:rPr>
              <a:t> Ochoa Program (MINECO, SEV- 2015-0496)</a:t>
            </a:r>
            <a:endParaRPr lang="id-ID" dirty="0">
              <a:solidFill>
                <a:prstClr val="black"/>
              </a:solidFill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5719122" cy="48703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2018"/>
            <a:ext cx="432000" cy="576000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804C522D-81D7-4033-A485-1E01C6D5E0E6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8" y="223937"/>
            <a:ext cx="1833738" cy="9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639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7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ca-E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87883" y="1409351"/>
            <a:ext cx="4580112" cy="612396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8083" y="2442407"/>
            <a:ext cx="4655905" cy="519507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kern="1200" dirty="0" smtClean="0">
                <a:solidFill>
                  <a:srgbClr val="99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1510778" y="5377346"/>
            <a:ext cx="3942243" cy="428435"/>
          </a:xfrm>
          <a:prstGeom prst="rect">
            <a:avLst/>
          </a:prstGeom>
        </p:spPr>
        <p:txBody>
          <a:bodyPr/>
          <a:lstStyle>
            <a:lvl1pPr>
              <a:buNone/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2pPr>
            <a:lvl3pPr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3pPr>
            <a:lvl4pPr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4pPr>
            <a:lvl5pPr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455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13750" y="1357313"/>
            <a:ext cx="730250" cy="7858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290"/>
            <a:ext cx="857250" cy="1247775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99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28892"/>
            <a:ext cx="9144000" cy="62071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6019" y="1165225"/>
            <a:ext cx="7559675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724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2" y="21310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950"/>
            <a:ext cx="2133600" cy="365125"/>
          </a:xfrm>
          <a:prstGeom prst="rect">
            <a:avLst/>
          </a:prstGeom>
        </p:spPr>
        <p:txBody>
          <a:bodyPr/>
          <a:lstStyle/>
          <a:p>
            <a:fld id="{7769955C-BD63-4931-89EC-ECEEFB53FD9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2" y="63569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9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D4F33-87FE-4E10-8755-80C71B1E9D2B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 userDrawn="1"/>
        </p:nvSpPr>
        <p:spPr>
          <a:xfrm>
            <a:off x="2915818" y="6627738"/>
            <a:ext cx="6228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prstClr val="black"/>
                </a:solidFill>
              </a:rPr>
              <a:t>Meeting of ICMAB-ALBA-IFAE proposal for HTS coated conductors for the FCC beam screen, May 3</a:t>
            </a:r>
            <a:r>
              <a:rPr lang="en-GB" sz="1000" baseline="30000" dirty="0">
                <a:solidFill>
                  <a:prstClr val="black"/>
                </a:solidFill>
              </a:rPr>
              <a:t>rd</a:t>
            </a:r>
            <a:r>
              <a:rPr lang="en-GB" sz="1000" dirty="0">
                <a:solidFill>
                  <a:prstClr val="black"/>
                </a:solidFill>
              </a:rPr>
              <a:t> 2016 at CERN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  <a:cs typeface="Lato Light"/>
              </a:rPr>
              <a:t>ICMAB acknowledges the </a:t>
            </a:r>
            <a:r>
              <a:rPr lang="en-US" dirty="0" err="1">
                <a:solidFill>
                  <a:prstClr val="black"/>
                </a:solidFill>
                <a:cs typeface="Lato Light"/>
              </a:rPr>
              <a:t>Severo</a:t>
            </a:r>
            <a:r>
              <a:rPr lang="en-US" dirty="0">
                <a:solidFill>
                  <a:prstClr val="black"/>
                </a:solidFill>
                <a:cs typeface="Lato Light"/>
              </a:rPr>
              <a:t> Ochoa Program (MINECO, SEV- 2015-0496)</a:t>
            </a:r>
            <a:endParaRPr lang="id-ID" dirty="0">
              <a:solidFill>
                <a:prstClr val="black"/>
              </a:solidFill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0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16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5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2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9529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330110" y="6492901"/>
            <a:ext cx="481389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  <a:cs typeface="Lato Light"/>
              </a:rPr>
              <a:t>ICMAB acknowledges the </a:t>
            </a:r>
            <a:r>
              <a:rPr lang="en-US" dirty="0" err="1">
                <a:solidFill>
                  <a:prstClr val="black"/>
                </a:solidFill>
                <a:cs typeface="Lato Light"/>
              </a:rPr>
              <a:t>Severo</a:t>
            </a:r>
            <a:r>
              <a:rPr lang="en-US" dirty="0">
                <a:solidFill>
                  <a:prstClr val="black"/>
                </a:solidFill>
                <a:cs typeface="Lato Light"/>
              </a:rPr>
              <a:t> Ochoa Program (MINECO, SEV- 2015-0496)</a:t>
            </a:r>
            <a:endParaRPr lang="id-ID" dirty="0">
              <a:solidFill>
                <a:prstClr val="black"/>
              </a:solidFill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5719122" cy="48703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0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16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8" y="223941"/>
            <a:ext cx="1833738" cy="9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330110" y="6492901"/>
            <a:ext cx="481389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  <a:cs typeface="Lato Light"/>
              </a:rPr>
              <a:t>ICMAB acknowledges the </a:t>
            </a:r>
            <a:r>
              <a:rPr lang="en-US" dirty="0" err="1">
                <a:solidFill>
                  <a:prstClr val="black"/>
                </a:solidFill>
                <a:cs typeface="Lato Light"/>
              </a:rPr>
              <a:t>Severo</a:t>
            </a:r>
            <a:r>
              <a:rPr lang="en-US" dirty="0">
                <a:solidFill>
                  <a:prstClr val="black"/>
                </a:solidFill>
                <a:cs typeface="Lato Light"/>
              </a:rPr>
              <a:t> Ochoa Program (MINECO, SEV- 2015-0496)</a:t>
            </a:r>
            <a:endParaRPr lang="id-ID" dirty="0">
              <a:solidFill>
                <a:prstClr val="black"/>
              </a:solidFill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5719122" cy="48703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0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16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8" y="223941"/>
            <a:ext cx="1833738" cy="9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72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89950" y="1052513"/>
            <a:ext cx="649288" cy="6969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7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31" y="0"/>
            <a:ext cx="666750" cy="971550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ca-E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87883" y="1409351"/>
            <a:ext cx="4580112" cy="612396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87973" y="2442087"/>
            <a:ext cx="4655905" cy="519507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kern="1200" dirty="0" smtClean="0">
                <a:solidFill>
                  <a:srgbClr val="99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1510680" y="5377026"/>
            <a:ext cx="3942243" cy="428435"/>
          </a:xfrm>
          <a:prstGeom prst="rect">
            <a:avLst/>
          </a:prstGeom>
        </p:spPr>
        <p:txBody>
          <a:bodyPr/>
          <a:lstStyle>
            <a:lvl1pPr>
              <a:buNone/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2pPr>
            <a:lvl3pPr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3pPr>
            <a:lvl4pPr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4pPr>
            <a:lvl5pPr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0127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OGO-ICMA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49" t="3183" r="3149"/>
          <a:stretch>
            <a:fillRect/>
          </a:stretch>
        </p:blipFill>
        <p:spPr bwMode="auto">
          <a:xfrm>
            <a:off x="8413750" y="1357313"/>
            <a:ext cx="730250" cy="785812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3" name="Picture 17" descr="LOGO-CSI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02"/>
            <a:ext cx="857250" cy="1247775"/>
          </a:xfrm>
          <a:prstGeom prst="rect">
            <a:avLst/>
          </a:prstGeom>
          <a:solidFill>
            <a:schemeClr val="bg1">
              <a:alpha val="0"/>
            </a:schemeClr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8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28708"/>
            <a:ext cx="9144000" cy="62071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6019" y="1165225"/>
            <a:ext cx="7559675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3716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0" y="228701"/>
            <a:ext cx="9144000" cy="6080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180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3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9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3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7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0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330110" y="6492901"/>
            <a:ext cx="4813890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8"/>
            <a:ext cx="5719122" cy="48703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5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5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210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8" y="6481416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8" y="223941"/>
            <a:ext cx="1833738" cy="9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6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139952" y="6583542"/>
            <a:ext cx="5004048" cy="27446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ICMAB acknowledges the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Severo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Lato Light"/>
              </a:rPr>
              <a:t> Ochoa Program (MINECO, SEV- 2015-0496)</a:t>
            </a:r>
            <a:endParaRPr kumimoji="0" lang="id-ID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Lato Ligh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295542"/>
            <a:ext cx="1620000" cy="5760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1620000" y="6295542"/>
            <a:ext cx="432000" cy="561876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C522D-81D7-4033-A485-1E01C6D5E0E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97021"/>
            <a:ext cx="1513802" cy="766815"/>
          </a:xfrm>
          <a:prstGeom prst="rect">
            <a:avLst/>
          </a:prstGeom>
        </p:spPr>
      </p:pic>
      <p:sp>
        <p:nvSpPr>
          <p:cNvPr id="17" name="16 Rectángulo"/>
          <p:cNvSpPr/>
          <p:nvPr userDrawn="1"/>
        </p:nvSpPr>
        <p:spPr>
          <a:xfrm flipH="1">
            <a:off x="0" y="874936"/>
            <a:ext cx="5956994" cy="177800"/>
          </a:xfrm>
          <a:prstGeom prst="rect">
            <a:avLst/>
          </a:prstGeom>
          <a:gradFill flip="none" rotWithShape="1">
            <a:gsLst>
              <a:gs pos="0">
                <a:srgbClr val="403A60"/>
              </a:gs>
              <a:gs pos="93000">
                <a:schemeClr val="bg1"/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3184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23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18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19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1948" y="223937"/>
            <a:ext cx="6694308" cy="540767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403A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reeform 234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385073" y="6442496"/>
            <a:ext cx="126206" cy="246062"/>
          </a:xfrm>
          <a:custGeom>
            <a:avLst/>
            <a:gdLst>
              <a:gd name="T0" fmla="*/ 25400 w 106"/>
              <a:gd name="T1" fmla="*/ 246062 h 155"/>
              <a:gd name="T2" fmla="*/ 168275 w 106"/>
              <a:gd name="T3" fmla="*/ 122237 h 155"/>
              <a:gd name="T4" fmla="*/ 25400 w 106"/>
              <a:gd name="T5" fmla="*/ 0 h 155"/>
              <a:gd name="T6" fmla="*/ 0 w 106"/>
              <a:gd name="T7" fmla="*/ 26987 h 155"/>
              <a:gd name="T8" fmla="*/ 112713 w 106"/>
              <a:gd name="T9" fmla="*/ 122237 h 155"/>
              <a:gd name="T10" fmla="*/ 0 w 106"/>
              <a:gd name="T11" fmla="*/ 219075 h 155"/>
              <a:gd name="T12" fmla="*/ 25400 w 106"/>
              <a:gd name="T13" fmla="*/ 246062 h 155"/>
              <a:gd name="T14" fmla="*/ 25400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16" y="155"/>
                </a:moveTo>
                <a:lnTo>
                  <a:pt x="106" y="77"/>
                </a:lnTo>
                <a:lnTo>
                  <a:pt x="16" y="0"/>
                </a:lnTo>
                <a:lnTo>
                  <a:pt x="0" y="17"/>
                </a:lnTo>
                <a:lnTo>
                  <a:pt x="71" y="77"/>
                </a:lnTo>
                <a:lnTo>
                  <a:pt x="0" y="138"/>
                </a:lnTo>
                <a:lnTo>
                  <a:pt x="16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35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998914" y="6442496"/>
            <a:ext cx="126206" cy="246062"/>
          </a:xfrm>
          <a:custGeom>
            <a:avLst/>
            <a:gdLst>
              <a:gd name="T0" fmla="*/ 142875 w 106"/>
              <a:gd name="T1" fmla="*/ 246062 h 155"/>
              <a:gd name="T2" fmla="*/ 168275 w 106"/>
              <a:gd name="T3" fmla="*/ 219075 h 155"/>
              <a:gd name="T4" fmla="*/ 57150 w 106"/>
              <a:gd name="T5" fmla="*/ 122237 h 155"/>
              <a:gd name="T6" fmla="*/ 168275 w 106"/>
              <a:gd name="T7" fmla="*/ 26987 h 155"/>
              <a:gd name="T8" fmla="*/ 142875 w 106"/>
              <a:gd name="T9" fmla="*/ 0 h 155"/>
              <a:gd name="T10" fmla="*/ 0 w 106"/>
              <a:gd name="T11" fmla="*/ 122237 h 155"/>
              <a:gd name="T12" fmla="*/ 142875 w 106"/>
              <a:gd name="T13" fmla="*/ 246062 h 155"/>
              <a:gd name="T14" fmla="*/ 142875 w 106"/>
              <a:gd name="T15" fmla="*/ 246062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" h="155">
                <a:moveTo>
                  <a:pt x="90" y="155"/>
                </a:moveTo>
                <a:lnTo>
                  <a:pt x="106" y="138"/>
                </a:lnTo>
                <a:lnTo>
                  <a:pt x="36" y="77"/>
                </a:lnTo>
                <a:lnTo>
                  <a:pt x="106" y="17"/>
                </a:lnTo>
                <a:lnTo>
                  <a:pt x="90" y="0"/>
                </a:lnTo>
                <a:lnTo>
                  <a:pt x="0" y="77"/>
                </a:lnTo>
                <a:lnTo>
                  <a:pt x="90" y="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36">
            <a:hlinkClick r:id="" action="ppaction://hlinkshowjump?jump=firstslide"/>
          </p:cNvPr>
          <p:cNvSpPr>
            <a:spLocks/>
          </p:cNvSpPr>
          <p:nvPr userDrawn="1"/>
        </p:nvSpPr>
        <p:spPr bwMode="auto">
          <a:xfrm>
            <a:off x="108721" y="6482186"/>
            <a:ext cx="185738" cy="166687"/>
          </a:xfrm>
          <a:custGeom>
            <a:avLst/>
            <a:gdLst>
              <a:gd name="T0" fmla="*/ 28575 w 156"/>
              <a:gd name="T1" fmla="*/ 166687 h 105"/>
              <a:gd name="T2" fmla="*/ 123825 w 156"/>
              <a:gd name="T3" fmla="*/ 55562 h 105"/>
              <a:gd name="T4" fmla="*/ 219075 w 156"/>
              <a:gd name="T5" fmla="*/ 166687 h 105"/>
              <a:gd name="T6" fmla="*/ 247650 w 156"/>
              <a:gd name="T7" fmla="*/ 144462 h 105"/>
              <a:gd name="T8" fmla="*/ 123825 w 156"/>
              <a:gd name="T9" fmla="*/ 0 h 105"/>
              <a:gd name="T10" fmla="*/ 0 w 156"/>
              <a:gd name="T11" fmla="*/ 144462 h 105"/>
              <a:gd name="T12" fmla="*/ 28575 w 156"/>
              <a:gd name="T13" fmla="*/ 166687 h 105"/>
              <a:gd name="T14" fmla="*/ 28575 w 156"/>
              <a:gd name="T15" fmla="*/ 166687 h 1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6" h="105">
                <a:moveTo>
                  <a:pt x="18" y="105"/>
                </a:moveTo>
                <a:lnTo>
                  <a:pt x="78" y="35"/>
                </a:lnTo>
                <a:lnTo>
                  <a:pt x="138" y="105"/>
                </a:lnTo>
                <a:lnTo>
                  <a:pt x="156" y="91"/>
                </a:lnTo>
                <a:lnTo>
                  <a:pt x="78" y="0"/>
                </a:lnTo>
                <a:lnTo>
                  <a:pt x="0" y="91"/>
                </a:lnTo>
                <a:lnTo>
                  <a:pt x="18" y="1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37">
            <a:hlinkClick r:id="" action="ppaction://hlinkshowjump?jump=lastslide"/>
          </p:cNvPr>
          <p:cNvSpPr>
            <a:spLocks/>
          </p:cNvSpPr>
          <p:nvPr userDrawn="1"/>
        </p:nvSpPr>
        <p:spPr bwMode="auto">
          <a:xfrm>
            <a:off x="554413" y="6481392"/>
            <a:ext cx="184547" cy="168275"/>
          </a:xfrm>
          <a:custGeom>
            <a:avLst/>
            <a:gdLst>
              <a:gd name="T0" fmla="*/ 123825 w 155"/>
              <a:gd name="T1" fmla="*/ 168275 h 106"/>
              <a:gd name="T2" fmla="*/ 246063 w 155"/>
              <a:gd name="T3" fmla="*/ 22225 h 106"/>
              <a:gd name="T4" fmla="*/ 219075 w 155"/>
              <a:gd name="T5" fmla="*/ 0 h 106"/>
              <a:gd name="T6" fmla="*/ 123825 w 155"/>
              <a:gd name="T7" fmla="*/ 111125 h 106"/>
              <a:gd name="T8" fmla="*/ 26988 w 155"/>
              <a:gd name="T9" fmla="*/ 0 h 106"/>
              <a:gd name="T10" fmla="*/ 0 w 155"/>
              <a:gd name="T11" fmla="*/ 22225 h 106"/>
              <a:gd name="T12" fmla="*/ 123825 w 155"/>
              <a:gd name="T13" fmla="*/ 168275 h 106"/>
              <a:gd name="T14" fmla="*/ 123825 w 155"/>
              <a:gd name="T15" fmla="*/ 168275 h 1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5" h="106">
                <a:moveTo>
                  <a:pt x="78" y="106"/>
                </a:moveTo>
                <a:lnTo>
                  <a:pt x="155" y="14"/>
                </a:lnTo>
                <a:lnTo>
                  <a:pt x="138" y="0"/>
                </a:lnTo>
                <a:lnTo>
                  <a:pt x="78" y="70"/>
                </a:lnTo>
                <a:lnTo>
                  <a:pt x="17" y="0"/>
                </a:lnTo>
                <a:lnTo>
                  <a:pt x="0" y="14"/>
                </a:lnTo>
                <a:lnTo>
                  <a:pt x="78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8"/>
          </p:nvPr>
        </p:nvSpPr>
        <p:spPr>
          <a:xfrm>
            <a:off x="738960" y="1556792"/>
            <a:ext cx="7793480" cy="432048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</p:txBody>
      </p:sp>
      <p:pic>
        <p:nvPicPr>
          <p:cNvPr id="18" name="1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r="24908" b="35560"/>
          <a:stretch/>
        </p:blipFill>
        <p:spPr>
          <a:xfrm>
            <a:off x="8152094" y="188640"/>
            <a:ext cx="725414" cy="764704"/>
          </a:xfrm>
          <a:prstGeom prst="rect">
            <a:avLst/>
          </a:prstGeom>
        </p:spPr>
      </p:pic>
      <p:pic>
        <p:nvPicPr>
          <p:cNvPr id="19" name="Imagen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27301"/>
            <a:ext cx="1513802" cy="7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4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3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45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4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4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1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6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81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62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17008-4003-134C-B365-46337B910C6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7B24A-3283-3E44-AB69-52ED25E4F26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69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B9B3A-4E1C-49B6-AF14-F1BE7EBEEEA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D36BE-74D5-4916-8ECE-CDB98273726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1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31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55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5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2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ICMAB acknowledges the Severo Ochoa Program (MINECO, SEV- 2015-0496)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52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  <p:sldLayoutId id="214748430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9FBA0-8D69-4429-820F-AEC5E6821DC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1790-E695-429F-840B-0695C32F334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4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402C9-AF32-4B8B-AE98-E0A3A3E4AA5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4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4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C80D0-4BA3-4685-BD2E-7332AC012CE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68075"/>
            <a:ext cx="9144000" cy="4619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a-E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53775" y="0"/>
            <a:ext cx="390525" cy="69294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a-E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5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i="1" kern="1200">
          <a:solidFill>
            <a:srgbClr val="00006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99000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23/02/2020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6" r:id="rId13"/>
    <p:sldLayoutId id="2147483767" r:id="rId14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67755"/>
            <a:ext cx="9144000" cy="4619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a-E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753615" y="0"/>
            <a:ext cx="390525" cy="69294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a-E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928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i="1" kern="1200">
          <a:solidFill>
            <a:srgbClr val="00006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i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6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99000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3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  <p:sldLayoutId id="2147484036" r:id="rId17"/>
    <p:sldLayoutId id="2147484037" r:id="rId18"/>
    <p:sldLayoutId id="2147484038" r:id="rId19"/>
    <p:sldLayoutId id="2147484039" r:id="rId20"/>
    <p:sldLayoutId id="2147484040" r:id="rId21"/>
    <p:sldLayoutId id="2147484041" r:id="rId22"/>
    <p:sldLayoutId id="2147484042" r:id="rId23"/>
    <p:sldLayoutId id="2147484043" r:id="rId24"/>
    <p:sldLayoutId id="2147484044" r:id="rId2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7CFC-816F-41D0-AAC0-9BF4FEBC753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FADFE-3B8F-471C-ABF0-DBC7717ECBB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94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F9E0A-6AD5-42FE-B147-E7E32C0A4560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18BE7-1D2C-4ACA-A51C-9AF4AE29B0C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8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mab.es/icmab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tiff"/><Relationship Id="rId3" Type="http://schemas.openxmlformats.org/officeDocument/2006/relationships/image" Target="../media/image48.emf"/><Relationship Id="rId21" Type="http://schemas.openxmlformats.org/officeDocument/2006/relationships/image" Target="../media/image66.jpeg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" Type="http://schemas.openxmlformats.org/officeDocument/2006/relationships/image" Target="../media/image47.png"/><Relationship Id="rId16" Type="http://schemas.openxmlformats.org/officeDocument/2006/relationships/image" Target="../media/image61.jpeg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1.emf"/><Relationship Id="rId11" Type="http://schemas.openxmlformats.org/officeDocument/2006/relationships/image" Target="../media/image56.png"/><Relationship Id="rId5" Type="http://schemas.openxmlformats.org/officeDocument/2006/relationships/image" Target="../media/image50.emf"/><Relationship Id="rId15" Type="http://schemas.openxmlformats.org/officeDocument/2006/relationships/image" Target="../media/image60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19.png"/><Relationship Id="rId3" Type="http://schemas.openxmlformats.org/officeDocument/2006/relationships/image" Target="../media/image73.png"/><Relationship Id="rId7" Type="http://schemas.openxmlformats.org/officeDocument/2006/relationships/diagramQuickStyle" Target="../diagrams/quickStyle3.xml"/><Relationship Id="rId12" Type="http://schemas.openxmlformats.org/officeDocument/2006/relationships/hyperlink" Target="http://www.icmab.es/icmab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76.png"/><Relationship Id="rId5" Type="http://schemas.openxmlformats.org/officeDocument/2006/relationships/diagramData" Target="../diagrams/data3.xml"/><Relationship Id="rId10" Type="http://schemas.openxmlformats.org/officeDocument/2006/relationships/image" Target="../media/image75.png"/><Relationship Id="rId4" Type="http://schemas.openxmlformats.org/officeDocument/2006/relationships/image" Target="../media/image74.tiff"/><Relationship Id="rId9" Type="http://schemas.microsoft.com/office/2007/relationships/diagramDrawing" Target="../diagrams/drawing3.xml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4.xml"/><Relationship Id="rId9" Type="http://schemas.openxmlformats.org/officeDocument/2006/relationships/hyperlink" Target="http://www.icmab.es/icmab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5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tif"/><Relationship Id="rId17" Type="http://schemas.openxmlformats.org/officeDocument/2006/relationships/image" Target="../media/image9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87.png"/><Relationship Id="rId11" Type="http://schemas.openxmlformats.org/officeDocument/2006/relationships/image" Target="../media/image92.emf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47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diagramData" Target="../diagrams/data5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05.xml"/><Relationship Id="rId6" Type="http://schemas.microsoft.com/office/2007/relationships/diagramDrawing" Target="../diagrams/drawing5.xml"/><Relationship Id="rId11" Type="http://schemas.openxmlformats.org/officeDocument/2006/relationships/image" Target="../media/image110.jpeg"/><Relationship Id="rId5" Type="http://schemas.openxmlformats.org/officeDocument/2006/relationships/diagramColors" Target="../diagrams/colors5.xml"/><Relationship Id="rId15" Type="http://schemas.openxmlformats.org/officeDocument/2006/relationships/image" Target="../media/image114.png"/><Relationship Id="rId10" Type="http://schemas.openxmlformats.org/officeDocument/2006/relationships/image" Target="../media/image109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0B2O_FzYhmMSxeFMwOE11OFBnSG8/view" TargetMode="External"/><Relationship Id="rId3" Type="http://schemas.openxmlformats.org/officeDocument/2006/relationships/image" Target="../media/image117.png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0.png"/><Relationship Id="rId5" Type="http://schemas.openxmlformats.org/officeDocument/2006/relationships/image" Target="../media/image26.png"/><Relationship Id="rId10" Type="http://schemas.openxmlformats.org/officeDocument/2006/relationships/image" Target="../media/image124.png"/><Relationship Id="rId4" Type="http://schemas.openxmlformats.org/officeDocument/2006/relationships/image" Target="../media/image116.png"/><Relationship Id="rId9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6.png"/><Relationship Id="rId18" Type="http://schemas.openxmlformats.org/officeDocument/2006/relationships/image" Target="../media/image141.jpeg"/><Relationship Id="rId26" Type="http://schemas.openxmlformats.org/officeDocument/2006/relationships/image" Target="../media/image148.png"/><Relationship Id="rId3" Type="http://schemas.openxmlformats.org/officeDocument/2006/relationships/image" Target="../media/image126.jpeg"/><Relationship Id="rId21" Type="http://schemas.openxmlformats.org/officeDocument/2006/relationships/image" Target="../media/image143.png"/><Relationship Id="rId7" Type="http://schemas.openxmlformats.org/officeDocument/2006/relationships/image" Target="../media/image130.png"/><Relationship Id="rId12" Type="http://schemas.openxmlformats.org/officeDocument/2006/relationships/image" Target="../media/image135.jpeg"/><Relationship Id="rId17" Type="http://schemas.openxmlformats.org/officeDocument/2006/relationships/image" Target="../media/image140.png"/><Relationship Id="rId25" Type="http://schemas.openxmlformats.org/officeDocument/2006/relationships/image" Target="../media/image147.png"/><Relationship Id="rId33" Type="http://schemas.openxmlformats.org/officeDocument/2006/relationships/image" Target="../media/image155.png"/><Relationship Id="rId2" Type="http://schemas.openxmlformats.org/officeDocument/2006/relationships/image" Target="../media/image125.jpeg"/><Relationship Id="rId16" Type="http://schemas.openxmlformats.org/officeDocument/2006/relationships/image" Target="../media/image139.jpeg"/><Relationship Id="rId20" Type="http://schemas.openxmlformats.org/officeDocument/2006/relationships/image" Target="../media/image89.png"/><Relationship Id="rId29" Type="http://schemas.openxmlformats.org/officeDocument/2006/relationships/image" Target="../media/image151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24" Type="http://schemas.openxmlformats.org/officeDocument/2006/relationships/image" Target="../media/image146.png"/><Relationship Id="rId32" Type="http://schemas.openxmlformats.org/officeDocument/2006/relationships/image" Target="../media/image15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31" Type="http://schemas.openxmlformats.org/officeDocument/2006/relationships/image" Target="../media/image15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4.jpeg"/><Relationship Id="rId27" Type="http://schemas.openxmlformats.org/officeDocument/2006/relationships/image" Target="../media/image149.png"/><Relationship Id="rId30" Type="http://schemas.openxmlformats.org/officeDocument/2006/relationships/image" Target="../media/image152.jpeg"/><Relationship Id="rId8" Type="http://schemas.openxmlformats.org/officeDocument/2006/relationships/image" Target="../media/image1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93.jpeg"/><Relationship Id="rId5" Type="http://schemas.openxmlformats.org/officeDocument/2006/relationships/image" Target="../media/image192.gif"/><Relationship Id="rId10" Type="http://schemas.openxmlformats.org/officeDocument/2006/relationships/image" Target="../media/image26.pn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www.icmab.es/icmab/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://www.icmab.es/icmab/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17" Type="http://schemas.openxmlformats.org/officeDocument/2006/relationships/image" Target="../media/image44.png"/><Relationship Id="rId2" Type="http://schemas.openxmlformats.org/officeDocument/2006/relationships/image" Target="../media/image29.emf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1691680" y="5613078"/>
            <a:ext cx="5431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403A60"/>
                </a:solidFill>
                <a:latin typeface="Titillium"/>
              </a:rPr>
              <a:t>Director: Xavier </a:t>
            </a:r>
            <a:r>
              <a:rPr lang="es-ES" sz="2400" dirty="0" err="1">
                <a:solidFill>
                  <a:srgbClr val="403A60"/>
                </a:solidFill>
                <a:latin typeface="Titillium"/>
              </a:rPr>
              <a:t>Obradors</a:t>
            </a:r>
            <a:endParaRPr lang="es-ES" sz="2400" dirty="0">
              <a:solidFill>
                <a:srgbClr val="403A60"/>
              </a:solidFill>
              <a:latin typeface="Titillium"/>
            </a:endParaRPr>
          </a:p>
          <a:p>
            <a:pPr algn="ctr"/>
            <a:r>
              <a:rPr lang="es-ES_tradnl" sz="2400" dirty="0" err="1">
                <a:solidFill>
                  <a:srgbClr val="403A60"/>
                </a:solidFill>
                <a:latin typeface="Titillium"/>
              </a:rPr>
              <a:t>Deputy</a:t>
            </a:r>
            <a:r>
              <a:rPr lang="es-ES_tradnl" sz="2400" dirty="0">
                <a:solidFill>
                  <a:srgbClr val="403A60"/>
                </a:solidFill>
                <a:latin typeface="Titillium"/>
              </a:rPr>
              <a:t> </a:t>
            </a:r>
            <a:r>
              <a:rPr lang="es-ES_tradnl" sz="2400" dirty="0" err="1">
                <a:solidFill>
                  <a:srgbClr val="403A60"/>
                </a:solidFill>
                <a:latin typeface="Titillium"/>
              </a:rPr>
              <a:t>Directors</a:t>
            </a:r>
            <a:r>
              <a:rPr lang="es-ES_tradnl" sz="2400" dirty="0">
                <a:solidFill>
                  <a:srgbClr val="403A60"/>
                </a:solidFill>
                <a:latin typeface="Titillium"/>
              </a:rPr>
              <a:t> </a:t>
            </a:r>
          </a:p>
          <a:p>
            <a:pPr algn="ctr"/>
            <a:r>
              <a:rPr lang="es-ES_tradnl" sz="2400" dirty="0">
                <a:solidFill>
                  <a:srgbClr val="403A60"/>
                </a:solidFill>
                <a:latin typeface="Titillium"/>
              </a:rPr>
              <a:t>Rosa </a:t>
            </a:r>
            <a:r>
              <a:rPr lang="es-ES_tradnl" sz="2400" dirty="0" err="1">
                <a:solidFill>
                  <a:srgbClr val="403A60"/>
                </a:solidFill>
                <a:latin typeface="Titillium"/>
              </a:rPr>
              <a:t>Palacín</a:t>
            </a:r>
            <a:r>
              <a:rPr lang="es-ES_tradnl" sz="2400" dirty="0">
                <a:solidFill>
                  <a:srgbClr val="403A60"/>
                </a:solidFill>
                <a:latin typeface="Titillium"/>
              </a:rPr>
              <a:t> &amp; </a:t>
            </a:r>
            <a:r>
              <a:rPr lang="es-ES_tradnl" sz="2400" dirty="0" err="1">
                <a:solidFill>
                  <a:srgbClr val="403A60"/>
                </a:solidFill>
                <a:latin typeface="Titillium"/>
              </a:rPr>
              <a:t>Riccardo</a:t>
            </a:r>
            <a:r>
              <a:rPr lang="es-ES_tradnl" sz="2400" dirty="0">
                <a:solidFill>
                  <a:srgbClr val="403A60"/>
                </a:solidFill>
                <a:latin typeface="Titillium"/>
              </a:rPr>
              <a:t> </a:t>
            </a:r>
            <a:r>
              <a:rPr lang="es-ES_tradnl" sz="2400" dirty="0" err="1">
                <a:solidFill>
                  <a:srgbClr val="403A60"/>
                </a:solidFill>
                <a:latin typeface="Titillium"/>
              </a:rPr>
              <a:t>Rurali</a:t>
            </a:r>
            <a:endParaRPr lang="es-ES" sz="2400" dirty="0">
              <a:solidFill>
                <a:srgbClr val="403A60"/>
              </a:solidFill>
              <a:latin typeface="Titillium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" y="4581160"/>
            <a:ext cx="8686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403A60"/>
                </a:solidFill>
                <a:latin typeface="Titillium"/>
              </a:rPr>
              <a:t>ICMAB: a research Institute on advanced functional (</a:t>
            </a:r>
            <a:r>
              <a:rPr lang="en-US" sz="2800" b="1" dirty="0" err="1">
                <a:solidFill>
                  <a:srgbClr val="403A60"/>
                </a:solidFill>
                <a:latin typeface="Titillium"/>
              </a:rPr>
              <a:t>nano</a:t>
            </a:r>
            <a:r>
              <a:rPr lang="en-US" sz="2800" b="1" dirty="0">
                <a:solidFill>
                  <a:srgbClr val="403A60"/>
                </a:solidFill>
                <a:latin typeface="Titillium"/>
              </a:rPr>
              <a:t>)materials</a:t>
            </a:r>
          </a:p>
        </p:txBody>
      </p:sp>
      <p:cxnSp>
        <p:nvCxnSpPr>
          <p:cNvPr id="21" name="Straight Connector 5"/>
          <p:cNvCxnSpPr/>
          <p:nvPr/>
        </p:nvCxnSpPr>
        <p:spPr>
          <a:xfrm>
            <a:off x="2833723" y="3810365"/>
            <a:ext cx="69124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Marcador de posición de 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57" y="10748"/>
            <a:ext cx="6927223" cy="4624753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</p:spPr>
      </p:pic>
      <p:sp>
        <p:nvSpPr>
          <p:cNvPr id="24" name="TextBox 6"/>
          <p:cNvSpPr txBox="1"/>
          <p:nvPr/>
        </p:nvSpPr>
        <p:spPr>
          <a:xfrm>
            <a:off x="2674104" y="235280"/>
            <a:ext cx="6291348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403A60"/>
                </a:solidFill>
                <a:latin typeface="Titillium" charset="0"/>
                <a:ea typeface="Titillium" charset="0"/>
                <a:cs typeface="Titillium" charset="0"/>
              </a:rPr>
              <a:t>INSTITUT DE CIÈNCIA DE MATERIALS DE BARCELONA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1" y="235248"/>
            <a:ext cx="187887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Rectángulo redondeado"/>
          <p:cNvSpPr/>
          <p:nvPr/>
        </p:nvSpPr>
        <p:spPr>
          <a:xfrm>
            <a:off x="116616" y="1167161"/>
            <a:ext cx="2261063" cy="7373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30 Rectángulo redondeado"/>
          <p:cNvSpPr/>
          <p:nvPr/>
        </p:nvSpPr>
        <p:spPr>
          <a:xfrm>
            <a:off x="3304346" y="1167161"/>
            <a:ext cx="2219548" cy="7373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Rectángulo redondeado"/>
          <p:cNvSpPr/>
          <p:nvPr/>
        </p:nvSpPr>
        <p:spPr>
          <a:xfrm>
            <a:off x="6483192" y="1167160"/>
            <a:ext cx="2325079" cy="7373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0872" y="1218601"/>
            <a:ext cx="2251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Clean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secure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energy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079409" y="1218477"/>
            <a:ext cx="264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Smart and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sustainable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electronics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319760" y="1344300"/>
            <a:ext cx="2644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Smart 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nanomedecine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15 Flecha izquierda y derecha"/>
          <p:cNvSpPr/>
          <p:nvPr/>
        </p:nvSpPr>
        <p:spPr>
          <a:xfrm>
            <a:off x="2464955" y="1484784"/>
            <a:ext cx="750614" cy="144016"/>
          </a:xfrm>
          <a:prstGeom prst="left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32 Flecha izquierda y derecha"/>
          <p:cNvSpPr/>
          <p:nvPr/>
        </p:nvSpPr>
        <p:spPr>
          <a:xfrm>
            <a:off x="5616671" y="1484784"/>
            <a:ext cx="750614" cy="144016"/>
          </a:xfrm>
          <a:prstGeom prst="left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0" name="59 Grupo"/>
          <p:cNvGrpSpPr/>
          <p:nvPr/>
        </p:nvGrpSpPr>
        <p:grpSpPr>
          <a:xfrm>
            <a:off x="1354270" y="3795396"/>
            <a:ext cx="3217730" cy="706055"/>
            <a:chOff x="1467126" y="3795396"/>
            <a:chExt cx="3485874" cy="706055"/>
          </a:xfrm>
        </p:grpSpPr>
        <p:sp>
          <p:nvSpPr>
            <p:cNvPr id="11" name="10 Rectángulo redondeado"/>
            <p:cNvSpPr/>
            <p:nvPr/>
          </p:nvSpPr>
          <p:spPr>
            <a:xfrm>
              <a:off x="2300705" y="3795396"/>
              <a:ext cx="2652295" cy="7060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Superconductivity</a:t>
              </a:r>
              <a:r>
                <a:rPr kumimoji="0" lang="es-ES_trad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emerging</a:t>
              </a:r>
              <a:r>
                <a:rPr kumimoji="0" lang="es-ES_trad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technologies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19 Flecha a la derecha con muesca"/>
            <p:cNvSpPr/>
            <p:nvPr/>
          </p:nvSpPr>
          <p:spPr>
            <a:xfrm>
              <a:off x="1467126" y="4081870"/>
              <a:ext cx="689624" cy="13310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60 Grupo"/>
          <p:cNvGrpSpPr/>
          <p:nvPr/>
        </p:nvGrpSpPr>
        <p:grpSpPr>
          <a:xfrm>
            <a:off x="1342706" y="4661971"/>
            <a:ext cx="3217760" cy="706055"/>
            <a:chOff x="1454593" y="4661568"/>
            <a:chExt cx="3485907" cy="706055"/>
          </a:xfrm>
        </p:grpSpPr>
        <p:sp>
          <p:nvSpPr>
            <p:cNvPr id="9" name="8 Rectángulo redondeado"/>
            <p:cNvSpPr/>
            <p:nvPr/>
          </p:nvSpPr>
          <p:spPr>
            <a:xfrm>
              <a:off x="3059615" y="4661568"/>
              <a:ext cx="1880885" cy="7060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Oxide </a:t>
              </a:r>
              <a:r>
                <a:rPr kumimoji="0" lang="es-ES_tradn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Electronics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20 Flecha a la derecha con muesca"/>
            <p:cNvSpPr/>
            <p:nvPr/>
          </p:nvSpPr>
          <p:spPr>
            <a:xfrm>
              <a:off x="1454593" y="4948041"/>
              <a:ext cx="1379282" cy="13310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1342695" y="2230987"/>
            <a:ext cx="6504954" cy="1381244"/>
            <a:chOff x="1454586" y="2230987"/>
            <a:chExt cx="7047034" cy="1381244"/>
          </a:xfrm>
        </p:grpSpPr>
        <p:sp>
          <p:nvSpPr>
            <p:cNvPr id="10" name="9 Rectángulo redondeado"/>
            <p:cNvSpPr/>
            <p:nvPr/>
          </p:nvSpPr>
          <p:spPr>
            <a:xfrm>
              <a:off x="2395009" y="2906176"/>
              <a:ext cx="2382456" cy="7060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Electrochemical</a:t>
              </a:r>
              <a:r>
                <a:rPr kumimoji="0" lang="es-ES_trad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Energy</a:t>
              </a:r>
              <a:r>
                <a:rPr kumimoji="0" lang="es-ES_trad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Storage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11 Rectángulo redondeado"/>
            <p:cNvSpPr/>
            <p:nvPr/>
          </p:nvSpPr>
          <p:spPr>
            <a:xfrm>
              <a:off x="5707443" y="2230987"/>
              <a:ext cx="1880886" cy="7060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Energy</a:t>
              </a:r>
              <a:r>
                <a:rPr kumimoji="0" lang="es-ES_trad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conversion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17 Flecha a la derecha con muesca"/>
            <p:cNvSpPr/>
            <p:nvPr/>
          </p:nvSpPr>
          <p:spPr>
            <a:xfrm>
              <a:off x="1517249" y="2450803"/>
              <a:ext cx="3924782" cy="13310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18 Flecha a la derecha con muesca"/>
            <p:cNvSpPr/>
            <p:nvPr/>
          </p:nvSpPr>
          <p:spPr>
            <a:xfrm>
              <a:off x="1454586" y="3192546"/>
              <a:ext cx="689624" cy="13310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23 Flecha a la derecha con muesca"/>
            <p:cNvSpPr/>
            <p:nvPr/>
          </p:nvSpPr>
          <p:spPr>
            <a:xfrm rot="10800000">
              <a:off x="7749266" y="2450803"/>
              <a:ext cx="752354" cy="13310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4560461" y="4661970"/>
            <a:ext cx="3287223" cy="706055"/>
            <a:chOff x="4940499" y="4661567"/>
            <a:chExt cx="3561158" cy="706055"/>
          </a:xfrm>
        </p:grpSpPr>
        <p:sp>
          <p:nvSpPr>
            <p:cNvPr id="14" name="13 Rectángulo redondeado"/>
            <p:cNvSpPr/>
            <p:nvPr/>
          </p:nvSpPr>
          <p:spPr>
            <a:xfrm>
              <a:off x="5105601" y="4661567"/>
              <a:ext cx="1880885" cy="7060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Molecular </a:t>
              </a:r>
              <a:r>
                <a:rPr kumimoji="0" lang="es-ES_tradn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electronics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940499" y="4661567"/>
              <a:ext cx="165101" cy="70605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24 Flecha a la derecha con muesca"/>
            <p:cNvSpPr/>
            <p:nvPr/>
          </p:nvSpPr>
          <p:spPr>
            <a:xfrm rot="10800000">
              <a:off x="7235194" y="4948041"/>
              <a:ext cx="1266463" cy="13310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35496" y="2231083"/>
            <a:ext cx="1075674" cy="4158081"/>
            <a:chOff x="38454" y="2230920"/>
            <a:chExt cx="1165313" cy="4158081"/>
          </a:xfrm>
        </p:grpSpPr>
        <p:sp>
          <p:nvSpPr>
            <p:cNvPr id="7" name="6 Rectángulo"/>
            <p:cNvSpPr/>
            <p:nvPr/>
          </p:nvSpPr>
          <p:spPr>
            <a:xfrm rot="16200000">
              <a:off x="-1107794" y="4028372"/>
              <a:ext cx="4109014" cy="5141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Inorganic</a:t>
              </a:r>
              <a:r>
                <a:rPr kumimoji="0" lang="es-ES_trad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s-ES_tradnl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Materials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16 Abrir llave"/>
            <p:cNvSpPr/>
            <p:nvPr/>
          </p:nvSpPr>
          <p:spPr>
            <a:xfrm>
              <a:off x="518652" y="2450906"/>
              <a:ext cx="150409" cy="1161325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" name="21 Grupo"/>
            <p:cNvGrpSpPr/>
            <p:nvPr/>
          </p:nvGrpSpPr>
          <p:grpSpPr>
            <a:xfrm>
              <a:off x="42863" y="2620771"/>
              <a:ext cx="426911" cy="823522"/>
              <a:chOff x="-243243" y="2156973"/>
              <a:chExt cx="394072" cy="823522"/>
            </a:xfrm>
          </p:grpSpPr>
          <p:sp>
            <p:nvSpPr>
              <p:cNvPr id="40" name="39 Rectángulo redondeado"/>
              <p:cNvSpPr/>
              <p:nvPr/>
            </p:nvSpPr>
            <p:spPr>
              <a:xfrm rot="16200000">
                <a:off x="-457836" y="2371831"/>
                <a:ext cx="823257" cy="39407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5 CuadroTexto"/>
              <p:cNvSpPr txBox="1"/>
              <p:nvPr/>
            </p:nvSpPr>
            <p:spPr>
              <a:xfrm rot="16200000">
                <a:off x="-429881" y="2368351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RL1</a:t>
                </a:r>
              </a:p>
            </p:txBody>
          </p:sp>
        </p:grpSp>
        <p:grpSp>
          <p:nvGrpSpPr>
            <p:cNvPr id="41" name="40 Grupo"/>
            <p:cNvGrpSpPr/>
            <p:nvPr/>
          </p:nvGrpSpPr>
          <p:grpSpPr>
            <a:xfrm>
              <a:off x="38454" y="3700866"/>
              <a:ext cx="426911" cy="823522"/>
              <a:chOff x="-243243" y="2156973"/>
              <a:chExt cx="394072" cy="823522"/>
            </a:xfrm>
          </p:grpSpPr>
          <p:sp>
            <p:nvSpPr>
              <p:cNvPr id="42" name="41 Rectángulo redondeado"/>
              <p:cNvSpPr/>
              <p:nvPr/>
            </p:nvSpPr>
            <p:spPr>
              <a:xfrm rot="16200000">
                <a:off x="-457836" y="2371831"/>
                <a:ext cx="823257" cy="39407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42 CuadroTexto"/>
              <p:cNvSpPr txBox="1"/>
              <p:nvPr/>
            </p:nvSpPr>
            <p:spPr>
              <a:xfrm rot="16200000">
                <a:off x="-429881" y="2368351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RL2</a:t>
                </a:r>
              </a:p>
            </p:txBody>
          </p:sp>
        </p:grpSp>
        <p:grpSp>
          <p:nvGrpSpPr>
            <p:cNvPr id="44" name="43 Grupo"/>
            <p:cNvGrpSpPr/>
            <p:nvPr/>
          </p:nvGrpSpPr>
          <p:grpSpPr>
            <a:xfrm>
              <a:off x="42863" y="4621755"/>
              <a:ext cx="426911" cy="823522"/>
              <a:chOff x="-243243" y="2156973"/>
              <a:chExt cx="394072" cy="823522"/>
            </a:xfrm>
          </p:grpSpPr>
          <p:sp>
            <p:nvSpPr>
              <p:cNvPr id="45" name="44 Rectángulo redondeado"/>
              <p:cNvSpPr/>
              <p:nvPr/>
            </p:nvSpPr>
            <p:spPr>
              <a:xfrm rot="16200000">
                <a:off x="-457836" y="2371831"/>
                <a:ext cx="823257" cy="39407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45 CuadroTexto"/>
              <p:cNvSpPr txBox="1"/>
              <p:nvPr/>
            </p:nvSpPr>
            <p:spPr>
              <a:xfrm rot="16200000">
                <a:off x="-429881" y="2368351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RL3</a:t>
                </a:r>
              </a:p>
            </p:txBody>
          </p:sp>
        </p:grpSp>
        <p:grpSp>
          <p:nvGrpSpPr>
            <p:cNvPr id="47" name="46 Grupo"/>
            <p:cNvGrpSpPr/>
            <p:nvPr/>
          </p:nvGrpSpPr>
          <p:grpSpPr>
            <a:xfrm>
              <a:off x="47537" y="5565479"/>
              <a:ext cx="426911" cy="823522"/>
              <a:chOff x="-243243" y="2156973"/>
              <a:chExt cx="394072" cy="823522"/>
            </a:xfrm>
          </p:grpSpPr>
          <p:sp>
            <p:nvSpPr>
              <p:cNvPr id="48" name="47 Rectángulo redondeado"/>
              <p:cNvSpPr/>
              <p:nvPr/>
            </p:nvSpPr>
            <p:spPr>
              <a:xfrm rot="16200000">
                <a:off x="-457836" y="2371831"/>
                <a:ext cx="823257" cy="39407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48 CuadroTexto"/>
              <p:cNvSpPr txBox="1"/>
              <p:nvPr/>
            </p:nvSpPr>
            <p:spPr>
              <a:xfrm rot="16200000">
                <a:off x="-429881" y="2368351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RL5</a:t>
                </a:r>
              </a:p>
            </p:txBody>
          </p:sp>
        </p:grpSp>
      </p:grpSp>
      <p:grpSp>
        <p:nvGrpSpPr>
          <p:cNvPr id="38" name="37 Grupo"/>
          <p:cNvGrpSpPr/>
          <p:nvPr/>
        </p:nvGrpSpPr>
        <p:grpSpPr>
          <a:xfrm>
            <a:off x="8058426" y="2094066"/>
            <a:ext cx="959526" cy="4249413"/>
            <a:chOff x="8729961" y="2093917"/>
            <a:chExt cx="1039487" cy="4249413"/>
          </a:xfrm>
        </p:grpSpPr>
        <p:sp>
          <p:nvSpPr>
            <p:cNvPr id="8" name="7 Rectángulo"/>
            <p:cNvSpPr/>
            <p:nvPr/>
          </p:nvSpPr>
          <p:spPr>
            <a:xfrm rot="5400000">
              <a:off x="6932509" y="3891369"/>
              <a:ext cx="4109014" cy="5141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Molecular </a:t>
              </a:r>
              <a:r>
                <a:rPr kumimoji="0" lang="es-ES_tradnl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Materials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0" name="49 Grupo"/>
            <p:cNvGrpSpPr/>
            <p:nvPr/>
          </p:nvGrpSpPr>
          <p:grpSpPr>
            <a:xfrm rot="10800000">
              <a:off x="9342377" y="2125339"/>
              <a:ext cx="426911" cy="823257"/>
              <a:chOff x="-243243" y="2157238"/>
              <a:chExt cx="394072" cy="823257"/>
            </a:xfrm>
          </p:grpSpPr>
          <p:sp>
            <p:nvSpPr>
              <p:cNvPr id="51" name="50 Rectángulo redondeado"/>
              <p:cNvSpPr/>
              <p:nvPr/>
            </p:nvSpPr>
            <p:spPr>
              <a:xfrm rot="16200000">
                <a:off x="-457836" y="2371831"/>
                <a:ext cx="823257" cy="39407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51 CuadroTexto"/>
              <p:cNvSpPr txBox="1"/>
              <p:nvPr/>
            </p:nvSpPr>
            <p:spPr>
              <a:xfrm rot="16200000">
                <a:off x="-429881" y="2368868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RL1</a:t>
                </a:r>
              </a:p>
            </p:txBody>
          </p:sp>
        </p:grpSp>
        <p:grpSp>
          <p:nvGrpSpPr>
            <p:cNvPr id="53" name="52 Grupo"/>
            <p:cNvGrpSpPr/>
            <p:nvPr/>
          </p:nvGrpSpPr>
          <p:grpSpPr>
            <a:xfrm rot="10800000">
              <a:off x="9341709" y="4550061"/>
              <a:ext cx="426911" cy="823257"/>
              <a:chOff x="-243243" y="2157238"/>
              <a:chExt cx="394072" cy="823257"/>
            </a:xfrm>
          </p:grpSpPr>
          <p:sp>
            <p:nvSpPr>
              <p:cNvPr id="54" name="53 Rectángulo redondeado"/>
              <p:cNvSpPr/>
              <p:nvPr/>
            </p:nvSpPr>
            <p:spPr>
              <a:xfrm rot="16200000">
                <a:off x="-457836" y="2371831"/>
                <a:ext cx="823257" cy="39407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54 CuadroTexto"/>
              <p:cNvSpPr txBox="1"/>
              <p:nvPr/>
            </p:nvSpPr>
            <p:spPr>
              <a:xfrm rot="16200000">
                <a:off x="-429881" y="2368868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RL4</a:t>
                </a:r>
              </a:p>
            </p:txBody>
          </p:sp>
        </p:grpSp>
        <p:grpSp>
          <p:nvGrpSpPr>
            <p:cNvPr id="56" name="55 Grupo"/>
            <p:cNvGrpSpPr/>
            <p:nvPr/>
          </p:nvGrpSpPr>
          <p:grpSpPr>
            <a:xfrm rot="10800000">
              <a:off x="9342537" y="5520073"/>
              <a:ext cx="426911" cy="823257"/>
              <a:chOff x="-243243" y="2157238"/>
              <a:chExt cx="394072" cy="823257"/>
            </a:xfrm>
          </p:grpSpPr>
          <p:sp>
            <p:nvSpPr>
              <p:cNvPr id="57" name="56 Rectángulo redondeado"/>
              <p:cNvSpPr/>
              <p:nvPr/>
            </p:nvSpPr>
            <p:spPr>
              <a:xfrm rot="16200000">
                <a:off x="-457836" y="2371831"/>
                <a:ext cx="823257" cy="39407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57 CuadroTexto"/>
              <p:cNvSpPr txBox="1"/>
              <p:nvPr/>
            </p:nvSpPr>
            <p:spPr>
              <a:xfrm rot="16200000">
                <a:off x="-429881" y="2368868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RL5</a:t>
                </a:r>
              </a:p>
            </p:txBody>
          </p:sp>
        </p:grpSp>
      </p:grpSp>
      <p:grpSp>
        <p:nvGrpSpPr>
          <p:cNvPr id="63" name="62 Grupo"/>
          <p:cNvGrpSpPr/>
          <p:nvPr/>
        </p:nvGrpSpPr>
        <p:grpSpPr>
          <a:xfrm>
            <a:off x="1354270" y="5522484"/>
            <a:ext cx="6493378" cy="706055"/>
            <a:chOff x="1467126" y="5522081"/>
            <a:chExt cx="7034494" cy="706055"/>
          </a:xfrm>
        </p:grpSpPr>
        <p:sp>
          <p:nvSpPr>
            <p:cNvPr id="13" name="12 Rectángulo redondeado"/>
            <p:cNvSpPr/>
            <p:nvPr/>
          </p:nvSpPr>
          <p:spPr>
            <a:xfrm>
              <a:off x="2633262" y="5522081"/>
              <a:ext cx="4990618" cy="7060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22 Flecha a la derecha con muesca"/>
            <p:cNvSpPr/>
            <p:nvPr/>
          </p:nvSpPr>
          <p:spPr>
            <a:xfrm>
              <a:off x="1467126" y="5825789"/>
              <a:ext cx="927884" cy="13310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25 Flecha a la derecha con muesca"/>
            <p:cNvSpPr/>
            <p:nvPr/>
          </p:nvSpPr>
          <p:spPr>
            <a:xfrm rot="10800000">
              <a:off x="7749266" y="5808425"/>
              <a:ext cx="752354" cy="15047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2666849" y="5690416"/>
              <a:ext cx="47012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Bioactive materials: therapy &amp; diagnosis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4" name="63 CuadroTexto"/>
          <p:cNvSpPr txBox="1"/>
          <p:nvPr/>
        </p:nvSpPr>
        <p:spPr>
          <a:xfrm>
            <a:off x="5616671" y="2937042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ERC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4401780" y="3140988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ERC</a:t>
            </a:r>
          </a:p>
        </p:txBody>
      </p:sp>
      <p:sp>
        <p:nvSpPr>
          <p:cNvPr id="66" name="65 CuadroTexto"/>
          <p:cNvSpPr txBox="1"/>
          <p:nvPr/>
        </p:nvSpPr>
        <p:spPr>
          <a:xfrm>
            <a:off x="4438772" y="3963757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ERC</a:t>
            </a:r>
          </a:p>
        </p:txBody>
      </p:sp>
      <p:sp>
        <p:nvSpPr>
          <p:cNvPr id="67" name="66 CuadroTexto"/>
          <p:cNvSpPr txBox="1"/>
          <p:nvPr/>
        </p:nvSpPr>
        <p:spPr>
          <a:xfrm>
            <a:off x="6436106" y="5075670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 ERC</a:t>
            </a:r>
          </a:p>
        </p:txBody>
      </p:sp>
      <p:sp>
        <p:nvSpPr>
          <p:cNvPr id="68" name="67 CuadroTexto"/>
          <p:cNvSpPr txBox="1"/>
          <p:nvPr/>
        </p:nvSpPr>
        <p:spPr>
          <a:xfrm>
            <a:off x="1752487" y="5039307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ERC</a:t>
            </a:r>
          </a:p>
        </p:txBody>
      </p:sp>
      <p:sp>
        <p:nvSpPr>
          <p:cNvPr id="69" name="68 CuadroTexto"/>
          <p:cNvSpPr txBox="1"/>
          <p:nvPr/>
        </p:nvSpPr>
        <p:spPr>
          <a:xfrm>
            <a:off x="3869629" y="6228271"/>
            <a:ext cx="106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ERC</a:t>
            </a:r>
          </a:p>
        </p:txBody>
      </p:sp>
      <p:sp>
        <p:nvSpPr>
          <p:cNvPr id="71" name="Rectangle 3"/>
          <p:cNvSpPr txBox="1">
            <a:spLocks noGrp="1"/>
          </p:cNvSpPr>
          <p:nvPr>
            <p:ph type="title"/>
          </p:nvPr>
        </p:nvSpPr>
        <p:spPr>
          <a:xfrm>
            <a:off x="182563" y="44450"/>
            <a:ext cx="7053734" cy="54133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265176" indent="-265176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endParaRPr lang="es-ES_tradnl" sz="800" b="0" dirty="0">
              <a:solidFill>
                <a:schemeClr val="tx1"/>
              </a:solidFill>
              <a:latin typeface="Arial" charset="0"/>
            </a:endParaRPr>
          </a:p>
          <a:p>
            <a:pPr marL="265176" indent="-265176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es-ES" sz="2400" b="0" dirty="0" err="1">
                <a:solidFill>
                  <a:schemeClr val="bg1"/>
                </a:solidFill>
                <a:latin typeface="Arial" charset="0"/>
              </a:rPr>
              <a:t>Research</a:t>
            </a:r>
            <a:r>
              <a:rPr lang="es-ES" sz="2400" b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" sz="2400" b="0" dirty="0" err="1">
                <a:solidFill>
                  <a:schemeClr val="bg1"/>
                </a:solidFill>
                <a:latin typeface="Arial" charset="0"/>
              </a:rPr>
              <a:t>Lines</a:t>
            </a:r>
            <a:r>
              <a:rPr lang="es-ES" sz="2400" b="0" dirty="0">
                <a:solidFill>
                  <a:schemeClr val="bg1"/>
                </a:solidFill>
                <a:latin typeface="Arial" charset="0"/>
              </a:rPr>
              <a:t> - Social </a:t>
            </a:r>
            <a:r>
              <a:rPr lang="es-ES" sz="2400" b="0" dirty="0" err="1">
                <a:solidFill>
                  <a:schemeClr val="bg1"/>
                </a:solidFill>
                <a:latin typeface="Arial" charset="0"/>
              </a:rPr>
              <a:t>challenges</a:t>
            </a:r>
            <a:endParaRPr lang="es-ES_tradnl" sz="1800" b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0" name="2 Rectángulo"/>
          <p:cNvSpPr/>
          <p:nvPr/>
        </p:nvSpPr>
        <p:spPr>
          <a:xfrm>
            <a:off x="-828600" y="692696"/>
            <a:ext cx="8890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“Smart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FUNctional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mat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erials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 better FUTURE”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FUNFUTURE)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8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80"/>
          <p:cNvSpPr txBox="1">
            <a:spLocks/>
          </p:cNvSpPr>
          <p:nvPr/>
        </p:nvSpPr>
        <p:spPr>
          <a:xfrm>
            <a:off x="0" y="284"/>
            <a:ext cx="9144000" cy="7286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GB" sz="2400" b="1" dirty="0">
                <a:solidFill>
                  <a:srgbClr val="002060"/>
                </a:solidFill>
              </a:rPr>
              <a:t>RL 1: Sustainable energy conversion and storage systems</a:t>
            </a:r>
          </a:p>
          <a:p>
            <a:pPr algn="ctr" eaLnBrk="0" hangingPunct="0">
              <a:defRPr/>
            </a:pPr>
            <a:r>
              <a:rPr lang="en-GB" sz="2400" b="1" dirty="0">
                <a:solidFill>
                  <a:srgbClr val="002060"/>
                </a:solidFill>
                <a:cs typeface="Arial" pitchFamily="34" charset="0"/>
              </a:rPr>
              <a:t>RL2: Superconductors for power applications</a:t>
            </a:r>
            <a:endParaRPr lang="es-ES" sz="2400" b="1" dirty="0">
              <a:solidFill>
                <a:srgbClr val="002060"/>
              </a:solidFill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br>
              <a:rPr lang="en-US" sz="2400" b="1" dirty="0">
                <a:solidFill>
                  <a:srgbClr val="002060"/>
                </a:solidFill>
                <a:cs typeface="Arial" pitchFamily="34" charset="0"/>
              </a:rPr>
            </a:br>
            <a:endParaRPr lang="ca-E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548123601"/>
              </p:ext>
            </p:extLst>
          </p:nvPr>
        </p:nvGraphicFramePr>
        <p:xfrm>
          <a:off x="281555" y="764706"/>
          <a:ext cx="8611125" cy="564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7" descr=" Logo">
            <a:hlinkClick r:id="rId8" tooltip="Hom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936" y="212"/>
            <a:ext cx="83152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144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0 Grupo"/>
          <p:cNvGrpSpPr/>
          <p:nvPr/>
        </p:nvGrpSpPr>
        <p:grpSpPr>
          <a:xfrm>
            <a:off x="3757486" y="2906518"/>
            <a:ext cx="1606599" cy="1602602"/>
            <a:chOff x="3429572" y="2646840"/>
            <a:chExt cx="1606599" cy="160260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28646">
              <a:off x="3431571" y="2644841"/>
              <a:ext cx="1602602" cy="160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3 CuadroTexto"/>
            <p:cNvSpPr txBox="1"/>
            <p:nvPr/>
          </p:nvSpPr>
          <p:spPr>
            <a:xfrm>
              <a:off x="3962806" y="3263474"/>
              <a:ext cx="645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tools</a:t>
              </a:r>
            </a:p>
          </p:txBody>
        </p:sp>
        <p:sp>
          <p:nvSpPr>
            <p:cNvPr id="7" name="4 CuadroTexto"/>
            <p:cNvSpPr txBox="1"/>
            <p:nvPr/>
          </p:nvSpPr>
          <p:spPr>
            <a:xfrm>
              <a:off x="3850434" y="2683270"/>
              <a:ext cx="8389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Batteries</a:t>
              </a:r>
            </a:p>
          </p:txBody>
        </p:sp>
        <p:sp>
          <p:nvSpPr>
            <p:cNvPr id="8" name="9 CuadroTexto"/>
            <p:cNvSpPr txBox="1"/>
            <p:nvPr/>
          </p:nvSpPr>
          <p:spPr>
            <a:xfrm>
              <a:off x="3518514" y="3080275"/>
              <a:ext cx="360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</a:t>
              </a:r>
            </a:p>
          </p:txBody>
        </p:sp>
        <p:sp>
          <p:nvSpPr>
            <p:cNvPr id="9" name="10 CuadroTexto"/>
            <p:cNvSpPr txBox="1"/>
            <p:nvPr/>
          </p:nvSpPr>
          <p:spPr>
            <a:xfrm>
              <a:off x="3670853" y="3741677"/>
              <a:ext cx="379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PV</a:t>
              </a:r>
            </a:p>
          </p:txBody>
        </p:sp>
      </p:grpSp>
      <p:pic>
        <p:nvPicPr>
          <p:cNvPr id="10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229200"/>
            <a:ext cx="1053025" cy="1008112"/>
          </a:xfrm>
          <a:prstGeom prst="rect">
            <a:avLst/>
          </a:prstGeom>
        </p:spPr>
      </p:pic>
      <p:sp>
        <p:nvSpPr>
          <p:cNvPr id="11" name="TextBox 24"/>
          <p:cNvSpPr txBox="1"/>
          <p:nvPr/>
        </p:nvSpPr>
        <p:spPr>
          <a:xfrm>
            <a:off x="2195736" y="6237312"/>
            <a:ext cx="1479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Magneto-optical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1286" y="5125220"/>
            <a:ext cx="1206999" cy="1180368"/>
          </a:xfrm>
          <a:prstGeom prst="rect">
            <a:avLst/>
          </a:prstGeom>
        </p:spPr>
      </p:pic>
      <p:sp>
        <p:nvSpPr>
          <p:cNvPr id="13" name="TextBox 26"/>
          <p:cNvSpPr txBox="1"/>
          <p:nvPr/>
        </p:nvSpPr>
        <p:spPr>
          <a:xfrm>
            <a:off x="6609748" y="4860448"/>
            <a:ext cx="122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XRD and Synchrotron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7"/>
          <p:cNvPicPr>
            <a:picLocks noChangeAspect="1"/>
          </p:cNvPicPr>
          <p:nvPr/>
        </p:nvPicPr>
        <p:blipFill rotWithShape="1">
          <a:blip r:embed="rId5" cstate="print"/>
          <a:srcRect t="7759" r="1756" b="978"/>
          <a:stretch/>
        </p:blipFill>
        <p:spPr>
          <a:xfrm>
            <a:off x="467544" y="4941168"/>
            <a:ext cx="1774380" cy="919796"/>
          </a:xfrm>
          <a:prstGeom prst="rect">
            <a:avLst/>
          </a:prstGeom>
        </p:spPr>
      </p:pic>
      <p:pic>
        <p:nvPicPr>
          <p:cNvPr id="15" name="Picture 3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03417" y="5115277"/>
            <a:ext cx="902569" cy="957159"/>
          </a:xfrm>
          <a:prstGeom prst="rect">
            <a:avLst/>
          </a:prstGeom>
        </p:spPr>
      </p:pic>
      <p:sp>
        <p:nvSpPr>
          <p:cNvPr id="16" name="TextBox 39"/>
          <p:cNvSpPr txBox="1"/>
          <p:nvPr/>
        </p:nvSpPr>
        <p:spPr>
          <a:xfrm>
            <a:off x="5459931" y="6110902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AFM/SPM/TEM    </a:t>
            </a:r>
          </a:p>
        </p:txBody>
      </p:sp>
      <p:pic>
        <p:nvPicPr>
          <p:cNvPr id="17" name="Picture 4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5655" y="5480436"/>
            <a:ext cx="1850441" cy="1260932"/>
          </a:xfrm>
          <a:prstGeom prst="rect">
            <a:avLst/>
          </a:prstGeom>
        </p:spPr>
      </p:pic>
      <p:sp>
        <p:nvSpPr>
          <p:cNvPr id="18" name="TextBox 42"/>
          <p:cNvSpPr txBox="1"/>
          <p:nvPr/>
        </p:nvSpPr>
        <p:spPr>
          <a:xfrm>
            <a:off x="3491880" y="4706560"/>
            <a:ext cx="2057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Theoretical tools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45"/>
          <p:cNvSpPr txBox="1"/>
          <p:nvPr/>
        </p:nvSpPr>
        <p:spPr>
          <a:xfrm>
            <a:off x="323528" y="5805264"/>
            <a:ext cx="1856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30"/>
          <p:cNvCxnSpPr/>
          <p:nvPr/>
        </p:nvCxnSpPr>
        <p:spPr>
          <a:xfrm flipH="1">
            <a:off x="179513" y="4504449"/>
            <a:ext cx="4341322" cy="43671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5"/>
          <p:cNvCxnSpPr>
            <a:stCxn id="5" idx="1"/>
          </p:cNvCxnSpPr>
          <p:nvPr/>
        </p:nvCxnSpPr>
        <p:spPr>
          <a:xfrm>
            <a:off x="4647177" y="4504449"/>
            <a:ext cx="3925144" cy="3639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3356992"/>
            <a:ext cx="1335139" cy="951623"/>
          </a:xfrm>
          <a:prstGeom prst="rect">
            <a:avLst/>
          </a:prstGeom>
        </p:spPr>
      </p:pic>
      <p:cxnSp>
        <p:nvCxnSpPr>
          <p:cNvPr id="24" name="Straight Connector 30"/>
          <p:cNvCxnSpPr/>
          <p:nvPr/>
        </p:nvCxnSpPr>
        <p:spPr>
          <a:xfrm>
            <a:off x="5004048" y="1052736"/>
            <a:ext cx="30010" cy="20441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8064" y="1124744"/>
            <a:ext cx="796306" cy="768490"/>
          </a:xfrm>
          <a:prstGeom prst="rect">
            <a:avLst/>
          </a:prstGeom>
        </p:spPr>
      </p:pic>
      <p:pic>
        <p:nvPicPr>
          <p:cNvPr id="26" name="Picture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84368" y="1124744"/>
            <a:ext cx="1035589" cy="915395"/>
          </a:xfrm>
          <a:prstGeom prst="rect">
            <a:avLst/>
          </a:prstGeom>
        </p:spPr>
      </p:pic>
      <p:sp>
        <p:nvSpPr>
          <p:cNvPr id="27" name="TextBox 29"/>
          <p:cNvSpPr txBox="1"/>
          <p:nvPr/>
        </p:nvSpPr>
        <p:spPr>
          <a:xfrm>
            <a:off x="5868144" y="980728"/>
            <a:ext cx="1617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allotropes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8" name="Imagen 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36096" y="2924944"/>
            <a:ext cx="1188045" cy="933895"/>
          </a:xfrm>
          <a:prstGeom prst="rect">
            <a:avLst/>
          </a:prstGeom>
        </p:spPr>
      </p:pic>
      <p:sp>
        <p:nvSpPr>
          <p:cNvPr id="29" name="TextBox 32"/>
          <p:cNvSpPr txBox="1"/>
          <p:nvPr/>
        </p:nvSpPr>
        <p:spPr>
          <a:xfrm>
            <a:off x="5436096" y="2186280"/>
            <a:ext cx="1716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Porous/MOFs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6176" y="3861048"/>
            <a:ext cx="865201" cy="796631"/>
          </a:xfrm>
          <a:prstGeom prst="rect">
            <a:avLst/>
          </a:prstGeom>
        </p:spPr>
      </p:pic>
      <p:pic>
        <p:nvPicPr>
          <p:cNvPr id="31" name="Picture 1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40152" y="1484784"/>
            <a:ext cx="586230" cy="617478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364088" y="3933056"/>
            <a:ext cx="642516" cy="502091"/>
          </a:xfrm>
          <a:prstGeom prst="rect">
            <a:avLst/>
          </a:prstGeom>
        </p:spPr>
      </p:pic>
      <p:pic>
        <p:nvPicPr>
          <p:cNvPr id="33" name="Picture 1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740352" y="3781420"/>
            <a:ext cx="1047454" cy="9366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077513" y="2708920"/>
            <a:ext cx="2089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Molecular/polymeric materials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24"/>
          <p:cNvSpPr txBox="1"/>
          <p:nvPr/>
        </p:nvSpPr>
        <p:spPr>
          <a:xfrm>
            <a:off x="6827971" y="1916832"/>
            <a:ext cx="231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Nitrides &amp; oxides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32315" b="44911"/>
          <a:stretch/>
        </p:blipFill>
        <p:spPr bwMode="auto">
          <a:xfrm rot="1935158">
            <a:off x="1666118" y="2369197"/>
            <a:ext cx="2199415" cy="80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923928" y="1052736"/>
            <a:ext cx="1086836" cy="1177643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2"/>
          <a:stretch/>
        </p:blipFill>
        <p:spPr>
          <a:xfrm>
            <a:off x="2195736" y="3717033"/>
            <a:ext cx="1107208" cy="864096"/>
          </a:xfrm>
          <a:prstGeom prst="rect">
            <a:avLst/>
          </a:prstGeom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843808" y="1916832"/>
            <a:ext cx="885811" cy="672926"/>
          </a:xfrm>
          <a:prstGeom prst="rect">
            <a:avLst/>
          </a:prstGeom>
        </p:spPr>
      </p:pic>
      <p:pic>
        <p:nvPicPr>
          <p:cNvPr id="40" name="Picture 2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95536" y="3429000"/>
            <a:ext cx="1282769" cy="1238476"/>
          </a:xfrm>
          <a:prstGeom prst="rect">
            <a:avLst/>
          </a:prstGeom>
        </p:spPr>
      </p:pic>
      <p:sp>
        <p:nvSpPr>
          <p:cNvPr id="41" name="TextBox 34"/>
          <p:cNvSpPr txBox="1"/>
          <p:nvPr/>
        </p:nvSpPr>
        <p:spPr>
          <a:xfrm>
            <a:off x="107504" y="2636912"/>
            <a:ext cx="2342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PV (organic, perovskite, oxide)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36"/>
          <p:cNvSpPr txBox="1"/>
          <p:nvPr/>
        </p:nvSpPr>
        <p:spPr>
          <a:xfrm>
            <a:off x="2195736" y="3212976"/>
            <a:ext cx="1497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Photonics for PV</a:t>
            </a:r>
          </a:p>
        </p:txBody>
      </p:sp>
      <p:pic>
        <p:nvPicPr>
          <p:cNvPr id="43" name="117 Imagen" descr="tems0505_024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907704" y="1124744"/>
            <a:ext cx="870480" cy="868425"/>
          </a:xfrm>
          <a:prstGeom prst="rect">
            <a:avLst/>
          </a:prstGeom>
        </p:spPr>
      </p:pic>
      <p:sp>
        <p:nvSpPr>
          <p:cNvPr id="44" name="TextBox 40"/>
          <p:cNvSpPr txBox="1"/>
          <p:nvPr/>
        </p:nvSpPr>
        <p:spPr>
          <a:xfrm>
            <a:off x="467544" y="1844824"/>
            <a:ext cx="141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Organic TE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1"/>
          <p:cNvSpPr txBox="1"/>
          <p:nvPr/>
        </p:nvSpPr>
        <p:spPr>
          <a:xfrm>
            <a:off x="-396552" y="1097341"/>
            <a:ext cx="2346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Inorganic 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6" name="TextBox 24"/>
          <p:cNvSpPr txBox="1"/>
          <p:nvPr/>
        </p:nvSpPr>
        <p:spPr>
          <a:xfrm>
            <a:off x="2915816" y="1052736"/>
            <a:ext cx="1047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M/air BAT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47" name="TextBox 33"/>
          <p:cNvSpPr txBox="1"/>
          <p:nvPr/>
        </p:nvSpPr>
        <p:spPr>
          <a:xfrm>
            <a:off x="3707904" y="2204864"/>
            <a:ext cx="1384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Ca, Na, Mg BAT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11 CuadroTexto"/>
          <p:cNvSpPr txBox="1"/>
          <p:nvPr/>
        </p:nvSpPr>
        <p:spPr>
          <a:xfrm rot="16200000">
            <a:off x="4445363" y="3570649"/>
            <a:ext cx="128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 appl.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81948" y="167285"/>
            <a:ext cx="6910332" cy="540767"/>
          </a:xfrm>
        </p:spPr>
        <p:txBody>
          <a:bodyPr/>
          <a:lstStyle/>
          <a:p>
            <a:r>
              <a:rPr lang="es-ES_tradnl" sz="2800" dirty="0"/>
              <a:t>RL1: </a:t>
            </a:r>
            <a:r>
              <a:rPr lang="en-US" sz="2800" dirty="0"/>
              <a:t>Sustainable Energy Conversion and Storage System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0" y="6165304"/>
            <a:ext cx="1763688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2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6165304"/>
            <a:ext cx="205172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71 CuadroTexto"/>
          <p:cNvSpPr txBox="1"/>
          <p:nvPr/>
        </p:nvSpPr>
        <p:spPr>
          <a:xfrm>
            <a:off x="0" y="1196752"/>
            <a:ext cx="8532439" cy="11310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1.-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Acquire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fundamental knowledge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on the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growth of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epitaxial superconducting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HTS films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by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low cost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chemical solution deposition to reach theoretical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properties limit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their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device </a:t>
            </a:r>
            <a:r>
              <a:rPr kumimoji="0" lang="en-GB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integration: CHEAPER AND BETTER!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2.-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functionalities for energy-efficient superconducting electronic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</a:t>
            </a: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3.- Understand and Customize Coated Conductors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energy, accelerators and fusion applications</a:t>
            </a:r>
          </a:p>
        </p:txBody>
      </p:sp>
      <p:grpSp>
        <p:nvGrpSpPr>
          <p:cNvPr id="96" name="Grupo 95"/>
          <p:cNvGrpSpPr/>
          <p:nvPr/>
        </p:nvGrpSpPr>
        <p:grpSpPr>
          <a:xfrm>
            <a:off x="0" y="2276872"/>
            <a:ext cx="9144000" cy="4581128"/>
            <a:chOff x="94217" y="3092345"/>
            <a:chExt cx="8980706" cy="3765655"/>
          </a:xfrm>
        </p:grpSpPr>
        <p:sp>
          <p:nvSpPr>
            <p:cNvPr id="83" name="Rectángulo 82"/>
            <p:cNvSpPr/>
            <p:nvPr/>
          </p:nvSpPr>
          <p:spPr>
            <a:xfrm>
              <a:off x="179512" y="3258397"/>
              <a:ext cx="6984776" cy="3599603"/>
            </a:xfrm>
            <a:prstGeom prst="rect">
              <a:avLst/>
            </a:prstGeom>
            <a:solidFill>
              <a:srgbClr val="C6D9F1">
                <a:alpha val="49020"/>
              </a:srgb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1" name="Grupo 60"/>
            <p:cNvGrpSpPr/>
            <p:nvPr/>
          </p:nvGrpSpPr>
          <p:grpSpPr>
            <a:xfrm>
              <a:off x="1671260" y="3225916"/>
              <a:ext cx="5363757" cy="3490714"/>
              <a:chOff x="1043233" y="807296"/>
              <a:chExt cx="6691203" cy="4805869"/>
            </a:xfrm>
          </p:grpSpPr>
          <p:sp>
            <p:nvSpPr>
              <p:cNvPr id="62" name="33 Rectángulo"/>
              <p:cNvSpPr/>
              <p:nvPr/>
            </p:nvSpPr>
            <p:spPr>
              <a:xfrm>
                <a:off x="6110018" y="5048662"/>
                <a:ext cx="1447168" cy="564503"/>
              </a:xfrm>
              <a:prstGeom prst="rect">
                <a:avLst/>
              </a:prstGeom>
              <a:solidFill>
                <a:srgbClr val="FF9933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Applications</a:t>
                </a:r>
              </a:p>
            </p:txBody>
          </p:sp>
          <p:pic>
            <p:nvPicPr>
              <p:cNvPr id="63" name="35 Imagen" descr="LOGO OXOLUTIA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664184" y="5035882"/>
                <a:ext cx="1776070" cy="39161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64" name="42 Grupo"/>
              <p:cNvGrpSpPr/>
              <p:nvPr/>
            </p:nvGrpSpPr>
            <p:grpSpPr>
              <a:xfrm>
                <a:off x="1043233" y="807296"/>
                <a:ext cx="6691203" cy="4197968"/>
                <a:chOff x="569014" y="1272581"/>
                <a:chExt cx="7298946" cy="4650002"/>
              </a:xfrm>
            </p:grpSpPr>
            <p:sp>
              <p:nvSpPr>
                <p:cNvPr id="66" name="5 Triángulo isósceles"/>
                <p:cNvSpPr/>
                <p:nvPr/>
              </p:nvSpPr>
              <p:spPr>
                <a:xfrm>
                  <a:off x="2411760" y="1844824"/>
                  <a:ext cx="4032448" cy="36004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6 CuadroTexto"/>
                <p:cNvSpPr txBox="1"/>
                <p:nvPr/>
              </p:nvSpPr>
              <p:spPr>
                <a:xfrm>
                  <a:off x="3421200" y="3639498"/>
                  <a:ext cx="1977003" cy="5522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Calibri" pitchFamily="34" charset="0"/>
                    </a:rPr>
                    <a:t>Superconducting Epitaxial </a:t>
                  </a:r>
                  <a:r>
                    <a:rPr kumimoji="0" lang="en-GB" sz="105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Calibri" pitchFamily="34" charset="0"/>
                    </a:rPr>
                    <a:t>Films</a:t>
                  </a:r>
                </a:p>
              </p:txBody>
            </p:sp>
            <p:sp>
              <p:nvSpPr>
                <p:cNvPr id="68" name="7 CuadroTexto"/>
                <p:cNvSpPr txBox="1"/>
                <p:nvPr/>
              </p:nvSpPr>
              <p:spPr>
                <a:xfrm>
                  <a:off x="569014" y="4881593"/>
                  <a:ext cx="2160239" cy="6558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Calibri" pitchFamily="34" charset="0"/>
                    </a:rPr>
                    <a:t>Process Understanding</a:t>
                  </a:r>
                </a:p>
              </p:txBody>
            </p:sp>
            <p:sp>
              <p:nvSpPr>
                <p:cNvPr id="69" name="8 CuadroTexto"/>
                <p:cNvSpPr txBox="1"/>
                <p:nvPr/>
              </p:nvSpPr>
              <p:spPr>
                <a:xfrm>
                  <a:off x="3396008" y="1272581"/>
                  <a:ext cx="2160239" cy="6558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Calibri" pitchFamily="34" charset="0"/>
                    </a:rPr>
                    <a:t>Fundamental Properties</a:t>
                  </a:r>
                </a:p>
              </p:txBody>
            </p:sp>
            <p:sp>
              <p:nvSpPr>
                <p:cNvPr id="70" name="9 CuadroTexto"/>
                <p:cNvSpPr txBox="1"/>
                <p:nvPr/>
              </p:nvSpPr>
              <p:spPr>
                <a:xfrm>
                  <a:off x="6314286" y="4881011"/>
                  <a:ext cx="1553674" cy="6558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Calibri" pitchFamily="34" charset="0"/>
                    </a:rPr>
                    <a:t>Device Integration</a:t>
                  </a:r>
                </a:p>
              </p:txBody>
            </p:sp>
            <p:grpSp>
              <p:nvGrpSpPr>
                <p:cNvPr id="71" name="22 Grupo"/>
                <p:cNvGrpSpPr/>
                <p:nvPr/>
              </p:nvGrpSpPr>
              <p:grpSpPr>
                <a:xfrm>
                  <a:off x="3613573" y="1904999"/>
                  <a:ext cx="1654103" cy="1509564"/>
                  <a:chOff x="3613573" y="1904999"/>
                  <a:chExt cx="1654103" cy="1509564"/>
                </a:xfrm>
              </p:grpSpPr>
              <p:sp>
                <p:nvSpPr>
                  <p:cNvPr id="80" name="18 Triángulo isósceles"/>
                  <p:cNvSpPr/>
                  <p:nvPr/>
                </p:nvSpPr>
                <p:spPr>
                  <a:xfrm>
                    <a:off x="3613573" y="1904999"/>
                    <a:ext cx="1654103" cy="1481752"/>
                  </a:xfrm>
                  <a:prstGeom prst="triangle">
                    <a:avLst>
                      <a:gd name="adj" fmla="val 49474"/>
                    </a:avLst>
                  </a:prstGeom>
                  <a:solidFill>
                    <a:srgbClr val="FF3300"/>
                  </a:solidFill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19 CuadroTexto"/>
                  <p:cNvSpPr txBox="1"/>
                  <p:nvPr/>
                </p:nvSpPr>
                <p:spPr>
                  <a:xfrm>
                    <a:off x="3707905" y="2241159"/>
                    <a:ext cx="1453867" cy="117340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rPr>
                      <a:t>New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rPr>
                      <a:t>Physical Phenomena</a:t>
                    </a:r>
                  </a:p>
                </p:txBody>
              </p:sp>
            </p:grpSp>
            <p:grpSp>
              <p:nvGrpSpPr>
                <p:cNvPr id="72" name="27 Grupo"/>
                <p:cNvGrpSpPr/>
                <p:nvPr/>
              </p:nvGrpSpPr>
              <p:grpSpPr>
                <a:xfrm>
                  <a:off x="2464038" y="3867823"/>
                  <a:ext cx="1871327" cy="1714654"/>
                  <a:chOff x="1321038" y="3938738"/>
                  <a:chExt cx="1871327" cy="1714654"/>
                </a:xfrm>
              </p:grpSpPr>
              <p:sp>
                <p:nvSpPr>
                  <p:cNvPr id="78" name="21 Triángulo isósceles"/>
                  <p:cNvSpPr/>
                  <p:nvPr/>
                </p:nvSpPr>
                <p:spPr>
                  <a:xfrm>
                    <a:off x="1321038" y="3938738"/>
                    <a:ext cx="1871327" cy="1556208"/>
                  </a:xfrm>
                  <a:prstGeom prst="triangle">
                    <a:avLst>
                      <a:gd name="adj" fmla="val 46458"/>
                    </a:avLst>
                  </a:prstGeom>
                  <a:solidFill>
                    <a:srgbClr val="00B0F0"/>
                  </a:solidFill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22 CuadroTexto"/>
                  <p:cNvSpPr txBox="1"/>
                  <p:nvPr/>
                </p:nvSpPr>
                <p:spPr>
                  <a:xfrm>
                    <a:off x="1414336" y="4479988"/>
                    <a:ext cx="1657663" cy="11734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rPr>
                      <a:t>Advanced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rPr>
                      <a:t>Materials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rPr>
                      <a:t>Processing</a:t>
                    </a:r>
                    <a:endParaRPr kumimoji="0" lang="en-GB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3" name="28 Grupo"/>
                <p:cNvGrpSpPr/>
                <p:nvPr/>
              </p:nvGrpSpPr>
              <p:grpSpPr>
                <a:xfrm>
                  <a:off x="4422946" y="3751642"/>
                  <a:ext cx="1960762" cy="2029912"/>
                  <a:chOff x="1908346" y="3734550"/>
                  <a:chExt cx="1960762" cy="2029912"/>
                </a:xfrm>
              </p:grpSpPr>
              <p:sp>
                <p:nvSpPr>
                  <p:cNvPr id="76" name="24 Triángulo isósceles"/>
                  <p:cNvSpPr/>
                  <p:nvPr/>
                </p:nvSpPr>
                <p:spPr>
                  <a:xfrm>
                    <a:off x="1908346" y="3734550"/>
                    <a:ext cx="1960762" cy="1658558"/>
                  </a:xfrm>
                  <a:prstGeom prst="triangle">
                    <a:avLst>
                      <a:gd name="adj" fmla="val 53542"/>
                    </a:avLst>
                  </a:prstGeom>
                  <a:solidFill>
                    <a:srgbClr val="FFFF00"/>
                  </a:solidFill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25 CuadroTexto"/>
                  <p:cNvSpPr txBox="1"/>
                  <p:nvPr/>
                </p:nvSpPr>
                <p:spPr>
                  <a:xfrm>
                    <a:off x="2133210" y="4262504"/>
                    <a:ext cx="1672182" cy="15019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rPr>
                      <a:t>Materials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rPr>
                      <a:t>Performance Customization</a:t>
                    </a:r>
                    <a:endPara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74" name="32 Conector recto de flecha"/>
                <p:cNvCxnSpPr/>
                <p:nvPr/>
              </p:nvCxnSpPr>
              <p:spPr>
                <a:xfrm flipH="1">
                  <a:off x="2429013" y="5410200"/>
                  <a:ext cx="9388" cy="512383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34 Conector recto de flecha"/>
                <p:cNvCxnSpPr/>
                <p:nvPr/>
              </p:nvCxnSpPr>
              <p:spPr>
                <a:xfrm>
                  <a:off x="6466112" y="5463558"/>
                  <a:ext cx="22950" cy="430737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Rectángulo 64"/>
              <p:cNvSpPr/>
              <p:nvPr/>
            </p:nvSpPr>
            <p:spPr>
              <a:xfrm>
                <a:off x="3688879" y="5061204"/>
                <a:ext cx="2172510" cy="348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Transfer of Knowledge</a:t>
                </a:r>
              </a:p>
            </p:txBody>
          </p:sp>
        </p:grpSp>
        <p:sp>
          <p:nvSpPr>
            <p:cNvPr id="82" name="Título 1"/>
            <p:cNvSpPr txBox="1">
              <a:spLocks/>
            </p:cNvSpPr>
            <p:nvPr/>
          </p:nvSpPr>
          <p:spPr>
            <a:xfrm>
              <a:off x="94217" y="3092345"/>
              <a:ext cx="5976664" cy="118883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rgbClr val="403A6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>
                  <a:ln>
                    <a:noFill/>
                  </a:ln>
                  <a:solidFill>
                    <a:srgbClr val="403A6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Topics and </a:t>
              </a: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403A6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Expertise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03A60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grpSp>
          <p:nvGrpSpPr>
            <p:cNvPr id="85" name="29 Grupo"/>
            <p:cNvGrpSpPr/>
            <p:nvPr/>
          </p:nvGrpSpPr>
          <p:grpSpPr>
            <a:xfrm>
              <a:off x="5831367" y="3351474"/>
              <a:ext cx="3243556" cy="614892"/>
              <a:chOff x="2356695" y="6334484"/>
              <a:chExt cx="3243556" cy="614892"/>
            </a:xfrm>
          </p:grpSpPr>
          <p:pic>
            <p:nvPicPr>
              <p:cNvPr id="87" name="255 Imagen" descr="http://www.uab.cat/doc/logo-UAB.png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18773" y="6379116"/>
                <a:ext cx="675982" cy="486932"/>
              </a:xfrm>
              <a:prstGeom prst="rect">
                <a:avLst/>
              </a:prstGeom>
              <a:noFill/>
            </p:spPr>
          </p:pic>
          <p:pic>
            <p:nvPicPr>
              <p:cNvPr id="88" name="Picture 8" descr="Resultat d'imatges de logo universitat de giron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6695" y="6337060"/>
                <a:ext cx="774866" cy="520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9" name="28 Grupo"/>
              <p:cNvGrpSpPr/>
              <p:nvPr/>
            </p:nvGrpSpPr>
            <p:grpSpPr>
              <a:xfrm>
                <a:off x="3711852" y="6349586"/>
                <a:ext cx="778740" cy="599790"/>
                <a:chOff x="3711852" y="6337060"/>
                <a:chExt cx="778740" cy="599790"/>
              </a:xfrm>
            </p:grpSpPr>
            <p:grpSp>
              <p:nvGrpSpPr>
                <p:cNvPr id="92" name="26 Grupo"/>
                <p:cNvGrpSpPr/>
                <p:nvPr/>
              </p:nvGrpSpPr>
              <p:grpSpPr>
                <a:xfrm>
                  <a:off x="3711852" y="6337060"/>
                  <a:ext cx="778740" cy="599790"/>
                  <a:chOff x="3711852" y="6337060"/>
                  <a:chExt cx="778740" cy="599790"/>
                </a:xfrm>
              </p:grpSpPr>
              <p:pic>
                <p:nvPicPr>
                  <p:cNvPr id="94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25190"/>
                  <a:stretch/>
                </p:blipFill>
                <p:spPr bwMode="auto">
                  <a:xfrm>
                    <a:off x="3711852" y="6337060"/>
                    <a:ext cx="756169" cy="3894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5" name="15 CuadroTexto"/>
                  <p:cNvSpPr txBox="1"/>
                  <p:nvPr/>
                </p:nvSpPr>
                <p:spPr>
                  <a:xfrm>
                    <a:off x="3893848" y="6690629"/>
                    <a:ext cx="59674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rPr>
                      <a:t>U. Lleida</a:t>
                    </a:r>
                  </a:p>
                </p:txBody>
              </p:sp>
            </p:grpSp>
            <p:sp>
              <p:nvSpPr>
                <p:cNvPr id="93" name="27 Rectángulo"/>
                <p:cNvSpPr/>
                <p:nvPr/>
              </p:nvSpPr>
              <p:spPr>
                <a:xfrm>
                  <a:off x="3711852" y="6341538"/>
                  <a:ext cx="756169" cy="4788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2365" y="6354979"/>
                <a:ext cx="511069" cy="511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207" y="6334484"/>
                <a:ext cx="518044" cy="518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7" name="CuadroTexto 96"/>
          <p:cNvSpPr txBox="1"/>
          <p:nvPr/>
        </p:nvSpPr>
        <p:spPr>
          <a:xfrm>
            <a:off x="107504" y="3356992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Interdisciplinary: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Chemistry, physics, materials,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Global approach: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fundamental to applied and 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Internationalization: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H2020 (NMBP &amp; ERC), COST, CERN,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EUROfusion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948" y="151929"/>
            <a:ext cx="6694308" cy="540767"/>
          </a:xfrm>
        </p:spPr>
        <p:txBody>
          <a:bodyPr/>
          <a:lstStyle/>
          <a:p>
            <a:r>
              <a:rPr lang="es-ES_tradnl" dirty="0"/>
              <a:t>RL2: </a:t>
            </a:r>
            <a:r>
              <a:rPr lang="en-US" dirty="0"/>
              <a:t>Superconductors for power applications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35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1"/>
          <p:cNvPicPr>
            <a:picLocks noChangeAspect="1" noChangeArrowheads="1"/>
          </p:cNvPicPr>
          <p:nvPr/>
        </p:nvPicPr>
        <p:blipFill rotWithShape="1">
          <a:blip r:embed="rId3" cstate="print"/>
          <a:srcRect t="70096" r="53918"/>
          <a:stretch/>
        </p:blipFill>
        <p:spPr bwMode="auto">
          <a:xfrm>
            <a:off x="6550776" y="3789342"/>
            <a:ext cx="2331479" cy="94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17 Imagen" descr="fig2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50" y="6191405"/>
            <a:ext cx="2339752" cy="667195"/>
          </a:xfrm>
          <a:prstGeom prst="rect">
            <a:avLst/>
          </a:prstGeom>
        </p:spPr>
      </p:pic>
      <p:sp>
        <p:nvSpPr>
          <p:cNvPr id="6" name="Title 80"/>
          <p:cNvSpPr txBox="1">
            <a:spLocks/>
          </p:cNvSpPr>
          <p:nvPr/>
        </p:nvSpPr>
        <p:spPr>
          <a:xfrm>
            <a:off x="172" y="30186"/>
            <a:ext cx="8882063" cy="7286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cs typeface="Arial" pitchFamily="34" charset="0"/>
              </a:rPr>
              <a:t>New electronics: RL3 and RL4</a:t>
            </a:r>
            <a:endParaRPr lang="es-ES" sz="3600" b="1" dirty="0"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br>
              <a:rPr lang="en-US" sz="3600" b="1" dirty="0">
                <a:solidFill>
                  <a:srgbClr val="002060"/>
                </a:solidFill>
                <a:cs typeface="Arial" pitchFamily="34" charset="0"/>
              </a:rPr>
            </a:br>
            <a:endParaRPr lang="ca-ES" sz="3600" b="1" dirty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188690" y="928920"/>
          <a:ext cx="8636000" cy="5929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" name="8 Grupo"/>
          <p:cNvGrpSpPr/>
          <p:nvPr/>
        </p:nvGrpSpPr>
        <p:grpSpPr>
          <a:xfrm>
            <a:off x="4189413" y="3507839"/>
            <a:ext cx="645419" cy="1136015"/>
            <a:chOff x="2484438" y="4258945"/>
            <a:chExt cx="1219200" cy="2311400"/>
          </a:xfrm>
        </p:grpSpPr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 rot="33854">
              <a:off x="2828925" y="4258945"/>
              <a:ext cx="457200" cy="2311400"/>
            </a:xfrm>
            <a:prstGeom prst="upArrow">
              <a:avLst>
                <a:gd name="adj1" fmla="val 50000"/>
                <a:gd name="adj2" fmla="val 12638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000">
                <a:solidFill>
                  <a:prstClr val="black"/>
                </a:solidFill>
              </a:endParaRPr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2484438" y="4981575"/>
              <a:ext cx="1219200" cy="1066800"/>
              <a:chOff x="1565" y="3138"/>
              <a:chExt cx="768" cy="672"/>
            </a:xfrm>
          </p:grpSpPr>
          <p:sp>
            <p:nvSpPr>
              <p:cNvPr id="12" name="Oval 23"/>
              <p:cNvSpPr>
                <a:spLocks noChangeArrowheads="1"/>
              </p:cNvSpPr>
              <p:nvPr/>
            </p:nvSpPr>
            <p:spPr bwMode="auto">
              <a:xfrm>
                <a:off x="1565" y="3138"/>
                <a:ext cx="720" cy="672"/>
              </a:xfrm>
              <a:prstGeom prst="ellipse">
                <a:avLst/>
              </a:prstGeom>
              <a:gradFill rotWithShape="0">
                <a:gsLst>
                  <a:gs pos="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1745" y="3271"/>
                <a:ext cx="588" cy="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solidFill>
                      <a:srgbClr val="000000"/>
                    </a:solidFill>
                  </a:rPr>
                  <a:t>e</a:t>
                </a:r>
                <a:r>
                  <a:rPr lang="en-US" sz="1400" baseline="30000" dirty="0">
                    <a:solidFill>
                      <a:srgbClr val="000000"/>
                    </a:solidFill>
                  </a:rPr>
                  <a:t>-</a:t>
                </a:r>
              </a:p>
            </p:txBody>
          </p:sp>
        </p:grp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831432"/>
            <a:ext cx="1665351" cy="20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1" cstate="print"/>
          <a:srcRect r="54499"/>
          <a:stretch>
            <a:fillRect/>
          </a:stretch>
        </p:blipFill>
        <p:spPr bwMode="auto">
          <a:xfrm>
            <a:off x="0" y="1232355"/>
            <a:ext cx="269195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 Logo">
            <a:hlinkClick r:id="rId12" tooltip="Home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8260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72" y="34423"/>
            <a:ext cx="1441059" cy="5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3"/>
            <a:ext cx="9144000" cy="593328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1948" y="223937"/>
            <a:ext cx="5719122" cy="487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RL3: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Oxide electronics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6381328"/>
            <a:ext cx="248376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6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1948" y="44624"/>
            <a:ext cx="6694308" cy="540767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RL4: Molecular </a:t>
            </a:r>
            <a:r>
              <a:rPr lang="es-ES_tradnl" dirty="0" err="1"/>
              <a:t>Electronics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51520" y="836712"/>
            <a:ext cx="4032448" cy="511256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16016" y="836712"/>
            <a:ext cx="4176464" cy="511256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331640" y="692696"/>
            <a:ext cx="1728192" cy="3600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580112" y="692696"/>
            <a:ext cx="22322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Device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Fabrication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1520" y="11967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Electroactive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molecules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528" y="263691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crystals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electrical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properties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23528" y="422108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Functional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nanoparticles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860032" y="269066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Hybrids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860032" y="11967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molecule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junctions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16016" y="401783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Organic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semiconductors-based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devices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OFETs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EGOFETs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OPVs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Photodetectors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Flecha izquierda y derecha"/>
          <p:cNvSpPr/>
          <p:nvPr/>
        </p:nvSpPr>
        <p:spPr>
          <a:xfrm>
            <a:off x="3851920" y="620688"/>
            <a:ext cx="136815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" r="50000" b="35730"/>
          <a:stretch/>
        </p:blipFill>
        <p:spPr>
          <a:xfrm>
            <a:off x="1475656" y="2996952"/>
            <a:ext cx="1542683" cy="1224136"/>
          </a:xfrm>
          <a:prstGeom prst="rect">
            <a:avLst/>
          </a:prstGeom>
        </p:spPr>
      </p:pic>
      <p:pic>
        <p:nvPicPr>
          <p:cNvPr id="19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556792"/>
            <a:ext cx="2322744" cy="1060860"/>
          </a:xfrm>
          <a:prstGeom prst="rect">
            <a:avLst/>
          </a:prstGeom>
        </p:spPr>
      </p:pic>
      <p:pic>
        <p:nvPicPr>
          <p:cNvPr id="20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581128"/>
            <a:ext cx="2098517" cy="1224136"/>
          </a:xfrm>
          <a:prstGeom prst="rect">
            <a:avLst/>
          </a:prstGeom>
        </p:spPr>
      </p:pic>
      <p:pic>
        <p:nvPicPr>
          <p:cNvPr id="21" name="Imagen 12"/>
          <p:cNvPicPr>
            <a:picLocks noChangeAspect="1"/>
          </p:cNvPicPr>
          <p:nvPr/>
        </p:nvPicPr>
        <p:blipFill rotWithShape="1">
          <a:blip r:embed="rId5" cstate="print"/>
          <a:srcRect r="30399"/>
          <a:stretch/>
        </p:blipFill>
        <p:spPr>
          <a:xfrm>
            <a:off x="5580112" y="1484784"/>
            <a:ext cx="1951600" cy="11328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852936"/>
            <a:ext cx="2409378" cy="15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2"/>
          <p:cNvPicPr>
            <a:picLocks noChangeAspect="1"/>
          </p:cNvPicPr>
          <p:nvPr/>
        </p:nvPicPr>
        <p:blipFill>
          <a:blip r:embed="rId7" cstate="print"/>
          <a:srcRect t="45340"/>
          <a:stretch>
            <a:fillRect/>
          </a:stretch>
        </p:blipFill>
        <p:spPr>
          <a:xfrm>
            <a:off x="5580112" y="4797152"/>
            <a:ext cx="1414023" cy="1008112"/>
          </a:xfrm>
          <a:prstGeom prst="rect">
            <a:avLst/>
          </a:prstGeom>
        </p:spPr>
      </p:pic>
      <p:pic>
        <p:nvPicPr>
          <p:cNvPr id="62" name="61 Imagen" descr="ofets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5423" y="4797152"/>
            <a:ext cx="1034969" cy="95466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456649" y="5805264"/>
            <a:ext cx="405861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Characterization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(SPM,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Computational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0" y="6165304"/>
            <a:ext cx="1763688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0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20 Diagrama"/>
          <p:cNvGraphicFramePr/>
          <p:nvPr>
            <p:extLst>
              <p:ext uri="{D42A27DB-BD31-4B8C-83A1-F6EECF244321}">
                <p14:modId xmlns:p14="http://schemas.microsoft.com/office/powerpoint/2010/main" val="781988624"/>
              </p:ext>
            </p:extLst>
          </p:nvPr>
        </p:nvGraphicFramePr>
        <p:xfrm>
          <a:off x="251522" y="1397000"/>
          <a:ext cx="849694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Rectángulo"/>
          <p:cNvSpPr/>
          <p:nvPr/>
        </p:nvSpPr>
        <p:spPr>
          <a:xfrm>
            <a:off x="523078" y="2177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400" b="1" dirty="0">
                <a:solidFill>
                  <a:srgbClr val="002060"/>
                </a:solidFill>
              </a:rPr>
              <a:t>RL5:Multifunctional nanostructured biomaterials</a:t>
            </a: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42" y="19675"/>
            <a:ext cx="1441059" cy="532410"/>
          </a:xfrm>
          <a:prstGeom prst="rect">
            <a:avLst/>
          </a:prstGeom>
        </p:spPr>
      </p:pic>
      <p:pic>
        <p:nvPicPr>
          <p:cNvPr id="6" name="Picture 7" descr=" Logo">
            <a:hlinkClick r:id="rId9" tooltip="Hom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78260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639202" y="622738"/>
            <a:ext cx="525658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prstClr val="white"/>
                </a:solidFill>
              </a:rPr>
              <a:t>Novel </a:t>
            </a:r>
            <a:r>
              <a:rPr lang="es-ES" b="1" dirty="0" err="1">
                <a:solidFill>
                  <a:prstClr val="white"/>
                </a:solidFill>
              </a:rPr>
              <a:t>nanoobjects</a:t>
            </a:r>
            <a:r>
              <a:rPr lang="es-ES" b="1" dirty="0">
                <a:solidFill>
                  <a:prstClr val="white"/>
                </a:solidFill>
              </a:rPr>
              <a:t> </a:t>
            </a:r>
            <a:r>
              <a:rPr lang="es-ES" b="1" dirty="0" err="1">
                <a:solidFill>
                  <a:prstClr val="white"/>
                </a:solidFill>
              </a:rPr>
              <a:t>for</a:t>
            </a:r>
            <a:r>
              <a:rPr lang="es-ES" b="1" dirty="0">
                <a:solidFill>
                  <a:prstClr val="white"/>
                </a:solidFill>
              </a:rPr>
              <a:t> </a:t>
            </a:r>
            <a:r>
              <a:rPr lang="es-ES" b="1" dirty="0" err="1">
                <a:solidFill>
                  <a:prstClr val="white"/>
                </a:solidFill>
              </a:rPr>
              <a:t>therapy</a:t>
            </a:r>
            <a:r>
              <a:rPr lang="es-ES" b="1" dirty="0">
                <a:solidFill>
                  <a:prstClr val="white"/>
                </a:solidFill>
              </a:rPr>
              <a:t> and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prstClr val="white"/>
                </a:solidFill>
              </a:rPr>
              <a:t>Nanostructured</a:t>
            </a:r>
            <a:r>
              <a:rPr lang="es-ES" b="1" dirty="0">
                <a:solidFill>
                  <a:prstClr val="white"/>
                </a:solidFill>
              </a:rPr>
              <a:t> </a:t>
            </a:r>
            <a:r>
              <a:rPr lang="es-ES" b="1" dirty="0" err="1">
                <a:solidFill>
                  <a:prstClr val="white"/>
                </a:solidFill>
              </a:rPr>
              <a:t>materials</a:t>
            </a:r>
            <a:r>
              <a:rPr lang="es-ES" b="1" dirty="0">
                <a:solidFill>
                  <a:prstClr val="white"/>
                </a:solidFill>
              </a:rPr>
              <a:t> </a:t>
            </a:r>
            <a:r>
              <a:rPr lang="es-ES" b="1" dirty="0" err="1">
                <a:solidFill>
                  <a:prstClr val="white"/>
                </a:solidFill>
              </a:rPr>
              <a:t>for</a:t>
            </a:r>
            <a:r>
              <a:rPr lang="es-ES" b="1" dirty="0">
                <a:solidFill>
                  <a:prstClr val="white"/>
                </a:solidFill>
              </a:rPr>
              <a:t> </a:t>
            </a:r>
            <a:r>
              <a:rPr lang="es-ES" b="1" dirty="0" err="1">
                <a:solidFill>
                  <a:prstClr val="white"/>
                </a:solidFill>
              </a:rPr>
              <a:t>tissue</a:t>
            </a:r>
            <a:r>
              <a:rPr lang="es-ES" b="1" dirty="0">
                <a:solidFill>
                  <a:prstClr val="white"/>
                </a:solidFill>
              </a:rPr>
              <a:t> </a:t>
            </a:r>
            <a:r>
              <a:rPr lang="es-ES" b="1" dirty="0" err="1">
                <a:solidFill>
                  <a:prstClr val="white"/>
                </a:solidFill>
              </a:rPr>
              <a:t>repairing</a:t>
            </a:r>
            <a:endParaRPr lang="es-E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n 14"/>
          <p:cNvPicPr>
            <a:picLocks noChangeAspect="1"/>
          </p:cNvPicPr>
          <p:nvPr/>
        </p:nvPicPr>
        <p:blipFill rotWithShape="1">
          <a:blip r:embed="rId3"/>
          <a:srcRect r="66984"/>
          <a:stretch/>
        </p:blipFill>
        <p:spPr>
          <a:xfrm>
            <a:off x="3054954" y="3364342"/>
            <a:ext cx="603399" cy="625539"/>
          </a:xfrm>
          <a:prstGeom prst="rect">
            <a:avLst/>
          </a:prstGeom>
        </p:spPr>
      </p:pic>
      <p:grpSp>
        <p:nvGrpSpPr>
          <p:cNvPr id="4" name="30 Grupo"/>
          <p:cNvGrpSpPr/>
          <p:nvPr/>
        </p:nvGrpSpPr>
        <p:grpSpPr>
          <a:xfrm>
            <a:off x="3757486" y="2978526"/>
            <a:ext cx="1606599" cy="1626962"/>
            <a:chOff x="3429572" y="2646840"/>
            <a:chExt cx="1606599" cy="162696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28646">
              <a:off x="3431571" y="2644841"/>
              <a:ext cx="1602602" cy="160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3 CuadroTexto"/>
            <p:cNvSpPr txBox="1"/>
            <p:nvPr/>
          </p:nvSpPr>
          <p:spPr>
            <a:xfrm>
              <a:off x="3872066" y="3258213"/>
              <a:ext cx="696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Theory</a:t>
              </a:r>
            </a:p>
          </p:txBody>
        </p:sp>
        <p:sp>
          <p:nvSpPr>
            <p:cNvPr id="7" name="4 CuadroTexto"/>
            <p:cNvSpPr txBox="1"/>
            <p:nvPr/>
          </p:nvSpPr>
          <p:spPr>
            <a:xfrm>
              <a:off x="3850434" y="2683270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Diagnosis</a:t>
              </a:r>
            </a:p>
          </p:txBody>
        </p:sp>
        <p:sp>
          <p:nvSpPr>
            <p:cNvPr id="8" name="9 CuadroTexto"/>
            <p:cNvSpPr txBox="1"/>
            <p:nvPr/>
          </p:nvSpPr>
          <p:spPr>
            <a:xfrm rot="17517341">
              <a:off x="3350868" y="3080275"/>
              <a:ext cx="7780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Therapy</a:t>
              </a:r>
            </a:p>
          </p:txBody>
        </p:sp>
        <p:sp>
          <p:nvSpPr>
            <p:cNvPr id="9" name="10 CuadroTexto"/>
            <p:cNvSpPr txBox="1"/>
            <p:nvPr/>
          </p:nvSpPr>
          <p:spPr>
            <a:xfrm rot="3356400">
              <a:off x="3552926" y="3748978"/>
              <a:ext cx="70083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Bio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eval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Scale up</a:t>
              </a:r>
            </a:p>
          </p:txBody>
        </p:sp>
      </p:grpSp>
      <p:sp>
        <p:nvSpPr>
          <p:cNvPr id="11" name="TextBox 24"/>
          <p:cNvSpPr txBox="1"/>
          <p:nvPr/>
        </p:nvSpPr>
        <p:spPr>
          <a:xfrm>
            <a:off x="5563785" y="5786680"/>
            <a:ext cx="260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NanomolTech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-scale up towards clinics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42"/>
          <p:cNvSpPr txBox="1"/>
          <p:nvPr/>
        </p:nvSpPr>
        <p:spPr>
          <a:xfrm>
            <a:off x="3316766" y="4747210"/>
            <a:ext cx="2057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Theoretical tools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Faraudo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45"/>
          <p:cNvSpPr txBox="1"/>
          <p:nvPr/>
        </p:nvSpPr>
        <p:spPr>
          <a:xfrm>
            <a:off x="381487" y="5276108"/>
            <a:ext cx="1592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Biological evaluation of NP-C.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Elegans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30"/>
          <p:cNvCxnSpPr/>
          <p:nvPr/>
        </p:nvCxnSpPr>
        <p:spPr>
          <a:xfrm flipH="1">
            <a:off x="0" y="4064056"/>
            <a:ext cx="3835339" cy="107513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5"/>
          <p:cNvCxnSpPr>
            <a:stCxn id="7" idx="3"/>
          </p:cNvCxnSpPr>
          <p:nvPr/>
        </p:nvCxnSpPr>
        <p:spPr>
          <a:xfrm flipV="1">
            <a:off x="5058717" y="1048291"/>
            <a:ext cx="4085283" cy="212055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0"/>
          <p:cNvCxnSpPr/>
          <p:nvPr/>
        </p:nvCxnSpPr>
        <p:spPr>
          <a:xfrm>
            <a:off x="4616016" y="1044293"/>
            <a:ext cx="850" cy="19526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9"/>
          <p:cNvSpPr txBox="1"/>
          <p:nvPr/>
        </p:nvSpPr>
        <p:spPr>
          <a:xfrm>
            <a:off x="4740137" y="1033572"/>
            <a:ext cx="197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Radical dendrimer for DNP and MRI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3597" y="2276872"/>
            <a:ext cx="238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Bacterial cellulose hydrogel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34"/>
          <p:cNvSpPr txBox="1"/>
          <p:nvPr/>
        </p:nvSpPr>
        <p:spPr>
          <a:xfrm>
            <a:off x="47684" y="2996952"/>
            <a:ext cx="185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Filled carbon nanotubes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36"/>
          <p:cNvSpPr txBox="1"/>
          <p:nvPr/>
        </p:nvSpPr>
        <p:spPr>
          <a:xfrm>
            <a:off x="1586746" y="3112150"/>
            <a:ext cx="212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Magnetic hyperthermia and drug delivery</a:t>
            </a:r>
          </a:p>
        </p:txBody>
      </p:sp>
      <p:sp>
        <p:nvSpPr>
          <p:cNvPr id="44" name="TextBox 40"/>
          <p:cNvSpPr txBox="1"/>
          <p:nvPr/>
        </p:nvSpPr>
        <p:spPr>
          <a:xfrm>
            <a:off x="236854" y="2042264"/>
            <a:ext cx="224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Fluorescence boron enriched materials </a:t>
            </a:r>
          </a:p>
        </p:txBody>
      </p:sp>
      <p:sp>
        <p:nvSpPr>
          <p:cNvPr id="45" name="TextBox 41"/>
          <p:cNvSpPr txBox="1"/>
          <p:nvPr/>
        </p:nvSpPr>
        <p:spPr>
          <a:xfrm>
            <a:off x="69404" y="1100361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Multifunctional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nanovesicles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drug delivery and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bioimaging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3080373" y="1196752"/>
            <a:ext cx="1851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Curcuminoid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MOFs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8" name="11 CuadroTexto"/>
          <p:cNvSpPr txBox="1"/>
          <p:nvPr/>
        </p:nvSpPr>
        <p:spPr>
          <a:xfrm rot="16200000">
            <a:off x="4495377" y="3614476"/>
            <a:ext cx="1281131" cy="364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Tissue repairing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81948" y="123577"/>
            <a:ext cx="6694308" cy="540767"/>
          </a:xfrm>
        </p:spPr>
        <p:txBody>
          <a:bodyPr/>
          <a:lstStyle/>
          <a:p>
            <a:r>
              <a:rPr lang="es-ES_tradnl" dirty="0"/>
              <a:t>RL5: </a:t>
            </a:r>
            <a:r>
              <a:rPr lang="es-ES_tradnl" dirty="0" err="1"/>
              <a:t>Multifunctional</a:t>
            </a:r>
            <a:r>
              <a:rPr lang="es-ES_tradnl" dirty="0"/>
              <a:t> </a:t>
            </a:r>
            <a:r>
              <a:rPr lang="es-ES_tradnl" dirty="0" err="1"/>
              <a:t>nanostructured</a:t>
            </a:r>
            <a:r>
              <a:rPr lang="es-ES_tradnl" dirty="0"/>
              <a:t> </a:t>
            </a:r>
            <a:r>
              <a:rPr lang="es-ES_tradnl" dirty="0" err="1"/>
              <a:t>biomaterials</a:t>
            </a:r>
            <a:endParaRPr lang="en-US" dirty="0"/>
          </a:p>
        </p:txBody>
      </p:sp>
      <p:pic>
        <p:nvPicPr>
          <p:cNvPr id="50" name="Imagen 106" descr="Quatsomes fluorescent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9" t="5754" b="35107"/>
          <a:stretch>
            <a:fillRect/>
          </a:stretch>
        </p:blipFill>
        <p:spPr>
          <a:xfrm>
            <a:off x="2226126" y="1087169"/>
            <a:ext cx="833706" cy="719160"/>
          </a:xfrm>
          <a:prstGeom prst="rect">
            <a:avLst/>
          </a:prstGeom>
        </p:spPr>
      </p:pic>
      <p:pic>
        <p:nvPicPr>
          <p:cNvPr id="52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896" y="5257414"/>
            <a:ext cx="1533176" cy="615481"/>
          </a:xfrm>
          <a:prstGeom prst="rect">
            <a:avLst/>
          </a:prstGeom>
        </p:spPr>
      </p:pic>
      <p:cxnSp>
        <p:nvCxnSpPr>
          <p:cNvPr id="54" name="Straight Connector 35"/>
          <p:cNvCxnSpPr>
            <a:stCxn id="5" idx="1"/>
          </p:cNvCxnSpPr>
          <p:nvPr/>
        </p:nvCxnSpPr>
        <p:spPr>
          <a:xfrm>
            <a:off x="4647177" y="4576457"/>
            <a:ext cx="4496823" cy="9532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56 Image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r="56282"/>
          <a:stretch/>
        </p:blipFill>
        <p:spPr>
          <a:xfrm>
            <a:off x="1960066" y="5085184"/>
            <a:ext cx="1243782" cy="1233733"/>
          </a:xfrm>
          <a:prstGeom prst="rect">
            <a:avLst/>
          </a:prstGeom>
        </p:spPr>
      </p:pic>
      <p:pic>
        <p:nvPicPr>
          <p:cNvPr id="8194" name="Picture 2" descr="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52" y="5157192"/>
            <a:ext cx="1167887" cy="65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59 Imagen" descr="D:\Articles meus\Markus\2017 EndClosing-MWCNTs\Figures\Figure GdCl3.png"/>
          <p:cNvPicPr/>
          <p:nvPr/>
        </p:nvPicPr>
        <p:blipFill>
          <a:blip r:embed="rId9" cstate="print"/>
          <a:srcRect l="70529" t="75711" r="10251" b="3036"/>
          <a:stretch>
            <a:fillRect/>
          </a:stretch>
        </p:blipFill>
        <p:spPr bwMode="auto">
          <a:xfrm flipH="1">
            <a:off x="158889" y="3566658"/>
            <a:ext cx="1149692" cy="10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Imagen 7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5091" r="32743" b="581"/>
          <a:stretch/>
        </p:blipFill>
        <p:spPr bwMode="auto">
          <a:xfrm>
            <a:off x="7858830" y="1671095"/>
            <a:ext cx="1147827" cy="821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2" name="Imagem 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88224" y="1000126"/>
            <a:ext cx="1562659" cy="626074"/>
          </a:xfrm>
          <a:prstGeom prst="rect">
            <a:avLst/>
          </a:prstGeom>
        </p:spPr>
      </p:pic>
      <p:pic>
        <p:nvPicPr>
          <p:cNvPr id="63" name="1 Imagen"/>
          <p:cNvPicPr/>
          <p:nvPr/>
        </p:nvPicPr>
        <p:blipFill rotWithShape="1">
          <a:blip r:embed="rId12"/>
          <a:srcRect l="34908" t="58547" r="33169"/>
          <a:stretch/>
        </p:blipFill>
        <p:spPr>
          <a:xfrm>
            <a:off x="1835696" y="2055658"/>
            <a:ext cx="1077043" cy="869286"/>
          </a:xfrm>
          <a:prstGeom prst="rect">
            <a:avLst/>
          </a:prstGeom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10" y="1987317"/>
            <a:ext cx="1116471" cy="4335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7" name="TextBox 29"/>
          <p:cNvSpPr txBox="1"/>
          <p:nvPr/>
        </p:nvSpPr>
        <p:spPr>
          <a:xfrm>
            <a:off x="5031823" y="1546328"/>
            <a:ext cx="1412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Up-converting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nanorods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26"/>
          <p:cNvSpPr txBox="1"/>
          <p:nvPr/>
        </p:nvSpPr>
        <p:spPr>
          <a:xfrm>
            <a:off x="5824500" y="2762344"/>
            <a:ext cx="213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Hydrogels for T cell activation 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5580112" y="3538386"/>
            <a:ext cx="2100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Magnetic PLGA for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neurorepair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2" t="8428"/>
          <a:stretch/>
        </p:blipFill>
        <p:spPr>
          <a:xfrm>
            <a:off x="3995936" y="5800887"/>
            <a:ext cx="792088" cy="940480"/>
          </a:xfrm>
          <a:prstGeom prst="rect">
            <a:avLst/>
          </a:prstGeom>
        </p:spPr>
      </p:pic>
      <p:pic>
        <p:nvPicPr>
          <p:cNvPr id="58" name="Picture 1"/>
          <p:cNvPicPr>
            <a:picLocks noChangeAspect="1"/>
          </p:cNvPicPr>
          <p:nvPr/>
        </p:nvPicPr>
        <p:blipFill rotWithShape="1">
          <a:blip r:embed="rId15"/>
          <a:srcRect l="9488" t="18508" r="11871" b="43822"/>
          <a:stretch/>
        </p:blipFill>
        <p:spPr>
          <a:xfrm>
            <a:off x="7227160" y="3429000"/>
            <a:ext cx="1089256" cy="768485"/>
          </a:xfrm>
          <a:prstGeom prst="rect">
            <a:avLst/>
          </a:prstGeom>
        </p:spPr>
      </p:pic>
      <p:pic>
        <p:nvPicPr>
          <p:cNvPr id="59" name="Imatge 1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14439" r="70722" b="38982"/>
          <a:stretch/>
        </p:blipFill>
        <p:spPr bwMode="auto">
          <a:xfrm>
            <a:off x="6371269" y="1556792"/>
            <a:ext cx="432979" cy="570401"/>
          </a:xfrm>
          <a:prstGeom prst="rect">
            <a:avLst/>
          </a:prstGeom>
          <a:noFill/>
        </p:spPr>
      </p:pic>
      <p:pic>
        <p:nvPicPr>
          <p:cNvPr id="65" name="Picture 64" descr="C:\Users\marcela\Documents\2017\paper NCs ex vivo\datos\TEM Y TEC NC 170320  170321 160721\NC160721\jpg\22.jpg"/>
          <p:cNvPicPr>
            <a:picLocks noChangeAspect="1" noChangeArrowheads="1"/>
          </p:cNvPicPr>
          <p:nvPr/>
        </p:nvPicPr>
        <p:blipFill>
          <a:blip r:embed="rId17" cstate="print"/>
          <a:srcRect l="12891" t="12465" r="5078" b="11614"/>
          <a:stretch>
            <a:fillRect/>
          </a:stretch>
        </p:blipFill>
        <p:spPr bwMode="auto">
          <a:xfrm>
            <a:off x="2195214" y="3612694"/>
            <a:ext cx="540232" cy="517079"/>
          </a:xfrm>
          <a:prstGeom prst="rect">
            <a:avLst/>
          </a:prstGeom>
          <a:noFill/>
        </p:spPr>
      </p:pic>
      <p:sp>
        <p:nvSpPr>
          <p:cNvPr id="13" name="TextBox 26"/>
          <p:cNvSpPr txBox="1"/>
          <p:nvPr/>
        </p:nvSpPr>
        <p:spPr>
          <a:xfrm>
            <a:off x="4972910" y="4057908"/>
            <a:ext cx="329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Nanostructured electroactive material coating for neural growth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174" y="6290477"/>
            <a:ext cx="2592288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466771" y="4755344"/>
            <a:ext cx="1760930" cy="1986024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58755" y="2879312"/>
            <a:ext cx="750485" cy="464150"/>
          </a:xfrm>
          <a:prstGeom prst="rect">
            <a:avLst/>
          </a:prstGeom>
        </p:spPr>
      </p:pic>
      <p:sp>
        <p:nvSpPr>
          <p:cNvPr id="127" name="TextBox 26"/>
          <p:cNvSpPr txBox="1"/>
          <p:nvPr/>
        </p:nvSpPr>
        <p:spPr>
          <a:xfrm>
            <a:off x="6700213" y="4651556"/>
            <a:ext cx="2474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Gradient of protein NP for cell motility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24386" y="3936826"/>
            <a:ext cx="868837" cy="7163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16016" y="2060848"/>
            <a:ext cx="140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ONPs for TPM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8" name="Picture 10"/>
          <p:cNvPicPr>
            <a:picLocks noChangeAspect="1" noChangeArrowheads="1"/>
          </p:cNvPicPr>
          <p:nvPr/>
        </p:nvPicPr>
        <p:blipFill rotWithShape="1">
          <a:blip r:embed="rId20" cstate="print"/>
          <a:srcRect l="33363" t="6715" r="20082" b="75912"/>
          <a:stretch/>
        </p:blipFill>
        <p:spPr bwMode="auto">
          <a:xfrm>
            <a:off x="4840618" y="2587793"/>
            <a:ext cx="812531" cy="2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8" descr="image01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1810"/>
          <a:stretch>
            <a:fillRect/>
          </a:stretch>
        </p:blipFill>
        <p:spPr bwMode="auto">
          <a:xfrm>
            <a:off x="8150883" y="5536210"/>
            <a:ext cx="722044" cy="11990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0" descr="Captura de pantalla 2009-12-11 a las 13"/>
          <p:cNvPicPr>
            <a:picLocks noChangeAspect="1" noChangeArrowheads="1"/>
          </p:cNvPicPr>
          <p:nvPr/>
        </p:nvPicPr>
        <p:blipFill>
          <a:blip r:embed="rId22" cstate="print"/>
          <a:srcRect l="24461" t="1794" r="9590" b="10176"/>
          <a:stretch>
            <a:fillRect/>
          </a:stretch>
        </p:blipFill>
        <p:spPr bwMode="auto">
          <a:xfrm>
            <a:off x="5596715" y="4938369"/>
            <a:ext cx="348810" cy="8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09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1412776"/>
            <a:ext cx="9144000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6292" name="3 CuadroTexto"/>
          <p:cNvSpPr txBox="1">
            <a:spLocks noChangeArrowheads="1"/>
          </p:cNvSpPr>
          <p:nvPr/>
        </p:nvSpPr>
        <p:spPr bwMode="auto">
          <a:xfrm>
            <a:off x="611560" y="1095127"/>
            <a:ext cx="7480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18/14/12/19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PhD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thesis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defended</a:t>
            </a:r>
            <a:r>
              <a: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2016/2017/2018/2019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7311250" y="2710035"/>
            <a:ext cx="1008112" cy="0"/>
          </a:xfrm>
          <a:prstGeom prst="straightConnector1">
            <a:avLst/>
          </a:prstGeom>
          <a:ln w="57150">
            <a:solidFill>
              <a:srgbClr val="00006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7380312" y="4870275"/>
            <a:ext cx="1008112" cy="0"/>
          </a:xfrm>
          <a:prstGeom prst="straightConnector1">
            <a:avLst/>
          </a:prstGeom>
          <a:ln w="57150">
            <a:solidFill>
              <a:srgbClr val="00006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 rot="16200000">
            <a:off x="7509519" y="2067181"/>
            <a:ext cx="244827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  <a:sym typeface="Symbol"/>
              </a:rPr>
              <a:t>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30 %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industry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" name="13 CuadroTexto"/>
          <p:cNvSpPr txBox="1"/>
          <p:nvPr/>
        </p:nvSpPr>
        <p:spPr>
          <a:xfrm rot="16200000">
            <a:off x="7065818" y="4722864"/>
            <a:ext cx="3348866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 70 PhD in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industry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!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139108" y="1772816"/>
            <a:ext cx="8394492" cy="4402332"/>
            <a:chOff x="-13488" y="1618956"/>
            <a:chExt cx="8394492" cy="4402332"/>
          </a:xfrm>
        </p:grpSpPr>
        <p:pic>
          <p:nvPicPr>
            <p:cNvPr id="6" name="5 Imagen" descr="PROFESSIONAL DESTINATIONS2012_01.jpg"/>
            <p:cNvPicPr>
              <a:picLocks noChangeAspect="1"/>
            </p:cNvPicPr>
            <p:nvPr/>
          </p:nvPicPr>
          <p:blipFill rotWithShape="1">
            <a:blip r:embed="rId3" cstate="print"/>
            <a:srcRect b="25838"/>
            <a:stretch/>
          </p:blipFill>
          <p:spPr>
            <a:xfrm>
              <a:off x="-13488" y="1618956"/>
              <a:ext cx="8394492" cy="4402332"/>
            </a:xfrm>
            <a:prstGeom prst="rect">
              <a:avLst/>
            </a:prstGeom>
          </p:spPr>
        </p:pic>
        <p:sp>
          <p:nvSpPr>
            <p:cNvPr id="10" name="9 Rectángulo"/>
            <p:cNvSpPr/>
            <p:nvPr/>
          </p:nvSpPr>
          <p:spPr>
            <a:xfrm>
              <a:off x="3424562" y="2132856"/>
              <a:ext cx="2803622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269 </a:t>
              </a:r>
              <a:r>
                <a:rPr kumimoji="0" lang="ca-E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at</a:t>
              </a:r>
              <a:r>
                <a:rPr kumimoji="0" lang="ca-E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ca-ES" sz="18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December</a:t>
              </a:r>
              <a:r>
                <a:rPr kumimoji="0" lang="ca-E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2019</a:t>
              </a:r>
              <a:endPara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i="0" smtClean="0">
                <a:solidFill>
                  <a:srgbClr val="002060"/>
                </a:solidFill>
              </a:rPr>
              <a:t>ICMAB training: PhDs</a:t>
            </a:r>
            <a:endParaRPr lang="es-ES" b="1" i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ICMAB</a:t>
            </a:r>
            <a:endParaRPr lang="es-ES" dirty="0"/>
          </a:p>
        </p:txBody>
      </p:sp>
      <p:pic>
        <p:nvPicPr>
          <p:cNvPr id="8194" name="Picture 2" descr="https://resources.icmab.es/annualreport2018/templates/yootheme/cache/2018FF0309-personnel-categories-53e9d7f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7" y="1340768"/>
            <a:ext cx="5149401" cy="266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resources.icmab.es/annualreport2018/templates/yootheme/cache/2018FF0306-women-men-5f8191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54824"/>
            <a:ext cx="3140827" cy="203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LICK TO ENLAR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1"/>
          <a:stretch/>
        </p:blipFill>
        <p:spPr bwMode="auto">
          <a:xfrm>
            <a:off x="2267744" y="4139310"/>
            <a:ext cx="4562149" cy="2718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1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600" dirty="0" smtClean="0"/>
              <a:t>EU </a:t>
            </a:r>
            <a:r>
              <a:rPr lang="es-ES_tradnl" sz="3600" dirty="0" err="1" smtClean="0"/>
              <a:t>funded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projects</a:t>
            </a:r>
            <a:endParaRPr lang="es-ES" sz="3600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9"/>
            <a:ext cx="9144000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ERCs</a:t>
            </a:r>
            <a:r>
              <a:rPr lang="es-ES" dirty="0" smtClean="0"/>
              <a:t> at ICMAB</a:t>
            </a:r>
            <a:endParaRPr lang="es-ES" dirty="0"/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212892" y="5346444"/>
          <a:ext cx="864096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485986" y="4276956"/>
            <a:ext cx="101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AdG</a:t>
            </a: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4" descr="https://resources.icmab.es/annualreport2016/images/highlights/tobias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19" y="4622441"/>
            <a:ext cx="679245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cmab.es/images/projects/martigich-erc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632228"/>
            <a:ext cx="72000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resources.icmab.es/annualreport2016/images/highlights/aliaga.JP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48" y="3462688"/>
            <a:ext cx="72000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tengel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79" y="2283065"/>
            <a:ext cx="684085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mihi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11" y="2283065"/>
            <a:ext cx="74322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onrouch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48" y="1159219"/>
            <a:ext cx="66436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resources.icmab.es/annualreport2016/images/highlights/puig.jp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24" y="4622441"/>
            <a:ext cx="701299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mpoy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24" y="3462688"/>
            <a:ext cx="72000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5396" y="4632228"/>
            <a:ext cx="720000" cy="720000"/>
          </a:xfrm>
          <a:prstGeom prst="ellipse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0397" y="3462688"/>
            <a:ext cx="783925" cy="720000"/>
          </a:xfrm>
          <a:prstGeom prst="ellipse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514" y="4622441"/>
            <a:ext cx="720000" cy="720000"/>
          </a:xfrm>
          <a:prstGeom prst="ellipse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92227" y="4210568"/>
            <a:ext cx="9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522053" y="1897004"/>
            <a:ext cx="9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5466902" y="799218"/>
            <a:ext cx="9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3513924" y="3081420"/>
            <a:ext cx="100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5435642" y="1935094"/>
            <a:ext cx="100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445850" y="3081420"/>
            <a:ext cx="100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435641" y="4242320"/>
            <a:ext cx="100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7669881" y="4256802"/>
            <a:ext cx="100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7655413" y="3019242"/>
            <a:ext cx="97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PoC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2256701" y="4242320"/>
            <a:ext cx="97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PoC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143093" y="4544230"/>
            <a:ext cx="13267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ULTRASUPERTAPE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4165712" y="3348550"/>
            <a:ext cx="812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FOREMAT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6218878" y="3336316"/>
            <a:ext cx="1008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Tmol4TRANS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6218877" y="2245596"/>
            <a:ext cx="9888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MULTIFLEXO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8368558" y="4544229"/>
            <a:ext cx="5799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FeMiT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8324079" y="3303350"/>
            <a:ext cx="682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1882048" y="4507788"/>
            <a:ext cx="805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LAB-TECH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886351" y="4544228"/>
            <a:ext cx="779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e-GAMES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4213664" y="2156773"/>
            <a:ext cx="1128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ENLIGHTMENT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6218877" y="1097955"/>
            <a:ext cx="736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CAMBAT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6218877" y="2537659"/>
            <a:ext cx="216000" cy="216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52" name="Elipse 51"/>
          <p:cNvSpPr/>
          <p:nvPr/>
        </p:nvSpPr>
        <p:spPr>
          <a:xfrm>
            <a:off x="6260596" y="3732363"/>
            <a:ext cx="216000" cy="216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lipse 52"/>
          <p:cNvSpPr/>
          <p:nvPr/>
        </p:nvSpPr>
        <p:spPr>
          <a:xfrm>
            <a:off x="951975" y="5003520"/>
            <a:ext cx="216000" cy="216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4274454" y="2623869"/>
            <a:ext cx="216000" cy="216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Elipse 54"/>
          <p:cNvSpPr/>
          <p:nvPr/>
        </p:nvSpPr>
        <p:spPr>
          <a:xfrm>
            <a:off x="6229339" y="1496223"/>
            <a:ext cx="216000" cy="216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4274454" y="3741746"/>
            <a:ext cx="216000" cy="216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lipse 56"/>
          <p:cNvSpPr/>
          <p:nvPr/>
        </p:nvSpPr>
        <p:spPr>
          <a:xfrm>
            <a:off x="4232960" y="4930355"/>
            <a:ext cx="216000" cy="216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Elipse 57"/>
          <p:cNvSpPr/>
          <p:nvPr/>
        </p:nvSpPr>
        <p:spPr>
          <a:xfrm>
            <a:off x="6206219" y="4930355"/>
            <a:ext cx="216000" cy="216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8438371" y="4990444"/>
            <a:ext cx="216000" cy="216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8448500" y="3848038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2" name="Marcador de texto 2"/>
          <p:cNvSpPr>
            <a:spLocks noGrp="1"/>
          </p:cNvSpPr>
          <p:nvPr>
            <p:ph type="body" sz="quarter" idx="18"/>
          </p:nvPr>
        </p:nvSpPr>
        <p:spPr>
          <a:xfrm>
            <a:off x="208968" y="2647161"/>
            <a:ext cx="3028566" cy="11519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1200" b="1" dirty="0" smtClean="0"/>
              <a:t>EVALUATION PANEL: </a:t>
            </a:r>
          </a:p>
          <a:p>
            <a:pPr marL="0" indent="0">
              <a:buNone/>
            </a:pPr>
            <a:r>
              <a:rPr lang="es-E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PHYSICAL 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SCIENCES AND ENGINEERING </a:t>
            </a:r>
            <a:endParaRPr lang="es-E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60338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3: Condensed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Matter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Physics</a:t>
            </a:r>
            <a:endParaRPr lang="es-E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indent="-160338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5: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Synthetic</a:t>
            </a:r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Chemistry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Materials</a:t>
            </a:r>
            <a:endParaRPr lang="es-E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indent="-160338"/>
            <a:r>
              <a:rPr lang="es-ES" sz="1200" dirty="0" smtClean="0">
                <a:solidFill>
                  <a:schemeClr val="bg1">
                    <a:lumMod val="50000"/>
                  </a:schemeClr>
                </a:solidFill>
              </a:rPr>
              <a:t>8: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Products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Processes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 smtClean="0">
                <a:solidFill>
                  <a:schemeClr val="bg1">
                    <a:lumMod val="50000"/>
                  </a:schemeClr>
                </a:solidFill>
              </a:rPr>
              <a:t>Engineering</a:t>
            </a:r>
            <a:endParaRPr lang="es-ES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3046018" y="5028867"/>
            <a:ext cx="21600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6196816" y="4566333"/>
            <a:ext cx="507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NEST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Marcador de texto 2"/>
          <p:cNvSpPr txBox="1">
            <a:spLocks/>
          </p:cNvSpPr>
          <p:nvPr/>
        </p:nvSpPr>
        <p:spPr>
          <a:xfrm>
            <a:off x="223814" y="1215771"/>
            <a:ext cx="1888322" cy="122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ERC: 11 (5 W, 6 M)</a:t>
            </a:r>
          </a:p>
          <a:p>
            <a:pPr marL="342900" marR="0" lvl="0" indent="-160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AdG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</a:t>
            </a:r>
          </a:p>
          <a:p>
            <a:pPr marL="342900" marR="0" lvl="0" indent="-160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</a:t>
            </a:r>
          </a:p>
          <a:p>
            <a:pPr marL="342900" marR="0" lvl="0" indent="-160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StG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</a:t>
            </a:r>
          </a:p>
          <a:p>
            <a:pPr marL="342900" marR="0" lvl="0" indent="-1603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ERC-</a:t>
            </a:r>
            <a:r>
              <a:rPr kumimoji="0" lang="es-E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PoC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403648" y="6309320"/>
            <a:ext cx="538718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50000"/>
              </a:spcBef>
              <a:defRPr/>
            </a:pPr>
            <a:r>
              <a:rPr lang="es-ES_tradnl">
                <a:solidFill>
                  <a:prstClr val="black"/>
                </a:solidFill>
                <a:latin typeface="Arial" charset="0"/>
              </a:rPr>
              <a:t>T</a:t>
            </a:r>
            <a:r>
              <a:rPr lang="es-ES_tradnl" smtClean="0">
                <a:solidFill>
                  <a:prstClr val="black"/>
                </a:solidFill>
                <a:latin typeface="Arial" charset="0"/>
              </a:rPr>
              <a:t>op </a:t>
            </a:r>
            <a:r>
              <a:rPr lang="es-ES_tradnl">
                <a:solidFill>
                  <a:prstClr val="black"/>
                </a:solidFill>
                <a:latin typeface="Arial" charset="0"/>
              </a:rPr>
              <a:t>12 total </a:t>
            </a:r>
            <a:r>
              <a:rPr lang="es-ES_tradnl" smtClean="0">
                <a:solidFill>
                  <a:prstClr val="black"/>
                </a:solidFill>
                <a:latin typeface="Arial" charset="0"/>
              </a:rPr>
              <a:t>in Spain / Top </a:t>
            </a:r>
            <a:r>
              <a:rPr lang="es-ES_tradnl">
                <a:solidFill>
                  <a:prstClr val="black"/>
                </a:solidFill>
                <a:latin typeface="Arial" charset="0"/>
              </a:rPr>
              <a:t>6 </a:t>
            </a:r>
            <a:r>
              <a:rPr lang="es-ES_tradnl" smtClean="0">
                <a:solidFill>
                  <a:prstClr val="black"/>
                </a:solidFill>
                <a:latin typeface="Arial" charset="0"/>
              </a:rPr>
              <a:t>in Research Institutes</a:t>
            </a:r>
            <a:endParaRPr lang="es-ES_tradnl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323528" y="116632"/>
            <a:ext cx="67026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Scientific-Equipment Platforms of ICMAB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28600" y="1524093"/>
            <a:ext cx="388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Clean room facility (200 m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)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Low Temperature and </a:t>
            </a:r>
            <a:r>
              <a:rPr lang="en-US" sz="2000" dirty="0" err="1">
                <a:solidFill>
                  <a:prstClr val="black"/>
                </a:solidFill>
              </a:rPr>
              <a:t>Magnetometry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AFM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X-ray diffraction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Electron Microscopy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Thin film PLD growth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Thermal Analysis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MBE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Spectroscopy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Thermal Analysis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Soft materials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496120" y="4424497"/>
            <a:ext cx="2867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</a:rPr>
              <a:t>Managed by skilled </a:t>
            </a:r>
            <a:r>
              <a:rPr lang="en-US" sz="2200">
                <a:solidFill>
                  <a:prstClr val="black"/>
                </a:solidFill>
              </a:rPr>
              <a:t>technical </a:t>
            </a:r>
            <a:r>
              <a:rPr lang="en-US" sz="2200" smtClean="0">
                <a:solidFill>
                  <a:prstClr val="black"/>
                </a:solidFill>
              </a:rPr>
              <a:t>staff              (22 technitians)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14818" y="868588"/>
            <a:ext cx="47056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Advanced </a:t>
            </a:r>
            <a:r>
              <a:rPr lang="en-US" sz="2000" dirty="0" err="1">
                <a:solidFill>
                  <a:prstClr val="black"/>
                </a:solidFill>
              </a:rPr>
              <a:t>Photolitography</a:t>
            </a:r>
            <a:r>
              <a:rPr lang="en-US" sz="2000" dirty="0">
                <a:solidFill>
                  <a:prstClr val="black"/>
                </a:solidFill>
              </a:rPr>
              <a:t> Facilities</a:t>
            </a:r>
            <a:endParaRPr lang="en-US" sz="2000" i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Micro-contacts Facilities</a:t>
            </a:r>
            <a:endParaRPr lang="es-ES" sz="20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Etching Systems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Thickness characterization Facilities </a:t>
            </a:r>
            <a:endParaRPr lang="en-US" sz="20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Deposition Systems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Chemical Synthesis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Rheological and wettability </a:t>
            </a:r>
            <a:r>
              <a:rPr lang="en-US" sz="2000" dirty="0" smtClean="0">
                <a:solidFill>
                  <a:srgbClr val="000000"/>
                </a:solidFill>
              </a:rPr>
              <a:t>Characterization</a:t>
            </a: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Spectroscopic Characterization Facilities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Thermal processing equipment</a:t>
            </a:r>
          </a:p>
        </p:txBody>
      </p:sp>
      <p:sp>
        <p:nvSpPr>
          <p:cNvPr id="10" name="9 Abrir llave"/>
          <p:cNvSpPr/>
          <p:nvPr/>
        </p:nvSpPr>
        <p:spPr>
          <a:xfrm>
            <a:off x="3352800" y="838200"/>
            <a:ext cx="1143000" cy="3200400"/>
          </a:xfrm>
          <a:prstGeom prst="leftBrace">
            <a:avLst>
              <a:gd name="adj1" fmla="val 8333"/>
              <a:gd name="adj2" fmla="val 2918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293314" name="Picture 2" descr="http://icmab.es/images/nanoquim-ho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9288" y="4114800"/>
            <a:ext cx="3505200" cy="2335340"/>
          </a:xfrm>
          <a:prstGeom prst="rect">
            <a:avLst/>
          </a:prstGeom>
          <a:noFill/>
        </p:spPr>
      </p:pic>
      <p:pic>
        <p:nvPicPr>
          <p:cNvPr id="11" name="Picture 5" descr="C:\Users\obradors\AppData\Local\Temp\CIBER-BBN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178886"/>
            <a:ext cx="1490313" cy="562482"/>
          </a:xfrm>
          <a:prstGeom prst="rect">
            <a:avLst/>
          </a:prstGeom>
          <a:noFill/>
        </p:spPr>
      </p:pic>
      <p:pic>
        <p:nvPicPr>
          <p:cNvPr id="12" name="Picture 4" descr="http://www.ciber-bbn.es/images/stories/Noticias/bbn_nanbios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8" y="5386799"/>
            <a:ext cx="1475656" cy="723072"/>
          </a:xfrm>
          <a:prstGeom prst="rect">
            <a:avLst/>
          </a:prstGeom>
          <a:noFill/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138317"/>
              </p:ext>
            </p:extLst>
          </p:nvPr>
        </p:nvGraphicFramePr>
        <p:xfrm>
          <a:off x="12700" y="757238"/>
          <a:ext cx="17843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Imagen de mapa de bits" r:id="rId6" imgW="2390476" imgH="628571" progId="PBrush">
                  <p:embed/>
                </p:oleObj>
              </mc:Choice>
              <mc:Fallback>
                <p:oleObj name="Imagen de mapa de bits" r:id="rId6" imgW="2390476" imgH="628571" progId="PBrush">
                  <p:embed/>
                  <p:pic>
                    <p:nvPicPr>
                      <p:cNvPr id="2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757238"/>
                        <a:ext cx="17843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12 Rectángulo"/>
          <p:cNvSpPr/>
          <p:nvPr/>
        </p:nvSpPr>
        <p:spPr>
          <a:xfrm>
            <a:off x="1865331" y="6507108"/>
            <a:ext cx="731518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u="sng" kern="0" dirty="0">
                <a:solidFill>
                  <a:prstClr val="black"/>
                </a:solidFill>
                <a:hlinkClick r:id="rId8"/>
              </a:rPr>
              <a:t>https://drive.google.com/file/d/0B2O_FzYhmMSxeFMwOE11OFBnSG8/view</a:t>
            </a:r>
            <a:endParaRPr lang="es-ES" kern="0" dirty="0">
              <a:solidFill>
                <a:prstClr val="black"/>
              </a:solidFill>
            </a:endParaRPr>
          </a:p>
        </p:txBody>
      </p:sp>
      <p:sp>
        <p:nvSpPr>
          <p:cNvPr id="15" name="12 CuadroTexto"/>
          <p:cNvSpPr txBox="1"/>
          <p:nvPr/>
        </p:nvSpPr>
        <p:spPr>
          <a:xfrm>
            <a:off x="1637399" y="5807315"/>
            <a:ext cx="37945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rgbClr val="C00000"/>
                </a:solidFill>
              </a:rPr>
              <a:t>Scientific</a:t>
            </a:r>
            <a:r>
              <a:rPr lang="es-ES" dirty="0" smtClean="0">
                <a:solidFill>
                  <a:srgbClr val="C00000"/>
                </a:solidFill>
              </a:rPr>
              <a:t> 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Platforms</a:t>
            </a:r>
            <a:r>
              <a:rPr lang="es-ES" dirty="0" smtClean="0">
                <a:solidFill>
                  <a:srgbClr val="C00000"/>
                </a:solidFill>
              </a:rPr>
              <a:t>: 610 m</a:t>
            </a:r>
            <a:r>
              <a:rPr lang="es-ES" baseline="30000" dirty="0" smtClean="0">
                <a:solidFill>
                  <a:srgbClr val="C00000"/>
                </a:solidFill>
              </a:rPr>
              <a:t>2</a:t>
            </a:r>
            <a:r>
              <a:rPr lang="es-ES" dirty="0" smtClean="0">
                <a:solidFill>
                  <a:srgbClr val="C00000"/>
                </a:solidFill>
              </a:rPr>
              <a:t> (33 %)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rgbClr val="C00000"/>
                </a:solidFill>
              </a:rPr>
              <a:t>RGs</a:t>
            </a:r>
            <a:r>
              <a:rPr lang="es-ES" dirty="0" smtClean="0">
                <a:solidFill>
                  <a:srgbClr val="C00000"/>
                </a:solidFill>
              </a:rPr>
              <a:t> </a:t>
            </a:r>
            <a:r>
              <a:rPr lang="es-ES" dirty="0" err="1" smtClean="0">
                <a:solidFill>
                  <a:srgbClr val="C00000"/>
                </a:solidFill>
              </a:rPr>
              <a:t>Laboratories</a:t>
            </a:r>
            <a:r>
              <a:rPr lang="es-ES" dirty="0" smtClean="0">
                <a:solidFill>
                  <a:srgbClr val="C00000"/>
                </a:solidFill>
              </a:rPr>
              <a:t>: 1.315 m</a:t>
            </a:r>
            <a:r>
              <a:rPr lang="es-ES" baseline="30000" dirty="0" smtClean="0">
                <a:solidFill>
                  <a:srgbClr val="C00000"/>
                </a:solidFill>
              </a:rPr>
              <a:t>2</a:t>
            </a:r>
            <a:r>
              <a:rPr lang="es-ES" dirty="0" smtClean="0">
                <a:solidFill>
                  <a:srgbClr val="C00000"/>
                </a:solidFill>
              </a:rPr>
              <a:t> (66%)</a:t>
            </a:r>
          </a:p>
        </p:txBody>
      </p:sp>
    </p:spTree>
    <p:extLst>
      <p:ext uri="{BB962C8B-B14F-4D97-AF65-F5344CB8AC3E}">
        <p14:creationId xmlns:p14="http://schemas.microsoft.com/office/powerpoint/2010/main" val="30431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09888" y="2926243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TA1 - Lithography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/>
          </p:nvPr>
        </p:nvGraphicFramePr>
        <p:xfrm>
          <a:off x="12700" y="1000150"/>
          <a:ext cx="17843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Imagen de mapa de bits" r:id="rId3" imgW="2390476" imgH="628571" progId="PBrush">
                  <p:embed/>
                </p:oleObj>
              </mc:Choice>
              <mc:Fallback>
                <p:oleObj name="Imagen de mapa de bits" r:id="rId3" imgW="2390476" imgH="628571" progId="PBrush">
                  <p:embed/>
                  <p:pic>
                    <p:nvPicPr>
                      <p:cNvPr id="2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1000150"/>
                        <a:ext cx="17843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5"/>
            <a:ext cx="1973386" cy="7290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36358" name="Picture 6" descr="http://www.nffa.eu/media/3845/imghp-new_growth.png?crop=0,0,0.0033222591362126247,0.0033222591362126073&amp;cropmode=percentage&amp;width=500&amp;height=220&amp;rnd=131032069010000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" y="3888230"/>
            <a:ext cx="3461952" cy="152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6360" name="Picture 8" descr="http://www.nffa.eu/media/3843/characterisation_imghp.png?crop=0,0,0,0&amp;cropmode=percentage&amp;width=500&amp;height=220&amp;rnd=1310097686000000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6" y="5425830"/>
            <a:ext cx="3456976" cy="15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6362" name="Picture 10" descr="http://www.nffa.eu/media/3844/lithography_imghp.png?anchor=center&amp;mode=crop&amp;width=500&amp;height=220&amp;rnd=1310097668100000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" y="2365030"/>
            <a:ext cx="3462536" cy="15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3995936" y="4449631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TA2 - Growth and synthesis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029472" y="5639954"/>
            <a:ext cx="5007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TA4 - Characterization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	Structural &amp; Morphology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	Electronic &amp; Chemical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	Magnetic &amp; Optical &amp; Electrical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563890" y="2237593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Enhancing European competitiveness in nanoscience research and innovation (2016-2019)</a:t>
            </a:r>
            <a:endParaRPr lang="es-ES" b="1" dirty="0">
              <a:solidFill>
                <a:prstClr val="black"/>
              </a:solidFill>
            </a:endParaRPr>
          </a:p>
        </p:txBody>
      </p:sp>
      <p:pic>
        <p:nvPicPr>
          <p:cNvPr id="163636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57" y="2921140"/>
            <a:ext cx="6057746" cy="400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Users\obradors\AppData\Local\Temp\pres-istituz-nffa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4"/>
          <a:stretch/>
        </p:blipFill>
        <p:spPr bwMode="auto">
          <a:xfrm>
            <a:off x="2123728" y="0"/>
            <a:ext cx="4930600" cy="22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7" y="3660928"/>
            <a:ext cx="1106742" cy="808484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80" y="5223284"/>
            <a:ext cx="853820" cy="73104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2888941"/>
            <a:ext cx="1370513" cy="57656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6" y="1538790"/>
            <a:ext cx="1678070" cy="676715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54" y="1997070"/>
            <a:ext cx="1630405" cy="486054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23" y="1646802"/>
            <a:ext cx="1057423" cy="392961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71727"/>
            <a:ext cx="1009590" cy="540060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66" y="3183871"/>
            <a:ext cx="1771897" cy="685895"/>
          </a:xfrm>
          <a:prstGeom prst="rect">
            <a:avLst/>
          </a:prstGeom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1646802"/>
            <a:ext cx="833063" cy="605360"/>
          </a:xfrm>
          <a:prstGeom prst="rect">
            <a:avLst/>
          </a:prstGeom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01" y="3596262"/>
            <a:ext cx="1255207" cy="562517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85" y="4469411"/>
            <a:ext cx="1796772" cy="565023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2160025"/>
            <a:ext cx="1682391" cy="528962"/>
          </a:xfrm>
          <a:prstGeom prst="rect">
            <a:avLst/>
          </a:prstGeom>
        </p:spPr>
      </p:pic>
      <p:pic>
        <p:nvPicPr>
          <p:cNvPr id="35" name="12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34" y="2528018"/>
            <a:ext cx="1646802" cy="930186"/>
          </a:xfrm>
          <a:prstGeom prst="rect">
            <a:avLst/>
          </a:prstGeom>
        </p:spPr>
      </p:pic>
      <p:pic>
        <p:nvPicPr>
          <p:cNvPr id="37" name="16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43" y="4168901"/>
            <a:ext cx="2299493" cy="756084"/>
          </a:xfrm>
          <a:prstGeom prst="rect">
            <a:avLst/>
          </a:prstGeom>
        </p:spPr>
      </p:pic>
      <p:pic>
        <p:nvPicPr>
          <p:cNvPr id="39" name="13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6" y="2300899"/>
            <a:ext cx="1393031" cy="496848"/>
          </a:xfrm>
          <a:prstGeom prst="rect">
            <a:avLst/>
          </a:prstGeom>
        </p:spPr>
      </p:pic>
      <p:pic>
        <p:nvPicPr>
          <p:cNvPr id="40" name="30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96" y="3831044"/>
            <a:ext cx="1457528" cy="478698"/>
          </a:xfrm>
          <a:prstGeom prst="rect">
            <a:avLst/>
          </a:prstGeom>
        </p:spPr>
      </p:pic>
      <p:pic>
        <p:nvPicPr>
          <p:cNvPr id="41" name="6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8" y="4633192"/>
            <a:ext cx="1210757" cy="657845"/>
          </a:xfrm>
          <a:prstGeom prst="rect">
            <a:avLst/>
          </a:prstGeom>
        </p:spPr>
      </p:pic>
      <p:pic>
        <p:nvPicPr>
          <p:cNvPr id="42" name="7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75" y="5010721"/>
            <a:ext cx="1234865" cy="208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2" y="1950209"/>
            <a:ext cx="2143125" cy="1021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4" y="1822766"/>
            <a:ext cx="1806655" cy="308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57" y="3736854"/>
            <a:ext cx="1257300" cy="1257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" y="946203"/>
            <a:ext cx="1386460" cy="8001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78" y="5387983"/>
            <a:ext cx="1689674" cy="324617"/>
          </a:xfrm>
          <a:prstGeom prst="rect">
            <a:avLst/>
          </a:prstGeom>
        </p:spPr>
      </p:pic>
      <p:sp>
        <p:nvSpPr>
          <p:cNvPr id="21" name="AutoShape 2" descr="Resultado de imagen de grifols"/>
          <p:cNvSpPr>
            <a:spLocks noChangeAspect="1" noChangeArrowheads="1"/>
          </p:cNvSpPr>
          <p:nvPr/>
        </p:nvSpPr>
        <p:spPr bwMode="auto">
          <a:xfrm>
            <a:off x="116682" y="600075"/>
            <a:ext cx="1078706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22" y="4607889"/>
            <a:ext cx="1385745" cy="3066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5" y="5454817"/>
            <a:ext cx="1145341" cy="41648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91" y="1052559"/>
            <a:ext cx="1043035" cy="10296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93" y="5387983"/>
            <a:ext cx="2021681" cy="5143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32" y="3410408"/>
            <a:ext cx="2340864" cy="5212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3" y="3845576"/>
            <a:ext cx="1516047" cy="493776"/>
          </a:xfrm>
          <a:prstGeom prst="rect">
            <a:avLst/>
          </a:prstGeom>
        </p:spPr>
      </p:pic>
      <p:pic>
        <p:nvPicPr>
          <p:cNvPr id="53" name="8 Imagen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" y="3136794"/>
            <a:ext cx="1373037" cy="270030"/>
          </a:xfrm>
          <a:prstGeom prst="rect">
            <a:avLst/>
          </a:prstGeom>
        </p:spPr>
      </p:pic>
      <p:pic>
        <p:nvPicPr>
          <p:cNvPr id="36" name="30 Imagen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19" y="5252726"/>
            <a:ext cx="1458162" cy="649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47" y="2568319"/>
            <a:ext cx="1664208" cy="630936"/>
          </a:xfrm>
          <a:prstGeom prst="rect">
            <a:avLst/>
          </a:prstGeom>
        </p:spPr>
      </p:pic>
      <p:sp>
        <p:nvSpPr>
          <p:cNvPr id="46" name="Rectángulo 45"/>
          <p:cNvSpPr/>
          <p:nvPr/>
        </p:nvSpPr>
        <p:spPr>
          <a:xfrm>
            <a:off x="-756592" y="260648"/>
            <a:ext cx="8205537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403A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Industrial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03A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Liaision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403A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03A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403A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(ILP) 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251520" y="626925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ca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</a:t>
            </a:r>
            <a:r>
              <a:rPr kumimoji="0" 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</a:t>
            </a:r>
            <a:r>
              <a:rPr kumimoji="0" 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</a:t>
            </a:r>
            <a:r>
              <a:rPr kumimoji="0" lang="ca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</a:t>
            </a:r>
            <a:r>
              <a:rPr kumimoji="0" 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Industrial </a:t>
            </a:r>
            <a:r>
              <a:rPr kumimoji="0" lang="ca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Liaison</a:t>
            </a:r>
            <a:r>
              <a:rPr kumimoji="0" 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lang="ca-ES" sz="2000" b="1" dirty="0">
                <a:solidFill>
                  <a:prstClr val="black"/>
                </a:solidFill>
              </a:rPr>
              <a:t>:  : </a:t>
            </a:r>
            <a:r>
              <a:rPr lang="ca-ES" sz="2000" b="1" dirty="0" err="1">
                <a:solidFill>
                  <a:prstClr val="black"/>
                </a:solidFill>
              </a:rPr>
              <a:t>many</a:t>
            </a:r>
            <a:r>
              <a:rPr lang="ca-ES" sz="2000" b="1" dirty="0">
                <a:solidFill>
                  <a:prstClr val="black"/>
                </a:solidFill>
              </a:rPr>
              <a:t> final </a:t>
            </a:r>
            <a:r>
              <a:rPr lang="ca-ES" sz="2000" b="1" dirty="0" err="1">
                <a:solidFill>
                  <a:prstClr val="black"/>
                </a:solidFill>
              </a:rPr>
              <a:t>users</a:t>
            </a:r>
            <a:r>
              <a:rPr lang="ca-ES" sz="2000" b="1" dirty="0">
                <a:solidFill>
                  <a:prstClr val="black"/>
                </a:solidFill>
              </a:rPr>
              <a:t> sectors! 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62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BUDGET</a:t>
            </a:r>
            <a:endParaRPr lang="es-ES" dirty="0"/>
          </a:p>
        </p:txBody>
      </p:sp>
      <p:pic>
        <p:nvPicPr>
          <p:cNvPr id="8198" name="Picture 6" descr="https://resources.icmab.es/annualreport2018/templates/yootheme/cache/2018FF0405-evolution-buget-65eaae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8" y="1141684"/>
            <a:ext cx="4822100" cy="30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resources.icmab.es/annualreport2018/templates/yootheme/cache/2018FF0406-evolution-projects-a725bf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861049"/>
            <a:ext cx="4782989" cy="272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108520" y="58362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7242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Projects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7242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 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7242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evolution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272424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851920" y="163485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7242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Budget 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7242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evolution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272424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51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8"/>
          </p:nvPr>
        </p:nvSpPr>
        <p:spPr>
          <a:xfrm>
            <a:off x="755576" y="1124744"/>
            <a:ext cx="7793480" cy="5733256"/>
          </a:xfrm>
        </p:spPr>
        <p:txBody>
          <a:bodyPr>
            <a:normAutofit/>
          </a:bodyPr>
          <a:lstStyle/>
          <a:p>
            <a:r>
              <a:rPr lang="en-GB" dirty="0" smtClean="0"/>
              <a:t>Scientific collaborations</a:t>
            </a:r>
          </a:p>
          <a:p>
            <a:pPr lvl="1"/>
            <a:r>
              <a:rPr lang="en-GB" smtClean="0"/>
              <a:t>97 </a:t>
            </a:r>
            <a:r>
              <a:rPr lang="en-GB" dirty="0" smtClean="0"/>
              <a:t>co-authored articles (2014-2019)</a:t>
            </a:r>
          </a:p>
          <a:p>
            <a:pPr lvl="1"/>
            <a:r>
              <a:rPr lang="en-GB" dirty="0" smtClean="0"/>
              <a:t>ICMAB co-authors in 11-20 % of scientific articles published by ALBA (2014-2019)</a:t>
            </a:r>
          </a:p>
          <a:p>
            <a:pPr lvl="1"/>
            <a:r>
              <a:rPr lang="en-GB" dirty="0" smtClean="0"/>
              <a:t>ALBA co-authors </a:t>
            </a:r>
            <a:r>
              <a:rPr lang="en-GB" smtClean="0"/>
              <a:t>in 4-12 </a:t>
            </a:r>
            <a:r>
              <a:rPr lang="en-GB" dirty="0" smtClean="0"/>
              <a:t>% of scientific articles published by ICMAB (2014-2019)</a:t>
            </a:r>
          </a:p>
          <a:p>
            <a:pPr lvl="1"/>
            <a:r>
              <a:rPr lang="en-GB" dirty="0" smtClean="0"/>
              <a:t>ICMAB users at least </a:t>
            </a:r>
            <a:r>
              <a:rPr lang="en-GB" smtClean="0"/>
              <a:t>in 120 articles (97+22) </a:t>
            </a:r>
            <a:r>
              <a:rPr lang="en-GB" dirty="0" smtClean="0"/>
              <a:t>(2014-2019)</a:t>
            </a:r>
          </a:p>
          <a:p>
            <a:pPr lvl="1"/>
            <a:r>
              <a:rPr lang="en-GB" smtClean="0"/>
              <a:t>ICMAB experiments at ALBA: ~ 10 exp/year</a:t>
            </a:r>
            <a:endParaRPr lang="en-GB" dirty="0" smtClean="0"/>
          </a:p>
          <a:p>
            <a:pPr lvl="1"/>
            <a:r>
              <a:rPr lang="en-GB" dirty="0" smtClean="0"/>
              <a:t>Majors users of ALBA from ICMAB</a:t>
            </a:r>
          </a:p>
          <a:p>
            <a:pPr lvl="2"/>
            <a:r>
              <a:rPr lang="en-GB" dirty="0" smtClean="0"/>
              <a:t>C. </a:t>
            </a:r>
            <a:r>
              <a:rPr lang="en-GB" dirty="0" err="1" smtClean="0"/>
              <a:t>Frontera</a:t>
            </a:r>
            <a:r>
              <a:rPr lang="en-GB" dirty="0" smtClean="0"/>
              <a:t>, J.L. </a:t>
            </a:r>
            <a:r>
              <a:rPr lang="en-GB" dirty="0" err="1" smtClean="0"/>
              <a:t>García</a:t>
            </a:r>
            <a:r>
              <a:rPr lang="en-GB" dirty="0" smtClean="0"/>
              <a:t>-Muñoz, J. </a:t>
            </a:r>
            <a:r>
              <a:rPr lang="en-GB" dirty="0" err="1" smtClean="0"/>
              <a:t>Rius</a:t>
            </a:r>
            <a:r>
              <a:rPr lang="en-GB" dirty="0" smtClean="0"/>
              <a:t>, J. </a:t>
            </a:r>
            <a:r>
              <a:rPr lang="en-GB" dirty="0" err="1" smtClean="0"/>
              <a:t>Fontcuberta</a:t>
            </a:r>
            <a:r>
              <a:rPr lang="en-GB" dirty="0" smtClean="0"/>
              <a:t>, MR </a:t>
            </a:r>
            <a:r>
              <a:rPr lang="en-GB" dirty="0" err="1" smtClean="0"/>
              <a:t>Palacín</a:t>
            </a:r>
            <a:r>
              <a:rPr lang="en-GB" dirty="0" smtClean="0"/>
              <a:t>, C. </a:t>
            </a:r>
            <a:r>
              <a:rPr lang="en-GB" dirty="0" err="1" smtClean="0"/>
              <a:t>Ocal</a:t>
            </a:r>
            <a:r>
              <a:rPr lang="en-GB" dirty="0" smtClean="0"/>
              <a:t>, F. Sánchez, E. </a:t>
            </a:r>
            <a:r>
              <a:rPr lang="en-GB" dirty="0" err="1" smtClean="0"/>
              <a:t>Barrena</a:t>
            </a:r>
            <a:r>
              <a:rPr lang="en-GB" dirty="0" smtClean="0"/>
              <a:t>, C. Domingo, A. Fuertes, J. </a:t>
            </a:r>
            <a:r>
              <a:rPr lang="en-GB" dirty="0" err="1" smtClean="0"/>
              <a:t>Gázquez</a:t>
            </a:r>
            <a:r>
              <a:rPr lang="en-GB" dirty="0" smtClean="0"/>
              <a:t>, A. </a:t>
            </a:r>
            <a:r>
              <a:rPr lang="en-GB" dirty="0" err="1" smtClean="0"/>
              <a:t>Goñi</a:t>
            </a:r>
            <a:r>
              <a:rPr lang="en-GB" dirty="0" smtClean="0"/>
              <a:t>, F. </a:t>
            </a:r>
            <a:r>
              <a:rPr lang="en-GB" dirty="0" err="1" smtClean="0"/>
              <a:t>Maciá</a:t>
            </a:r>
            <a:r>
              <a:rPr lang="en-GB" dirty="0" smtClean="0"/>
              <a:t>, A. </a:t>
            </a:r>
            <a:r>
              <a:rPr lang="en-GB" dirty="0" err="1" smtClean="0"/>
              <a:t>Ponrouch</a:t>
            </a:r>
            <a:r>
              <a:rPr lang="en-GB" dirty="0" smtClean="0"/>
              <a:t>, T. </a:t>
            </a:r>
            <a:r>
              <a:rPr lang="en-GB" dirty="0" err="1" smtClean="0"/>
              <a:t>Puig</a:t>
            </a:r>
            <a:r>
              <a:rPr lang="en-GB" dirty="0" smtClean="0"/>
              <a:t>, X. </a:t>
            </a:r>
            <a:r>
              <a:rPr lang="en-GB" dirty="0" err="1" smtClean="0"/>
              <a:t>Torrelles</a:t>
            </a:r>
            <a:r>
              <a:rPr lang="en-GB" dirty="0" smtClean="0"/>
              <a:t>, I. </a:t>
            </a:r>
            <a:r>
              <a:rPr lang="en-GB" dirty="0" err="1" smtClean="0"/>
              <a:t>Fina</a:t>
            </a:r>
            <a:r>
              <a:rPr lang="en-GB" dirty="0" smtClean="0"/>
              <a:t>, A. </a:t>
            </a:r>
            <a:r>
              <a:rPr lang="en-GB" dirty="0" err="1" smtClean="0"/>
              <a:t>López-Periago</a:t>
            </a:r>
            <a:r>
              <a:rPr lang="en-GB" dirty="0" smtClean="0"/>
              <a:t>, E. </a:t>
            </a:r>
            <a:r>
              <a:rPr lang="en-GB" dirty="0" err="1" smtClean="0"/>
              <a:t>Molins</a:t>
            </a:r>
            <a:r>
              <a:rPr lang="en-GB" dirty="0" smtClean="0"/>
              <a:t>, X. Obradors, D</a:t>
            </a:r>
            <a:r>
              <a:rPr lang="en-GB" smtClean="0"/>
              <a:t>. Tonti</a:t>
            </a:r>
            <a:endParaRPr lang="en-GB" dirty="0" smtClean="0"/>
          </a:p>
          <a:p>
            <a:r>
              <a:rPr lang="en-GB" dirty="0" smtClean="0"/>
              <a:t>Participation in proposal evaluation committees: C. </a:t>
            </a:r>
            <a:r>
              <a:rPr lang="en-GB" dirty="0" err="1" smtClean="0"/>
              <a:t>Frontera</a:t>
            </a:r>
            <a:r>
              <a:rPr lang="en-GB" dirty="0" smtClean="0"/>
              <a:t>, J.L. </a:t>
            </a:r>
            <a:r>
              <a:rPr lang="en-GB" dirty="0" err="1" smtClean="0"/>
              <a:t>García</a:t>
            </a:r>
            <a:r>
              <a:rPr lang="en-GB" dirty="0" smtClean="0"/>
              <a:t>-Muñoz, J. </a:t>
            </a:r>
            <a:r>
              <a:rPr lang="en-GB" dirty="0" err="1" smtClean="0"/>
              <a:t>Rius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062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scientific</a:t>
            </a:r>
            <a:r>
              <a:rPr lang="ca-ES" dirty="0" smtClean="0"/>
              <a:t>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8"/>
          </p:nvPr>
        </p:nvSpPr>
        <p:spPr>
          <a:xfrm>
            <a:off x="107504" y="5373216"/>
            <a:ext cx="9036496" cy="1296144"/>
          </a:xfrm>
        </p:spPr>
        <p:txBody>
          <a:bodyPr>
            <a:normAutofit fontScale="77500" lnSpcReduction="20000"/>
          </a:bodyPr>
          <a:lstStyle/>
          <a:p>
            <a:r>
              <a:rPr lang="ca-ES" dirty="0" smtClean="0"/>
              <a:t>A </a:t>
            </a:r>
            <a:r>
              <a:rPr lang="ca-ES" dirty="0" err="1" smtClean="0"/>
              <a:t>large</a:t>
            </a:r>
            <a:r>
              <a:rPr lang="ca-ES" dirty="0" smtClean="0"/>
              <a:t> </a:t>
            </a:r>
            <a:r>
              <a:rPr lang="ca-ES" dirty="0" err="1" smtClean="0"/>
              <a:t>percentage</a:t>
            </a:r>
            <a:r>
              <a:rPr lang="ca-ES" dirty="0" smtClean="0"/>
              <a:t> of articles </a:t>
            </a:r>
            <a:r>
              <a:rPr lang="ca-ES" dirty="0" err="1" smtClean="0"/>
              <a:t>published</a:t>
            </a:r>
            <a:r>
              <a:rPr lang="ca-ES" dirty="0" smtClean="0"/>
              <a:t> </a:t>
            </a:r>
            <a:r>
              <a:rPr lang="ca-ES" dirty="0" err="1" smtClean="0"/>
              <a:t>by</a:t>
            </a:r>
            <a:r>
              <a:rPr lang="ca-ES" dirty="0" smtClean="0"/>
              <a:t> ALBA or ICMAB </a:t>
            </a:r>
            <a:r>
              <a:rPr lang="ca-ES" dirty="0" err="1" smtClean="0"/>
              <a:t>are</a:t>
            </a:r>
            <a:r>
              <a:rPr lang="ca-ES" dirty="0" smtClean="0"/>
              <a:t> </a:t>
            </a:r>
            <a:r>
              <a:rPr lang="ca-ES" dirty="0" err="1" smtClean="0"/>
              <a:t>made</a:t>
            </a:r>
            <a:r>
              <a:rPr lang="ca-ES" dirty="0" smtClean="0"/>
              <a:t> in </a:t>
            </a:r>
            <a:r>
              <a:rPr lang="ca-ES" dirty="0" err="1" smtClean="0"/>
              <a:t>collaboration</a:t>
            </a:r>
            <a:r>
              <a:rPr lang="ca-ES" dirty="0" smtClean="0"/>
              <a:t>!</a:t>
            </a:r>
          </a:p>
          <a:p>
            <a:r>
              <a:rPr lang="ca-ES" dirty="0" smtClean="0"/>
              <a:t>ICMAB is a </a:t>
            </a:r>
            <a:r>
              <a:rPr lang="ca-ES" dirty="0" err="1" smtClean="0"/>
              <a:t>strong</a:t>
            </a:r>
            <a:r>
              <a:rPr lang="ca-ES" dirty="0" smtClean="0"/>
              <a:t> </a:t>
            </a:r>
            <a:r>
              <a:rPr lang="ca-ES" dirty="0" err="1" smtClean="0"/>
              <a:t>user</a:t>
            </a:r>
            <a:r>
              <a:rPr lang="ca-ES" dirty="0" smtClean="0"/>
              <a:t> of ALBA </a:t>
            </a:r>
            <a:r>
              <a:rPr lang="ca-ES" dirty="0" err="1" smtClean="0"/>
              <a:t>Beamlines</a:t>
            </a:r>
            <a:r>
              <a:rPr lang="ca-ES" dirty="0" smtClean="0"/>
              <a:t>!</a:t>
            </a:r>
          </a:p>
          <a:p>
            <a:r>
              <a:rPr lang="ca-ES" dirty="0" err="1" smtClean="0"/>
              <a:t>Main</a:t>
            </a:r>
            <a:r>
              <a:rPr lang="ca-ES" dirty="0" smtClean="0"/>
              <a:t> </a:t>
            </a:r>
            <a:r>
              <a:rPr lang="ca-ES" dirty="0" err="1" smtClean="0"/>
              <a:t>Beamlines</a:t>
            </a:r>
            <a:r>
              <a:rPr lang="ca-ES" dirty="0" smtClean="0"/>
              <a:t>: CIRCE-PEEM/NAPP, MISTRAL, MIRAS, MSPD, CLAESS, BOREAS</a:t>
            </a:r>
          </a:p>
          <a:p>
            <a:r>
              <a:rPr lang="ca-ES" dirty="0" smtClean="0"/>
              <a:t>New </a:t>
            </a:r>
            <a:r>
              <a:rPr lang="ca-ES" dirty="0" err="1"/>
              <a:t>B</a:t>
            </a:r>
            <a:r>
              <a:rPr lang="ca-ES" dirty="0" err="1" smtClean="0"/>
              <a:t>eamlines</a:t>
            </a:r>
            <a:r>
              <a:rPr lang="ca-ES" dirty="0" smtClean="0"/>
              <a:t>: ICMAB </a:t>
            </a:r>
            <a:r>
              <a:rPr lang="ca-ES" dirty="0" err="1" smtClean="0"/>
              <a:t>proposal</a:t>
            </a:r>
            <a:r>
              <a:rPr lang="ca-ES" dirty="0" smtClean="0"/>
              <a:t> “Surface </a:t>
            </a:r>
            <a:r>
              <a:rPr lang="ca-ES" dirty="0" err="1" smtClean="0"/>
              <a:t>diffraction</a:t>
            </a:r>
            <a:r>
              <a:rPr lang="ca-ES" dirty="0" smtClean="0"/>
              <a:t>” (X. Torrelles)</a:t>
            </a:r>
          </a:p>
          <a:p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667745"/>
              </p:ext>
            </p:extLst>
          </p:nvPr>
        </p:nvGraphicFramePr>
        <p:xfrm>
          <a:off x="323528" y="1052736"/>
          <a:ext cx="8208909" cy="40470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5334">
                  <a:extLst>
                    <a:ext uri="{9D8B030D-6E8A-4147-A177-3AD203B41FA5}">
                      <a16:colId xmlns:a16="http://schemas.microsoft.com/office/drawing/2014/main" val="2064758131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1202514700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4193918287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1050326010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3036404902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769207485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647519217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371838462"/>
                    </a:ext>
                  </a:extLst>
                </a:gridCol>
              </a:tblGrid>
              <a:tr h="1029246">
                <a:tc>
                  <a:txBody>
                    <a:bodyPr/>
                    <a:lstStyle/>
                    <a:p>
                      <a:pPr algn="l" fontAlgn="b"/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>
                          <a:effectLst/>
                          <a:latin typeface="+mn-lt"/>
                        </a:rPr>
                        <a:t>2014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>
                          <a:effectLst/>
                          <a:latin typeface="+mn-lt"/>
                        </a:rPr>
                        <a:t>2015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>
                          <a:effectLst/>
                          <a:latin typeface="+mn-lt"/>
                        </a:rPr>
                        <a:t>2016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>
                          <a:effectLst/>
                          <a:latin typeface="+mn-lt"/>
                        </a:rPr>
                        <a:t>2017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>
                          <a:effectLst/>
                          <a:latin typeface="+mn-lt"/>
                        </a:rPr>
                        <a:t>2018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>
                          <a:effectLst/>
                          <a:latin typeface="+mn-lt"/>
                        </a:rPr>
                        <a:t>2019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>
                          <a:effectLst/>
                          <a:latin typeface="+mn-lt"/>
                        </a:rPr>
                        <a:t>TOTAL 2014-2019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3150825"/>
                  </a:ext>
                </a:extLst>
              </a:tr>
              <a:tr h="689534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ALBA-ALBA Light Source (author)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61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74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134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127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151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192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739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24663535"/>
                  </a:ext>
                </a:extLst>
              </a:tr>
              <a:tr h="388053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ICMAB (author)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275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214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232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205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228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243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1397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91844933"/>
                  </a:ext>
                </a:extLst>
              </a:tr>
              <a:tr h="388053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ALBA + ICMAB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8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8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18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25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17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97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2822826"/>
                  </a:ext>
                </a:extLst>
              </a:tr>
              <a:tr h="388053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% [ALBA + ICMAB] FOR ALBA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13%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11%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13%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20%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11%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11%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13%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83898856"/>
                  </a:ext>
                </a:extLst>
              </a:tr>
              <a:tr h="388053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% [ALBA + ICMAB] FOR ICMAB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3%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4%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8</a:t>
                      </a:r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12%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7%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9</a:t>
                      </a:r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7%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2691611"/>
                  </a:ext>
                </a:extLst>
              </a:tr>
              <a:tr h="388053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ICMAB (users only)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0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4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5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3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7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22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75522712"/>
                  </a:ext>
                </a:extLst>
              </a:tr>
              <a:tr h="388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+mn-lt"/>
                        </a:rPr>
                        <a:t>% ICMAB ART WITH ALBA USE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3</a:t>
                      </a:r>
                      <a:r>
                        <a:rPr lang="es-ES" sz="1600" b="1" u="none" strike="noStrike">
                          <a:effectLst/>
                          <a:latin typeface="+mn-lt"/>
                        </a:rPr>
                        <a:t>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6%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10%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14%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11%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>
                          <a:effectLst/>
                          <a:latin typeface="+mn-lt"/>
                        </a:rPr>
                        <a:t>10%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u="none" strike="noStrike" dirty="0">
                          <a:effectLst/>
                          <a:latin typeface="+mn-lt"/>
                        </a:rPr>
                        <a:t>9</a:t>
                      </a:r>
                      <a:r>
                        <a:rPr lang="es-ES" sz="1600" b="1" u="none" strike="noStrike" smtClean="0">
                          <a:effectLst/>
                          <a:latin typeface="+mn-lt"/>
                        </a:rPr>
                        <a:t>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35405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scientific</a:t>
            </a:r>
            <a:r>
              <a:rPr lang="ca-ES" dirty="0" smtClean="0"/>
              <a:t>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7171184" cy="29226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844824"/>
            <a:ext cx="2466975" cy="266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005064"/>
            <a:ext cx="7428291" cy="27273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4581128"/>
            <a:ext cx="26860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scientific</a:t>
            </a:r>
            <a:r>
              <a:rPr lang="ca-ES" dirty="0" smtClean="0"/>
              <a:t>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7131756" cy="23593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980728"/>
            <a:ext cx="3419872" cy="376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85784"/>
            <a:ext cx="8375898" cy="28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ICMAB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04C522D-81D7-4033-A485-1E01C6D5E0E6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9" name="Picture 2" descr="https://resources.icmab.es/annualreport2018/templates/yootheme/cache/2018FF0310-internationality-51134c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7" y="1772816"/>
            <a:ext cx="875957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ángulo 65"/>
          <p:cNvSpPr/>
          <p:nvPr/>
        </p:nvSpPr>
        <p:spPr>
          <a:xfrm>
            <a:off x="539552" y="1311151"/>
            <a:ext cx="2989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 smtClean="0">
                <a:solidFill>
                  <a:srgbClr val="272424"/>
                </a:solidFill>
                <a:latin typeface="Montserrat"/>
              </a:rPr>
              <a:t>Internationality</a:t>
            </a:r>
            <a:endParaRPr lang="es-ES" b="1" dirty="0">
              <a:solidFill>
                <a:srgbClr val="272424"/>
              </a:solidFill>
              <a:latin typeface="Montserrat"/>
            </a:endParaRP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8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scientific</a:t>
            </a:r>
            <a:r>
              <a:rPr lang="ca-ES" dirty="0" smtClean="0"/>
              <a:t>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3458" b="9205"/>
          <a:stretch/>
        </p:blipFill>
        <p:spPr>
          <a:xfrm>
            <a:off x="467544" y="908720"/>
            <a:ext cx="5839476" cy="26743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01008"/>
            <a:ext cx="7884368" cy="8786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628800"/>
            <a:ext cx="2762756" cy="5760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293096"/>
            <a:ext cx="636239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scientific</a:t>
            </a:r>
            <a:r>
              <a:rPr lang="ca-ES" dirty="0" smtClean="0"/>
              <a:t>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70793"/>
          <a:stretch/>
        </p:blipFill>
        <p:spPr>
          <a:xfrm>
            <a:off x="1691680" y="764704"/>
            <a:ext cx="5796135" cy="5329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49302"/>
          <a:stretch/>
        </p:blipFill>
        <p:spPr>
          <a:xfrm>
            <a:off x="1278836" y="1268760"/>
            <a:ext cx="7882811" cy="15299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23" y="2780928"/>
            <a:ext cx="5392266" cy="11842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153462"/>
            <a:ext cx="7725891" cy="26792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837" y="4293096"/>
            <a:ext cx="4451995" cy="107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scientific</a:t>
            </a:r>
            <a:r>
              <a:rPr lang="ca-ES" dirty="0" smtClean="0"/>
              <a:t>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" y="836712"/>
            <a:ext cx="7232526" cy="36023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" y="4509120"/>
            <a:ext cx="8242349" cy="21867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155" y="4869160"/>
            <a:ext cx="28479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scientific</a:t>
            </a:r>
            <a:r>
              <a:rPr lang="ca-ES" dirty="0" smtClean="0"/>
              <a:t>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075018" cy="17601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0" y="3789040"/>
            <a:ext cx="9073430" cy="26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scientific</a:t>
            </a:r>
            <a:r>
              <a:rPr lang="ca-ES" dirty="0" smtClean="0"/>
              <a:t>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3"/>
            <a:ext cx="8991115" cy="25202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" y="3659026"/>
            <a:ext cx="8728695" cy="32284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6401177"/>
            <a:ext cx="31718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2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8"/>
          </p:nvPr>
        </p:nvSpPr>
        <p:spPr>
          <a:xfrm>
            <a:off x="755576" y="1268760"/>
            <a:ext cx="7793480" cy="532859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Laboratories and equipment</a:t>
            </a:r>
          </a:p>
          <a:p>
            <a:pPr lvl="1"/>
            <a:r>
              <a:rPr lang="en-GB" dirty="0" smtClean="0"/>
              <a:t>Contribution of ICMAB scientists to Beamlines design (MSPD)</a:t>
            </a:r>
          </a:p>
          <a:p>
            <a:pPr lvl="1"/>
            <a:r>
              <a:rPr lang="en-GB" dirty="0" smtClean="0"/>
              <a:t>Ultra-high vacuum STM-AFM Laboratory at ALBA                             (C. </a:t>
            </a:r>
            <a:r>
              <a:rPr lang="en-GB" dirty="0" err="1" smtClean="0"/>
              <a:t>Ocal</a:t>
            </a:r>
            <a:r>
              <a:rPr lang="en-GB" dirty="0" smtClean="0"/>
              <a:t>, E. </a:t>
            </a:r>
            <a:r>
              <a:rPr lang="en-GB" dirty="0" err="1" smtClean="0"/>
              <a:t>Barrena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ICMAB equipment at Beamlines: cryostats, </a:t>
            </a:r>
            <a:r>
              <a:rPr lang="en-GB" dirty="0" err="1" smtClean="0"/>
              <a:t>potentiostat</a:t>
            </a:r>
            <a:r>
              <a:rPr lang="en-GB" dirty="0" smtClean="0"/>
              <a:t>, cold finger, </a:t>
            </a:r>
            <a:r>
              <a:rPr lang="en-US" dirty="0"/>
              <a:t>Crimper for coin cell </a:t>
            </a:r>
            <a:r>
              <a:rPr lang="en-US" dirty="0" smtClean="0"/>
              <a:t>assembly</a:t>
            </a:r>
            <a:r>
              <a:rPr lang="en-US" smtClean="0"/>
              <a:t>, </a:t>
            </a:r>
            <a:r>
              <a:rPr lang="en-GB" smtClean="0"/>
              <a:t>...</a:t>
            </a:r>
            <a:endParaRPr lang="en-GB" dirty="0" smtClean="0"/>
          </a:p>
          <a:p>
            <a:pPr lvl="1"/>
            <a:r>
              <a:rPr lang="en-GB" dirty="0" smtClean="0"/>
              <a:t>Donation of He Dewar (500 l). Cooperation in He delivery.</a:t>
            </a:r>
          </a:p>
          <a:p>
            <a:pPr lvl="1"/>
            <a:r>
              <a:rPr lang="en-GB" dirty="0" smtClean="0"/>
              <a:t>ICMAB participation </a:t>
            </a:r>
            <a:r>
              <a:rPr lang="en-GB" smtClean="0"/>
              <a:t>in TEM Laboratory (ICN2, ICMAB, BIST, CSIC, UAB, ALBA)</a:t>
            </a:r>
            <a:endParaRPr lang="en-GB" dirty="0" smtClean="0"/>
          </a:p>
          <a:p>
            <a:pPr lvl="1"/>
            <a:r>
              <a:rPr lang="en-GB" dirty="0" smtClean="0"/>
              <a:t>New </a:t>
            </a:r>
            <a:r>
              <a:rPr lang="en-GB" smtClean="0"/>
              <a:t>ideas to be explored for </a:t>
            </a:r>
            <a:r>
              <a:rPr lang="en-GB" dirty="0" err="1" smtClean="0"/>
              <a:t>Severo</a:t>
            </a:r>
            <a:r>
              <a:rPr lang="en-GB" dirty="0" smtClean="0"/>
              <a:t> </a:t>
            </a:r>
            <a:r>
              <a:rPr lang="en-GB" smtClean="0"/>
              <a:t>Ochoa 2020-2023</a:t>
            </a:r>
            <a:endParaRPr lang="en-GB" dirty="0" smtClean="0"/>
          </a:p>
          <a:p>
            <a:r>
              <a:rPr lang="en-GB" dirty="0" smtClean="0"/>
              <a:t>Personnel</a:t>
            </a:r>
          </a:p>
          <a:p>
            <a:pPr lvl="1"/>
            <a:r>
              <a:rPr lang="en-GB" dirty="0" smtClean="0"/>
              <a:t>X. </a:t>
            </a:r>
            <a:r>
              <a:rPr lang="en-GB" dirty="0" err="1" smtClean="0"/>
              <a:t>Turrillas</a:t>
            </a:r>
            <a:r>
              <a:rPr lang="en-GB" dirty="0" smtClean="0"/>
              <a:t> (CSIC detachment), J. </a:t>
            </a:r>
            <a:r>
              <a:rPr lang="en-GB" dirty="0" err="1" smtClean="0"/>
              <a:t>Rius</a:t>
            </a:r>
            <a:r>
              <a:rPr lang="en-GB" dirty="0" smtClean="0"/>
              <a:t> (long term user)</a:t>
            </a:r>
          </a:p>
          <a:p>
            <a:pPr lvl="1"/>
            <a:r>
              <a:rPr lang="en-GB" dirty="0" smtClean="0"/>
              <a:t>Former ICMAB scientists: S. Ferrer, J. Herrero, O. </a:t>
            </a:r>
            <a:r>
              <a:rPr lang="en-GB" dirty="0" err="1" smtClean="0"/>
              <a:t>Vallcorba</a:t>
            </a:r>
            <a:r>
              <a:rPr lang="en-GB" dirty="0" smtClean="0"/>
              <a:t>, F. Pérez, M. </a:t>
            </a:r>
            <a:r>
              <a:rPr lang="en-GB" dirty="0" err="1" smtClean="0"/>
              <a:t>Foerster</a:t>
            </a:r>
            <a:r>
              <a:rPr lang="en-GB" dirty="0" smtClean="0"/>
              <a:t>, E. </a:t>
            </a:r>
            <a:r>
              <a:rPr lang="en-GB" dirty="0" err="1" smtClean="0"/>
              <a:t>Solano</a:t>
            </a:r>
            <a:r>
              <a:rPr lang="en-GB" dirty="0" smtClean="0"/>
              <a:t>, J. Andreu</a:t>
            </a:r>
          </a:p>
          <a:p>
            <a:pPr lvl="1"/>
            <a:r>
              <a:rPr lang="en-GB" dirty="0" smtClean="0"/>
              <a:t>PhDs under co-supervision: </a:t>
            </a:r>
            <a:r>
              <a:rPr lang="en-GB" dirty="0" err="1"/>
              <a:t>Raphaelle</a:t>
            </a:r>
            <a:r>
              <a:rPr lang="en-GB" dirty="0"/>
              <a:t> </a:t>
            </a:r>
            <a:r>
              <a:rPr lang="en-GB" dirty="0" err="1"/>
              <a:t>Houdeville</a:t>
            </a:r>
            <a:r>
              <a:rPr lang="en-GB" dirty="0"/>
              <a:t> (F. </a:t>
            </a:r>
            <a:r>
              <a:rPr lang="en-GB" dirty="0" err="1"/>
              <a:t>Fauth</a:t>
            </a:r>
            <a:r>
              <a:rPr lang="en-GB" dirty="0"/>
              <a:t> - M.R. </a:t>
            </a:r>
            <a:r>
              <a:rPr lang="en-GB" dirty="0" err="1"/>
              <a:t>Palacin</a:t>
            </a:r>
            <a:r>
              <a:rPr lang="en-GB" dirty="0"/>
              <a:t>)</a:t>
            </a:r>
            <a:endParaRPr lang="en-GB" dirty="0" smtClean="0"/>
          </a:p>
          <a:p>
            <a:pPr lvl="1"/>
            <a:r>
              <a:rPr lang="en-GB" dirty="0" smtClean="0"/>
              <a:t>ALBA scientists in ICMAB projects: </a:t>
            </a:r>
            <a:r>
              <a:rPr lang="en-GB" dirty="0"/>
              <a:t>F. </a:t>
            </a:r>
            <a:r>
              <a:rPr lang="en-GB" dirty="0" err="1" smtClean="0"/>
              <a:t>Fauth</a:t>
            </a:r>
            <a:r>
              <a:rPr lang="en-GB" dirty="0" smtClean="0"/>
              <a:t>, O. </a:t>
            </a:r>
            <a:r>
              <a:rPr lang="en-GB" dirty="0" err="1" smtClean="0"/>
              <a:t>Vallcorba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8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8"/>
          </p:nvPr>
        </p:nvSpPr>
        <p:spPr>
          <a:xfrm>
            <a:off x="738962" y="1268760"/>
            <a:ext cx="7793480" cy="5400600"/>
          </a:xfrm>
        </p:spPr>
        <p:txBody>
          <a:bodyPr>
            <a:normAutofit/>
          </a:bodyPr>
          <a:lstStyle/>
          <a:p>
            <a:r>
              <a:rPr lang="en-GB" dirty="0" smtClean="0"/>
              <a:t>Projects </a:t>
            </a:r>
          </a:p>
          <a:p>
            <a:pPr lvl="1"/>
            <a:r>
              <a:rPr lang="en-GB" dirty="0" err="1" smtClean="0"/>
              <a:t>Nanofoundries</a:t>
            </a:r>
            <a:r>
              <a:rPr lang="en-GB" dirty="0" smtClean="0"/>
              <a:t> for fine analysis (NFFA)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EU-INFRA,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PRUAB, ICMAB, ICN2, UAB, IMB, ALBA</a:t>
            </a:r>
          </a:p>
          <a:p>
            <a:pPr lvl="1"/>
            <a:endParaRPr lang="en-GB" dirty="0" smtClean="0"/>
          </a:p>
          <a:p>
            <a:pPr lvl="1"/>
            <a:r>
              <a:rPr lang="en-US" dirty="0" err="1"/>
              <a:t>DOCtoral</a:t>
            </a:r>
            <a:r>
              <a:rPr lang="en-US" dirty="0"/>
              <a:t> training </a:t>
            </a:r>
            <a:r>
              <a:rPr lang="en-US" dirty="0" err="1"/>
              <a:t>programme</a:t>
            </a:r>
            <a:r>
              <a:rPr lang="en-US" dirty="0"/>
              <a:t> in Functional Advanced </a:t>
            </a:r>
            <a:r>
              <a:rPr lang="en-US" dirty="0" smtClean="0"/>
              <a:t>Materials </a:t>
            </a:r>
            <a:r>
              <a:rPr lang="en-GB" dirty="0" smtClean="0"/>
              <a:t>(DOC-FAM)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EU-COFUND coordinated by ICMAB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+ ALBA, ICN2, IREC, IMB</a:t>
            </a:r>
          </a:p>
          <a:p>
            <a:pPr lvl="1"/>
            <a:endParaRPr lang="en-GB" dirty="0" smtClean="0"/>
          </a:p>
          <a:p>
            <a:pPr lvl="1"/>
            <a:r>
              <a:rPr lang="en-GB" spc="-19" dirty="0">
                <a:latin typeface="+mn-lt"/>
                <a:cs typeface="Arial"/>
              </a:rPr>
              <a:t>HTS coated conductors for </a:t>
            </a:r>
            <a:r>
              <a:rPr lang="en-GB" dirty="0">
                <a:latin typeface="+mn-lt"/>
              </a:rPr>
              <a:t>FCC beam </a:t>
            </a:r>
            <a:r>
              <a:rPr lang="en-GB" dirty="0" smtClean="0">
                <a:latin typeface="+mn-lt"/>
              </a:rPr>
              <a:t>screen  </a:t>
            </a:r>
          </a:p>
          <a:p>
            <a:pPr marL="457200" lvl="1" indent="0">
              <a:buNone/>
            </a:pPr>
            <a:r>
              <a:rPr lang="en-GB" dirty="0">
                <a:latin typeface="+mn-lt"/>
              </a:rPr>
              <a:t>	</a:t>
            </a:r>
            <a:r>
              <a:rPr lang="en-GB" dirty="0" smtClean="0">
                <a:latin typeface="+mn-lt"/>
              </a:rPr>
              <a:t>CERN </a:t>
            </a:r>
            <a:r>
              <a:rPr lang="en-GB" dirty="0" smtClean="0"/>
              <a:t>project coordinated by ICMAB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+ ALBA, IFAE, UPC 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020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ALBA – ICMAB </a:t>
            </a:r>
            <a:r>
              <a:rPr lang="ca-ES" dirty="0" err="1" smtClean="0"/>
              <a:t>collaborations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8"/>
          </p:nvPr>
        </p:nvSpPr>
        <p:spPr>
          <a:xfrm>
            <a:off x="755576" y="1124744"/>
            <a:ext cx="7793480" cy="5400600"/>
          </a:xfrm>
        </p:spPr>
        <p:txBody>
          <a:bodyPr>
            <a:normAutofit/>
          </a:bodyPr>
          <a:lstStyle/>
          <a:p>
            <a:r>
              <a:rPr lang="en-GB" dirty="0" smtClean="0"/>
              <a:t>Outreach and communication activities and collaborations</a:t>
            </a:r>
          </a:p>
          <a:p>
            <a:pPr lvl="1"/>
            <a:r>
              <a:rPr lang="en-GB" dirty="0" smtClean="0"/>
              <a:t>Visits to ALBA</a:t>
            </a:r>
          </a:p>
          <a:p>
            <a:pPr lvl="1"/>
            <a:r>
              <a:rPr lang="en-GB" dirty="0" smtClean="0"/>
              <a:t>Common press release notes</a:t>
            </a:r>
          </a:p>
          <a:p>
            <a:pPr lvl="1"/>
            <a:endParaRPr lang="en-GB" dirty="0"/>
          </a:p>
          <a:p>
            <a:r>
              <a:rPr lang="en-GB" dirty="0" smtClean="0"/>
              <a:t>Training activities</a:t>
            </a:r>
          </a:p>
          <a:p>
            <a:pPr lvl="1"/>
            <a:r>
              <a:rPr lang="en-GB" dirty="0" smtClean="0"/>
              <a:t>Workshops organized by ICMAB or ALBA</a:t>
            </a:r>
          </a:p>
          <a:p>
            <a:pPr lvl="1"/>
            <a:r>
              <a:rPr lang="en-GB" dirty="0" smtClean="0"/>
              <a:t>Workshop PhD students BNC-b</a:t>
            </a:r>
          </a:p>
          <a:p>
            <a:pPr lvl="1"/>
            <a:r>
              <a:rPr lang="en-GB" dirty="0" smtClean="0"/>
              <a:t>DOC-FAM activities for PhD students: open to all PhDs</a:t>
            </a:r>
          </a:p>
          <a:p>
            <a:pPr lvl="1"/>
            <a:endParaRPr lang="en-GB" dirty="0"/>
          </a:p>
          <a:p>
            <a:r>
              <a:rPr lang="en-GB" dirty="0" smtClean="0"/>
              <a:t>Industrial liaison program</a:t>
            </a:r>
          </a:p>
          <a:p>
            <a:pPr lvl="1"/>
            <a:r>
              <a:rPr lang="en-GB" dirty="0" smtClean="0"/>
              <a:t>Envisaged collaborations to enhance attractiveness </a:t>
            </a:r>
            <a:r>
              <a:rPr lang="en-GB" smtClean="0"/>
              <a:t>of industries</a:t>
            </a:r>
          </a:p>
          <a:p>
            <a:pPr lvl="1"/>
            <a:r>
              <a:rPr lang="en-GB" smtClean="0"/>
              <a:t>Megadata handling initiatives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009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7312" y="1772817"/>
            <a:ext cx="9113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MASSIVE  DATA  ANALYTICS  IN BIG SCIENCE EXPERIMENTS   </a:t>
            </a:r>
          </a:p>
          <a:p>
            <a:pPr algn="ctr"/>
            <a:r>
              <a:rPr lang="es-ES" sz="2000" b="1" dirty="0">
                <a:solidFill>
                  <a:prstClr val="black"/>
                </a:solidFill>
                <a:latin typeface="Calibri"/>
              </a:rPr>
              <a:t>- RATIONAL MACHINE SCIENTIST PRODUCT AND SERVICE DEVELOPMENT -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06" y="3140968"/>
            <a:ext cx="1146427" cy="6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960870" y="1556792"/>
            <a:ext cx="69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cap="all" dirty="0">
                <a:solidFill>
                  <a:srgbClr val="FF0000"/>
                </a:solidFill>
                <a:latin typeface="Calibri"/>
              </a:rPr>
              <a:t>PROPOSED CASE EXAMPLE OF </a:t>
            </a:r>
            <a:r>
              <a:rPr lang="es-ES" sz="1600" b="1" cap="all" dirty="0" err="1">
                <a:solidFill>
                  <a:srgbClr val="FF0000"/>
                </a:solidFill>
                <a:latin typeface="Calibri"/>
              </a:rPr>
              <a:t>Private-Public</a:t>
            </a:r>
            <a:r>
              <a:rPr lang="es-ES" sz="1600" b="1" cap="all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ES" sz="1600" b="1" cap="all" dirty="0" err="1">
                <a:solidFill>
                  <a:srgbClr val="FF0000"/>
                </a:solidFill>
                <a:latin typeface="Calibri"/>
              </a:rPr>
              <a:t>Partnership</a:t>
            </a:r>
            <a:r>
              <a:rPr lang="es-ES" sz="1600" b="1" cap="all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ES" sz="1600" b="1" cap="all" dirty="0" err="1">
                <a:solidFill>
                  <a:srgbClr val="FF0000"/>
                </a:solidFill>
                <a:latin typeface="Calibri"/>
              </a:rPr>
              <a:t>COLLABoration</a:t>
            </a:r>
            <a:r>
              <a:rPr lang="es-ES" sz="1600" b="1" cap="all" dirty="0">
                <a:solidFill>
                  <a:srgbClr val="FF0000"/>
                </a:solidFill>
                <a:latin typeface="Calibri"/>
              </a:rPr>
              <a:t> </a:t>
            </a:r>
            <a:endParaRPr lang="es-ES" sz="1600" b="1" cap="all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496" y="2780929"/>
            <a:ext cx="877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prstClr val="black"/>
                </a:solidFill>
                <a:latin typeface="Calibri"/>
              </a:rPr>
              <a:t>- A local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company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deep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CODAC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expertise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)  and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consolidated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implantation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in BS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world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(CERN, ITER, .., ALBA/LEAPS) </a:t>
            </a:r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59632" y="3068960"/>
            <a:ext cx="781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1400" dirty="0">
                <a:solidFill>
                  <a:prstClr val="black"/>
                </a:solidFill>
                <a:latin typeface="Calibri"/>
              </a:rPr>
              <a:t> PROCON and UTT/ICMAB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identified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a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product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/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service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development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interest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discussed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 R&amp;D  </a:t>
            </a:r>
          </a:p>
          <a:p>
            <a:r>
              <a:rPr lang="es-ES" sz="14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needs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(In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field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of IA/DML/NN/ NUMERICALS and ALGORITHMICS) </a:t>
            </a:r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127222"/>
            <a:ext cx="2699792" cy="28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71500"/>
            <a:ext cx="9144001" cy="53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1259632" y="3573017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UTT/ICMAB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analyzed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R&amp;D-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supporting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Project´s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funding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instruments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PI+D/CDTI </a:t>
            </a:r>
            <a:r>
              <a:rPr lang="es-ES" sz="1400" dirty="0" err="1">
                <a:solidFill>
                  <a:prstClr val="black"/>
                </a:solidFill>
                <a:latin typeface="Calibri"/>
                <a:sym typeface="Wingdings" pitchFamily="2" charset="2"/>
              </a:rPr>
              <a:t>best</a:t>
            </a:r>
            <a:r>
              <a:rPr lang="es-ES" sz="1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  <a:sym typeface="Wingdings" pitchFamily="2" charset="2"/>
              </a:rPr>
              <a:t>option</a:t>
            </a:r>
            <a:r>
              <a:rPr lang="es-ES" sz="1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 (1.5 M€/3y).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0" y="3861049"/>
            <a:ext cx="9324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1400" b="1" dirty="0">
                <a:solidFill>
                  <a:prstClr val="black"/>
                </a:solidFill>
                <a:latin typeface="Calibri"/>
              </a:rPr>
              <a:t>UTT/ICMAB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configured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PPP Project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under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multi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-WIN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scheme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Public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labs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under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B2B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collab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frame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… 15%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budget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): </a:t>
            </a:r>
          </a:p>
          <a:p>
            <a:r>
              <a:rPr lang="es-ES" sz="1400" b="1" dirty="0">
                <a:solidFill>
                  <a:prstClr val="black"/>
                </a:solidFill>
                <a:latin typeface="Calibri"/>
              </a:rPr>
              <a:t>             </a:t>
            </a:r>
            <a:r>
              <a:rPr lang="es-ES" sz="1400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</a:t>
            </a:r>
            <a:r>
              <a:rPr lang="es-ES" sz="1400" b="1" dirty="0">
                <a:solidFill>
                  <a:prstClr val="black"/>
                </a:solidFill>
                <a:latin typeface="Calibri"/>
              </a:rPr>
              <a:t>PROCONSYSTEMS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Company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Project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Owner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, Manager and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Integrator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).</a:t>
            </a:r>
          </a:p>
          <a:p>
            <a:r>
              <a:rPr lang="es-ES" sz="1400" dirty="0">
                <a:solidFill>
                  <a:prstClr val="black"/>
                </a:solidFill>
                <a:latin typeface="Calibri"/>
              </a:rPr>
              <a:t>             </a:t>
            </a:r>
            <a:r>
              <a:rPr lang="es-ES" sz="1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</a:t>
            </a:r>
            <a:r>
              <a:rPr lang="es-ES" sz="1400" b="1" dirty="0">
                <a:solidFill>
                  <a:prstClr val="black"/>
                </a:solidFill>
                <a:latin typeface="Calibri"/>
              </a:rPr>
              <a:t>ICMAB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(Dr. </a:t>
            </a:r>
            <a:r>
              <a:rPr lang="es-ES" sz="1400" i="1" dirty="0">
                <a:solidFill>
                  <a:prstClr val="black"/>
                </a:solidFill>
                <a:latin typeface="Calibri"/>
              </a:rPr>
              <a:t>X</a:t>
            </a:r>
            <a:r>
              <a:rPr lang="es-ES" sz="1400" i="1">
                <a:solidFill>
                  <a:prstClr val="black"/>
                </a:solidFill>
                <a:latin typeface="Calibri"/>
              </a:rPr>
              <a:t>. Torrelles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) (Data case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provider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&amp; non-AI (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i.e.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natural)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scientific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support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product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QA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qualifier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). </a:t>
            </a:r>
          </a:p>
          <a:p>
            <a:r>
              <a:rPr lang="es-ES" sz="1400" b="1" dirty="0">
                <a:solidFill>
                  <a:prstClr val="black"/>
                </a:solidFill>
                <a:latin typeface="Calibri"/>
              </a:rPr>
              <a:t>             </a:t>
            </a:r>
            <a:r>
              <a:rPr lang="es-ES" sz="1400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</a:t>
            </a:r>
            <a:r>
              <a:rPr lang="es-ES" sz="1400" b="1" dirty="0">
                <a:solidFill>
                  <a:prstClr val="black"/>
                </a:solidFill>
                <a:latin typeface="Calibri"/>
              </a:rPr>
              <a:t>ALBA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SARDANA´s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Group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/CODAC Data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owner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support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data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source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management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).</a:t>
            </a:r>
          </a:p>
          <a:p>
            <a:r>
              <a:rPr lang="es-ES" sz="1400" b="1" dirty="0">
                <a:solidFill>
                  <a:prstClr val="black"/>
                </a:solidFill>
                <a:latin typeface="Calibri"/>
              </a:rPr>
              <a:t>             </a:t>
            </a:r>
            <a:r>
              <a:rPr lang="es-ES" sz="1400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</a:t>
            </a:r>
            <a:r>
              <a:rPr lang="es-ES" sz="1400" b="1" dirty="0">
                <a:solidFill>
                  <a:prstClr val="black"/>
                </a:solidFill>
                <a:latin typeface="Calibri"/>
              </a:rPr>
              <a:t>URV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(Prof. </a:t>
            </a:r>
            <a:r>
              <a:rPr lang="es-ES" sz="1400" i="1" dirty="0">
                <a:solidFill>
                  <a:prstClr val="black"/>
                </a:solidFill>
                <a:latin typeface="Calibri"/>
              </a:rPr>
              <a:t>Roger </a:t>
            </a:r>
            <a:r>
              <a:rPr lang="es-ES" sz="1400" i="1" dirty="0" err="1">
                <a:solidFill>
                  <a:prstClr val="black"/>
                </a:solidFill>
                <a:latin typeface="Calibri"/>
              </a:rPr>
              <a:t>Guimerà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´s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Group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;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Numerics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Algorithmics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Rational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Bayesian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)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Scientist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Machine). </a:t>
            </a:r>
          </a:p>
          <a:p>
            <a:r>
              <a:rPr lang="es-ES" sz="1400" b="1" dirty="0">
                <a:solidFill>
                  <a:prstClr val="black"/>
                </a:solidFill>
                <a:latin typeface="Calibri"/>
              </a:rPr>
              <a:t>             </a:t>
            </a:r>
            <a:r>
              <a:rPr lang="es-ES" sz="1400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</a:t>
            </a:r>
            <a:r>
              <a:rPr lang="es-ES" sz="1400" b="1" dirty="0">
                <a:solidFill>
                  <a:prstClr val="black"/>
                </a:solidFill>
                <a:latin typeface="Calibri"/>
              </a:rPr>
              <a:t>BSC_CNS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MareNostrum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-CPU and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paralleling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algoritmics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, benchmarking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against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 APACHE SPARC® </a:t>
            </a:r>
            <a:r>
              <a:rPr lang="es-ES" sz="1400" dirty="0" err="1">
                <a:solidFill>
                  <a:prstClr val="black"/>
                </a:solidFill>
                <a:latin typeface="Calibri"/>
              </a:rPr>
              <a:t>Platforms</a:t>
            </a:r>
            <a:r>
              <a:rPr lang="es-ES" sz="1400" dirty="0">
                <a:solidFill>
                  <a:prstClr val="black"/>
                </a:solidFill>
                <a:latin typeface="Calibri"/>
              </a:rPr>
              <a:t>).</a:t>
            </a:r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7798" y="5373216"/>
            <a:ext cx="1392154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806" y="5445224"/>
            <a:ext cx="2092954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5351155"/>
            <a:ext cx="2520280" cy="7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14 Imagen" descr="descarg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4288" y="5373217"/>
            <a:ext cx="1296144" cy="72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5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2" descr="http://cache3.asset-cache.net/xr/107885455.jpg?v=1&amp;c=IWSAsset&amp;k=3&amp;d=2AC75F6FAA20674C42B36D86018596D62C02EA117B0887731C1378CAF80FA952EC7C5022FB410D56"/>
          <p:cNvPicPr>
            <a:picLocks noChangeAspect="1" noChangeArrowheads="1"/>
          </p:cNvPicPr>
          <p:nvPr/>
        </p:nvPicPr>
        <p:blipFill>
          <a:blip r:embed="rId2" cstate="print"/>
          <a:srcRect t="14406" b="9966"/>
          <a:stretch>
            <a:fillRect/>
          </a:stretch>
        </p:blipFill>
        <p:spPr bwMode="auto">
          <a:xfrm>
            <a:off x="0" y="579120"/>
            <a:ext cx="9144000" cy="6477000"/>
          </a:xfrm>
          <a:prstGeom prst="rect">
            <a:avLst/>
          </a:prstGeom>
          <a:noFill/>
        </p:spPr>
      </p:pic>
      <p:sp>
        <p:nvSpPr>
          <p:cNvPr id="9" name="8 Elipse"/>
          <p:cNvSpPr/>
          <p:nvPr/>
        </p:nvSpPr>
        <p:spPr>
          <a:xfrm>
            <a:off x="411480" y="1341120"/>
            <a:ext cx="8138160" cy="504444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7860" y="-91060"/>
            <a:ext cx="7616140" cy="620713"/>
          </a:xfrm>
        </p:spPr>
        <p:txBody>
          <a:bodyPr/>
          <a:lstStyle/>
          <a:p>
            <a:r>
              <a:rPr lang="es-ES" sz="2800" b="1" i="0" dirty="0">
                <a:solidFill>
                  <a:srgbClr val="002060"/>
                </a:solidFill>
                <a:latin typeface="+mn-lt"/>
              </a:rPr>
              <a:t>(Nano)</a:t>
            </a:r>
            <a:r>
              <a:rPr lang="es-ES" sz="2800" b="1" i="0" dirty="0" err="1">
                <a:solidFill>
                  <a:srgbClr val="002060"/>
                </a:solidFill>
                <a:latin typeface="+mn-lt"/>
              </a:rPr>
              <a:t>materials</a:t>
            </a:r>
            <a:r>
              <a:rPr lang="es-ES" sz="2800" b="1" i="0" dirty="0">
                <a:solidFill>
                  <a:srgbClr val="002060"/>
                </a:solidFill>
                <a:latin typeface="+mn-lt"/>
              </a:rPr>
              <a:t>  </a:t>
            </a:r>
            <a:r>
              <a:rPr lang="es-ES" sz="2800" b="1" i="0" dirty="0" err="1">
                <a:solidFill>
                  <a:srgbClr val="002060"/>
                </a:solidFill>
                <a:latin typeface="+mn-lt"/>
              </a:rPr>
              <a:t>international</a:t>
            </a:r>
            <a:r>
              <a:rPr lang="es-ES" sz="2800" b="1" i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800" b="1" i="0" dirty="0" err="1">
                <a:solidFill>
                  <a:srgbClr val="002060"/>
                </a:solidFill>
                <a:latin typeface="+mn-lt"/>
              </a:rPr>
              <a:t>leadership</a:t>
            </a:r>
            <a:endParaRPr lang="es-ES" sz="2800" b="1" i="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3" name="24 Grupo"/>
          <p:cNvGrpSpPr/>
          <p:nvPr/>
        </p:nvGrpSpPr>
        <p:grpSpPr>
          <a:xfrm>
            <a:off x="0" y="782328"/>
            <a:ext cx="9144000" cy="5879661"/>
            <a:chOff x="0" y="782320"/>
            <a:chExt cx="9144000" cy="5879661"/>
          </a:xfrm>
        </p:grpSpPr>
        <p:grpSp>
          <p:nvGrpSpPr>
            <p:cNvPr id="8" name="7 Grupo"/>
            <p:cNvGrpSpPr/>
            <p:nvPr/>
          </p:nvGrpSpPr>
          <p:grpSpPr>
            <a:xfrm>
              <a:off x="0" y="2851205"/>
              <a:ext cx="2411760" cy="1740619"/>
              <a:chOff x="3241643" y="2455413"/>
              <a:chExt cx="2773802" cy="2116587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41643" y="2819399"/>
                <a:ext cx="2773802" cy="1752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6 CuadroTexto"/>
              <p:cNvSpPr txBox="1"/>
              <p:nvPr/>
            </p:nvSpPr>
            <p:spPr>
              <a:xfrm>
                <a:off x="4267200" y="2455413"/>
                <a:ext cx="838201" cy="449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" b="1" dirty="0">
                    <a:solidFill>
                      <a:prstClr val="white"/>
                    </a:solidFill>
                    <a:latin typeface="Arial" charset="0"/>
                  </a:rPr>
                  <a:t>ICN2</a:t>
                </a:r>
              </a:p>
            </p:txBody>
          </p:sp>
        </p:grpSp>
        <p:grpSp>
          <p:nvGrpSpPr>
            <p:cNvPr id="10" name="25 Grupo"/>
            <p:cNvGrpSpPr/>
            <p:nvPr/>
          </p:nvGrpSpPr>
          <p:grpSpPr>
            <a:xfrm>
              <a:off x="0" y="782320"/>
              <a:ext cx="9144000" cy="5879661"/>
              <a:chOff x="0" y="782320"/>
              <a:chExt cx="9144000" cy="5879661"/>
            </a:xfrm>
          </p:grpSpPr>
          <p:grpSp>
            <p:nvGrpSpPr>
              <p:cNvPr id="11" name="21 Grupo"/>
              <p:cNvGrpSpPr/>
              <p:nvPr/>
            </p:nvGrpSpPr>
            <p:grpSpPr>
              <a:xfrm>
                <a:off x="0" y="782320"/>
                <a:ext cx="9113520" cy="5829907"/>
                <a:chOff x="0" y="782320"/>
                <a:chExt cx="9113520" cy="5829907"/>
              </a:xfrm>
            </p:grpSpPr>
            <p:pic>
              <p:nvPicPr>
                <p:cNvPr id="6" name="Picture 4" descr="LOGO del BNC a 16050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15799"/>
                <a:stretch>
                  <a:fillRect/>
                </a:stretch>
              </p:blipFill>
              <p:spPr bwMode="auto">
                <a:xfrm>
                  <a:off x="3638219" y="782320"/>
                  <a:ext cx="2404047" cy="787400"/>
                </a:xfrm>
                <a:prstGeom prst="rect">
                  <a:avLst/>
                </a:prstGeom>
                <a:solidFill>
                  <a:srgbClr val="FFFFFF">
                    <a:alpha val="39000"/>
                  </a:srgbClr>
                </a:solidFill>
                <a:ln w="28575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542724" name="Picture 4" descr="http://www.uab.es/Xcelerate/graphics/i-PR/img/logoParcRecercaUab.gif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203848" y="5733256"/>
                  <a:ext cx="2974975" cy="878971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2" name="14 Grupo"/>
                <p:cNvGrpSpPr/>
                <p:nvPr/>
              </p:nvGrpSpPr>
              <p:grpSpPr>
                <a:xfrm>
                  <a:off x="6670926" y="1847671"/>
                  <a:ext cx="2442594" cy="1427342"/>
                  <a:chOff x="6670926" y="1847671"/>
                  <a:chExt cx="2442594" cy="1427342"/>
                </a:xfrm>
              </p:grpSpPr>
              <p:pic>
                <p:nvPicPr>
                  <p:cNvPr id="542728" name="Picture 8" descr="Imag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6690360" y="1847671"/>
                    <a:ext cx="2423160" cy="142734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4" name="13 CuadroTexto"/>
                  <p:cNvSpPr txBox="1"/>
                  <p:nvPr/>
                </p:nvSpPr>
                <p:spPr>
                  <a:xfrm>
                    <a:off x="6670926" y="2865120"/>
                    <a:ext cx="6248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s-ES" b="1" dirty="0">
                        <a:solidFill>
                          <a:srgbClr val="000099"/>
                        </a:solidFill>
                        <a:latin typeface="Arial" charset="0"/>
                      </a:rPr>
                      <a:t>IMB</a:t>
                    </a:r>
                  </a:p>
                </p:txBody>
              </p:sp>
            </p:grpSp>
            <p:grpSp>
              <p:nvGrpSpPr>
                <p:cNvPr id="13" name="16 Grupo"/>
                <p:cNvGrpSpPr/>
                <p:nvPr/>
              </p:nvGrpSpPr>
              <p:grpSpPr>
                <a:xfrm>
                  <a:off x="0" y="883920"/>
                  <a:ext cx="2911125" cy="1706880"/>
                  <a:chOff x="0" y="883920"/>
                  <a:chExt cx="2911125" cy="1706880"/>
                </a:xfrm>
              </p:grpSpPr>
              <p:pic>
                <p:nvPicPr>
                  <p:cNvPr id="5" name="Picture 5" descr="\\jungle\ASG\DIRNOVA\Gràfics ICMAB, Plantilles, dades, fotos\Fotos\2010-09-28 fotos-ICMAB Jordi Pareto\95FU0168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 l="4652" r="8734" b="26411"/>
                  <a:stretch>
                    <a:fillRect/>
                  </a:stretch>
                </p:blipFill>
                <p:spPr bwMode="auto">
                  <a:xfrm>
                    <a:off x="0" y="944881"/>
                    <a:ext cx="2911125" cy="16459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6" name="15 CuadroTexto"/>
                  <p:cNvSpPr txBox="1"/>
                  <p:nvPr/>
                </p:nvSpPr>
                <p:spPr>
                  <a:xfrm>
                    <a:off x="381000" y="883920"/>
                    <a:ext cx="990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s-ES" b="1" dirty="0">
                        <a:solidFill>
                          <a:srgbClr val="000099"/>
                        </a:solidFill>
                        <a:latin typeface="Arial" charset="0"/>
                      </a:rPr>
                      <a:t>ICMAB</a:t>
                    </a:r>
                  </a:p>
                </p:txBody>
              </p:sp>
            </p:grpSp>
            <p:grpSp>
              <p:nvGrpSpPr>
                <p:cNvPr id="15" name="18 Grupo"/>
                <p:cNvGrpSpPr/>
                <p:nvPr/>
              </p:nvGrpSpPr>
              <p:grpSpPr>
                <a:xfrm>
                  <a:off x="179512" y="4797152"/>
                  <a:ext cx="2819400" cy="1263655"/>
                  <a:chOff x="179512" y="4797152"/>
                  <a:chExt cx="2819400" cy="1263655"/>
                </a:xfrm>
              </p:grpSpPr>
              <p:pic>
                <p:nvPicPr>
                  <p:cNvPr id="542722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79512" y="5229200"/>
                    <a:ext cx="2819400" cy="83160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" name="17 CuadroTexto"/>
                  <p:cNvSpPr txBox="1"/>
                  <p:nvPr/>
                </p:nvSpPr>
                <p:spPr>
                  <a:xfrm>
                    <a:off x="971600" y="4797152"/>
                    <a:ext cx="111252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s-ES" b="1" dirty="0">
                        <a:solidFill>
                          <a:prstClr val="white"/>
                        </a:solidFill>
                        <a:latin typeface="Arial" charset="0"/>
                      </a:rPr>
                      <a:t>ALBA</a:t>
                    </a:r>
                  </a:p>
                </p:txBody>
              </p:sp>
            </p:grpSp>
          </p:grpSp>
          <p:grpSp>
            <p:nvGrpSpPr>
              <p:cNvPr id="17" name="24 Grupo"/>
              <p:cNvGrpSpPr/>
              <p:nvPr/>
            </p:nvGrpSpPr>
            <p:grpSpPr>
              <a:xfrm>
                <a:off x="6416040" y="4758364"/>
                <a:ext cx="2727960" cy="1903617"/>
                <a:chOff x="9144000" y="4584944"/>
                <a:chExt cx="2727960" cy="1903617"/>
              </a:xfrm>
            </p:grpSpPr>
            <p:pic>
              <p:nvPicPr>
                <p:cNvPr id="23" name="Picture 2" descr="http://www.uab.es/Xcelerate/graphics/novaUAB/Home/Foto1.jp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50193"/>
                <a:stretch>
                  <a:fillRect/>
                </a:stretch>
              </p:blipFill>
              <p:spPr bwMode="auto">
                <a:xfrm>
                  <a:off x="9144000" y="4584944"/>
                  <a:ext cx="2727960" cy="1903617"/>
                </a:xfrm>
                <a:prstGeom prst="rect">
                  <a:avLst/>
                </a:prstGeom>
                <a:noFill/>
              </p:spPr>
            </p:pic>
            <p:sp>
              <p:nvSpPr>
                <p:cNvPr id="24" name="23 CuadroTexto"/>
                <p:cNvSpPr txBox="1"/>
                <p:nvPr/>
              </p:nvSpPr>
              <p:spPr>
                <a:xfrm>
                  <a:off x="10815145" y="4792717"/>
                  <a:ext cx="7094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b="1" dirty="0">
                      <a:solidFill>
                        <a:srgbClr val="000099"/>
                      </a:solidFill>
                      <a:latin typeface="Arial" charset="0"/>
                    </a:rPr>
                    <a:t>UAB</a:t>
                  </a:r>
                </a:p>
              </p:txBody>
            </p:sp>
          </p:grpSp>
        </p:grpSp>
      </p:grpSp>
      <p:sp>
        <p:nvSpPr>
          <p:cNvPr id="27" name="26 Rectángulo"/>
          <p:cNvSpPr/>
          <p:nvPr/>
        </p:nvSpPr>
        <p:spPr>
          <a:xfrm>
            <a:off x="6228184" y="620798"/>
            <a:ext cx="2915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fostered</a:t>
            </a:r>
            <a:r>
              <a:rPr lang="es-ES" sz="28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es-ES" sz="28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800" b="1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synergy</a:t>
            </a:r>
            <a:endParaRPr lang="es-ES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6" name="Imagen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58"/>
            <a:ext cx="1559760" cy="5762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356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0630" t="30806" r="15353" b="42757"/>
          <a:stretch/>
        </p:blipFill>
        <p:spPr>
          <a:xfrm>
            <a:off x="35496" y="1772816"/>
            <a:ext cx="9038059" cy="2952328"/>
          </a:xfrm>
          <a:prstGeom prst="rect">
            <a:avLst/>
          </a:prstGeom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7416711" y="4790751"/>
            <a:ext cx="1667410" cy="38612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prstClr val="white"/>
                </a:solidFill>
                <a:latin typeface="Arial" charset="0"/>
              </a:rPr>
              <a:t>ICN2 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7401853" y="1315149"/>
            <a:ext cx="1667410" cy="38612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prstClr val="white"/>
                </a:solidFill>
                <a:latin typeface="Arial" charset="0"/>
              </a:rPr>
              <a:t>IMB-CNM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645240" y="2707361"/>
            <a:ext cx="646840" cy="28959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prstClr val="white"/>
                </a:solidFill>
                <a:latin typeface="Arial" charset="0"/>
              </a:rPr>
              <a:t>UAB</a:t>
            </a:r>
            <a:endParaRPr lang="ca-E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5650979" y="1315575"/>
            <a:ext cx="1667410" cy="38612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>
                <a:solidFill>
                  <a:prstClr val="white"/>
                </a:solidFill>
                <a:latin typeface="Arial" charset="0"/>
              </a:rPr>
              <a:t>ICMAB</a:t>
            </a:r>
            <a:endParaRPr lang="ca-ES" sz="16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451873" y="1398090"/>
            <a:ext cx="646840" cy="28959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prstClr val="white"/>
                </a:solidFill>
                <a:latin typeface="Arial" charset="0"/>
              </a:rPr>
              <a:t>IFAE</a:t>
            </a:r>
            <a:endParaRPr lang="ca-E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259632" y="4859889"/>
            <a:ext cx="646840" cy="28959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solidFill>
                  <a:prstClr val="white"/>
                </a:solidFill>
                <a:latin typeface="Arial" charset="0"/>
              </a:rPr>
              <a:t>CRAG</a:t>
            </a:r>
            <a:endParaRPr lang="ca-ES" sz="16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" y="4744937"/>
            <a:ext cx="680970" cy="700288"/>
          </a:xfrm>
          <a:prstGeom prst="rect">
            <a:avLst/>
          </a:prstGeom>
        </p:spPr>
      </p:pic>
      <p:grpSp>
        <p:nvGrpSpPr>
          <p:cNvPr id="13" name="17 Grupo"/>
          <p:cNvGrpSpPr/>
          <p:nvPr/>
        </p:nvGrpSpPr>
        <p:grpSpPr>
          <a:xfrm>
            <a:off x="2144356" y="4803280"/>
            <a:ext cx="3603917" cy="1421681"/>
            <a:chOff x="3839863" y="3019392"/>
            <a:chExt cx="4687066" cy="191583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" r="6522" b="55069"/>
            <a:stretch>
              <a:fillRect/>
            </a:stretch>
          </p:blipFill>
          <p:spPr bwMode="auto">
            <a:xfrm>
              <a:off x="3839863" y="3093883"/>
              <a:ext cx="4687066" cy="184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42 CuadroTexto"/>
            <p:cNvSpPr txBox="1"/>
            <p:nvPr/>
          </p:nvSpPr>
          <p:spPr>
            <a:xfrm>
              <a:off x="4357223" y="3019392"/>
              <a:ext cx="3652342" cy="456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00" b="1" dirty="0">
                  <a:solidFill>
                    <a:schemeClr val="bg1"/>
                  </a:solidFill>
                  <a:latin typeface="Arial" charset="0"/>
                </a:rPr>
                <a:t>ALBA </a:t>
              </a:r>
              <a:r>
                <a:rPr lang="es-ES" sz="1600" b="1" dirty="0" err="1">
                  <a:solidFill>
                    <a:schemeClr val="bg1"/>
                  </a:solidFill>
                  <a:latin typeface="Arial" charset="0"/>
                </a:rPr>
                <a:t>synchrotron</a:t>
              </a:r>
              <a:endParaRPr lang="es-ES" sz="16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740666" y="803945"/>
            <a:ext cx="722382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cs typeface="Arial" charset="0"/>
              </a:rPr>
              <a:t> Barcelona Nanotechnology Cluster - </a:t>
            </a:r>
            <a:r>
              <a:rPr lang="en-US" sz="2800" b="1" dirty="0" err="1">
                <a:solidFill>
                  <a:srgbClr val="002060"/>
                </a:solidFill>
                <a:cs typeface="Arial" charset="0"/>
              </a:rPr>
              <a:t>Bellaterra</a:t>
            </a:r>
            <a:endParaRPr lang="en-US" sz="28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7" name="Picture 8" descr="logcsich_rgb72_070x1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6800" y="42221"/>
            <a:ext cx="561782" cy="79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 Logo">
            <a:hlinkClick r:id="rId6" tooltip="Hom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4130" y="149"/>
            <a:ext cx="863593" cy="75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icre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" y="1340768"/>
            <a:ext cx="1212708" cy="40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http://www.cells.es/static/media/portlets/albaplay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317" y="6189860"/>
            <a:ext cx="1476375" cy="609600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18123" r="11087" b="18660"/>
          <a:stretch/>
        </p:blipFill>
        <p:spPr bwMode="auto">
          <a:xfrm>
            <a:off x="7551728" y="0"/>
            <a:ext cx="1337437" cy="70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 descr="logoimm"/>
          <p:cNvPicPr>
            <a:picLocks noChangeAspect="1" noChangeArrowheads="1"/>
          </p:cNvPicPr>
          <p:nvPr/>
        </p:nvPicPr>
        <p:blipFill>
          <a:blip r:embed="rId11" cstate="print">
            <a:lum bright="-6000" contrast="60000"/>
          </a:blip>
          <a:srcRect/>
          <a:stretch>
            <a:fillRect/>
          </a:stretch>
        </p:blipFill>
        <p:spPr bwMode="auto">
          <a:xfrm>
            <a:off x="16" y="839599"/>
            <a:ext cx="1693889" cy="524401"/>
          </a:xfrm>
          <a:prstGeom prst="rect">
            <a:avLst/>
          </a:prstGeom>
          <a:solidFill>
            <a:schemeClr val="tx2"/>
          </a:solidFill>
          <a:ln w="9525">
            <a:solidFill>
              <a:srgbClr val="3333CC"/>
            </a:solidFill>
            <a:miter lim="800000"/>
            <a:headEnd/>
            <a:tailEnd/>
          </a:ln>
        </p:spPr>
      </p:pic>
      <p:grpSp>
        <p:nvGrpSpPr>
          <p:cNvPr id="23" name="22 Grupo"/>
          <p:cNvGrpSpPr/>
          <p:nvPr/>
        </p:nvGrpSpPr>
        <p:grpSpPr>
          <a:xfrm>
            <a:off x="2574907" y="14151"/>
            <a:ext cx="3867462" cy="750505"/>
            <a:chOff x="2347328" y="4505403"/>
            <a:chExt cx="3111495" cy="386593"/>
          </a:xfrm>
        </p:grpSpPr>
        <p:sp>
          <p:nvSpPr>
            <p:cNvPr id="24" name="23 Rectángulo"/>
            <p:cNvSpPr/>
            <p:nvPr/>
          </p:nvSpPr>
          <p:spPr>
            <a:xfrm>
              <a:off x="2347328" y="4505403"/>
              <a:ext cx="3111495" cy="381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1001">
              <a:schemeClr val="dk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s-ES_tradnl">
                <a:solidFill>
                  <a:prstClr val="white"/>
                </a:solidFill>
              </a:endParaRPr>
            </a:p>
          </p:txBody>
        </p:sp>
        <p:pic>
          <p:nvPicPr>
            <p:cNvPr id="25" name="Picture 2" descr="http://www.bnc-b.net/templates/ja_seleni/images/logo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67"/>
            <a:stretch/>
          </p:blipFill>
          <p:spPr bwMode="auto">
            <a:xfrm>
              <a:off x="2347328" y="4510995"/>
              <a:ext cx="3111495" cy="38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Agrupar 7"/>
          <p:cNvGrpSpPr>
            <a:grpSpLocks/>
          </p:cNvGrpSpPr>
          <p:nvPr/>
        </p:nvGrpSpPr>
        <p:grpSpPr bwMode="auto">
          <a:xfrm>
            <a:off x="-209548" y="0"/>
            <a:ext cx="1619672" cy="764704"/>
            <a:chOff x="6796300" y="4881775"/>
            <a:chExt cx="2347699" cy="852653"/>
          </a:xfrm>
        </p:grpSpPr>
        <p:sp>
          <p:nvSpPr>
            <p:cNvPr id="27" name="Rectángulo redondeado 8"/>
            <p:cNvSpPr/>
            <p:nvPr/>
          </p:nvSpPr>
          <p:spPr>
            <a:xfrm>
              <a:off x="6796300" y="4881775"/>
              <a:ext cx="784236" cy="5546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>
                <a:solidFill>
                  <a:srgbClr val="FFFFFF"/>
                </a:solidFill>
              </a:endParaRPr>
            </a:p>
          </p:txBody>
        </p:sp>
        <p:pic>
          <p:nvPicPr>
            <p:cNvPr id="28" name="Imagen 10" descr="icn2_primary_and_vertical_logo-01 22-01-2013.png"/>
            <p:cNvPicPr>
              <a:picLocks noChangeAspect="1"/>
            </p:cNvPicPr>
            <p:nvPr/>
          </p:nvPicPr>
          <p:blipFill>
            <a:blip r:embed="rId13" cstate="print"/>
            <a:srcRect l="7248" t="16248" r="4832" b="58147"/>
            <a:stretch>
              <a:fillRect/>
            </a:stretch>
          </p:blipFill>
          <p:spPr bwMode="auto">
            <a:xfrm>
              <a:off x="7104706" y="4895381"/>
              <a:ext cx="2039293" cy="839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Line 12"/>
          <p:cNvSpPr>
            <a:spLocks noChangeShapeType="1"/>
          </p:cNvSpPr>
          <p:nvPr/>
        </p:nvSpPr>
        <p:spPr bwMode="auto">
          <a:xfrm flipH="1">
            <a:off x="7668344" y="1805656"/>
            <a:ext cx="216024" cy="40681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2370" y="1753024"/>
            <a:ext cx="950400" cy="73987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V="1">
            <a:off x="8100392" y="3532050"/>
            <a:ext cx="120054" cy="1193093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 flipH="1" flipV="1">
            <a:off x="1475656" y="3861046"/>
            <a:ext cx="0" cy="942233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3" name="Imagen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86" y="4761113"/>
            <a:ext cx="1441059" cy="532410"/>
          </a:xfrm>
          <a:prstGeom prst="rect">
            <a:avLst/>
          </a:prstGeom>
        </p:spPr>
      </p:pic>
      <p:pic>
        <p:nvPicPr>
          <p:cNvPr id="34" name="Imagen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0" y="5169495"/>
            <a:ext cx="1441059" cy="532410"/>
          </a:xfrm>
          <a:prstGeom prst="rect">
            <a:avLst/>
          </a:prstGeom>
        </p:spPr>
      </p:pic>
      <p:pic>
        <p:nvPicPr>
          <p:cNvPr id="35" name="Imagen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77" y="1199451"/>
            <a:ext cx="1441059" cy="532410"/>
          </a:xfrm>
          <a:prstGeom prst="rect">
            <a:avLst/>
          </a:prstGeom>
        </p:spPr>
      </p:pic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4099641" y="1702047"/>
            <a:ext cx="2342728" cy="1045711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2144356" y="6172562"/>
            <a:ext cx="699964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s-ES" b="1" dirty="0" err="1" smtClean="0">
                <a:solidFill>
                  <a:srgbClr val="C00000"/>
                </a:solidFill>
                <a:sym typeface="Symbol"/>
              </a:rPr>
              <a:t>The</a:t>
            </a:r>
            <a:r>
              <a:rPr lang="es-ES" b="1" dirty="0" smtClean="0">
                <a:solidFill>
                  <a:srgbClr val="C00000"/>
                </a:solidFill>
                <a:sym typeface="Symbol"/>
              </a:rPr>
              <a:t> </a:t>
            </a:r>
            <a:r>
              <a:rPr lang="es-ES" b="1" dirty="0" err="1">
                <a:solidFill>
                  <a:srgbClr val="C00000"/>
                </a:solidFill>
                <a:sym typeface="Symbol"/>
              </a:rPr>
              <a:t>largest</a:t>
            </a:r>
            <a:r>
              <a:rPr lang="es-ES" b="1" dirty="0">
                <a:solidFill>
                  <a:srgbClr val="C00000"/>
                </a:solidFill>
                <a:sym typeface="Symbol"/>
              </a:rPr>
              <a:t> R+D N&amp;N </a:t>
            </a:r>
            <a:r>
              <a:rPr lang="es-ES" b="1" dirty="0" err="1">
                <a:solidFill>
                  <a:srgbClr val="C00000"/>
                </a:solidFill>
                <a:sym typeface="Symbol"/>
              </a:rPr>
              <a:t>concentration</a:t>
            </a:r>
            <a:r>
              <a:rPr lang="es-ES" b="1" dirty="0">
                <a:solidFill>
                  <a:srgbClr val="C00000"/>
                </a:solidFill>
                <a:sym typeface="Symbol"/>
              </a:rPr>
              <a:t> in </a:t>
            </a:r>
            <a:r>
              <a:rPr lang="es-ES" b="1" dirty="0" err="1">
                <a:solidFill>
                  <a:srgbClr val="C00000"/>
                </a:solidFill>
                <a:sym typeface="Symbol"/>
              </a:rPr>
              <a:t>Spain</a:t>
            </a:r>
            <a:r>
              <a:rPr lang="es-ES" b="1" dirty="0">
                <a:solidFill>
                  <a:srgbClr val="C00000"/>
                </a:solidFill>
                <a:sym typeface="Symbol"/>
              </a:rPr>
              <a:t> </a:t>
            </a: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s-ES" b="1" dirty="0">
                <a:solidFill>
                  <a:srgbClr val="C00000"/>
                </a:solidFill>
                <a:sym typeface="Symbol"/>
              </a:rPr>
              <a:t>40-50 % </a:t>
            </a:r>
            <a:r>
              <a:rPr lang="es-ES" b="1" dirty="0" err="1">
                <a:solidFill>
                  <a:srgbClr val="C00000"/>
                </a:solidFill>
                <a:sym typeface="Symbol"/>
              </a:rPr>
              <a:t>Catalonia</a:t>
            </a:r>
            <a:r>
              <a:rPr lang="es-ES" b="1" dirty="0">
                <a:solidFill>
                  <a:srgbClr val="C00000"/>
                </a:solidFill>
                <a:sym typeface="Symbol"/>
              </a:rPr>
              <a:t> </a:t>
            </a:r>
            <a:r>
              <a:rPr lang="es-ES" b="1" dirty="0" err="1">
                <a:solidFill>
                  <a:srgbClr val="C00000"/>
                </a:solidFill>
                <a:sym typeface="Symbol"/>
              </a:rPr>
              <a:t>scientific</a:t>
            </a:r>
            <a:r>
              <a:rPr lang="es-ES" b="1" dirty="0">
                <a:solidFill>
                  <a:srgbClr val="C00000"/>
                </a:solidFill>
                <a:sym typeface="Symbol"/>
              </a:rPr>
              <a:t> </a:t>
            </a:r>
            <a:r>
              <a:rPr lang="es-ES" b="1" dirty="0" err="1">
                <a:solidFill>
                  <a:srgbClr val="C00000"/>
                </a:solidFill>
                <a:sym typeface="Symbol"/>
              </a:rPr>
              <a:t>production</a:t>
            </a:r>
            <a:r>
              <a:rPr lang="es-ES" b="1" dirty="0">
                <a:solidFill>
                  <a:srgbClr val="C00000"/>
                </a:solidFill>
                <a:sym typeface="Symbol"/>
              </a:rPr>
              <a:t> </a:t>
            </a:r>
            <a:r>
              <a:rPr lang="es-ES" b="1" dirty="0" err="1">
                <a:solidFill>
                  <a:srgbClr val="C00000"/>
                </a:solidFill>
                <a:sym typeface="Symbol"/>
              </a:rPr>
              <a:t>Mat&amp;N&amp;N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5974060" y="5337261"/>
            <a:ext cx="27363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BNC-b ~ </a:t>
            </a:r>
            <a:r>
              <a:rPr lang="es-ES" b="1" dirty="0">
                <a:solidFill>
                  <a:srgbClr val="C00000"/>
                </a:solidFill>
              </a:rPr>
              <a:t>700 </a:t>
            </a:r>
            <a:r>
              <a:rPr lang="es-ES" b="1" dirty="0" err="1">
                <a:solidFill>
                  <a:srgbClr val="C00000"/>
                </a:solidFill>
              </a:rPr>
              <a:t>researchers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</a:p>
          <a:p>
            <a:pPr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s-ES" b="1" dirty="0" smtClean="0">
                <a:solidFill>
                  <a:srgbClr val="C00000"/>
                </a:solidFill>
              </a:rPr>
              <a:t>             </a:t>
            </a:r>
            <a:r>
              <a:rPr lang="es-ES" b="1" dirty="0">
                <a:solidFill>
                  <a:srgbClr val="C00000"/>
                </a:solidFill>
                <a:sym typeface="Symbol"/>
              </a:rPr>
              <a:t> 1000 </a:t>
            </a:r>
            <a:r>
              <a:rPr lang="es-ES" b="1" dirty="0" err="1">
                <a:solidFill>
                  <a:srgbClr val="C00000"/>
                </a:solidFill>
                <a:sym typeface="Symbol"/>
              </a:rPr>
              <a:t>people</a:t>
            </a:r>
            <a:endParaRPr lang="es-ES" b="1" dirty="0">
              <a:solidFill>
                <a:srgbClr val="C0000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05330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r="3926"/>
          <a:stretch/>
        </p:blipFill>
        <p:spPr>
          <a:xfrm>
            <a:off x="-26378" y="0"/>
            <a:ext cx="9170379" cy="6915888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5921178" y="199480"/>
            <a:ext cx="2900029" cy="118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3200" b="1" spc="200" dirty="0">
                <a:solidFill>
                  <a:srgbClr val="403A60"/>
                </a:solidFill>
                <a:latin typeface="Titillium"/>
                <a:ea typeface="Titillium" charset="0"/>
                <a:cs typeface="Titillium" charset="0"/>
              </a:rPr>
              <a:t>THANK YOU FOR YOUR ATTENTION!</a:t>
            </a:r>
          </a:p>
        </p:txBody>
      </p:sp>
      <p:sp>
        <p:nvSpPr>
          <p:cNvPr id="10" name="1 Marcador de pie de página"/>
          <p:cNvSpPr txBox="1">
            <a:spLocks/>
          </p:cNvSpPr>
          <p:nvPr/>
        </p:nvSpPr>
        <p:spPr>
          <a:xfrm>
            <a:off x="6142644" y="6093328"/>
            <a:ext cx="269755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rgbClr val="403A60"/>
                </a:solidFill>
                <a:cs typeface="Lato Light"/>
              </a:rPr>
              <a:t>ICMAB acknowledges the Severo Ochoa </a:t>
            </a:r>
          </a:p>
          <a:p>
            <a:pPr algn="r"/>
            <a:r>
              <a:rPr lang="en-US" b="1" dirty="0">
                <a:solidFill>
                  <a:srgbClr val="403A60"/>
                </a:solidFill>
                <a:cs typeface="Lato Light"/>
              </a:rPr>
              <a:t>Program (MINECO, SEV- 2015-0496)</a:t>
            </a:r>
            <a:endParaRPr lang="id-ID" b="1" dirty="0">
              <a:solidFill>
                <a:srgbClr val="403A60"/>
              </a:solidFill>
              <a:cs typeface="Lato Ligh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b="32327"/>
          <a:stretch/>
        </p:blipFill>
        <p:spPr bwMode="auto">
          <a:xfrm>
            <a:off x="-26377" y="4490137"/>
            <a:ext cx="2992033" cy="242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54632" y="631691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403A60"/>
                </a:solidFill>
              </a:rPr>
              <a:t>icmab.es</a:t>
            </a:r>
          </a:p>
        </p:txBody>
      </p:sp>
    </p:spTree>
    <p:extLst>
      <p:ext uri="{BB962C8B-B14F-4D97-AF65-F5344CB8AC3E}">
        <p14:creationId xmlns:p14="http://schemas.microsoft.com/office/powerpoint/2010/main" val="32121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 eaLnBrk="1" hangingPunct="1"/>
            <a:r>
              <a:rPr lang="es-ES" sz="3600" b="1" i="0" dirty="0">
                <a:solidFill>
                  <a:srgbClr val="002060"/>
                </a:solidFill>
                <a:latin typeface="Open Sans Light (Cuerpo)"/>
                <a:ea typeface="+mn-ea"/>
                <a:cs typeface="+mn-cs"/>
              </a:rPr>
              <a:t>ICMAB </a:t>
            </a:r>
            <a:r>
              <a:rPr lang="es-ES" sz="3600" b="1" i="0" dirty="0" err="1">
                <a:solidFill>
                  <a:srgbClr val="002060"/>
                </a:solidFill>
                <a:latin typeface="Open Sans Light (Cuerpo)"/>
                <a:ea typeface="+mn-ea"/>
                <a:cs typeface="+mn-cs"/>
              </a:rPr>
              <a:t>R&amp;D&amp;i</a:t>
            </a:r>
            <a:r>
              <a:rPr lang="es-ES" sz="3600" b="1" i="0" dirty="0">
                <a:solidFill>
                  <a:srgbClr val="002060"/>
                </a:solidFill>
                <a:latin typeface="Open Sans Light (Cuerpo)"/>
                <a:ea typeface="+mn-ea"/>
                <a:cs typeface="+mn-cs"/>
              </a:rPr>
              <a:t> </a:t>
            </a:r>
            <a:r>
              <a:rPr lang="es-ES" sz="3600" b="1" i="0" dirty="0" err="1">
                <a:solidFill>
                  <a:srgbClr val="002060"/>
                </a:solidFill>
                <a:latin typeface="Open Sans Light (Cuerpo)"/>
                <a:ea typeface="+mn-ea"/>
                <a:cs typeface="+mn-cs"/>
              </a:rPr>
              <a:t>Activities</a:t>
            </a:r>
            <a:endParaRPr lang="es-ES" sz="3600" b="1" i="0" dirty="0">
              <a:solidFill>
                <a:srgbClr val="002060"/>
              </a:solidFill>
              <a:latin typeface="Open Sans Light (Cuerpo)"/>
              <a:ea typeface="+mn-ea"/>
              <a:cs typeface="+mn-cs"/>
            </a:endParaRPr>
          </a:p>
        </p:txBody>
      </p:sp>
      <p:grpSp>
        <p:nvGrpSpPr>
          <p:cNvPr id="2" name="31 Grupo"/>
          <p:cNvGrpSpPr/>
          <p:nvPr/>
        </p:nvGrpSpPr>
        <p:grpSpPr>
          <a:xfrm>
            <a:off x="-26124" y="984250"/>
            <a:ext cx="9013368" cy="465138"/>
            <a:chOff x="-26124" y="984250"/>
            <a:chExt cx="9013368" cy="465138"/>
          </a:xfrm>
        </p:grpSpPr>
        <p:sp>
          <p:nvSpPr>
            <p:cNvPr id="413706" name="AutoShape 10"/>
            <p:cNvSpPr>
              <a:spLocks noChangeArrowheads="1"/>
            </p:cNvSpPr>
            <p:nvPr/>
          </p:nvSpPr>
          <p:spPr bwMode="auto">
            <a:xfrm>
              <a:off x="6819872" y="984250"/>
              <a:ext cx="2167372" cy="465138"/>
            </a:xfrm>
            <a:prstGeom prst="homePlate">
              <a:avLst>
                <a:gd name="adj" fmla="val 31956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6667"/>
                    <a:invGamma/>
                  </a:schemeClr>
                </a:gs>
              </a:gsLst>
              <a:lin ang="0" scaled="1"/>
            </a:gra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 lIns="82058" tIns="41029" rIns="82058" bIns="41029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Technology Maturation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 &amp; Deployment</a:t>
              </a:r>
            </a:p>
          </p:txBody>
        </p:sp>
        <p:sp>
          <p:nvSpPr>
            <p:cNvPr id="7198" name="AutoShape 11"/>
            <p:cNvSpPr>
              <a:spLocks noChangeArrowheads="1"/>
            </p:cNvSpPr>
            <p:nvPr/>
          </p:nvSpPr>
          <p:spPr bwMode="auto">
            <a:xfrm>
              <a:off x="4681098" y="984250"/>
              <a:ext cx="2254669" cy="463613"/>
            </a:xfrm>
            <a:prstGeom prst="homePlate">
              <a:avLst>
                <a:gd name="adj" fmla="val 33353"/>
              </a:avLst>
            </a:prstGeom>
            <a:gradFill rotWithShape="1">
              <a:gsLst>
                <a:gs pos="0">
                  <a:srgbClr val="0B6E7E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rgbClr val="FFE3AB"/>
              </a:solidFill>
              <a:miter lim="800000"/>
              <a:headEnd/>
              <a:tailEnd/>
            </a:ln>
          </p:spPr>
          <p:txBody>
            <a:bodyPr wrap="none" lIns="82058" tIns="41029" rIns="82058" bIns="41029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rPr>
                <a:t>Applied Research</a:t>
              </a:r>
            </a:p>
          </p:txBody>
        </p:sp>
        <p:sp>
          <p:nvSpPr>
            <p:cNvPr id="7199" name="AutoShape 12"/>
            <p:cNvSpPr>
              <a:spLocks noChangeArrowheads="1"/>
            </p:cNvSpPr>
            <p:nvPr/>
          </p:nvSpPr>
          <p:spPr bwMode="auto">
            <a:xfrm>
              <a:off x="-26124" y="985775"/>
              <a:ext cx="4995295" cy="460563"/>
            </a:xfrm>
            <a:prstGeom prst="homePlate">
              <a:avLst>
                <a:gd name="adj" fmla="val 67035"/>
              </a:avLst>
            </a:prstGeom>
            <a:gradFill rotWithShape="1">
              <a:gsLst>
                <a:gs pos="0">
                  <a:srgbClr val="054370"/>
                </a:gs>
                <a:gs pos="100000">
                  <a:srgbClr val="0B6E7E"/>
                </a:gs>
              </a:gsLst>
              <a:lin ang="0" scaled="1"/>
            </a:gradFill>
            <a:ln w="9525">
              <a:solidFill>
                <a:srgbClr val="FFE3AB"/>
              </a:solidFill>
              <a:miter lim="800000"/>
              <a:headEnd/>
              <a:tailEnd/>
            </a:ln>
          </p:spPr>
          <p:txBody>
            <a:bodyPr wrap="none" lIns="82058" tIns="41029" rIns="82058" bIns="41029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FFFF"/>
                  </a:solidFill>
                  <a:ea typeface="ＭＳ Ｐゴシック" pitchFamily="34" charset="-128"/>
                </a:rPr>
                <a:t>   Discovery Research           Use-inspired Basic Research     </a:t>
              </a:r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1011762" y="5918250"/>
            <a:ext cx="654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400" dirty="0" err="1">
                <a:solidFill>
                  <a:srgbClr val="C00000"/>
                </a:solidFill>
              </a:rPr>
              <a:t>The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whole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chain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value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is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attended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through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strategic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agreements</a:t>
            </a:r>
            <a:r>
              <a:rPr lang="es-ES" sz="2400" dirty="0">
                <a:solidFill>
                  <a:srgbClr val="C00000"/>
                </a:solidFill>
              </a:rPr>
              <a:t> at interfaces</a:t>
            </a:r>
          </a:p>
        </p:txBody>
      </p:sp>
      <p:sp>
        <p:nvSpPr>
          <p:cNvPr id="413726" name="Text Box 30"/>
          <p:cNvSpPr txBox="1">
            <a:spLocks noChangeArrowheads="1"/>
          </p:cNvSpPr>
          <p:nvPr/>
        </p:nvSpPr>
        <p:spPr bwMode="auto">
          <a:xfrm>
            <a:off x="7224605" y="3031015"/>
            <a:ext cx="1739900" cy="3323987"/>
          </a:xfrm>
          <a:prstGeom prst="rect">
            <a:avLst/>
          </a:prstGeom>
          <a:noFill/>
          <a:ln w="28575" algn="ctr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2000" b="1" dirty="0" err="1">
                <a:solidFill>
                  <a:srgbClr val="000000"/>
                </a:solidFill>
              </a:rPr>
              <a:t>Industry</a:t>
            </a:r>
            <a:endParaRPr lang="es-ES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2000" b="1" dirty="0">
                <a:solidFill>
                  <a:srgbClr val="000000"/>
                </a:solidFill>
              </a:rPr>
              <a:t>Spin-</a:t>
            </a:r>
            <a:r>
              <a:rPr lang="es-ES" sz="2000" b="1" dirty="0" err="1">
                <a:solidFill>
                  <a:srgbClr val="000000"/>
                </a:solidFill>
              </a:rPr>
              <a:t>offs</a:t>
            </a:r>
            <a:endParaRPr lang="es-ES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2000" b="1" dirty="0" err="1">
                <a:solidFill>
                  <a:srgbClr val="000000"/>
                </a:solidFill>
              </a:rPr>
              <a:t>Technological</a:t>
            </a:r>
            <a:r>
              <a:rPr lang="es-ES" sz="2000" b="1" dirty="0">
                <a:solidFill>
                  <a:srgbClr val="000000"/>
                </a:solidFill>
              </a:rPr>
              <a:t> Centers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2000" b="1" dirty="0" err="1">
                <a:solidFill>
                  <a:srgbClr val="000000"/>
                </a:solidFill>
              </a:rPr>
              <a:t>Polytechnic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Universities</a:t>
            </a:r>
            <a:endParaRPr lang="es-ES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2000" b="1" dirty="0" err="1">
                <a:solidFill>
                  <a:srgbClr val="000000"/>
                </a:solidFill>
              </a:rPr>
              <a:t>Hospitals</a:t>
            </a:r>
            <a:endParaRPr lang="es-ES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2000" b="1" dirty="0" err="1">
                <a:solidFill>
                  <a:srgbClr val="000000"/>
                </a:solidFill>
              </a:rPr>
              <a:t>Society</a:t>
            </a:r>
            <a:endParaRPr lang="es-ES" sz="2000" b="1" dirty="0">
              <a:solidFill>
                <a:srgbClr val="000000"/>
              </a:solidFill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1424101" y="1642829"/>
            <a:ext cx="5511665" cy="4510005"/>
            <a:chOff x="913534" y="1516458"/>
            <a:chExt cx="6481154" cy="4757843"/>
          </a:xfrm>
        </p:grpSpPr>
        <p:pic>
          <p:nvPicPr>
            <p:cNvPr id="38" name="Picture 7" descr=" Logo">
              <a:hlinkClick r:id="rId3" tooltip="Hom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60226" y="1516458"/>
              <a:ext cx="1115357" cy="902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6 Flecha abajo"/>
            <p:cNvSpPr/>
            <p:nvPr/>
          </p:nvSpPr>
          <p:spPr>
            <a:xfrm>
              <a:off x="4039065" y="2496155"/>
              <a:ext cx="557679" cy="756477"/>
            </a:xfrm>
            <a:prstGeom prst="down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graphicFrame>
          <p:nvGraphicFramePr>
            <p:cNvPr id="9" name="8 Diagrama"/>
            <p:cNvGraphicFramePr/>
            <p:nvPr>
              <p:extLst>
                <p:ext uri="{D42A27DB-BD31-4B8C-83A1-F6EECF244321}">
                  <p14:modId xmlns:p14="http://schemas.microsoft.com/office/powerpoint/2010/main" val="1614005982"/>
                </p:ext>
              </p:extLst>
            </p:nvPr>
          </p:nvGraphicFramePr>
          <p:xfrm>
            <a:off x="913534" y="4353540"/>
            <a:ext cx="6481154" cy="19207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pSp>
          <p:nvGrpSpPr>
            <p:cNvPr id="16" name="15 Grupo"/>
            <p:cNvGrpSpPr/>
            <p:nvPr/>
          </p:nvGrpSpPr>
          <p:grpSpPr>
            <a:xfrm>
              <a:off x="1247613" y="3423559"/>
              <a:ext cx="6140582" cy="1311077"/>
              <a:chOff x="1247613" y="3423559"/>
              <a:chExt cx="6140582" cy="1311077"/>
            </a:xfrm>
          </p:grpSpPr>
          <p:grpSp>
            <p:nvGrpSpPr>
              <p:cNvPr id="15" name="14 Grupo"/>
              <p:cNvGrpSpPr/>
              <p:nvPr/>
            </p:nvGrpSpPr>
            <p:grpSpPr>
              <a:xfrm>
                <a:off x="5383269" y="3423559"/>
                <a:ext cx="2004926" cy="1311077"/>
                <a:chOff x="5383269" y="3431404"/>
                <a:chExt cx="2004926" cy="1311077"/>
              </a:xfrm>
            </p:grpSpPr>
            <p:sp>
              <p:nvSpPr>
                <p:cNvPr id="37" name="36 CuadroTexto"/>
                <p:cNvSpPr txBox="1"/>
                <p:nvPr/>
              </p:nvSpPr>
              <p:spPr>
                <a:xfrm>
                  <a:off x="5451223" y="3703836"/>
                  <a:ext cx="1896440" cy="6818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b="1" dirty="0">
                      <a:solidFill>
                        <a:prstClr val="black"/>
                      </a:solidFill>
                    </a:rPr>
                    <a:t>TECHNOLOGY KNOW-HOW</a:t>
                  </a:r>
                </a:p>
              </p:txBody>
            </p:sp>
            <p:sp>
              <p:nvSpPr>
                <p:cNvPr id="8" name="7 Elipse"/>
                <p:cNvSpPr/>
                <p:nvPr/>
              </p:nvSpPr>
              <p:spPr>
                <a:xfrm>
                  <a:off x="5383269" y="3431404"/>
                  <a:ext cx="2004926" cy="1311077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" name="3 Grupo"/>
              <p:cNvGrpSpPr/>
              <p:nvPr/>
            </p:nvGrpSpPr>
            <p:grpSpPr>
              <a:xfrm>
                <a:off x="1247613" y="3423559"/>
                <a:ext cx="2004926" cy="1311077"/>
                <a:chOff x="1247613" y="3415714"/>
                <a:chExt cx="2004926" cy="1311077"/>
              </a:xfrm>
            </p:grpSpPr>
            <p:sp>
              <p:nvSpPr>
                <p:cNvPr id="6" name="5 CuadroTexto"/>
                <p:cNvSpPr txBox="1"/>
                <p:nvPr/>
              </p:nvSpPr>
              <p:spPr>
                <a:xfrm>
                  <a:off x="1447443" y="3793723"/>
                  <a:ext cx="1754130" cy="551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2800" b="1" dirty="0">
                      <a:solidFill>
                        <a:prstClr val="black"/>
                      </a:solidFill>
                    </a:rPr>
                    <a:t>SCIENCE</a:t>
                  </a:r>
                </a:p>
              </p:txBody>
            </p:sp>
            <p:sp>
              <p:nvSpPr>
                <p:cNvPr id="39" name="38 Elipse"/>
                <p:cNvSpPr/>
                <p:nvPr/>
              </p:nvSpPr>
              <p:spPr>
                <a:xfrm>
                  <a:off x="1247613" y="3415714"/>
                  <a:ext cx="2004926" cy="1311077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" name="2 Cheurón"/>
              <p:cNvSpPr/>
              <p:nvPr/>
            </p:nvSpPr>
            <p:spPr>
              <a:xfrm>
                <a:off x="3363132" y="3431404"/>
                <a:ext cx="1041478" cy="1295387"/>
              </a:xfrm>
              <a:prstGeom prst="chevron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26 Cheurón"/>
              <p:cNvSpPr/>
              <p:nvPr/>
            </p:nvSpPr>
            <p:spPr>
              <a:xfrm>
                <a:off x="4181946" y="3431404"/>
                <a:ext cx="1041478" cy="1295387"/>
              </a:xfrm>
              <a:prstGeom prst="chevron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" name="32 Flecha abajo"/>
          <p:cNvSpPr/>
          <p:nvPr/>
        </p:nvSpPr>
        <p:spPr>
          <a:xfrm>
            <a:off x="7755007" y="1642877"/>
            <a:ext cx="514781" cy="1298187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6223166" y="1596328"/>
            <a:ext cx="0" cy="1674678"/>
          </a:xfrm>
          <a:prstGeom prst="straightConnector1">
            <a:avLst/>
          </a:prstGeom>
          <a:ln w="57150">
            <a:solidFill>
              <a:schemeClr val="tx2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>
            <a:off x="2303286" y="1642873"/>
            <a:ext cx="0" cy="1577901"/>
          </a:xfrm>
          <a:prstGeom prst="straightConnector1">
            <a:avLst/>
          </a:prstGeom>
          <a:ln w="57150">
            <a:solidFill>
              <a:schemeClr val="tx2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48718" y="3183377"/>
            <a:ext cx="1496344" cy="2862322"/>
          </a:xfrm>
          <a:prstGeom prst="rect">
            <a:avLst/>
          </a:prstGeom>
          <a:noFill/>
          <a:ln w="28575" algn="ctr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b="1" dirty="0" err="1">
                <a:solidFill>
                  <a:srgbClr val="000000"/>
                </a:solidFill>
              </a:rPr>
              <a:t>Universities</a:t>
            </a:r>
            <a:endParaRPr lang="es-ES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b="1" dirty="0" err="1">
                <a:solidFill>
                  <a:srgbClr val="000000"/>
                </a:solidFill>
              </a:rPr>
              <a:t>Large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scale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facilities</a:t>
            </a:r>
            <a:endParaRPr lang="es-ES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b="1" dirty="0" err="1">
                <a:solidFill>
                  <a:srgbClr val="000000"/>
                </a:solidFill>
              </a:rPr>
              <a:t>Complem</a:t>
            </a:r>
            <a:r>
              <a:rPr lang="es-ES" b="1" dirty="0">
                <a:solidFill>
                  <a:srgbClr val="000000"/>
                </a:solidFill>
              </a:rPr>
              <a:t>. </a:t>
            </a:r>
            <a:r>
              <a:rPr lang="es-ES" b="1" dirty="0" err="1">
                <a:solidFill>
                  <a:srgbClr val="000000"/>
                </a:solidFill>
              </a:rPr>
              <a:t>research</a:t>
            </a:r>
            <a:r>
              <a:rPr lang="es-ES" b="1" dirty="0">
                <a:solidFill>
                  <a:srgbClr val="000000"/>
                </a:solidFill>
              </a:rPr>
              <a:t> centers (</a:t>
            </a:r>
            <a:r>
              <a:rPr lang="es-ES" b="1" dirty="0" err="1">
                <a:solidFill>
                  <a:srgbClr val="000000"/>
                </a:solidFill>
              </a:rPr>
              <a:t>Physics</a:t>
            </a:r>
            <a:r>
              <a:rPr lang="es-ES" b="1" dirty="0">
                <a:solidFill>
                  <a:srgbClr val="000000"/>
                </a:solidFill>
              </a:rPr>
              <a:t>, </a:t>
            </a:r>
            <a:r>
              <a:rPr lang="es-ES" b="1" dirty="0" err="1">
                <a:solidFill>
                  <a:srgbClr val="000000"/>
                </a:solidFill>
              </a:rPr>
              <a:t>Chemistry</a:t>
            </a:r>
            <a:r>
              <a:rPr lang="es-ES" b="1" dirty="0">
                <a:solidFill>
                  <a:srgbClr val="000000"/>
                </a:solidFill>
              </a:rPr>
              <a:t>, </a:t>
            </a:r>
            <a:r>
              <a:rPr lang="es-ES" b="1" dirty="0" err="1">
                <a:solidFill>
                  <a:srgbClr val="000000"/>
                </a:solidFill>
              </a:rPr>
              <a:t>Biology</a:t>
            </a:r>
            <a:r>
              <a:rPr lang="es-ES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2" name="41 Flecha abajo"/>
          <p:cNvSpPr/>
          <p:nvPr/>
        </p:nvSpPr>
        <p:spPr>
          <a:xfrm>
            <a:off x="642620" y="1795270"/>
            <a:ext cx="514781" cy="1298187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26" grpId="0" animBg="1"/>
      <p:bldP spid="33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66"/>
                </a:solidFill>
                <a:cs typeface="Arial" pitchFamily="34" charset="0"/>
              </a:rPr>
              <a:t>ICMAB: an excellent center in materials science (1986-2018)</a:t>
            </a:r>
            <a:endParaRPr lang="es-ES" b="1" dirty="0"/>
          </a:p>
        </p:txBody>
      </p:sp>
      <p:sp>
        <p:nvSpPr>
          <p:cNvPr id="6" name="41 Marcador de texto"/>
          <p:cNvSpPr txBox="1">
            <a:spLocks/>
          </p:cNvSpPr>
          <p:nvPr/>
        </p:nvSpPr>
        <p:spPr>
          <a:xfrm>
            <a:off x="251520" y="1366556"/>
            <a:ext cx="8644623" cy="51435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205925" y="4566027"/>
            <a:ext cx="261454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</a:t>
            </a:r>
            <a:r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162.000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citations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</a:t>
            </a:r>
            <a:r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5.500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</a:t>
            </a:r>
            <a:r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14.300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cit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yr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~200 art/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yr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145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29,4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cit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/art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 I.F. = 5,68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611161" y="1381246"/>
            <a:ext cx="202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Citations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21506" y="1381246"/>
            <a:ext cx="279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Publications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item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in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67544" y="4908072"/>
            <a:ext cx="2519232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2017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Total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publications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: 204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SJR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Q1: 91%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D1: 62%</a:t>
            </a:r>
          </a:p>
        </p:txBody>
      </p:sp>
      <p:sp>
        <p:nvSpPr>
          <p:cNvPr id="14" name="15 CuadroTexto"/>
          <p:cNvSpPr txBox="1"/>
          <p:nvPr/>
        </p:nvSpPr>
        <p:spPr>
          <a:xfrm>
            <a:off x="3132888" y="4897624"/>
            <a:ext cx="2519232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Total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publications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: 225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SJR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Q1: 95%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D1: 79%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988840"/>
            <a:ext cx="4104456" cy="25202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6" y="2204864"/>
            <a:ext cx="4851499" cy="210138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932040" y="2453576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smtClean="0"/>
              <a:t>12.000</a:t>
            </a:r>
            <a:endParaRPr lang="en-GB" sz="900"/>
          </a:p>
        </p:txBody>
      </p:sp>
      <p:sp>
        <p:nvSpPr>
          <p:cNvPr id="15" name="CuadroTexto 14"/>
          <p:cNvSpPr txBox="1"/>
          <p:nvPr/>
        </p:nvSpPr>
        <p:spPr>
          <a:xfrm>
            <a:off x="253296" y="2995508"/>
            <a:ext cx="504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smtClean="0"/>
              <a:t>200</a:t>
            </a:r>
            <a:endParaRPr lang="en-GB" sz="1000"/>
          </a:p>
        </p:txBody>
      </p:sp>
      <p:sp>
        <p:nvSpPr>
          <p:cNvPr id="17" name="CuadroTexto 16"/>
          <p:cNvSpPr txBox="1"/>
          <p:nvPr/>
        </p:nvSpPr>
        <p:spPr>
          <a:xfrm>
            <a:off x="250632" y="3501008"/>
            <a:ext cx="504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smtClean="0"/>
              <a:t>100</a:t>
            </a:r>
            <a:endParaRPr lang="en-GB" sz="1000"/>
          </a:p>
        </p:txBody>
      </p:sp>
      <p:sp>
        <p:nvSpPr>
          <p:cNvPr id="18" name="CuadroTexto 17"/>
          <p:cNvSpPr txBox="1"/>
          <p:nvPr/>
        </p:nvSpPr>
        <p:spPr>
          <a:xfrm>
            <a:off x="4910832" y="3285416"/>
            <a:ext cx="64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/>
              <a:t>6</a:t>
            </a:r>
            <a:r>
              <a:rPr lang="en-GB" sz="900" smtClean="0"/>
              <a:t>.000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0047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Publications</a:t>
            </a:r>
            <a:r>
              <a:rPr lang="es-ES" dirty="0"/>
              <a:t> 2016-2018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0" y="6165304"/>
            <a:ext cx="2483768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1260482" cy="47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 r="3451"/>
          <a:stretch>
            <a:fillRect/>
          </a:stretch>
        </p:blipFill>
        <p:spPr bwMode="auto">
          <a:xfrm>
            <a:off x="7236296" y="980728"/>
            <a:ext cx="1697036" cy="57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67" y="1556792"/>
            <a:ext cx="1493508" cy="37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977181" cy="43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1468543" cy="31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124744"/>
            <a:ext cx="1058430" cy="388733"/>
          </a:xfrm>
          <a:prstGeom prst="rect">
            <a:avLst/>
          </a:prstGeom>
        </p:spPr>
      </p:pic>
      <p:pic>
        <p:nvPicPr>
          <p:cNvPr id="23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00"/>
          <a:stretch>
            <a:fillRect/>
          </a:stretch>
        </p:blipFill>
        <p:spPr bwMode="auto">
          <a:xfrm>
            <a:off x="19243" y="1628800"/>
            <a:ext cx="1644514" cy="4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972299" cy="36222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1340930" cy="40267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832" y="1628800"/>
            <a:ext cx="980392" cy="42016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24744"/>
            <a:ext cx="1657645" cy="34296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3"/>
          <a:srcRect r="51372" b="12983"/>
          <a:stretch/>
        </p:blipFill>
        <p:spPr>
          <a:xfrm>
            <a:off x="1769737" y="1606498"/>
            <a:ext cx="1152128" cy="4525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37975"/>
            <a:ext cx="8554824" cy="4619385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1273248" cy="34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ACS Nan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1043608" cy="232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204864"/>
            <a:ext cx="1197005" cy="44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76256" y="1916832"/>
            <a:ext cx="1793282" cy="2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kern="0" dirty="0">
                <a:solidFill>
                  <a:srgbClr val="002060"/>
                </a:solidFill>
              </a:rPr>
              <a:t>Interdisciplinary profile</a:t>
            </a:r>
            <a:endParaRPr lang="es-ES" sz="36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971600" y="6165304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̴ 5.500 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articles: </a:t>
            </a:r>
            <a:r>
              <a:rPr kumimoji="0" lang="ca-E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diversified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03678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s-ES" sz="2400" kern="0" dirty="0" err="1">
                <a:solidFill>
                  <a:srgbClr val="002060"/>
                </a:solidFill>
              </a:rPr>
              <a:t>Research</a:t>
            </a:r>
            <a:r>
              <a:rPr lang="es-ES" sz="2400" kern="0" dirty="0">
                <a:solidFill>
                  <a:srgbClr val="002060"/>
                </a:solidFill>
              </a:rPr>
              <a:t> </a:t>
            </a:r>
            <a:r>
              <a:rPr lang="es-ES" sz="2400" kern="0" dirty="0" err="1">
                <a:solidFill>
                  <a:srgbClr val="002060"/>
                </a:solidFill>
              </a:rPr>
              <a:t>structure</a:t>
            </a:r>
            <a:r>
              <a:rPr lang="es-ES" sz="2400" kern="0" dirty="0">
                <a:solidFill>
                  <a:srgbClr val="002060"/>
                </a:solidFill>
              </a:rPr>
              <a:t>: </a:t>
            </a:r>
            <a:r>
              <a:rPr lang="es-ES" sz="2400" kern="0" dirty="0" err="1">
                <a:solidFill>
                  <a:srgbClr val="002060"/>
                </a:solidFill>
              </a:rPr>
              <a:t>push</a:t>
            </a:r>
            <a:r>
              <a:rPr lang="es-ES" sz="2400" kern="0" dirty="0">
                <a:solidFill>
                  <a:srgbClr val="002060"/>
                </a:solidFill>
              </a:rPr>
              <a:t> of </a:t>
            </a:r>
            <a:r>
              <a:rPr lang="es-ES" sz="2400" kern="0" dirty="0" err="1">
                <a:solidFill>
                  <a:srgbClr val="002060"/>
                </a:solidFill>
              </a:rPr>
              <a:t>emerging</a:t>
            </a:r>
            <a:r>
              <a:rPr lang="es-ES" sz="2400" kern="0" dirty="0">
                <a:solidFill>
                  <a:srgbClr val="002060"/>
                </a:solidFill>
              </a:rPr>
              <a:t> </a:t>
            </a:r>
            <a:r>
              <a:rPr lang="es-ES" sz="2400" kern="0" dirty="0" err="1">
                <a:solidFill>
                  <a:srgbClr val="002060"/>
                </a:solidFill>
              </a:rPr>
              <a:t>technologies</a:t>
            </a:r>
            <a:r>
              <a:rPr lang="es-ES" sz="2400" kern="0" dirty="0">
                <a:solidFill>
                  <a:srgbClr val="002060"/>
                </a:solidFill>
              </a:rPr>
              <a:t> and social </a:t>
            </a:r>
            <a:r>
              <a:rPr lang="es-ES" sz="2400" kern="0" dirty="0" err="1">
                <a:solidFill>
                  <a:srgbClr val="002060"/>
                </a:solidFill>
              </a:rPr>
              <a:t>challenges</a:t>
            </a:r>
            <a:r>
              <a:rPr lang="es-ES" sz="2400" kern="0" dirty="0">
                <a:solidFill>
                  <a:srgbClr val="002060"/>
                </a:solidFill>
              </a:rPr>
              <a:t> </a:t>
            </a:r>
            <a:r>
              <a:rPr lang="es-ES" sz="2400" kern="0" dirty="0" err="1">
                <a:solidFill>
                  <a:srgbClr val="002060"/>
                </a:solidFill>
              </a:rPr>
              <a:t>driven</a:t>
            </a:r>
            <a:r>
              <a:rPr lang="es-ES" sz="2400" kern="0" dirty="0">
                <a:solidFill>
                  <a:srgbClr val="002060"/>
                </a:solidFill>
              </a:rPr>
              <a:t> </a:t>
            </a:r>
            <a:r>
              <a:rPr lang="es-ES" sz="2400" kern="0" dirty="0" err="1">
                <a:solidFill>
                  <a:srgbClr val="002060"/>
                </a:solidFill>
              </a:rPr>
              <a:t>pull</a:t>
            </a:r>
            <a:endParaRPr lang="es-ES" sz="2400" kern="0" dirty="0">
              <a:solidFill>
                <a:srgbClr val="00206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0" y="1412776"/>
            <a:ext cx="9144000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185228" y="1773517"/>
            <a:ext cx="8834126" cy="4700388"/>
            <a:chOff x="185228" y="1773517"/>
            <a:chExt cx="8834126" cy="4700388"/>
          </a:xfrm>
        </p:grpSpPr>
        <p:sp>
          <p:nvSpPr>
            <p:cNvPr id="7" name="6 Rectángulo redondeado"/>
            <p:cNvSpPr>
              <a:spLocks noChangeArrowheads="1"/>
            </p:cNvSpPr>
            <p:nvPr/>
          </p:nvSpPr>
          <p:spPr bwMode="auto">
            <a:xfrm>
              <a:off x="841105" y="4039116"/>
              <a:ext cx="7887821" cy="717503"/>
            </a:xfrm>
            <a:prstGeom prst="roundRect">
              <a:avLst>
                <a:gd name="adj" fmla="val 16667"/>
              </a:avLst>
            </a:prstGeom>
            <a:solidFill>
              <a:srgbClr val="00FF00">
                <a:alpha val="59608"/>
              </a:srgbClr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 wrap="square" lIns="90000" tIns="46800" rIns="90000" bIns="4680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Sustainable multifunctional materials: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From synthesis to advanced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manufacturing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185228" y="1773517"/>
              <a:ext cx="8834126" cy="4700388"/>
              <a:chOff x="185228" y="1773517"/>
              <a:chExt cx="8834126" cy="4700388"/>
            </a:xfrm>
          </p:grpSpPr>
          <p:grpSp>
            <p:nvGrpSpPr>
              <p:cNvPr id="22" name="Grupo 21"/>
              <p:cNvGrpSpPr/>
              <p:nvPr/>
            </p:nvGrpSpPr>
            <p:grpSpPr>
              <a:xfrm>
                <a:off x="899976" y="1773517"/>
                <a:ext cx="8119378" cy="4700388"/>
                <a:chOff x="899976" y="1773517"/>
                <a:chExt cx="8119378" cy="4700388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899976" y="2452358"/>
                  <a:ext cx="7908783" cy="4021547"/>
                  <a:chOff x="899976" y="2452358"/>
                  <a:chExt cx="7908783" cy="4021547"/>
                </a:xfrm>
              </p:grpSpPr>
              <p:sp>
                <p:nvSpPr>
                  <p:cNvPr id="13" name="5 Rectángulo redondeado"/>
                  <p:cNvSpPr>
                    <a:spLocks noChangeArrowheads="1"/>
                  </p:cNvSpPr>
                  <p:nvPr/>
                </p:nvSpPr>
                <p:spPr bwMode="auto">
                  <a:xfrm>
                    <a:off x="899976" y="2661567"/>
                    <a:ext cx="7887820" cy="78560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66CCFF">
                      <a:alpha val="59608"/>
                    </a:srgbClr>
                  </a:solidFill>
                  <a:ln w="12700" algn="ctr">
                    <a:noFill/>
                    <a:round/>
                    <a:headEnd type="none" w="sm" len="sm"/>
                    <a:tailEnd type="none" w="sm" len="sm"/>
                  </a:ln>
                </p:spPr>
                <p:txBody>
                  <a:bodyPr lIns="90000" tIns="46800" rIns="90000" bIns="46800" anchor="ctr">
                    <a:spAutoFit/>
                  </a:bodyPr>
                  <a:lstStyle>
                    <a:defPPr>
                      <a:defRPr lang="es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In-situ, in-operando, nanoscale and </a:t>
                    </a:r>
                  </a:p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hyperspectral </a:t>
                    </a:r>
                    <a:r>
                      <a: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characterization</a:t>
                    </a: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14" name="6 Rectángulo redondeado"/>
                  <p:cNvSpPr>
                    <a:spLocks noChangeArrowheads="1"/>
                  </p:cNvSpPr>
                  <p:nvPr/>
                </p:nvSpPr>
                <p:spPr bwMode="auto">
                  <a:xfrm>
                    <a:off x="914684" y="5432184"/>
                    <a:ext cx="7887821" cy="4450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66CC">
                      <a:alpha val="59608"/>
                    </a:srgbClr>
                  </a:solidFill>
                  <a:ln w="12700" algn="ctr">
                    <a:noFill/>
                    <a:round/>
                    <a:headEnd type="none" w="sm" len="sm"/>
                    <a:tailEnd type="none" w="sm" len="sm"/>
                  </a:ln>
                </p:spPr>
                <p:txBody>
                  <a:bodyPr lIns="90000" tIns="46800" rIns="90000" bIns="46800" anchor="ctr">
                    <a:spAutoFit/>
                  </a:bodyPr>
                  <a:lstStyle>
                    <a:defPPr>
                      <a:defRPr lang="es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20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Targeted</a:t>
                    </a:r>
                    <a:r>
                      <a:rPr kumimoji="0" lang="es-E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0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design</a:t>
                    </a:r>
                    <a:r>
                      <a:rPr kumimoji="0" lang="es-E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, </a:t>
                    </a:r>
                    <a:r>
                      <a:rPr kumimoji="0" lang="es-E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t</a:t>
                    </a:r>
                    <a:r>
                      <a:rPr kumimoji="0" lang="es-ES" sz="20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heory</a:t>
                    </a:r>
                    <a:r>
                      <a:rPr kumimoji="0" lang="es-E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and </a:t>
                    </a:r>
                    <a:r>
                      <a:rPr kumimoji="0" lang="es-ES" sz="2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s</a:t>
                    </a:r>
                    <a:r>
                      <a:rPr kumimoji="0" lang="es-ES" sz="20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imulation</a:t>
                    </a:r>
                    <a:endParaRPr kumimoji="0" lang="es-E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16" name="9 Rectángulo redondeado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3965171" y="4009158"/>
                    <a:ext cx="4007681" cy="921814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>
                      <a:alpha val="59999"/>
                    </a:srgbClr>
                  </a:solidFill>
                  <a:ln w="12700" algn="ctr">
                    <a:noFill/>
                    <a:round/>
                    <a:headEnd type="none" w="sm" len="sm"/>
                    <a:tailEnd type="none" w="sm" len="sm"/>
                  </a:ln>
                </p:spPr>
                <p:txBody>
                  <a:bodyPr lIns="90000" tIns="46800" rIns="90000" bIns="46800" anchor="ctr">
                    <a:spAutoFit/>
                  </a:bodyPr>
                  <a:lstStyle>
                    <a:defPPr>
                      <a:defRPr lang="es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       </a:t>
                    </a:r>
                    <a:r>
                      <a:rPr kumimoji="0" lang="es-ES" sz="24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Nanomaterials</a:t>
                    </a:r>
                    <a:r>
                      <a:rPr kumimoji="0" lang="es-E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4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for</a:t>
                    </a:r>
                    <a:r>
                      <a:rPr kumimoji="0" lang="es-E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4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clean</a:t>
                    </a:r>
                    <a:r>
                      <a:rPr kumimoji="0" lang="es-E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4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Energy</a:t>
                    </a:r>
                    <a:r>
                      <a:rPr kumimoji="0" lang="es-E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endParaRPr kumimoji="0" lang="es-E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17" name="10 Rectángulo redondeado"/>
                  <p:cNvSpPr/>
                  <p:nvPr/>
                </p:nvSpPr>
                <p:spPr bwMode="auto">
                  <a:xfrm rot="16200000">
                    <a:off x="6344011" y="4009157"/>
                    <a:ext cx="4007681" cy="921814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  <a:alpha val="60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square" lIns="90000" tIns="46800" rIns="90000" bIns="46800" anchor="ctr">
                    <a:spAutoFit/>
                  </a:bodyPr>
                  <a:lstStyle>
                    <a:defPPr>
                      <a:defRPr lang="es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24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Biomaterials</a:t>
                    </a:r>
                    <a:r>
                      <a:rPr kumimoji="0" lang="es-E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for</a:t>
                    </a:r>
                    <a:r>
                      <a:rPr kumimoji="0" lang="es-E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Nanomedicine</a:t>
                    </a:r>
                    <a:endParaRPr kumimoji="0" lang="es-E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15" name="8 Rectángulo redondeado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170006" y="3927188"/>
                    <a:ext cx="4007682" cy="105802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CC9900">
                      <a:alpha val="59999"/>
                    </a:srgbClr>
                  </a:solidFill>
                  <a:ln w="12700" algn="ctr">
                    <a:noFill/>
                    <a:round/>
                    <a:headEnd type="none" w="sm" len="sm"/>
                    <a:tailEnd type="none" w="sm" len="sm"/>
                  </a:ln>
                </p:spPr>
                <p:txBody>
                  <a:bodyPr lIns="90000" tIns="46800" rIns="90000" bIns="46800" anchor="ctr">
                    <a:spAutoFit/>
                  </a:bodyPr>
                  <a:lstStyle>
                    <a:defPPr>
                      <a:defRPr lang="es-E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       </a:t>
                    </a:r>
                    <a:r>
                      <a:rPr kumimoji="0" lang="es-ES" sz="28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Next</a:t>
                    </a:r>
                    <a:r>
                      <a:rPr kumimoji="0" lang="es-E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8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generation</a:t>
                    </a:r>
                    <a:r>
                      <a:rPr kumimoji="0" lang="es-E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 </a:t>
                    </a:r>
                    <a:r>
                      <a:rPr kumimoji="0" lang="es-ES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 pitchFamily="34" charset="0"/>
                      </a:rPr>
                      <a:t>electronics</a:t>
                    </a:r>
                    <a:endParaRPr kumimoji="0" lang="es-E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2" name="11 Rectángulo redondeado"/>
                <p:cNvSpPr/>
                <p:nvPr/>
              </p:nvSpPr>
              <p:spPr bwMode="auto">
                <a:xfrm>
                  <a:off x="5329514" y="1773517"/>
                  <a:ext cx="3689840" cy="581295"/>
                </a:xfrm>
                <a:prstGeom prst="round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  <a:headEnd type="none" w="sm" len="sm"/>
                  <a:tailEnd type="none" w="sm" len="sm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90000" tIns="46800" rIns="90000" bIns="4680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itchFamily="34" charset="0"/>
                    </a:rPr>
                    <a:t>Oriented</a:t>
                  </a:r>
                  <a:r>
                    <a:rPr kumimoji="0" lang="es-E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itchFamily="34" charset="0"/>
                    </a:rPr>
                    <a:t> </a:t>
                  </a:r>
                  <a:r>
                    <a:rPr kumimoji="0" lang="es-E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itchFamily="34" charset="0"/>
                    </a:rPr>
                    <a:t>research</a:t>
                  </a:r>
                  <a:endPara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10" name="13 Rectángulo redondeado"/>
              <p:cNvSpPr/>
              <p:nvPr/>
            </p:nvSpPr>
            <p:spPr bwMode="auto">
              <a:xfrm rot="16200000">
                <a:off x="-1565075" y="4121737"/>
                <a:ext cx="4081902" cy="581295"/>
              </a:xfrm>
              <a:prstGeom prst="round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0000" tIns="46800" rIns="90000" bIns="4680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Blue-</a:t>
                </a:r>
                <a:r>
                  <a:rPr kumimoji="0" lang="es-E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Sky</a:t>
                </a:r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 </a:t>
                </a:r>
                <a:r>
                  <a:rPr kumimoji="0" lang="es-E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Research</a:t>
                </a:r>
                <a:endPara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18" name="CuadroTexto 17"/>
          <p:cNvSpPr txBox="1"/>
          <p:nvPr/>
        </p:nvSpPr>
        <p:spPr>
          <a:xfrm>
            <a:off x="323528" y="119675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knowledge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leadership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combined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thematic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focus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4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2029</Words>
  <Application>Microsoft Office PowerPoint</Application>
  <PresentationFormat>Presentación en pantalla (4:3)</PresentationFormat>
  <Paragraphs>504</Paragraphs>
  <Slides>40</Slides>
  <Notes>10</Notes>
  <HiddenSlides>3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19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73" baseType="lpstr">
      <vt:lpstr>ＭＳ Ｐゴシック</vt:lpstr>
      <vt:lpstr>Arial</vt:lpstr>
      <vt:lpstr>Arial Narrow</vt:lpstr>
      <vt:lpstr>Calibri</vt:lpstr>
      <vt:lpstr>Calibri Light</vt:lpstr>
      <vt:lpstr>Lato Light</vt:lpstr>
      <vt:lpstr>Montserrat</vt:lpstr>
      <vt:lpstr>Open Sans Light (Cuerpo)</vt:lpstr>
      <vt:lpstr>Symbol</vt:lpstr>
      <vt:lpstr>Times New Roman</vt:lpstr>
      <vt:lpstr>Titillium</vt:lpstr>
      <vt:lpstr>Wingdings</vt:lpstr>
      <vt:lpstr>Wingdings 2</vt:lpstr>
      <vt:lpstr>22_Tema de Office</vt:lpstr>
      <vt:lpstr>1_Tema de Office</vt:lpstr>
      <vt:lpstr>23_Tema de Office</vt:lpstr>
      <vt:lpstr>5_Office Theme</vt:lpstr>
      <vt:lpstr>41_Tema de Office</vt:lpstr>
      <vt:lpstr>13_Office Theme</vt:lpstr>
      <vt:lpstr>2_Tema de Office</vt:lpstr>
      <vt:lpstr>10_Tema de Office</vt:lpstr>
      <vt:lpstr>12_Tema de Office</vt:lpstr>
      <vt:lpstr>3_Tema de Office</vt:lpstr>
      <vt:lpstr>6_Tema de Office</vt:lpstr>
      <vt:lpstr>7_Tema de Office</vt:lpstr>
      <vt:lpstr>24_Tema de Office</vt:lpstr>
      <vt:lpstr>11_Tema de Office</vt:lpstr>
      <vt:lpstr>15_Tema de Office</vt:lpstr>
      <vt:lpstr>13_Tema de Office</vt:lpstr>
      <vt:lpstr>14_Tema de Office</vt:lpstr>
      <vt:lpstr>16_Tema de Office</vt:lpstr>
      <vt:lpstr>17_Tema de Office</vt:lpstr>
      <vt:lpstr>Imagen de mapa de bits</vt:lpstr>
      <vt:lpstr>Presentación de PowerPoint</vt:lpstr>
      <vt:lpstr>ICMAB</vt:lpstr>
      <vt:lpstr>ICMAB</vt:lpstr>
      <vt:lpstr>Presentación de PowerPoint</vt:lpstr>
      <vt:lpstr>ICMAB R&amp;D&amp;i Activities</vt:lpstr>
      <vt:lpstr>ICMAB: an excellent center in materials science (1986-2018)</vt:lpstr>
      <vt:lpstr>Publications 2016-2018</vt:lpstr>
      <vt:lpstr>Interdisciplinary profile</vt:lpstr>
      <vt:lpstr>Research structure: push of emerging technologies and social challenges driven pull</vt:lpstr>
      <vt:lpstr> Research Lines - Social challenges</vt:lpstr>
      <vt:lpstr>Presentación de PowerPoint</vt:lpstr>
      <vt:lpstr>RL1: Sustainable Energy Conversion and Storage System</vt:lpstr>
      <vt:lpstr>RL2: Superconductors for power applications</vt:lpstr>
      <vt:lpstr>Presentación de PowerPoint</vt:lpstr>
      <vt:lpstr>Presentación de PowerPoint</vt:lpstr>
      <vt:lpstr>RL4: Molecular Electronics</vt:lpstr>
      <vt:lpstr>Presentación de PowerPoint</vt:lpstr>
      <vt:lpstr>RL5: Multifunctional nanostructured biomaterials</vt:lpstr>
      <vt:lpstr>ICMAB training: PhDs</vt:lpstr>
      <vt:lpstr>EU funded projects</vt:lpstr>
      <vt:lpstr>ERCs at ICMAB</vt:lpstr>
      <vt:lpstr>Presentación de PowerPoint</vt:lpstr>
      <vt:lpstr>Presentación de PowerPoint</vt:lpstr>
      <vt:lpstr>Presentación de PowerPoint</vt:lpstr>
      <vt:lpstr>BUDGET</vt:lpstr>
      <vt:lpstr>ALBA – ICMAB collaborations</vt:lpstr>
      <vt:lpstr>ALBA – ICMAB scientific collaborations</vt:lpstr>
      <vt:lpstr>ALBA – ICMAB scientific collaborations</vt:lpstr>
      <vt:lpstr>ALBA – ICMAB scientific collaborations</vt:lpstr>
      <vt:lpstr>ALBA – ICMAB scientific collaborations</vt:lpstr>
      <vt:lpstr>ALBA – ICMAB scientific collaborations</vt:lpstr>
      <vt:lpstr>ALBA – ICMAB scientific collaborations</vt:lpstr>
      <vt:lpstr>ALBA – ICMAB scientific collaborations</vt:lpstr>
      <vt:lpstr>ALBA – ICMAB scientific collaborations</vt:lpstr>
      <vt:lpstr>ALBA – ICMAB collaborations</vt:lpstr>
      <vt:lpstr>ALBA – ICMAB collaborations</vt:lpstr>
      <vt:lpstr>ALBA – ICMAB collaborations</vt:lpstr>
      <vt:lpstr>Presentación de PowerPoint</vt:lpstr>
      <vt:lpstr>(Nano)materials  international leadership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obradors</dc:creator>
  <cp:lastModifiedBy>Xavier Obradors</cp:lastModifiedBy>
  <cp:revision>90</cp:revision>
  <cp:lastPrinted>2020-02-21T10:56:05Z</cp:lastPrinted>
  <dcterms:created xsi:type="dcterms:W3CDTF">2018-05-29T14:55:59Z</dcterms:created>
  <dcterms:modified xsi:type="dcterms:W3CDTF">2020-02-23T18:46:41Z</dcterms:modified>
</cp:coreProperties>
</file>