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0" r:id="rId3"/>
    <p:sldId id="282" r:id="rId4"/>
    <p:sldId id="265" r:id="rId5"/>
    <p:sldId id="281" r:id="rId6"/>
    <p:sldId id="277" r:id="rId7"/>
    <p:sldId id="272" r:id="rId8"/>
    <p:sldId id="278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9A2"/>
    <a:srgbClr val="2D8867"/>
    <a:srgbClr val="2861FF"/>
    <a:srgbClr val="9E8EEB"/>
    <a:srgbClr val="317A8F"/>
    <a:srgbClr val="3C5E25"/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60" autoAdjust="0"/>
    <p:restoredTop sz="94660"/>
  </p:normalViewPr>
  <p:slideViewPr>
    <p:cSldViewPr snapToGrid="0">
      <p:cViewPr varScale="1">
        <p:scale>
          <a:sx n="97" d="100"/>
          <a:sy n="97" d="100"/>
        </p:scale>
        <p:origin x="4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67E2DA-9961-8F42-93C7-EE59126FA4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8CDE8-532F-A446-91FD-AD476AB1AE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700E1-8528-9641-881B-315AAAF78526}" type="datetimeFigureOut">
              <a:rPr lang="es-ES" smtClean="0"/>
              <a:t>10/4/21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4E890F-D030-734E-B6A4-44E98CF770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9F661-F5AD-5E4D-B3D5-ADB2DDEAE3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605CE-CD98-254E-85C7-15CD518321A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48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10/4/21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956" cy="68580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871970"/>
            <a:ext cx="5535386" cy="16596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2301900"/>
            <a:ext cx="5535386" cy="470669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4630987"/>
            <a:ext cx="5535386" cy="470669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97283"/>
            <a:ext cx="9144000" cy="5607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0" y="6333347"/>
            <a:ext cx="2137284" cy="4362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40" y="6371761"/>
            <a:ext cx="2277373" cy="39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47894" y="285069"/>
            <a:ext cx="1457325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365125"/>
            <a:ext cx="2126796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601007"/>
            <a:ext cx="6400800" cy="232229"/>
          </a:xfrm>
        </p:spPr>
        <p:txBody>
          <a:bodyPr/>
          <a:lstStyle/>
          <a:p>
            <a:r>
              <a:rPr lang="es-ES_tradnl"/>
              <a:t>1/3/19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2720" y="6065600"/>
            <a:ext cx="6856730" cy="523220"/>
          </a:xfrm>
        </p:spPr>
        <p:txBody>
          <a:bodyPr>
            <a:spAutoFit/>
          </a:bodyPr>
          <a:lstStyle/>
          <a:p>
            <a:r>
              <a:rPr lang="en" dirty="0"/>
              <a:t>LOREA: the new ARPES beamline at ALBA Synchrotron</a:t>
            </a:r>
          </a:p>
          <a:p>
            <a:r>
              <a:rPr lang="es-ES" dirty="0" err="1"/>
              <a:t>Massimo</a:t>
            </a:r>
            <a:r>
              <a:rPr lang="es-ES" dirty="0"/>
              <a:t> Tallarida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90691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00350"/>
            <a:ext cx="7886700" cy="328930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08364"/>
            <a:ext cx="3886200" cy="4568599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8364"/>
            <a:ext cx="3886200" cy="456859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365126"/>
            <a:ext cx="708540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87426"/>
            <a:ext cx="2949178" cy="1069974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_tradnl"/>
              <a:t>1/3/19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"/>
              <a:t>LOREA: the new ARPES beamline at ALBA Synchrotron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" y="0"/>
            <a:ext cx="914095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7348"/>
            <a:ext cx="707027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67543"/>
            <a:ext cx="7886700" cy="4609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89247"/>
            <a:ext cx="2057400" cy="232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dirty="0"/>
              <a:t>12/04/2021</a:t>
            </a: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176963"/>
            <a:ext cx="4502150" cy="3004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"/>
              <a:t>LOREA: the new ARPES beamline at ALBA Synchrotron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856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6489247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85" y="6173719"/>
            <a:ext cx="1820174" cy="3179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68" y="6179337"/>
            <a:ext cx="1518249" cy="30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832819" y="2474406"/>
            <a:ext cx="6311181" cy="1659616"/>
          </a:xfrm>
        </p:spPr>
        <p:txBody>
          <a:bodyPr/>
          <a:lstStyle/>
          <a:p>
            <a:r>
              <a:rPr lang="en-GB" dirty="0"/>
              <a:t>LOREA: the new ARPES beamline at ALBA for investigating 2D materials</a:t>
            </a: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0"/>
          </p:nvPr>
        </p:nvSpPr>
        <p:spPr>
          <a:xfrm>
            <a:off x="3172289" y="658630"/>
            <a:ext cx="5535386" cy="470669"/>
          </a:xfrm>
        </p:spPr>
        <p:txBody>
          <a:bodyPr>
            <a:normAutofit lnSpcReduction="10000"/>
          </a:bodyPr>
          <a:lstStyle/>
          <a:p>
            <a:r>
              <a:rPr lang="es-ES" dirty="0"/>
              <a:t>Massimo Tallarida</a:t>
            </a: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_tradnl" dirty="0"/>
              <a:t>12.04.2021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optical design of LOREA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F807A9-1227-664B-827C-5156238B5255}"/>
              </a:ext>
            </a:extLst>
          </p:cNvPr>
          <p:cNvPicPr/>
          <p:nvPr/>
        </p:nvPicPr>
        <p:blipFill rotWithShape="1">
          <a:blip r:embed="rId2"/>
          <a:srcRect l="1357" r="5095"/>
          <a:stretch/>
        </p:blipFill>
        <p:spPr bwMode="auto">
          <a:xfrm>
            <a:off x="340974" y="632798"/>
            <a:ext cx="5946811" cy="2524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5B5E76-BEB1-3343-A679-02F6387CDDD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814913"/>
            <a:ext cx="3010328" cy="1890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4DA85B-F4C5-5846-B8BD-5F86073BB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96211"/>
            <a:ext cx="4120413" cy="2436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93D7458-6AA1-3945-8095-5389293AE8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0412" y="3196211"/>
            <a:ext cx="4936114" cy="2436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B8C531-1935-E446-84B9-CD92F58E4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236" y="788058"/>
            <a:ext cx="3113858" cy="19344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0ADC9-CFC5-1944-ADFD-4CC114FCB77B}"/>
              </a:ext>
            </a:extLst>
          </p:cNvPr>
          <p:cNvSpPr txBox="1"/>
          <p:nvPr/>
        </p:nvSpPr>
        <p:spPr>
          <a:xfrm>
            <a:off x="6447428" y="2773788"/>
            <a:ext cx="2753474" cy="307777"/>
          </a:xfrm>
          <a:prstGeom prst="rect">
            <a:avLst/>
          </a:prstGeom>
          <a:solidFill>
            <a:srgbClr val="7030A0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Flux ~ 10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ph. @max resolution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C1D4C5-B67B-594D-886B-BAEB482B73EE}"/>
              </a:ext>
            </a:extLst>
          </p:cNvPr>
          <p:cNvSpPr txBox="1"/>
          <p:nvPr/>
        </p:nvSpPr>
        <p:spPr>
          <a:xfrm>
            <a:off x="163101" y="5744837"/>
            <a:ext cx="3823271" cy="288147"/>
          </a:xfrm>
          <a:prstGeom prst="rect">
            <a:avLst/>
          </a:prstGeom>
          <a:solidFill>
            <a:srgbClr val="3C5E25"/>
          </a:solidFill>
        </p:spPr>
        <p:txBody>
          <a:bodyPr vert="horz" wrap="square" lIns="36000" tIns="36000" rIns="36000" bIns="3600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Range 10-1000eV with resolution &gt; 10</a:t>
            </a:r>
            <a:r>
              <a:rPr lang="en-GB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BD3463-B670-2041-A476-68F4F9C7719D}"/>
              </a:ext>
            </a:extLst>
          </p:cNvPr>
          <p:cNvSpPr txBox="1"/>
          <p:nvPr/>
        </p:nvSpPr>
        <p:spPr>
          <a:xfrm>
            <a:off x="6185256" y="5744837"/>
            <a:ext cx="2732712" cy="307777"/>
          </a:xfrm>
          <a:prstGeom prst="rect">
            <a:avLst/>
          </a:prstGeom>
          <a:solidFill>
            <a:srgbClr val="317A8F"/>
          </a:solidFill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spot of the order of 10µm</a:t>
            </a:r>
          </a:p>
        </p:txBody>
      </p:sp>
      <p:sp>
        <p:nvSpPr>
          <p:cNvPr id="17" name="Marcador de fecha 3">
            <a:extLst>
              <a:ext uri="{FF2B5EF4-FFF2-40B4-BE49-F238E27FC236}">
                <a16:creationId xmlns:a16="http://schemas.microsoft.com/office/drawing/2014/main" id="{97F5A803-5815-2A4A-A1A2-7282F3FCF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12/04/2021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652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61598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8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/>
              <a:t>ARPES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 dirty="0"/>
          </a:p>
        </p:txBody>
      </p:sp>
      <p:pic>
        <p:nvPicPr>
          <p:cNvPr id="37" name="図 2" descr="赤色, 自然, 物体, 示している が含まれている画像&#10;&#10;自動的に生成された説明">
            <a:extLst>
              <a:ext uri="{FF2B5EF4-FFF2-40B4-BE49-F238E27FC236}">
                <a16:creationId xmlns:a16="http://schemas.microsoft.com/office/drawing/2014/main" id="{88BAAA48-3276-1547-A102-2901D7FE6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659" y="3599846"/>
            <a:ext cx="3285250" cy="246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70B1A23-FCD4-6240-956C-EA01A3457C70}"/>
              </a:ext>
            </a:extLst>
          </p:cNvPr>
          <p:cNvGrpSpPr/>
          <p:nvPr/>
        </p:nvGrpSpPr>
        <p:grpSpPr>
          <a:xfrm>
            <a:off x="4903880" y="688369"/>
            <a:ext cx="4242441" cy="5443679"/>
            <a:chOff x="4903880" y="688369"/>
            <a:chExt cx="4242441" cy="544367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7BE535-E374-714B-8AD6-9058D04E111E}"/>
                </a:ext>
              </a:extLst>
            </p:cNvPr>
            <p:cNvSpPr/>
            <p:nvPr/>
          </p:nvSpPr>
          <p:spPr>
            <a:xfrm>
              <a:off x="4903880" y="688369"/>
              <a:ext cx="4190559" cy="5443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 descr="D:\ktaka\ktaka_doc\実験データ　TXT&amp;解析\141121_A1#4L4AngScanStudy\JSR15用_Ep10Ang1d6_42eV.jpg">
              <a:extLst>
                <a:ext uri="{FF2B5EF4-FFF2-40B4-BE49-F238E27FC236}">
                  <a16:creationId xmlns:a16="http://schemas.microsoft.com/office/drawing/2014/main" id="{04907FB8-E4F0-FC46-8874-F50EEE5040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2134" y="2034283"/>
              <a:ext cx="3454187" cy="3991234"/>
            </a:xfrm>
            <a:prstGeom prst="rect">
              <a:avLst/>
            </a:prstGeom>
            <a:grpFill/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9C3BE04-7641-6F48-88FB-C3CC98A216F8}"/>
              </a:ext>
            </a:extLst>
          </p:cNvPr>
          <p:cNvGrpSpPr/>
          <p:nvPr/>
        </p:nvGrpSpPr>
        <p:grpSpPr>
          <a:xfrm>
            <a:off x="-112274" y="2331038"/>
            <a:ext cx="5817612" cy="4211971"/>
            <a:chOff x="-102000" y="2331038"/>
            <a:chExt cx="5817612" cy="4211971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D2AC91B-0185-1D41-8924-FFA37DCCBF6F}"/>
                </a:ext>
              </a:extLst>
            </p:cNvPr>
            <p:cNvGrpSpPr/>
            <p:nvPr/>
          </p:nvGrpSpPr>
          <p:grpSpPr>
            <a:xfrm>
              <a:off x="-102000" y="2331038"/>
              <a:ext cx="3495600" cy="4211971"/>
              <a:chOff x="3188544" y="1211877"/>
              <a:chExt cx="3495600" cy="4211971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28D0CD9-19EA-5D43-BDFA-EDC05E0C3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34671">
                <a:off x="3188544" y="1211877"/>
                <a:ext cx="3495600" cy="3459480"/>
              </a:xfrm>
              <a:prstGeom prst="rect">
                <a:avLst/>
              </a:prstGeom>
            </p:spPr>
          </p:pic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43263ED-6447-714D-B862-31FE23142CEE}"/>
                  </a:ext>
                </a:extLst>
              </p:cNvPr>
              <p:cNvSpPr/>
              <p:nvPr/>
            </p:nvSpPr>
            <p:spPr>
              <a:xfrm rot="20451791">
                <a:off x="3256195" y="1666379"/>
                <a:ext cx="173477" cy="37574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B74C731-729C-554E-91C6-057823577556}"/>
                </a:ext>
              </a:extLst>
            </p:cNvPr>
            <p:cNvSpPr/>
            <p:nvPr/>
          </p:nvSpPr>
          <p:spPr>
            <a:xfrm>
              <a:off x="4023414" y="2611307"/>
              <a:ext cx="1188720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/>
              </a:solidFill>
            </a:ln>
            <a:scene3d>
              <a:camera prst="isometricLeftDown"/>
              <a:lightRig rig="threePt" dir="t"/>
            </a:scene3d>
            <a:sp3d>
              <a:bevelT w="635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DA809B0-E35D-234C-8278-46386A76FD29}"/>
                </a:ext>
              </a:extLst>
            </p:cNvPr>
            <p:cNvSpPr txBox="1"/>
            <p:nvPr/>
          </p:nvSpPr>
          <p:spPr>
            <a:xfrm>
              <a:off x="3912924" y="3540947"/>
              <a:ext cx="1527810" cy="584775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</a:rPr>
                <a:t>Sample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2D023EE-0554-AE49-8530-62B030EFD675}"/>
                </a:ext>
              </a:extLst>
            </p:cNvPr>
            <p:cNvSpPr/>
            <p:nvPr/>
          </p:nvSpPr>
          <p:spPr>
            <a:xfrm>
              <a:off x="5231184" y="3490535"/>
              <a:ext cx="4844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h</a:t>
              </a:r>
              <a:r>
                <a:rPr lang="el-GR" sz="2400" dirty="0"/>
                <a:t>ν</a:t>
              </a:r>
              <a:endParaRPr lang="en-US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C92FDDB-EE8E-D448-886F-D1BEED09B777}"/>
                </a:ext>
              </a:extLst>
            </p:cNvPr>
            <p:cNvSpPr txBox="1"/>
            <p:nvPr/>
          </p:nvSpPr>
          <p:spPr>
            <a:xfrm>
              <a:off x="2768570" y="4799568"/>
              <a:ext cx="1637086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2000" dirty="0" err="1">
                  <a:solidFill>
                    <a:srgbClr val="008000"/>
                  </a:solidFill>
                </a:rPr>
                <a:t>Entrance</a:t>
              </a:r>
              <a:r>
                <a:rPr lang="es-ES" sz="2000" dirty="0">
                  <a:solidFill>
                    <a:srgbClr val="008000"/>
                  </a:solidFill>
                </a:rPr>
                <a:t> </a:t>
              </a:r>
              <a:r>
                <a:rPr lang="es-ES" sz="2000" dirty="0" err="1">
                  <a:solidFill>
                    <a:srgbClr val="008000"/>
                  </a:solidFill>
                </a:rPr>
                <a:t>Slit</a:t>
              </a:r>
              <a:endParaRPr lang="en-US" sz="2000" dirty="0">
                <a:solidFill>
                  <a:srgbClr val="008000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DCBD482-2A28-8846-8EB6-84B4303E3C5C}"/>
                </a:ext>
              </a:extLst>
            </p:cNvPr>
            <p:cNvSpPr/>
            <p:nvPr/>
          </p:nvSpPr>
          <p:spPr>
            <a:xfrm rot="21292829">
              <a:off x="519943" y="3066629"/>
              <a:ext cx="593802" cy="533399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  <a:alpha val="50000"/>
                </a:schemeClr>
              </a:solidFill>
            </a:ln>
            <a:scene3d>
              <a:camera prst="isometricLeftDown"/>
              <a:lightRig rig="threePt" dir="t">
                <a:rot lat="0" lon="0" rev="0"/>
              </a:lightRig>
            </a:scene3d>
            <a:sp3d prstMaterial="matte">
              <a:bevelT w="0" h="12700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E3E222B-8433-5C4E-ACE4-55ACBB501D23}"/>
                </a:ext>
              </a:extLst>
            </p:cNvPr>
            <p:cNvSpPr/>
            <p:nvPr/>
          </p:nvSpPr>
          <p:spPr>
            <a:xfrm rot="5400000">
              <a:off x="1667458" y="3900316"/>
              <a:ext cx="56517" cy="675146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  <a:scene3d>
              <a:camera prst="isometricLeftDown">
                <a:rot lat="0" lon="2880000" rev="19260000"/>
              </a:camera>
              <a:lightRig rig="threePt" dir="t"/>
            </a:scene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E6147B9E-C9C9-B043-8470-2668F6FA111F}"/>
                </a:ext>
              </a:extLst>
            </p:cNvPr>
            <p:cNvCxnSpPr/>
            <p:nvPr/>
          </p:nvCxnSpPr>
          <p:spPr>
            <a:xfrm flipH="1">
              <a:off x="2968495" y="3535679"/>
              <a:ext cx="1970971" cy="0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arrow"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400C596-089F-644C-A201-03E9087C5EDC}"/>
                </a:ext>
              </a:extLst>
            </p:cNvPr>
            <p:cNvSpPr/>
            <p:nvPr/>
          </p:nvSpPr>
          <p:spPr>
            <a:xfrm>
              <a:off x="3287062" y="3083747"/>
              <a:ext cx="4010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/>
                <a:t>e</a:t>
              </a:r>
              <a:r>
                <a:rPr lang="es-ES" sz="2400" baseline="30000" dirty="0"/>
                <a:t>-</a:t>
              </a:r>
              <a:endParaRPr lang="en-US" sz="2400" baseline="300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FF11C8E-7CB3-6A4C-BD23-AE3C099A7BA8}"/>
                </a:ext>
              </a:extLst>
            </p:cNvPr>
            <p:cNvSpPr txBox="1"/>
            <p:nvPr/>
          </p:nvSpPr>
          <p:spPr>
            <a:xfrm>
              <a:off x="1113745" y="2352070"/>
              <a:ext cx="1828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Detector (MCP)</a:t>
              </a:r>
              <a:endParaRPr lang="en-US" sz="2000" dirty="0"/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DE6B28FA-6AEB-8D4B-8889-5BEAE210F55F}"/>
                </a:ext>
              </a:extLst>
            </p:cNvPr>
            <p:cNvCxnSpPr/>
            <p:nvPr/>
          </p:nvCxnSpPr>
          <p:spPr>
            <a:xfrm flipV="1">
              <a:off x="4602534" y="2626547"/>
              <a:ext cx="748031" cy="2135425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3000">
                    <a:schemeClr val="accent3">
                      <a:lumMod val="75000"/>
                      <a:lumOff val="25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42999">
                    <a:schemeClr val="accent3">
                      <a:lumMod val="75000"/>
                      <a:lumOff val="25000"/>
                    </a:schemeClr>
                  </a:gs>
                  <a:gs pos="58000">
                    <a:schemeClr val="accent6">
                      <a:lumMod val="75000"/>
                    </a:schemeClr>
                  </a:gs>
                  <a:gs pos="72000">
                    <a:schemeClr val="accent3">
                      <a:lumMod val="75000"/>
                      <a:lumOff val="25000"/>
                    </a:schemeClr>
                  </a:gs>
                  <a:gs pos="87000">
                    <a:schemeClr val="accent6">
                      <a:lumMod val="75000"/>
                    </a:schemeClr>
                  </a:gs>
                  <a:gs pos="100000">
                    <a:schemeClr val="accent3">
                      <a:lumMod val="75000"/>
                      <a:lumOff val="25000"/>
                    </a:schemeClr>
                  </a:gs>
                </a:gsLst>
                <a:lin ang="5400000" scaled="0"/>
                <a:tileRect/>
              </a:gradFill>
              <a:prstDash val="solid"/>
              <a:tailEnd type="arrow"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99097E42-02CF-C945-BE11-D19B9C542792}"/>
                </a:ext>
              </a:extLst>
            </p:cNvPr>
            <p:cNvCxnSpPr/>
            <p:nvPr/>
          </p:nvCxnSpPr>
          <p:spPr>
            <a:xfrm rot="16200000" flipV="1">
              <a:off x="1777243" y="4400130"/>
              <a:ext cx="1219200" cy="685800"/>
            </a:xfrm>
            <a:prstGeom prst="straightConnector1">
              <a:avLst/>
            </a:prstGeom>
            <a:ln>
              <a:solidFill>
                <a:srgbClr val="008000"/>
              </a:solidFill>
              <a:prstDash val="lgDash"/>
              <a:tailEnd type="arrow"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A564017-19DE-E94D-BE39-1AF9002F29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32496" y="3572055"/>
              <a:ext cx="1552516" cy="116024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isometricTopUp">
                <a:rot lat="18516000" lon="19602000" rev="4032000"/>
              </a:camera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618175C-BBEC-C24B-AE24-8CC4A119CE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76752" y="3388547"/>
              <a:ext cx="1824460" cy="70405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tailEnd type="arrow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  <a:scene3d>
              <a:camera prst="isometricTopUp">
                <a:rot lat="18576000" lon="18462000" rev="4032000"/>
              </a:camera>
              <a:lightRig rig="threePt" dir="t"/>
            </a:scene3d>
            <a:sp3d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72D4C19-D375-FB45-9F26-E3CD5E90620A}"/>
                </a:ext>
              </a:extLst>
            </p:cNvPr>
            <p:cNvSpPr txBox="1"/>
            <p:nvPr/>
          </p:nvSpPr>
          <p:spPr>
            <a:xfrm>
              <a:off x="85010" y="5762717"/>
              <a:ext cx="128236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3"/>
                  </a:solidFill>
                </a:rPr>
                <a:t>from F. </a:t>
              </a:r>
              <a:r>
                <a:rPr lang="en-GB" dirty="0" err="1">
                  <a:solidFill>
                    <a:schemeClr val="accent3"/>
                  </a:solidFill>
                </a:rPr>
                <a:t>Bisti</a:t>
              </a:r>
              <a:endParaRPr lang="en-GB" dirty="0">
                <a:solidFill>
                  <a:schemeClr val="accent3"/>
                </a:solidFill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CB723ECF-C859-424F-98F1-1BA7482BAB4F}"/>
                </a:ext>
              </a:extLst>
            </p:cNvPr>
            <p:cNvGrpSpPr/>
            <p:nvPr/>
          </p:nvGrpSpPr>
          <p:grpSpPr>
            <a:xfrm>
              <a:off x="102937" y="3729852"/>
              <a:ext cx="1770679" cy="759769"/>
              <a:chOff x="2554794" y="4397022"/>
              <a:chExt cx="1770679" cy="759769"/>
            </a:xfrm>
          </p:grpSpPr>
          <p:sp>
            <p:nvSpPr>
              <p:cNvPr id="60" name="Curved Right Arrow 59">
                <a:extLst>
                  <a:ext uri="{FF2B5EF4-FFF2-40B4-BE49-F238E27FC236}">
                    <a16:creationId xmlns:a16="http://schemas.microsoft.com/office/drawing/2014/main" id="{6628113F-7E03-CD41-8ACC-9A8F942CDD04}"/>
                  </a:ext>
                </a:extLst>
              </p:cNvPr>
              <p:cNvSpPr/>
              <p:nvPr/>
            </p:nvSpPr>
            <p:spPr>
              <a:xfrm rot="18800135" flipV="1">
                <a:off x="3073597" y="4272648"/>
                <a:ext cx="686684" cy="935431"/>
              </a:xfrm>
              <a:prstGeom prst="curvedRightArrow">
                <a:avLst>
                  <a:gd name="adj1" fmla="val 14547"/>
                  <a:gd name="adj2" fmla="val 20468"/>
                  <a:gd name="adj3" fmla="val 25000"/>
                </a:avLst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Curved Right Arrow 60">
                <a:extLst>
                  <a:ext uri="{FF2B5EF4-FFF2-40B4-BE49-F238E27FC236}">
                    <a16:creationId xmlns:a16="http://schemas.microsoft.com/office/drawing/2014/main" id="{4F5460C3-4BF5-6B4F-AF17-102C35C028B7}"/>
                  </a:ext>
                </a:extLst>
              </p:cNvPr>
              <p:cNvSpPr/>
              <p:nvPr/>
            </p:nvSpPr>
            <p:spPr>
              <a:xfrm rot="18549949" flipV="1">
                <a:off x="3096792" y="3928109"/>
                <a:ext cx="686684" cy="1770679"/>
              </a:xfrm>
              <a:prstGeom prst="curvedRightArrow">
                <a:avLst>
                  <a:gd name="adj1" fmla="val 14547"/>
                  <a:gd name="adj2" fmla="val 20468"/>
                  <a:gd name="adj3" fmla="val 25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Curved Right Arrow 61">
                <a:extLst>
                  <a:ext uri="{FF2B5EF4-FFF2-40B4-BE49-F238E27FC236}">
                    <a16:creationId xmlns:a16="http://schemas.microsoft.com/office/drawing/2014/main" id="{A49EE4E0-8629-0B43-B9CE-C2B134236EF4}"/>
                  </a:ext>
                </a:extLst>
              </p:cNvPr>
              <p:cNvSpPr/>
              <p:nvPr/>
            </p:nvSpPr>
            <p:spPr>
              <a:xfrm rot="18592729" flipV="1">
                <a:off x="3083157" y="4117394"/>
                <a:ext cx="686684" cy="1362792"/>
              </a:xfrm>
              <a:prstGeom prst="curvedRightArrow">
                <a:avLst>
                  <a:gd name="adj1" fmla="val 14547"/>
                  <a:gd name="adj2" fmla="val 20468"/>
                  <a:gd name="adj3" fmla="val 2500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Up-Down Arrow 62">
              <a:extLst>
                <a:ext uri="{FF2B5EF4-FFF2-40B4-BE49-F238E27FC236}">
                  <a16:creationId xmlns:a16="http://schemas.microsoft.com/office/drawing/2014/main" id="{E223F487-8341-D044-A4EF-D49813B59DDE}"/>
                </a:ext>
              </a:extLst>
            </p:cNvPr>
            <p:cNvSpPr/>
            <p:nvPr/>
          </p:nvSpPr>
          <p:spPr>
            <a:xfrm>
              <a:off x="1617099" y="4058933"/>
              <a:ext cx="121557" cy="380148"/>
            </a:xfrm>
            <a:prstGeom prst="up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B76F8F1A-8B71-EB48-BD22-C38D15DF89D5}"/>
                </a:ext>
              </a:extLst>
            </p:cNvPr>
            <p:cNvCxnSpPr>
              <a:cxnSpLocks/>
            </p:cNvCxnSpPr>
            <p:nvPr/>
          </p:nvCxnSpPr>
          <p:spPr>
            <a:xfrm>
              <a:off x="4639887" y="3133665"/>
              <a:ext cx="800847" cy="48348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Arc 64">
              <a:extLst>
                <a:ext uri="{FF2B5EF4-FFF2-40B4-BE49-F238E27FC236}">
                  <a16:creationId xmlns:a16="http://schemas.microsoft.com/office/drawing/2014/main" id="{F8B1ED27-D3D5-3D48-9A43-E9803A1EA895}"/>
                </a:ext>
              </a:extLst>
            </p:cNvPr>
            <p:cNvSpPr/>
            <p:nvPr/>
          </p:nvSpPr>
          <p:spPr>
            <a:xfrm>
              <a:off x="5029812" y="3322017"/>
              <a:ext cx="282572" cy="295130"/>
            </a:xfrm>
            <a:prstGeom prst="arc">
              <a:avLst>
                <a:gd name="adj1" fmla="val 3846387"/>
                <a:gd name="adj2" fmla="val 0"/>
              </a:avLst>
            </a:prstGeom>
            <a:ln w="28575">
              <a:solidFill>
                <a:schemeClr val="tx1"/>
              </a:solidFill>
              <a:headEnd type="triangle" w="lg" len="med"/>
              <a:tailEnd type="triangle" w="lg" len="med"/>
            </a:ln>
            <a:scene3d>
              <a:camera prst="orthographicFront">
                <a:rot lat="19799998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A1A1A3B-D73B-D54C-9372-5E096AEB3141}"/>
              </a:ext>
            </a:extLst>
          </p:cNvPr>
          <p:cNvSpPr txBox="1"/>
          <p:nvPr/>
        </p:nvSpPr>
        <p:spPr>
          <a:xfrm>
            <a:off x="-77799" y="1726026"/>
            <a:ext cx="555119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cs typeface="Arial"/>
              </a:rPr>
              <a:t>ARPES: </a:t>
            </a:r>
            <a:r>
              <a:rPr lang="en-US" dirty="0">
                <a:solidFill>
                  <a:srgbClr val="FF0000"/>
                </a:solidFill>
                <a:cs typeface="Arial"/>
              </a:rPr>
              <a:t>A</a:t>
            </a:r>
            <a:r>
              <a:rPr lang="en-US" dirty="0">
                <a:cs typeface="Arial"/>
              </a:rPr>
              <a:t>ngle </a:t>
            </a:r>
            <a:r>
              <a:rPr lang="en-US" dirty="0">
                <a:solidFill>
                  <a:srgbClr val="FF0000"/>
                </a:solidFill>
                <a:cs typeface="Arial"/>
              </a:rPr>
              <a:t>R</a:t>
            </a:r>
            <a:r>
              <a:rPr lang="en-US" dirty="0">
                <a:cs typeface="Arial"/>
              </a:rPr>
              <a:t>esolved-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P</a:t>
            </a:r>
            <a:r>
              <a:rPr lang="en-US" dirty="0" err="1">
                <a:cs typeface="Arial"/>
              </a:rPr>
              <a:t>hoto</a:t>
            </a:r>
            <a:r>
              <a:rPr lang="en-US" dirty="0" err="1">
                <a:solidFill>
                  <a:srgbClr val="FF0000"/>
                </a:solidFill>
                <a:cs typeface="Arial"/>
              </a:rPr>
              <a:t>E</a:t>
            </a:r>
            <a:r>
              <a:rPr lang="en-US" dirty="0" err="1">
                <a:cs typeface="Arial"/>
              </a:rPr>
              <a:t>mission</a:t>
            </a:r>
            <a:r>
              <a:rPr lang="en-US" dirty="0">
                <a:cs typeface="Arial"/>
              </a:rPr>
              <a:t>-</a:t>
            </a:r>
            <a:r>
              <a:rPr lang="en-US" dirty="0">
                <a:solidFill>
                  <a:srgbClr val="FF0000"/>
                </a:solidFill>
                <a:cs typeface="Arial"/>
              </a:rPr>
              <a:t>S</a:t>
            </a:r>
            <a:r>
              <a:rPr lang="en-US" dirty="0">
                <a:cs typeface="Arial"/>
              </a:rPr>
              <a:t>pectroscopy</a:t>
            </a:r>
          </a:p>
        </p:txBody>
      </p:sp>
      <p:sp>
        <p:nvSpPr>
          <p:cNvPr id="68" name="Marcador de pie de página 4">
            <a:extLst>
              <a:ext uri="{FF2B5EF4-FFF2-40B4-BE49-F238E27FC236}">
                <a16:creationId xmlns:a16="http://schemas.microsoft.com/office/drawing/2014/main" id="{F1DE79B9-FF90-2745-AA63-C9144CB5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148867"/>
            <a:ext cx="4587294" cy="461665"/>
          </a:xfrm>
        </p:spPr>
        <p:txBody>
          <a:bodyPr wrap="square" lIns="90000">
            <a:spAutoFit/>
          </a:bodyPr>
          <a:lstStyle/>
          <a:p>
            <a:r>
              <a:rPr lang="es-ES" sz="1200" dirty="0"/>
              <a:t>LOREA: </a:t>
            </a:r>
            <a:r>
              <a:rPr lang="es-ES" sz="1200" dirty="0" err="1"/>
              <a:t>the</a:t>
            </a:r>
            <a:r>
              <a:rPr lang="es-ES" sz="1200" dirty="0"/>
              <a:t> new ARPES </a:t>
            </a:r>
            <a:r>
              <a:rPr lang="es-ES" sz="1200" dirty="0" err="1"/>
              <a:t>beamline</a:t>
            </a:r>
            <a:r>
              <a:rPr lang="es-ES" sz="1200" dirty="0"/>
              <a:t> at ALBA </a:t>
            </a:r>
            <a:r>
              <a:rPr lang="es-ES" sz="1200" dirty="0" err="1"/>
              <a:t>Synchrotron</a:t>
            </a:r>
            <a:endParaRPr lang="es-ES" sz="1200" dirty="0"/>
          </a:p>
          <a:p>
            <a:r>
              <a:rPr lang="es-ES" sz="1200" dirty="0" err="1"/>
              <a:t>Massimo</a:t>
            </a:r>
            <a:r>
              <a:rPr lang="es-ES" sz="1200" dirty="0"/>
              <a:t> Tallarida</a:t>
            </a:r>
          </a:p>
        </p:txBody>
      </p:sp>
      <p:sp>
        <p:nvSpPr>
          <p:cNvPr id="40" name="Marcador de fecha 3">
            <a:extLst>
              <a:ext uri="{FF2B5EF4-FFF2-40B4-BE49-F238E27FC236}">
                <a16:creationId xmlns:a16="http://schemas.microsoft.com/office/drawing/2014/main" id="{B90563D5-2658-6D48-B4BB-8BA897C7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12/04/2021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303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The end-station for LOREA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BA726-24EF-2740-A8D1-882A4E19B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5" y="1920056"/>
            <a:ext cx="3460040" cy="230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B1C0D24-C657-F844-BFBF-ADDC0A6FBBF3}"/>
              </a:ext>
            </a:extLst>
          </p:cNvPr>
          <p:cNvGrpSpPr/>
          <p:nvPr/>
        </p:nvGrpSpPr>
        <p:grpSpPr>
          <a:xfrm>
            <a:off x="3276076" y="852144"/>
            <a:ext cx="5867924" cy="5293695"/>
            <a:chOff x="3276076" y="852144"/>
            <a:chExt cx="5867924" cy="5293695"/>
          </a:xfrm>
        </p:grpSpPr>
        <p:pic>
          <p:nvPicPr>
            <p:cNvPr id="24" name="図 2" descr="赤色, 自然, 物体, 示している が含まれている画像&#10;&#10;自動的に生成された説明">
              <a:extLst>
                <a:ext uri="{FF2B5EF4-FFF2-40B4-BE49-F238E27FC236}">
                  <a16:creationId xmlns:a16="http://schemas.microsoft.com/office/drawing/2014/main" id="{787A4382-E896-3C41-BC14-38C53CAC66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477" y="1555934"/>
              <a:ext cx="5506523" cy="407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テキスト ボックス 8">
              <a:extLst>
                <a:ext uri="{FF2B5EF4-FFF2-40B4-BE49-F238E27FC236}">
                  <a16:creationId xmlns:a16="http://schemas.microsoft.com/office/drawing/2014/main" id="{9EBCC278-E3B3-E242-84B0-18F8E76977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076" y="5622619"/>
              <a:ext cx="585627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1400" dirty="0">
                  <a:ea typeface="ＭＳ Ｐゴシック" panose="020B0600070205080204" pitchFamily="34" charset="-128"/>
                </a:rPr>
                <a:t>MBS A-1_#0004@Saga University </a:t>
              </a:r>
              <a:r>
                <a:rPr kumimoji="1" lang="fr-FR" altLang="ja-JP" sz="1400" dirty="0">
                  <a:ea typeface="ＭＳ Ｐゴシック" panose="020B0600070205080204" pitchFamily="34" charset="-128"/>
                </a:rPr>
                <a:t>Synchrotron Light Application Centre</a:t>
              </a:r>
              <a:endParaRPr kumimoji="1" lang="en-US" altLang="ja-JP" sz="1400" dirty="0">
                <a:ea typeface="ＭＳ Ｐゴシック" panose="020B0600070205080204" pitchFamily="34" charset="-128"/>
              </a:endParaRPr>
            </a:p>
            <a:p>
              <a:pPr algn="ctr" eaLnBrk="1" hangingPunct="1"/>
              <a:r>
                <a:rPr lang="fr-FR" altLang="ja-JP" sz="1400" dirty="0">
                  <a:ea typeface="ＭＳ Ｐゴシック" panose="020B0600070205080204" pitchFamily="34" charset="-128"/>
                </a:rPr>
                <a:t>Bi (111) </a:t>
              </a:r>
              <a:r>
                <a:rPr kumimoji="1" lang="en-US" altLang="ja-JP" sz="1400" dirty="0">
                  <a:ea typeface="ＭＳ Ｐゴシック" panose="020B0600070205080204" pitchFamily="34" charset="-128"/>
                </a:rPr>
                <a:t>Data taken by Dr. </a:t>
              </a:r>
              <a:r>
                <a:rPr kumimoji="1" lang="en-US" altLang="ja-JP" sz="1400" dirty="0" err="1">
                  <a:ea typeface="ＭＳ Ｐゴシック" panose="020B0600070205080204" pitchFamily="34" charset="-128"/>
                </a:rPr>
                <a:t>M.Imamura</a:t>
              </a:r>
              <a:r>
                <a:rPr kumimoji="1" lang="en-US" altLang="ja-JP" sz="1400" dirty="0">
                  <a:ea typeface="ＭＳ Ｐゴシック" panose="020B0600070205080204" pitchFamily="34" charset="-128"/>
                </a:rPr>
                <a:t>, Prof. K. Takahashi</a:t>
              </a:r>
              <a:endParaRPr kumimoji="1" lang="ja-JP" altLang="en-US" sz="1400">
                <a:ea typeface="ＭＳ Ｐゴシック" panose="020B0600070205080204" pitchFamily="34" charset="-128"/>
              </a:endParaRPr>
            </a:p>
          </p:txBody>
        </p:sp>
        <p:pic>
          <p:nvPicPr>
            <p:cNvPr id="23" name="Picture 4" descr="TM-B_bmp">
              <a:extLst>
                <a:ext uri="{FF2B5EF4-FFF2-40B4-BE49-F238E27FC236}">
                  <a16:creationId xmlns:a16="http://schemas.microsoft.com/office/drawing/2014/main" id="{134ACF3B-FF65-ED40-ADAF-177708B524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036" y="852144"/>
              <a:ext cx="1128712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7269BC6-E62E-B34C-80F6-A32CBD84789D}"/>
              </a:ext>
            </a:extLst>
          </p:cNvPr>
          <p:cNvSpPr txBox="1"/>
          <p:nvPr/>
        </p:nvSpPr>
        <p:spPr>
          <a:xfrm>
            <a:off x="2208944" y="464118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itle 11">
            <a:extLst>
              <a:ext uri="{FF2B5EF4-FFF2-40B4-BE49-F238E27FC236}">
                <a16:creationId xmlns:a16="http://schemas.microsoft.com/office/drawing/2014/main" id="{9FE45BB9-2671-C142-9B20-22480B97F793}"/>
              </a:ext>
            </a:extLst>
          </p:cNvPr>
          <p:cNvSpPr txBox="1">
            <a:spLocks/>
          </p:cNvSpPr>
          <p:nvPr/>
        </p:nvSpPr>
        <p:spPr>
          <a:xfrm>
            <a:off x="0" y="4538765"/>
            <a:ext cx="2917861" cy="1581637"/>
          </a:xfrm>
          <a:prstGeom prst="rect">
            <a:avLst/>
          </a:prstGeom>
          <a:solidFill>
            <a:srgbClr val="317A8F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>
            <a:noAutofit/>
          </a:bodyPr>
          <a:lstStyle>
            <a:lvl1pPr algn="ctr" defTabSz="4174858" rtl="0" eaLnBrk="1" latinLnBrk="0" hangingPunct="1">
              <a:spcBef>
                <a:spcPct val="0"/>
              </a:spcBef>
              <a:buNone/>
              <a:defRPr lang="en-US" sz="160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Specifications</a:t>
            </a:r>
          </a:p>
          <a:p>
            <a:pPr algn="l"/>
            <a:r>
              <a:rPr lang="es-ES" sz="2000" b="0" i="1" dirty="0" err="1">
                <a:solidFill>
                  <a:schemeClr val="bg1"/>
                </a:solidFill>
                <a:latin typeface="+mn-lt"/>
              </a:rPr>
              <a:t>Analyzer</a:t>
            </a:r>
            <a:r>
              <a:rPr lang="es-ES" sz="2000" b="0" i="1" dirty="0">
                <a:solidFill>
                  <a:schemeClr val="bg1"/>
                </a:solidFill>
                <a:latin typeface="+mn-lt"/>
              </a:rPr>
              <a:t>:</a:t>
            </a:r>
          </a:p>
          <a:p>
            <a:pPr algn="l"/>
            <a:r>
              <a:rPr lang="el-GR" sz="2000" b="0" i="1" dirty="0">
                <a:solidFill>
                  <a:schemeClr val="bg1"/>
                </a:solidFill>
                <a:latin typeface="+mn-lt"/>
              </a:rPr>
              <a:t>Δ</a:t>
            </a:r>
            <a:r>
              <a:rPr lang="es-ES" sz="2000" b="0" i="1" dirty="0">
                <a:solidFill>
                  <a:schemeClr val="bg1"/>
                </a:solidFill>
                <a:latin typeface="+mn-lt"/>
              </a:rPr>
              <a:t>E</a:t>
            </a:r>
            <a:r>
              <a:rPr lang="es-ES" sz="2000" b="0" dirty="0">
                <a:solidFill>
                  <a:schemeClr val="bg1"/>
                </a:solidFill>
                <a:latin typeface="+mn-lt"/>
              </a:rPr>
              <a:t> ~1 </a:t>
            </a:r>
            <a:r>
              <a:rPr lang="es-ES" sz="2000" b="0" dirty="0" err="1">
                <a:solidFill>
                  <a:schemeClr val="bg1"/>
                </a:solidFill>
                <a:latin typeface="+mn-lt"/>
              </a:rPr>
              <a:t>meV</a:t>
            </a:r>
            <a:r>
              <a:rPr lang="es-ES" sz="2000" b="0" dirty="0">
                <a:solidFill>
                  <a:schemeClr val="bg1"/>
                </a:solidFill>
                <a:latin typeface="+mn-lt"/>
              </a:rPr>
              <a:t> @ 20 eV.                </a:t>
            </a:r>
          </a:p>
          <a:p>
            <a:pPr algn="l"/>
            <a:r>
              <a:rPr lang="el-GR" sz="2000" b="0" i="1" dirty="0" err="1">
                <a:solidFill>
                  <a:schemeClr val="bg1"/>
                </a:solidFill>
                <a:latin typeface="+mn-lt"/>
              </a:rPr>
              <a:t>Δθ</a:t>
            </a:r>
            <a:r>
              <a:rPr lang="es-ES" sz="2000" b="0" dirty="0">
                <a:solidFill>
                  <a:schemeClr val="bg1"/>
                </a:solidFill>
                <a:latin typeface="+mn-lt"/>
              </a:rPr>
              <a:t> &lt; 0.1°                                       </a:t>
            </a:r>
          </a:p>
          <a:p>
            <a:pPr algn="l"/>
            <a:r>
              <a:rPr lang="es-ES" sz="2000" b="0" dirty="0">
                <a:solidFill>
                  <a:schemeClr val="bg1"/>
                </a:solidFill>
                <a:latin typeface="+mn-lt"/>
              </a:rPr>
              <a:t>±3.5</a:t>
            </a:r>
            <a:r>
              <a:rPr lang="es-ES" sz="2000" b="0" dirty="0">
                <a:solidFill>
                  <a:schemeClr val="bg1"/>
                </a:solidFill>
              </a:rPr>
              <a:t>° ±7° ±15°  </a:t>
            </a:r>
            <a:r>
              <a:rPr lang="es-ES" sz="2000" b="0" dirty="0">
                <a:solidFill>
                  <a:schemeClr val="bg1"/>
                </a:solidFill>
                <a:latin typeface="+mn-lt"/>
              </a:rPr>
              <a:t>2D </a:t>
            </a:r>
            <a:r>
              <a:rPr lang="es-ES" sz="2000" b="0" dirty="0" err="1">
                <a:solidFill>
                  <a:schemeClr val="bg1"/>
                </a:solidFill>
                <a:latin typeface="+mn-lt"/>
              </a:rPr>
              <a:t>modes</a:t>
            </a:r>
            <a:endParaRPr lang="es-ES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Marcador de fecha 3">
            <a:extLst>
              <a:ext uri="{FF2B5EF4-FFF2-40B4-BE49-F238E27FC236}">
                <a16:creationId xmlns:a16="http://schemas.microsoft.com/office/drawing/2014/main" id="{BFB9730D-C0FC-2C47-8DFD-8D26B50B9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12/04/2021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437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01469EB9-48DE-A641-A468-4BABE194DD7B}"/>
              </a:ext>
            </a:extLst>
          </p:cNvPr>
          <p:cNvGrpSpPr/>
          <p:nvPr/>
        </p:nvGrpSpPr>
        <p:grpSpPr>
          <a:xfrm>
            <a:off x="3569117" y="1081140"/>
            <a:ext cx="5605396" cy="5456957"/>
            <a:chOff x="3569117" y="1081140"/>
            <a:chExt cx="5605396" cy="545695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0C9C98-201A-2048-B106-E55EE95A4BF5}"/>
                </a:ext>
              </a:extLst>
            </p:cNvPr>
            <p:cNvSpPr/>
            <p:nvPr/>
          </p:nvSpPr>
          <p:spPr>
            <a:xfrm>
              <a:off x="7665913" y="2568761"/>
              <a:ext cx="1188720" cy="10058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2"/>
              </a:solidFill>
            </a:ln>
            <a:scene3d>
              <a:camera prst="isometricLeftDown"/>
              <a:lightRig rig="threePt" dir="t"/>
            </a:scene3d>
            <a:sp3d>
              <a:bevelT w="6350"/>
            </a:sp3d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3553D00-1F51-AD41-9B82-266F1FE54E48}"/>
                </a:ext>
              </a:extLst>
            </p:cNvPr>
            <p:cNvGrpSpPr/>
            <p:nvPr/>
          </p:nvGrpSpPr>
          <p:grpSpPr>
            <a:xfrm>
              <a:off x="3569117" y="2122115"/>
              <a:ext cx="5041466" cy="4415982"/>
              <a:chOff x="3503466" y="1675605"/>
              <a:chExt cx="5041466" cy="4415982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578ABF52-7BF4-B244-BFF2-AC5E32812553}"/>
                  </a:ext>
                </a:extLst>
              </p:cNvPr>
              <p:cNvGrpSpPr/>
              <p:nvPr/>
            </p:nvGrpSpPr>
            <p:grpSpPr>
              <a:xfrm>
                <a:off x="3503466" y="1879616"/>
                <a:ext cx="3495600" cy="4211971"/>
                <a:chOff x="3188544" y="1211877"/>
                <a:chExt cx="3495600" cy="4211971"/>
              </a:xfrm>
            </p:grpSpPr>
            <p:pic>
              <p:nvPicPr>
                <p:cNvPr id="134" name="Picture 133">
                  <a:extLst>
                    <a:ext uri="{FF2B5EF4-FFF2-40B4-BE49-F238E27FC236}">
                      <a16:creationId xmlns:a16="http://schemas.microsoft.com/office/drawing/2014/main" id="{3C82AF72-BE01-0346-AD3E-B6251E6A25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434671">
                  <a:off x="3188544" y="1211877"/>
                  <a:ext cx="3495600" cy="3459480"/>
                </a:xfrm>
                <a:prstGeom prst="rect">
                  <a:avLst/>
                </a:prstGeom>
              </p:spPr>
            </p:pic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9F21E932-5253-6540-8E17-E4243F803A26}"/>
                    </a:ext>
                  </a:extLst>
                </p:cNvPr>
                <p:cNvSpPr/>
                <p:nvPr/>
              </p:nvSpPr>
              <p:spPr>
                <a:xfrm rot="20451791">
                  <a:off x="3256195" y="1666379"/>
                  <a:ext cx="173477" cy="375746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96B4B3D9-EF54-F54B-90D1-CC1E10AD1D7D}"/>
                  </a:ext>
                </a:extLst>
              </p:cNvPr>
              <p:cNvSpPr txBox="1"/>
              <p:nvPr/>
            </p:nvSpPr>
            <p:spPr>
              <a:xfrm>
                <a:off x="6374036" y="4348146"/>
                <a:ext cx="163708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 err="1">
                    <a:solidFill>
                      <a:srgbClr val="008000"/>
                    </a:solidFill>
                  </a:rPr>
                  <a:t>Entrance</a:t>
                </a:r>
                <a:r>
                  <a:rPr lang="es-ES" sz="2000" dirty="0">
                    <a:solidFill>
                      <a:srgbClr val="008000"/>
                    </a:solidFill>
                  </a:rPr>
                  <a:t> </a:t>
                </a:r>
                <a:r>
                  <a:rPr lang="es-ES" sz="2000" dirty="0" err="1">
                    <a:solidFill>
                      <a:srgbClr val="008000"/>
                    </a:solidFill>
                  </a:rPr>
                  <a:t>Slit</a:t>
                </a:r>
                <a:endParaRPr lang="en-US" sz="20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883E15C3-D617-DC44-A03E-F1F30ED15DE5}"/>
                  </a:ext>
                </a:extLst>
              </p:cNvPr>
              <p:cNvSpPr/>
              <p:nvPr/>
            </p:nvSpPr>
            <p:spPr>
              <a:xfrm rot="21292829">
                <a:off x="4125409" y="2615207"/>
                <a:ext cx="593802" cy="533399"/>
              </a:xfrm>
              <a:prstGeom prst="ellipse">
                <a:avLst/>
              </a:prstGeom>
              <a:noFill/>
              <a:ln>
                <a:solidFill>
                  <a:schemeClr val="bg1">
                    <a:lumMod val="50000"/>
                    <a:alpha val="50000"/>
                  </a:schemeClr>
                </a:solidFill>
              </a:ln>
              <a:scene3d>
                <a:camera prst="isometricLeftDown"/>
                <a:lightRig rig="threePt" dir="t">
                  <a:rot lat="0" lon="0" rev="0"/>
                </a:lightRig>
              </a:scene3d>
              <a:sp3d prstMaterial="matte">
                <a:bevelT w="0" h="127000"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78BEE037-B657-F849-BE25-7A865F57D1EC}"/>
                  </a:ext>
                </a:extLst>
              </p:cNvPr>
              <p:cNvSpPr/>
              <p:nvPr/>
            </p:nvSpPr>
            <p:spPr>
              <a:xfrm rot="5400000">
                <a:off x="5272924" y="3448894"/>
                <a:ext cx="56517" cy="675146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cene3d>
                <a:camera prst="isometricLeftDown">
                  <a:rot lat="0" lon="2880000" rev="19260000"/>
                </a:camera>
                <a:lightRig rig="threePt" dir="t"/>
              </a:scene3d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id="{F4258E2B-62D8-144E-96BD-77C1892B70E3}"/>
                  </a:ext>
                </a:extLst>
              </p:cNvPr>
              <p:cNvCxnSpPr/>
              <p:nvPr/>
            </p:nvCxnSpPr>
            <p:spPr>
              <a:xfrm flipH="1">
                <a:off x="6573961" y="3084257"/>
                <a:ext cx="1970971" cy="0"/>
              </a:xfrm>
              <a:prstGeom prst="straightConnector1">
                <a:avLst/>
              </a:prstGeom>
              <a:ln w="57150">
                <a:solidFill>
                  <a:schemeClr val="accent3">
                    <a:lumMod val="75000"/>
                  </a:schemeClr>
                </a:solidFill>
                <a:tailEnd type="arrow"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23">
                <a:extLst>
                  <a:ext uri="{FF2B5EF4-FFF2-40B4-BE49-F238E27FC236}">
                    <a16:creationId xmlns:a16="http://schemas.microsoft.com/office/drawing/2014/main" id="{EDEEDBB7-9600-B74C-B543-EA0303F692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8378" y="1675605"/>
                <a:ext cx="1729754" cy="1711078"/>
              </a:xfrm>
              <a:prstGeom prst="straightConnector1">
                <a:avLst/>
              </a:prstGeom>
              <a:ln w="57150">
                <a:gradFill flip="none" rotWithShape="1">
                  <a:gsLst>
                    <a:gs pos="0">
                      <a:schemeClr val="accent6">
                        <a:lumMod val="75000"/>
                      </a:schemeClr>
                    </a:gs>
                    <a:gs pos="13000">
                      <a:schemeClr val="accent3">
                        <a:lumMod val="75000"/>
                        <a:lumOff val="25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42999">
                      <a:schemeClr val="accent3">
                        <a:lumMod val="75000"/>
                        <a:lumOff val="25000"/>
                      </a:schemeClr>
                    </a:gs>
                    <a:gs pos="58000">
                      <a:schemeClr val="accent6">
                        <a:lumMod val="75000"/>
                      </a:schemeClr>
                    </a:gs>
                    <a:gs pos="72000">
                      <a:schemeClr val="accent3">
                        <a:lumMod val="75000"/>
                        <a:lumOff val="25000"/>
                      </a:schemeClr>
                    </a:gs>
                    <a:gs pos="87000">
                      <a:schemeClr val="accent6">
                        <a:lumMod val="75000"/>
                      </a:schemeClr>
                    </a:gs>
                    <a:gs pos="100000">
                      <a:schemeClr val="accent3">
                        <a:lumMod val="75000"/>
                        <a:lumOff val="25000"/>
                      </a:schemeClr>
                    </a:gs>
                  </a:gsLst>
                  <a:lin ang="5400000" scaled="0"/>
                  <a:tileRect/>
                </a:gradFill>
                <a:prstDash val="solid"/>
                <a:tailEnd type="arrow"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9A1AB1B0-A507-FF4A-B710-830B62708D26}"/>
                  </a:ext>
                </a:extLst>
              </p:cNvPr>
              <p:cNvCxnSpPr/>
              <p:nvPr/>
            </p:nvCxnSpPr>
            <p:spPr>
              <a:xfrm rot="16200000" flipV="1">
                <a:off x="5382709" y="3948708"/>
                <a:ext cx="1219200" cy="685800"/>
              </a:xfrm>
              <a:prstGeom prst="straightConnector1">
                <a:avLst/>
              </a:prstGeom>
              <a:ln>
                <a:solidFill>
                  <a:srgbClr val="008000"/>
                </a:solidFill>
                <a:prstDash val="lgDash"/>
                <a:tailEnd type="arrow"/>
              </a:ln>
              <a:scene3d>
                <a:camera prst="isometricTopUp"/>
                <a:lightRig rig="threePt" dir="t"/>
              </a:scene3d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2B365AC7-36BC-A542-BDB7-997E03AABB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37962" y="3120633"/>
                <a:ext cx="1552516" cy="116024"/>
              </a:xfrm>
              <a:prstGeom prst="straightConnector1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  <a:tailEnd type="arrow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isometricTopUp">
                  <a:rot lat="18516000" lon="19602000" rev="4032000"/>
                </a:camera>
                <a:lightRig rig="threePt" dir="t"/>
              </a:scene3d>
              <a:sp3d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BB38CC20-A99F-BA40-9895-CF228D4A6E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82218" y="2937125"/>
                <a:ext cx="1824460" cy="70405"/>
              </a:xfrm>
              <a:prstGeom prst="straightConnector1">
                <a:avLst/>
              </a:prstGeom>
              <a:ln w="57150">
                <a:solidFill>
                  <a:schemeClr val="accent5">
                    <a:lumMod val="75000"/>
                  </a:schemeClr>
                </a:solidFill>
                <a:tailEnd type="arrow"/>
              </a:ln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scene3d>
                <a:camera prst="isometricTopUp">
                  <a:rot lat="18576000" lon="18462000" rev="4032000"/>
                </a:camera>
                <a:lightRig rig="threePt" dir="t"/>
              </a:scene3d>
              <a:sp3d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207D9C58-2F8D-8C4A-8F3A-2F349B07679A}"/>
                  </a:ext>
                </a:extLst>
              </p:cNvPr>
              <p:cNvSpPr txBox="1"/>
              <p:nvPr/>
            </p:nvSpPr>
            <p:spPr>
              <a:xfrm>
                <a:off x="3690476" y="5311295"/>
                <a:ext cx="1282360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accent3"/>
                    </a:solidFill>
                  </a:rPr>
                  <a:t>from F. </a:t>
                </a:r>
                <a:r>
                  <a:rPr lang="en-GB" dirty="0" err="1">
                    <a:solidFill>
                      <a:schemeClr val="accent3"/>
                    </a:solidFill>
                  </a:rPr>
                  <a:t>Bisti</a:t>
                </a:r>
                <a:endParaRPr lang="en-GB" dirty="0">
                  <a:solidFill>
                    <a:schemeClr val="accent3"/>
                  </a:solidFill>
                </a:endParaRP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23D387BD-5234-5A4A-AF3F-FFB6085CE5C9}"/>
                  </a:ext>
                </a:extLst>
              </p:cNvPr>
              <p:cNvGrpSpPr/>
              <p:nvPr/>
            </p:nvGrpSpPr>
            <p:grpSpPr>
              <a:xfrm>
                <a:off x="3708403" y="3278430"/>
                <a:ext cx="1770679" cy="759769"/>
                <a:chOff x="2554794" y="4397022"/>
                <a:chExt cx="1770679" cy="759769"/>
              </a:xfrm>
            </p:grpSpPr>
            <p:sp>
              <p:nvSpPr>
                <p:cNvPr id="131" name="Curved Right Arrow 130">
                  <a:extLst>
                    <a:ext uri="{FF2B5EF4-FFF2-40B4-BE49-F238E27FC236}">
                      <a16:creationId xmlns:a16="http://schemas.microsoft.com/office/drawing/2014/main" id="{4F4D9E05-AA3C-2E47-9A5E-6BB516E5836A}"/>
                    </a:ext>
                  </a:extLst>
                </p:cNvPr>
                <p:cNvSpPr/>
                <p:nvPr/>
              </p:nvSpPr>
              <p:spPr>
                <a:xfrm rot="18800135" flipV="1">
                  <a:off x="3073597" y="4272648"/>
                  <a:ext cx="686684" cy="935431"/>
                </a:xfrm>
                <a:prstGeom prst="curvedRightArrow">
                  <a:avLst>
                    <a:gd name="adj1" fmla="val 14547"/>
                    <a:gd name="adj2" fmla="val 20468"/>
                    <a:gd name="adj3" fmla="val 25000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Curved Right Arrow 131">
                  <a:extLst>
                    <a:ext uri="{FF2B5EF4-FFF2-40B4-BE49-F238E27FC236}">
                      <a16:creationId xmlns:a16="http://schemas.microsoft.com/office/drawing/2014/main" id="{042227F1-E3C5-CB43-88A1-295B3A979A36}"/>
                    </a:ext>
                  </a:extLst>
                </p:cNvPr>
                <p:cNvSpPr/>
                <p:nvPr/>
              </p:nvSpPr>
              <p:spPr>
                <a:xfrm rot="18549949" flipV="1">
                  <a:off x="3096792" y="3928109"/>
                  <a:ext cx="686684" cy="1770679"/>
                </a:xfrm>
                <a:prstGeom prst="curvedRightArrow">
                  <a:avLst>
                    <a:gd name="adj1" fmla="val 14547"/>
                    <a:gd name="adj2" fmla="val 20468"/>
                    <a:gd name="adj3" fmla="val 25000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Curved Right Arrow 132">
                  <a:extLst>
                    <a:ext uri="{FF2B5EF4-FFF2-40B4-BE49-F238E27FC236}">
                      <a16:creationId xmlns:a16="http://schemas.microsoft.com/office/drawing/2014/main" id="{6F75C14D-627B-0645-B76F-F07263B724D0}"/>
                    </a:ext>
                  </a:extLst>
                </p:cNvPr>
                <p:cNvSpPr/>
                <p:nvPr/>
              </p:nvSpPr>
              <p:spPr>
                <a:xfrm rot="18592729" flipV="1">
                  <a:off x="3083157" y="4117394"/>
                  <a:ext cx="686684" cy="1362792"/>
                </a:xfrm>
                <a:prstGeom prst="curvedRightArrow">
                  <a:avLst>
                    <a:gd name="adj1" fmla="val 14547"/>
                    <a:gd name="adj2" fmla="val 20468"/>
                    <a:gd name="adj3" fmla="val 25000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0" name="Up-Down Arrow 66">
                <a:extLst>
                  <a:ext uri="{FF2B5EF4-FFF2-40B4-BE49-F238E27FC236}">
                    <a16:creationId xmlns:a16="http://schemas.microsoft.com/office/drawing/2014/main" id="{4C44EC6F-BBEB-8643-9934-A5EE5C84871A}"/>
                  </a:ext>
                </a:extLst>
              </p:cNvPr>
              <p:cNvSpPr/>
              <p:nvPr/>
            </p:nvSpPr>
            <p:spPr>
              <a:xfrm>
                <a:off x="5222565" y="3607511"/>
                <a:ext cx="121557" cy="380148"/>
              </a:xfrm>
              <a:prstGeom prst="upDownArrow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D532C7-2005-BD4F-BB2C-B301E3BFEDB8}"/>
                </a:ext>
              </a:extLst>
            </p:cNvPr>
            <p:cNvSpPr txBox="1"/>
            <p:nvPr/>
          </p:nvSpPr>
          <p:spPr>
            <a:xfrm>
              <a:off x="7646703" y="2210889"/>
              <a:ext cx="1527810" cy="584775"/>
            </a:xfrm>
            <a:prstGeom prst="rect">
              <a:avLst/>
            </a:prstGeom>
            <a:noFill/>
            <a:scene3d>
              <a:camera prst="isometricLeftDown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</a:rPr>
                <a:t>Sample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1025AC7-D910-7B41-ACA3-5D813416B300}"/>
                </a:ext>
              </a:extLst>
            </p:cNvPr>
            <p:cNvSpPr/>
            <p:nvPr/>
          </p:nvSpPr>
          <p:spPr>
            <a:xfrm>
              <a:off x="6190606" y="2710823"/>
              <a:ext cx="4844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h</a:t>
              </a:r>
              <a:r>
                <a:rPr lang="el-GR" sz="2400" dirty="0"/>
                <a:t>ν</a:t>
              </a:r>
              <a:endParaRPr lang="en-US" sz="2400" dirty="0"/>
            </a:p>
          </p:txBody>
        </p: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C1892BDC-210B-CA42-978B-15507313969F}"/>
                </a:ext>
              </a:extLst>
            </p:cNvPr>
            <p:cNvCxnSpPr/>
            <p:nvPr/>
          </p:nvCxnSpPr>
          <p:spPr>
            <a:xfrm flipV="1">
              <a:off x="7438660" y="3233314"/>
              <a:ext cx="0" cy="457200"/>
            </a:xfrm>
            <a:prstGeom prst="straightConnector1">
              <a:avLst/>
            </a:prstGeom>
            <a:ln w="19050">
              <a:solidFill>
                <a:srgbClr val="2861FF"/>
              </a:solidFill>
              <a:headEnd type="arrow"/>
              <a:tailEnd type="none"/>
            </a:ln>
            <a:scene3d>
              <a:camera prst="isometricLeftDown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F852F83-D968-3845-9284-16EFD0EA8925}"/>
                </a:ext>
              </a:extLst>
            </p:cNvPr>
            <p:cNvSpPr/>
            <p:nvPr/>
          </p:nvSpPr>
          <p:spPr>
            <a:xfrm>
              <a:off x="6791450" y="3189682"/>
              <a:ext cx="4010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2400" dirty="0">
                  <a:solidFill>
                    <a:srgbClr val="FF00FF"/>
                  </a:solidFill>
                </a:rPr>
                <a:t>e</a:t>
              </a:r>
              <a:r>
                <a:rPr lang="es-ES" sz="2400" baseline="30000" dirty="0">
                  <a:solidFill>
                    <a:srgbClr val="FF00FF"/>
                  </a:solidFill>
                </a:rPr>
                <a:t>-</a:t>
              </a:r>
              <a:endParaRPr lang="en-US" sz="2400" baseline="30000" dirty="0">
                <a:solidFill>
                  <a:srgbClr val="FF00FF"/>
                </a:solidFill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0FE3BB9-D40D-5149-A935-5CDBF48C4604}"/>
                </a:ext>
              </a:extLst>
            </p:cNvPr>
            <p:cNvSpPr/>
            <p:nvPr/>
          </p:nvSpPr>
          <p:spPr>
            <a:xfrm>
              <a:off x="7475037" y="3431092"/>
              <a:ext cx="80182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solidFill>
                    <a:srgbClr val="FF0000"/>
                  </a:solidFill>
                </a:rPr>
                <a:t>Spin up</a:t>
              </a:r>
              <a:endParaRPr lang="en-US" sz="1600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4D1072-81E7-344C-B1DB-D87FC0685378}"/>
                </a:ext>
              </a:extLst>
            </p:cNvPr>
            <p:cNvSpPr/>
            <p:nvPr/>
          </p:nvSpPr>
          <p:spPr>
            <a:xfrm>
              <a:off x="6955014" y="3045606"/>
              <a:ext cx="10574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600" dirty="0">
                  <a:solidFill>
                    <a:srgbClr val="2861FF"/>
                  </a:solidFill>
                </a:rPr>
                <a:t>Spin </a:t>
              </a:r>
              <a:r>
                <a:rPr lang="es-ES" sz="1600" dirty="0" err="1">
                  <a:solidFill>
                    <a:srgbClr val="2861FF"/>
                  </a:solidFill>
                </a:rPr>
                <a:t>down</a:t>
              </a:r>
              <a:endParaRPr lang="en-US" sz="1600" baseline="30000" dirty="0">
                <a:solidFill>
                  <a:srgbClr val="2861FF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874EF521-6A6B-B443-AEA7-757279DFE1DC}"/>
                </a:ext>
              </a:extLst>
            </p:cNvPr>
            <p:cNvSpPr/>
            <p:nvPr/>
          </p:nvSpPr>
          <p:spPr>
            <a:xfrm>
              <a:off x="6960124" y="1736450"/>
              <a:ext cx="402336" cy="402336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isometricOffAxis1Left"/>
              <a:lightRig rig="threePt" dir="t">
                <a:rot lat="0" lon="0" rev="0"/>
              </a:lightRig>
            </a:scene3d>
            <a:sp3d prstMaterial="matte">
              <a:bevelT w="0" h="6985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4EA6FE2-BF8A-4546-BA05-800201D0A698}"/>
                </a:ext>
              </a:extLst>
            </p:cNvPr>
            <p:cNvCxnSpPr/>
            <p:nvPr/>
          </p:nvCxnSpPr>
          <p:spPr>
            <a:xfrm flipV="1">
              <a:off x="5533660" y="2624531"/>
              <a:ext cx="0" cy="457200"/>
            </a:xfrm>
            <a:prstGeom prst="straightConnector1">
              <a:avLst/>
            </a:prstGeom>
            <a:ln w="19050">
              <a:solidFill>
                <a:srgbClr val="2861FF"/>
              </a:solidFill>
              <a:headEnd type="arrow"/>
              <a:tailEnd type="none"/>
            </a:ln>
            <a:scene3d>
              <a:camera prst="isometricLeftDown"/>
              <a:lightRig rig="threePt" dir="t"/>
            </a:scene3d>
            <a:sp3d>
              <a:bevelT w="0" h="0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DFA0D1A-7AAC-A94D-9DC5-4E126ED7687D}"/>
                </a:ext>
              </a:extLst>
            </p:cNvPr>
            <p:cNvCxnSpPr/>
            <p:nvPr/>
          </p:nvCxnSpPr>
          <p:spPr>
            <a:xfrm flipH="1" flipV="1">
              <a:off x="5838460" y="1879706"/>
              <a:ext cx="1188720" cy="64008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50FC144E-E1FA-0143-AEAA-D81C15AD7875}"/>
                </a:ext>
              </a:extLst>
            </p:cNvPr>
            <p:cNvCxnSpPr/>
            <p:nvPr/>
          </p:nvCxnSpPr>
          <p:spPr>
            <a:xfrm flipH="1">
              <a:off x="5000260" y="2403962"/>
              <a:ext cx="2438400" cy="0"/>
            </a:xfrm>
            <a:prstGeom prst="straightConnector1">
              <a:avLst/>
            </a:prstGeom>
            <a:ln w="57150">
              <a:solidFill>
                <a:srgbClr val="FF00FF"/>
              </a:solidFill>
              <a:headEnd type="arrow"/>
              <a:tailEnd type="none"/>
            </a:ln>
            <a:scene3d>
              <a:camera prst="isometricTopUp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9C4CEC8-F0DD-3B41-B678-8258ABD968F4}"/>
                </a:ext>
              </a:extLst>
            </p:cNvPr>
            <p:cNvSpPr/>
            <p:nvPr/>
          </p:nvSpPr>
          <p:spPr>
            <a:xfrm>
              <a:off x="4513001" y="3357512"/>
              <a:ext cx="108000" cy="108000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  <a:scene3d>
              <a:camera prst="isometricLeftDown"/>
              <a:lightRig rig="threePt" dir="t">
                <a:rot lat="0" lon="0" rev="0"/>
              </a:lightRig>
            </a:scene3d>
            <a:sp3d prstMaterial="clear">
              <a:bevelT w="0" h="1270000"/>
              <a:bevelB w="0" h="0"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6AF64945-158F-0A46-8136-BAE27143BC1F}"/>
                </a:ext>
              </a:extLst>
            </p:cNvPr>
            <p:cNvSpPr txBox="1"/>
            <p:nvPr/>
          </p:nvSpPr>
          <p:spPr>
            <a:xfrm>
              <a:off x="3749728" y="2124314"/>
              <a:ext cx="872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>
                  <a:solidFill>
                    <a:srgbClr val="FF0000"/>
                  </a:solidFill>
                </a:rPr>
                <a:t>MCP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54B6824-E918-0D43-ADC1-E169EC98A08F}"/>
                </a:ext>
              </a:extLst>
            </p:cNvPr>
            <p:cNvCxnSpPr>
              <a:cxnSpLocks/>
              <a:stCxn id="95" idx="2"/>
              <a:endCxn id="121" idx="0"/>
            </p:cNvCxnSpPr>
            <p:nvPr/>
          </p:nvCxnSpPr>
          <p:spPr>
            <a:xfrm>
              <a:off x="4185918" y="2524424"/>
              <a:ext cx="278244" cy="538357"/>
            </a:xfrm>
            <a:prstGeom prst="straightConnector1">
              <a:avLst/>
            </a:prstGeom>
            <a:ln>
              <a:solidFill>
                <a:srgbClr val="FF0000"/>
              </a:solidFill>
              <a:prstDash val="lg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86020438-0A2C-4B47-AA21-23AC4F657C22}"/>
                </a:ext>
              </a:extLst>
            </p:cNvPr>
            <p:cNvCxnSpPr>
              <a:cxnSpLocks/>
              <a:endCxn id="94" idx="7"/>
            </p:cNvCxnSpPr>
            <p:nvPr/>
          </p:nvCxnSpPr>
          <p:spPr>
            <a:xfrm flipH="1">
              <a:off x="4605185" y="1766131"/>
              <a:ext cx="451636" cy="1607197"/>
            </a:xfrm>
            <a:prstGeom prst="straightConnector1">
              <a:avLst/>
            </a:prstGeom>
            <a:ln>
              <a:solidFill>
                <a:srgbClr val="FF0000"/>
              </a:solidFill>
              <a:prstDash val="lg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ACD4E87-9EF6-4449-8BEE-FF7A833F2688}"/>
                </a:ext>
              </a:extLst>
            </p:cNvPr>
            <p:cNvSpPr txBox="1"/>
            <p:nvPr/>
          </p:nvSpPr>
          <p:spPr>
            <a:xfrm>
              <a:off x="7293032" y="1642991"/>
              <a:ext cx="12533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 dirty="0"/>
                <a:t>O/Fe(100)</a:t>
              </a:r>
              <a:endParaRPr lang="en-US" sz="2000" dirty="0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8E9891E-AC64-374F-AAA4-ECE8DDBD92F4}"/>
                </a:ext>
              </a:extLst>
            </p:cNvPr>
            <p:cNvSpPr/>
            <p:nvPr/>
          </p:nvSpPr>
          <p:spPr>
            <a:xfrm>
              <a:off x="7085724" y="2226356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2E16144-E98F-4E46-BDE5-462488DE63F7}"/>
                </a:ext>
              </a:extLst>
            </p:cNvPr>
            <p:cNvSpPr/>
            <p:nvPr/>
          </p:nvSpPr>
          <p:spPr>
            <a:xfrm>
              <a:off x="7085724" y="2180636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4C5E1EF3-CF20-994B-A569-3FE94E6CFD33}"/>
                </a:ext>
              </a:extLst>
            </p:cNvPr>
            <p:cNvSpPr/>
            <p:nvPr/>
          </p:nvSpPr>
          <p:spPr>
            <a:xfrm>
              <a:off x="7085724" y="2134916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EBD96D8-EAE3-2143-A3A1-5A5014AF60B3}"/>
                </a:ext>
              </a:extLst>
            </p:cNvPr>
            <p:cNvSpPr/>
            <p:nvPr/>
          </p:nvSpPr>
          <p:spPr>
            <a:xfrm>
              <a:off x="7085724" y="2272076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96155985-B161-1C41-A559-F02285CAEDEB}"/>
                </a:ext>
              </a:extLst>
            </p:cNvPr>
            <p:cNvSpPr txBox="1"/>
            <p:nvPr/>
          </p:nvSpPr>
          <p:spPr>
            <a:xfrm>
              <a:off x="7280164" y="1191279"/>
              <a:ext cx="15581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Magnetizing coil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95D21DA-E102-EC4E-9827-D5096D07BAFC}"/>
                </a:ext>
              </a:extLst>
            </p:cNvPr>
            <p:cNvCxnSpPr/>
            <p:nvPr/>
          </p:nvCxnSpPr>
          <p:spPr>
            <a:xfrm flipV="1">
              <a:off x="6332172" y="1833986"/>
              <a:ext cx="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F4B7033-DE9E-A24A-9AA8-378B21042CC4}"/>
                </a:ext>
              </a:extLst>
            </p:cNvPr>
            <p:cNvCxnSpPr/>
            <p:nvPr/>
          </p:nvCxnSpPr>
          <p:spPr>
            <a:xfrm flipV="1">
              <a:off x="7106428" y="2145911"/>
              <a:ext cx="274320" cy="387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B0FF7D7-AC42-B84C-9E38-B6E84CE081CE}"/>
                </a:ext>
              </a:extLst>
            </p:cNvPr>
            <p:cNvCxnSpPr/>
            <p:nvPr/>
          </p:nvCxnSpPr>
          <p:spPr>
            <a:xfrm flipV="1">
              <a:off x="7280164" y="2383655"/>
              <a:ext cx="274320" cy="387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CB76AD4E-07F2-354D-ABA6-03E2F163B641}"/>
                </a:ext>
              </a:extLst>
            </p:cNvPr>
            <p:cNvCxnSpPr/>
            <p:nvPr/>
          </p:nvCxnSpPr>
          <p:spPr>
            <a:xfrm flipV="1">
              <a:off x="5609860" y="2725031"/>
              <a:ext cx="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CE9128D-6A3D-4C45-89AD-532197CAFEC4}"/>
                </a:ext>
              </a:extLst>
            </p:cNvPr>
            <p:cNvSpPr/>
            <p:nvPr/>
          </p:nvSpPr>
          <p:spPr>
            <a:xfrm>
              <a:off x="5571126" y="2420231"/>
              <a:ext cx="1289135" cy="461665"/>
            </a:xfrm>
            <a:prstGeom prst="rect">
              <a:avLst/>
            </a:prstGeom>
            <a:scene3d>
              <a:camera prst="isometricRightUp"/>
              <a:lightRig rig="threePt" dir="t"/>
            </a:scene3d>
          </p:spPr>
          <p:txBody>
            <a:bodyPr wrap="none">
              <a:spAutoFit/>
            </a:bodyPr>
            <a:lstStyle/>
            <a:p>
              <a:r>
                <a:rPr lang="es-ES" sz="2400" dirty="0" err="1">
                  <a:solidFill>
                    <a:srgbClr val="FF00FF"/>
                  </a:solidFill>
                </a:rPr>
                <a:t>E</a:t>
              </a:r>
              <a:r>
                <a:rPr lang="es-ES" sz="2400" baseline="-25000" dirty="0" err="1">
                  <a:solidFill>
                    <a:srgbClr val="FF00FF"/>
                  </a:solidFill>
                </a:rPr>
                <a:t>kin</a:t>
              </a:r>
              <a:r>
                <a:rPr lang="es-ES" sz="2400" dirty="0">
                  <a:solidFill>
                    <a:srgbClr val="FF00FF"/>
                  </a:solidFill>
                </a:rPr>
                <a:t>=6 eV</a:t>
              </a:r>
              <a:endParaRPr lang="en-US" sz="2400" baseline="30000" dirty="0">
                <a:solidFill>
                  <a:srgbClr val="FF00FF"/>
                </a:solidFill>
              </a:endParaRP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BC425E0-B11E-EC48-B6FE-E661750079A9}"/>
                </a:ext>
              </a:extLst>
            </p:cNvPr>
            <p:cNvSpPr/>
            <p:nvPr/>
          </p:nvSpPr>
          <p:spPr>
            <a:xfrm>
              <a:off x="7046100" y="1441001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312F584A-1BF0-E047-87CF-38B56598CDF8}"/>
                </a:ext>
              </a:extLst>
            </p:cNvPr>
            <p:cNvSpPr/>
            <p:nvPr/>
          </p:nvSpPr>
          <p:spPr>
            <a:xfrm>
              <a:off x="7046100" y="1395281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238FF9AA-E3D8-E643-B1EB-905140B538B9}"/>
                </a:ext>
              </a:extLst>
            </p:cNvPr>
            <p:cNvSpPr/>
            <p:nvPr/>
          </p:nvSpPr>
          <p:spPr>
            <a:xfrm>
              <a:off x="7046100" y="1349561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8BF666A0-35A7-C947-AABE-EA35CF0C937D}"/>
                </a:ext>
              </a:extLst>
            </p:cNvPr>
            <p:cNvSpPr/>
            <p:nvPr/>
          </p:nvSpPr>
          <p:spPr>
            <a:xfrm>
              <a:off x="7046100" y="1486721"/>
              <a:ext cx="276736" cy="247710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2CB62AC-A0C1-7B45-A2A1-BB29BA5EAD14}"/>
                </a:ext>
              </a:extLst>
            </p:cNvPr>
            <p:cNvCxnSpPr/>
            <p:nvPr/>
          </p:nvCxnSpPr>
          <p:spPr>
            <a:xfrm flipV="1">
              <a:off x="7066804" y="1360556"/>
              <a:ext cx="274320" cy="387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74DAE9F-6E88-7447-ABA4-4E713BB614EB}"/>
                </a:ext>
              </a:extLst>
            </p:cNvPr>
            <p:cNvCxnSpPr/>
            <p:nvPr/>
          </p:nvCxnSpPr>
          <p:spPr>
            <a:xfrm flipV="1">
              <a:off x="7240540" y="1598300"/>
              <a:ext cx="274320" cy="3870"/>
            </a:xfrm>
            <a:prstGeom prst="line">
              <a:avLst/>
            </a:prstGeom>
            <a:ln w="25400">
              <a:solidFill>
                <a:schemeClr val="bg2">
                  <a:lumMod val="25000"/>
                </a:schemeClr>
              </a:solidFill>
            </a:ln>
            <a:scene3d>
              <a:camera prst="isometricTopUp"/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7CC94830-1E6F-5141-93A2-28C35E46DE93}"/>
                </a:ext>
              </a:extLst>
            </p:cNvPr>
            <p:cNvCxnSpPr/>
            <p:nvPr/>
          </p:nvCxnSpPr>
          <p:spPr>
            <a:xfrm flipV="1">
              <a:off x="7514860" y="3333814"/>
              <a:ext cx="0" cy="457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6741013B-CB05-5648-AB53-7B32ECBE7D64}"/>
                </a:ext>
              </a:extLst>
            </p:cNvPr>
            <p:cNvSpPr txBox="1"/>
            <p:nvPr/>
          </p:nvSpPr>
          <p:spPr>
            <a:xfrm>
              <a:off x="4199027" y="1081140"/>
              <a:ext cx="1763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Aperture for spin detection</a:t>
              </a: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The end-station for LOREA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BA726-24EF-2740-A8D1-882A4E19B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5" y="1920056"/>
            <a:ext cx="3460040" cy="230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7269BC6-E62E-B34C-80F6-A32CBD84789D}"/>
              </a:ext>
            </a:extLst>
          </p:cNvPr>
          <p:cNvSpPr txBox="1"/>
          <p:nvPr/>
        </p:nvSpPr>
        <p:spPr>
          <a:xfrm>
            <a:off x="2208944" y="464118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730D4CD-0D08-A242-B3E9-800A8F938C67}"/>
              </a:ext>
            </a:extLst>
          </p:cNvPr>
          <p:cNvSpPr txBox="1"/>
          <p:nvPr/>
        </p:nvSpPr>
        <p:spPr>
          <a:xfrm>
            <a:off x="303087" y="4621519"/>
            <a:ext cx="3371166" cy="573248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2861FF"/>
              </a:gs>
            </a:gsLst>
            <a:lin ang="2700000" scaled="1"/>
          </a:gradFill>
        </p:spPr>
        <p:txBody>
          <a:bodyPr vert="horz" wrap="square" lIns="36000" tIns="36000" rIns="36000" bIns="36000" rtlCol="0" anchor="t">
            <a:spAutoFit/>
          </a:bodyPr>
          <a:lstStyle/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Upgrade to spin-resolved ARPES: VLEED seems the best option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A51206-90B5-2448-998E-05945D440D60}"/>
              </a:ext>
            </a:extLst>
          </p:cNvPr>
          <p:cNvGrpSpPr/>
          <p:nvPr/>
        </p:nvGrpSpPr>
        <p:grpSpPr>
          <a:xfrm>
            <a:off x="3276076" y="852144"/>
            <a:ext cx="5867924" cy="5293695"/>
            <a:chOff x="3276076" y="852144"/>
            <a:chExt cx="5867924" cy="5293695"/>
          </a:xfrm>
        </p:grpSpPr>
        <p:pic>
          <p:nvPicPr>
            <p:cNvPr id="81" name="図 2" descr="赤色, 自然, 物体, 示している が含まれている画像&#10;&#10;自動的に生成された説明">
              <a:extLst>
                <a:ext uri="{FF2B5EF4-FFF2-40B4-BE49-F238E27FC236}">
                  <a16:creationId xmlns:a16="http://schemas.microsoft.com/office/drawing/2014/main" id="{D3A6D046-30A2-804C-8FB4-D104B8A6F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7477" y="1555934"/>
              <a:ext cx="5506523" cy="4071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テキスト ボックス 8">
              <a:extLst>
                <a:ext uri="{FF2B5EF4-FFF2-40B4-BE49-F238E27FC236}">
                  <a16:creationId xmlns:a16="http://schemas.microsoft.com/office/drawing/2014/main" id="{35170B67-843A-3C4E-9099-BAB86442A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6076" y="5622619"/>
              <a:ext cx="585627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kumimoji="1" lang="en-US" altLang="ja-JP" sz="1400" dirty="0">
                  <a:ea typeface="ＭＳ Ｐゴシック" panose="020B0600070205080204" pitchFamily="34" charset="-128"/>
                </a:rPr>
                <a:t>MBS A-1_#0004@Saga University </a:t>
              </a:r>
              <a:r>
                <a:rPr kumimoji="1" lang="fr-FR" altLang="ja-JP" sz="1400" dirty="0">
                  <a:ea typeface="ＭＳ Ｐゴシック" panose="020B0600070205080204" pitchFamily="34" charset="-128"/>
                </a:rPr>
                <a:t>Synchrotron Light Application Centre</a:t>
              </a:r>
              <a:endParaRPr kumimoji="1" lang="en-US" altLang="ja-JP" sz="1400" dirty="0">
                <a:ea typeface="ＭＳ Ｐゴシック" panose="020B0600070205080204" pitchFamily="34" charset="-128"/>
              </a:endParaRPr>
            </a:p>
            <a:p>
              <a:pPr algn="ctr" eaLnBrk="1" hangingPunct="1"/>
              <a:r>
                <a:rPr lang="fr-FR" altLang="ja-JP" sz="1400" dirty="0">
                  <a:ea typeface="ＭＳ Ｐゴシック" panose="020B0600070205080204" pitchFamily="34" charset="-128"/>
                </a:rPr>
                <a:t>Bi (111) </a:t>
              </a:r>
              <a:r>
                <a:rPr kumimoji="1" lang="en-US" altLang="ja-JP" sz="1400" dirty="0">
                  <a:ea typeface="ＭＳ Ｐゴシック" panose="020B0600070205080204" pitchFamily="34" charset="-128"/>
                </a:rPr>
                <a:t>Data taken by Dr. </a:t>
              </a:r>
              <a:r>
                <a:rPr kumimoji="1" lang="en-US" altLang="ja-JP" sz="1400" dirty="0" err="1">
                  <a:ea typeface="ＭＳ Ｐゴシック" panose="020B0600070205080204" pitchFamily="34" charset="-128"/>
                </a:rPr>
                <a:t>M.Imamura</a:t>
              </a:r>
              <a:r>
                <a:rPr kumimoji="1" lang="en-US" altLang="ja-JP" sz="1400" dirty="0">
                  <a:ea typeface="ＭＳ Ｐゴシック" panose="020B0600070205080204" pitchFamily="34" charset="-128"/>
                </a:rPr>
                <a:t>, Prof. K. Takahashi</a:t>
              </a:r>
              <a:endParaRPr kumimoji="1" lang="ja-JP" altLang="en-US" sz="1400">
                <a:ea typeface="ＭＳ Ｐゴシック" panose="020B0600070205080204" pitchFamily="34" charset="-128"/>
              </a:endParaRPr>
            </a:p>
          </p:txBody>
        </p:sp>
        <p:pic>
          <p:nvPicPr>
            <p:cNvPr id="83" name="Picture 4" descr="TM-B_bmp">
              <a:extLst>
                <a:ext uri="{FF2B5EF4-FFF2-40B4-BE49-F238E27FC236}">
                  <a16:creationId xmlns:a16="http://schemas.microsoft.com/office/drawing/2014/main" id="{36F35418-2FAD-F640-9ED3-953819B830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036" y="852144"/>
              <a:ext cx="1128712" cy="62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5" name="Marcador de fecha 3">
            <a:extLst>
              <a:ext uri="{FF2B5EF4-FFF2-40B4-BE49-F238E27FC236}">
                <a16:creationId xmlns:a16="http://schemas.microsoft.com/office/drawing/2014/main" id="{FADC380F-FC05-D740-9EBB-A0C54B326B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12/04/2021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31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/>
              <a:t>The end-station for LOREA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n-GB" smtClean="0"/>
              <a:t>6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ABA726-24EF-2740-A8D1-882A4E19BD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5" y="1920056"/>
            <a:ext cx="3460040" cy="2303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4C16D88-8F10-D044-8E64-B958E4C5B5B0}"/>
              </a:ext>
            </a:extLst>
          </p:cNvPr>
          <p:cNvGrpSpPr/>
          <p:nvPr/>
        </p:nvGrpSpPr>
        <p:grpSpPr>
          <a:xfrm>
            <a:off x="2184178" y="786831"/>
            <a:ext cx="6936290" cy="5363064"/>
            <a:chOff x="5068761" y="438413"/>
            <a:chExt cx="6936290" cy="53630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41C1B5D-BB24-394D-8083-65323C9C2AAD}"/>
                </a:ext>
              </a:extLst>
            </p:cNvPr>
            <p:cNvSpPr/>
            <p:nvPr/>
          </p:nvSpPr>
          <p:spPr>
            <a:xfrm>
              <a:off x="5068761" y="980539"/>
              <a:ext cx="1354320" cy="338554"/>
            </a:xfrm>
            <a:prstGeom prst="rect">
              <a:avLst/>
            </a:prstGeom>
            <a:noFill/>
            <a:scene3d>
              <a:camera prst="orthographicFront">
                <a:rot lat="0" lon="0" rev="21540000"/>
              </a:camera>
              <a:lightRig rig="threePt" dir="t"/>
            </a:scene3d>
          </p:spPr>
          <p:txBody>
            <a:bodyPr wrap="square">
              <a:spAutoFit/>
            </a:bodyPr>
            <a:lstStyle/>
            <a:p>
              <a:r>
                <a:rPr lang="en-GB" sz="1600"/>
                <a:t>Photon beam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AA4BDA7-8221-8F42-A771-7F865741D45F}"/>
                </a:ext>
              </a:extLst>
            </p:cNvPr>
            <p:cNvGrpSpPr/>
            <p:nvPr/>
          </p:nvGrpSpPr>
          <p:grpSpPr>
            <a:xfrm>
              <a:off x="6778459" y="438413"/>
              <a:ext cx="5226592" cy="5363064"/>
              <a:chOff x="6188109" y="-1855167"/>
              <a:chExt cx="5226592" cy="536306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D157B15-BAB8-EF49-9F68-AF31A0665B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927" t="2185" r="4040" b="1160"/>
              <a:stretch/>
            </p:blipFill>
            <p:spPr>
              <a:xfrm>
                <a:off x="6188109" y="-1855167"/>
                <a:ext cx="4784691" cy="5363064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7BF16E9-C50F-964C-B5E4-DEF8171052BE}"/>
                  </a:ext>
                </a:extLst>
              </p:cNvPr>
              <p:cNvSpPr txBox="1"/>
              <p:nvPr/>
            </p:nvSpPr>
            <p:spPr>
              <a:xfrm>
                <a:off x="9993154" y="2729952"/>
                <a:ext cx="1061103" cy="584775"/>
              </a:xfrm>
              <a:prstGeom prst="rect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GB" sz="1600"/>
                  <a:t>Preparation Chamber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D12ED57-1FFA-1645-B12D-4D7A0EF4BD2A}"/>
                  </a:ext>
                </a:extLst>
              </p:cNvPr>
              <p:cNvSpPr txBox="1"/>
              <p:nvPr/>
            </p:nvSpPr>
            <p:spPr>
              <a:xfrm>
                <a:off x="10423547" y="-183050"/>
                <a:ext cx="866784" cy="318924"/>
              </a:xfrm>
              <a:prstGeom prst="rect">
                <a:avLst/>
              </a:prstGeom>
              <a:solidFill>
                <a:srgbClr val="9E8EEB">
                  <a:alpha val="50000"/>
                </a:srgb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pPr algn="ctr"/>
                <a:r>
                  <a:rPr lang="en-GB" sz="1600"/>
                  <a:t>Load lock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5687EA4-C831-0642-9BF4-E65345909849}"/>
                  </a:ext>
                </a:extLst>
              </p:cNvPr>
              <p:cNvSpPr txBox="1"/>
              <p:nvPr/>
            </p:nvSpPr>
            <p:spPr>
              <a:xfrm>
                <a:off x="9322172" y="-1036661"/>
                <a:ext cx="2092529" cy="318924"/>
              </a:xfrm>
              <a:prstGeom prst="rect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GB" sz="1600"/>
                  <a:t>Atomic Layer Deposition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0882933-CB26-154D-8497-9E05DE1EF76E}"/>
                  </a:ext>
                </a:extLst>
              </p:cNvPr>
              <p:cNvSpPr txBox="1"/>
              <p:nvPr/>
            </p:nvSpPr>
            <p:spPr>
              <a:xfrm>
                <a:off x="10443351" y="1370062"/>
                <a:ext cx="956745" cy="830997"/>
              </a:xfrm>
              <a:prstGeom prst="rect">
                <a:avLst/>
              </a:prstGeom>
              <a:solidFill>
                <a:schemeClr val="accent6">
                  <a:lumMod val="75000"/>
                  <a:alpha val="50000"/>
                </a:scheme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GB" sz="1600"/>
                  <a:t>Organic Molecules Chamber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53ED17-6AA8-8A42-AE8F-2EF9E7847989}"/>
                  </a:ext>
                </a:extLst>
              </p:cNvPr>
              <p:cNvSpPr txBox="1"/>
              <p:nvPr/>
            </p:nvSpPr>
            <p:spPr>
              <a:xfrm>
                <a:off x="6428830" y="1497710"/>
                <a:ext cx="2687442" cy="318924"/>
              </a:xfrm>
              <a:prstGeom prst="rect">
                <a:avLst/>
              </a:prstGeom>
              <a:solidFill>
                <a:srgbClr val="9E8EEB">
                  <a:alpha val="50000"/>
                </a:srgbClr>
              </a:solidFill>
              <a:ln>
                <a:noFill/>
              </a:ln>
            </p:spPr>
            <p:txBody>
              <a:bodyPr wrap="square" lIns="36000" tIns="36000" rIns="36000" bIns="36000" rtlCol="0">
                <a:spAutoFit/>
              </a:bodyPr>
              <a:lstStyle/>
              <a:p>
                <a:r>
                  <a:rPr lang="en-GB" sz="1600"/>
                  <a:t>Samples storage + UHV suitcase</a:t>
                </a:r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7D00151-DD69-B445-896E-EAACDEFE8173}"/>
                </a:ext>
              </a:extLst>
            </p:cNvPr>
            <p:cNvCxnSpPr>
              <a:cxnSpLocks/>
            </p:cNvCxnSpPr>
            <p:nvPr/>
          </p:nvCxnSpPr>
          <p:spPr>
            <a:xfrm>
              <a:off x="7381291" y="1227528"/>
              <a:ext cx="598088" cy="0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3000">
                    <a:schemeClr val="accent3">
                      <a:lumMod val="75000"/>
                      <a:lumOff val="25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42999">
                    <a:schemeClr val="accent3">
                      <a:lumMod val="75000"/>
                      <a:lumOff val="25000"/>
                    </a:schemeClr>
                  </a:gs>
                  <a:gs pos="58000">
                    <a:schemeClr val="accent6">
                      <a:lumMod val="75000"/>
                    </a:schemeClr>
                  </a:gs>
                  <a:gs pos="72000">
                    <a:schemeClr val="accent3">
                      <a:lumMod val="75000"/>
                      <a:lumOff val="25000"/>
                    </a:schemeClr>
                  </a:gs>
                  <a:gs pos="87000">
                    <a:schemeClr val="accent6">
                      <a:lumMod val="75000"/>
                    </a:schemeClr>
                  </a:gs>
                  <a:gs pos="100000">
                    <a:schemeClr val="accent3">
                      <a:lumMod val="75000"/>
                      <a:lumOff val="25000"/>
                    </a:schemeClr>
                  </a:gs>
                </a:gsLst>
                <a:lin ang="600000" scaled="0"/>
                <a:tileRect/>
              </a:gradFill>
              <a:prstDash val="solid"/>
              <a:tailEnd type="arrow"/>
            </a:ln>
            <a:effectLst>
              <a:outerShdw blurRad="40000" dist="20000" dir="60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CF69B9E-C002-964A-917A-995145D3D90C}"/>
                </a:ext>
              </a:extLst>
            </p:cNvPr>
            <p:cNvCxnSpPr>
              <a:cxnSpLocks/>
            </p:cNvCxnSpPr>
            <p:nvPr/>
          </p:nvCxnSpPr>
          <p:spPr>
            <a:xfrm>
              <a:off x="6502025" y="1227528"/>
              <a:ext cx="598088" cy="0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13000">
                    <a:schemeClr val="accent3">
                      <a:lumMod val="75000"/>
                      <a:lumOff val="25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42999">
                    <a:schemeClr val="accent3">
                      <a:lumMod val="75000"/>
                      <a:lumOff val="25000"/>
                    </a:schemeClr>
                  </a:gs>
                  <a:gs pos="58000">
                    <a:schemeClr val="accent6">
                      <a:lumMod val="75000"/>
                    </a:schemeClr>
                  </a:gs>
                  <a:gs pos="72000">
                    <a:schemeClr val="accent3">
                      <a:lumMod val="75000"/>
                      <a:lumOff val="25000"/>
                    </a:schemeClr>
                  </a:gs>
                  <a:gs pos="87000">
                    <a:schemeClr val="accent6">
                      <a:lumMod val="75000"/>
                    </a:schemeClr>
                  </a:gs>
                  <a:gs pos="100000">
                    <a:schemeClr val="accent3">
                      <a:lumMod val="75000"/>
                      <a:lumOff val="25000"/>
                    </a:schemeClr>
                  </a:gs>
                </a:gsLst>
                <a:lin ang="600000" scaled="0"/>
                <a:tileRect/>
              </a:gradFill>
              <a:prstDash val="solid"/>
              <a:tailEnd type="arrow"/>
            </a:ln>
            <a:effectLst>
              <a:outerShdw blurRad="40000" dist="20000" dir="6000000" rotWithShape="0">
                <a:srgbClr val="000000">
                  <a:alpha val="38000"/>
                </a:srgbClr>
              </a:outerShdw>
            </a:effectLst>
            <a:scene3d>
              <a:camera prst="orthographicFront">
                <a:rot lat="0" lon="0" rev="21540000"/>
              </a:camera>
              <a:lightRig rig="threePt" dir="t"/>
            </a:scene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1">
            <a:extLst>
              <a:ext uri="{FF2B5EF4-FFF2-40B4-BE49-F238E27FC236}">
                <a16:creationId xmlns:a16="http://schemas.microsoft.com/office/drawing/2014/main" id="{039F1854-47C1-D145-955F-2A6A3DB442E6}"/>
              </a:ext>
            </a:extLst>
          </p:cNvPr>
          <p:cNvSpPr txBox="1">
            <a:spLocks/>
          </p:cNvSpPr>
          <p:nvPr/>
        </p:nvSpPr>
        <p:spPr>
          <a:xfrm>
            <a:off x="0" y="4538765"/>
            <a:ext cx="6000108" cy="1581637"/>
          </a:xfrm>
          <a:prstGeom prst="rect">
            <a:avLst/>
          </a:prstGeom>
          <a:solidFill>
            <a:srgbClr val="317A8F"/>
          </a:solidFill>
          <a:ln w="7620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rIns="36000">
            <a:noAutofit/>
          </a:bodyPr>
          <a:lstStyle>
            <a:lvl1pPr algn="ctr" defTabSz="4174858" rtl="0" eaLnBrk="1" latinLnBrk="0" hangingPunct="1">
              <a:spcBef>
                <a:spcPct val="0"/>
              </a:spcBef>
              <a:buNone/>
              <a:defRPr lang="en-US" sz="16000" b="1" kern="1200" smtClean="0">
                <a:solidFill>
                  <a:srgbClr val="112E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GB" sz="2000" dirty="0">
                <a:solidFill>
                  <a:schemeClr val="bg1"/>
                </a:solidFill>
                <a:latin typeface="+mn-lt"/>
              </a:rPr>
              <a:t>Specifications</a:t>
            </a:r>
          </a:p>
          <a:p>
            <a:pPr algn="l"/>
            <a:r>
              <a:rPr lang="en-GB" sz="2000" b="0" i="1" dirty="0">
                <a:solidFill>
                  <a:schemeClr val="bg1"/>
                </a:solidFill>
                <a:latin typeface="+mn-lt"/>
              </a:rPr>
              <a:t>Analyzer:                                       Manipulator: </a:t>
            </a:r>
          </a:p>
          <a:p>
            <a:pPr algn="l"/>
            <a:r>
              <a:rPr lang="en-GB" sz="2000" b="0" i="1" dirty="0">
                <a:solidFill>
                  <a:schemeClr val="bg1"/>
                </a:solidFill>
                <a:latin typeface="+mn-lt"/>
              </a:rPr>
              <a:t>ΔE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 ~1 </a:t>
            </a:r>
            <a:r>
              <a:rPr lang="en-GB" sz="2000" b="0" dirty="0" err="1">
                <a:solidFill>
                  <a:schemeClr val="bg1"/>
                </a:solidFill>
                <a:latin typeface="+mn-lt"/>
              </a:rPr>
              <a:t>meV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 @ 20 eV.                   6-axes fully motorized</a:t>
            </a:r>
          </a:p>
          <a:p>
            <a:pPr algn="l"/>
            <a:r>
              <a:rPr lang="en-GB" sz="2000" b="0" i="1" dirty="0" err="1">
                <a:solidFill>
                  <a:schemeClr val="bg1"/>
                </a:solidFill>
                <a:latin typeface="+mn-lt"/>
              </a:rPr>
              <a:t>Δθ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 &lt; 0.1°                                       </a:t>
            </a:r>
            <a:r>
              <a:rPr lang="en-GB" sz="2000" b="0" i="1" dirty="0">
                <a:solidFill>
                  <a:schemeClr val="bg1"/>
                </a:solidFill>
                <a:latin typeface="+mn-lt"/>
              </a:rPr>
              <a:t>T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 &lt; 10 K</a:t>
            </a:r>
          </a:p>
          <a:p>
            <a:pPr algn="l"/>
            <a:r>
              <a:rPr lang="en-GB" sz="2000" b="0" dirty="0">
                <a:solidFill>
                  <a:schemeClr val="bg1"/>
                </a:solidFill>
                <a:latin typeface="+mn-lt"/>
              </a:rPr>
              <a:t>±3.5</a:t>
            </a:r>
            <a:r>
              <a:rPr lang="en-GB" sz="2000" b="0" dirty="0">
                <a:solidFill>
                  <a:schemeClr val="bg1"/>
                </a:solidFill>
              </a:rPr>
              <a:t>° ±7° ±15°  </a:t>
            </a:r>
            <a:r>
              <a:rPr lang="en-GB" sz="2000" b="0" dirty="0">
                <a:solidFill>
                  <a:schemeClr val="bg1"/>
                </a:solidFill>
                <a:latin typeface="+mn-lt"/>
              </a:rPr>
              <a:t>2D modes       Up to 4 electrical contacts</a:t>
            </a:r>
          </a:p>
        </p:txBody>
      </p:sp>
      <p:sp>
        <p:nvSpPr>
          <p:cNvPr id="20" name="Marcador de fecha 3">
            <a:extLst>
              <a:ext uri="{FF2B5EF4-FFF2-40B4-BE49-F238E27FC236}">
                <a16:creationId xmlns:a16="http://schemas.microsoft.com/office/drawing/2014/main" id="{22A49373-342A-164E-B6C1-54E400E6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12/04/2021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099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Conclusions and acknowledgments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7</a:t>
            </a:fld>
            <a:endParaRPr lang="es-E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6CC3F-E27E-A14A-91A7-F71CA92CFC09}"/>
              </a:ext>
            </a:extLst>
          </p:cNvPr>
          <p:cNvSpPr txBox="1"/>
          <p:nvPr/>
        </p:nvSpPr>
        <p:spPr>
          <a:xfrm>
            <a:off x="431515" y="1299280"/>
            <a:ext cx="8496728" cy="3147915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new ARPES beamline at ALBA is on the way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good opportunity for the Spanish ARPES community to grow and improve the technical capabilities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Low T, High resolution, wide energy range, 2D measurements, automatization, wide variety of sample preparation tools,…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5D8B0-D688-4041-9471-903F833FFF70}"/>
              </a:ext>
            </a:extLst>
          </p:cNvPr>
          <p:cNvSpPr txBox="1"/>
          <p:nvPr/>
        </p:nvSpPr>
        <p:spPr>
          <a:xfrm>
            <a:off x="277402" y="5507341"/>
            <a:ext cx="8650841" cy="636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project is co-funded by the European Regional Development Fund (ERDF) within the Framework of the Smart Growth Operative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2014-2020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FF8C20D8-528D-7D4A-B90E-3293EB09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12/04/2021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839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Conclusions and acknowledgments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ADDC4-083A-5F4D-BB04-DF505BA90E0C}"/>
              </a:ext>
            </a:extLst>
          </p:cNvPr>
          <p:cNvSpPr txBox="1"/>
          <p:nvPr/>
        </p:nvSpPr>
        <p:spPr>
          <a:xfrm>
            <a:off x="277402" y="5507341"/>
            <a:ext cx="8650841" cy="63699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project is co-funded by the European Regional Development Fund (ERDF) within the Framework of the Smart Growth Operative </a:t>
            </a:r>
            <a:r>
              <a:rPr lang="en-US" dirty="0" err="1">
                <a:solidFill>
                  <a:schemeClr val="bg1"/>
                </a:solidFill>
              </a:rPr>
              <a:t>Programme</a:t>
            </a:r>
            <a:r>
              <a:rPr lang="en-US" dirty="0">
                <a:solidFill>
                  <a:schemeClr val="bg1"/>
                </a:solidFill>
              </a:rPr>
              <a:t> 2014-2020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6CC3F-E27E-A14A-91A7-F71CA92CFC09}"/>
              </a:ext>
            </a:extLst>
          </p:cNvPr>
          <p:cNvSpPr txBox="1"/>
          <p:nvPr/>
        </p:nvSpPr>
        <p:spPr>
          <a:xfrm>
            <a:off x="524944" y="615703"/>
            <a:ext cx="8496728" cy="4809053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ALBA staff for the technical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3689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Division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Alejandro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Crisol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(mechanical design of LOREA and Monochromator);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Llibert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Ribó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(monochromator mirrors),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Nahikari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Gonzalez, and Joaquín González (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NanoBender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); Raquel Monge (Vacuum group), Marta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Llonch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(Alignment), Nuria Martí and Cristina Orozco (Infrastructures),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Carles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Colldelram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José Ferrer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Computing Division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Bernat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Molas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(Electronics),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Fulvio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Becheri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(Control System), Jorge Villanueva (Protection Systems),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Sergi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Pusó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(IT),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Guifré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Cuní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Toni Pérez, Oscar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Matilla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Division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Pep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Campmany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(ID), Jordi Marcos (FE),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Montse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Pont (installations), Francis Pérez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 Vanesa Faro, Edgar Aigner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Jordi Prat, Debora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Pierucci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and Federico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Bisti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Josep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Nicolás (Optical design and Project Executive)</a:t>
            </a:r>
          </a:p>
        </p:txBody>
      </p:sp>
      <p:sp>
        <p:nvSpPr>
          <p:cNvPr id="8" name="Marcador de fecha 3">
            <a:extLst>
              <a:ext uri="{FF2B5EF4-FFF2-40B4-BE49-F238E27FC236}">
                <a16:creationId xmlns:a16="http://schemas.microsoft.com/office/drawing/2014/main" id="{DF40776D-AF6A-5446-AE20-523B89861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15492"/>
            <a:ext cx="6400800" cy="232229"/>
          </a:xfrm>
        </p:spPr>
        <p:txBody>
          <a:bodyPr/>
          <a:lstStyle/>
          <a:p>
            <a:r>
              <a:rPr lang="es-ES_tradnl" dirty="0"/>
              <a:t>12/04/2021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4793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5999</TotalTime>
  <Words>516</Words>
  <Application>Microsoft Macintosh PowerPoint</Application>
  <PresentationFormat>On-screen Show (4:3)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Tema de Office</vt:lpstr>
      <vt:lpstr>LOREA: the new ARPES beamline at ALBA for investigating 2D materials</vt:lpstr>
      <vt:lpstr>The optical design of LOREA</vt:lpstr>
      <vt:lpstr>ARPES</vt:lpstr>
      <vt:lpstr>The end-station for LOREA</vt:lpstr>
      <vt:lpstr>The end-station for LOREA</vt:lpstr>
      <vt:lpstr>The end-station for LOREA</vt:lpstr>
      <vt:lpstr>Conclusions and acknowledgments</vt:lpstr>
      <vt:lpstr>Conclusions and acknowledgments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Lucas Wainer</dc:creator>
  <cp:keywords/>
  <dc:description/>
  <cp:lastModifiedBy>Massimo Tallarida</cp:lastModifiedBy>
  <cp:revision>113</cp:revision>
  <dcterms:created xsi:type="dcterms:W3CDTF">2015-04-21T23:16:41Z</dcterms:created>
  <dcterms:modified xsi:type="dcterms:W3CDTF">2021-04-12T07:00:31Z</dcterms:modified>
  <cp:category/>
</cp:coreProperties>
</file>