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84" r:id="rId4"/>
    <p:sldId id="288" r:id="rId5"/>
    <p:sldId id="285" r:id="rId6"/>
    <p:sldId id="292" r:id="rId7"/>
    <p:sldId id="293" r:id="rId8"/>
    <p:sldId id="287" r:id="rId9"/>
    <p:sldId id="271" r:id="rId10"/>
  </p:sldIdLst>
  <p:sldSz cx="9144000" cy="5143500" type="screen16x9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2D4F"/>
    <a:srgbClr val="88A0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7461" autoAdjust="0"/>
    <p:restoredTop sz="94660"/>
  </p:normalViewPr>
  <p:slideViewPr>
    <p:cSldViewPr snapToGrid="0">
      <p:cViewPr varScale="1">
        <p:scale>
          <a:sx n="130" d="100"/>
          <a:sy n="130" d="100"/>
        </p:scale>
        <p:origin x="192" y="63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395C8A-C15C-4AA6-95E1-00EBA5A9A15A}" type="datetimeFigureOut">
              <a:rPr lang="es-ES" smtClean="0"/>
              <a:t>31/5/21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4813DD-DAAB-4354-8C0C-BEFED41B76F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8420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2965341" y="2153978"/>
            <a:ext cx="5535386" cy="124471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>
              <a:defRPr sz="38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24" name="Marcador de contenido 23"/>
          <p:cNvSpPr>
            <a:spLocks noGrp="1"/>
          </p:cNvSpPr>
          <p:nvPr>
            <p:ph sz="quarter" idx="10" hasCustomPrompt="1"/>
          </p:nvPr>
        </p:nvSpPr>
        <p:spPr>
          <a:xfrm>
            <a:off x="2973506" y="1726425"/>
            <a:ext cx="5535386" cy="353002"/>
          </a:xfrm>
        </p:spPr>
        <p:txBody>
          <a:bodyPr/>
          <a:lstStyle>
            <a:lvl1pPr marL="0" indent="0">
              <a:buNone/>
              <a:defRPr sz="2800">
                <a:solidFill>
                  <a:srgbClr val="122D4F"/>
                </a:solidFill>
              </a:defRPr>
            </a:lvl1pPr>
          </a:lstStyle>
          <a:p>
            <a:pPr lvl="0"/>
            <a:r>
              <a:rPr lang="es-ES" dirty="0" err="1"/>
              <a:t>Author</a:t>
            </a:r>
            <a:endParaRPr lang="es-ES" dirty="0"/>
          </a:p>
        </p:txBody>
      </p:sp>
      <p:sp>
        <p:nvSpPr>
          <p:cNvPr id="25" name="Marcador de contenido 23"/>
          <p:cNvSpPr>
            <a:spLocks noGrp="1"/>
          </p:cNvSpPr>
          <p:nvPr>
            <p:ph sz="quarter" idx="11" hasCustomPrompt="1"/>
          </p:nvPr>
        </p:nvSpPr>
        <p:spPr>
          <a:xfrm>
            <a:off x="2973506" y="3473241"/>
            <a:ext cx="5535386" cy="353002"/>
          </a:xfrm>
        </p:spPr>
        <p:txBody>
          <a:bodyPr/>
          <a:lstStyle>
            <a:lvl1pPr marL="0" indent="0">
              <a:buNone/>
              <a:defRPr sz="2000">
                <a:solidFill>
                  <a:srgbClr val="122D4F"/>
                </a:solidFill>
              </a:defRPr>
            </a:lvl1pPr>
          </a:lstStyle>
          <a:p>
            <a:pPr lvl="0"/>
            <a:r>
              <a:rPr lang="es-ES" dirty="0"/>
              <a:t>20/05/2015</a:t>
            </a:r>
          </a:p>
        </p:txBody>
      </p:sp>
      <p:pic>
        <p:nvPicPr>
          <p:cNvPr id="6" name="Imagen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4" y="-314325"/>
            <a:ext cx="914095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2450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dirty="0"/>
              <a:t>Haga clic para modificar </a:t>
            </a:r>
            <a:br>
              <a:rPr lang="es-ES" dirty="0"/>
            </a:br>
            <a:r>
              <a:rPr lang="es-ES" dirty="0"/>
              <a:t>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60370-0E88-4734-9211-70F676DBAFB4}" type="datetime1">
              <a:rPr lang="es-ES" smtClean="0"/>
              <a:t>31/5/21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3834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830061" y="88788"/>
            <a:ext cx="1092994" cy="1000125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543675" y="273845"/>
            <a:ext cx="2126796" cy="4358879"/>
          </a:xfrm>
        </p:spPr>
        <p:txBody>
          <a:bodyPr vert="eaVert"/>
          <a:lstStyle>
            <a:lvl1pPr>
              <a:defRPr/>
            </a:lvl1pPr>
          </a:lstStyle>
          <a:p>
            <a:r>
              <a:rPr lang="es-ES" dirty="0"/>
              <a:t>Haga clic para modificar </a:t>
            </a:r>
            <a:br>
              <a:rPr lang="es-ES" dirty="0"/>
            </a:br>
            <a:r>
              <a:rPr lang="es-ES" dirty="0"/>
              <a:t>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3" y="273845"/>
            <a:ext cx="5800725" cy="4358879"/>
          </a:xfrm>
        </p:spPr>
        <p:txBody>
          <a:bodyPr vert="eaVert"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20052-A604-434E-8C65-ABED4CF32048}" type="datetime1">
              <a:rPr lang="es-ES" smtClean="0"/>
              <a:t>31/5/21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37026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dirty="0"/>
              <a:t>Haga clic para modificar </a:t>
            </a:r>
            <a:br>
              <a:rPr lang="es-ES" dirty="0"/>
            </a:br>
            <a:r>
              <a:rPr lang="es-ES" dirty="0"/>
              <a:t>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866936"/>
            <a:ext cx="6400800" cy="174172"/>
          </a:xfrm>
        </p:spPr>
        <p:txBody>
          <a:bodyPr/>
          <a:lstStyle/>
          <a:p>
            <a:fld id="{F2651C96-19B1-40F4-9850-7FBA07D31737}" type="datetime1">
              <a:rPr lang="es-ES" smtClean="0"/>
              <a:t>31/5/21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28650" y="4632723"/>
            <a:ext cx="6400800" cy="225370"/>
          </a:xfrm>
        </p:spPr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45963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6"/>
            <a:ext cx="7886700" cy="680186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2100263"/>
            <a:ext cx="7886700" cy="3148012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649AB-34DF-466E-A580-3C81DFFCF737}" type="datetime1">
              <a:rPr lang="es-ES" smtClean="0"/>
              <a:t>31/5/21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1654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dirty="0"/>
              <a:t>Haga clic para modificar </a:t>
            </a:r>
            <a:br>
              <a:rPr lang="es-ES" dirty="0"/>
            </a:br>
            <a:r>
              <a:rPr lang="es-ES" dirty="0"/>
              <a:t>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206275"/>
            <a:ext cx="3886200" cy="4042000"/>
          </a:xfrm>
        </p:spPr>
        <p:txBody>
          <a:bodyPr/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206275"/>
            <a:ext cx="3886200" cy="40420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0AF5B-93B9-45F9-AD4F-ED228E0F92C0}" type="datetime1">
              <a:rPr lang="es-ES" smtClean="0"/>
              <a:t>31/5/21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1794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9844" y="273846"/>
            <a:ext cx="7085409" cy="994172"/>
          </a:xfrm>
        </p:spPr>
        <p:txBody>
          <a:bodyPr/>
          <a:lstStyle>
            <a:lvl1pPr>
              <a:defRPr/>
            </a:lvl1pPr>
          </a:lstStyle>
          <a:p>
            <a:r>
              <a:rPr lang="es-ES" dirty="0"/>
              <a:t>Haga clic para modificar </a:t>
            </a:r>
            <a:br>
              <a:rPr lang="es-ES" dirty="0"/>
            </a:br>
            <a:r>
              <a:rPr lang="es-ES" dirty="0"/>
              <a:t>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ctr">
            <a:normAutofit/>
          </a:bodyPr>
          <a:lstStyle>
            <a:lvl1pPr marL="0" indent="0">
              <a:buNone/>
              <a:defRPr sz="1600" b="0">
                <a:solidFill>
                  <a:srgbClr val="88A0B8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3331369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3" y="1260872"/>
            <a:ext cx="3887391" cy="617934"/>
          </a:xfrm>
        </p:spPr>
        <p:txBody>
          <a:bodyPr anchor="ctr">
            <a:normAutofit/>
          </a:bodyPr>
          <a:lstStyle>
            <a:lvl1pPr marL="0" indent="0">
              <a:buNone/>
              <a:defRPr lang="es-ES" sz="1600" b="0" kern="1200" dirty="0" smtClean="0">
                <a:solidFill>
                  <a:srgbClr val="88A0B8"/>
                </a:solidFill>
                <a:latin typeface="Arial Black" panose="020B0A040201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3" y="1878806"/>
            <a:ext cx="3887391" cy="3331369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9750E-4045-44B4-992E-4CB35650A328}" type="datetime1">
              <a:rPr lang="es-ES" smtClean="0"/>
              <a:t>31/5/21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65236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dirty="0"/>
              <a:t>Haga clic para modificar </a:t>
            </a:r>
            <a:br>
              <a:rPr lang="es-ES" dirty="0"/>
            </a:br>
            <a:r>
              <a:rPr lang="es-ES" dirty="0"/>
              <a:t>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2549A-7626-436A-AA77-7CA4F38E38D9}" type="datetime1">
              <a:rPr lang="es-ES" smtClean="0"/>
              <a:t>31/5/21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1422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56BF-FD26-450D-886A-2B66C992CF36}" type="datetime1">
              <a:rPr lang="es-ES" smtClean="0"/>
              <a:t>31/5/21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90526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740570"/>
            <a:ext cx="2949178" cy="802481"/>
          </a:xfrm>
        </p:spPr>
        <p:txBody>
          <a:bodyPr anchor="t">
            <a:normAutofit/>
          </a:bodyPr>
          <a:lstStyle>
            <a:lvl1pPr>
              <a:defRPr sz="18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1"/>
            <a:ext cx="4629150" cy="452675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1"/>
            <a:ext cx="2949178" cy="354030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E163-4F32-477B-AD24-AD11012ABBDF}" type="datetime1">
              <a:rPr lang="es-ES" smtClean="0"/>
              <a:t>31/5/21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40906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740570"/>
            <a:ext cx="2949178" cy="802481"/>
          </a:xfrm>
        </p:spPr>
        <p:txBody>
          <a:bodyPr anchor="t">
            <a:normAutofit/>
          </a:bodyPr>
          <a:lstStyle>
            <a:lvl1pPr>
              <a:defRPr sz="18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1"/>
            <a:ext cx="4629150" cy="4402929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1"/>
            <a:ext cx="2949178" cy="344346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6EA93-E24C-48E1-AA36-EF8A615E41FF}" type="datetime1">
              <a:rPr lang="es-ES" smtClean="0"/>
              <a:t>31/5/21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8711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" y="0"/>
            <a:ext cx="9142208" cy="51435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3" y="133012"/>
            <a:ext cx="7070271" cy="99417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dirty="0"/>
              <a:t>Haga clic para modificar </a:t>
            </a:r>
            <a:br>
              <a:rPr lang="es-ES" dirty="0"/>
            </a:br>
            <a:r>
              <a:rPr lang="es-ES" dirty="0"/>
              <a:t>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175657"/>
            <a:ext cx="7886700" cy="39678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7085078" y="4869656"/>
            <a:ext cx="2057400" cy="273844"/>
          </a:xfrm>
          <a:prstGeom prst="rect">
            <a:avLst/>
          </a:prstGeom>
        </p:spPr>
        <p:txBody>
          <a:bodyPr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D026923-C7E2-45C3-B29C-32230263B074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85078" y="4869656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9A3C1E9-1E17-4B2D-975E-2F80F7CB45F8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3825" y="4878499"/>
            <a:ext cx="2057400" cy="1741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EEE9790-2C7A-4B60-9979-E950BD8F5A78}" type="datetime1">
              <a:rPr lang="es-ES" smtClean="0"/>
              <a:t>31/5/21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3825" y="4644286"/>
            <a:ext cx="3086100" cy="225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4110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lang="en-US" sz="1800" b="0" kern="1200" dirty="0">
          <a:solidFill>
            <a:srgbClr val="323E4F"/>
          </a:solidFill>
          <a:latin typeface="Arial Black" charset="0"/>
          <a:ea typeface="+mn-ea"/>
          <a:cs typeface="+mn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0" y="1976690"/>
            <a:ext cx="9144000" cy="1244712"/>
          </a:xfrm>
        </p:spPr>
        <p:txBody>
          <a:bodyPr/>
          <a:lstStyle/>
          <a:p>
            <a:r>
              <a:rPr lang="en-US" dirty="0"/>
              <a:t>Welcome &amp; Introduction to:</a:t>
            </a:r>
            <a:br>
              <a:rPr lang="en-US" dirty="0"/>
            </a:br>
            <a:br>
              <a:rPr lang="en-US" dirty="0"/>
            </a:br>
            <a:r>
              <a:rPr lang="en-US" sz="3200" dirty="0"/>
              <a:t>Coherence and Time-Resolved X-ray Science</a:t>
            </a:r>
          </a:p>
        </p:txBody>
      </p:sp>
      <p:sp>
        <p:nvSpPr>
          <p:cNvPr id="8" name="Marcador de contenido 7"/>
          <p:cNvSpPr>
            <a:spLocks noGrp="1"/>
          </p:cNvSpPr>
          <p:nvPr>
            <p:ph sz="quarter" idx="11"/>
          </p:nvPr>
        </p:nvSpPr>
        <p:spPr>
          <a:xfrm>
            <a:off x="2936184" y="4546262"/>
            <a:ext cx="5535386" cy="353002"/>
          </a:xfrm>
        </p:spPr>
        <p:txBody>
          <a:bodyPr>
            <a:normAutofit lnSpcReduction="10000"/>
          </a:bodyPr>
          <a:lstStyle/>
          <a:p>
            <a:r>
              <a:rPr lang="es-ES" dirty="0"/>
              <a:t>31.5.2021</a:t>
            </a:r>
          </a:p>
        </p:txBody>
      </p:sp>
      <p:sp>
        <p:nvSpPr>
          <p:cNvPr id="4" name="Marcador de contenido 7">
            <a:extLst>
              <a:ext uri="{FF2B5EF4-FFF2-40B4-BE49-F238E27FC236}">
                <a16:creationId xmlns:a16="http://schemas.microsoft.com/office/drawing/2014/main" id="{C0333B8B-8F1C-C749-A79B-1C921BEC3584}"/>
              </a:ext>
            </a:extLst>
          </p:cNvPr>
          <p:cNvSpPr txBox="1">
            <a:spLocks/>
          </p:cNvSpPr>
          <p:nvPr/>
        </p:nvSpPr>
        <p:spPr>
          <a:xfrm>
            <a:off x="4366878" y="3812254"/>
            <a:ext cx="5535386" cy="35300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rgbClr val="122D4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 err="1"/>
              <a:t>By</a:t>
            </a:r>
            <a:r>
              <a:rPr lang="es-ES" dirty="0"/>
              <a:t> Klaus </a:t>
            </a:r>
            <a:r>
              <a:rPr lang="es-ES" dirty="0" err="1"/>
              <a:t>Attenkofer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63498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102392"/>
            <a:ext cx="7070271" cy="994172"/>
          </a:xfrm>
        </p:spPr>
        <p:txBody>
          <a:bodyPr/>
          <a:lstStyle/>
          <a:p>
            <a:r>
              <a:rPr lang="en-US" dirty="0"/>
              <a:t>The Context: ALBA’s Mission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28650" y="588096"/>
            <a:ext cx="7886700" cy="4582026"/>
          </a:xfrm>
        </p:spPr>
        <p:txBody>
          <a:bodyPr>
            <a:noAutofit/>
          </a:bodyPr>
          <a:lstStyle/>
          <a:p>
            <a:r>
              <a:rPr lang="en-US" dirty="0"/>
              <a:t>ALBA is currently providing </a:t>
            </a:r>
            <a:r>
              <a:rPr lang="en-GB" dirty="0"/>
              <a:t>robust highly productive user operation with a focus on:</a:t>
            </a:r>
          </a:p>
          <a:p>
            <a:pPr lvl="1"/>
            <a:r>
              <a:rPr lang="en-GB" dirty="0"/>
              <a:t>Health.</a:t>
            </a:r>
          </a:p>
          <a:p>
            <a:pPr lvl="1"/>
            <a:r>
              <a:rPr lang="en-GB" dirty="0"/>
              <a:t>Energy.</a:t>
            </a:r>
          </a:p>
          <a:p>
            <a:pPr lvl="1"/>
            <a:r>
              <a:rPr lang="en-GB" dirty="0"/>
              <a:t>Information technology.</a:t>
            </a:r>
          </a:p>
          <a:p>
            <a:r>
              <a:rPr lang="en-GB" dirty="0"/>
              <a:t>ALBA’s mission is to support all national and international user communities but specifically provide the full service package in the three focus areas:</a:t>
            </a:r>
          </a:p>
          <a:p>
            <a:pPr lvl="1"/>
            <a:r>
              <a:rPr lang="en-GB" dirty="0"/>
              <a:t>To provide all synchrotron characterization tools to study structure and electronic states and their roles in the functions of materials and devices.</a:t>
            </a:r>
          </a:p>
          <a:p>
            <a:pPr lvl="1"/>
            <a:r>
              <a:rPr lang="en-GB" dirty="0"/>
              <a:t>Add additional characterization tools (mainly microscopic tools like Electron Microscopy) to reach atomic and subatomic resolution or add additional contrast mechanisms.</a:t>
            </a:r>
          </a:p>
          <a:p>
            <a:pPr lvl="1"/>
            <a:r>
              <a:rPr lang="en-GB" dirty="0"/>
              <a:t>Provide all sample preparation and computational tools necessary to enable the user to answer key questions and grand challenges of the field.</a:t>
            </a:r>
          </a:p>
          <a:p>
            <a:pPr lvl="1"/>
            <a:r>
              <a:rPr lang="en-US" dirty="0"/>
              <a:t>And develop methodologies using multimodal approaches.</a:t>
            </a:r>
            <a:r>
              <a:rPr lang="en-US" sz="1400" dirty="0"/>
              <a:t>	  		</a:t>
            </a:r>
          </a:p>
          <a:p>
            <a:pPr marL="0" lvl="0" indent="0">
              <a:spcBef>
                <a:spcPts val="400"/>
              </a:spcBef>
              <a:spcAft>
                <a:spcPts val="600"/>
              </a:spcAft>
              <a:buNone/>
            </a:pPr>
            <a:endParaRPr lang="en-U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51C96-19B1-40F4-9850-7FBA07D31737}" type="datetime1">
              <a:rPr lang="es-ES" smtClean="0"/>
              <a:t>31/5/21</a:t>
            </a:fld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5772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102392"/>
            <a:ext cx="7070271" cy="994172"/>
          </a:xfrm>
        </p:spPr>
        <p:txBody>
          <a:bodyPr/>
          <a:lstStyle/>
          <a:p>
            <a:r>
              <a:rPr lang="en-US" dirty="0"/>
              <a:t>The Context: ALBA II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28650" y="588096"/>
            <a:ext cx="7886700" cy="4582026"/>
          </a:xfrm>
        </p:spPr>
        <p:txBody>
          <a:bodyPr>
            <a:noAutofit/>
          </a:bodyPr>
          <a:lstStyle/>
          <a:p>
            <a:r>
              <a:rPr lang="en-US" dirty="0"/>
              <a:t>ALBA upgrade decision to a 4</a:t>
            </a:r>
            <a:r>
              <a:rPr lang="en-US" baseline="30000" dirty="0"/>
              <a:t>th</a:t>
            </a:r>
            <a:r>
              <a:rPr lang="en-US" dirty="0"/>
              <a:t> generation synchrotron was granted in December 2021; the goal of the upgrade is</a:t>
            </a:r>
            <a:r>
              <a:rPr lang="en-GB" dirty="0"/>
              <a:t>:</a:t>
            </a:r>
          </a:p>
          <a:p>
            <a:pPr lvl="1"/>
            <a:r>
              <a:rPr lang="en-GB" dirty="0"/>
              <a:t>Bringing all facilities of ALBA to a modern, state-of-the-art standard guaranteeing stable and effective operation for the next 20-25 years. </a:t>
            </a:r>
          </a:p>
          <a:p>
            <a:pPr lvl="1"/>
            <a:r>
              <a:rPr lang="en-GB" dirty="0"/>
              <a:t>Significantly strengthening the microscopic capabilities.</a:t>
            </a:r>
          </a:p>
          <a:p>
            <a:pPr lvl="1"/>
            <a:r>
              <a:rPr lang="en-GB" dirty="0"/>
              <a:t>Providing high throughput capabilities and integrating big data approaches in the research portfolio.</a:t>
            </a:r>
          </a:p>
          <a:p>
            <a:pPr lvl="1"/>
            <a:r>
              <a:rPr lang="en-GB" dirty="0"/>
              <a:t>Strengthening the operando and in-situ capabilities.</a:t>
            </a:r>
          </a:p>
          <a:p>
            <a:r>
              <a:rPr lang="en-GB" dirty="0"/>
              <a:t>Preliminary ALBA II timeline:</a:t>
            </a:r>
          </a:p>
          <a:p>
            <a:pPr lvl="1"/>
            <a:r>
              <a:rPr lang="en-GB" dirty="0"/>
              <a:t>Providing a scientific case and defining key parameters for the upgrade (including first additional instruments): January 2022.</a:t>
            </a:r>
          </a:p>
          <a:p>
            <a:pPr lvl="1"/>
            <a:r>
              <a:rPr lang="en-GB" dirty="0"/>
              <a:t>Preliminary design of accelerator complex and instrumentation: Mid 2022.</a:t>
            </a:r>
          </a:p>
          <a:p>
            <a:pPr lvl="1"/>
            <a:r>
              <a:rPr lang="en-GB" i="1" dirty="0">
                <a:highlight>
                  <a:srgbClr val="FFFF00"/>
                </a:highlight>
              </a:rPr>
              <a:t>Operation until 2028; large shutdown is currently planned for 2029 with commissioning and start of operation in 2030.</a:t>
            </a:r>
          </a:p>
          <a:p>
            <a:pPr marL="457200" lvl="1" indent="0">
              <a:buNone/>
            </a:pPr>
            <a:r>
              <a:rPr lang="en-US" sz="1400" dirty="0"/>
              <a:t>	  		</a:t>
            </a:r>
          </a:p>
          <a:p>
            <a:pPr marL="0" lvl="0" indent="0">
              <a:spcBef>
                <a:spcPts val="400"/>
              </a:spcBef>
              <a:spcAft>
                <a:spcPts val="600"/>
              </a:spcAft>
              <a:buNone/>
            </a:pPr>
            <a:endParaRPr lang="en-U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51C96-19B1-40F4-9850-7FBA07D31737}" type="datetime1">
              <a:rPr lang="es-ES" smtClean="0"/>
              <a:t>31/5/21</a:t>
            </a:fld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6656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102392"/>
            <a:ext cx="7070271" cy="994172"/>
          </a:xfrm>
        </p:spPr>
        <p:txBody>
          <a:bodyPr/>
          <a:lstStyle/>
          <a:p>
            <a:r>
              <a:rPr lang="en-US" dirty="0"/>
              <a:t>The Context: ALBA II at a Glance 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51C96-19B1-40F4-9850-7FBA07D31737}" type="datetime1">
              <a:rPr lang="es-ES" smtClean="0"/>
              <a:t>31/5/21</a:t>
            </a:fld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4</a:t>
            </a:fld>
            <a:endParaRPr lang="es-E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D628D6B-DC3A-DB4A-8740-AACDBD0F71E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25" t="-332" r="1996" b="2319"/>
          <a:stretch/>
        </p:blipFill>
        <p:spPr>
          <a:xfrm>
            <a:off x="948018" y="604219"/>
            <a:ext cx="7247964" cy="4262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4971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102392"/>
            <a:ext cx="7070271" cy="994172"/>
          </a:xfrm>
        </p:spPr>
        <p:txBody>
          <a:bodyPr/>
          <a:lstStyle/>
          <a:p>
            <a:r>
              <a:rPr lang="en-US" dirty="0"/>
              <a:t>The Context of the Workshops  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51C96-19B1-40F4-9850-7FBA07D31737}" type="datetime1">
              <a:rPr lang="es-ES" smtClean="0"/>
              <a:t>31/5/21</a:t>
            </a:fld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5</a:t>
            </a:fld>
            <a:endParaRPr lang="es-E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4BDB77-3CFF-C14F-B4CC-C5183DC398FF}"/>
              </a:ext>
            </a:extLst>
          </p:cNvPr>
          <p:cNvSpPr txBox="1"/>
          <p:nvPr/>
        </p:nvSpPr>
        <p:spPr>
          <a:xfrm>
            <a:off x="417681" y="1072776"/>
            <a:ext cx="2520000" cy="914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none" lIns="91440" tIns="45720" rIns="91440" bIns="45720" rtlCol="0" anchor="ctr">
            <a:noAutofit/>
          </a:bodyPr>
          <a:lstStyle/>
          <a:p>
            <a:r>
              <a:rPr lang="en-ES" sz="2400" dirty="0">
                <a:latin typeface="Arial" panose="020B0604020202020204" pitchFamily="34" charset="0"/>
                <a:cs typeface="Arial" panose="020B0604020202020204" pitchFamily="34" charset="0"/>
              </a:rPr>
              <a:t>The Section </a:t>
            </a:r>
            <a:br>
              <a:rPr lang="en-E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ES" sz="2400" dirty="0">
                <a:latin typeface="Arial" panose="020B0604020202020204" pitchFamily="34" charset="0"/>
                <a:cs typeface="Arial" panose="020B0604020202020204" pitchFamily="34" charset="0"/>
              </a:rPr>
              <a:t>Reviews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B5F1498-DA28-734E-8D84-B0A7E5B07AA8}"/>
              </a:ext>
            </a:extLst>
          </p:cNvPr>
          <p:cNvSpPr txBox="1"/>
          <p:nvPr/>
        </p:nvSpPr>
        <p:spPr>
          <a:xfrm>
            <a:off x="3478056" y="1072776"/>
            <a:ext cx="2520000" cy="9144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none" lIns="91440" tIns="45720" rIns="91440" bIns="45720" rtlCol="0" anchor="ctr">
            <a:noAutofit/>
          </a:bodyPr>
          <a:lstStyle/>
          <a:p>
            <a:r>
              <a:rPr lang="en-ES" sz="2400" dirty="0">
                <a:latin typeface="Arial" panose="020B0604020202020204" pitchFamily="34" charset="0"/>
                <a:cs typeface="Arial" panose="020B0604020202020204" pitchFamily="34" charset="0"/>
              </a:rPr>
              <a:t>Workshops &amp; </a:t>
            </a:r>
            <a:br>
              <a:rPr lang="en-E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ES" sz="2400" dirty="0">
                <a:latin typeface="Arial" panose="020B0604020202020204" pitchFamily="34" charset="0"/>
                <a:cs typeface="Arial" panose="020B0604020202020204" pitchFamily="34" charset="0"/>
              </a:rPr>
              <a:t>Colloquium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1486565-3D49-0A44-ABA9-06EEBA47663B}"/>
              </a:ext>
            </a:extLst>
          </p:cNvPr>
          <p:cNvSpPr txBox="1"/>
          <p:nvPr/>
        </p:nvSpPr>
        <p:spPr>
          <a:xfrm>
            <a:off x="6438921" y="1069670"/>
            <a:ext cx="2520000" cy="9144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none" lIns="91440" tIns="45720" rIns="91440" bIns="45720" rtlCol="0" anchor="ctr">
            <a:noAutofit/>
          </a:bodyPr>
          <a:lstStyle/>
          <a:p>
            <a:r>
              <a:rPr lang="en-ES" sz="2400" dirty="0">
                <a:latin typeface="Arial" panose="020B0604020202020204" pitchFamily="34" charset="0"/>
                <a:cs typeface="Arial" panose="020B0604020202020204" pitchFamily="34" charset="0"/>
              </a:rPr>
              <a:t>Call for </a:t>
            </a:r>
            <a:br>
              <a:rPr lang="en-E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ES" sz="2400" dirty="0">
                <a:latin typeface="Arial" panose="020B0604020202020204" pitchFamily="34" charset="0"/>
                <a:cs typeface="Arial" panose="020B0604020202020204" pitchFamily="34" charset="0"/>
              </a:rPr>
              <a:t>New Instruments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6316BB1-CC01-1149-BB8C-AE6C0253D67A}"/>
              </a:ext>
            </a:extLst>
          </p:cNvPr>
          <p:cNvSpPr txBox="1"/>
          <p:nvPr/>
        </p:nvSpPr>
        <p:spPr>
          <a:xfrm>
            <a:off x="417681" y="2178424"/>
            <a:ext cx="2520000" cy="2568388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ES" sz="2000" dirty="0">
                <a:latin typeface="Arial" panose="020B0604020202020204" pitchFamily="34" charset="0"/>
                <a:cs typeface="Arial" panose="020B0604020202020204" pitchFamily="34" charset="0"/>
              </a:rPr>
              <a:t>Goal:</a:t>
            </a:r>
          </a:p>
          <a:p>
            <a:pPr marL="504000" lvl="1" indent="-342900">
              <a:buFont typeface="Arial" panose="020B0604020202020204" pitchFamily="34" charset="0"/>
              <a:buChar char="•"/>
            </a:pPr>
            <a:r>
              <a:rPr lang="en-ES" sz="1400" dirty="0">
                <a:latin typeface="Arial" panose="020B0604020202020204" pitchFamily="34" charset="0"/>
                <a:cs typeface="Arial" panose="020B0604020202020204" pitchFamily="34" charset="0"/>
              </a:rPr>
              <a:t>Mission verification.</a:t>
            </a:r>
          </a:p>
          <a:p>
            <a:pPr marL="504000" lvl="1" indent="-342900">
              <a:buFont typeface="Arial" panose="020B0604020202020204" pitchFamily="34" charset="0"/>
              <a:buChar char="•"/>
            </a:pPr>
            <a:r>
              <a:rPr lang="en-ES" sz="1400" dirty="0">
                <a:latin typeface="Arial" panose="020B0604020202020204" pitchFamily="34" charset="0"/>
                <a:cs typeface="Arial" panose="020B0604020202020204" pitchFamily="34" charset="0"/>
              </a:rPr>
              <a:t>Strategy review.</a:t>
            </a:r>
          </a:p>
          <a:p>
            <a:pPr marL="504000" lvl="1" indent="-342900">
              <a:buFont typeface="Arial" panose="020B0604020202020204" pitchFamily="34" charset="0"/>
              <a:buChar char="•"/>
            </a:pPr>
            <a:r>
              <a:rPr lang="en-ES" sz="1400" dirty="0">
                <a:latin typeface="Arial" panose="020B0604020202020204" pitchFamily="34" charset="0"/>
                <a:cs typeface="Arial" panose="020B0604020202020204" pitchFamily="34" charset="0"/>
              </a:rPr>
              <a:t>Gap Analysis.</a:t>
            </a:r>
          </a:p>
          <a:p>
            <a:pPr marL="504000" lvl="1" indent="-342900">
              <a:buFont typeface="Arial" panose="020B0604020202020204" pitchFamily="34" charset="0"/>
              <a:buChar char="•"/>
            </a:pPr>
            <a:r>
              <a:rPr lang="en-ES" sz="1400" dirty="0">
                <a:latin typeface="Arial" panose="020B0604020202020204" pitchFamily="34" charset="0"/>
                <a:cs typeface="Arial" panose="020B0604020202020204" pitchFamily="34" charset="0"/>
              </a:rPr>
              <a:t>Service review.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ES" sz="2000" dirty="0">
                <a:latin typeface="Arial" panose="020B0604020202020204" pitchFamily="34" charset="0"/>
                <a:cs typeface="Arial" panose="020B0604020202020204" pitchFamily="34" charset="0"/>
              </a:rPr>
              <a:t>Stakeholders:</a:t>
            </a:r>
          </a:p>
          <a:p>
            <a:pPr marL="504000" lvl="1" indent="-342900">
              <a:buFont typeface="Arial" panose="020B0604020202020204" pitchFamily="34" charset="0"/>
              <a:buChar char="•"/>
            </a:pPr>
            <a:r>
              <a:rPr lang="en-ES" sz="1400" dirty="0">
                <a:latin typeface="Arial" panose="020B0604020202020204" pitchFamily="34" charset="0"/>
                <a:cs typeface="Arial" panose="020B0604020202020204" pitchFamily="34" charset="0"/>
              </a:rPr>
              <a:t>International experts.</a:t>
            </a:r>
          </a:p>
          <a:p>
            <a:pPr marL="504000" lvl="1" indent="-342900">
              <a:buFont typeface="Arial" panose="020B0604020202020204" pitchFamily="34" charset="0"/>
              <a:buChar char="•"/>
            </a:pPr>
            <a:r>
              <a:rPr lang="en-ES" sz="1400" dirty="0">
                <a:latin typeface="Arial" panose="020B0604020202020204" pitchFamily="34" charset="0"/>
                <a:cs typeface="Arial" panose="020B0604020202020204" pitchFamily="34" charset="0"/>
              </a:rPr>
              <a:t>National user community representatives.</a:t>
            </a:r>
          </a:p>
          <a:p>
            <a:pPr marL="504000" lvl="1" indent="-342900">
              <a:buFont typeface="Arial" panose="020B0604020202020204" pitchFamily="34" charset="0"/>
              <a:buChar char="•"/>
            </a:pPr>
            <a:r>
              <a:rPr lang="en-ES" sz="1400" dirty="0">
                <a:latin typeface="Arial" panose="020B0604020202020204" pitchFamily="34" charset="0"/>
                <a:cs typeface="Arial" panose="020B0604020202020204" pitchFamily="34" charset="0"/>
              </a:rPr>
              <a:t>SAC expert.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7118BFB-33E2-2F49-96CE-50D0C4B7E29A}"/>
              </a:ext>
            </a:extLst>
          </p:cNvPr>
          <p:cNvSpPr txBox="1"/>
          <p:nvPr/>
        </p:nvSpPr>
        <p:spPr>
          <a:xfrm>
            <a:off x="3478056" y="2141309"/>
            <a:ext cx="2520000" cy="2568388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ES" sz="2000" dirty="0">
                <a:latin typeface="Arial" panose="020B0604020202020204" pitchFamily="34" charset="0"/>
                <a:cs typeface="Arial" panose="020B0604020202020204" pitchFamily="34" charset="0"/>
              </a:rPr>
              <a:t>Goal:</a:t>
            </a:r>
          </a:p>
          <a:p>
            <a:pPr marL="504000" lvl="1" indent="-342900">
              <a:buFont typeface="Arial" panose="020B0604020202020204" pitchFamily="34" charset="0"/>
              <a:buChar char="•"/>
            </a:pPr>
            <a:r>
              <a:rPr lang="en-ES" sz="1400" dirty="0">
                <a:latin typeface="Arial" panose="020B0604020202020204" pitchFamily="34" charset="0"/>
                <a:cs typeface="Arial" panose="020B0604020202020204" pitchFamily="34" charset="0"/>
              </a:rPr>
              <a:t>Identification of grand challenges.</a:t>
            </a:r>
          </a:p>
          <a:p>
            <a:pPr marL="504000" lvl="1" indent="-342900">
              <a:buFont typeface="Arial" panose="020B0604020202020204" pitchFamily="34" charset="0"/>
              <a:buChar char="•"/>
            </a:pPr>
            <a:r>
              <a:rPr lang="en-ES" sz="1400" dirty="0">
                <a:latin typeface="Arial" panose="020B0604020202020204" pitchFamily="34" charset="0"/>
                <a:cs typeface="Arial" panose="020B0604020202020204" pitchFamily="34" charset="0"/>
              </a:rPr>
              <a:t>Identification of needs.</a:t>
            </a:r>
          </a:p>
          <a:p>
            <a:pPr marL="504000" lvl="1" indent="-342900">
              <a:buFont typeface="Arial" panose="020B0604020202020204" pitchFamily="34" charset="0"/>
              <a:buChar char="•"/>
            </a:pPr>
            <a:r>
              <a:rPr lang="en-ES" sz="1400" dirty="0">
                <a:latin typeface="Arial" panose="020B0604020202020204" pitchFamily="34" charset="0"/>
                <a:cs typeface="Arial" panose="020B0604020202020204" pitchFamily="34" charset="0"/>
              </a:rPr>
              <a:t>Creating awareness in community.</a:t>
            </a:r>
          </a:p>
          <a:p>
            <a:pPr marL="504000" lvl="1" indent="-342900">
              <a:buFont typeface="Arial" panose="020B0604020202020204" pitchFamily="34" charset="0"/>
              <a:buChar char="•"/>
            </a:pPr>
            <a:r>
              <a:rPr lang="en-ES" sz="1400" dirty="0">
                <a:latin typeface="Arial" panose="020B0604020202020204" pitchFamily="34" charset="0"/>
                <a:cs typeface="Arial" panose="020B0604020202020204" pitchFamily="34" charset="0"/>
              </a:rPr>
              <a:t>Organizing community.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ES" sz="2000" dirty="0">
                <a:latin typeface="Arial" panose="020B0604020202020204" pitchFamily="34" charset="0"/>
                <a:cs typeface="Arial" panose="020B0604020202020204" pitchFamily="34" charset="0"/>
              </a:rPr>
              <a:t>Stakeholders:</a:t>
            </a:r>
          </a:p>
          <a:p>
            <a:pPr marL="504000" lvl="1" indent="-342900">
              <a:buFont typeface="Arial" panose="020B0604020202020204" pitchFamily="34" charset="0"/>
              <a:buChar char="•"/>
            </a:pPr>
            <a:r>
              <a:rPr lang="en-ES" sz="1400" dirty="0">
                <a:latin typeface="Arial" panose="020B0604020202020204" pitchFamily="34" charset="0"/>
                <a:cs typeface="Arial" panose="020B0604020202020204" pitchFamily="34" charset="0"/>
              </a:rPr>
              <a:t>Spanish community.</a:t>
            </a:r>
          </a:p>
          <a:p>
            <a:pPr marL="504000" lvl="1" indent="-342900">
              <a:buFont typeface="Arial" panose="020B0604020202020204" pitchFamily="34" charset="0"/>
              <a:buChar char="•"/>
            </a:pPr>
            <a:r>
              <a:rPr lang="en-ES" sz="1400" dirty="0">
                <a:latin typeface="Arial" panose="020B0604020202020204" pitchFamily="34" charset="0"/>
                <a:cs typeface="Arial" panose="020B0604020202020204" pitchFamily="34" charset="0"/>
              </a:rPr>
              <a:t>International experts.</a:t>
            </a:r>
          </a:p>
          <a:p>
            <a:pPr marL="504000" lvl="1" indent="-342900">
              <a:buFont typeface="Arial" panose="020B0604020202020204" pitchFamily="34" charset="0"/>
              <a:buChar char="•"/>
            </a:pPr>
            <a:r>
              <a:rPr lang="en-ES" sz="1400" dirty="0">
                <a:latin typeface="Arial" panose="020B0604020202020204" pitchFamily="34" charset="0"/>
                <a:cs typeface="Arial" panose="020B0604020202020204" pitchFamily="34" charset="0"/>
              </a:rPr>
              <a:t>ALBA employees.</a:t>
            </a:r>
          </a:p>
          <a:p>
            <a:pPr marL="504000" lvl="1" indent="-342900">
              <a:buFont typeface="Arial" panose="020B0604020202020204" pitchFamily="34" charset="0"/>
              <a:buChar char="•"/>
            </a:pPr>
            <a:r>
              <a:rPr lang="en-ES" sz="1400" dirty="0">
                <a:latin typeface="Arial" panose="020B0604020202020204" pitchFamily="34" charset="0"/>
                <a:cs typeface="Arial" panose="020B0604020202020204" pitchFamily="34" charset="0"/>
              </a:rPr>
              <a:t>AUSE.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7AE524F-9AFB-F84D-8883-D5122077D433}"/>
              </a:ext>
            </a:extLst>
          </p:cNvPr>
          <p:cNvSpPr txBox="1"/>
          <p:nvPr/>
        </p:nvSpPr>
        <p:spPr>
          <a:xfrm>
            <a:off x="6438921" y="2141309"/>
            <a:ext cx="2602442" cy="2568388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ES" sz="2000" dirty="0">
                <a:latin typeface="Arial" panose="020B0604020202020204" pitchFamily="34" charset="0"/>
                <a:cs typeface="Arial" panose="020B0604020202020204" pitchFamily="34" charset="0"/>
              </a:rPr>
              <a:t>Goal:</a:t>
            </a:r>
          </a:p>
          <a:p>
            <a:pPr marL="504000" lvl="1" indent="-342900">
              <a:buFont typeface="Arial" panose="020B0604020202020204" pitchFamily="34" charset="0"/>
              <a:buChar char="•"/>
            </a:pPr>
            <a:r>
              <a:rPr lang="en-ES" sz="1400" dirty="0">
                <a:latin typeface="Arial" panose="020B0604020202020204" pitchFamily="34" charset="0"/>
                <a:cs typeface="Arial" panose="020B0604020202020204" pitchFamily="34" charset="0"/>
              </a:rPr>
              <a:t>Identification of instruments and services</a:t>
            </a:r>
          </a:p>
          <a:p>
            <a:pPr marL="504000" lvl="1" indent="-342900">
              <a:buFont typeface="Arial" panose="020B0604020202020204" pitchFamily="34" charset="0"/>
              <a:buChar char="•"/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en-ES" sz="1400" dirty="0">
                <a:latin typeface="Arial" panose="020B0604020202020204" pitchFamily="34" charset="0"/>
                <a:cs typeface="Arial" panose="020B0604020202020204" pitchFamily="34" charset="0"/>
              </a:rPr>
              <a:t>rouping key-players around proposed instruments.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ES" sz="2000" dirty="0">
                <a:latin typeface="Arial" panose="020B0604020202020204" pitchFamily="34" charset="0"/>
                <a:cs typeface="Arial" panose="020B0604020202020204" pitchFamily="34" charset="0"/>
              </a:rPr>
              <a:t>Stakeholders:</a:t>
            </a:r>
          </a:p>
          <a:p>
            <a:pPr marL="504000" lvl="1" indent="-342900">
              <a:buFont typeface="Arial" panose="020B0604020202020204" pitchFamily="34" charset="0"/>
              <a:buChar char="•"/>
            </a:pPr>
            <a:r>
              <a:rPr lang="en-ES" sz="1400" dirty="0">
                <a:latin typeface="Arial" panose="020B0604020202020204" pitchFamily="34" charset="0"/>
                <a:cs typeface="Arial" panose="020B0604020202020204" pitchFamily="34" charset="0"/>
              </a:rPr>
              <a:t>Spanish and international community.</a:t>
            </a:r>
          </a:p>
          <a:p>
            <a:pPr marL="504000" lvl="1" indent="-342900">
              <a:buFont typeface="Arial" panose="020B0604020202020204" pitchFamily="34" charset="0"/>
              <a:buChar char="•"/>
            </a:pPr>
            <a:r>
              <a:rPr lang="en-ES" sz="1400" dirty="0">
                <a:latin typeface="Arial" panose="020B0604020202020204" pitchFamily="34" charset="0"/>
                <a:cs typeface="Arial" panose="020B0604020202020204" pitchFamily="34" charset="0"/>
              </a:rPr>
              <a:t>ALBA employees.</a:t>
            </a:r>
          </a:p>
          <a:p>
            <a:pPr marL="504000" lvl="1" indent="-342900">
              <a:buFont typeface="Arial" panose="020B0604020202020204" pitchFamily="34" charset="0"/>
              <a:buChar char="•"/>
            </a:pPr>
            <a:r>
              <a:rPr lang="en-ES" sz="1400" dirty="0">
                <a:latin typeface="Arial" panose="020B0604020202020204" pitchFamily="34" charset="0"/>
                <a:cs typeface="Arial" panose="020B0604020202020204" pitchFamily="34" charset="0"/>
              </a:rPr>
              <a:t>AUSE.</a:t>
            </a:r>
          </a:p>
        </p:txBody>
      </p:sp>
    </p:spTree>
    <p:extLst>
      <p:ext uri="{BB962C8B-B14F-4D97-AF65-F5344CB8AC3E}">
        <p14:creationId xmlns:p14="http://schemas.microsoft.com/office/powerpoint/2010/main" val="1496980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39FF8B-E436-4D4E-BCF8-24ED92F22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3" y="49665"/>
            <a:ext cx="7070271" cy="994172"/>
          </a:xfrm>
        </p:spPr>
        <p:txBody>
          <a:bodyPr/>
          <a:lstStyle/>
          <a:p>
            <a:r>
              <a:rPr lang="en-US" dirty="0"/>
              <a:t>ALBA II process during 2021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512251-7442-4A7A-AE2F-90CB480EAD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4961" y="307213"/>
            <a:ext cx="2199607" cy="3715320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Scientific case</a:t>
            </a:r>
          </a:p>
          <a:p>
            <a:r>
              <a:rPr lang="en-US" dirty="0">
                <a:solidFill>
                  <a:schemeClr val="accent2"/>
                </a:solidFill>
              </a:rPr>
              <a:t>ON GOING</a:t>
            </a:r>
          </a:p>
          <a:p>
            <a:pPr>
              <a:spcBef>
                <a:spcPts val="300"/>
              </a:spcBef>
              <a:buFontTx/>
              <a:buChar char="-"/>
            </a:pPr>
            <a:r>
              <a:rPr lang="en-US" sz="1400" dirty="0"/>
              <a:t>Workshops</a:t>
            </a:r>
          </a:p>
          <a:p>
            <a:pPr>
              <a:spcBef>
                <a:spcPts val="300"/>
              </a:spcBef>
              <a:buFontTx/>
              <a:buChar char="-"/>
            </a:pPr>
            <a:r>
              <a:rPr lang="en-US" sz="1400" dirty="0"/>
              <a:t>ALBA II Colloquia</a:t>
            </a:r>
          </a:p>
          <a:p>
            <a:r>
              <a:rPr lang="en-US" dirty="0">
                <a:solidFill>
                  <a:schemeClr val="accent2"/>
                </a:solidFill>
              </a:rPr>
              <a:t>PLANNED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1400" dirty="0"/>
              <a:t>- Section Reviews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7E2794-294A-4287-A6F5-2757CED76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6</a:t>
            </a:fld>
            <a:endParaRPr lang="es-E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6901166-BA75-414B-9386-4BD16FB1CF54}"/>
              </a:ext>
            </a:extLst>
          </p:cNvPr>
          <p:cNvSpPr txBox="1">
            <a:spLocks/>
          </p:cNvSpPr>
          <p:nvPr/>
        </p:nvSpPr>
        <p:spPr>
          <a:xfrm>
            <a:off x="3063984" y="307213"/>
            <a:ext cx="2199607" cy="37153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dirty="0"/>
              <a:t>BL proposals</a:t>
            </a:r>
          </a:p>
          <a:p>
            <a:r>
              <a:rPr lang="en-US" dirty="0">
                <a:solidFill>
                  <a:schemeClr val="accent2"/>
                </a:solidFill>
              </a:rPr>
              <a:t>ON GOING</a:t>
            </a:r>
          </a:p>
          <a:p>
            <a:pPr>
              <a:spcBef>
                <a:spcPts val="300"/>
              </a:spcBef>
              <a:buFont typeface="Wingdings" pitchFamily="2" charset="2"/>
              <a:buChar char="§"/>
            </a:pPr>
            <a:r>
              <a:rPr lang="en-US" sz="1400" dirty="0"/>
              <a:t>From ALBA staff</a:t>
            </a:r>
          </a:p>
          <a:p>
            <a:r>
              <a:rPr lang="en-US" dirty="0">
                <a:solidFill>
                  <a:schemeClr val="accent2"/>
                </a:solidFill>
              </a:rPr>
              <a:t>PLANNED</a:t>
            </a:r>
          </a:p>
          <a:p>
            <a:pPr>
              <a:spcBef>
                <a:spcPts val="300"/>
              </a:spcBef>
              <a:buFont typeface="Wingdings" pitchFamily="2" charset="2"/>
              <a:buChar char="§"/>
            </a:pPr>
            <a:r>
              <a:rPr lang="en-US" sz="1400" dirty="0"/>
              <a:t>ALBA II Day (30.6.21)</a:t>
            </a:r>
          </a:p>
          <a:p>
            <a:pPr>
              <a:spcBef>
                <a:spcPts val="300"/>
              </a:spcBef>
              <a:buFont typeface="Wingdings" pitchFamily="2" charset="2"/>
              <a:buChar char="§"/>
            </a:pPr>
            <a:r>
              <a:rPr lang="en-US" sz="1400" dirty="0"/>
              <a:t>From ALBA Users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DCC350C-1798-6D48-B697-EC80E822AC5E}"/>
              </a:ext>
            </a:extLst>
          </p:cNvPr>
          <p:cNvSpPr/>
          <p:nvPr/>
        </p:nvSpPr>
        <p:spPr>
          <a:xfrm>
            <a:off x="623495" y="2349820"/>
            <a:ext cx="828000" cy="2700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ES" sz="1000" dirty="0"/>
              <a:t>Mai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B2B573C-9FA2-7B4F-B3E1-4494CE1137E8}"/>
              </a:ext>
            </a:extLst>
          </p:cNvPr>
          <p:cNvSpPr/>
          <p:nvPr/>
        </p:nvSpPr>
        <p:spPr>
          <a:xfrm>
            <a:off x="1446336" y="2349828"/>
            <a:ext cx="828000" cy="2700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ES" sz="1000" dirty="0"/>
              <a:t>June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EC08104-2F0C-8446-8B0A-B6117CC58D4E}"/>
              </a:ext>
            </a:extLst>
          </p:cNvPr>
          <p:cNvSpPr/>
          <p:nvPr/>
        </p:nvSpPr>
        <p:spPr>
          <a:xfrm>
            <a:off x="2269868" y="2349820"/>
            <a:ext cx="828000" cy="2700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ES" sz="1000" dirty="0"/>
              <a:t>July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4BCA5F2-289B-9A4B-9BF5-A97BBC8E4F7C}"/>
              </a:ext>
            </a:extLst>
          </p:cNvPr>
          <p:cNvSpPr/>
          <p:nvPr/>
        </p:nvSpPr>
        <p:spPr>
          <a:xfrm>
            <a:off x="3075869" y="2349826"/>
            <a:ext cx="828000" cy="2700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ES" sz="1000" dirty="0"/>
              <a:t>August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2CAFBB9-0343-1743-B443-F9EEB4CA7D95}"/>
              </a:ext>
            </a:extLst>
          </p:cNvPr>
          <p:cNvSpPr/>
          <p:nvPr/>
        </p:nvSpPr>
        <p:spPr>
          <a:xfrm>
            <a:off x="3902870" y="2349825"/>
            <a:ext cx="828000" cy="2700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ES" sz="1000" dirty="0"/>
              <a:t>September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BA891C8-9A1D-4B47-803A-3B50F3E61305}"/>
              </a:ext>
            </a:extLst>
          </p:cNvPr>
          <p:cNvSpPr/>
          <p:nvPr/>
        </p:nvSpPr>
        <p:spPr>
          <a:xfrm>
            <a:off x="4729510" y="2349824"/>
            <a:ext cx="828000" cy="2700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ES" sz="1000" dirty="0"/>
              <a:t>October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09CEF84-EFEA-0747-8A2A-782A89EACFB3}"/>
              </a:ext>
            </a:extLst>
          </p:cNvPr>
          <p:cNvSpPr/>
          <p:nvPr/>
        </p:nvSpPr>
        <p:spPr>
          <a:xfrm>
            <a:off x="5553616" y="2349823"/>
            <a:ext cx="828000" cy="2700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ES" sz="1000" dirty="0"/>
              <a:t>November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F75C532-7598-D34D-B293-56C9DA0EB69D}"/>
              </a:ext>
            </a:extLst>
          </p:cNvPr>
          <p:cNvSpPr/>
          <p:nvPr/>
        </p:nvSpPr>
        <p:spPr>
          <a:xfrm>
            <a:off x="6359524" y="2349822"/>
            <a:ext cx="828000" cy="2700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ES" sz="1000" dirty="0"/>
              <a:t>December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2C672DC-E411-074A-A998-47844CA4779B}"/>
              </a:ext>
            </a:extLst>
          </p:cNvPr>
          <p:cNvSpPr/>
          <p:nvPr/>
        </p:nvSpPr>
        <p:spPr>
          <a:xfrm>
            <a:off x="7188621" y="2349821"/>
            <a:ext cx="828000" cy="2700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ES" sz="1000" dirty="0"/>
              <a:t>January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678C415-9336-0041-B9CE-1AFC26520902}"/>
              </a:ext>
            </a:extLst>
          </p:cNvPr>
          <p:cNvSpPr/>
          <p:nvPr/>
        </p:nvSpPr>
        <p:spPr>
          <a:xfrm>
            <a:off x="8023195" y="2349820"/>
            <a:ext cx="828000" cy="2700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ES" sz="1000" dirty="0"/>
              <a:t>February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EE1125D-0AFA-1B4C-9246-5E6A937C9D03}"/>
              </a:ext>
            </a:extLst>
          </p:cNvPr>
          <p:cNvCxnSpPr>
            <a:cxnSpLocks/>
          </p:cNvCxnSpPr>
          <p:nvPr/>
        </p:nvCxnSpPr>
        <p:spPr>
          <a:xfrm>
            <a:off x="246580" y="3133221"/>
            <a:ext cx="8486715" cy="7026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CB9F97CD-0E04-AD47-8104-364E9CA98A50}"/>
              </a:ext>
            </a:extLst>
          </p:cNvPr>
          <p:cNvSpPr txBox="1"/>
          <p:nvPr/>
        </p:nvSpPr>
        <p:spPr>
          <a:xfrm>
            <a:off x="3696754" y="3317320"/>
            <a:ext cx="1311896" cy="914400"/>
          </a:xfrm>
          <a:prstGeom prst="rect">
            <a:avLst/>
          </a:prstGeom>
        </p:spPr>
        <p:txBody>
          <a:bodyPr vert="horz" wrap="none" lIns="91440" tIns="45720" rIns="91440" bIns="45720" rtlCol="0" anchor="t">
            <a:noAutofit/>
          </a:bodyPr>
          <a:lstStyle/>
          <a:p>
            <a:r>
              <a:rPr lang="en-ES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Science case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C4FE4BFE-A53A-0146-B824-BC2E4FD75687}"/>
              </a:ext>
            </a:extLst>
          </p:cNvPr>
          <p:cNvCxnSpPr>
            <a:cxnSpLocks/>
          </p:cNvCxnSpPr>
          <p:nvPr/>
        </p:nvCxnSpPr>
        <p:spPr>
          <a:xfrm>
            <a:off x="246580" y="4769702"/>
            <a:ext cx="8525643" cy="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C0E6E6C4-8146-044F-87D4-63AD34F0D7F6}"/>
              </a:ext>
            </a:extLst>
          </p:cNvPr>
          <p:cNvSpPr txBox="1"/>
          <p:nvPr/>
        </p:nvSpPr>
        <p:spPr>
          <a:xfrm>
            <a:off x="4136885" y="4709629"/>
            <a:ext cx="1311896" cy="914400"/>
          </a:xfrm>
          <a:prstGeom prst="rect">
            <a:avLst/>
          </a:prstGeom>
          <a:ln>
            <a:noFill/>
          </a:ln>
        </p:spPr>
        <p:txBody>
          <a:bodyPr vert="horz" wrap="none" lIns="91440" tIns="45720" rIns="91440" bIns="45720" rtlCol="0" anchor="t">
            <a:noAutofit/>
          </a:bodyPr>
          <a:lstStyle/>
          <a:p>
            <a:r>
              <a:rPr lang="en-ES" sz="14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 proposal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3A6F01C-7618-D645-AB5D-8ABF731638B9}"/>
              </a:ext>
            </a:extLst>
          </p:cNvPr>
          <p:cNvSpPr txBox="1"/>
          <p:nvPr/>
        </p:nvSpPr>
        <p:spPr>
          <a:xfrm rot="16200000">
            <a:off x="-96511" y="2512059"/>
            <a:ext cx="914400" cy="347134"/>
          </a:xfrm>
          <a:prstGeom prst="rect">
            <a:avLst/>
          </a:prstGeom>
        </p:spPr>
        <p:txBody>
          <a:bodyPr vert="horz" wrap="none" lIns="91440" tIns="45720" rIns="91440" bIns="45720" rtlCol="0" anchor="t">
            <a:noAutofit/>
          </a:bodyPr>
          <a:lstStyle/>
          <a:p>
            <a:r>
              <a:rPr lang="en-ES" sz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2D Materials</a:t>
            </a:r>
            <a:br>
              <a:rPr lang="en-ES" sz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ES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E81E3B1-9F1E-2D48-8D53-6FD3298A1EAA}"/>
              </a:ext>
            </a:extLst>
          </p:cNvPr>
          <p:cNvSpPr txBox="1"/>
          <p:nvPr/>
        </p:nvSpPr>
        <p:spPr>
          <a:xfrm>
            <a:off x="6159513" y="630521"/>
            <a:ext cx="3714216" cy="170551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r>
              <a:rPr lang="en-ES" sz="1400" dirty="0">
                <a:latin typeface="Arial" panose="020B0604020202020204" pitchFamily="34" charset="0"/>
                <a:cs typeface="Arial" panose="020B0604020202020204" pitchFamily="34" charset="0"/>
              </a:rPr>
              <a:t>Workshops in preparation: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ES" sz="1400" dirty="0">
                <a:latin typeface="Arial" panose="020B0604020202020204" pitchFamily="34" charset="0"/>
                <a:cs typeface="Arial" panose="020B0604020202020204" pitchFamily="34" charset="0"/>
              </a:rPr>
              <a:t>PEEM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ES" sz="1400" dirty="0">
                <a:latin typeface="Arial" panose="020B0604020202020204" pitchFamily="34" charset="0"/>
                <a:cs typeface="Arial" panose="020B0604020202020204" pitchFamily="34" charset="0"/>
              </a:rPr>
              <a:t>Catalysis I (grand challenges)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ES" sz="1400" dirty="0">
                <a:latin typeface="Arial" panose="020B0604020202020204" pitchFamily="34" charset="0"/>
                <a:cs typeface="Arial" panose="020B0604020202020204" pitchFamily="34" charset="0"/>
              </a:rPr>
              <a:t>Catalysis II (current status)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ES" sz="1400" dirty="0">
                <a:latin typeface="Arial" panose="020B0604020202020204" pitchFamily="34" charset="0"/>
                <a:cs typeface="Arial" panose="020B0604020202020204" pitchFamily="34" charset="0"/>
              </a:rPr>
              <a:t>Catalysis III (NAPP and related techniques)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ES" sz="1400" dirty="0">
                <a:latin typeface="Arial" panose="020B0604020202020204" pitchFamily="34" charset="0"/>
                <a:cs typeface="Arial" panose="020B0604020202020204" pitchFamily="34" charset="0"/>
              </a:rPr>
              <a:t>Battery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E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09D4EAD-0C51-4D44-84C5-BA053D47498F}"/>
              </a:ext>
            </a:extLst>
          </p:cNvPr>
          <p:cNvSpPr txBox="1"/>
          <p:nvPr/>
        </p:nvSpPr>
        <p:spPr>
          <a:xfrm rot="16200000">
            <a:off x="486347" y="2498941"/>
            <a:ext cx="914400" cy="347134"/>
          </a:xfrm>
          <a:prstGeom prst="rect">
            <a:avLst/>
          </a:prstGeom>
        </p:spPr>
        <p:txBody>
          <a:bodyPr vert="horz" wrap="none" lIns="91440" tIns="45720" rIns="91440" bIns="45720" rtlCol="0" anchor="t">
            <a:noAutofit/>
          </a:bodyPr>
          <a:lstStyle/>
          <a:p>
            <a:r>
              <a:rPr lang="en-ES" sz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Spintronics</a:t>
            </a:r>
            <a:br>
              <a:rPr lang="en-ES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ES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19FDFEA-BCB6-E747-8133-4F4777802126}"/>
              </a:ext>
            </a:extLst>
          </p:cNvPr>
          <p:cNvSpPr txBox="1"/>
          <p:nvPr/>
        </p:nvSpPr>
        <p:spPr>
          <a:xfrm rot="16200000">
            <a:off x="1004594" y="2660416"/>
            <a:ext cx="591450" cy="347134"/>
          </a:xfrm>
          <a:prstGeom prst="rect">
            <a:avLst/>
          </a:prstGeom>
        </p:spPr>
        <p:txBody>
          <a:bodyPr vert="horz" wrap="none" lIns="91440" tIns="45720" rIns="91440" bIns="45720" rtlCol="0" anchor="t">
            <a:noAutofit/>
          </a:bodyPr>
          <a:lstStyle/>
          <a:p>
            <a:r>
              <a:rPr lang="en-ES" sz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 resolved</a:t>
            </a:r>
            <a:br>
              <a:rPr lang="en-ES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ES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A062FAC-97F1-E54B-8151-5C458939004A}"/>
              </a:ext>
            </a:extLst>
          </p:cNvPr>
          <p:cNvSpPr txBox="1"/>
          <p:nvPr/>
        </p:nvSpPr>
        <p:spPr>
          <a:xfrm rot="16200000">
            <a:off x="1271303" y="2973318"/>
            <a:ext cx="591450" cy="347134"/>
          </a:xfrm>
          <a:prstGeom prst="rect">
            <a:avLst/>
          </a:prstGeom>
        </p:spPr>
        <p:txBody>
          <a:bodyPr vert="horz" wrap="none" lIns="91440" tIns="45720" rIns="91440" bIns="45720" rtlCol="0" anchor="t">
            <a:noAutofit/>
          </a:bodyPr>
          <a:lstStyle/>
          <a:p>
            <a:r>
              <a:rPr lang="en-ES" sz="8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Macromolecular </a:t>
            </a:r>
            <a:br>
              <a:rPr lang="en-ES" sz="8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ES" sz="8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stractural biology </a:t>
            </a:r>
            <a:br>
              <a:rPr lang="en-ES" sz="1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ES" sz="1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99BEB3E-4F8F-C747-9660-12F71CF2B126}"/>
              </a:ext>
            </a:extLst>
          </p:cNvPr>
          <p:cNvSpPr txBox="1"/>
          <p:nvPr/>
        </p:nvSpPr>
        <p:spPr>
          <a:xfrm rot="16200000">
            <a:off x="4937114" y="2973318"/>
            <a:ext cx="591450" cy="347134"/>
          </a:xfrm>
          <a:prstGeom prst="rect">
            <a:avLst/>
          </a:prstGeom>
        </p:spPr>
        <p:txBody>
          <a:bodyPr vert="horz" wrap="none" lIns="91440" tIns="45720" rIns="91440" bIns="45720" rtlCol="0" anchor="t">
            <a:noAutofit/>
          </a:bodyPr>
          <a:lstStyle/>
          <a:p>
            <a:r>
              <a:rPr lang="en-ES" sz="8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Magnetism and </a:t>
            </a:r>
            <a:br>
              <a:rPr lang="en-ES" sz="8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ES" sz="8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Electronic Material </a:t>
            </a:r>
          </a:p>
          <a:p>
            <a:r>
              <a:rPr lang="en-ES" sz="8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Device</a:t>
            </a:r>
          </a:p>
          <a:p>
            <a:r>
              <a:rPr lang="en-ES" sz="1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7E34004-B97D-4242-A5E3-EB9821B4CCC8}"/>
              </a:ext>
            </a:extLst>
          </p:cNvPr>
          <p:cNvSpPr txBox="1"/>
          <p:nvPr/>
        </p:nvSpPr>
        <p:spPr>
          <a:xfrm rot="16200000">
            <a:off x="3716048" y="2973318"/>
            <a:ext cx="591450" cy="347134"/>
          </a:xfrm>
          <a:prstGeom prst="rect">
            <a:avLst/>
          </a:prstGeom>
        </p:spPr>
        <p:txBody>
          <a:bodyPr vert="horz" wrap="none" lIns="91440" tIns="45720" rIns="91440" bIns="45720" rtlCol="0" anchor="t">
            <a:noAutofit/>
          </a:bodyPr>
          <a:lstStyle/>
          <a:p>
            <a:r>
              <a:rPr lang="en-ES" sz="8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SructuralCellular </a:t>
            </a:r>
          </a:p>
          <a:p>
            <a:r>
              <a:rPr lang="en-ES" sz="8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Tissue Biology </a:t>
            </a:r>
            <a:br>
              <a:rPr lang="en-ES" sz="1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ES" sz="1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52EF75C-B654-6E44-94EF-106FE1EC4197}"/>
              </a:ext>
            </a:extLst>
          </p:cNvPr>
          <p:cNvSpPr txBox="1"/>
          <p:nvPr/>
        </p:nvSpPr>
        <p:spPr>
          <a:xfrm rot="16200000">
            <a:off x="4313074" y="2983043"/>
            <a:ext cx="591450" cy="347134"/>
          </a:xfrm>
          <a:prstGeom prst="rect">
            <a:avLst/>
          </a:prstGeom>
        </p:spPr>
        <p:txBody>
          <a:bodyPr vert="horz" wrap="none" lIns="91440" tIns="45720" rIns="91440" bIns="45720" rtlCol="0" anchor="t">
            <a:noAutofit/>
          </a:bodyPr>
          <a:lstStyle/>
          <a:p>
            <a:r>
              <a:rPr lang="en-ES" sz="8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Material Science </a:t>
            </a:r>
            <a:br>
              <a:rPr lang="en-ES" sz="8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ES" sz="8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Chemistry </a:t>
            </a:r>
            <a:br>
              <a:rPr lang="en-ES" sz="1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ES" sz="1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89A0876-88F9-E24E-BD1A-1FEDDDD6E735}"/>
              </a:ext>
            </a:extLst>
          </p:cNvPr>
          <p:cNvSpPr txBox="1"/>
          <p:nvPr/>
        </p:nvSpPr>
        <p:spPr>
          <a:xfrm rot="16200000">
            <a:off x="5728993" y="2623639"/>
            <a:ext cx="914400" cy="914400"/>
          </a:xfrm>
          <a:prstGeom prst="rect">
            <a:avLst/>
          </a:prstGeom>
        </p:spPr>
        <p:txBody>
          <a:bodyPr vert="horz" wrap="none" lIns="91440" tIns="45720" rIns="91440" bIns="45720" rtlCol="0" anchor="t">
            <a:noAutofit/>
          </a:bodyPr>
          <a:lstStyle/>
          <a:p>
            <a:r>
              <a:rPr lang="en-ES" sz="1000" dirty="0">
                <a:latin typeface="Arial" panose="020B0604020202020204" pitchFamily="34" charset="0"/>
                <a:cs typeface="Arial" panose="020B0604020202020204" pitchFamily="34" charset="0"/>
              </a:rPr>
              <a:t>First version </a:t>
            </a:r>
            <a:br>
              <a:rPr lang="en-ES" sz="1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ES" sz="1000" dirty="0">
                <a:latin typeface="Arial" panose="020B0604020202020204" pitchFamily="34" charset="0"/>
                <a:cs typeface="Arial" panose="020B0604020202020204" pitchFamily="34" charset="0"/>
              </a:rPr>
              <a:t>of science case</a:t>
            </a: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en-ES" sz="1000" dirty="0">
                <a:latin typeface="Arial" panose="020B0604020202020204" pitchFamily="34" charset="0"/>
                <a:cs typeface="Arial" panose="020B0604020202020204" pitchFamily="34" charset="0"/>
              </a:rPr>
              <a:t>ith gap analysis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1139AB6-D391-A94F-8C71-32A7138A6A9B}"/>
              </a:ext>
            </a:extLst>
          </p:cNvPr>
          <p:cNvSpPr txBox="1"/>
          <p:nvPr/>
        </p:nvSpPr>
        <p:spPr>
          <a:xfrm rot="16200000">
            <a:off x="-211263" y="4207273"/>
            <a:ext cx="914400" cy="347134"/>
          </a:xfrm>
          <a:prstGeom prst="rect">
            <a:avLst/>
          </a:prstGeom>
        </p:spPr>
        <p:txBody>
          <a:bodyPr vert="horz" wrap="none" lIns="91440" tIns="45720" rIns="91440" bIns="45720" rtlCol="0" anchor="t">
            <a:noAutofit/>
          </a:bodyPr>
          <a:lstStyle/>
          <a:p>
            <a:r>
              <a:rPr lang="en-ES" sz="8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Call for </a:t>
            </a:r>
            <a:br>
              <a:rPr lang="en-ES" sz="8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8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 Concepts</a:t>
            </a:r>
            <a:endParaRPr lang="en-ES" sz="100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877AE0D-7817-BC4F-9255-5796492F76DD}"/>
              </a:ext>
            </a:extLst>
          </p:cNvPr>
          <p:cNvSpPr txBox="1"/>
          <p:nvPr/>
        </p:nvSpPr>
        <p:spPr>
          <a:xfrm rot="16200000">
            <a:off x="608779" y="4205520"/>
            <a:ext cx="914400" cy="347134"/>
          </a:xfrm>
          <a:prstGeom prst="rect">
            <a:avLst/>
          </a:prstGeom>
        </p:spPr>
        <p:txBody>
          <a:bodyPr vert="horz" wrap="none" lIns="91440" tIns="45720" rIns="91440" bIns="45720" rtlCol="0" anchor="t">
            <a:noAutofit/>
          </a:bodyPr>
          <a:lstStyle/>
          <a:p>
            <a:r>
              <a:rPr lang="en-ES" sz="8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presentation </a:t>
            </a:r>
            <a:br>
              <a:rPr lang="en-ES" sz="8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ES" sz="8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call results</a:t>
            </a:r>
            <a:endParaRPr lang="en-ES" sz="100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076D5B4-90AD-BF4B-A064-8C9521E529EC}"/>
              </a:ext>
            </a:extLst>
          </p:cNvPr>
          <p:cNvSpPr txBox="1"/>
          <p:nvPr/>
        </p:nvSpPr>
        <p:spPr>
          <a:xfrm rot="16200000">
            <a:off x="1638004" y="4101726"/>
            <a:ext cx="914400" cy="34713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none" lIns="91440" tIns="45720" rIns="91440" bIns="45720" rtlCol="0" anchor="t">
            <a:noAutofit/>
          </a:bodyPr>
          <a:lstStyle/>
          <a:p>
            <a:r>
              <a:rPr lang="en-ES" sz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ALBA II Day </a:t>
            </a:r>
            <a:br>
              <a:rPr lang="en-ES" sz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ES" sz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(workshop)</a:t>
            </a:r>
            <a:endParaRPr lang="en-ES" sz="1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7020E59-FE9E-EF46-A37A-46794B78F80C}"/>
              </a:ext>
            </a:extLst>
          </p:cNvPr>
          <p:cNvSpPr txBox="1"/>
          <p:nvPr/>
        </p:nvSpPr>
        <p:spPr>
          <a:xfrm rot="16200000">
            <a:off x="1943534" y="4221070"/>
            <a:ext cx="914400" cy="347134"/>
          </a:xfrm>
          <a:prstGeom prst="rect">
            <a:avLst/>
          </a:prstGeom>
        </p:spPr>
        <p:txBody>
          <a:bodyPr vert="horz" wrap="none" lIns="91440" tIns="45720" rIns="91440" bIns="45720" rtlCol="0" anchor="t">
            <a:noAutofit/>
          </a:bodyPr>
          <a:lstStyle/>
          <a:p>
            <a:r>
              <a:rPr lang="en-ES" sz="8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User Community Call for </a:t>
            </a:r>
            <a:br>
              <a:rPr lang="en-ES" sz="8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8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 Concepts</a:t>
            </a:r>
            <a:endParaRPr lang="en-ES" sz="100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7013ACB-D9C2-954C-A5AF-6E718B01EF2B}"/>
              </a:ext>
            </a:extLst>
          </p:cNvPr>
          <p:cNvSpPr txBox="1"/>
          <p:nvPr/>
        </p:nvSpPr>
        <p:spPr>
          <a:xfrm rot="16200000">
            <a:off x="3453243" y="4221070"/>
            <a:ext cx="914400" cy="347134"/>
          </a:xfrm>
          <a:prstGeom prst="rect">
            <a:avLst/>
          </a:prstGeom>
        </p:spPr>
        <p:txBody>
          <a:bodyPr vert="horz" wrap="none" lIns="91440" tIns="45720" rIns="91440" bIns="45720" rtlCol="0" anchor="t">
            <a:noAutofit/>
          </a:bodyPr>
          <a:lstStyle/>
          <a:p>
            <a:r>
              <a:rPr lang="en-ES" sz="8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User Community Call for </a:t>
            </a:r>
            <a:br>
              <a:rPr lang="en-ES" sz="8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8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 Concepts</a:t>
            </a:r>
            <a:r>
              <a:rPr lang="en-ES" sz="8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Deadline</a:t>
            </a:r>
            <a:endParaRPr lang="en-ES" sz="100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F1694AF-AAA5-9A47-A143-58D5EAE94C87}"/>
              </a:ext>
            </a:extLst>
          </p:cNvPr>
          <p:cNvSpPr txBox="1"/>
          <p:nvPr/>
        </p:nvSpPr>
        <p:spPr>
          <a:xfrm rot="16200000">
            <a:off x="4427240" y="4175159"/>
            <a:ext cx="914400" cy="347134"/>
          </a:xfrm>
          <a:prstGeom prst="rect">
            <a:avLst/>
          </a:prstGeom>
        </p:spPr>
        <p:txBody>
          <a:bodyPr vert="horz" wrap="none" lIns="91440" tIns="45720" rIns="91440" bIns="45720" rtlCol="0" anchor="t">
            <a:noAutofit/>
          </a:bodyPr>
          <a:lstStyle/>
          <a:p>
            <a:r>
              <a:rPr lang="en-GB" sz="8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ES" sz="8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efinition of proposal </a:t>
            </a:r>
          </a:p>
          <a:p>
            <a:r>
              <a:rPr lang="en-ES" sz="8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preselection</a:t>
            </a:r>
            <a:r>
              <a:rPr lang="en-US" sz="8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 </a:t>
            </a:r>
          </a:p>
          <a:p>
            <a:r>
              <a:rPr lang="en-US" sz="8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projects compatible with BL14</a:t>
            </a:r>
            <a:endParaRPr lang="en-ES" sz="10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E0D64AA-03A9-D840-8A28-45105904E479}"/>
              </a:ext>
            </a:extLst>
          </p:cNvPr>
          <p:cNvSpPr txBox="1"/>
          <p:nvPr/>
        </p:nvSpPr>
        <p:spPr>
          <a:xfrm rot="16200000">
            <a:off x="5444650" y="4160752"/>
            <a:ext cx="914400" cy="347134"/>
          </a:xfrm>
          <a:prstGeom prst="rect">
            <a:avLst/>
          </a:prstGeom>
        </p:spPr>
        <p:txBody>
          <a:bodyPr vert="horz" wrap="none" lIns="91440" tIns="45720" rIns="91440" bIns="45720" rtlCol="0" anchor="t">
            <a:noAutofit/>
          </a:bodyPr>
          <a:lstStyle/>
          <a:p>
            <a:r>
              <a:rPr lang="en-GB" sz="8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ES" sz="8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elected proposal </a:t>
            </a:r>
            <a:br>
              <a:rPr lang="en-ES" sz="8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ES" sz="8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</a:t>
            </a:r>
            <a:endParaRPr lang="en-ES" sz="100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699075D9-C5A8-984E-AA01-E0ECB66528C0}"/>
              </a:ext>
            </a:extLst>
          </p:cNvPr>
          <p:cNvCxnSpPr>
            <a:cxnSpLocks/>
          </p:cNvCxnSpPr>
          <p:nvPr/>
        </p:nvCxnSpPr>
        <p:spPr>
          <a:xfrm flipV="1">
            <a:off x="4084010" y="4710472"/>
            <a:ext cx="2423999" cy="8882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95D93DE1-3C4A-2442-AF97-4DD0E071C95F}"/>
              </a:ext>
            </a:extLst>
          </p:cNvPr>
          <p:cNvSpPr txBox="1"/>
          <p:nvPr/>
        </p:nvSpPr>
        <p:spPr>
          <a:xfrm rot="16200000">
            <a:off x="6425222" y="4160751"/>
            <a:ext cx="914400" cy="347134"/>
          </a:xfrm>
          <a:prstGeom prst="rect">
            <a:avLst/>
          </a:prstGeom>
        </p:spPr>
        <p:txBody>
          <a:bodyPr vert="horz" wrap="none" lIns="91440" tIns="45720" rIns="91440" bIns="45720" rtlCol="0" anchor="t">
            <a:noAutofit/>
          </a:bodyPr>
          <a:lstStyle/>
          <a:p>
            <a:r>
              <a:rPr lang="en-US" sz="8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External review </a:t>
            </a:r>
            <a:br>
              <a:rPr lang="en-US" sz="8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8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rating</a:t>
            </a:r>
            <a:endParaRPr lang="en-ES" sz="10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4" name="Elbow Connector 43">
            <a:extLst>
              <a:ext uri="{FF2B5EF4-FFF2-40B4-BE49-F238E27FC236}">
                <a16:creationId xmlns:a16="http://schemas.microsoft.com/office/drawing/2014/main" id="{13691BF6-570F-EC42-BCFF-1303BA332B9E}"/>
              </a:ext>
            </a:extLst>
          </p:cNvPr>
          <p:cNvCxnSpPr>
            <a:cxnSpLocks/>
          </p:cNvCxnSpPr>
          <p:nvPr/>
        </p:nvCxnSpPr>
        <p:spPr>
          <a:xfrm>
            <a:off x="5989147" y="3499534"/>
            <a:ext cx="743307" cy="637119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B0ECEEE4-BF53-7045-BE04-7EE114736AB1}"/>
              </a:ext>
            </a:extLst>
          </p:cNvPr>
          <p:cNvSpPr txBox="1"/>
          <p:nvPr/>
        </p:nvSpPr>
        <p:spPr>
          <a:xfrm rot="16200000">
            <a:off x="6879567" y="3312787"/>
            <a:ext cx="1332600" cy="409343"/>
          </a:xfrm>
          <a:prstGeom prst="rect">
            <a:avLst/>
          </a:prstGeom>
        </p:spPr>
        <p:txBody>
          <a:bodyPr vert="horz" wrap="none" lIns="91440" tIns="45720" rIns="91440" bIns="45720" rtlCol="0" anchor="t">
            <a:noAutofit/>
          </a:bodyPr>
          <a:lstStyle/>
          <a:p>
            <a:r>
              <a:rPr lang="en-US" sz="8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SAC evaluation of </a:t>
            </a:r>
          </a:p>
          <a:p>
            <a:r>
              <a:rPr lang="en-US" sz="8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Science case and beamline</a:t>
            </a:r>
          </a:p>
          <a:p>
            <a:r>
              <a:rPr lang="en-US" sz="8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selection</a:t>
            </a:r>
            <a:endParaRPr lang="en-ES" sz="10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0C7AC88C-11A1-C64B-9136-E8DF890F2654}"/>
              </a:ext>
            </a:extLst>
          </p:cNvPr>
          <p:cNvSpPr txBox="1"/>
          <p:nvPr/>
        </p:nvSpPr>
        <p:spPr>
          <a:xfrm rot="16200000">
            <a:off x="1948106" y="1754609"/>
            <a:ext cx="914400" cy="347134"/>
          </a:xfrm>
          <a:prstGeom prst="rect">
            <a:avLst/>
          </a:prstGeom>
        </p:spPr>
        <p:txBody>
          <a:bodyPr vert="horz" wrap="none" lIns="91440" tIns="45720" rIns="91440" bIns="45720" rtlCol="0" anchor="t">
            <a:noAutofit/>
          </a:bodyPr>
          <a:lstStyle/>
          <a:p>
            <a:r>
              <a:rPr lang="en-US" sz="8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SAC</a:t>
            </a:r>
            <a:endParaRPr lang="en-ES" sz="10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E340E56-25B9-4B43-9F1A-ADDFA6B37B1D}"/>
              </a:ext>
            </a:extLst>
          </p:cNvPr>
          <p:cNvSpPr txBox="1"/>
          <p:nvPr/>
        </p:nvSpPr>
        <p:spPr>
          <a:xfrm rot="16200000">
            <a:off x="8324666" y="3496978"/>
            <a:ext cx="914400" cy="914400"/>
          </a:xfrm>
          <a:prstGeom prst="rect">
            <a:avLst/>
          </a:prstGeom>
        </p:spPr>
        <p:txBody>
          <a:bodyPr vert="horz" wrap="none" lIns="91440" tIns="45720" rIns="91440" bIns="45720" rtlCol="0" anchor="t">
            <a:noAutofit/>
          </a:bodyPr>
          <a:lstStyle/>
          <a:p>
            <a:r>
              <a:rPr lang="en-ES" sz="1200" dirty="0">
                <a:latin typeface="Arial" panose="020B0604020202020204" pitchFamily="34" charset="0"/>
                <a:cs typeface="Arial" panose="020B0604020202020204" pitchFamily="34" charset="0"/>
              </a:rPr>
              <a:t>Start of Beamline 14</a:t>
            </a:r>
          </a:p>
        </p:txBody>
      </p:sp>
    </p:spTree>
    <p:extLst>
      <p:ext uri="{BB962C8B-B14F-4D97-AF65-F5344CB8AC3E}">
        <p14:creationId xmlns:p14="http://schemas.microsoft.com/office/powerpoint/2010/main" val="10054857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39FF8B-E436-4D4E-BCF8-24ED92F22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0001" y="117516"/>
            <a:ext cx="7070271" cy="994172"/>
          </a:xfrm>
        </p:spPr>
        <p:txBody>
          <a:bodyPr/>
          <a:lstStyle/>
          <a:p>
            <a:r>
              <a:rPr lang="en-US" dirty="0"/>
              <a:t>ALBA II process during 2022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512251-7442-4A7A-AE2F-90CB480EAD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3" y="671006"/>
            <a:ext cx="2199607" cy="3715320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Scientific case</a:t>
            </a:r>
          </a:p>
          <a:p>
            <a:r>
              <a:rPr lang="en-US" sz="1400" dirty="0">
                <a:solidFill>
                  <a:schemeClr val="accent2"/>
                </a:solidFill>
              </a:rPr>
              <a:t>PLANNED</a:t>
            </a:r>
          </a:p>
          <a:p>
            <a:pPr>
              <a:buFontTx/>
              <a:buChar char="-"/>
            </a:pPr>
            <a:r>
              <a:rPr lang="en-US" sz="1400" dirty="0"/>
              <a:t>Workshops</a:t>
            </a:r>
          </a:p>
          <a:p>
            <a:pPr>
              <a:buFontTx/>
              <a:buChar char="-"/>
            </a:pPr>
            <a:r>
              <a:rPr lang="en-US" sz="1400" dirty="0"/>
              <a:t>ALBA II Colloquia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7E2794-294A-4287-A6F5-2757CED76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7</a:t>
            </a:fld>
            <a:endParaRPr lang="es-E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6901166-BA75-414B-9386-4BD16FB1CF54}"/>
              </a:ext>
            </a:extLst>
          </p:cNvPr>
          <p:cNvSpPr txBox="1">
            <a:spLocks/>
          </p:cNvSpPr>
          <p:nvPr/>
        </p:nvSpPr>
        <p:spPr>
          <a:xfrm>
            <a:off x="3063984" y="671006"/>
            <a:ext cx="2199607" cy="37153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dirty="0"/>
              <a:t>BL proposals</a:t>
            </a:r>
            <a:endParaRPr lang="en-US" sz="1400" dirty="0"/>
          </a:p>
          <a:p>
            <a:r>
              <a:rPr lang="en-US" sz="1400" dirty="0">
                <a:solidFill>
                  <a:schemeClr val="accent2"/>
                </a:solidFill>
              </a:rPr>
              <a:t>PLANNED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400" dirty="0"/>
              <a:t>- From ALBA Users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DCC350C-1798-6D48-B697-EC80E822AC5E}"/>
              </a:ext>
            </a:extLst>
          </p:cNvPr>
          <p:cNvSpPr/>
          <p:nvPr/>
        </p:nvSpPr>
        <p:spPr>
          <a:xfrm>
            <a:off x="623495" y="2349820"/>
            <a:ext cx="828000" cy="2700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1000" dirty="0"/>
              <a:t>March</a:t>
            </a:r>
            <a:endParaRPr lang="en-ES" sz="10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B2B573C-9FA2-7B4F-B3E1-4494CE1137E8}"/>
              </a:ext>
            </a:extLst>
          </p:cNvPr>
          <p:cNvSpPr/>
          <p:nvPr/>
        </p:nvSpPr>
        <p:spPr>
          <a:xfrm>
            <a:off x="1446336" y="2349828"/>
            <a:ext cx="828000" cy="2700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1000" dirty="0"/>
              <a:t>April</a:t>
            </a:r>
            <a:endParaRPr lang="en-ES" sz="10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EC08104-2F0C-8446-8B0A-B6117CC58D4E}"/>
              </a:ext>
            </a:extLst>
          </p:cNvPr>
          <p:cNvSpPr/>
          <p:nvPr/>
        </p:nvSpPr>
        <p:spPr>
          <a:xfrm>
            <a:off x="2269868" y="2349820"/>
            <a:ext cx="828000" cy="2700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1000" dirty="0"/>
              <a:t>May</a:t>
            </a:r>
            <a:endParaRPr lang="en-ES" sz="10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4BCA5F2-289B-9A4B-9BF5-A97BBC8E4F7C}"/>
              </a:ext>
            </a:extLst>
          </p:cNvPr>
          <p:cNvSpPr/>
          <p:nvPr/>
        </p:nvSpPr>
        <p:spPr>
          <a:xfrm>
            <a:off x="3075869" y="2349826"/>
            <a:ext cx="828000" cy="2700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1000" dirty="0"/>
              <a:t>June</a:t>
            </a:r>
            <a:endParaRPr lang="en-ES" sz="10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2CAFBB9-0343-1743-B443-F9EEB4CA7D95}"/>
              </a:ext>
            </a:extLst>
          </p:cNvPr>
          <p:cNvSpPr/>
          <p:nvPr/>
        </p:nvSpPr>
        <p:spPr>
          <a:xfrm>
            <a:off x="3902870" y="2349825"/>
            <a:ext cx="828000" cy="2700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1000" dirty="0"/>
              <a:t>July</a:t>
            </a:r>
            <a:endParaRPr lang="en-ES" sz="10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BA891C8-9A1D-4B47-803A-3B50F3E61305}"/>
              </a:ext>
            </a:extLst>
          </p:cNvPr>
          <p:cNvSpPr/>
          <p:nvPr/>
        </p:nvSpPr>
        <p:spPr>
          <a:xfrm>
            <a:off x="4729510" y="2349824"/>
            <a:ext cx="828000" cy="2700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1000" dirty="0"/>
              <a:t>August</a:t>
            </a:r>
            <a:endParaRPr lang="en-ES" sz="10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09CEF84-EFEA-0747-8A2A-782A89EACFB3}"/>
              </a:ext>
            </a:extLst>
          </p:cNvPr>
          <p:cNvSpPr/>
          <p:nvPr/>
        </p:nvSpPr>
        <p:spPr>
          <a:xfrm>
            <a:off x="5553616" y="2349823"/>
            <a:ext cx="828000" cy="2700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1000" dirty="0"/>
              <a:t>September</a:t>
            </a:r>
            <a:endParaRPr lang="en-ES" sz="10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F75C532-7598-D34D-B293-56C9DA0EB69D}"/>
              </a:ext>
            </a:extLst>
          </p:cNvPr>
          <p:cNvSpPr/>
          <p:nvPr/>
        </p:nvSpPr>
        <p:spPr>
          <a:xfrm>
            <a:off x="6359524" y="2349822"/>
            <a:ext cx="828000" cy="2700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1000" dirty="0"/>
              <a:t>October</a:t>
            </a:r>
            <a:endParaRPr lang="en-ES" sz="10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2C672DC-E411-074A-A998-47844CA4779B}"/>
              </a:ext>
            </a:extLst>
          </p:cNvPr>
          <p:cNvSpPr/>
          <p:nvPr/>
        </p:nvSpPr>
        <p:spPr>
          <a:xfrm>
            <a:off x="7188621" y="2349821"/>
            <a:ext cx="828000" cy="2700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1000" dirty="0"/>
              <a:t>November</a:t>
            </a:r>
            <a:endParaRPr lang="en-ES" sz="100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678C415-9336-0041-B9CE-1AFC26520902}"/>
              </a:ext>
            </a:extLst>
          </p:cNvPr>
          <p:cNvSpPr/>
          <p:nvPr/>
        </p:nvSpPr>
        <p:spPr>
          <a:xfrm>
            <a:off x="8023195" y="2349820"/>
            <a:ext cx="828000" cy="2700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1000" dirty="0"/>
              <a:t>December</a:t>
            </a:r>
            <a:endParaRPr lang="en-ES" sz="1000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EE1125D-0AFA-1B4C-9246-5E6A937C9D03}"/>
              </a:ext>
            </a:extLst>
          </p:cNvPr>
          <p:cNvCxnSpPr>
            <a:cxnSpLocks/>
          </p:cNvCxnSpPr>
          <p:nvPr/>
        </p:nvCxnSpPr>
        <p:spPr>
          <a:xfrm>
            <a:off x="246580" y="3133221"/>
            <a:ext cx="8486715" cy="7026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CB9F97CD-0E04-AD47-8104-364E9CA98A50}"/>
              </a:ext>
            </a:extLst>
          </p:cNvPr>
          <p:cNvSpPr txBox="1"/>
          <p:nvPr/>
        </p:nvSpPr>
        <p:spPr>
          <a:xfrm>
            <a:off x="3823422" y="3285842"/>
            <a:ext cx="1311896" cy="914400"/>
          </a:xfrm>
          <a:prstGeom prst="rect">
            <a:avLst/>
          </a:prstGeom>
        </p:spPr>
        <p:txBody>
          <a:bodyPr vert="horz" wrap="none" lIns="91440" tIns="45720" rIns="91440" bIns="45720" rtlCol="0" anchor="t">
            <a:noAutofit/>
          </a:bodyPr>
          <a:lstStyle/>
          <a:p>
            <a:r>
              <a:rPr lang="en-ES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Science case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C4FE4BFE-A53A-0146-B824-BC2E4FD75687}"/>
              </a:ext>
            </a:extLst>
          </p:cNvPr>
          <p:cNvCxnSpPr>
            <a:cxnSpLocks/>
          </p:cNvCxnSpPr>
          <p:nvPr/>
        </p:nvCxnSpPr>
        <p:spPr>
          <a:xfrm>
            <a:off x="246580" y="4769702"/>
            <a:ext cx="8525643" cy="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C0E6E6C4-8146-044F-87D4-63AD34F0D7F6}"/>
              </a:ext>
            </a:extLst>
          </p:cNvPr>
          <p:cNvSpPr txBox="1"/>
          <p:nvPr/>
        </p:nvSpPr>
        <p:spPr>
          <a:xfrm>
            <a:off x="4136885" y="4709629"/>
            <a:ext cx="1311896" cy="914400"/>
          </a:xfrm>
          <a:prstGeom prst="rect">
            <a:avLst/>
          </a:prstGeom>
          <a:ln>
            <a:noFill/>
          </a:ln>
        </p:spPr>
        <p:txBody>
          <a:bodyPr vert="horz" wrap="none" lIns="91440" tIns="45720" rIns="91440" bIns="45720" rtlCol="0" anchor="t">
            <a:noAutofit/>
          </a:bodyPr>
          <a:lstStyle/>
          <a:p>
            <a:r>
              <a:rPr lang="en-ES" sz="14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 proposal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E81E3B1-9F1E-2D48-8D53-6FD3298A1EAA}"/>
              </a:ext>
            </a:extLst>
          </p:cNvPr>
          <p:cNvSpPr txBox="1"/>
          <p:nvPr/>
        </p:nvSpPr>
        <p:spPr>
          <a:xfrm>
            <a:off x="6039330" y="437299"/>
            <a:ext cx="2720744" cy="170551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E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7020E59-FE9E-EF46-A37A-46794B78F80C}"/>
              </a:ext>
            </a:extLst>
          </p:cNvPr>
          <p:cNvSpPr txBox="1"/>
          <p:nvPr/>
        </p:nvSpPr>
        <p:spPr>
          <a:xfrm rot="16200000">
            <a:off x="999873" y="3952203"/>
            <a:ext cx="1287653" cy="347134"/>
          </a:xfrm>
          <a:prstGeom prst="rect">
            <a:avLst/>
          </a:prstGeom>
        </p:spPr>
        <p:txBody>
          <a:bodyPr vert="horz" wrap="none" lIns="91440" tIns="45720" rIns="91440" bIns="45720" rtlCol="0" anchor="t">
            <a:noAutofit/>
          </a:bodyPr>
          <a:lstStyle/>
          <a:p>
            <a:r>
              <a:rPr lang="en-ES" sz="8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User Community Call for </a:t>
            </a:r>
            <a:br>
              <a:rPr lang="en-ES" sz="8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8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 Proposals</a:t>
            </a:r>
            <a:endParaRPr lang="en-ES" sz="100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F1694AF-AAA5-9A47-A143-58D5EAE94C87}"/>
              </a:ext>
            </a:extLst>
          </p:cNvPr>
          <p:cNvSpPr txBox="1"/>
          <p:nvPr/>
        </p:nvSpPr>
        <p:spPr>
          <a:xfrm rot="16200000">
            <a:off x="3684407" y="4101699"/>
            <a:ext cx="914400" cy="545767"/>
          </a:xfrm>
          <a:prstGeom prst="rect">
            <a:avLst/>
          </a:prstGeom>
        </p:spPr>
        <p:txBody>
          <a:bodyPr vert="horz" wrap="none" lIns="91440" tIns="45720" rIns="91440" bIns="45720" rtlCol="0" anchor="t">
            <a:noAutofit/>
          </a:bodyPr>
          <a:lstStyle/>
          <a:p>
            <a:r>
              <a:rPr lang="en-GB" sz="8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ES" sz="8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efinition of proposal </a:t>
            </a:r>
          </a:p>
          <a:p>
            <a:r>
              <a:rPr lang="en-ES" sz="8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preselection</a:t>
            </a:r>
            <a:r>
              <a:rPr lang="en-US" sz="8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 </a:t>
            </a:r>
          </a:p>
          <a:p>
            <a:r>
              <a:rPr lang="en-US" sz="8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Projects for ALBA II BLs</a:t>
            </a:r>
            <a:endParaRPr lang="en-ES" sz="10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E0D64AA-03A9-D840-8A28-45105904E479}"/>
              </a:ext>
            </a:extLst>
          </p:cNvPr>
          <p:cNvSpPr txBox="1"/>
          <p:nvPr/>
        </p:nvSpPr>
        <p:spPr>
          <a:xfrm rot="16200000">
            <a:off x="4236456" y="4157996"/>
            <a:ext cx="937440" cy="298534"/>
          </a:xfrm>
          <a:prstGeom prst="rect">
            <a:avLst/>
          </a:prstGeom>
        </p:spPr>
        <p:txBody>
          <a:bodyPr vert="horz" wrap="none" lIns="91440" tIns="45720" rIns="91440" bIns="45720" rtlCol="0" anchor="t">
            <a:noAutofit/>
          </a:bodyPr>
          <a:lstStyle/>
          <a:p>
            <a:r>
              <a:rPr lang="en-GB" sz="8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ES" sz="8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elected proposal </a:t>
            </a:r>
            <a:br>
              <a:rPr lang="en-ES" sz="8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ES" sz="8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</a:t>
            </a:r>
            <a:endParaRPr lang="en-ES" sz="100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699075D9-C5A8-984E-AA01-E0ECB66528C0}"/>
              </a:ext>
            </a:extLst>
          </p:cNvPr>
          <p:cNvCxnSpPr>
            <a:cxnSpLocks/>
          </p:cNvCxnSpPr>
          <p:nvPr/>
        </p:nvCxnSpPr>
        <p:spPr>
          <a:xfrm>
            <a:off x="4828615" y="4709629"/>
            <a:ext cx="3385354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95D93DE1-3C4A-2442-AF97-4DD0E071C95F}"/>
              </a:ext>
            </a:extLst>
          </p:cNvPr>
          <p:cNvSpPr txBox="1"/>
          <p:nvPr/>
        </p:nvSpPr>
        <p:spPr>
          <a:xfrm rot="16200000">
            <a:off x="6438033" y="3865302"/>
            <a:ext cx="914400" cy="347134"/>
          </a:xfrm>
          <a:prstGeom prst="rect">
            <a:avLst/>
          </a:prstGeom>
        </p:spPr>
        <p:txBody>
          <a:bodyPr vert="horz" wrap="none" lIns="91440" tIns="45720" rIns="91440" bIns="45720" rtlCol="0" anchor="t">
            <a:noAutofit/>
          </a:bodyPr>
          <a:lstStyle/>
          <a:p>
            <a:r>
              <a:rPr lang="en-US" sz="8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External review </a:t>
            </a:r>
            <a:br>
              <a:rPr lang="en-US" sz="8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8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rating</a:t>
            </a:r>
            <a:endParaRPr lang="en-ES" sz="10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0ECEEE4-BF53-7045-BE04-7EE114736AB1}"/>
              </a:ext>
            </a:extLst>
          </p:cNvPr>
          <p:cNvSpPr txBox="1"/>
          <p:nvPr/>
        </p:nvSpPr>
        <p:spPr>
          <a:xfrm rot="16200000">
            <a:off x="6894906" y="3696961"/>
            <a:ext cx="1332600" cy="409343"/>
          </a:xfrm>
          <a:prstGeom prst="rect">
            <a:avLst/>
          </a:prstGeom>
        </p:spPr>
        <p:txBody>
          <a:bodyPr vert="horz" wrap="none" lIns="91440" tIns="45720" rIns="91440" bIns="45720" rtlCol="0" anchor="t">
            <a:noAutofit/>
          </a:bodyPr>
          <a:lstStyle/>
          <a:p>
            <a:r>
              <a:rPr lang="en-US" sz="8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SAC evaluation of </a:t>
            </a:r>
          </a:p>
          <a:p>
            <a:r>
              <a:rPr lang="en-US" sz="8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Science case and beamline</a:t>
            </a:r>
          </a:p>
          <a:p>
            <a:r>
              <a:rPr lang="en-US" sz="8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selection</a:t>
            </a:r>
            <a:endParaRPr lang="en-ES" sz="10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0C7AC88C-11A1-C64B-9136-E8DF890F2654}"/>
              </a:ext>
            </a:extLst>
          </p:cNvPr>
          <p:cNvSpPr txBox="1"/>
          <p:nvPr/>
        </p:nvSpPr>
        <p:spPr>
          <a:xfrm rot="16200000">
            <a:off x="1948106" y="1754609"/>
            <a:ext cx="914400" cy="347134"/>
          </a:xfrm>
          <a:prstGeom prst="rect">
            <a:avLst/>
          </a:prstGeom>
        </p:spPr>
        <p:txBody>
          <a:bodyPr vert="horz" wrap="none" lIns="91440" tIns="45720" rIns="91440" bIns="45720" rtlCol="0" anchor="t">
            <a:noAutofit/>
          </a:bodyPr>
          <a:lstStyle/>
          <a:p>
            <a:r>
              <a:rPr lang="en-US" sz="8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SAC</a:t>
            </a:r>
            <a:endParaRPr lang="en-ES" sz="10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E340E56-25B9-4B43-9F1A-ADDFA6B37B1D}"/>
              </a:ext>
            </a:extLst>
          </p:cNvPr>
          <p:cNvSpPr txBox="1"/>
          <p:nvPr/>
        </p:nvSpPr>
        <p:spPr>
          <a:xfrm rot="16200000">
            <a:off x="8276095" y="3808553"/>
            <a:ext cx="914400" cy="914400"/>
          </a:xfrm>
          <a:prstGeom prst="rect">
            <a:avLst/>
          </a:prstGeom>
        </p:spPr>
        <p:txBody>
          <a:bodyPr vert="horz" wrap="none" lIns="91440" tIns="45720" rIns="91440" bIns="45720" rtlCol="0" anchor="t">
            <a:no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Definition of ALBA II BLs</a:t>
            </a:r>
            <a:endParaRPr lang="en-E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8673F222-C5A0-41DF-9997-2E2B6B533397}"/>
              </a:ext>
            </a:extLst>
          </p:cNvPr>
          <p:cNvSpPr txBox="1"/>
          <p:nvPr/>
        </p:nvSpPr>
        <p:spPr>
          <a:xfrm rot="16200000">
            <a:off x="213491" y="3922271"/>
            <a:ext cx="1287653" cy="347134"/>
          </a:xfrm>
          <a:prstGeom prst="rect">
            <a:avLst/>
          </a:prstGeom>
        </p:spPr>
        <p:txBody>
          <a:bodyPr vert="horz" wrap="none" lIns="91440" tIns="45720" rIns="91440" bIns="45720" rtlCol="0" anchor="t">
            <a:noAutofit/>
          </a:bodyPr>
          <a:lstStyle/>
          <a:p>
            <a:r>
              <a:rPr lang="en-US" sz="8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Analysis of BL concepts</a:t>
            </a:r>
          </a:p>
          <a:p>
            <a:r>
              <a:rPr lang="en-US" sz="8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(by ALBA) – </a:t>
            </a:r>
          </a:p>
          <a:p>
            <a:r>
              <a:rPr lang="en-US" sz="8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choice of # of them</a:t>
            </a:r>
            <a:endParaRPr lang="en-ES" sz="100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8A5064C-4A59-4631-9869-5C65ABD608A0}"/>
              </a:ext>
            </a:extLst>
          </p:cNvPr>
          <p:cNvSpPr txBox="1"/>
          <p:nvPr/>
        </p:nvSpPr>
        <p:spPr>
          <a:xfrm rot="16200000">
            <a:off x="2839481" y="4139611"/>
            <a:ext cx="914400" cy="347134"/>
          </a:xfrm>
          <a:prstGeom prst="rect">
            <a:avLst/>
          </a:prstGeom>
        </p:spPr>
        <p:txBody>
          <a:bodyPr vert="horz" wrap="none" lIns="91440" tIns="45720" rIns="91440" bIns="45720" rtlCol="0" anchor="t">
            <a:noAutofit/>
          </a:bodyPr>
          <a:lstStyle/>
          <a:p>
            <a:r>
              <a:rPr lang="en-ES" sz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ALBA II Day </a:t>
            </a:r>
            <a:br>
              <a:rPr lang="en-ES" sz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ES" sz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(workshop)</a:t>
            </a:r>
            <a:endParaRPr lang="en-ES" sz="1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06381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87794" y="102392"/>
            <a:ext cx="5811127" cy="994172"/>
          </a:xfrm>
        </p:spPr>
        <p:txBody>
          <a:bodyPr>
            <a:normAutofit/>
          </a:bodyPr>
          <a:lstStyle/>
          <a:p>
            <a:r>
              <a:rPr lang="en-US" dirty="0"/>
              <a:t>The Workshop: </a:t>
            </a:r>
            <a:br>
              <a:rPr lang="en-US" dirty="0"/>
            </a:br>
            <a:r>
              <a:rPr lang="en-US" dirty="0"/>
              <a:t>Coherence and Time-Resolved X-ray Science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51C96-19B1-40F4-9850-7FBA07D31737}" type="datetime1">
              <a:rPr lang="es-ES" smtClean="0"/>
              <a:t>31/5/21</a:t>
            </a:fld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8</a:t>
            </a:fld>
            <a:endParaRPr lang="es-ES"/>
          </a:p>
        </p:txBody>
      </p:sp>
      <p:sp>
        <p:nvSpPr>
          <p:cNvPr id="3" name="AutoShape 2">
            <a:extLst>
              <a:ext uri="{FF2B5EF4-FFF2-40B4-BE49-F238E27FC236}">
                <a16:creationId xmlns:a16="http://schemas.microsoft.com/office/drawing/2014/main" id="{8864DC6D-5F19-604B-A849-32C62B50614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05471" y="861210"/>
            <a:ext cx="3044015" cy="4580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ES"/>
          </a:p>
        </p:txBody>
      </p:sp>
      <p:sp>
        <p:nvSpPr>
          <p:cNvPr id="11" name="Marcador de contenido 2">
            <a:extLst>
              <a:ext uri="{FF2B5EF4-FFF2-40B4-BE49-F238E27FC236}">
                <a16:creationId xmlns:a16="http://schemas.microsoft.com/office/drawing/2014/main" id="{4684C1F0-1932-2840-A883-0F8FC9B3EE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6413" y="1096564"/>
            <a:ext cx="7933709" cy="4582026"/>
          </a:xfrm>
        </p:spPr>
        <p:txBody>
          <a:bodyPr>
            <a:noAutofit/>
          </a:bodyPr>
          <a:lstStyle/>
          <a:p>
            <a:r>
              <a:rPr lang="en-US" dirty="0"/>
              <a:t>Structure of the workshop</a:t>
            </a:r>
            <a:r>
              <a:rPr lang="en-GB" dirty="0"/>
              <a:t>:</a:t>
            </a:r>
          </a:p>
          <a:p>
            <a:pPr lvl="1"/>
            <a:r>
              <a:rPr lang="en-GB" dirty="0"/>
              <a:t>Session I is dedicated to: Grand Challenges of fast and ultrafast dynamics.</a:t>
            </a:r>
          </a:p>
          <a:p>
            <a:pPr lvl="1"/>
            <a:r>
              <a:rPr lang="en-GB" dirty="0"/>
              <a:t>Session II is dedicated to: Examples for </a:t>
            </a:r>
            <a:r>
              <a:rPr lang="en-GB" dirty="0" err="1"/>
              <a:t>atto</a:t>
            </a:r>
            <a:r>
              <a:rPr lang="en-GB" dirty="0"/>
              <a:t>/</a:t>
            </a:r>
            <a:r>
              <a:rPr lang="en-GB" dirty="0" err="1"/>
              <a:t>femto</a:t>
            </a:r>
            <a:r>
              <a:rPr lang="en-GB" dirty="0"/>
              <a:t> second research.</a:t>
            </a:r>
          </a:p>
          <a:p>
            <a:pPr lvl="1"/>
            <a:r>
              <a:rPr lang="en-GB" dirty="0"/>
              <a:t>Session III is dedicated to: Technique related talks.</a:t>
            </a:r>
          </a:p>
          <a:p>
            <a:pPr lvl="1"/>
            <a:r>
              <a:rPr lang="en-GB" dirty="0"/>
              <a:t>Round Table: Giving everybody a voice </a:t>
            </a:r>
          </a:p>
          <a:p>
            <a:r>
              <a:rPr lang="en-GB" dirty="0"/>
              <a:t>Goal of Round Table Discussion:</a:t>
            </a:r>
          </a:p>
          <a:p>
            <a:pPr lvl="1"/>
            <a:r>
              <a:rPr lang="en-GB" dirty="0"/>
              <a:t>Giving every participant a voice.</a:t>
            </a:r>
          </a:p>
          <a:p>
            <a:pPr lvl="1"/>
            <a:r>
              <a:rPr lang="en-GB" dirty="0"/>
              <a:t>Agreeing on grant challenges and</a:t>
            </a:r>
          </a:p>
          <a:p>
            <a:pPr lvl="1"/>
            <a:r>
              <a:rPr lang="en-GB" dirty="0"/>
              <a:t>Collecting first characterization(and other) needs.</a:t>
            </a:r>
          </a:p>
          <a:p>
            <a:pPr lvl="1"/>
            <a:r>
              <a:rPr lang="en-GB" dirty="0"/>
              <a:t>Defining final workshop report topics which will be used for the science case of ALBA II.</a:t>
            </a:r>
          </a:p>
          <a:p>
            <a:pPr marL="0" lvl="0" indent="0">
              <a:spcBef>
                <a:spcPts val="400"/>
              </a:spcBef>
              <a:spcAft>
                <a:spcPts val="600"/>
              </a:spcAft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25623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Questions</a:t>
            </a:r>
            <a:r>
              <a:rPr lang="es-ES"/>
              <a:t> and </a:t>
            </a:r>
            <a:r>
              <a:rPr lang="es-ES" err="1"/>
              <a:t>Answers</a:t>
            </a:r>
            <a:endParaRPr lang="es-E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953D7F3-D32C-BD4E-B459-F4510CEED285}"/>
              </a:ext>
            </a:extLst>
          </p:cNvPr>
          <p:cNvSpPr/>
          <p:nvPr/>
        </p:nvSpPr>
        <p:spPr>
          <a:xfrm>
            <a:off x="2584266" y="2583756"/>
            <a:ext cx="3698448" cy="369332"/>
          </a:xfrm>
          <a:prstGeom prst="rect">
            <a:avLst/>
          </a:prstGeom>
          <a:solidFill>
            <a:srgbClr val="FFC000"/>
          </a:solidFill>
        </p:spPr>
        <p:txBody>
          <a:bodyPr wrap="none">
            <a:spAutoFit/>
          </a:bodyPr>
          <a:lstStyle/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Any Questions or Suggestions?</a:t>
            </a:r>
          </a:p>
        </p:txBody>
      </p:sp>
    </p:spTree>
    <p:extLst>
      <p:ext uri="{BB962C8B-B14F-4D97-AF65-F5344CB8AC3E}">
        <p14:creationId xmlns:p14="http://schemas.microsoft.com/office/powerpoint/2010/main" val="277194633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t">
        <a:noAutofit/>
      </a:bodyPr>
      <a:lstStyle>
        <a:defPPr>
          <a:defRPr sz="2800" dirty="0" smtClean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7541</TotalTime>
  <Words>803</Words>
  <Application>Microsoft Macintosh PowerPoint</Application>
  <PresentationFormat>On-screen Show (16:9)</PresentationFormat>
  <Paragraphs>173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Arial Black</vt:lpstr>
      <vt:lpstr>Calibri</vt:lpstr>
      <vt:lpstr>Wingdings</vt:lpstr>
      <vt:lpstr>Tema de Office</vt:lpstr>
      <vt:lpstr>Welcome &amp; Introduction to:  Coherence and Time-Resolved X-ray Science</vt:lpstr>
      <vt:lpstr>The Context: ALBA’s Mission </vt:lpstr>
      <vt:lpstr>The Context: ALBA II </vt:lpstr>
      <vt:lpstr>The Context: ALBA II at a Glance </vt:lpstr>
      <vt:lpstr>The Context of the Workshops  </vt:lpstr>
      <vt:lpstr>ALBA II process during 2021</vt:lpstr>
      <vt:lpstr>ALBA II process during 2022</vt:lpstr>
      <vt:lpstr>The Workshop:  Coherence and Time-Resolved X-ray Science</vt:lpstr>
      <vt:lpstr>Questions and Answers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Lucas Wainer</dc:creator>
  <cp:lastModifiedBy>Attenkofer, Klaus</cp:lastModifiedBy>
  <cp:revision>196</cp:revision>
  <dcterms:created xsi:type="dcterms:W3CDTF">2015-04-21T23:16:41Z</dcterms:created>
  <dcterms:modified xsi:type="dcterms:W3CDTF">2021-05-31T06:58:04Z</dcterms:modified>
</cp:coreProperties>
</file>