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800" r:id="rId2"/>
    <p:sldId id="472" r:id="rId3"/>
    <p:sldId id="470" r:id="rId4"/>
    <p:sldId id="432" r:id="rId5"/>
    <p:sldId id="543" r:id="rId6"/>
    <p:sldId id="803" r:id="rId7"/>
    <p:sldId id="516" r:id="rId8"/>
    <p:sldId id="801" r:id="rId9"/>
    <p:sldId id="802" r:id="rId10"/>
    <p:sldId id="288" r:id="rId11"/>
    <p:sldId id="257" r:id="rId12"/>
    <p:sldId id="799" r:id="rId13"/>
    <p:sldId id="523" r:id="rId14"/>
    <p:sldId id="271" r:id="rId15"/>
    <p:sldId id="805" r:id="rId16"/>
    <p:sldId id="270" r:id="rId17"/>
    <p:sldId id="806" r:id="rId18"/>
    <p:sldId id="804" r:id="rId19"/>
    <p:sldId id="807" r:id="rId20"/>
    <p:sldId id="808" r:id="rId21"/>
    <p:sldId id="551" r:id="rId22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D4F"/>
    <a:srgbClr val="88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03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200" y="4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912EE-9117-4915-AFC6-1D9D026E9131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02101A-6D16-497D-A7E4-B115296D992B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/>
            <a:t>Joint academic and industrial</a:t>
          </a:r>
        </a:p>
      </dgm:t>
    </dgm:pt>
    <dgm:pt modelId="{86686D29-4628-4E26-AF12-A7DA0B730810}" type="parTrans" cxnId="{0EE02DD1-1CF3-45E6-B0B8-58E80B36987C}">
      <dgm:prSet/>
      <dgm:spPr>
        <a:solidFill>
          <a:schemeClr val="accent1">
            <a:lumMod val="5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9EF1F241-136B-473E-8760-92F759E72074}" type="sibTrans" cxnId="{0EE02DD1-1CF3-45E6-B0B8-58E80B36987C}">
      <dgm:prSet/>
      <dgm:spPr/>
      <dgm:t>
        <a:bodyPr/>
        <a:lstStyle/>
        <a:p>
          <a:endParaRPr lang="en-US"/>
        </a:p>
      </dgm:t>
    </dgm:pt>
    <dgm:pt modelId="{51DA27BA-DFE5-4634-A6DB-3021AF736606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600" dirty="0"/>
            <a:t>Private</a:t>
          </a:r>
        </a:p>
      </dgm:t>
    </dgm:pt>
    <dgm:pt modelId="{5114AD45-4CB1-4E3E-A743-96F309C54659}" type="parTrans" cxnId="{B95943BA-4B36-490F-9331-60878E808F85}">
      <dgm:prSet/>
      <dgm:spPr>
        <a:solidFill>
          <a:srgbClr val="009644"/>
        </a:solidFill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D8534B4B-D7FD-421E-AF1F-FFAF3D1941D6}" type="sibTrans" cxnId="{B95943BA-4B36-490F-9331-60878E808F85}">
      <dgm:prSet/>
      <dgm:spPr/>
      <dgm:t>
        <a:bodyPr/>
        <a:lstStyle/>
        <a:p>
          <a:endParaRPr lang="en-US"/>
        </a:p>
      </dgm:t>
    </dgm:pt>
    <dgm:pt modelId="{10CA3EAD-7399-4B89-8F02-19DFEF9B983F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400" dirty="0"/>
            <a:t>Academic</a:t>
          </a:r>
        </a:p>
      </dgm:t>
    </dgm:pt>
    <dgm:pt modelId="{C00E88CD-EE8D-4E99-B658-BC9EED1BC037}" type="parTrans" cxnId="{933EF0A3-082F-4F81-8128-2111F55B6833}">
      <dgm:prSet/>
      <dgm:spPr>
        <a:solidFill>
          <a:schemeClr val="accent1">
            <a:lumMod val="5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9A81FFBB-DEF5-4520-B8D0-65A57D102ACE}" type="sibTrans" cxnId="{933EF0A3-082F-4F81-8128-2111F55B6833}">
      <dgm:prSet/>
      <dgm:spPr/>
      <dgm:t>
        <a:bodyPr/>
        <a:lstStyle/>
        <a:p>
          <a:endParaRPr lang="en-US"/>
        </a:p>
      </dgm:t>
    </dgm:pt>
    <dgm:pt modelId="{A7BF964D-8EEC-4982-A240-8A3B3070A40A}">
      <dgm:prSet phldrT="[Text]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n-US" dirty="0"/>
            <a:t>ALBA</a:t>
          </a:r>
        </a:p>
      </dgm:t>
    </dgm:pt>
    <dgm:pt modelId="{9B1C1456-2A40-47D0-A5B8-DE1895D232AA}" type="sibTrans" cxnId="{922D25DB-ADE6-4044-B97F-E7BC85CF0AF6}">
      <dgm:prSet/>
      <dgm:spPr/>
      <dgm:t>
        <a:bodyPr/>
        <a:lstStyle/>
        <a:p>
          <a:endParaRPr lang="en-US"/>
        </a:p>
      </dgm:t>
    </dgm:pt>
    <dgm:pt modelId="{A10B220C-F11B-4E9D-9266-1879F4E42400}" type="parTrans" cxnId="{922D25DB-ADE6-4044-B97F-E7BC85CF0AF6}">
      <dgm:prSet/>
      <dgm:spPr/>
      <dgm:t>
        <a:bodyPr/>
        <a:lstStyle/>
        <a:p>
          <a:endParaRPr lang="en-US"/>
        </a:p>
      </dgm:t>
    </dgm:pt>
    <dgm:pt modelId="{79396623-79AF-4E5B-9076-AC5AB9C8C6F5}" type="pres">
      <dgm:prSet presAssocID="{027912EE-9117-4915-AFC6-1D9D026E913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8AAA270-8A81-4B34-AABC-9B9B00CF33DE}" type="pres">
      <dgm:prSet presAssocID="{A7BF964D-8EEC-4982-A240-8A3B3070A40A}" presName="centerShape" presStyleLbl="node0" presStyleIdx="0" presStyleCnt="1" custScaleX="264964" custScaleY="161195" custLinFactNeighborX="-40477" custLinFactNeighborY="-39892"/>
      <dgm:spPr/>
    </dgm:pt>
    <dgm:pt modelId="{14D23F8C-DA5E-491D-8CBF-F6057842020B}" type="pres">
      <dgm:prSet presAssocID="{86686D29-4628-4E26-AF12-A7DA0B730810}" presName="parTrans" presStyleLbl="sibTrans2D1" presStyleIdx="0" presStyleCnt="3"/>
      <dgm:spPr/>
    </dgm:pt>
    <dgm:pt modelId="{0F2B1567-E147-4D51-B77C-246B2FD14627}" type="pres">
      <dgm:prSet presAssocID="{86686D29-4628-4E26-AF12-A7DA0B730810}" presName="connectorText" presStyleLbl="sibTrans2D1" presStyleIdx="0" presStyleCnt="3"/>
      <dgm:spPr/>
    </dgm:pt>
    <dgm:pt modelId="{CBF16267-5A86-47F6-A810-77ED61C7D232}" type="pres">
      <dgm:prSet presAssocID="{FA02101A-6D16-497D-A7E4-B115296D992B}" presName="node" presStyleLbl="node1" presStyleIdx="0" presStyleCnt="3" custScaleX="105985" custScaleY="104695" custRadScaleRad="30066" custRadScaleInc="-257009">
        <dgm:presLayoutVars>
          <dgm:bulletEnabled val="1"/>
        </dgm:presLayoutVars>
      </dgm:prSet>
      <dgm:spPr/>
    </dgm:pt>
    <dgm:pt modelId="{527E03C8-A4CB-4C59-B4DB-C0897C84840C}" type="pres">
      <dgm:prSet presAssocID="{5114AD45-4CB1-4E3E-A743-96F309C54659}" presName="parTrans" presStyleLbl="sibTrans2D1" presStyleIdx="1" presStyleCnt="3" custLinFactNeighborX="-24112" custLinFactNeighborY="-22494"/>
      <dgm:spPr/>
    </dgm:pt>
    <dgm:pt modelId="{A4E4F510-2214-49FE-9059-C65B35E61394}" type="pres">
      <dgm:prSet presAssocID="{5114AD45-4CB1-4E3E-A743-96F309C54659}" presName="connectorText" presStyleLbl="sibTrans2D1" presStyleIdx="1" presStyleCnt="3"/>
      <dgm:spPr/>
    </dgm:pt>
    <dgm:pt modelId="{B87D4ED1-94DA-460B-BA5C-EAC25170A322}" type="pres">
      <dgm:prSet presAssocID="{51DA27BA-DFE5-4634-A6DB-3021AF736606}" presName="node" presStyleLbl="node1" presStyleIdx="1" presStyleCnt="3" custScaleX="81821" custScaleY="81950" custRadScaleRad="78318" custRadScaleInc="-90001">
        <dgm:presLayoutVars>
          <dgm:bulletEnabled val="1"/>
        </dgm:presLayoutVars>
      </dgm:prSet>
      <dgm:spPr/>
    </dgm:pt>
    <dgm:pt modelId="{03DF558B-C20F-4F50-8C78-1F6DC7D793EF}" type="pres">
      <dgm:prSet presAssocID="{C00E88CD-EE8D-4E99-B658-BC9EED1BC037}" presName="parTrans" presStyleLbl="sibTrans2D1" presStyleIdx="2" presStyleCnt="3" custLinFactNeighborX="-48903" custLinFactNeighborY="-17878"/>
      <dgm:spPr/>
    </dgm:pt>
    <dgm:pt modelId="{9F546B9B-6BAD-4BD3-AF0E-5545172D0D1C}" type="pres">
      <dgm:prSet presAssocID="{C00E88CD-EE8D-4E99-B658-BC9EED1BC037}" presName="connectorText" presStyleLbl="sibTrans2D1" presStyleIdx="2" presStyleCnt="3"/>
      <dgm:spPr/>
    </dgm:pt>
    <dgm:pt modelId="{875E13C2-F8A3-4222-8A56-D89531F0051D}" type="pres">
      <dgm:prSet presAssocID="{10CA3EAD-7399-4B89-8F02-19DFEF9B983F}" presName="node" presStyleLbl="node1" presStyleIdx="2" presStyleCnt="3" custScaleX="162757" custScaleY="162906" custRadScaleRad="122746" custRadScaleInc="26483">
        <dgm:presLayoutVars>
          <dgm:bulletEnabled val="1"/>
        </dgm:presLayoutVars>
      </dgm:prSet>
      <dgm:spPr/>
    </dgm:pt>
  </dgm:ptLst>
  <dgm:cxnLst>
    <dgm:cxn modelId="{42A79D01-E4BC-4890-A82A-FF23D9A84859}" type="presOf" srcId="{C00E88CD-EE8D-4E99-B658-BC9EED1BC037}" destId="{9F546B9B-6BAD-4BD3-AF0E-5545172D0D1C}" srcOrd="1" destOrd="0" presId="urn:microsoft.com/office/officeart/2005/8/layout/radial5"/>
    <dgm:cxn modelId="{9E830F03-0419-4282-AFE1-60C0928DB484}" type="presOf" srcId="{86686D29-4628-4E26-AF12-A7DA0B730810}" destId="{0F2B1567-E147-4D51-B77C-246B2FD14627}" srcOrd="1" destOrd="0" presId="urn:microsoft.com/office/officeart/2005/8/layout/radial5"/>
    <dgm:cxn modelId="{C9D1D011-52F4-473B-8A5B-EF0CD458C9FB}" type="presOf" srcId="{5114AD45-4CB1-4E3E-A743-96F309C54659}" destId="{A4E4F510-2214-49FE-9059-C65B35E61394}" srcOrd="1" destOrd="0" presId="urn:microsoft.com/office/officeart/2005/8/layout/radial5"/>
    <dgm:cxn modelId="{CA1D3742-393F-48ED-9581-0FD9F66799C9}" type="presOf" srcId="{10CA3EAD-7399-4B89-8F02-19DFEF9B983F}" destId="{875E13C2-F8A3-4222-8A56-D89531F0051D}" srcOrd="0" destOrd="0" presId="urn:microsoft.com/office/officeart/2005/8/layout/radial5"/>
    <dgm:cxn modelId="{39353A55-11C1-464C-96AE-437788AADC40}" type="presOf" srcId="{5114AD45-4CB1-4E3E-A743-96F309C54659}" destId="{527E03C8-A4CB-4C59-B4DB-C0897C84840C}" srcOrd="0" destOrd="0" presId="urn:microsoft.com/office/officeart/2005/8/layout/radial5"/>
    <dgm:cxn modelId="{7B39A95C-02EE-434C-ABDE-B8D172DBB7E1}" type="presOf" srcId="{C00E88CD-EE8D-4E99-B658-BC9EED1BC037}" destId="{03DF558B-C20F-4F50-8C78-1F6DC7D793EF}" srcOrd="0" destOrd="0" presId="urn:microsoft.com/office/officeart/2005/8/layout/radial5"/>
    <dgm:cxn modelId="{9C3B9B75-EADE-4A77-A0DB-AC9FB0017A2A}" type="presOf" srcId="{86686D29-4628-4E26-AF12-A7DA0B730810}" destId="{14D23F8C-DA5E-491D-8CBF-F6057842020B}" srcOrd="0" destOrd="0" presId="urn:microsoft.com/office/officeart/2005/8/layout/radial5"/>
    <dgm:cxn modelId="{933EF0A3-082F-4F81-8128-2111F55B6833}" srcId="{A7BF964D-8EEC-4982-A240-8A3B3070A40A}" destId="{10CA3EAD-7399-4B89-8F02-19DFEF9B983F}" srcOrd="2" destOrd="0" parTransId="{C00E88CD-EE8D-4E99-B658-BC9EED1BC037}" sibTransId="{9A81FFBB-DEF5-4520-B8D0-65A57D102ACE}"/>
    <dgm:cxn modelId="{FF02B3AB-D9D5-45A5-9772-1D2391C5BDDE}" type="presOf" srcId="{FA02101A-6D16-497D-A7E4-B115296D992B}" destId="{CBF16267-5A86-47F6-A810-77ED61C7D232}" srcOrd="0" destOrd="0" presId="urn:microsoft.com/office/officeart/2005/8/layout/radial5"/>
    <dgm:cxn modelId="{AC8E60B1-84B8-41A3-A981-28C11D2604FA}" type="presOf" srcId="{51DA27BA-DFE5-4634-A6DB-3021AF736606}" destId="{B87D4ED1-94DA-460B-BA5C-EAC25170A322}" srcOrd="0" destOrd="0" presId="urn:microsoft.com/office/officeart/2005/8/layout/radial5"/>
    <dgm:cxn modelId="{B95943BA-4B36-490F-9331-60878E808F85}" srcId="{A7BF964D-8EEC-4982-A240-8A3B3070A40A}" destId="{51DA27BA-DFE5-4634-A6DB-3021AF736606}" srcOrd="1" destOrd="0" parTransId="{5114AD45-4CB1-4E3E-A743-96F309C54659}" sibTransId="{D8534B4B-D7FD-421E-AF1F-FFAF3D1941D6}"/>
    <dgm:cxn modelId="{51D929C4-29F0-4D2A-B0DB-BC33D2952610}" type="presOf" srcId="{A7BF964D-8EEC-4982-A240-8A3B3070A40A}" destId="{38AAA270-8A81-4B34-AABC-9B9B00CF33DE}" srcOrd="0" destOrd="0" presId="urn:microsoft.com/office/officeart/2005/8/layout/radial5"/>
    <dgm:cxn modelId="{0EE02DD1-1CF3-45E6-B0B8-58E80B36987C}" srcId="{A7BF964D-8EEC-4982-A240-8A3B3070A40A}" destId="{FA02101A-6D16-497D-A7E4-B115296D992B}" srcOrd="0" destOrd="0" parTransId="{86686D29-4628-4E26-AF12-A7DA0B730810}" sibTransId="{9EF1F241-136B-473E-8760-92F759E72074}"/>
    <dgm:cxn modelId="{F39430D7-96F1-44F6-8FBD-70426FC638AE}" type="presOf" srcId="{027912EE-9117-4915-AFC6-1D9D026E9131}" destId="{79396623-79AF-4E5B-9076-AC5AB9C8C6F5}" srcOrd="0" destOrd="0" presId="urn:microsoft.com/office/officeart/2005/8/layout/radial5"/>
    <dgm:cxn modelId="{922D25DB-ADE6-4044-B97F-E7BC85CF0AF6}" srcId="{027912EE-9117-4915-AFC6-1D9D026E9131}" destId="{A7BF964D-8EEC-4982-A240-8A3B3070A40A}" srcOrd="0" destOrd="0" parTransId="{A10B220C-F11B-4E9D-9266-1879F4E42400}" sibTransId="{9B1C1456-2A40-47D0-A5B8-DE1895D232AA}"/>
    <dgm:cxn modelId="{D28C597F-BBB8-432B-8421-8132E34803DB}" type="presParOf" srcId="{79396623-79AF-4E5B-9076-AC5AB9C8C6F5}" destId="{38AAA270-8A81-4B34-AABC-9B9B00CF33DE}" srcOrd="0" destOrd="0" presId="urn:microsoft.com/office/officeart/2005/8/layout/radial5"/>
    <dgm:cxn modelId="{35726AC6-2F12-4533-AD0F-36B0DD4F3980}" type="presParOf" srcId="{79396623-79AF-4E5B-9076-AC5AB9C8C6F5}" destId="{14D23F8C-DA5E-491D-8CBF-F6057842020B}" srcOrd="1" destOrd="0" presId="urn:microsoft.com/office/officeart/2005/8/layout/radial5"/>
    <dgm:cxn modelId="{A8C3F0B5-E789-4B37-A224-9F9658024EDC}" type="presParOf" srcId="{14D23F8C-DA5E-491D-8CBF-F6057842020B}" destId="{0F2B1567-E147-4D51-B77C-246B2FD14627}" srcOrd="0" destOrd="0" presId="urn:microsoft.com/office/officeart/2005/8/layout/radial5"/>
    <dgm:cxn modelId="{1D8C13F4-BCD3-4095-826B-912EE51FDEB5}" type="presParOf" srcId="{79396623-79AF-4E5B-9076-AC5AB9C8C6F5}" destId="{CBF16267-5A86-47F6-A810-77ED61C7D232}" srcOrd="2" destOrd="0" presId="urn:microsoft.com/office/officeart/2005/8/layout/radial5"/>
    <dgm:cxn modelId="{F588B2A1-603C-49C9-82A8-461763C205F6}" type="presParOf" srcId="{79396623-79AF-4E5B-9076-AC5AB9C8C6F5}" destId="{527E03C8-A4CB-4C59-B4DB-C0897C84840C}" srcOrd="3" destOrd="0" presId="urn:microsoft.com/office/officeart/2005/8/layout/radial5"/>
    <dgm:cxn modelId="{FE3AFFC5-4D12-424A-A34E-7B748F10BEBB}" type="presParOf" srcId="{527E03C8-A4CB-4C59-B4DB-C0897C84840C}" destId="{A4E4F510-2214-49FE-9059-C65B35E61394}" srcOrd="0" destOrd="0" presId="urn:microsoft.com/office/officeart/2005/8/layout/radial5"/>
    <dgm:cxn modelId="{0EA66002-B3B4-4CC5-8024-67CECA02D2B9}" type="presParOf" srcId="{79396623-79AF-4E5B-9076-AC5AB9C8C6F5}" destId="{B87D4ED1-94DA-460B-BA5C-EAC25170A322}" srcOrd="4" destOrd="0" presId="urn:microsoft.com/office/officeart/2005/8/layout/radial5"/>
    <dgm:cxn modelId="{098ADB19-EF5C-48AA-BD84-779D85A4E95F}" type="presParOf" srcId="{79396623-79AF-4E5B-9076-AC5AB9C8C6F5}" destId="{03DF558B-C20F-4F50-8C78-1F6DC7D793EF}" srcOrd="5" destOrd="0" presId="urn:microsoft.com/office/officeart/2005/8/layout/radial5"/>
    <dgm:cxn modelId="{8159C1DF-7530-48EE-9492-126C25C2241A}" type="presParOf" srcId="{03DF558B-C20F-4F50-8C78-1F6DC7D793EF}" destId="{9F546B9B-6BAD-4BD3-AF0E-5545172D0D1C}" srcOrd="0" destOrd="0" presId="urn:microsoft.com/office/officeart/2005/8/layout/radial5"/>
    <dgm:cxn modelId="{61C0636D-3A11-43A1-A358-7BE3EAD53C3A}" type="presParOf" srcId="{79396623-79AF-4E5B-9076-AC5AB9C8C6F5}" destId="{875E13C2-F8A3-4222-8A56-D89531F0051D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AA270-8A81-4B34-AABC-9B9B00CF33DE}">
      <dsp:nvSpPr>
        <dsp:cNvPr id="0" name=""/>
        <dsp:cNvSpPr/>
      </dsp:nvSpPr>
      <dsp:spPr>
        <a:xfrm>
          <a:off x="832825" y="188200"/>
          <a:ext cx="2359850" cy="1435651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/>
            <a:t>ALBA</a:t>
          </a:r>
        </a:p>
      </dsp:txBody>
      <dsp:txXfrm>
        <a:off x="1178417" y="398446"/>
        <a:ext cx="1668666" cy="1015159"/>
      </dsp:txXfrm>
    </dsp:sp>
    <dsp:sp modelId="{14D23F8C-DA5E-491D-8CBF-F6057842020B}">
      <dsp:nvSpPr>
        <dsp:cNvPr id="0" name=""/>
        <dsp:cNvSpPr/>
      </dsp:nvSpPr>
      <dsp:spPr>
        <a:xfrm rot="3454644">
          <a:off x="2432921" y="1767120"/>
          <a:ext cx="547388" cy="4626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5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465108" y="1801068"/>
        <a:ext cx="408603" cy="277571"/>
      </dsp:txXfrm>
    </dsp:sp>
    <dsp:sp modelId="{CBF16267-5A86-47F6-A810-77ED61C7D232}">
      <dsp:nvSpPr>
        <dsp:cNvPr id="0" name=""/>
        <dsp:cNvSpPr/>
      </dsp:nvSpPr>
      <dsp:spPr>
        <a:xfrm>
          <a:off x="2715392" y="2358285"/>
          <a:ext cx="1179918" cy="1165556"/>
        </a:xfrm>
        <a:prstGeom prst="ellips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Joint academic and industrial</a:t>
          </a:r>
        </a:p>
      </dsp:txBody>
      <dsp:txXfrm>
        <a:off x="2888187" y="2528977"/>
        <a:ext cx="834328" cy="824172"/>
      </dsp:txXfrm>
    </dsp:sp>
    <dsp:sp modelId="{527E03C8-A4CB-4C59-B4DB-C0897C84840C}">
      <dsp:nvSpPr>
        <dsp:cNvPr id="0" name=""/>
        <dsp:cNvSpPr/>
      </dsp:nvSpPr>
      <dsp:spPr>
        <a:xfrm rot="1046824">
          <a:off x="3165200" y="1116798"/>
          <a:ext cx="789733" cy="462617"/>
        </a:xfrm>
        <a:prstGeom prst="rightArrow">
          <a:avLst>
            <a:gd name="adj1" fmla="val 60000"/>
            <a:gd name="adj2" fmla="val 50000"/>
          </a:avLst>
        </a:prstGeom>
        <a:solidFill>
          <a:srgbClr val="009644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168392" y="1188515"/>
        <a:ext cx="650948" cy="277571"/>
      </dsp:txXfrm>
    </dsp:sp>
    <dsp:sp modelId="{B87D4ED1-94DA-460B-BA5C-EAC25170A322}">
      <dsp:nvSpPr>
        <dsp:cNvPr id="0" name=""/>
        <dsp:cNvSpPr/>
      </dsp:nvSpPr>
      <dsp:spPr>
        <a:xfrm>
          <a:off x="4461674" y="1362653"/>
          <a:ext cx="910903" cy="912339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Private</a:t>
          </a:r>
        </a:p>
      </dsp:txBody>
      <dsp:txXfrm>
        <a:off x="4595073" y="1496262"/>
        <a:ext cx="644105" cy="645121"/>
      </dsp:txXfrm>
    </dsp:sp>
    <dsp:sp modelId="{03DF558B-C20F-4F50-8C78-1F6DC7D793EF}">
      <dsp:nvSpPr>
        <dsp:cNvPr id="0" name=""/>
        <dsp:cNvSpPr/>
      </dsp:nvSpPr>
      <dsp:spPr>
        <a:xfrm rot="6548764">
          <a:off x="1385228" y="1551631"/>
          <a:ext cx="297624" cy="4626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5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1444514" y="1601980"/>
        <a:ext cx="208337" cy="277571"/>
      </dsp:txXfrm>
    </dsp:sp>
    <dsp:sp modelId="{875E13C2-F8A3-4222-8A56-D89531F0051D}">
      <dsp:nvSpPr>
        <dsp:cNvPr id="0" name=""/>
        <dsp:cNvSpPr/>
      </dsp:nvSpPr>
      <dsp:spPr>
        <a:xfrm>
          <a:off x="381377" y="2088606"/>
          <a:ext cx="1811954" cy="1813613"/>
        </a:xfrm>
        <a:prstGeom prst="ellips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Academic</a:t>
          </a:r>
        </a:p>
      </dsp:txBody>
      <dsp:txXfrm>
        <a:off x="646732" y="2354203"/>
        <a:ext cx="1281244" cy="1282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9712EF-2ED6-134D-BB35-C90DFA44E6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93AF31-E94F-8F47-BE18-93AFAFB73C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DD7A2-CFBC-FB4A-9F92-9CA6D3B51704}" type="datetimeFigureOut">
              <a:rPr lang="es-ES" smtClean="0"/>
              <a:t>29/6/21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EE9C8-3FDF-5B46-8885-DA545C6F6B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F1A546-6019-DD41-8547-B57843C08E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061F1-EB2F-9F49-9AB3-8FF73D026AF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8251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95C8A-C15C-4AA6-95E1-00EBA5A9A15A}" type="datetimeFigureOut">
              <a:rPr lang="es-ES" smtClean="0"/>
              <a:t>29/6/21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813DD-DAAB-4354-8C0C-BEFED41B76F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420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0311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would be great if you can conclude this with a slide which graphically explains what is your branding and how the different tools contribute to this.</a:t>
            </a:r>
          </a:p>
          <a:p>
            <a:endParaRPr lang="en-US" baseline="0" dirty="0"/>
          </a:p>
          <a:p>
            <a:r>
              <a:rPr lang="en-US" baseline="0" dirty="0"/>
              <a:t>This is a very difficult slide but I think you really know what you want to say if you can make this one.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411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would be great if you can conclude this with a slide which graphically explains what is your branding and how the different tools contribute to this.</a:t>
            </a:r>
          </a:p>
          <a:p>
            <a:endParaRPr lang="en-US" baseline="0" dirty="0"/>
          </a:p>
          <a:p>
            <a:r>
              <a:rPr lang="en-US" baseline="0" dirty="0"/>
              <a:t>This is a very difficult slide but I think you really know what you want to say if you can make this one.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4586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3116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1257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67960-2B6F-FA45-9D5E-656049AB65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45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would be great if you can create. I suggest that you make a first go and we can iterate next week together.</a:t>
            </a:r>
          </a:p>
          <a:p>
            <a:endParaRPr lang="en-US" dirty="0"/>
          </a:p>
          <a:p>
            <a:r>
              <a:rPr lang="en-US" dirty="0"/>
              <a:t>Perhaps this will be the last slide which you should make.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7618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Smaller pic, answer</a:t>
            </a:r>
            <a:r>
              <a:rPr lang="en-US" baseline="0" dirty="0"/>
              <a:t> to the </a:t>
            </a:r>
            <a:r>
              <a:rPr lang="en-US" dirty="0"/>
              <a:t>mission statement</a:t>
            </a:r>
          </a:p>
          <a:p>
            <a:r>
              <a:rPr lang="en-US" dirty="0"/>
              <a:t>Put</a:t>
            </a:r>
            <a:r>
              <a:rPr lang="en-US" baseline="0" dirty="0"/>
              <a:t> computational biology in the gap, al </a:t>
            </a:r>
            <a:r>
              <a:rPr lang="en-US" baseline="0" dirty="0" err="1"/>
              <a:t>bionanoprobe</a:t>
            </a:r>
            <a:r>
              <a:rPr lang="en-US" baseline="0" dirty="0"/>
              <a:t>. Prepare the ground for the vision, so put future tools</a:t>
            </a:r>
          </a:p>
          <a:p>
            <a:r>
              <a:rPr lang="en-US" baseline="0" dirty="0"/>
              <a:t>Genotype (molecular) to </a:t>
            </a:r>
            <a:r>
              <a:rPr lang="en-US" baseline="0" dirty="0" err="1"/>
              <a:t>Fenotype</a:t>
            </a:r>
            <a:r>
              <a:rPr lang="en-US" baseline="0" dirty="0"/>
              <a:t> (cellular)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1044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would be great if you can create. I suggest that you make a first go and we can iterate next week together.</a:t>
            </a:r>
          </a:p>
          <a:p>
            <a:endParaRPr lang="en-US" dirty="0"/>
          </a:p>
          <a:p>
            <a:r>
              <a:rPr lang="en-US" dirty="0"/>
              <a:t>Perhaps this will be the last slide which you should make.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7079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would be great if you can conclude this with a slide which graphically explains what is your branding and how the different tools contribute to this.</a:t>
            </a:r>
          </a:p>
          <a:p>
            <a:endParaRPr lang="en-US" baseline="0" dirty="0"/>
          </a:p>
          <a:p>
            <a:r>
              <a:rPr lang="en-US" baseline="0" dirty="0"/>
              <a:t>This is a very difficult slide but I think you really know what you want to say if you can make this one.</a:t>
            </a:r>
          </a:p>
          <a:p>
            <a:endParaRPr lang="en-US" dirty="0"/>
          </a:p>
          <a:p>
            <a:r>
              <a:rPr lang="en-US" b="1" dirty="0"/>
              <a:t>FF I have made something for battery example based on </a:t>
            </a:r>
            <a:r>
              <a:rPr lang="en-US" b="1" dirty="0" err="1"/>
              <a:t>multitechniques</a:t>
            </a:r>
            <a:r>
              <a:rPr lang="en-US" b="1" baseline="0" dirty="0"/>
              <a:t> . I do not feel competent producing the same for catalysis. I would hence supply  Highlight of catalysis and gas sequestration  examples </a:t>
            </a:r>
            <a:br>
              <a:rPr lang="en-US" b="1" baseline="0" dirty="0"/>
            </a:br>
            <a:r>
              <a:rPr lang="en-US" b="1" baseline="0" dirty="0"/>
              <a:t>This slide is pretty dense and long time will be spent on it</a:t>
            </a:r>
          </a:p>
          <a:p>
            <a:endParaRPr lang="en-US" b="1" baseline="0" dirty="0"/>
          </a:p>
          <a:p>
            <a:endParaRPr lang="en-US" b="1" baseline="0" dirty="0"/>
          </a:p>
          <a:p>
            <a:r>
              <a:rPr lang="en-US" b="1" baseline="0" dirty="0"/>
              <a:t>https://www.albasynchrotron.es/en/media/news/new-synthesis-procedure-to-optimize-the-catalytic-performance-of-platinum-based-materials</a:t>
            </a:r>
          </a:p>
          <a:p>
            <a:r>
              <a:rPr lang="en-US" b="1" baseline="0" dirty="0"/>
              <a:t>https://www.albasynchrotron.es/en/media/news/researchers-design-a-nanotechnology-based-system-that-can-transport-methane-at-lower-pressure-and-cost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518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would be great if you can create. I suggest that you make a first go and we can iterate next week together.</a:t>
            </a:r>
          </a:p>
          <a:p>
            <a:endParaRPr lang="en-US"/>
          </a:p>
          <a:p>
            <a:r>
              <a:rPr lang="en-US"/>
              <a:t>Perhaps this will be the last slide which you should make.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0500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965341" y="2153978"/>
            <a:ext cx="5535386" cy="1244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3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2973506" y="1726425"/>
            <a:ext cx="5535386" cy="353002"/>
          </a:xfrm>
        </p:spPr>
        <p:txBody>
          <a:bodyPr/>
          <a:lstStyle>
            <a:lvl1pPr marL="0" indent="0">
              <a:buNone/>
              <a:defRPr sz="28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2973506" y="3473241"/>
            <a:ext cx="5535386" cy="353002"/>
          </a:xfrm>
        </p:spPr>
        <p:txBody>
          <a:bodyPr/>
          <a:lstStyle>
            <a:lvl1pPr marL="0" indent="0">
              <a:buNone/>
              <a:defRPr sz="20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  <p:pic>
        <p:nvPicPr>
          <p:cNvPr id="6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" y="-314325"/>
            <a:ext cx="9140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50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834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30061" y="88788"/>
            <a:ext cx="1092994" cy="100012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273845"/>
            <a:ext cx="2126796" cy="435887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5"/>
            <a:ext cx="5800725" cy="4358879"/>
          </a:xfrm>
        </p:spPr>
        <p:txBody>
          <a:bodyPr vert="eaVert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7026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217060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302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8_Blank">
    <p:bg>
      <p:bgPr>
        <a:solidFill>
          <a:srgbClr val="13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8372" r="-98"/>
          <a:stretch/>
        </p:blipFill>
        <p:spPr>
          <a:xfrm>
            <a:off x="40913" y="-412376"/>
            <a:ext cx="9103086" cy="5490882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3" y="28574"/>
            <a:ext cx="563166" cy="3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72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217060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583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95122"/>
            <a:ext cx="4495800" cy="1892777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857251"/>
            <a:ext cx="4495800" cy="877163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181600" y="861879"/>
            <a:ext cx="3581400" cy="35386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1846" y="4901126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825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525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ite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93813" cy="53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670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5963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680186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100263"/>
            <a:ext cx="7886700" cy="31480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1654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06275"/>
            <a:ext cx="3886200" cy="4042000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06275"/>
            <a:ext cx="3886200" cy="40420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1794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4" y="273846"/>
            <a:ext cx="7085409" cy="994172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88A0B8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33313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ctr">
            <a:normAutofit/>
          </a:bodyPr>
          <a:lstStyle>
            <a:lvl1pPr marL="0" indent="0">
              <a:buNone/>
              <a:defRPr lang="es-ES" sz="1600" b="0" kern="1200" dirty="0" smtClean="0">
                <a:solidFill>
                  <a:srgbClr val="88A0B8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33313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5236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142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0526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40570"/>
            <a:ext cx="2949178" cy="802481"/>
          </a:xfr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452675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354030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906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40570"/>
            <a:ext cx="2949178" cy="802481"/>
          </a:xfr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4402929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344346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8711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" y="0"/>
            <a:ext cx="9142208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75657"/>
            <a:ext cx="7886700" cy="3967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085078" y="4869656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026923-C7E2-45C3-B29C-32230263B074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5078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9A3C1E9-1E17-4B2D-975E-2F80F7CB45F8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825" y="4878499"/>
            <a:ext cx="2057400" cy="174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825" y="4644286"/>
            <a:ext cx="3086100" cy="225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411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lang="en-US" sz="1800" b="0" kern="1200" dirty="0">
          <a:solidFill>
            <a:srgbClr val="323E4F"/>
          </a:solidFill>
          <a:latin typeface="Arial Black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tif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tiff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6B34BF-5C19-42D4-BF39-1913EBE79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93" r="823" b="983"/>
          <a:stretch/>
        </p:blipFill>
        <p:spPr>
          <a:xfrm>
            <a:off x="5851" y="-39290"/>
            <a:ext cx="9260903" cy="5164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0589" y="207759"/>
            <a:ext cx="4605867" cy="738461"/>
          </a:xfrm>
        </p:spPr>
        <p:txBody>
          <a:bodyPr>
            <a:normAutofit fontScale="90000"/>
          </a:bodyPr>
          <a:lstStyle/>
          <a:p>
            <a:r>
              <a:rPr lang="en-US" sz="3000" b="1" i="1" dirty="0">
                <a:solidFill>
                  <a:srgbClr val="00EEB0"/>
                </a:solidFill>
                <a:latin typeface="+mn-lt"/>
              </a:rPr>
              <a:t>ALBA II – Strategy and Mission </a:t>
            </a:r>
            <a:br>
              <a:rPr lang="en-US" sz="3000" b="1" i="1" dirty="0">
                <a:solidFill>
                  <a:srgbClr val="00EEB0"/>
                </a:solidFill>
                <a:latin typeface="+mn-lt"/>
              </a:rPr>
            </a:br>
            <a:r>
              <a:rPr lang="en-US" sz="2200" b="1" i="1" dirty="0">
                <a:solidFill>
                  <a:srgbClr val="00EEB0"/>
                </a:solidFill>
                <a:latin typeface="+mn-lt"/>
              </a:rPr>
              <a:t>for Academic and Industrial Community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8E0CF-18C3-47A6-A6E3-ED70C9482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45D0-0BB5-4A5E-8467-04161C469359}" type="slidenum">
              <a:rPr lang="en-US" smtClean="0"/>
              <a:t>1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630451" y="1363497"/>
            <a:ext cx="2320170" cy="73846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500" b="1" i="1" dirty="0">
                <a:solidFill>
                  <a:schemeClr val="accent1">
                    <a:lumMod val="50000"/>
                  </a:schemeClr>
                </a:solidFill>
              </a:rPr>
              <a:t>Klaus </a:t>
            </a:r>
            <a:r>
              <a:rPr lang="en-US" sz="1500" b="1" i="1" dirty="0" err="1">
                <a:solidFill>
                  <a:schemeClr val="accent1">
                    <a:lumMod val="50000"/>
                  </a:schemeClr>
                </a:solidFill>
              </a:rPr>
              <a:t>Attenkofer</a:t>
            </a:r>
            <a:endParaRPr lang="en-US" sz="15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en-US" sz="1500" i="1" dirty="0">
                <a:solidFill>
                  <a:schemeClr val="accent1">
                    <a:lumMod val="50000"/>
                  </a:schemeClr>
                </a:solidFill>
              </a:rPr>
              <a:t>30-06-2021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B5B4E3-B24F-4A33-AEEB-F3F8B17DADC6}"/>
              </a:ext>
            </a:extLst>
          </p:cNvPr>
          <p:cNvSpPr txBox="1"/>
          <p:nvPr/>
        </p:nvSpPr>
        <p:spPr>
          <a:xfrm>
            <a:off x="8394399" y="4947293"/>
            <a:ext cx="872355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i="1" dirty="0" err="1">
                <a:solidFill>
                  <a:schemeClr val="bg1">
                    <a:lumMod val="65000"/>
                  </a:schemeClr>
                </a:solidFill>
              </a:rPr>
              <a:t>Foto</a:t>
            </a:r>
            <a:r>
              <a:rPr lang="en-US" sz="825" i="1" dirty="0">
                <a:solidFill>
                  <a:schemeClr val="bg1">
                    <a:lumMod val="65000"/>
                  </a:schemeClr>
                </a:solidFill>
              </a:rPr>
              <a:t> Sergio Ruiz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5D3AA9-97C6-4B9D-97EB-C7C24CA10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6" y="4582240"/>
            <a:ext cx="761832" cy="543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BA2230-D88E-4DDC-939F-653DF3414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6" y="32611"/>
            <a:ext cx="699546" cy="359041"/>
          </a:xfrm>
          <a:prstGeom prst="rect">
            <a:avLst/>
          </a:prstGeom>
        </p:spPr>
      </p:pic>
      <p:pic>
        <p:nvPicPr>
          <p:cNvPr id="12" name="Picture 2" descr="ICTS Logo">
            <a:extLst>
              <a:ext uri="{FF2B5EF4-FFF2-40B4-BE49-F238E27FC236}">
                <a16:creationId xmlns:a16="http://schemas.microsoft.com/office/drawing/2014/main" id="{91274D65-4CF5-4098-B58D-62CF40EF9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861" y="3418210"/>
            <a:ext cx="416139" cy="50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2D010A-7E6F-466C-81ED-B6880BFA7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5835" y="4489914"/>
            <a:ext cx="1577126" cy="4388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DD0F4F-695D-4ADC-B5EA-9170A5D61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6456" y="3944867"/>
            <a:ext cx="1406506" cy="504124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0DA666DD-6042-594E-A467-AEAEC30B35FF}"/>
              </a:ext>
            </a:extLst>
          </p:cNvPr>
          <p:cNvSpPr txBox="1">
            <a:spLocks/>
          </p:cNvSpPr>
          <p:nvPr/>
        </p:nvSpPr>
        <p:spPr>
          <a:xfrm>
            <a:off x="5405377" y="2197809"/>
            <a:ext cx="3425199" cy="13812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500" b="1" i="1" dirty="0">
                <a:solidFill>
                  <a:schemeClr val="accent1">
                    <a:lumMod val="50000"/>
                  </a:schemeClr>
                </a:solidFill>
              </a:rPr>
              <a:t>With major contributions of: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500" i="1" dirty="0">
                <a:solidFill>
                  <a:schemeClr val="accent1">
                    <a:lumMod val="50000"/>
                  </a:schemeClr>
                </a:solidFill>
              </a:rPr>
              <a:t>Judith </a:t>
            </a:r>
            <a:r>
              <a:rPr lang="en-US" sz="1500" i="1" dirty="0" err="1">
                <a:solidFill>
                  <a:schemeClr val="accent1">
                    <a:lumMod val="50000"/>
                  </a:schemeClr>
                </a:solidFill>
              </a:rPr>
              <a:t>Juanhuix</a:t>
            </a:r>
            <a:r>
              <a:rPr lang="en-US" sz="1500" i="1" dirty="0">
                <a:solidFill>
                  <a:schemeClr val="accent1">
                    <a:lumMod val="50000"/>
                  </a:schemeClr>
                </a:solidFill>
              </a:rPr>
              <a:t> I </a:t>
            </a:r>
            <a:r>
              <a:rPr lang="en-US" sz="1500" i="1" dirty="0" err="1">
                <a:solidFill>
                  <a:schemeClr val="accent1">
                    <a:lumMod val="50000"/>
                  </a:schemeClr>
                </a:solidFill>
              </a:rPr>
              <a:t>Gibert</a:t>
            </a:r>
            <a:r>
              <a:rPr lang="en-US" sz="1500" i="1" dirty="0">
                <a:solidFill>
                  <a:schemeClr val="accent1">
                    <a:lumMod val="50000"/>
                  </a:schemeClr>
                </a:solidFill>
              </a:rPr>
              <a:t> &amp; entire section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500" i="1" dirty="0">
                <a:solidFill>
                  <a:schemeClr val="accent1">
                    <a:lumMod val="50000"/>
                  </a:schemeClr>
                </a:solidFill>
              </a:rPr>
              <a:t>Francois </a:t>
            </a:r>
            <a:r>
              <a:rPr lang="en-US" sz="1500" i="1" dirty="0" err="1">
                <a:solidFill>
                  <a:schemeClr val="accent1">
                    <a:lumMod val="50000"/>
                  </a:schemeClr>
                </a:solidFill>
              </a:rPr>
              <a:t>Fauth</a:t>
            </a:r>
            <a:r>
              <a:rPr lang="en-US" sz="1500" i="1" dirty="0">
                <a:solidFill>
                  <a:schemeClr val="accent1">
                    <a:lumMod val="50000"/>
                  </a:schemeClr>
                </a:solidFill>
              </a:rPr>
              <a:t> &amp; entire section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500" i="1" dirty="0">
                <a:solidFill>
                  <a:schemeClr val="accent1">
                    <a:lumMod val="50000"/>
                  </a:schemeClr>
                </a:solidFill>
              </a:rPr>
              <a:t>Manuel </a:t>
            </a:r>
            <a:r>
              <a:rPr lang="en-US" sz="1500" i="1" dirty="0" err="1">
                <a:solidFill>
                  <a:schemeClr val="accent1">
                    <a:lumMod val="50000"/>
                  </a:schemeClr>
                </a:solidFill>
              </a:rPr>
              <a:t>Valvidares</a:t>
            </a:r>
            <a:r>
              <a:rPr lang="en-US" sz="1500" i="1" dirty="0">
                <a:solidFill>
                  <a:schemeClr val="accent1">
                    <a:lumMod val="50000"/>
                  </a:schemeClr>
                </a:solidFill>
              </a:rPr>
              <a:t> &amp; entire section </a:t>
            </a:r>
          </a:p>
        </p:txBody>
      </p:sp>
    </p:spTree>
    <p:extLst>
      <p:ext uri="{BB962C8B-B14F-4D97-AF65-F5344CB8AC3E}">
        <p14:creationId xmlns:p14="http://schemas.microsoft.com/office/powerpoint/2010/main" val="1831953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02392"/>
            <a:ext cx="7070271" cy="994172"/>
          </a:xfrm>
        </p:spPr>
        <p:txBody>
          <a:bodyPr/>
          <a:lstStyle/>
          <a:p>
            <a:r>
              <a:rPr lang="en-US" dirty="0"/>
              <a:t>The Context: ALBA II at a Glance 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51C96-19B1-40F4-9850-7FBA07D31737}" type="datetime1">
              <a:rPr lang="es-ES" smtClean="0"/>
              <a:t>29/6/21</a:t>
            </a:fld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10</a:t>
            </a:fld>
            <a:endParaRPr lang="es-E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9259D5-DDD1-2D4C-8F07-5222E0839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32" y="862150"/>
            <a:ext cx="6599656" cy="38404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30F61C-217B-C44F-9FAA-964BB8AA6D02}"/>
              </a:ext>
            </a:extLst>
          </p:cNvPr>
          <p:cNvSpPr txBox="1"/>
          <p:nvPr/>
        </p:nvSpPr>
        <p:spPr>
          <a:xfrm>
            <a:off x="7460588" y="2138858"/>
            <a:ext cx="1322984" cy="99417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ES" sz="2000" dirty="0">
                <a:latin typeface="Arial" panose="020B0604020202020204" pitchFamily="34" charset="0"/>
                <a:cs typeface="Arial" panose="020B0604020202020204" pitchFamily="34" charset="0"/>
              </a:rPr>
              <a:t>13 ID BLs</a:t>
            </a:r>
          </a:p>
          <a:p>
            <a:r>
              <a:rPr lang="en-ES" sz="2000" dirty="0">
                <a:latin typeface="Arial" panose="020B0604020202020204" pitchFamily="34" charset="0"/>
                <a:cs typeface="Arial" panose="020B0604020202020204" pitchFamily="34" charset="0"/>
              </a:rPr>
              <a:t>8 BM BLs</a:t>
            </a:r>
          </a:p>
          <a:p>
            <a:r>
              <a:rPr lang="en-ES" sz="2000" dirty="0">
                <a:latin typeface="Arial" panose="020B0604020202020204" pitchFamily="34" charset="0"/>
                <a:cs typeface="Arial" panose="020B0604020202020204" pitchFamily="34" charset="0"/>
              </a:rPr>
              <a:t>1 IR BL</a:t>
            </a:r>
          </a:p>
          <a:p>
            <a:endParaRPr lang="en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BC3CE-9E3A-6D41-8F48-D3F333BD5DA9}"/>
              </a:ext>
            </a:extLst>
          </p:cNvPr>
          <p:cNvSpPr txBox="1"/>
          <p:nvPr/>
        </p:nvSpPr>
        <p:spPr>
          <a:xfrm>
            <a:off x="6743635" y="3225252"/>
            <a:ext cx="2342606" cy="99417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ES" sz="1400" dirty="0">
                <a:latin typeface="Arial" panose="020B0604020202020204" pitchFamily="34" charset="0"/>
                <a:cs typeface="Arial" panose="020B0604020202020204" pitchFamily="34" charset="0"/>
              </a:rPr>
              <a:t>2 Straights for RF</a:t>
            </a:r>
          </a:p>
          <a:p>
            <a:r>
              <a:rPr lang="en-ES" sz="1400" dirty="0">
                <a:latin typeface="Arial" panose="020B0604020202020204" pitchFamily="34" charset="0"/>
                <a:cs typeface="Arial" panose="020B0604020202020204" pitchFamily="34" charset="0"/>
              </a:rPr>
              <a:t>1 Straight for injection</a:t>
            </a:r>
          </a:p>
          <a:p>
            <a:endParaRPr lang="en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7F27AA-86D7-584F-9FEE-498FBF1941C1}"/>
              </a:ext>
            </a:extLst>
          </p:cNvPr>
          <p:cNvSpPr txBox="1"/>
          <p:nvPr/>
        </p:nvSpPr>
        <p:spPr>
          <a:xfrm>
            <a:off x="7258096" y="1188786"/>
            <a:ext cx="1828145" cy="99417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ES" sz="2000" dirty="0">
                <a:latin typeface="Arial" panose="020B0604020202020204" pitchFamily="34" charset="0"/>
                <a:cs typeface="Arial" panose="020B0604020202020204" pitchFamily="34" charset="0"/>
              </a:rPr>
              <a:t>Beamlines at ALBA II:</a:t>
            </a:r>
          </a:p>
          <a:p>
            <a:endParaRPr lang="en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53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407400" y="4869656"/>
            <a:ext cx="735078" cy="273844"/>
          </a:xfrm>
        </p:spPr>
        <p:txBody>
          <a:bodyPr/>
          <a:lstStyle/>
          <a:p>
            <a:fld id="{59A3C1E9-1E17-4B2D-975E-2F80F7CB45F8}" type="slidenum">
              <a:rPr lang="es-ES" smtClean="0"/>
              <a:t>11</a:t>
            </a:fld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1603425" y="1845916"/>
            <a:ext cx="7629526" cy="146822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Contribute to the improvement of well-being and progress of society as a whole through provision of scientific instruments dedicated to solving societal challenges such as health, environment, energy and communication.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 as a 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catalyst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 regional and national collaborations addressing overarching societal challenges. </a:t>
            </a:r>
          </a:p>
          <a:p>
            <a:endParaRPr lang="en-US" sz="1500" dirty="0"/>
          </a:p>
        </p:txBody>
      </p:sp>
      <p:sp>
        <p:nvSpPr>
          <p:cNvPr id="10" name="TextBox 9"/>
          <p:cNvSpPr txBox="1"/>
          <p:nvPr/>
        </p:nvSpPr>
        <p:spPr>
          <a:xfrm>
            <a:off x="304503" y="1921939"/>
            <a:ext cx="1211440" cy="1334752"/>
          </a:xfrm>
          <a:prstGeom prst="rect">
            <a:avLst/>
          </a:prstGeom>
          <a:solidFill>
            <a:schemeClr val="tx2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bel" panose="02000506030000020004" pitchFamily="2" charset="0"/>
                <a:cs typeface="Arial" panose="020B0604020202020204" pitchFamily="34" charset="0"/>
              </a:rPr>
              <a:t>2021-2024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bel" panose="02000506030000020004" pitchFamily="2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bel" panose="02000506030000020004" pitchFamily="2" charset="0"/>
                <a:cs typeface="Arial" panose="020B0604020202020204" pitchFamily="34" charset="0"/>
              </a:rPr>
              <a:t>ALBA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bel" panose="02000506030000020004" pitchFamily="2" charset="0"/>
                <a:cs typeface="Arial" panose="020B0604020202020204" pitchFamily="34" charset="0"/>
              </a:rPr>
              <a:t>mission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7B93AABC-2199-42F5-85E5-FC8175E02B3F}"/>
              </a:ext>
            </a:extLst>
          </p:cNvPr>
          <p:cNvSpPr txBox="1">
            <a:spLocks/>
          </p:cNvSpPr>
          <p:nvPr/>
        </p:nvSpPr>
        <p:spPr>
          <a:xfrm>
            <a:off x="790572" y="133012"/>
            <a:ext cx="6908352" cy="5527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r>
              <a:rPr lang="es-ES" dirty="0" err="1"/>
              <a:t>Mission</a:t>
            </a:r>
            <a:r>
              <a:rPr lang="es-ES" dirty="0"/>
              <a:t> of ALBA</a:t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04978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4550" y="1173"/>
            <a:ext cx="4914900" cy="715580"/>
          </a:xfrm>
        </p:spPr>
        <p:txBody>
          <a:bodyPr/>
          <a:lstStyle/>
          <a:p>
            <a:pPr algn="ctr"/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ALBA is Going a Step Further for the Three Focus Areas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5341"/>
            <a:ext cx="91440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65E8BB-413E-BB49-A060-505546955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12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99893-6142-B84A-BEF8-66ED5EB44937}"/>
              </a:ext>
            </a:extLst>
          </p:cNvPr>
          <p:cNvSpPr txBox="1"/>
          <p:nvPr/>
        </p:nvSpPr>
        <p:spPr>
          <a:xfrm>
            <a:off x="934571" y="716753"/>
            <a:ext cx="1761564" cy="43928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en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8C7E1-A8A0-B44C-B265-5F78584D240F}"/>
              </a:ext>
            </a:extLst>
          </p:cNvPr>
          <p:cNvSpPr txBox="1"/>
          <p:nvPr/>
        </p:nvSpPr>
        <p:spPr>
          <a:xfrm>
            <a:off x="584945" y="1334131"/>
            <a:ext cx="1311088" cy="792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ES" sz="2800" dirty="0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E419E2-A086-E646-AA35-4A7E8A609F68}"/>
              </a:ext>
            </a:extLst>
          </p:cNvPr>
          <p:cNvSpPr txBox="1"/>
          <p:nvPr/>
        </p:nvSpPr>
        <p:spPr>
          <a:xfrm>
            <a:off x="2218757" y="1334131"/>
            <a:ext cx="1566581" cy="79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ES" sz="2800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16E41E-92EF-0144-A9E3-E7F7D2D85E88}"/>
              </a:ext>
            </a:extLst>
          </p:cNvPr>
          <p:cNvSpPr txBox="1"/>
          <p:nvPr/>
        </p:nvSpPr>
        <p:spPr>
          <a:xfrm>
            <a:off x="4087901" y="1334131"/>
            <a:ext cx="4034119" cy="79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ES" sz="2800" dirty="0">
                <a:latin typeface="Arial" panose="020B0604020202020204" pitchFamily="34" charset="0"/>
                <a:cs typeface="Arial" panose="020B0604020202020204" pitchFamily="34" charset="0"/>
              </a:rPr>
              <a:t>ustainable Information Technology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86B044-8F1F-FC4E-87EB-20420F7996FF}"/>
              </a:ext>
            </a:extLst>
          </p:cNvPr>
          <p:cNvSpPr txBox="1"/>
          <p:nvPr/>
        </p:nvSpPr>
        <p:spPr>
          <a:xfrm>
            <a:off x="758077" y="734598"/>
            <a:ext cx="8041341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ES" sz="2000" dirty="0">
                <a:latin typeface="Arial" panose="020B0604020202020204" pitchFamily="34" charset="0"/>
                <a:cs typeface="Arial" panose="020B0604020202020204" pitchFamily="34" charset="0"/>
              </a:rPr>
              <a:t>The Spanish reseach infrastructure providing solutions for: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5C10AD-5952-7B41-9966-D5B63F35F15E}"/>
              </a:ext>
            </a:extLst>
          </p:cNvPr>
          <p:cNvSpPr txBox="1"/>
          <p:nvPr/>
        </p:nvSpPr>
        <p:spPr>
          <a:xfrm>
            <a:off x="758077" y="2336978"/>
            <a:ext cx="8041341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but also</a:t>
            </a:r>
            <a:r>
              <a:rPr lang="en-ES" sz="2000" dirty="0">
                <a:latin typeface="Arial" panose="020B0604020202020204" pitchFamily="34" charset="0"/>
                <a:cs typeface="Arial" panose="020B0604020202020204" pitchFamily="34" charset="0"/>
              </a:rPr>
              <a:t> providing broad services to </a:t>
            </a:r>
            <a:br>
              <a:rPr lang="en-E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ES" sz="2000" dirty="0">
                <a:latin typeface="Arial" panose="020B0604020202020204" pitchFamily="34" charset="0"/>
                <a:cs typeface="Arial" panose="020B0604020202020204" pitchFamily="34" charset="0"/>
              </a:rPr>
              <a:t>the Spanish X-ray user community from any field.</a:t>
            </a:r>
          </a:p>
        </p:txBody>
      </p:sp>
    </p:spTree>
    <p:extLst>
      <p:ext uri="{BB962C8B-B14F-4D97-AF65-F5344CB8AC3E}">
        <p14:creationId xmlns:p14="http://schemas.microsoft.com/office/powerpoint/2010/main" val="1041579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15143" y="9238"/>
            <a:ext cx="6193971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122D4F"/>
                </a:solidFill>
              </a:rPr>
              <a:t>The Challenge of Multi-Length Scale Imaging </a:t>
            </a:r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C8F59306-AEED-A040-AD9A-3006310B0D63}"/>
              </a:ext>
            </a:extLst>
          </p:cNvPr>
          <p:cNvSpPr txBox="1">
            <a:spLocks/>
          </p:cNvSpPr>
          <p:nvPr/>
        </p:nvSpPr>
        <p:spPr>
          <a:xfrm>
            <a:off x="896049" y="2649126"/>
            <a:ext cx="8104340" cy="22703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dirty="0"/>
              <a:t>The Grand Challenge: 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1900" dirty="0"/>
              <a:t>Imaging from the smallest building unit to the functional unit. Interpreting the structural information.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1900" dirty="0"/>
              <a:t>Providing statistically relevant information.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1900" dirty="0"/>
              <a:t>Understanding the structure-function correlation.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3A2CC3-FDC2-194B-9122-0B65D3A8F4BF}"/>
              </a:ext>
            </a:extLst>
          </p:cNvPr>
          <p:cNvSpPr txBox="1"/>
          <p:nvPr/>
        </p:nvSpPr>
        <p:spPr>
          <a:xfrm>
            <a:off x="1062486" y="1297530"/>
            <a:ext cx="2376000" cy="108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Multimodal Imaging approach.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803298-3F9E-4C44-AB93-6C03FB6AAAFE}"/>
              </a:ext>
            </a:extLst>
          </p:cNvPr>
          <p:cNvSpPr txBox="1"/>
          <p:nvPr/>
        </p:nvSpPr>
        <p:spPr>
          <a:xfrm>
            <a:off x="3760219" y="1297530"/>
            <a:ext cx="2376000" cy="108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Big-Data and High Throughput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A6A94B-188E-A647-A58E-6D5C9C8B43AC}"/>
              </a:ext>
            </a:extLst>
          </p:cNvPr>
          <p:cNvSpPr txBox="1"/>
          <p:nvPr/>
        </p:nvSpPr>
        <p:spPr>
          <a:xfrm>
            <a:off x="6457953" y="1297529"/>
            <a:ext cx="2376000" cy="108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Providing External Expertise and Facilities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576565-F6C0-434C-B799-8E2C8657BF40}"/>
              </a:ext>
            </a:extLst>
          </p:cNvPr>
          <p:cNvSpPr txBox="1"/>
          <p:nvPr/>
        </p:nvSpPr>
        <p:spPr>
          <a:xfrm>
            <a:off x="896049" y="70453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Alba’s role as a hub in for complex analysis problems:</a:t>
            </a:r>
          </a:p>
        </p:txBody>
      </p:sp>
    </p:spTree>
    <p:extLst>
      <p:ext uri="{BB962C8B-B14F-4D97-AF65-F5344CB8AC3E}">
        <p14:creationId xmlns:p14="http://schemas.microsoft.com/office/powerpoint/2010/main" val="2475896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667088"/>
          </a:xfrm>
        </p:spPr>
        <p:txBody>
          <a:bodyPr/>
          <a:lstStyle/>
          <a:p>
            <a:r>
              <a:rPr lang="en-US" dirty="0"/>
              <a:t>Focus Area: Life Sciences</a:t>
            </a:r>
            <a:br>
              <a:rPr lang="en-US" dirty="0"/>
            </a:br>
            <a:r>
              <a:rPr lang="en-US" dirty="0"/>
              <a:t>More by Judith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212980" y="4869656"/>
            <a:ext cx="929497" cy="273844"/>
          </a:xfrm>
        </p:spPr>
        <p:txBody>
          <a:bodyPr/>
          <a:lstStyle/>
          <a:p>
            <a:fld id="{59A3C1E9-1E17-4B2D-975E-2F80F7CB45F8}" type="slidenum">
              <a:rPr lang="es-ES" smtClean="0"/>
              <a:t>14</a:t>
            </a:fld>
            <a:endParaRPr lang="es-ES" dirty="0"/>
          </a:p>
        </p:txBody>
      </p:sp>
      <p:sp>
        <p:nvSpPr>
          <p:cNvPr id="3" name="Rectangle 2"/>
          <p:cNvSpPr/>
          <p:nvPr/>
        </p:nvSpPr>
        <p:spPr>
          <a:xfrm>
            <a:off x="111520" y="3058042"/>
            <a:ext cx="2937884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Drug development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Membrane proteins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Structure-based enzymology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0" y="829479"/>
            <a:ext cx="9142477" cy="1384995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>
              <a:tabLst>
                <a:tab pos="2228850" algn="l"/>
              </a:tabLst>
            </a:pPr>
            <a:r>
              <a:rPr lang="en-US" sz="1600" dirty="0"/>
              <a:t>	</a:t>
            </a:r>
            <a:br>
              <a:rPr lang="en-US" sz="1600" dirty="0"/>
            </a:br>
            <a:r>
              <a:rPr lang="en-US" sz="2000" b="1" dirty="0"/>
              <a:t>Multi-length Scale Approach To Understand Behavior Of Biological Systems</a:t>
            </a:r>
          </a:p>
          <a:p>
            <a:pPr lvl="3">
              <a:tabLst>
                <a:tab pos="2228850" algn="l"/>
              </a:tabLst>
            </a:pPr>
            <a:r>
              <a:rPr lang="en-US" sz="1600" dirty="0"/>
              <a:t>		</a:t>
            </a:r>
          </a:p>
          <a:p>
            <a:pPr lvl="3" algn="r">
              <a:tabLst>
                <a:tab pos="2228850" algn="l"/>
              </a:tabLst>
            </a:pPr>
            <a:r>
              <a:rPr lang="en-US" sz="1600" dirty="0"/>
              <a:t>using a suite of techniques and services enabling the catalytic role of ALBA	 </a:t>
            </a:r>
          </a:p>
          <a:p>
            <a:pPr lvl="3" algn="ctr">
              <a:tabLst>
                <a:tab pos="2228850" algn="l"/>
              </a:tabLst>
            </a:pP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290228" y="3123549"/>
            <a:ext cx="3127455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Crystallization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Specialized sample preparation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Nanobody production facility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MX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BioSAXS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CryoEM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6288379" y="3123549"/>
            <a:ext cx="2718575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Tailored to objectives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Tailored to </a:t>
            </a:r>
            <a:r>
              <a:rPr lang="en-GB" sz="1400"/>
              <a:t>the gap </a:t>
            </a:r>
            <a:r>
              <a:rPr lang="en-GB" sz="1400" dirty="0"/>
              <a:t>for </a:t>
            </a:r>
            <a:r>
              <a:rPr lang="en-GB" sz="1400"/>
              <a:t>accessing services</a:t>
            </a:r>
            <a:endParaRPr lang="en-GB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Proximity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From classical to new services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640728"/>
            <a:ext cx="2937884" cy="51301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rgbClr val="122D4F"/>
                </a:solidFill>
                <a:latin typeface="Abel" panose="02000506030000020004" pitchFamily="2" charset="0"/>
                <a:cs typeface="Arial" panose="020B0604020202020204" pitchFamily="34" charset="0"/>
              </a:rPr>
              <a:t>Focused on scientific fields: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67117" y="2636970"/>
            <a:ext cx="1899076" cy="457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rgbClr val="122D4F"/>
                </a:solidFill>
                <a:latin typeface="Abel" panose="02000506030000020004" pitchFamily="2" charset="0"/>
                <a:cs typeface="Arial" panose="020B0604020202020204" pitchFamily="34" charset="0"/>
              </a:rPr>
              <a:t>Techniques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91736" y="2636970"/>
            <a:ext cx="1899076" cy="457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rgbClr val="122D4F"/>
                </a:solidFill>
                <a:latin typeface="Abel" panose="02000506030000020004" pitchFamily="2" charset="0"/>
                <a:cs typeface="Arial" panose="020B0604020202020204" pitchFamily="34" charset="0"/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2565765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0"/>
          <a:stretch/>
        </p:blipFill>
        <p:spPr bwMode="auto">
          <a:xfrm>
            <a:off x="5271945" y="1929194"/>
            <a:ext cx="2925997" cy="323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15</a:t>
            </a:fld>
            <a:endParaRPr lang="es-ES" dirty="0"/>
          </a:p>
        </p:txBody>
      </p:sp>
      <p:sp>
        <p:nvSpPr>
          <p:cNvPr id="5" name="TextBox 4"/>
          <p:cNvSpPr txBox="1"/>
          <p:nvPr/>
        </p:nvSpPr>
        <p:spPr>
          <a:xfrm>
            <a:off x="2578" y="4869656"/>
            <a:ext cx="4343399" cy="26671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050" dirty="0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From </a:t>
            </a:r>
            <a:r>
              <a:rPr lang="en-US" sz="1050" dirty="0" err="1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Harkiolaki</a:t>
            </a:r>
            <a:r>
              <a:rPr lang="en-US" sz="1050" dirty="0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et al. DOI:10.1042/ETLS20170086 ; CC BY 4.0 modified</a:t>
            </a:r>
          </a:p>
        </p:txBody>
      </p:sp>
      <p:sp>
        <p:nvSpPr>
          <p:cNvPr id="3" name="Rectangle 2"/>
          <p:cNvSpPr/>
          <p:nvPr/>
        </p:nvSpPr>
        <p:spPr>
          <a:xfrm>
            <a:off x="6217269" y="1705295"/>
            <a:ext cx="1849720" cy="3386473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63761" y="1565130"/>
            <a:ext cx="1964306" cy="2570741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75300" y="3697131"/>
            <a:ext cx="883938" cy="43874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s-ES" sz="1050" b="1" dirty="0" err="1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BioSAXS</a:t>
            </a:r>
            <a:endParaRPr lang="es-ES" sz="1050" b="1" dirty="0">
              <a:solidFill>
                <a:srgbClr val="122D4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050" dirty="0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 </a:t>
            </a:r>
            <a:r>
              <a:rPr lang="es-ES" sz="1050" dirty="0" err="1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nm</a:t>
            </a:r>
            <a:endParaRPr lang="en-US" sz="1050" dirty="0">
              <a:solidFill>
                <a:srgbClr val="122D4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05749" y="1674815"/>
            <a:ext cx="2005551" cy="2509043"/>
          </a:xfrm>
          <a:prstGeom prst="rect">
            <a:avLst/>
          </a:prstGeom>
          <a:noFill/>
          <a:ln w="1905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46058" y="1565130"/>
            <a:ext cx="1841537" cy="2570741"/>
          </a:xfrm>
          <a:prstGeom prst="rect">
            <a:avLst/>
          </a:prstGeom>
          <a:noFill/>
          <a:ln w="190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24858" y="1578841"/>
            <a:ext cx="883938" cy="219370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s-ES" sz="1050" b="1" dirty="0">
                <a:solidFill>
                  <a:srgbClr val="92D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FAXTOR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3809" y="1681670"/>
            <a:ext cx="883938" cy="21937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s-ES" sz="1050" b="1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MISTRAL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28067" y="1674815"/>
            <a:ext cx="883938" cy="22622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s-ES" sz="105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XALOC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69507" y="1442995"/>
            <a:ext cx="950200" cy="438740"/>
          </a:xfrm>
          <a:prstGeom prst="rect">
            <a:avLst/>
          </a:prstGeom>
          <a:solidFill>
            <a:srgbClr val="FFF2CC">
              <a:alpha val="49020"/>
            </a:srgbClr>
          </a:solidFill>
          <a:ln w="12700"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s-ES" sz="14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BioSAXS</a:t>
            </a:r>
            <a:r>
              <a:rPr lang="es-ES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38305" b="19641"/>
          <a:stretch/>
        </p:blipFill>
        <p:spPr bwMode="auto">
          <a:xfrm>
            <a:off x="968829" y="1931479"/>
            <a:ext cx="4029555" cy="259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34500" y="1698809"/>
            <a:ext cx="287084" cy="2437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178617" y="4198351"/>
            <a:ext cx="700310" cy="229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33971" y="1757079"/>
            <a:ext cx="1991654" cy="3041457"/>
          </a:xfrm>
          <a:prstGeom prst="rect">
            <a:avLst/>
          </a:prstGeom>
          <a:noFill/>
          <a:ln w="19050">
            <a:solidFill>
              <a:srgbClr val="88A0B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166735" y="1678400"/>
            <a:ext cx="734287" cy="20867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s-ES" sz="105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XAIRA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DECF1B-A66E-47B5-B6BF-D783A7EEBDF5}"/>
              </a:ext>
            </a:extLst>
          </p:cNvPr>
          <p:cNvSpPr txBox="1"/>
          <p:nvPr/>
        </p:nvSpPr>
        <p:spPr>
          <a:xfrm>
            <a:off x="4676888" y="1572557"/>
            <a:ext cx="585180" cy="23193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s-ES" sz="1050" b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STXM</a:t>
            </a:r>
            <a:endParaRPr lang="es-ES" sz="105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6B0E73A-C259-4252-8389-DCC5A10EA135}"/>
              </a:ext>
            </a:extLst>
          </p:cNvPr>
          <p:cNvSpPr/>
          <p:nvPr/>
        </p:nvSpPr>
        <p:spPr>
          <a:xfrm>
            <a:off x="2872739" y="1572808"/>
            <a:ext cx="2288530" cy="331669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97682C-8C31-46CE-A160-B019FC13DDE4}"/>
              </a:ext>
            </a:extLst>
          </p:cNvPr>
          <p:cNvSpPr txBox="1"/>
          <p:nvPr/>
        </p:nvSpPr>
        <p:spPr>
          <a:xfrm>
            <a:off x="6356458" y="3188309"/>
            <a:ext cx="1118091" cy="438740"/>
          </a:xfrm>
          <a:prstGeom prst="rect">
            <a:avLst/>
          </a:prstGeom>
          <a:solidFill>
            <a:srgbClr val="D6DCE5">
              <a:alpha val="50196"/>
            </a:srgbClr>
          </a:solidFill>
          <a:ln w="12700"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s-ES" sz="1400" b="1">
                <a:latin typeface="Arial Narrow" panose="020B0606020202030204" pitchFamily="34" charset="0"/>
                <a:cs typeface="Arial" panose="020B0604020202020204" pitchFamily="34" charset="0"/>
              </a:rPr>
              <a:t>Cry-EM/SPA </a:t>
            </a:r>
            <a:endParaRPr lang="es-ES" sz="14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451C8D3E-7069-4D79-B7B0-2E7BD6CAC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752" y="133012"/>
            <a:ext cx="6938172" cy="389484"/>
          </a:xfrm>
        </p:spPr>
        <p:txBody>
          <a:bodyPr/>
          <a:lstStyle/>
          <a:p>
            <a:r>
              <a:rPr lang="en-US" dirty="0"/>
              <a:t>Health Strategy at a Glance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5A075F-A24D-40B7-9236-D70D4DEF1EE9}"/>
              </a:ext>
            </a:extLst>
          </p:cNvPr>
          <p:cNvSpPr/>
          <p:nvPr/>
        </p:nvSpPr>
        <p:spPr>
          <a:xfrm>
            <a:off x="2012843" y="1767941"/>
            <a:ext cx="1561900" cy="2942387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6B0C70-08D0-4568-83A2-3168A1A9E0EC}"/>
              </a:ext>
            </a:extLst>
          </p:cNvPr>
          <p:cNvSpPr txBox="1"/>
          <p:nvPr/>
        </p:nvSpPr>
        <p:spPr>
          <a:xfrm>
            <a:off x="2834347" y="1754455"/>
            <a:ext cx="883938" cy="21937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s-ES" sz="1050" b="1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MIRAS</a:t>
            </a:r>
            <a:endParaRPr lang="es-ES" sz="1050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C8A59-A911-4FB5-A469-39452F1115ED}"/>
              </a:ext>
            </a:extLst>
          </p:cNvPr>
          <p:cNvSpPr txBox="1"/>
          <p:nvPr/>
        </p:nvSpPr>
        <p:spPr>
          <a:xfrm>
            <a:off x="1577256" y="4215025"/>
            <a:ext cx="883938" cy="38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s-ES" sz="1050" b="1" dirty="0" err="1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Computational</a:t>
            </a:r>
            <a:endParaRPr lang="es-ES" sz="1050" b="1" dirty="0">
              <a:solidFill>
                <a:srgbClr val="122D4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s-ES_tradnl" sz="1050" b="1" dirty="0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</a:t>
            </a:r>
            <a:r>
              <a:rPr lang="es-ES" sz="1050" b="1" dirty="0" err="1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iology</a:t>
            </a:r>
            <a:endParaRPr lang="es-ES" sz="1050" b="1" dirty="0">
              <a:solidFill>
                <a:srgbClr val="122D4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A4A652-1735-4385-908F-3CE47859D51C}"/>
              </a:ext>
            </a:extLst>
          </p:cNvPr>
          <p:cNvSpPr txBox="1"/>
          <p:nvPr/>
        </p:nvSpPr>
        <p:spPr>
          <a:xfrm>
            <a:off x="4303952" y="3156955"/>
            <a:ext cx="1429856" cy="568953"/>
          </a:xfrm>
          <a:prstGeom prst="rect">
            <a:avLst/>
          </a:prstGeom>
          <a:solidFill>
            <a:srgbClr val="FBE5D6">
              <a:alpha val="47843"/>
            </a:srgbClr>
          </a:solidFill>
          <a:ln w="12700"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s-ES" sz="1400" b="1" dirty="0" err="1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Computational</a:t>
            </a:r>
            <a:endParaRPr lang="es-ES" sz="1400" b="1" dirty="0">
              <a:solidFill>
                <a:srgbClr val="122D4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s-ES_tradnl" sz="1400" b="1" dirty="0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</a:t>
            </a:r>
            <a:r>
              <a:rPr lang="es-ES" sz="1400" b="1" dirty="0" err="1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iology</a:t>
            </a:r>
            <a:endParaRPr lang="es-ES" sz="1400" b="1" dirty="0">
              <a:solidFill>
                <a:srgbClr val="122D4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DF30879-ADCF-4D4E-B460-89FC33F3FFFB}"/>
              </a:ext>
            </a:extLst>
          </p:cNvPr>
          <p:cNvSpPr/>
          <p:nvPr/>
        </p:nvSpPr>
        <p:spPr>
          <a:xfrm>
            <a:off x="842453" y="501755"/>
            <a:ext cx="656665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/>
              <a:t>ALBA to provide the X-ray and electron- tools and the “missing links”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/>
              <a:t>Aiming </a:t>
            </a:r>
            <a:r>
              <a:rPr lang="en-US" sz="1400" dirty="0"/>
              <a:t>at a continuous path from genotype to </a:t>
            </a:r>
            <a:r>
              <a:rPr lang="en-US" sz="1400" dirty="0" err="1"/>
              <a:t>fenotipe</a:t>
            </a:r>
            <a:r>
              <a:rPr lang="en-US" sz="1400" dirty="0"/>
              <a:t> structural studies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/>
              <a:t>ALBA embedded within their strategic partners provides leading capabilities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98224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667088"/>
          </a:xfrm>
        </p:spPr>
        <p:txBody>
          <a:bodyPr/>
          <a:lstStyle/>
          <a:p>
            <a:r>
              <a:rPr lang="en-US" dirty="0"/>
              <a:t>Focus Area: Energy</a:t>
            </a:r>
            <a:br>
              <a:rPr lang="en-US" dirty="0"/>
            </a:br>
            <a:r>
              <a:rPr lang="en-US" dirty="0"/>
              <a:t>More by Francois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212980" y="4869656"/>
            <a:ext cx="929497" cy="273844"/>
          </a:xfrm>
        </p:spPr>
        <p:txBody>
          <a:bodyPr/>
          <a:lstStyle/>
          <a:p>
            <a:fld id="{59A3C1E9-1E17-4B2D-975E-2F80F7CB45F8}" type="slidenum">
              <a:rPr lang="es-ES" smtClean="0"/>
              <a:t>16</a:t>
            </a:fld>
            <a:endParaRPr lang="es-ES"/>
          </a:p>
        </p:txBody>
      </p:sp>
      <p:sp>
        <p:nvSpPr>
          <p:cNvPr id="3" name="Rectangle 2"/>
          <p:cNvSpPr/>
          <p:nvPr/>
        </p:nvSpPr>
        <p:spPr>
          <a:xfrm>
            <a:off x="111520" y="2618771"/>
            <a:ext cx="29378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Energy storage.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Hydrogen circular economy.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Carbon sequestration.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829479"/>
            <a:ext cx="9142477" cy="138499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	</a:t>
            </a:r>
            <a:br>
              <a:rPr lang="en-US" sz="1600" dirty="0"/>
            </a:br>
            <a:r>
              <a:rPr lang="en-US" dirty="0"/>
              <a:t>Tuning Electronic and Chemical Properties by Controlling Atomic Structure of Functional Materials.</a:t>
            </a:r>
            <a:endParaRPr lang="en-US" sz="1600" dirty="0"/>
          </a:p>
          <a:p>
            <a:pPr algn="r"/>
            <a:r>
              <a:rPr lang="en-US" sz="1600" dirty="0"/>
              <a:t>using a suite of techniques and services enabling the catalytic role of ALBA	 </a:t>
            </a:r>
          </a:p>
          <a:p>
            <a:pPr lvl="3" algn="ctr">
              <a:tabLst>
                <a:tab pos="2228850" algn="l"/>
              </a:tabLst>
            </a:pP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2976461" y="2684278"/>
            <a:ext cx="2980221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High throughput ensemble averaging probes including IR, XAFS, and diffraction.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X-ray microscopy in scanning and full field mode with absorption and phase contrast.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TEM.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Multi-modal approach combination of ex-situ, in-situ, and operando experiments.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56682" y="2684278"/>
            <a:ext cx="3187318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Sample preparation tools allowing remote combinatorial approaches.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multi-modal pipelines and access modes for providing solutions for main focus area applications.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Big data gateway for data mining community.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data analytics tools to identify structure-function correlations in multi-modal experiments.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309033"/>
            <a:ext cx="2937884" cy="51301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rgbClr val="122D4F"/>
                </a:solidFill>
                <a:latin typeface="Abel" panose="02000506030000020004" pitchFamily="2" charset="0"/>
                <a:cs typeface="Arial" panose="020B0604020202020204" pitchFamily="34" charset="0"/>
              </a:rPr>
              <a:t>Focused on scientific fields: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53350" y="2305275"/>
            <a:ext cx="1899076" cy="457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rgbClr val="122D4F"/>
                </a:solidFill>
                <a:latin typeface="Abel" panose="02000506030000020004" pitchFamily="2" charset="0"/>
                <a:cs typeface="Arial" panose="020B0604020202020204" pitchFamily="34" charset="0"/>
              </a:rPr>
              <a:t>Techniques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60039" y="2305275"/>
            <a:ext cx="1899076" cy="457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rgbClr val="122D4F"/>
                </a:solidFill>
                <a:latin typeface="Abel" panose="02000506030000020004" pitchFamily="2" charset="0"/>
                <a:cs typeface="Arial" panose="020B0604020202020204" pitchFamily="34" charset="0"/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3392096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17</a:t>
            </a:fld>
            <a:endParaRPr lang="es-ES"/>
          </a:p>
        </p:txBody>
      </p:sp>
      <p:sp>
        <p:nvSpPr>
          <p:cNvPr id="3" name="Rectangle 2"/>
          <p:cNvSpPr/>
          <p:nvPr/>
        </p:nvSpPr>
        <p:spPr>
          <a:xfrm>
            <a:off x="5481147" y="918722"/>
            <a:ext cx="2096684" cy="3804121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41631" y="889176"/>
            <a:ext cx="3197144" cy="3804121"/>
          </a:xfrm>
          <a:prstGeom prst="rect">
            <a:avLst/>
          </a:prstGeom>
          <a:noFill/>
          <a:ln w="1905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13473" y="1359425"/>
            <a:ext cx="969522" cy="2070939"/>
          </a:xfrm>
          <a:prstGeom prst="rect">
            <a:avLst/>
          </a:prstGeom>
          <a:noFill/>
          <a:ln w="190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38080" y="1320877"/>
            <a:ext cx="883938" cy="219370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s-ES" sz="1050" b="1" dirty="0">
                <a:solidFill>
                  <a:srgbClr val="92D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MIRAS</a:t>
            </a:r>
          </a:p>
          <a:p>
            <a:pPr algn="ctr"/>
            <a:endParaRPr lang="es-ES" sz="1050" b="1" dirty="0">
              <a:solidFill>
                <a:srgbClr val="92D05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01901" y="1320877"/>
            <a:ext cx="1001729" cy="22622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s-ES" sz="105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MSPD , NOTOS-PD</a:t>
            </a:r>
          </a:p>
        </p:txBody>
      </p:sp>
      <p:sp>
        <p:nvSpPr>
          <p:cNvPr id="4" name="Rectangle 3"/>
          <p:cNvSpPr/>
          <p:nvPr/>
        </p:nvSpPr>
        <p:spPr>
          <a:xfrm>
            <a:off x="4402778" y="2191013"/>
            <a:ext cx="1023488" cy="232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rgbClr val="7030A0"/>
                </a:solidFill>
                <a:latin typeface="Arial Narrow" panose="020B0606020202030204" pitchFamily="34" charset="0"/>
              </a:rPr>
              <a:t>Computing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263878" y="889176"/>
            <a:ext cx="1888772" cy="3804121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DECF1B-A66E-47B5-B6BF-D783A7EEBDF5}"/>
              </a:ext>
            </a:extLst>
          </p:cNvPr>
          <p:cNvSpPr txBox="1"/>
          <p:nvPr/>
        </p:nvSpPr>
        <p:spPr>
          <a:xfrm>
            <a:off x="711200" y="889176"/>
            <a:ext cx="1190060" cy="231938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s-ES" sz="1200" b="1" dirty="0" err="1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Imaging</a:t>
            </a:r>
            <a:r>
              <a:rPr lang="es-ES" sz="12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s-ES" sz="1200" b="1" dirty="0" err="1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Tomography</a:t>
            </a:r>
            <a:endParaRPr lang="es-ES" sz="1200" b="1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451C8D3E-7069-4D79-B7B0-2E7BD6CAC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752" y="133012"/>
            <a:ext cx="6938172" cy="389484"/>
          </a:xfrm>
        </p:spPr>
        <p:txBody>
          <a:bodyPr>
            <a:normAutofit fontScale="90000"/>
          </a:bodyPr>
          <a:lstStyle/>
          <a:p>
            <a:r>
              <a:rPr lang="en-US" dirty="0"/>
              <a:t>Energy Strategy at a Glance</a:t>
            </a:r>
            <a:br>
              <a:rPr lang="en-US" dirty="0"/>
            </a:b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6B0C70-08D0-4568-83A2-3168A1A9E0EC}"/>
              </a:ext>
            </a:extLst>
          </p:cNvPr>
          <p:cNvSpPr txBox="1"/>
          <p:nvPr/>
        </p:nvSpPr>
        <p:spPr>
          <a:xfrm>
            <a:off x="333376" y="3482200"/>
            <a:ext cx="883938" cy="21937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s-ES" sz="105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MISTRAL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21499" y="889176"/>
            <a:ext cx="1744787" cy="40776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r"/>
            <a:r>
              <a:rPr lang="es-ES" sz="1200" b="1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Diffraction</a:t>
            </a:r>
            <a:r>
              <a:rPr lang="es-ES" sz="12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br>
              <a:rPr lang="es-ES" sz="12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s-ES" sz="12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es-ES" sz="1200" b="1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crystal</a:t>
            </a:r>
            <a:r>
              <a:rPr lang="es-ES" sz="12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" sz="1200" b="1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structure</a:t>
            </a:r>
            <a:r>
              <a:rPr lang="es-ES" sz="12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626" y="3596783"/>
            <a:ext cx="582867" cy="54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583" y="3512804"/>
            <a:ext cx="697312" cy="59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965" y="1580896"/>
            <a:ext cx="518081" cy="646618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6B0E73A-C259-4252-8389-DCC5A10EA135}"/>
              </a:ext>
            </a:extLst>
          </p:cNvPr>
          <p:cNvSpPr/>
          <p:nvPr/>
        </p:nvSpPr>
        <p:spPr>
          <a:xfrm>
            <a:off x="110405" y="690465"/>
            <a:ext cx="8814519" cy="4069883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307" y="1610152"/>
            <a:ext cx="1028700" cy="588106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767507" y="801264"/>
            <a:ext cx="1110659" cy="40776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s-ES" sz="1200" b="1" dirty="0" err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Laboratory</a:t>
            </a:r>
            <a:endParaRPr lang="es-ES" sz="1200" b="1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200" b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(performance,</a:t>
            </a:r>
            <a:br>
              <a:rPr lang="es-ES" sz="1200" b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s-ES" sz="1200" b="1" dirty="0" err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discovery</a:t>
            </a:r>
            <a:r>
              <a:rPr lang="es-ES" sz="1200" b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75231" y="4215992"/>
            <a:ext cx="883938" cy="22622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s-ES" sz="105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NCD-SWEET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97" y="1598599"/>
            <a:ext cx="967920" cy="611213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71" y="2549894"/>
            <a:ext cx="780665" cy="61642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294" y="2563087"/>
            <a:ext cx="758623" cy="59004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4097559" y="1320877"/>
            <a:ext cx="1328812" cy="26228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r"/>
            <a:r>
              <a:rPr lang="es-ES" sz="1050" b="1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CLAESS, NOTOS-XAS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02" y="2605831"/>
            <a:ext cx="721718" cy="504552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997" y="2598999"/>
            <a:ext cx="730600" cy="51821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75" y="2556980"/>
            <a:ext cx="866578" cy="602255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014" y="1605093"/>
            <a:ext cx="1492599" cy="598224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6081965" y="3514343"/>
            <a:ext cx="1450709" cy="92787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619" y="1617469"/>
            <a:ext cx="813532" cy="573473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82046" y="2270157"/>
            <a:ext cx="1493277" cy="22417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fr-FR" sz="800" i="1" dirty="0" err="1">
                <a:latin typeface="Arial Narrow" panose="020B0606020202030204" pitchFamily="34" charset="0"/>
                <a:cs typeface="Arial" panose="020B0604020202020204" pitchFamily="34" charset="0"/>
              </a:rPr>
              <a:t>Dubouis</a:t>
            </a:r>
            <a:r>
              <a:rPr lang="fr-FR" sz="800" i="1" dirty="0">
                <a:latin typeface="Arial Narrow" panose="020B0606020202030204" pitchFamily="34" charset="0"/>
                <a:cs typeface="Arial" panose="020B0604020202020204" pitchFamily="34" charset="0"/>
              </a:rPr>
              <a:t> et al Nat Mat , </a:t>
            </a:r>
            <a:r>
              <a:rPr lang="fr-FR" sz="800" i="1" dirty="0" err="1">
                <a:latin typeface="Arial Narrow" panose="020B0606020202030204" pitchFamily="34" charset="0"/>
                <a:cs typeface="Arial" panose="020B0604020202020204" pitchFamily="34" charset="0"/>
              </a:rPr>
              <a:t>accepted</a:t>
            </a:r>
            <a:endParaRPr lang="fr-FR" sz="800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07319" y="3205000"/>
            <a:ext cx="1887017" cy="21209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fr-FR" sz="800" i="1" dirty="0" err="1">
                <a:latin typeface="Arial Narrow" panose="020B0606020202030204" pitchFamily="34" charset="0"/>
                <a:cs typeface="Arial" panose="020B0604020202020204" pitchFamily="34" charset="0"/>
              </a:rPr>
              <a:t>Wua</a:t>
            </a:r>
            <a:r>
              <a:rPr lang="fr-FR" sz="800" i="1" dirty="0">
                <a:latin typeface="Arial Narrow" panose="020B0606020202030204" pitchFamily="34" charset="0"/>
                <a:cs typeface="Arial" panose="020B0604020202020204" pitchFamily="34" charset="0"/>
              </a:rPr>
              <a:t> et al Nat Mat , Nano </a:t>
            </a:r>
            <a:r>
              <a:rPr lang="fr-FR" sz="800" i="1" dirty="0" err="1">
                <a:latin typeface="Arial Narrow" panose="020B0606020202030204" pitchFamily="34" charset="0"/>
                <a:cs typeface="Arial" panose="020B0604020202020204" pitchFamily="34" charset="0"/>
              </a:rPr>
              <a:t>Energy</a:t>
            </a:r>
            <a:r>
              <a:rPr lang="fr-FR" sz="800" i="1" dirty="0">
                <a:latin typeface="Arial Narrow" panose="020B0606020202030204" pitchFamily="34" charset="0"/>
                <a:cs typeface="Arial" panose="020B0604020202020204" pitchFamily="34" charset="0"/>
              </a:rPr>
              <a:t> 78 (2020)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322160" y="4424790"/>
            <a:ext cx="1815706" cy="206006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fr-FR" sz="800" i="1" dirty="0" err="1">
                <a:latin typeface="Arial Narrow" panose="020B0606020202030204" pitchFamily="34" charset="0"/>
                <a:cs typeface="Arial" panose="020B0604020202020204" pitchFamily="34" charset="0"/>
              </a:rPr>
              <a:t>Saurel</a:t>
            </a:r>
            <a:r>
              <a:rPr lang="fr-FR" sz="800" i="1" dirty="0">
                <a:latin typeface="Arial Narrow" panose="020B0606020202030204" pitchFamily="34" charset="0"/>
                <a:cs typeface="Arial" panose="020B0604020202020204" pitchFamily="34" charset="0"/>
              </a:rPr>
              <a:t>  et al Nat Mat ,  </a:t>
            </a:r>
            <a:r>
              <a:rPr lang="fr-FR" sz="800" i="1" dirty="0" err="1">
                <a:latin typeface="Arial Narrow" panose="020B0606020202030204" pitchFamily="34" charset="0"/>
                <a:cs typeface="Arial" panose="020B0604020202020204" pitchFamily="34" charset="0"/>
              </a:rPr>
              <a:t>Energy</a:t>
            </a:r>
            <a:r>
              <a:rPr lang="fr-FR" sz="800" i="1" dirty="0">
                <a:latin typeface="Arial Narrow" panose="020B0606020202030204" pitchFamily="34" charset="0"/>
                <a:cs typeface="Arial" panose="020B0604020202020204" pitchFamily="34" charset="0"/>
              </a:rPr>
              <a:t> Storage </a:t>
            </a:r>
            <a:r>
              <a:rPr lang="fr-FR" sz="800" i="1" dirty="0" err="1">
                <a:latin typeface="Arial Narrow" panose="020B0606020202030204" pitchFamily="34" charset="0"/>
                <a:cs typeface="Arial" panose="020B0604020202020204" pitchFamily="34" charset="0"/>
              </a:rPr>
              <a:t>Materials</a:t>
            </a:r>
            <a:r>
              <a:rPr lang="fr-FR" sz="800" i="1" dirty="0">
                <a:latin typeface="Arial Narrow" panose="020B0606020202030204" pitchFamily="34" charset="0"/>
                <a:cs typeface="Arial" panose="020B0604020202020204" pitchFamily="34" charset="0"/>
              </a:rPr>
              <a:t> 21 (2019)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76036" y="889176"/>
            <a:ext cx="1452736" cy="37823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r"/>
            <a:r>
              <a:rPr lang="es-ES" sz="1200" b="1" dirty="0" err="1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Spectroscopy</a:t>
            </a:r>
            <a:r>
              <a:rPr lang="es-ES" sz="1200" b="1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br>
              <a:rPr lang="es-ES" sz="1200" b="1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s-ES" sz="1200" b="1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es-ES" sz="1200" b="1" dirty="0" err="1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electronic</a:t>
            </a:r>
            <a:r>
              <a:rPr lang="es-ES" sz="1200" b="1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" sz="1200" b="1" dirty="0" err="1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configuration</a:t>
            </a:r>
            <a:r>
              <a:rPr lang="es-ES" sz="1200" b="1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691850" y="4111551"/>
            <a:ext cx="849534" cy="26228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r"/>
            <a:r>
              <a:rPr lang="es-ES" sz="1050" b="1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CIRCE-NAPP</a:t>
            </a: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74" y="2886024"/>
            <a:ext cx="746192" cy="420803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6005728" y="4818695"/>
            <a:ext cx="2448569" cy="25715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fr-FR" sz="800" i="1" dirty="0" err="1">
                <a:latin typeface="Arial Narrow" panose="020B0606020202030204" pitchFamily="34" charset="0"/>
                <a:cs typeface="Arial" panose="020B0604020202020204" pitchFamily="34" charset="0"/>
              </a:rPr>
              <a:t>Forero-Saboya</a:t>
            </a:r>
            <a:r>
              <a:rPr lang="fr-FR" sz="800" i="1" dirty="0">
                <a:latin typeface="Arial Narrow" panose="020B0606020202030204" pitchFamily="34" charset="0"/>
                <a:cs typeface="Arial" panose="020B0604020202020204" pitchFamily="34" charset="0"/>
              </a:rPr>
              <a:t> et al Nat Mat , </a:t>
            </a:r>
            <a:r>
              <a:rPr lang="fr-FR" sz="800" i="1" dirty="0" err="1">
                <a:latin typeface="Arial Narrow" panose="020B0606020202030204" pitchFamily="34" charset="0"/>
                <a:cs typeface="Arial" panose="020B0604020202020204" pitchFamily="34" charset="0"/>
              </a:rPr>
              <a:t>Energy</a:t>
            </a:r>
            <a:r>
              <a:rPr lang="fr-FR" sz="800" i="1" dirty="0">
                <a:latin typeface="Arial Narrow" panose="020B0606020202030204" pitchFamily="34" charset="0"/>
                <a:cs typeface="Arial" panose="020B0604020202020204" pitchFamily="34" charset="0"/>
              </a:rPr>
              <a:t> Environ. </a:t>
            </a:r>
            <a:r>
              <a:rPr lang="fr-FR" sz="800" i="1" dirty="0" err="1">
                <a:latin typeface="Arial Narrow" panose="020B0606020202030204" pitchFamily="34" charset="0"/>
                <a:cs typeface="Arial" panose="020B0604020202020204" pitchFamily="34" charset="0"/>
              </a:rPr>
              <a:t>Sci</a:t>
            </a:r>
            <a:r>
              <a:rPr lang="fr-FR" sz="800" i="1" dirty="0">
                <a:latin typeface="Arial Narrow" panose="020B0606020202030204" pitchFamily="34" charset="0"/>
                <a:cs typeface="Arial" panose="020B0604020202020204" pitchFamily="34" charset="0"/>
              </a:rPr>
              <a:t> 13 (2020)</a:t>
            </a: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863" y="3432743"/>
            <a:ext cx="529396" cy="629307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3600973" y="2423183"/>
            <a:ext cx="950126" cy="1987817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68287" y="3126277"/>
            <a:ext cx="4154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B050"/>
                </a:solidFill>
                <a:latin typeface="Arial Narrow" panose="020B0606020202030204" pitchFamily="34" charset="0"/>
              </a:rPr>
              <a:t>XPS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48112" y="313877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17463" y="2260826"/>
            <a:ext cx="896134" cy="29152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fr-FR" sz="1050" dirty="0">
                <a:latin typeface="Arial Narrow" panose="020B0606020202030204" pitchFamily="34" charset="0"/>
                <a:cs typeface="Arial" panose="020B0604020202020204" pitchFamily="34" charset="0"/>
              </a:rPr>
              <a:t>Electrolyte </a:t>
            </a:r>
            <a:r>
              <a:rPr lang="fr-FR" sz="1050" dirty="0" err="1">
                <a:latin typeface="Arial Narrow" panose="020B0606020202030204" pitchFamily="34" charset="0"/>
                <a:cs typeface="Arial" panose="020B0604020202020204" pitchFamily="34" charset="0"/>
              </a:rPr>
              <a:t>bulk</a:t>
            </a:r>
            <a:endParaRPr lang="fr-FR" sz="105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02930" y="2574718"/>
            <a:ext cx="36260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latin typeface="Arial Narrow" panose="020B0606020202030204" pitchFamily="34" charset="0"/>
                <a:cs typeface="Arial" panose="020B0604020202020204" pitchFamily="34" charset="0"/>
              </a:rPr>
              <a:t>SEI</a:t>
            </a:r>
            <a:endParaRPr lang="fr-FR" sz="1050" dirty="0"/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6" y="3754401"/>
            <a:ext cx="611965" cy="61660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2527609" y="889176"/>
            <a:ext cx="1452736" cy="37823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200" b="1" dirty="0" err="1">
                <a:solidFill>
                  <a:srgbClr val="92D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Spectroscopy</a:t>
            </a:r>
            <a:r>
              <a:rPr lang="es-ES" sz="1200" b="1" dirty="0">
                <a:solidFill>
                  <a:srgbClr val="92D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br>
              <a:rPr lang="es-ES" sz="1200" b="1" dirty="0">
                <a:solidFill>
                  <a:srgbClr val="92D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s-ES" sz="1200" b="1" dirty="0">
                <a:solidFill>
                  <a:srgbClr val="92D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es-ES" sz="1200" b="1" dirty="0" err="1">
                <a:solidFill>
                  <a:srgbClr val="92D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molecule</a:t>
            </a:r>
            <a:r>
              <a:rPr lang="es-ES" sz="1200" b="1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730" y="2858234"/>
            <a:ext cx="560281" cy="57213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831" y="3672748"/>
            <a:ext cx="501264" cy="738252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13" y="3751162"/>
            <a:ext cx="588889" cy="616601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3327089" y="4818695"/>
            <a:ext cx="2033523" cy="24987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fr-FR" sz="800" i="1" dirty="0">
                <a:latin typeface="Arial Narrow" panose="020B0606020202030204" pitchFamily="34" charset="0"/>
                <a:cs typeface="Arial" panose="020B0604020202020204" pitchFamily="34" charset="0"/>
              </a:rPr>
              <a:t>Olivares-Marin et al Nat Mat , Nano </a:t>
            </a:r>
            <a:r>
              <a:rPr lang="fr-FR" sz="800" i="1" dirty="0" err="1">
                <a:latin typeface="Arial Narrow" panose="020B0606020202030204" pitchFamily="34" charset="0"/>
                <a:cs typeface="Arial" panose="020B0604020202020204" pitchFamily="34" charset="0"/>
              </a:rPr>
              <a:t>Lett</a:t>
            </a:r>
            <a:r>
              <a:rPr lang="fr-FR" sz="800" i="1" dirty="0">
                <a:latin typeface="Arial Narrow" panose="020B0606020202030204" pitchFamily="34" charset="0"/>
                <a:cs typeface="Arial" panose="020B0604020202020204" pitchFamily="34" charset="0"/>
              </a:rPr>
              <a:t> 15 (2015)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51193" y="4825976"/>
            <a:ext cx="2262280" cy="2425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fr-FR" sz="800" i="1" dirty="0" err="1">
                <a:latin typeface="Arial Narrow" panose="020B0606020202030204" pitchFamily="34" charset="0"/>
                <a:cs typeface="Arial" panose="020B0604020202020204" pitchFamily="34" charset="0"/>
              </a:rPr>
              <a:t>Tchitchekoav</a:t>
            </a:r>
            <a:r>
              <a:rPr lang="fr-FR" sz="800" i="1" dirty="0">
                <a:latin typeface="Arial Narrow" panose="020B0606020202030204" pitchFamily="34" charset="0"/>
                <a:cs typeface="Arial" panose="020B0604020202020204" pitchFamily="34" charset="0"/>
              </a:rPr>
              <a:t>  et al Nat Mat , </a:t>
            </a:r>
            <a:r>
              <a:rPr lang="fr-FR" sz="800" i="1" dirty="0" err="1">
                <a:latin typeface="Arial Narrow" panose="020B0606020202030204" pitchFamily="34" charset="0"/>
                <a:cs typeface="Arial" panose="020B0604020202020204" pitchFamily="34" charset="0"/>
              </a:rPr>
              <a:t>Chem</a:t>
            </a:r>
            <a:r>
              <a:rPr lang="fr-FR" sz="800" i="1" dirty="0">
                <a:latin typeface="Arial Narrow" panose="020B0606020202030204" pitchFamily="34" charset="0"/>
                <a:cs typeface="Arial" panose="020B0604020202020204" pitchFamily="34" charset="0"/>
              </a:rPr>
              <a:t> Mat 30 (2018)</a:t>
            </a:r>
          </a:p>
        </p:txBody>
      </p:sp>
      <p:sp>
        <p:nvSpPr>
          <p:cNvPr id="70" name="Rectangle 69"/>
          <p:cNvSpPr/>
          <p:nvPr/>
        </p:nvSpPr>
        <p:spPr>
          <a:xfrm>
            <a:off x="333376" y="3512804"/>
            <a:ext cx="2664858" cy="969259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E6B0C70-08D0-4568-83A2-3168A1A9E0EC}"/>
              </a:ext>
            </a:extLst>
          </p:cNvPr>
          <p:cNvSpPr txBox="1"/>
          <p:nvPr/>
        </p:nvSpPr>
        <p:spPr>
          <a:xfrm>
            <a:off x="381477" y="3042298"/>
            <a:ext cx="883938" cy="21937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s-ES" sz="105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TEM</a:t>
            </a:r>
          </a:p>
        </p:txBody>
      </p:sp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3" y="1822347"/>
            <a:ext cx="1382344" cy="838152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4E6B0C70-08D0-4568-83A2-3168A1A9E0EC}"/>
              </a:ext>
            </a:extLst>
          </p:cNvPr>
          <p:cNvSpPr txBox="1"/>
          <p:nvPr/>
        </p:nvSpPr>
        <p:spPr>
          <a:xfrm>
            <a:off x="400792" y="1540247"/>
            <a:ext cx="883938" cy="21937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s-ES" sz="105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SEM and EDX</a:t>
            </a:r>
          </a:p>
        </p:txBody>
      </p:sp>
    </p:spTree>
    <p:extLst>
      <p:ext uri="{BB962C8B-B14F-4D97-AF65-F5344CB8AC3E}">
        <p14:creationId xmlns:p14="http://schemas.microsoft.com/office/powerpoint/2010/main" val="437056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667088"/>
          </a:xfrm>
        </p:spPr>
        <p:txBody>
          <a:bodyPr/>
          <a:lstStyle/>
          <a:p>
            <a:r>
              <a:rPr lang="en-US" dirty="0"/>
              <a:t>Focus Area: </a:t>
            </a:r>
            <a:r>
              <a:rPr lang="en-US"/>
              <a:t>Information Technology</a:t>
            </a:r>
            <a:br>
              <a:rPr lang="en-US"/>
            </a:br>
            <a:r>
              <a:rPr lang="en-US"/>
              <a:t>More by Manuel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212980" y="4869656"/>
            <a:ext cx="929497" cy="273844"/>
          </a:xfrm>
        </p:spPr>
        <p:txBody>
          <a:bodyPr/>
          <a:lstStyle/>
          <a:p>
            <a:fld id="{59A3C1E9-1E17-4B2D-975E-2F80F7CB45F8}" type="slidenum">
              <a:rPr lang="es-ES" smtClean="0"/>
              <a:t>18</a:t>
            </a:fld>
            <a:endParaRPr lang="es-ES"/>
          </a:p>
        </p:txBody>
      </p:sp>
      <p:sp>
        <p:nvSpPr>
          <p:cNvPr id="3" name="Rectangle 2"/>
          <p:cNvSpPr/>
          <p:nvPr/>
        </p:nvSpPr>
        <p:spPr>
          <a:xfrm>
            <a:off x="111520" y="2503271"/>
            <a:ext cx="2937884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Spintronics and </a:t>
            </a:r>
            <a:r>
              <a:rPr lang="en-US" sz="1400" dirty="0" err="1"/>
              <a:t>Spinorbitronics</a:t>
            </a:r>
            <a:r>
              <a:rPr lang="en-US" sz="1400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Topological materials.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Materials discover.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Device physics.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829479"/>
            <a:ext cx="9142477" cy="132343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	</a:t>
            </a:r>
            <a:br>
              <a:rPr lang="en-US" sz="1600" dirty="0"/>
            </a:br>
            <a:r>
              <a:rPr lang="en-US" sz="1600" dirty="0"/>
              <a:t>Resolving and Manipulating the Electronic and Magnetic States, and its Spatial and Dynamic Characteristics in Quantum Materials.</a:t>
            </a:r>
          </a:p>
          <a:p>
            <a:endParaRPr lang="en-US" sz="1600" dirty="0"/>
          </a:p>
          <a:p>
            <a:pPr lvl="3" algn="r">
              <a:tabLst>
                <a:tab pos="2228850" algn="l"/>
              </a:tabLst>
            </a:pPr>
            <a:r>
              <a:rPr lang="en-US" sz="1600" dirty="0"/>
              <a:t>using a suite of techniques and services enabling the catalytic role of ALBA	 </a:t>
            </a:r>
          </a:p>
        </p:txBody>
      </p:sp>
      <p:sp>
        <p:nvSpPr>
          <p:cNvPr id="9" name="Rectangle 8"/>
          <p:cNvSpPr/>
          <p:nvPr/>
        </p:nvSpPr>
        <p:spPr>
          <a:xfrm>
            <a:off x="2976461" y="2568778"/>
            <a:ext cx="3127455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Materials growth and device fabrication.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XAS, XMCD, XMLD, XLD, XRMS.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ARPES (including Spin-ARPES).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X-ray microscopy and coherent imaging with chemical, magnetic, spin/orbital- momentum contrast.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TEM.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Structural and functional characterization tools.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86353" y="2568778"/>
            <a:ext cx="337557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Sample preparation tools allowing remote combinatorial approaches.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multi-modal pipelines and access modes for providing solutions for main focus area applications.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Computational modeling tools for understanding impact of structure and environment on topological entanglement.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193533"/>
            <a:ext cx="2937884" cy="51301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rgbClr val="122D4F"/>
                </a:solidFill>
                <a:latin typeface="Abel" panose="02000506030000020004" pitchFamily="2" charset="0"/>
                <a:cs typeface="Arial" panose="020B0604020202020204" pitchFamily="34" charset="0"/>
              </a:rPr>
              <a:t>Focused on scientific fields: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53350" y="2189775"/>
            <a:ext cx="1899076" cy="457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rgbClr val="122D4F"/>
                </a:solidFill>
                <a:latin typeface="Abel" panose="02000506030000020004" pitchFamily="2" charset="0"/>
                <a:cs typeface="Arial" panose="020B0604020202020204" pitchFamily="34" charset="0"/>
              </a:rPr>
              <a:t>Techniques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89710" y="2189775"/>
            <a:ext cx="1899076" cy="457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>
                <a:solidFill>
                  <a:srgbClr val="122D4F"/>
                </a:solidFill>
                <a:latin typeface="Abel" panose="02000506030000020004" pitchFamily="2" charset="0"/>
                <a:cs typeface="Arial" panose="020B0604020202020204" pitchFamily="34" charset="0"/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955341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0E5ED6C8-59FF-FD45-A8AA-6867956FF25E}"/>
              </a:ext>
            </a:extLst>
          </p:cNvPr>
          <p:cNvGrpSpPr/>
          <p:nvPr/>
        </p:nvGrpSpPr>
        <p:grpSpPr>
          <a:xfrm>
            <a:off x="1723249" y="2120428"/>
            <a:ext cx="1788510" cy="1829530"/>
            <a:chOff x="3140733" y="1675904"/>
            <a:chExt cx="1431267" cy="179942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28D5DB1-D0CE-8A4D-8E45-09A77E76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0733" y="1675904"/>
              <a:ext cx="1325523" cy="1799426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C0E7068-068B-814A-87D6-9CC044FEC69B}"/>
                </a:ext>
              </a:extLst>
            </p:cNvPr>
            <p:cNvSpPr/>
            <p:nvPr/>
          </p:nvSpPr>
          <p:spPr>
            <a:xfrm>
              <a:off x="4048217" y="2440478"/>
              <a:ext cx="523783" cy="965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19</a:t>
            </a:fld>
            <a:endParaRPr lang="es-ES"/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451C8D3E-7069-4D79-B7B0-2E7BD6CAC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752" y="133012"/>
            <a:ext cx="6938172" cy="389484"/>
          </a:xfrm>
        </p:spPr>
        <p:txBody>
          <a:bodyPr/>
          <a:lstStyle/>
          <a:p>
            <a:r>
              <a:rPr lang="en-US"/>
              <a:t>Our Goal at a Glance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C8A59-A911-4FB5-A469-39452F1115ED}"/>
              </a:ext>
            </a:extLst>
          </p:cNvPr>
          <p:cNvSpPr txBox="1"/>
          <p:nvPr/>
        </p:nvSpPr>
        <p:spPr>
          <a:xfrm>
            <a:off x="75084" y="680072"/>
            <a:ext cx="3963438" cy="116955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000" b="1" dirty="0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Challenges addressed and advantages: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air sensitive / short duration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b="1" dirty="0" err="1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repeatibility</a:t>
            </a:r>
            <a:r>
              <a:rPr lang="en-US" sz="1000" b="1" dirty="0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/ efficiency / on-the-go experiment adjustments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Deeper partnership (projects, shared PhDs, short and mid term stays related to experiments  and projects)</a:t>
            </a:r>
          </a:p>
          <a:p>
            <a:pPr algn="just"/>
            <a:endParaRPr lang="en-US" sz="1000" b="1" dirty="0">
              <a:solidFill>
                <a:srgbClr val="122D4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es-ES" sz="1000" b="1" dirty="0">
              <a:solidFill>
                <a:srgbClr val="122D4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DF30879-ADCF-4D4E-B460-89FC33F3FFFB}"/>
              </a:ext>
            </a:extLst>
          </p:cNvPr>
          <p:cNvSpPr/>
          <p:nvPr/>
        </p:nvSpPr>
        <p:spPr>
          <a:xfrm>
            <a:off x="-22266" y="1639929"/>
            <a:ext cx="180716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/>
              <a:t>-ALBA to provide the X-ray &amp; electron- tools, enhanced sample preparation capabilities enabling pre-experiment preparation, mid-term visitor missions/collaborations and deeper partnerships</a:t>
            </a:r>
          </a:p>
          <a:p>
            <a:pPr>
              <a:spcAft>
                <a:spcPts val="300"/>
              </a:spcAft>
            </a:pPr>
            <a:endParaRPr lang="en-US" sz="300" dirty="0"/>
          </a:p>
          <a:p>
            <a:pPr>
              <a:spcAft>
                <a:spcPts val="300"/>
              </a:spcAft>
            </a:pPr>
            <a:r>
              <a:rPr lang="en-US" sz="1200" dirty="0"/>
              <a:t>-Aiming at a multi-modal approach from meso to nanoscale, from surface to bulk-like </a:t>
            </a:r>
          </a:p>
          <a:p>
            <a:pPr>
              <a:spcAft>
                <a:spcPts val="300"/>
              </a:spcAft>
            </a:pPr>
            <a:endParaRPr lang="en-US" sz="300" dirty="0"/>
          </a:p>
          <a:p>
            <a:pPr>
              <a:spcAft>
                <a:spcPts val="300"/>
              </a:spcAft>
            </a:pPr>
            <a:r>
              <a:rPr lang="en-US" sz="1200" dirty="0"/>
              <a:t>-ALBA embedded within their strategic partners provides leading capabilities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12BD79-290F-6348-8CB6-EB34C4FC6143}"/>
              </a:ext>
            </a:extLst>
          </p:cNvPr>
          <p:cNvSpPr txBox="1"/>
          <p:nvPr/>
        </p:nvSpPr>
        <p:spPr>
          <a:xfrm>
            <a:off x="1683861" y="1610001"/>
            <a:ext cx="4086307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Microscale* averaged electronic &amp; magnetic properties</a:t>
            </a:r>
            <a:endParaRPr lang="es-ES" sz="1400" b="1" dirty="0">
              <a:solidFill>
                <a:srgbClr val="122D4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AF05650-4E77-5243-A97E-0BFFADBBB6E6}"/>
              </a:ext>
            </a:extLst>
          </p:cNvPr>
          <p:cNvSpPr txBox="1"/>
          <p:nvPr/>
        </p:nvSpPr>
        <p:spPr>
          <a:xfrm>
            <a:off x="5674820" y="1615223"/>
            <a:ext cx="2116498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Micro to nanoscale imaging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92270D-4105-9341-9ED0-E36914565C26}"/>
              </a:ext>
            </a:extLst>
          </p:cNvPr>
          <p:cNvSpPr/>
          <p:nvPr/>
        </p:nvSpPr>
        <p:spPr>
          <a:xfrm>
            <a:off x="199062" y="54902"/>
            <a:ext cx="2793137" cy="369332"/>
          </a:xfrm>
          <a:prstGeom prst="rect">
            <a:avLst/>
          </a:prstGeom>
          <a:gradFill>
            <a:gsLst>
              <a:gs pos="49980">
                <a:srgbClr val="EEC64B"/>
              </a:gs>
              <a:gs pos="0">
                <a:schemeClr val="accent4">
                  <a:lumMod val="75000"/>
                </a:schemeClr>
              </a:gs>
              <a:gs pos="68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none">
            <a:spAutoFit/>
          </a:bodyPr>
          <a:lstStyle/>
          <a:p>
            <a:r>
              <a:rPr lang="en-US" dirty="0"/>
              <a:t>example: 2D-VdW materials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7F71B32-0558-5A4E-BBEA-6AC42D89582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871" y="744359"/>
            <a:ext cx="1053298" cy="59248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506F8AC-D697-F849-B0DB-B59BF409C9DD}"/>
              </a:ext>
            </a:extLst>
          </p:cNvPr>
          <p:cNvSpPr txBox="1"/>
          <p:nvPr/>
        </p:nvSpPr>
        <p:spPr>
          <a:xfrm>
            <a:off x="4257530" y="1312784"/>
            <a:ext cx="685800" cy="685800"/>
          </a:xfrm>
          <a:prstGeom prst="rect">
            <a:avLst/>
          </a:prstGeom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105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twistronics</a:t>
            </a:r>
            <a:endParaRPr lang="en-US" sz="105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20E1F4-92DE-654C-9C14-80F172EF9175}"/>
              </a:ext>
            </a:extLst>
          </p:cNvPr>
          <p:cNvSpPr/>
          <p:nvPr/>
        </p:nvSpPr>
        <p:spPr>
          <a:xfrm>
            <a:off x="377688" y="438251"/>
            <a:ext cx="85694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b="1" dirty="0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MBE, 2D Materials and </a:t>
            </a:r>
            <a:r>
              <a:rPr lang="en-US" sz="1400" b="1" dirty="0" err="1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VdW</a:t>
            </a:r>
            <a:r>
              <a:rPr lang="en-US" sz="1400" b="1" dirty="0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Foundry at MS Lab, offline bl equipment,  as a complement &amp; bridge to user facilities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E02583-B427-F348-8C5E-95B61AD7B58A}"/>
              </a:ext>
            </a:extLst>
          </p:cNvPr>
          <p:cNvSpPr/>
          <p:nvPr/>
        </p:nvSpPr>
        <p:spPr>
          <a:xfrm>
            <a:off x="5219886" y="1327814"/>
            <a:ext cx="13115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VdW</a:t>
            </a:r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transfer setup</a:t>
            </a:r>
            <a:endParaRPr lang="en-US" sz="1000" dirty="0">
              <a:solidFill>
                <a:srgbClr val="0070C0"/>
              </a:solidFill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CCEBC1F-1A7D-5548-BFBF-64DE4044FA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3336" y="743831"/>
            <a:ext cx="1083758" cy="75135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BE4FFF5-8D44-E441-AE26-2D0A4BFE9FC3}"/>
              </a:ext>
            </a:extLst>
          </p:cNvPr>
          <p:cNvSpPr txBox="1"/>
          <p:nvPr/>
        </p:nvSpPr>
        <p:spPr>
          <a:xfrm>
            <a:off x="6616602" y="727058"/>
            <a:ext cx="906589" cy="685800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8C82A76-D79E-FC4E-ABD8-9425F1FB32BF}"/>
              </a:ext>
            </a:extLst>
          </p:cNvPr>
          <p:cNvSpPr/>
          <p:nvPr/>
        </p:nvSpPr>
        <p:spPr>
          <a:xfrm>
            <a:off x="1938109" y="1887083"/>
            <a:ext cx="1695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b="1" dirty="0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LOREA: ARPES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424E896-BCFD-B64E-ABD2-F9721D71C43B}"/>
              </a:ext>
            </a:extLst>
          </p:cNvPr>
          <p:cNvSpPr txBox="1"/>
          <p:nvPr/>
        </p:nvSpPr>
        <p:spPr>
          <a:xfrm>
            <a:off x="3292126" y="2362576"/>
            <a:ext cx="722156" cy="99257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ARPES in twisted BLG, </a:t>
            </a:r>
          </a:p>
          <a:p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Soleil, Sci Reports 2016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9A61A8C-F5E3-4646-8238-20681D57E221}"/>
              </a:ext>
            </a:extLst>
          </p:cNvPr>
          <p:cNvSpPr/>
          <p:nvPr/>
        </p:nvSpPr>
        <p:spPr>
          <a:xfrm>
            <a:off x="4013779" y="1955379"/>
            <a:ext cx="1695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b="1" dirty="0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BOREAS - XMCD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372FAC-5F46-4F4C-B730-CA39D4D713AD}"/>
              </a:ext>
            </a:extLst>
          </p:cNvPr>
          <p:cNvSpPr/>
          <p:nvPr/>
        </p:nvSpPr>
        <p:spPr>
          <a:xfrm>
            <a:off x="2769215" y="3351007"/>
            <a:ext cx="13255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*</a:t>
            </a:r>
            <a:r>
              <a:rPr lang="en-US" sz="1000" u="sng" dirty="0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Sub-micron to nano scale i</a:t>
            </a:r>
            <a:r>
              <a:rPr lang="en-US" sz="1000" dirty="0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 a nano-focusing upgrade is considered</a:t>
            </a:r>
            <a:endParaRPr lang="en-US" sz="10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758FDF6-0CC7-8346-8EB3-1F1CD8EE1AE2}"/>
              </a:ext>
            </a:extLst>
          </p:cNvPr>
          <p:cNvSpPr txBox="1"/>
          <p:nvPr/>
        </p:nvSpPr>
        <p:spPr>
          <a:xfrm>
            <a:off x="5722611" y="3522509"/>
            <a:ext cx="2758042" cy="685800"/>
          </a:xfrm>
          <a:prstGeom prst="rect">
            <a:avLst/>
          </a:prstGeom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PEEM, Multilayer flakes of </a:t>
            </a:r>
          </a:p>
          <a:p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CrTe2 </a:t>
            </a:r>
            <a:r>
              <a:rPr lang="en-US" sz="1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VdW</a:t>
            </a:r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ACS AMI 2020</a:t>
            </a:r>
            <a:endParaRPr lang="en-US" sz="1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2" name="Table 62">
            <a:extLst>
              <a:ext uri="{FF2B5EF4-FFF2-40B4-BE49-F238E27FC236}">
                <a16:creationId xmlns:a16="http://schemas.microsoft.com/office/drawing/2014/main" id="{C6A32ECF-7DD7-9549-809D-DCD8D3080787}"/>
              </a:ext>
            </a:extLst>
          </p:cNvPr>
          <p:cNvGraphicFramePr>
            <a:graphicFrameLocks noGrp="1"/>
          </p:cNvGraphicFramePr>
          <p:nvPr/>
        </p:nvGraphicFramePr>
        <p:xfrm>
          <a:off x="1592167" y="4000552"/>
          <a:ext cx="7354994" cy="104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813">
                  <a:extLst>
                    <a:ext uri="{9D8B030D-6E8A-4147-A177-3AD203B41FA5}">
                      <a16:colId xmlns:a16="http://schemas.microsoft.com/office/drawing/2014/main" val="3556589388"/>
                    </a:ext>
                  </a:extLst>
                </a:gridCol>
                <a:gridCol w="1836827">
                  <a:extLst>
                    <a:ext uri="{9D8B030D-6E8A-4147-A177-3AD203B41FA5}">
                      <a16:colId xmlns:a16="http://schemas.microsoft.com/office/drawing/2014/main" val="3133583401"/>
                    </a:ext>
                  </a:extLst>
                </a:gridCol>
                <a:gridCol w="4245354">
                  <a:extLst>
                    <a:ext uri="{9D8B030D-6E8A-4147-A177-3AD203B41FA5}">
                      <a16:colId xmlns:a16="http://schemas.microsoft.com/office/drawing/2014/main" val="8786605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complementary x-ray + SPM, TEM imaging capabilities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400081"/>
                  </a:ext>
                </a:extLst>
              </a:tr>
              <a:tr h="247706">
                <a:tc>
                  <a:txBody>
                    <a:bodyPr/>
                    <a:lstStyle/>
                    <a:p>
                      <a:r>
                        <a:rPr lang="en-US" sz="1100" dirty="0"/>
                        <a:t>XTM MISTRAL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20-30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fast</a:t>
                      </a:r>
                      <a:r>
                        <a:rPr lang="en-US" sz="1100" dirty="0"/>
                        <a:t> ; 2D imaging ;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3D </a:t>
                      </a:r>
                      <a:r>
                        <a:rPr lang="en-US" sz="1100" b="1" dirty="0" err="1">
                          <a:solidFill>
                            <a:srgbClr val="FF0000"/>
                          </a:solidFill>
                        </a:rPr>
                        <a:t>tomo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100" dirty="0"/>
                        <a:t>; bulk (only C+ BM)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992129"/>
                  </a:ext>
                </a:extLst>
              </a:tr>
              <a:tr h="2574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PEEM CIRCE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20-30 nm (&lt;10nm possible)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fast</a:t>
                      </a:r>
                      <a:r>
                        <a:rPr lang="en-US" sz="1100" dirty="0"/>
                        <a:t>; 2D; part 3D (shadow tech.) ; 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surface, mod. Field &amp; LN temp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803309"/>
                  </a:ext>
                </a:extLst>
              </a:tr>
              <a:tr h="268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Coh</a:t>
                      </a:r>
                      <a:r>
                        <a:rPr lang="en-US" sz="1100" dirty="0"/>
                        <a:t>. </a:t>
                      </a:r>
                      <a:r>
                        <a:rPr lang="en-US" sz="1100" dirty="0" err="1"/>
                        <a:t>Imag</a:t>
                      </a:r>
                      <a:r>
                        <a:rPr lang="en-US" sz="1100" dirty="0"/>
                        <a:t>. BOREAS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25 nm (3-5 nm possible)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slow (</a:t>
                      </a:r>
                      <a:r>
                        <a:rPr lang="en-US" sz="1100" dirty="0" err="1"/>
                        <a:t>reconst</a:t>
                      </a:r>
                      <a:r>
                        <a:rPr lang="en-US" sz="1100" dirty="0"/>
                        <a:t>. or scanning) 2D ; 3D possible; </a:t>
                      </a:r>
                      <a:r>
                        <a:rPr lang="en-US" sz="1100" dirty="0" err="1">
                          <a:solidFill>
                            <a:srgbClr val="FF0000"/>
                          </a:solidFill>
                        </a:rPr>
                        <a:t>LHe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 ; </a:t>
                      </a:r>
                      <a:r>
                        <a:rPr lang="en-US" sz="1100" dirty="0" err="1">
                          <a:solidFill>
                            <a:srgbClr val="FF0000"/>
                          </a:solidFill>
                        </a:rPr>
                        <a:t>Hig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 field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597419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7D8AD697-A9A3-3541-9DB0-DAF2F1DE55C5}"/>
              </a:ext>
            </a:extLst>
          </p:cNvPr>
          <p:cNvSpPr txBox="1"/>
          <p:nvPr/>
        </p:nvSpPr>
        <p:spPr>
          <a:xfrm>
            <a:off x="4007003" y="3562859"/>
            <a:ext cx="780136" cy="685800"/>
          </a:xfrm>
          <a:prstGeom prst="rect">
            <a:avLst/>
          </a:prstGeom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 XMCD in CrCl3 </a:t>
            </a:r>
            <a:r>
              <a:rPr lang="en-US" sz="1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</a:t>
            </a:r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2AFE859-3BA7-B84B-AD35-BDBBF80403A6}"/>
              </a:ext>
            </a:extLst>
          </p:cNvPr>
          <p:cNvSpPr/>
          <p:nvPr/>
        </p:nvSpPr>
        <p:spPr>
          <a:xfrm>
            <a:off x="1663495" y="1940329"/>
            <a:ext cx="2287684" cy="2003603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366FEB4-1547-7C41-A66D-4721CCB627BC}"/>
              </a:ext>
            </a:extLst>
          </p:cNvPr>
          <p:cNvSpPr/>
          <p:nvPr/>
        </p:nvSpPr>
        <p:spPr>
          <a:xfrm>
            <a:off x="4011414" y="1934875"/>
            <a:ext cx="1599802" cy="200366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9195C62-F3A0-1044-A8B3-D47ADD944A9A}"/>
              </a:ext>
            </a:extLst>
          </p:cNvPr>
          <p:cNvSpPr/>
          <p:nvPr/>
        </p:nvSpPr>
        <p:spPr>
          <a:xfrm>
            <a:off x="5642963" y="1934875"/>
            <a:ext cx="2116498" cy="2017935"/>
          </a:xfrm>
          <a:prstGeom prst="rect">
            <a:avLst/>
          </a:prstGeom>
          <a:noFill/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9D4E27E-4CAF-7A4B-AF73-934B6FC28CC5}"/>
              </a:ext>
            </a:extLst>
          </p:cNvPr>
          <p:cNvSpPr/>
          <p:nvPr/>
        </p:nvSpPr>
        <p:spPr>
          <a:xfrm>
            <a:off x="123074" y="456196"/>
            <a:ext cx="8919794" cy="1104697"/>
          </a:xfrm>
          <a:prstGeom prst="rect">
            <a:avLst/>
          </a:prstGeom>
          <a:noFill/>
          <a:ln w="28575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2FD80B36-F66A-5448-94A5-666C96DFE6D3}"/>
              </a:ext>
            </a:extLst>
          </p:cNvPr>
          <p:cNvSpPr/>
          <p:nvPr/>
        </p:nvSpPr>
        <p:spPr>
          <a:xfrm rot="2055764">
            <a:off x="3835303" y="1415005"/>
            <a:ext cx="299394" cy="263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0AF5F520-1637-C64C-A72D-4A4C5C37A90A}"/>
              </a:ext>
            </a:extLst>
          </p:cNvPr>
          <p:cNvSpPr/>
          <p:nvPr/>
        </p:nvSpPr>
        <p:spPr>
          <a:xfrm>
            <a:off x="5035262" y="1422090"/>
            <a:ext cx="299394" cy="2979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BC513265-21BD-044A-94AD-C2170E55D8AE}"/>
              </a:ext>
            </a:extLst>
          </p:cNvPr>
          <p:cNvSpPr/>
          <p:nvPr/>
        </p:nvSpPr>
        <p:spPr>
          <a:xfrm rot="19816468">
            <a:off x="7449055" y="1335261"/>
            <a:ext cx="299394" cy="3425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BA5B703-9231-3549-BBD7-DD19BA848263}"/>
              </a:ext>
            </a:extLst>
          </p:cNvPr>
          <p:cNvSpPr txBox="1"/>
          <p:nvPr/>
        </p:nvSpPr>
        <p:spPr>
          <a:xfrm>
            <a:off x="7737272" y="1620991"/>
            <a:ext cx="1322818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Atomic imaging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F907D29-02FD-B54B-9CF9-E1CE69012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91" y="2236813"/>
            <a:ext cx="1087584" cy="108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86A233-E702-494F-8597-5C0599D97B1B}"/>
              </a:ext>
            </a:extLst>
          </p:cNvPr>
          <p:cNvSpPr/>
          <p:nvPr/>
        </p:nvSpPr>
        <p:spPr>
          <a:xfrm>
            <a:off x="7772504" y="3294228"/>
            <a:ext cx="1393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Defects in a MoS2</a:t>
            </a:r>
          </a:p>
          <a:p>
            <a:r>
              <a:rPr lang="en-US" sz="1000" dirty="0">
                <a:solidFill>
                  <a:srgbClr val="0070C0"/>
                </a:solidFill>
              </a:rPr>
              <a:t> imaged with </a:t>
            </a:r>
          </a:p>
          <a:p>
            <a:r>
              <a:rPr lang="en-US" sz="1000" dirty="0">
                <a:solidFill>
                  <a:srgbClr val="0070C0"/>
                </a:solidFill>
              </a:rPr>
              <a:t>high-resolution STEM</a:t>
            </a:r>
          </a:p>
          <a:p>
            <a:r>
              <a:rPr lang="en-US" sz="1000" i="1" dirty="0">
                <a:solidFill>
                  <a:srgbClr val="0070C0"/>
                </a:solidFill>
              </a:rPr>
              <a:t>Spectra, </a:t>
            </a:r>
            <a:r>
              <a:rPr lang="en-US" sz="1000" i="1" dirty="0" err="1">
                <a:solidFill>
                  <a:srgbClr val="0070C0"/>
                </a:solidFill>
              </a:rPr>
              <a:t>ThermoFischer</a:t>
            </a:r>
            <a:endParaRPr lang="en-US" sz="1000" i="1" dirty="0">
              <a:solidFill>
                <a:srgbClr val="0070C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8D808BA-87D3-F846-BFBA-A28B31AF0273}"/>
              </a:ext>
            </a:extLst>
          </p:cNvPr>
          <p:cNvSpPr/>
          <p:nvPr/>
        </p:nvSpPr>
        <p:spPr>
          <a:xfrm>
            <a:off x="7828573" y="1934874"/>
            <a:ext cx="1231517" cy="2026041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>
            <a:extLst>
              <a:ext uri="{FF2B5EF4-FFF2-40B4-BE49-F238E27FC236}">
                <a16:creationId xmlns:a16="http://schemas.microsoft.com/office/drawing/2014/main" id="{912D7F39-36C5-1D4D-8AB7-F97C4B89B901}"/>
              </a:ext>
            </a:extLst>
          </p:cNvPr>
          <p:cNvSpPr/>
          <p:nvPr/>
        </p:nvSpPr>
        <p:spPr>
          <a:xfrm>
            <a:off x="6398409" y="1370133"/>
            <a:ext cx="299394" cy="2979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2F70F0F-D484-BE40-9419-DEFC346377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4399" y="2187737"/>
            <a:ext cx="1529741" cy="137512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9EDACF0-2A9A-8945-993F-B885A28EAF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6694" y="2496643"/>
            <a:ext cx="1867473" cy="9539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776333-E306-E447-B8F0-AC8A64D87B16}"/>
              </a:ext>
            </a:extLst>
          </p:cNvPr>
          <p:cNvSpPr/>
          <p:nvPr/>
        </p:nvSpPr>
        <p:spPr>
          <a:xfrm>
            <a:off x="5591831" y="1959532"/>
            <a:ext cx="2192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CIRCE, MISTRAL &amp; BOREAS</a:t>
            </a:r>
            <a:endParaRPr lang="es-ES" sz="1400" b="1" dirty="0">
              <a:solidFill>
                <a:srgbClr val="122D4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9C4B46-B6DE-0845-81AC-311446FBFBE4}"/>
              </a:ext>
            </a:extLst>
          </p:cNvPr>
          <p:cNvSpPr/>
          <p:nvPr/>
        </p:nvSpPr>
        <p:spPr>
          <a:xfrm>
            <a:off x="7902591" y="1950680"/>
            <a:ext cx="9541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122D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HR-(S)TEM</a:t>
            </a:r>
            <a:endParaRPr lang="es-ES" sz="1400" b="1" dirty="0">
              <a:solidFill>
                <a:srgbClr val="122D4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61020C-532E-5D42-BD89-3ED4670E67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0546" y="661245"/>
            <a:ext cx="1186883" cy="87213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BAB5A5B-CB5B-924B-95DA-C0D34020A9B6}"/>
              </a:ext>
            </a:extLst>
          </p:cNvPr>
          <p:cNvSpPr txBox="1"/>
          <p:nvPr/>
        </p:nvSpPr>
        <p:spPr>
          <a:xfrm>
            <a:off x="8412835" y="655608"/>
            <a:ext cx="906589" cy="685800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F37F12-FB2C-C24B-AF2D-1A491A59A7C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8818" r="5412" b="2586"/>
          <a:stretch/>
        </p:blipFill>
        <p:spPr>
          <a:xfrm>
            <a:off x="5384269" y="695603"/>
            <a:ext cx="932341" cy="69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33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729" y="0"/>
            <a:ext cx="6553200" cy="47320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ALBA History and Future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30935" y="348061"/>
            <a:ext cx="5076564" cy="823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1350" i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Nineties</a:t>
            </a:r>
            <a:r>
              <a:rPr lang="es-ES" sz="1350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: </a:t>
            </a:r>
            <a:r>
              <a:rPr lang="es-ES" sz="1350" i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First</a:t>
            </a:r>
            <a:r>
              <a:rPr lang="es-ES" sz="1350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s-ES" sz="1350" i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proposal</a:t>
            </a:r>
            <a:r>
              <a:rPr lang="es-ES" sz="1350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s-ES" sz="1350" i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for</a:t>
            </a:r>
            <a:r>
              <a:rPr lang="es-ES" sz="1350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s-ES" sz="1350" i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building</a:t>
            </a:r>
            <a:r>
              <a:rPr lang="es-ES" sz="1350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a </a:t>
            </a:r>
            <a:r>
              <a:rPr lang="es-ES" sz="1350" i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synchrotron</a:t>
            </a:r>
            <a:r>
              <a:rPr lang="es-ES" sz="1350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in </a:t>
            </a:r>
            <a:r>
              <a:rPr lang="es-ES" sz="1350" i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Spain</a:t>
            </a:r>
            <a:endParaRPr lang="es-ES" sz="1350" i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algn="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1350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10 </a:t>
            </a:r>
            <a:r>
              <a:rPr lang="es-ES" sz="1350" i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years</a:t>
            </a:r>
            <a:r>
              <a:rPr lang="es-ES" sz="1350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to </a:t>
            </a:r>
            <a:r>
              <a:rPr lang="es-ES" sz="1350" i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obtain</a:t>
            </a:r>
            <a:r>
              <a:rPr lang="es-ES" sz="1350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s-ES" sz="1350" i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the</a:t>
            </a:r>
            <a:r>
              <a:rPr lang="es-ES" sz="1350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s-ES" sz="1350" i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approval</a:t>
            </a:r>
            <a:endParaRPr lang="es-ES" sz="1350" i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algn="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1350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10 </a:t>
            </a:r>
            <a:r>
              <a:rPr lang="es-ES" sz="1350" i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years</a:t>
            </a:r>
            <a:r>
              <a:rPr lang="es-ES" sz="1350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s-ES" sz="1350" i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for</a:t>
            </a:r>
            <a:r>
              <a:rPr lang="es-ES" sz="1350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full </a:t>
            </a:r>
            <a:r>
              <a:rPr lang="es-ES" sz="1350" i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operation</a:t>
            </a:r>
            <a:endParaRPr lang="es-ES" sz="1350" i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6614" y="1111094"/>
            <a:ext cx="7172990" cy="2779085"/>
            <a:chOff x="1741176" y="2191985"/>
            <a:chExt cx="8581506" cy="29618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1176" y="2191985"/>
              <a:ext cx="8581506" cy="296184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</p:pic>
        <p:sp>
          <p:nvSpPr>
            <p:cNvPr id="4" name="TextBox 3"/>
            <p:cNvSpPr txBox="1"/>
            <p:nvPr/>
          </p:nvSpPr>
          <p:spPr>
            <a:xfrm>
              <a:off x="8763901" y="2576275"/>
              <a:ext cx="1558781" cy="1312065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2021</a:t>
              </a:r>
            </a:p>
            <a:p>
              <a:pPr algn="ctr"/>
              <a:r>
                <a:rPr lang="en-US" sz="1400" b="1" dirty="0"/>
                <a:t>10 operating BL</a:t>
              </a:r>
            </a:p>
            <a:p>
              <a:pPr algn="ctr"/>
              <a:r>
                <a:rPr lang="en-US" sz="1400" b="1" dirty="0"/>
                <a:t>3 under construction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AF20C-186A-064E-9C4B-56C8D88F4A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2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E05F6E-921B-EE48-8FFB-2AE4463BB97F}"/>
              </a:ext>
            </a:extLst>
          </p:cNvPr>
          <p:cNvSpPr txBox="1"/>
          <p:nvPr/>
        </p:nvSpPr>
        <p:spPr>
          <a:xfrm>
            <a:off x="8824511" y="495759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C5CC342-B5EC-D546-9DB1-9FBD3CC2B6C4}"/>
              </a:ext>
            </a:extLst>
          </p:cNvPr>
          <p:cNvCxnSpPr>
            <a:cxnSpLocks/>
          </p:cNvCxnSpPr>
          <p:nvPr/>
        </p:nvCxnSpPr>
        <p:spPr>
          <a:xfrm>
            <a:off x="6416835" y="3980318"/>
            <a:ext cx="2574765" cy="0"/>
          </a:xfrm>
          <a:prstGeom prst="straightConnector1">
            <a:avLst/>
          </a:prstGeom>
          <a:ln w="762000" cap="sq">
            <a:bevel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F8E77D8-47DE-5340-9BCF-AEC019BD3651}"/>
              </a:ext>
            </a:extLst>
          </p:cNvPr>
          <p:cNvSpPr txBox="1"/>
          <p:nvPr/>
        </p:nvSpPr>
        <p:spPr>
          <a:xfrm>
            <a:off x="6078071" y="370465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 II upgrade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822FF3-B2E4-B846-8091-6D44A26A61E8}"/>
              </a:ext>
            </a:extLst>
          </p:cNvPr>
          <p:cNvSpPr txBox="1"/>
          <p:nvPr/>
        </p:nvSpPr>
        <p:spPr>
          <a:xfrm>
            <a:off x="6073749" y="462032"/>
            <a:ext cx="2449579" cy="3681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Input is needed!</a:t>
            </a:r>
          </a:p>
        </p:txBody>
      </p:sp>
    </p:spTree>
    <p:extLst>
      <p:ext uri="{BB962C8B-B14F-4D97-AF65-F5344CB8AC3E}">
        <p14:creationId xmlns:p14="http://schemas.microsoft.com/office/powerpoint/2010/main" val="1175847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20</a:t>
            </a:fld>
            <a:endParaRPr lang="es-ES"/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451C8D3E-7069-4D79-B7B0-2E7BD6CAC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752" y="133012"/>
            <a:ext cx="6938172" cy="389484"/>
          </a:xfrm>
        </p:spPr>
        <p:txBody>
          <a:bodyPr/>
          <a:lstStyle/>
          <a:p>
            <a:r>
              <a:rPr lang="en-US" dirty="0"/>
              <a:t>Conclusion: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F8906C-055C-F046-85FF-B3A9AA17FB99}"/>
              </a:ext>
            </a:extLst>
          </p:cNvPr>
          <p:cNvSpPr txBox="1"/>
          <p:nvPr/>
        </p:nvSpPr>
        <p:spPr>
          <a:xfrm>
            <a:off x="760752" y="327754"/>
            <a:ext cx="8221202" cy="269690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ES" sz="2400" dirty="0">
                <a:latin typeface="Arial" panose="020B0604020202020204" pitchFamily="34" charset="0"/>
                <a:cs typeface="Arial" panose="020B0604020202020204" pitchFamily="34" charset="0"/>
              </a:rPr>
              <a:t>Existing User program:</a:t>
            </a: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ES" dirty="0">
                <a:latin typeface="Arial" panose="020B0604020202020204" pitchFamily="34" charset="0"/>
                <a:cs typeface="Arial" panose="020B0604020202020204" pitchFamily="34" charset="0"/>
              </a:rPr>
              <a:t>ighly productive and mature program.</a:t>
            </a: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User program s</a:t>
            </a:r>
            <a:r>
              <a:rPr lang="en-ES" dirty="0">
                <a:latin typeface="Arial" panose="020B0604020202020204" pitchFamily="34" charset="0"/>
                <a:cs typeface="Arial" panose="020B0604020202020204" pitchFamily="34" charset="0"/>
              </a:rPr>
              <a:t>plits in 3 major areas:</a:t>
            </a:r>
          </a:p>
          <a:p>
            <a:pPr marL="1257300" lvl="2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ES" sz="1600" dirty="0">
                <a:latin typeface="Arial" panose="020B0604020202020204" pitchFamily="34" charset="0"/>
                <a:cs typeface="Arial" panose="020B0604020202020204" pitchFamily="34" charset="0"/>
              </a:rPr>
              <a:t>ife Scineces.</a:t>
            </a:r>
          </a:p>
          <a:p>
            <a:pPr marL="1257300" lvl="2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ES" sz="1600" dirty="0">
                <a:latin typeface="Arial" panose="020B0604020202020204" pitchFamily="34" charset="0"/>
                <a:cs typeface="Arial" panose="020B0604020202020204" pitchFamily="34" charset="0"/>
              </a:rPr>
              <a:t>Chemical and Material Sciences.</a:t>
            </a:r>
          </a:p>
          <a:p>
            <a:pPr marL="1257300" lvl="2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ES" sz="1600" dirty="0">
                <a:latin typeface="Arial" panose="020B0604020202020204" pitchFamily="34" charset="0"/>
                <a:cs typeface="Arial" panose="020B0604020202020204" pitchFamily="34" charset="0"/>
              </a:rPr>
              <a:t>Electronic and Magnetic Structure.</a:t>
            </a:r>
          </a:p>
          <a:p>
            <a:pPr marL="342900" indent="-342900">
              <a:lnSpc>
                <a:spcPct val="114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ES" sz="2400" dirty="0">
                <a:latin typeface="Arial" panose="020B0604020202020204" pitchFamily="34" charset="0"/>
                <a:cs typeface="Arial" panose="020B0604020202020204" pitchFamily="34" charset="0"/>
              </a:rPr>
              <a:t>Services in future:</a:t>
            </a: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ES" dirty="0">
                <a:latin typeface="Arial" panose="020B0604020202020204" pitchFamily="34" charset="0"/>
                <a:cs typeface="Arial" panose="020B0604020202020204" pitchFamily="34" charset="0"/>
              </a:rPr>
              <a:t>Providing access to state-of-the-art X-ray and microscopy (including EM) characterization tools to the complete  Spanish user community.</a:t>
            </a: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ES" dirty="0">
                <a:latin typeface="Arial" panose="020B0604020202020204" pitchFamily="34" charset="0"/>
                <a:cs typeface="Arial" panose="020B0604020202020204" pitchFamily="34" charset="0"/>
              </a:rPr>
              <a:t>Providing system solutions for complex grand challenges in specific focus areas:</a:t>
            </a:r>
          </a:p>
          <a:p>
            <a:pPr marL="1257300" lvl="2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ES" sz="1600" dirty="0">
                <a:latin typeface="Arial" panose="020B0604020202020204" pitchFamily="34" charset="0"/>
                <a:cs typeface="Arial" panose="020B0604020202020204" pitchFamily="34" charset="0"/>
              </a:rPr>
              <a:t>Health.</a:t>
            </a:r>
          </a:p>
          <a:p>
            <a:pPr marL="1257300" lvl="2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ES" sz="1600" dirty="0">
                <a:latin typeface="Arial" panose="020B0604020202020204" pitchFamily="34" charset="0"/>
                <a:cs typeface="Arial" panose="020B0604020202020204" pitchFamily="34" charset="0"/>
              </a:rPr>
              <a:t>Energy.</a:t>
            </a:r>
          </a:p>
          <a:p>
            <a:pPr marL="1257300" lvl="2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ES" sz="1600" dirty="0">
                <a:latin typeface="Arial" panose="020B0604020202020204" pitchFamily="34" charset="0"/>
                <a:cs typeface="Arial" panose="020B0604020202020204" pitchFamily="34" charset="0"/>
              </a:rPr>
              <a:t>ustainable Information Technology. </a:t>
            </a:r>
          </a:p>
        </p:txBody>
      </p:sp>
    </p:spTree>
    <p:extLst>
      <p:ext uri="{BB962C8B-B14F-4D97-AF65-F5344CB8AC3E}">
        <p14:creationId xmlns:p14="http://schemas.microsoft.com/office/powerpoint/2010/main" val="2050497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6B34BF-5C19-42D4-BF39-1913EBE79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93"/>
          <a:stretch/>
        </p:blipFill>
        <p:spPr>
          <a:xfrm>
            <a:off x="80891" y="9397"/>
            <a:ext cx="927201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7017" y="637954"/>
            <a:ext cx="3086100" cy="738461"/>
          </a:xfrm>
        </p:spPr>
        <p:txBody>
          <a:bodyPr>
            <a:noAutofit/>
          </a:bodyPr>
          <a:lstStyle/>
          <a:p>
            <a:pPr algn="l"/>
            <a:r>
              <a:rPr lang="en-US" sz="2400" i="1" dirty="0">
                <a:solidFill>
                  <a:schemeClr val="bg1"/>
                </a:solidFill>
              </a:rPr>
              <a:t>Thank you for the attention!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8E0CF-18C3-47A6-A6E3-ED70C9482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45D0-0BB5-4A5E-8467-04161C469359}" type="slidenum">
              <a:rPr lang="en-US" smtClean="0"/>
              <a:t>21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B5B4E3-B24F-4A33-AEEB-F3F8B17DADC6}"/>
              </a:ext>
            </a:extLst>
          </p:cNvPr>
          <p:cNvSpPr txBox="1"/>
          <p:nvPr/>
        </p:nvSpPr>
        <p:spPr>
          <a:xfrm>
            <a:off x="8515351" y="4943003"/>
            <a:ext cx="872355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i="1" dirty="0" err="1">
                <a:solidFill>
                  <a:schemeClr val="bg1">
                    <a:lumMod val="65000"/>
                  </a:schemeClr>
                </a:solidFill>
              </a:rPr>
              <a:t>Foto</a:t>
            </a:r>
            <a:r>
              <a:rPr lang="en-US" sz="825" i="1" dirty="0">
                <a:solidFill>
                  <a:schemeClr val="bg1">
                    <a:lumMod val="65000"/>
                  </a:schemeClr>
                </a:solidFill>
              </a:rPr>
              <a:t> Sergio Ruiz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9B2629-AC57-1642-9C52-75C3B528117F}"/>
              </a:ext>
            </a:extLst>
          </p:cNvPr>
          <p:cNvSpPr txBox="1">
            <a:spLocks/>
          </p:cNvSpPr>
          <p:nvPr/>
        </p:nvSpPr>
        <p:spPr>
          <a:xfrm>
            <a:off x="4572000" y="1694222"/>
            <a:ext cx="3086100" cy="7384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 algn="l"/>
            <a:r>
              <a:rPr lang="en-GB" sz="2400" i="1" dirty="0">
                <a:solidFill>
                  <a:schemeClr val="bg1"/>
                </a:solidFill>
              </a:rPr>
              <a:t>Any questions? </a:t>
            </a:r>
          </a:p>
        </p:txBody>
      </p:sp>
    </p:spTree>
    <p:extLst>
      <p:ext uri="{BB962C8B-B14F-4D97-AF65-F5344CB8AC3E}">
        <p14:creationId xmlns:p14="http://schemas.microsoft.com/office/powerpoint/2010/main" val="1677753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13478" y="1732885"/>
            <a:ext cx="162198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ALBA in  numbers</a:t>
            </a:r>
            <a:endParaRPr lang="en-US" sz="21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8223" y="1243251"/>
            <a:ext cx="1823135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+300 yearly experiments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940" y="2156252"/>
            <a:ext cx="2783860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300 Publications yearly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9930" y="808033"/>
            <a:ext cx="114285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220 staff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41458" y="543399"/>
            <a:ext cx="1628471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+ 2200 yearly user visits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85396" y="1168951"/>
            <a:ext cx="1482496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3000 national users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87505" y="2337797"/>
            <a:ext cx="2003150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2100 international users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38679" y="3556498"/>
            <a:ext cx="1642439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+7500 yearly public visits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36346" y="3163642"/>
            <a:ext cx="162198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10 operating Beamlines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61199" y="4097774"/>
            <a:ext cx="1846439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3 Beamlines</a:t>
            </a:r>
          </a:p>
          <a:p>
            <a:r>
              <a:rPr lang="en-US" sz="2100" dirty="0">
                <a:solidFill>
                  <a:schemeClr val="bg1"/>
                </a:solidFill>
              </a:rPr>
              <a:t>In construction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18487" y="3597965"/>
            <a:ext cx="1470593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+200 trained students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57578" y="1706775"/>
            <a:ext cx="1377044" cy="5078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2/3 from Spain</a:t>
            </a:r>
          </a:p>
          <a:p>
            <a:pPr algn="ctr"/>
            <a:r>
              <a:rPr lang="en-US" sz="1350" dirty="0">
                <a:solidFill>
                  <a:schemeClr val="bg1"/>
                </a:solidFill>
              </a:rPr>
              <a:t>1/3 international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7504102" y="162016"/>
            <a:ext cx="1484545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USER VISITS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218" y="4140952"/>
            <a:ext cx="22231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3 GeV e- synchrotron</a:t>
            </a:r>
          </a:p>
          <a:p>
            <a:r>
              <a:rPr lang="en-US" sz="1350" dirty="0">
                <a:solidFill>
                  <a:schemeClr val="bg1"/>
                </a:solidFill>
              </a:rPr>
              <a:t>270 m circumference</a:t>
            </a:r>
          </a:p>
          <a:p>
            <a:r>
              <a:rPr lang="en-US" sz="1350" dirty="0">
                <a:solidFill>
                  <a:schemeClr val="bg1"/>
                </a:solidFill>
              </a:rPr>
              <a:t>300 mA operating current</a:t>
            </a:r>
          </a:p>
          <a:p>
            <a:r>
              <a:rPr lang="en-US" sz="1350" dirty="0">
                <a:solidFill>
                  <a:schemeClr val="bg1"/>
                </a:solidFill>
              </a:rPr>
              <a:t>&gt; 98% availability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858" y="553042"/>
            <a:ext cx="1163951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PUBLICATIONS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95FB114-F1BD-8247-B6AB-6D2E16261F3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B6E86B-6D91-4C4B-9731-65058D1394C2}"/>
              </a:ext>
            </a:extLst>
          </p:cNvPr>
          <p:cNvSpPr txBox="1"/>
          <p:nvPr/>
        </p:nvSpPr>
        <p:spPr>
          <a:xfrm>
            <a:off x="1093433" y="2751378"/>
            <a:ext cx="207010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34% high impact factor ratio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89C1642-D385-C444-9DB8-15AED94D5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11" y="852534"/>
            <a:ext cx="1356109" cy="10156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DAEEF2-7BD1-914F-8356-B42816242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389" y="475228"/>
            <a:ext cx="1890531" cy="128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8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7402" y="135463"/>
            <a:ext cx="4857750" cy="392415"/>
          </a:xfrm>
        </p:spPr>
        <p:txBody>
          <a:bodyPr/>
          <a:lstStyle/>
          <a:p>
            <a:pPr algn="ctr"/>
            <a:r>
              <a:rPr lang="en-US" sz="2100" b="1" dirty="0">
                <a:solidFill>
                  <a:srgbClr val="002A58"/>
                </a:solidFill>
              </a:rPr>
              <a:t>USERS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2460108" y="789468"/>
          <a:ext cx="6658513" cy="4222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273971" y="4527522"/>
            <a:ext cx="2186945" cy="5078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2A58"/>
                </a:solidFill>
              </a:rPr>
              <a:t>Competitive and free access</a:t>
            </a:r>
          </a:p>
          <a:p>
            <a:pPr algn="ctr"/>
            <a:r>
              <a:rPr lang="en-US" sz="1350" b="1" dirty="0">
                <a:solidFill>
                  <a:srgbClr val="002A58"/>
                </a:solidFill>
              </a:rPr>
              <a:t>Public results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8767" y="3175246"/>
            <a:ext cx="2383397" cy="7155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accent6">
                    <a:lumMod val="50000"/>
                  </a:schemeClr>
                </a:solidFill>
              </a:rPr>
              <a:t>Direct access covering operational costs</a:t>
            </a:r>
          </a:p>
          <a:p>
            <a:pPr algn="ctr"/>
            <a:r>
              <a:rPr lang="en-US" sz="1350" b="1" dirty="0">
                <a:solidFill>
                  <a:schemeClr val="accent6">
                    <a:lumMod val="50000"/>
                  </a:schemeClr>
                </a:solidFill>
              </a:rPr>
              <a:t> Results can be confidential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4263" y="832146"/>
            <a:ext cx="2653049" cy="7155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2A58"/>
                </a:solidFill>
              </a:rPr>
              <a:t>Submitted and granted Proposals</a:t>
            </a:r>
          </a:p>
          <a:p>
            <a:r>
              <a:rPr lang="en-US" sz="1350" dirty="0">
                <a:solidFill>
                  <a:srgbClr val="002A58"/>
                </a:solidFill>
              </a:rPr>
              <a:t>Oversubscription for all Beamlines </a:t>
            </a:r>
          </a:p>
          <a:p>
            <a:r>
              <a:rPr lang="en-US" sz="1350" dirty="0">
                <a:solidFill>
                  <a:srgbClr val="002A58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5EE548-30C9-414B-BA5F-4900F5468FE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60" y="1342939"/>
            <a:ext cx="2018504" cy="13621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DF78BC-B17B-4F29-B599-27243175F1D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59" y="2738067"/>
            <a:ext cx="2018504" cy="13489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7891E0-D8BC-4CC4-8D04-CAE577DB94D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23" y="4311354"/>
            <a:ext cx="1853045" cy="6966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1A7307-2151-4F64-8ED6-7BEB73925F3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1299" y="127232"/>
            <a:ext cx="2280865" cy="154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58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AFBB08-3FC4-7340-A02A-254C7083B9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67" r="3730"/>
          <a:stretch/>
        </p:blipFill>
        <p:spPr>
          <a:xfrm>
            <a:off x="0" y="1079318"/>
            <a:ext cx="6519683" cy="37883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4122" y="85870"/>
            <a:ext cx="7070271" cy="994172"/>
          </a:xfrm>
        </p:spPr>
        <p:txBody>
          <a:bodyPr/>
          <a:lstStyle/>
          <a:p>
            <a:r>
              <a:rPr lang="en-US" dirty="0"/>
              <a:t>Development of User Program over the Years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23958" y="419742"/>
            <a:ext cx="2162259" cy="1319152"/>
          </a:xfrm>
        </p:spPr>
        <p:txBody>
          <a:bodyPr>
            <a:noAutofit/>
          </a:bodyPr>
          <a:lstStyle/>
          <a:p>
            <a:pPr marL="0" indent="0">
              <a:lnSpc>
                <a:spcPct val="140000"/>
              </a:lnSpc>
              <a:spcBef>
                <a:spcPts val="400"/>
              </a:spcBef>
              <a:buNone/>
            </a:pPr>
            <a:r>
              <a:rPr lang="en-US" sz="1400" dirty="0"/>
              <a:t>Comments:</a:t>
            </a:r>
          </a:p>
          <a:p>
            <a:pPr>
              <a:lnSpc>
                <a:spcPct val="140000"/>
              </a:lnSpc>
              <a:spcBef>
                <a:spcPts val="400"/>
              </a:spcBef>
            </a:pPr>
            <a:r>
              <a:rPr lang="en-US" sz="1400" dirty="0"/>
              <a:t>Program (requested experiments) still grows.</a:t>
            </a:r>
          </a:p>
          <a:p>
            <a:pPr>
              <a:lnSpc>
                <a:spcPct val="140000"/>
              </a:lnSpc>
              <a:spcBef>
                <a:spcPts val="400"/>
              </a:spcBef>
            </a:pPr>
            <a:r>
              <a:rPr lang="en-US" sz="1400" dirty="0"/>
              <a:t>Most of phase 1 beamlines have reached max capacity.</a:t>
            </a:r>
          </a:p>
          <a:p>
            <a:pPr>
              <a:lnSpc>
                <a:spcPct val="140000"/>
              </a:lnSpc>
              <a:spcBef>
                <a:spcPts val="400"/>
              </a:spcBef>
            </a:pPr>
            <a:r>
              <a:rPr lang="en-US" sz="1400" dirty="0"/>
              <a:t>XALOC and BOREAS are still growing.</a:t>
            </a:r>
          </a:p>
          <a:p>
            <a:pPr>
              <a:lnSpc>
                <a:spcPct val="140000"/>
              </a:lnSpc>
              <a:spcBef>
                <a:spcPts val="400"/>
              </a:spcBef>
            </a:pPr>
            <a:r>
              <a:rPr lang="en-US" sz="1400" dirty="0"/>
              <a:t>COVID seems to have relative minor impact. 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51C96-19B1-40F4-9850-7FBA07D31737}" type="datetime1">
              <a:rPr lang="es-ES" smtClean="0"/>
              <a:t>29/6/21</a:t>
            </a:fld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27356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092C7E7-ECD2-824A-A056-626FAE116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19" t="6439" r="14219" b="10363"/>
          <a:stretch/>
        </p:blipFill>
        <p:spPr>
          <a:xfrm>
            <a:off x="4422334" y="3175054"/>
            <a:ext cx="1731528" cy="121317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83651" y="102392"/>
            <a:ext cx="8047158" cy="994172"/>
          </a:xfrm>
        </p:spPr>
        <p:txBody>
          <a:bodyPr/>
          <a:lstStyle/>
          <a:p>
            <a:r>
              <a:rPr lang="en-US" dirty="0"/>
              <a:t>The User Community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05377" y="599478"/>
            <a:ext cx="3738623" cy="1319152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40000"/>
              </a:lnSpc>
              <a:spcBef>
                <a:spcPts val="400"/>
              </a:spcBef>
              <a:buNone/>
            </a:pPr>
            <a:r>
              <a:rPr lang="en-US" dirty="0"/>
              <a:t>User community can be split in roughly three similar sized areas: </a:t>
            </a:r>
          </a:p>
          <a:p>
            <a:pPr lvl="1">
              <a:lnSpc>
                <a:spcPct val="140000"/>
              </a:lnSpc>
              <a:spcBef>
                <a:spcPts val="400"/>
              </a:spcBef>
            </a:pPr>
            <a:r>
              <a:rPr lang="en-US" sz="1400" b="1" dirty="0"/>
              <a:t>Life Science </a:t>
            </a:r>
            <a:r>
              <a:rPr lang="en-US" sz="1400" dirty="0"/>
              <a:t>(MX and non MX). </a:t>
            </a:r>
          </a:p>
          <a:p>
            <a:pPr lvl="1">
              <a:lnSpc>
                <a:spcPct val="140000"/>
              </a:lnSpc>
              <a:spcBef>
                <a:spcPts val="400"/>
              </a:spcBef>
            </a:pPr>
            <a:r>
              <a:rPr lang="en-US" sz="1400" b="1" dirty="0"/>
              <a:t>Chemical and Material Sciences.</a:t>
            </a:r>
          </a:p>
          <a:p>
            <a:pPr lvl="1">
              <a:lnSpc>
                <a:spcPct val="140000"/>
              </a:lnSpc>
              <a:spcBef>
                <a:spcPts val="400"/>
              </a:spcBef>
            </a:pPr>
            <a:r>
              <a:rPr lang="en-US" sz="1400" b="1" dirty="0"/>
              <a:t>Electrical and Magnetic Structure.</a:t>
            </a:r>
          </a:p>
          <a:p>
            <a:pPr marL="457200" lvl="1" indent="0">
              <a:lnSpc>
                <a:spcPct val="140000"/>
              </a:lnSpc>
              <a:spcBef>
                <a:spcPts val="400"/>
              </a:spcBef>
              <a:buNone/>
            </a:pPr>
            <a:endParaRPr lang="en-US" sz="14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51C96-19B1-40F4-9850-7FBA07D31737}" type="datetime1">
              <a:rPr lang="es-ES" smtClean="0"/>
              <a:t>29/6/21</a:t>
            </a:fld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6</a:t>
            </a:fld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D9DAB-82A0-A748-AD05-C979BAABEC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0109" t="1079" r="7928" b="1268"/>
          <a:stretch/>
        </p:blipFill>
        <p:spPr>
          <a:xfrm>
            <a:off x="8984" y="741531"/>
            <a:ext cx="4559987" cy="39671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B3F1D4-1492-9E46-83C7-62BE938A98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14" t="2612" r="16912" b="8391"/>
          <a:stretch/>
        </p:blipFill>
        <p:spPr>
          <a:xfrm>
            <a:off x="3588527" y="1082105"/>
            <a:ext cx="2171791" cy="1809630"/>
          </a:xfrm>
          <a:prstGeom prst="rect">
            <a:avLst/>
          </a:prstGeom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BD9F62A1-3FBA-5247-8F65-1F34E6592D9D}"/>
              </a:ext>
            </a:extLst>
          </p:cNvPr>
          <p:cNvSpPr txBox="1">
            <a:spLocks/>
          </p:cNvSpPr>
          <p:nvPr/>
        </p:nvSpPr>
        <p:spPr>
          <a:xfrm>
            <a:off x="6095145" y="2625286"/>
            <a:ext cx="2901782" cy="1319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4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b="1" dirty="0"/>
              <a:t>User community: </a:t>
            </a:r>
          </a:p>
          <a:p>
            <a:pPr lvl="1">
              <a:lnSpc>
                <a:spcPct val="140000"/>
              </a:lnSpc>
              <a:spcBef>
                <a:spcPts val="400"/>
              </a:spcBef>
            </a:pPr>
            <a:r>
              <a:rPr lang="en-US" sz="1400" dirty="0"/>
              <a:t>Academic program has a strong applied character.</a:t>
            </a:r>
          </a:p>
          <a:p>
            <a:pPr lvl="1">
              <a:lnSpc>
                <a:spcPct val="140000"/>
              </a:lnSpc>
              <a:spcBef>
                <a:spcPts val="400"/>
              </a:spcBef>
            </a:pPr>
            <a:r>
              <a:rPr lang="en-US" sz="1400" dirty="0"/>
              <a:t>Community has a “healthy mix” between national and international users.</a:t>
            </a:r>
          </a:p>
        </p:txBody>
      </p:sp>
    </p:spTree>
    <p:extLst>
      <p:ext uri="{BB962C8B-B14F-4D97-AF65-F5344CB8AC3E}">
        <p14:creationId xmlns:p14="http://schemas.microsoft.com/office/powerpoint/2010/main" val="3756759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02392"/>
            <a:ext cx="7070271" cy="994172"/>
          </a:xfrm>
        </p:spPr>
        <p:txBody>
          <a:bodyPr>
            <a:normAutofit/>
          </a:bodyPr>
          <a:lstStyle/>
          <a:p>
            <a:r>
              <a:rPr lang="en-US" dirty="0"/>
              <a:t>Alba’s Role in Science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7</a:t>
            </a:fld>
            <a:endParaRPr lang="es-ES" dirty="0"/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3852C412-AE13-5A4E-846E-3344D3B07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383" y="660192"/>
            <a:ext cx="8108111" cy="243926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lvl="0"/>
            <a:r>
              <a:rPr lang="en-US" sz="2600" dirty="0"/>
              <a:t>In general, ALBA’s role is:</a:t>
            </a:r>
            <a:r>
              <a:rPr lang="en-US" sz="2000" dirty="0"/>
              <a:t> </a:t>
            </a:r>
          </a:p>
          <a:p>
            <a:pPr lvl="1"/>
            <a:r>
              <a:rPr lang="en-US" sz="1800" dirty="0"/>
              <a:t>to provide to the existing user community in Spain state-of-the-art X-ray characterization tools. </a:t>
            </a:r>
          </a:p>
          <a:p>
            <a:pPr lvl="1"/>
            <a:r>
              <a:rPr lang="en-US" sz="1800" dirty="0"/>
              <a:t>to provide access to a vast international European network of specialists.</a:t>
            </a:r>
          </a:p>
          <a:p>
            <a:r>
              <a:rPr lang="en-US" sz="2600" dirty="0"/>
              <a:t>Specifically, for the 3 focus area:</a:t>
            </a:r>
          </a:p>
          <a:p>
            <a:pPr lvl="1"/>
            <a:r>
              <a:rPr lang="en-US" sz="1800" dirty="0"/>
              <a:t>to develop cutting edge characterization tools to address the socio-economical challenges in Spain and Europe. This includes:</a:t>
            </a:r>
          </a:p>
          <a:p>
            <a:pPr lvl="2"/>
            <a:r>
              <a:rPr lang="en-US" sz="1800" dirty="0"/>
              <a:t>Instrumentation.</a:t>
            </a:r>
          </a:p>
          <a:p>
            <a:pPr lvl="2"/>
            <a:r>
              <a:rPr lang="en-US" sz="1800" dirty="0"/>
              <a:t>Methodologies.</a:t>
            </a:r>
          </a:p>
          <a:p>
            <a:pPr lvl="2"/>
            <a:r>
              <a:rPr lang="en-US" sz="1800" dirty="0"/>
              <a:t>Data analysis strategies.</a:t>
            </a:r>
          </a:p>
          <a:p>
            <a:pPr lvl="1"/>
            <a:r>
              <a:rPr lang="en-US" sz="1800" dirty="0"/>
              <a:t>to make the tools available to a large user community which benefits from these.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0C8CDC-CB9D-2F4A-A876-204158E80668}"/>
              </a:ext>
            </a:extLst>
          </p:cNvPr>
          <p:cNvSpPr txBox="1"/>
          <p:nvPr/>
        </p:nvSpPr>
        <p:spPr>
          <a:xfrm>
            <a:off x="0" y="3110792"/>
            <a:ext cx="1716727" cy="50466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Our tools: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7D4C498-DA0E-9448-82A7-A7CAAE6B091C}"/>
              </a:ext>
            </a:extLst>
          </p:cNvPr>
          <p:cNvCxnSpPr>
            <a:stCxn id="3" idx="0"/>
          </p:cNvCxnSpPr>
          <p:nvPr/>
        </p:nvCxnSpPr>
        <p:spPr>
          <a:xfrm flipV="1">
            <a:off x="2219829" y="3229752"/>
            <a:ext cx="2323148" cy="38034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6BB836-4EB5-4C44-A41C-C35EC8EE14FD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4954865" y="3194468"/>
            <a:ext cx="2330646" cy="4156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8473019-A4A2-214E-A08D-17891154AEEC}"/>
              </a:ext>
            </a:extLst>
          </p:cNvPr>
          <p:cNvSpPr txBox="1"/>
          <p:nvPr/>
        </p:nvSpPr>
        <p:spPr>
          <a:xfrm>
            <a:off x="1038234" y="3610093"/>
            <a:ext cx="2363189" cy="14250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Public and Proprietary  User Program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943C0-A1C5-6147-83A5-C96BB343696C}"/>
              </a:ext>
            </a:extLst>
          </p:cNvPr>
          <p:cNvSpPr txBox="1"/>
          <p:nvPr/>
        </p:nvSpPr>
        <p:spPr>
          <a:xfrm>
            <a:off x="6103916" y="3610093"/>
            <a:ext cx="2363189" cy="14250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In-house Research Program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F001C2-0FA9-6443-86A2-658F4CC59B60}"/>
              </a:ext>
            </a:extLst>
          </p:cNvPr>
          <p:cNvSpPr txBox="1"/>
          <p:nvPr/>
        </p:nvSpPr>
        <p:spPr>
          <a:xfrm>
            <a:off x="3594473" y="3610093"/>
            <a:ext cx="2363189" cy="142503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Training and Outreach Program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EB45B7A-4734-B846-8991-A187C2E724DD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4776068" y="3194467"/>
            <a:ext cx="0" cy="4156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4776068" y="399580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687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02392"/>
            <a:ext cx="7070271" cy="99417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Provided Techniques: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8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4776068" y="399580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EFC9F8-29BA-D644-BCDF-4F3733FFAB19}"/>
              </a:ext>
            </a:extLst>
          </p:cNvPr>
          <p:cNvSpPr txBox="1"/>
          <p:nvPr/>
        </p:nvSpPr>
        <p:spPr>
          <a:xfrm>
            <a:off x="5072481" y="1943999"/>
            <a:ext cx="3790708" cy="3318143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 operating beamlines: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MIRAS (IR)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MSPD (PD)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MISTRAL (soft X-ray </a:t>
            </a:r>
            <a:r>
              <a:rPr lang="en-US" sz="15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microsc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NCD (SAXS/WAXS)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XALOC (MX)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NOTOS (XAFS + PD)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LOREA (ARPES)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CLAESS (XAFS)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CIRCE(NAPP/PEEM)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BOREAS (XMCD, soft X-ray scattering)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F09F68-6BB3-6C44-8930-E7497B94CF22}"/>
              </a:ext>
            </a:extLst>
          </p:cNvPr>
          <p:cNvSpPr/>
          <p:nvPr/>
        </p:nvSpPr>
        <p:spPr>
          <a:xfrm>
            <a:off x="5416028" y="1266201"/>
            <a:ext cx="358680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/>
              <a:t>Alba is a 3. generation synchrotron source with 10 operating beamlines and 3 in construction.</a:t>
            </a:r>
          </a:p>
          <a:p>
            <a:endParaRPr lang="en-US" sz="135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3A8388-2117-DA46-A07D-7A341E16092F}"/>
              </a:ext>
            </a:extLst>
          </p:cNvPr>
          <p:cNvSpPr txBox="1"/>
          <p:nvPr/>
        </p:nvSpPr>
        <p:spPr>
          <a:xfrm>
            <a:off x="628650" y="486180"/>
            <a:ext cx="5772272" cy="375957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Alba’s organization: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Three scientific sections support the user program: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Sciences Section.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and Materials Sciences Section.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 and Magnetic Structure Section.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C9812D-558B-F141-B754-A958526924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707" y="2091853"/>
            <a:ext cx="3790708" cy="276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9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0E7A2D-C657-AD4A-A175-0C6CD46F7ECD}"/>
              </a:ext>
            </a:extLst>
          </p:cNvPr>
          <p:cNvSpPr/>
          <p:nvPr/>
        </p:nvSpPr>
        <p:spPr>
          <a:xfrm>
            <a:off x="213734" y="2780703"/>
            <a:ext cx="5400000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Cryo-EM for Life Sciences:</a:t>
            </a:r>
            <a:b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b="1" dirty="0">
                <a:solidFill>
                  <a:srgbClr val="112E50"/>
                </a:solidFill>
                <a:latin typeface="Arial" pitchFamily="34" charset="0"/>
                <a:cs typeface="Arial" pitchFamily="34" charset="0"/>
              </a:rPr>
              <a:t>Single Particle Analysis &amp; cryo-electron Tomography)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112E50"/>
                </a:solidFill>
                <a:latin typeface="Arial" pitchFamily="34" charset="0"/>
                <a:cs typeface="Arial" pitchFamily="34" charset="0"/>
              </a:rPr>
              <a:t>200 kV maximum acceleration voltage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112E50"/>
                </a:solidFill>
                <a:latin typeface="Arial" pitchFamily="34" charset="0"/>
                <a:cs typeface="Arial" pitchFamily="34" charset="0"/>
              </a:rPr>
              <a:t>last generation direct electron detector.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112E50"/>
                </a:solidFill>
                <a:latin typeface="Arial" pitchFamily="34" charset="0"/>
                <a:cs typeface="Arial" pitchFamily="34" charset="0"/>
              </a:rPr>
              <a:t>automated sample load system.</a:t>
            </a:r>
            <a:endParaRPr 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C5E1CF-DEA2-5345-9463-90D422FB4F47}"/>
              </a:ext>
            </a:extLst>
          </p:cNvPr>
          <p:cNvSpPr txBox="1"/>
          <p:nvPr/>
        </p:nvSpPr>
        <p:spPr>
          <a:xfrm>
            <a:off x="198443" y="1584277"/>
            <a:ext cx="5400000" cy="108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endParaRPr lang="en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2530" y="121298"/>
            <a:ext cx="69233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defTabSz="685800">
              <a:defRPr/>
            </a:pPr>
            <a:r>
              <a:rPr lang="en-US" sz="2400" b="1" dirty="0">
                <a:solidFill>
                  <a:schemeClr val="tx2"/>
                </a:solidFill>
                <a:latin typeface="Calibri"/>
              </a:rPr>
              <a:t>Advanced Microscope Platform Based on </a:t>
            </a:r>
          </a:p>
          <a:p>
            <a:pPr algn="r" defTabSz="685800">
              <a:defRPr/>
            </a:pPr>
            <a:r>
              <a:rPr lang="en-US" sz="2400" b="1" dirty="0">
                <a:solidFill>
                  <a:schemeClr val="tx2"/>
                </a:solidFill>
                <a:latin typeface="Calibri"/>
              </a:rPr>
              <a:t>Cooperative projects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98443" y="1900988"/>
            <a:ext cx="3271493" cy="15465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defTabSz="685800">
              <a:defRPr/>
            </a:pPr>
            <a:r>
              <a:rPr lang="en-US" sz="1350" dirty="0">
                <a:solidFill>
                  <a:srgbClr val="A5A5A5">
                    <a:lumMod val="50000"/>
                  </a:srgbClr>
                </a:solidFill>
                <a:latin typeface="Calibri"/>
              </a:rPr>
              <a:t>Two of them co-funded and co-owned by different institutions to be placed at ALBA</a:t>
            </a:r>
          </a:p>
          <a:p>
            <a:pPr algn="r" defTabSz="685800">
              <a:defRPr/>
            </a:pPr>
            <a:endParaRPr lang="en-US" sz="1350" dirty="0">
              <a:solidFill>
                <a:srgbClr val="A5A5A5">
                  <a:lumMod val="50000"/>
                </a:srgbClr>
              </a:solidFill>
              <a:latin typeface="Calibri"/>
            </a:endParaRP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A5A5A5">
                    <a:lumMod val="50000"/>
                  </a:srgbClr>
                </a:solidFill>
                <a:latin typeface="Calibri"/>
              </a:rPr>
              <a:t>Will have user program for public users</a:t>
            </a: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A5A5A5">
                    <a:lumMod val="50000"/>
                  </a:srgbClr>
                </a:solidFill>
                <a:latin typeface="Calibri"/>
              </a:rPr>
              <a:t>Call results to be published soon</a:t>
            </a: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A5A5A5">
                    <a:lumMod val="50000"/>
                  </a:srgbClr>
                </a:solidFill>
                <a:latin typeface="Calibri"/>
              </a:rPr>
              <a:t>Microscopes to be in </a:t>
            </a:r>
            <a:r>
              <a:rPr lang="en-US" sz="1350" b="1" dirty="0">
                <a:solidFill>
                  <a:srgbClr val="A5A5A5">
                    <a:lumMod val="50000"/>
                  </a:srgbClr>
                </a:solidFill>
                <a:latin typeface="Calibri"/>
              </a:rPr>
              <a:t>operation in 2022</a:t>
            </a:r>
          </a:p>
          <a:p>
            <a:pPr algn="ctr" defTabSz="685800">
              <a:defRPr/>
            </a:pPr>
            <a:endParaRPr lang="en-US" sz="1350" dirty="0">
              <a:solidFill>
                <a:srgbClr val="A5A5A5">
                  <a:lumMod val="50000"/>
                </a:srgb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161" y="1700703"/>
            <a:ext cx="1178614" cy="79147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127" y="2886979"/>
            <a:ext cx="1027648" cy="81856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36130" y="1607725"/>
            <a:ext cx="3557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 for Nano Science: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Aberration Corrected Monochromatic  Transmission Electron Microscope.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Focused Ion Beam (FIB) equipment.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96773" y="205554"/>
            <a:ext cx="1129010" cy="14540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7AC37E-8543-B047-94C2-A4D23EA00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9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9E0A91-E849-E144-A559-DE72E2BB60C1}"/>
              </a:ext>
            </a:extLst>
          </p:cNvPr>
          <p:cNvSpPr txBox="1"/>
          <p:nvPr/>
        </p:nvSpPr>
        <p:spPr>
          <a:xfrm>
            <a:off x="213734" y="3887652"/>
            <a:ext cx="5400000" cy="108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endParaRPr lang="en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F926E0-2F0C-7A4B-A61C-9261C5ADF65B}"/>
              </a:ext>
            </a:extLst>
          </p:cNvPr>
          <p:cNvSpPr/>
          <p:nvPr/>
        </p:nvSpPr>
        <p:spPr>
          <a:xfrm>
            <a:off x="151421" y="3911100"/>
            <a:ext cx="35574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 for In-Situ and Operando experiments: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Aberration Corrected Monochromatic  Transmission Electron Microscope.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environments will be compatible with some beamlines.</a:t>
            </a:r>
          </a:p>
          <a:p>
            <a:pPr lvl="0">
              <a:defRPr/>
            </a:pPr>
            <a:endParaRPr 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48CC0C-0571-CF48-8658-1B101F4F12B0}"/>
              </a:ext>
            </a:extLst>
          </p:cNvPr>
          <p:cNvSpPr txBox="1"/>
          <p:nvPr/>
        </p:nvSpPr>
        <p:spPr>
          <a:xfrm>
            <a:off x="5613734" y="3764276"/>
            <a:ext cx="3459927" cy="13388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defTabSz="685800">
              <a:defRPr/>
            </a:pPr>
            <a:r>
              <a:rPr lang="en-US" sz="1350" dirty="0">
                <a:solidFill>
                  <a:srgbClr val="A5A5A5">
                    <a:lumMod val="50000"/>
                  </a:srgbClr>
                </a:solidFill>
                <a:latin typeface="Calibri"/>
              </a:rPr>
              <a:t>Inside the approved Catalan proposal of ‘Area de </a:t>
            </a:r>
            <a:r>
              <a:rPr lang="en-US" sz="1350" dirty="0" err="1">
                <a:solidFill>
                  <a:srgbClr val="A5A5A5">
                    <a:lumMod val="50000"/>
                  </a:srgbClr>
                </a:solidFill>
                <a:latin typeface="Calibri"/>
              </a:rPr>
              <a:t>Materiales</a:t>
            </a:r>
            <a:r>
              <a:rPr lang="en-US" sz="1350" dirty="0">
                <a:solidFill>
                  <a:srgbClr val="A5A5A5">
                    <a:lumMod val="50000"/>
                  </a:srgbClr>
                </a:solidFill>
                <a:latin typeface="Calibri"/>
              </a:rPr>
              <a:t>’ of ‘Planes </a:t>
            </a:r>
            <a:r>
              <a:rPr lang="en-US" sz="1350" dirty="0" err="1">
                <a:solidFill>
                  <a:srgbClr val="A5A5A5">
                    <a:lumMod val="50000"/>
                  </a:srgbClr>
                </a:solidFill>
                <a:latin typeface="Calibri"/>
              </a:rPr>
              <a:t>Complementarios</a:t>
            </a:r>
            <a:r>
              <a:rPr lang="en-US" sz="1350" dirty="0">
                <a:solidFill>
                  <a:srgbClr val="A5A5A5">
                    <a:lumMod val="50000"/>
                  </a:srgbClr>
                </a:solidFill>
                <a:latin typeface="Calibri"/>
              </a:rPr>
              <a:t>’</a:t>
            </a:r>
          </a:p>
          <a:p>
            <a:pPr algn="r" defTabSz="685800">
              <a:defRPr/>
            </a:pPr>
            <a:endParaRPr lang="en-US" sz="1350" dirty="0">
              <a:solidFill>
                <a:srgbClr val="A5A5A5">
                  <a:lumMod val="50000"/>
                </a:srgbClr>
              </a:solidFill>
              <a:latin typeface="Calibri"/>
            </a:endParaRP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A5A5A5">
                    <a:lumMod val="50000"/>
                  </a:srgbClr>
                </a:solidFill>
                <a:latin typeface="Calibri"/>
              </a:rPr>
              <a:t>To be developed in the period 2022-2025</a:t>
            </a: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A5A5A5">
                    <a:lumMod val="50000"/>
                  </a:srgbClr>
                </a:solidFill>
                <a:latin typeface="Calibri"/>
              </a:rPr>
              <a:t>Will have user program for public users</a:t>
            </a:r>
          </a:p>
          <a:p>
            <a:pPr algn="ctr" defTabSz="685800">
              <a:defRPr/>
            </a:pPr>
            <a:endParaRPr lang="en-US" sz="1350" dirty="0">
              <a:solidFill>
                <a:srgbClr val="A5A5A5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95EFD-FC21-494C-A992-9AA726A87B07}"/>
              </a:ext>
            </a:extLst>
          </p:cNvPr>
          <p:cNvSpPr txBox="1"/>
          <p:nvPr/>
        </p:nvSpPr>
        <p:spPr>
          <a:xfrm>
            <a:off x="4014241" y="3947019"/>
            <a:ext cx="1454086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400" i="1" dirty="0">
                <a:cs typeface="Arial" panose="020B0604020202020204" pitchFamily="34" charset="0"/>
              </a:rPr>
              <a:t>Consortium of different institutions – being defined</a:t>
            </a:r>
            <a:endParaRPr lang="en-US" sz="2400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6447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Autofit/>
      </a:bodyPr>
      <a:lstStyle>
        <a:defPPr>
          <a:defRPr sz="28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13653</TotalTime>
  <Words>2182</Words>
  <Application>Microsoft Macintosh PowerPoint</Application>
  <PresentationFormat>On-screen Show (16:9)</PresentationFormat>
  <Paragraphs>369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Abel</vt:lpstr>
      <vt:lpstr>Arial</vt:lpstr>
      <vt:lpstr>Arial Black</vt:lpstr>
      <vt:lpstr>Arial Narrow</vt:lpstr>
      <vt:lpstr>Calibri</vt:lpstr>
      <vt:lpstr>Tema de Office</vt:lpstr>
      <vt:lpstr>ALBA II – Strategy and Mission  for Academic and Industrial Community</vt:lpstr>
      <vt:lpstr>ALBA History and Future</vt:lpstr>
      <vt:lpstr>PowerPoint Presentation</vt:lpstr>
      <vt:lpstr>USERS</vt:lpstr>
      <vt:lpstr>Development of User Program over the Years</vt:lpstr>
      <vt:lpstr>The User Community</vt:lpstr>
      <vt:lpstr>Alba’s Role in Science</vt:lpstr>
      <vt:lpstr>The Provided Techniques:</vt:lpstr>
      <vt:lpstr>PowerPoint Presentation</vt:lpstr>
      <vt:lpstr>The Context: ALBA II at a Glance </vt:lpstr>
      <vt:lpstr>PowerPoint Presentation</vt:lpstr>
      <vt:lpstr>ALBA is Going a Step Further for the Three Focus Areas</vt:lpstr>
      <vt:lpstr>PowerPoint Presentation</vt:lpstr>
      <vt:lpstr>Focus Area: Life Sciences More by Judith</vt:lpstr>
      <vt:lpstr>Health Strategy at a Glance</vt:lpstr>
      <vt:lpstr>Focus Area: Energy More by Francois</vt:lpstr>
      <vt:lpstr>Energy Strategy at a Glance </vt:lpstr>
      <vt:lpstr>Focus Area: Information Technology More by Manuel</vt:lpstr>
      <vt:lpstr>Our Goal at a Glance</vt:lpstr>
      <vt:lpstr>Conclusion:</vt:lpstr>
      <vt:lpstr>Thank you for the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Lucas Wainer</dc:creator>
  <cp:lastModifiedBy>Attenkofer, Klaus</cp:lastModifiedBy>
  <cp:revision>217</cp:revision>
  <cp:lastPrinted>2021-05-13T08:55:33Z</cp:lastPrinted>
  <dcterms:created xsi:type="dcterms:W3CDTF">2015-04-21T23:16:41Z</dcterms:created>
  <dcterms:modified xsi:type="dcterms:W3CDTF">2021-06-29T14:00:31Z</dcterms:modified>
</cp:coreProperties>
</file>