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324" r:id="rId3"/>
    <p:sldId id="326" r:id="rId4"/>
    <p:sldId id="338" r:id="rId5"/>
    <p:sldId id="353" r:id="rId6"/>
    <p:sldId id="346" r:id="rId7"/>
    <p:sldId id="343" r:id="rId8"/>
    <p:sldId id="341" r:id="rId9"/>
    <p:sldId id="259" r:id="rId10"/>
    <p:sldId id="355" r:id="rId11"/>
    <p:sldId id="357" r:id="rId12"/>
    <p:sldId id="351" r:id="rId13"/>
    <p:sldId id="350" r:id="rId14"/>
    <p:sldId id="260" r:id="rId15"/>
    <p:sldId id="344" r:id="rId16"/>
    <p:sldId id="356" r:id="rId17"/>
    <p:sldId id="348" r:id="rId18"/>
    <p:sldId id="349" r:id="rId19"/>
    <p:sldId id="352" r:id="rId20"/>
    <p:sldId id="347" r:id="rId21"/>
  </p:sldIdLst>
  <p:sldSz cx="9144000" cy="6858000" type="screen4x3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D4F"/>
    <a:srgbClr val="000099"/>
    <a:srgbClr val="000066"/>
    <a:srgbClr val="88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0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82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30/6/21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008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5934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9780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209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42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5228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45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3550" cy="6858000"/>
          </a:xfrm>
          <a:prstGeom prst="rect">
            <a:avLst/>
          </a:prstGeom>
        </p:spPr>
      </p:pic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871970"/>
            <a:ext cx="5535386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2301900"/>
            <a:ext cx="5535386" cy="470669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4630987"/>
            <a:ext cx="5535386" cy="470669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426245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77348"/>
            <a:ext cx="7070271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0370-0E88-4734-9211-70F676DBAFB4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383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7894" y="285069"/>
            <a:ext cx="1457325" cy="100012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2126796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0052-A604-434E-8C65-ABED4CF32048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702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60161"/>
            <a:ext cx="44958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143000"/>
            <a:ext cx="4495800" cy="17284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1149172"/>
            <a:ext cx="35814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89247"/>
            <a:ext cx="2057400" cy="232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09/12/2019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29th SAC</a:t>
            </a:r>
          </a:p>
        </p:txBody>
      </p:sp>
    </p:spTree>
    <p:extLst>
      <p:ext uri="{BB962C8B-B14F-4D97-AF65-F5344CB8AC3E}">
        <p14:creationId xmlns:p14="http://schemas.microsoft.com/office/powerpoint/2010/main" val="1203471794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7348"/>
            <a:ext cx="7070271" cy="13255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4076818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3505200"/>
            <a:ext cx="4076818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2" y="1295400"/>
            <a:ext cx="4076818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2" y="3505200"/>
            <a:ext cx="4076818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534400" y="6553200"/>
            <a:ext cx="4572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mtClean="0">
                <a:solidFill>
                  <a:schemeClr val="bg1"/>
                </a:solidFill>
              </a:rPr>
              <a:pPr algn="r"/>
              <a:t>‹#›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89247"/>
            <a:ext cx="2057400" cy="232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09/12/2019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29th SAC</a:t>
            </a:r>
          </a:p>
        </p:txBody>
      </p:sp>
    </p:spTree>
    <p:extLst>
      <p:ext uri="{BB962C8B-B14F-4D97-AF65-F5344CB8AC3E}">
        <p14:creationId xmlns:p14="http://schemas.microsoft.com/office/powerpoint/2010/main" val="3246881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265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7BB9130-0B14-4A32-9F21-D36CB3FEB1CD}" type="slidenum">
              <a:rPr lang="es-ES" altLang="en-US"/>
              <a:pPr>
                <a:defRPr/>
              </a:pPr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340837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77348"/>
            <a:ext cx="7070271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9247"/>
            <a:ext cx="6400800" cy="232229"/>
          </a:xfrm>
        </p:spPr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176963"/>
            <a:ext cx="64008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596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90691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800350"/>
            <a:ext cx="7886700" cy="328930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9AB-34DF-466E-A580-3C81DFFCF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165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77348"/>
            <a:ext cx="7070271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08364"/>
            <a:ext cx="3886200" cy="4568599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8364"/>
            <a:ext cx="3886200" cy="456859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AF5B-93B9-45F9-AD4F-ED228E0F92C0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179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085409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1600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750E-4045-44B4-992E-4CB35650A328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523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77348"/>
            <a:ext cx="7070271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549A-7626-436A-AA77-7CA4F38E38D9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142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56BF-FD26-450D-886A-2B66C992CF36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052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0699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E163-4F32-477B-AD24-AD11012ABBDF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090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06997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EA93-E24C-48E1-AA36-EF8A615E41FF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50" y="6176963"/>
            <a:ext cx="30861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871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" y="7256"/>
            <a:ext cx="9140956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67543"/>
            <a:ext cx="7886700" cy="4609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89247"/>
            <a:ext cx="2057400" cy="232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EE9790-2C7A-4B60-9979-E950BD8F5A78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856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5078" y="648924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AD0A006-7813-384F-898E-CA66C5A8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5E01D09-6199-CF45-BE29-B53A8FACB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9411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6" r:id="rId12"/>
    <p:sldLayoutId id="2147483677" r:id="rId13"/>
    <p:sldLayoutId id="2147483678" r:id="rId14"/>
    <p:sldLayoutId id="2147483679" r:id="rId15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3937" y="2910879"/>
            <a:ext cx="5535386" cy="1659616"/>
          </a:xfrm>
        </p:spPr>
        <p:txBody>
          <a:bodyPr/>
          <a:lstStyle/>
          <a:p>
            <a:r>
              <a:rPr lang="en-US" sz="4000" dirty="0"/>
              <a:t>ALBA II</a:t>
            </a:r>
            <a:br>
              <a:rPr lang="en-US" sz="4000" dirty="0"/>
            </a:br>
            <a:r>
              <a:rPr lang="en-US" sz="4000" dirty="0"/>
              <a:t>Accelerator Design</a:t>
            </a:r>
            <a:br>
              <a:rPr lang="en-US" sz="4000" dirty="0"/>
            </a:br>
            <a:r>
              <a:rPr lang="en-US" sz="3200" dirty="0"/>
              <a:t>Francis Perez</a:t>
            </a:r>
            <a:br>
              <a:rPr lang="en-US" sz="4000" dirty="0"/>
            </a:br>
            <a:r>
              <a:rPr lang="en-US" sz="2400" dirty="0"/>
              <a:t>(thanks to the ACE team)</a:t>
            </a:r>
            <a:endParaRPr lang="en-US" dirty="0"/>
          </a:p>
        </p:txBody>
      </p:sp>
      <p:sp>
        <p:nvSpPr>
          <p:cNvPr id="5" name="Date Placeholder 6"/>
          <p:cNvSpPr txBox="1">
            <a:spLocks/>
          </p:cNvSpPr>
          <p:nvPr/>
        </p:nvSpPr>
        <p:spPr>
          <a:xfrm>
            <a:off x="628650" y="6270171"/>
            <a:ext cx="8414866" cy="432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22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solidFill>
                  <a:schemeClr val="bg1">
                    <a:lumMod val="75000"/>
                  </a:schemeClr>
                </a:solidFill>
              </a:rPr>
              <a:t>ALBA II Day						June, 30th, 2021</a:t>
            </a:r>
          </a:p>
        </p:txBody>
      </p:sp>
    </p:spTree>
    <p:extLst>
      <p:ext uri="{BB962C8B-B14F-4D97-AF65-F5344CB8AC3E}">
        <p14:creationId xmlns:p14="http://schemas.microsoft.com/office/powerpoint/2010/main" val="206349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B871-B38B-B043-81DB-36DF69BB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/>
              <a:t>Brilliance comparison</a:t>
            </a:r>
            <a:br>
              <a:rPr lang="en-ES"/>
            </a:br>
            <a:r>
              <a:rPr lang="en-ES"/>
              <a:t>for three relevant ALBA IDs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D0113-DD80-8C4B-8FE7-381DEFCC7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DFD28-239F-4549-B05C-F6A60064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10</a:t>
            </a:fld>
            <a:endParaRPr lang="es-E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58D20C-C6AD-5D4F-8416-12B97E16EF1A}"/>
              </a:ext>
            </a:extLst>
          </p:cNvPr>
          <p:cNvGrpSpPr/>
          <p:nvPr/>
        </p:nvGrpSpPr>
        <p:grpSpPr>
          <a:xfrm>
            <a:off x="1135916" y="1690319"/>
            <a:ext cx="7425732" cy="4604264"/>
            <a:chOff x="1089618" y="1227487"/>
            <a:chExt cx="7425732" cy="46042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5D2B81-562C-7E46-A0D5-C0947CB22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9618" y="1227487"/>
              <a:ext cx="7425732" cy="46042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4F2CEE-8539-5841-8F05-CC2B27A1595E}"/>
                </a:ext>
              </a:extLst>
            </p:cNvPr>
            <p:cNvSpPr/>
            <p:nvPr/>
          </p:nvSpPr>
          <p:spPr>
            <a:xfrm>
              <a:off x="5369143" y="5623789"/>
              <a:ext cx="76915" cy="117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2120ED6-0B9F-2841-8C81-9695B7C14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F5ADD5-D829-794E-8C82-43770A874F40}"/>
              </a:ext>
            </a:extLst>
          </p:cNvPr>
          <p:cNvSpPr txBox="1"/>
          <p:nvPr/>
        </p:nvSpPr>
        <p:spPr>
          <a:xfrm>
            <a:off x="2267127" y="1280323"/>
            <a:ext cx="6296628" cy="28756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ES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IVU XAIRA       </a:t>
            </a:r>
            <a:r>
              <a:rPr lang="en-ES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n-ES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 LOREA</a:t>
            </a:r>
            <a:r>
              <a:rPr lang="en-ES">
                <a:latin typeface="Arial" panose="020B0604020202020204" pitchFamily="34" charset="0"/>
                <a:cs typeface="Arial" panose="020B0604020202020204" pitchFamily="34" charset="0"/>
              </a:rPr>
              <a:t>	          </a:t>
            </a:r>
            <a:r>
              <a:rPr lang="en-ES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SCW MSPD</a:t>
            </a:r>
          </a:p>
        </p:txBody>
      </p:sp>
    </p:spTree>
    <p:extLst>
      <p:ext uri="{BB962C8B-B14F-4D97-AF65-F5344CB8AC3E}">
        <p14:creationId xmlns:p14="http://schemas.microsoft.com/office/powerpoint/2010/main" val="1679633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6F1E-AF84-1043-8624-67B204ECC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Bending beamlines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9364-24CC-F942-B29E-595ED0013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1BB7E-708B-704D-AA5E-E64FC518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11</a:t>
            </a:fld>
            <a:endParaRPr lang="es-E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57BC76-334D-AE41-829F-76A7D2C4367F}"/>
              </a:ext>
            </a:extLst>
          </p:cNvPr>
          <p:cNvGrpSpPr/>
          <p:nvPr/>
        </p:nvGrpSpPr>
        <p:grpSpPr>
          <a:xfrm>
            <a:off x="867774" y="1289571"/>
            <a:ext cx="7124129" cy="1103404"/>
            <a:chOff x="867774" y="1410152"/>
            <a:chExt cx="7124129" cy="11034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729DF7-15A2-474C-806F-7E7C5FB80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548" b="33558"/>
            <a:stretch/>
          </p:blipFill>
          <p:spPr>
            <a:xfrm>
              <a:off x="867774" y="1514702"/>
              <a:ext cx="7124129" cy="93449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7DA2B9-89F3-754C-AC7F-47CC1DB19C2B}"/>
                </a:ext>
              </a:extLst>
            </p:cNvPr>
            <p:cNvSpPr/>
            <p:nvPr/>
          </p:nvSpPr>
          <p:spPr>
            <a:xfrm>
              <a:off x="3578080" y="1479238"/>
              <a:ext cx="1464575" cy="237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49BDA4-7C07-1B41-B253-C0354CB5C2D8}"/>
                </a:ext>
              </a:extLst>
            </p:cNvPr>
            <p:cNvSpPr txBox="1"/>
            <p:nvPr/>
          </p:nvSpPr>
          <p:spPr>
            <a:xfrm>
              <a:off x="2150345" y="2213063"/>
              <a:ext cx="641419" cy="300493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E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0,73 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9BC899-25F6-3D44-8407-B96128E948A2}"/>
                </a:ext>
              </a:extLst>
            </p:cNvPr>
            <p:cNvSpPr txBox="1"/>
            <p:nvPr/>
          </p:nvSpPr>
          <p:spPr>
            <a:xfrm>
              <a:off x="2734827" y="1492093"/>
              <a:ext cx="641419" cy="30656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E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1,02 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24C696-05E6-D64D-BF60-1C76DEDFF94A}"/>
                </a:ext>
              </a:extLst>
            </p:cNvPr>
            <p:cNvSpPr txBox="1"/>
            <p:nvPr/>
          </p:nvSpPr>
          <p:spPr>
            <a:xfrm>
              <a:off x="3578080" y="1413121"/>
              <a:ext cx="641419" cy="30656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E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1,02 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52E815-9D73-444F-BA23-1BDB94E4FD7E}"/>
                </a:ext>
              </a:extLst>
            </p:cNvPr>
            <p:cNvSpPr txBox="1"/>
            <p:nvPr/>
          </p:nvSpPr>
          <p:spPr>
            <a:xfrm>
              <a:off x="4310367" y="1410152"/>
              <a:ext cx="641419" cy="30656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E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1,02 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25F876-EFE8-3E48-871A-EF9C0588D4D7}"/>
                </a:ext>
              </a:extLst>
            </p:cNvPr>
            <p:cNvSpPr txBox="1"/>
            <p:nvPr/>
          </p:nvSpPr>
          <p:spPr>
            <a:xfrm>
              <a:off x="5042655" y="1479238"/>
              <a:ext cx="641419" cy="30656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E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1,02 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B49960-40D5-6E41-BF01-1DE44011FABE}"/>
                </a:ext>
              </a:extLst>
            </p:cNvPr>
            <p:cNvSpPr txBox="1"/>
            <p:nvPr/>
          </p:nvSpPr>
          <p:spPr>
            <a:xfrm>
              <a:off x="5684074" y="2200980"/>
              <a:ext cx="641419" cy="300493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E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0,73 T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112A30-806D-8544-BDF4-2E8120AFC4AC}"/>
              </a:ext>
            </a:extLst>
          </p:cNvPr>
          <p:cNvSpPr txBox="1"/>
          <p:nvPr/>
        </p:nvSpPr>
        <p:spPr>
          <a:xfrm>
            <a:off x="466015" y="2658050"/>
            <a:ext cx="8215761" cy="496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400" i="1" dirty="0">
                <a:latin typeface="Arial" panose="020B0604020202020204" pitchFamily="34" charset="0"/>
                <a:cs typeface="Arial" panose="020B0604020202020204" pitchFamily="34" charset="0"/>
              </a:rPr>
              <a:t>The 6BA lattice has a lower bending field than ALBA (1,4 T)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F6150FE-ADEB-6240-8174-C014417AE757}"/>
              </a:ext>
            </a:extLst>
          </p:cNvPr>
          <p:cNvSpPr txBox="1">
            <a:spLocks/>
          </p:cNvSpPr>
          <p:nvPr/>
        </p:nvSpPr>
        <p:spPr>
          <a:xfrm>
            <a:off x="7086600" y="64856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11</a:t>
            </a:fld>
            <a:endParaRPr lang="es-E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632611-8192-D44A-81BC-04E01F362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1A2BCD-A74A-9043-9DCE-CB833D3FE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895" y="3235683"/>
            <a:ext cx="4413823" cy="35219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D712BBA-5F09-2D42-92F5-AFB5C23E69A2}"/>
              </a:ext>
            </a:extLst>
          </p:cNvPr>
          <p:cNvSpPr/>
          <p:nvPr/>
        </p:nvSpPr>
        <p:spPr>
          <a:xfrm>
            <a:off x="482321" y="3154160"/>
            <a:ext cx="34299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ES" sz="2400" i="1" dirty="0">
                <a:latin typeface="Arial" panose="020B0604020202020204" pitchFamily="34" charset="0"/>
                <a:cs typeface="Arial" panose="020B0604020202020204" pitchFamily="34" charset="0"/>
              </a:rPr>
              <a:t>We propose to </a:t>
            </a:r>
            <a:r>
              <a:rPr lang="en-E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E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ES" sz="2400" i="1" dirty="0">
                <a:latin typeface="Arial" panose="020B0604020202020204" pitchFamily="34" charset="0"/>
                <a:cs typeface="Arial" panose="020B0604020202020204" pitchFamily="34" charset="0"/>
              </a:rPr>
              <a:t>few of them by: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1964DD-17D2-F146-96E3-01FA216EF64C}"/>
              </a:ext>
            </a:extLst>
          </p:cNvPr>
          <p:cNvSpPr txBox="1"/>
          <p:nvPr/>
        </p:nvSpPr>
        <p:spPr>
          <a:xfrm>
            <a:off x="7127743" y="5660076"/>
            <a:ext cx="1290975" cy="6991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ES" sz="1400" i="1" dirty="0">
                <a:latin typeface="Arial" panose="020B0604020202020204" pitchFamily="34" charset="0"/>
                <a:cs typeface="Arial" panose="020B0604020202020204" pitchFamily="34" charset="0"/>
              </a:rPr>
              <a:t>Brasilian </a:t>
            </a:r>
          </a:p>
          <a:p>
            <a:pPr algn="ctr"/>
            <a:r>
              <a:rPr lang="en-ES" sz="1400" i="1" dirty="0">
                <a:latin typeface="Arial" panose="020B0604020202020204" pitchFamily="34" charset="0"/>
                <a:cs typeface="Arial" panose="020B0604020202020204" pitchFamily="34" charset="0"/>
              </a:rPr>
              <a:t>SIRIUS </a:t>
            </a:r>
          </a:p>
          <a:p>
            <a:pPr algn="ctr"/>
            <a:r>
              <a:rPr lang="en-ES" sz="1400" i="1" dirty="0">
                <a:latin typeface="Arial" panose="020B0604020202020204" pitchFamily="34" charset="0"/>
                <a:cs typeface="Arial" panose="020B0604020202020204" pitchFamily="34" charset="0"/>
              </a:rPr>
              <a:t>Ligth Source</a:t>
            </a:r>
          </a:p>
        </p:txBody>
      </p:sp>
    </p:spTree>
    <p:extLst>
      <p:ext uri="{BB962C8B-B14F-4D97-AF65-F5344CB8AC3E}">
        <p14:creationId xmlns:p14="http://schemas.microsoft.com/office/powerpoint/2010/main" val="186972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C7751-DE84-1040-AADB-FB8A53AD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E678-8BE6-1448-AFBB-F365FD65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12</a:t>
            </a:fld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C7AA6-4460-C743-A4AA-B597204DAB2B}"/>
              </a:ext>
            </a:extLst>
          </p:cNvPr>
          <p:cNvSpPr txBox="1"/>
          <p:nvPr/>
        </p:nvSpPr>
        <p:spPr>
          <a:xfrm>
            <a:off x="1055079" y="287163"/>
            <a:ext cx="7636746" cy="204468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400" b="1" dirty="0">
                <a:latin typeface="Arial" panose="020B0604020202020204" pitchFamily="34" charset="0"/>
                <a:cs typeface="Arial" panose="020B0604020202020204" pitchFamily="34" charset="0"/>
              </a:rPr>
              <a:t>Superbend</a:t>
            </a:r>
            <a:r>
              <a:rPr lang="en-ES" sz="2400" dirty="0">
                <a:latin typeface="Arial" panose="020B0604020202020204" pitchFamily="34" charset="0"/>
                <a:cs typeface="Arial" panose="020B0604020202020204" pitchFamily="34" charset="0"/>
              </a:rPr>
              <a:t>: 3.2 T combined permanent magnet</a:t>
            </a:r>
          </a:p>
          <a:p>
            <a:endParaRPr lang="en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ES" sz="2400" i="1" dirty="0">
                <a:latin typeface="Arial" panose="020B0604020202020204" pitchFamily="34" charset="0"/>
                <a:cs typeface="Arial" panose="020B0604020202020204" pitchFamily="34" charset="0"/>
              </a:rPr>
              <a:t>Influence in the emittance:  </a:t>
            </a:r>
          </a:p>
          <a:p>
            <a:r>
              <a:rPr lang="en-ES" sz="24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ES" sz="2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than 10% </a:t>
            </a:r>
          </a:p>
          <a:p>
            <a:r>
              <a:rPr lang="en-ES" sz="24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if high field peak </a:t>
            </a:r>
            <a:r>
              <a:rPr lang="en-ES" sz="2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short and </a:t>
            </a:r>
            <a:r>
              <a:rPr lang="en-ES" sz="2400" b="1" i="1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center</a:t>
            </a:r>
            <a:r>
              <a:rPr lang="en-ES" sz="24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A0BFE7-A5A1-FE47-9D87-35059EB547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26"/>
          <a:stretch/>
        </p:blipFill>
        <p:spPr>
          <a:xfrm>
            <a:off x="1678075" y="2331845"/>
            <a:ext cx="7053942" cy="4017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FE18A9-A39D-0B45-B2A3-3337FA0DD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23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C7751-DE84-1040-AADB-FB8A53AD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E678-8BE6-1448-AFBB-F365FD65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13</a:t>
            </a:fld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C7AA6-4460-C743-A4AA-B597204DAB2B}"/>
              </a:ext>
            </a:extLst>
          </p:cNvPr>
          <p:cNvSpPr txBox="1"/>
          <p:nvPr/>
        </p:nvSpPr>
        <p:spPr>
          <a:xfrm>
            <a:off x="1185704" y="287163"/>
            <a:ext cx="6501285" cy="54159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r"/>
            <a:r>
              <a:rPr lang="en-ES" sz="2400" b="1">
                <a:latin typeface="Arial" panose="020B0604020202020204" pitchFamily="34" charset="0"/>
                <a:cs typeface="Arial" panose="020B0604020202020204" pitchFamily="34" charset="0"/>
              </a:rPr>
              <a:t>Bendings emission comparison</a:t>
            </a:r>
            <a:endParaRPr lang="en-E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85C9D1-E994-BC45-B075-76C671EE0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478" y="2555773"/>
            <a:ext cx="4317777" cy="29984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2536AC-AFCE-464B-8BB4-484A56166B21}"/>
              </a:ext>
            </a:extLst>
          </p:cNvPr>
          <p:cNvSpPr txBox="1"/>
          <p:nvPr/>
        </p:nvSpPr>
        <p:spPr>
          <a:xfrm>
            <a:off x="2938769" y="3040730"/>
            <a:ext cx="462223" cy="43207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8022EA-AD8F-384A-AEFF-ED9C85D38CE7}"/>
              </a:ext>
            </a:extLst>
          </p:cNvPr>
          <p:cNvSpPr txBox="1"/>
          <p:nvPr/>
        </p:nvSpPr>
        <p:spPr>
          <a:xfrm>
            <a:off x="5563064" y="2929346"/>
            <a:ext cx="561033" cy="32742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F16BE-B8F4-3E45-8F9A-2B77C9E9008D}"/>
              </a:ext>
            </a:extLst>
          </p:cNvPr>
          <p:cNvSpPr txBox="1"/>
          <p:nvPr/>
        </p:nvSpPr>
        <p:spPr>
          <a:xfrm>
            <a:off x="1993235" y="5614207"/>
            <a:ext cx="7325251" cy="94454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400" dirty="0">
                <a:latin typeface="Arial" panose="020B0604020202020204" pitchFamily="34" charset="0"/>
                <a:cs typeface="Arial" panose="020B0604020202020204" pitchFamily="34" charset="0"/>
              </a:rPr>
              <a:t>For beamlines </a:t>
            </a:r>
            <a:r>
              <a:rPr lang="en-E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E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ES" sz="2400" b="1" dirty="0">
                <a:latin typeface="Arial" panose="020B0604020202020204" pitchFamily="34" charset="0"/>
                <a:cs typeface="Arial" panose="020B0604020202020204" pitchFamily="34" charset="0"/>
              </a:rPr>
              <a:t> ≲ 4 keV </a:t>
            </a:r>
          </a:p>
          <a:p>
            <a:r>
              <a:rPr lang="en-ES" sz="2400" dirty="0">
                <a:latin typeface="Arial" panose="020B0604020202020204" pitchFamily="34" charset="0"/>
                <a:cs typeface="Arial" panose="020B0604020202020204" pitchFamily="34" charset="0"/>
              </a:rPr>
              <a:t>		the </a:t>
            </a:r>
            <a:r>
              <a:rPr lang="en-ES" sz="2400" b="1" dirty="0">
                <a:latin typeface="Arial" panose="020B0604020202020204" pitchFamily="34" charset="0"/>
                <a:cs typeface="Arial" panose="020B0604020202020204" pitchFamily="34" charset="0"/>
              </a:rPr>
              <a:t>1T bending </a:t>
            </a:r>
            <a:r>
              <a:rPr lang="en-ES" sz="2400" dirty="0">
                <a:latin typeface="Arial" panose="020B0604020202020204" pitchFamily="34" charset="0"/>
                <a:cs typeface="Arial" panose="020B0604020202020204" pitchFamily="34" charset="0"/>
              </a:rPr>
              <a:t>is more favorable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D9D206-4082-0C41-89A7-D38A1A91A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D105D5-34E7-8A48-8A0E-91D09B6CEC3B}"/>
              </a:ext>
            </a:extLst>
          </p:cNvPr>
          <p:cNvGrpSpPr/>
          <p:nvPr/>
        </p:nvGrpSpPr>
        <p:grpSpPr>
          <a:xfrm>
            <a:off x="867774" y="1278273"/>
            <a:ext cx="7124129" cy="969960"/>
            <a:chOff x="867774" y="1479238"/>
            <a:chExt cx="7124129" cy="9699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0DFDF2-35C3-FA4F-B44B-55AE0D6A3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548" b="33558"/>
            <a:stretch/>
          </p:blipFill>
          <p:spPr>
            <a:xfrm>
              <a:off x="867774" y="1514702"/>
              <a:ext cx="7124129" cy="93449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5CFB86-C73A-8340-8C72-23C216613189}"/>
                </a:ext>
              </a:extLst>
            </p:cNvPr>
            <p:cNvSpPr/>
            <p:nvPr/>
          </p:nvSpPr>
          <p:spPr>
            <a:xfrm>
              <a:off x="3578080" y="1479238"/>
              <a:ext cx="1464575" cy="237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E7B33B-5F77-144C-B141-2DA4D9ED7A9C}"/>
                </a:ext>
              </a:extLst>
            </p:cNvPr>
            <p:cNvSpPr txBox="1"/>
            <p:nvPr/>
          </p:nvSpPr>
          <p:spPr>
            <a:xfrm>
              <a:off x="4204241" y="2057978"/>
              <a:ext cx="641419" cy="30656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ctr"/>
              <a:r>
                <a:rPr lang="en-E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1,02 T</a:t>
              </a:r>
            </a:p>
            <a:p>
              <a:pPr algn="ctr"/>
              <a:r>
                <a:rPr lang="en-E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middle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D6511B-2C19-EB49-AF84-DC953DA44AED}"/>
                </a:ext>
              </a:extLst>
            </p:cNvPr>
            <p:cNvSpPr txBox="1"/>
            <p:nvPr/>
          </p:nvSpPr>
          <p:spPr>
            <a:xfrm>
              <a:off x="5186465" y="2083122"/>
              <a:ext cx="641419" cy="30656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ctr"/>
              <a:r>
                <a:rPr lang="en-E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1,02 T</a:t>
              </a:r>
            </a:p>
            <a:p>
              <a:pPr algn="ctr"/>
              <a:r>
                <a:rPr lang="en-E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end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C0068E0-B91B-844D-B941-11236C3B7B70}"/>
              </a:ext>
            </a:extLst>
          </p:cNvPr>
          <p:cNvSpPr txBox="1"/>
          <p:nvPr/>
        </p:nvSpPr>
        <p:spPr>
          <a:xfrm>
            <a:off x="2885552" y="1908712"/>
            <a:ext cx="641419" cy="30656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E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 T</a:t>
            </a:r>
          </a:p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E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middle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772A90-9BF5-7440-944F-FEE6ECC2CBE0}"/>
              </a:ext>
            </a:extLst>
          </p:cNvPr>
          <p:cNvSpPr/>
          <p:nvPr/>
        </p:nvSpPr>
        <p:spPr>
          <a:xfrm rot="21055351">
            <a:off x="3124100" y="1647277"/>
            <a:ext cx="45719" cy="2108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BC9148-9E3E-0249-93C1-FBF2A7E52789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3130327" y="1105321"/>
            <a:ext cx="3119749" cy="5432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81D793D-2C11-6142-A55A-2E88CC6FF794}"/>
              </a:ext>
            </a:extLst>
          </p:cNvPr>
          <p:cNvSpPr/>
          <p:nvPr/>
        </p:nvSpPr>
        <p:spPr>
          <a:xfrm>
            <a:off x="6451042" y="1515749"/>
            <a:ext cx="1235947" cy="23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7DE3E2-F985-1040-90AE-EB683A95DC55}"/>
              </a:ext>
            </a:extLst>
          </p:cNvPr>
          <p:cNvCxnSpPr>
            <a:cxnSpLocks/>
          </p:cNvCxnSpPr>
          <p:nvPr/>
        </p:nvCxnSpPr>
        <p:spPr>
          <a:xfrm>
            <a:off x="4670651" y="1569675"/>
            <a:ext cx="3343826" cy="33115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1490F68-CA6B-D248-A451-EC0390075389}"/>
              </a:ext>
            </a:extLst>
          </p:cNvPr>
          <p:cNvCxnSpPr>
            <a:cxnSpLocks/>
          </p:cNvCxnSpPr>
          <p:nvPr/>
        </p:nvCxnSpPr>
        <p:spPr>
          <a:xfrm>
            <a:off x="5507175" y="1633358"/>
            <a:ext cx="3005454" cy="388753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58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350940"/>
              </p:ext>
            </p:extLst>
          </p:nvPr>
        </p:nvGraphicFramePr>
        <p:xfrm>
          <a:off x="1547665" y="658028"/>
          <a:ext cx="5703887" cy="5363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4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5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BM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Super Bend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Comments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SR02_QD_3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?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MIRAS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SR02_QD_1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SR03_QD_1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Limited space due to MSPD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SR04_QD_2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SR05_QD_1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MISTRAL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NCD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Xaloc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SR07_QD_2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SR08_QD_2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NOTOS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 (-2.5º)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Superbend requires to move BL 480mm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Truck entrance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SR09_QD_4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CLAESS  – Used for Pinhole2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SR11_QD_2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SR12_QD_2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MINERVA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eALBA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SR13_QD_3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SR14_QD_4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SR15_QD_4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163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Pinhole1 + Xanadu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18479" y="2559592"/>
            <a:ext cx="134601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9x FREE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4x IN USE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6x BLOCKED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1539724" y="3021614"/>
            <a:ext cx="4973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ALBA2 - BM beamlines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BA7BDC-9A8D-E643-9CF1-6F1276E2C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07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0138-A8DC-6F4E-8868-EC669B03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/>
              <a:t>Possible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211D3-6D3C-5048-A365-C8DF7CF8B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858" y="1124290"/>
            <a:ext cx="7886700" cy="4609420"/>
          </a:xfrm>
        </p:spPr>
        <p:txBody>
          <a:bodyPr/>
          <a:lstStyle/>
          <a:p>
            <a:r>
              <a:rPr lang="en-ES" dirty="0"/>
              <a:t>13 IDs</a:t>
            </a:r>
          </a:p>
          <a:p>
            <a:pPr lvl="1"/>
            <a:r>
              <a:rPr lang="en-ES" dirty="0"/>
              <a:t>12 low betas</a:t>
            </a:r>
          </a:p>
          <a:p>
            <a:pPr lvl="1"/>
            <a:r>
              <a:rPr lang="en-ES" dirty="0"/>
              <a:t>1 high betas</a:t>
            </a:r>
          </a:p>
          <a:p>
            <a:pPr lvl="1"/>
            <a:endParaRPr lang="en-ES" dirty="0"/>
          </a:p>
          <a:p>
            <a:r>
              <a:rPr lang="en-ES" dirty="0"/>
              <a:t>12 bendings</a:t>
            </a:r>
          </a:p>
          <a:p>
            <a:pPr lvl="1"/>
            <a:r>
              <a:rPr lang="en-ES" dirty="0"/>
              <a:t>Keep the bending beamlines MISTRAL &amp; MINERVA with 1T bending</a:t>
            </a:r>
          </a:p>
          <a:p>
            <a:pPr lvl="1"/>
            <a:r>
              <a:rPr lang="en-ES" dirty="0"/>
              <a:t>Move NOTOS to a 3,2T bending</a:t>
            </a:r>
          </a:p>
          <a:p>
            <a:pPr lvl="1"/>
            <a:r>
              <a:rPr lang="en-ES" dirty="0"/>
              <a:t>4 more possible with 1T bending</a:t>
            </a:r>
          </a:p>
          <a:p>
            <a:pPr lvl="1"/>
            <a:r>
              <a:rPr lang="en-ES" dirty="0"/>
              <a:t>5 more possible with either 1T or 3,2T bending</a:t>
            </a:r>
          </a:p>
          <a:p>
            <a:pPr lvl="1"/>
            <a:endParaRPr lang="en-ES" dirty="0"/>
          </a:p>
          <a:p>
            <a:r>
              <a:rPr lang="en-ES" dirty="0"/>
              <a:t>MIRAS</a:t>
            </a:r>
          </a:p>
          <a:p>
            <a:pPr lvl="1"/>
            <a:r>
              <a:rPr lang="en-ES" dirty="0"/>
              <a:t>Could be maintained in the same position, but the mechanical design of the extraction from the SR has to be investigated.</a:t>
            </a:r>
          </a:p>
          <a:p>
            <a:pPr lvl="1"/>
            <a:endParaRPr lang="en-E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8A16-3481-4846-8E55-ECA1C40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0CBB-A27C-094A-B4AB-82D23005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15</a:t>
            </a:fld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92DA8-98E6-1D44-9A01-FB3F7006F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37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4BD2-124E-F049-A907-D8745D6E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/>
              <a:t>Possible long beamlines at</a:t>
            </a:r>
            <a:br>
              <a:rPr lang="en-ES"/>
            </a:br>
            <a:r>
              <a:rPr lang="en-ES"/>
              <a:t>BL02-ID , BL03-Bend, BL04-ID, BL08-ID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62988-9D0D-5540-96DF-41C2EDC5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9D384-A59A-544D-8F81-E057FCFB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16</a:t>
            </a:fld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90195-DE59-3041-A0C6-31DC9437D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1" y="1257300"/>
            <a:ext cx="7734300" cy="434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35CAF9-96BA-A649-99AF-324116FC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68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0138-A8DC-6F4E-8868-EC669B03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/>
              <a:t>Some 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8A16-3481-4846-8E55-ECA1C40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0CBB-A27C-094A-B4AB-82D23005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17</a:t>
            </a:fld>
            <a:endParaRPr lang="es-E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C315FE-1EFE-3542-97B3-D1697FB3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988" y="1364320"/>
            <a:ext cx="7886700" cy="4609420"/>
          </a:xfrm>
        </p:spPr>
        <p:txBody>
          <a:bodyPr>
            <a:normAutofit/>
          </a:bodyPr>
          <a:lstStyle/>
          <a:p>
            <a:r>
              <a:rPr lang="en-ES" b="1" dirty="0"/>
              <a:t>Movement of BLs?</a:t>
            </a:r>
            <a:endParaRPr lang="en-ES" dirty="0"/>
          </a:p>
          <a:p>
            <a:pPr lvl="1"/>
            <a:r>
              <a:rPr lang="en-ES" sz="1800" dirty="0"/>
              <a:t>MSPD, XALOC, CLAESS and FAXTOR need to move 68mm.</a:t>
            </a:r>
          </a:p>
          <a:p>
            <a:pPr lvl="1"/>
            <a:r>
              <a:rPr lang="en-ES" sz="1800" dirty="0"/>
              <a:t>NOTOS will need to move 480mm, with a 3,2T bending.</a:t>
            </a:r>
          </a:p>
          <a:p>
            <a:pPr marL="0" indent="0">
              <a:buNone/>
            </a:pPr>
            <a:endParaRPr lang="en-ES" dirty="0"/>
          </a:p>
          <a:p>
            <a:r>
              <a:rPr lang="en-ES" b="1" dirty="0"/>
              <a:t>Beam current?</a:t>
            </a:r>
          </a:p>
          <a:p>
            <a:pPr lvl="1"/>
            <a:r>
              <a:rPr lang="en-ES" sz="1800" dirty="0"/>
              <a:t>300 mA, 6 RF cavities, 2 straight needed </a:t>
            </a:r>
            <a:r>
              <a:rPr lang="en-ES" sz="1800" dirty="0">
                <a:sym typeface="Wingdings" pitchFamily="2" charset="2"/>
              </a:rPr>
              <a:t> 13 IDs</a:t>
            </a:r>
            <a:endParaRPr lang="en-ES" sz="1800" dirty="0"/>
          </a:p>
          <a:p>
            <a:pPr lvl="1"/>
            <a:r>
              <a:rPr lang="en-ES" sz="1800" dirty="0"/>
              <a:t>400 mA, 8 RF cavities, 3 straights needed  </a:t>
            </a:r>
            <a:r>
              <a:rPr lang="en-ES" sz="1800" dirty="0">
                <a:sym typeface="Wingdings" pitchFamily="2" charset="2"/>
              </a:rPr>
              <a:t> 12 IDs</a:t>
            </a:r>
            <a:endParaRPr lang="en-ES" sz="1800" dirty="0"/>
          </a:p>
          <a:p>
            <a:endParaRPr lang="en-ES" dirty="0"/>
          </a:p>
          <a:p>
            <a:r>
              <a:rPr lang="en-ES" b="1" dirty="0"/>
              <a:t>eALBA?</a:t>
            </a:r>
          </a:p>
          <a:p>
            <a:pPr lvl="1"/>
            <a:r>
              <a:rPr lang="en-ES" sz="1800" dirty="0"/>
              <a:t>Space is reserved for the </a:t>
            </a:r>
            <a:r>
              <a:rPr lang="en-ES" sz="1800" i="1" dirty="0"/>
              <a:t>Electrons at ALBA </a:t>
            </a:r>
            <a:r>
              <a:rPr lang="en-ES" sz="1800" dirty="0"/>
              <a:t>proposal.</a:t>
            </a:r>
          </a:p>
          <a:p>
            <a:pPr lvl="1"/>
            <a:r>
              <a:rPr lang="en-ES" sz="1800" dirty="0"/>
              <a:t>It takes Experimental Hall space, the space not used of the injection, plus one possible bending beamline.</a:t>
            </a:r>
          </a:p>
          <a:p>
            <a:pPr lvl="1"/>
            <a:endParaRPr lang="en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2E816-919A-8C49-A1D8-D9828D24A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87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0138-A8DC-6F4E-8868-EC669B03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/>
              <a:t>Some (preliminary) 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8A16-3481-4846-8E55-ECA1C40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0CBB-A27C-094A-B4AB-82D23005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18</a:t>
            </a:fld>
            <a:endParaRPr lang="es-E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C315FE-1EFE-3542-97B3-D1697FB3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326" y="1412002"/>
            <a:ext cx="8073223" cy="4609420"/>
          </a:xfrm>
        </p:spPr>
        <p:txBody>
          <a:bodyPr>
            <a:normAutofit/>
          </a:bodyPr>
          <a:lstStyle/>
          <a:p>
            <a:r>
              <a:rPr lang="en-ES" sz="2000" dirty="0"/>
              <a:t>ALBA II seems feasible:</a:t>
            </a:r>
          </a:p>
          <a:p>
            <a:pPr lvl="1"/>
            <a:r>
              <a:rPr lang="en-ES" sz="1800" dirty="0"/>
              <a:t>emittance  		∼ 150 - 200 pmrad</a:t>
            </a:r>
          </a:p>
          <a:p>
            <a:pPr lvl="1"/>
            <a:r>
              <a:rPr lang="en-ES" sz="1800" dirty="0"/>
              <a:t>betas X,Y		∼ 2.0 - 2.5 m</a:t>
            </a:r>
          </a:p>
          <a:p>
            <a:pPr lvl="1"/>
            <a:endParaRPr lang="en-ES" sz="1800" dirty="0"/>
          </a:p>
          <a:p>
            <a:r>
              <a:rPr lang="en-ES" sz="2000" dirty="0"/>
              <a:t>Up to 26 beamlines are feasible:</a:t>
            </a:r>
          </a:p>
          <a:p>
            <a:pPr lvl="1"/>
            <a:r>
              <a:rPr lang="en-ES" sz="1800" dirty="0"/>
              <a:t>13 IDs</a:t>
            </a:r>
          </a:p>
          <a:p>
            <a:pPr lvl="1"/>
            <a:r>
              <a:rPr lang="en-ES" sz="1800" dirty="0"/>
              <a:t>12 Bendings</a:t>
            </a:r>
          </a:p>
          <a:p>
            <a:pPr lvl="2"/>
            <a:r>
              <a:rPr lang="en-ES" sz="1800" dirty="0"/>
              <a:t>Some of these bending positions can be used for 3,2T superbend.</a:t>
            </a:r>
          </a:p>
          <a:p>
            <a:pPr lvl="1"/>
            <a:r>
              <a:rPr lang="en-ES" sz="1800" dirty="0"/>
              <a:t>1 IR </a:t>
            </a:r>
            <a:r>
              <a:rPr lang="en-ES" dirty="0"/>
              <a:t>(MIRAS)</a:t>
            </a:r>
          </a:p>
          <a:p>
            <a:pPr lvl="1"/>
            <a:endParaRPr lang="en-ES" sz="1800" dirty="0"/>
          </a:p>
          <a:p>
            <a:r>
              <a:rPr lang="en-ES" sz="2000" dirty="0"/>
              <a:t>The actual beamlines positions can be preserved, including the bending beamlines. But 4 x IDs and 1 x BM will need realignment. </a:t>
            </a:r>
          </a:p>
          <a:p>
            <a:endParaRPr lang="en-ES" sz="2000" dirty="0"/>
          </a:p>
          <a:p>
            <a:pPr lvl="1"/>
            <a:endParaRPr lang="en-E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B0E579-CB56-E047-AF50-1B76960DF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54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3179F-EE12-7944-909E-2ABE0A131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2" y="1939333"/>
            <a:ext cx="4694464" cy="1489668"/>
          </a:xfrm>
        </p:spPr>
        <p:txBody>
          <a:bodyPr>
            <a:normAutofit/>
          </a:bodyPr>
          <a:lstStyle/>
          <a:p>
            <a:r>
              <a:rPr lang="en-ES" sz="2800"/>
              <a:t>Thanks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30EE1-235D-134A-8B89-0A7A5739B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291A0-E59D-5541-AC3C-B1977C8A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19</a:t>
            </a:fld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69F22-5C13-7149-A415-F8FB5A56C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29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91360" y="177349"/>
            <a:ext cx="5707561" cy="665931"/>
          </a:xfrm>
        </p:spPr>
        <p:txBody>
          <a:bodyPr/>
          <a:lstStyle/>
          <a:p>
            <a:r>
              <a:rPr lang="en-US" dirty="0"/>
              <a:t>Present lattice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>
                <a:solidFill>
                  <a:schemeClr val="bg1">
                    <a:lumMod val="65000"/>
                  </a:schemeClr>
                </a:solidFill>
              </a:rPr>
              <a:t>2</a:t>
            </a:fld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6B4C78-014E-DD46-9828-4F99D8F7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26" y="878557"/>
            <a:ext cx="8002465" cy="58020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C49CF0A-BB68-3043-B354-E4E329ACA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0FFCA7-EC6C-034D-B351-D3083948F127}"/>
              </a:ext>
            </a:extLst>
          </p:cNvPr>
          <p:cNvSpPr/>
          <p:nvPr/>
        </p:nvSpPr>
        <p:spPr>
          <a:xfrm>
            <a:off x="3084844" y="3768132"/>
            <a:ext cx="1014883" cy="27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CA0ABE-B2BB-5445-BB30-575A2863C6A2}"/>
              </a:ext>
            </a:extLst>
          </p:cNvPr>
          <p:cNvSpPr/>
          <p:nvPr/>
        </p:nvSpPr>
        <p:spPr>
          <a:xfrm>
            <a:off x="2975987" y="3768131"/>
            <a:ext cx="45719" cy="27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51032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0138-A8DC-6F4E-8868-EC669B033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32" y="107012"/>
            <a:ext cx="7070271" cy="1325563"/>
          </a:xfrm>
        </p:spPr>
        <p:txBody>
          <a:bodyPr/>
          <a:lstStyle/>
          <a:p>
            <a:r>
              <a:rPr lang="en-ES"/>
              <a:t>Beam sizes at emission points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8A16-3481-4846-8E55-ECA1C40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0CBB-A27C-094A-B4AB-82D23005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20</a:t>
            </a:fld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0CE2C-6282-B046-BE0A-8F40B0E4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C6E4C-477E-A240-9E2F-8EB2CE2BF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503" y="984146"/>
            <a:ext cx="6760847" cy="55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6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65300" y="177349"/>
            <a:ext cx="5933621" cy="673552"/>
          </a:xfrm>
        </p:spPr>
        <p:txBody>
          <a:bodyPr/>
          <a:lstStyle/>
          <a:p>
            <a:r>
              <a:rPr lang="en-US" dirty="0"/>
              <a:t>Constrains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1A259BE1-A076-DF49-B92B-E24684BF5E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424" y="1099547"/>
                <a:ext cx="8229600" cy="44747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beam energy 3 GeV</a:t>
                </a: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the tunnel </a:t>
                </a:r>
                <a:r>
                  <a:rPr lang="en-US" sz="2000" b="1" dirty="0">
                    <a:solidFill>
                      <a:schemeClr val="tx2"/>
                    </a:solidFill>
                    <a:sym typeface="Wingdings" pitchFamily="2" charset="2"/>
                  </a:rPr>
                  <a:t>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SR with similar compact circumference</a:t>
                </a:r>
              </a:p>
              <a:p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existing ID beamlines </a:t>
                </a:r>
                <a:r>
                  <a:rPr lang="en-US" sz="2000" b="1" dirty="0">
                    <a:solidFill>
                      <a:schemeClr val="tx2"/>
                    </a:solidFill>
                    <a:sym typeface="Wingdings" pitchFamily="2" charset="2"/>
                  </a:rPr>
                  <a:t>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preserve 16 cells and source points</a:t>
                </a: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Bending beamlines can be relocated</a:t>
                </a:r>
              </a:p>
              <a:p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injector (present </a:t>
                </a:r>
                <a:r>
                  <a:rPr lang="el-GR" sz="2000" b="1" dirty="0">
                    <a:solidFill>
                      <a:schemeClr val="tx2"/>
                    </a:solidFill>
                    <a:latin typeface="Calibri"/>
                  </a:rPr>
                  <a:t>ε</a:t>
                </a:r>
                <a:r>
                  <a:rPr lang="en-US" sz="2000" b="1" baseline="-25000" dirty="0">
                    <a:solidFill>
                      <a:schemeClr val="tx2"/>
                    </a:solidFill>
                  </a:rPr>
                  <a:t>x</a:t>
                </a:r>
                <a:r>
                  <a:rPr lang="en-US" sz="2000" b="1" baseline="30000" dirty="0">
                    <a:solidFill>
                      <a:schemeClr val="tx2"/>
                    </a:solidFill>
                  </a:rPr>
                  <a:t>booster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= 10 nm</a:t>
                </a:r>
                <a:r>
                  <a:rPr lang="en-US" sz="2000" b="1" dirty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∙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rad)</a:t>
                </a: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infrastructures, as much as possible</a:t>
                </a:r>
              </a:p>
              <a:p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Straight sections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</a:rPr>
                  <a:t>4 m, with </a:t>
                </a:r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β</a:t>
                </a:r>
                <a:r>
                  <a:rPr lang="en-US" sz="2000" b="1" baseline="-25000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x</a:t>
                </a:r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 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β</a:t>
                </a:r>
                <a:r>
                  <a:rPr lang="en-US" sz="2000" b="1" baseline="-25000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y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 2 m</a:t>
                </a:r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Reduce emittance by more than a factor 10 (&lt;400pmrad)</a:t>
                </a:r>
              </a:p>
            </p:txBody>
          </p:sp>
        </mc:Choice>
        <mc:Fallback xmlns="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1A259BE1-A076-DF49-B92B-E24684BF5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24" y="1099547"/>
                <a:ext cx="8229600" cy="4474722"/>
              </a:xfrm>
              <a:prstGeom prst="rect">
                <a:avLst/>
              </a:prstGeom>
              <a:blipFill>
                <a:blip r:embed="rId3"/>
                <a:stretch>
                  <a:fillRect l="-462" t="-1700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BB1F14A-9355-EC42-A3D0-C1680CB74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74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>
                <a:solidFill>
                  <a:schemeClr val="bg1">
                    <a:lumMod val="65000"/>
                  </a:schemeClr>
                </a:solidFill>
              </a:rPr>
              <a:t>4</a:t>
            </a:fld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53D0C-DC7B-B148-9823-A0F6963F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CFA3B5-13D7-894A-A750-E1EDC7123D6C}"/>
              </a:ext>
            </a:extLst>
          </p:cNvPr>
          <p:cNvSpPr txBox="1"/>
          <p:nvPr/>
        </p:nvSpPr>
        <p:spPr>
          <a:xfrm>
            <a:off x="682293" y="805685"/>
            <a:ext cx="8294663" cy="117097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400" i="1" dirty="0">
                <a:latin typeface="Arial" panose="020B0604020202020204" pitchFamily="34" charset="0"/>
                <a:cs typeface="Arial" panose="020B0604020202020204" pitchFamily="34" charset="0"/>
              </a:rPr>
              <a:t>From 	 2 x 8 	double-bend lattice (DBA)</a:t>
            </a:r>
          </a:p>
          <a:p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ES" sz="2400" i="1" dirty="0">
                <a:latin typeface="Arial" panose="020B0604020202020204" pitchFamily="34" charset="0"/>
                <a:cs typeface="Arial" panose="020B0604020202020204" pitchFamily="34" charset="0"/>
              </a:rPr>
              <a:t>o	1 x 16 multi-bend lattice (</a:t>
            </a:r>
            <a:r>
              <a:rPr lang="en-E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6BA</a:t>
            </a:r>
            <a:r>
              <a:rPr lang="en-ES" sz="2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1E3BD-1B10-D54B-B593-899F6EF8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56" y="1868074"/>
            <a:ext cx="5592065" cy="434180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024D894-0B74-F94A-A778-A0904407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177349"/>
            <a:ext cx="5933621" cy="673552"/>
          </a:xfrm>
        </p:spPr>
        <p:txBody>
          <a:bodyPr/>
          <a:lstStyle/>
          <a:p>
            <a:r>
              <a:rPr lang="en-US" dirty="0"/>
              <a:t>Proposed solution</a:t>
            </a:r>
          </a:p>
        </p:txBody>
      </p:sp>
    </p:spTree>
    <p:extLst>
      <p:ext uri="{BB962C8B-B14F-4D97-AF65-F5344CB8AC3E}">
        <p14:creationId xmlns:p14="http://schemas.microsoft.com/office/powerpoint/2010/main" val="275321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>
                <a:solidFill>
                  <a:schemeClr val="bg1">
                    <a:lumMod val="65000"/>
                  </a:schemeClr>
                </a:solidFill>
              </a:rPr>
              <a:t>5</a:t>
            </a:fld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53D0C-DC7B-B148-9823-A0F6963F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CFA3B5-13D7-894A-A750-E1EDC7123D6C}"/>
              </a:ext>
            </a:extLst>
          </p:cNvPr>
          <p:cNvSpPr txBox="1"/>
          <p:nvPr/>
        </p:nvSpPr>
        <p:spPr>
          <a:xfrm>
            <a:off x="682293" y="794426"/>
            <a:ext cx="7927645" cy="496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400" i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ES" sz="2400" i="1">
                <a:latin typeface="Arial" panose="020B0604020202020204" pitchFamily="34" charset="0"/>
                <a:cs typeface="Arial" panose="020B0604020202020204" pitchFamily="34" charset="0"/>
              </a:rPr>
              <a:t>in (preliminary) parameters</a:t>
            </a:r>
          </a:p>
          <a:p>
            <a:endParaRPr lang="en-E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024D894-0B74-F94A-A778-A0904407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177349"/>
            <a:ext cx="5933621" cy="673552"/>
          </a:xfrm>
        </p:spPr>
        <p:txBody>
          <a:bodyPr/>
          <a:lstStyle/>
          <a:p>
            <a:r>
              <a:rPr lang="en-US" dirty="0"/>
              <a:t>Proposed 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6DE2F-1029-7A44-92D9-703E64A1F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273"/>
          <a:stretch/>
        </p:blipFill>
        <p:spPr>
          <a:xfrm>
            <a:off x="2166079" y="1467978"/>
            <a:ext cx="3129402" cy="4969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65FA9-CDD5-1048-99AD-C4B33DFC4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36"/>
          <a:stretch/>
        </p:blipFill>
        <p:spPr>
          <a:xfrm>
            <a:off x="5556778" y="1469658"/>
            <a:ext cx="1364585" cy="496988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8E80422-BDA9-8345-99CF-E20EA99D2202}"/>
              </a:ext>
            </a:extLst>
          </p:cNvPr>
          <p:cNvSpPr/>
          <p:nvPr/>
        </p:nvSpPr>
        <p:spPr>
          <a:xfrm>
            <a:off x="1898248" y="1907613"/>
            <a:ext cx="5567423" cy="30315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88BCE8-8805-5548-8537-5F424A0E87FA}"/>
              </a:ext>
            </a:extLst>
          </p:cNvPr>
          <p:cNvSpPr/>
          <p:nvPr/>
        </p:nvSpPr>
        <p:spPr>
          <a:xfrm>
            <a:off x="1886376" y="2869349"/>
            <a:ext cx="5567423" cy="104289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31117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35FA5-383A-404D-B165-34F9B113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98970-9F95-6749-9BC9-B1D5E90C5E1C}"/>
              </a:ext>
            </a:extLst>
          </p:cNvPr>
          <p:cNvSpPr txBox="1"/>
          <p:nvPr/>
        </p:nvSpPr>
        <p:spPr>
          <a:xfrm>
            <a:off x="938969" y="365020"/>
            <a:ext cx="7927645" cy="496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400" i="1">
                <a:latin typeface="Arial" panose="020B0604020202020204" pitchFamily="34" charset="0"/>
                <a:cs typeface="Arial" panose="020B0604020202020204" pitchFamily="34" charset="0"/>
              </a:rPr>
              <a:t>The 6BA lattice			</a:t>
            </a:r>
            <a:r>
              <a:rPr lang="en-ES" sz="2400" b="1" i="1">
                <a:latin typeface="Arial" panose="020B0604020202020204" pitchFamily="34" charset="0"/>
                <a:cs typeface="Arial" panose="020B0604020202020204" pitchFamily="34" charset="0"/>
              </a:rPr>
              <a:t>4 fold </a:t>
            </a:r>
            <a:r>
              <a:rPr lang="en-ES" sz="2400" i="1">
                <a:latin typeface="Arial" panose="020B0604020202020204" pitchFamily="34" charset="0"/>
                <a:cs typeface="Arial" panose="020B0604020202020204" pitchFamily="34" charset="0"/>
              </a:rPr>
              <a:t>symmetry </a:t>
            </a:r>
          </a:p>
          <a:p>
            <a:endParaRPr lang="en-E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D592C-342D-8B4D-9F8B-E0F9D551F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3" y="1166669"/>
            <a:ext cx="7702551" cy="3625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593BAA-00AF-CA4F-91C2-E2E3B5EAB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E53878E-B2D0-1A46-A3C5-DE144B0EB512}"/>
              </a:ext>
            </a:extLst>
          </p:cNvPr>
          <p:cNvCxnSpPr>
            <a:cxnSpLocks/>
          </p:cNvCxnSpPr>
          <p:nvPr/>
        </p:nvCxnSpPr>
        <p:spPr>
          <a:xfrm flipV="1">
            <a:off x="4401176" y="4363235"/>
            <a:ext cx="0" cy="667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D8BBC9E-358D-1E49-A3A1-A7AC8FBA7C48}"/>
              </a:ext>
            </a:extLst>
          </p:cNvPr>
          <p:cNvSpPr txBox="1"/>
          <p:nvPr/>
        </p:nvSpPr>
        <p:spPr>
          <a:xfrm>
            <a:off x="938969" y="5081284"/>
            <a:ext cx="6420882" cy="130621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At ID position, with </a:t>
            </a:r>
            <a:r>
              <a:rPr lang="en-ES" sz="2000" i="1" dirty="0">
                <a:latin typeface="Arial" panose="020B0604020202020204" pitchFamily="34" charset="0"/>
                <a:cs typeface="Arial" panose="020B0604020202020204" pitchFamily="34" charset="0"/>
              </a:rPr>
              <a:t>100% coupling</a:t>
            </a:r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, almost </a:t>
            </a:r>
            <a:r>
              <a:rPr lang="en-ES" sz="2000" b="1" dirty="0">
                <a:latin typeface="Arial" panose="020B0604020202020204" pitchFamily="34" charset="0"/>
                <a:cs typeface="Arial" panose="020B0604020202020204" pitchFamily="34" charset="0"/>
              </a:rPr>
              <a:t>round beam</a:t>
            </a:r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>
                <a:solidFill>
                  <a:schemeClr val="accent5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GB" sz="2400" baseline="-25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ES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14.0 um 	</a:t>
            </a:r>
            <a:r>
              <a:rPr lang="en-ES" sz="2400" dirty="0">
                <a:solidFill>
                  <a:schemeClr val="accent5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ES" sz="2400" baseline="-25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ES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7.1 urad</a:t>
            </a:r>
          </a:p>
          <a:p>
            <a:r>
              <a:rPr lang="en-E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ES" sz="2400" dirty="0">
                <a:solidFill>
                  <a:srgbClr val="C0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sz="24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E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15.1 um  	</a:t>
            </a:r>
            <a:r>
              <a:rPr lang="en-ES" sz="2400" dirty="0">
                <a:solidFill>
                  <a:srgbClr val="C0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ES" sz="24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E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6,6 urad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CD3157-821D-C644-B410-E98F42CCBA56}"/>
              </a:ext>
            </a:extLst>
          </p:cNvPr>
          <p:cNvCxnSpPr>
            <a:cxnSpLocks/>
          </p:cNvCxnSpPr>
          <p:nvPr/>
        </p:nvCxnSpPr>
        <p:spPr>
          <a:xfrm flipV="1">
            <a:off x="2694632" y="4381081"/>
            <a:ext cx="0" cy="667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2A1707-8837-3044-BBD8-AF669628D6D3}"/>
              </a:ext>
            </a:extLst>
          </p:cNvPr>
          <p:cNvCxnSpPr>
            <a:cxnSpLocks/>
          </p:cNvCxnSpPr>
          <p:nvPr/>
        </p:nvCxnSpPr>
        <p:spPr>
          <a:xfrm flipV="1">
            <a:off x="6142891" y="4345389"/>
            <a:ext cx="0" cy="667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80AA78-B429-F64E-B60B-726F3DB3BFC1}"/>
              </a:ext>
            </a:extLst>
          </p:cNvPr>
          <p:cNvCxnSpPr>
            <a:cxnSpLocks/>
          </p:cNvCxnSpPr>
          <p:nvPr/>
        </p:nvCxnSpPr>
        <p:spPr>
          <a:xfrm flipH="1">
            <a:off x="973694" y="2812648"/>
            <a:ext cx="593849" cy="3588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0525BB-C30E-1046-AD04-5BDC8F9980B6}"/>
              </a:ext>
            </a:extLst>
          </p:cNvPr>
          <p:cNvSpPr txBox="1"/>
          <p:nvPr/>
        </p:nvSpPr>
        <p:spPr>
          <a:xfrm>
            <a:off x="1567543" y="2548694"/>
            <a:ext cx="3692319" cy="35881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000">
                <a:latin typeface="Arial" panose="020B0604020202020204" pitchFamily="34" charset="0"/>
                <a:cs typeface="Arial" panose="020B0604020202020204" pitchFamily="34" charset="0"/>
              </a:rPr>
              <a:t>High beta required for Injection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1AD29A-68A7-1449-BE82-9DA567EB6BC1}"/>
              </a:ext>
            </a:extLst>
          </p:cNvPr>
          <p:cNvCxnSpPr>
            <a:cxnSpLocks/>
          </p:cNvCxnSpPr>
          <p:nvPr/>
        </p:nvCxnSpPr>
        <p:spPr>
          <a:xfrm>
            <a:off x="1045029" y="1098272"/>
            <a:ext cx="6802606" cy="0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E176F28-F67E-E848-B87B-A087D8CE1168}"/>
              </a:ext>
            </a:extLst>
          </p:cNvPr>
          <p:cNvSpPr txBox="1"/>
          <p:nvPr/>
        </p:nvSpPr>
        <p:spPr>
          <a:xfrm>
            <a:off x="4124536" y="871662"/>
            <a:ext cx="621520" cy="496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ES" sz="2800">
                <a:latin typeface="Arial" panose="020B0604020202020204" pitchFamily="34" charset="0"/>
                <a:cs typeface="Arial" panose="020B0604020202020204" pitchFamily="34" charset="0"/>
              </a:rPr>
              <a:t>1/4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0CC68F-1C51-2142-811E-D1C49F2BBE5C}"/>
              </a:ext>
            </a:extLst>
          </p:cNvPr>
          <p:cNvSpPr txBox="1"/>
          <p:nvPr/>
        </p:nvSpPr>
        <p:spPr>
          <a:xfrm>
            <a:off x="5752230" y="5731523"/>
            <a:ext cx="2853676" cy="985355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ES" sz="1600" i="1" dirty="0">
                <a:latin typeface="Arial" panose="020B0604020202020204" pitchFamily="34" charset="0"/>
                <a:cs typeface="Arial" panose="020B0604020202020204" pitchFamily="34" charset="0"/>
              </a:rPr>
              <a:t>At ID position, today:</a:t>
            </a:r>
          </a:p>
          <a:p>
            <a:pPr algn="ctr"/>
            <a:r>
              <a:rPr lang="en-GB" i="1" dirty="0">
                <a:solidFill>
                  <a:schemeClr val="accent5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GB" i="1" baseline="-25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ES" sz="16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127 um  ;  </a:t>
            </a:r>
            <a:r>
              <a:rPr lang="en-ES" i="1" dirty="0">
                <a:solidFill>
                  <a:schemeClr val="accent5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ES" i="1" baseline="-25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ES" sz="16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47 urad</a:t>
            </a:r>
          </a:p>
          <a:p>
            <a:pPr algn="ctr"/>
            <a:r>
              <a:rPr lang="en-ES" i="1" dirty="0">
                <a:solidFill>
                  <a:srgbClr val="C00000"/>
                </a:solidFill>
                <a:latin typeface="Symbol" pitchFamily="2" charset="2"/>
                <a:cs typeface="Arial" panose="020B0604020202020204" pitchFamily="34" charset="0"/>
              </a:rPr>
              <a:t>  s</a:t>
            </a:r>
            <a:r>
              <a:rPr lang="en-ES" i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ES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5.2 um  ;  </a:t>
            </a:r>
            <a:r>
              <a:rPr lang="en-ES" i="1" dirty="0">
                <a:solidFill>
                  <a:srgbClr val="C0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ES" i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ES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4,4 urad</a:t>
            </a:r>
          </a:p>
        </p:txBody>
      </p:sp>
    </p:spTree>
    <p:extLst>
      <p:ext uri="{BB962C8B-B14F-4D97-AF65-F5344CB8AC3E}">
        <p14:creationId xmlns:p14="http://schemas.microsoft.com/office/powerpoint/2010/main" val="725604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E2F3-51D9-F846-89FD-9C23D322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061"/>
            <a:ext cx="7070271" cy="837536"/>
          </a:xfrm>
        </p:spPr>
        <p:txBody>
          <a:bodyPr/>
          <a:lstStyle/>
          <a:p>
            <a:r>
              <a:rPr lang="en-ES" dirty="0"/>
              <a:t>Implementation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51FAE-4637-C740-8AA2-DD3BBB0C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CB752-FAC9-7949-9EE4-F582F17E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7</a:t>
            </a:fld>
            <a:endParaRPr lang="es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9BD41-45ED-EE47-9B7C-C855FA48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4" y="697490"/>
            <a:ext cx="7594331" cy="6013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3D4D51-AED6-FE4E-9190-937AA701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9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>
                <a:solidFill>
                  <a:schemeClr val="bg1">
                    <a:lumMod val="65000"/>
                  </a:schemeClr>
                </a:solidFill>
              </a:rPr>
              <a:t>8</a:t>
            </a:fld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5353A-B993-E248-9398-03C9CB86D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21DA15-5278-434A-9D67-12740CF18FB9}"/>
              </a:ext>
            </a:extLst>
          </p:cNvPr>
          <p:cNvSpPr txBox="1"/>
          <p:nvPr/>
        </p:nvSpPr>
        <p:spPr>
          <a:xfrm>
            <a:off x="1185704" y="287163"/>
            <a:ext cx="6501285" cy="54159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r"/>
            <a:r>
              <a:rPr lang="en-ES" dirty="0">
                <a:solidFill>
                  <a:srgbClr val="323E4F"/>
                </a:solidFill>
                <a:latin typeface="Arial Black" charset="0"/>
              </a:rPr>
              <a:t>Straigth sections for IDs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10CF3B-BF7A-F745-859E-B83B4662B21A}"/>
              </a:ext>
            </a:extLst>
          </p:cNvPr>
          <p:cNvGrpSpPr/>
          <p:nvPr/>
        </p:nvGrpSpPr>
        <p:grpSpPr>
          <a:xfrm>
            <a:off x="702389" y="1035119"/>
            <a:ext cx="8194741" cy="4893408"/>
            <a:chOff x="702389" y="743718"/>
            <a:chExt cx="8194741" cy="48934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8E94AE-E5AD-7D44-8207-40CA00B4DC6D}"/>
                </a:ext>
              </a:extLst>
            </p:cNvPr>
            <p:cNvGrpSpPr/>
            <p:nvPr/>
          </p:nvGrpSpPr>
          <p:grpSpPr>
            <a:xfrm>
              <a:off x="702389" y="743718"/>
              <a:ext cx="8194741" cy="4893408"/>
              <a:chOff x="702389" y="743718"/>
              <a:chExt cx="8194741" cy="489340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E7A5148-F6DC-3B40-BD14-6C509FC5B9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884"/>
              <a:stretch/>
            </p:blipFill>
            <p:spPr>
              <a:xfrm>
                <a:off x="702389" y="743718"/>
                <a:ext cx="8194741" cy="4893408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BBF7DF-DEA9-9F4D-82AC-DC1EE4A7F283}"/>
                  </a:ext>
                </a:extLst>
              </p:cNvPr>
              <p:cNvSpPr txBox="1"/>
              <p:nvPr/>
            </p:nvSpPr>
            <p:spPr>
              <a:xfrm>
                <a:off x="4417923" y="4612194"/>
                <a:ext cx="703384" cy="2713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r>
                  <a:rPr lang="en-ES" sz="120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308 mm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C59CD7-F494-B34E-968A-9B4993306C53}"/>
                  </a:ext>
                </a:extLst>
              </p:cNvPr>
              <p:cNvSpPr txBox="1"/>
              <p:nvPr/>
            </p:nvSpPr>
            <p:spPr>
              <a:xfrm>
                <a:off x="1877366" y="1085221"/>
                <a:ext cx="703384" cy="2713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r>
                  <a:rPr lang="en-ES" sz="120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308 mm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4FBD519-BDC5-CF49-8F28-80D9B7FA2FDD}"/>
                  </a:ext>
                </a:extLst>
              </p:cNvPr>
              <p:cNvSpPr/>
              <p:nvPr/>
            </p:nvSpPr>
            <p:spPr>
              <a:xfrm>
                <a:off x="964642" y="1285309"/>
                <a:ext cx="703384" cy="1362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0F80F8-AD67-6E43-A969-97B6F8C6E018}"/>
                </a:ext>
              </a:extLst>
            </p:cNvPr>
            <p:cNvSpPr txBox="1"/>
            <p:nvPr/>
          </p:nvSpPr>
          <p:spPr>
            <a:xfrm>
              <a:off x="7325249" y="3047047"/>
              <a:ext cx="703384" cy="2713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ES" sz="16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308 mm</a:t>
              </a:r>
            </a:p>
            <a:p>
              <a:endParaRPr lang="en-E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B494097-44BA-464C-8737-8B393645B49F}"/>
              </a:ext>
            </a:extLst>
          </p:cNvPr>
          <p:cNvSpPr txBox="1"/>
          <p:nvPr/>
        </p:nvSpPr>
        <p:spPr>
          <a:xfrm>
            <a:off x="6192296" y="3967965"/>
            <a:ext cx="2664641" cy="13741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1600" i="1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ES" sz="1600" b="1" i="1">
                <a:latin typeface="Arial" panose="020B0604020202020204" pitchFamily="34" charset="0"/>
                <a:cs typeface="Arial" panose="020B0604020202020204" pitchFamily="34" charset="0"/>
              </a:rPr>
              <a:t>3 will be used for </a:t>
            </a:r>
          </a:p>
          <a:p>
            <a:r>
              <a:rPr lang="en-ES" sz="1600" b="1" i="1">
                <a:latin typeface="Arial" panose="020B0604020202020204" pitchFamily="34" charset="0"/>
                <a:cs typeface="Arial" panose="020B0604020202020204" pitchFamily="34" charset="0"/>
              </a:rPr>
              <a:t>the Accelerator</a:t>
            </a:r>
            <a:r>
              <a:rPr lang="en-ES" sz="1600" i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1600" i="1">
                <a:latin typeface="Arial" panose="020B0604020202020204" pitchFamily="34" charset="0"/>
                <a:cs typeface="Arial" panose="020B0604020202020204" pitchFamily="34" charset="0"/>
              </a:rPr>
              <a:t>1 for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1600" i="1">
                <a:latin typeface="Arial" panose="020B0604020202020204" pitchFamily="34" charset="0"/>
                <a:cs typeface="Arial" panose="020B0604020202020204" pitchFamily="34" charset="0"/>
              </a:rPr>
              <a:t>2 for RF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CE03FF-9968-9E4F-87B0-E416A56DB630}"/>
              </a:ext>
            </a:extLst>
          </p:cNvPr>
          <p:cNvSpPr txBox="1"/>
          <p:nvPr/>
        </p:nvSpPr>
        <p:spPr>
          <a:xfrm>
            <a:off x="5448719" y="3620471"/>
            <a:ext cx="703384" cy="27130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E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high betas (</a:t>
            </a:r>
            <a:r>
              <a:rPr lang="en-ES" sz="1600">
                <a:solidFill>
                  <a:srgbClr val="00B05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ES" sz="16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E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=11,7 ; </a:t>
            </a:r>
            <a:r>
              <a:rPr lang="en-ES" sz="1600">
                <a:solidFill>
                  <a:srgbClr val="00B05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ES" sz="16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E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=10,0)</a:t>
            </a:r>
          </a:p>
        </p:txBody>
      </p:sp>
    </p:spTree>
    <p:extLst>
      <p:ext uri="{BB962C8B-B14F-4D97-AF65-F5344CB8AC3E}">
        <p14:creationId xmlns:p14="http://schemas.microsoft.com/office/powerpoint/2010/main" val="1402440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707323"/>
              </p:ext>
            </p:extLst>
          </p:nvPr>
        </p:nvGraphicFramePr>
        <p:xfrm>
          <a:off x="2529304" y="1124744"/>
          <a:ext cx="4058920" cy="4749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3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Straight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Comments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MSPD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XAIRA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308mm displacement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 / Large Beta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NCD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XALOC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RF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&amp; Pinhole3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LOREA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CLAESS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CIRCE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RF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BOREAS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FAXTOR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INJECTION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64289" y="2948946"/>
            <a:ext cx="139224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4x FREE</a:t>
            </a: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9x IN USE</a:t>
            </a: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3x MACHINE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2" y="569038"/>
            <a:ext cx="9135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ALBA2 - Straight Sections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F94EA-CC31-0F4A-AF64-730701190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09880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684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4916</TotalTime>
  <Words>899</Words>
  <Application>Microsoft Macintosh PowerPoint</Application>
  <PresentationFormat>On-screen Show (4:3)</PresentationFormat>
  <Paragraphs>283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Cambria Math</vt:lpstr>
      <vt:lpstr>Symbol</vt:lpstr>
      <vt:lpstr>Times New Roman</vt:lpstr>
      <vt:lpstr>Tema de Office</vt:lpstr>
      <vt:lpstr>ALBA II Accelerator Design Francis Perez (thanks to the ACE team)</vt:lpstr>
      <vt:lpstr>Present lattice</vt:lpstr>
      <vt:lpstr>Constrains</vt:lpstr>
      <vt:lpstr>Proposed solution</vt:lpstr>
      <vt:lpstr>Proposed solution</vt:lpstr>
      <vt:lpstr>PowerPoint Presentation</vt:lpstr>
      <vt:lpstr>Implementation</vt:lpstr>
      <vt:lpstr>PowerPoint Presentation</vt:lpstr>
      <vt:lpstr>PowerPoint Presentation</vt:lpstr>
      <vt:lpstr>Brilliance comparison for three relevant ALBA IDs</vt:lpstr>
      <vt:lpstr>Bending beamlines</vt:lpstr>
      <vt:lpstr>PowerPoint Presentation</vt:lpstr>
      <vt:lpstr>PowerPoint Presentation</vt:lpstr>
      <vt:lpstr>PowerPoint Presentation</vt:lpstr>
      <vt:lpstr>Possible sources</vt:lpstr>
      <vt:lpstr>Possible long beamlines at BL02-ID , BL03-Bend, BL04-ID, BL08-ID</vt:lpstr>
      <vt:lpstr>Some questions</vt:lpstr>
      <vt:lpstr>Some (preliminary) conclusions</vt:lpstr>
      <vt:lpstr>Thanks</vt:lpstr>
      <vt:lpstr>Beam sizes at emission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Lucas Wainer</dc:creator>
  <cp:lastModifiedBy>Francis Perez</cp:lastModifiedBy>
  <cp:revision>390</cp:revision>
  <cp:lastPrinted>2020-07-04T08:24:39Z</cp:lastPrinted>
  <dcterms:created xsi:type="dcterms:W3CDTF">2015-04-21T23:16:41Z</dcterms:created>
  <dcterms:modified xsi:type="dcterms:W3CDTF">2021-06-30T07:02:28Z</dcterms:modified>
</cp:coreProperties>
</file>