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99" r:id="rId3"/>
    <p:sldId id="314" r:id="rId4"/>
    <p:sldId id="303" r:id="rId5"/>
    <p:sldId id="552" r:id="rId6"/>
    <p:sldId id="257" r:id="rId7"/>
    <p:sldId id="549" r:id="rId8"/>
    <p:sldId id="548" r:id="rId9"/>
    <p:sldId id="539" r:id="rId10"/>
    <p:sldId id="298" r:id="rId11"/>
    <p:sldId id="531" r:id="rId12"/>
    <p:sldId id="553" r:id="rId13"/>
    <p:sldId id="551" r:id="rId14"/>
    <p:sldId id="550" r:id="rId15"/>
    <p:sldId id="268" r:id="rId16"/>
    <p:sldId id="266" r:id="rId17"/>
    <p:sldId id="541" r:id="rId18"/>
    <p:sldId id="311" r:id="rId19"/>
    <p:sldId id="545" r:id="rId20"/>
  </p:sldIdLst>
  <p:sldSz cx="9144000" cy="5143500" type="screen16x9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EBDC"/>
    <a:srgbClr val="5CCA9D"/>
    <a:srgbClr val="00CAA8"/>
    <a:srgbClr val="88A0B8"/>
    <a:srgbClr val="122D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89294"/>
  </p:normalViewPr>
  <p:slideViewPr>
    <p:cSldViewPr snapToGrid="0">
      <p:cViewPr varScale="1">
        <p:scale>
          <a:sx n="182" d="100"/>
          <a:sy n="182" d="100"/>
        </p:scale>
        <p:origin x="176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395C8A-C15C-4AA6-95E1-00EBA5A9A15A}" type="datetimeFigureOut">
              <a:rPr lang="es-ES" smtClean="0"/>
              <a:t>30/6/21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4813DD-DAAB-4354-8C0C-BEFED41B76F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8420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813DD-DAAB-4354-8C0C-BEFED41B76FD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116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2965341" y="2153978"/>
            <a:ext cx="5535386" cy="12447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defRPr sz="3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4" name="Marcador de contenido 23"/>
          <p:cNvSpPr>
            <a:spLocks noGrp="1"/>
          </p:cNvSpPr>
          <p:nvPr>
            <p:ph sz="quarter" idx="10" hasCustomPrompt="1"/>
          </p:nvPr>
        </p:nvSpPr>
        <p:spPr>
          <a:xfrm>
            <a:off x="2973506" y="1726425"/>
            <a:ext cx="5535386" cy="353002"/>
          </a:xfrm>
        </p:spPr>
        <p:txBody>
          <a:bodyPr/>
          <a:lstStyle>
            <a:lvl1pPr marL="0" indent="0">
              <a:buNone/>
              <a:defRPr sz="2800">
                <a:solidFill>
                  <a:srgbClr val="122D4F"/>
                </a:solidFill>
              </a:defRPr>
            </a:lvl1pPr>
          </a:lstStyle>
          <a:p>
            <a:pPr lvl="0"/>
            <a:r>
              <a:rPr lang="es-ES" dirty="0" err="1"/>
              <a:t>Author</a:t>
            </a:r>
            <a:endParaRPr lang="es-ES" dirty="0"/>
          </a:p>
        </p:txBody>
      </p:sp>
      <p:sp>
        <p:nvSpPr>
          <p:cNvPr id="25" name="Marcador de contenido 23"/>
          <p:cNvSpPr>
            <a:spLocks noGrp="1"/>
          </p:cNvSpPr>
          <p:nvPr>
            <p:ph sz="quarter" idx="11" hasCustomPrompt="1"/>
          </p:nvPr>
        </p:nvSpPr>
        <p:spPr>
          <a:xfrm>
            <a:off x="2973506" y="3473241"/>
            <a:ext cx="5535386" cy="353002"/>
          </a:xfrm>
        </p:spPr>
        <p:txBody>
          <a:bodyPr/>
          <a:lstStyle>
            <a:lvl1pPr marL="0" indent="0">
              <a:buNone/>
              <a:defRPr sz="2000">
                <a:solidFill>
                  <a:srgbClr val="122D4F"/>
                </a:solidFill>
              </a:defRPr>
            </a:lvl1pPr>
          </a:lstStyle>
          <a:p>
            <a:pPr lvl="0"/>
            <a:r>
              <a:rPr lang="es-ES" dirty="0"/>
              <a:t>20/05/2015</a:t>
            </a:r>
          </a:p>
        </p:txBody>
      </p:sp>
      <p:pic>
        <p:nvPicPr>
          <p:cNvPr id="6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" y="-314325"/>
            <a:ext cx="91409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450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60370-0E88-4734-9211-70F676DBAFB4}" type="datetime1">
              <a:rPr lang="es-ES" smtClean="0"/>
              <a:t>30/6/21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3834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30061" y="88788"/>
            <a:ext cx="1092994" cy="1000125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543675" y="273845"/>
            <a:ext cx="2126796" cy="4358879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273845"/>
            <a:ext cx="5800725" cy="4358879"/>
          </a:xfrm>
        </p:spPr>
        <p:txBody>
          <a:bodyPr vert="eaVert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20052-A604-434E-8C65-ABED4CF32048}" type="datetime1">
              <a:rPr lang="es-ES" smtClean="0"/>
              <a:t>30/6/21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7026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866936"/>
            <a:ext cx="6400800" cy="174172"/>
          </a:xfrm>
        </p:spPr>
        <p:txBody>
          <a:bodyPr/>
          <a:lstStyle/>
          <a:p>
            <a:fld id="{F2651C96-19B1-40F4-9850-7FBA07D31737}" type="datetime1">
              <a:rPr lang="es-ES" smtClean="0"/>
              <a:t>30/6/21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8650" y="4632723"/>
            <a:ext cx="6400800" cy="225370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45963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680186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2100263"/>
            <a:ext cx="7886700" cy="314801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649AB-34DF-466E-A580-3C81DFFCF737}" type="datetime1">
              <a:rPr lang="es-ES" smtClean="0"/>
              <a:t>30/6/21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1654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206275"/>
            <a:ext cx="3886200" cy="4042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206275"/>
            <a:ext cx="3886200" cy="4042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0AF5B-93B9-45F9-AD4F-ED228E0F92C0}" type="datetime1">
              <a:rPr lang="es-ES" smtClean="0"/>
              <a:t>30/6/21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1794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4" y="273846"/>
            <a:ext cx="7085409" cy="994172"/>
          </a:xfrm>
        </p:spPr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ctr">
            <a:normAutofit/>
          </a:bodyPr>
          <a:lstStyle>
            <a:lvl1pPr marL="0" indent="0">
              <a:buNone/>
              <a:defRPr sz="1600" b="0">
                <a:solidFill>
                  <a:srgbClr val="88A0B8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333136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3" y="1260872"/>
            <a:ext cx="3887391" cy="617934"/>
          </a:xfrm>
        </p:spPr>
        <p:txBody>
          <a:bodyPr anchor="ctr">
            <a:normAutofit/>
          </a:bodyPr>
          <a:lstStyle>
            <a:lvl1pPr marL="0" indent="0">
              <a:buNone/>
              <a:defRPr lang="es-ES" sz="1600" b="0" kern="1200" dirty="0" smtClean="0">
                <a:solidFill>
                  <a:srgbClr val="88A0B8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3" y="1878806"/>
            <a:ext cx="3887391" cy="333136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9750E-4045-44B4-992E-4CB35650A328}" type="datetime1">
              <a:rPr lang="es-ES" smtClean="0"/>
              <a:t>30/6/21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5236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2549A-7626-436A-AA77-7CA4F38E38D9}" type="datetime1">
              <a:rPr lang="es-ES" smtClean="0"/>
              <a:t>30/6/21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1422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256BF-FD26-450D-886A-2B66C992CF36}" type="datetime1">
              <a:rPr lang="es-ES" smtClean="0"/>
              <a:t>30/6/21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0526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740570"/>
            <a:ext cx="2949178" cy="802481"/>
          </a:xfrm>
        </p:spPr>
        <p:txBody>
          <a:bodyPr anchor="t">
            <a:normAutofit/>
          </a:bodyPr>
          <a:lstStyle>
            <a:lvl1pPr>
              <a:defRPr sz="1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452675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354030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6E163-4F32-477B-AD24-AD11012ABBDF}" type="datetime1">
              <a:rPr lang="es-ES" smtClean="0"/>
              <a:t>30/6/21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0906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740570"/>
            <a:ext cx="2949178" cy="802481"/>
          </a:xfrm>
        </p:spPr>
        <p:txBody>
          <a:bodyPr anchor="t">
            <a:normAutofit/>
          </a:bodyPr>
          <a:lstStyle>
            <a:lvl1pPr>
              <a:defRPr sz="1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1"/>
            <a:ext cx="4629150" cy="4402929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344346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6EA93-E24C-48E1-AA36-EF8A615E41FF}" type="datetime1">
              <a:rPr lang="es-ES" smtClean="0"/>
              <a:t>30/6/21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8711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" y="0"/>
            <a:ext cx="9142208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3" y="133012"/>
            <a:ext cx="7070271" cy="9941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175657"/>
            <a:ext cx="7886700" cy="39678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7085078" y="4869656"/>
            <a:ext cx="2057400" cy="273844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D026923-C7E2-45C3-B29C-32230263B074}" type="slidenum">
              <a:rPr lang="es-ES" smtClean="0"/>
              <a:pPr/>
              <a:t>‹#›</a:t>
            </a:fld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5078" y="486965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9A3C1E9-1E17-4B2D-975E-2F80F7CB45F8}" type="slidenum">
              <a:rPr lang="es-ES" smtClean="0"/>
              <a:pPr/>
              <a:t>‹#›</a:t>
            </a:fld>
            <a:endParaRPr lang="es-E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3825" y="4878499"/>
            <a:ext cx="2057400" cy="1741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EEE9790-2C7A-4B60-9979-E950BD8F5A78}" type="datetime1">
              <a:rPr lang="es-ES" smtClean="0"/>
              <a:t>30/6/21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3825" y="4644286"/>
            <a:ext cx="3086100" cy="2253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94110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lang="en-US" sz="1800" b="0" kern="1200" dirty="0">
          <a:solidFill>
            <a:srgbClr val="323E4F"/>
          </a:solidFill>
          <a:latin typeface="Arial Black" charset="0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11.emf"/><Relationship Id="rId7" Type="http://schemas.openxmlformats.org/officeDocument/2006/relationships/image" Target="../media/image1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emf"/><Relationship Id="rId5" Type="http://schemas.openxmlformats.org/officeDocument/2006/relationships/image" Target="../media/image13.gif"/><Relationship Id="rId4" Type="http://schemas.openxmlformats.org/officeDocument/2006/relationships/image" Target="../media/image12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7" Type="http://schemas.openxmlformats.org/officeDocument/2006/relationships/image" Target="../media/image28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tiff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tiff"/><Relationship Id="rId4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2965341" y="2153978"/>
            <a:ext cx="6016928" cy="2082120"/>
          </a:xfrm>
        </p:spPr>
        <p:txBody>
          <a:bodyPr/>
          <a:lstStyle/>
          <a:p>
            <a:r>
              <a:rPr lang="es-ES" sz="2800" dirty="0" err="1"/>
              <a:t>What</a:t>
            </a:r>
            <a:r>
              <a:rPr lang="es-ES" sz="2800" dirty="0"/>
              <a:t> </a:t>
            </a:r>
            <a:r>
              <a:rPr lang="es-ES" sz="2800" dirty="0" err="1"/>
              <a:t>does</a:t>
            </a:r>
            <a:r>
              <a:rPr lang="es-ES" sz="2800" dirty="0"/>
              <a:t> </a:t>
            </a:r>
            <a:r>
              <a:rPr lang="es-ES" sz="2800" dirty="0" err="1"/>
              <a:t>an</a:t>
            </a:r>
            <a:r>
              <a:rPr lang="es-ES" sz="2800" dirty="0"/>
              <a:t> ALBA-II </a:t>
            </a:r>
            <a:r>
              <a:rPr lang="es-ES" sz="2800" dirty="0" err="1"/>
              <a:t>beamline</a:t>
            </a:r>
            <a:r>
              <a:rPr lang="es-ES" sz="2800" dirty="0"/>
              <a:t> look </a:t>
            </a:r>
            <a:r>
              <a:rPr lang="es-ES" sz="2800" dirty="0" err="1"/>
              <a:t>like</a:t>
            </a:r>
            <a:r>
              <a:rPr lang="es-ES" sz="2800" dirty="0"/>
              <a:t>?</a:t>
            </a:r>
            <a:br>
              <a:rPr lang="es-ES" dirty="0"/>
            </a:br>
            <a:r>
              <a:rPr lang="es-ES" sz="2000" i="1" dirty="0">
                <a:latin typeface="+mn-lt"/>
              </a:rPr>
              <a:t>- </a:t>
            </a:r>
            <a:r>
              <a:rPr lang="es-ES" sz="2000" i="1" dirty="0" err="1">
                <a:latin typeface="+mn-lt"/>
              </a:rPr>
              <a:t>What</a:t>
            </a:r>
            <a:r>
              <a:rPr lang="es-ES" sz="2000" i="1" dirty="0">
                <a:latin typeface="+mn-lt"/>
              </a:rPr>
              <a:t> </a:t>
            </a:r>
            <a:r>
              <a:rPr lang="es-ES" sz="2000" i="1" dirty="0" err="1">
                <a:latin typeface="+mn-lt"/>
              </a:rPr>
              <a:t>source</a:t>
            </a:r>
            <a:r>
              <a:rPr lang="es-ES" sz="2000" i="1" dirty="0">
                <a:latin typeface="+mn-lt"/>
              </a:rPr>
              <a:t> </a:t>
            </a:r>
            <a:r>
              <a:rPr lang="es-ES" sz="2000" i="1" dirty="0" err="1">
                <a:latin typeface="+mn-lt"/>
              </a:rPr>
              <a:t>properties</a:t>
            </a:r>
            <a:r>
              <a:rPr lang="es-ES" sz="2000" i="1" dirty="0">
                <a:latin typeface="+mn-lt"/>
              </a:rPr>
              <a:t> can </a:t>
            </a:r>
            <a:r>
              <a:rPr lang="es-ES" sz="2000" i="1" dirty="0" err="1">
                <a:latin typeface="+mn-lt"/>
              </a:rPr>
              <a:t>it</a:t>
            </a:r>
            <a:r>
              <a:rPr lang="es-ES" sz="2000" i="1" dirty="0">
                <a:latin typeface="+mn-lt"/>
              </a:rPr>
              <a:t> </a:t>
            </a:r>
            <a:r>
              <a:rPr lang="es-ES" sz="2000" i="1" dirty="0" err="1">
                <a:latin typeface="+mn-lt"/>
              </a:rPr>
              <a:t>exploit</a:t>
            </a:r>
            <a:r>
              <a:rPr lang="es-ES" sz="2000" i="1" dirty="0">
                <a:latin typeface="+mn-lt"/>
              </a:rPr>
              <a:t>?</a:t>
            </a:r>
            <a:br>
              <a:rPr lang="es-ES" sz="2000" i="1" dirty="0">
                <a:latin typeface="+mn-lt"/>
              </a:rPr>
            </a:br>
            <a:r>
              <a:rPr lang="es-ES" sz="2000" i="1" dirty="0">
                <a:latin typeface="+mn-lt"/>
              </a:rPr>
              <a:t>- </a:t>
            </a:r>
            <a:r>
              <a:rPr lang="es-ES" sz="2000" i="1" dirty="0" err="1">
                <a:latin typeface="+mn-lt"/>
              </a:rPr>
              <a:t>What</a:t>
            </a:r>
            <a:r>
              <a:rPr lang="es-ES" sz="2000" i="1" dirty="0">
                <a:latin typeface="+mn-lt"/>
              </a:rPr>
              <a:t> </a:t>
            </a:r>
            <a:r>
              <a:rPr lang="es-ES" sz="2000" i="1" dirty="0" err="1">
                <a:latin typeface="+mn-lt"/>
              </a:rPr>
              <a:t>technical</a:t>
            </a:r>
            <a:r>
              <a:rPr lang="es-ES" sz="2000" i="1" dirty="0">
                <a:latin typeface="+mn-lt"/>
              </a:rPr>
              <a:t> </a:t>
            </a:r>
            <a:r>
              <a:rPr lang="es-ES" sz="2000" i="1" dirty="0" err="1">
                <a:latin typeface="+mn-lt"/>
              </a:rPr>
              <a:t>features</a:t>
            </a:r>
            <a:r>
              <a:rPr lang="es-ES" sz="2000" i="1" dirty="0">
                <a:latin typeface="+mn-lt"/>
              </a:rPr>
              <a:t> </a:t>
            </a:r>
            <a:r>
              <a:rPr lang="es-ES" sz="2000" i="1" dirty="0" err="1">
                <a:latin typeface="+mn-lt"/>
              </a:rPr>
              <a:t>must</a:t>
            </a:r>
            <a:r>
              <a:rPr lang="es-ES" sz="2000" i="1" dirty="0">
                <a:latin typeface="+mn-lt"/>
              </a:rPr>
              <a:t> </a:t>
            </a:r>
            <a:r>
              <a:rPr lang="es-ES" sz="2000" i="1" dirty="0" err="1">
                <a:latin typeface="+mn-lt"/>
              </a:rPr>
              <a:t>it</a:t>
            </a:r>
            <a:r>
              <a:rPr lang="es-ES" sz="2000" i="1" dirty="0">
                <a:latin typeface="+mn-lt"/>
              </a:rPr>
              <a:t> </a:t>
            </a:r>
            <a:r>
              <a:rPr lang="es-ES" sz="2000" i="1" dirty="0" err="1">
                <a:latin typeface="+mn-lt"/>
              </a:rPr>
              <a:t>have</a:t>
            </a:r>
            <a:r>
              <a:rPr lang="es-ES" sz="2000" i="1" dirty="0">
                <a:latin typeface="+mn-lt"/>
              </a:rPr>
              <a:t>?</a:t>
            </a:r>
            <a:endParaRPr lang="es-ES" i="1" dirty="0">
              <a:latin typeface="+mn-lt"/>
            </a:endParaRPr>
          </a:p>
        </p:txBody>
      </p:sp>
      <p:sp>
        <p:nvSpPr>
          <p:cNvPr id="7" name="Marcador de contenido 6"/>
          <p:cNvSpPr>
            <a:spLocks noGrp="1"/>
          </p:cNvSpPr>
          <p:nvPr>
            <p:ph sz="quarter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s-ES" dirty="0"/>
              <a:t>Josep Nicolas</a:t>
            </a:r>
          </a:p>
        </p:txBody>
      </p:sp>
      <p:sp>
        <p:nvSpPr>
          <p:cNvPr id="8" name="Marcador de contenido 7"/>
          <p:cNvSpPr>
            <a:spLocks noGrp="1"/>
          </p:cNvSpPr>
          <p:nvPr>
            <p:ph sz="quarter" idx="11"/>
          </p:nvPr>
        </p:nvSpPr>
        <p:spPr>
          <a:xfrm>
            <a:off x="3041930" y="4368980"/>
            <a:ext cx="5535386" cy="353002"/>
          </a:xfrm>
        </p:spPr>
        <p:txBody>
          <a:bodyPr>
            <a:normAutofit lnSpcReduction="10000"/>
          </a:bodyPr>
          <a:lstStyle/>
          <a:p>
            <a:r>
              <a:rPr lang="es-ES" dirty="0"/>
              <a:t>30th june 2021</a:t>
            </a:r>
          </a:p>
        </p:txBody>
      </p:sp>
    </p:spTree>
    <p:extLst>
      <p:ext uri="{BB962C8B-B14F-4D97-AF65-F5344CB8AC3E}">
        <p14:creationId xmlns:p14="http://schemas.microsoft.com/office/powerpoint/2010/main" val="20634988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E33B93C-74F9-BC48-A679-AA66154DE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31" y="3261224"/>
            <a:ext cx="2619375" cy="16287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49D631-1603-7D4E-AA8A-1D144EE3DE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3867" y="3261224"/>
            <a:ext cx="3409950" cy="14763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30E92D-BBB3-8246-A6A2-F65321F408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3422" y="3302989"/>
            <a:ext cx="2266135" cy="13928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E458A3-5A41-B242-A4C4-290186FB48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312" y="1097174"/>
            <a:ext cx="2619375" cy="1638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6ED400-47F3-8544-B435-767DD510D4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3868" y="1236290"/>
            <a:ext cx="3409950" cy="14763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B3AA53-70FD-1E4C-9EA4-D643460BFB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8245" y="1317060"/>
            <a:ext cx="2214443" cy="136107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0162C69A-0088-454A-91D7-9AC366F60FB4}"/>
              </a:ext>
            </a:extLst>
          </p:cNvPr>
          <p:cNvSpPr txBox="1">
            <a:spLocks/>
          </p:cNvSpPr>
          <p:nvPr/>
        </p:nvSpPr>
        <p:spPr>
          <a:xfrm>
            <a:off x="706221" y="122230"/>
            <a:ext cx="7070271" cy="994172"/>
          </a:xfrm>
          <a:prstGeom prst="rect">
            <a:avLst/>
          </a:prstGeom>
        </p:spPr>
        <p:txBody>
          <a:bodyPr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0" kern="1200" dirty="0">
                <a:solidFill>
                  <a:srgbClr val="323E4F"/>
                </a:solidFill>
                <a:latin typeface="Arial Black" charset="0"/>
                <a:ea typeface="+mn-ea"/>
                <a:cs typeface="+mn-cs"/>
              </a:defRPr>
            </a:lvl1pPr>
          </a:lstStyle>
          <a:p>
            <a:pPr algn="ctr"/>
            <a:r>
              <a:rPr lang="en-GB" sz="2000" b="1" dirty="0">
                <a:latin typeface="+mn-lt"/>
              </a:rPr>
              <a:t>High Quality Optics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E503673-7210-AB4C-B051-73B3055C9E1F}"/>
              </a:ext>
            </a:extLst>
          </p:cNvPr>
          <p:cNvSpPr/>
          <p:nvPr/>
        </p:nvSpPr>
        <p:spPr>
          <a:xfrm>
            <a:off x="706221" y="472065"/>
            <a:ext cx="79322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Effect of the slope errors near the focal plane. Even high quality optics generates strong heterogeneities on the beam.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64AF6B-5C3C-1742-A025-58E03FAA81F5}"/>
              </a:ext>
            </a:extLst>
          </p:cNvPr>
          <p:cNvSpPr/>
          <p:nvPr/>
        </p:nvSpPr>
        <p:spPr>
          <a:xfrm>
            <a:off x="524084" y="2788414"/>
            <a:ext cx="793225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Tight tolerancing of slope and figure errors is essential </a:t>
            </a:r>
          </a:p>
        </p:txBody>
      </p:sp>
    </p:spTree>
    <p:extLst>
      <p:ext uri="{BB962C8B-B14F-4D97-AF65-F5344CB8AC3E}">
        <p14:creationId xmlns:p14="http://schemas.microsoft.com/office/powerpoint/2010/main" val="278203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244FC9-7288-884E-BE8F-0DC7DBC70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11</a:t>
            </a:fld>
            <a:endParaRPr lang="es-E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591124-28F0-7F4F-9A8A-BC2D055EDD21}"/>
              </a:ext>
            </a:extLst>
          </p:cNvPr>
          <p:cNvSpPr txBox="1">
            <a:spLocks/>
          </p:cNvSpPr>
          <p:nvPr/>
        </p:nvSpPr>
        <p:spPr>
          <a:xfrm>
            <a:off x="774309" y="33827"/>
            <a:ext cx="7070271" cy="351804"/>
          </a:xfrm>
          <a:prstGeom prst="rect">
            <a:avLst/>
          </a:prstGeom>
        </p:spPr>
        <p:txBody>
          <a:bodyPr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0" kern="1200" dirty="0">
                <a:solidFill>
                  <a:srgbClr val="323E4F"/>
                </a:solidFill>
                <a:latin typeface="Arial Black" charset="0"/>
                <a:ea typeface="+mn-ea"/>
                <a:cs typeface="+mn-cs"/>
              </a:defRPr>
            </a:lvl1pPr>
          </a:lstStyle>
          <a:p>
            <a:pPr algn="ctr"/>
            <a:r>
              <a:rPr lang="en-GB" sz="2000" b="1" dirty="0">
                <a:latin typeface="+mn-lt"/>
              </a:rPr>
              <a:t>Errors induced by Mechanics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5E84EA5-927F-154E-903C-50AFE2F269F4}"/>
              </a:ext>
            </a:extLst>
          </p:cNvPr>
          <p:cNvSpPr/>
          <p:nvPr/>
        </p:nvSpPr>
        <p:spPr>
          <a:xfrm>
            <a:off x="630603" y="933010"/>
            <a:ext cx="394139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Since the beam spot is </a:t>
            </a:r>
            <a:r>
              <a:rPr lang="en-US" sz="1600" b="1" i="1" dirty="0">
                <a:solidFill>
                  <a:schemeClr val="accent5"/>
                </a:solidFill>
              </a:rPr>
              <a:t>very small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, all optomechanical components must be very </a:t>
            </a:r>
            <a:r>
              <a:rPr lang="en-US" sz="1600" b="1" i="1" dirty="0">
                <a:solidFill>
                  <a:schemeClr val="accent5"/>
                </a:solidFill>
              </a:rPr>
              <a:t>stable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 enough to preserve their position.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Motion systems must provide enough </a:t>
            </a:r>
            <a:r>
              <a:rPr lang="en-US" sz="1600" b="1" i="1" dirty="0">
                <a:solidFill>
                  <a:schemeClr val="accent5"/>
                </a:solidFill>
              </a:rPr>
              <a:t>resolution, repeatability 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lang="en-US" sz="1600" b="1" i="1" dirty="0">
                <a:solidFill>
                  <a:schemeClr val="accent5"/>
                </a:solidFill>
              </a:rPr>
              <a:t> accuracy</a:t>
            </a:r>
            <a:r>
              <a:rPr lang="en-US" sz="1600" b="1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to allow steering the beam without checking its position and size every time.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Photon density on sample is very high and scans can be </a:t>
            </a:r>
            <a:r>
              <a:rPr lang="en-US" sz="1600" b="1" i="1" dirty="0">
                <a:solidFill>
                  <a:schemeClr val="accent5"/>
                </a:solidFill>
              </a:rPr>
              <a:t>very fast</a:t>
            </a:r>
            <a:r>
              <a:rPr lang="en-US" sz="1600" b="1" i="1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Some motion systems at the beamline or at the </a:t>
            </a:r>
            <a:r>
              <a:rPr lang="en-US" sz="1600" i="1" dirty="0" err="1">
                <a:solidFill>
                  <a:schemeClr val="bg1">
                    <a:lumMod val="50000"/>
                  </a:schemeClr>
                </a:solidFill>
              </a:rPr>
              <a:t>endstation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 must allow for very fast scans.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2A0DBF-8B44-D54B-80A4-8AB94766096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024178" y="718377"/>
            <a:ext cx="3672402" cy="228149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6C2AAE5-D3A7-3C4F-83BE-8B3CBE542EB1}"/>
              </a:ext>
            </a:extLst>
          </p:cNvPr>
          <p:cNvSpPr/>
          <p:nvPr/>
        </p:nvSpPr>
        <p:spPr>
          <a:xfrm>
            <a:off x="5219104" y="2999869"/>
            <a:ext cx="33859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C00000"/>
                </a:solidFill>
              </a:rPr>
              <a:t>Histogram of the spot size on sample of a 1 µm focus  beamline, assuming perfect focusing optics, and BL misalignments with state-of-the-art stabilities.</a:t>
            </a:r>
          </a:p>
        </p:txBody>
      </p:sp>
    </p:spTree>
    <p:extLst>
      <p:ext uri="{BB962C8B-B14F-4D97-AF65-F5344CB8AC3E}">
        <p14:creationId xmlns:p14="http://schemas.microsoft.com/office/powerpoint/2010/main" val="4212004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7BED7-658C-B042-9E8B-74A47334F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51C96-19B1-40F4-9850-7FBA07D31737}" type="datetime1">
              <a:rPr lang="es-ES" smtClean="0"/>
              <a:t>30/6/21</a:t>
            </a:fld>
            <a:endParaRPr lang="es-E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30BF9E-DEA1-6F4E-B1CC-605D4D9A7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12</a:t>
            </a:fld>
            <a:endParaRPr lang="es-E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7BD112-FDA2-5C4A-AC10-5229E8BF6124}"/>
              </a:ext>
            </a:extLst>
          </p:cNvPr>
          <p:cNvSpPr/>
          <p:nvPr/>
        </p:nvSpPr>
        <p:spPr>
          <a:xfrm>
            <a:off x="628650" y="905089"/>
            <a:ext cx="325231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Common feature are: Granite, high stiffness mechanics, </a:t>
            </a:r>
            <a:r>
              <a:rPr lang="en-US" sz="1600" b="1" i="1" dirty="0">
                <a:solidFill>
                  <a:schemeClr val="accent5"/>
                </a:solidFill>
              </a:rPr>
              <a:t>close loop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Additionally: Compact, in-vacuum mechanics, interferometer </a:t>
            </a:r>
            <a:r>
              <a:rPr lang="en-US" sz="1600" b="1" i="1" dirty="0">
                <a:solidFill>
                  <a:schemeClr val="accent5"/>
                </a:solidFill>
              </a:rPr>
              <a:t>feedback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, direct drive systems, servos, </a:t>
            </a:r>
            <a:r>
              <a:rPr lang="en-US" sz="1600" i="1" dirty="0" err="1">
                <a:solidFill>
                  <a:schemeClr val="bg1">
                    <a:lumMod val="50000"/>
                  </a:schemeClr>
                </a:solidFill>
              </a:rPr>
              <a:t>piezos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.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i="1" dirty="0">
                <a:solidFill>
                  <a:srgbClr val="C00000"/>
                </a:solidFill>
              </a:rPr>
              <a:t>Feedback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 is essential for top performance: </a:t>
            </a:r>
            <a:r>
              <a:rPr lang="en-US" sz="1600" i="1" dirty="0">
                <a:solidFill>
                  <a:schemeClr val="accent5"/>
                </a:solidFill>
              </a:rPr>
              <a:t>Continuous scan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, fast error correction, source-mono-detector </a:t>
            </a:r>
            <a:r>
              <a:rPr lang="en-US" sz="1600" i="1" dirty="0">
                <a:solidFill>
                  <a:schemeClr val="accent5"/>
                </a:solidFill>
              </a:rPr>
              <a:t>synchronization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5C8D28-FA4D-544E-AE04-B6EC5A5D08A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951687" y="830784"/>
            <a:ext cx="4660900" cy="2895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4C9A761-18C8-904D-9B3E-CBEFB035205B}"/>
              </a:ext>
            </a:extLst>
          </p:cNvPr>
          <p:cNvSpPr/>
          <p:nvPr/>
        </p:nvSpPr>
        <p:spPr>
          <a:xfrm>
            <a:off x="4572000" y="3835662"/>
            <a:ext cx="39433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C00000"/>
                </a:solidFill>
              </a:rPr>
              <a:t>Correction requires: </a:t>
            </a:r>
          </a:p>
          <a:p>
            <a:pPr marL="342900" indent="-342900">
              <a:buAutoNum type="arabicParenR"/>
            </a:pPr>
            <a:r>
              <a:rPr lang="en-US" sz="1400" i="1" dirty="0" err="1">
                <a:solidFill>
                  <a:srgbClr val="C00000"/>
                </a:solidFill>
              </a:rPr>
              <a:t>xBMP</a:t>
            </a:r>
            <a:r>
              <a:rPr lang="en-US" sz="1400" i="1" dirty="0">
                <a:solidFill>
                  <a:srgbClr val="C00000"/>
                </a:solidFill>
              </a:rPr>
              <a:t> feedback</a:t>
            </a:r>
          </a:p>
          <a:p>
            <a:pPr marL="342900" indent="-342900">
              <a:buAutoNum type="arabicParenR"/>
            </a:pPr>
            <a:r>
              <a:rPr lang="en-US" sz="1400" i="1" dirty="0">
                <a:solidFill>
                  <a:srgbClr val="C00000"/>
                </a:solidFill>
              </a:rPr>
              <a:t>Interferometer feedback on some optical elements</a:t>
            </a:r>
          </a:p>
        </p:txBody>
      </p:sp>
    </p:spTree>
    <p:extLst>
      <p:ext uri="{BB962C8B-B14F-4D97-AF65-F5344CB8AC3E}">
        <p14:creationId xmlns:p14="http://schemas.microsoft.com/office/powerpoint/2010/main" val="33281047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" name="Curved Connector 52">
            <a:extLst>
              <a:ext uri="{FF2B5EF4-FFF2-40B4-BE49-F238E27FC236}">
                <a16:creationId xmlns:a16="http://schemas.microsoft.com/office/drawing/2014/main" id="{282DDFA3-333B-5C44-89F5-543216163AE8}"/>
              </a:ext>
            </a:extLst>
          </p:cNvPr>
          <p:cNvCxnSpPr>
            <a:cxnSpLocks/>
            <a:stCxn id="54" idx="2"/>
            <a:endCxn id="55" idx="1"/>
          </p:cNvCxnSpPr>
          <p:nvPr/>
        </p:nvCxnSpPr>
        <p:spPr>
          <a:xfrm rot="16200000" flipH="1">
            <a:off x="3007904" y="467614"/>
            <a:ext cx="337180" cy="345022"/>
          </a:xfrm>
          <a:prstGeom prst="curvedConnector2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E048445C-FC19-CB4F-82FC-C15CD3EC66A5}"/>
              </a:ext>
            </a:extLst>
          </p:cNvPr>
          <p:cNvSpPr/>
          <p:nvPr/>
        </p:nvSpPr>
        <p:spPr>
          <a:xfrm>
            <a:off x="2432483" y="111166"/>
            <a:ext cx="1143000" cy="360369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ALBA-II</a:t>
            </a: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64DB6DFD-0034-9E4D-9065-26BB7A22710E}"/>
              </a:ext>
            </a:extLst>
          </p:cNvPr>
          <p:cNvSpPr/>
          <p:nvPr/>
        </p:nvSpPr>
        <p:spPr>
          <a:xfrm>
            <a:off x="3349005" y="533142"/>
            <a:ext cx="1405986" cy="551146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Low Emittance</a:t>
            </a:r>
          </a:p>
        </p:txBody>
      </p:sp>
      <p:cxnSp>
        <p:nvCxnSpPr>
          <p:cNvPr id="58" name="Curved Connector 57">
            <a:extLst>
              <a:ext uri="{FF2B5EF4-FFF2-40B4-BE49-F238E27FC236}">
                <a16:creationId xmlns:a16="http://schemas.microsoft.com/office/drawing/2014/main" id="{6EC8EF80-DBA1-354E-809C-9EF889045798}"/>
              </a:ext>
            </a:extLst>
          </p:cNvPr>
          <p:cNvCxnSpPr>
            <a:cxnSpLocks/>
            <a:stCxn id="55" idx="2"/>
            <a:endCxn id="59" idx="3"/>
          </p:cNvCxnSpPr>
          <p:nvPr/>
        </p:nvCxnSpPr>
        <p:spPr>
          <a:xfrm rot="5400000">
            <a:off x="3710258" y="1097110"/>
            <a:ext cx="354562" cy="328918"/>
          </a:xfrm>
          <a:prstGeom prst="curvedConnector2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179AA3F2-814C-614D-B7A8-0C3BFBA3A11E}"/>
              </a:ext>
            </a:extLst>
          </p:cNvPr>
          <p:cNvSpPr/>
          <p:nvPr/>
        </p:nvSpPr>
        <p:spPr>
          <a:xfrm>
            <a:off x="2461208" y="1214822"/>
            <a:ext cx="1261872" cy="448056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Coherence (mainly SXR)</a:t>
            </a: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838FD1E0-4724-2C4E-B244-CCF424DEE4D5}"/>
              </a:ext>
            </a:extLst>
          </p:cNvPr>
          <p:cNvSpPr/>
          <p:nvPr/>
        </p:nvSpPr>
        <p:spPr>
          <a:xfrm>
            <a:off x="4460391" y="1237071"/>
            <a:ext cx="1261872" cy="448056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Brilliance</a:t>
            </a:r>
          </a:p>
          <a:p>
            <a:pPr algn="ctr"/>
            <a:r>
              <a:rPr lang="en-US" sz="1400" dirty="0"/>
              <a:t>(mainly HXR)</a:t>
            </a:r>
          </a:p>
        </p:txBody>
      </p:sp>
      <p:cxnSp>
        <p:nvCxnSpPr>
          <p:cNvPr id="61" name="Curved Connector 60">
            <a:extLst>
              <a:ext uri="{FF2B5EF4-FFF2-40B4-BE49-F238E27FC236}">
                <a16:creationId xmlns:a16="http://schemas.microsoft.com/office/drawing/2014/main" id="{466BFFBC-0343-5340-AFF0-7B3C60FD1873}"/>
              </a:ext>
            </a:extLst>
          </p:cNvPr>
          <p:cNvCxnSpPr>
            <a:cxnSpLocks/>
            <a:stCxn id="55" idx="2"/>
            <a:endCxn id="60" idx="1"/>
          </p:cNvCxnSpPr>
          <p:nvPr/>
        </p:nvCxnSpPr>
        <p:spPr>
          <a:xfrm rot="16200000" flipH="1">
            <a:off x="4067789" y="1068496"/>
            <a:ext cx="376811" cy="408393"/>
          </a:xfrm>
          <a:prstGeom prst="curvedConnector2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Curved Connector 61">
            <a:extLst>
              <a:ext uri="{FF2B5EF4-FFF2-40B4-BE49-F238E27FC236}">
                <a16:creationId xmlns:a16="http://schemas.microsoft.com/office/drawing/2014/main" id="{43B3F709-D134-0848-A82A-6D8134E8A901}"/>
              </a:ext>
            </a:extLst>
          </p:cNvPr>
          <p:cNvCxnSpPr>
            <a:cxnSpLocks/>
            <a:stCxn id="60" idx="2"/>
            <a:endCxn id="63" idx="1"/>
          </p:cNvCxnSpPr>
          <p:nvPr/>
        </p:nvCxnSpPr>
        <p:spPr>
          <a:xfrm rot="16200000" flipH="1">
            <a:off x="5163141" y="1613312"/>
            <a:ext cx="214156" cy="357785"/>
          </a:xfrm>
          <a:prstGeom prst="curvedConnector2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8989D850-39E1-1446-A12E-253000225FDB}"/>
              </a:ext>
            </a:extLst>
          </p:cNvPr>
          <p:cNvSpPr/>
          <p:nvPr/>
        </p:nvSpPr>
        <p:spPr>
          <a:xfrm>
            <a:off x="5449112" y="1675255"/>
            <a:ext cx="1261872" cy="448056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More </a:t>
            </a:r>
            <a:r>
              <a:rPr lang="en-US" sz="1400" dirty="0" err="1"/>
              <a:t>ph</a:t>
            </a:r>
            <a:r>
              <a:rPr lang="en-US" sz="1400" dirty="0"/>
              <a:t>/s on sample</a:t>
            </a:r>
          </a:p>
        </p:txBody>
      </p:sp>
      <p:cxnSp>
        <p:nvCxnSpPr>
          <p:cNvPr id="64" name="Curved Connector 63">
            <a:extLst>
              <a:ext uri="{FF2B5EF4-FFF2-40B4-BE49-F238E27FC236}">
                <a16:creationId xmlns:a16="http://schemas.microsoft.com/office/drawing/2014/main" id="{A96BC5E7-036F-8D44-86CE-2C05C253FE79}"/>
              </a:ext>
            </a:extLst>
          </p:cNvPr>
          <p:cNvCxnSpPr>
            <a:cxnSpLocks/>
            <a:stCxn id="60" idx="2"/>
            <a:endCxn id="69" idx="3"/>
          </p:cNvCxnSpPr>
          <p:nvPr/>
        </p:nvCxnSpPr>
        <p:spPr>
          <a:xfrm rot="5400000">
            <a:off x="4638926" y="1635472"/>
            <a:ext cx="402747" cy="502056"/>
          </a:xfrm>
          <a:prstGeom prst="curvedConnector2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Curved Connector 64">
            <a:extLst>
              <a:ext uri="{FF2B5EF4-FFF2-40B4-BE49-F238E27FC236}">
                <a16:creationId xmlns:a16="http://schemas.microsoft.com/office/drawing/2014/main" id="{1C28A50D-B50F-DA43-81E1-E89EEE31F536}"/>
              </a:ext>
            </a:extLst>
          </p:cNvPr>
          <p:cNvCxnSpPr>
            <a:cxnSpLocks/>
            <a:stCxn id="59" idx="2"/>
            <a:endCxn id="68" idx="3"/>
          </p:cNvCxnSpPr>
          <p:nvPr/>
        </p:nvCxnSpPr>
        <p:spPr>
          <a:xfrm rot="5400000">
            <a:off x="2665054" y="1648550"/>
            <a:ext cx="412762" cy="441418"/>
          </a:xfrm>
          <a:prstGeom prst="curvedConnector2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B8B5AE66-2297-2B43-817C-6D51B7F6059B}"/>
              </a:ext>
            </a:extLst>
          </p:cNvPr>
          <p:cNvSpPr/>
          <p:nvPr/>
        </p:nvSpPr>
        <p:spPr>
          <a:xfrm>
            <a:off x="1388854" y="1851612"/>
            <a:ext cx="1261872" cy="448056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“Wave” properties</a:t>
            </a:r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A5F9BA9F-3B60-304A-8DE7-5E20788040DB}"/>
              </a:ext>
            </a:extLst>
          </p:cNvPr>
          <p:cNvSpPr/>
          <p:nvPr/>
        </p:nvSpPr>
        <p:spPr>
          <a:xfrm>
            <a:off x="3327399" y="1863846"/>
            <a:ext cx="1261872" cy="448056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smaller spot size</a:t>
            </a:r>
          </a:p>
        </p:txBody>
      </p: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4CE32F1C-DAB3-0749-9ABE-4E701F59675B}"/>
              </a:ext>
            </a:extLst>
          </p:cNvPr>
          <p:cNvSpPr/>
          <p:nvPr/>
        </p:nvSpPr>
        <p:spPr>
          <a:xfrm>
            <a:off x="5455462" y="2350349"/>
            <a:ext cx="1261872" cy="448056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faster collection</a:t>
            </a:r>
          </a:p>
        </p:txBody>
      </p:sp>
      <p:cxnSp>
        <p:nvCxnSpPr>
          <p:cNvPr id="71" name="Curved Connector 70">
            <a:extLst>
              <a:ext uri="{FF2B5EF4-FFF2-40B4-BE49-F238E27FC236}">
                <a16:creationId xmlns:a16="http://schemas.microsoft.com/office/drawing/2014/main" id="{717D58EF-494B-3C45-B910-5C1E8B23075A}"/>
              </a:ext>
            </a:extLst>
          </p:cNvPr>
          <p:cNvCxnSpPr>
            <a:cxnSpLocks/>
            <a:stCxn id="63" idx="2"/>
            <a:endCxn id="70" idx="0"/>
          </p:cNvCxnSpPr>
          <p:nvPr/>
        </p:nvCxnSpPr>
        <p:spPr>
          <a:xfrm rot="16200000" flipH="1">
            <a:off x="5969704" y="2233655"/>
            <a:ext cx="227038" cy="6350"/>
          </a:xfrm>
          <a:prstGeom prst="curvedConnector3">
            <a:avLst>
              <a:gd name="adj1" fmla="val 50000"/>
            </a:avLst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C432FA47-6852-294B-BEE1-CF41C927E263}"/>
              </a:ext>
            </a:extLst>
          </p:cNvPr>
          <p:cNvSpPr/>
          <p:nvPr/>
        </p:nvSpPr>
        <p:spPr>
          <a:xfrm>
            <a:off x="6475646" y="3692428"/>
            <a:ext cx="1261872" cy="448056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Big-Data methods</a:t>
            </a:r>
          </a:p>
        </p:txBody>
      </p:sp>
      <p:cxnSp>
        <p:nvCxnSpPr>
          <p:cNvPr id="73" name="Curved Connector 72">
            <a:extLst>
              <a:ext uri="{FF2B5EF4-FFF2-40B4-BE49-F238E27FC236}">
                <a16:creationId xmlns:a16="http://schemas.microsoft.com/office/drawing/2014/main" id="{8DA46613-C0D4-FB48-A52D-824D68092E09}"/>
              </a:ext>
            </a:extLst>
          </p:cNvPr>
          <p:cNvCxnSpPr>
            <a:cxnSpLocks/>
            <a:stCxn id="70" idx="2"/>
            <a:endCxn id="72" idx="1"/>
          </p:cNvCxnSpPr>
          <p:nvPr/>
        </p:nvCxnSpPr>
        <p:spPr>
          <a:xfrm rot="16200000" flipH="1">
            <a:off x="5721997" y="3162806"/>
            <a:ext cx="1118051" cy="389248"/>
          </a:xfrm>
          <a:prstGeom prst="curvedConnector2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4" name="Rounded Rectangle 73">
            <a:extLst>
              <a:ext uri="{FF2B5EF4-FFF2-40B4-BE49-F238E27FC236}">
                <a16:creationId xmlns:a16="http://schemas.microsoft.com/office/drawing/2014/main" id="{3D447E5B-19C5-6440-9093-90CFA4C7AF4F}"/>
              </a:ext>
            </a:extLst>
          </p:cNvPr>
          <p:cNvSpPr/>
          <p:nvPr/>
        </p:nvSpPr>
        <p:spPr>
          <a:xfrm>
            <a:off x="148589" y="2798316"/>
            <a:ext cx="1261872" cy="448056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Ptychography</a:t>
            </a:r>
          </a:p>
        </p:txBody>
      </p: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01DBC577-CB54-AF49-BF90-00572D27F743}"/>
              </a:ext>
            </a:extLst>
          </p:cNvPr>
          <p:cNvSpPr/>
          <p:nvPr/>
        </p:nvSpPr>
        <p:spPr>
          <a:xfrm>
            <a:off x="1372219" y="3359991"/>
            <a:ext cx="1261872" cy="448056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Imaging</a:t>
            </a:r>
          </a:p>
        </p:txBody>
      </p:sp>
      <p:sp>
        <p:nvSpPr>
          <p:cNvPr id="76" name="Rounded Rectangle 75">
            <a:extLst>
              <a:ext uri="{FF2B5EF4-FFF2-40B4-BE49-F238E27FC236}">
                <a16:creationId xmlns:a16="http://schemas.microsoft.com/office/drawing/2014/main" id="{744F0776-7FEC-F947-8E3E-BAA4BD64036F}"/>
              </a:ext>
            </a:extLst>
          </p:cNvPr>
          <p:cNvSpPr/>
          <p:nvPr/>
        </p:nvSpPr>
        <p:spPr>
          <a:xfrm>
            <a:off x="2343030" y="2775102"/>
            <a:ext cx="1261872" cy="448056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Coherent diffractions</a:t>
            </a:r>
          </a:p>
        </p:txBody>
      </p:sp>
      <p:sp>
        <p:nvSpPr>
          <p:cNvPr id="77" name="Rounded Rectangle 76">
            <a:extLst>
              <a:ext uri="{FF2B5EF4-FFF2-40B4-BE49-F238E27FC236}">
                <a16:creationId xmlns:a16="http://schemas.microsoft.com/office/drawing/2014/main" id="{E8586858-1F4F-874B-AF96-A13AEC6D391F}"/>
              </a:ext>
            </a:extLst>
          </p:cNvPr>
          <p:cNvSpPr/>
          <p:nvPr/>
        </p:nvSpPr>
        <p:spPr>
          <a:xfrm>
            <a:off x="4268036" y="2786493"/>
            <a:ext cx="1261872" cy="448056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STXM</a:t>
            </a:r>
          </a:p>
        </p:txBody>
      </p:sp>
      <p:sp>
        <p:nvSpPr>
          <p:cNvPr id="78" name="Rounded Rectangle 77">
            <a:extLst>
              <a:ext uri="{FF2B5EF4-FFF2-40B4-BE49-F238E27FC236}">
                <a16:creationId xmlns:a16="http://schemas.microsoft.com/office/drawing/2014/main" id="{DA36BD93-5CF6-5C45-9B13-941B8F739BE2}"/>
              </a:ext>
            </a:extLst>
          </p:cNvPr>
          <p:cNvSpPr/>
          <p:nvPr/>
        </p:nvSpPr>
        <p:spPr>
          <a:xfrm>
            <a:off x="3335824" y="3692429"/>
            <a:ext cx="1261872" cy="448056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nanoprobes</a:t>
            </a:r>
          </a:p>
        </p:txBody>
      </p: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B4D01D2B-CB5C-A34A-BD64-1AF220DE20B3}"/>
              </a:ext>
            </a:extLst>
          </p:cNvPr>
          <p:cNvSpPr/>
          <p:nvPr/>
        </p:nvSpPr>
        <p:spPr>
          <a:xfrm>
            <a:off x="6938549" y="3184278"/>
            <a:ext cx="1261872" cy="448056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Dynamics</a:t>
            </a:r>
          </a:p>
        </p:txBody>
      </p: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5B3E37E9-D554-CD4B-9CE0-971C05200B47}"/>
              </a:ext>
            </a:extLst>
          </p:cNvPr>
          <p:cNvSpPr/>
          <p:nvPr/>
        </p:nvSpPr>
        <p:spPr>
          <a:xfrm>
            <a:off x="4917766" y="3379170"/>
            <a:ext cx="1261872" cy="448056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Hi-throughput</a:t>
            </a:r>
          </a:p>
        </p:txBody>
      </p:sp>
      <p:cxnSp>
        <p:nvCxnSpPr>
          <p:cNvPr id="81" name="Curved Connector 80">
            <a:extLst>
              <a:ext uri="{FF2B5EF4-FFF2-40B4-BE49-F238E27FC236}">
                <a16:creationId xmlns:a16="http://schemas.microsoft.com/office/drawing/2014/main" id="{704A3094-3507-C34D-9CC7-3AF44AD92FE1}"/>
              </a:ext>
            </a:extLst>
          </p:cNvPr>
          <p:cNvCxnSpPr>
            <a:cxnSpLocks/>
            <a:stCxn id="68" idx="2"/>
            <a:endCxn id="74" idx="3"/>
          </p:cNvCxnSpPr>
          <p:nvPr/>
        </p:nvCxnSpPr>
        <p:spPr>
          <a:xfrm rot="5400000">
            <a:off x="1353788" y="2356342"/>
            <a:ext cx="722676" cy="609329"/>
          </a:xfrm>
          <a:prstGeom prst="curvedConnector2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Curved Connector 81">
            <a:extLst>
              <a:ext uri="{FF2B5EF4-FFF2-40B4-BE49-F238E27FC236}">
                <a16:creationId xmlns:a16="http://schemas.microsoft.com/office/drawing/2014/main" id="{5DF5C3BF-4805-CE45-882E-33972E77AE47}"/>
              </a:ext>
            </a:extLst>
          </p:cNvPr>
          <p:cNvCxnSpPr>
            <a:cxnSpLocks/>
            <a:stCxn id="68" idx="2"/>
            <a:endCxn id="75" idx="0"/>
          </p:cNvCxnSpPr>
          <p:nvPr/>
        </p:nvCxnSpPr>
        <p:spPr>
          <a:xfrm rot="5400000">
            <a:off x="1481312" y="2821512"/>
            <a:ext cx="1060323" cy="16635"/>
          </a:xfrm>
          <a:prstGeom prst="curvedConnector3">
            <a:avLst>
              <a:gd name="adj1" fmla="val 50000"/>
            </a:avLst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Curved Connector 82">
            <a:extLst>
              <a:ext uri="{FF2B5EF4-FFF2-40B4-BE49-F238E27FC236}">
                <a16:creationId xmlns:a16="http://schemas.microsoft.com/office/drawing/2014/main" id="{7A165BED-D654-7C40-86FE-0097FC109038}"/>
              </a:ext>
            </a:extLst>
          </p:cNvPr>
          <p:cNvCxnSpPr>
            <a:cxnSpLocks/>
            <a:stCxn id="68" idx="2"/>
            <a:endCxn id="76" idx="1"/>
          </p:cNvCxnSpPr>
          <p:nvPr/>
        </p:nvCxnSpPr>
        <p:spPr>
          <a:xfrm rot="16200000" flipH="1">
            <a:off x="1831679" y="2487779"/>
            <a:ext cx="699462" cy="323240"/>
          </a:xfrm>
          <a:prstGeom prst="curvedConnector2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Curved Connector 83">
            <a:extLst>
              <a:ext uri="{FF2B5EF4-FFF2-40B4-BE49-F238E27FC236}">
                <a16:creationId xmlns:a16="http://schemas.microsoft.com/office/drawing/2014/main" id="{80E73F64-3CCC-434B-A66E-B1E6F4735DA1}"/>
              </a:ext>
            </a:extLst>
          </p:cNvPr>
          <p:cNvCxnSpPr>
            <a:cxnSpLocks/>
            <a:stCxn id="69" idx="2"/>
            <a:endCxn id="77" idx="1"/>
          </p:cNvCxnSpPr>
          <p:nvPr/>
        </p:nvCxnSpPr>
        <p:spPr>
          <a:xfrm rot="16200000" flipH="1">
            <a:off x="3763876" y="2506360"/>
            <a:ext cx="698619" cy="309701"/>
          </a:xfrm>
          <a:prstGeom prst="curvedConnector2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Curved Connector 84">
            <a:extLst>
              <a:ext uri="{FF2B5EF4-FFF2-40B4-BE49-F238E27FC236}">
                <a16:creationId xmlns:a16="http://schemas.microsoft.com/office/drawing/2014/main" id="{F739F8FD-54B0-C647-B144-AA098BE45843}"/>
              </a:ext>
            </a:extLst>
          </p:cNvPr>
          <p:cNvCxnSpPr>
            <a:cxnSpLocks/>
            <a:stCxn id="69" idx="2"/>
            <a:endCxn id="78" idx="0"/>
          </p:cNvCxnSpPr>
          <p:nvPr/>
        </p:nvCxnSpPr>
        <p:spPr>
          <a:xfrm rot="16200000" flipH="1">
            <a:off x="3272284" y="2997952"/>
            <a:ext cx="1380527" cy="8425"/>
          </a:xfrm>
          <a:prstGeom prst="curvedConnector3">
            <a:avLst>
              <a:gd name="adj1" fmla="val 50000"/>
            </a:avLst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Curved Connector 85">
            <a:extLst>
              <a:ext uri="{FF2B5EF4-FFF2-40B4-BE49-F238E27FC236}">
                <a16:creationId xmlns:a16="http://schemas.microsoft.com/office/drawing/2014/main" id="{791E1D4B-822B-B24A-87F1-A43B072711F3}"/>
              </a:ext>
            </a:extLst>
          </p:cNvPr>
          <p:cNvCxnSpPr>
            <a:cxnSpLocks/>
            <a:stCxn id="70" idx="2"/>
            <a:endCxn id="79" idx="0"/>
          </p:cNvCxnSpPr>
          <p:nvPr/>
        </p:nvCxnSpPr>
        <p:spPr>
          <a:xfrm rot="16200000" flipH="1">
            <a:off x="6635005" y="2249797"/>
            <a:ext cx="385873" cy="1483087"/>
          </a:xfrm>
          <a:prstGeom prst="curvedConnector3">
            <a:avLst>
              <a:gd name="adj1" fmla="val 50000"/>
            </a:avLst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Curved Connector 86">
            <a:extLst>
              <a:ext uri="{FF2B5EF4-FFF2-40B4-BE49-F238E27FC236}">
                <a16:creationId xmlns:a16="http://schemas.microsoft.com/office/drawing/2014/main" id="{C50654BD-D534-7646-8240-7BED337F57C2}"/>
              </a:ext>
            </a:extLst>
          </p:cNvPr>
          <p:cNvCxnSpPr>
            <a:cxnSpLocks/>
            <a:stCxn id="70" idx="2"/>
            <a:endCxn id="80" idx="0"/>
          </p:cNvCxnSpPr>
          <p:nvPr/>
        </p:nvCxnSpPr>
        <p:spPr>
          <a:xfrm rot="5400000">
            <a:off x="5527168" y="2819939"/>
            <a:ext cx="580765" cy="537696"/>
          </a:xfrm>
          <a:prstGeom prst="curvedConnector3">
            <a:avLst>
              <a:gd name="adj1" fmla="val 50000"/>
            </a:avLst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81" name="Group 280">
            <a:extLst>
              <a:ext uri="{FF2B5EF4-FFF2-40B4-BE49-F238E27FC236}">
                <a16:creationId xmlns:a16="http://schemas.microsoft.com/office/drawing/2014/main" id="{5C11BC6D-A221-5647-9AD3-DE6A2579C54A}"/>
              </a:ext>
            </a:extLst>
          </p:cNvPr>
          <p:cNvGrpSpPr/>
          <p:nvPr/>
        </p:nvGrpSpPr>
        <p:grpSpPr>
          <a:xfrm>
            <a:off x="2825092" y="1752832"/>
            <a:ext cx="297072" cy="297072"/>
            <a:chOff x="5526196" y="566904"/>
            <a:chExt cx="824340" cy="824340"/>
          </a:xfrm>
          <a:solidFill>
            <a:schemeClr val="bg1">
              <a:lumMod val="95000"/>
            </a:schemeClr>
          </a:solidFill>
        </p:grpSpPr>
        <p:sp>
          <p:nvSpPr>
            <p:cNvPr id="259" name="Oval 258">
              <a:extLst>
                <a:ext uri="{FF2B5EF4-FFF2-40B4-BE49-F238E27FC236}">
                  <a16:creationId xmlns:a16="http://schemas.microsoft.com/office/drawing/2014/main" id="{683CB144-5562-174A-BED1-C6E2767FC673}"/>
                </a:ext>
              </a:extLst>
            </p:cNvPr>
            <p:cNvSpPr/>
            <p:nvPr/>
          </p:nvSpPr>
          <p:spPr>
            <a:xfrm rot="18703525">
              <a:off x="5526196" y="566904"/>
              <a:ext cx="824340" cy="824340"/>
            </a:xfrm>
            <a:prstGeom prst="ellipse">
              <a:avLst/>
            </a:prstGeom>
            <a:grpFill/>
            <a:ln w="9525">
              <a:solidFill>
                <a:schemeClr val="accent4"/>
              </a:solidFill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93363642-40C1-944B-B784-567F97DA4390}"/>
                </a:ext>
              </a:extLst>
            </p:cNvPr>
            <p:cNvCxnSpPr>
              <a:cxnSpLocks/>
              <a:stCxn id="259" idx="2"/>
            </p:cNvCxnSpPr>
            <p:nvPr/>
          </p:nvCxnSpPr>
          <p:spPr>
            <a:xfrm flipV="1">
              <a:off x="5664042" y="1009874"/>
              <a:ext cx="292183" cy="276820"/>
            </a:xfrm>
            <a:prstGeom prst="line">
              <a:avLst/>
            </a:prstGeom>
            <a:grpFill/>
            <a:ln>
              <a:solidFill>
                <a:schemeClr val="accent5"/>
              </a:solidFill>
              <a:headEnd type="oval" w="sm" len="sm"/>
              <a:tailEnd type="oval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72" name="Straight Connector 271">
              <a:extLst>
                <a:ext uri="{FF2B5EF4-FFF2-40B4-BE49-F238E27FC236}">
                  <a16:creationId xmlns:a16="http://schemas.microsoft.com/office/drawing/2014/main" id="{2D19ABBC-0D1A-4740-8CBE-4C8CB121CA39}"/>
                </a:ext>
              </a:extLst>
            </p:cNvPr>
            <p:cNvCxnSpPr>
              <a:cxnSpLocks/>
              <a:endCxn id="259" idx="6"/>
            </p:cNvCxnSpPr>
            <p:nvPr/>
          </p:nvCxnSpPr>
          <p:spPr>
            <a:xfrm flipV="1">
              <a:off x="5776332" y="671454"/>
              <a:ext cx="436358" cy="128195"/>
            </a:xfrm>
            <a:prstGeom prst="line">
              <a:avLst/>
            </a:prstGeom>
            <a:grpFill/>
            <a:ln>
              <a:solidFill>
                <a:schemeClr val="accent5"/>
              </a:solidFill>
              <a:headEnd type="oval" w="sm" len="sm"/>
              <a:tailEnd type="oval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</p:grpSp>
      <p:grpSp>
        <p:nvGrpSpPr>
          <p:cNvPr id="291" name="Group 290">
            <a:extLst>
              <a:ext uri="{FF2B5EF4-FFF2-40B4-BE49-F238E27FC236}">
                <a16:creationId xmlns:a16="http://schemas.microsoft.com/office/drawing/2014/main" id="{48142884-B8E1-9444-B16F-17637B271F3B}"/>
              </a:ext>
            </a:extLst>
          </p:cNvPr>
          <p:cNvGrpSpPr/>
          <p:nvPr/>
        </p:nvGrpSpPr>
        <p:grpSpPr>
          <a:xfrm rot="653510">
            <a:off x="4747557" y="1822830"/>
            <a:ext cx="297072" cy="297072"/>
            <a:chOff x="5526196" y="566904"/>
            <a:chExt cx="824340" cy="824340"/>
          </a:xfrm>
          <a:solidFill>
            <a:schemeClr val="bg1">
              <a:lumMod val="95000"/>
            </a:schemeClr>
          </a:solidFill>
        </p:grpSpPr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8087A093-67FA-0348-A7C4-B242257B464A}"/>
                </a:ext>
              </a:extLst>
            </p:cNvPr>
            <p:cNvSpPr/>
            <p:nvPr/>
          </p:nvSpPr>
          <p:spPr>
            <a:xfrm rot="18703525">
              <a:off x="5526196" y="566904"/>
              <a:ext cx="824340" cy="824340"/>
            </a:xfrm>
            <a:prstGeom prst="ellipse">
              <a:avLst/>
            </a:prstGeom>
            <a:grpFill/>
            <a:ln w="9525">
              <a:solidFill>
                <a:schemeClr val="accent4"/>
              </a:solidFill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3" name="Straight Connector 292">
              <a:extLst>
                <a:ext uri="{FF2B5EF4-FFF2-40B4-BE49-F238E27FC236}">
                  <a16:creationId xmlns:a16="http://schemas.microsoft.com/office/drawing/2014/main" id="{BE76E8C6-A689-8446-9768-1CCAC9E90061}"/>
                </a:ext>
              </a:extLst>
            </p:cNvPr>
            <p:cNvCxnSpPr>
              <a:cxnSpLocks/>
              <a:stCxn id="292" idx="2"/>
            </p:cNvCxnSpPr>
            <p:nvPr/>
          </p:nvCxnSpPr>
          <p:spPr>
            <a:xfrm flipV="1">
              <a:off x="5664042" y="1009874"/>
              <a:ext cx="292183" cy="276820"/>
            </a:xfrm>
            <a:prstGeom prst="line">
              <a:avLst/>
            </a:prstGeom>
            <a:grpFill/>
            <a:ln w="9525">
              <a:solidFill>
                <a:schemeClr val="accent5"/>
              </a:solidFill>
              <a:headEnd type="oval" w="sm" len="sm"/>
              <a:tailEnd type="oval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94" name="Straight Connector 293">
              <a:extLst>
                <a:ext uri="{FF2B5EF4-FFF2-40B4-BE49-F238E27FC236}">
                  <a16:creationId xmlns:a16="http://schemas.microsoft.com/office/drawing/2014/main" id="{B96E84BE-3259-5741-B380-B286CF0CC85A}"/>
                </a:ext>
              </a:extLst>
            </p:cNvPr>
            <p:cNvCxnSpPr>
              <a:cxnSpLocks/>
              <a:endCxn id="292" idx="6"/>
            </p:cNvCxnSpPr>
            <p:nvPr/>
          </p:nvCxnSpPr>
          <p:spPr>
            <a:xfrm flipV="1">
              <a:off x="5776332" y="671454"/>
              <a:ext cx="436358" cy="128195"/>
            </a:xfrm>
            <a:prstGeom prst="line">
              <a:avLst/>
            </a:prstGeom>
            <a:grpFill/>
            <a:ln w="9525">
              <a:solidFill>
                <a:schemeClr val="accent5"/>
              </a:solidFill>
              <a:headEnd type="oval" w="sm" len="sm"/>
              <a:tailEnd type="oval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</p:grpSp>
      <p:grpSp>
        <p:nvGrpSpPr>
          <p:cNvPr id="295" name="Group 294">
            <a:extLst>
              <a:ext uri="{FF2B5EF4-FFF2-40B4-BE49-F238E27FC236}">
                <a16:creationId xmlns:a16="http://schemas.microsoft.com/office/drawing/2014/main" id="{B0175F5C-EAE3-E548-ACB2-DC5CC15CEE71}"/>
              </a:ext>
            </a:extLst>
          </p:cNvPr>
          <p:cNvGrpSpPr/>
          <p:nvPr/>
        </p:nvGrpSpPr>
        <p:grpSpPr>
          <a:xfrm rot="21176975" flipH="1">
            <a:off x="4073321" y="1199844"/>
            <a:ext cx="297072" cy="297072"/>
            <a:chOff x="5526196" y="566904"/>
            <a:chExt cx="824340" cy="824340"/>
          </a:xfrm>
          <a:solidFill>
            <a:schemeClr val="bg1">
              <a:lumMod val="95000"/>
            </a:schemeClr>
          </a:solidFill>
        </p:grpSpPr>
        <p:sp>
          <p:nvSpPr>
            <p:cNvPr id="296" name="Oval 295">
              <a:extLst>
                <a:ext uri="{FF2B5EF4-FFF2-40B4-BE49-F238E27FC236}">
                  <a16:creationId xmlns:a16="http://schemas.microsoft.com/office/drawing/2014/main" id="{82BF697D-CC99-AA4F-90D3-A11F0B3C5C84}"/>
                </a:ext>
              </a:extLst>
            </p:cNvPr>
            <p:cNvSpPr/>
            <p:nvPr/>
          </p:nvSpPr>
          <p:spPr>
            <a:xfrm rot="18703525">
              <a:off x="5526196" y="566904"/>
              <a:ext cx="824340" cy="824340"/>
            </a:xfrm>
            <a:prstGeom prst="ellipse">
              <a:avLst/>
            </a:prstGeom>
            <a:grpFill/>
            <a:ln w="9525">
              <a:solidFill>
                <a:schemeClr val="accent4"/>
              </a:solidFill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7" name="Straight Connector 296">
              <a:extLst>
                <a:ext uri="{FF2B5EF4-FFF2-40B4-BE49-F238E27FC236}">
                  <a16:creationId xmlns:a16="http://schemas.microsoft.com/office/drawing/2014/main" id="{2F1F4C1E-E589-304E-8E79-C8889B3513A8}"/>
                </a:ext>
              </a:extLst>
            </p:cNvPr>
            <p:cNvCxnSpPr>
              <a:cxnSpLocks/>
              <a:stCxn id="296" idx="2"/>
            </p:cNvCxnSpPr>
            <p:nvPr/>
          </p:nvCxnSpPr>
          <p:spPr>
            <a:xfrm flipV="1">
              <a:off x="5664042" y="1009874"/>
              <a:ext cx="292183" cy="276820"/>
            </a:xfrm>
            <a:prstGeom prst="line">
              <a:avLst/>
            </a:prstGeom>
            <a:grpFill/>
            <a:ln>
              <a:solidFill>
                <a:schemeClr val="accent5"/>
              </a:solidFill>
              <a:headEnd type="oval" w="sm" len="sm"/>
              <a:tailEnd type="oval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98" name="Straight Connector 297">
              <a:extLst>
                <a:ext uri="{FF2B5EF4-FFF2-40B4-BE49-F238E27FC236}">
                  <a16:creationId xmlns:a16="http://schemas.microsoft.com/office/drawing/2014/main" id="{CF02EECB-0856-AE4B-B8B6-DD54B0C622DE}"/>
                </a:ext>
              </a:extLst>
            </p:cNvPr>
            <p:cNvCxnSpPr>
              <a:cxnSpLocks/>
              <a:endCxn id="296" idx="6"/>
            </p:cNvCxnSpPr>
            <p:nvPr/>
          </p:nvCxnSpPr>
          <p:spPr>
            <a:xfrm flipV="1">
              <a:off x="5776332" y="671454"/>
              <a:ext cx="436358" cy="128195"/>
            </a:xfrm>
            <a:prstGeom prst="line">
              <a:avLst/>
            </a:prstGeom>
            <a:grpFill/>
            <a:ln>
              <a:solidFill>
                <a:schemeClr val="accent5"/>
              </a:solidFill>
              <a:headEnd type="oval" w="sm" len="sm"/>
              <a:tailEnd type="oval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</p:grpSp>
      <p:grpSp>
        <p:nvGrpSpPr>
          <p:cNvPr id="299" name="Group 298">
            <a:extLst>
              <a:ext uri="{FF2B5EF4-FFF2-40B4-BE49-F238E27FC236}">
                <a16:creationId xmlns:a16="http://schemas.microsoft.com/office/drawing/2014/main" id="{C37C8E8F-FE5A-3A41-932D-35E902A8C905}"/>
              </a:ext>
            </a:extLst>
          </p:cNvPr>
          <p:cNvGrpSpPr/>
          <p:nvPr/>
        </p:nvGrpSpPr>
        <p:grpSpPr>
          <a:xfrm rot="2039916" flipH="1">
            <a:off x="6001395" y="3104837"/>
            <a:ext cx="297072" cy="297072"/>
            <a:chOff x="5526196" y="566904"/>
            <a:chExt cx="824340" cy="824340"/>
          </a:xfrm>
          <a:solidFill>
            <a:schemeClr val="bg1">
              <a:lumMod val="95000"/>
            </a:schemeClr>
          </a:solidFill>
        </p:grpSpPr>
        <p:sp>
          <p:nvSpPr>
            <p:cNvPr id="300" name="Oval 299">
              <a:extLst>
                <a:ext uri="{FF2B5EF4-FFF2-40B4-BE49-F238E27FC236}">
                  <a16:creationId xmlns:a16="http://schemas.microsoft.com/office/drawing/2014/main" id="{110EA5D9-5634-1549-8420-8CEA13EDD3DC}"/>
                </a:ext>
              </a:extLst>
            </p:cNvPr>
            <p:cNvSpPr/>
            <p:nvPr/>
          </p:nvSpPr>
          <p:spPr>
            <a:xfrm rot="18703525">
              <a:off x="5526196" y="566904"/>
              <a:ext cx="824340" cy="824340"/>
            </a:xfrm>
            <a:prstGeom prst="ellipse">
              <a:avLst/>
            </a:prstGeom>
            <a:grpFill/>
            <a:ln w="9525">
              <a:solidFill>
                <a:schemeClr val="accent4"/>
              </a:solidFill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1" name="Straight Connector 300">
              <a:extLst>
                <a:ext uri="{FF2B5EF4-FFF2-40B4-BE49-F238E27FC236}">
                  <a16:creationId xmlns:a16="http://schemas.microsoft.com/office/drawing/2014/main" id="{69CB083D-FF88-1E49-BC1B-8B5EAF8E164D}"/>
                </a:ext>
              </a:extLst>
            </p:cNvPr>
            <p:cNvCxnSpPr>
              <a:cxnSpLocks/>
              <a:stCxn id="300" idx="2"/>
            </p:cNvCxnSpPr>
            <p:nvPr/>
          </p:nvCxnSpPr>
          <p:spPr>
            <a:xfrm flipV="1">
              <a:off x="5664042" y="1009874"/>
              <a:ext cx="292183" cy="276820"/>
            </a:xfrm>
            <a:prstGeom prst="line">
              <a:avLst/>
            </a:prstGeom>
            <a:grpFill/>
            <a:ln>
              <a:solidFill>
                <a:schemeClr val="accent5"/>
              </a:solidFill>
              <a:headEnd type="oval" w="sm" len="sm"/>
              <a:tailEnd type="oval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302" name="Straight Connector 301">
              <a:extLst>
                <a:ext uri="{FF2B5EF4-FFF2-40B4-BE49-F238E27FC236}">
                  <a16:creationId xmlns:a16="http://schemas.microsoft.com/office/drawing/2014/main" id="{7DF815C0-6141-4A4B-9341-079BBEC53067}"/>
                </a:ext>
              </a:extLst>
            </p:cNvPr>
            <p:cNvCxnSpPr>
              <a:cxnSpLocks/>
              <a:endCxn id="300" idx="6"/>
            </p:cNvCxnSpPr>
            <p:nvPr/>
          </p:nvCxnSpPr>
          <p:spPr>
            <a:xfrm flipV="1">
              <a:off x="5776332" y="671454"/>
              <a:ext cx="436358" cy="128195"/>
            </a:xfrm>
            <a:prstGeom prst="line">
              <a:avLst/>
            </a:prstGeom>
            <a:grpFill/>
            <a:ln>
              <a:solidFill>
                <a:schemeClr val="accent5"/>
              </a:solidFill>
              <a:headEnd type="oval" w="sm" len="sm"/>
              <a:tailEnd type="oval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</p:grpSp>
      <p:sp>
        <p:nvSpPr>
          <p:cNvPr id="303" name="Rectangle 302">
            <a:extLst>
              <a:ext uri="{FF2B5EF4-FFF2-40B4-BE49-F238E27FC236}">
                <a16:creationId xmlns:a16="http://schemas.microsoft.com/office/drawing/2014/main" id="{E3BAC649-79C3-794F-BEA6-05AC95889334}"/>
              </a:ext>
            </a:extLst>
          </p:cNvPr>
          <p:cNvSpPr/>
          <p:nvPr/>
        </p:nvSpPr>
        <p:spPr>
          <a:xfrm>
            <a:off x="3933143" y="1456081"/>
            <a:ext cx="36099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i="1" dirty="0">
                <a:solidFill>
                  <a:schemeClr val="accent4">
                    <a:lumMod val="75000"/>
                  </a:schemeClr>
                </a:solidFill>
              </a:rPr>
              <a:t>IDs</a:t>
            </a:r>
            <a:endParaRPr lang="en-US" sz="11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04" name="Rectangle 303">
            <a:extLst>
              <a:ext uri="{FF2B5EF4-FFF2-40B4-BE49-F238E27FC236}">
                <a16:creationId xmlns:a16="http://schemas.microsoft.com/office/drawing/2014/main" id="{96732BA4-F85D-8D4F-8A61-620F773C10A0}"/>
              </a:ext>
            </a:extLst>
          </p:cNvPr>
          <p:cNvSpPr/>
          <p:nvPr/>
        </p:nvSpPr>
        <p:spPr>
          <a:xfrm>
            <a:off x="4745110" y="2062585"/>
            <a:ext cx="54213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i="1" dirty="0">
                <a:solidFill>
                  <a:schemeClr val="accent4">
                    <a:lumMod val="75000"/>
                  </a:schemeClr>
                </a:solidFill>
              </a:rPr>
              <a:t>Optics</a:t>
            </a:r>
            <a:endParaRPr lang="en-US" sz="11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05" name="Rectangle 304">
            <a:extLst>
              <a:ext uri="{FF2B5EF4-FFF2-40B4-BE49-F238E27FC236}">
                <a16:creationId xmlns:a16="http://schemas.microsoft.com/office/drawing/2014/main" id="{51E42196-0134-2049-B67D-6D584FF301D7}"/>
              </a:ext>
            </a:extLst>
          </p:cNvPr>
          <p:cNvSpPr/>
          <p:nvPr/>
        </p:nvSpPr>
        <p:spPr>
          <a:xfrm>
            <a:off x="2778907" y="1995273"/>
            <a:ext cx="54213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i="1" dirty="0">
                <a:solidFill>
                  <a:schemeClr val="accent4">
                    <a:lumMod val="75000"/>
                  </a:schemeClr>
                </a:solidFill>
              </a:rPr>
              <a:t>Optics</a:t>
            </a:r>
            <a:endParaRPr lang="en-US" sz="11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06" name="Rectangle 305">
            <a:extLst>
              <a:ext uri="{FF2B5EF4-FFF2-40B4-BE49-F238E27FC236}">
                <a16:creationId xmlns:a16="http://schemas.microsoft.com/office/drawing/2014/main" id="{A3CC80F2-4C63-3142-BE19-5FBB72339A23}"/>
              </a:ext>
            </a:extLst>
          </p:cNvPr>
          <p:cNvSpPr/>
          <p:nvPr/>
        </p:nvSpPr>
        <p:spPr>
          <a:xfrm>
            <a:off x="6243171" y="3356057"/>
            <a:ext cx="72487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i="1" dirty="0">
                <a:solidFill>
                  <a:schemeClr val="accent4">
                    <a:lumMod val="75000"/>
                  </a:schemeClr>
                </a:solidFill>
              </a:rPr>
              <a:t>Data </a:t>
            </a:r>
            <a:r>
              <a:rPr lang="en-US" sz="1100" i="1" dirty="0" err="1">
                <a:solidFill>
                  <a:schemeClr val="accent4">
                    <a:lumMod val="75000"/>
                  </a:schemeClr>
                </a:solidFill>
              </a:rPr>
              <a:t>infr</a:t>
            </a:r>
            <a:r>
              <a:rPr lang="en-US" sz="1100" i="1" dirty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en-US" sz="11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07" name="Rectangle 306">
            <a:extLst>
              <a:ext uri="{FF2B5EF4-FFF2-40B4-BE49-F238E27FC236}">
                <a16:creationId xmlns:a16="http://schemas.microsoft.com/office/drawing/2014/main" id="{E38590F3-92ED-DB4B-8AD5-6F6A868CF79B}"/>
              </a:ext>
            </a:extLst>
          </p:cNvPr>
          <p:cNvSpPr/>
          <p:nvPr/>
        </p:nvSpPr>
        <p:spPr>
          <a:xfrm>
            <a:off x="3363025" y="3175748"/>
            <a:ext cx="64472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i="1" dirty="0">
                <a:solidFill>
                  <a:schemeClr val="accent4">
                    <a:lumMod val="75000"/>
                  </a:schemeClr>
                </a:solidFill>
              </a:rPr>
              <a:t>Stability</a:t>
            </a:r>
            <a:endParaRPr lang="en-US" sz="1100" dirty="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308" name="Group 307">
            <a:extLst>
              <a:ext uri="{FF2B5EF4-FFF2-40B4-BE49-F238E27FC236}">
                <a16:creationId xmlns:a16="http://schemas.microsoft.com/office/drawing/2014/main" id="{ED8A1A81-7AC7-FC42-8DC6-E777D52D5C0F}"/>
              </a:ext>
            </a:extLst>
          </p:cNvPr>
          <p:cNvGrpSpPr/>
          <p:nvPr/>
        </p:nvGrpSpPr>
        <p:grpSpPr>
          <a:xfrm rot="19027492">
            <a:off x="3816351" y="2903954"/>
            <a:ext cx="297072" cy="297072"/>
            <a:chOff x="5526196" y="566904"/>
            <a:chExt cx="824340" cy="824340"/>
          </a:xfrm>
          <a:solidFill>
            <a:schemeClr val="bg1">
              <a:lumMod val="95000"/>
            </a:schemeClr>
          </a:solidFill>
        </p:grpSpPr>
        <p:sp>
          <p:nvSpPr>
            <p:cNvPr id="309" name="Oval 308">
              <a:extLst>
                <a:ext uri="{FF2B5EF4-FFF2-40B4-BE49-F238E27FC236}">
                  <a16:creationId xmlns:a16="http://schemas.microsoft.com/office/drawing/2014/main" id="{31E9A549-A39C-6042-8E01-E0369495EBE6}"/>
                </a:ext>
              </a:extLst>
            </p:cNvPr>
            <p:cNvSpPr/>
            <p:nvPr/>
          </p:nvSpPr>
          <p:spPr>
            <a:xfrm rot="18703525">
              <a:off x="5526196" y="566904"/>
              <a:ext cx="824340" cy="824340"/>
            </a:xfrm>
            <a:prstGeom prst="ellipse">
              <a:avLst/>
            </a:prstGeom>
            <a:grpFill/>
            <a:ln w="9525">
              <a:solidFill>
                <a:schemeClr val="accent4"/>
              </a:solidFill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0" name="Straight Connector 309">
              <a:extLst>
                <a:ext uri="{FF2B5EF4-FFF2-40B4-BE49-F238E27FC236}">
                  <a16:creationId xmlns:a16="http://schemas.microsoft.com/office/drawing/2014/main" id="{03450744-C19B-1540-88EB-F5EF8B17E2AF}"/>
                </a:ext>
              </a:extLst>
            </p:cNvPr>
            <p:cNvCxnSpPr>
              <a:cxnSpLocks/>
              <a:stCxn id="309" idx="2"/>
            </p:cNvCxnSpPr>
            <p:nvPr/>
          </p:nvCxnSpPr>
          <p:spPr>
            <a:xfrm flipV="1">
              <a:off x="5664042" y="1009874"/>
              <a:ext cx="292183" cy="276820"/>
            </a:xfrm>
            <a:prstGeom prst="line">
              <a:avLst/>
            </a:prstGeom>
            <a:grpFill/>
            <a:ln w="9525">
              <a:solidFill>
                <a:schemeClr val="accent5"/>
              </a:solidFill>
              <a:headEnd type="oval" w="sm" len="sm"/>
              <a:tailEnd type="oval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B487199F-8253-2A42-9F21-5EFDE8887825}"/>
                </a:ext>
              </a:extLst>
            </p:cNvPr>
            <p:cNvCxnSpPr>
              <a:cxnSpLocks/>
              <a:endCxn id="309" idx="6"/>
            </p:cNvCxnSpPr>
            <p:nvPr/>
          </p:nvCxnSpPr>
          <p:spPr>
            <a:xfrm flipV="1">
              <a:off x="5776332" y="671454"/>
              <a:ext cx="436358" cy="128195"/>
            </a:xfrm>
            <a:prstGeom prst="line">
              <a:avLst/>
            </a:prstGeom>
            <a:grpFill/>
            <a:ln w="9525">
              <a:solidFill>
                <a:schemeClr val="accent5"/>
              </a:solidFill>
              <a:headEnd type="oval" w="sm" len="sm"/>
              <a:tailEnd type="oval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</p:grpSp>
      <p:sp>
        <p:nvSpPr>
          <p:cNvPr id="315" name="Rectangle 314">
            <a:extLst>
              <a:ext uri="{FF2B5EF4-FFF2-40B4-BE49-F238E27FC236}">
                <a16:creationId xmlns:a16="http://schemas.microsoft.com/office/drawing/2014/main" id="{51AE92D1-4253-1A4F-BB50-703BB76E589B}"/>
              </a:ext>
            </a:extLst>
          </p:cNvPr>
          <p:cNvSpPr/>
          <p:nvPr/>
        </p:nvSpPr>
        <p:spPr>
          <a:xfrm>
            <a:off x="3310077" y="3340400"/>
            <a:ext cx="69923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i="1" dirty="0">
                <a:solidFill>
                  <a:schemeClr val="accent4">
                    <a:lumMod val="75000"/>
                  </a:schemeClr>
                </a:solidFill>
              </a:rPr>
              <a:t>Accuracy</a:t>
            </a:r>
            <a:endParaRPr lang="en-US" sz="11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17" name="Rectangle 316">
            <a:extLst>
              <a:ext uri="{FF2B5EF4-FFF2-40B4-BE49-F238E27FC236}">
                <a16:creationId xmlns:a16="http://schemas.microsoft.com/office/drawing/2014/main" id="{A3BD9F5E-2D4F-8A43-A5EA-EB90827CD5D2}"/>
              </a:ext>
            </a:extLst>
          </p:cNvPr>
          <p:cNvSpPr/>
          <p:nvPr/>
        </p:nvSpPr>
        <p:spPr>
          <a:xfrm>
            <a:off x="3286455" y="3490160"/>
            <a:ext cx="71205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i="1" dirty="0">
                <a:solidFill>
                  <a:schemeClr val="accent4">
                    <a:lumMod val="75000"/>
                  </a:schemeClr>
                </a:solidFill>
              </a:rPr>
              <a:t>Fast scan</a:t>
            </a:r>
            <a:endParaRPr lang="en-US" sz="11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18" name="Rectangle 317">
            <a:extLst>
              <a:ext uri="{FF2B5EF4-FFF2-40B4-BE49-F238E27FC236}">
                <a16:creationId xmlns:a16="http://schemas.microsoft.com/office/drawing/2014/main" id="{B282902E-2982-9B44-9D01-F4475860C66C}"/>
              </a:ext>
            </a:extLst>
          </p:cNvPr>
          <p:cNvSpPr/>
          <p:nvPr/>
        </p:nvSpPr>
        <p:spPr>
          <a:xfrm>
            <a:off x="5416399" y="2090641"/>
            <a:ext cx="71205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i="1" dirty="0">
                <a:solidFill>
                  <a:schemeClr val="accent4">
                    <a:lumMod val="75000"/>
                  </a:schemeClr>
                </a:solidFill>
              </a:rPr>
              <a:t>Fast scan</a:t>
            </a:r>
            <a:endParaRPr lang="en-US" sz="11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19" name="Rectangle 318">
            <a:extLst>
              <a:ext uri="{FF2B5EF4-FFF2-40B4-BE49-F238E27FC236}">
                <a16:creationId xmlns:a16="http://schemas.microsoft.com/office/drawing/2014/main" id="{D8C85406-BE05-DE4A-B83E-3830A5898483}"/>
              </a:ext>
            </a:extLst>
          </p:cNvPr>
          <p:cNvSpPr/>
          <p:nvPr/>
        </p:nvSpPr>
        <p:spPr>
          <a:xfrm>
            <a:off x="6063692" y="2107826"/>
            <a:ext cx="98777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i="1" dirty="0">
                <a:solidFill>
                  <a:schemeClr val="accent4">
                    <a:lumMod val="75000"/>
                  </a:schemeClr>
                </a:solidFill>
              </a:rPr>
              <a:t>Fast detectors</a:t>
            </a:r>
            <a:endParaRPr lang="en-US" sz="11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94" name="Rounded Rectangle 93">
            <a:extLst>
              <a:ext uri="{FF2B5EF4-FFF2-40B4-BE49-F238E27FC236}">
                <a16:creationId xmlns:a16="http://schemas.microsoft.com/office/drawing/2014/main" id="{2DB3AC10-BA33-3044-AAB4-25FDF9AB9706}"/>
              </a:ext>
            </a:extLst>
          </p:cNvPr>
          <p:cNvSpPr/>
          <p:nvPr/>
        </p:nvSpPr>
        <p:spPr>
          <a:xfrm>
            <a:off x="7652092" y="1136873"/>
            <a:ext cx="1261872" cy="448057"/>
          </a:xfrm>
          <a:prstGeom prst="roundRect">
            <a:avLst>
              <a:gd name="adj" fmla="val 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C00000"/>
                </a:solidFill>
              </a:rPr>
              <a:t>New generation Optics</a:t>
            </a:r>
          </a:p>
        </p:txBody>
      </p:sp>
      <p:sp>
        <p:nvSpPr>
          <p:cNvPr id="95" name="Rounded Rectangle 94">
            <a:extLst>
              <a:ext uri="{FF2B5EF4-FFF2-40B4-BE49-F238E27FC236}">
                <a16:creationId xmlns:a16="http://schemas.microsoft.com/office/drawing/2014/main" id="{AF118D6D-E47A-944F-9F66-BF7F1C0BCDBE}"/>
              </a:ext>
            </a:extLst>
          </p:cNvPr>
          <p:cNvSpPr/>
          <p:nvPr/>
        </p:nvSpPr>
        <p:spPr>
          <a:xfrm>
            <a:off x="7649488" y="1616562"/>
            <a:ext cx="1261872" cy="448056"/>
          </a:xfrm>
          <a:prstGeom prst="roundRect">
            <a:avLst>
              <a:gd name="adj" fmla="val 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C00000"/>
                </a:solidFill>
              </a:rPr>
              <a:t>New generation Mechanics</a:t>
            </a:r>
          </a:p>
        </p:txBody>
      </p:sp>
      <p:sp>
        <p:nvSpPr>
          <p:cNvPr id="96" name="Rounded Rectangle 95">
            <a:extLst>
              <a:ext uri="{FF2B5EF4-FFF2-40B4-BE49-F238E27FC236}">
                <a16:creationId xmlns:a16="http://schemas.microsoft.com/office/drawing/2014/main" id="{9749CB3C-5712-4741-BE46-D8E8F9C64B99}"/>
              </a:ext>
            </a:extLst>
          </p:cNvPr>
          <p:cNvSpPr/>
          <p:nvPr/>
        </p:nvSpPr>
        <p:spPr>
          <a:xfrm>
            <a:off x="7649488" y="2110300"/>
            <a:ext cx="1261872" cy="448056"/>
          </a:xfrm>
          <a:prstGeom prst="roundRect">
            <a:avLst>
              <a:gd name="adj" fmla="val 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C00000"/>
                </a:solidFill>
              </a:rPr>
              <a:t>Controls technology</a:t>
            </a:r>
          </a:p>
        </p:txBody>
      </p:sp>
      <p:sp>
        <p:nvSpPr>
          <p:cNvPr id="97" name="Rounded Rectangle 96">
            <a:extLst>
              <a:ext uri="{FF2B5EF4-FFF2-40B4-BE49-F238E27FC236}">
                <a16:creationId xmlns:a16="http://schemas.microsoft.com/office/drawing/2014/main" id="{29999EF6-1F30-0742-851D-396B36387D68}"/>
              </a:ext>
            </a:extLst>
          </p:cNvPr>
          <p:cNvSpPr/>
          <p:nvPr/>
        </p:nvSpPr>
        <p:spPr>
          <a:xfrm>
            <a:off x="7644279" y="2602621"/>
            <a:ext cx="1261872" cy="448056"/>
          </a:xfrm>
          <a:prstGeom prst="roundRect">
            <a:avLst>
              <a:gd name="adj" fmla="val 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C00000"/>
                </a:solidFill>
              </a:rPr>
              <a:t>Data handling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426B5160-E857-C34C-9191-28CE4AFD2CD4}"/>
              </a:ext>
            </a:extLst>
          </p:cNvPr>
          <p:cNvSpPr/>
          <p:nvPr/>
        </p:nvSpPr>
        <p:spPr>
          <a:xfrm>
            <a:off x="1490659" y="4407991"/>
            <a:ext cx="47120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cs typeface="Arial" panose="020B0604020202020204" pitchFamily="34" charset="0"/>
              </a:rPr>
              <a:t>Thank you for your attention !</a:t>
            </a:r>
          </a:p>
        </p:txBody>
      </p:sp>
    </p:spTree>
    <p:extLst>
      <p:ext uri="{BB962C8B-B14F-4D97-AF65-F5344CB8AC3E}">
        <p14:creationId xmlns:p14="http://schemas.microsoft.com/office/powerpoint/2010/main" val="28113066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A2673-D4CA-464D-96AA-E60697E9F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078" y="1878050"/>
            <a:ext cx="7070271" cy="994172"/>
          </a:xfrm>
        </p:spPr>
        <p:txBody>
          <a:bodyPr/>
          <a:lstStyle/>
          <a:p>
            <a:pPr algn="ctr"/>
            <a:r>
              <a:rPr lang="en-US" dirty="0"/>
              <a:t>Backup slides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49E0DE-C1EC-864C-B13E-3FA9B9E43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51C96-19B1-40F4-9850-7FBA07D31737}" type="datetime1">
              <a:rPr lang="es-ES" smtClean="0"/>
              <a:t>30/6/21</a:t>
            </a:fld>
            <a:endParaRPr lang="es-E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132FC-6663-554C-A1A2-A072DF1AF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14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58875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9853C7C-CABD-B541-BE39-7155A9CD2B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82" t="2480" r="31429" b="4642"/>
          <a:stretch/>
        </p:blipFill>
        <p:spPr>
          <a:xfrm>
            <a:off x="4595613" y="558883"/>
            <a:ext cx="2577874" cy="39372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B57020-F2D8-4A49-A9E3-7ADC4F2DF1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911" t="2166" r="30447" b="4956"/>
          <a:stretch/>
        </p:blipFill>
        <p:spPr>
          <a:xfrm>
            <a:off x="1877784" y="558883"/>
            <a:ext cx="2718709" cy="39372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A2585D-879B-A64F-9639-DCB18307218E}"/>
              </a:ext>
            </a:extLst>
          </p:cNvPr>
          <p:cNvSpPr txBox="1"/>
          <p:nvPr/>
        </p:nvSpPr>
        <p:spPr>
          <a:xfrm>
            <a:off x="2584782" y="14969"/>
            <a:ext cx="4589585" cy="496661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noAutofit/>
          </a:bodyPr>
          <a:lstStyle/>
          <a:p>
            <a:pPr algn="r"/>
            <a:r>
              <a:rPr lang="en-US" sz="1500" b="1" dirty="0">
                <a:solidFill>
                  <a:srgbClr val="122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Angular flux density (hard X-ray Undulator)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8108D3-F908-5F44-9EAD-A03838F7E47C}"/>
              </a:ext>
            </a:extLst>
          </p:cNvPr>
          <p:cNvSpPr txBox="1"/>
          <p:nvPr/>
        </p:nvSpPr>
        <p:spPr>
          <a:xfrm>
            <a:off x="2653738" y="1081804"/>
            <a:ext cx="1403350" cy="520700"/>
          </a:xfrm>
          <a:prstGeom prst="rect">
            <a:avLst/>
          </a:prstGeom>
        </p:spPr>
        <p:txBody>
          <a:bodyPr vert="horz" wrap="square" lIns="68580" tIns="34290" rIns="68580" bIns="34290" rtlCol="0" anchor="t">
            <a:noAutofit/>
          </a:bodyPr>
          <a:lstStyle/>
          <a:p>
            <a:r>
              <a:rPr lang="en-US" sz="2100" b="1" dirty="0">
                <a:solidFill>
                  <a:srgbClr val="1920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9FAF43-759E-8146-ADC6-6A1B4A901748}"/>
              </a:ext>
            </a:extLst>
          </p:cNvPr>
          <p:cNvSpPr txBox="1"/>
          <p:nvPr/>
        </p:nvSpPr>
        <p:spPr>
          <a:xfrm>
            <a:off x="5630794" y="1081803"/>
            <a:ext cx="1403350" cy="520700"/>
          </a:xfrm>
          <a:prstGeom prst="rect">
            <a:avLst/>
          </a:prstGeom>
        </p:spPr>
        <p:txBody>
          <a:bodyPr vert="horz" wrap="square" lIns="68580" tIns="34290" rIns="68580" bIns="34290" rtlCol="0" anchor="t">
            <a:noAutofit/>
          </a:bodyPr>
          <a:lstStyle/>
          <a:p>
            <a:r>
              <a:rPr lang="en-US" sz="2100" b="1" dirty="0">
                <a:solidFill>
                  <a:srgbClr val="36AC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ALBA-2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7C4FBC-4C94-5944-A614-0FB86F75D533}"/>
              </a:ext>
            </a:extLst>
          </p:cNvPr>
          <p:cNvSpPr txBox="1"/>
          <p:nvPr/>
        </p:nvSpPr>
        <p:spPr>
          <a:xfrm rot="16200000">
            <a:off x="1183408" y="1996703"/>
            <a:ext cx="1905479" cy="329940"/>
          </a:xfrm>
          <a:prstGeom prst="rect">
            <a:avLst/>
          </a:prstGeom>
        </p:spPr>
        <p:txBody>
          <a:bodyPr vert="horz" wrap="square" lIns="68580" tIns="34290" rIns="68580" bIns="34290" rtlCol="0" anchor="t">
            <a:no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/s/mrad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@0.1%BW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F81063-2100-DA49-B9EC-3A7EF97A785A}"/>
              </a:ext>
            </a:extLst>
          </p:cNvPr>
          <p:cNvSpPr txBox="1"/>
          <p:nvPr/>
        </p:nvSpPr>
        <p:spPr>
          <a:xfrm rot="16200000">
            <a:off x="3807844" y="1931895"/>
            <a:ext cx="1905479" cy="329940"/>
          </a:xfrm>
          <a:prstGeom prst="rect">
            <a:avLst/>
          </a:prstGeom>
        </p:spPr>
        <p:txBody>
          <a:bodyPr vert="horz" wrap="square" lIns="68580" tIns="34290" rIns="68580" bIns="34290" rtlCol="0" anchor="t">
            <a:no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/s/mrad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@0.1%BW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8FE149-5AA1-7645-9A43-B8DC3B115A9D}"/>
              </a:ext>
            </a:extLst>
          </p:cNvPr>
          <p:cNvSpPr/>
          <p:nvPr/>
        </p:nvSpPr>
        <p:spPr>
          <a:xfrm>
            <a:off x="1369975" y="4546938"/>
            <a:ext cx="58320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For hard x-Rays BLs the emission cone is dominated by the electron beam size, </a:t>
            </a:r>
          </a:p>
          <a:p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Although the integrated flux does not change, it is concentrated in a narrower cone.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809D6DE-6D32-C449-A4FD-CFBB918311C3}"/>
              </a:ext>
            </a:extLst>
          </p:cNvPr>
          <p:cNvSpPr/>
          <p:nvPr/>
        </p:nvSpPr>
        <p:spPr>
          <a:xfrm>
            <a:off x="6827370" y="2023863"/>
            <a:ext cx="1173630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5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 of the angular flux density emitted by IVU21 (XALOC)</a:t>
            </a:r>
            <a:endParaRPr lang="en-US" sz="10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D4E03D0-7EA1-2149-8ADA-589175064227}"/>
              </a:ext>
            </a:extLst>
          </p:cNvPr>
          <p:cNvSpPr/>
          <p:nvPr/>
        </p:nvSpPr>
        <p:spPr>
          <a:xfrm>
            <a:off x="5438411" y="1575593"/>
            <a:ext cx="61266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i="1" dirty="0">
                <a:latin typeface="Arial" panose="020B0604020202020204" pitchFamily="34" charset="0"/>
                <a:cs typeface="Arial" panose="020B0604020202020204" pitchFamily="34" charset="0"/>
              </a:rPr>
              <a:t>4.4E17</a:t>
            </a:r>
            <a:endParaRPr lang="en-US" sz="105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769E7C8-0874-F14D-B126-292E326BB038}"/>
              </a:ext>
            </a:extLst>
          </p:cNvPr>
          <p:cNvSpPr/>
          <p:nvPr/>
        </p:nvSpPr>
        <p:spPr>
          <a:xfrm>
            <a:off x="2371691" y="2866791"/>
            <a:ext cx="61266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i="1" dirty="0">
                <a:latin typeface="Arial" panose="020B0604020202020204" pitchFamily="34" charset="0"/>
                <a:cs typeface="Arial" panose="020B0604020202020204" pitchFamily="34" charset="0"/>
              </a:rPr>
              <a:t>0.9E17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1804588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8F96F0-2B0A-A646-AAD0-327814CFBE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61" r="28769"/>
          <a:stretch/>
        </p:blipFill>
        <p:spPr>
          <a:xfrm>
            <a:off x="1901521" y="375691"/>
            <a:ext cx="3001781" cy="42391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932255-D8C8-6549-800D-EF0F0B2881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461" r="28769"/>
          <a:stretch/>
        </p:blipFill>
        <p:spPr>
          <a:xfrm>
            <a:off x="4845484" y="375691"/>
            <a:ext cx="3001781" cy="42391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CA62D1-C8F6-EC4B-B96A-3B8A410E42E8}"/>
              </a:ext>
            </a:extLst>
          </p:cNvPr>
          <p:cNvSpPr txBox="1"/>
          <p:nvPr/>
        </p:nvSpPr>
        <p:spPr>
          <a:xfrm>
            <a:off x="2584782" y="14969"/>
            <a:ext cx="4589585" cy="496661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noAutofit/>
          </a:bodyPr>
          <a:lstStyle/>
          <a:p>
            <a:pPr algn="ctr"/>
            <a:r>
              <a:rPr lang="en-US" sz="1500" b="1" dirty="0">
                <a:solidFill>
                  <a:srgbClr val="122D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Angular flux density (Soft X-ray undulator)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3B4C5-6514-5148-9831-73D945C466DF}"/>
              </a:ext>
            </a:extLst>
          </p:cNvPr>
          <p:cNvSpPr txBox="1"/>
          <p:nvPr/>
        </p:nvSpPr>
        <p:spPr>
          <a:xfrm>
            <a:off x="3204838" y="1081804"/>
            <a:ext cx="1403350" cy="520700"/>
          </a:xfrm>
          <a:prstGeom prst="rect">
            <a:avLst/>
          </a:prstGeom>
        </p:spPr>
        <p:txBody>
          <a:bodyPr vert="horz" wrap="square" lIns="68580" tIns="34290" rIns="68580" bIns="34290" rtlCol="0" anchor="t">
            <a:noAutofit/>
          </a:bodyPr>
          <a:lstStyle/>
          <a:p>
            <a:r>
              <a:rPr lang="en-US" sz="2100" b="1" dirty="0">
                <a:solidFill>
                  <a:srgbClr val="1920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6A6355-D052-0D4E-8E0D-2C3F7B9F2F4A}"/>
              </a:ext>
            </a:extLst>
          </p:cNvPr>
          <p:cNvSpPr txBox="1"/>
          <p:nvPr/>
        </p:nvSpPr>
        <p:spPr>
          <a:xfrm>
            <a:off x="6010836" y="1081803"/>
            <a:ext cx="1403350" cy="520700"/>
          </a:xfrm>
          <a:prstGeom prst="rect">
            <a:avLst/>
          </a:prstGeom>
        </p:spPr>
        <p:txBody>
          <a:bodyPr vert="horz" wrap="square" lIns="68580" tIns="34290" rIns="68580" bIns="34290" rtlCol="0" anchor="t">
            <a:noAutofit/>
          </a:bodyPr>
          <a:lstStyle/>
          <a:p>
            <a:r>
              <a:rPr lang="en-US" sz="2100" b="1" dirty="0">
                <a:solidFill>
                  <a:srgbClr val="36AC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ALBA-2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511A4F-7875-2F40-8477-0C1A9CF7CEDC}"/>
              </a:ext>
            </a:extLst>
          </p:cNvPr>
          <p:cNvSpPr/>
          <p:nvPr/>
        </p:nvSpPr>
        <p:spPr>
          <a:xfrm>
            <a:off x="1369794" y="4575028"/>
            <a:ext cx="64044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cs typeface="Arial" panose="020B0604020202020204" pitchFamily="34" charset="0"/>
              </a:rPr>
              <a:t>Soft x-ray BLs are benefited, but brilliance is not improved so much, since they are already close to diffraction limit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91884C-443E-9C41-98BC-CFAC79D2CAC7}"/>
              </a:ext>
            </a:extLst>
          </p:cNvPr>
          <p:cNvSpPr/>
          <p:nvPr/>
        </p:nvSpPr>
        <p:spPr>
          <a:xfrm>
            <a:off x="6827370" y="2023863"/>
            <a:ext cx="117363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Simulation of the angular flux density emitted by EPU (LOREA)</a:t>
            </a:r>
            <a:endParaRPr 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2F4733-F484-A541-84AD-C12B0952696C}"/>
              </a:ext>
            </a:extLst>
          </p:cNvPr>
          <p:cNvSpPr txBox="1"/>
          <p:nvPr/>
        </p:nvSpPr>
        <p:spPr>
          <a:xfrm rot="16200000">
            <a:off x="1183408" y="1996703"/>
            <a:ext cx="1905479" cy="329940"/>
          </a:xfrm>
          <a:prstGeom prst="rect">
            <a:avLst/>
          </a:prstGeom>
        </p:spPr>
        <p:txBody>
          <a:bodyPr vert="horz" wrap="square" lIns="68580" tIns="34290" rIns="68580" bIns="34290" rtlCol="0" anchor="t">
            <a:no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/s/mrad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@0.1%BW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3C16BC-47B3-7449-87D9-77020B3D0560}"/>
              </a:ext>
            </a:extLst>
          </p:cNvPr>
          <p:cNvSpPr txBox="1"/>
          <p:nvPr/>
        </p:nvSpPr>
        <p:spPr>
          <a:xfrm rot="16200000">
            <a:off x="4138211" y="1996703"/>
            <a:ext cx="1905479" cy="329940"/>
          </a:xfrm>
          <a:prstGeom prst="rect">
            <a:avLst/>
          </a:prstGeom>
        </p:spPr>
        <p:txBody>
          <a:bodyPr vert="horz" wrap="square" lIns="68580" tIns="34290" rIns="68580" bIns="34290" rtlCol="0" anchor="t">
            <a:no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/s/mrad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@0.1%BW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3EEB9EA-83D0-CC43-8470-5BD9A2203B30}"/>
              </a:ext>
            </a:extLst>
          </p:cNvPr>
          <p:cNvSpPr/>
          <p:nvPr/>
        </p:nvSpPr>
        <p:spPr>
          <a:xfrm>
            <a:off x="2949136" y="2057260"/>
            <a:ext cx="61266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i="1" dirty="0">
                <a:latin typeface="Arial" panose="020B0604020202020204" pitchFamily="34" charset="0"/>
                <a:cs typeface="Arial" panose="020B0604020202020204" pitchFamily="34" charset="0"/>
              </a:rPr>
              <a:t>3.1E16</a:t>
            </a:r>
            <a:endParaRPr lang="en-US" sz="105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7214960-EC3F-9543-BDF7-13A595BCE2E6}"/>
              </a:ext>
            </a:extLst>
          </p:cNvPr>
          <p:cNvSpPr/>
          <p:nvPr/>
        </p:nvSpPr>
        <p:spPr>
          <a:xfrm>
            <a:off x="5893436" y="1445588"/>
            <a:ext cx="61266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i="1" dirty="0">
                <a:latin typeface="Arial" panose="020B0604020202020204" pitchFamily="34" charset="0"/>
                <a:cs typeface="Arial" panose="020B0604020202020204" pitchFamily="34" charset="0"/>
              </a:rPr>
              <a:t>4.8E16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2983879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EFE86A-FAF9-D747-BFA7-D1C085042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17</a:t>
            </a:fld>
            <a:endParaRPr lang="es-E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89EFC67-A111-B442-BC21-1F50B4FFE12E}"/>
              </a:ext>
            </a:extLst>
          </p:cNvPr>
          <p:cNvGrpSpPr/>
          <p:nvPr/>
        </p:nvGrpSpPr>
        <p:grpSpPr>
          <a:xfrm>
            <a:off x="562043" y="1170736"/>
            <a:ext cx="8019913" cy="3905419"/>
            <a:chOff x="1143000" y="1609479"/>
            <a:chExt cx="6858000" cy="333960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5138C7A-1B23-024C-A93C-DDF99CE8F7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43000" y="1615194"/>
              <a:ext cx="3496056" cy="161879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E193192-B020-3A49-B7E6-2F757264C8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04944" y="1609479"/>
              <a:ext cx="3496056" cy="112014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ED5C4C7-2A3C-F541-9B7B-F30999927E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43000" y="3793212"/>
              <a:ext cx="3496056" cy="115587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73237D9-E8A4-D14D-803A-3AE1C74C12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49477" y="2713750"/>
              <a:ext cx="3496056" cy="109728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EEB9723-EA09-644B-801F-365E93FAA2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04944" y="3708932"/>
              <a:ext cx="3496056" cy="124015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BA27917-21D6-A840-923F-5805523D9749}"/>
                </a:ext>
              </a:extLst>
            </p:cNvPr>
            <p:cNvSpPr txBox="1"/>
            <p:nvPr/>
          </p:nvSpPr>
          <p:spPr>
            <a:xfrm>
              <a:off x="1599438" y="1692162"/>
              <a:ext cx="127444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>
                  <a:solidFill>
                    <a:schemeClr val="bg1"/>
                  </a:solidFill>
                </a:rPr>
                <a:t>Ideal optics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2B7E659-878A-2547-A971-5A9DF1750725}"/>
                </a:ext>
              </a:extLst>
            </p:cNvPr>
            <p:cNvSpPr txBox="1"/>
            <p:nvPr/>
          </p:nvSpPr>
          <p:spPr>
            <a:xfrm>
              <a:off x="4922901" y="1680412"/>
              <a:ext cx="17423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Surface error (2 nm)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8E698D2-0145-854F-9757-96D374722B29}"/>
                </a:ext>
              </a:extLst>
            </p:cNvPr>
            <p:cNvSpPr txBox="1"/>
            <p:nvPr/>
          </p:nvSpPr>
          <p:spPr>
            <a:xfrm>
              <a:off x="1567434" y="2761822"/>
              <a:ext cx="25637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Bender error (cubic) </a:t>
              </a:r>
              <a:r>
                <a:rPr lang="mr-IN" sz="1200" dirty="0">
                  <a:solidFill>
                    <a:schemeClr val="bg1"/>
                  </a:solidFill>
                </a:rPr>
                <a:t>–</a:t>
              </a:r>
              <a:r>
                <a:rPr lang="en-US" sz="1200" dirty="0">
                  <a:solidFill>
                    <a:schemeClr val="bg1"/>
                  </a:solidFill>
                </a:rPr>
                <a:t> 20 nm/m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7DDC64E-8FD5-3847-9808-9A12E963E6C4}"/>
                </a:ext>
              </a:extLst>
            </p:cNvPr>
            <p:cNvSpPr txBox="1"/>
            <p:nvPr/>
          </p:nvSpPr>
          <p:spPr>
            <a:xfrm>
              <a:off x="4974336" y="3844596"/>
              <a:ext cx="17423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Thermal bump (20 W)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4283809-31C2-5143-B404-A941349354EC}"/>
                </a:ext>
              </a:extLst>
            </p:cNvPr>
            <p:cNvSpPr txBox="1"/>
            <p:nvPr/>
          </p:nvSpPr>
          <p:spPr>
            <a:xfrm>
              <a:off x="1587627" y="3844596"/>
              <a:ext cx="26068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Grating line density error (10</a:t>
              </a:r>
              <a:r>
                <a:rPr lang="en-US" sz="1200" baseline="30000" dirty="0">
                  <a:solidFill>
                    <a:schemeClr val="bg1"/>
                  </a:solidFill>
                </a:rPr>
                <a:t>-5</a:t>
              </a:r>
              <a:r>
                <a:rPr lang="en-US" sz="1200" dirty="0">
                  <a:solidFill>
                    <a:schemeClr val="bg1"/>
                  </a:solidFill>
                </a:rPr>
                <a:t>)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AF6B50B-EA19-0D42-B4E4-625A6F61A1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04944" y="2713750"/>
              <a:ext cx="3496056" cy="109728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0751A41-9EE9-4645-8722-32147FC342A8}"/>
                </a:ext>
              </a:extLst>
            </p:cNvPr>
            <p:cNvSpPr txBox="1"/>
            <p:nvPr/>
          </p:nvSpPr>
          <p:spPr>
            <a:xfrm>
              <a:off x="4934331" y="2747426"/>
              <a:ext cx="25637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dirty="0" err="1">
                  <a:solidFill>
                    <a:schemeClr val="bg1"/>
                  </a:solidFill>
                </a:rPr>
                <a:t>Gravity</a:t>
              </a:r>
              <a:r>
                <a:rPr lang="es-ES" sz="1200" dirty="0">
                  <a:solidFill>
                    <a:schemeClr val="bg1"/>
                  </a:solidFill>
                </a:rPr>
                <a:t> </a:t>
              </a:r>
              <a:r>
                <a:rPr lang="es-ES" sz="1200" dirty="0" err="1">
                  <a:solidFill>
                    <a:schemeClr val="bg1"/>
                  </a:solidFill>
                </a:rPr>
                <a:t>sag</a:t>
              </a:r>
              <a:r>
                <a:rPr lang="es-ES" sz="1200" dirty="0">
                  <a:solidFill>
                    <a:schemeClr val="bg1"/>
                  </a:solidFill>
                </a:rPr>
                <a:t> (4th </a:t>
              </a:r>
              <a:r>
                <a:rPr lang="es-ES" sz="1200" dirty="0" err="1">
                  <a:solidFill>
                    <a:schemeClr val="bg1"/>
                  </a:solidFill>
                </a:rPr>
                <a:t>order</a:t>
              </a:r>
              <a:r>
                <a:rPr lang="es-ES" sz="1200" dirty="0">
                  <a:solidFill>
                    <a:schemeClr val="bg1"/>
                  </a:solidFill>
                </a:rPr>
                <a:t>)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Title 1">
            <a:extLst>
              <a:ext uri="{FF2B5EF4-FFF2-40B4-BE49-F238E27FC236}">
                <a16:creationId xmlns:a16="http://schemas.microsoft.com/office/drawing/2014/main" id="{C5A570AE-872F-BB44-AA2C-90CA19F92A57}"/>
              </a:ext>
            </a:extLst>
          </p:cNvPr>
          <p:cNvSpPr txBox="1">
            <a:spLocks/>
          </p:cNvSpPr>
          <p:nvPr/>
        </p:nvSpPr>
        <p:spPr>
          <a:xfrm>
            <a:off x="774309" y="33827"/>
            <a:ext cx="7070271" cy="351804"/>
          </a:xfrm>
          <a:prstGeom prst="rect">
            <a:avLst/>
          </a:prstGeom>
        </p:spPr>
        <p:txBody>
          <a:bodyPr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0" kern="1200" dirty="0">
                <a:solidFill>
                  <a:srgbClr val="323E4F"/>
                </a:solidFill>
                <a:latin typeface="Arial Black" charset="0"/>
                <a:ea typeface="+mn-ea"/>
                <a:cs typeface="+mn-cs"/>
              </a:defRPr>
            </a:lvl1pPr>
          </a:lstStyle>
          <a:p>
            <a:pPr algn="ctr"/>
            <a:r>
              <a:rPr lang="en-GB" sz="2000" b="1" dirty="0">
                <a:latin typeface="+mn-lt"/>
              </a:rPr>
              <a:t>Errors induced by optical elements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B7D788C-72FE-3846-A4DE-04C99E8AA245}"/>
              </a:ext>
            </a:extLst>
          </p:cNvPr>
          <p:cNvSpPr/>
          <p:nvPr/>
        </p:nvSpPr>
        <p:spPr>
          <a:xfrm>
            <a:off x="971008" y="506995"/>
            <a:ext cx="73476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Some but very few companies can polish </a:t>
            </a:r>
            <a:r>
              <a:rPr lang="en-US" sz="1200" b="1" dirty="0">
                <a:solidFill>
                  <a:srgbClr val="0000FF"/>
                </a:solidFill>
              </a:rPr>
              <a:t>nanometer precision mirrors</a:t>
            </a:r>
            <a:r>
              <a:rPr lang="en-US" sz="1200" dirty="0"/>
              <a:t>.</a:t>
            </a:r>
          </a:p>
          <a:p>
            <a:r>
              <a:rPr lang="en-US" sz="1200" dirty="0"/>
              <a:t>In any case, there are other sources of errors that appear on mirrors and gratings, which cause detrimental effects on the beam.  </a:t>
            </a:r>
          </a:p>
        </p:txBody>
      </p:sp>
    </p:spTree>
    <p:extLst>
      <p:ext uri="{BB962C8B-B14F-4D97-AF65-F5344CB8AC3E}">
        <p14:creationId xmlns:p14="http://schemas.microsoft.com/office/powerpoint/2010/main" val="38031406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A6354B-F820-4E4A-9EF3-B2DD271A0E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23" y="1502113"/>
            <a:ext cx="3505177" cy="30153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E1A4722-080E-0547-8CBC-79FAFFBE60CE}"/>
              </a:ext>
            </a:extLst>
          </p:cNvPr>
          <p:cNvSpPr/>
          <p:nvPr/>
        </p:nvSpPr>
        <p:spPr>
          <a:xfrm>
            <a:off x="4497603" y="710611"/>
            <a:ext cx="4397015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/>
              <a:t>Adaptive optics </a:t>
            </a:r>
          </a:p>
          <a:p>
            <a:r>
              <a:rPr lang="en-US" sz="1400" i="1" dirty="0"/>
              <a:t>The ‘</a:t>
            </a:r>
            <a:r>
              <a:rPr lang="en-US" sz="1400" i="1" dirty="0" err="1"/>
              <a:t>nanobender</a:t>
            </a:r>
            <a:r>
              <a:rPr lang="en-US" sz="1400" i="1" dirty="0"/>
              <a:t>’ system, developed by ALBA.</a:t>
            </a:r>
          </a:p>
          <a:p>
            <a:pPr marL="214313" indent="-214313">
              <a:buFontTx/>
              <a:buChar char="-"/>
            </a:pPr>
            <a:r>
              <a:rPr lang="en-US" sz="1400" i="1" dirty="0">
                <a:solidFill>
                  <a:schemeClr val="accent1">
                    <a:lumMod val="50000"/>
                  </a:schemeClr>
                </a:solidFill>
              </a:rPr>
              <a:t>High bending accuracy, </a:t>
            </a:r>
            <a:r>
              <a:rPr lang="en-US" sz="1400" i="1" dirty="0" err="1">
                <a:solidFill>
                  <a:schemeClr val="accent1">
                    <a:lumMod val="50000"/>
                  </a:schemeClr>
                </a:solidFill>
              </a:rPr>
              <a:t>extrm</a:t>
            </a:r>
            <a:endParaRPr lang="en-US" sz="1400" i="1" dirty="0">
              <a:solidFill>
                <a:schemeClr val="accent1">
                  <a:lumMod val="50000"/>
                </a:schemeClr>
              </a:solidFill>
            </a:endParaRPr>
          </a:p>
          <a:p>
            <a:pPr marL="214313" indent="-214313">
              <a:buFontTx/>
              <a:buChar char="-"/>
            </a:pPr>
            <a:r>
              <a:rPr lang="en-US" sz="1400" i="1" dirty="0">
                <a:solidFill>
                  <a:schemeClr val="accent1">
                    <a:lumMod val="50000"/>
                  </a:schemeClr>
                </a:solidFill>
              </a:rPr>
              <a:t>Optimized to minimize parasitic deformations</a:t>
            </a:r>
          </a:p>
          <a:p>
            <a:pPr marL="214313" indent="-214313">
              <a:buFontTx/>
              <a:buChar char="-"/>
            </a:pPr>
            <a:r>
              <a:rPr lang="en-US" sz="1400" i="1" dirty="0">
                <a:solidFill>
                  <a:schemeClr val="accent1">
                    <a:lumMod val="50000"/>
                  </a:schemeClr>
                </a:solidFill>
              </a:rPr>
              <a:t>Adaptive optics correctors.</a:t>
            </a:r>
          </a:p>
          <a:p>
            <a:pPr marL="214313" indent="-214313">
              <a:buFontTx/>
              <a:buChar char="-"/>
            </a:pPr>
            <a:r>
              <a:rPr lang="en-US" sz="1400" i="1" dirty="0">
                <a:solidFill>
                  <a:schemeClr val="accent1">
                    <a:lumMod val="50000"/>
                  </a:schemeClr>
                </a:solidFill>
              </a:rPr>
              <a:t>Gravity sag corrected by mirror width optimization.</a:t>
            </a:r>
          </a:p>
          <a:p>
            <a:pPr marL="214313" indent="-214313">
              <a:buFontTx/>
              <a:buChar char="-"/>
            </a:pPr>
            <a:r>
              <a:rPr lang="en-US" sz="1400" i="1" dirty="0">
                <a:solidFill>
                  <a:schemeClr val="accent1">
                    <a:lumMod val="50000"/>
                  </a:schemeClr>
                </a:solidFill>
              </a:rPr>
              <a:t>Cooling compatibility</a:t>
            </a:r>
          </a:p>
          <a:p>
            <a:pPr marL="214313" indent="-214313">
              <a:buFontTx/>
              <a:buChar char="-"/>
            </a:pPr>
            <a:r>
              <a:rPr lang="en-US" sz="1400" i="1" dirty="0">
                <a:solidFill>
                  <a:schemeClr val="accent1">
                    <a:lumMod val="50000"/>
                  </a:schemeClr>
                </a:solidFill>
              </a:rPr>
              <a:t>Bending feedback by strain gauges</a:t>
            </a:r>
          </a:p>
          <a:p>
            <a:pPr marL="214313" indent="-214313">
              <a:buFontTx/>
              <a:buChar char="-"/>
            </a:pPr>
            <a:r>
              <a:rPr lang="en-US" sz="1400" i="1" dirty="0">
                <a:solidFill>
                  <a:schemeClr val="accent1">
                    <a:lumMod val="50000"/>
                  </a:schemeClr>
                </a:solidFill>
              </a:rPr>
              <a:t>Direct interferometer feedback</a:t>
            </a:r>
          </a:p>
          <a:p>
            <a:endParaRPr lang="en-US" sz="1400" b="1" i="1" dirty="0"/>
          </a:p>
          <a:p>
            <a:r>
              <a:rPr lang="en-US" sz="1400" b="1" i="1" dirty="0"/>
              <a:t>At-wavelength metrology</a:t>
            </a:r>
          </a:p>
          <a:p>
            <a:r>
              <a:rPr lang="en-US" sz="1400" i="1" dirty="0"/>
              <a:t>By using Hartmann Sensors, speckle tracking, or shearing interferometry, several techniques allow reconstructing the wavefront deformations of the x-ray beam.</a:t>
            </a:r>
          </a:p>
          <a:p>
            <a:pPr marL="214313" indent="-214313">
              <a:buFontTx/>
              <a:buChar char="-"/>
            </a:pPr>
            <a:endParaRPr lang="en-US" sz="1400" i="1" dirty="0">
              <a:solidFill>
                <a:srgbClr val="C00000"/>
              </a:solidFill>
            </a:endParaRPr>
          </a:p>
          <a:p>
            <a:r>
              <a:rPr lang="en-US" sz="1400" b="1" i="1" dirty="0"/>
              <a:t>Others</a:t>
            </a:r>
          </a:p>
          <a:p>
            <a:pPr marL="214313" indent="-214313">
              <a:buFontTx/>
              <a:buChar char="-"/>
            </a:pPr>
            <a:r>
              <a:rPr lang="en-US" sz="1400" i="1" dirty="0">
                <a:solidFill>
                  <a:schemeClr val="accent1">
                    <a:lumMod val="50000"/>
                  </a:schemeClr>
                </a:solidFill>
              </a:rPr>
              <a:t>Cryogenic cooling</a:t>
            </a:r>
          </a:p>
          <a:p>
            <a:pPr marL="214313" indent="-214313">
              <a:buFontTx/>
              <a:buChar char="-"/>
            </a:pPr>
            <a:r>
              <a:rPr lang="en-US" sz="1400" i="1" dirty="0">
                <a:solidFill>
                  <a:schemeClr val="accent1">
                    <a:lumMod val="50000"/>
                  </a:schemeClr>
                </a:solidFill>
              </a:rPr>
              <a:t>Carbon contamination cleaning</a:t>
            </a:r>
          </a:p>
          <a:p>
            <a:pPr marL="214313" indent="-214313">
              <a:buFontTx/>
              <a:buChar char="-"/>
            </a:pPr>
            <a:r>
              <a:rPr lang="en-US" sz="1400" i="1" dirty="0">
                <a:solidFill>
                  <a:schemeClr val="accent1">
                    <a:lumMod val="50000"/>
                  </a:schemeClr>
                </a:solidFill>
              </a:rPr>
              <a:t>Deterministic polishing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80C98C4-1A4E-4D4F-A68F-287F94B67B24}"/>
              </a:ext>
            </a:extLst>
          </p:cNvPr>
          <p:cNvSpPr/>
          <p:nvPr/>
        </p:nvSpPr>
        <p:spPr>
          <a:xfrm>
            <a:off x="1456453" y="1134652"/>
            <a:ext cx="1932347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b="1" i="1" dirty="0" err="1"/>
              <a:t>Nanobender</a:t>
            </a:r>
            <a:r>
              <a:rPr lang="en-US" sz="1350" b="1" i="1" dirty="0"/>
              <a:t> prototype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1905A4C-4175-9B48-A246-3FE48A0D9F5C}"/>
              </a:ext>
            </a:extLst>
          </p:cNvPr>
          <p:cNvSpPr txBox="1">
            <a:spLocks/>
          </p:cNvSpPr>
          <p:nvPr/>
        </p:nvSpPr>
        <p:spPr>
          <a:xfrm>
            <a:off x="774309" y="33827"/>
            <a:ext cx="7070271" cy="351804"/>
          </a:xfrm>
          <a:prstGeom prst="rect">
            <a:avLst/>
          </a:prstGeom>
        </p:spPr>
        <p:txBody>
          <a:bodyPr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0" kern="1200" dirty="0">
                <a:solidFill>
                  <a:srgbClr val="323E4F"/>
                </a:solidFill>
                <a:latin typeface="Arial Black" charset="0"/>
                <a:ea typeface="+mn-ea"/>
                <a:cs typeface="+mn-cs"/>
              </a:defRPr>
            </a:lvl1pPr>
          </a:lstStyle>
          <a:p>
            <a:pPr algn="ctr"/>
            <a:r>
              <a:rPr lang="en-GB" sz="2000" b="1" dirty="0">
                <a:latin typeface="+mn-lt"/>
              </a:rPr>
              <a:t>Optics for new generation BLs </a:t>
            </a:r>
          </a:p>
        </p:txBody>
      </p:sp>
    </p:spTree>
    <p:extLst>
      <p:ext uri="{BB962C8B-B14F-4D97-AF65-F5344CB8AC3E}">
        <p14:creationId xmlns:p14="http://schemas.microsoft.com/office/powerpoint/2010/main" val="15417779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7DCFFE-009B-834E-9BC5-C24536C14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19</a:t>
            </a:fld>
            <a:endParaRPr lang="es-E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73A16A-B7F6-E749-8DCC-60CFFE6BA8C5}"/>
              </a:ext>
            </a:extLst>
          </p:cNvPr>
          <p:cNvSpPr/>
          <p:nvPr/>
        </p:nvSpPr>
        <p:spPr>
          <a:xfrm>
            <a:off x="6407289" y="4810178"/>
            <a:ext cx="13304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chemeClr val="bg1">
                    <a:lumMod val="65000"/>
                  </a:schemeClr>
                </a:solidFill>
              </a:rPr>
              <a:t>A. </a:t>
            </a:r>
            <a:r>
              <a:rPr lang="en-US" sz="1200" i="1" dirty="0" err="1">
                <a:solidFill>
                  <a:schemeClr val="bg1">
                    <a:lumMod val="65000"/>
                  </a:schemeClr>
                </a:solidFill>
              </a:rPr>
              <a:t>Crisol</a:t>
            </a:r>
            <a:r>
              <a:rPr lang="en-US" sz="12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et al.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7EC4AF-B9B1-2E40-809D-16EDC911AF8D}"/>
              </a:ext>
            </a:extLst>
          </p:cNvPr>
          <p:cNvSpPr/>
          <p:nvPr/>
        </p:nvSpPr>
        <p:spPr>
          <a:xfrm>
            <a:off x="6772346" y="1746873"/>
            <a:ext cx="2396001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b="1" i="1" dirty="0"/>
              <a:t>The </a:t>
            </a:r>
            <a:r>
              <a:rPr lang="en-US" sz="1350" b="1" i="1" dirty="0" err="1"/>
              <a:t>Lorea</a:t>
            </a:r>
            <a:r>
              <a:rPr lang="en-US" sz="1350" b="1" i="1" dirty="0"/>
              <a:t> monochromator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7048FA6-ACFF-6D4A-9B90-4C8677ED13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949031"/>
            <a:ext cx="3499104" cy="217383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FF3CFFD-BD86-8948-BD4C-24B3353D44AA}"/>
              </a:ext>
            </a:extLst>
          </p:cNvPr>
          <p:cNvSpPr/>
          <p:nvPr/>
        </p:nvSpPr>
        <p:spPr>
          <a:xfrm>
            <a:off x="438640" y="4032190"/>
            <a:ext cx="54259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b="1" i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1400" b="1" i="1" dirty="0">
                <a:solidFill>
                  <a:schemeClr val="accent1">
                    <a:lumMod val="50000"/>
                  </a:schemeClr>
                </a:solidFill>
              </a:rPr>
              <a:t>Example: The </a:t>
            </a:r>
            <a:r>
              <a:rPr lang="en-US" sz="1400" b="1" i="1" dirty="0" err="1">
                <a:solidFill>
                  <a:schemeClr val="accent1">
                    <a:lumMod val="50000"/>
                  </a:schemeClr>
                </a:solidFill>
              </a:rPr>
              <a:t>Lorea</a:t>
            </a:r>
            <a:r>
              <a:rPr lang="en-US" sz="1400" b="1" i="1" dirty="0">
                <a:solidFill>
                  <a:schemeClr val="accent1">
                    <a:lumMod val="50000"/>
                  </a:schemeClr>
                </a:solidFill>
              </a:rPr>
              <a:t> monochromator </a:t>
            </a:r>
            <a:r>
              <a:rPr lang="en-US" sz="1400" i="1" dirty="0">
                <a:solidFill>
                  <a:schemeClr val="accent1">
                    <a:lumMod val="50000"/>
                  </a:schemeClr>
                </a:solidFill>
              </a:rPr>
              <a:t>is a system with &lt;100nrad resolution that can scan 38 </a:t>
            </a:r>
            <a:r>
              <a:rPr lang="en-US" sz="1400" i="1" dirty="0" err="1">
                <a:solidFill>
                  <a:schemeClr val="accent1">
                    <a:lumMod val="50000"/>
                  </a:schemeClr>
                </a:solidFill>
              </a:rPr>
              <a:t>mrad</a:t>
            </a:r>
            <a:r>
              <a:rPr lang="en-US" sz="1400" i="1" dirty="0">
                <a:solidFill>
                  <a:schemeClr val="accent1">
                    <a:lumMod val="50000"/>
                  </a:schemeClr>
                </a:solidFill>
              </a:rPr>
              <a:t> of pitch several times keeping the errors below ±2 µrad</a:t>
            </a:r>
          </a:p>
        </p:txBody>
      </p:sp>
      <p:pic>
        <p:nvPicPr>
          <p:cNvPr id="15" name="Picture 1">
            <a:extLst>
              <a:ext uri="{FF2B5EF4-FFF2-40B4-BE49-F238E27FC236}">
                <a16:creationId xmlns:a16="http://schemas.microsoft.com/office/drawing/2014/main" id="{1F5B891E-B68E-A645-BD27-7CF7BAF03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507" y="1949031"/>
            <a:ext cx="3500626" cy="217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A0AFC9-DA67-C341-9F46-6A3F2527DD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314"/>
          <a:stretch/>
        </p:blipFill>
        <p:spPr>
          <a:xfrm>
            <a:off x="6407289" y="2023872"/>
            <a:ext cx="2761058" cy="278630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3D07BFD-53BB-8741-BC33-83152083AA27}"/>
              </a:ext>
            </a:extLst>
          </p:cNvPr>
          <p:cNvSpPr/>
          <p:nvPr/>
        </p:nvSpPr>
        <p:spPr>
          <a:xfrm>
            <a:off x="620745" y="578518"/>
            <a:ext cx="844647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/>
              <a:t>Common features are: 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Granite, high stiffness mechanics, </a:t>
            </a:r>
            <a:r>
              <a:rPr lang="en-US" sz="1600" i="1" dirty="0">
                <a:solidFill>
                  <a:srgbClr val="C00000"/>
                </a:solidFill>
              </a:rPr>
              <a:t>close loop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, decoupled vacuum chambers.</a:t>
            </a:r>
          </a:p>
          <a:p>
            <a:r>
              <a:rPr lang="en-US" sz="1600" i="1" dirty="0"/>
              <a:t>Additionally: 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Compact, in-vacuum mechanics, </a:t>
            </a:r>
            <a:r>
              <a:rPr lang="en-US" sz="1600" i="1" dirty="0">
                <a:solidFill>
                  <a:srgbClr val="C00000"/>
                </a:solidFill>
              </a:rPr>
              <a:t>interferometer feedback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, direct drive systems, </a:t>
            </a:r>
            <a:r>
              <a:rPr lang="en-US" sz="1600" i="1" dirty="0" err="1">
                <a:solidFill>
                  <a:schemeClr val="bg1">
                    <a:lumMod val="50000"/>
                  </a:schemeClr>
                </a:solidFill>
              </a:rPr>
              <a:t>servos+piezos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, (and they need to be controlled at high speed)</a:t>
            </a:r>
          </a:p>
          <a:p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Feedback is essential for top performance: </a:t>
            </a:r>
            <a:r>
              <a:rPr lang="en-US" sz="1600" b="1" i="1" dirty="0">
                <a:solidFill>
                  <a:srgbClr val="C00000"/>
                </a:solidFill>
              </a:rPr>
              <a:t>Continuous scan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, Fast error correction, synchronization. So a lot of electronics integrated into high accuracy mechanics.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9C5A835-BFBA-0A42-B527-D4E02D8BD12B}"/>
              </a:ext>
            </a:extLst>
          </p:cNvPr>
          <p:cNvSpPr txBox="1">
            <a:spLocks/>
          </p:cNvSpPr>
          <p:nvPr/>
        </p:nvSpPr>
        <p:spPr>
          <a:xfrm>
            <a:off x="774309" y="33827"/>
            <a:ext cx="7070271" cy="351804"/>
          </a:xfrm>
          <a:prstGeom prst="rect">
            <a:avLst/>
          </a:prstGeom>
        </p:spPr>
        <p:txBody>
          <a:bodyPr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0" kern="1200" dirty="0">
                <a:solidFill>
                  <a:srgbClr val="323E4F"/>
                </a:solidFill>
                <a:latin typeface="Arial Black" charset="0"/>
                <a:ea typeface="+mn-ea"/>
                <a:cs typeface="+mn-cs"/>
              </a:defRPr>
            </a:lvl1pPr>
          </a:lstStyle>
          <a:p>
            <a:pPr algn="ctr"/>
            <a:r>
              <a:rPr lang="en-GB" sz="2000" b="1" dirty="0">
                <a:latin typeface="+mn-lt"/>
              </a:rPr>
              <a:t>Mechanics for new generation BLs </a:t>
            </a:r>
          </a:p>
        </p:txBody>
      </p:sp>
    </p:spTree>
    <p:extLst>
      <p:ext uri="{BB962C8B-B14F-4D97-AF65-F5344CB8AC3E}">
        <p14:creationId xmlns:p14="http://schemas.microsoft.com/office/powerpoint/2010/main" val="3181720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694E03A-80FF-D843-9FD0-592DF27B4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7918" y="133012"/>
            <a:ext cx="3810008" cy="38100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6105E1-9C77-DD46-B1B9-73F4B6BBDE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234"/>
          <a:stretch/>
        </p:blipFill>
        <p:spPr>
          <a:xfrm>
            <a:off x="800344" y="484816"/>
            <a:ext cx="3810008" cy="34582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CCEFC4-E9F3-404E-8BE7-62E03E4C6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3" y="133012"/>
            <a:ext cx="7070271" cy="351804"/>
          </a:xfrm>
        </p:spPr>
        <p:txBody>
          <a:bodyPr>
            <a:normAutofit fontScale="90000"/>
          </a:bodyPr>
          <a:lstStyle/>
          <a:p>
            <a:r>
              <a:rPr lang="en-US" sz="2000" b="1" dirty="0">
                <a:latin typeface="+mn-lt"/>
              </a:rPr>
              <a:t>Size of the electron beam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99220-4B94-2549-920D-D8B40185C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24175" y="3897968"/>
            <a:ext cx="2057400" cy="273844"/>
          </a:xfrm>
        </p:spPr>
        <p:txBody>
          <a:bodyPr/>
          <a:lstStyle/>
          <a:p>
            <a:fld id="{59A3C1E9-1E17-4B2D-975E-2F80F7CB45F8}" type="slidenum">
              <a:rPr lang="es-ES" sz="1600" smtClean="0">
                <a:latin typeface="+mn-lt"/>
              </a:rPr>
              <a:t>2</a:t>
            </a:fld>
            <a:endParaRPr lang="es-ES" sz="1600" dirty="0">
              <a:latin typeface="+mn-lt"/>
            </a:endParaRP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2D49CE03-6AE8-8E42-B564-21306D955242}"/>
              </a:ext>
            </a:extLst>
          </p:cNvPr>
          <p:cNvGraphicFramePr>
            <a:graphicFrameLocks noGrp="1"/>
          </p:cNvGraphicFramePr>
          <p:nvPr/>
        </p:nvGraphicFramePr>
        <p:xfrm>
          <a:off x="292585" y="3897968"/>
          <a:ext cx="4140201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8353">
                  <a:extLst>
                    <a:ext uri="{9D8B030D-6E8A-4147-A177-3AD203B41FA5}">
                      <a16:colId xmlns:a16="http://schemas.microsoft.com/office/drawing/2014/main" val="2986738815"/>
                    </a:ext>
                  </a:extLst>
                </a:gridCol>
                <a:gridCol w="1121304">
                  <a:extLst>
                    <a:ext uri="{9D8B030D-6E8A-4147-A177-3AD203B41FA5}">
                      <a16:colId xmlns:a16="http://schemas.microsoft.com/office/drawing/2014/main" val="3499012535"/>
                    </a:ext>
                  </a:extLst>
                </a:gridCol>
                <a:gridCol w="1850544">
                  <a:extLst>
                    <a:ext uri="{9D8B030D-6E8A-4147-A177-3AD203B41FA5}">
                      <a16:colId xmlns:a16="http://schemas.microsoft.com/office/drawing/2014/main" val="5157085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+mn-lt"/>
                      </a:endParaRPr>
                    </a:p>
                  </a:txBody>
                  <a:tcPr>
                    <a:solidFill>
                      <a:srgbClr val="19204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n-lt"/>
                        </a:rPr>
                        <a:t>Size (</a:t>
                      </a:r>
                      <a:r>
                        <a:rPr lang="el-GR" sz="1600" dirty="0">
                          <a:latin typeface="+mn-lt"/>
                        </a:rPr>
                        <a:t>σ</a:t>
                      </a:r>
                      <a:r>
                        <a:rPr lang="en-US" sz="1600" dirty="0">
                          <a:latin typeface="+mn-lt"/>
                        </a:rPr>
                        <a:t>)</a:t>
                      </a:r>
                    </a:p>
                  </a:txBody>
                  <a:tcPr>
                    <a:solidFill>
                      <a:srgbClr val="19204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n-lt"/>
                        </a:rPr>
                        <a:t>Divergence</a:t>
                      </a:r>
                      <a:r>
                        <a:rPr lang="el-GR" sz="1600" dirty="0">
                          <a:latin typeface="+mn-lt"/>
                        </a:rPr>
                        <a:t> </a:t>
                      </a:r>
                      <a:r>
                        <a:rPr lang="es-ES" sz="1600" dirty="0">
                          <a:latin typeface="+mn-lt"/>
                        </a:rPr>
                        <a:t>(</a:t>
                      </a:r>
                      <a:r>
                        <a:rPr lang="el-GR" sz="1600" dirty="0">
                          <a:latin typeface="+mn-lt"/>
                        </a:rPr>
                        <a:t>σ</a:t>
                      </a:r>
                      <a:r>
                        <a:rPr lang="es-ES" sz="1600" dirty="0">
                          <a:latin typeface="+mn-lt"/>
                        </a:rPr>
                        <a:t>’)</a:t>
                      </a:r>
                      <a:endParaRPr lang="en-US" sz="1600" dirty="0">
                        <a:latin typeface="+mn-lt"/>
                      </a:endParaRPr>
                    </a:p>
                  </a:txBody>
                  <a:tcPr>
                    <a:solidFill>
                      <a:srgbClr val="1920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9847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n-lt"/>
                        </a:rPr>
                        <a:t>Horizontal</a:t>
                      </a:r>
                    </a:p>
                  </a:txBody>
                  <a:tcPr>
                    <a:solidFill>
                      <a:srgbClr val="19204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n-lt"/>
                        </a:rPr>
                        <a:t>132 µm</a:t>
                      </a:r>
                    </a:p>
                  </a:txBody>
                  <a:tcPr>
                    <a:solidFill>
                      <a:srgbClr val="19204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n-lt"/>
                        </a:rPr>
                        <a:t>48.5 µrad</a:t>
                      </a:r>
                    </a:p>
                  </a:txBody>
                  <a:tcPr>
                    <a:solidFill>
                      <a:srgbClr val="19204B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1586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n-lt"/>
                        </a:rPr>
                        <a:t>Vertical</a:t>
                      </a:r>
                    </a:p>
                  </a:txBody>
                  <a:tcPr>
                    <a:solidFill>
                      <a:srgbClr val="19204B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n-lt"/>
                        </a:rPr>
                        <a:t>7.7 µm</a:t>
                      </a:r>
                    </a:p>
                  </a:txBody>
                  <a:tcPr>
                    <a:solidFill>
                      <a:srgbClr val="19204B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n-lt"/>
                        </a:rPr>
                        <a:t>5.9 µrad</a:t>
                      </a:r>
                    </a:p>
                  </a:txBody>
                  <a:tcPr>
                    <a:solidFill>
                      <a:srgbClr val="19204B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9432370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B115A2D-56E6-F841-98AE-A54A3FE59CEF}"/>
              </a:ext>
            </a:extLst>
          </p:cNvPr>
          <p:cNvGraphicFramePr>
            <a:graphicFrameLocks noGrp="1"/>
          </p:cNvGraphicFramePr>
          <p:nvPr/>
        </p:nvGraphicFramePr>
        <p:xfrm>
          <a:off x="4781385" y="3897968"/>
          <a:ext cx="4140201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8353">
                  <a:extLst>
                    <a:ext uri="{9D8B030D-6E8A-4147-A177-3AD203B41FA5}">
                      <a16:colId xmlns:a16="http://schemas.microsoft.com/office/drawing/2014/main" val="140893780"/>
                    </a:ext>
                  </a:extLst>
                </a:gridCol>
                <a:gridCol w="1356543">
                  <a:extLst>
                    <a:ext uri="{9D8B030D-6E8A-4147-A177-3AD203B41FA5}">
                      <a16:colId xmlns:a16="http://schemas.microsoft.com/office/drawing/2014/main" val="4005819013"/>
                    </a:ext>
                  </a:extLst>
                </a:gridCol>
                <a:gridCol w="1615305">
                  <a:extLst>
                    <a:ext uri="{9D8B030D-6E8A-4147-A177-3AD203B41FA5}">
                      <a16:colId xmlns:a16="http://schemas.microsoft.com/office/drawing/2014/main" val="19193188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solidFill>
                      <a:srgbClr val="36AC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Size (</a:t>
                      </a:r>
                      <a:r>
                        <a:rPr lang="el-GR" sz="1600" dirty="0"/>
                        <a:t>σ</a:t>
                      </a:r>
                      <a:r>
                        <a:rPr lang="en-US" sz="1600" dirty="0"/>
                        <a:t>)</a:t>
                      </a:r>
                    </a:p>
                  </a:txBody>
                  <a:tcPr>
                    <a:solidFill>
                      <a:srgbClr val="36AC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Divergence</a:t>
                      </a:r>
                      <a:r>
                        <a:rPr lang="el-GR" sz="1600" dirty="0"/>
                        <a:t> </a:t>
                      </a:r>
                      <a:r>
                        <a:rPr lang="es-ES" sz="1600" dirty="0"/>
                        <a:t>(</a:t>
                      </a:r>
                      <a:r>
                        <a:rPr lang="el-GR" sz="1600" dirty="0"/>
                        <a:t>σ</a:t>
                      </a:r>
                      <a:r>
                        <a:rPr lang="es-ES" sz="1600" dirty="0"/>
                        <a:t>’)</a:t>
                      </a:r>
                      <a:endParaRPr lang="en-US" sz="1600" dirty="0"/>
                    </a:p>
                  </a:txBody>
                  <a:tcPr>
                    <a:solidFill>
                      <a:srgbClr val="36AC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43871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Horizontal</a:t>
                      </a:r>
                    </a:p>
                  </a:txBody>
                  <a:tcPr>
                    <a:solidFill>
                      <a:srgbClr val="36ACA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14.0 µm</a:t>
                      </a:r>
                    </a:p>
                  </a:txBody>
                  <a:tcPr>
                    <a:solidFill>
                      <a:srgbClr val="36ACA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7.1 µrad</a:t>
                      </a:r>
                    </a:p>
                  </a:txBody>
                  <a:tcPr>
                    <a:solidFill>
                      <a:srgbClr val="36ACA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72708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Vertical</a:t>
                      </a:r>
                    </a:p>
                  </a:txBody>
                  <a:tcPr>
                    <a:solidFill>
                      <a:srgbClr val="36ACA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15.1 µm</a:t>
                      </a:r>
                    </a:p>
                  </a:txBody>
                  <a:tcPr>
                    <a:solidFill>
                      <a:srgbClr val="36ACA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6.5 µrad</a:t>
                      </a:r>
                    </a:p>
                  </a:txBody>
                  <a:tcPr>
                    <a:solidFill>
                      <a:srgbClr val="36ACA0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876867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5630C87-340B-1A40-8502-C901DB4F0ECE}"/>
              </a:ext>
            </a:extLst>
          </p:cNvPr>
          <p:cNvSpPr txBox="1"/>
          <p:nvPr/>
        </p:nvSpPr>
        <p:spPr>
          <a:xfrm>
            <a:off x="1675298" y="3565245"/>
            <a:ext cx="1871133" cy="35180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b="1" dirty="0">
                <a:solidFill>
                  <a:srgbClr val="19204B"/>
                </a:solidFill>
                <a:cs typeface="Arial" panose="020B0604020202020204" pitchFamily="34" charset="0"/>
              </a:rPr>
              <a:t>ALBA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26D994-2407-F744-8E65-40E6DC86A40F}"/>
              </a:ext>
            </a:extLst>
          </p:cNvPr>
          <p:cNvSpPr txBox="1"/>
          <p:nvPr/>
        </p:nvSpPr>
        <p:spPr>
          <a:xfrm>
            <a:off x="6050374" y="3565245"/>
            <a:ext cx="1871133" cy="35180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b="1" dirty="0">
                <a:solidFill>
                  <a:srgbClr val="36ACA0"/>
                </a:solidFill>
                <a:cs typeface="Arial" panose="020B0604020202020204" pitchFamily="34" charset="0"/>
              </a:rPr>
              <a:t>ALBA-2</a:t>
            </a:r>
          </a:p>
        </p:txBody>
      </p:sp>
    </p:spTree>
    <p:extLst>
      <p:ext uri="{BB962C8B-B14F-4D97-AF65-F5344CB8AC3E}">
        <p14:creationId xmlns:p14="http://schemas.microsoft.com/office/powerpoint/2010/main" val="3532675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C3B91-5533-2746-9248-F130C9769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3</a:t>
            </a:fld>
            <a:endParaRPr lang="es-E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E0EC3D-1BF7-AC4B-9405-0D33E974B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087" y="1055187"/>
            <a:ext cx="5507622" cy="355669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63BED25-6619-344D-9559-1F4DF29DB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141" y="133012"/>
            <a:ext cx="6210783" cy="351804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latin typeface="+mn-lt"/>
              </a:rPr>
              <a:t>Brilliance and Coherence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EDABAD-6B9A-D54B-B12A-1E773D5101A1}"/>
              </a:ext>
            </a:extLst>
          </p:cNvPr>
          <p:cNvSpPr/>
          <p:nvPr/>
        </p:nvSpPr>
        <p:spPr>
          <a:xfrm>
            <a:off x="5860984" y="1234573"/>
            <a:ext cx="29228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For soft x-rays brilliance does not improve very much, because it is already  very </a:t>
            </a:r>
            <a:r>
              <a:rPr lang="en-US" sz="1600" b="1" i="1" dirty="0">
                <a:solidFill>
                  <a:schemeClr val="accent5"/>
                </a:solidFill>
                <a:cs typeface="Arial" panose="020B0604020202020204" pitchFamily="34" charset="0"/>
              </a:rPr>
              <a:t>close to the diffraction limit</a:t>
            </a:r>
            <a:r>
              <a:rPr lang="en-US" sz="1600" b="1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. </a:t>
            </a:r>
          </a:p>
          <a:p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The coherent fraction is large.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D0C0EB-8C12-C64A-AB70-E19F9B964D5D}"/>
              </a:ext>
            </a:extLst>
          </p:cNvPr>
          <p:cNvSpPr/>
          <p:nvPr/>
        </p:nvSpPr>
        <p:spPr>
          <a:xfrm>
            <a:off x="5900023" y="3015381"/>
            <a:ext cx="29228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For hard x-rays </a:t>
            </a:r>
            <a:r>
              <a:rPr lang="en-US" sz="1600" b="1" i="1" dirty="0">
                <a:solidFill>
                  <a:schemeClr val="accent5"/>
                </a:solidFill>
                <a:cs typeface="Arial" panose="020B0604020202020204" pitchFamily="34" charset="0"/>
              </a:rPr>
              <a:t>brilliance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1600" b="1" i="1" dirty="0">
                <a:solidFill>
                  <a:schemeClr val="accent5"/>
                </a:solidFill>
                <a:cs typeface="Arial" panose="020B0604020202020204" pitchFamily="34" charset="0"/>
              </a:rPr>
              <a:t>improves a lot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, but it is still far from the diffraction limit. </a:t>
            </a:r>
          </a:p>
          <a:p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The coherent fraction is small.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C9D714-9023-6E44-8943-3A947D1C5EF3}"/>
              </a:ext>
            </a:extLst>
          </p:cNvPr>
          <p:cNvSpPr/>
          <p:nvPr/>
        </p:nvSpPr>
        <p:spPr>
          <a:xfrm>
            <a:off x="836210" y="793577"/>
            <a:ext cx="47577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Comparison of the brilliance emitted at ALBA, ALBA-II and the diffraction limit for a SXR and a HXR undulator</a:t>
            </a:r>
            <a:endParaRPr lang="en-US" sz="14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702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id="{CBA945B1-6E37-8849-906A-E361D4E5EFC1}"/>
              </a:ext>
            </a:extLst>
          </p:cNvPr>
          <p:cNvSpPr/>
          <p:nvPr/>
        </p:nvSpPr>
        <p:spPr>
          <a:xfrm>
            <a:off x="726477" y="852553"/>
            <a:ext cx="7331854" cy="845198"/>
          </a:xfrm>
          <a:custGeom>
            <a:avLst/>
            <a:gdLst>
              <a:gd name="connsiteX0" fmla="*/ 0 w 3442808"/>
              <a:gd name="connsiteY0" fmla="*/ 472543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2313616 w 3442808"/>
              <a:gd name="connsiteY3" fmla="*/ 466406 h 503227"/>
              <a:gd name="connsiteX4" fmla="*/ 3442808 w 3442808"/>
              <a:gd name="connsiteY4" fmla="*/ 0 h 503227"/>
              <a:gd name="connsiteX5" fmla="*/ 3430534 w 3442808"/>
              <a:gd name="connsiteY5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2313616 w 3442808"/>
              <a:gd name="connsiteY3" fmla="*/ 466406 h 503227"/>
              <a:gd name="connsiteX4" fmla="*/ 3442808 w 3442808"/>
              <a:gd name="connsiteY4" fmla="*/ 0 h 503227"/>
              <a:gd name="connsiteX5" fmla="*/ 3430534 w 3442808"/>
              <a:gd name="connsiteY5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2313616 w 3442808"/>
              <a:gd name="connsiteY3" fmla="*/ 466406 h 503227"/>
              <a:gd name="connsiteX4" fmla="*/ 3442808 w 3442808"/>
              <a:gd name="connsiteY4" fmla="*/ 0 h 503227"/>
              <a:gd name="connsiteX5" fmla="*/ 3430534 w 3442808"/>
              <a:gd name="connsiteY5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2313616 w 3442808"/>
              <a:gd name="connsiteY3" fmla="*/ 466406 h 503227"/>
              <a:gd name="connsiteX4" fmla="*/ 3442808 w 3442808"/>
              <a:gd name="connsiteY4" fmla="*/ 0 h 503227"/>
              <a:gd name="connsiteX5" fmla="*/ 3430534 w 3442808"/>
              <a:gd name="connsiteY5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2313616 w 3442808"/>
              <a:gd name="connsiteY3" fmla="*/ 466406 h 503227"/>
              <a:gd name="connsiteX4" fmla="*/ 3442808 w 3442808"/>
              <a:gd name="connsiteY4" fmla="*/ 0 h 503227"/>
              <a:gd name="connsiteX5" fmla="*/ 3430534 w 3442808"/>
              <a:gd name="connsiteY5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2313616 w 3442808"/>
              <a:gd name="connsiteY3" fmla="*/ 466406 h 503227"/>
              <a:gd name="connsiteX4" fmla="*/ 3442808 w 3442808"/>
              <a:gd name="connsiteY4" fmla="*/ 0 h 503227"/>
              <a:gd name="connsiteX5" fmla="*/ 3430534 w 3442808"/>
              <a:gd name="connsiteY5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0 w 3442808"/>
              <a:gd name="connsiteY0" fmla="*/ 494846 h 586024"/>
              <a:gd name="connsiteX1" fmla="*/ 6137 w 3442808"/>
              <a:gd name="connsiteY1" fmla="*/ 67506 h 586024"/>
              <a:gd name="connsiteX2" fmla="*/ 1362394 w 3442808"/>
              <a:gd name="connsiteY2" fmla="*/ 61370 h 586024"/>
              <a:gd name="connsiteX3" fmla="*/ 3442808 w 3442808"/>
              <a:gd name="connsiteY3" fmla="*/ 0 h 586024"/>
              <a:gd name="connsiteX4" fmla="*/ 3430534 w 3442808"/>
              <a:gd name="connsiteY4" fmla="*/ 503227 h 586024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0 w 3442808"/>
              <a:gd name="connsiteY0" fmla="*/ 494846 h 503227"/>
              <a:gd name="connsiteX1" fmla="*/ 13571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1769 w 3444577"/>
              <a:gd name="connsiteY0" fmla="*/ 494846 h 503227"/>
              <a:gd name="connsiteX1" fmla="*/ 472 w 3444577"/>
              <a:gd name="connsiteY1" fmla="*/ 156716 h 503227"/>
              <a:gd name="connsiteX2" fmla="*/ 1364163 w 3444577"/>
              <a:gd name="connsiteY2" fmla="*/ 61370 h 503227"/>
              <a:gd name="connsiteX3" fmla="*/ 3444577 w 3444577"/>
              <a:gd name="connsiteY3" fmla="*/ 0 h 503227"/>
              <a:gd name="connsiteX4" fmla="*/ 3432303 w 3444577"/>
              <a:gd name="connsiteY4" fmla="*/ 503227 h 503227"/>
              <a:gd name="connsiteX0" fmla="*/ 283805 w 3726613"/>
              <a:gd name="connsiteY0" fmla="*/ 494846 h 503227"/>
              <a:gd name="connsiteX1" fmla="*/ 10 w 3726613"/>
              <a:gd name="connsiteY1" fmla="*/ 104677 h 503227"/>
              <a:gd name="connsiteX2" fmla="*/ 1646199 w 3726613"/>
              <a:gd name="connsiteY2" fmla="*/ 61370 h 503227"/>
              <a:gd name="connsiteX3" fmla="*/ 3726613 w 3726613"/>
              <a:gd name="connsiteY3" fmla="*/ 0 h 503227"/>
              <a:gd name="connsiteX4" fmla="*/ 3714339 w 3726613"/>
              <a:gd name="connsiteY4" fmla="*/ 503227 h 503227"/>
              <a:gd name="connsiteX0" fmla="*/ 8953 w 3726824"/>
              <a:gd name="connsiteY0" fmla="*/ 494846 h 503227"/>
              <a:gd name="connsiteX1" fmla="*/ 221 w 3726824"/>
              <a:gd name="connsiteY1" fmla="*/ 104677 h 503227"/>
              <a:gd name="connsiteX2" fmla="*/ 1646410 w 3726824"/>
              <a:gd name="connsiteY2" fmla="*/ 61370 h 503227"/>
              <a:gd name="connsiteX3" fmla="*/ 3726824 w 3726824"/>
              <a:gd name="connsiteY3" fmla="*/ 0 h 503227"/>
              <a:gd name="connsiteX4" fmla="*/ 3714550 w 3726824"/>
              <a:gd name="connsiteY4" fmla="*/ 503227 h 503227"/>
              <a:gd name="connsiteX0" fmla="*/ 8953 w 3726824"/>
              <a:gd name="connsiteY0" fmla="*/ 494846 h 503227"/>
              <a:gd name="connsiteX1" fmla="*/ 221 w 3726824"/>
              <a:gd name="connsiteY1" fmla="*/ 104677 h 503227"/>
              <a:gd name="connsiteX2" fmla="*/ 1646410 w 3726824"/>
              <a:gd name="connsiteY2" fmla="*/ 61370 h 503227"/>
              <a:gd name="connsiteX3" fmla="*/ 3726824 w 3726824"/>
              <a:gd name="connsiteY3" fmla="*/ 0 h 503227"/>
              <a:gd name="connsiteX4" fmla="*/ 3714550 w 3726824"/>
              <a:gd name="connsiteY4" fmla="*/ 503227 h 503227"/>
              <a:gd name="connsiteX0" fmla="*/ 8953 w 3726824"/>
              <a:gd name="connsiteY0" fmla="*/ 494846 h 503227"/>
              <a:gd name="connsiteX1" fmla="*/ 221 w 3726824"/>
              <a:gd name="connsiteY1" fmla="*/ 104677 h 503227"/>
              <a:gd name="connsiteX2" fmla="*/ 1646410 w 3726824"/>
              <a:gd name="connsiteY2" fmla="*/ 61370 h 503227"/>
              <a:gd name="connsiteX3" fmla="*/ 3726824 w 3726824"/>
              <a:gd name="connsiteY3" fmla="*/ 0 h 503227"/>
              <a:gd name="connsiteX4" fmla="*/ 3714550 w 3726824"/>
              <a:gd name="connsiteY4" fmla="*/ 503227 h 503227"/>
              <a:gd name="connsiteX0" fmla="*/ 8953 w 3726824"/>
              <a:gd name="connsiteY0" fmla="*/ 494846 h 495793"/>
              <a:gd name="connsiteX1" fmla="*/ 221 w 3726824"/>
              <a:gd name="connsiteY1" fmla="*/ 104677 h 495793"/>
              <a:gd name="connsiteX2" fmla="*/ 1646410 w 3726824"/>
              <a:gd name="connsiteY2" fmla="*/ 61370 h 495793"/>
              <a:gd name="connsiteX3" fmla="*/ 3726824 w 3726824"/>
              <a:gd name="connsiteY3" fmla="*/ 0 h 495793"/>
              <a:gd name="connsiteX4" fmla="*/ 3275936 w 3726824"/>
              <a:gd name="connsiteY4" fmla="*/ 495793 h 495793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2479585 w 3275936"/>
              <a:gd name="connsiteY3" fmla="*/ 425294 h 480925"/>
              <a:gd name="connsiteX4" fmla="*/ 3273341 w 3275936"/>
              <a:gd name="connsiteY4" fmla="*/ 0 h 480925"/>
              <a:gd name="connsiteX5" fmla="*/ 3275936 w 3275936"/>
              <a:gd name="connsiteY5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2479585 w 3275936"/>
              <a:gd name="connsiteY3" fmla="*/ 425294 h 480925"/>
              <a:gd name="connsiteX4" fmla="*/ 3273341 w 3275936"/>
              <a:gd name="connsiteY4" fmla="*/ 0 h 480925"/>
              <a:gd name="connsiteX5" fmla="*/ 3275936 w 3275936"/>
              <a:gd name="connsiteY5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2420112 w 3275936"/>
              <a:gd name="connsiteY3" fmla="*/ 469899 h 480925"/>
              <a:gd name="connsiteX4" fmla="*/ 3273341 w 3275936"/>
              <a:gd name="connsiteY4" fmla="*/ 0 h 480925"/>
              <a:gd name="connsiteX5" fmla="*/ 3275936 w 3275936"/>
              <a:gd name="connsiteY5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2174786 w 3275936"/>
              <a:gd name="connsiteY3" fmla="*/ 447597 h 480925"/>
              <a:gd name="connsiteX4" fmla="*/ 3273341 w 3275936"/>
              <a:gd name="connsiteY4" fmla="*/ 0 h 480925"/>
              <a:gd name="connsiteX5" fmla="*/ 3275936 w 3275936"/>
              <a:gd name="connsiteY5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2182220 w 3275936"/>
              <a:gd name="connsiteY3" fmla="*/ 425294 h 480925"/>
              <a:gd name="connsiteX4" fmla="*/ 3273341 w 3275936"/>
              <a:gd name="connsiteY4" fmla="*/ 0 h 480925"/>
              <a:gd name="connsiteX5" fmla="*/ 3275936 w 3275936"/>
              <a:gd name="connsiteY5" fmla="*/ 480925 h 480925"/>
              <a:gd name="connsiteX0" fmla="*/ 8953 w 3275936"/>
              <a:gd name="connsiteY0" fmla="*/ 740173 h 741120"/>
              <a:gd name="connsiteX1" fmla="*/ 221 w 3275936"/>
              <a:gd name="connsiteY1" fmla="*/ 350004 h 741120"/>
              <a:gd name="connsiteX2" fmla="*/ 1646410 w 3275936"/>
              <a:gd name="connsiteY2" fmla="*/ 306697 h 741120"/>
              <a:gd name="connsiteX3" fmla="*/ 2182220 w 3275936"/>
              <a:gd name="connsiteY3" fmla="*/ 685489 h 741120"/>
              <a:gd name="connsiteX4" fmla="*/ 3236170 w 3275936"/>
              <a:gd name="connsiteY4" fmla="*/ 0 h 741120"/>
              <a:gd name="connsiteX5" fmla="*/ 3275936 w 3275936"/>
              <a:gd name="connsiteY5" fmla="*/ 741120 h 741120"/>
              <a:gd name="connsiteX0" fmla="*/ 8953 w 3275936"/>
              <a:gd name="connsiteY0" fmla="*/ 836817 h 837764"/>
              <a:gd name="connsiteX1" fmla="*/ 221 w 3275936"/>
              <a:gd name="connsiteY1" fmla="*/ 446648 h 837764"/>
              <a:gd name="connsiteX2" fmla="*/ 1646410 w 3275936"/>
              <a:gd name="connsiteY2" fmla="*/ 403341 h 837764"/>
              <a:gd name="connsiteX3" fmla="*/ 2182220 w 3275936"/>
              <a:gd name="connsiteY3" fmla="*/ 782133 h 837764"/>
              <a:gd name="connsiteX4" fmla="*/ 3251039 w 3275936"/>
              <a:gd name="connsiteY4" fmla="*/ 0 h 837764"/>
              <a:gd name="connsiteX5" fmla="*/ 3275936 w 3275936"/>
              <a:gd name="connsiteY5" fmla="*/ 837764 h 837764"/>
              <a:gd name="connsiteX0" fmla="*/ 8953 w 3251039"/>
              <a:gd name="connsiteY0" fmla="*/ 836817 h 845198"/>
              <a:gd name="connsiteX1" fmla="*/ 221 w 3251039"/>
              <a:gd name="connsiteY1" fmla="*/ 446648 h 845198"/>
              <a:gd name="connsiteX2" fmla="*/ 1646410 w 3251039"/>
              <a:gd name="connsiteY2" fmla="*/ 403341 h 845198"/>
              <a:gd name="connsiteX3" fmla="*/ 2182220 w 3251039"/>
              <a:gd name="connsiteY3" fmla="*/ 782133 h 845198"/>
              <a:gd name="connsiteX4" fmla="*/ 3251039 w 3251039"/>
              <a:gd name="connsiteY4" fmla="*/ 0 h 845198"/>
              <a:gd name="connsiteX5" fmla="*/ 3238765 w 3251039"/>
              <a:gd name="connsiteY5" fmla="*/ 845198 h 845198"/>
              <a:gd name="connsiteX0" fmla="*/ 8953 w 3251039"/>
              <a:gd name="connsiteY0" fmla="*/ 836817 h 845198"/>
              <a:gd name="connsiteX1" fmla="*/ 221 w 3251039"/>
              <a:gd name="connsiteY1" fmla="*/ 446648 h 845198"/>
              <a:gd name="connsiteX2" fmla="*/ 1653003 w 3251039"/>
              <a:gd name="connsiteY2" fmla="*/ 403341 h 845198"/>
              <a:gd name="connsiteX3" fmla="*/ 2182220 w 3251039"/>
              <a:gd name="connsiteY3" fmla="*/ 782133 h 845198"/>
              <a:gd name="connsiteX4" fmla="*/ 3251039 w 3251039"/>
              <a:gd name="connsiteY4" fmla="*/ 0 h 845198"/>
              <a:gd name="connsiteX5" fmla="*/ 3238765 w 3251039"/>
              <a:gd name="connsiteY5" fmla="*/ 845198 h 845198"/>
              <a:gd name="connsiteX0" fmla="*/ 8953 w 3251039"/>
              <a:gd name="connsiteY0" fmla="*/ 836817 h 845198"/>
              <a:gd name="connsiteX1" fmla="*/ 221 w 3251039"/>
              <a:gd name="connsiteY1" fmla="*/ 446648 h 845198"/>
              <a:gd name="connsiteX2" fmla="*/ 1485403 w 3251039"/>
              <a:gd name="connsiteY2" fmla="*/ 246336 h 845198"/>
              <a:gd name="connsiteX3" fmla="*/ 1653003 w 3251039"/>
              <a:gd name="connsiteY3" fmla="*/ 403341 h 845198"/>
              <a:gd name="connsiteX4" fmla="*/ 2182220 w 3251039"/>
              <a:gd name="connsiteY4" fmla="*/ 782133 h 845198"/>
              <a:gd name="connsiteX5" fmla="*/ 3251039 w 3251039"/>
              <a:gd name="connsiteY5" fmla="*/ 0 h 845198"/>
              <a:gd name="connsiteX6" fmla="*/ 3238765 w 3251039"/>
              <a:gd name="connsiteY6" fmla="*/ 845198 h 845198"/>
              <a:gd name="connsiteX0" fmla="*/ 8953 w 3251039"/>
              <a:gd name="connsiteY0" fmla="*/ 836817 h 845198"/>
              <a:gd name="connsiteX1" fmla="*/ 221 w 3251039"/>
              <a:gd name="connsiteY1" fmla="*/ 446648 h 845198"/>
              <a:gd name="connsiteX2" fmla="*/ 1485403 w 3251039"/>
              <a:gd name="connsiteY2" fmla="*/ 246336 h 845198"/>
              <a:gd name="connsiteX3" fmla="*/ 1653003 w 3251039"/>
              <a:gd name="connsiteY3" fmla="*/ 403341 h 845198"/>
              <a:gd name="connsiteX4" fmla="*/ 2182220 w 3251039"/>
              <a:gd name="connsiteY4" fmla="*/ 782133 h 845198"/>
              <a:gd name="connsiteX5" fmla="*/ 3251039 w 3251039"/>
              <a:gd name="connsiteY5" fmla="*/ 0 h 845198"/>
              <a:gd name="connsiteX6" fmla="*/ 3238765 w 3251039"/>
              <a:gd name="connsiteY6" fmla="*/ 845198 h 845198"/>
              <a:gd name="connsiteX0" fmla="*/ 8953 w 3251039"/>
              <a:gd name="connsiteY0" fmla="*/ 836817 h 845198"/>
              <a:gd name="connsiteX1" fmla="*/ 221 w 3251039"/>
              <a:gd name="connsiteY1" fmla="*/ 446648 h 845198"/>
              <a:gd name="connsiteX2" fmla="*/ 1485403 w 3251039"/>
              <a:gd name="connsiteY2" fmla="*/ 141633 h 845198"/>
              <a:gd name="connsiteX3" fmla="*/ 1653003 w 3251039"/>
              <a:gd name="connsiteY3" fmla="*/ 403341 h 845198"/>
              <a:gd name="connsiteX4" fmla="*/ 2182220 w 3251039"/>
              <a:gd name="connsiteY4" fmla="*/ 782133 h 845198"/>
              <a:gd name="connsiteX5" fmla="*/ 3251039 w 3251039"/>
              <a:gd name="connsiteY5" fmla="*/ 0 h 845198"/>
              <a:gd name="connsiteX6" fmla="*/ 3238765 w 3251039"/>
              <a:gd name="connsiteY6" fmla="*/ 845198 h 845198"/>
              <a:gd name="connsiteX0" fmla="*/ 8953 w 3251039"/>
              <a:gd name="connsiteY0" fmla="*/ 836817 h 845198"/>
              <a:gd name="connsiteX1" fmla="*/ 221 w 3251039"/>
              <a:gd name="connsiteY1" fmla="*/ 446648 h 845198"/>
              <a:gd name="connsiteX2" fmla="*/ 1485403 w 3251039"/>
              <a:gd name="connsiteY2" fmla="*/ 141633 h 845198"/>
              <a:gd name="connsiteX3" fmla="*/ 1653003 w 3251039"/>
              <a:gd name="connsiteY3" fmla="*/ 403341 h 845198"/>
              <a:gd name="connsiteX4" fmla="*/ 2182220 w 3251039"/>
              <a:gd name="connsiteY4" fmla="*/ 782133 h 845198"/>
              <a:gd name="connsiteX5" fmla="*/ 3251039 w 3251039"/>
              <a:gd name="connsiteY5" fmla="*/ 0 h 845198"/>
              <a:gd name="connsiteX6" fmla="*/ 3238765 w 3251039"/>
              <a:gd name="connsiteY6" fmla="*/ 845198 h 845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1039" h="845198">
                <a:moveTo>
                  <a:pt x="8953" y="836817"/>
                </a:moveTo>
                <a:cubicBezTo>
                  <a:pt x="10999" y="701805"/>
                  <a:pt x="-1825" y="581660"/>
                  <a:pt x="221" y="446648"/>
                </a:cubicBezTo>
                <a:lnTo>
                  <a:pt x="1485403" y="141633"/>
                </a:lnTo>
                <a:cubicBezTo>
                  <a:pt x="1476273" y="535996"/>
                  <a:pt x="1597136" y="316105"/>
                  <a:pt x="1653003" y="403341"/>
                </a:cubicBezTo>
                <a:lnTo>
                  <a:pt x="2182220" y="782133"/>
                </a:lnTo>
                <a:lnTo>
                  <a:pt x="3251039" y="0"/>
                </a:lnTo>
                <a:lnTo>
                  <a:pt x="3238765" y="845198"/>
                </a:lnTo>
              </a:path>
            </a:pathLst>
          </a:custGeom>
          <a:gradFill flip="none" rotWithShape="1">
            <a:gsLst>
              <a:gs pos="43000">
                <a:srgbClr val="FF9A9A"/>
              </a:gs>
              <a:gs pos="0">
                <a:schemeClr val="bg1"/>
              </a:gs>
              <a:gs pos="60000">
                <a:srgbClr val="FF0000">
                  <a:tint val="44500"/>
                  <a:satMod val="160000"/>
                </a:srgb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4C3A34D-DAB2-4047-A787-209F6076A202}"/>
              </a:ext>
            </a:extLst>
          </p:cNvPr>
          <p:cNvGrpSpPr/>
          <p:nvPr/>
        </p:nvGrpSpPr>
        <p:grpSpPr>
          <a:xfrm>
            <a:off x="708473" y="3447407"/>
            <a:ext cx="7349858" cy="506719"/>
            <a:chOff x="701493" y="2585387"/>
            <a:chExt cx="7349858" cy="1665850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0211C97A-2539-2B48-96FC-F6DC9003457F}"/>
                </a:ext>
              </a:extLst>
            </p:cNvPr>
            <p:cNvSpPr/>
            <p:nvPr/>
          </p:nvSpPr>
          <p:spPr>
            <a:xfrm>
              <a:off x="719497" y="2585387"/>
              <a:ext cx="7331854" cy="845198"/>
            </a:xfrm>
            <a:custGeom>
              <a:avLst/>
              <a:gdLst>
                <a:gd name="connsiteX0" fmla="*/ 0 w 3442808"/>
                <a:gd name="connsiteY0" fmla="*/ 472543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2313616 w 3442808"/>
                <a:gd name="connsiteY3" fmla="*/ 466406 h 503227"/>
                <a:gd name="connsiteX4" fmla="*/ 3442808 w 3442808"/>
                <a:gd name="connsiteY4" fmla="*/ 0 h 503227"/>
                <a:gd name="connsiteX5" fmla="*/ 3430534 w 3442808"/>
                <a:gd name="connsiteY5" fmla="*/ 503227 h 503227"/>
                <a:gd name="connsiteX0" fmla="*/ 0 w 3442808"/>
                <a:gd name="connsiteY0" fmla="*/ 494846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2313616 w 3442808"/>
                <a:gd name="connsiteY3" fmla="*/ 466406 h 503227"/>
                <a:gd name="connsiteX4" fmla="*/ 3442808 w 3442808"/>
                <a:gd name="connsiteY4" fmla="*/ 0 h 503227"/>
                <a:gd name="connsiteX5" fmla="*/ 3430534 w 3442808"/>
                <a:gd name="connsiteY5" fmla="*/ 503227 h 503227"/>
                <a:gd name="connsiteX0" fmla="*/ 0 w 3442808"/>
                <a:gd name="connsiteY0" fmla="*/ 494846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2313616 w 3442808"/>
                <a:gd name="connsiteY3" fmla="*/ 466406 h 503227"/>
                <a:gd name="connsiteX4" fmla="*/ 3442808 w 3442808"/>
                <a:gd name="connsiteY4" fmla="*/ 0 h 503227"/>
                <a:gd name="connsiteX5" fmla="*/ 3430534 w 3442808"/>
                <a:gd name="connsiteY5" fmla="*/ 503227 h 503227"/>
                <a:gd name="connsiteX0" fmla="*/ 0 w 3442808"/>
                <a:gd name="connsiteY0" fmla="*/ 494846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2313616 w 3442808"/>
                <a:gd name="connsiteY3" fmla="*/ 466406 h 503227"/>
                <a:gd name="connsiteX4" fmla="*/ 3442808 w 3442808"/>
                <a:gd name="connsiteY4" fmla="*/ 0 h 503227"/>
                <a:gd name="connsiteX5" fmla="*/ 3430534 w 3442808"/>
                <a:gd name="connsiteY5" fmla="*/ 503227 h 503227"/>
                <a:gd name="connsiteX0" fmla="*/ 0 w 3442808"/>
                <a:gd name="connsiteY0" fmla="*/ 494846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2313616 w 3442808"/>
                <a:gd name="connsiteY3" fmla="*/ 466406 h 503227"/>
                <a:gd name="connsiteX4" fmla="*/ 3442808 w 3442808"/>
                <a:gd name="connsiteY4" fmla="*/ 0 h 503227"/>
                <a:gd name="connsiteX5" fmla="*/ 3430534 w 3442808"/>
                <a:gd name="connsiteY5" fmla="*/ 503227 h 503227"/>
                <a:gd name="connsiteX0" fmla="*/ 0 w 3442808"/>
                <a:gd name="connsiteY0" fmla="*/ 494846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2313616 w 3442808"/>
                <a:gd name="connsiteY3" fmla="*/ 466406 h 503227"/>
                <a:gd name="connsiteX4" fmla="*/ 3442808 w 3442808"/>
                <a:gd name="connsiteY4" fmla="*/ 0 h 503227"/>
                <a:gd name="connsiteX5" fmla="*/ 3430534 w 3442808"/>
                <a:gd name="connsiteY5" fmla="*/ 503227 h 503227"/>
                <a:gd name="connsiteX0" fmla="*/ 0 w 3442808"/>
                <a:gd name="connsiteY0" fmla="*/ 494846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3442808 w 3442808"/>
                <a:gd name="connsiteY3" fmla="*/ 0 h 503227"/>
                <a:gd name="connsiteX4" fmla="*/ 3430534 w 3442808"/>
                <a:gd name="connsiteY4" fmla="*/ 503227 h 503227"/>
                <a:gd name="connsiteX0" fmla="*/ 0 w 3442808"/>
                <a:gd name="connsiteY0" fmla="*/ 494846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3442808 w 3442808"/>
                <a:gd name="connsiteY3" fmla="*/ 0 h 503227"/>
                <a:gd name="connsiteX4" fmla="*/ 3430534 w 3442808"/>
                <a:gd name="connsiteY4" fmla="*/ 503227 h 503227"/>
                <a:gd name="connsiteX0" fmla="*/ 0 w 3442808"/>
                <a:gd name="connsiteY0" fmla="*/ 494846 h 586024"/>
                <a:gd name="connsiteX1" fmla="*/ 6137 w 3442808"/>
                <a:gd name="connsiteY1" fmla="*/ 67506 h 586024"/>
                <a:gd name="connsiteX2" fmla="*/ 1362394 w 3442808"/>
                <a:gd name="connsiteY2" fmla="*/ 61370 h 586024"/>
                <a:gd name="connsiteX3" fmla="*/ 3442808 w 3442808"/>
                <a:gd name="connsiteY3" fmla="*/ 0 h 586024"/>
                <a:gd name="connsiteX4" fmla="*/ 3430534 w 3442808"/>
                <a:gd name="connsiteY4" fmla="*/ 503227 h 586024"/>
                <a:gd name="connsiteX0" fmla="*/ 0 w 3442808"/>
                <a:gd name="connsiteY0" fmla="*/ 494846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3442808 w 3442808"/>
                <a:gd name="connsiteY3" fmla="*/ 0 h 503227"/>
                <a:gd name="connsiteX4" fmla="*/ 3430534 w 3442808"/>
                <a:gd name="connsiteY4" fmla="*/ 503227 h 503227"/>
                <a:gd name="connsiteX0" fmla="*/ 0 w 3442808"/>
                <a:gd name="connsiteY0" fmla="*/ 494846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3442808 w 3442808"/>
                <a:gd name="connsiteY3" fmla="*/ 0 h 503227"/>
                <a:gd name="connsiteX4" fmla="*/ 3430534 w 3442808"/>
                <a:gd name="connsiteY4" fmla="*/ 503227 h 503227"/>
                <a:gd name="connsiteX0" fmla="*/ 0 w 3442808"/>
                <a:gd name="connsiteY0" fmla="*/ 494846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3442808 w 3442808"/>
                <a:gd name="connsiteY3" fmla="*/ 0 h 503227"/>
                <a:gd name="connsiteX4" fmla="*/ 3430534 w 3442808"/>
                <a:gd name="connsiteY4" fmla="*/ 503227 h 503227"/>
                <a:gd name="connsiteX0" fmla="*/ 0 w 3442808"/>
                <a:gd name="connsiteY0" fmla="*/ 494846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3442808 w 3442808"/>
                <a:gd name="connsiteY3" fmla="*/ 0 h 503227"/>
                <a:gd name="connsiteX4" fmla="*/ 3430534 w 3442808"/>
                <a:gd name="connsiteY4" fmla="*/ 503227 h 503227"/>
                <a:gd name="connsiteX0" fmla="*/ 0 w 3442808"/>
                <a:gd name="connsiteY0" fmla="*/ 494846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3442808 w 3442808"/>
                <a:gd name="connsiteY3" fmla="*/ 0 h 503227"/>
                <a:gd name="connsiteX4" fmla="*/ 3430534 w 3442808"/>
                <a:gd name="connsiteY4" fmla="*/ 503227 h 503227"/>
                <a:gd name="connsiteX0" fmla="*/ 0 w 3442808"/>
                <a:gd name="connsiteY0" fmla="*/ 494846 h 503227"/>
                <a:gd name="connsiteX1" fmla="*/ 13571 w 3442808"/>
                <a:gd name="connsiteY1" fmla="*/ 67506 h 503227"/>
                <a:gd name="connsiteX2" fmla="*/ 1362394 w 3442808"/>
                <a:gd name="connsiteY2" fmla="*/ 61370 h 503227"/>
                <a:gd name="connsiteX3" fmla="*/ 3442808 w 3442808"/>
                <a:gd name="connsiteY3" fmla="*/ 0 h 503227"/>
                <a:gd name="connsiteX4" fmla="*/ 3430534 w 3442808"/>
                <a:gd name="connsiteY4" fmla="*/ 503227 h 503227"/>
                <a:gd name="connsiteX0" fmla="*/ 1769 w 3444577"/>
                <a:gd name="connsiteY0" fmla="*/ 494846 h 503227"/>
                <a:gd name="connsiteX1" fmla="*/ 472 w 3444577"/>
                <a:gd name="connsiteY1" fmla="*/ 156716 h 503227"/>
                <a:gd name="connsiteX2" fmla="*/ 1364163 w 3444577"/>
                <a:gd name="connsiteY2" fmla="*/ 61370 h 503227"/>
                <a:gd name="connsiteX3" fmla="*/ 3444577 w 3444577"/>
                <a:gd name="connsiteY3" fmla="*/ 0 h 503227"/>
                <a:gd name="connsiteX4" fmla="*/ 3432303 w 3444577"/>
                <a:gd name="connsiteY4" fmla="*/ 503227 h 503227"/>
                <a:gd name="connsiteX0" fmla="*/ 283805 w 3726613"/>
                <a:gd name="connsiteY0" fmla="*/ 494846 h 503227"/>
                <a:gd name="connsiteX1" fmla="*/ 10 w 3726613"/>
                <a:gd name="connsiteY1" fmla="*/ 104677 h 503227"/>
                <a:gd name="connsiteX2" fmla="*/ 1646199 w 3726613"/>
                <a:gd name="connsiteY2" fmla="*/ 61370 h 503227"/>
                <a:gd name="connsiteX3" fmla="*/ 3726613 w 3726613"/>
                <a:gd name="connsiteY3" fmla="*/ 0 h 503227"/>
                <a:gd name="connsiteX4" fmla="*/ 3714339 w 3726613"/>
                <a:gd name="connsiteY4" fmla="*/ 503227 h 503227"/>
                <a:gd name="connsiteX0" fmla="*/ 8953 w 3726824"/>
                <a:gd name="connsiteY0" fmla="*/ 494846 h 503227"/>
                <a:gd name="connsiteX1" fmla="*/ 221 w 3726824"/>
                <a:gd name="connsiteY1" fmla="*/ 104677 h 503227"/>
                <a:gd name="connsiteX2" fmla="*/ 1646410 w 3726824"/>
                <a:gd name="connsiteY2" fmla="*/ 61370 h 503227"/>
                <a:gd name="connsiteX3" fmla="*/ 3726824 w 3726824"/>
                <a:gd name="connsiteY3" fmla="*/ 0 h 503227"/>
                <a:gd name="connsiteX4" fmla="*/ 3714550 w 3726824"/>
                <a:gd name="connsiteY4" fmla="*/ 503227 h 503227"/>
                <a:gd name="connsiteX0" fmla="*/ 8953 w 3726824"/>
                <a:gd name="connsiteY0" fmla="*/ 494846 h 503227"/>
                <a:gd name="connsiteX1" fmla="*/ 221 w 3726824"/>
                <a:gd name="connsiteY1" fmla="*/ 104677 h 503227"/>
                <a:gd name="connsiteX2" fmla="*/ 1646410 w 3726824"/>
                <a:gd name="connsiteY2" fmla="*/ 61370 h 503227"/>
                <a:gd name="connsiteX3" fmla="*/ 3726824 w 3726824"/>
                <a:gd name="connsiteY3" fmla="*/ 0 h 503227"/>
                <a:gd name="connsiteX4" fmla="*/ 3714550 w 3726824"/>
                <a:gd name="connsiteY4" fmla="*/ 503227 h 503227"/>
                <a:gd name="connsiteX0" fmla="*/ 8953 w 3726824"/>
                <a:gd name="connsiteY0" fmla="*/ 494846 h 503227"/>
                <a:gd name="connsiteX1" fmla="*/ 221 w 3726824"/>
                <a:gd name="connsiteY1" fmla="*/ 104677 h 503227"/>
                <a:gd name="connsiteX2" fmla="*/ 1646410 w 3726824"/>
                <a:gd name="connsiteY2" fmla="*/ 61370 h 503227"/>
                <a:gd name="connsiteX3" fmla="*/ 3726824 w 3726824"/>
                <a:gd name="connsiteY3" fmla="*/ 0 h 503227"/>
                <a:gd name="connsiteX4" fmla="*/ 3714550 w 3726824"/>
                <a:gd name="connsiteY4" fmla="*/ 503227 h 503227"/>
                <a:gd name="connsiteX0" fmla="*/ 8953 w 3726824"/>
                <a:gd name="connsiteY0" fmla="*/ 494846 h 495793"/>
                <a:gd name="connsiteX1" fmla="*/ 221 w 3726824"/>
                <a:gd name="connsiteY1" fmla="*/ 104677 h 495793"/>
                <a:gd name="connsiteX2" fmla="*/ 1646410 w 3726824"/>
                <a:gd name="connsiteY2" fmla="*/ 61370 h 495793"/>
                <a:gd name="connsiteX3" fmla="*/ 3726824 w 3726824"/>
                <a:gd name="connsiteY3" fmla="*/ 0 h 495793"/>
                <a:gd name="connsiteX4" fmla="*/ 3275936 w 3726824"/>
                <a:gd name="connsiteY4" fmla="*/ 495793 h 495793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3273341 w 3275936"/>
                <a:gd name="connsiteY3" fmla="*/ 0 h 480925"/>
                <a:gd name="connsiteX4" fmla="*/ 3275936 w 3275936"/>
                <a:gd name="connsiteY4" fmla="*/ 480925 h 480925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3273341 w 3275936"/>
                <a:gd name="connsiteY3" fmla="*/ 0 h 480925"/>
                <a:gd name="connsiteX4" fmla="*/ 3275936 w 3275936"/>
                <a:gd name="connsiteY4" fmla="*/ 480925 h 480925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3273341 w 3275936"/>
                <a:gd name="connsiteY3" fmla="*/ 0 h 480925"/>
                <a:gd name="connsiteX4" fmla="*/ 3275936 w 3275936"/>
                <a:gd name="connsiteY4" fmla="*/ 480925 h 480925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3273341 w 3275936"/>
                <a:gd name="connsiteY3" fmla="*/ 0 h 480925"/>
                <a:gd name="connsiteX4" fmla="*/ 3275936 w 3275936"/>
                <a:gd name="connsiteY4" fmla="*/ 480925 h 480925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3273341 w 3275936"/>
                <a:gd name="connsiteY3" fmla="*/ 0 h 480925"/>
                <a:gd name="connsiteX4" fmla="*/ 3275936 w 3275936"/>
                <a:gd name="connsiteY4" fmla="*/ 480925 h 480925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3273341 w 3275936"/>
                <a:gd name="connsiteY3" fmla="*/ 0 h 480925"/>
                <a:gd name="connsiteX4" fmla="*/ 3275936 w 3275936"/>
                <a:gd name="connsiteY4" fmla="*/ 480925 h 480925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3273341 w 3275936"/>
                <a:gd name="connsiteY3" fmla="*/ 0 h 480925"/>
                <a:gd name="connsiteX4" fmla="*/ 3275936 w 3275936"/>
                <a:gd name="connsiteY4" fmla="*/ 480925 h 480925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3273341 w 3275936"/>
                <a:gd name="connsiteY3" fmla="*/ 0 h 480925"/>
                <a:gd name="connsiteX4" fmla="*/ 3275936 w 3275936"/>
                <a:gd name="connsiteY4" fmla="*/ 480925 h 480925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2479585 w 3275936"/>
                <a:gd name="connsiteY3" fmla="*/ 425294 h 480925"/>
                <a:gd name="connsiteX4" fmla="*/ 3273341 w 3275936"/>
                <a:gd name="connsiteY4" fmla="*/ 0 h 480925"/>
                <a:gd name="connsiteX5" fmla="*/ 3275936 w 3275936"/>
                <a:gd name="connsiteY5" fmla="*/ 480925 h 480925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2479585 w 3275936"/>
                <a:gd name="connsiteY3" fmla="*/ 425294 h 480925"/>
                <a:gd name="connsiteX4" fmla="*/ 3273341 w 3275936"/>
                <a:gd name="connsiteY4" fmla="*/ 0 h 480925"/>
                <a:gd name="connsiteX5" fmla="*/ 3275936 w 3275936"/>
                <a:gd name="connsiteY5" fmla="*/ 480925 h 480925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2420112 w 3275936"/>
                <a:gd name="connsiteY3" fmla="*/ 469899 h 480925"/>
                <a:gd name="connsiteX4" fmla="*/ 3273341 w 3275936"/>
                <a:gd name="connsiteY4" fmla="*/ 0 h 480925"/>
                <a:gd name="connsiteX5" fmla="*/ 3275936 w 3275936"/>
                <a:gd name="connsiteY5" fmla="*/ 480925 h 480925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2174786 w 3275936"/>
                <a:gd name="connsiteY3" fmla="*/ 447597 h 480925"/>
                <a:gd name="connsiteX4" fmla="*/ 3273341 w 3275936"/>
                <a:gd name="connsiteY4" fmla="*/ 0 h 480925"/>
                <a:gd name="connsiteX5" fmla="*/ 3275936 w 3275936"/>
                <a:gd name="connsiteY5" fmla="*/ 480925 h 480925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2182220 w 3275936"/>
                <a:gd name="connsiteY3" fmla="*/ 425294 h 480925"/>
                <a:gd name="connsiteX4" fmla="*/ 3273341 w 3275936"/>
                <a:gd name="connsiteY4" fmla="*/ 0 h 480925"/>
                <a:gd name="connsiteX5" fmla="*/ 3275936 w 3275936"/>
                <a:gd name="connsiteY5" fmla="*/ 480925 h 480925"/>
                <a:gd name="connsiteX0" fmla="*/ 8953 w 3275936"/>
                <a:gd name="connsiteY0" fmla="*/ 740173 h 741120"/>
                <a:gd name="connsiteX1" fmla="*/ 221 w 3275936"/>
                <a:gd name="connsiteY1" fmla="*/ 350004 h 741120"/>
                <a:gd name="connsiteX2" fmla="*/ 1646410 w 3275936"/>
                <a:gd name="connsiteY2" fmla="*/ 306697 h 741120"/>
                <a:gd name="connsiteX3" fmla="*/ 2182220 w 3275936"/>
                <a:gd name="connsiteY3" fmla="*/ 685489 h 741120"/>
                <a:gd name="connsiteX4" fmla="*/ 3236170 w 3275936"/>
                <a:gd name="connsiteY4" fmla="*/ 0 h 741120"/>
                <a:gd name="connsiteX5" fmla="*/ 3275936 w 3275936"/>
                <a:gd name="connsiteY5" fmla="*/ 741120 h 741120"/>
                <a:gd name="connsiteX0" fmla="*/ 8953 w 3275936"/>
                <a:gd name="connsiteY0" fmla="*/ 836817 h 837764"/>
                <a:gd name="connsiteX1" fmla="*/ 221 w 3275936"/>
                <a:gd name="connsiteY1" fmla="*/ 446648 h 837764"/>
                <a:gd name="connsiteX2" fmla="*/ 1646410 w 3275936"/>
                <a:gd name="connsiteY2" fmla="*/ 403341 h 837764"/>
                <a:gd name="connsiteX3" fmla="*/ 2182220 w 3275936"/>
                <a:gd name="connsiteY3" fmla="*/ 782133 h 837764"/>
                <a:gd name="connsiteX4" fmla="*/ 3251039 w 3275936"/>
                <a:gd name="connsiteY4" fmla="*/ 0 h 837764"/>
                <a:gd name="connsiteX5" fmla="*/ 3275936 w 3275936"/>
                <a:gd name="connsiteY5" fmla="*/ 837764 h 837764"/>
                <a:gd name="connsiteX0" fmla="*/ 8953 w 3251039"/>
                <a:gd name="connsiteY0" fmla="*/ 836817 h 845198"/>
                <a:gd name="connsiteX1" fmla="*/ 221 w 3251039"/>
                <a:gd name="connsiteY1" fmla="*/ 446648 h 845198"/>
                <a:gd name="connsiteX2" fmla="*/ 1646410 w 3251039"/>
                <a:gd name="connsiteY2" fmla="*/ 403341 h 845198"/>
                <a:gd name="connsiteX3" fmla="*/ 2182220 w 3251039"/>
                <a:gd name="connsiteY3" fmla="*/ 782133 h 845198"/>
                <a:gd name="connsiteX4" fmla="*/ 3251039 w 3251039"/>
                <a:gd name="connsiteY4" fmla="*/ 0 h 845198"/>
                <a:gd name="connsiteX5" fmla="*/ 3238765 w 3251039"/>
                <a:gd name="connsiteY5" fmla="*/ 845198 h 845198"/>
                <a:gd name="connsiteX0" fmla="*/ 8953 w 3251039"/>
                <a:gd name="connsiteY0" fmla="*/ 836817 h 845198"/>
                <a:gd name="connsiteX1" fmla="*/ 221 w 3251039"/>
                <a:gd name="connsiteY1" fmla="*/ 446648 h 845198"/>
                <a:gd name="connsiteX2" fmla="*/ 1653003 w 3251039"/>
                <a:gd name="connsiteY2" fmla="*/ 403341 h 845198"/>
                <a:gd name="connsiteX3" fmla="*/ 2182220 w 3251039"/>
                <a:gd name="connsiteY3" fmla="*/ 782133 h 845198"/>
                <a:gd name="connsiteX4" fmla="*/ 3251039 w 3251039"/>
                <a:gd name="connsiteY4" fmla="*/ 0 h 845198"/>
                <a:gd name="connsiteX5" fmla="*/ 3238765 w 3251039"/>
                <a:gd name="connsiteY5" fmla="*/ 845198 h 845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51039" h="845198">
                  <a:moveTo>
                    <a:pt x="8953" y="836817"/>
                  </a:moveTo>
                  <a:cubicBezTo>
                    <a:pt x="10999" y="701805"/>
                    <a:pt x="-1825" y="581660"/>
                    <a:pt x="221" y="446648"/>
                  </a:cubicBezTo>
                  <a:lnTo>
                    <a:pt x="1653003" y="403341"/>
                  </a:lnTo>
                  <a:lnTo>
                    <a:pt x="2182220" y="782133"/>
                  </a:lnTo>
                  <a:lnTo>
                    <a:pt x="3251039" y="0"/>
                  </a:lnTo>
                  <a:lnTo>
                    <a:pt x="3238765" y="845198"/>
                  </a:lnTo>
                </a:path>
              </a:pathLst>
            </a:custGeom>
            <a:gradFill flip="none" rotWithShape="1">
              <a:gsLst>
                <a:gs pos="43000">
                  <a:srgbClr val="FF9A9A"/>
                </a:gs>
                <a:gs pos="0">
                  <a:schemeClr val="bg1"/>
                </a:gs>
                <a:gs pos="60000">
                  <a:srgbClr val="FF0000">
                    <a:tint val="44500"/>
                    <a:satMod val="160000"/>
                  </a:srgbClr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94635D9-E9FA-684F-85AE-E7E13F6DF8B0}"/>
                </a:ext>
              </a:extLst>
            </p:cNvPr>
            <p:cNvSpPr/>
            <p:nvPr/>
          </p:nvSpPr>
          <p:spPr>
            <a:xfrm flipV="1">
              <a:off x="701493" y="3406039"/>
              <a:ext cx="7331854" cy="845198"/>
            </a:xfrm>
            <a:custGeom>
              <a:avLst/>
              <a:gdLst>
                <a:gd name="connsiteX0" fmla="*/ 0 w 3442808"/>
                <a:gd name="connsiteY0" fmla="*/ 472543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2313616 w 3442808"/>
                <a:gd name="connsiteY3" fmla="*/ 466406 h 503227"/>
                <a:gd name="connsiteX4" fmla="*/ 3442808 w 3442808"/>
                <a:gd name="connsiteY4" fmla="*/ 0 h 503227"/>
                <a:gd name="connsiteX5" fmla="*/ 3430534 w 3442808"/>
                <a:gd name="connsiteY5" fmla="*/ 503227 h 503227"/>
                <a:gd name="connsiteX0" fmla="*/ 0 w 3442808"/>
                <a:gd name="connsiteY0" fmla="*/ 494846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2313616 w 3442808"/>
                <a:gd name="connsiteY3" fmla="*/ 466406 h 503227"/>
                <a:gd name="connsiteX4" fmla="*/ 3442808 w 3442808"/>
                <a:gd name="connsiteY4" fmla="*/ 0 h 503227"/>
                <a:gd name="connsiteX5" fmla="*/ 3430534 w 3442808"/>
                <a:gd name="connsiteY5" fmla="*/ 503227 h 503227"/>
                <a:gd name="connsiteX0" fmla="*/ 0 w 3442808"/>
                <a:gd name="connsiteY0" fmla="*/ 494846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2313616 w 3442808"/>
                <a:gd name="connsiteY3" fmla="*/ 466406 h 503227"/>
                <a:gd name="connsiteX4" fmla="*/ 3442808 w 3442808"/>
                <a:gd name="connsiteY4" fmla="*/ 0 h 503227"/>
                <a:gd name="connsiteX5" fmla="*/ 3430534 w 3442808"/>
                <a:gd name="connsiteY5" fmla="*/ 503227 h 503227"/>
                <a:gd name="connsiteX0" fmla="*/ 0 w 3442808"/>
                <a:gd name="connsiteY0" fmla="*/ 494846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2313616 w 3442808"/>
                <a:gd name="connsiteY3" fmla="*/ 466406 h 503227"/>
                <a:gd name="connsiteX4" fmla="*/ 3442808 w 3442808"/>
                <a:gd name="connsiteY4" fmla="*/ 0 h 503227"/>
                <a:gd name="connsiteX5" fmla="*/ 3430534 w 3442808"/>
                <a:gd name="connsiteY5" fmla="*/ 503227 h 503227"/>
                <a:gd name="connsiteX0" fmla="*/ 0 w 3442808"/>
                <a:gd name="connsiteY0" fmla="*/ 494846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2313616 w 3442808"/>
                <a:gd name="connsiteY3" fmla="*/ 466406 h 503227"/>
                <a:gd name="connsiteX4" fmla="*/ 3442808 w 3442808"/>
                <a:gd name="connsiteY4" fmla="*/ 0 h 503227"/>
                <a:gd name="connsiteX5" fmla="*/ 3430534 w 3442808"/>
                <a:gd name="connsiteY5" fmla="*/ 503227 h 503227"/>
                <a:gd name="connsiteX0" fmla="*/ 0 w 3442808"/>
                <a:gd name="connsiteY0" fmla="*/ 494846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2313616 w 3442808"/>
                <a:gd name="connsiteY3" fmla="*/ 466406 h 503227"/>
                <a:gd name="connsiteX4" fmla="*/ 3442808 w 3442808"/>
                <a:gd name="connsiteY4" fmla="*/ 0 h 503227"/>
                <a:gd name="connsiteX5" fmla="*/ 3430534 w 3442808"/>
                <a:gd name="connsiteY5" fmla="*/ 503227 h 503227"/>
                <a:gd name="connsiteX0" fmla="*/ 0 w 3442808"/>
                <a:gd name="connsiteY0" fmla="*/ 494846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3442808 w 3442808"/>
                <a:gd name="connsiteY3" fmla="*/ 0 h 503227"/>
                <a:gd name="connsiteX4" fmla="*/ 3430534 w 3442808"/>
                <a:gd name="connsiteY4" fmla="*/ 503227 h 503227"/>
                <a:gd name="connsiteX0" fmla="*/ 0 w 3442808"/>
                <a:gd name="connsiteY0" fmla="*/ 494846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3442808 w 3442808"/>
                <a:gd name="connsiteY3" fmla="*/ 0 h 503227"/>
                <a:gd name="connsiteX4" fmla="*/ 3430534 w 3442808"/>
                <a:gd name="connsiteY4" fmla="*/ 503227 h 503227"/>
                <a:gd name="connsiteX0" fmla="*/ 0 w 3442808"/>
                <a:gd name="connsiteY0" fmla="*/ 494846 h 586024"/>
                <a:gd name="connsiteX1" fmla="*/ 6137 w 3442808"/>
                <a:gd name="connsiteY1" fmla="*/ 67506 h 586024"/>
                <a:gd name="connsiteX2" fmla="*/ 1362394 w 3442808"/>
                <a:gd name="connsiteY2" fmla="*/ 61370 h 586024"/>
                <a:gd name="connsiteX3" fmla="*/ 3442808 w 3442808"/>
                <a:gd name="connsiteY3" fmla="*/ 0 h 586024"/>
                <a:gd name="connsiteX4" fmla="*/ 3430534 w 3442808"/>
                <a:gd name="connsiteY4" fmla="*/ 503227 h 586024"/>
                <a:gd name="connsiteX0" fmla="*/ 0 w 3442808"/>
                <a:gd name="connsiteY0" fmla="*/ 494846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3442808 w 3442808"/>
                <a:gd name="connsiteY3" fmla="*/ 0 h 503227"/>
                <a:gd name="connsiteX4" fmla="*/ 3430534 w 3442808"/>
                <a:gd name="connsiteY4" fmla="*/ 503227 h 503227"/>
                <a:gd name="connsiteX0" fmla="*/ 0 w 3442808"/>
                <a:gd name="connsiteY0" fmla="*/ 494846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3442808 w 3442808"/>
                <a:gd name="connsiteY3" fmla="*/ 0 h 503227"/>
                <a:gd name="connsiteX4" fmla="*/ 3430534 w 3442808"/>
                <a:gd name="connsiteY4" fmla="*/ 503227 h 503227"/>
                <a:gd name="connsiteX0" fmla="*/ 0 w 3442808"/>
                <a:gd name="connsiteY0" fmla="*/ 494846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3442808 w 3442808"/>
                <a:gd name="connsiteY3" fmla="*/ 0 h 503227"/>
                <a:gd name="connsiteX4" fmla="*/ 3430534 w 3442808"/>
                <a:gd name="connsiteY4" fmla="*/ 503227 h 503227"/>
                <a:gd name="connsiteX0" fmla="*/ 0 w 3442808"/>
                <a:gd name="connsiteY0" fmla="*/ 494846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3442808 w 3442808"/>
                <a:gd name="connsiteY3" fmla="*/ 0 h 503227"/>
                <a:gd name="connsiteX4" fmla="*/ 3430534 w 3442808"/>
                <a:gd name="connsiteY4" fmla="*/ 503227 h 503227"/>
                <a:gd name="connsiteX0" fmla="*/ 0 w 3442808"/>
                <a:gd name="connsiteY0" fmla="*/ 494846 h 503227"/>
                <a:gd name="connsiteX1" fmla="*/ 6137 w 3442808"/>
                <a:gd name="connsiteY1" fmla="*/ 67506 h 503227"/>
                <a:gd name="connsiteX2" fmla="*/ 1362394 w 3442808"/>
                <a:gd name="connsiteY2" fmla="*/ 61370 h 503227"/>
                <a:gd name="connsiteX3" fmla="*/ 3442808 w 3442808"/>
                <a:gd name="connsiteY3" fmla="*/ 0 h 503227"/>
                <a:gd name="connsiteX4" fmla="*/ 3430534 w 3442808"/>
                <a:gd name="connsiteY4" fmla="*/ 503227 h 503227"/>
                <a:gd name="connsiteX0" fmla="*/ 0 w 3442808"/>
                <a:gd name="connsiteY0" fmla="*/ 494846 h 503227"/>
                <a:gd name="connsiteX1" fmla="*/ 13571 w 3442808"/>
                <a:gd name="connsiteY1" fmla="*/ 67506 h 503227"/>
                <a:gd name="connsiteX2" fmla="*/ 1362394 w 3442808"/>
                <a:gd name="connsiteY2" fmla="*/ 61370 h 503227"/>
                <a:gd name="connsiteX3" fmla="*/ 3442808 w 3442808"/>
                <a:gd name="connsiteY3" fmla="*/ 0 h 503227"/>
                <a:gd name="connsiteX4" fmla="*/ 3430534 w 3442808"/>
                <a:gd name="connsiteY4" fmla="*/ 503227 h 503227"/>
                <a:gd name="connsiteX0" fmla="*/ 1769 w 3444577"/>
                <a:gd name="connsiteY0" fmla="*/ 494846 h 503227"/>
                <a:gd name="connsiteX1" fmla="*/ 472 w 3444577"/>
                <a:gd name="connsiteY1" fmla="*/ 156716 h 503227"/>
                <a:gd name="connsiteX2" fmla="*/ 1364163 w 3444577"/>
                <a:gd name="connsiteY2" fmla="*/ 61370 h 503227"/>
                <a:gd name="connsiteX3" fmla="*/ 3444577 w 3444577"/>
                <a:gd name="connsiteY3" fmla="*/ 0 h 503227"/>
                <a:gd name="connsiteX4" fmla="*/ 3432303 w 3444577"/>
                <a:gd name="connsiteY4" fmla="*/ 503227 h 503227"/>
                <a:gd name="connsiteX0" fmla="*/ 283805 w 3726613"/>
                <a:gd name="connsiteY0" fmla="*/ 494846 h 503227"/>
                <a:gd name="connsiteX1" fmla="*/ 10 w 3726613"/>
                <a:gd name="connsiteY1" fmla="*/ 104677 h 503227"/>
                <a:gd name="connsiteX2" fmla="*/ 1646199 w 3726613"/>
                <a:gd name="connsiteY2" fmla="*/ 61370 h 503227"/>
                <a:gd name="connsiteX3" fmla="*/ 3726613 w 3726613"/>
                <a:gd name="connsiteY3" fmla="*/ 0 h 503227"/>
                <a:gd name="connsiteX4" fmla="*/ 3714339 w 3726613"/>
                <a:gd name="connsiteY4" fmla="*/ 503227 h 503227"/>
                <a:gd name="connsiteX0" fmla="*/ 8953 w 3726824"/>
                <a:gd name="connsiteY0" fmla="*/ 494846 h 503227"/>
                <a:gd name="connsiteX1" fmla="*/ 221 w 3726824"/>
                <a:gd name="connsiteY1" fmla="*/ 104677 h 503227"/>
                <a:gd name="connsiteX2" fmla="*/ 1646410 w 3726824"/>
                <a:gd name="connsiteY2" fmla="*/ 61370 h 503227"/>
                <a:gd name="connsiteX3" fmla="*/ 3726824 w 3726824"/>
                <a:gd name="connsiteY3" fmla="*/ 0 h 503227"/>
                <a:gd name="connsiteX4" fmla="*/ 3714550 w 3726824"/>
                <a:gd name="connsiteY4" fmla="*/ 503227 h 503227"/>
                <a:gd name="connsiteX0" fmla="*/ 8953 w 3726824"/>
                <a:gd name="connsiteY0" fmla="*/ 494846 h 503227"/>
                <a:gd name="connsiteX1" fmla="*/ 221 w 3726824"/>
                <a:gd name="connsiteY1" fmla="*/ 104677 h 503227"/>
                <a:gd name="connsiteX2" fmla="*/ 1646410 w 3726824"/>
                <a:gd name="connsiteY2" fmla="*/ 61370 h 503227"/>
                <a:gd name="connsiteX3" fmla="*/ 3726824 w 3726824"/>
                <a:gd name="connsiteY3" fmla="*/ 0 h 503227"/>
                <a:gd name="connsiteX4" fmla="*/ 3714550 w 3726824"/>
                <a:gd name="connsiteY4" fmla="*/ 503227 h 503227"/>
                <a:gd name="connsiteX0" fmla="*/ 8953 w 3726824"/>
                <a:gd name="connsiteY0" fmla="*/ 494846 h 503227"/>
                <a:gd name="connsiteX1" fmla="*/ 221 w 3726824"/>
                <a:gd name="connsiteY1" fmla="*/ 104677 h 503227"/>
                <a:gd name="connsiteX2" fmla="*/ 1646410 w 3726824"/>
                <a:gd name="connsiteY2" fmla="*/ 61370 h 503227"/>
                <a:gd name="connsiteX3" fmla="*/ 3726824 w 3726824"/>
                <a:gd name="connsiteY3" fmla="*/ 0 h 503227"/>
                <a:gd name="connsiteX4" fmla="*/ 3714550 w 3726824"/>
                <a:gd name="connsiteY4" fmla="*/ 503227 h 503227"/>
                <a:gd name="connsiteX0" fmla="*/ 8953 w 3726824"/>
                <a:gd name="connsiteY0" fmla="*/ 494846 h 495793"/>
                <a:gd name="connsiteX1" fmla="*/ 221 w 3726824"/>
                <a:gd name="connsiteY1" fmla="*/ 104677 h 495793"/>
                <a:gd name="connsiteX2" fmla="*/ 1646410 w 3726824"/>
                <a:gd name="connsiteY2" fmla="*/ 61370 h 495793"/>
                <a:gd name="connsiteX3" fmla="*/ 3726824 w 3726824"/>
                <a:gd name="connsiteY3" fmla="*/ 0 h 495793"/>
                <a:gd name="connsiteX4" fmla="*/ 3275936 w 3726824"/>
                <a:gd name="connsiteY4" fmla="*/ 495793 h 495793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3273341 w 3275936"/>
                <a:gd name="connsiteY3" fmla="*/ 0 h 480925"/>
                <a:gd name="connsiteX4" fmla="*/ 3275936 w 3275936"/>
                <a:gd name="connsiteY4" fmla="*/ 480925 h 480925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3273341 w 3275936"/>
                <a:gd name="connsiteY3" fmla="*/ 0 h 480925"/>
                <a:gd name="connsiteX4" fmla="*/ 3275936 w 3275936"/>
                <a:gd name="connsiteY4" fmla="*/ 480925 h 480925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3273341 w 3275936"/>
                <a:gd name="connsiteY3" fmla="*/ 0 h 480925"/>
                <a:gd name="connsiteX4" fmla="*/ 3275936 w 3275936"/>
                <a:gd name="connsiteY4" fmla="*/ 480925 h 480925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3273341 w 3275936"/>
                <a:gd name="connsiteY3" fmla="*/ 0 h 480925"/>
                <a:gd name="connsiteX4" fmla="*/ 3275936 w 3275936"/>
                <a:gd name="connsiteY4" fmla="*/ 480925 h 480925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3273341 w 3275936"/>
                <a:gd name="connsiteY3" fmla="*/ 0 h 480925"/>
                <a:gd name="connsiteX4" fmla="*/ 3275936 w 3275936"/>
                <a:gd name="connsiteY4" fmla="*/ 480925 h 480925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3273341 w 3275936"/>
                <a:gd name="connsiteY3" fmla="*/ 0 h 480925"/>
                <a:gd name="connsiteX4" fmla="*/ 3275936 w 3275936"/>
                <a:gd name="connsiteY4" fmla="*/ 480925 h 480925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3273341 w 3275936"/>
                <a:gd name="connsiteY3" fmla="*/ 0 h 480925"/>
                <a:gd name="connsiteX4" fmla="*/ 3275936 w 3275936"/>
                <a:gd name="connsiteY4" fmla="*/ 480925 h 480925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3273341 w 3275936"/>
                <a:gd name="connsiteY3" fmla="*/ 0 h 480925"/>
                <a:gd name="connsiteX4" fmla="*/ 3275936 w 3275936"/>
                <a:gd name="connsiteY4" fmla="*/ 480925 h 480925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2479585 w 3275936"/>
                <a:gd name="connsiteY3" fmla="*/ 425294 h 480925"/>
                <a:gd name="connsiteX4" fmla="*/ 3273341 w 3275936"/>
                <a:gd name="connsiteY4" fmla="*/ 0 h 480925"/>
                <a:gd name="connsiteX5" fmla="*/ 3275936 w 3275936"/>
                <a:gd name="connsiteY5" fmla="*/ 480925 h 480925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2479585 w 3275936"/>
                <a:gd name="connsiteY3" fmla="*/ 425294 h 480925"/>
                <a:gd name="connsiteX4" fmla="*/ 3273341 w 3275936"/>
                <a:gd name="connsiteY4" fmla="*/ 0 h 480925"/>
                <a:gd name="connsiteX5" fmla="*/ 3275936 w 3275936"/>
                <a:gd name="connsiteY5" fmla="*/ 480925 h 480925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2420112 w 3275936"/>
                <a:gd name="connsiteY3" fmla="*/ 469899 h 480925"/>
                <a:gd name="connsiteX4" fmla="*/ 3273341 w 3275936"/>
                <a:gd name="connsiteY4" fmla="*/ 0 h 480925"/>
                <a:gd name="connsiteX5" fmla="*/ 3275936 w 3275936"/>
                <a:gd name="connsiteY5" fmla="*/ 480925 h 480925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2174786 w 3275936"/>
                <a:gd name="connsiteY3" fmla="*/ 447597 h 480925"/>
                <a:gd name="connsiteX4" fmla="*/ 3273341 w 3275936"/>
                <a:gd name="connsiteY4" fmla="*/ 0 h 480925"/>
                <a:gd name="connsiteX5" fmla="*/ 3275936 w 3275936"/>
                <a:gd name="connsiteY5" fmla="*/ 480925 h 480925"/>
                <a:gd name="connsiteX0" fmla="*/ 8953 w 3275936"/>
                <a:gd name="connsiteY0" fmla="*/ 479978 h 480925"/>
                <a:gd name="connsiteX1" fmla="*/ 221 w 3275936"/>
                <a:gd name="connsiteY1" fmla="*/ 89809 h 480925"/>
                <a:gd name="connsiteX2" fmla="*/ 1646410 w 3275936"/>
                <a:gd name="connsiteY2" fmla="*/ 46502 h 480925"/>
                <a:gd name="connsiteX3" fmla="*/ 2182220 w 3275936"/>
                <a:gd name="connsiteY3" fmla="*/ 425294 h 480925"/>
                <a:gd name="connsiteX4" fmla="*/ 3273341 w 3275936"/>
                <a:gd name="connsiteY4" fmla="*/ 0 h 480925"/>
                <a:gd name="connsiteX5" fmla="*/ 3275936 w 3275936"/>
                <a:gd name="connsiteY5" fmla="*/ 480925 h 480925"/>
                <a:gd name="connsiteX0" fmla="*/ 8953 w 3275936"/>
                <a:gd name="connsiteY0" fmla="*/ 740173 h 741120"/>
                <a:gd name="connsiteX1" fmla="*/ 221 w 3275936"/>
                <a:gd name="connsiteY1" fmla="*/ 350004 h 741120"/>
                <a:gd name="connsiteX2" fmla="*/ 1646410 w 3275936"/>
                <a:gd name="connsiteY2" fmla="*/ 306697 h 741120"/>
                <a:gd name="connsiteX3" fmla="*/ 2182220 w 3275936"/>
                <a:gd name="connsiteY3" fmla="*/ 685489 h 741120"/>
                <a:gd name="connsiteX4" fmla="*/ 3236170 w 3275936"/>
                <a:gd name="connsiteY4" fmla="*/ 0 h 741120"/>
                <a:gd name="connsiteX5" fmla="*/ 3275936 w 3275936"/>
                <a:gd name="connsiteY5" fmla="*/ 741120 h 741120"/>
                <a:gd name="connsiteX0" fmla="*/ 8953 w 3275936"/>
                <a:gd name="connsiteY0" fmla="*/ 836817 h 837764"/>
                <a:gd name="connsiteX1" fmla="*/ 221 w 3275936"/>
                <a:gd name="connsiteY1" fmla="*/ 446648 h 837764"/>
                <a:gd name="connsiteX2" fmla="*/ 1646410 w 3275936"/>
                <a:gd name="connsiteY2" fmla="*/ 403341 h 837764"/>
                <a:gd name="connsiteX3" fmla="*/ 2182220 w 3275936"/>
                <a:gd name="connsiteY3" fmla="*/ 782133 h 837764"/>
                <a:gd name="connsiteX4" fmla="*/ 3251039 w 3275936"/>
                <a:gd name="connsiteY4" fmla="*/ 0 h 837764"/>
                <a:gd name="connsiteX5" fmla="*/ 3275936 w 3275936"/>
                <a:gd name="connsiteY5" fmla="*/ 837764 h 837764"/>
                <a:gd name="connsiteX0" fmla="*/ 8953 w 3251039"/>
                <a:gd name="connsiteY0" fmla="*/ 836817 h 845198"/>
                <a:gd name="connsiteX1" fmla="*/ 221 w 3251039"/>
                <a:gd name="connsiteY1" fmla="*/ 446648 h 845198"/>
                <a:gd name="connsiteX2" fmla="*/ 1646410 w 3251039"/>
                <a:gd name="connsiteY2" fmla="*/ 403341 h 845198"/>
                <a:gd name="connsiteX3" fmla="*/ 2182220 w 3251039"/>
                <a:gd name="connsiteY3" fmla="*/ 782133 h 845198"/>
                <a:gd name="connsiteX4" fmla="*/ 3251039 w 3251039"/>
                <a:gd name="connsiteY4" fmla="*/ 0 h 845198"/>
                <a:gd name="connsiteX5" fmla="*/ 3238765 w 3251039"/>
                <a:gd name="connsiteY5" fmla="*/ 845198 h 845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51039" h="845198">
                  <a:moveTo>
                    <a:pt x="8953" y="836817"/>
                  </a:moveTo>
                  <a:cubicBezTo>
                    <a:pt x="10999" y="701805"/>
                    <a:pt x="-1825" y="581660"/>
                    <a:pt x="221" y="446648"/>
                  </a:cubicBezTo>
                  <a:lnTo>
                    <a:pt x="1646410" y="403341"/>
                  </a:lnTo>
                  <a:lnTo>
                    <a:pt x="2182220" y="782133"/>
                  </a:lnTo>
                  <a:lnTo>
                    <a:pt x="3251039" y="0"/>
                  </a:lnTo>
                  <a:lnTo>
                    <a:pt x="3238765" y="845198"/>
                  </a:lnTo>
                </a:path>
              </a:pathLst>
            </a:custGeom>
            <a:gradFill flip="none" rotWithShape="1">
              <a:gsLst>
                <a:gs pos="43000">
                  <a:srgbClr val="FF9A9A"/>
                </a:gs>
                <a:gs pos="0">
                  <a:schemeClr val="bg1"/>
                </a:gs>
                <a:gs pos="60000">
                  <a:srgbClr val="FF0000">
                    <a:tint val="44500"/>
                    <a:satMod val="160000"/>
                  </a:srgbClr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4F45B01C-69B5-6E4A-9FBF-330CF1A81697}"/>
              </a:ext>
            </a:extLst>
          </p:cNvPr>
          <p:cNvSpPr/>
          <p:nvPr/>
        </p:nvSpPr>
        <p:spPr>
          <a:xfrm>
            <a:off x="4077927" y="3244738"/>
            <a:ext cx="343590" cy="10407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0F49EF7-AAA7-AB43-B5F2-E734D87D4B06}"/>
              </a:ext>
            </a:extLst>
          </p:cNvPr>
          <p:cNvCxnSpPr/>
          <p:nvPr/>
        </p:nvCxnSpPr>
        <p:spPr>
          <a:xfrm>
            <a:off x="4080439" y="3130708"/>
            <a:ext cx="0" cy="125193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9CFF25D-4BA7-2D41-BBDE-BA581CF5E21F}"/>
              </a:ext>
            </a:extLst>
          </p:cNvPr>
          <p:cNvCxnSpPr/>
          <p:nvPr/>
        </p:nvCxnSpPr>
        <p:spPr>
          <a:xfrm>
            <a:off x="4440995" y="3132404"/>
            <a:ext cx="0" cy="125193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B056FBD-178C-C54F-AA85-B5220196BB1C}"/>
              </a:ext>
            </a:extLst>
          </p:cNvPr>
          <p:cNvCxnSpPr>
            <a:cxnSpLocks/>
          </p:cNvCxnSpPr>
          <p:nvPr/>
        </p:nvCxnSpPr>
        <p:spPr>
          <a:xfrm>
            <a:off x="5682811" y="3419141"/>
            <a:ext cx="0" cy="506719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73C8CE1-D150-7B4E-AD2F-46F993954EB1}"/>
              </a:ext>
            </a:extLst>
          </p:cNvPr>
          <p:cNvCxnSpPr>
            <a:cxnSpLocks/>
          </p:cNvCxnSpPr>
          <p:nvPr/>
        </p:nvCxnSpPr>
        <p:spPr>
          <a:xfrm>
            <a:off x="7897877" y="3447408"/>
            <a:ext cx="0" cy="506719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4114E486-795D-A94F-8BCB-B65B5861069A}"/>
              </a:ext>
            </a:extLst>
          </p:cNvPr>
          <p:cNvSpPr/>
          <p:nvPr/>
        </p:nvSpPr>
        <p:spPr>
          <a:xfrm>
            <a:off x="5316716" y="3933086"/>
            <a:ext cx="9044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371059EE-E4DF-9649-A96B-FEDF9F2BD3C1}"/>
              </a:ext>
            </a:extLst>
          </p:cNvPr>
          <p:cNvSpPr/>
          <p:nvPr/>
        </p:nvSpPr>
        <p:spPr>
          <a:xfrm flipV="1">
            <a:off x="775068" y="1677445"/>
            <a:ext cx="7331854" cy="845198"/>
          </a:xfrm>
          <a:custGeom>
            <a:avLst/>
            <a:gdLst>
              <a:gd name="connsiteX0" fmla="*/ 0 w 3442808"/>
              <a:gd name="connsiteY0" fmla="*/ 472543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2313616 w 3442808"/>
              <a:gd name="connsiteY3" fmla="*/ 466406 h 503227"/>
              <a:gd name="connsiteX4" fmla="*/ 3442808 w 3442808"/>
              <a:gd name="connsiteY4" fmla="*/ 0 h 503227"/>
              <a:gd name="connsiteX5" fmla="*/ 3430534 w 3442808"/>
              <a:gd name="connsiteY5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2313616 w 3442808"/>
              <a:gd name="connsiteY3" fmla="*/ 466406 h 503227"/>
              <a:gd name="connsiteX4" fmla="*/ 3442808 w 3442808"/>
              <a:gd name="connsiteY4" fmla="*/ 0 h 503227"/>
              <a:gd name="connsiteX5" fmla="*/ 3430534 w 3442808"/>
              <a:gd name="connsiteY5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2313616 w 3442808"/>
              <a:gd name="connsiteY3" fmla="*/ 466406 h 503227"/>
              <a:gd name="connsiteX4" fmla="*/ 3442808 w 3442808"/>
              <a:gd name="connsiteY4" fmla="*/ 0 h 503227"/>
              <a:gd name="connsiteX5" fmla="*/ 3430534 w 3442808"/>
              <a:gd name="connsiteY5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2313616 w 3442808"/>
              <a:gd name="connsiteY3" fmla="*/ 466406 h 503227"/>
              <a:gd name="connsiteX4" fmla="*/ 3442808 w 3442808"/>
              <a:gd name="connsiteY4" fmla="*/ 0 h 503227"/>
              <a:gd name="connsiteX5" fmla="*/ 3430534 w 3442808"/>
              <a:gd name="connsiteY5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2313616 w 3442808"/>
              <a:gd name="connsiteY3" fmla="*/ 466406 h 503227"/>
              <a:gd name="connsiteX4" fmla="*/ 3442808 w 3442808"/>
              <a:gd name="connsiteY4" fmla="*/ 0 h 503227"/>
              <a:gd name="connsiteX5" fmla="*/ 3430534 w 3442808"/>
              <a:gd name="connsiteY5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2313616 w 3442808"/>
              <a:gd name="connsiteY3" fmla="*/ 466406 h 503227"/>
              <a:gd name="connsiteX4" fmla="*/ 3442808 w 3442808"/>
              <a:gd name="connsiteY4" fmla="*/ 0 h 503227"/>
              <a:gd name="connsiteX5" fmla="*/ 3430534 w 3442808"/>
              <a:gd name="connsiteY5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0 w 3442808"/>
              <a:gd name="connsiteY0" fmla="*/ 494846 h 586024"/>
              <a:gd name="connsiteX1" fmla="*/ 6137 w 3442808"/>
              <a:gd name="connsiteY1" fmla="*/ 67506 h 586024"/>
              <a:gd name="connsiteX2" fmla="*/ 1362394 w 3442808"/>
              <a:gd name="connsiteY2" fmla="*/ 61370 h 586024"/>
              <a:gd name="connsiteX3" fmla="*/ 3442808 w 3442808"/>
              <a:gd name="connsiteY3" fmla="*/ 0 h 586024"/>
              <a:gd name="connsiteX4" fmla="*/ 3430534 w 3442808"/>
              <a:gd name="connsiteY4" fmla="*/ 503227 h 586024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0 w 3442808"/>
              <a:gd name="connsiteY0" fmla="*/ 494846 h 503227"/>
              <a:gd name="connsiteX1" fmla="*/ 6137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0 w 3442808"/>
              <a:gd name="connsiteY0" fmla="*/ 494846 h 503227"/>
              <a:gd name="connsiteX1" fmla="*/ 13571 w 3442808"/>
              <a:gd name="connsiteY1" fmla="*/ 67506 h 503227"/>
              <a:gd name="connsiteX2" fmla="*/ 1362394 w 3442808"/>
              <a:gd name="connsiteY2" fmla="*/ 61370 h 503227"/>
              <a:gd name="connsiteX3" fmla="*/ 3442808 w 3442808"/>
              <a:gd name="connsiteY3" fmla="*/ 0 h 503227"/>
              <a:gd name="connsiteX4" fmla="*/ 3430534 w 3442808"/>
              <a:gd name="connsiteY4" fmla="*/ 503227 h 503227"/>
              <a:gd name="connsiteX0" fmla="*/ 1769 w 3444577"/>
              <a:gd name="connsiteY0" fmla="*/ 494846 h 503227"/>
              <a:gd name="connsiteX1" fmla="*/ 472 w 3444577"/>
              <a:gd name="connsiteY1" fmla="*/ 156716 h 503227"/>
              <a:gd name="connsiteX2" fmla="*/ 1364163 w 3444577"/>
              <a:gd name="connsiteY2" fmla="*/ 61370 h 503227"/>
              <a:gd name="connsiteX3" fmla="*/ 3444577 w 3444577"/>
              <a:gd name="connsiteY3" fmla="*/ 0 h 503227"/>
              <a:gd name="connsiteX4" fmla="*/ 3432303 w 3444577"/>
              <a:gd name="connsiteY4" fmla="*/ 503227 h 503227"/>
              <a:gd name="connsiteX0" fmla="*/ 283805 w 3726613"/>
              <a:gd name="connsiteY0" fmla="*/ 494846 h 503227"/>
              <a:gd name="connsiteX1" fmla="*/ 10 w 3726613"/>
              <a:gd name="connsiteY1" fmla="*/ 104677 h 503227"/>
              <a:gd name="connsiteX2" fmla="*/ 1646199 w 3726613"/>
              <a:gd name="connsiteY2" fmla="*/ 61370 h 503227"/>
              <a:gd name="connsiteX3" fmla="*/ 3726613 w 3726613"/>
              <a:gd name="connsiteY3" fmla="*/ 0 h 503227"/>
              <a:gd name="connsiteX4" fmla="*/ 3714339 w 3726613"/>
              <a:gd name="connsiteY4" fmla="*/ 503227 h 503227"/>
              <a:gd name="connsiteX0" fmla="*/ 8953 w 3726824"/>
              <a:gd name="connsiteY0" fmla="*/ 494846 h 503227"/>
              <a:gd name="connsiteX1" fmla="*/ 221 w 3726824"/>
              <a:gd name="connsiteY1" fmla="*/ 104677 h 503227"/>
              <a:gd name="connsiteX2" fmla="*/ 1646410 w 3726824"/>
              <a:gd name="connsiteY2" fmla="*/ 61370 h 503227"/>
              <a:gd name="connsiteX3" fmla="*/ 3726824 w 3726824"/>
              <a:gd name="connsiteY3" fmla="*/ 0 h 503227"/>
              <a:gd name="connsiteX4" fmla="*/ 3714550 w 3726824"/>
              <a:gd name="connsiteY4" fmla="*/ 503227 h 503227"/>
              <a:gd name="connsiteX0" fmla="*/ 8953 w 3726824"/>
              <a:gd name="connsiteY0" fmla="*/ 494846 h 503227"/>
              <a:gd name="connsiteX1" fmla="*/ 221 w 3726824"/>
              <a:gd name="connsiteY1" fmla="*/ 104677 h 503227"/>
              <a:gd name="connsiteX2" fmla="*/ 1646410 w 3726824"/>
              <a:gd name="connsiteY2" fmla="*/ 61370 h 503227"/>
              <a:gd name="connsiteX3" fmla="*/ 3726824 w 3726824"/>
              <a:gd name="connsiteY3" fmla="*/ 0 h 503227"/>
              <a:gd name="connsiteX4" fmla="*/ 3714550 w 3726824"/>
              <a:gd name="connsiteY4" fmla="*/ 503227 h 503227"/>
              <a:gd name="connsiteX0" fmla="*/ 8953 w 3726824"/>
              <a:gd name="connsiteY0" fmla="*/ 494846 h 503227"/>
              <a:gd name="connsiteX1" fmla="*/ 221 w 3726824"/>
              <a:gd name="connsiteY1" fmla="*/ 104677 h 503227"/>
              <a:gd name="connsiteX2" fmla="*/ 1646410 w 3726824"/>
              <a:gd name="connsiteY2" fmla="*/ 61370 h 503227"/>
              <a:gd name="connsiteX3" fmla="*/ 3726824 w 3726824"/>
              <a:gd name="connsiteY3" fmla="*/ 0 h 503227"/>
              <a:gd name="connsiteX4" fmla="*/ 3714550 w 3726824"/>
              <a:gd name="connsiteY4" fmla="*/ 503227 h 503227"/>
              <a:gd name="connsiteX0" fmla="*/ 8953 w 3726824"/>
              <a:gd name="connsiteY0" fmla="*/ 494846 h 495793"/>
              <a:gd name="connsiteX1" fmla="*/ 221 w 3726824"/>
              <a:gd name="connsiteY1" fmla="*/ 104677 h 495793"/>
              <a:gd name="connsiteX2" fmla="*/ 1646410 w 3726824"/>
              <a:gd name="connsiteY2" fmla="*/ 61370 h 495793"/>
              <a:gd name="connsiteX3" fmla="*/ 3726824 w 3726824"/>
              <a:gd name="connsiteY3" fmla="*/ 0 h 495793"/>
              <a:gd name="connsiteX4" fmla="*/ 3275936 w 3726824"/>
              <a:gd name="connsiteY4" fmla="*/ 495793 h 495793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3273341 w 3275936"/>
              <a:gd name="connsiteY3" fmla="*/ 0 h 480925"/>
              <a:gd name="connsiteX4" fmla="*/ 3275936 w 3275936"/>
              <a:gd name="connsiteY4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2479585 w 3275936"/>
              <a:gd name="connsiteY3" fmla="*/ 425294 h 480925"/>
              <a:gd name="connsiteX4" fmla="*/ 3273341 w 3275936"/>
              <a:gd name="connsiteY4" fmla="*/ 0 h 480925"/>
              <a:gd name="connsiteX5" fmla="*/ 3275936 w 3275936"/>
              <a:gd name="connsiteY5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2479585 w 3275936"/>
              <a:gd name="connsiteY3" fmla="*/ 425294 h 480925"/>
              <a:gd name="connsiteX4" fmla="*/ 3273341 w 3275936"/>
              <a:gd name="connsiteY4" fmla="*/ 0 h 480925"/>
              <a:gd name="connsiteX5" fmla="*/ 3275936 w 3275936"/>
              <a:gd name="connsiteY5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2420112 w 3275936"/>
              <a:gd name="connsiteY3" fmla="*/ 469899 h 480925"/>
              <a:gd name="connsiteX4" fmla="*/ 3273341 w 3275936"/>
              <a:gd name="connsiteY4" fmla="*/ 0 h 480925"/>
              <a:gd name="connsiteX5" fmla="*/ 3275936 w 3275936"/>
              <a:gd name="connsiteY5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2174786 w 3275936"/>
              <a:gd name="connsiteY3" fmla="*/ 447597 h 480925"/>
              <a:gd name="connsiteX4" fmla="*/ 3273341 w 3275936"/>
              <a:gd name="connsiteY4" fmla="*/ 0 h 480925"/>
              <a:gd name="connsiteX5" fmla="*/ 3275936 w 3275936"/>
              <a:gd name="connsiteY5" fmla="*/ 480925 h 480925"/>
              <a:gd name="connsiteX0" fmla="*/ 8953 w 3275936"/>
              <a:gd name="connsiteY0" fmla="*/ 479978 h 480925"/>
              <a:gd name="connsiteX1" fmla="*/ 221 w 3275936"/>
              <a:gd name="connsiteY1" fmla="*/ 89809 h 480925"/>
              <a:gd name="connsiteX2" fmla="*/ 1646410 w 3275936"/>
              <a:gd name="connsiteY2" fmla="*/ 46502 h 480925"/>
              <a:gd name="connsiteX3" fmla="*/ 2182220 w 3275936"/>
              <a:gd name="connsiteY3" fmla="*/ 425294 h 480925"/>
              <a:gd name="connsiteX4" fmla="*/ 3273341 w 3275936"/>
              <a:gd name="connsiteY4" fmla="*/ 0 h 480925"/>
              <a:gd name="connsiteX5" fmla="*/ 3275936 w 3275936"/>
              <a:gd name="connsiteY5" fmla="*/ 480925 h 480925"/>
              <a:gd name="connsiteX0" fmla="*/ 8953 w 3275936"/>
              <a:gd name="connsiteY0" fmla="*/ 740173 h 741120"/>
              <a:gd name="connsiteX1" fmla="*/ 221 w 3275936"/>
              <a:gd name="connsiteY1" fmla="*/ 350004 h 741120"/>
              <a:gd name="connsiteX2" fmla="*/ 1646410 w 3275936"/>
              <a:gd name="connsiteY2" fmla="*/ 306697 h 741120"/>
              <a:gd name="connsiteX3" fmla="*/ 2182220 w 3275936"/>
              <a:gd name="connsiteY3" fmla="*/ 685489 h 741120"/>
              <a:gd name="connsiteX4" fmla="*/ 3236170 w 3275936"/>
              <a:gd name="connsiteY4" fmla="*/ 0 h 741120"/>
              <a:gd name="connsiteX5" fmla="*/ 3275936 w 3275936"/>
              <a:gd name="connsiteY5" fmla="*/ 741120 h 741120"/>
              <a:gd name="connsiteX0" fmla="*/ 8953 w 3275936"/>
              <a:gd name="connsiteY0" fmla="*/ 836817 h 837764"/>
              <a:gd name="connsiteX1" fmla="*/ 221 w 3275936"/>
              <a:gd name="connsiteY1" fmla="*/ 446648 h 837764"/>
              <a:gd name="connsiteX2" fmla="*/ 1646410 w 3275936"/>
              <a:gd name="connsiteY2" fmla="*/ 403341 h 837764"/>
              <a:gd name="connsiteX3" fmla="*/ 2182220 w 3275936"/>
              <a:gd name="connsiteY3" fmla="*/ 782133 h 837764"/>
              <a:gd name="connsiteX4" fmla="*/ 3251039 w 3275936"/>
              <a:gd name="connsiteY4" fmla="*/ 0 h 837764"/>
              <a:gd name="connsiteX5" fmla="*/ 3275936 w 3275936"/>
              <a:gd name="connsiteY5" fmla="*/ 837764 h 837764"/>
              <a:gd name="connsiteX0" fmla="*/ 8953 w 3251039"/>
              <a:gd name="connsiteY0" fmla="*/ 836817 h 845198"/>
              <a:gd name="connsiteX1" fmla="*/ 221 w 3251039"/>
              <a:gd name="connsiteY1" fmla="*/ 446648 h 845198"/>
              <a:gd name="connsiteX2" fmla="*/ 1646410 w 3251039"/>
              <a:gd name="connsiteY2" fmla="*/ 403341 h 845198"/>
              <a:gd name="connsiteX3" fmla="*/ 2182220 w 3251039"/>
              <a:gd name="connsiteY3" fmla="*/ 782133 h 845198"/>
              <a:gd name="connsiteX4" fmla="*/ 3251039 w 3251039"/>
              <a:gd name="connsiteY4" fmla="*/ 0 h 845198"/>
              <a:gd name="connsiteX5" fmla="*/ 3238765 w 3251039"/>
              <a:gd name="connsiteY5" fmla="*/ 845198 h 845198"/>
              <a:gd name="connsiteX0" fmla="*/ 8953 w 3251039"/>
              <a:gd name="connsiteY0" fmla="*/ 836817 h 845198"/>
              <a:gd name="connsiteX1" fmla="*/ 221 w 3251039"/>
              <a:gd name="connsiteY1" fmla="*/ 446648 h 845198"/>
              <a:gd name="connsiteX2" fmla="*/ 1653003 w 3251039"/>
              <a:gd name="connsiteY2" fmla="*/ 403341 h 845198"/>
              <a:gd name="connsiteX3" fmla="*/ 2182220 w 3251039"/>
              <a:gd name="connsiteY3" fmla="*/ 782133 h 845198"/>
              <a:gd name="connsiteX4" fmla="*/ 3251039 w 3251039"/>
              <a:gd name="connsiteY4" fmla="*/ 0 h 845198"/>
              <a:gd name="connsiteX5" fmla="*/ 3238765 w 3251039"/>
              <a:gd name="connsiteY5" fmla="*/ 845198 h 845198"/>
              <a:gd name="connsiteX0" fmla="*/ 8953 w 3251039"/>
              <a:gd name="connsiteY0" fmla="*/ 836817 h 845198"/>
              <a:gd name="connsiteX1" fmla="*/ 221 w 3251039"/>
              <a:gd name="connsiteY1" fmla="*/ 446648 h 845198"/>
              <a:gd name="connsiteX2" fmla="*/ 1485403 w 3251039"/>
              <a:gd name="connsiteY2" fmla="*/ 246336 h 845198"/>
              <a:gd name="connsiteX3" fmla="*/ 1653003 w 3251039"/>
              <a:gd name="connsiteY3" fmla="*/ 403341 h 845198"/>
              <a:gd name="connsiteX4" fmla="*/ 2182220 w 3251039"/>
              <a:gd name="connsiteY4" fmla="*/ 782133 h 845198"/>
              <a:gd name="connsiteX5" fmla="*/ 3251039 w 3251039"/>
              <a:gd name="connsiteY5" fmla="*/ 0 h 845198"/>
              <a:gd name="connsiteX6" fmla="*/ 3238765 w 3251039"/>
              <a:gd name="connsiteY6" fmla="*/ 845198 h 845198"/>
              <a:gd name="connsiteX0" fmla="*/ 8953 w 3251039"/>
              <a:gd name="connsiteY0" fmla="*/ 836817 h 845198"/>
              <a:gd name="connsiteX1" fmla="*/ 221 w 3251039"/>
              <a:gd name="connsiteY1" fmla="*/ 446648 h 845198"/>
              <a:gd name="connsiteX2" fmla="*/ 1485403 w 3251039"/>
              <a:gd name="connsiteY2" fmla="*/ 246336 h 845198"/>
              <a:gd name="connsiteX3" fmla="*/ 1653003 w 3251039"/>
              <a:gd name="connsiteY3" fmla="*/ 403341 h 845198"/>
              <a:gd name="connsiteX4" fmla="*/ 2182220 w 3251039"/>
              <a:gd name="connsiteY4" fmla="*/ 782133 h 845198"/>
              <a:gd name="connsiteX5" fmla="*/ 3251039 w 3251039"/>
              <a:gd name="connsiteY5" fmla="*/ 0 h 845198"/>
              <a:gd name="connsiteX6" fmla="*/ 3238765 w 3251039"/>
              <a:gd name="connsiteY6" fmla="*/ 845198 h 845198"/>
              <a:gd name="connsiteX0" fmla="*/ 8953 w 3251039"/>
              <a:gd name="connsiteY0" fmla="*/ 836817 h 845198"/>
              <a:gd name="connsiteX1" fmla="*/ 221 w 3251039"/>
              <a:gd name="connsiteY1" fmla="*/ 446648 h 845198"/>
              <a:gd name="connsiteX2" fmla="*/ 1485403 w 3251039"/>
              <a:gd name="connsiteY2" fmla="*/ 141633 h 845198"/>
              <a:gd name="connsiteX3" fmla="*/ 1653003 w 3251039"/>
              <a:gd name="connsiteY3" fmla="*/ 403341 h 845198"/>
              <a:gd name="connsiteX4" fmla="*/ 2182220 w 3251039"/>
              <a:gd name="connsiteY4" fmla="*/ 782133 h 845198"/>
              <a:gd name="connsiteX5" fmla="*/ 3251039 w 3251039"/>
              <a:gd name="connsiteY5" fmla="*/ 0 h 845198"/>
              <a:gd name="connsiteX6" fmla="*/ 3238765 w 3251039"/>
              <a:gd name="connsiteY6" fmla="*/ 845198 h 845198"/>
              <a:gd name="connsiteX0" fmla="*/ 8953 w 3251039"/>
              <a:gd name="connsiteY0" fmla="*/ 836817 h 845198"/>
              <a:gd name="connsiteX1" fmla="*/ 221 w 3251039"/>
              <a:gd name="connsiteY1" fmla="*/ 446648 h 845198"/>
              <a:gd name="connsiteX2" fmla="*/ 1485403 w 3251039"/>
              <a:gd name="connsiteY2" fmla="*/ 141633 h 845198"/>
              <a:gd name="connsiteX3" fmla="*/ 1653003 w 3251039"/>
              <a:gd name="connsiteY3" fmla="*/ 403341 h 845198"/>
              <a:gd name="connsiteX4" fmla="*/ 2182220 w 3251039"/>
              <a:gd name="connsiteY4" fmla="*/ 782133 h 845198"/>
              <a:gd name="connsiteX5" fmla="*/ 3251039 w 3251039"/>
              <a:gd name="connsiteY5" fmla="*/ 0 h 845198"/>
              <a:gd name="connsiteX6" fmla="*/ 3238765 w 3251039"/>
              <a:gd name="connsiteY6" fmla="*/ 845198 h 845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1039" h="845198">
                <a:moveTo>
                  <a:pt x="8953" y="836817"/>
                </a:moveTo>
                <a:cubicBezTo>
                  <a:pt x="10999" y="701805"/>
                  <a:pt x="-1825" y="581660"/>
                  <a:pt x="221" y="446648"/>
                </a:cubicBezTo>
                <a:lnTo>
                  <a:pt x="1485403" y="141633"/>
                </a:lnTo>
                <a:cubicBezTo>
                  <a:pt x="1476273" y="535996"/>
                  <a:pt x="1597136" y="316105"/>
                  <a:pt x="1653003" y="403341"/>
                </a:cubicBezTo>
                <a:lnTo>
                  <a:pt x="2182220" y="782133"/>
                </a:lnTo>
                <a:lnTo>
                  <a:pt x="3251039" y="0"/>
                </a:lnTo>
                <a:lnTo>
                  <a:pt x="3238765" y="845198"/>
                </a:lnTo>
              </a:path>
            </a:pathLst>
          </a:custGeom>
          <a:gradFill flip="none" rotWithShape="1">
            <a:gsLst>
              <a:gs pos="43000">
                <a:srgbClr val="FF9A9A"/>
              </a:gs>
              <a:gs pos="0">
                <a:schemeClr val="bg1"/>
              </a:gs>
              <a:gs pos="60000">
                <a:srgbClr val="FF0000">
                  <a:tint val="44500"/>
                  <a:satMod val="160000"/>
                </a:srgb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6ECD9F9D-3264-AE4B-815D-DD859802ABCB}"/>
              </a:ext>
            </a:extLst>
          </p:cNvPr>
          <p:cNvSpPr/>
          <p:nvPr/>
        </p:nvSpPr>
        <p:spPr>
          <a:xfrm>
            <a:off x="4077927" y="966651"/>
            <a:ext cx="343590" cy="14518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1C81D52-04DB-8848-9D2D-E993792750F1}"/>
              </a:ext>
            </a:extLst>
          </p:cNvPr>
          <p:cNvCxnSpPr/>
          <p:nvPr/>
        </p:nvCxnSpPr>
        <p:spPr>
          <a:xfrm>
            <a:off x="4080439" y="1068399"/>
            <a:ext cx="0" cy="125193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EE10F1E2-8CBE-8A42-BB79-C5E4F6CA4048}"/>
              </a:ext>
            </a:extLst>
          </p:cNvPr>
          <p:cNvCxnSpPr/>
          <p:nvPr/>
        </p:nvCxnSpPr>
        <p:spPr>
          <a:xfrm>
            <a:off x="4440995" y="1070095"/>
            <a:ext cx="0" cy="125193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4C2D79D8-8DFD-1743-B91E-0F29F1A437E2}"/>
              </a:ext>
            </a:extLst>
          </p:cNvPr>
          <p:cNvCxnSpPr/>
          <p:nvPr/>
        </p:nvCxnSpPr>
        <p:spPr>
          <a:xfrm>
            <a:off x="4080439" y="1068399"/>
            <a:ext cx="0" cy="125193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182E490F-B7DE-EF4B-BCDF-DE834E5F8C74}"/>
              </a:ext>
            </a:extLst>
          </p:cNvPr>
          <p:cNvCxnSpPr/>
          <p:nvPr/>
        </p:nvCxnSpPr>
        <p:spPr>
          <a:xfrm>
            <a:off x="4440995" y="1070095"/>
            <a:ext cx="0" cy="125193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F6F818C0-2904-F641-AD47-C083CD908E76}"/>
              </a:ext>
            </a:extLst>
          </p:cNvPr>
          <p:cNvCxnSpPr>
            <a:cxnSpLocks/>
          </p:cNvCxnSpPr>
          <p:nvPr/>
        </p:nvCxnSpPr>
        <p:spPr>
          <a:xfrm>
            <a:off x="5669818" y="1434024"/>
            <a:ext cx="0" cy="506719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261E14C-FAA6-6340-B890-784AFA593F31}"/>
              </a:ext>
            </a:extLst>
          </p:cNvPr>
          <p:cNvCxnSpPr>
            <a:cxnSpLocks/>
          </p:cNvCxnSpPr>
          <p:nvPr/>
        </p:nvCxnSpPr>
        <p:spPr>
          <a:xfrm>
            <a:off x="7897877" y="1447728"/>
            <a:ext cx="0" cy="506719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A499C495-7476-504A-9E51-4A7CB91A00DD}"/>
              </a:ext>
            </a:extLst>
          </p:cNvPr>
          <p:cNvSpPr/>
          <p:nvPr/>
        </p:nvSpPr>
        <p:spPr>
          <a:xfrm>
            <a:off x="5316716" y="2018718"/>
            <a:ext cx="9044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C7FB6B0E-231A-2D4D-9718-035B7B525392}"/>
              </a:ext>
            </a:extLst>
          </p:cNvPr>
          <p:cNvSpPr/>
          <p:nvPr/>
        </p:nvSpPr>
        <p:spPr>
          <a:xfrm>
            <a:off x="7527017" y="3972654"/>
            <a:ext cx="9044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78FDDEF4-1E44-4E46-A652-729E9CD7345E}"/>
              </a:ext>
            </a:extLst>
          </p:cNvPr>
          <p:cNvSpPr/>
          <p:nvPr/>
        </p:nvSpPr>
        <p:spPr>
          <a:xfrm>
            <a:off x="7527017" y="2059747"/>
            <a:ext cx="9044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9F29701-0D12-8D41-9707-E1C4F064CE6A}"/>
              </a:ext>
            </a:extLst>
          </p:cNvPr>
          <p:cNvSpPr/>
          <p:nvPr/>
        </p:nvSpPr>
        <p:spPr>
          <a:xfrm>
            <a:off x="3877911" y="4431418"/>
            <a:ext cx="9044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Optics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0F5B648-A7AC-7649-B2D9-DECDF490ECA4}"/>
              </a:ext>
            </a:extLst>
          </p:cNvPr>
          <p:cNvSpPr/>
          <p:nvPr/>
        </p:nvSpPr>
        <p:spPr>
          <a:xfrm>
            <a:off x="937157" y="705269"/>
            <a:ext cx="73318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Low brilliance: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photon flux is distributed in a </a:t>
            </a:r>
            <a:r>
              <a:rPr lang="en-US" sz="1400" b="1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large/</a:t>
            </a:r>
            <a:r>
              <a:rPr lang="en-US" sz="1400" b="1" i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collimated</a:t>
            </a:r>
            <a:r>
              <a:rPr lang="en-US" sz="1400" b="1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i="1" u="sng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en-US" sz="1400" b="1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i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</a:t>
            </a:r>
            <a:r>
              <a:rPr lang="en-US" sz="1400" b="1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/diverging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en-US" sz="1400" b="1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483BC23-9F50-AB45-BE54-4D10D62FC01C}"/>
              </a:ext>
            </a:extLst>
          </p:cNvPr>
          <p:cNvSpPr/>
          <p:nvPr/>
        </p:nvSpPr>
        <p:spPr>
          <a:xfrm>
            <a:off x="937157" y="2773121"/>
            <a:ext cx="76643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High brilliance: </a:t>
            </a:r>
            <a:r>
              <a:rPr lang="en-US" sz="1400" b="1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same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photon flux is are distributed in a </a:t>
            </a:r>
            <a:r>
              <a:rPr lang="en-US" sz="1400" b="1" i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i="1" u="sng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i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collimated </a:t>
            </a:r>
            <a:endParaRPr lang="en-US" sz="1400" b="1" dirty="0">
              <a:solidFill>
                <a:schemeClr val="accent5"/>
              </a:solidFill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6F9F3CA-C1E9-3C49-A17F-AD10DEF46C58}"/>
              </a:ext>
            </a:extLst>
          </p:cNvPr>
          <p:cNvSpPr/>
          <p:nvPr/>
        </p:nvSpPr>
        <p:spPr>
          <a:xfrm>
            <a:off x="3940171" y="2406959"/>
            <a:ext cx="9044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Optics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A46A0AF8-6B72-8146-AC12-94A0EE20F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3" y="133012"/>
            <a:ext cx="7070271" cy="351804"/>
          </a:xfrm>
        </p:spPr>
        <p:txBody>
          <a:bodyPr>
            <a:noAutofit/>
          </a:bodyPr>
          <a:lstStyle/>
          <a:p>
            <a:pPr algn="ctr"/>
            <a:r>
              <a:rPr lang="en-US" sz="2000" b="1" dirty="0">
                <a:latin typeface="+mn-lt"/>
              </a:rPr>
              <a:t>The benefits of brilliance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19082D24-DE4B-BC48-BCFC-E004C47A51D9}"/>
              </a:ext>
            </a:extLst>
          </p:cNvPr>
          <p:cNvSpPr/>
          <p:nvPr/>
        </p:nvSpPr>
        <p:spPr>
          <a:xfrm>
            <a:off x="1990896" y="4322270"/>
            <a:ext cx="20148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i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More beam accepted. </a:t>
            </a:r>
          </a:p>
          <a:p>
            <a:pPr algn="r"/>
            <a:r>
              <a:rPr lang="en-US" sz="1200" i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Lower aberrations</a:t>
            </a:r>
            <a:endParaRPr lang="en-US" sz="12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587440F6-B7A3-924D-B4F6-B31A477C398E}"/>
              </a:ext>
            </a:extLst>
          </p:cNvPr>
          <p:cNvSpPr/>
          <p:nvPr/>
        </p:nvSpPr>
        <p:spPr>
          <a:xfrm>
            <a:off x="4498476" y="4151359"/>
            <a:ext cx="22708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i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Smaller spot</a:t>
            </a:r>
          </a:p>
          <a:p>
            <a:pPr algn="r"/>
            <a:r>
              <a:rPr lang="en-US" sz="1200" i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Higher flux density ( ~40 times) </a:t>
            </a:r>
          </a:p>
          <a:p>
            <a:pPr algn="r"/>
            <a:r>
              <a:rPr lang="en-US" sz="1200" i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More collimated</a:t>
            </a:r>
            <a:endParaRPr lang="en-US" sz="12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B87339E-0CCA-C347-817F-DA5D50492712}"/>
              </a:ext>
            </a:extLst>
          </p:cNvPr>
          <p:cNvSpPr/>
          <p:nvPr/>
        </p:nvSpPr>
        <p:spPr>
          <a:xfrm>
            <a:off x="6844031" y="4213765"/>
            <a:ext cx="17097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i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More intense </a:t>
            </a:r>
          </a:p>
          <a:p>
            <a:pPr algn="r"/>
            <a:r>
              <a:rPr lang="en-US" sz="1200" i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Smaller spot in detector (= Higher coherence distance on sample)</a:t>
            </a:r>
            <a:endParaRPr lang="en-US" sz="12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740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1668EFD-98EC-0243-BDAF-84F56F51B8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424" r="50411"/>
          <a:stretch/>
        </p:blipFill>
        <p:spPr>
          <a:xfrm>
            <a:off x="2212318" y="1555879"/>
            <a:ext cx="2205215" cy="22082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145DD2A-DDDC-CE4C-9466-4DB0E76E24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40" t="13424" r="50000"/>
          <a:stretch/>
        </p:blipFill>
        <p:spPr>
          <a:xfrm>
            <a:off x="4634245" y="1555879"/>
            <a:ext cx="2070519" cy="220821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4F1E237-8B98-FB42-8234-3F92A6A2B053}"/>
              </a:ext>
            </a:extLst>
          </p:cNvPr>
          <p:cNvSpPr txBox="1"/>
          <p:nvPr/>
        </p:nvSpPr>
        <p:spPr>
          <a:xfrm>
            <a:off x="4099714" y="3068929"/>
            <a:ext cx="529142" cy="355472"/>
          </a:xfrm>
          <a:prstGeom prst="rect">
            <a:avLst/>
          </a:prstGeom>
        </p:spPr>
        <p:txBody>
          <a:bodyPr vert="horz" wrap="square" lIns="68580" tIns="34290" rIns="68580" bIns="34290" rtlCol="0" anchor="t">
            <a:no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C5BECE6-1A1A-8643-B5CD-56B7F6F8E7E4}"/>
              </a:ext>
            </a:extLst>
          </p:cNvPr>
          <p:cNvSpPr txBox="1"/>
          <p:nvPr/>
        </p:nvSpPr>
        <p:spPr>
          <a:xfrm>
            <a:off x="6237970" y="3075610"/>
            <a:ext cx="582020" cy="355473"/>
          </a:xfrm>
          <a:prstGeom prst="rect">
            <a:avLst/>
          </a:prstGeom>
        </p:spPr>
        <p:txBody>
          <a:bodyPr vert="horz" wrap="square" lIns="68580" tIns="34290" rIns="68580" bIns="34290" rtlCol="0" anchor="t">
            <a:no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x48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0F6AE5-D717-0C48-B54C-5B303256CDB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457950" y="4863704"/>
            <a:ext cx="1543050" cy="273844"/>
          </a:xfrm>
        </p:spPr>
        <p:txBody>
          <a:bodyPr/>
          <a:lstStyle/>
          <a:p>
            <a:fld id="{59A3C1E9-1E17-4B2D-975E-2F80F7CB45F8}" type="slidenum">
              <a:rPr lang="es-ES" smtClean="0"/>
              <a:t>5</a:t>
            </a:fld>
            <a:endParaRPr lang="es-E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4047247-D99A-8B41-AB29-245ACC229D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3893016"/>
              </p:ext>
            </p:extLst>
          </p:nvPr>
        </p:nvGraphicFramePr>
        <p:xfrm>
          <a:off x="995840" y="3814524"/>
          <a:ext cx="7005161" cy="9358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54892">
                  <a:extLst>
                    <a:ext uri="{9D8B030D-6E8A-4147-A177-3AD203B41FA5}">
                      <a16:colId xmlns:a16="http://schemas.microsoft.com/office/drawing/2014/main" val="1907379273"/>
                    </a:ext>
                  </a:extLst>
                </a:gridCol>
                <a:gridCol w="500369">
                  <a:extLst>
                    <a:ext uri="{9D8B030D-6E8A-4147-A177-3AD203B41FA5}">
                      <a16:colId xmlns:a16="http://schemas.microsoft.com/office/drawing/2014/main" val="1570470751"/>
                    </a:ext>
                  </a:extLst>
                </a:gridCol>
                <a:gridCol w="872609">
                  <a:extLst>
                    <a:ext uri="{9D8B030D-6E8A-4147-A177-3AD203B41FA5}">
                      <a16:colId xmlns:a16="http://schemas.microsoft.com/office/drawing/2014/main" val="1839559770"/>
                    </a:ext>
                  </a:extLst>
                </a:gridCol>
                <a:gridCol w="861290">
                  <a:extLst>
                    <a:ext uri="{9D8B030D-6E8A-4147-A177-3AD203B41FA5}">
                      <a16:colId xmlns:a16="http://schemas.microsoft.com/office/drawing/2014/main" val="736997646"/>
                    </a:ext>
                  </a:extLst>
                </a:gridCol>
                <a:gridCol w="918710">
                  <a:extLst>
                    <a:ext uri="{9D8B030D-6E8A-4147-A177-3AD203B41FA5}">
                      <a16:colId xmlns:a16="http://schemas.microsoft.com/office/drawing/2014/main" val="3054773530"/>
                    </a:ext>
                  </a:extLst>
                </a:gridCol>
                <a:gridCol w="999097">
                  <a:extLst>
                    <a:ext uri="{9D8B030D-6E8A-4147-A177-3AD203B41FA5}">
                      <a16:colId xmlns:a16="http://schemas.microsoft.com/office/drawing/2014/main" val="69507727"/>
                    </a:ext>
                  </a:extLst>
                </a:gridCol>
                <a:gridCol w="999097">
                  <a:extLst>
                    <a:ext uri="{9D8B030D-6E8A-4147-A177-3AD203B41FA5}">
                      <a16:colId xmlns:a16="http://schemas.microsoft.com/office/drawing/2014/main" val="2714407718"/>
                    </a:ext>
                  </a:extLst>
                </a:gridCol>
                <a:gridCol w="999097">
                  <a:extLst>
                    <a:ext uri="{9D8B030D-6E8A-4147-A177-3AD203B41FA5}">
                      <a16:colId xmlns:a16="http://schemas.microsoft.com/office/drawing/2014/main" val="4150241095"/>
                    </a:ext>
                  </a:extLst>
                </a:gridCol>
              </a:tblGrid>
              <a:tr h="372904">
                <a:tc>
                  <a:txBody>
                    <a:bodyPr/>
                    <a:lstStyle/>
                    <a:p>
                      <a:pPr algn="ctr" fontAlgn="b"/>
                      <a:r>
                        <a:rPr lang="en-E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E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solidFill>
                      <a:srgbClr val="122D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solidFill>
                      <a:srgbClr val="122D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solidFill>
                      <a:srgbClr val="122D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Flux</a:t>
                      </a:r>
                      <a:endParaRPr lang="en-GB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solidFill>
                      <a:srgbClr val="122D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Fluxdens</a:t>
                      </a:r>
                      <a:endParaRPr lang="en-GB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solidFill>
                      <a:srgbClr val="122D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E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Size</a:t>
                      </a:r>
                      <a:endParaRPr lang="en-E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solidFill>
                      <a:srgbClr val="122D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Brilliance</a:t>
                      </a:r>
                      <a:endParaRPr lang="en-GB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solidFill>
                      <a:srgbClr val="122D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Brilliance factor at detector</a:t>
                      </a:r>
                    </a:p>
                  </a:txBody>
                  <a:tcPr marL="7144" marR="7144" marT="7144" marB="0" anchor="ctr">
                    <a:solidFill>
                      <a:srgbClr val="122D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5986566"/>
                  </a:ext>
                </a:extLst>
              </a:tr>
              <a:tr h="19002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>
                          <a:effectLst/>
                        </a:rPr>
                        <a:t>ALBA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22D4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22D4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22D4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4.5E+12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22D4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9.8E+11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22D4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2.9x1.4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22D4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2.3E+19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22D4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ES" sz="1200" u="none" strike="noStrike" dirty="0">
                          <a:effectLst/>
                        </a:rPr>
                        <a:t>1</a:t>
                      </a:r>
                      <a:endParaRPr lang="en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22D4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467692"/>
                  </a:ext>
                </a:extLst>
              </a:tr>
              <a:tr h="19002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>
                          <a:effectLst/>
                        </a:rPr>
                        <a:t>ALBA-2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36ACA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36ACA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36ACA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1.6E+13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36ACA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2.7E+13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36ACA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0.6x0.7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36ACA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1.1E+21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36ACA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ES" sz="1200" u="none" strike="noStrike" dirty="0">
                          <a:effectLst/>
                        </a:rPr>
                        <a:t>48</a:t>
                      </a:r>
                      <a:endParaRPr lang="en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36ACA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4140988"/>
                  </a:ext>
                </a:extLst>
              </a:tr>
            </a:tbl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223C92AC-2D36-0249-8ABC-D4A7958B4340}"/>
              </a:ext>
            </a:extLst>
          </p:cNvPr>
          <p:cNvSpPr txBox="1"/>
          <p:nvPr/>
        </p:nvSpPr>
        <p:spPr>
          <a:xfrm>
            <a:off x="2584782" y="14969"/>
            <a:ext cx="4589585" cy="496661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noAutofit/>
          </a:bodyPr>
          <a:lstStyle/>
          <a:p>
            <a:pPr algn="ctr"/>
            <a:r>
              <a:rPr lang="en-US" b="1" dirty="0">
                <a:solidFill>
                  <a:srgbClr val="122D4F"/>
                </a:solidFill>
                <a:cs typeface="Arial" panose="020B0604020202020204" pitchFamily="34" charset="0"/>
              </a:rPr>
              <a:t>Brilliance impact on performance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8CA8AE-D520-0041-B870-90D8A35D563B}"/>
              </a:ext>
            </a:extLst>
          </p:cNvPr>
          <p:cNvSpPr txBox="1"/>
          <p:nvPr/>
        </p:nvSpPr>
        <p:spPr>
          <a:xfrm>
            <a:off x="2276375" y="5334802"/>
            <a:ext cx="0" cy="0"/>
          </a:xfrm>
          <a:prstGeom prst="rect">
            <a:avLst/>
          </a:prstGeom>
        </p:spPr>
        <p:txBody>
          <a:bodyPr vert="horz" wrap="none" lIns="68580" tIns="34290" rIns="68580" bIns="34290" rtlCol="0" anchor="t">
            <a:noAutofit/>
          </a:bodyPr>
          <a:lstStyle/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5F66A1B-22B2-0541-966D-0C578D3A8CFC}"/>
              </a:ext>
            </a:extLst>
          </p:cNvPr>
          <p:cNvSpPr/>
          <p:nvPr/>
        </p:nvSpPr>
        <p:spPr>
          <a:xfrm>
            <a:off x="961722" y="693279"/>
            <a:ext cx="74552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Simulations of the beam on sample for XAIRA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EF9EE5-6F44-314B-BBF5-E3537558A3D6}"/>
              </a:ext>
            </a:extLst>
          </p:cNvPr>
          <p:cNvSpPr txBox="1"/>
          <p:nvPr/>
        </p:nvSpPr>
        <p:spPr>
          <a:xfrm>
            <a:off x="2546400" y="1241206"/>
            <a:ext cx="1871133" cy="35180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b="1" dirty="0">
                <a:solidFill>
                  <a:srgbClr val="19204B"/>
                </a:solidFill>
                <a:cs typeface="Arial" panose="020B0604020202020204" pitchFamily="34" charset="0"/>
              </a:rPr>
              <a:t>ALBA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A74674D-B9C9-3842-A931-8BED201189C8}"/>
              </a:ext>
            </a:extLst>
          </p:cNvPr>
          <p:cNvSpPr txBox="1"/>
          <p:nvPr/>
        </p:nvSpPr>
        <p:spPr>
          <a:xfrm>
            <a:off x="4753360" y="1241206"/>
            <a:ext cx="1871133" cy="35180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b="1" dirty="0">
                <a:solidFill>
                  <a:srgbClr val="36ACA0"/>
                </a:solidFill>
                <a:cs typeface="Arial" panose="020B0604020202020204" pitchFamily="34" charset="0"/>
              </a:rPr>
              <a:t>ALBA-2</a:t>
            </a:r>
          </a:p>
        </p:txBody>
      </p:sp>
    </p:spTree>
    <p:extLst>
      <p:ext uri="{BB962C8B-B14F-4D97-AF65-F5344CB8AC3E}">
        <p14:creationId xmlns:p14="http://schemas.microsoft.com/office/powerpoint/2010/main" val="1704594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00970" y="103060"/>
            <a:ext cx="6595915" cy="360369"/>
          </a:xfrm>
        </p:spPr>
        <p:txBody>
          <a:bodyPr>
            <a:norm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ALBA-2 advantages for photon science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6</a:t>
            </a:fld>
            <a:endParaRPr lang="es-ES" dirty="0"/>
          </a:p>
        </p:txBody>
      </p:sp>
      <p:cxnSp>
        <p:nvCxnSpPr>
          <p:cNvPr id="53" name="Curved Connector 52">
            <a:extLst>
              <a:ext uri="{FF2B5EF4-FFF2-40B4-BE49-F238E27FC236}">
                <a16:creationId xmlns:a16="http://schemas.microsoft.com/office/drawing/2014/main" id="{282DDFA3-333B-5C44-89F5-543216163AE8}"/>
              </a:ext>
            </a:extLst>
          </p:cNvPr>
          <p:cNvCxnSpPr>
            <a:cxnSpLocks/>
            <a:stCxn id="54" idx="2"/>
            <a:endCxn id="55" idx="1"/>
          </p:cNvCxnSpPr>
          <p:nvPr/>
        </p:nvCxnSpPr>
        <p:spPr>
          <a:xfrm rot="16200000" flipH="1">
            <a:off x="3803637" y="727462"/>
            <a:ext cx="337180" cy="345022"/>
          </a:xfrm>
          <a:prstGeom prst="curvedConnector2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E048445C-FC19-CB4F-82FC-C15CD3EC66A5}"/>
              </a:ext>
            </a:extLst>
          </p:cNvPr>
          <p:cNvSpPr/>
          <p:nvPr/>
        </p:nvSpPr>
        <p:spPr>
          <a:xfrm>
            <a:off x="3228216" y="371014"/>
            <a:ext cx="1143000" cy="360369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ALBA-II</a:t>
            </a: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64DB6DFD-0034-9E4D-9065-26BB7A22710E}"/>
              </a:ext>
            </a:extLst>
          </p:cNvPr>
          <p:cNvSpPr/>
          <p:nvPr/>
        </p:nvSpPr>
        <p:spPr>
          <a:xfrm>
            <a:off x="4144738" y="792990"/>
            <a:ext cx="1405986" cy="551146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Low Emittance</a:t>
            </a: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EF4C087D-8C5D-1349-92D9-885903F0FFF5}"/>
              </a:ext>
            </a:extLst>
          </p:cNvPr>
          <p:cNvSpPr/>
          <p:nvPr/>
        </p:nvSpPr>
        <p:spPr>
          <a:xfrm>
            <a:off x="2385972" y="894720"/>
            <a:ext cx="1048015" cy="334375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Super-BM</a:t>
            </a:r>
          </a:p>
        </p:txBody>
      </p:sp>
      <p:cxnSp>
        <p:nvCxnSpPr>
          <p:cNvPr id="57" name="Curved Connector 56">
            <a:extLst>
              <a:ext uri="{FF2B5EF4-FFF2-40B4-BE49-F238E27FC236}">
                <a16:creationId xmlns:a16="http://schemas.microsoft.com/office/drawing/2014/main" id="{7C0F9AED-FE39-4D4D-B912-C2B482864480}"/>
              </a:ext>
            </a:extLst>
          </p:cNvPr>
          <p:cNvCxnSpPr>
            <a:cxnSpLocks/>
            <a:stCxn id="54" idx="2"/>
            <a:endCxn id="56" idx="3"/>
          </p:cNvCxnSpPr>
          <p:nvPr/>
        </p:nvCxnSpPr>
        <p:spPr>
          <a:xfrm rot="5400000">
            <a:off x="3451590" y="713781"/>
            <a:ext cx="330525" cy="365729"/>
          </a:xfrm>
          <a:prstGeom prst="curvedConnector2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Curved Connector 57">
            <a:extLst>
              <a:ext uri="{FF2B5EF4-FFF2-40B4-BE49-F238E27FC236}">
                <a16:creationId xmlns:a16="http://schemas.microsoft.com/office/drawing/2014/main" id="{6EC8EF80-DBA1-354E-809C-9EF889045798}"/>
              </a:ext>
            </a:extLst>
          </p:cNvPr>
          <p:cNvCxnSpPr>
            <a:cxnSpLocks/>
            <a:stCxn id="55" idx="2"/>
            <a:endCxn id="59" idx="3"/>
          </p:cNvCxnSpPr>
          <p:nvPr/>
        </p:nvCxnSpPr>
        <p:spPr>
          <a:xfrm rot="5400000">
            <a:off x="4505991" y="1356958"/>
            <a:ext cx="354562" cy="328918"/>
          </a:xfrm>
          <a:prstGeom prst="curvedConnector2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179AA3F2-814C-614D-B7A8-0C3BFBA3A11E}"/>
              </a:ext>
            </a:extLst>
          </p:cNvPr>
          <p:cNvSpPr/>
          <p:nvPr/>
        </p:nvSpPr>
        <p:spPr>
          <a:xfrm>
            <a:off x="3256941" y="1474670"/>
            <a:ext cx="1261872" cy="448056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Coherence (mainly SXR)</a:t>
            </a: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838FD1E0-4724-2C4E-B244-CCF424DEE4D5}"/>
              </a:ext>
            </a:extLst>
          </p:cNvPr>
          <p:cNvSpPr/>
          <p:nvPr/>
        </p:nvSpPr>
        <p:spPr>
          <a:xfrm>
            <a:off x="5256124" y="1496919"/>
            <a:ext cx="1261872" cy="448056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Brilliance</a:t>
            </a:r>
          </a:p>
          <a:p>
            <a:pPr algn="ctr"/>
            <a:r>
              <a:rPr lang="en-US" sz="1400" dirty="0"/>
              <a:t>(mainly HXR)</a:t>
            </a:r>
          </a:p>
        </p:txBody>
      </p:sp>
      <p:cxnSp>
        <p:nvCxnSpPr>
          <p:cNvPr id="61" name="Curved Connector 60">
            <a:extLst>
              <a:ext uri="{FF2B5EF4-FFF2-40B4-BE49-F238E27FC236}">
                <a16:creationId xmlns:a16="http://schemas.microsoft.com/office/drawing/2014/main" id="{466BFFBC-0343-5340-AFF0-7B3C60FD1873}"/>
              </a:ext>
            </a:extLst>
          </p:cNvPr>
          <p:cNvCxnSpPr>
            <a:cxnSpLocks/>
            <a:stCxn id="55" idx="2"/>
            <a:endCxn id="60" idx="1"/>
          </p:cNvCxnSpPr>
          <p:nvPr/>
        </p:nvCxnSpPr>
        <p:spPr>
          <a:xfrm rot="16200000" flipH="1">
            <a:off x="4863522" y="1328344"/>
            <a:ext cx="376811" cy="408393"/>
          </a:xfrm>
          <a:prstGeom prst="curvedConnector2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Curved Connector 61">
            <a:extLst>
              <a:ext uri="{FF2B5EF4-FFF2-40B4-BE49-F238E27FC236}">
                <a16:creationId xmlns:a16="http://schemas.microsoft.com/office/drawing/2014/main" id="{43B3F709-D134-0848-A82A-6D8134E8A901}"/>
              </a:ext>
            </a:extLst>
          </p:cNvPr>
          <p:cNvCxnSpPr>
            <a:cxnSpLocks/>
            <a:stCxn id="60" idx="2"/>
            <a:endCxn id="63" idx="1"/>
          </p:cNvCxnSpPr>
          <p:nvPr/>
        </p:nvCxnSpPr>
        <p:spPr>
          <a:xfrm rot="16200000" flipH="1">
            <a:off x="5958874" y="1873160"/>
            <a:ext cx="214156" cy="357785"/>
          </a:xfrm>
          <a:prstGeom prst="curvedConnector2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8989D850-39E1-1446-A12E-253000225FDB}"/>
              </a:ext>
            </a:extLst>
          </p:cNvPr>
          <p:cNvSpPr/>
          <p:nvPr/>
        </p:nvSpPr>
        <p:spPr>
          <a:xfrm>
            <a:off x="6244845" y="1935103"/>
            <a:ext cx="1261872" cy="448056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More </a:t>
            </a:r>
            <a:r>
              <a:rPr lang="en-US" sz="1400" dirty="0" err="1"/>
              <a:t>ph</a:t>
            </a:r>
            <a:r>
              <a:rPr lang="en-US" sz="1400" dirty="0"/>
              <a:t>/s on sample</a:t>
            </a:r>
          </a:p>
        </p:txBody>
      </p:sp>
      <p:cxnSp>
        <p:nvCxnSpPr>
          <p:cNvPr id="64" name="Curved Connector 63">
            <a:extLst>
              <a:ext uri="{FF2B5EF4-FFF2-40B4-BE49-F238E27FC236}">
                <a16:creationId xmlns:a16="http://schemas.microsoft.com/office/drawing/2014/main" id="{A96BC5E7-036F-8D44-86CE-2C05C253FE79}"/>
              </a:ext>
            </a:extLst>
          </p:cNvPr>
          <p:cNvCxnSpPr>
            <a:cxnSpLocks/>
            <a:stCxn id="60" idx="2"/>
            <a:endCxn id="69" idx="3"/>
          </p:cNvCxnSpPr>
          <p:nvPr/>
        </p:nvCxnSpPr>
        <p:spPr>
          <a:xfrm rot="5400000">
            <a:off x="5434659" y="1895320"/>
            <a:ext cx="402747" cy="502056"/>
          </a:xfrm>
          <a:prstGeom prst="curvedConnector2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Curved Connector 64">
            <a:extLst>
              <a:ext uri="{FF2B5EF4-FFF2-40B4-BE49-F238E27FC236}">
                <a16:creationId xmlns:a16="http://schemas.microsoft.com/office/drawing/2014/main" id="{1C28A50D-B50F-DA43-81E1-E89EEE31F536}"/>
              </a:ext>
            </a:extLst>
          </p:cNvPr>
          <p:cNvCxnSpPr>
            <a:cxnSpLocks/>
            <a:stCxn id="59" idx="2"/>
            <a:endCxn id="68" idx="3"/>
          </p:cNvCxnSpPr>
          <p:nvPr/>
        </p:nvCxnSpPr>
        <p:spPr>
          <a:xfrm rot="5400000">
            <a:off x="3460787" y="1908398"/>
            <a:ext cx="412762" cy="441418"/>
          </a:xfrm>
          <a:prstGeom prst="curvedConnector2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EEABD092-71F0-3B40-B2DD-DC3DCB14BC3F}"/>
              </a:ext>
            </a:extLst>
          </p:cNvPr>
          <p:cNvSpPr/>
          <p:nvPr/>
        </p:nvSpPr>
        <p:spPr>
          <a:xfrm>
            <a:off x="1115552" y="1273338"/>
            <a:ext cx="1480826" cy="448056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High Energy for BMs</a:t>
            </a:r>
          </a:p>
        </p:txBody>
      </p:sp>
      <p:cxnSp>
        <p:nvCxnSpPr>
          <p:cNvPr id="67" name="Curved Connector 66">
            <a:extLst>
              <a:ext uri="{FF2B5EF4-FFF2-40B4-BE49-F238E27FC236}">
                <a16:creationId xmlns:a16="http://schemas.microsoft.com/office/drawing/2014/main" id="{FE54DE9B-6526-9C4C-B8D6-038B971CC961}"/>
              </a:ext>
            </a:extLst>
          </p:cNvPr>
          <p:cNvCxnSpPr>
            <a:cxnSpLocks/>
            <a:stCxn id="56" idx="1"/>
            <a:endCxn id="66" idx="0"/>
          </p:cNvCxnSpPr>
          <p:nvPr/>
        </p:nvCxnSpPr>
        <p:spPr>
          <a:xfrm rot="10800000" flipV="1">
            <a:off x="1855966" y="1061908"/>
            <a:ext cx="530007" cy="211430"/>
          </a:xfrm>
          <a:prstGeom prst="curvedConnector2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B8B5AE66-2297-2B43-817C-6D51B7F6059B}"/>
              </a:ext>
            </a:extLst>
          </p:cNvPr>
          <p:cNvSpPr/>
          <p:nvPr/>
        </p:nvSpPr>
        <p:spPr>
          <a:xfrm>
            <a:off x="2184587" y="2111460"/>
            <a:ext cx="1261872" cy="448056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“Wave” properties</a:t>
            </a:r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A5F9BA9F-3B60-304A-8DE7-5E20788040DB}"/>
              </a:ext>
            </a:extLst>
          </p:cNvPr>
          <p:cNvSpPr/>
          <p:nvPr/>
        </p:nvSpPr>
        <p:spPr>
          <a:xfrm>
            <a:off x="4123132" y="2123694"/>
            <a:ext cx="1261872" cy="448056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smaller spot size</a:t>
            </a:r>
          </a:p>
        </p:txBody>
      </p: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4CE32F1C-DAB3-0749-9ABE-4E701F59675B}"/>
              </a:ext>
            </a:extLst>
          </p:cNvPr>
          <p:cNvSpPr/>
          <p:nvPr/>
        </p:nvSpPr>
        <p:spPr>
          <a:xfrm>
            <a:off x="6251195" y="2610197"/>
            <a:ext cx="1261872" cy="448056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faster collection</a:t>
            </a:r>
          </a:p>
        </p:txBody>
      </p:sp>
      <p:cxnSp>
        <p:nvCxnSpPr>
          <p:cNvPr id="71" name="Curved Connector 70">
            <a:extLst>
              <a:ext uri="{FF2B5EF4-FFF2-40B4-BE49-F238E27FC236}">
                <a16:creationId xmlns:a16="http://schemas.microsoft.com/office/drawing/2014/main" id="{717D58EF-494B-3C45-B910-5C1E8B23075A}"/>
              </a:ext>
            </a:extLst>
          </p:cNvPr>
          <p:cNvCxnSpPr>
            <a:cxnSpLocks/>
            <a:stCxn id="63" idx="2"/>
            <a:endCxn id="70" idx="0"/>
          </p:cNvCxnSpPr>
          <p:nvPr/>
        </p:nvCxnSpPr>
        <p:spPr>
          <a:xfrm rot="16200000" flipH="1">
            <a:off x="6765437" y="2493503"/>
            <a:ext cx="227038" cy="6350"/>
          </a:xfrm>
          <a:prstGeom prst="curvedConnector3">
            <a:avLst>
              <a:gd name="adj1" fmla="val 50000"/>
            </a:avLst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8" name="Rounded Rectangle 87">
            <a:extLst>
              <a:ext uri="{FF2B5EF4-FFF2-40B4-BE49-F238E27FC236}">
                <a16:creationId xmlns:a16="http://schemas.microsoft.com/office/drawing/2014/main" id="{E87DC06B-BEBF-E943-8D42-A71CC85CE7AA}"/>
              </a:ext>
            </a:extLst>
          </p:cNvPr>
          <p:cNvSpPr/>
          <p:nvPr/>
        </p:nvSpPr>
        <p:spPr>
          <a:xfrm>
            <a:off x="527977" y="1193937"/>
            <a:ext cx="228853" cy="256976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89" name="Rounded Rectangle 88">
            <a:extLst>
              <a:ext uri="{FF2B5EF4-FFF2-40B4-BE49-F238E27FC236}">
                <a16:creationId xmlns:a16="http://schemas.microsoft.com/office/drawing/2014/main" id="{A32C6559-803E-984B-8936-457BB4C33D66}"/>
              </a:ext>
            </a:extLst>
          </p:cNvPr>
          <p:cNvSpPr/>
          <p:nvPr/>
        </p:nvSpPr>
        <p:spPr>
          <a:xfrm>
            <a:off x="535202" y="1473001"/>
            <a:ext cx="228853" cy="256976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90" name="Rounded Rectangle 89">
            <a:extLst>
              <a:ext uri="{FF2B5EF4-FFF2-40B4-BE49-F238E27FC236}">
                <a16:creationId xmlns:a16="http://schemas.microsoft.com/office/drawing/2014/main" id="{B1C46439-1C4F-AF43-9191-D759E54C48AA}"/>
              </a:ext>
            </a:extLst>
          </p:cNvPr>
          <p:cNvSpPr/>
          <p:nvPr/>
        </p:nvSpPr>
        <p:spPr>
          <a:xfrm>
            <a:off x="535202" y="1749631"/>
            <a:ext cx="228853" cy="256976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cxnSp>
        <p:nvCxnSpPr>
          <p:cNvPr id="91" name="Curved Connector 90">
            <a:extLst>
              <a:ext uri="{FF2B5EF4-FFF2-40B4-BE49-F238E27FC236}">
                <a16:creationId xmlns:a16="http://schemas.microsoft.com/office/drawing/2014/main" id="{257B4E45-8875-5E46-B58E-DBFAF3526B16}"/>
              </a:ext>
            </a:extLst>
          </p:cNvPr>
          <p:cNvCxnSpPr>
            <a:cxnSpLocks/>
            <a:stCxn id="66" idx="1"/>
            <a:endCxn id="88" idx="3"/>
          </p:cNvCxnSpPr>
          <p:nvPr/>
        </p:nvCxnSpPr>
        <p:spPr>
          <a:xfrm rot="10800000">
            <a:off x="756830" y="1322426"/>
            <a:ext cx="358722" cy="174941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Curved Connector 91">
            <a:extLst>
              <a:ext uri="{FF2B5EF4-FFF2-40B4-BE49-F238E27FC236}">
                <a16:creationId xmlns:a16="http://schemas.microsoft.com/office/drawing/2014/main" id="{89BAE2F5-8B8B-7440-AEB6-228F54DD3006}"/>
              </a:ext>
            </a:extLst>
          </p:cNvPr>
          <p:cNvCxnSpPr>
            <a:cxnSpLocks/>
            <a:stCxn id="66" idx="1"/>
            <a:endCxn id="89" idx="3"/>
          </p:cNvCxnSpPr>
          <p:nvPr/>
        </p:nvCxnSpPr>
        <p:spPr>
          <a:xfrm rot="10800000" flipV="1">
            <a:off x="764056" y="1497365"/>
            <a:ext cx="351497" cy="104123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Curved Connector 92">
            <a:extLst>
              <a:ext uri="{FF2B5EF4-FFF2-40B4-BE49-F238E27FC236}">
                <a16:creationId xmlns:a16="http://schemas.microsoft.com/office/drawing/2014/main" id="{0F458B09-EA47-EB46-987B-7B0E2330229D}"/>
              </a:ext>
            </a:extLst>
          </p:cNvPr>
          <p:cNvCxnSpPr>
            <a:cxnSpLocks/>
            <a:stCxn id="66" idx="1"/>
            <a:endCxn id="90" idx="3"/>
          </p:cNvCxnSpPr>
          <p:nvPr/>
        </p:nvCxnSpPr>
        <p:spPr>
          <a:xfrm rot="10800000" flipV="1">
            <a:off x="764056" y="1497365"/>
            <a:ext cx="351497" cy="380753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5" name="Rectangle 214">
            <a:extLst>
              <a:ext uri="{FF2B5EF4-FFF2-40B4-BE49-F238E27FC236}">
                <a16:creationId xmlns:a16="http://schemas.microsoft.com/office/drawing/2014/main" id="{48AA3A93-BA29-7948-B6DF-D824B5DEC9BB}"/>
              </a:ext>
            </a:extLst>
          </p:cNvPr>
          <p:cNvSpPr/>
          <p:nvPr/>
        </p:nvSpPr>
        <p:spPr>
          <a:xfrm>
            <a:off x="41160" y="4326608"/>
            <a:ext cx="89037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Higher </a:t>
            </a:r>
            <a:r>
              <a:rPr lang="en-US" sz="1600" i="1" dirty="0">
                <a:solidFill>
                  <a:srgbClr val="C00000"/>
                </a:solidFill>
              </a:rPr>
              <a:t>coherence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, smaller </a:t>
            </a:r>
            <a:r>
              <a:rPr lang="en-US" sz="1600" i="1" dirty="0">
                <a:solidFill>
                  <a:srgbClr val="C00000"/>
                </a:solidFill>
              </a:rPr>
              <a:t>spot size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 and higher photon </a:t>
            </a:r>
            <a:r>
              <a:rPr lang="en-US" sz="1600" i="1" dirty="0">
                <a:solidFill>
                  <a:srgbClr val="C00000"/>
                </a:solidFill>
              </a:rPr>
              <a:t>flux density 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drive the development of usual and new experimental techniques.</a:t>
            </a:r>
          </a:p>
        </p:txBody>
      </p:sp>
    </p:spTree>
    <p:extLst>
      <p:ext uri="{BB962C8B-B14F-4D97-AF65-F5344CB8AC3E}">
        <p14:creationId xmlns:p14="http://schemas.microsoft.com/office/powerpoint/2010/main" val="1755772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00970" y="103060"/>
            <a:ext cx="6595915" cy="360369"/>
          </a:xfrm>
        </p:spPr>
        <p:txBody>
          <a:bodyPr>
            <a:norm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ALBA-2 advantages for photon science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7</a:t>
            </a:fld>
            <a:endParaRPr lang="es-ES" dirty="0"/>
          </a:p>
        </p:txBody>
      </p:sp>
      <p:cxnSp>
        <p:nvCxnSpPr>
          <p:cNvPr id="53" name="Curved Connector 52">
            <a:extLst>
              <a:ext uri="{FF2B5EF4-FFF2-40B4-BE49-F238E27FC236}">
                <a16:creationId xmlns:a16="http://schemas.microsoft.com/office/drawing/2014/main" id="{282DDFA3-333B-5C44-89F5-543216163AE8}"/>
              </a:ext>
            </a:extLst>
          </p:cNvPr>
          <p:cNvCxnSpPr>
            <a:cxnSpLocks/>
            <a:stCxn id="54" idx="2"/>
            <a:endCxn id="55" idx="1"/>
          </p:cNvCxnSpPr>
          <p:nvPr/>
        </p:nvCxnSpPr>
        <p:spPr>
          <a:xfrm rot="16200000" flipH="1">
            <a:off x="3803637" y="727462"/>
            <a:ext cx="337180" cy="345022"/>
          </a:xfrm>
          <a:prstGeom prst="curvedConnector2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E048445C-FC19-CB4F-82FC-C15CD3EC66A5}"/>
              </a:ext>
            </a:extLst>
          </p:cNvPr>
          <p:cNvSpPr/>
          <p:nvPr/>
        </p:nvSpPr>
        <p:spPr>
          <a:xfrm>
            <a:off x="3228216" y="371014"/>
            <a:ext cx="1143000" cy="360369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ALBA-II</a:t>
            </a: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64DB6DFD-0034-9E4D-9065-26BB7A22710E}"/>
              </a:ext>
            </a:extLst>
          </p:cNvPr>
          <p:cNvSpPr/>
          <p:nvPr/>
        </p:nvSpPr>
        <p:spPr>
          <a:xfrm>
            <a:off x="4144738" y="792990"/>
            <a:ext cx="1405986" cy="551146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Low Emittance</a:t>
            </a: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EF4C087D-8C5D-1349-92D9-885903F0FFF5}"/>
              </a:ext>
            </a:extLst>
          </p:cNvPr>
          <p:cNvSpPr/>
          <p:nvPr/>
        </p:nvSpPr>
        <p:spPr>
          <a:xfrm>
            <a:off x="2385972" y="894720"/>
            <a:ext cx="1048015" cy="334375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Super-BM</a:t>
            </a:r>
          </a:p>
        </p:txBody>
      </p:sp>
      <p:cxnSp>
        <p:nvCxnSpPr>
          <p:cNvPr id="57" name="Curved Connector 56">
            <a:extLst>
              <a:ext uri="{FF2B5EF4-FFF2-40B4-BE49-F238E27FC236}">
                <a16:creationId xmlns:a16="http://schemas.microsoft.com/office/drawing/2014/main" id="{7C0F9AED-FE39-4D4D-B912-C2B482864480}"/>
              </a:ext>
            </a:extLst>
          </p:cNvPr>
          <p:cNvCxnSpPr>
            <a:cxnSpLocks/>
            <a:stCxn id="54" idx="2"/>
            <a:endCxn id="56" idx="3"/>
          </p:cNvCxnSpPr>
          <p:nvPr/>
        </p:nvCxnSpPr>
        <p:spPr>
          <a:xfrm rot="5400000">
            <a:off x="3451590" y="713781"/>
            <a:ext cx="330525" cy="365729"/>
          </a:xfrm>
          <a:prstGeom prst="curvedConnector2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Curved Connector 57">
            <a:extLst>
              <a:ext uri="{FF2B5EF4-FFF2-40B4-BE49-F238E27FC236}">
                <a16:creationId xmlns:a16="http://schemas.microsoft.com/office/drawing/2014/main" id="{6EC8EF80-DBA1-354E-809C-9EF889045798}"/>
              </a:ext>
            </a:extLst>
          </p:cNvPr>
          <p:cNvCxnSpPr>
            <a:cxnSpLocks/>
            <a:stCxn id="55" idx="2"/>
            <a:endCxn id="59" idx="3"/>
          </p:cNvCxnSpPr>
          <p:nvPr/>
        </p:nvCxnSpPr>
        <p:spPr>
          <a:xfrm rot="5400000">
            <a:off x="4505991" y="1356958"/>
            <a:ext cx="354562" cy="328918"/>
          </a:xfrm>
          <a:prstGeom prst="curvedConnector2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179AA3F2-814C-614D-B7A8-0C3BFBA3A11E}"/>
              </a:ext>
            </a:extLst>
          </p:cNvPr>
          <p:cNvSpPr/>
          <p:nvPr/>
        </p:nvSpPr>
        <p:spPr>
          <a:xfrm>
            <a:off x="3256941" y="1474670"/>
            <a:ext cx="1261872" cy="448056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Coherence (mainly SXR)</a:t>
            </a: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838FD1E0-4724-2C4E-B244-CCF424DEE4D5}"/>
              </a:ext>
            </a:extLst>
          </p:cNvPr>
          <p:cNvSpPr/>
          <p:nvPr/>
        </p:nvSpPr>
        <p:spPr>
          <a:xfrm>
            <a:off x="5256124" y="1496919"/>
            <a:ext cx="1261872" cy="448056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Brilliance</a:t>
            </a:r>
          </a:p>
          <a:p>
            <a:pPr algn="ctr"/>
            <a:r>
              <a:rPr lang="en-US" sz="1400" dirty="0"/>
              <a:t>(mainly HXR)</a:t>
            </a:r>
          </a:p>
        </p:txBody>
      </p:sp>
      <p:cxnSp>
        <p:nvCxnSpPr>
          <p:cNvPr id="61" name="Curved Connector 60">
            <a:extLst>
              <a:ext uri="{FF2B5EF4-FFF2-40B4-BE49-F238E27FC236}">
                <a16:creationId xmlns:a16="http://schemas.microsoft.com/office/drawing/2014/main" id="{466BFFBC-0343-5340-AFF0-7B3C60FD1873}"/>
              </a:ext>
            </a:extLst>
          </p:cNvPr>
          <p:cNvCxnSpPr>
            <a:cxnSpLocks/>
            <a:stCxn id="55" idx="2"/>
            <a:endCxn id="60" idx="1"/>
          </p:cNvCxnSpPr>
          <p:nvPr/>
        </p:nvCxnSpPr>
        <p:spPr>
          <a:xfrm rot="16200000" flipH="1">
            <a:off x="4863522" y="1328344"/>
            <a:ext cx="376811" cy="408393"/>
          </a:xfrm>
          <a:prstGeom prst="curvedConnector2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Curved Connector 61">
            <a:extLst>
              <a:ext uri="{FF2B5EF4-FFF2-40B4-BE49-F238E27FC236}">
                <a16:creationId xmlns:a16="http://schemas.microsoft.com/office/drawing/2014/main" id="{43B3F709-D134-0848-A82A-6D8134E8A901}"/>
              </a:ext>
            </a:extLst>
          </p:cNvPr>
          <p:cNvCxnSpPr>
            <a:cxnSpLocks/>
            <a:stCxn id="60" idx="2"/>
            <a:endCxn id="63" idx="1"/>
          </p:cNvCxnSpPr>
          <p:nvPr/>
        </p:nvCxnSpPr>
        <p:spPr>
          <a:xfrm rot="16200000" flipH="1">
            <a:off x="5958874" y="1873160"/>
            <a:ext cx="214156" cy="357785"/>
          </a:xfrm>
          <a:prstGeom prst="curvedConnector2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8989D850-39E1-1446-A12E-253000225FDB}"/>
              </a:ext>
            </a:extLst>
          </p:cNvPr>
          <p:cNvSpPr/>
          <p:nvPr/>
        </p:nvSpPr>
        <p:spPr>
          <a:xfrm>
            <a:off x="6244845" y="1935103"/>
            <a:ext cx="1261872" cy="448056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More </a:t>
            </a:r>
            <a:r>
              <a:rPr lang="en-US" sz="1400" dirty="0" err="1"/>
              <a:t>ph</a:t>
            </a:r>
            <a:r>
              <a:rPr lang="en-US" sz="1400" dirty="0"/>
              <a:t>/s on sample</a:t>
            </a:r>
          </a:p>
        </p:txBody>
      </p:sp>
      <p:cxnSp>
        <p:nvCxnSpPr>
          <p:cNvPr id="64" name="Curved Connector 63">
            <a:extLst>
              <a:ext uri="{FF2B5EF4-FFF2-40B4-BE49-F238E27FC236}">
                <a16:creationId xmlns:a16="http://schemas.microsoft.com/office/drawing/2014/main" id="{A96BC5E7-036F-8D44-86CE-2C05C253FE79}"/>
              </a:ext>
            </a:extLst>
          </p:cNvPr>
          <p:cNvCxnSpPr>
            <a:cxnSpLocks/>
            <a:stCxn id="60" idx="2"/>
            <a:endCxn id="69" idx="3"/>
          </p:cNvCxnSpPr>
          <p:nvPr/>
        </p:nvCxnSpPr>
        <p:spPr>
          <a:xfrm rot="5400000">
            <a:off x="5434659" y="1895320"/>
            <a:ext cx="402747" cy="502056"/>
          </a:xfrm>
          <a:prstGeom prst="curvedConnector2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Curved Connector 64">
            <a:extLst>
              <a:ext uri="{FF2B5EF4-FFF2-40B4-BE49-F238E27FC236}">
                <a16:creationId xmlns:a16="http://schemas.microsoft.com/office/drawing/2014/main" id="{1C28A50D-B50F-DA43-81E1-E89EEE31F536}"/>
              </a:ext>
            </a:extLst>
          </p:cNvPr>
          <p:cNvCxnSpPr>
            <a:cxnSpLocks/>
            <a:stCxn id="59" idx="2"/>
            <a:endCxn id="68" idx="3"/>
          </p:cNvCxnSpPr>
          <p:nvPr/>
        </p:nvCxnSpPr>
        <p:spPr>
          <a:xfrm rot="5400000">
            <a:off x="3460787" y="1908398"/>
            <a:ext cx="412762" cy="441418"/>
          </a:xfrm>
          <a:prstGeom prst="curvedConnector2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EEABD092-71F0-3B40-B2DD-DC3DCB14BC3F}"/>
              </a:ext>
            </a:extLst>
          </p:cNvPr>
          <p:cNvSpPr/>
          <p:nvPr/>
        </p:nvSpPr>
        <p:spPr>
          <a:xfrm>
            <a:off x="1115552" y="1273338"/>
            <a:ext cx="1480826" cy="448056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High Energy for BMs</a:t>
            </a:r>
          </a:p>
        </p:txBody>
      </p:sp>
      <p:cxnSp>
        <p:nvCxnSpPr>
          <p:cNvPr id="67" name="Curved Connector 66">
            <a:extLst>
              <a:ext uri="{FF2B5EF4-FFF2-40B4-BE49-F238E27FC236}">
                <a16:creationId xmlns:a16="http://schemas.microsoft.com/office/drawing/2014/main" id="{FE54DE9B-6526-9C4C-B8D6-038B971CC961}"/>
              </a:ext>
            </a:extLst>
          </p:cNvPr>
          <p:cNvCxnSpPr>
            <a:cxnSpLocks/>
            <a:stCxn id="56" idx="1"/>
            <a:endCxn id="66" idx="0"/>
          </p:cNvCxnSpPr>
          <p:nvPr/>
        </p:nvCxnSpPr>
        <p:spPr>
          <a:xfrm rot="10800000" flipV="1">
            <a:off x="1855966" y="1061908"/>
            <a:ext cx="530007" cy="211430"/>
          </a:xfrm>
          <a:prstGeom prst="curvedConnector2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B8B5AE66-2297-2B43-817C-6D51B7F6059B}"/>
              </a:ext>
            </a:extLst>
          </p:cNvPr>
          <p:cNvSpPr/>
          <p:nvPr/>
        </p:nvSpPr>
        <p:spPr>
          <a:xfrm>
            <a:off x="2184587" y="2111460"/>
            <a:ext cx="1261872" cy="448056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“Wave” properties</a:t>
            </a:r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A5F9BA9F-3B60-304A-8DE7-5E20788040DB}"/>
              </a:ext>
            </a:extLst>
          </p:cNvPr>
          <p:cNvSpPr/>
          <p:nvPr/>
        </p:nvSpPr>
        <p:spPr>
          <a:xfrm>
            <a:off x="4123132" y="2123694"/>
            <a:ext cx="1261872" cy="448056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smaller spot size</a:t>
            </a:r>
          </a:p>
        </p:txBody>
      </p: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4CE32F1C-DAB3-0749-9ABE-4E701F59675B}"/>
              </a:ext>
            </a:extLst>
          </p:cNvPr>
          <p:cNvSpPr/>
          <p:nvPr/>
        </p:nvSpPr>
        <p:spPr>
          <a:xfrm>
            <a:off x="6251195" y="2610197"/>
            <a:ext cx="1261872" cy="448056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faster collection</a:t>
            </a:r>
          </a:p>
        </p:txBody>
      </p:sp>
      <p:cxnSp>
        <p:nvCxnSpPr>
          <p:cNvPr id="71" name="Curved Connector 70">
            <a:extLst>
              <a:ext uri="{FF2B5EF4-FFF2-40B4-BE49-F238E27FC236}">
                <a16:creationId xmlns:a16="http://schemas.microsoft.com/office/drawing/2014/main" id="{717D58EF-494B-3C45-B910-5C1E8B23075A}"/>
              </a:ext>
            </a:extLst>
          </p:cNvPr>
          <p:cNvCxnSpPr>
            <a:cxnSpLocks/>
            <a:stCxn id="63" idx="2"/>
            <a:endCxn id="70" idx="0"/>
          </p:cNvCxnSpPr>
          <p:nvPr/>
        </p:nvCxnSpPr>
        <p:spPr>
          <a:xfrm rot="16200000" flipH="1">
            <a:off x="6765437" y="2493503"/>
            <a:ext cx="227038" cy="6350"/>
          </a:xfrm>
          <a:prstGeom prst="curvedConnector3">
            <a:avLst>
              <a:gd name="adj1" fmla="val 50000"/>
            </a:avLst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C432FA47-6852-294B-BEE1-CF41C927E263}"/>
              </a:ext>
            </a:extLst>
          </p:cNvPr>
          <p:cNvSpPr/>
          <p:nvPr/>
        </p:nvSpPr>
        <p:spPr>
          <a:xfrm>
            <a:off x="7378222" y="3651825"/>
            <a:ext cx="1261872" cy="448056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Big-Data methods</a:t>
            </a:r>
          </a:p>
        </p:txBody>
      </p:sp>
      <p:cxnSp>
        <p:nvCxnSpPr>
          <p:cNvPr id="73" name="Curved Connector 72">
            <a:extLst>
              <a:ext uri="{FF2B5EF4-FFF2-40B4-BE49-F238E27FC236}">
                <a16:creationId xmlns:a16="http://schemas.microsoft.com/office/drawing/2014/main" id="{8DA46613-C0D4-FB48-A52D-824D68092E09}"/>
              </a:ext>
            </a:extLst>
          </p:cNvPr>
          <p:cNvCxnSpPr>
            <a:cxnSpLocks/>
            <a:stCxn id="70" idx="2"/>
            <a:endCxn id="72" idx="1"/>
          </p:cNvCxnSpPr>
          <p:nvPr/>
        </p:nvCxnSpPr>
        <p:spPr>
          <a:xfrm rot="16200000" flipH="1">
            <a:off x="6721376" y="3219007"/>
            <a:ext cx="817600" cy="496091"/>
          </a:xfrm>
          <a:prstGeom prst="curvedConnector2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4" name="Rounded Rectangle 73">
            <a:extLst>
              <a:ext uri="{FF2B5EF4-FFF2-40B4-BE49-F238E27FC236}">
                <a16:creationId xmlns:a16="http://schemas.microsoft.com/office/drawing/2014/main" id="{3D447E5B-19C5-6440-9093-90CFA4C7AF4F}"/>
              </a:ext>
            </a:extLst>
          </p:cNvPr>
          <p:cNvSpPr/>
          <p:nvPr/>
        </p:nvSpPr>
        <p:spPr>
          <a:xfrm>
            <a:off x="944322" y="3058164"/>
            <a:ext cx="1261872" cy="448056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Ptychography</a:t>
            </a:r>
          </a:p>
        </p:txBody>
      </p: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01DBC577-CB54-AF49-BF90-00572D27F743}"/>
              </a:ext>
            </a:extLst>
          </p:cNvPr>
          <p:cNvSpPr/>
          <p:nvPr/>
        </p:nvSpPr>
        <p:spPr>
          <a:xfrm>
            <a:off x="2167952" y="3619839"/>
            <a:ext cx="1261872" cy="448056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Imaging</a:t>
            </a:r>
          </a:p>
        </p:txBody>
      </p:sp>
      <p:sp>
        <p:nvSpPr>
          <p:cNvPr id="76" name="Rounded Rectangle 75">
            <a:extLst>
              <a:ext uri="{FF2B5EF4-FFF2-40B4-BE49-F238E27FC236}">
                <a16:creationId xmlns:a16="http://schemas.microsoft.com/office/drawing/2014/main" id="{744F0776-7FEC-F947-8E3E-BAA4BD64036F}"/>
              </a:ext>
            </a:extLst>
          </p:cNvPr>
          <p:cNvSpPr/>
          <p:nvPr/>
        </p:nvSpPr>
        <p:spPr>
          <a:xfrm>
            <a:off x="3138763" y="3034950"/>
            <a:ext cx="1261872" cy="448056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Coherent diffractions</a:t>
            </a:r>
          </a:p>
        </p:txBody>
      </p:sp>
      <p:sp>
        <p:nvSpPr>
          <p:cNvPr id="77" name="Rounded Rectangle 76">
            <a:extLst>
              <a:ext uri="{FF2B5EF4-FFF2-40B4-BE49-F238E27FC236}">
                <a16:creationId xmlns:a16="http://schemas.microsoft.com/office/drawing/2014/main" id="{E8586858-1F4F-874B-AF96-A13AEC6D391F}"/>
              </a:ext>
            </a:extLst>
          </p:cNvPr>
          <p:cNvSpPr/>
          <p:nvPr/>
        </p:nvSpPr>
        <p:spPr>
          <a:xfrm>
            <a:off x="5063769" y="3046341"/>
            <a:ext cx="1261872" cy="448056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STXM</a:t>
            </a:r>
          </a:p>
        </p:txBody>
      </p:sp>
      <p:sp>
        <p:nvSpPr>
          <p:cNvPr id="78" name="Rounded Rectangle 77">
            <a:extLst>
              <a:ext uri="{FF2B5EF4-FFF2-40B4-BE49-F238E27FC236}">
                <a16:creationId xmlns:a16="http://schemas.microsoft.com/office/drawing/2014/main" id="{DA36BD93-5CF6-5C45-9B13-941B8F739BE2}"/>
              </a:ext>
            </a:extLst>
          </p:cNvPr>
          <p:cNvSpPr/>
          <p:nvPr/>
        </p:nvSpPr>
        <p:spPr>
          <a:xfrm>
            <a:off x="4131557" y="3952277"/>
            <a:ext cx="1261872" cy="448056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nanoprobes</a:t>
            </a:r>
          </a:p>
        </p:txBody>
      </p: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B4D01D2B-CB5C-A34A-BD64-1AF220DE20B3}"/>
              </a:ext>
            </a:extLst>
          </p:cNvPr>
          <p:cNvSpPr/>
          <p:nvPr/>
        </p:nvSpPr>
        <p:spPr>
          <a:xfrm>
            <a:off x="7683042" y="3131011"/>
            <a:ext cx="1261872" cy="448056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Dynamics</a:t>
            </a:r>
          </a:p>
        </p:txBody>
      </p: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5B3E37E9-D554-CD4B-9CE0-971C05200B47}"/>
              </a:ext>
            </a:extLst>
          </p:cNvPr>
          <p:cNvSpPr/>
          <p:nvPr/>
        </p:nvSpPr>
        <p:spPr>
          <a:xfrm>
            <a:off x="5713499" y="3639018"/>
            <a:ext cx="1261872" cy="448056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Hi-throughput</a:t>
            </a:r>
          </a:p>
        </p:txBody>
      </p:sp>
      <p:cxnSp>
        <p:nvCxnSpPr>
          <p:cNvPr id="81" name="Curved Connector 80">
            <a:extLst>
              <a:ext uri="{FF2B5EF4-FFF2-40B4-BE49-F238E27FC236}">
                <a16:creationId xmlns:a16="http://schemas.microsoft.com/office/drawing/2014/main" id="{704A3094-3507-C34D-9CC7-3AF44AD92FE1}"/>
              </a:ext>
            </a:extLst>
          </p:cNvPr>
          <p:cNvCxnSpPr>
            <a:cxnSpLocks/>
            <a:stCxn id="68" idx="2"/>
            <a:endCxn id="74" idx="3"/>
          </p:cNvCxnSpPr>
          <p:nvPr/>
        </p:nvCxnSpPr>
        <p:spPr>
          <a:xfrm rot="5400000">
            <a:off x="2149521" y="2616190"/>
            <a:ext cx="722676" cy="609329"/>
          </a:xfrm>
          <a:prstGeom prst="curvedConnector2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Curved Connector 81">
            <a:extLst>
              <a:ext uri="{FF2B5EF4-FFF2-40B4-BE49-F238E27FC236}">
                <a16:creationId xmlns:a16="http://schemas.microsoft.com/office/drawing/2014/main" id="{5DF5C3BF-4805-CE45-882E-33972E77AE47}"/>
              </a:ext>
            </a:extLst>
          </p:cNvPr>
          <p:cNvCxnSpPr>
            <a:cxnSpLocks/>
            <a:stCxn id="68" idx="2"/>
            <a:endCxn id="75" idx="0"/>
          </p:cNvCxnSpPr>
          <p:nvPr/>
        </p:nvCxnSpPr>
        <p:spPr>
          <a:xfrm rot="5400000">
            <a:off x="2277045" y="3081360"/>
            <a:ext cx="1060323" cy="16635"/>
          </a:xfrm>
          <a:prstGeom prst="curvedConnector3">
            <a:avLst>
              <a:gd name="adj1" fmla="val 50000"/>
            </a:avLst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Curved Connector 82">
            <a:extLst>
              <a:ext uri="{FF2B5EF4-FFF2-40B4-BE49-F238E27FC236}">
                <a16:creationId xmlns:a16="http://schemas.microsoft.com/office/drawing/2014/main" id="{7A165BED-D654-7C40-86FE-0097FC109038}"/>
              </a:ext>
            </a:extLst>
          </p:cNvPr>
          <p:cNvCxnSpPr>
            <a:cxnSpLocks/>
            <a:stCxn id="68" idx="2"/>
            <a:endCxn id="76" idx="1"/>
          </p:cNvCxnSpPr>
          <p:nvPr/>
        </p:nvCxnSpPr>
        <p:spPr>
          <a:xfrm rot="16200000" flipH="1">
            <a:off x="2627412" y="2747627"/>
            <a:ext cx="699462" cy="323240"/>
          </a:xfrm>
          <a:prstGeom prst="curvedConnector2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Curved Connector 83">
            <a:extLst>
              <a:ext uri="{FF2B5EF4-FFF2-40B4-BE49-F238E27FC236}">
                <a16:creationId xmlns:a16="http://schemas.microsoft.com/office/drawing/2014/main" id="{80E73F64-3CCC-434B-A66E-B1E6F4735DA1}"/>
              </a:ext>
            </a:extLst>
          </p:cNvPr>
          <p:cNvCxnSpPr>
            <a:cxnSpLocks/>
            <a:stCxn id="69" idx="2"/>
            <a:endCxn id="77" idx="1"/>
          </p:cNvCxnSpPr>
          <p:nvPr/>
        </p:nvCxnSpPr>
        <p:spPr>
          <a:xfrm rot="16200000" flipH="1">
            <a:off x="4559609" y="2766208"/>
            <a:ext cx="698619" cy="309701"/>
          </a:xfrm>
          <a:prstGeom prst="curvedConnector2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Curved Connector 84">
            <a:extLst>
              <a:ext uri="{FF2B5EF4-FFF2-40B4-BE49-F238E27FC236}">
                <a16:creationId xmlns:a16="http://schemas.microsoft.com/office/drawing/2014/main" id="{F739F8FD-54B0-C647-B144-AA098BE45843}"/>
              </a:ext>
            </a:extLst>
          </p:cNvPr>
          <p:cNvCxnSpPr>
            <a:cxnSpLocks/>
            <a:stCxn id="69" idx="2"/>
            <a:endCxn id="78" idx="0"/>
          </p:cNvCxnSpPr>
          <p:nvPr/>
        </p:nvCxnSpPr>
        <p:spPr>
          <a:xfrm rot="16200000" flipH="1">
            <a:off x="4068017" y="3257800"/>
            <a:ext cx="1380527" cy="8425"/>
          </a:xfrm>
          <a:prstGeom prst="curvedConnector3">
            <a:avLst>
              <a:gd name="adj1" fmla="val 50000"/>
            </a:avLst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Curved Connector 85">
            <a:extLst>
              <a:ext uri="{FF2B5EF4-FFF2-40B4-BE49-F238E27FC236}">
                <a16:creationId xmlns:a16="http://schemas.microsoft.com/office/drawing/2014/main" id="{791E1D4B-822B-B24A-87F1-A43B072711F3}"/>
              </a:ext>
            </a:extLst>
          </p:cNvPr>
          <p:cNvCxnSpPr>
            <a:cxnSpLocks/>
            <a:stCxn id="70" idx="2"/>
            <a:endCxn id="79" idx="1"/>
          </p:cNvCxnSpPr>
          <p:nvPr/>
        </p:nvCxnSpPr>
        <p:spPr>
          <a:xfrm rot="16200000" flipH="1">
            <a:off x="7134193" y="2806190"/>
            <a:ext cx="296786" cy="800911"/>
          </a:xfrm>
          <a:prstGeom prst="curvedConnector2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Curved Connector 86">
            <a:extLst>
              <a:ext uri="{FF2B5EF4-FFF2-40B4-BE49-F238E27FC236}">
                <a16:creationId xmlns:a16="http://schemas.microsoft.com/office/drawing/2014/main" id="{C50654BD-D534-7646-8240-7BED337F57C2}"/>
              </a:ext>
            </a:extLst>
          </p:cNvPr>
          <p:cNvCxnSpPr>
            <a:cxnSpLocks/>
            <a:stCxn id="70" idx="2"/>
            <a:endCxn id="80" idx="0"/>
          </p:cNvCxnSpPr>
          <p:nvPr/>
        </p:nvCxnSpPr>
        <p:spPr>
          <a:xfrm rot="5400000">
            <a:off x="6322901" y="3079787"/>
            <a:ext cx="580765" cy="537696"/>
          </a:xfrm>
          <a:prstGeom prst="curvedConnector3">
            <a:avLst>
              <a:gd name="adj1" fmla="val 50000"/>
            </a:avLst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8" name="Rounded Rectangle 87">
            <a:extLst>
              <a:ext uri="{FF2B5EF4-FFF2-40B4-BE49-F238E27FC236}">
                <a16:creationId xmlns:a16="http://schemas.microsoft.com/office/drawing/2014/main" id="{E87DC06B-BEBF-E943-8D42-A71CC85CE7AA}"/>
              </a:ext>
            </a:extLst>
          </p:cNvPr>
          <p:cNvSpPr/>
          <p:nvPr/>
        </p:nvSpPr>
        <p:spPr>
          <a:xfrm>
            <a:off x="527977" y="1193937"/>
            <a:ext cx="228853" cy="256976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89" name="Rounded Rectangle 88">
            <a:extLst>
              <a:ext uri="{FF2B5EF4-FFF2-40B4-BE49-F238E27FC236}">
                <a16:creationId xmlns:a16="http://schemas.microsoft.com/office/drawing/2014/main" id="{A32C6559-803E-984B-8936-457BB4C33D66}"/>
              </a:ext>
            </a:extLst>
          </p:cNvPr>
          <p:cNvSpPr/>
          <p:nvPr/>
        </p:nvSpPr>
        <p:spPr>
          <a:xfrm>
            <a:off x="535202" y="1473001"/>
            <a:ext cx="228853" cy="256976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90" name="Rounded Rectangle 89">
            <a:extLst>
              <a:ext uri="{FF2B5EF4-FFF2-40B4-BE49-F238E27FC236}">
                <a16:creationId xmlns:a16="http://schemas.microsoft.com/office/drawing/2014/main" id="{B1C46439-1C4F-AF43-9191-D759E54C48AA}"/>
              </a:ext>
            </a:extLst>
          </p:cNvPr>
          <p:cNvSpPr/>
          <p:nvPr/>
        </p:nvSpPr>
        <p:spPr>
          <a:xfrm>
            <a:off x="535202" y="1749631"/>
            <a:ext cx="228853" cy="256976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cxnSp>
        <p:nvCxnSpPr>
          <p:cNvPr id="91" name="Curved Connector 90">
            <a:extLst>
              <a:ext uri="{FF2B5EF4-FFF2-40B4-BE49-F238E27FC236}">
                <a16:creationId xmlns:a16="http://schemas.microsoft.com/office/drawing/2014/main" id="{257B4E45-8875-5E46-B58E-DBFAF3526B16}"/>
              </a:ext>
            </a:extLst>
          </p:cNvPr>
          <p:cNvCxnSpPr>
            <a:cxnSpLocks/>
            <a:stCxn id="66" idx="1"/>
            <a:endCxn id="88" idx="3"/>
          </p:cNvCxnSpPr>
          <p:nvPr/>
        </p:nvCxnSpPr>
        <p:spPr>
          <a:xfrm rot="10800000">
            <a:off x="756830" y="1322426"/>
            <a:ext cx="358722" cy="174941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Curved Connector 91">
            <a:extLst>
              <a:ext uri="{FF2B5EF4-FFF2-40B4-BE49-F238E27FC236}">
                <a16:creationId xmlns:a16="http://schemas.microsoft.com/office/drawing/2014/main" id="{89BAE2F5-8B8B-7440-AEB6-228F54DD3006}"/>
              </a:ext>
            </a:extLst>
          </p:cNvPr>
          <p:cNvCxnSpPr>
            <a:cxnSpLocks/>
            <a:stCxn id="66" idx="1"/>
            <a:endCxn id="89" idx="3"/>
          </p:cNvCxnSpPr>
          <p:nvPr/>
        </p:nvCxnSpPr>
        <p:spPr>
          <a:xfrm rot="10800000" flipV="1">
            <a:off x="764056" y="1497365"/>
            <a:ext cx="351497" cy="104123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Curved Connector 92">
            <a:extLst>
              <a:ext uri="{FF2B5EF4-FFF2-40B4-BE49-F238E27FC236}">
                <a16:creationId xmlns:a16="http://schemas.microsoft.com/office/drawing/2014/main" id="{0F458B09-EA47-EB46-987B-7B0E2330229D}"/>
              </a:ext>
            </a:extLst>
          </p:cNvPr>
          <p:cNvCxnSpPr>
            <a:cxnSpLocks/>
            <a:stCxn id="66" idx="1"/>
            <a:endCxn id="90" idx="3"/>
          </p:cNvCxnSpPr>
          <p:nvPr/>
        </p:nvCxnSpPr>
        <p:spPr>
          <a:xfrm rot="10800000" flipV="1">
            <a:off x="764056" y="1497365"/>
            <a:ext cx="351497" cy="380753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5" name="Rectangle 214">
            <a:extLst>
              <a:ext uri="{FF2B5EF4-FFF2-40B4-BE49-F238E27FC236}">
                <a16:creationId xmlns:a16="http://schemas.microsoft.com/office/drawing/2014/main" id="{48AA3A93-BA29-7948-B6DF-D824B5DEC9BB}"/>
              </a:ext>
            </a:extLst>
          </p:cNvPr>
          <p:cNvSpPr/>
          <p:nvPr/>
        </p:nvSpPr>
        <p:spPr>
          <a:xfrm>
            <a:off x="41160" y="4326608"/>
            <a:ext cx="89037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Higher </a:t>
            </a:r>
            <a:r>
              <a:rPr lang="en-US" sz="1600" i="1" dirty="0">
                <a:solidFill>
                  <a:srgbClr val="C00000"/>
                </a:solidFill>
              </a:rPr>
              <a:t>coherence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, smaller </a:t>
            </a:r>
            <a:r>
              <a:rPr lang="en-US" sz="1600" i="1" dirty="0">
                <a:solidFill>
                  <a:srgbClr val="C00000"/>
                </a:solidFill>
              </a:rPr>
              <a:t>spot size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 and higher photon </a:t>
            </a:r>
            <a:r>
              <a:rPr lang="en-US" sz="1600" i="1" dirty="0">
                <a:solidFill>
                  <a:srgbClr val="C00000"/>
                </a:solidFill>
              </a:rPr>
              <a:t>flux density 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drive the development of usual and </a:t>
            </a:r>
            <a:r>
              <a:rPr lang="en-US" sz="1600" b="1" i="1" dirty="0">
                <a:solidFill>
                  <a:schemeClr val="accent5"/>
                </a:solidFill>
              </a:rPr>
              <a:t>new experimental techniques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18751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00970" y="103060"/>
            <a:ext cx="6595915" cy="360369"/>
          </a:xfrm>
        </p:spPr>
        <p:txBody>
          <a:bodyPr>
            <a:norm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ALBA-2 advantages for photon science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8</a:t>
            </a:fld>
            <a:endParaRPr lang="es-ES" dirty="0"/>
          </a:p>
        </p:txBody>
      </p:sp>
      <p:cxnSp>
        <p:nvCxnSpPr>
          <p:cNvPr id="53" name="Curved Connector 52">
            <a:extLst>
              <a:ext uri="{FF2B5EF4-FFF2-40B4-BE49-F238E27FC236}">
                <a16:creationId xmlns:a16="http://schemas.microsoft.com/office/drawing/2014/main" id="{282DDFA3-333B-5C44-89F5-543216163AE8}"/>
              </a:ext>
            </a:extLst>
          </p:cNvPr>
          <p:cNvCxnSpPr>
            <a:cxnSpLocks/>
            <a:stCxn id="54" idx="2"/>
            <a:endCxn id="55" idx="1"/>
          </p:cNvCxnSpPr>
          <p:nvPr/>
        </p:nvCxnSpPr>
        <p:spPr>
          <a:xfrm rot="16200000" flipH="1">
            <a:off x="3803637" y="727462"/>
            <a:ext cx="337180" cy="345022"/>
          </a:xfrm>
          <a:prstGeom prst="curvedConnector2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E048445C-FC19-CB4F-82FC-C15CD3EC66A5}"/>
              </a:ext>
            </a:extLst>
          </p:cNvPr>
          <p:cNvSpPr/>
          <p:nvPr/>
        </p:nvSpPr>
        <p:spPr>
          <a:xfrm>
            <a:off x="3228216" y="371014"/>
            <a:ext cx="1143000" cy="360369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ALBA-II</a:t>
            </a: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64DB6DFD-0034-9E4D-9065-26BB7A22710E}"/>
              </a:ext>
            </a:extLst>
          </p:cNvPr>
          <p:cNvSpPr/>
          <p:nvPr/>
        </p:nvSpPr>
        <p:spPr>
          <a:xfrm>
            <a:off x="4144738" y="792990"/>
            <a:ext cx="1405986" cy="551146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Low Emittance</a:t>
            </a: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EF4C087D-8C5D-1349-92D9-885903F0FFF5}"/>
              </a:ext>
            </a:extLst>
          </p:cNvPr>
          <p:cNvSpPr/>
          <p:nvPr/>
        </p:nvSpPr>
        <p:spPr>
          <a:xfrm>
            <a:off x="2385972" y="894720"/>
            <a:ext cx="1048015" cy="334375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Super-BM</a:t>
            </a:r>
          </a:p>
        </p:txBody>
      </p:sp>
      <p:cxnSp>
        <p:nvCxnSpPr>
          <p:cNvPr id="57" name="Curved Connector 56">
            <a:extLst>
              <a:ext uri="{FF2B5EF4-FFF2-40B4-BE49-F238E27FC236}">
                <a16:creationId xmlns:a16="http://schemas.microsoft.com/office/drawing/2014/main" id="{7C0F9AED-FE39-4D4D-B912-C2B482864480}"/>
              </a:ext>
            </a:extLst>
          </p:cNvPr>
          <p:cNvCxnSpPr>
            <a:cxnSpLocks/>
            <a:stCxn id="54" idx="2"/>
            <a:endCxn id="56" idx="3"/>
          </p:cNvCxnSpPr>
          <p:nvPr/>
        </p:nvCxnSpPr>
        <p:spPr>
          <a:xfrm rot="5400000">
            <a:off x="3451590" y="713781"/>
            <a:ext cx="330525" cy="365729"/>
          </a:xfrm>
          <a:prstGeom prst="curvedConnector2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Curved Connector 57">
            <a:extLst>
              <a:ext uri="{FF2B5EF4-FFF2-40B4-BE49-F238E27FC236}">
                <a16:creationId xmlns:a16="http://schemas.microsoft.com/office/drawing/2014/main" id="{6EC8EF80-DBA1-354E-809C-9EF889045798}"/>
              </a:ext>
            </a:extLst>
          </p:cNvPr>
          <p:cNvCxnSpPr>
            <a:cxnSpLocks/>
            <a:stCxn id="55" idx="2"/>
            <a:endCxn id="59" idx="3"/>
          </p:cNvCxnSpPr>
          <p:nvPr/>
        </p:nvCxnSpPr>
        <p:spPr>
          <a:xfrm rot="5400000">
            <a:off x="4505991" y="1356958"/>
            <a:ext cx="354562" cy="328918"/>
          </a:xfrm>
          <a:prstGeom prst="curvedConnector2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179AA3F2-814C-614D-B7A8-0C3BFBA3A11E}"/>
              </a:ext>
            </a:extLst>
          </p:cNvPr>
          <p:cNvSpPr/>
          <p:nvPr/>
        </p:nvSpPr>
        <p:spPr>
          <a:xfrm>
            <a:off x="3256941" y="1474670"/>
            <a:ext cx="1261872" cy="448056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Coherence (mainly SXR)</a:t>
            </a: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838FD1E0-4724-2C4E-B244-CCF424DEE4D5}"/>
              </a:ext>
            </a:extLst>
          </p:cNvPr>
          <p:cNvSpPr/>
          <p:nvPr/>
        </p:nvSpPr>
        <p:spPr>
          <a:xfrm>
            <a:off x="5256124" y="1496919"/>
            <a:ext cx="1261872" cy="448056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Brilliance</a:t>
            </a:r>
          </a:p>
          <a:p>
            <a:pPr algn="ctr"/>
            <a:r>
              <a:rPr lang="en-US" sz="1400" dirty="0"/>
              <a:t>(mainly HXR)</a:t>
            </a:r>
          </a:p>
        </p:txBody>
      </p:sp>
      <p:cxnSp>
        <p:nvCxnSpPr>
          <p:cNvPr id="61" name="Curved Connector 60">
            <a:extLst>
              <a:ext uri="{FF2B5EF4-FFF2-40B4-BE49-F238E27FC236}">
                <a16:creationId xmlns:a16="http://schemas.microsoft.com/office/drawing/2014/main" id="{466BFFBC-0343-5340-AFF0-7B3C60FD1873}"/>
              </a:ext>
            </a:extLst>
          </p:cNvPr>
          <p:cNvCxnSpPr>
            <a:cxnSpLocks/>
            <a:stCxn id="55" idx="2"/>
            <a:endCxn id="60" idx="1"/>
          </p:cNvCxnSpPr>
          <p:nvPr/>
        </p:nvCxnSpPr>
        <p:spPr>
          <a:xfrm rot="16200000" flipH="1">
            <a:off x="4863522" y="1328344"/>
            <a:ext cx="376811" cy="408393"/>
          </a:xfrm>
          <a:prstGeom prst="curvedConnector2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Curved Connector 61">
            <a:extLst>
              <a:ext uri="{FF2B5EF4-FFF2-40B4-BE49-F238E27FC236}">
                <a16:creationId xmlns:a16="http://schemas.microsoft.com/office/drawing/2014/main" id="{43B3F709-D134-0848-A82A-6D8134E8A901}"/>
              </a:ext>
            </a:extLst>
          </p:cNvPr>
          <p:cNvCxnSpPr>
            <a:cxnSpLocks/>
            <a:stCxn id="60" idx="2"/>
            <a:endCxn id="63" idx="1"/>
          </p:cNvCxnSpPr>
          <p:nvPr/>
        </p:nvCxnSpPr>
        <p:spPr>
          <a:xfrm rot="16200000" flipH="1">
            <a:off x="5958874" y="1873160"/>
            <a:ext cx="214156" cy="357785"/>
          </a:xfrm>
          <a:prstGeom prst="curvedConnector2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8989D850-39E1-1446-A12E-253000225FDB}"/>
              </a:ext>
            </a:extLst>
          </p:cNvPr>
          <p:cNvSpPr/>
          <p:nvPr/>
        </p:nvSpPr>
        <p:spPr>
          <a:xfrm>
            <a:off x="6244845" y="1935103"/>
            <a:ext cx="1261872" cy="448056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More </a:t>
            </a:r>
            <a:r>
              <a:rPr lang="en-US" sz="1400" dirty="0" err="1"/>
              <a:t>ph</a:t>
            </a:r>
            <a:r>
              <a:rPr lang="en-US" sz="1400" dirty="0"/>
              <a:t>/s on sample</a:t>
            </a:r>
          </a:p>
        </p:txBody>
      </p:sp>
      <p:cxnSp>
        <p:nvCxnSpPr>
          <p:cNvPr id="64" name="Curved Connector 63">
            <a:extLst>
              <a:ext uri="{FF2B5EF4-FFF2-40B4-BE49-F238E27FC236}">
                <a16:creationId xmlns:a16="http://schemas.microsoft.com/office/drawing/2014/main" id="{A96BC5E7-036F-8D44-86CE-2C05C253FE79}"/>
              </a:ext>
            </a:extLst>
          </p:cNvPr>
          <p:cNvCxnSpPr>
            <a:cxnSpLocks/>
            <a:stCxn id="60" idx="2"/>
            <a:endCxn id="69" idx="3"/>
          </p:cNvCxnSpPr>
          <p:nvPr/>
        </p:nvCxnSpPr>
        <p:spPr>
          <a:xfrm rot="5400000">
            <a:off x="5434659" y="1895320"/>
            <a:ext cx="402747" cy="502056"/>
          </a:xfrm>
          <a:prstGeom prst="curvedConnector2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Curved Connector 64">
            <a:extLst>
              <a:ext uri="{FF2B5EF4-FFF2-40B4-BE49-F238E27FC236}">
                <a16:creationId xmlns:a16="http://schemas.microsoft.com/office/drawing/2014/main" id="{1C28A50D-B50F-DA43-81E1-E89EEE31F536}"/>
              </a:ext>
            </a:extLst>
          </p:cNvPr>
          <p:cNvCxnSpPr>
            <a:cxnSpLocks/>
            <a:stCxn id="59" idx="2"/>
            <a:endCxn id="68" idx="3"/>
          </p:cNvCxnSpPr>
          <p:nvPr/>
        </p:nvCxnSpPr>
        <p:spPr>
          <a:xfrm rot="5400000">
            <a:off x="3460787" y="1908398"/>
            <a:ext cx="412762" cy="441418"/>
          </a:xfrm>
          <a:prstGeom prst="curvedConnector2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EEABD092-71F0-3B40-B2DD-DC3DCB14BC3F}"/>
              </a:ext>
            </a:extLst>
          </p:cNvPr>
          <p:cNvSpPr/>
          <p:nvPr/>
        </p:nvSpPr>
        <p:spPr>
          <a:xfrm>
            <a:off x="1115552" y="1273338"/>
            <a:ext cx="1480826" cy="448056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High Energy for BMs</a:t>
            </a:r>
          </a:p>
        </p:txBody>
      </p:sp>
      <p:cxnSp>
        <p:nvCxnSpPr>
          <p:cNvPr id="67" name="Curved Connector 66">
            <a:extLst>
              <a:ext uri="{FF2B5EF4-FFF2-40B4-BE49-F238E27FC236}">
                <a16:creationId xmlns:a16="http://schemas.microsoft.com/office/drawing/2014/main" id="{FE54DE9B-6526-9C4C-B8D6-038B971CC961}"/>
              </a:ext>
            </a:extLst>
          </p:cNvPr>
          <p:cNvCxnSpPr>
            <a:cxnSpLocks/>
            <a:stCxn id="56" idx="1"/>
            <a:endCxn id="66" idx="0"/>
          </p:cNvCxnSpPr>
          <p:nvPr/>
        </p:nvCxnSpPr>
        <p:spPr>
          <a:xfrm rot="10800000" flipV="1">
            <a:off x="1855966" y="1061908"/>
            <a:ext cx="530007" cy="211430"/>
          </a:xfrm>
          <a:prstGeom prst="curvedConnector2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B8B5AE66-2297-2B43-817C-6D51B7F6059B}"/>
              </a:ext>
            </a:extLst>
          </p:cNvPr>
          <p:cNvSpPr/>
          <p:nvPr/>
        </p:nvSpPr>
        <p:spPr>
          <a:xfrm>
            <a:off x="2184587" y="2111460"/>
            <a:ext cx="1261872" cy="448056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“Wave” properties</a:t>
            </a:r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A5F9BA9F-3B60-304A-8DE7-5E20788040DB}"/>
              </a:ext>
            </a:extLst>
          </p:cNvPr>
          <p:cNvSpPr/>
          <p:nvPr/>
        </p:nvSpPr>
        <p:spPr>
          <a:xfrm>
            <a:off x="4123132" y="2123694"/>
            <a:ext cx="1261872" cy="448056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smaller spot size</a:t>
            </a:r>
          </a:p>
        </p:txBody>
      </p: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4CE32F1C-DAB3-0749-9ABE-4E701F59675B}"/>
              </a:ext>
            </a:extLst>
          </p:cNvPr>
          <p:cNvSpPr/>
          <p:nvPr/>
        </p:nvSpPr>
        <p:spPr>
          <a:xfrm>
            <a:off x="6251195" y="2610197"/>
            <a:ext cx="1261872" cy="448056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faster collection</a:t>
            </a:r>
          </a:p>
        </p:txBody>
      </p:sp>
      <p:cxnSp>
        <p:nvCxnSpPr>
          <p:cNvPr id="71" name="Curved Connector 70">
            <a:extLst>
              <a:ext uri="{FF2B5EF4-FFF2-40B4-BE49-F238E27FC236}">
                <a16:creationId xmlns:a16="http://schemas.microsoft.com/office/drawing/2014/main" id="{717D58EF-494B-3C45-B910-5C1E8B23075A}"/>
              </a:ext>
            </a:extLst>
          </p:cNvPr>
          <p:cNvCxnSpPr>
            <a:cxnSpLocks/>
            <a:stCxn id="63" idx="2"/>
            <a:endCxn id="70" idx="0"/>
          </p:cNvCxnSpPr>
          <p:nvPr/>
        </p:nvCxnSpPr>
        <p:spPr>
          <a:xfrm rot="16200000" flipH="1">
            <a:off x="6765437" y="2493503"/>
            <a:ext cx="227038" cy="6350"/>
          </a:xfrm>
          <a:prstGeom prst="curvedConnector3">
            <a:avLst>
              <a:gd name="adj1" fmla="val 50000"/>
            </a:avLst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C432FA47-6852-294B-BEE1-CF41C927E263}"/>
              </a:ext>
            </a:extLst>
          </p:cNvPr>
          <p:cNvSpPr/>
          <p:nvPr/>
        </p:nvSpPr>
        <p:spPr>
          <a:xfrm>
            <a:off x="7378222" y="3651825"/>
            <a:ext cx="1261872" cy="448056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Big-Data methods</a:t>
            </a:r>
          </a:p>
        </p:txBody>
      </p:sp>
      <p:cxnSp>
        <p:nvCxnSpPr>
          <p:cNvPr id="73" name="Curved Connector 72">
            <a:extLst>
              <a:ext uri="{FF2B5EF4-FFF2-40B4-BE49-F238E27FC236}">
                <a16:creationId xmlns:a16="http://schemas.microsoft.com/office/drawing/2014/main" id="{8DA46613-C0D4-FB48-A52D-824D68092E09}"/>
              </a:ext>
            </a:extLst>
          </p:cNvPr>
          <p:cNvCxnSpPr>
            <a:cxnSpLocks/>
            <a:stCxn id="70" idx="2"/>
            <a:endCxn id="72" idx="1"/>
          </p:cNvCxnSpPr>
          <p:nvPr/>
        </p:nvCxnSpPr>
        <p:spPr>
          <a:xfrm rot="16200000" flipH="1">
            <a:off x="6721376" y="3219007"/>
            <a:ext cx="817600" cy="496091"/>
          </a:xfrm>
          <a:prstGeom prst="curvedConnector2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4" name="Rounded Rectangle 73">
            <a:extLst>
              <a:ext uri="{FF2B5EF4-FFF2-40B4-BE49-F238E27FC236}">
                <a16:creationId xmlns:a16="http://schemas.microsoft.com/office/drawing/2014/main" id="{3D447E5B-19C5-6440-9093-90CFA4C7AF4F}"/>
              </a:ext>
            </a:extLst>
          </p:cNvPr>
          <p:cNvSpPr/>
          <p:nvPr/>
        </p:nvSpPr>
        <p:spPr>
          <a:xfrm>
            <a:off x="944322" y="3058164"/>
            <a:ext cx="1261872" cy="448056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Ptychography</a:t>
            </a:r>
          </a:p>
        </p:txBody>
      </p: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01DBC577-CB54-AF49-BF90-00572D27F743}"/>
              </a:ext>
            </a:extLst>
          </p:cNvPr>
          <p:cNvSpPr/>
          <p:nvPr/>
        </p:nvSpPr>
        <p:spPr>
          <a:xfrm>
            <a:off x="2167952" y="3619839"/>
            <a:ext cx="1261872" cy="448056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Imaging</a:t>
            </a:r>
          </a:p>
        </p:txBody>
      </p:sp>
      <p:sp>
        <p:nvSpPr>
          <p:cNvPr id="76" name="Rounded Rectangle 75">
            <a:extLst>
              <a:ext uri="{FF2B5EF4-FFF2-40B4-BE49-F238E27FC236}">
                <a16:creationId xmlns:a16="http://schemas.microsoft.com/office/drawing/2014/main" id="{744F0776-7FEC-F947-8E3E-BAA4BD64036F}"/>
              </a:ext>
            </a:extLst>
          </p:cNvPr>
          <p:cNvSpPr/>
          <p:nvPr/>
        </p:nvSpPr>
        <p:spPr>
          <a:xfrm>
            <a:off x="3138763" y="3034950"/>
            <a:ext cx="1261872" cy="448056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Coherent diffractions</a:t>
            </a:r>
          </a:p>
        </p:txBody>
      </p:sp>
      <p:sp>
        <p:nvSpPr>
          <p:cNvPr id="77" name="Rounded Rectangle 76">
            <a:extLst>
              <a:ext uri="{FF2B5EF4-FFF2-40B4-BE49-F238E27FC236}">
                <a16:creationId xmlns:a16="http://schemas.microsoft.com/office/drawing/2014/main" id="{E8586858-1F4F-874B-AF96-A13AEC6D391F}"/>
              </a:ext>
            </a:extLst>
          </p:cNvPr>
          <p:cNvSpPr/>
          <p:nvPr/>
        </p:nvSpPr>
        <p:spPr>
          <a:xfrm>
            <a:off x="5063769" y="3046341"/>
            <a:ext cx="1261872" cy="448056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STXM</a:t>
            </a:r>
          </a:p>
        </p:txBody>
      </p:sp>
      <p:sp>
        <p:nvSpPr>
          <p:cNvPr id="78" name="Rounded Rectangle 77">
            <a:extLst>
              <a:ext uri="{FF2B5EF4-FFF2-40B4-BE49-F238E27FC236}">
                <a16:creationId xmlns:a16="http://schemas.microsoft.com/office/drawing/2014/main" id="{DA36BD93-5CF6-5C45-9B13-941B8F739BE2}"/>
              </a:ext>
            </a:extLst>
          </p:cNvPr>
          <p:cNvSpPr/>
          <p:nvPr/>
        </p:nvSpPr>
        <p:spPr>
          <a:xfrm>
            <a:off x="4131557" y="3952277"/>
            <a:ext cx="1261872" cy="448056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nanoprobes</a:t>
            </a:r>
          </a:p>
        </p:txBody>
      </p: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B4D01D2B-CB5C-A34A-BD64-1AF220DE20B3}"/>
              </a:ext>
            </a:extLst>
          </p:cNvPr>
          <p:cNvSpPr/>
          <p:nvPr/>
        </p:nvSpPr>
        <p:spPr>
          <a:xfrm>
            <a:off x="7683042" y="3131011"/>
            <a:ext cx="1261872" cy="448056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Dynamics</a:t>
            </a:r>
          </a:p>
        </p:txBody>
      </p: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5B3E37E9-D554-CD4B-9CE0-971C05200B47}"/>
              </a:ext>
            </a:extLst>
          </p:cNvPr>
          <p:cNvSpPr/>
          <p:nvPr/>
        </p:nvSpPr>
        <p:spPr>
          <a:xfrm>
            <a:off x="5713499" y="3639018"/>
            <a:ext cx="1261872" cy="448056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Hi-throughput</a:t>
            </a:r>
          </a:p>
        </p:txBody>
      </p:sp>
      <p:cxnSp>
        <p:nvCxnSpPr>
          <p:cNvPr id="81" name="Curved Connector 80">
            <a:extLst>
              <a:ext uri="{FF2B5EF4-FFF2-40B4-BE49-F238E27FC236}">
                <a16:creationId xmlns:a16="http://schemas.microsoft.com/office/drawing/2014/main" id="{704A3094-3507-C34D-9CC7-3AF44AD92FE1}"/>
              </a:ext>
            </a:extLst>
          </p:cNvPr>
          <p:cNvCxnSpPr>
            <a:cxnSpLocks/>
            <a:stCxn id="68" idx="2"/>
            <a:endCxn id="74" idx="3"/>
          </p:cNvCxnSpPr>
          <p:nvPr/>
        </p:nvCxnSpPr>
        <p:spPr>
          <a:xfrm rot="5400000">
            <a:off x="2149521" y="2616190"/>
            <a:ext cx="722676" cy="609329"/>
          </a:xfrm>
          <a:prstGeom prst="curvedConnector2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Curved Connector 81">
            <a:extLst>
              <a:ext uri="{FF2B5EF4-FFF2-40B4-BE49-F238E27FC236}">
                <a16:creationId xmlns:a16="http://schemas.microsoft.com/office/drawing/2014/main" id="{5DF5C3BF-4805-CE45-882E-33972E77AE47}"/>
              </a:ext>
            </a:extLst>
          </p:cNvPr>
          <p:cNvCxnSpPr>
            <a:cxnSpLocks/>
            <a:stCxn id="68" idx="2"/>
            <a:endCxn id="75" idx="0"/>
          </p:cNvCxnSpPr>
          <p:nvPr/>
        </p:nvCxnSpPr>
        <p:spPr>
          <a:xfrm rot="5400000">
            <a:off x="2277045" y="3081360"/>
            <a:ext cx="1060323" cy="16635"/>
          </a:xfrm>
          <a:prstGeom prst="curvedConnector3">
            <a:avLst>
              <a:gd name="adj1" fmla="val 50000"/>
            </a:avLst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Curved Connector 82">
            <a:extLst>
              <a:ext uri="{FF2B5EF4-FFF2-40B4-BE49-F238E27FC236}">
                <a16:creationId xmlns:a16="http://schemas.microsoft.com/office/drawing/2014/main" id="{7A165BED-D654-7C40-86FE-0097FC109038}"/>
              </a:ext>
            </a:extLst>
          </p:cNvPr>
          <p:cNvCxnSpPr>
            <a:cxnSpLocks/>
            <a:stCxn id="68" idx="2"/>
            <a:endCxn id="76" idx="1"/>
          </p:cNvCxnSpPr>
          <p:nvPr/>
        </p:nvCxnSpPr>
        <p:spPr>
          <a:xfrm rot="16200000" flipH="1">
            <a:off x="2627412" y="2747627"/>
            <a:ext cx="699462" cy="323240"/>
          </a:xfrm>
          <a:prstGeom prst="curvedConnector2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Curved Connector 83">
            <a:extLst>
              <a:ext uri="{FF2B5EF4-FFF2-40B4-BE49-F238E27FC236}">
                <a16:creationId xmlns:a16="http://schemas.microsoft.com/office/drawing/2014/main" id="{80E73F64-3CCC-434B-A66E-B1E6F4735DA1}"/>
              </a:ext>
            </a:extLst>
          </p:cNvPr>
          <p:cNvCxnSpPr>
            <a:cxnSpLocks/>
            <a:stCxn id="69" idx="2"/>
            <a:endCxn id="77" idx="1"/>
          </p:cNvCxnSpPr>
          <p:nvPr/>
        </p:nvCxnSpPr>
        <p:spPr>
          <a:xfrm rot="16200000" flipH="1">
            <a:off x="4559609" y="2766208"/>
            <a:ext cx="698619" cy="309701"/>
          </a:xfrm>
          <a:prstGeom prst="curvedConnector2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Curved Connector 84">
            <a:extLst>
              <a:ext uri="{FF2B5EF4-FFF2-40B4-BE49-F238E27FC236}">
                <a16:creationId xmlns:a16="http://schemas.microsoft.com/office/drawing/2014/main" id="{F739F8FD-54B0-C647-B144-AA098BE45843}"/>
              </a:ext>
            </a:extLst>
          </p:cNvPr>
          <p:cNvCxnSpPr>
            <a:cxnSpLocks/>
            <a:stCxn id="69" idx="2"/>
            <a:endCxn id="78" idx="0"/>
          </p:cNvCxnSpPr>
          <p:nvPr/>
        </p:nvCxnSpPr>
        <p:spPr>
          <a:xfrm rot="16200000" flipH="1">
            <a:off x="4068017" y="3257800"/>
            <a:ext cx="1380527" cy="8425"/>
          </a:xfrm>
          <a:prstGeom prst="curvedConnector3">
            <a:avLst>
              <a:gd name="adj1" fmla="val 50000"/>
            </a:avLst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Curved Connector 85">
            <a:extLst>
              <a:ext uri="{FF2B5EF4-FFF2-40B4-BE49-F238E27FC236}">
                <a16:creationId xmlns:a16="http://schemas.microsoft.com/office/drawing/2014/main" id="{791E1D4B-822B-B24A-87F1-A43B072711F3}"/>
              </a:ext>
            </a:extLst>
          </p:cNvPr>
          <p:cNvCxnSpPr>
            <a:cxnSpLocks/>
            <a:stCxn id="70" idx="2"/>
            <a:endCxn id="79" idx="1"/>
          </p:cNvCxnSpPr>
          <p:nvPr/>
        </p:nvCxnSpPr>
        <p:spPr>
          <a:xfrm rot="16200000" flipH="1">
            <a:off x="7134193" y="2806190"/>
            <a:ext cx="296786" cy="800911"/>
          </a:xfrm>
          <a:prstGeom prst="curvedConnector2">
            <a:avLst/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Curved Connector 86">
            <a:extLst>
              <a:ext uri="{FF2B5EF4-FFF2-40B4-BE49-F238E27FC236}">
                <a16:creationId xmlns:a16="http://schemas.microsoft.com/office/drawing/2014/main" id="{C50654BD-D534-7646-8240-7BED337F57C2}"/>
              </a:ext>
            </a:extLst>
          </p:cNvPr>
          <p:cNvCxnSpPr>
            <a:cxnSpLocks/>
            <a:stCxn id="70" idx="2"/>
            <a:endCxn id="80" idx="0"/>
          </p:cNvCxnSpPr>
          <p:nvPr/>
        </p:nvCxnSpPr>
        <p:spPr>
          <a:xfrm rot="5400000">
            <a:off x="6322901" y="3079787"/>
            <a:ext cx="580765" cy="537696"/>
          </a:xfrm>
          <a:prstGeom prst="curvedConnector3">
            <a:avLst>
              <a:gd name="adj1" fmla="val 50000"/>
            </a:avLst>
          </a:prstGeom>
          <a:ln w="1905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8" name="Rounded Rectangle 87">
            <a:extLst>
              <a:ext uri="{FF2B5EF4-FFF2-40B4-BE49-F238E27FC236}">
                <a16:creationId xmlns:a16="http://schemas.microsoft.com/office/drawing/2014/main" id="{E87DC06B-BEBF-E943-8D42-A71CC85CE7AA}"/>
              </a:ext>
            </a:extLst>
          </p:cNvPr>
          <p:cNvSpPr/>
          <p:nvPr/>
        </p:nvSpPr>
        <p:spPr>
          <a:xfrm>
            <a:off x="527977" y="1193937"/>
            <a:ext cx="228853" cy="256976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89" name="Rounded Rectangle 88">
            <a:extLst>
              <a:ext uri="{FF2B5EF4-FFF2-40B4-BE49-F238E27FC236}">
                <a16:creationId xmlns:a16="http://schemas.microsoft.com/office/drawing/2014/main" id="{A32C6559-803E-984B-8936-457BB4C33D66}"/>
              </a:ext>
            </a:extLst>
          </p:cNvPr>
          <p:cNvSpPr/>
          <p:nvPr/>
        </p:nvSpPr>
        <p:spPr>
          <a:xfrm>
            <a:off x="535202" y="1473001"/>
            <a:ext cx="228853" cy="256976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90" name="Rounded Rectangle 89">
            <a:extLst>
              <a:ext uri="{FF2B5EF4-FFF2-40B4-BE49-F238E27FC236}">
                <a16:creationId xmlns:a16="http://schemas.microsoft.com/office/drawing/2014/main" id="{B1C46439-1C4F-AF43-9191-D759E54C48AA}"/>
              </a:ext>
            </a:extLst>
          </p:cNvPr>
          <p:cNvSpPr/>
          <p:nvPr/>
        </p:nvSpPr>
        <p:spPr>
          <a:xfrm>
            <a:off x="535202" y="1749631"/>
            <a:ext cx="228853" cy="256976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cxnSp>
        <p:nvCxnSpPr>
          <p:cNvPr id="91" name="Curved Connector 90">
            <a:extLst>
              <a:ext uri="{FF2B5EF4-FFF2-40B4-BE49-F238E27FC236}">
                <a16:creationId xmlns:a16="http://schemas.microsoft.com/office/drawing/2014/main" id="{257B4E45-8875-5E46-B58E-DBFAF3526B16}"/>
              </a:ext>
            </a:extLst>
          </p:cNvPr>
          <p:cNvCxnSpPr>
            <a:cxnSpLocks/>
            <a:stCxn id="66" idx="1"/>
            <a:endCxn id="88" idx="3"/>
          </p:cNvCxnSpPr>
          <p:nvPr/>
        </p:nvCxnSpPr>
        <p:spPr>
          <a:xfrm rot="10800000">
            <a:off x="756830" y="1322426"/>
            <a:ext cx="358722" cy="174941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Curved Connector 91">
            <a:extLst>
              <a:ext uri="{FF2B5EF4-FFF2-40B4-BE49-F238E27FC236}">
                <a16:creationId xmlns:a16="http://schemas.microsoft.com/office/drawing/2014/main" id="{89BAE2F5-8B8B-7440-AEB6-228F54DD3006}"/>
              </a:ext>
            </a:extLst>
          </p:cNvPr>
          <p:cNvCxnSpPr>
            <a:cxnSpLocks/>
            <a:stCxn id="66" idx="1"/>
            <a:endCxn id="89" idx="3"/>
          </p:cNvCxnSpPr>
          <p:nvPr/>
        </p:nvCxnSpPr>
        <p:spPr>
          <a:xfrm rot="10800000" flipV="1">
            <a:off x="764056" y="1497365"/>
            <a:ext cx="351497" cy="104123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Curved Connector 92">
            <a:extLst>
              <a:ext uri="{FF2B5EF4-FFF2-40B4-BE49-F238E27FC236}">
                <a16:creationId xmlns:a16="http://schemas.microsoft.com/office/drawing/2014/main" id="{0F458B09-EA47-EB46-987B-7B0E2330229D}"/>
              </a:ext>
            </a:extLst>
          </p:cNvPr>
          <p:cNvCxnSpPr>
            <a:cxnSpLocks/>
            <a:stCxn id="66" idx="1"/>
            <a:endCxn id="90" idx="3"/>
          </p:cNvCxnSpPr>
          <p:nvPr/>
        </p:nvCxnSpPr>
        <p:spPr>
          <a:xfrm rot="10800000" flipV="1">
            <a:off x="764056" y="1497365"/>
            <a:ext cx="351497" cy="380753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5" name="Rectangle 214">
            <a:extLst>
              <a:ext uri="{FF2B5EF4-FFF2-40B4-BE49-F238E27FC236}">
                <a16:creationId xmlns:a16="http://schemas.microsoft.com/office/drawing/2014/main" id="{48AA3A93-BA29-7948-B6DF-D824B5DEC9BB}"/>
              </a:ext>
            </a:extLst>
          </p:cNvPr>
          <p:cNvSpPr/>
          <p:nvPr/>
        </p:nvSpPr>
        <p:spPr>
          <a:xfrm>
            <a:off x="41160" y="4326608"/>
            <a:ext cx="89037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Higher </a:t>
            </a:r>
            <a:r>
              <a:rPr lang="en-US" sz="1600" i="1" dirty="0">
                <a:solidFill>
                  <a:srgbClr val="C00000"/>
                </a:solidFill>
              </a:rPr>
              <a:t>coherence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, smaller </a:t>
            </a:r>
            <a:r>
              <a:rPr lang="en-US" sz="1600" i="1" dirty="0">
                <a:solidFill>
                  <a:srgbClr val="C00000"/>
                </a:solidFill>
              </a:rPr>
              <a:t>spot size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 and higher photon </a:t>
            </a:r>
            <a:r>
              <a:rPr lang="en-US" sz="1600" i="1" dirty="0">
                <a:solidFill>
                  <a:srgbClr val="C00000"/>
                </a:solidFill>
              </a:rPr>
              <a:t>flux density 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drive the development of usual and </a:t>
            </a:r>
            <a:r>
              <a:rPr lang="en-US" sz="1600" b="1" i="1" dirty="0">
                <a:solidFill>
                  <a:schemeClr val="accent5"/>
                </a:solidFill>
              </a:rPr>
              <a:t>new experimental techniques.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Beamlines need to include </a:t>
            </a:r>
            <a:r>
              <a:rPr lang="en-US" sz="1600" b="1" i="1" dirty="0">
                <a:solidFill>
                  <a:srgbClr val="C00000"/>
                </a:solidFill>
              </a:rPr>
              <a:t>new technologies 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to </a:t>
            </a:r>
            <a:r>
              <a:rPr lang="en-US" sz="1600" i="1" dirty="0">
                <a:solidFill>
                  <a:schemeClr val="accent5"/>
                </a:solidFill>
              </a:rPr>
              <a:t>enable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 such development.</a:t>
            </a:r>
          </a:p>
        </p:txBody>
      </p:sp>
      <p:grpSp>
        <p:nvGrpSpPr>
          <p:cNvPr id="281" name="Group 280">
            <a:extLst>
              <a:ext uri="{FF2B5EF4-FFF2-40B4-BE49-F238E27FC236}">
                <a16:creationId xmlns:a16="http://schemas.microsoft.com/office/drawing/2014/main" id="{5C11BC6D-A221-5647-9AD3-DE6A2579C54A}"/>
              </a:ext>
            </a:extLst>
          </p:cNvPr>
          <p:cNvGrpSpPr/>
          <p:nvPr/>
        </p:nvGrpSpPr>
        <p:grpSpPr>
          <a:xfrm>
            <a:off x="3620825" y="2012680"/>
            <a:ext cx="297072" cy="297072"/>
            <a:chOff x="5526196" y="566904"/>
            <a:chExt cx="824340" cy="824340"/>
          </a:xfrm>
          <a:solidFill>
            <a:schemeClr val="bg1">
              <a:lumMod val="95000"/>
            </a:schemeClr>
          </a:solidFill>
        </p:grpSpPr>
        <p:sp>
          <p:nvSpPr>
            <p:cNvPr id="259" name="Oval 258">
              <a:extLst>
                <a:ext uri="{FF2B5EF4-FFF2-40B4-BE49-F238E27FC236}">
                  <a16:creationId xmlns:a16="http://schemas.microsoft.com/office/drawing/2014/main" id="{683CB144-5562-174A-BED1-C6E2767FC673}"/>
                </a:ext>
              </a:extLst>
            </p:cNvPr>
            <p:cNvSpPr/>
            <p:nvPr/>
          </p:nvSpPr>
          <p:spPr>
            <a:xfrm rot="18703525">
              <a:off x="5526196" y="566904"/>
              <a:ext cx="824340" cy="824340"/>
            </a:xfrm>
            <a:prstGeom prst="ellipse">
              <a:avLst/>
            </a:prstGeom>
            <a:grpFill/>
            <a:ln w="9525">
              <a:solidFill>
                <a:schemeClr val="accent4"/>
              </a:solidFill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93363642-40C1-944B-B784-567F97DA4390}"/>
                </a:ext>
              </a:extLst>
            </p:cNvPr>
            <p:cNvCxnSpPr>
              <a:cxnSpLocks/>
              <a:stCxn id="259" idx="2"/>
            </p:cNvCxnSpPr>
            <p:nvPr/>
          </p:nvCxnSpPr>
          <p:spPr>
            <a:xfrm flipV="1">
              <a:off x="5664042" y="1009874"/>
              <a:ext cx="292183" cy="276820"/>
            </a:xfrm>
            <a:prstGeom prst="line">
              <a:avLst/>
            </a:prstGeom>
            <a:grpFill/>
            <a:ln>
              <a:solidFill>
                <a:schemeClr val="accent5"/>
              </a:solidFill>
              <a:headEnd type="oval" w="sm" len="sm"/>
              <a:tailEnd type="oval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72" name="Straight Connector 271">
              <a:extLst>
                <a:ext uri="{FF2B5EF4-FFF2-40B4-BE49-F238E27FC236}">
                  <a16:creationId xmlns:a16="http://schemas.microsoft.com/office/drawing/2014/main" id="{2D19ABBC-0D1A-4740-8CBE-4C8CB121CA39}"/>
                </a:ext>
              </a:extLst>
            </p:cNvPr>
            <p:cNvCxnSpPr>
              <a:cxnSpLocks/>
              <a:endCxn id="259" idx="6"/>
            </p:cNvCxnSpPr>
            <p:nvPr/>
          </p:nvCxnSpPr>
          <p:spPr>
            <a:xfrm flipV="1">
              <a:off x="5776332" y="671454"/>
              <a:ext cx="436358" cy="128195"/>
            </a:xfrm>
            <a:prstGeom prst="line">
              <a:avLst/>
            </a:prstGeom>
            <a:grpFill/>
            <a:ln>
              <a:solidFill>
                <a:schemeClr val="accent5"/>
              </a:solidFill>
              <a:headEnd type="oval" w="sm" len="sm"/>
              <a:tailEnd type="oval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</p:grpSp>
      <p:grpSp>
        <p:nvGrpSpPr>
          <p:cNvPr id="291" name="Group 290">
            <a:extLst>
              <a:ext uri="{FF2B5EF4-FFF2-40B4-BE49-F238E27FC236}">
                <a16:creationId xmlns:a16="http://schemas.microsoft.com/office/drawing/2014/main" id="{48142884-B8E1-9444-B16F-17637B271F3B}"/>
              </a:ext>
            </a:extLst>
          </p:cNvPr>
          <p:cNvGrpSpPr/>
          <p:nvPr/>
        </p:nvGrpSpPr>
        <p:grpSpPr>
          <a:xfrm rot="653510">
            <a:off x="5543290" y="2082678"/>
            <a:ext cx="297072" cy="297072"/>
            <a:chOff x="5526196" y="566904"/>
            <a:chExt cx="824340" cy="824340"/>
          </a:xfrm>
          <a:solidFill>
            <a:schemeClr val="bg1">
              <a:lumMod val="95000"/>
            </a:schemeClr>
          </a:solidFill>
        </p:grpSpPr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8087A093-67FA-0348-A7C4-B242257B464A}"/>
                </a:ext>
              </a:extLst>
            </p:cNvPr>
            <p:cNvSpPr/>
            <p:nvPr/>
          </p:nvSpPr>
          <p:spPr>
            <a:xfrm rot="18703525">
              <a:off x="5526196" y="566904"/>
              <a:ext cx="824340" cy="824340"/>
            </a:xfrm>
            <a:prstGeom prst="ellipse">
              <a:avLst/>
            </a:prstGeom>
            <a:grpFill/>
            <a:ln w="9525">
              <a:solidFill>
                <a:schemeClr val="accent4"/>
              </a:solidFill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3" name="Straight Connector 292">
              <a:extLst>
                <a:ext uri="{FF2B5EF4-FFF2-40B4-BE49-F238E27FC236}">
                  <a16:creationId xmlns:a16="http://schemas.microsoft.com/office/drawing/2014/main" id="{BE76E8C6-A689-8446-9768-1CCAC9E90061}"/>
                </a:ext>
              </a:extLst>
            </p:cNvPr>
            <p:cNvCxnSpPr>
              <a:cxnSpLocks/>
              <a:stCxn id="292" idx="2"/>
            </p:cNvCxnSpPr>
            <p:nvPr/>
          </p:nvCxnSpPr>
          <p:spPr>
            <a:xfrm flipV="1">
              <a:off x="5664042" y="1009874"/>
              <a:ext cx="292183" cy="276820"/>
            </a:xfrm>
            <a:prstGeom prst="line">
              <a:avLst/>
            </a:prstGeom>
            <a:grpFill/>
            <a:ln w="9525">
              <a:solidFill>
                <a:schemeClr val="accent5"/>
              </a:solidFill>
              <a:headEnd type="oval" w="sm" len="sm"/>
              <a:tailEnd type="oval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94" name="Straight Connector 293">
              <a:extLst>
                <a:ext uri="{FF2B5EF4-FFF2-40B4-BE49-F238E27FC236}">
                  <a16:creationId xmlns:a16="http://schemas.microsoft.com/office/drawing/2014/main" id="{B96E84BE-3259-5741-B380-B286CF0CC85A}"/>
                </a:ext>
              </a:extLst>
            </p:cNvPr>
            <p:cNvCxnSpPr>
              <a:cxnSpLocks/>
              <a:endCxn id="292" idx="6"/>
            </p:cNvCxnSpPr>
            <p:nvPr/>
          </p:nvCxnSpPr>
          <p:spPr>
            <a:xfrm flipV="1">
              <a:off x="5776332" y="671454"/>
              <a:ext cx="436358" cy="128195"/>
            </a:xfrm>
            <a:prstGeom prst="line">
              <a:avLst/>
            </a:prstGeom>
            <a:grpFill/>
            <a:ln w="9525">
              <a:solidFill>
                <a:schemeClr val="accent5"/>
              </a:solidFill>
              <a:headEnd type="oval" w="sm" len="sm"/>
              <a:tailEnd type="oval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</p:grpSp>
      <p:grpSp>
        <p:nvGrpSpPr>
          <p:cNvPr id="295" name="Group 294">
            <a:extLst>
              <a:ext uri="{FF2B5EF4-FFF2-40B4-BE49-F238E27FC236}">
                <a16:creationId xmlns:a16="http://schemas.microsoft.com/office/drawing/2014/main" id="{B0175F5C-EAE3-E548-ACB2-DC5CC15CEE71}"/>
              </a:ext>
            </a:extLst>
          </p:cNvPr>
          <p:cNvGrpSpPr/>
          <p:nvPr/>
        </p:nvGrpSpPr>
        <p:grpSpPr>
          <a:xfrm rot="21176975" flipH="1">
            <a:off x="4869054" y="1459692"/>
            <a:ext cx="297072" cy="297072"/>
            <a:chOff x="5526196" y="566904"/>
            <a:chExt cx="824340" cy="824340"/>
          </a:xfrm>
          <a:solidFill>
            <a:schemeClr val="bg1">
              <a:lumMod val="95000"/>
            </a:schemeClr>
          </a:solidFill>
        </p:grpSpPr>
        <p:sp>
          <p:nvSpPr>
            <p:cNvPr id="296" name="Oval 295">
              <a:extLst>
                <a:ext uri="{FF2B5EF4-FFF2-40B4-BE49-F238E27FC236}">
                  <a16:creationId xmlns:a16="http://schemas.microsoft.com/office/drawing/2014/main" id="{82BF697D-CC99-AA4F-90D3-A11F0B3C5C84}"/>
                </a:ext>
              </a:extLst>
            </p:cNvPr>
            <p:cNvSpPr/>
            <p:nvPr/>
          </p:nvSpPr>
          <p:spPr>
            <a:xfrm rot="18703525">
              <a:off x="5526196" y="566904"/>
              <a:ext cx="824340" cy="824340"/>
            </a:xfrm>
            <a:prstGeom prst="ellipse">
              <a:avLst/>
            </a:prstGeom>
            <a:grpFill/>
            <a:ln w="9525">
              <a:solidFill>
                <a:schemeClr val="accent4"/>
              </a:solidFill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7" name="Straight Connector 296">
              <a:extLst>
                <a:ext uri="{FF2B5EF4-FFF2-40B4-BE49-F238E27FC236}">
                  <a16:creationId xmlns:a16="http://schemas.microsoft.com/office/drawing/2014/main" id="{2F1F4C1E-E589-304E-8E79-C8889B3513A8}"/>
                </a:ext>
              </a:extLst>
            </p:cNvPr>
            <p:cNvCxnSpPr>
              <a:cxnSpLocks/>
              <a:stCxn id="296" idx="2"/>
            </p:cNvCxnSpPr>
            <p:nvPr/>
          </p:nvCxnSpPr>
          <p:spPr>
            <a:xfrm flipV="1">
              <a:off x="5664042" y="1009874"/>
              <a:ext cx="292183" cy="276820"/>
            </a:xfrm>
            <a:prstGeom prst="line">
              <a:avLst/>
            </a:prstGeom>
            <a:grpFill/>
            <a:ln>
              <a:solidFill>
                <a:schemeClr val="accent5"/>
              </a:solidFill>
              <a:headEnd type="oval" w="sm" len="sm"/>
              <a:tailEnd type="oval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98" name="Straight Connector 297">
              <a:extLst>
                <a:ext uri="{FF2B5EF4-FFF2-40B4-BE49-F238E27FC236}">
                  <a16:creationId xmlns:a16="http://schemas.microsoft.com/office/drawing/2014/main" id="{CF02EECB-0856-AE4B-B8B6-DD54B0C622DE}"/>
                </a:ext>
              </a:extLst>
            </p:cNvPr>
            <p:cNvCxnSpPr>
              <a:cxnSpLocks/>
              <a:endCxn id="296" idx="6"/>
            </p:cNvCxnSpPr>
            <p:nvPr/>
          </p:nvCxnSpPr>
          <p:spPr>
            <a:xfrm flipV="1">
              <a:off x="5776332" y="671454"/>
              <a:ext cx="436358" cy="128195"/>
            </a:xfrm>
            <a:prstGeom prst="line">
              <a:avLst/>
            </a:prstGeom>
            <a:grpFill/>
            <a:ln>
              <a:solidFill>
                <a:schemeClr val="accent5"/>
              </a:solidFill>
              <a:headEnd type="oval" w="sm" len="sm"/>
              <a:tailEnd type="oval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</p:grpSp>
      <p:grpSp>
        <p:nvGrpSpPr>
          <p:cNvPr id="299" name="Group 298">
            <a:extLst>
              <a:ext uri="{FF2B5EF4-FFF2-40B4-BE49-F238E27FC236}">
                <a16:creationId xmlns:a16="http://schemas.microsoft.com/office/drawing/2014/main" id="{C37C8E8F-FE5A-3A41-932D-35E902A8C905}"/>
              </a:ext>
            </a:extLst>
          </p:cNvPr>
          <p:cNvGrpSpPr/>
          <p:nvPr/>
        </p:nvGrpSpPr>
        <p:grpSpPr>
          <a:xfrm rot="1025944" flipH="1">
            <a:off x="6851129" y="3358715"/>
            <a:ext cx="297072" cy="297072"/>
            <a:chOff x="5526196" y="566904"/>
            <a:chExt cx="824340" cy="824340"/>
          </a:xfrm>
          <a:solidFill>
            <a:schemeClr val="bg1">
              <a:lumMod val="95000"/>
            </a:schemeClr>
          </a:solidFill>
        </p:grpSpPr>
        <p:sp>
          <p:nvSpPr>
            <p:cNvPr id="300" name="Oval 299">
              <a:extLst>
                <a:ext uri="{FF2B5EF4-FFF2-40B4-BE49-F238E27FC236}">
                  <a16:creationId xmlns:a16="http://schemas.microsoft.com/office/drawing/2014/main" id="{110EA5D9-5634-1549-8420-8CEA13EDD3DC}"/>
                </a:ext>
              </a:extLst>
            </p:cNvPr>
            <p:cNvSpPr/>
            <p:nvPr/>
          </p:nvSpPr>
          <p:spPr>
            <a:xfrm rot="18703525">
              <a:off x="5526196" y="566904"/>
              <a:ext cx="824340" cy="824340"/>
            </a:xfrm>
            <a:prstGeom prst="ellipse">
              <a:avLst/>
            </a:prstGeom>
            <a:grpFill/>
            <a:ln w="9525">
              <a:solidFill>
                <a:schemeClr val="accent4"/>
              </a:solidFill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1" name="Straight Connector 300">
              <a:extLst>
                <a:ext uri="{FF2B5EF4-FFF2-40B4-BE49-F238E27FC236}">
                  <a16:creationId xmlns:a16="http://schemas.microsoft.com/office/drawing/2014/main" id="{69CB083D-FF88-1E49-BC1B-8B5EAF8E164D}"/>
                </a:ext>
              </a:extLst>
            </p:cNvPr>
            <p:cNvCxnSpPr>
              <a:cxnSpLocks/>
              <a:stCxn id="300" idx="2"/>
            </p:cNvCxnSpPr>
            <p:nvPr/>
          </p:nvCxnSpPr>
          <p:spPr>
            <a:xfrm flipV="1">
              <a:off x="5664042" y="1009874"/>
              <a:ext cx="292183" cy="276820"/>
            </a:xfrm>
            <a:prstGeom prst="line">
              <a:avLst/>
            </a:prstGeom>
            <a:grpFill/>
            <a:ln>
              <a:solidFill>
                <a:schemeClr val="accent5"/>
              </a:solidFill>
              <a:headEnd type="oval" w="sm" len="sm"/>
              <a:tailEnd type="oval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302" name="Straight Connector 301">
              <a:extLst>
                <a:ext uri="{FF2B5EF4-FFF2-40B4-BE49-F238E27FC236}">
                  <a16:creationId xmlns:a16="http://schemas.microsoft.com/office/drawing/2014/main" id="{7DF815C0-6141-4A4B-9341-079BBEC53067}"/>
                </a:ext>
              </a:extLst>
            </p:cNvPr>
            <p:cNvCxnSpPr>
              <a:cxnSpLocks/>
              <a:endCxn id="300" idx="6"/>
            </p:cNvCxnSpPr>
            <p:nvPr/>
          </p:nvCxnSpPr>
          <p:spPr>
            <a:xfrm flipV="1">
              <a:off x="5776332" y="671454"/>
              <a:ext cx="436358" cy="128195"/>
            </a:xfrm>
            <a:prstGeom prst="line">
              <a:avLst/>
            </a:prstGeom>
            <a:grpFill/>
            <a:ln>
              <a:solidFill>
                <a:schemeClr val="accent5"/>
              </a:solidFill>
              <a:headEnd type="oval" w="sm" len="sm"/>
              <a:tailEnd type="oval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</p:grpSp>
      <p:sp>
        <p:nvSpPr>
          <p:cNvPr id="303" name="Rectangle 302">
            <a:extLst>
              <a:ext uri="{FF2B5EF4-FFF2-40B4-BE49-F238E27FC236}">
                <a16:creationId xmlns:a16="http://schemas.microsoft.com/office/drawing/2014/main" id="{E3BAC649-79C3-794F-BEA6-05AC95889334}"/>
              </a:ext>
            </a:extLst>
          </p:cNvPr>
          <p:cNvSpPr/>
          <p:nvPr/>
        </p:nvSpPr>
        <p:spPr>
          <a:xfrm>
            <a:off x="4728876" y="1715929"/>
            <a:ext cx="36099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i="1" dirty="0">
                <a:solidFill>
                  <a:schemeClr val="accent4">
                    <a:lumMod val="75000"/>
                  </a:schemeClr>
                </a:solidFill>
              </a:rPr>
              <a:t>IDs</a:t>
            </a:r>
            <a:endParaRPr lang="en-US" sz="11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04" name="Rectangle 303">
            <a:extLst>
              <a:ext uri="{FF2B5EF4-FFF2-40B4-BE49-F238E27FC236}">
                <a16:creationId xmlns:a16="http://schemas.microsoft.com/office/drawing/2014/main" id="{96732BA4-F85D-8D4F-8A61-620F773C10A0}"/>
              </a:ext>
            </a:extLst>
          </p:cNvPr>
          <p:cNvSpPr/>
          <p:nvPr/>
        </p:nvSpPr>
        <p:spPr>
          <a:xfrm>
            <a:off x="5540843" y="2322433"/>
            <a:ext cx="54213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i="1" dirty="0">
                <a:solidFill>
                  <a:schemeClr val="accent4">
                    <a:lumMod val="75000"/>
                  </a:schemeClr>
                </a:solidFill>
              </a:rPr>
              <a:t>Optics</a:t>
            </a:r>
            <a:endParaRPr lang="en-US" sz="11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05" name="Rectangle 304">
            <a:extLst>
              <a:ext uri="{FF2B5EF4-FFF2-40B4-BE49-F238E27FC236}">
                <a16:creationId xmlns:a16="http://schemas.microsoft.com/office/drawing/2014/main" id="{51E42196-0134-2049-B67D-6D584FF301D7}"/>
              </a:ext>
            </a:extLst>
          </p:cNvPr>
          <p:cNvSpPr/>
          <p:nvPr/>
        </p:nvSpPr>
        <p:spPr>
          <a:xfrm>
            <a:off x="3574640" y="2255121"/>
            <a:ext cx="54213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i="1" dirty="0">
                <a:solidFill>
                  <a:schemeClr val="accent4">
                    <a:lumMod val="75000"/>
                  </a:schemeClr>
                </a:solidFill>
              </a:rPr>
              <a:t>Optics</a:t>
            </a:r>
            <a:endParaRPr lang="en-US" sz="11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06" name="Rectangle 305">
            <a:extLst>
              <a:ext uri="{FF2B5EF4-FFF2-40B4-BE49-F238E27FC236}">
                <a16:creationId xmlns:a16="http://schemas.microsoft.com/office/drawing/2014/main" id="{A3CC80F2-4C63-3142-BE19-5FBB72339A23}"/>
              </a:ext>
            </a:extLst>
          </p:cNvPr>
          <p:cNvSpPr/>
          <p:nvPr/>
        </p:nvSpPr>
        <p:spPr>
          <a:xfrm>
            <a:off x="7076491" y="3427797"/>
            <a:ext cx="72487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i="1" dirty="0">
                <a:solidFill>
                  <a:schemeClr val="accent4">
                    <a:lumMod val="75000"/>
                  </a:schemeClr>
                </a:solidFill>
              </a:rPr>
              <a:t>Data </a:t>
            </a:r>
            <a:r>
              <a:rPr lang="en-US" sz="1100" i="1" dirty="0" err="1">
                <a:solidFill>
                  <a:schemeClr val="accent4">
                    <a:lumMod val="75000"/>
                  </a:schemeClr>
                </a:solidFill>
              </a:rPr>
              <a:t>infr</a:t>
            </a:r>
            <a:r>
              <a:rPr lang="en-US" sz="1100" i="1" dirty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en-US" sz="11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07" name="Rectangle 306">
            <a:extLst>
              <a:ext uri="{FF2B5EF4-FFF2-40B4-BE49-F238E27FC236}">
                <a16:creationId xmlns:a16="http://schemas.microsoft.com/office/drawing/2014/main" id="{E38590F3-92ED-DB4B-8AD5-6F6A868CF79B}"/>
              </a:ext>
            </a:extLst>
          </p:cNvPr>
          <p:cNvSpPr/>
          <p:nvPr/>
        </p:nvSpPr>
        <p:spPr>
          <a:xfrm>
            <a:off x="4158758" y="3435596"/>
            <a:ext cx="64472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i="1" dirty="0">
                <a:solidFill>
                  <a:schemeClr val="accent4">
                    <a:lumMod val="75000"/>
                  </a:schemeClr>
                </a:solidFill>
              </a:rPr>
              <a:t>Stability</a:t>
            </a:r>
            <a:endParaRPr lang="en-US" sz="1100" dirty="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308" name="Group 307">
            <a:extLst>
              <a:ext uri="{FF2B5EF4-FFF2-40B4-BE49-F238E27FC236}">
                <a16:creationId xmlns:a16="http://schemas.microsoft.com/office/drawing/2014/main" id="{ED8A1A81-7AC7-FC42-8DC6-E777D52D5C0F}"/>
              </a:ext>
            </a:extLst>
          </p:cNvPr>
          <p:cNvGrpSpPr/>
          <p:nvPr/>
        </p:nvGrpSpPr>
        <p:grpSpPr>
          <a:xfrm rot="19027492">
            <a:off x="4612084" y="3163802"/>
            <a:ext cx="297072" cy="297072"/>
            <a:chOff x="5526196" y="566904"/>
            <a:chExt cx="824340" cy="824340"/>
          </a:xfrm>
          <a:solidFill>
            <a:schemeClr val="bg1">
              <a:lumMod val="95000"/>
            </a:schemeClr>
          </a:solidFill>
        </p:grpSpPr>
        <p:sp>
          <p:nvSpPr>
            <p:cNvPr id="309" name="Oval 308">
              <a:extLst>
                <a:ext uri="{FF2B5EF4-FFF2-40B4-BE49-F238E27FC236}">
                  <a16:creationId xmlns:a16="http://schemas.microsoft.com/office/drawing/2014/main" id="{31E9A549-A39C-6042-8E01-E0369495EBE6}"/>
                </a:ext>
              </a:extLst>
            </p:cNvPr>
            <p:cNvSpPr/>
            <p:nvPr/>
          </p:nvSpPr>
          <p:spPr>
            <a:xfrm rot="18703525">
              <a:off x="5526196" y="566904"/>
              <a:ext cx="824340" cy="824340"/>
            </a:xfrm>
            <a:prstGeom prst="ellipse">
              <a:avLst/>
            </a:prstGeom>
            <a:grpFill/>
            <a:ln w="9525">
              <a:solidFill>
                <a:schemeClr val="accent4"/>
              </a:solidFill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0" name="Straight Connector 309">
              <a:extLst>
                <a:ext uri="{FF2B5EF4-FFF2-40B4-BE49-F238E27FC236}">
                  <a16:creationId xmlns:a16="http://schemas.microsoft.com/office/drawing/2014/main" id="{03450744-C19B-1540-88EB-F5EF8B17E2AF}"/>
                </a:ext>
              </a:extLst>
            </p:cNvPr>
            <p:cNvCxnSpPr>
              <a:cxnSpLocks/>
              <a:stCxn id="309" idx="2"/>
            </p:cNvCxnSpPr>
            <p:nvPr/>
          </p:nvCxnSpPr>
          <p:spPr>
            <a:xfrm flipV="1">
              <a:off x="5664042" y="1009874"/>
              <a:ext cx="292183" cy="276820"/>
            </a:xfrm>
            <a:prstGeom prst="line">
              <a:avLst/>
            </a:prstGeom>
            <a:grpFill/>
            <a:ln w="9525">
              <a:solidFill>
                <a:schemeClr val="accent5"/>
              </a:solidFill>
              <a:headEnd type="oval" w="sm" len="sm"/>
              <a:tailEnd type="oval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B487199F-8253-2A42-9F21-5EFDE8887825}"/>
                </a:ext>
              </a:extLst>
            </p:cNvPr>
            <p:cNvCxnSpPr>
              <a:cxnSpLocks/>
              <a:endCxn id="309" idx="6"/>
            </p:cNvCxnSpPr>
            <p:nvPr/>
          </p:nvCxnSpPr>
          <p:spPr>
            <a:xfrm flipV="1">
              <a:off x="5776332" y="671454"/>
              <a:ext cx="436358" cy="128195"/>
            </a:xfrm>
            <a:prstGeom prst="line">
              <a:avLst/>
            </a:prstGeom>
            <a:grpFill/>
            <a:ln w="9525">
              <a:solidFill>
                <a:schemeClr val="accent5"/>
              </a:solidFill>
              <a:headEnd type="oval" w="sm" len="sm"/>
              <a:tailEnd type="oval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</p:grpSp>
      <p:sp>
        <p:nvSpPr>
          <p:cNvPr id="315" name="Rectangle 314">
            <a:extLst>
              <a:ext uri="{FF2B5EF4-FFF2-40B4-BE49-F238E27FC236}">
                <a16:creationId xmlns:a16="http://schemas.microsoft.com/office/drawing/2014/main" id="{51AE92D1-4253-1A4F-BB50-703BB76E589B}"/>
              </a:ext>
            </a:extLst>
          </p:cNvPr>
          <p:cNvSpPr/>
          <p:nvPr/>
        </p:nvSpPr>
        <p:spPr>
          <a:xfrm>
            <a:off x="4105810" y="3600248"/>
            <a:ext cx="69923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i="1" dirty="0">
                <a:solidFill>
                  <a:schemeClr val="accent4">
                    <a:lumMod val="75000"/>
                  </a:schemeClr>
                </a:solidFill>
              </a:rPr>
              <a:t>Accuracy</a:t>
            </a:r>
            <a:endParaRPr lang="en-US" sz="11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17" name="Rectangle 316">
            <a:extLst>
              <a:ext uri="{FF2B5EF4-FFF2-40B4-BE49-F238E27FC236}">
                <a16:creationId xmlns:a16="http://schemas.microsoft.com/office/drawing/2014/main" id="{A3BD9F5E-2D4F-8A43-A5EA-EB90827CD5D2}"/>
              </a:ext>
            </a:extLst>
          </p:cNvPr>
          <p:cNvSpPr/>
          <p:nvPr/>
        </p:nvSpPr>
        <p:spPr>
          <a:xfrm>
            <a:off x="4082188" y="3750008"/>
            <a:ext cx="71205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i="1" dirty="0">
                <a:solidFill>
                  <a:schemeClr val="accent4">
                    <a:lumMod val="75000"/>
                  </a:schemeClr>
                </a:solidFill>
              </a:rPr>
              <a:t>Fast scan</a:t>
            </a:r>
            <a:endParaRPr lang="en-US" sz="11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18" name="Rectangle 317">
            <a:extLst>
              <a:ext uri="{FF2B5EF4-FFF2-40B4-BE49-F238E27FC236}">
                <a16:creationId xmlns:a16="http://schemas.microsoft.com/office/drawing/2014/main" id="{B282902E-2982-9B44-9D01-F4475860C66C}"/>
              </a:ext>
            </a:extLst>
          </p:cNvPr>
          <p:cNvSpPr/>
          <p:nvPr/>
        </p:nvSpPr>
        <p:spPr>
          <a:xfrm>
            <a:off x="6212132" y="2350489"/>
            <a:ext cx="71205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i="1" dirty="0">
                <a:solidFill>
                  <a:schemeClr val="accent4">
                    <a:lumMod val="75000"/>
                  </a:schemeClr>
                </a:solidFill>
              </a:rPr>
              <a:t>Fast scan</a:t>
            </a:r>
            <a:endParaRPr lang="en-US" sz="11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19" name="Rectangle 318">
            <a:extLst>
              <a:ext uri="{FF2B5EF4-FFF2-40B4-BE49-F238E27FC236}">
                <a16:creationId xmlns:a16="http://schemas.microsoft.com/office/drawing/2014/main" id="{D8C85406-BE05-DE4A-B83E-3830A5898483}"/>
              </a:ext>
            </a:extLst>
          </p:cNvPr>
          <p:cNvSpPr/>
          <p:nvPr/>
        </p:nvSpPr>
        <p:spPr>
          <a:xfrm>
            <a:off x="6859425" y="2367674"/>
            <a:ext cx="98777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i="1" dirty="0">
                <a:solidFill>
                  <a:schemeClr val="accent4">
                    <a:lumMod val="75000"/>
                  </a:schemeClr>
                </a:solidFill>
              </a:rPr>
              <a:t>Fast detectors</a:t>
            </a:r>
            <a:endParaRPr lang="en-US" sz="11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20" name="Rectangle 319">
            <a:extLst>
              <a:ext uri="{FF2B5EF4-FFF2-40B4-BE49-F238E27FC236}">
                <a16:creationId xmlns:a16="http://schemas.microsoft.com/office/drawing/2014/main" id="{A823F73D-806C-4742-8F66-121CF536B836}"/>
              </a:ext>
            </a:extLst>
          </p:cNvPr>
          <p:cNvSpPr/>
          <p:nvPr/>
        </p:nvSpPr>
        <p:spPr>
          <a:xfrm>
            <a:off x="33390" y="3756761"/>
            <a:ext cx="174537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4">
                    <a:lumMod val="75000"/>
                  </a:schemeClr>
                </a:solidFill>
              </a:rPr>
              <a:t>Only a few examples of enabling technologies are indicated</a:t>
            </a:r>
            <a:endParaRPr lang="en-US" sz="11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94" name="Rounded Rectangle 93">
            <a:extLst>
              <a:ext uri="{FF2B5EF4-FFF2-40B4-BE49-F238E27FC236}">
                <a16:creationId xmlns:a16="http://schemas.microsoft.com/office/drawing/2014/main" id="{2DB3AC10-BA33-3044-AAB4-25FDF9AB9706}"/>
              </a:ext>
            </a:extLst>
          </p:cNvPr>
          <p:cNvSpPr/>
          <p:nvPr/>
        </p:nvSpPr>
        <p:spPr>
          <a:xfrm>
            <a:off x="7787072" y="957651"/>
            <a:ext cx="1261872" cy="448057"/>
          </a:xfrm>
          <a:prstGeom prst="roundRect">
            <a:avLst>
              <a:gd name="adj" fmla="val 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C00000"/>
                </a:solidFill>
              </a:rPr>
              <a:t>New generation Optics</a:t>
            </a:r>
          </a:p>
        </p:txBody>
      </p:sp>
      <p:sp>
        <p:nvSpPr>
          <p:cNvPr id="95" name="Rounded Rectangle 94">
            <a:extLst>
              <a:ext uri="{FF2B5EF4-FFF2-40B4-BE49-F238E27FC236}">
                <a16:creationId xmlns:a16="http://schemas.microsoft.com/office/drawing/2014/main" id="{AF118D6D-E47A-944F-9F66-BF7F1C0BCDBE}"/>
              </a:ext>
            </a:extLst>
          </p:cNvPr>
          <p:cNvSpPr/>
          <p:nvPr/>
        </p:nvSpPr>
        <p:spPr>
          <a:xfrm>
            <a:off x="7784468" y="1437340"/>
            <a:ext cx="1261872" cy="448056"/>
          </a:xfrm>
          <a:prstGeom prst="roundRect">
            <a:avLst>
              <a:gd name="adj" fmla="val 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C00000"/>
                </a:solidFill>
              </a:rPr>
              <a:t>New generation Mechanics</a:t>
            </a:r>
          </a:p>
        </p:txBody>
      </p:sp>
      <p:sp>
        <p:nvSpPr>
          <p:cNvPr id="96" name="Rounded Rectangle 95">
            <a:extLst>
              <a:ext uri="{FF2B5EF4-FFF2-40B4-BE49-F238E27FC236}">
                <a16:creationId xmlns:a16="http://schemas.microsoft.com/office/drawing/2014/main" id="{9749CB3C-5712-4741-BE46-D8E8F9C64B99}"/>
              </a:ext>
            </a:extLst>
          </p:cNvPr>
          <p:cNvSpPr/>
          <p:nvPr/>
        </p:nvSpPr>
        <p:spPr>
          <a:xfrm>
            <a:off x="7784468" y="1931078"/>
            <a:ext cx="1261872" cy="448056"/>
          </a:xfrm>
          <a:prstGeom prst="roundRect">
            <a:avLst>
              <a:gd name="adj" fmla="val 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C00000"/>
                </a:solidFill>
              </a:rPr>
              <a:t>Controls technology</a:t>
            </a:r>
          </a:p>
        </p:txBody>
      </p:sp>
      <p:sp>
        <p:nvSpPr>
          <p:cNvPr id="97" name="Rounded Rectangle 96">
            <a:extLst>
              <a:ext uri="{FF2B5EF4-FFF2-40B4-BE49-F238E27FC236}">
                <a16:creationId xmlns:a16="http://schemas.microsoft.com/office/drawing/2014/main" id="{29999EF6-1F30-0742-851D-396B36387D68}"/>
              </a:ext>
            </a:extLst>
          </p:cNvPr>
          <p:cNvSpPr/>
          <p:nvPr/>
        </p:nvSpPr>
        <p:spPr>
          <a:xfrm>
            <a:off x="7779259" y="2423399"/>
            <a:ext cx="1261872" cy="448056"/>
          </a:xfrm>
          <a:prstGeom prst="roundRect">
            <a:avLst>
              <a:gd name="adj" fmla="val 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C00000"/>
                </a:solidFill>
              </a:rPr>
              <a:t>Data handling</a:t>
            </a:r>
          </a:p>
        </p:txBody>
      </p:sp>
    </p:spTree>
    <p:extLst>
      <p:ext uri="{BB962C8B-B14F-4D97-AF65-F5344CB8AC3E}">
        <p14:creationId xmlns:p14="http://schemas.microsoft.com/office/powerpoint/2010/main" val="627332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63212223-F913-354A-A763-8AB126724CB0}"/>
              </a:ext>
            </a:extLst>
          </p:cNvPr>
          <p:cNvGrpSpPr/>
          <p:nvPr/>
        </p:nvGrpSpPr>
        <p:grpSpPr>
          <a:xfrm>
            <a:off x="254708" y="875380"/>
            <a:ext cx="8634584" cy="2575394"/>
            <a:chOff x="8634" y="-9089"/>
            <a:chExt cx="9905662" cy="295451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6FC0498-D246-0B45-B938-A4A9EF04B0F4}"/>
                </a:ext>
              </a:extLst>
            </p:cNvPr>
            <p:cNvGrpSpPr/>
            <p:nvPr/>
          </p:nvGrpSpPr>
          <p:grpSpPr>
            <a:xfrm>
              <a:off x="8634" y="-9089"/>
              <a:ext cx="2529840" cy="2926080"/>
              <a:chOff x="2248781" y="-1232677"/>
              <a:chExt cx="2529840" cy="2926080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1668EFD-98EC-0243-BDAF-84F56F51B8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r="50411"/>
              <a:stretch/>
            </p:blipFill>
            <p:spPr>
              <a:xfrm>
                <a:off x="2248781" y="-1232677"/>
                <a:ext cx="2529840" cy="2926080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6BFDF3F-CF9F-844E-9D9C-99D7368A724C}"/>
                  </a:ext>
                </a:extLst>
              </p:cNvPr>
              <p:cNvSpPr txBox="1"/>
              <p:nvPr/>
            </p:nvSpPr>
            <p:spPr>
              <a:xfrm>
                <a:off x="2690294" y="-870861"/>
                <a:ext cx="968721" cy="407800"/>
              </a:xfrm>
              <a:prstGeom prst="rect">
                <a:avLst/>
              </a:prstGeom>
            </p:spPr>
            <p:txBody>
              <a:bodyPr vert="horz" wrap="square" lIns="68580" tIns="34290" rIns="68580" bIns="34290" rtlCol="0" anchor="t">
                <a:noAutofit/>
              </a:bodyPr>
              <a:lstStyle/>
              <a:p>
                <a:r>
                  <a:rPr lang="en-US" sz="900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ALBA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2ADFD4A-80D3-1145-8FF4-69AF420BEAE2}"/>
                </a:ext>
              </a:extLst>
            </p:cNvPr>
            <p:cNvGrpSpPr/>
            <p:nvPr/>
          </p:nvGrpSpPr>
          <p:grpSpPr>
            <a:xfrm>
              <a:off x="2276027" y="0"/>
              <a:ext cx="2550795" cy="2926080"/>
              <a:chOff x="5220134" y="-1179094"/>
              <a:chExt cx="2550795" cy="2926080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386ADCAE-A3DF-EC46-BAF2-1C7FD33A77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50000"/>
              <a:stretch/>
            </p:blipFill>
            <p:spPr>
              <a:xfrm>
                <a:off x="5220134" y="-1179094"/>
                <a:ext cx="2550795" cy="2926080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D10274A-DC5C-B049-B001-2DC6B6DED776}"/>
                  </a:ext>
                </a:extLst>
              </p:cNvPr>
              <p:cNvSpPr txBox="1"/>
              <p:nvPr/>
            </p:nvSpPr>
            <p:spPr>
              <a:xfrm>
                <a:off x="5611890" y="-786232"/>
                <a:ext cx="1283329" cy="407800"/>
              </a:xfrm>
              <a:prstGeom prst="rect">
                <a:avLst/>
              </a:prstGeom>
            </p:spPr>
            <p:txBody>
              <a:bodyPr vert="horz" wrap="square" lIns="68580" tIns="34290" rIns="68580" bIns="34290" rtlCol="0" anchor="t">
                <a:noAutofit/>
              </a:bodyPr>
              <a:lstStyle/>
              <a:p>
                <a:r>
                  <a:rPr lang="en-US" sz="900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ALBA-2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B5410E9-9D4D-5A4A-8298-688E5AB6B22C}"/>
                </a:ext>
              </a:extLst>
            </p:cNvPr>
            <p:cNvGrpSpPr/>
            <p:nvPr/>
          </p:nvGrpSpPr>
          <p:grpSpPr>
            <a:xfrm>
              <a:off x="4855739" y="412144"/>
              <a:ext cx="2550795" cy="2524683"/>
              <a:chOff x="7654164" y="-141114"/>
              <a:chExt cx="2550795" cy="2524683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135B47C0-D4D6-A841-A817-101FEC7C0B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13718" r="50000"/>
              <a:stretch/>
            </p:blipFill>
            <p:spPr>
              <a:xfrm>
                <a:off x="7654164" y="-141114"/>
                <a:ext cx="2550795" cy="2524683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6211263-1E6F-AD47-A5B7-D8C3FDF978B4}"/>
                  </a:ext>
                </a:extLst>
              </p:cNvPr>
              <p:cNvSpPr txBox="1"/>
              <p:nvPr/>
            </p:nvSpPr>
            <p:spPr>
              <a:xfrm>
                <a:off x="8066392" y="-120822"/>
                <a:ext cx="2000817" cy="586560"/>
              </a:xfrm>
              <a:prstGeom prst="rect">
                <a:avLst/>
              </a:prstGeom>
            </p:spPr>
            <p:txBody>
              <a:bodyPr vert="horz" wrap="square" lIns="68580" tIns="34290" rIns="68580" bIns="34290" rtlCol="0" anchor="t">
                <a:noAutofit/>
              </a:bodyPr>
              <a:lstStyle/>
              <a:p>
                <a:r>
                  <a:rPr lang="en-US" sz="900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ALBA-2</a:t>
                </a:r>
              </a:p>
              <a:p>
                <a:r>
                  <a:rPr lang="en-US" sz="900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  <a:r>
                  <a:rPr lang="en-US" sz="900" dirty="0" err="1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Superpolished</a:t>
                </a:r>
                <a:r>
                  <a:rPr lang="en-US" sz="900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mirrors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7B90E3C-694E-2948-89E7-B8F9A736885A}"/>
                </a:ext>
              </a:extLst>
            </p:cNvPr>
            <p:cNvGrpSpPr/>
            <p:nvPr/>
          </p:nvGrpSpPr>
          <p:grpSpPr>
            <a:xfrm>
              <a:off x="7461268" y="412143"/>
              <a:ext cx="2375315" cy="2533279"/>
              <a:chOff x="7804903" y="2861907"/>
              <a:chExt cx="2375315" cy="2533279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4145DD2A-DDDC-CE4C-9466-4DB0E76E24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440" t="13424" r="50000"/>
              <a:stretch/>
            </p:blipFill>
            <p:spPr>
              <a:xfrm>
                <a:off x="7804903" y="2861907"/>
                <a:ext cx="2375315" cy="2533279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D7025DE-DAC5-F74D-93A1-EAEC1A684D21}"/>
                  </a:ext>
                </a:extLst>
              </p:cNvPr>
              <p:cNvSpPr txBox="1"/>
              <p:nvPr/>
            </p:nvSpPr>
            <p:spPr>
              <a:xfrm>
                <a:off x="8066391" y="2944595"/>
                <a:ext cx="2000817" cy="1057258"/>
              </a:xfrm>
              <a:prstGeom prst="rect">
                <a:avLst/>
              </a:prstGeom>
            </p:spPr>
            <p:txBody>
              <a:bodyPr vert="horz" wrap="square" lIns="68580" tIns="34290" rIns="68580" bIns="34290" rtlCol="0" anchor="t">
                <a:noAutofit/>
              </a:bodyPr>
              <a:lstStyle/>
              <a:p>
                <a:r>
                  <a:rPr lang="en-US" sz="900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ALBA-2</a:t>
                </a:r>
              </a:p>
              <a:p>
                <a:r>
                  <a:rPr lang="en-US" sz="900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  <a:r>
                  <a:rPr lang="en-US" sz="900" dirty="0" err="1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Superpolished</a:t>
                </a:r>
                <a:r>
                  <a:rPr lang="en-US" sz="900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mirrors</a:t>
                </a:r>
              </a:p>
              <a:p>
                <a:r>
                  <a:rPr lang="en-US" sz="900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+Adaptive Optics</a:t>
                </a:r>
              </a:p>
              <a:p>
                <a:endParaRPr lang="en-US" sz="9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4F1E237-8B98-FB42-8234-3F92A6A2B053}"/>
                </a:ext>
              </a:extLst>
            </p:cNvPr>
            <p:cNvSpPr txBox="1"/>
            <p:nvPr/>
          </p:nvSpPr>
          <p:spPr>
            <a:xfrm>
              <a:off x="1989696" y="2090263"/>
              <a:ext cx="607036" cy="407800"/>
            </a:xfrm>
            <a:prstGeom prst="rect">
              <a:avLst/>
            </a:prstGeom>
          </p:spPr>
          <p:txBody>
            <a:bodyPr vert="horz" wrap="square" lIns="68580" tIns="34290" rIns="68580" bIns="34290" rtlCol="0" anchor="t">
              <a:no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FBE6ED7-DF1D-9B48-AF01-FD09CABA8A99}"/>
                </a:ext>
              </a:extLst>
            </p:cNvPr>
            <p:cNvSpPr txBox="1"/>
            <p:nvPr/>
          </p:nvSpPr>
          <p:spPr>
            <a:xfrm>
              <a:off x="4008669" y="2107026"/>
              <a:ext cx="722536" cy="407800"/>
            </a:xfrm>
            <a:prstGeom prst="rect">
              <a:avLst/>
            </a:prstGeom>
          </p:spPr>
          <p:txBody>
            <a:bodyPr vert="horz" wrap="square" lIns="68580" tIns="34290" rIns="68580" bIns="34290" rtlCol="0" anchor="t">
              <a:noAutofit/>
            </a:bodyPr>
            <a:lstStyle/>
            <a:p>
              <a:pPr algn="r"/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x14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31DA007-386B-0646-A6DB-070B7C0C67B0}"/>
                </a:ext>
              </a:extLst>
            </p:cNvPr>
            <p:cNvSpPr txBox="1"/>
            <p:nvPr/>
          </p:nvSpPr>
          <p:spPr>
            <a:xfrm>
              <a:off x="6783386" y="2107026"/>
              <a:ext cx="582265" cy="407801"/>
            </a:xfrm>
            <a:prstGeom prst="rect">
              <a:avLst/>
            </a:prstGeom>
          </p:spPr>
          <p:txBody>
            <a:bodyPr vert="horz" wrap="square" lIns="68580" tIns="34290" rIns="68580" bIns="34290" rtlCol="0" anchor="t">
              <a:no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x36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C5BECE6-1A1A-8643-B5CD-56B7F6F8E7E4}"/>
                </a:ext>
              </a:extLst>
            </p:cNvPr>
            <p:cNvSpPr txBox="1"/>
            <p:nvPr/>
          </p:nvSpPr>
          <p:spPr>
            <a:xfrm>
              <a:off x="9246598" y="2153778"/>
              <a:ext cx="667698" cy="407801"/>
            </a:xfrm>
            <a:prstGeom prst="rect">
              <a:avLst/>
            </a:prstGeom>
          </p:spPr>
          <p:txBody>
            <a:bodyPr vert="horz" wrap="square" lIns="68580" tIns="34290" rIns="68580" bIns="34290" rtlCol="0" anchor="t">
              <a:no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x48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0F6AE5-D717-0C48-B54C-5B303256CDB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457950" y="4863704"/>
            <a:ext cx="1543050" cy="273844"/>
          </a:xfrm>
        </p:spPr>
        <p:txBody>
          <a:bodyPr/>
          <a:lstStyle/>
          <a:p>
            <a:fld id="{59A3C1E9-1E17-4B2D-975E-2F80F7CB45F8}" type="slidenum">
              <a:rPr lang="es-ES" smtClean="0"/>
              <a:t>9</a:t>
            </a:fld>
            <a:endParaRPr lang="es-E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4047247-D99A-8B41-AB29-245ACC229D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3717355"/>
              </p:ext>
            </p:extLst>
          </p:nvPr>
        </p:nvGraphicFramePr>
        <p:xfrm>
          <a:off x="995841" y="3814524"/>
          <a:ext cx="6851526" cy="1133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36143">
                  <a:extLst>
                    <a:ext uri="{9D8B030D-6E8A-4147-A177-3AD203B41FA5}">
                      <a16:colId xmlns:a16="http://schemas.microsoft.com/office/drawing/2014/main" val="1907379273"/>
                    </a:ext>
                  </a:extLst>
                </a:gridCol>
                <a:gridCol w="489395">
                  <a:extLst>
                    <a:ext uri="{9D8B030D-6E8A-4147-A177-3AD203B41FA5}">
                      <a16:colId xmlns:a16="http://schemas.microsoft.com/office/drawing/2014/main" val="1570470751"/>
                    </a:ext>
                  </a:extLst>
                </a:gridCol>
                <a:gridCol w="853471">
                  <a:extLst>
                    <a:ext uri="{9D8B030D-6E8A-4147-A177-3AD203B41FA5}">
                      <a16:colId xmlns:a16="http://schemas.microsoft.com/office/drawing/2014/main" val="1839559770"/>
                    </a:ext>
                  </a:extLst>
                </a:gridCol>
                <a:gridCol w="842401">
                  <a:extLst>
                    <a:ext uri="{9D8B030D-6E8A-4147-A177-3AD203B41FA5}">
                      <a16:colId xmlns:a16="http://schemas.microsoft.com/office/drawing/2014/main" val="736997646"/>
                    </a:ext>
                  </a:extLst>
                </a:gridCol>
                <a:gridCol w="898561">
                  <a:extLst>
                    <a:ext uri="{9D8B030D-6E8A-4147-A177-3AD203B41FA5}">
                      <a16:colId xmlns:a16="http://schemas.microsoft.com/office/drawing/2014/main" val="3054773530"/>
                    </a:ext>
                  </a:extLst>
                </a:gridCol>
                <a:gridCol w="977185">
                  <a:extLst>
                    <a:ext uri="{9D8B030D-6E8A-4147-A177-3AD203B41FA5}">
                      <a16:colId xmlns:a16="http://schemas.microsoft.com/office/drawing/2014/main" val="69507727"/>
                    </a:ext>
                  </a:extLst>
                </a:gridCol>
                <a:gridCol w="977185">
                  <a:extLst>
                    <a:ext uri="{9D8B030D-6E8A-4147-A177-3AD203B41FA5}">
                      <a16:colId xmlns:a16="http://schemas.microsoft.com/office/drawing/2014/main" val="2714407718"/>
                    </a:ext>
                  </a:extLst>
                </a:gridCol>
                <a:gridCol w="977185">
                  <a:extLst>
                    <a:ext uri="{9D8B030D-6E8A-4147-A177-3AD203B41FA5}">
                      <a16:colId xmlns:a16="http://schemas.microsoft.com/office/drawing/2014/main" val="4150241095"/>
                    </a:ext>
                  </a:extLst>
                </a:gridCol>
              </a:tblGrid>
              <a:tr h="372904">
                <a:tc>
                  <a:txBody>
                    <a:bodyPr/>
                    <a:lstStyle/>
                    <a:p>
                      <a:pPr algn="ctr" fontAlgn="b"/>
                      <a:r>
                        <a:rPr lang="en-E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E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solidFill>
                      <a:srgbClr val="122D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AXO</a:t>
                      </a:r>
                      <a:endParaRPr lang="en-GB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solidFill>
                      <a:srgbClr val="122D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Super</a:t>
                      </a:r>
                      <a:br>
                        <a:rPr lang="en-GB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Polished</a:t>
                      </a:r>
                    </a:p>
                  </a:txBody>
                  <a:tcPr marL="7144" marR="7144" marT="7144" marB="0" anchor="ctr">
                    <a:solidFill>
                      <a:srgbClr val="122D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Flux</a:t>
                      </a:r>
                      <a:endParaRPr lang="en-GB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solidFill>
                      <a:srgbClr val="122D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Fluxdens</a:t>
                      </a:r>
                      <a:endParaRPr lang="en-GB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solidFill>
                      <a:srgbClr val="122D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E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Size</a:t>
                      </a:r>
                      <a:endParaRPr lang="en-E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solidFill>
                      <a:srgbClr val="122D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Brilliance</a:t>
                      </a:r>
                      <a:endParaRPr lang="en-GB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solidFill>
                      <a:srgbClr val="122D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Brilliance factor</a:t>
                      </a:r>
                    </a:p>
                  </a:txBody>
                  <a:tcPr marL="7144" marR="7144" marT="7144" marB="0" anchor="ctr">
                    <a:solidFill>
                      <a:srgbClr val="122D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5986566"/>
                  </a:ext>
                </a:extLst>
              </a:tr>
              <a:tr h="19002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>
                          <a:effectLst/>
                        </a:rPr>
                        <a:t>ALBA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22D4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ES" sz="1200" u="none" strike="noStrike" dirty="0">
                          <a:effectLst/>
                        </a:rPr>
                        <a:t> </a:t>
                      </a:r>
                      <a:endParaRPr lang="en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22D4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ES" sz="1200" u="none" strike="noStrike" dirty="0">
                          <a:effectLst/>
                        </a:rPr>
                        <a:t> </a:t>
                      </a:r>
                      <a:endParaRPr lang="en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22D4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4.5E+12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22D4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9.8E+11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22D4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2.9x1.4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22D4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2.3E+19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22D4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ES" sz="1200" u="none" strike="noStrike" dirty="0">
                          <a:effectLst/>
                        </a:rPr>
                        <a:t>1</a:t>
                      </a:r>
                      <a:endParaRPr lang="en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122D4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467692"/>
                  </a:ext>
                </a:extLst>
              </a:tr>
              <a:tr h="19002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>
                          <a:effectLst/>
                        </a:rPr>
                        <a:t>ALBA-2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36ACA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ES" sz="1200" u="none" strike="noStrike">
                          <a:effectLst/>
                        </a:rPr>
                        <a:t> </a:t>
                      </a:r>
                      <a:endParaRPr lang="en-E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36ACA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ES" sz="1200" u="none" strike="noStrike">
                          <a:effectLst/>
                        </a:rPr>
                        <a:t> </a:t>
                      </a:r>
                      <a:endParaRPr lang="en-E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36ACA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1.5E+13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36ACA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8.3E+12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36ACA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0.8x1.1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36ACA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3.3E+20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36ACA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ES" sz="1200" u="none" strike="noStrike" dirty="0">
                          <a:effectLst/>
                        </a:rPr>
                        <a:t>14</a:t>
                      </a:r>
                      <a:endParaRPr lang="en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36ACA0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3823520"/>
                  </a:ext>
                </a:extLst>
              </a:tr>
              <a:tr h="19002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>
                          <a:effectLst/>
                        </a:rPr>
                        <a:t>ALBA-2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36ACA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ES" sz="1200" u="none" strike="noStrike">
                          <a:effectLst/>
                        </a:rPr>
                        <a:t> </a:t>
                      </a:r>
                      <a:endParaRPr lang="en-E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36ACA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YES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36ACA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1.5E+13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36ACA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2.1E+13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36ACA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0.4x0.7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36ACA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8.4E+20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36ACA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ES" sz="1200" u="none" strike="noStrike" dirty="0">
                          <a:effectLst/>
                        </a:rPr>
                        <a:t>36</a:t>
                      </a:r>
                      <a:endParaRPr lang="en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36ACA0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163150"/>
                  </a:ext>
                </a:extLst>
              </a:tr>
              <a:tr h="19002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>
                          <a:effectLst/>
                        </a:rPr>
                        <a:t>ALBA-2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36ACA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YES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36ACA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YES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36ACA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</a:rPr>
                        <a:t>1.6E+13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36ACA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2.7E+13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36ACA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0.6x0.7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36ACA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</a:rPr>
                        <a:t>1.1E+21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36ACA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ES" sz="1200" u="none" strike="noStrike" dirty="0">
                          <a:effectLst/>
                        </a:rPr>
                        <a:t>48</a:t>
                      </a:r>
                      <a:endParaRPr lang="en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rgbClr val="36ACA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4140988"/>
                  </a:ext>
                </a:extLst>
              </a:tr>
            </a:tbl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223C92AC-2D36-0249-8ABC-D4A7958B4340}"/>
              </a:ext>
            </a:extLst>
          </p:cNvPr>
          <p:cNvSpPr txBox="1"/>
          <p:nvPr/>
        </p:nvSpPr>
        <p:spPr>
          <a:xfrm>
            <a:off x="2584782" y="14969"/>
            <a:ext cx="4589585" cy="496661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noAutofit/>
          </a:bodyPr>
          <a:lstStyle/>
          <a:p>
            <a:pPr algn="ctr"/>
            <a:r>
              <a:rPr lang="en-US" b="1" dirty="0">
                <a:solidFill>
                  <a:srgbClr val="122D4F"/>
                </a:solidFill>
                <a:cs typeface="Arial" panose="020B0604020202020204" pitchFamily="34" charset="0"/>
              </a:rPr>
              <a:t>Optics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8CA8AE-D520-0041-B870-90D8A35D563B}"/>
              </a:ext>
            </a:extLst>
          </p:cNvPr>
          <p:cNvSpPr txBox="1"/>
          <p:nvPr/>
        </p:nvSpPr>
        <p:spPr>
          <a:xfrm>
            <a:off x="2276375" y="5334802"/>
            <a:ext cx="0" cy="0"/>
          </a:xfrm>
          <a:prstGeom prst="rect">
            <a:avLst/>
          </a:prstGeom>
        </p:spPr>
        <p:txBody>
          <a:bodyPr vert="horz" wrap="none" lIns="68580" tIns="34290" rIns="68580" bIns="34290" rtlCol="0" anchor="t">
            <a:noAutofit/>
          </a:bodyPr>
          <a:lstStyle/>
          <a:p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5F66A1B-22B2-0541-966D-0C578D3A8CFC}"/>
              </a:ext>
            </a:extLst>
          </p:cNvPr>
          <p:cNvSpPr/>
          <p:nvPr/>
        </p:nvSpPr>
        <p:spPr>
          <a:xfrm>
            <a:off x="961722" y="693279"/>
            <a:ext cx="74552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Simulations of the beam on sample for XAIRA, assuming perfect alignment and stability</a:t>
            </a:r>
          </a:p>
        </p:txBody>
      </p:sp>
    </p:spTree>
    <p:extLst>
      <p:ext uri="{BB962C8B-B14F-4D97-AF65-F5344CB8AC3E}">
        <p14:creationId xmlns:p14="http://schemas.microsoft.com/office/powerpoint/2010/main" val="403219172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>
        <a:noAutofit/>
      </a:bodyPr>
      <a:lstStyle>
        <a:defPPr>
          <a:defRPr sz="28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LBA_2017_16x9.pptx" id="{497595AC-D3F2-5445-BE2A-FC16AED48383}" vid="{EDF20733-FF9B-AB4E-82CC-86FC632C90A6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 de Office</Template>
  <TotalTime>1628</TotalTime>
  <Words>1302</Words>
  <Application>Microsoft Macintosh PowerPoint</Application>
  <PresentationFormat>On-screen Show (16:9)</PresentationFormat>
  <Paragraphs>307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Arial Black</vt:lpstr>
      <vt:lpstr>Calibri</vt:lpstr>
      <vt:lpstr>Tema de Office</vt:lpstr>
      <vt:lpstr>What does an ALBA-II beamline look like? - What source properties can it exploit? - What technical features must it have?</vt:lpstr>
      <vt:lpstr>Size of the electron beam</vt:lpstr>
      <vt:lpstr>Brilliance and Coherence</vt:lpstr>
      <vt:lpstr>The benefits of brilliance</vt:lpstr>
      <vt:lpstr>PowerPoint Presentation</vt:lpstr>
      <vt:lpstr>ALBA-2 advantages for photon science</vt:lpstr>
      <vt:lpstr>ALBA-2 advantages for photon science</vt:lpstr>
      <vt:lpstr>ALBA-2 advantages for photon science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Backup slides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does an ALBA-II beamline look like?</dc:title>
  <dc:subject/>
  <dc:creator>Josep Nicolas</dc:creator>
  <cp:keywords/>
  <dc:description/>
  <cp:lastModifiedBy>Josep Nicolas</cp:lastModifiedBy>
  <cp:revision>86</cp:revision>
  <dcterms:created xsi:type="dcterms:W3CDTF">2021-06-28T08:43:00Z</dcterms:created>
  <dcterms:modified xsi:type="dcterms:W3CDTF">2021-06-30T08:27:14Z</dcterms:modified>
  <cp:category/>
</cp:coreProperties>
</file>