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notesMasterIdLst>
    <p:notesMasterId r:id="rId18"/>
  </p:notesMasterIdLst>
  <p:sldIdLst>
    <p:sldId id="285" r:id="rId4"/>
    <p:sldId id="853" r:id="rId5"/>
    <p:sldId id="573" r:id="rId6"/>
    <p:sldId id="855" r:id="rId7"/>
    <p:sldId id="856" r:id="rId8"/>
    <p:sldId id="852" r:id="rId9"/>
    <p:sldId id="409" r:id="rId10"/>
    <p:sldId id="298" r:id="rId11"/>
    <p:sldId id="302" r:id="rId12"/>
    <p:sldId id="539" r:id="rId13"/>
    <p:sldId id="849" r:id="rId14"/>
    <p:sldId id="850" r:id="rId15"/>
    <p:sldId id="858" r:id="rId16"/>
    <p:sldId id="8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58452951301352"/>
          <c:y val="0"/>
          <c:w val="0.61787856298628308"/>
          <c:h val="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ED-46C3-9962-C79A57DF9B5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ED-46C3-9962-C79A57DF9B5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ED-46C3-9962-C79A57DF9B5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8ED-46C3-9962-C79A57DF9B54}"/>
              </c:ext>
            </c:extLst>
          </c:dPt>
          <c:dLbls>
            <c:delete val="1"/>
          </c:dLbls>
          <c:cat>
            <c:strRef>
              <c:f>Sheet1!$H$7:$H$10</c:f>
              <c:strCache>
                <c:ptCount val="4"/>
                <c:pt idx="0">
                  <c:v>ALBA II</c:v>
                </c:pt>
                <c:pt idx="1">
                  <c:v>AMBIC</c:v>
                </c:pt>
                <c:pt idx="2">
                  <c:v>COMTEC</c:v>
                </c:pt>
                <c:pt idx="3">
                  <c:v>SYNDUSTRY</c:v>
                </c:pt>
              </c:strCache>
            </c:strRef>
          </c:cat>
          <c:val>
            <c:numRef>
              <c:f>Sheet1!$J$7:$J$10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ED-46C3-9962-C79A57DF9B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0.27851</cdr:x>
      <cdr:y>0.24342</cdr:y>
    </cdr:from>
    <cdr:to>
      <cdr:x>0.43217</cdr:x>
      <cdr:y>0.35422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4E9FC0F-7345-492D-A8FA-88893DA32168}"/>
            </a:ext>
          </a:extLst>
        </cdr:cNvPr>
        <cdr:cNvSpPr txBox="1"/>
      </cdr:nvSpPr>
      <cdr:spPr>
        <a:xfrm xmlns:a="http://schemas.openxmlformats.org/drawingml/2006/main">
          <a:off x="2597228" y="1284679"/>
          <a:ext cx="1433015" cy="58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91440" tIns="45720" rIns="91440" bIns="45720" rtlCol="0" anchor="t">
          <a:spAutoFit/>
        </a:bodyPr>
        <a:lstStyle xmlns:a="http://schemas.openxmlformats.org/drawingml/2006/main"/>
        <a:p xmlns:a="http://schemas.openxmlformats.org/drawingml/2006/main">
          <a:r>
            <a:rPr lang="en-US" sz="3200" dirty="0">
              <a:solidFill>
                <a:schemeClr val="bg1"/>
              </a:solidFill>
              <a:cs typeface="Arial" panose="020B0604020202020204" pitchFamily="34" charset="0"/>
            </a:rPr>
            <a:t>ALBA II</a:t>
          </a:r>
        </a:p>
      </cdr:txBody>
    </cdr:sp>
  </cdr:relSizeAnchor>
  <cdr:relSizeAnchor xmlns:cdr="http://schemas.openxmlformats.org/drawingml/2006/chartDrawing">
    <cdr:from>
      <cdr:x>0.48683</cdr:x>
      <cdr:y>0.62025</cdr:y>
    </cdr:from>
    <cdr:to>
      <cdr:x>0.72194</cdr:x>
      <cdr:y>0.73105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D080F9A-6881-49E1-A3D3-A1A81DF4ABE7}"/>
            </a:ext>
          </a:extLst>
        </cdr:cNvPr>
        <cdr:cNvSpPr txBox="1"/>
      </cdr:nvSpPr>
      <cdr:spPr>
        <a:xfrm xmlns:a="http://schemas.openxmlformats.org/drawingml/2006/main">
          <a:off x="4539956" y="3273460"/>
          <a:ext cx="2192543" cy="58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91440" tIns="45720" rIns="91440" bIns="45720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dirty="0">
              <a:solidFill>
                <a:schemeClr val="bg1"/>
              </a:solidFill>
              <a:cs typeface="Arial" panose="020B0604020202020204" pitchFamily="34" charset="0"/>
            </a:rPr>
            <a:t>SYNDUSTRY</a:t>
          </a:r>
        </a:p>
      </cdr:txBody>
    </cdr:sp>
  </cdr:relSizeAnchor>
  <cdr:relSizeAnchor xmlns:cdr="http://schemas.openxmlformats.org/drawingml/2006/chartDrawing">
    <cdr:from>
      <cdr:x>0.48935</cdr:x>
      <cdr:y>0.2394</cdr:y>
    </cdr:from>
    <cdr:to>
      <cdr:x>0.72446</cdr:x>
      <cdr:y>0.3502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EBFC72D-04F7-43E6-84A6-C6E2E9F6CB01}"/>
            </a:ext>
          </a:extLst>
        </cdr:cNvPr>
        <cdr:cNvSpPr txBox="1"/>
      </cdr:nvSpPr>
      <cdr:spPr>
        <a:xfrm xmlns:a="http://schemas.openxmlformats.org/drawingml/2006/main">
          <a:off x="4563461" y="1263448"/>
          <a:ext cx="2192543" cy="58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91440" tIns="45720" rIns="91440" bIns="45720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dirty="0">
              <a:solidFill>
                <a:schemeClr val="bg1"/>
              </a:solidFill>
              <a:cs typeface="Arial" panose="020B0604020202020204" pitchFamily="34" charset="0"/>
            </a:rPr>
            <a:t>COMTEC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62A35-D0A3-42A7-BDD6-D6341C35060F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D92E3-9167-4ABB-B36D-30966FA1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9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224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63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813DD-DAAB-4354-8C0C-BEFED41B76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77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1DEF-74FE-4D6E-B548-A724410D2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E88D4A-2E2C-4822-B81E-AFFFD407B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69757-36B5-443C-9DE7-3D106F72D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C1FA4-64B1-4CA4-90FD-471FBD5C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548BF-2580-4DEA-AF0B-AAACBE24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7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36022-951D-4238-B5B3-778D7AC1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2EC3B-CE36-4EAC-9CAD-423D8DE27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FDDF-5DF6-4569-B87F-E3FE5BB0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A6F85-FDAF-4BE1-9535-E8E402E9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2812A-D659-495F-8111-55453A2A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173E8-3A44-416B-B36A-5353BB2F8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29717-1DA9-4361-B800-0584B2082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04976-DE2E-4388-9307-CBA8CA8E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C3B78-7A28-4B71-B331-61A5B9D5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B6002-B62B-4222-B524-CFB4E27B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860353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544"/>
            <a:ext cx="10515600" cy="497454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5851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54659"/>
            <a:ext cx="10515600" cy="906915"/>
          </a:xfrm>
        </p:spPr>
        <p:txBody>
          <a:bodyPr anchor="t">
            <a:normAutofit/>
          </a:bodyPr>
          <a:lstStyle>
            <a:lvl1pPr>
              <a:defRPr sz="3733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178550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4070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4" y="1608367"/>
            <a:ext cx="5181600" cy="503776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367"/>
            <a:ext cx="5181600" cy="5037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46830" y="6492875"/>
            <a:ext cx="543141" cy="365125"/>
          </a:xfrm>
        </p:spPr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208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3" y="365128"/>
            <a:ext cx="944721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133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2133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11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918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513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5599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529252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70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9B63-594E-490B-9E64-639100A9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ECB66-37BB-4305-A9FB-020147687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C9AE4-1E28-4C36-B406-114AFAAA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6A94A-8A32-4DA5-95F6-FD192014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BABC0-AA7E-445C-AEE1-49AAD509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2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5870572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428144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103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572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30-06-2021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91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5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53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79200" y="655022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400" smtClean="0"/>
              <a:pPr algn="r"/>
              <a:t>‹#›</a:t>
            </a:fld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636644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4" y="165239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22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9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6226" r="-336" b="18699"/>
          <a:stretch/>
        </p:blipFill>
        <p:spPr>
          <a:xfrm>
            <a:off x="1" y="0"/>
            <a:ext cx="12296633" cy="692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03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686" y="2"/>
            <a:ext cx="157840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 userDrawn="1"/>
        </p:nvSpPr>
        <p:spPr>
          <a:xfrm>
            <a:off x="1685" y="2"/>
            <a:ext cx="1219031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939277" y="214375"/>
            <a:ext cx="5200999" cy="1412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6238241" y="2555749"/>
            <a:ext cx="885951" cy="955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780" y="1935"/>
            <a:ext cx="1124221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12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1"/>
            <a:ext cx="5435757" cy="2215663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1"/>
            <a:ext cx="5435757" cy="2215663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4" y="1295401"/>
            <a:ext cx="5435757" cy="2215663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4" y="3505201"/>
            <a:ext cx="5435757" cy="2215663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61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61935" y="128905"/>
            <a:ext cx="9427028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8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0D55B-BB74-4B46-A922-A42C068D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0B9A-89C6-48FD-9A04-AA7C50AB0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52144-D884-4AE2-94E5-D09B7F57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16287-17A1-410C-9FB9-4F30C566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DA01E-4F5B-45D3-90F9-3BEB0A6F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59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35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2" y="1647093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2" y="1676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2" y="1676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1" y="1676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2" y="2819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2" y="2790093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2" y="2819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1" y="2790095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2" y="3933093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2" y="3933093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1" y="3933095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2" y="3962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833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5" y="116633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10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2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54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2" y="1676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2" y="1676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2" y="1676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1" y="1676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2" y="2819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2" y="2819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2" y="2819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1" y="2819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2" y="3962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2" y="3962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1" y="3962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2" y="3962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65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1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920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5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07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13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92B9D-BE59-41BC-BFEA-B4C2EE54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F5854-7D2B-4B69-B1D1-C9F01E9B2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443F1-E577-4161-9275-254F74588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E6D57-7189-4579-BC4E-91F541B3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C02D0-C0F7-4EF0-A867-E9F3F855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D7BE1-B25E-4C33-9401-83F33455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71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1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80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70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19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36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3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57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10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60E7-DFCD-48CA-A7AC-BBB3FDE1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9084-7FB7-4168-9A04-255438BFB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FBA70-2292-48BA-914E-96C37995B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F4D65-6CC7-4CE0-840F-3C823DB95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F8044B-1CF2-4794-AE72-512B29380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80CD-F0D5-41FF-A813-AF15B0CA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03D5E-AD07-45FD-9589-87DD1BFD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3D71D-2F4D-4616-B1B8-6BE5E0BD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5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2295-8FC0-4CF6-B63C-598575B3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825E4-0659-43D9-B535-BBC76D2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124FA-F3CA-4350-84B0-8FDF6068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EF0F7-BF8F-49F4-B5EE-E31B27A2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9EF69-BB79-4F02-9B74-230C03A1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6AEA4-31FE-40EF-A7CC-83EFF324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FAA4-0E93-47B3-B8F9-01095220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E019E-F18D-4E53-A99B-E476A9880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A0174-3A4F-4D6A-A080-4AA1C312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28B71-70A3-4E4E-94FB-7D044F553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9CD34-9B00-48C5-895B-EACCA60C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4DEE8-CEBB-40B3-B97E-C9CF1D8CD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0BEF-AEE1-47BF-96AD-63828BA0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7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131E5-151F-4B09-B9F4-016A0964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22014-901C-447A-BC40-E9FAD8ED0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38CFE-B353-4A66-89EA-28F0CD40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AB28B-FF9B-4531-A3EA-8CFE72D3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9F68-AAFF-4554-BCAF-232787A9D4C4}" type="datetimeFigureOut">
              <a:rPr lang="en-US" smtClean="0"/>
              <a:t>30-Jun-21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6B230-818B-4AE8-B1B3-69670F03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BECAE-3825-4CC6-81A1-710E9191C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8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FC3BD8-ED19-4EBD-90BA-0C7032BE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CF1BF-8301-4EA3-865E-F16026912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3DC68-155A-4F6A-9649-FEE28947F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09F68-AAFF-4554-BCAF-232787A9D4C4}" type="datetimeFigureOut">
              <a:rPr lang="en-US" smtClean="0"/>
              <a:t>30-Jun-21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94E84-9500-4F9C-946E-931561087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ALBA II Day - Partnerships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E877C-9638-4072-A9F3-87E417E4B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79249-C8CF-463E-8F14-C17883E71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7495DA1-2308-428E-ADE5-124529C2AAB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-1057838" y="2612320"/>
            <a:chExt cx="12189611" cy="6858000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7838" y="2612320"/>
              <a:ext cx="12189611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F06AB6-DF56-427D-9B96-A8F6EDBEFA66}"/>
                </a:ext>
              </a:extLst>
            </p:cNvPr>
            <p:cNvSpPr/>
            <p:nvPr userDrawn="1"/>
          </p:nvSpPr>
          <p:spPr>
            <a:xfrm>
              <a:off x="9539111" y="2641600"/>
              <a:ext cx="1377245" cy="925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177349"/>
            <a:ext cx="94270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7544"/>
            <a:ext cx="10515600" cy="529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z="2400" smtClean="0"/>
              <a:pPr/>
              <a:t>‹#›</a:t>
            </a:fld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7094" y="6492875"/>
            <a:ext cx="572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5"/>
          <a:stretch/>
        </p:blipFill>
        <p:spPr>
          <a:xfrm>
            <a:off x="52870" y="44147"/>
            <a:ext cx="858833" cy="463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59B65-5902-456B-8105-67AF9B52A3BD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206402" y="2927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  <p:sldLayoutId id="2147483686" r:id="rId25"/>
  </p:sldLayoutIdLst>
  <p:hf hdr="0"/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lang="en-US" sz="2400" b="0" kern="1200" dirty="0">
          <a:solidFill>
            <a:srgbClr val="323E4F"/>
          </a:solidFill>
          <a:latin typeface="+mn-lt"/>
          <a:ea typeface="+mn-ea"/>
          <a:cs typeface="+mn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30-06-2021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II Day - 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0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44038B1-686C-4F66-BDAF-664B1F0E845E}"/>
              </a:ext>
            </a:extLst>
          </p:cNvPr>
          <p:cNvSpPr txBox="1">
            <a:spLocks/>
          </p:cNvSpPr>
          <p:nvPr userDrawn="1"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ALBA II Day - Partnerships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4DF6A19-F418-4CAB-AE26-CCAB0A76BAA8}"/>
              </a:ext>
            </a:extLst>
          </p:cNvPr>
          <p:cNvSpPr txBox="1">
            <a:spLocks/>
          </p:cNvSpPr>
          <p:nvPr userDrawn="1"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30/06/2021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3800" y="10988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2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B34BF-5C19-42D4-BF39-1913EBE7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3" r="823" b="983"/>
          <a:stretch/>
        </p:blipFill>
        <p:spPr>
          <a:xfrm>
            <a:off x="0" y="-35909"/>
            <a:ext cx="12347871" cy="6886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665" y="522202"/>
            <a:ext cx="5077535" cy="984615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EEB0"/>
                </a:solidFill>
                <a:latin typeface="+mn-lt"/>
              </a:rPr>
              <a:t>ALBA Partnerships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8E0CF-18C3-47A6-A6E3-ED70C94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173935" y="2064928"/>
            <a:ext cx="3093560" cy="98461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Caterina 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</a:rPr>
              <a:t>Biscari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30-06-2021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B4E3-B24F-4A33-AEEB-F3F8B17DADC6}"/>
              </a:ext>
            </a:extLst>
          </p:cNvPr>
          <p:cNvSpPr txBox="1"/>
          <p:nvPr/>
        </p:nvSpPr>
        <p:spPr>
          <a:xfrm>
            <a:off x="11192531" y="6596390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Foto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Sergio Ruiz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5D3AA9-97C6-4B9D-97EB-C7C24CA10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" y="6109653"/>
            <a:ext cx="1015776" cy="72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A2230-D88E-4DDC-939F-653DF3414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5" y="43481"/>
            <a:ext cx="932728" cy="478721"/>
          </a:xfrm>
          <a:prstGeom prst="rect">
            <a:avLst/>
          </a:prstGeom>
        </p:spPr>
      </p:pic>
      <p:pic>
        <p:nvPicPr>
          <p:cNvPr id="12" name="Picture 2" descr="ICTS Logo">
            <a:extLst>
              <a:ext uri="{FF2B5EF4-FFF2-40B4-BE49-F238E27FC236}">
                <a16:creationId xmlns:a16="http://schemas.microsoft.com/office/drawing/2014/main" id="{91274D65-4CF5-4098-B58D-62CF40EF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148" y="4411223"/>
            <a:ext cx="554852" cy="6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D010A-7E6F-466C-81ED-B6880BFA7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113" y="5847651"/>
            <a:ext cx="2102835" cy="585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DD0F4F-695D-4ADC-B5EA-9170A5D61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8607" y="5120922"/>
            <a:ext cx="1875341" cy="6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4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58D5D-70CC-44FB-B393-4342C4A8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30-06-2021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E6A29-D1BF-4030-8E10-40D12567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3C1E9-1E17-4B2D-975E-2F80F7CB45F8}" type="slidenum">
              <a:rPr kumimoji="0" lang="es-E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33F706F-C04F-4328-9522-3FC11C9B9CF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47222" y="995752"/>
          <a:ext cx="9325574" cy="527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F6A58605-4444-4ECE-99FA-00AF0928DF96}"/>
              </a:ext>
            </a:extLst>
          </p:cNvPr>
          <p:cNvSpPr txBox="1"/>
          <p:nvPr/>
        </p:nvSpPr>
        <p:spPr>
          <a:xfrm>
            <a:off x="4314966" y="4284176"/>
            <a:ext cx="1433015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AMBIC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940E5-0C55-4358-9421-60F57B8409A9}"/>
              </a:ext>
            </a:extLst>
          </p:cNvPr>
          <p:cNvSpPr txBox="1"/>
          <p:nvPr/>
        </p:nvSpPr>
        <p:spPr>
          <a:xfrm>
            <a:off x="5510994" y="3293317"/>
            <a:ext cx="117001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A18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ASTIP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072DB-7DDA-4DEF-B6E4-491926182E5C}"/>
              </a:ext>
            </a:extLst>
          </p:cNvPr>
          <p:cNvSpPr txBox="1"/>
          <p:nvPr/>
        </p:nvSpPr>
        <p:spPr>
          <a:xfrm flipH="1">
            <a:off x="1389801" y="566746"/>
            <a:ext cx="1002633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ASTIP interdisciplinary hub based on 4 pillars – linking research, technology and innovation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BD425-F6C3-4725-AF2A-70686974540B}"/>
              </a:ext>
            </a:extLst>
          </p:cNvPr>
          <p:cNvSpPr txBox="1"/>
          <p:nvPr/>
        </p:nvSpPr>
        <p:spPr>
          <a:xfrm>
            <a:off x="1734598" y="1357891"/>
            <a:ext cx="1658200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Large Research Infrastructure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528D32-B6A7-4300-98ED-59686C0D2599}"/>
              </a:ext>
            </a:extLst>
          </p:cNvPr>
          <p:cNvSpPr txBox="1"/>
          <p:nvPr/>
        </p:nvSpPr>
        <p:spPr>
          <a:xfrm>
            <a:off x="9144001" y="1082970"/>
            <a:ext cx="2069481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Complex materials and technology developments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FC8D81-0174-49EE-B72B-56118391AE64}"/>
              </a:ext>
            </a:extLst>
          </p:cNvPr>
          <p:cNvSpPr txBox="1"/>
          <p:nvPr/>
        </p:nvSpPr>
        <p:spPr>
          <a:xfrm>
            <a:off x="1389801" y="4846585"/>
            <a:ext cx="1920605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Multiscale Bio Imaging Center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CD015-5329-4ED1-AC13-1A8453BEE859}"/>
              </a:ext>
            </a:extLst>
          </p:cNvPr>
          <p:cNvSpPr txBox="1"/>
          <p:nvPr/>
        </p:nvSpPr>
        <p:spPr>
          <a:xfrm>
            <a:off x="9183807" y="4692696"/>
            <a:ext cx="2390630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Synchrotron</a:t>
            </a: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light-</a:t>
            </a:r>
            <a:r>
              <a:rPr kumimoji="0" lang="ca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</a:t>
            </a: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R&amp;D </a:t>
            </a:r>
            <a:r>
              <a:rPr kumimoji="0" lang="ca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towards</a:t>
            </a: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industrial Applications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0FFAF8-D825-43C8-9084-BC1D2D4691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68289" cy="9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C661F-7561-4837-B1E1-B1ECEEB4EE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11</a:t>
            </a:fld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AF1DF-A43D-4FCE-BA47-53F27200A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90" y="0"/>
            <a:ext cx="490379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1C876B-32E0-4611-9072-C9E6CA5E1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698" y="0"/>
            <a:ext cx="4826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9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48106A-B6C7-458D-88B2-D96E1452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75" y="0"/>
            <a:ext cx="478172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295AF0-1149-46AD-8A12-04705957A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642" y="0"/>
            <a:ext cx="4812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60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0A291-468F-471F-9DF1-767214615B51}"/>
              </a:ext>
            </a:extLst>
          </p:cNvPr>
          <p:cNvSpPr txBox="1"/>
          <p:nvPr/>
        </p:nvSpPr>
        <p:spPr>
          <a:xfrm flipH="1">
            <a:off x="1626939" y="1573771"/>
            <a:ext cx="86509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Participation in a BL (investment, staff, operation)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Participation in instrumentation on existing BLs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Participation in setting up a laboratory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Participation in new instruments (as microscopes)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Association (for use of beamtime)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9DE6D-5BA5-4A3B-B50F-265F8BD67843}"/>
              </a:ext>
            </a:extLst>
          </p:cNvPr>
          <p:cNvSpPr txBox="1"/>
          <p:nvPr/>
        </p:nvSpPr>
        <p:spPr>
          <a:xfrm>
            <a:off x="4389120" y="256032"/>
            <a:ext cx="4082656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Examples of partnerships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B38BA-3477-4D22-9D2C-F5F189526304}"/>
              </a:ext>
            </a:extLst>
          </p:cNvPr>
          <p:cNvSpPr txBox="1"/>
          <p:nvPr/>
        </p:nvSpPr>
        <p:spPr>
          <a:xfrm>
            <a:off x="1219200" y="5474208"/>
            <a:ext cx="18473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endParaRPr lang="en-US" sz="2000" dirty="0" err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15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6B34BF-5C19-42D4-BF39-1913EBE7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3" r="823" b="983"/>
          <a:stretch/>
        </p:blipFill>
        <p:spPr>
          <a:xfrm>
            <a:off x="0" y="-35909"/>
            <a:ext cx="12347871" cy="6886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665" y="522202"/>
            <a:ext cx="5077535" cy="984615"/>
          </a:xfrm>
        </p:spPr>
        <p:txBody>
          <a:bodyPr>
            <a:normAutofit fontScale="90000"/>
          </a:bodyPr>
          <a:lstStyle/>
          <a:p>
            <a:r>
              <a:rPr lang="en-US" sz="4000" b="1" i="1" dirty="0">
                <a:solidFill>
                  <a:srgbClr val="00EEB0"/>
                </a:solidFill>
                <a:latin typeface="+mn-lt"/>
              </a:rPr>
              <a:t>Thank you for your attention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8E0CF-18C3-47A6-A6E3-ED70C94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45D0-0BB5-4A5E-8467-04161C469359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B4E3-B24F-4A33-AEEB-F3F8B17DADC6}"/>
              </a:ext>
            </a:extLst>
          </p:cNvPr>
          <p:cNvSpPr txBox="1"/>
          <p:nvPr/>
        </p:nvSpPr>
        <p:spPr>
          <a:xfrm>
            <a:off x="11192531" y="6596390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Foto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Sergio Ruiz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5D3AA9-97C6-4B9D-97EB-C7C24CA10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" y="6109653"/>
            <a:ext cx="1015776" cy="72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A2230-D88E-4DDC-939F-653DF3414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5" y="43481"/>
            <a:ext cx="932728" cy="478721"/>
          </a:xfrm>
          <a:prstGeom prst="rect">
            <a:avLst/>
          </a:prstGeom>
        </p:spPr>
      </p:pic>
      <p:pic>
        <p:nvPicPr>
          <p:cNvPr id="12" name="Picture 2" descr="ICTS Logo">
            <a:extLst>
              <a:ext uri="{FF2B5EF4-FFF2-40B4-BE49-F238E27FC236}">
                <a16:creationId xmlns:a16="http://schemas.microsoft.com/office/drawing/2014/main" id="{91274D65-4CF5-4098-B58D-62CF40EF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148" y="4411223"/>
            <a:ext cx="554852" cy="6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D010A-7E6F-466C-81ED-B6880BFA7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113" y="5847651"/>
            <a:ext cx="2102835" cy="585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DD0F4F-695D-4ADC-B5EA-9170A5D61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8607" y="5120922"/>
            <a:ext cx="1875341" cy="6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D5897-8D69-4B31-B775-BC949AC6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68" y="2721219"/>
            <a:ext cx="6749137" cy="39374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F716A5-7B38-4BF2-87AE-58DF638581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80163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9A245-1CF0-4E7E-AE92-5782B3DE7780}"/>
              </a:ext>
            </a:extLst>
          </p:cNvPr>
          <p:cNvSpPr txBox="1"/>
          <p:nvPr/>
        </p:nvSpPr>
        <p:spPr>
          <a:xfrm flipH="1">
            <a:off x="3909940" y="32225"/>
            <a:ext cx="4372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ALBA II in a nutshell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1CEE1-A093-46F7-BE03-DDFC84B3DD45}"/>
              </a:ext>
            </a:extLst>
          </p:cNvPr>
          <p:cNvSpPr txBox="1"/>
          <p:nvPr/>
        </p:nvSpPr>
        <p:spPr>
          <a:xfrm flipH="1">
            <a:off x="944188" y="769099"/>
            <a:ext cx="7895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en-US" sz="2800" baseline="30000" dirty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generation light source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Emittance 150 pm (30 times smaller than ALBA)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Current 300 mA (+ 20% with respect to ALBA)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Increase of brilliance by orders of magnitude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Increase of coherence</a:t>
            </a:r>
          </a:p>
          <a:p>
            <a:pPr marL="285750" indent="-285750">
              <a:buFontTx/>
              <a:buChar char="-"/>
            </a:pP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90B00E-B12B-44C7-85F6-08153B6CC70C}"/>
              </a:ext>
            </a:extLst>
          </p:cNvPr>
          <p:cNvSpPr/>
          <p:nvPr/>
        </p:nvSpPr>
        <p:spPr>
          <a:xfrm>
            <a:off x="6154614" y="3277255"/>
            <a:ext cx="560906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Same footprint of ALBA (C = 270m, same injector)</a:t>
            </a:r>
          </a:p>
          <a:p>
            <a:pPr marL="285750" indent="-285750" algn="r">
              <a:buFontTx/>
              <a:buChar char="-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Present 13 BLs will be maintained and refurbished as needed</a:t>
            </a:r>
          </a:p>
          <a:p>
            <a:pPr marL="285750" indent="-285750" algn="r">
              <a:buFontTx/>
              <a:buChar char="-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New BLs will be fully designed in view of ALBA II</a:t>
            </a:r>
          </a:p>
          <a:p>
            <a:pPr marL="285750" indent="-285750" algn="r">
              <a:buFontTx/>
              <a:buChar char="-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Space for long BLs is available (three front ends + plots nearby ALBA)</a:t>
            </a:r>
          </a:p>
          <a:p>
            <a:pPr marL="285750" indent="-285750" algn="r">
              <a:buFontTx/>
              <a:buChar char="-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Advanced Microscope Platform </a:t>
            </a:r>
          </a:p>
          <a:p>
            <a:pPr marL="285750" indent="-285750" algn="r">
              <a:buFontTx/>
              <a:buChar char="-"/>
            </a:pPr>
            <a:r>
              <a:rPr lang="en-US" sz="2000" b="1" dirty="0">
                <a:solidFill>
                  <a:srgbClr val="C00000"/>
                </a:solidFill>
              </a:rPr>
              <a:t>Partnership with other institutions is welcome</a:t>
            </a:r>
          </a:p>
          <a:p>
            <a:pPr algn="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2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648FC-3F1E-4FF3-AABE-07948143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491" y="159657"/>
            <a:ext cx="5530805" cy="609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D7FEE6-143D-4CA6-B72A-F99721976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75" y="1609039"/>
            <a:ext cx="3465787" cy="28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66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30/06/2021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</a:t>
            </a:fld>
            <a:endParaRPr lang="es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25B4A-51F6-B947-8DCD-87A3597D7F94}"/>
              </a:ext>
            </a:extLst>
          </p:cNvPr>
          <p:cNvSpPr txBox="1"/>
          <p:nvPr/>
        </p:nvSpPr>
        <p:spPr>
          <a:xfrm>
            <a:off x="831851" y="2137765"/>
            <a:ext cx="3869636" cy="5819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rtlCol="0" anchor="ctr">
            <a:noAutofit/>
          </a:bodyPr>
          <a:lstStyle/>
          <a:p>
            <a:pPr algn="ctr"/>
            <a:r>
              <a:rPr lang="en-ES" sz="2667" dirty="0">
                <a:latin typeface="Arial" panose="020B0604020202020204" pitchFamily="34" charset="0"/>
                <a:cs typeface="Arial" panose="020B0604020202020204" pitchFamily="34" charset="0"/>
              </a:rPr>
              <a:t>Rese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ES" sz="2667" dirty="0">
                <a:latin typeface="Arial" panose="020B0604020202020204" pitchFamily="34" charset="0"/>
                <a:cs typeface="Arial" panose="020B0604020202020204" pitchFamily="34" charset="0"/>
              </a:rPr>
              <a:t>ch Institutes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06B06-0CDD-264F-9700-FC2FFA0783EA}"/>
              </a:ext>
            </a:extLst>
          </p:cNvPr>
          <p:cNvSpPr txBox="1"/>
          <p:nvPr/>
        </p:nvSpPr>
        <p:spPr>
          <a:xfrm>
            <a:off x="6481873" y="2137765"/>
            <a:ext cx="3869636" cy="5819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rtlCol="0" anchor="ctr">
            <a:noAutofit/>
          </a:bodyPr>
          <a:lstStyle/>
          <a:p>
            <a:pPr algn="ctr"/>
            <a:r>
              <a:rPr lang="en-ES" sz="2667" dirty="0">
                <a:latin typeface="Arial" panose="020B0604020202020204" pitchFamily="34" charset="0"/>
                <a:cs typeface="Arial" panose="020B0604020202020204" pitchFamily="34" charset="0"/>
              </a:rPr>
              <a:t>Rese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ES" sz="2667" dirty="0">
                <a:latin typeface="Arial" panose="020B0604020202020204" pitchFamily="34" charset="0"/>
                <a:cs typeface="Arial" panose="020B0604020202020204" pitchFamily="34" charset="0"/>
              </a:rPr>
              <a:t>ch Infrastructure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753D8EA-E471-2E46-A7A1-E638DA2DD639}"/>
              </a:ext>
            </a:extLst>
          </p:cNvPr>
          <p:cNvSpPr txBox="1">
            <a:spLocks/>
          </p:cNvSpPr>
          <p:nvPr/>
        </p:nvSpPr>
        <p:spPr>
          <a:xfrm>
            <a:off x="310599" y="2873217"/>
            <a:ext cx="4912140" cy="33804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726" algn="l"/>
              </a:tabLst>
            </a:pPr>
            <a:r>
              <a:rPr lang="en-US" sz="2400" dirty="0"/>
              <a:t>Goal: </a:t>
            </a:r>
            <a:br>
              <a:rPr lang="en-US" sz="2400" dirty="0"/>
            </a:br>
            <a:r>
              <a:rPr lang="en-US" sz="2400" b="1" u="sng" dirty="0"/>
              <a:t>develop and execute</a:t>
            </a:r>
            <a:r>
              <a:rPr lang="en-US" sz="2400" dirty="0"/>
              <a:t> strong research program to tackle specific scientific or technological challenge. </a:t>
            </a:r>
          </a:p>
          <a:p>
            <a:pPr>
              <a:tabLst>
                <a:tab pos="2971726" algn="l"/>
              </a:tabLst>
            </a:pPr>
            <a:r>
              <a:rPr lang="en-US" sz="2400" dirty="0"/>
              <a:t>Resources:</a:t>
            </a:r>
            <a:br>
              <a:rPr lang="en-US" sz="2400" dirty="0"/>
            </a:br>
            <a:r>
              <a:rPr lang="en-US" sz="2400" dirty="0"/>
              <a:t>typically project oriented.</a:t>
            </a:r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3FB902E-B285-EF42-B5BB-2AB5D02EDC9A}"/>
              </a:ext>
            </a:extLst>
          </p:cNvPr>
          <p:cNvSpPr txBox="1">
            <a:spLocks/>
          </p:cNvSpPr>
          <p:nvPr/>
        </p:nvSpPr>
        <p:spPr>
          <a:xfrm>
            <a:off x="5764606" y="2818399"/>
            <a:ext cx="5995873" cy="33804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726" algn="l"/>
              </a:tabLst>
            </a:pPr>
            <a:r>
              <a:rPr lang="en-US" sz="2400" dirty="0"/>
              <a:t>Goal: </a:t>
            </a:r>
            <a:br>
              <a:rPr lang="en-US" sz="2400" dirty="0"/>
            </a:br>
            <a:r>
              <a:rPr lang="en-US" sz="2400" b="1" u="sng" dirty="0"/>
              <a:t>Support</a:t>
            </a:r>
            <a:r>
              <a:rPr lang="en-US" sz="2400" dirty="0"/>
              <a:t> the national and in a second priority the international research and innovation community to tackle specific scientific or technological challenge and give them a head start.</a:t>
            </a:r>
          </a:p>
          <a:p>
            <a:pPr>
              <a:tabLst>
                <a:tab pos="2971726" algn="l"/>
              </a:tabLst>
            </a:pPr>
            <a:r>
              <a:rPr lang="en-US" sz="2400" dirty="0"/>
              <a:t>Resources:</a:t>
            </a:r>
            <a:br>
              <a:rPr lang="en-US" sz="2400" dirty="0"/>
            </a:br>
            <a:r>
              <a:rPr lang="en-US" sz="2400" dirty="0"/>
              <a:t>typically long term commitment.</a:t>
            </a:r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650585-4BC9-490D-B709-4255FBF629E9}"/>
              </a:ext>
            </a:extLst>
          </p:cNvPr>
          <p:cNvSpPr txBox="1"/>
          <p:nvPr/>
        </p:nvSpPr>
        <p:spPr>
          <a:xfrm>
            <a:off x="1970156" y="475627"/>
            <a:ext cx="8251687" cy="8885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rtlCol="0" anchor="ctr">
            <a:noAutofit/>
          </a:bodyPr>
          <a:lstStyle/>
          <a:p>
            <a:pPr algn="ctr"/>
            <a:r>
              <a:rPr lang="en-ES" sz="2800" dirty="0">
                <a:latin typeface="Arial" panose="020B0604020202020204" pitchFamily="34" charset="0"/>
                <a:cs typeface="Arial" panose="020B0604020202020204" pitchFamily="34" charset="0"/>
              </a:rPr>
              <a:t>Strategic Partnerships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welcome</a:t>
            </a:r>
            <a:endParaRPr lang="en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40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136523"/>
            <a:ext cx="9427028" cy="1325563"/>
          </a:xfrm>
        </p:spPr>
        <p:txBody>
          <a:bodyPr/>
          <a:lstStyle/>
          <a:p>
            <a:r>
              <a:rPr lang="en-US" dirty="0"/>
              <a:t>Conditions for Strategic Partnerships: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6000" y="762614"/>
            <a:ext cx="10711094" cy="967497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2971726" algn="l"/>
              </a:tabLst>
            </a:pPr>
            <a:r>
              <a:rPr lang="en-US" dirty="0"/>
              <a:t>A strategic partnership understand the sensitivities and helps to achieve both sides:</a:t>
            </a:r>
          </a:p>
          <a:p>
            <a:pPr marL="0" indent="0">
              <a:buNone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30/06/2021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</a:t>
            </a:fld>
            <a:endParaRPr lang="es-E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38D21-0583-F24C-8D4D-35450116BDF1}"/>
              </a:ext>
            </a:extLst>
          </p:cNvPr>
          <p:cNvSpPr txBox="1"/>
          <p:nvPr/>
        </p:nvSpPr>
        <p:spPr>
          <a:xfrm>
            <a:off x="1039276" y="1416146"/>
            <a:ext cx="3869636" cy="5819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rtlCol="0" anchor="ctr">
            <a:noAutofit/>
          </a:bodyPr>
          <a:lstStyle/>
          <a:p>
            <a:pPr algn="ctr"/>
            <a:r>
              <a:rPr lang="en-ES" sz="2667" dirty="0">
                <a:latin typeface="Arial" panose="020B0604020202020204" pitchFamily="34" charset="0"/>
                <a:cs typeface="Arial" panose="020B0604020202020204" pitchFamily="34" charset="0"/>
              </a:rPr>
              <a:t>Rese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ES" sz="2667" dirty="0">
                <a:latin typeface="Arial" panose="020B0604020202020204" pitchFamily="34" charset="0"/>
                <a:cs typeface="Arial" panose="020B0604020202020204" pitchFamily="34" charset="0"/>
              </a:rPr>
              <a:t>ch Institutes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85257-0EF8-9D4F-97EA-93F0208124B1}"/>
              </a:ext>
            </a:extLst>
          </p:cNvPr>
          <p:cNvSpPr txBox="1"/>
          <p:nvPr/>
        </p:nvSpPr>
        <p:spPr>
          <a:xfrm>
            <a:off x="6624396" y="1459969"/>
            <a:ext cx="3869636" cy="5819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rtlCol="0" anchor="ctr">
            <a:noAutofit/>
          </a:bodyPr>
          <a:lstStyle/>
          <a:p>
            <a:pPr algn="ctr"/>
            <a:r>
              <a:rPr lang="en-ES" sz="2667" dirty="0">
                <a:latin typeface="Arial" panose="020B0604020202020204" pitchFamily="34" charset="0"/>
                <a:cs typeface="Arial" panose="020B0604020202020204" pitchFamily="34" charset="0"/>
              </a:rPr>
              <a:t>Rese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ES" sz="2667" dirty="0">
                <a:latin typeface="Arial" panose="020B0604020202020204" pitchFamily="34" charset="0"/>
                <a:cs typeface="Arial" panose="020B0604020202020204" pitchFamily="34" charset="0"/>
              </a:rPr>
              <a:t>ch Infrastructure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FC3B8503-45F6-9942-A011-B1CC2E572AAF}"/>
              </a:ext>
            </a:extLst>
          </p:cNvPr>
          <p:cNvSpPr txBox="1">
            <a:spLocks/>
          </p:cNvSpPr>
          <p:nvPr/>
        </p:nvSpPr>
        <p:spPr>
          <a:xfrm>
            <a:off x="371061" y="2151598"/>
            <a:ext cx="5454007" cy="33804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726" algn="l"/>
              </a:tabLst>
            </a:pPr>
            <a:r>
              <a:rPr lang="en-US" sz="2400" dirty="0"/>
              <a:t>Facility provides resources not available to the institute to produce a service (like engineering, beamtime, the ability to optimize an instrument) </a:t>
            </a:r>
          </a:p>
          <a:p>
            <a:pPr>
              <a:tabLst>
                <a:tab pos="2971726" algn="l"/>
              </a:tabLst>
            </a:pPr>
            <a:r>
              <a:rPr lang="en-US" sz="2400" dirty="0"/>
              <a:t>Tools used by facilities experience a high degree of dissemination with generally high impact in the field</a:t>
            </a:r>
          </a:p>
          <a:p>
            <a:pPr>
              <a:tabLst>
                <a:tab pos="2971726" algn="l"/>
              </a:tabLst>
            </a:pPr>
            <a:r>
              <a:rPr lang="en-US" sz="2400" dirty="0"/>
              <a:t>Facility research and political network offers additional playground for forming the research environment</a:t>
            </a:r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2930292F-B08E-DF48-BB98-8929057E729E}"/>
              </a:ext>
            </a:extLst>
          </p:cNvPr>
          <p:cNvSpPr txBox="1">
            <a:spLocks/>
          </p:cNvSpPr>
          <p:nvPr/>
        </p:nvSpPr>
        <p:spPr>
          <a:xfrm>
            <a:off x="5825068" y="2096779"/>
            <a:ext cx="5995873" cy="399860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726" algn="l"/>
              </a:tabLst>
            </a:pPr>
            <a:r>
              <a:rPr lang="en-US" sz="2400" dirty="0"/>
              <a:t>Provided knowhow accelerates development of new services for user program</a:t>
            </a:r>
          </a:p>
          <a:p>
            <a:pPr>
              <a:tabLst>
                <a:tab pos="2971726" algn="l"/>
              </a:tabLst>
            </a:pPr>
            <a:r>
              <a:rPr lang="en-US" sz="2400" dirty="0"/>
              <a:t>A good collaboration results in new services tuned to solve grand challenge-problems currently not available at other facilities</a:t>
            </a:r>
          </a:p>
          <a:p>
            <a:pPr>
              <a:tabLst>
                <a:tab pos="2971726" algn="l"/>
              </a:tabLst>
            </a:pPr>
            <a:r>
              <a:rPr lang="en-US" sz="2400" dirty="0"/>
              <a:t>Institute’s research and political network offers additional playground for forming the research environment</a:t>
            </a:r>
          </a:p>
          <a:p>
            <a:pPr>
              <a:tabLst>
                <a:tab pos="2971726" algn="l"/>
              </a:tabLst>
            </a:pPr>
            <a:endParaRPr lang="en-US" sz="2400" dirty="0"/>
          </a:p>
          <a:p>
            <a:pPr>
              <a:tabLst>
                <a:tab pos="2971726" algn="l"/>
              </a:tabLst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  <a:p>
            <a:pPr marL="457189" indent="-457189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05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454512-3DE0-4D3B-9534-E8EABB18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18" y="150828"/>
            <a:ext cx="9427028" cy="1325563"/>
          </a:xfrm>
        </p:spPr>
        <p:txBody>
          <a:bodyPr/>
          <a:lstStyle/>
          <a:p>
            <a:r>
              <a:rPr lang="en-US" dirty="0"/>
              <a:t>Partnerships rules approved in 2014 by ALBA </a:t>
            </a:r>
            <a:r>
              <a:rPr lang="en-US" dirty="0" err="1"/>
              <a:t>Consejo</a:t>
            </a:r>
            <a:r>
              <a:rPr lang="en-US" dirty="0"/>
              <a:t> Rector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27394-17ED-4163-8581-30AAE286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077" y="828020"/>
            <a:ext cx="4028709" cy="5482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1D0C1-291F-4440-97F3-CF748DBEDD7C}"/>
              </a:ext>
            </a:extLst>
          </p:cNvPr>
          <p:cNvSpPr txBox="1"/>
          <p:nvPr/>
        </p:nvSpPr>
        <p:spPr>
          <a:xfrm>
            <a:off x="893954" y="1016808"/>
            <a:ext cx="4943110" cy="31700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ALBA can host instruments and BLs which are totally or partly owned by other institutions.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Any instrument at ALBA is open to all user community for a fraction which depends on the ownership rate.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 an example: 100 % ownership corresponds to 60% usage if staff is included, 50% if staff is not included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Agreements for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distributing the use in different BLs can be considered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2B3886-6448-48E7-A057-B39254E64D53}"/>
              </a:ext>
            </a:extLst>
          </p:cNvPr>
          <p:cNvSpPr/>
          <p:nvPr/>
        </p:nvSpPr>
        <p:spPr>
          <a:xfrm>
            <a:off x="442452" y="4186907"/>
            <a:ext cx="5653548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tabLst>
                <a:tab pos="2971726" algn="l"/>
              </a:tabLst>
            </a:pPr>
            <a:r>
              <a:rPr lang="en-US" sz="2133" dirty="0"/>
              <a:t>Any instrument time has to be peer reviewed.</a:t>
            </a:r>
          </a:p>
          <a:p>
            <a:pPr lvl="1">
              <a:tabLst>
                <a:tab pos="2971726" algn="l"/>
              </a:tabLst>
            </a:pPr>
            <a:r>
              <a:rPr lang="en-US" sz="2133" dirty="0"/>
              <a:t>Any partner can suggest a partnership </a:t>
            </a:r>
          </a:p>
          <a:p>
            <a:pPr lvl="1">
              <a:tabLst>
                <a:tab pos="2971726" algn="l"/>
              </a:tabLst>
            </a:pPr>
            <a:r>
              <a:rPr lang="en-US" sz="2133" dirty="0"/>
              <a:t>Selection is performed by ALBA management under guidance of SAC</a:t>
            </a:r>
          </a:p>
        </p:txBody>
      </p:sp>
    </p:spTree>
    <p:extLst>
      <p:ext uri="{BB962C8B-B14F-4D97-AF65-F5344CB8AC3E}">
        <p14:creationId xmlns:p14="http://schemas.microsoft.com/office/powerpoint/2010/main" val="264345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723" y="1629852"/>
            <a:ext cx="2609851" cy="1752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1800" y="32966"/>
            <a:ext cx="4173258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Microscope Platform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cooperative projects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on going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operation in 2022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08429" y="1399884"/>
            <a:ext cx="851635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Co-funded and co-owned by different institutions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Microscopes to be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 in 2022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925" y="2213296"/>
            <a:ext cx="2200275" cy="1752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616229" y="4204334"/>
            <a:ext cx="4449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Specialized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transmission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-electron microscope for structural biology applications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- 200 kV maximum acceleration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last generation direct electron detector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automated sample load 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Single Particle Analysis &amp;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-electron Tomography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5980" y="1629853"/>
            <a:ext cx="4743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Aberration Corrected Monochromatic  Transmission Electron Microscope,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Plus Focused Ion Beam equipment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sample  preparation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Nanoscience and Nanotechnology, Advanced Materials, Photonics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93434" y="125365"/>
            <a:ext cx="6139460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121920" tIns="60960" rIns="121920" bIns="609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ERDF funds from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Departament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d'Empresa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Coneixement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Generalitat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de Catalunya assigned to the two new consortia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Call for tender for both micros published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Call for tender for infrastructure building at Alba published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E57F78-B193-4E61-B614-35D86F257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204" y="6443710"/>
            <a:ext cx="1645920" cy="33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FE4CBD-1511-4258-97B4-DD15375BE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042" y="6467713"/>
            <a:ext cx="1645920" cy="28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2F18C7-D57F-468B-BAAF-150843EDC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476204-08AB-40C3-8E6A-327784A41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163" y="4072338"/>
            <a:ext cx="4767262" cy="2539393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t="23511" r="66584" b="30318"/>
          <a:stretch/>
        </p:blipFill>
        <p:spPr bwMode="auto">
          <a:xfrm rot="5400000">
            <a:off x="1214891" y="2629122"/>
            <a:ext cx="3087237" cy="44850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585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30-06-2021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3C1E9-1E17-4B2D-975E-2F80F7CB45F8}" type="slidenum">
              <a:rPr kumimoji="0" lang="es-E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FC3B8503-45F6-9942-A011-B1CC2E572AAF}"/>
              </a:ext>
            </a:extLst>
          </p:cNvPr>
          <p:cNvSpPr txBox="1">
            <a:spLocks/>
          </p:cNvSpPr>
          <p:nvPr/>
        </p:nvSpPr>
        <p:spPr>
          <a:xfrm>
            <a:off x="263343" y="678494"/>
            <a:ext cx="7516031" cy="550101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971726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0958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2971726" algn="l"/>
              </a:tabLst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Complementary Plan in Area of Material (In-CAEM, correlative TEM)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: materials science environmental. Local Institutes and collaborations with several CCAA institutes. Project to be developed in 2022-2025</a:t>
            </a:r>
          </a:p>
          <a:p>
            <a:pPr marL="60958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2971726" algn="l"/>
              </a:tabLst>
              <a:defRPr/>
            </a:pPr>
            <a:r>
              <a:rPr lang="en-US" sz="2133" dirty="0">
                <a:solidFill>
                  <a:prstClr val="black"/>
                </a:solidFill>
                <a:sym typeface="Wingdings" pitchFamily="2" charset="2"/>
              </a:rPr>
              <a:t>Project is </a:t>
            </a:r>
            <a:r>
              <a:rPr lang="en-US" sz="2133" b="1" dirty="0">
                <a:solidFill>
                  <a:prstClr val="black"/>
                </a:solidFill>
                <a:sym typeface="Wingdings" pitchFamily="2" charset="2"/>
              </a:rPr>
              <a:t>in preparation </a:t>
            </a:r>
            <a:r>
              <a:rPr lang="en-US" sz="2133" dirty="0">
                <a:solidFill>
                  <a:prstClr val="black"/>
                </a:solidFill>
                <a:sym typeface="Wingdings" pitchFamily="2" charset="2"/>
              </a:rPr>
              <a:t>to be presented to the Ministry of Science in Oct 21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60958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2971726" algn="l"/>
              </a:tabLst>
              <a:defRPr/>
            </a:pPr>
            <a:endParaRPr lang="en-US" sz="2133" noProof="0" dirty="0">
              <a:solidFill>
                <a:prstClr val="black"/>
              </a:solidFill>
              <a:sym typeface="Wingdings" pitchFamily="2" charset="2"/>
            </a:endParaRPr>
          </a:p>
          <a:p>
            <a:pPr marL="60958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2971726" algn="l"/>
              </a:tabLst>
              <a:defRPr/>
            </a:pPr>
            <a:endParaRPr lang="en-US" sz="2133" dirty="0">
              <a:solidFill>
                <a:prstClr val="black"/>
              </a:solidFill>
              <a:sym typeface="Wingdings" pitchFamily="2" charset="2"/>
            </a:endParaRPr>
          </a:p>
          <a:p>
            <a:pPr marL="60958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2971726" algn="l"/>
              </a:tabLst>
              <a:defRPr/>
            </a:pPr>
            <a:endParaRPr lang="en-US" sz="2133" dirty="0">
              <a:solidFill>
                <a:prstClr val="black"/>
              </a:solidFill>
              <a:sym typeface="Wingdings" pitchFamily="2" charset="2"/>
            </a:endParaRPr>
          </a:p>
          <a:p>
            <a:pPr marL="60958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2971726" algn="l"/>
              </a:tabLst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60958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971726" algn="l"/>
              </a:tabLst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CSIC (ICMAB, ITQ) – Battery, High TC SC, Catalysis -  lab support infrastructure with initial staffing from CSIC researchers.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971726" algn="l"/>
              </a:tabLst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B8F90E-A5DE-400C-8122-466B36CB0606}"/>
              </a:ext>
            </a:extLst>
          </p:cNvPr>
          <p:cNvSpPr/>
          <p:nvPr/>
        </p:nvSpPr>
        <p:spPr>
          <a:xfrm>
            <a:off x="839755" y="4796289"/>
            <a:ext cx="10988830" cy="15263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547AD-DE94-4843-AD99-6D402F6E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333" y="1045613"/>
            <a:ext cx="2330212" cy="728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5D285B-E9BC-462C-9DEB-89BDF76CB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831" y="1733251"/>
            <a:ext cx="3257249" cy="23656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DF4A4A7-4CDB-4EDC-B79F-04B9BC8AB89F}"/>
              </a:ext>
            </a:extLst>
          </p:cNvPr>
          <p:cNvSpPr/>
          <p:nvPr/>
        </p:nvSpPr>
        <p:spPr>
          <a:xfrm>
            <a:off x="8041958" y="939242"/>
            <a:ext cx="3575136" cy="115104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0B8F6-6F1E-469B-B337-D89CDE681E43}"/>
              </a:ext>
            </a:extLst>
          </p:cNvPr>
          <p:cNvSpPr/>
          <p:nvPr/>
        </p:nvSpPr>
        <p:spPr>
          <a:xfrm>
            <a:off x="722525" y="887261"/>
            <a:ext cx="11328798" cy="371879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A5A192-5A44-424E-A6BD-11D8E24B18BB}"/>
              </a:ext>
            </a:extLst>
          </p:cNvPr>
          <p:cNvSpPr/>
          <p:nvPr/>
        </p:nvSpPr>
        <p:spPr>
          <a:xfrm>
            <a:off x="7972340" y="5030920"/>
            <a:ext cx="3663279" cy="1057045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F72CBD-5C33-4CE2-BF86-597253229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461" y="5235468"/>
            <a:ext cx="1476201" cy="7195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FDE67C-8972-4C58-9619-54DE28628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3979" y="5182613"/>
            <a:ext cx="1562100" cy="838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B5F197-6123-427A-A61B-2CB3AC905FC8}"/>
              </a:ext>
            </a:extLst>
          </p:cNvPr>
          <p:cNvSpPr txBox="1"/>
          <p:nvPr/>
        </p:nvSpPr>
        <p:spPr>
          <a:xfrm>
            <a:off x="4383387" y="101649"/>
            <a:ext cx="3570208" cy="76944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partnerships</a:t>
            </a:r>
          </a:p>
          <a:p>
            <a:endParaRPr lang="en-US" sz="2000" dirty="0" err="1"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883FC4-7109-4BE7-A537-B60A19B60E7F}"/>
              </a:ext>
            </a:extLst>
          </p:cNvPr>
          <p:cNvSpPr txBox="1"/>
          <p:nvPr/>
        </p:nvSpPr>
        <p:spPr>
          <a:xfrm>
            <a:off x="9959456" y="2461443"/>
            <a:ext cx="1666161" cy="193899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2000" b="1" dirty="0">
                <a:cs typeface="Arial" panose="020B0604020202020204" pitchFamily="34" charset="0"/>
              </a:rPr>
              <a:t>With CCAA</a:t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Aragon</a:t>
            </a:r>
          </a:p>
          <a:p>
            <a:pPr algn="r"/>
            <a:r>
              <a:rPr lang="en-US" sz="2000" dirty="0">
                <a:cs typeface="Arial" panose="020B0604020202020204" pitchFamily="34" charset="0"/>
              </a:rPr>
              <a:t>Castilla y Leon</a:t>
            </a:r>
          </a:p>
          <a:p>
            <a:pPr algn="r"/>
            <a:r>
              <a:rPr lang="en-US" sz="2000" dirty="0">
                <a:cs typeface="Arial" panose="020B0604020202020204" pitchFamily="34" charset="0"/>
              </a:rPr>
              <a:t>Madrid</a:t>
            </a:r>
          </a:p>
          <a:p>
            <a:pPr algn="r"/>
            <a:r>
              <a:rPr lang="en-US" sz="2000" dirty="0" err="1">
                <a:cs typeface="Arial" panose="020B0604020202020204" pitchFamily="34" charset="0"/>
              </a:rPr>
              <a:t>Pais</a:t>
            </a:r>
            <a:r>
              <a:rPr lang="en-US" sz="2000" dirty="0">
                <a:cs typeface="Arial" panose="020B0604020202020204" pitchFamily="34" charset="0"/>
              </a:rPr>
              <a:t> Vasco</a:t>
            </a:r>
          </a:p>
          <a:p>
            <a:pPr algn="r"/>
            <a:r>
              <a:rPr lang="en-US" sz="2000" dirty="0">
                <a:cs typeface="Arial" panose="020B0604020202020204" pitchFamily="34" charset="0"/>
              </a:rPr>
              <a:t>Valencia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092219-FDC1-4A31-B2C3-C5E519B3E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189" y="3787793"/>
            <a:ext cx="1864369" cy="6097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634165-424E-4072-93AC-FE4DB60CB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905" y="3828009"/>
            <a:ext cx="1303211" cy="4575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757AFE-431E-4990-AC06-7694C927F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2258" y="3080146"/>
            <a:ext cx="2999717" cy="607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44807E-E1D6-4EB7-91C2-9AB97EAD3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444" y="3101439"/>
            <a:ext cx="1621856" cy="8828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55F5ED-9C94-48F3-A547-EB860BC1F3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819" y="3828009"/>
            <a:ext cx="1414611" cy="6798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EC9D42-1867-4B07-BACA-C7E3764CF7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3117" y="3211669"/>
            <a:ext cx="1599550" cy="4346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AA841-2DBA-432D-9798-6D3496D715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7742" y="4010740"/>
            <a:ext cx="1423934" cy="4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0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25" y="191349"/>
            <a:ext cx="10515600" cy="999498"/>
          </a:xfrm>
        </p:spPr>
        <p:txBody>
          <a:bodyPr/>
          <a:lstStyle/>
          <a:p>
            <a:pPr algn="ctr"/>
            <a:r>
              <a:rPr lang="en-US" b="1" dirty="0"/>
              <a:t>ASTIP: Opportunity for Scientific Development of the areas</a:t>
            </a:r>
            <a:br>
              <a:rPr lang="en-US" b="1" dirty="0"/>
            </a:br>
            <a:r>
              <a:rPr lang="en-US" b="1" dirty="0"/>
              <a:t>Proposal presented to </a:t>
            </a:r>
            <a:r>
              <a:rPr lang="en-US" b="1" dirty="0" err="1"/>
              <a:t>GenCAT</a:t>
            </a:r>
            <a:r>
              <a:rPr lang="en-US" b="1" dirty="0"/>
              <a:t> in call of interest for NGEU future funds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783013" y="2892361"/>
            <a:ext cx="5435757" cy="1646275"/>
          </a:xfrm>
        </p:spPr>
        <p:txBody>
          <a:bodyPr/>
          <a:lstStyle/>
          <a:p>
            <a:endParaRPr lang="en-US" sz="1200" dirty="0"/>
          </a:p>
          <a:p>
            <a:r>
              <a:rPr lang="en-US" dirty="0"/>
              <a:t>Space for new BLs in the experimental hall</a:t>
            </a:r>
          </a:p>
          <a:p>
            <a:r>
              <a:rPr lang="en-US" dirty="0"/>
              <a:t>+ Space available for long BLs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83012" y="4566682"/>
            <a:ext cx="5435757" cy="1578282"/>
          </a:xfrm>
        </p:spPr>
        <p:txBody>
          <a:bodyPr>
            <a:normAutofit/>
          </a:bodyPr>
          <a:lstStyle/>
          <a:p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dirty="0"/>
              <a:t>Cooperation with nearby institutions to develop a science hub. Advanced Microscope Platform on going – pilot test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Content Placeholder 4"/>
          <p:cNvSpPr>
            <a:spLocks noGrp="1"/>
          </p:cNvSpPr>
          <p:nvPr>
            <p:ph idx="14"/>
          </p:nvPr>
        </p:nvSpPr>
        <p:spPr>
          <a:xfrm>
            <a:off x="783013" y="1218040"/>
            <a:ext cx="5435757" cy="1646275"/>
          </a:xfrm>
          <a:solidFill>
            <a:srgbClr val="5F7F9F"/>
          </a:solidFill>
        </p:spPr>
        <p:txBody>
          <a:bodyPr>
            <a:normAutofit lnSpcReduction="10000"/>
          </a:bodyPr>
          <a:lstStyle/>
          <a:p>
            <a:endParaRPr lang="en-US" sz="800" dirty="0"/>
          </a:p>
          <a:p>
            <a:r>
              <a:rPr lang="en-US" dirty="0"/>
              <a:t>ALBA is leaping from 3</a:t>
            </a:r>
            <a:r>
              <a:rPr lang="en-US" baseline="30000" dirty="0"/>
              <a:t>rd</a:t>
            </a:r>
            <a:r>
              <a:rPr lang="en-US" dirty="0"/>
              <a:t> to 4</a:t>
            </a:r>
            <a:r>
              <a:rPr lang="en-US" baseline="30000" dirty="0"/>
              <a:t>th</a:t>
            </a:r>
            <a:r>
              <a:rPr lang="en-US" dirty="0"/>
              <a:t> generation before fully completing the BL portfolio and will profit from the space for optimization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A4EA1-0237-47A0-A803-8A06338CE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607" y="659869"/>
            <a:ext cx="789176" cy="723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C8FCD4-408C-4669-AC37-4C4E9BFC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58" y="3429000"/>
            <a:ext cx="5353050" cy="2705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DAB81-A544-4EC7-BCA5-250425A7A0F8}"/>
              </a:ext>
            </a:extLst>
          </p:cNvPr>
          <p:cNvSpPr txBox="1"/>
          <p:nvPr/>
        </p:nvSpPr>
        <p:spPr>
          <a:xfrm>
            <a:off x="6963827" y="1209850"/>
            <a:ext cx="4435510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Develop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ASTIP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Alba Science-Technology-Innovation Park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0B73A2-2FB3-4BA2-BBE1-A04A56E8E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48" y="5332238"/>
            <a:ext cx="1194077" cy="801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9DC64-5510-4E05-A1CC-0E7FEB47C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314" y="5325809"/>
            <a:ext cx="1006686" cy="8018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DC638-C9C6-451B-AB65-24427ADBD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BCE1CC-B05D-40CB-BD63-A88E69F89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750" y="1917736"/>
            <a:ext cx="50482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29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t">
        <a:spAutoFit/>
      </a:bodyPr>
      <a:lstStyle>
        <a:defPPr>
          <a:defRPr sz="2000" dirty="0" err="1" smtClean="0"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798</Words>
  <Application>Microsoft Office PowerPoint</Application>
  <PresentationFormat>Widescreen</PresentationFormat>
  <Paragraphs>398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Arial Rounded MT Bold</vt:lpstr>
      <vt:lpstr>Calibri</vt:lpstr>
      <vt:lpstr>Calibri Light</vt:lpstr>
      <vt:lpstr>Wingdings</vt:lpstr>
      <vt:lpstr>Office Theme</vt:lpstr>
      <vt:lpstr>Tema de Office</vt:lpstr>
      <vt:lpstr>Custom Design</vt:lpstr>
      <vt:lpstr>ALBA Partnerships</vt:lpstr>
      <vt:lpstr>PowerPoint Presentation</vt:lpstr>
      <vt:lpstr>PowerPoint Presentation</vt:lpstr>
      <vt:lpstr>PowerPoint Presentation</vt:lpstr>
      <vt:lpstr>Conditions for Strategic Partnerships:</vt:lpstr>
      <vt:lpstr>Partnerships rules approved in 2014 by ALBA Consejo Rector</vt:lpstr>
      <vt:lpstr>PowerPoint Presentation</vt:lpstr>
      <vt:lpstr>PowerPoint Presentation</vt:lpstr>
      <vt:lpstr>ASTIP: Opportunity for Scientific Development of the areas Proposal presented to GenCAT in call of interest for NGEU future funds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Caterina Biscari</dc:creator>
  <cp:lastModifiedBy>Caterina Biscari</cp:lastModifiedBy>
  <cp:revision>19</cp:revision>
  <dcterms:created xsi:type="dcterms:W3CDTF">2021-06-23T20:43:26Z</dcterms:created>
  <dcterms:modified xsi:type="dcterms:W3CDTF">2021-06-30T08:13:18Z</dcterms:modified>
</cp:coreProperties>
</file>