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9" r:id="rId6"/>
    <p:sldId id="277" r:id="rId7"/>
    <p:sldId id="278" r:id="rId8"/>
    <p:sldId id="260" r:id="rId9"/>
    <p:sldId id="270" r:id="rId10"/>
    <p:sldId id="268" r:id="rId11"/>
    <p:sldId id="271" r:id="rId12"/>
    <p:sldId id="272" r:id="rId13"/>
    <p:sldId id="273" r:id="rId14"/>
    <p:sldId id="274" r:id="rId15"/>
    <p:sldId id="275" r:id="rId16"/>
    <p:sldId id="276" r:id="rId17"/>
  </p:sldIdLst>
  <p:sldSz cx="9144000" cy="5143500" type="screen16x9"/>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D4F"/>
    <a:srgbClr val="88A0B8"/>
    <a:srgbClr val="D6DCE5"/>
    <a:srgbClr val="FBE5D6"/>
    <a:srgbClr val="FFF2CC"/>
    <a:srgbClr val="000000"/>
    <a:srgbClr val="FFFF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6975" autoAdjust="0"/>
  </p:normalViewPr>
  <p:slideViewPr>
    <p:cSldViewPr snapToGrid="0">
      <p:cViewPr varScale="1">
        <p:scale>
          <a:sx n="112" d="100"/>
          <a:sy n="112" d="100"/>
        </p:scale>
        <p:origin x="-16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95C8A-C15C-4AA6-95E1-00EBA5A9A15A}" type="datetimeFigureOut">
              <a:rPr lang="es-ES" smtClean="0"/>
              <a:t>30/06/2021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813DD-DAAB-4354-8C0C-BEFED41B76FD}" type="slidenum">
              <a:rPr lang="es-ES" smtClean="0"/>
              <a:t>‹#›</a:t>
            </a:fld>
            <a:endParaRPr lang="es-ES"/>
          </a:p>
        </p:txBody>
      </p:sp>
    </p:spTree>
    <p:extLst>
      <p:ext uri="{BB962C8B-B14F-4D97-AF65-F5344CB8AC3E}">
        <p14:creationId xmlns:p14="http://schemas.microsoft.com/office/powerpoint/2010/main" val="383842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2</a:t>
            </a:fld>
            <a:endParaRPr lang="es-ES"/>
          </a:p>
        </p:txBody>
      </p:sp>
    </p:spTree>
    <p:extLst>
      <p:ext uri="{BB962C8B-B14F-4D97-AF65-F5344CB8AC3E}">
        <p14:creationId xmlns:p14="http://schemas.microsoft.com/office/powerpoint/2010/main" val="89986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Here I would put something which connects the area with industry. You can leave it out if there are no plans but I would contact Alejandro.</a:t>
            </a:r>
          </a:p>
        </p:txBody>
      </p:sp>
      <p:sp>
        <p:nvSpPr>
          <p:cNvPr id="4" name="Slide Number Placeholder 3"/>
          <p:cNvSpPr>
            <a:spLocks noGrp="1"/>
          </p:cNvSpPr>
          <p:nvPr>
            <p:ph type="sldNum" sz="quarter" idx="5"/>
          </p:nvPr>
        </p:nvSpPr>
        <p:spPr/>
        <p:txBody>
          <a:bodyPr/>
          <a:lstStyle/>
          <a:p>
            <a:fld id="{AF4813DD-DAAB-4354-8C0C-BEFED41B76FD}" type="slidenum">
              <a:rPr lang="es-ES" smtClean="0"/>
              <a:t>14</a:t>
            </a:fld>
            <a:endParaRPr lang="es-ES"/>
          </a:p>
        </p:txBody>
      </p:sp>
    </p:spTree>
    <p:extLst>
      <p:ext uri="{BB962C8B-B14F-4D97-AF65-F5344CB8AC3E}">
        <p14:creationId xmlns:p14="http://schemas.microsoft.com/office/powerpoint/2010/main" val="386990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I would follow this concept for the summarry: Blue box all core instruments which you think you will need (indicate to be approved if not yet in the process of being built). Red boxes are services for which we will do best effort </a:t>
            </a:r>
            <a:r>
              <a:rPr lang="x-none"/>
              <a:t>but cannot guarantee to make it without partners.</a:t>
            </a:r>
            <a:endParaRPr lang="x-none" dirty="0"/>
          </a:p>
        </p:txBody>
      </p:sp>
      <p:sp>
        <p:nvSpPr>
          <p:cNvPr id="4" name="Slide Number Placeholder 3"/>
          <p:cNvSpPr>
            <a:spLocks noGrp="1"/>
          </p:cNvSpPr>
          <p:nvPr>
            <p:ph type="sldNum" sz="quarter" idx="5"/>
          </p:nvPr>
        </p:nvSpPr>
        <p:spPr/>
        <p:txBody>
          <a:bodyPr/>
          <a:lstStyle/>
          <a:p>
            <a:fld id="{AF4813DD-DAAB-4354-8C0C-BEFED41B76FD}" type="slidenum">
              <a:rPr lang="es-ES" smtClean="0"/>
              <a:t>15</a:t>
            </a:fld>
            <a:endParaRPr lang="es-ES"/>
          </a:p>
        </p:txBody>
      </p:sp>
    </p:spTree>
    <p:extLst>
      <p:ext uri="{BB962C8B-B14F-4D97-AF65-F5344CB8AC3E}">
        <p14:creationId xmlns:p14="http://schemas.microsoft.com/office/powerpoint/2010/main" val="331061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4</a:t>
            </a:fld>
            <a:endParaRPr lang="es-ES"/>
          </a:p>
        </p:txBody>
      </p:sp>
    </p:spTree>
    <p:extLst>
      <p:ext uri="{BB962C8B-B14F-4D97-AF65-F5344CB8AC3E}">
        <p14:creationId xmlns:p14="http://schemas.microsoft.com/office/powerpoint/2010/main" val="373324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5</a:t>
            </a:fld>
            <a:endParaRPr lang="es-ES"/>
          </a:p>
        </p:txBody>
      </p:sp>
    </p:spTree>
    <p:extLst>
      <p:ext uri="{BB962C8B-B14F-4D97-AF65-F5344CB8AC3E}">
        <p14:creationId xmlns:p14="http://schemas.microsoft.com/office/powerpoint/2010/main" val="373324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which needs to be made for all areas. So you will need one for catalysis and one for batteries.</a:t>
            </a:r>
          </a:p>
          <a:p>
            <a:endParaRPr lang="en-US" dirty="0"/>
          </a:p>
          <a:p>
            <a:endParaRPr lang="en-US" dirty="0"/>
          </a:p>
          <a:p>
            <a:r>
              <a:rPr lang="en-US" dirty="0"/>
              <a:t>This slide can also indicate external dependencies like databases which are hosted by others like the Battery 2030+ </a:t>
            </a:r>
          </a:p>
          <a:p>
            <a:endParaRPr lang="en-US" dirty="0"/>
          </a:p>
          <a:p>
            <a:r>
              <a:rPr lang="en-US" dirty="0"/>
              <a:t>In other words, this slide can have lots of content or nearly nothing. This depends how far you are with you review planning.</a:t>
            </a:r>
          </a:p>
          <a:p>
            <a:endParaRPr lang="x-none" dirty="0"/>
          </a:p>
        </p:txBody>
      </p:sp>
      <p:sp>
        <p:nvSpPr>
          <p:cNvPr id="4" name="Slide Number Placeholder 3"/>
          <p:cNvSpPr>
            <a:spLocks noGrp="1"/>
          </p:cNvSpPr>
          <p:nvPr>
            <p:ph type="sldNum" sz="quarter" idx="5"/>
          </p:nvPr>
        </p:nvSpPr>
        <p:spPr/>
        <p:txBody>
          <a:bodyPr/>
          <a:lstStyle/>
          <a:p>
            <a:fld id="{AF4813DD-DAAB-4354-8C0C-BEFED41B76FD}" type="slidenum">
              <a:rPr lang="es-ES" smtClean="0"/>
              <a:t>6</a:t>
            </a:fld>
            <a:endParaRPr lang="es-ES"/>
          </a:p>
        </p:txBody>
      </p:sp>
    </p:spTree>
    <p:extLst>
      <p:ext uri="{BB962C8B-B14F-4D97-AF65-F5344CB8AC3E}">
        <p14:creationId xmlns:p14="http://schemas.microsoft.com/office/powerpoint/2010/main" val="157512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I really like this slide from from Damia.</a:t>
            </a:r>
          </a:p>
          <a:p>
            <a:endParaRPr lang="x-none" dirty="0"/>
          </a:p>
          <a:p>
            <a:r>
              <a:rPr lang="x-none" dirty="0"/>
              <a:t>One can generalize it: take one of the standard characterization tools and show which other tool you use for getting the missing information. The text on the side makes it very clear. </a:t>
            </a:r>
          </a:p>
          <a:p>
            <a:endParaRPr lang="x-none" dirty="0"/>
          </a:p>
          <a:p>
            <a:r>
              <a:rPr lang="x-none" dirty="0"/>
              <a:t>Add as many slides of these kind as necessary </a:t>
            </a:r>
            <a:r>
              <a:rPr lang="en-GB" dirty="0"/>
              <a:t>to explain how the tools work together . I expect about 3 slides of this kind.</a:t>
            </a:r>
          </a:p>
          <a:p>
            <a:endParaRPr lang="en-GB" dirty="0"/>
          </a:p>
          <a:p>
            <a:endParaRPr lang="x-none" dirty="0"/>
          </a:p>
        </p:txBody>
      </p:sp>
      <p:sp>
        <p:nvSpPr>
          <p:cNvPr id="4" name="Slide Number Placeholder 3"/>
          <p:cNvSpPr>
            <a:spLocks noGrp="1"/>
          </p:cNvSpPr>
          <p:nvPr>
            <p:ph type="sldNum" sz="quarter" idx="5"/>
          </p:nvPr>
        </p:nvSpPr>
        <p:spPr/>
        <p:txBody>
          <a:bodyPr/>
          <a:lstStyle/>
          <a:p>
            <a:fld id="{AF4813DD-DAAB-4354-8C0C-BEFED41B76FD}" type="slidenum">
              <a:rPr lang="es-ES" smtClean="0"/>
              <a:t>7</a:t>
            </a:fld>
            <a:endParaRPr lang="es-ES"/>
          </a:p>
        </p:txBody>
      </p:sp>
    </p:spTree>
    <p:extLst>
      <p:ext uri="{BB962C8B-B14F-4D97-AF65-F5344CB8AC3E}">
        <p14:creationId xmlns:p14="http://schemas.microsoft.com/office/powerpoint/2010/main" val="418378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pic, answer</a:t>
            </a:r>
            <a:r>
              <a:rPr lang="en-US" baseline="0" dirty="0"/>
              <a:t> to the </a:t>
            </a:r>
            <a:r>
              <a:rPr lang="en-US" dirty="0"/>
              <a:t>mission statement</a:t>
            </a:r>
          </a:p>
          <a:p>
            <a:r>
              <a:rPr lang="en-US" dirty="0"/>
              <a:t>Put</a:t>
            </a:r>
            <a:r>
              <a:rPr lang="en-US" baseline="0" dirty="0"/>
              <a:t> computational biology in the gap, al </a:t>
            </a:r>
            <a:r>
              <a:rPr lang="en-US" baseline="0" dirty="0" err="1"/>
              <a:t>bionanoprobe</a:t>
            </a:r>
            <a:r>
              <a:rPr lang="en-US" baseline="0" dirty="0"/>
              <a:t>. Prepare the ground for the vision, so put future tools</a:t>
            </a:r>
          </a:p>
          <a:p>
            <a:r>
              <a:rPr lang="en-US" baseline="0" dirty="0"/>
              <a:t>Genotype (molecular) to </a:t>
            </a:r>
            <a:r>
              <a:rPr lang="en-US" baseline="0" dirty="0" err="1"/>
              <a:t>Fenotype</a:t>
            </a:r>
            <a:r>
              <a:rPr lang="en-US" baseline="0" dirty="0"/>
              <a:t> (cellular)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F4813DD-DAAB-4354-8C0C-BEFED41B76FD}" type="slidenum">
              <a:rPr lang="es-ES" smtClean="0"/>
              <a:t>10</a:t>
            </a:fld>
            <a:endParaRPr lang="es-ES"/>
          </a:p>
        </p:txBody>
      </p:sp>
    </p:spTree>
    <p:extLst>
      <p:ext uri="{BB962C8B-B14F-4D97-AF65-F5344CB8AC3E}">
        <p14:creationId xmlns:p14="http://schemas.microsoft.com/office/powerpoint/2010/main" val="179323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Here I would make one example in which I show how a collaboration/IHR has alread. pushed in a direction and it is showing how things can work together. In this case you have 2 slides. In no cases longer.</a:t>
            </a:r>
          </a:p>
        </p:txBody>
      </p:sp>
      <p:sp>
        <p:nvSpPr>
          <p:cNvPr id="4" name="Slide Number Placeholder 3"/>
          <p:cNvSpPr>
            <a:spLocks noGrp="1"/>
          </p:cNvSpPr>
          <p:nvPr>
            <p:ph type="sldNum" sz="quarter" idx="5"/>
          </p:nvPr>
        </p:nvSpPr>
        <p:spPr/>
        <p:txBody>
          <a:bodyPr/>
          <a:lstStyle/>
          <a:p>
            <a:fld id="{AF4813DD-DAAB-4354-8C0C-BEFED41B76FD}" type="slidenum">
              <a:rPr lang="es-ES" smtClean="0"/>
              <a:t>11</a:t>
            </a:fld>
            <a:endParaRPr lang="es-ES"/>
          </a:p>
        </p:txBody>
      </p:sp>
    </p:spTree>
    <p:extLst>
      <p:ext uri="{BB962C8B-B14F-4D97-AF65-F5344CB8AC3E}">
        <p14:creationId xmlns:p14="http://schemas.microsoft.com/office/powerpoint/2010/main" val="13451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
            </a:r>
            <a:r>
              <a:rPr lang="x-none" dirty="0"/>
              <a:t>ee previeous comment.</a:t>
            </a:r>
          </a:p>
        </p:txBody>
      </p:sp>
      <p:sp>
        <p:nvSpPr>
          <p:cNvPr id="4" name="Slide Number Placeholder 3"/>
          <p:cNvSpPr>
            <a:spLocks noGrp="1"/>
          </p:cNvSpPr>
          <p:nvPr>
            <p:ph type="sldNum" sz="quarter" idx="5"/>
          </p:nvPr>
        </p:nvSpPr>
        <p:spPr/>
        <p:txBody>
          <a:bodyPr/>
          <a:lstStyle/>
          <a:p>
            <a:fld id="{AF4813DD-DAAB-4354-8C0C-BEFED41B76FD}" type="slidenum">
              <a:rPr lang="es-ES" smtClean="0"/>
              <a:t>12</a:t>
            </a:fld>
            <a:endParaRPr lang="es-ES"/>
          </a:p>
        </p:txBody>
      </p:sp>
    </p:spTree>
    <p:extLst>
      <p:ext uri="{BB962C8B-B14F-4D97-AF65-F5344CB8AC3E}">
        <p14:creationId xmlns:p14="http://schemas.microsoft.com/office/powerpoint/2010/main" val="201114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dirty="0"/>
              <a:t>Here one shou</a:t>
            </a:r>
            <a:r>
              <a:rPr lang="en-GB" dirty="0" err="1"/>
              <a:t>ld</a:t>
            </a:r>
            <a:r>
              <a:rPr lang="x-none" dirty="0"/>
              <a:t> say something about strategig partnerships and what you do now and could be done with partnerships (like the battery lab).</a:t>
            </a:r>
          </a:p>
        </p:txBody>
      </p:sp>
      <p:sp>
        <p:nvSpPr>
          <p:cNvPr id="4" name="Slide Number Placeholder 3"/>
          <p:cNvSpPr>
            <a:spLocks noGrp="1"/>
          </p:cNvSpPr>
          <p:nvPr>
            <p:ph type="sldNum" sz="quarter" idx="5"/>
          </p:nvPr>
        </p:nvSpPr>
        <p:spPr/>
        <p:txBody>
          <a:bodyPr/>
          <a:lstStyle/>
          <a:p>
            <a:fld id="{AF4813DD-DAAB-4354-8C0C-BEFED41B76FD}" type="slidenum">
              <a:rPr lang="es-ES" smtClean="0"/>
              <a:t>13</a:t>
            </a:fld>
            <a:endParaRPr lang="es-ES"/>
          </a:p>
        </p:txBody>
      </p:sp>
    </p:spTree>
    <p:extLst>
      <p:ext uri="{BB962C8B-B14F-4D97-AF65-F5344CB8AC3E}">
        <p14:creationId xmlns:p14="http://schemas.microsoft.com/office/powerpoint/2010/main" val="391279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2965341" y="2153978"/>
            <a:ext cx="5535386" cy="1244712"/>
          </a:xfrm>
          <a:prstGeom prst="rect">
            <a:avLst/>
          </a:prstGeom>
        </p:spPr>
        <p:txBody>
          <a:bodyPr vert="horz" lIns="91440" tIns="45720" rIns="91440" bIns="45720" rtlCol="0" anchor="t">
            <a:noAutofit/>
          </a:bodyPr>
          <a:lstStyle>
            <a:lvl1pPr algn="l">
              <a:defRPr sz="3800"/>
            </a:lvl1pPr>
          </a:lstStyle>
          <a:p>
            <a:r>
              <a:rPr lang="es-ES" dirty="0"/>
              <a:t>Haga clic para modificar el estilo de título del patrón</a:t>
            </a:r>
            <a:endParaRPr lang="en-US" dirty="0"/>
          </a:p>
        </p:txBody>
      </p:sp>
      <p:sp>
        <p:nvSpPr>
          <p:cNvPr id="24" name="Marcador de contenido 23"/>
          <p:cNvSpPr>
            <a:spLocks noGrp="1"/>
          </p:cNvSpPr>
          <p:nvPr>
            <p:ph sz="quarter" idx="10" hasCustomPrompt="1"/>
          </p:nvPr>
        </p:nvSpPr>
        <p:spPr>
          <a:xfrm>
            <a:off x="2973506" y="1726425"/>
            <a:ext cx="5535386" cy="353002"/>
          </a:xfrm>
        </p:spPr>
        <p:txBody>
          <a:bodyPr/>
          <a:lstStyle>
            <a:lvl1pPr marL="0" indent="0">
              <a:buNone/>
              <a:defRPr sz="2800">
                <a:solidFill>
                  <a:srgbClr val="122D4F"/>
                </a:solidFill>
              </a:defRPr>
            </a:lvl1pPr>
          </a:lstStyle>
          <a:p>
            <a:pPr lvl="0"/>
            <a:r>
              <a:rPr lang="es-ES" dirty="0" err="1"/>
              <a:t>Author</a:t>
            </a:r>
            <a:endParaRPr lang="es-ES" dirty="0"/>
          </a:p>
        </p:txBody>
      </p:sp>
      <p:sp>
        <p:nvSpPr>
          <p:cNvPr id="25" name="Marcador de contenido 23"/>
          <p:cNvSpPr>
            <a:spLocks noGrp="1"/>
          </p:cNvSpPr>
          <p:nvPr>
            <p:ph sz="quarter" idx="11" hasCustomPrompt="1"/>
          </p:nvPr>
        </p:nvSpPr>
        <p:spPr>
          <a:xfrm>
            <a:off x="2973506" y="3473241"/>
            <a:ext cx="5535386" cy="353002"/>
          </a:xfrm>
        </p:spPr>
        <p:txBody>
          <a:bodyPr/>
          <a:lstStyle>
            <a:lvl1pPr marL="0" indent="0">
              <a:buNone/>
              <a:defRPr sz="2000">
                <a:solidFill>
                  <a:srgbClr val="122D4F"/>
                </a:solidFill>
              </a:defRPr>
            </a:lvl1pPr>
          </a:lstStyle>
          <a:p>
            <a:pPr lvl="0"/>
            <a:r>
              <a:rPr lang="es-ES" dirty="0"/>
              <a:t>20/05/2015</a:t>
            </a:r>
          </a:p>
        </p:txBody>
      </p:sp>
      <p:pic>
        <p:nvPicPr>
          <p:cNvPr id="6"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4" y="-314325"/>
            <a:ext cx="9140956" cy="6858000"/>
          </a:xfrm>
          <a:prstGeom prst="rect">
            <a:avLst/>
          </a:prstGeom>
        </p:spPr>
      </p:pic>
    </p:spTree>
    <p:extLst>
      <p:ext uri="{BB962C8B-B14F-4D97-AF65-F5344CB8AC3E}">
        <p14:creationId xmlns:p14="http://schemas.microsoft.com/office/powerpoint/2010/main" val="426245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Vertical Text Placeholder 2"/>
          <p:cNvSpPr>
            <a:spLocks noGrp="1"/>
          </p:cNvSpPr>
          <p:nvPr>
            <p:ph type="body" orient="vert" idx="1"/>
          </p:nvPr>
        </p:nvSpPr>
        <p:spPr/>
        <p:txBody>
          <a:bodyPr vert="eaVert">
            <a:normAutofit/>
          </a:bodyPr>
          <a:lstStyle>
            <a:lvl1pPr>
              <a:defRPr sz="1600"/>
            </a:lvl1pPr>
            <a:lvl2pPr>
              <a:defRPr sz="1600"/>
            </a:lvl2pPr>
            <a:lvl3pPr>
              <a:defRPr sz="1600"/>
            </a:lvl3pPr>
            <a:lvl4pPr>
              <a:defRPr sz="16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10B60370-0E88-4734-9211-70F676DBAFB4}" type="datetime1">
              <a:rPr lang="es-ES" smtClean="0"/>
              <a:t>30/06/2021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05383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7830061" y="88788"/>
            <a:ext cx="1092994" cy="1000125"/>
          </a:xfrm>
          <a:prstGeom prst="rect">
            <a:avLst/>
          </a:prstGeom>
        </p:spPr>
      </p:pic>
      <p:sp>
        <p:nvSpPr>
          <p:cNvPr id="2" name="Vertical Title 1"/>
          <p:cNvSpPr>
            <a:spLocks noGrp="1"/>
          </p:cNvSpPr>
          <p:nvPr>
            <p:ph type="title" orient="vert" hasCustomPrompt="1"/>
          </p:nvPr>
        </p:nvSpPr>
        <p:spPr>
          <a:xfrm>
            <a:off x="6543675" y="273845"/>
            <a:ext cx="2126796" cy="4358879"/>
          </a:xfrm>
        </p:spPr>
        <p:txBody>
          <a:bodyPr vert="eaVert"/>
          <a:lstStyle>
            <a:lvl1pPr>
              <a:defRPr/>
            </a:lvl1pPr>
          </a:lstStyle>
          <a:p>
            <a:r>
              <a:rPr lang="es-ES" dirty="0"/>
              <a:t>Haga clic para modificar </a:t>
            </a:r>
            <a:br>
              <a:rPr lang="es-ES" dirty="0"/>
            </a:br>
            <a:r>
              <a:rPr lang="es-ES" dirty="0"/>
              <a:t>el estilo de título del patrón</a:t>
            </a:r>
            <a:endParaRPr lang="en-US" dirty="0"/>
          </a:p>
        </p:txBody>
      </p:sp>
      <p:sp>
        <p:nvSpPr>
          <p:cNvPr id="3" name="Vertical Text Placeholder 2"/>
          <p:cNvSpPr>
            <a:spLocks noGrp="1"/>
          </p:cNvSpPr>
          <p:nvPr>
            <p:ph type="body" orient="vert" idx="1"/>
          </p:nvPr>
        </p:nvSpPr>
        <p:spPr>
          <a:xfrm>
            <a:off x="628653" y="273845"/>
            <a:ext cx="5800725" cy="4358879"/>
          </a:xfrm>
        </p:spPr>
        <p:txBody>
          <a:bodyPr vert="eaVert">
            <a:normAutofit/>
          </a:bodyPr>
          <a:lstStyle>
            <a:lvl1pPr>
              <a:defRPr sz="1600"/>
            </a:lvl1pPr>
            <a:lvl2pPr>
              <a:defRPr sz="1600"/>
            </a:lvl2pPr>
            <a:lvl3pPr>
              <a:defRPr sz="1600"/>
            </a:lvl3pPr>
            <a:lvl4pPr>
              <a:defRPr sz="16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FAB20052-A604-434E-8C65-ABED4CF32048}" type="datetime1">
              <a:rPr lang="es-ES" smtClean="0"/>
              <a:t>30/06/2021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103702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a:xfrm>
            <a:off x="628650" y="4866936"/>
            <a:ext cx="6400800" cy="174172"/>
          </a:xfrm>
        </p:spPr>
        <p:txBody>
          <a:bodyPr/>
          <a:lstStyle/>
          <a:p>
            <a:fld id="{F2651C96-19B1-40F4-9850-7FBA07D31737}" type="datetime1">
              <a:rPr lang="es-ES" smtClean="0"/>
              <a:t>30/06/2021</a:t>
            </a:fld>
            <a:endParaRPr lang="es-ES" dirty="0"/>
          </a:p>
        </p:txBody>
      </p:sp>
      <p:sp>
        <p:nvSpPr>
          <p:cNvPr id="5" name="Footer Placeholder 4"/>
          <p:cNvSpPr>
            <a:spLocks noGrp="1"/>
          </p:cNvSpPr>
          <p:nvPr>
            <p:ph type="ftr" sz="quarter" idx="11"/>
          </p:nvPr>
        </p:nvSpPr>
        <p:spPr>
          <a:xfrm>
            <a:off x="628650" y="4632723"/>
            <a:ext cx="6400800" cy="225370"/>
          </a:xfrm>
        </p:spPr>
        <p:txBody>
          <a:bodyPr/>
          <a:lstStyle/>
          <a:p>
            <a:endParaRPr lang="es-ES" dirty="0"/>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dirty="0"/>
          </a:p>
        </p:txBody>
      </p:sp>
    </p:spTree>
    <p:extLst>
      <p:ext uri="{BB962C8B-B14F-4D97-AF65-F5344CB8AC3E}">
        <p14:creationId xmlns:p14="http://schemas.microsoft.com/office/powerpoint/2010/main" val="334596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680186"/>
          </a:xfrm>
        </p:spPr>
        <p:txBody>
          <a:bodyPr anchor="t">
            <a:normAutofit/>
          </a:bodyPr>
          <a:lstStyle>
            <a:lvl1pPr>
              <a:defRPr sz="2800"/>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2100263"/>
            <a:ext cx="7886700" cy="3148012"/>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73A649AB-34DF-466E-A580-3C81DFFCF737}" type="datetime1">
              <a:rPr lang="es-ES" smtClean="0"/>
              <a:t>30/06/2021</a:t>
            </a:fld>
            <a:endParaRPr lang="es-ES"/>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60165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Content Placeholder 2"/>
          <p:cNvSpPr>
            <a:spLocks noGrp="1"/>
          </p:cNvSpPr>
          <p:nvPr>
            <p:ph sz="half" idx="1"/>
          </p:nvPr>
        </p:nvSpPr>
        <p:spPr>
          <a:xfrm>
            <a:off x="628650" y="1206275"/>
            <a:ext cx="3886200" cy="4042000"/>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Content Placeholder 3"/>
          <p:cNvSpPr>
            <a:spLocks noGrp="1"/>
          </p:cNvSpPr>
          <p:nvPr>
            <p:ph sz="half" idx="2"/>
          </p:nvPr>
        </p:nvSpPr>
        <p:spPr>
          <a:xfrm>
            <a:off x="4629150" y="1206275"/>
            <a:ext cx="3886200" cy="4042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F20AF5B-93B9-45F9-AD4F-ED228E0F92C0}" type="datetime1">
              <a:rPr lang="es-ES" smtClean="0"/>
              <a:t>30/06/2021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63179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4" y="273846"/>
            <a:ext cx="7085409" cy="994172"/>
          </a:xfrm>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ctr">
            <a:normAutofit/>
          </a:bodyPr>
          <a:lstStyle>
            <a:lvl1pPr marL="0" indent="0">
              <a:buNone/>
              <a:defRPr sz="1600" b="0">
                <a:solidFill>
                  <a:srgbClr val="88A0B8"/>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1878806"/>
            <a:ext cx="3868340" cy="3331369"/>
          </a:xfrm>
        </p:spPr>
        <p:txBody>
          <a:bodyPr>
            <a:normAutofit/>
          </a:bodyPr>
          <a:lstStyle>
            <a:lvl1pPr>
              <a:defRPr sz="1400"/>
            </a:lvl1pPr>
            <a:lvl2pPr>
              <a:defRPr sz="1400"/>
            </a:lvl2pPr>
            <a:lvl3pPr>
              <a:defRPr sz="1400"/>
            </a:lvl3pPr>
            <a:lvl4pPr>
              <a:defRPr sz="1400"/>
            </a:lvl4pPr>
            <a:lvl5pP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Text Placeholder 4"/>
          <p:cNvSpPr>
            <a:spLocks noGrp="1"/>
          </p:cNvSpPr>
          <p:nvPr>
            <p:ph type="body" sz="quarter" idx="3"/>
          </p:nvPr>
        </p:nvSpPr>
        <p:spPr>
          <a:xfrm>
            <a:off x="4629153" y="1260872"/>
            <a:ext cx="3887391" cy="617934"/>
          </a:xfrm>
        </p:spPr>
        <p:txBody>
          <a:bodyPr anchor="ctr">
            <a:normAutofit/>
          </a:bodyPr>
          <a:lstStyle>
            <a:lvl1pPr marL="0" indent="0">
              <a:buNone/>
              <a:defRPr lang="es-ES" sz="1600" b="0" kern="1200" dirty="0" smtClean="0">
                <a:solidFill>
                  <a:srgbClr val="88A0B8"/>
                </a:solidFill>
                <a:latin typeface="Arial Black" panose="020B0A040201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Content Placeholder 5"/>
          <p:cNvSpPr>
            <a:spLocks noGrp="1"/>
          </p:cNvSpPr>
          <p:nvPr>
            <p:ph sz="quarter" idx="4"/>
          </p:nvPr>
        </p:nvSpPr>
        <p:spPr>
          <a:xfrm>
            <a:off x="4629153" y="1878806"/>
            <a:ext cx="3887391" cy="3331369"/>
          </a:xfrm>
        </p:spPr>
        <p:txBody>
          <a:bodyPr>
            <a:normAutofit/>
          </a:bodyPr>
          <a:lstStyle>
            <a:lvl1pPr>
              <a:defRPr sz="1400"/>
            </a:lvl1pPr>
            <a:lvl2pPr>
              <a:defRPr sz="1400"/>
            </a:lvl2pPr>
            <a:lvl3pPr>
              <a:defRPr sz="1400"/>
            </a:lvl3pPr>
            <a:lvl4pPr>
              <a:defRPr sz="1400"/>
            </a:lvl4pPr>
            <a:lvl5pP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Date Placeholder 6"/>
          <p:cNvSpPr>
            <a:spLocks noGrp="1"/>
          </p:cNvSpPr>
          <p:nvPr>
            <p:ph type="dt" sz="half" idx="10"/>
          </p:nvPr>
        </p:nvSpPr>
        <p:spPr/>
        <p:txBody>
          <a:bodyPr/>
          <a:lstStyle/>
          <a:p>
            <a:fld id="{7A39750E-4045-44B4-992E-4CB35650A328}" type="datetime1">
              <a:rPr lang="es-ES" smtClean="0"/>
              <a:t>30/06/2021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56523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s-ES" dirty="0"/>
              <a:t>Haga clic para modificar </a:t>
            </a:r>
            <a:br>
              <a:rPr lang="es-ES" dirty="0"/>
            </a:br>
            <a:r>
              <a:rPr lang="es-ES" dirty="0"/>
              <a:t>el estilo de título del patrón</a:t>
            </a:r>
            <a:endParaRPr lang="en-US" dirty="0"/>
          </a:p>
        </p:txBody>
      </p:sp>
      <p:sp>
        <p:nvSpPr>
          <p:cNvPr id="3" name="Date Placeholder 2"/>
          <p:cNvSpPr>
            <a:spLocks noGrp="1"/>
          </p:cNvSpPr>
          <p:nvPr>
            <p:ph type="dt" sz="half" idx="10"/>
          </p:nvPr>
        </p:nvSpPr>
        <p:spPr/>
        <p:txBody>
          <a:bodyPr/>
          <a:lstStyle/>
          <a:p>
            <a:fld id="{B6B2549A-7626-436A-AA77-7CA4F38E38D9}" type="datetime1">
              <a:rPr lang="es-ES" smtClean="0"/>
              <a:t>30/06/2021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249142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256BF-FD26-450D-886A-2B66C992CF36}" type="datetime1">
              <a:rPr lang="es-ES" smtClean="0"/>
              <a:t>30/06/2021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139052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70"/>
            <a:ext cx="2949178" cy="802481"/>
          </a:xfrm>
        </p:spPr>
        <p:txBody>
          <a:bodyPr anchor="t">
            <a:normAutofit/>
          </a:bodyPr>
          <a:lstStyle>
            <a:lvl1pPr>
              <a:defRPr sz="18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740571"/>
            <a:ext cx="4629150" cy="4526754"/>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Text Placeholder 3"/>
          <p:cNvSpPr>
            <a:spLocks noGrp="1"/>
          </p:cNvSpPr>
          <p:nvPr>
            <p:ph type="body" sz="half" idx="2"/>
          </p:nvPr>
        </p:nvSpPr>
        <p:spPr>
          <a:xfrm>
            <a:off x="629841" y="1543051"/>
            <a:ext cx="2949178" cy="35403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fld id="{2396E163-4F32-477B-AD24-AD11012ABBDF}" type="datetime1">
              <a:rPr lang="es-ES" smtClean="0"/>
              <a:t>30/06/2021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354090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70"/>
            <a:ext cx="2949178" cy="802481"/>
          </a:xfrm>
        </p:spPr>
        <p:txBody>
          <a:bodyPr anchor="t">
            <a:normAutofit/>
          </a:bodyPr>
          <a:lstStyle>
            <a:lvl1pPr>
              <a:defRPr sz="180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3887391" y="740571"/>
            <a:ext cx="4629150" cy="4402929"/>
          </a:xfrm>
        </p:spPr>
        <p:txBody>
          <a:bodyPr anchor="t">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1543051"/>
            <a:ext cx="2949178" cy="34434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Date Placeholder 4"/>
          <p:cNvSpPr>
            <a:spLocks noGrp="1"/>
          </p:cNvSpPr>
          <p:nvPr>
            <p:ph type="dt" sz="half" idx="10"/>
          </p:nvPr>
        </p:nvSpPr>
        <p:spPr/>
        <p:txBody>
          <a:bodyPr/>
          <a:lstStyle/>
          <a:p>
            <a:fld id="{A606EA93-E24C-48E1-AA36-EF8A615E41FF}" type="datetime1">
              <a:rPr lang="es-ES" smtClean="0"/>
              <a:t>30/06/2021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9A3C1E9-1E17-4B2D-975E-2F80F7CB45F8}" type="slidenum">
              <a:rPr lang="es-ES" smtClean="0"/>
              <a:t>‹#›</a:t>
            </a:fld>
            <a:endParaRPr lang="es-ES"/>
          </a:p>
        </p:txBody>
      </p:sp>
    </p:spTree>
    <p:extLst>
      <p:ext uri="{BB962C8B-B14F-4D97-AF65-F5344CB8AC3E}">
        <p14:creationId xmlns:p14="http://schemas.microsoft.com/office/powerpoint/2010/main" val="94871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 y="0"/>
            <a:ext cx="9142208" cy="5143500"/>
          </a:xfrm>
          <a:prstGeom prst="rect">
            <a:avLst/>
          </a:prstGeom>
        </p:spPr>
      </p:pic>
      <p:sp>
        <p:nvSpPr>
          <p:cNvPr id="2" name="Title Placeholder 1"/>
          <p:cNvSpPr>
            <a:spLocks noGrp="1"/>
          </p:cNvSpPr>
          <p:nvPr>
            <p:ph type="title"/>
          </p:nvPr>
        </p:nvSpPr>
        <p:spPr>
          <a:xfrm>
            <a:off x="628653" y="133012"/>
            <a:ext cx="7070271" cy="994172"/>
          </a:xfrm>
          <a:prstGeom prst="rect">
            <a:avLst/>
          </a:prstGeom>
        </p:spPr>
        <p:txBody>
          <a:bodyPr vert="horz" lIns="91440" tIns="45720" rIns="91440" bIns="45720" rtlCol="0" anchor="t">
            <a:normAutofit/>
          </a:bodyPr>
          <a:lstStyle/>
          <a:p>
            <a:r>
              <a:rPr lang="es-ES" dirty="0"/>
              <a:t>Haga clic para modificar </a:t>
            </a:r>
            <a:br>
              <a:rPr lang="es-ES" dirty="0"/>
            </a:br>
            <a:r>
              <a:rPr lang="es-ES" dirty="0"/>
              <a:t>el estilo de título del patrón</a:t>
            </a:r>
            <a:endParaRPr lang="en-US" dirty="0"/>
          </a:p>
        </p:txBody>
      </p:sp>
      <p:sp>
        <p:nvSpPr>
          <p:cNvPr id="3" name="Text Placeholder 2"/>
          <p:cNvSpPr>
            <a:spLocks noGrp="1"/>
          </p:cNvSpPr>
          <p:nvPr>
            <p:ph type="body" idx="1"/>
          </p:nvPr>
        </p:nvSpPr>
        <p:spPr>
          <a:xfrm>
            <a:off x="628650" y="1175657"/>
            <a:ext cx="7886700" cy="396784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9" name="Slide Number Placeholder 5"/>
          <p:cNvSpPr txBox="1">
            <a:spLocks/>
          </p:cNvSpPr>
          <p:nvPr userDrawn="1"/>
        </p:nvSpPr>
        <p:spPr>
          <a:xfrm>
            <a:off x="7085078" y="4869656"/>
            <a:ext cx="2057400" cy="273844"/>
          </a:xfrm>
          <a:prstGeom prst="rect">
            <a:avLst/>
          </a:prstGeom>
        </p:spPr>
        <p:txBody>
          <a:bodyPr/>
          <a:lstStyle>
            <a:defPPr>
              <a:defRPr lang="es-ES"/>
            </a:defPPr>
            <a:lvl1pPr marL="0" algn="l"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026923-C7E2-45C3-B29C-32230263B074}" type="slidenum">
              <a:rPr lang="es-ES" smtClean="0"/>
              <a:pPr/>
              <a:t>‹#›</a:t>
            </a:fld>
            <a:endParaRPr lang="es-ES" dirty="0"/>
          </a:p>
        </p:txBody>
      </p:sp>
      <p:sp>
        <p:nvSpPr>
          <p:cNvPr id="6" name="Slide Number Placeholder 5"/>
          <p:cNvSpPr>
            <a:spLocks noGrp="1"/>
          </p:cNvSpPr>
          <p:nvPr>
            <p:ph type="sldNum" sz="quarter" idx="4"/>
          </p:nvPr>
        </p:nvSpPr>
        <p:spPr>
          <a:xfrm>
            <a:off x="7085078" y="4869656"/>
            <a:ext cx="2057400" cy="273844"/>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59A3C1E9-1E17-4B2D-975E-2F80F7CB45F8}" type="slidenum">
              <a:rPr lang="es-ES" smtClean="0"/>
              <a:pPr/>
              <a:t>‹#›</a:t>
            </a:fld>
            <a:endParaRPr lang="es-ES" dirty="0"/>
          </a:p>
        </p:txBody>
      </p:sp>
      <p:sp>
        <p:nvSpPr>
          <p:cNvPr id="4" name="Date Placeholder 3"/>
          <p:cNvSpPr>
            <a:spLocks noGrp="1"/>
          </p:cNvSpPr>
          <p:nvPr>
            <p:ph type="dt" sz="half" idx="2"/>
          </p:nvPr>
        </p:nvSpPr>
        <p:spPr>
          <a:xfrm>
            <a:off x="123825" y="4878499"/>
            <a:ext cx="2057400" cy="174172"/>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AEEE9790-2C7A-4B60-9979-E950BD8F5A78}" type="datetime1">
              <a:rPr lang="es-ES" smtClean="0"/>
              <a:t>30/06/2021</a:t>
            </a:fld>
            <a:endParaRPr lang="es-ES" dirty="0"/>
          </a:p>
        </p:txBody>
      </p:sp>
      <p:sp>
        <p:nvSpPr>
          <p:cNvPr id="5" name="Footer Placeholder 4"/>
          <p:cNvSpPr>
            <a:spLocks noGrp="1"/>
          </p:cNvSpPr>
          <p:nvPr>
            <p:ph type="ftr" sz="quarter" idx="3"/>
          </p:nvPr>
        </p:nvSpPr>
        <p:spPr>
          <a:xfrm>
            <a:off x="123825" y="4644286"/>
            <a:ext cx="3086100" cy="225370"/>
          </a:xfrm>
          <a:prstGeom prst="rect">
            <a:avLst/>
          </a:prstGeom>
        </p:spPr>
        <p:txBody>
          <a:bodyPr vert="horz" lIns="91440" tIns="45720" rIns="91440" bIns="45720" rtlCol="0" anchor="ctr"/>
          <a:lstStyle>
            <a:lvl1pPr algn="l">
              <a:defRPr sz="1400" b="1">
                <a:solidFill>
                  <a:schemeClr val="tx1">
                    <a:tint val="75000"/>
                  </a:schemeClr>
                </a:solidFill>
                <a:latin typeface="Arial" panose="020B0604020202020204" pitchFamily="34" charset="0"/>
                <a:cs typeface="Arial" panose="020B0604020202020204" pitchFamily="34" charset="0"/>
              </a:defRPr>
            </a:lvl1pPr>
          </a:lstStyle>
          <a:p>
            <a:endParaRPr lang="es-ES" dirty="0"/>
          </a:p>
        </p:txBody>
      </p:sp>
    </p:spTree>
    <p:extLst>
      <p:ext uri="{BB962C8B-B14F-4D97-AF65-F5344CB8AC3E}">
        <p14:creationId xmlns:p14="http://schemas.microsoft.com/office/powerpoint/2010/main" val="2494110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r" defTabSz="914400" rtl="0" eaLnBrk="1" latinLnBrk="0" hangingPunct="1">
        <a:lnSpc>
          <a:spcPct val="90000"/>
        </a:lnSpc>
        <a:spcBef>
          <a:spcPct val="0"/>
        </a:spcBef>
        <a:buNone/>
        <a:defRPr lang="en-US" sz="1800" b="0" kern="1200" dirty="0">
          <a:solidFill>
            <a:srgbClr val="323E4F"/>
          </a:solidFill>
          <a:latin typeface="Arial Black"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tiff"/><Relationship Id="rId11" Type="http://schemas.openxmlformats.org/officeDocument/2006/relationships/image" Target="../media/image29.tiff"/><Relationship Id="rId5" Type="http://schemas.openxmlformats.org/officeDocument/2006/relationships/image" Target="../media/image23.jpeg"/><Relationship Id="rId10" Type="http://schemas.openxmlformats.org/officeDocument/2006/relationships/image" Target="../media/image28.tiff"/><Relationship Id="rId4" Type="http://schemas.openxmlformats.org/officeDocument/2006/relationships/image" Target="../media/image22.jpe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tiff"/><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21.jpeg"/><Relationship Id="rId10" Type="http://schemas.openxmlformats.org/officeDocument/2006/relationships/image" Target="../media/image36.jpeg"/><Relationship Id="rId4" Type="http://schemas.openxmlformats.org/officeDocument/2006/relationships/image" Target="../media/image31.tiff"/><Relationship Id="rId9" Type="http://schemas.openxmlformats.org/officeDocument/2006/relationships/image" Target="../media/image35.tiff"/></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tif"/></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10" Type="http://schemas.openxmlformats.org/officeDocument/2006/relationships/hyperlink" Target="https://doi.org/10.3390/biology10050374" TargetMode="External"/><Relationship Id="rId4" Type="http://schemas.openxmlformats.org/officeDocument/2006/relationships/image" Target="../media/image43.jpe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wmf"/><Relationship Id="rId9" Type="http://schemas.openxmlformats.org/officeDocument/2006/relationships/image" Target="../media/image15.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2965340" y="2153978"/>
            <a:ext cx="6178659" cy="1244712"/>
          </a:xfrm>
        </p:spPr>
        <p:txBody>
          <a:bodyPr/>
          <a:lstStyle/>
          <a:p>
            <a:r>
              <a:rPr lang="en-US" sz="3000" dirty="0" smtClean="0"/>
              <a:t>Strategy Field: Health</a:t>
            </a:r>
            <a:endParaRPr lang="en-US" sz="3000" dirty="0"/>
          </a:p>
        </p:txBody>
      </p:sp>
      <p:sp>
        <p:nvSpPr>
          <p:cNvPr id="7" name="Marcador de contenido 6"/>
          <p:cNvSpPr>
            <a:spLocks noGrp="1"/>
          </p:cNvSpPr>
          <p:nvPr>
            <p:ph sz="quarter" idx="10"/>
          </p:nvPr>
        </p:nvSpPr>
        <p:spPr/>
        <p:txBody>
          <a:bodyPr>
            <a:normAutofit fontScale="85000" lnSpcReduction="20000"/>
          </a:bodyPr>
          <a:lstStyle/>
          <a:p>
            <a:r>
              <a:rPr lang="en-US" dirty="0"/>
              <a:t>Judith Juanhuix</a:t>
            </a:r>
          </a:p>
        </p:txBody>
      </p:sp>
      <p:sp>
        <p:nvSpPr>
          <p:cNvPr id="8" name="Marcador de contenido 7"/>
          <p:cNvSpPr>
            <a:spLocks noGrp="1"/>
          </p:cNvSpPr>
          <p:nvPr>
            <p:ph sz="quarter" idx="11"/>
          </p:nvPr>
        </p:nvSpPr>
        <p:spPr/>
        <p:txBody>
          <a:bodyPr>
            <a:normAutofit lnSpcReduction="10000"/>
          </a:bodyPr>
          <a:lstStyle/>
          <a:p>
            <a:r>
              <a:rPr lang="es-ES" dirty="0" smtClean="0"/>
              <a:t>30.6.2021</a:t>
            </a:r>
            <a:endParaRPr lang="es-ES" dirty="0"/>
          </a:p>
        </p:txBody>
      </p:sp>
    </p:spTree>
    <p:extLst>
      <p:ext uri="{BB962C8B-B14F-4D97-AF65-F5344CB8AC3E}">
        <p14:creationId xmlns:p14="http://schemas.microsoft.com/office/powerpoint/2010/main" val="20634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200"/>
          <a:stretch/>
        </p:blipFill>
        <p:spPr bwMode="auto">
          <a:xfrm>
            <a:off x="5271945" y="1929194"/>
            <a:ext cx="2925997" cy="323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arcador de número de diapositiva 5"/>
          <p:cNvSpPr>
            <a:spLocks noGrp="1"/>
          </p:cNvSpPr>
          <p:nvPr>
            <p:ph type="sldNum" sz="quarter" idx="12"/>
          </p:nvPr>
        </p:nvSpPr>
        <p:spPr/>
        <p:txBody>
          <a:bodyPr/>
          <a:lstStyle/>
          <a:p>
            <a:fld id="{59A3C1E9-1E17-4B2D-975E-2F80F7CB45F8}" type="slidenum">
              <a:rPr lang="es-ES" smtClean="0"/>
              <a:t>10</a:t>
            </a:fld>
            <a:endParaRPr lang="es-ES" dirty="0"/>
          </a:p>
        </p:txBody>
      </p:sp>
      <p:sp>
        <p:nvSpPr>
          <p:cNvPr id="5" name="TextBox 4"/>
          <p:cNvSpPr txBox="1"/>
          <p:nvPr/>
        </p:nvSpPr>
        <p:spPr>
          <a:xfrm>
            <a:off x="2578" y="4869656"/>
            <a:ext cx="4343399" cy="266713"/>
          </a:xfrm>
          <a:prstGeom prst="rect">
            <a:avLst/>
          </a:prstGeom>
        </p:spPr>
        <p:txBody>
          <a:bodyPr vert="horz" wrap="none" lIns="91440" tIns="45720" rIns="91440" bIns="45720" rtlCol="0" anchor="t">
            <a:noAutofit/>
          </a:bodyPr>
          <a:lstStyle/>
          <a:p>
            <a:r>
              <a:rPr lang="en-US" sz="1050" dirty="0">
                <a:solidFill>
                  <a:srgbClr val="122D4F"/>
                </a:solidFill>
                <a:latin typeface="Arial Narrow" panose="020B0606020202030204" pitchFamily="34" charset="0"/>
                <a:cs typeface="Arial" panose="020B0604020202020204" pitchFamily="34" charset="0"/>
              </a:rPr>
              <a:t>From </a:t>
            </a:r>
            <a:r>
              <a:rPr lang="en-US" sz="1050" dirty="0" err="1">
                <a:solidFill>
                  <a:srgbClr val="122D4F"/>
                </a:solidFill>
                <a:latin typeface="Arial Narrow" panose="020B0606020202030204" pitchFamily="34" charset="0"/>
                <a:cs typeface="Arial" panose="020B0604020202020204" pitchFamily="34" charset="0"/>
              </a:rPr>
              <a:t>Harkiolaki</a:t>
            </a:r>
            <a:r>
              <a:rPr lang="en-US" sz="1050" dirty="0">
                <a:solidFill>
                  <a:srgbClr val="122D4F"/>
                </a:solidFill>
                <a:latin typeface="Arial Narrow" panose="020B0606020202030204" pitchFamily="34" charset="0"/>
                <a:cs typeface="Arial" panose="020B0604020202020204" pitchFamily="34" charset="0"/>
              </a:rPr>
              <a:t> et al. DOI:10.1042/ETLS20170086 ; CC BY 4.0 modified</a:t>
            </a:r>
          </a:p>
        </p:txBody>
      </p:sp>
      <p:sp>
        <p:nvSpPr>
          <p:cNvPr id="3" name="Rectangle 2"/>
          <p:cNvSpPr/>
          <p:nvPr/>
        </p:nvSpPr>
        <p:spPr>
          <a:xfrm>
            <a:off x="6217269" y="1705295"/>
            <a:ext cx="1849720" cy="3386473"/>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63761" y="1565130"/>
            <a:ext cx="1964306" cy="2570741"/>
          </a:xfrm>
          <a:prstGeom prst="rect">
            <a:avLst/>
          </a:prstGeom>
          <a:noFill/>
          <a:ln w="190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75300" y="3697131"/>
            <a:ext cx="883938" cy="438740"/>
          </a:xfrm>
          <a:prstGeom prst="rect">
            <a:avLst/>
          </a:prstGeom>
        </p:spPr>
        <p:txBody>
          <a:bodyPr vert="horz" wrap="none" lIns="91440" tIns="45720" rIns="91440" bIns="45720" rtlCol="0" anchor="t">
            <a:noAutofit/>
          </a:bodyPr>
          <a:lstStyle/>
          <a:p>
            <a:pPr algn="ctr"/>
            <a:r>
              <a:rPr lang="es-ES" sz="1050" b="1" dirty="0" err="1">
                <a:solidFill>
                  <a:srgbClr val="122D4F"/>
                </a:solidFill>
                <a:latin typeface="Arial Narrow" panose="020B0606020202030204" pitchFamily="34" charset="0"/>
                <a:cs typeface="Arial" panose="020B0604020202020204" pitchFamily="34" charset="0"/>
              </a:rPr>
              <a:t>BioSAXS</a:t>
            </a:r>
            <a:endParaRPr lang="es-ES" sz="1050" b="1" dirty="0">
              <a:solidFill>
                <a:srgbClr val="122D4F"/>
              </a:solidFill>
              <a:latin typeface="Arial Narrow" panose="020B0606020202030204" pitchFamily="34" charset="0"/>
              <a:cs typeface="Arial" panose="020B0604020202020204" pitchFamily="34" charset="0"/>
            </a:endParaRPr>
          </a:p>
          <a:p>
            <a:pPr algn="ctr"/>
            <a:r>
              <a:rPr lang="es-ES" sz="1050" dirty="0">
                <a:solidFill>
                  <a:srgbClr val="122D4F"/>
                </a:solidFill>
                <a:latin typeface="Arial Narrow" panose="020B0606020202030204" pitchFamily="34" charset="0"/>
                <a:cs typeface="Arial" panose="020B0604020202020204" pitchFamily="34" charset="0"/>
              </a:rPr>
              <a:t>1 </a:t>
            </a:r>
            <a:r>
              <a:rPr lang="es-ES" sz="1050" dirty="0" err="1">
                <a:solidFill>
                  <a:srgbClr val="122D4F"/>
                </a:solidFill>
                <a:latin typeface="Arial Narrow" panose="020B0606020202030204" pitchFamily="34" charset="0"/>
                <a:cs typeface="Arial" panose="020B0604020202020204" pitchFamily="34" charset="0"/>
              </a:rPr>
              <a:t>nm</a:t>
            </a:r>
            <a:endParaRPr lang="en-US" sz="1050" dirty="0">
              <a:solidFill>
                <a:srgbClr val="122D4F"/>
              </a:solidFill>
              <a:latin typeface="Arial Narrow" panose="020B0606020202030204" pitchFamily="34" charset="0"/>
              <a:cs typeface="Arial" panose="020B0604020202020204" pitchFamily="34" charset="0"/>
            </a:endParaRPr>
          </a:p>
        </p:txBody>
      </p:sp>
      <p:sp>
        <p:nvSpPr>
          <p:cNvPr id="11" name="Rectangle 10"/>
          <p:cNvSpPr/>
          <p:nvPr/>
        </p:nvSpPr>
        <p:spPr>
          <a:xfrm>
            <a:off x="2705749" y="1674815"/>
            <a:ext cx="2005551" cy="2509043"/>
          </a:xfrm>
          <a:prstGeom prst="rect">
            <a:avLst/>
          </a:prstGeom>
          <a:noFill/>
          <a:ln w="190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46058" y="1565130"/>
            <a:ext cx="1841537" cy="2570741"/>
          </a:xfrm>
          <a:prstGeom prst="rect">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24858" y="1578841"/>
            <a:ext cx="883938" cy="219370"/>
          </a:xfrm>
          <a:prstGeom prst="rect">
            <a:avLst/>
          </a:prstGeom>
          <a:ln>
            <a:noFill/>
          </a:ln>
        </p:spPr>
        <p:txBody>
          <a:bodyPr vert="horz" wrap="none" lIns="91440" tIns="45720" rIns="91440" bIns="45720" rtlCol="0" anchor="t">
            <a:noAutofit/>
          </a:bodyPr>
          <a:lstStyle/>
          <a:p>
            <a:pPr algn="ctr"/>
            <a:r>
              <a:rPr lang="es-ES" sz="1050" b="1" dirty="0">
                <a:solidFill>
                  <a:srgbClr val="92D050"/>
                </a:solidFill>
                <a:latin typeface="Arial Narrow" panose="020B0606020202030204" pitchFamily="34" charset="0"/>
                <a:cs typeface="Arial" panose="020B0604020202020204" pitchFamily="34" charset="0"/>
              </a:rPr>
              <a:t>FAXTOR</a:t>
            </a:r>
          </a:p>
        </p:txBody>
      </p:sp>
      <p:sp>
        <p:nvSpPr>
          <p:cNvPr id="14" name="TextBox 13"/>
          <p:cNvSpPr txBox="1"/>
          <p:nvPr/>
        </p:nvSpPr>
        <p:spPr>
          <a:xfrm>
            <a:off x="3683809" y="1681670"/>
            <a:ext cx="883938" cy="219370"/>
          </a:xfrm>
          <a:prstGeom prst="rect">
            <a:avLst/>
          </a:prstGeom>
        </p:spPr>
        <p:txBody>
          <a:bodyPr vert="horz" wrap="none" lIns="91440" tIns="45720" rIns="91440" bIns="45720" rtlCol="0" anchor="t">
            <a:noAutofit/>
          </a:bodyPr>
          <a:lstStyle/>
          <a:p>
            <a:pPr algn="ctr"/>
            <a:r>
              <a:rPr lang="es-ES" sz="1050" b="1" dirty="0">
                <a:solidFill>
                  <a:srgbClr val="00B050"/>
                </a:solidFill>
                <a:latin typeface="Arial Narrow" panose="020B0606020202030204" pitchFamily="34" charset="0"/>
                <a:cs typeface="Arial" panose="020B0604020202020204" pitchFamily="34" charset="0"/>
              </a:rPr>
              <a:t>MISTRAL</a:t>
            </a:r>
          </a:p>
        </p:txBody>
      </p:sp>
      <p:sp>
        <p:nvSpPr>
          <p:cNvPr id="17" name="TextBox 16"/>
          <p:cNvSpPr txBox="1"/>
          <p:nvPr/>
        </p:nvSpPr>
        <p:spPr>
          <a:xfrm>
            <a:off x="7228067" y="1674815"/>
            <a:ext cx="883938" cy="226225"/>
          </a:xfrm>
          <a:prstGeom prst="rect">
            <a:avLst/>
          </a:prstGeom>
        </p:spPr>
        <p:txBody>
          <a:bodyPr vert="horz" wrap="none" lIns="91440" tIns="45720" rIns="91440" bIns="45720" rtlCol="0" anchor="t">
            <a:noAutofit/>
          </a:bodyPr>
          <a:lstStyle/>
          <a:p>
            <a:pPr algn="ctr"/>
            <a:r>
              <a:rPr lang="es-ES" sz="1050" b="1" dirty="0">
                <a:solidFill>
                  <a:srgbClr val="FF0000"/>
                </a:solidFill>
                <a:latin typeface="Arial Narrow" panose="020B0606020202030204" pitchFamily="34" charset="0"/>
                <a:cs typeface="Arial" panose="020B0604020202020204" pitchFamily="34" charset="0"/>
              </a:rPr>
              <a:t>XALOC</a:t>
            </a:r>
          </a:p>
        </p:txBody>
      </p:sp>
      <p:sp>
        <p:nvSpPr>
          <p:cNvPr id="18" name="TextBox 17"/>
          <p:cNvSpPr txBox="1"/>
          <p:nvPr/>
        </p:nvSpPr>
        <p:spPr>
          <a:xfrm>
            <a:off x="5269507" y="1442995"/>
            <a:ext cx="950200" cy="438740"/>
          </a:xfrm>
          <a:prstGeom prst="rect">
            <a:avLst/>
          </a:prstGeom>
          <a:solidFill>
            <a:srgbClr val="FFF2CC">
              <a:alpha val="49020"/>
            </a:srgbClr>
          </a:solidFill>
          <a:ln w="12700">
            <a:noFill/>
          </a:ln>
        </p:spPr>
        <p:txBody>
          <a:bodyPr vert="horz" wrap="none" lIns="91440" tIns="45720" rIns="91440" bIns="45720" rtlCol="0" anchor="ctr">
            <a:noAutofit/>
          </a:bodyPr>
          <a:lstStyle/>
          <a:p>
            <a:pPr algn="ctr"/>
            <a:r>
              <a:rPr lang="es-ES" sz="1400" b="1" dirty="0" err="1">
                <a:latin typeface="Arial Narrow" panose="020B0606020202030204" pitchFamily="34" charset="0"/>
                <a:cs typeface="Arial" panose="020B0604020202020204" pitchFamily="34" charset="0"/>
              </a:rPr>
              <a:t>BioSAXS</a:t>
            </a:r>
            <a:r>
              <a:rPr lang="es-ES" sz="1400" b="1" dirty="0">
                <a:latin typeface="Arial Narrow" panose="020B0606020202030204" pitchFamily="34" charset="0"/>
                <a:cs typeface="Arial" panose="020B0604020202020204" pitchFamily="34" charset="0"/>
              </a:rPr>
              <a:t> </a:t>
            </a:r>
          </a:p>
        </p:txBody>
      </p:sp>
      <p:pic>
        <p:nvPicPr>
          <p:cNvPr id="21"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 r="38305" b="19641"/>
          <a:stretch/>
        </p:blipFill>
        <p:spPr bwMode="auto">
          <a:xfrm>
            <a:off x="968829" y="1931479"/>
            <a:ext cx="4029555" cy="259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34500" y="1698809"/>
            <a:ext cx="287084" cy="2437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78617" y="4198351"/>
            <a:ext cx="700310" cy="22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33971" y="1757079"/>
            <a:ext cx="1991654" cy="3041457"/>
          </a:xfrm>
          <a:prstGeom prst="rect">
            <a:avLst/>
          </a:prstGeom>
          <a:noFill/>
          <a:ln w="19050">
            <a:solidFill>
              <a:srgbClr val="88A0B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66735" y="1678400"/>
            <a:ext cx="734287" cy="208677"/>
          </a:xfrm>
          <a:prstGeom prst="rect">
            <a:avLst/>
          </a:prstGeom>
        </p:spPr>
        <p:txBody>
          <a:bodyPr vert="horz" wrap="none" lIns="91440" tIns="45720" rIns="91440" bIns="45720" rtlCol="0" anchor="t">
            <a:noAutofit/>
          </a:bodyPr>
          <a:lstStyle/>
          <a:p>
            <a:pPr algn="ctr"/>
            <a:r>
              <a:rPr lang="es-ES" sz="1050" b="1" dirty="0">
                <a:solidFill>
                  <a:srgbClr val="FF0000"/>
                </a:solidFill>
                <a:latin typeface="Arial Narrow" panose="020B0606020202030204" pitchFamily="34" charset="0"/>
                <a:cs typeface="Arial" panose="020B0604020202020204" pitchFamily="34" charset="0"/>
              </a:rPr>
              <a:t>XAIRA</a:t>
            </a:r>
          </a:p>
        </p:txBody>
      </p:sp>
      <p:sp>
        <p:nvSpPr>
          <p:cNvPr id="31" name="TextBox 30">
            <a:extLst>
              <a:ext uri="{FF2B5EF4-FFF2-40B4-BE49-F238E27FC236}">
                <a16:creationId xmlns:a16="http://schemas.microsoft.com/office/drawing/2014/main" xmlns="" id="{0DDECF1B-A66E-47B5-B6BF-D783A7EEBDF5}"/>
              </a:ext>
            </a:extLst>
          </p:cNvPr>
          <p:cNvSpPr txBox="1"/>
          <p:nvPr/>
        </p:nvSpPr>
        <p:spPr>
          <a:xfrm>
            <a:off x="4676888" y="1572557"/>
            <a:ext cx="585180" cy="231938"/>
          </a:xfrm>
          <a:prstGeom prst="rect">
            <a:avLst/>
          </a:prstGeom>
        </p:spPr>
        <p:txBody>
          <a:bodyPr vert="horz" wrap="none" lIns="91440" tIns="45720" rIns="91440" bIns="45720" rtlCol="0" anchor="t">
            <a:noAutofit/>
          </a:bodyPr>
          <a:lstStyle/>
          <a:p>
            <a:pPr algn="ctr"/>
            <a:r>
              <a:rPr lang="es-ES" sz="1050" b="1">
                <a:solidFill>
                  <a:schemeClr val="accent1">
                    <a:lumMod val="75000"/>
                  </a:schemeClr>
                </a:solidFill>
                <a:latin typeface="Arial Narrow" panose="020B0606020202030204" pitchFamily="34" charset="0"/>
                <a:cs typeface="Arial" panose="020B0604020202020204" pitchFamily="34" charset="0"/>
              </a:rPr>
              <a:t>STXM</a:t>
            </a:r>
            <a:endParaRPr lang="es-ES" sz="1050" b="1" dirty="0">
              <a:solidFill>
                <a:schemeClr val="accent1">
                  <a:lumMod val="75000"/>
                </a:schemeClr>
              </a:solidFill>
              <a:latin typeface="Arial Narrow" panose="020B060602020203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xmlns="" id="{76B0E73A-C259-4252-8389-DCC5A10EA135}"/>
              </a:ext>
            </a:extLst>
          </p:cNvPr>
          <p:cNvSpPr/>
          <p:nvPr/>
        </p:nvSpPr>
        <p:spPr>
          <a:xfrm>
            <a:off x="2872739" y="1572808"/>
            <a:ext cx="2288530" cy="3316690"/>
          </a:xfrm>
          <a:prstGeom prst="rect">
            <a:avLst/>
          </a:prstGeom>
          <a:noFill/>
          <a:ln w="1905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7A97682C-8C31-46CE-A160-B019FC13DDE4}"/>
              </a:ext>
            </a:extLst>
          </p:cNvPr>
          <p:cNvSpPr txBox="1"/>
          <p:nvPr/>
        </p:nvSpPr>
        <p:spPr>
          <a:xfrm>
            <a:off x="6356458" y="3188309"/>
            <a:ext cx="1118091" cy="438740"/>
          </a:xfrm>
          <a:prstGeom prst="rect">
            <a:avLst/>
          </a:prstGeom>
          <a:solidFill>
            <a:srgbClr val="D6DCE5">
              <a:alpha val="50196"/>
            </a:srgbClr>
          </a:solidFill>
          <a:ln w="12700">
            <a:noFill/>
          </a:ln>
        </p:spPr>
        <p:txBody>
          <a:bodyPr vert="horz" wrap="none" lIns="91440" tIns="45720" rIns="91440" bIns="45720" rtlCol="0" anchor="ctr">
            <a:noAutofit/>
          </a:bodyPr>
          <a:lstStyle/>
          <a:p>
            <a:pPr algn="ctr"/>
            <a:r>
              <a:rPr lang="es-ES" sz="1400" b="1">
                <a:latin typeface="Arial Narrow" panose="020B0606020202030204" pitchFamily="34" charset="0"/>
                <a:cs typeface="Arial" panose="020B0604020202020204" pitchFamily="34" charset="0"/>
              </a:rPr>
              <a:t>Cry-EM/SPA </a:t>
            </a:r>
            <a:endParaRPr lang="es-ES" sz="1400" b="1" dirty="0">
              <a:latin typeface="Arial Narrow" panose="020B0606020202030204" pitchFamily="34" charset="0"/>
              <a:cs typeface="Arial" panose="020B0604020202020204" pitchFamily="34" charset="0"/>
            </a:endParaRPr>
          </a:p>
        </p:txBody>
      </p:sp>
      <p:sp>
        <p:nvSpPr>
          <p:cNvPr id="35" name="Título 1">
            <a:extLst>
              <a:ext uri="{FF2B5EF4-FFF2-40B4-BE49-F238E27FC236}">
                <a16:creationId xmlns:a16="http://schemas.microsoft.com/office/drawing/2014/main" xmlns="" id="{451C8D3E-7069-4D79-B7B0-2E7BD6CACB3C}"/>
              </a:ext>
            </a:extLst>
          </p:cNvPr>
          <p:cNvSpPr>
            <a:spLocks noGrp="1"/>
          </p:cNvSpPr>
          <p:nvPr>
            <p:ph type="title"/>
          </p:nvPr>
        </p:nvSpPr>
        <p:spPr>
          <a:xfrm>
            <a:off x="760752" y="133012"/>
            <a:ext cx="6938172" cy="389484"/>
          </a:xfrm>
        </p:spPr>
        <p:txBody>
          <a:bodyPr/>
          <a:lstStyle/>
          <a:p>
            <a:r>
              <a:rPr lang="en-US"/>
              <a:t>Our strategy at a glance</a:t>
            </a:r>
            <a:endParaRPr lang="en-US" dirty="0"/>
          </a:p>
        </p:txBody>
      </p:sp>
      <p:sp>
        <p:nvSpPr>
          <p:cNvPr id="36" name="Rectangle 35">
            <a:extLst>
              <a:ext uri="{FF2B5EF4-FFF2-40B4-BE49-F238E27FC236}">
                <a16:creationId xmlns:a16="http://schemas.microsoft.com/office/drawing/2014/main" xmlns="" id="{4E5A075F-A24D-40B7-9236-D70D4DEF1EE9}"/>
              </a:ext>
            </a:extLst>
          </p:cNvPr>
          <p:cNvSpPr/>
          <p:nvPr/>
        </p:nvSpPr>
        <p:spPr>
          <a:xfrm>
            <a:off x="2012843" y="1767941"/>
            <a:ext cx="1561900" cy="2942387"/>
          </a:xfrm>
          <a:prstGeom prst="rect">
            <a:avLst/>
          </a:prstGeom>
          <a:noFill/>
          <a:ln w="28575">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4E6B0C70-08D0-4568-83A2-3168A1A9E0EC}"/>
              </a:ext>
            </a:extLst>
          </p:cNvPr>
          <p:cNvSpPr txBox="1"/>
          <p:nvPr/>
        </p:nvSpPr>
        <p:spPr>
          <a:xfrm>
            <a:off x="2834347" y="1754455"/>
            <a:ext cx="883938" cy="219370"/>
          </a:xfrm>
          <a:prstGeom prst="rect">
            <a:avLst/>
          </a:prstGeom>
        </p:spPr>
        <p:txBody>
          <a:bodyPr vert="horz" wrap="none" lIns="91440" tIns="45720" rIns="91440" bIns="45720" rtlCol="0" anchor="t">
            <a:noAutofit/>
          </a:bodyPr>
          <a:lstStyle/>
          <a:p>
            <a:pPr algn="ctr"/>
            <a:r>
              <a:rPr lang="es-ES" sz="1050" b="1">
                <a:solidFill>
                  <a:schemeClr val="accent1"/>
                </a:solidFill>
                <a:latin typeface="Arial Narrow" panose="020B0606020202030204" pitchFamily="34" charset="0"/>
                <a:cs typeface="Arial" panose="020B0604020202020204" pitchFamily="34" charset="0"/>
              </a:rPr>
              <a:t>MIRAS</a:t>
            </a:r>
            <a:endParaRPr lang="es-ES" sz="1050" b="1" dirty="0">
              <a:solidFill>
                <a:schemeClr val="accent1"/>
              </a:solidFill>
              <a:latin typeface="Arial Narrow" panose="020B0606020202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DB7C8A59-A911-4FB5-A469-39452F1115ED}"/>
              </a:ext>
            </a:extLst>
          </p:cNvPr>
          <p:cNvSpPr txBox="1"/>
          <p:nvPr/>
        </p:nvSpPr>
        <p:spPr>
          <a:xfrm>
            <a:off x="1577256" y="4215025"/>
            <a:ext cx="883938" cy="387777"/>
          </a:xfrm>
          <a:prstGeom prst="rect">
            <a:avLst/>
          </a:prstGeom>
          <a:solidFill>
            <a:srgbClr val="FFFFFF">
              <a:alpha val="50196"/>
            </a:srgbClr>
          </a:solidFill>
        </p:spPr>
        <p:txBody>
          <a:bodyPr vert="horz" wrap="none" lIns="91440" tIns="45720" rIns="91440" bIns="45720" rtlCol="0" anchor="t">
            <a:noAutofit/>
          </a:bodyPr>
          <a:lstStyle/>
          <a:p>
            <a:pPr algn="ctr"/>
            <a:r>
              <a:rPr lang="es-ES" sz="1050" b="1" dirty="0" err="1">
                <a:solidFill>
                  <a:srgbClr val="122D4F"/>
                </a:solidFill>
                <a:latin typeface="Arial Narrow" panose="020B0606020202030204" pitchFamily="34" charset="0"/>
                <a:cs typeface="Arial" panose="020B0604020202020204" pitchFamily="34" charset="0"/>
              </a:rPr>
              <a:t>Computational</a:t>
            </a:r>
            <a:endParaRPr lang="es-ES" sz="1050" b="1" dirty="0">
              <a:solidFill>
                <a:srgbClr val="122D4F"/>
              </a:solidFill>
              <a:latin typeface="Arial Narrow" panose="020B0606020202030204" pitchFamily="34" charset="0"/>
              <a:cs typeface="Arial" panose="020B0604020202020204" pitchFamily="34" charset="0"/>
            </a:endParaRPr>
          </a:p>
          <a:p>
            <a:pPr algn="ctr"/>
            <a:r>
              <a:rPr lang="es-ES_tradnl" sz="1050" b="1" dirty="0">
                <a:solidFill>
                  <a:srgbClr val="122D4F"/>
                </a:solidFill>
                <a:latin typeface="Arial Narrow" panose="020B0606020202030204" pitchFamily="34" charset="0"/>
                <a:cs typeface="Arial" panose="020B0604020202020204" pitchFamily="34" charset="0"/>
              </a:rPr>
              <a:t>B</a:t>
            </a:r>
            <a:r>
              <a:rPr lang="es-ES" sz="1050" b="1" dirty="0" err="1">
                <a:solidFill>
                  <a:srgbClr val="122D4F"/>
                </a:solidFill>
                <a:latin typeface="Arial Narrow" panose="020B0606020202030204" pitchFamily="34" charset="0"/>
                <a:cs typeface="Arial" panose="020B0604020202020204" pitchFamily="34" charset="0"/>
              </a:rPr>
              <a:t>iology</a:t>
            </a:r>
            <a:endParaRPr lang="es-ES" sz="1050" b="1" dirty="0">
              <a:solidFill>
                <a:srgbClr val="122D4F"/>
              </a:solidFill>
              <a:latin typeface="Arial Narrow" panose="020B0606020202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02A4A652-1735-4385-908F-3CE47859D51C}"/>
              </a:ext>
            </a:extLst>
          </p:cNvPr>
          <p:cNvSpPr txBox="1"/>
          <p:nvPr/>
        </p:nvSpPr>
        <p:spPr>
          <a:xfrm>
            <a:off x="4303952" y="3156955"/>
            <a:ext cx="1429856" cy="568953"/>
          </a:xfrm>
          <a:prstGeom prst="rect">
            <a:avLst/>
          </a:prstGeom>
          <a:solidFill>
            <a:srgbClr val="FBE5D6">
              <a:alpha val="47843"/>
            </a:srgbClr>
          </a:solidFill>
          <a:ln w="12700">
            <a:noFill/>
          </a:ln>
        </p:spPr>
        <p:txBody>
          <a:bodyPr vert="horz" wrap="none" lIns="91440" tIns="45720" rIns="91440" bIns="45720" rtlCol="0" anchor="ctr">
            <a:noAutofit/>
          </a:bodyPr>
          <a:lstStyle/>
          <a:p>
            <a:pPr algn="ctr"/>
            <a:r>
              <a:rPr lang="es-ES" sz="1400" b="1" dirty="0" err="1">
                <a:solidFill>
                  <a:srgbClr val="122D4F"/>
                </a:solidFill>
                <a:latin typeface="Arial Narrow" panose="020B0606020202030204" pitchFamily="34" charset="0"/>
                <a:cs typeface="Arial" panose="020B0604020202020204" pitchFamily="34" charset="0"/>
              </a:rPr>
              <a:t>Computational</a:t>
            </a:r>
            <a:endParaRPr lang="es-ES" sz="1400" b="1" dirty="0">
              <a:solidFill>
                <a:srgbClr val="122D4F"/>
              </a:solidFill>
              <a:latin typeface="Arial Narrow" panose="020B0606020202030204" pitchFamily="34" charset="0"/>
              <a:cs typeface="Arial" panose="020B0604020202020204" pitchFamily="34" charset="0"/>
            </a:endParaRPr>
          </a:p>
          <a:p>
            <a:pPr algn="ctr"/>
            <a:r>
              <a:rPr lang="es-ES_tradnl" sz="1400" b="1" dirty="0">
                <a:solidFill>
                  <a:srgbClr val="122D4F"/>
                </a:solidFill>
                <a:latin typeface="Arial Narrow" panose="020B0606020202030204" pitchFamily="34" charset="0"/>
                <a:cs typeface="Arial" panose="020B0604020202020204" pitchFamily="34" charset="0"/>
              </a:rPr>
              <a:t>B</a:t>
            </a:r>
            <a:r>
              <a:rPr lang="es-ES" sz="1400" b="1" dirty="0" err="1">
                <a:solidFill>
                  <a:srgbClr val="122D4F"/>
                </a:solidFill>
                <a:latin typeface="Arial Narrow" panose="020B0606020202030204" pitchFamily="34" charset="0"/>
                <a:cs typeface="Arial" panose="020B0604020202020204" pitchFamily="34" charset="0"/>
              </a:rPr>
              <a:t>iology</a:t>
            </a:r>
            <a:endParaRPr lang="es-ES" sz="1400" b="1" dirty="0">
              <a:solidFill>
                <a:srgbClr val="122D4F"/>
              </a:solidFill>
              <a:latin typeface="Arial Narrow" panose="020B0606020202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xmlns="" id="{4DF30879-ADCF-4D4E-B460-89FC33F3FFFB}"/>
              </a:ext>
            </a:extLst>
          </p:cNvPr>
          <p:cNvSpPr/>
          <p:nvPr/>
        </p:nvSpPr>
        <p:spPr>
          <a:xfrm>
            <a:off x="842453" y="501755"/>
            <a:ext cx="6566650" cy="815608"/>
          </a:xfrm>
          <a:prstGeom prst="rect">
            <a:avLst/>
          </a:prstGeom>
        </p:spPr>
        <p:txBody>
          <a:bodyPr wrap="square">
            <a:spAutoFit/>
          </a:bodyPr>
          <a:lstStyle/>
          <a:p>
            <a:pPr marL="285750" indent="-285750">
              <a:spcAft>
                <a:spcPts val="300"/>
              </a:spcAft>
              <a:buFont typeface="Arial" panose="020B0604020202020204" pitchFamily="34" charset="0"/>
              <a:buChar char="•"/>
            </a:pPr>
            <a:r>
              <a:rPr lang="en-US" sz="1400"/>
              <a:t>ALBA to provide the X-ray and electron- tools and the “missing links”</a:t>
            </a:r>
          </a:p>
          <a:p>
            <a:pPr marL="285750" indent="-285750">
              <a:spcAft>
                <a:spcPts val="300"/>
              </a:spcAft>
              <a:buFont typeface="Arial" panose="020B0604020202020204" pitchFamily="34" charset="0"/>
              <a:buChar char="•"/>
            </a:pPr>
            <a:r>
              <a:rPr lang="en-US" sz="1400"/>
              <a:t>Aiming </a:t>
            </a:r>
            <a:r>
              <a:rPr lang="en-US" sz="1400" dirty="0"/>
              <a:t>at a continuous path from genotype to </a:t>
            </a:r>
            <a:r>
              <a:rPr lang="en-US" sz="1400" dirty="0" err="1"/>
              <a:t>fenotipe</a:t>
            </a:r>
            <a:r>
              <a:rPr lang="en-US" sz="1400" dirty="0"/>
              <a:t> structural studies</a:t>
            </a:r>
          </a:p>
          <a:p>
            <a:pPr marL="285750" indent="-285750">
              <a:spcAft>
                <a:spcPts val="300"/>
              </a:spcAft>
              <a:buFont typeface="Arial" panose="020B0604020202020204" pitchFamily="34" charset="0"/>
              <a:buChar char="•"/>
            </a:pPr>
            <a:r>
              <a:rPr lang="en-US" sz="1400"/>
              <a:t>ALBA embedded within their strategic partners provides leading capabilities</a:t>
            </a:r>
            <a:endParaRPr lang="en-US" sz="1400" dirty="0"/>
          </a:p>
        </p:txBody>
      </p:sp>
    </p:spTree>
    <p:extLst>
      <p:ext uri="{BB962C8B-B14F-4D97-AF65-F5344CB8AC3E}">
        <p14:creationId xmlns:p14="http://schemas.microsoft.com/office/powerpoint/2010/main" val="388116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628650" y="4866936"/>
            <a:ext cx="7705122" cy="168051"/>
          </a:xfrm>
        </p:spPr>
        <p:txBody>
          <a:bodyPr/>
          <a:lstStyle/>
          <a:p>
            <a:r>
              <a:rPr lang="es-ES" dirty="0" err="1"/>
              <a:t>February</a:t>
            </a:r>
            <a:r>
              <a:rPr lang="es-ES" dirty="0"/>
              <a:t> 24</a:t>
            </a:r>
            <a:r>
              <a:rPr lang="es-ES" baseline="30000" dirty="0"/>
              <a:t>th</a:t>
            </a:r>
            <a:r>
              <a:rPr lang="es-ES" dirty="0"/>
              <a:t> 2020				             ALBA-ICMAB Workshop	                B. Calisto</a:t>
            </a:r>
          </a:p>
        </p:txBody>
      </p:sp>
      <p:sp>
        <p:nvSpPr>
          <p:cNvPr id="6" name="Marcador de número de diapositiva 5"/>
          <p:cNvSpPr>
            <a:spLocks noGrp="1"/>
          </p:cNvSpPr>
          <p:nvPr>
            <p:ph type="sldNum" sz="quarter" idx="12"/>
          </p:nvPr>
        </p:nvSpPr>
        <p:spPr>
          <a:xfrm>
            <a:off x="8148576" y="4869656"/>
            <a:ext cx="993901" cy="273844"/>
          </a:xfrm>
        </p:spPr>
        <p:txBody>
          <a:bodyPr/>
          <a:lstStyle/>
          <a:p>
            <a:r>
              <a:rPr lang="es-ES" dirty="0"/>
              <a:t>1</a:t>
            </a:r>
          </a:p>
        </p:txBody>
      </p:sp>
      <p:sp>
        <p:nvSpPr>
          <p:cNvPr id="14" name="Título 1"/>
          <p:cNvSpPr txBox="1">
            <a:spLocks/>
          </p:cNvSpPr>
          <p:nvPr/>
        </p:nvSpPr>
        <p:spPr>
          <a:xfrm>
            <a:off x="-117145" y="108513"/>
            <a:ext cx="9144000" cy="322638"/>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lang="en-US" sz="1800" b="0" kern="1200">
                <a:solidFill>
                  <a:srgbClr val="323E4F"/>
                </a:solidFill>
                <a:latin typeface="Arial Black" charset="0"/>
                <a:ea typeface="+mn-ea"/>
                <a:cs typeface="+mn-cs"/>
              </a:defRPr>
            </a:lvl1pPr>
          </a:lstStyle>
          <a:p>
            <a:pPr algn="ctr"/>
            <a:r>
              <a:rPr lang="en-US" b="1" dirty="0">
                <a:latin typeface="Arial Narrow" panose="020B0606020202030204" pitchFamily="34" charset="0"/>
              </a:rPr>
              <a:t>Multi-Scale Imaging Opportunities at ALBA</a:t>
            </a:r>
          </a:p>
          <a:p>
            <a:pPr algn="ctr"/>
            <a:r>
              <a:rPr lang="en-US" b="1" dirty="0">
                <a:latin typeface="Arial Narrow" panose="020B0606020202030204" pitchFamily="34" charset="0"/>
              </a:rPr>
              <a:t>Understanding Mycoplasma </a:t>
            </a:r>
            <a:r>
              <a:rPr lang="en-US" b="1" dirty="0" err="1">
                <a:latin typeface="Arial Narrow" panose="020B0606020202030204" pitchFamily="34" charset="0"/>
              </a:rPr>
              <a:t>Genitalium</a:t>
            </a:r>
            <a:r>
              <a:rPr lang="en-US" b="1" dirty="0">
                <a:latin typeface="Arial Narrow" panose="020B0606020202030204" pitchFamily="34" charset="0"/>
              </a:rPr>
              <a:t>  </a:t>
            </a:r>
            <a:r>
              <a:rPr lang="en-US" b="1" dirty="0" smtClean="0">
                <a:latin typeface="Arial Narrow" panose="020B0606020202030204" pitchFamily="34" charset="0"/>
              </a:rPr>
              <a:t>Disease </a:t>
            </a:r>
            <a:endParaRPr lang="en-US" b="1" dirty="0">
              <a:latin typeface="Arial Narrow" panose="020B0606020202030204" pitchFamily="34" charset="0"/>
            </a:endParaRPr>
          </a:p>
        </p:txBody>
      </p:sp>
      <p:grpSp>
        <p:nvGrpSpPr>
          <p:cNvPr id="1028" name="Group 1027"/>
          <p:cNvGrpSpPr/>
          <p:nvPr/>
        </p:nvGrpSpPr>
        <p:grpSpPr>
          <a:xfrm>
            <a:off x="66004" y="921328"/>
            <a:ext cx="3906816" cy="2077492"/>
            <a:chOff x="66004" y="921328"/>
            <a:chExt cx="3906816" cy="2077492"/>
          </a:xfrm>
        </p:grpSpPr>
        <p:sp>
          <p:nvSpPr>
            <p:cNvPr id="16" name="Rectangle 15"/>
            <p:cNvSpPr/>
            <p:nvPr/>
          </p:nvSpPr>
          <p:spPr>
            <a:xfrm>
              <a:off x="66004" y="921328"/>
              <a:ext cx="2913170" cy="2077492"/>
            </a:xfrm>
            <a:prstGeom prst="rect">
              <a:avLst/>
            </a:prstGeom>
            <a:noFill/>
          </p:spPr>
          <p:txBody>
            <a:bodyPr wrap="square">
              <a:spAutoFit/>
            </a:bodyPr>
            <a:lstStyle/>
            <a:p>
              <a:pPr algn="ctr">
                <a:spcBef>
                  <a:spcPts val="600"/>
                </a:spcBef>
              </a:pPr>
              <a:r>
                <a:rPr lang="en-US" b="1" dirty="0">
                  <a:solidFill>
                    <a:srgbClr val="FF6600"/>
                  </a:solidFill>
                  <a:latin typeface="Arial Narrow" panose="020B0606020202030204" pitchFamily="34" charset="0"/>
                </a:rPr>
                <a:t>BACKGROUND</a:t>
              </a:r>
            </a:p>
            <a:p>
              <a:pPr algn="just">
                <a:spcBef>
                  <a:spcPts val="600"/>
                </a:spcBef>
              </a:pPr>
              <a:r>
                <a:rPr lang="en-US" sz="1200" b="1" dirty="0">
                  <a:solidFill>
                    <a:srgbClr val="FF0000"/>
                  </a:solidFill>
                </a:rPr>
                <a:t>*</a:t>
              </a:r>
              <a:r>
                <a:rPr lang="en-US" sz="1200" dirty="0"/>
                <a:t>Causative agent of infectious diseases in humans and cattle herds, with particular severity in immunosuppressed patients.</a:t>
              </a:r>
            </a:p>
            <a:p>
              <a:pPr algn="just">
                <a:spcBef>
                  <a:spcPts val="600"/>
                </a:spcBef>
              </a:pPr>
              <a:r>
                <a:rPr lang="es-ES" sz="1200" b="1" dirty="0">
                  <a:solidFill>
                    <a:srgbClr val="FF0000"/>
                  </a:solidFill>
                </a:rPr>
                <a:t>*</a:t>
              </a:r>
              <a:r>
                <a:rPr lang="es-ES" sz="1200" i="1" dirty="0" err="1"/>
                <a:t>Mycoplasma</a:t>
              </a:r>
              <a:r>
                <a:rPr lang="es-ES" sz="1200" i="1" dirty="0"/>
                <a:t> </a:t>
              </a:r>
              <a:r>
                <a:rPr lang="es-ES" sz="1200" i="1" dirty="0" err="1"/>
                <a:t>genitalium</a:t>
              </a:r>
              <a:r>
                <a:rPr lang="es-ES" sz="1200" i="1" dirty="0"/>
                <a:t> </a:t>
              </a:r>
              <a:r>
                <a:rPr lang="es-ES" sz="1200" dirty="0"/>
                <a:t>has a </a:t>
              </a:r>
              <a:r>
                <a:rPr lang="es-ES" sz="1200" dirty="0" err="1"/>
                <a:t>prevalence</a:t>
              </a:r>
              <a:r>
                <a:rPr lang="es-ES" sz="1200" dirty="0"/>
                <a:t> of 1-3 % in </a:t>
              </a:r>
              <a:r>
                <a:rPr lang="es-ES" sz="1200" dirty="0" err="1"/>
                <a:t>the</a:t>
              </a:r>
              <a:r>
                <a:rPr lang="es-ES" sz="1200" dirty="0"/>
                <a:t> general </a:t>
              </a:r>
              <a:r>
                <a:rPr lang="es-ES" sz="1200" dirty="0" err="1"/>
                <a:t>population</a:t>
              </a:r>
              <a:r>
                <a:rPr lang="es-ES" sz="1200" dirty="0"/>
                <a:t>.</a:t>
              </a:r>
            </a:p>
            <a:p>
              <a:pPr algn="just">
                <a:spcBef>
                  <a:spcPts val="600"/>
                </a:spcBef>
              </a:pPr>
              <a:r>
                <a:rPr lang="es-ES" sz="1200" b="1" dirty="0">
                  <a:solidFill>
                    <a:srgbClr val="FF0000"/>
                  </a:solidFill>
                </a:rPr>
                <a:t>*</a:t>
              </a:r>
              <a:r>
                <a:rPr lang="es-ES" sz="1200" dirty="0" err="1"/>
                <a:t>The</a:t>
              </a:r>
              <a:r>
                <a:rPr lang="es-ES" sz="1200" dirty="0"/>
                <a:t> </a:t>
              </a:r>
              <a:r>
                <a:rPr lang="es-ES" sz="1200" dirty="0" err="1"/>
                <a:t>increased</a:t>
              </a:r>
              <a:r>
                <a:rPr lang="es-ES" sz="1200" dirty="0"/>
                <a:t> </a:t>
              </a:r>
              <a:r>
                <a:rPr lang="es-ES" sz="1200" dirty="0" err="1"/>
                <a:t>emergence</a:t>
              </a:r>
              <a:r>
                <a:rPr lang="es-ES" sz="1200" dirty="0"/>
                <a:t> of </a:t>
              </a:r>
              <a:r>
                <a:rPr lang="es-ES" sz="1200" dirty="0" err="1"/>
                <a:t>antibiotic-resistant</a:t>
              </a:r>
              <a:r>
                <a:rPr lang="es-ES" sz="1200" dirty="0"/>
                <a:t> </a:t>
              </a:r>
              <a:r>
                <a:rPr lang="es-ES" sz="1200" dirty="0" err="1"/>
                <a:t>mycoplasma</a:t>
              </a:r>
              <a:r>
                <a:rPr lang="es-ES" sz="1200" dirty="0"/>
                <a:t> </a:t>
              </a:r>
              <a:r>
                <a:rPr lang="es-ES" sz="1200" dirty="0" err="1"/>
                <a:t>strains</a:t>
              </a:r>
              <a:r>
                <a:rPr lang="es-ES" sz="1200" dirty="0"/>
                <a:t> </a:t>
              </a:r>
              <a:r>
                <a:rPr lang="es-ES" sz="1200" dirty="0" err="1"/>
                <a:t>is</a:t>
              </a:r>
              <a:r>
                <a:rPr lang="es-ES" sz="1200" dirty="0"/>
                <a:t> a </a:t>
              </a:r>
              <a:r>
                <a:rPr lang="es-ES" sz="1200" dirty="0" err="1"/>
                <a:t>huge</a:t>
              </a:r>
              <a:r>
                <a:rPr lang="es-ES" sz="1200" dirty="0"/>
                <a:t> </a:t>
              </a:r>
              <a:r>
                <a:rPr lang="es-ES" sz="1200" dirty="0" err="1"/>
                <a:t>threat</a:t>
              </a:r>
              <a:r>
                <a:rPr lang="es-ES" sz="1200" dirty="0"/>
                <a:t> to </a:t>
              </a:r>
              <a:r>
                <a:rPr lang="es-ES" sz="1200" dirty="0" err="1"/>
                <a:t>public</a:t>
              </a:r>
              <a:r>
                <a:rPr lang="es-ES" sz="1200" dirty="0"/>
                <a:t> </a:t>
              </a:r>
              <a:r>
                <a:rPr lang="es-ES" sz="1200" dirty="0" err="1"/>
                <a:t>health</a:t>
              </a:r>
              <a:r>
                <a:rPr lang="es-ES" sz="1200" dirty="0"/>
                <a:t>.</a:t>
              </a:r>
            </a:p>
          </p:txBody>
        </p:sp>
        <p:pic>
          <p:nvPicPr>
            <p:cNvPr id="2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67654" y="1762621"/>
              <a:ext cx="805166" cy="967169"/>
            </a:xfrm>
            <a:prstGeom prst="rect">
              <a:avLst/>
            </a:prstGeom>
            <a:noFill/>
            <a:ln w="9525">
              <a:noFill/>
              <a:miter lim="800000"/>
              <a:headEnd/>
              <a:tailEnd/>
            </a:ln>
          </p:spPr>
        </p:pic>
      </p:grpSp>
      <p:grpSp>
        <p:nvGrpSpPr>
          <p:cNvPr id="1030" name="Group 1029"/>
          <p:cNvGrpSpPr/>
          <p:nvPr/>
        </p:nvGrpSpPr>
        <p:grpSpPr>
          <a:xfrm>
            <a:off x="3056031" y="706134"/>
            <a:ext cx="6015371" cy="2909290"/>
            <a:chOff x="3056031" y="706134"/>
            <a:chExt cx="6015371" cy="2909290"/>
          </a:xfrm>
        </p:grpSpPr>
        <p:pic>
          <p:nvPicPr>
            <p:cNvPr id="28"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57743" y="1786624"/>
              <a:ext cx="2024883" cy="1828800"/>
            </a:xfrm>
            <a:prstGeom prst="rect">
              <a:avLst/>
            </a:prstGeom>
            <a:noFill/>
            <a:ln w="9525">
              <a:noFill/>
              <a:miter lim="800000"/>
              <a:headEnd/>
              <a:tailEnd/>
            </a:ln>
          </p:spPr>
        </p:pic>
        <p:sp>
          <p:nvSpPr>
            <p:cNvPr id="29" name="Text Box 211"/>
            <p:cNvSpPr txBox="1">
              <a:spLocks noChangeAspect="1" noChangeArrowheads="1"/>
            </p:cNvSpPr>
            <p:nvPr/>
          </p:nvSpPr>
          <p:spPr bwMode="auto">
            <a:xfrm>
              <a:off x="3056031" y="854712"/>
              <a:ext cx="1191504" cy="500137"/>
            </a:xfrm>
            <a:prstGeom prst="rect">
              <a:avLst/>
            </a:prstGeom>
            <a:noFill/>
            <a:ln w="9525">
              <a:noFill/>
              <a:miter lim="800000"/>
              <a:headEnd/>
              <a:tailEnd/>
            </a:ln>
          </p:spPr>
          <p:txBody>
            <a:bodyPr wrap="square">
              <a:spAutoFit/>
            </a:bodyPr>
            <a:lstStyle/>
            <a:p>
              <a:pPr algn="ctr" defTabSz="4175125">
                <a:spcBef>
                  <a:spcPts val="300"/>
                </a:spcBef>
              </a:pPr>
              <a:r>
                <a:rPr lang="en-US" sz="1200" b="1" u="none" dirty="0" err="1">
                  <a:latin typeface="Calibri" pitchFamily="34" charset="0"/>
                </a:rPr>
                <a:t>DnaK</a:t>
              </a:r>
              <a:r>
                <a:rPr lang="en-US" sz="1200" b="1" u="none" dirty="0">
                  <a:latin typeface="Calibri" pitchFamily="34" charset="0"/>
                </a:rPr>
                <a:t> (MG305)</a:t>
              </a:r>
            </a:p>
            <a:p>
              <a:pPr algn="ctr" defTabSz="4175125">
                <a:spcBef>
                  <a:spcPts val="300"/>
                </a:spcBef>
              </a:pPr>
              <a:r>
                <a:rPr lang="en-US" sz="1200" b="1" u="none" dirty="0" err="1">
                  <a:latin typeface="Calibri" pitchFamily="34" charset="0"/>
                </a:rPr>
                <a:t>GrpE</a:t>
              </a:r>
              <a:r>
                <a:rPr lang="en-US" sz="1200" b="1" u="none" dirty="0">
                  <a:latin typeface="Calibri" pitchFamily="34" charset="0"/>
                </a:rPr>
                <a:t> (MG201)</a:t>
              </a:r>
            </a:p>
          </p:txBody>
        </p:sp>
        <p:sp>
          <p:nvSpPr>
            <p:cNvPr id="30" name="Rounded Rectangular Callout 29"/>
            <p:cNvSpPr/>
            <p:nvPr/>
          </p:nvSpPr>
          <p:spPr>
            <a:xfrm rot="10800000">
              <a:off x="3117148" y="877950"/>
              <a:ext cx="1053693" cy="469827"/>
            </a:xfrm>
            <a:prstGeom prst="wedgeRoundRectCallout">
              <a:avLst>
                <a:gd name="adj1" fmla="val -65316"/>
                <a:gd name="adj2" fmla="val -338542"/>
                <a:gd name="adj3" fmla="val 16667"/>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1" name="Group 30"/>
            <p:cNvGrpSpPr/>
            <p:nvPr/>
          </p:nvGrpSpPr>
          <p:grpSpPr>
            <a:xfrm>
              <a:off x="4264792" y="800611"/>
              <a:ext cx="356276" cy="914400"/>
              <a:chOff x="2264422" y="2497098"/>
              <a:chExt cx="356276" cy="914400"/>
            </a:xfrm>
          </p:grpSpPr>
          <p:pic>
            <p:nvPicPr>
              <p:cNvPr id="49" name="0 Imagen" descr="saxsdnak.jpg"/>
              <p:cNvPicPr preferRelativeResize="0">
                <a:picLocks/>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88273" y="2497098"/>
                <a:ext cx="332425" cy="914400"/>
              </a:xfrm>
              <a:prstGeom prst="rect">
                <a:avLst/>
              </a:prstGeom>
            </p:spPr>
          </p:pic>
          <p:sp>
            <p:nvSpPr>
              <p:cNvPr id="50" name="Rectangle 49"/>
              <p:cNvSpPr/>
              <p:nvPr/>
            </p:nvSpPr>
            <p:spPr>
              <a:xfrm>
                <a:off x="2264422" y="2542255"/>
                <a:ext cx="117181" cy="6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65655" y="785354"/>
              <a:ext cx="573127" cy="914400"/>
              <a:chOff x="4665655" y="761291"/>
              <a:chExt cx="573127" cy="914400"/>
            </a:xfrm>
          </p:grpSpPr>
          <p:pic>
            <p:nvPicPr>
              <p:cNvPr id="46" name="Picture 45" descr="Figure1.tif"/>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37564" y="761291"/>
                <a:ext cx="495719" cy="914400"/>
              </a:xfrm>
              <a:prstGeom prst="rect">
                <a:avLst/>
              </a:prstGeom>
            </p:spPr>
          </p:pic>
          <p:sp>
            <p:nvSpPr>
              <p:cNvPr id="47" name="Rectangle 46"/>
              <p:cNvSpPr/>
              <p:nvPr/>
            </p:nvSpPr>
            <p:spPr>
              <a:xfrm>
                <a:off x="4665655" y="765273"/>
                <a:ext cx="58590" cy="65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80191" y="1495813"/>
                <a:ext cx="58591" cy="64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29"/>
            <p:cNvSpPr>
              <a:spLocks noChangeArrowheads="1"/>
            </p:cNvSpPr>
            <p:nvPr/>
          </p:nvSpPr>
          <p:spPr bwMode="auto">
            <a:xfrm>
              <a:off x="5789619" y="1731424"/>
              <a:ext cx="1914307" cy="227755"/>
            </a:xfrm>
            <a:prstGeom prst="rect">
              <a:avLst/>
            </a:prstGeom>
            <a:noFill/>
            <a:ln w="9525">
              <a:noFill/>
              <a:miter lim="800000"/>
              <a:headEnd/>
              <a:tailEnd/>
            </a:ln>
          </p:spPr>
          <p:txBody>
            <a:bodyPr wrap="none">
              <a:spAutoFit/>
            </a:bodyPr>
            <a:lstStyle/>
            <a:p>
              <a:pPr>
                <a:lnSpc>
                  <a:spcPct val="110000"/>
                </a:lnSpc>
              </a:pPr>
              <a:r>
                <a:rPr lang="en-US" sz="800" b="1" u="none" dirty="0">
                  <a:latin typeface="Calibri" pitchFamily="34" charset="0"/>
                </a:rPr>
                <a:t>(</a:t>
              </a:r>
              <a:r>
                <a:rPr lang="en-US" sz="800" b="1" u="none" dirty="0" err="1">
                  <a:latin typeface="Calibri" pitchFamily="34" charset="0"/>
                </a:rPr>
                <a:t>Martinelli</a:t>
              </a:r>
              <a:r>
                <a:rPr lang="en-US" sz="800" b="1" u="none" dirty="0">
                  <a:latin typeface="Calibri" pitchFamily="34" charset="0"/>
                </a:rPr>
                <a:t> </a:t>
              </a:r>
              <a:r>
                <a:rPr lang="en-US" sz="800" b="1" i="1" u="none" dirty="0">
                  <a:latin typeface="Calibri" pitchFamily="34" charset="0"/>
                </a:rPr>
                <a:t>et al.</a:t>
              </a:r>
              <a:r>
                <a:rPr lang="en-US" sz="800" b="1" u="none" dirty="0">
                  <a:latin typeface="Calibri" pitchFamily="34" charset="0"/>
                </a:rPr>
                <a:t>, </a:t>
              </a:r>
              <a:r>
                <a:rPr lang="en-US" sz="800" b="1" i="1" u="none" dirty="0" err="1">
                  <a:latin typeface="Calibri" pitchFamily="34" charset="0"/>
                </a:rPr>
                <a:t>PLoS</a:t>
              </a:r>
              <a:r>
                <a:rPr lang="en-US" sz="800" b="1" i="1" u="none" dirty="0">
                  <a:latin typeface="Calibri" pitchFamily="34" charset="0"/>
                </a:rPr>
                <a:t> Pathogens </a:t>
              </a:r>
              <a:r>
                <a:rPr lang="en-US" sz="800" b="1" u="none" dirty="0">
                  <a:latin typeface="Calibri" pitchFamily="34" charset="0"/>
                </a:rPr>
                <a:t>2016)</a:t>
              </a:r>
              <a:endParaRPr lang="pt-PT" sz="800" b="1" u="none" dirty="0">
                <a:solidFill>
                  <a:schemeClr val="bg2"/>
                </a:solidFill>
                <a:latin typeface="Calibri" pitchFamily="34" charset="0"/>
              </a:endParaRPr>
            </a:p>
          </p:txBody>
        </p:sp>
        <p:sp>
          <p:nvSpPr>
            <p:cNvPr id="34" name="Rectangle 29"/>
            <p:cNvSpPr>
              <a:spLocks noChangeArrowheads="1"/>
            </p:cNvSpPr>
            <p:nvPr/>
          </p:nvSpPr>
          <p:spPr bwMode="auto">
            <a:xfrm>
              <a:off x="5789619" y="1373759"/>
              <a:ext cx="1654620" cy="227755"/>
            </a:xfrm>
            <a:prstGeom prst="rect">
              <a:avLst/>
            </a:prstGeom>
            <a:noFill/>
            <a:ln w="9525">
              <a:noFill/>
              <a:miter lim="800000"/>
              <a:headEnd/>
              <a:tailEnd/>
            </a:ln>
          </p:spPr>
          <p:txBody>
            <a:bodyPr wrap="none">
              <a:spAutoFit/>
            </a:bodyPr>
            <a:lstStyle/>
            <a:p>
              <a:pPr>
                <a:lnSpc>
                  <a:spcPct val="110000"/>
                </a:lnSpc>
              </a:pPr>
              <a:r>
                <a:rPr lang="en-US" sz="800" b="1" u="none" dirty="0">
                  <a:latin typeface="Calibri" pitchFamily="34" charset="0"/>
                </a:rPr>
                <a:t>(</a:t>
              </a:r>
              <a:r>
                <a:rPr lang="en-US" sz="800" b="1" dirty="0" err="1">
                  <a:latin typeface="Calibri" pitchFamily="34" charset="0"/>
                </a:rPr>
                <a:t>Calisto</a:t>
              </a:r>
              <a:r>
                <a:rPr lang="en-US" sz="800" b="1" u="none" dirty="0">
                  <a:latin typeface="Calibri" pitchFamily="34" charset="0"/>
                </a:rPr>
                <a:t> </a:t>
              </a:r>
              <a:r>
                <a:rPr lang="en-US" sz="800" b="1" i="1" u="none" dirty="0">
                  <a:latin typeface="Calibri" pitchFamily="34" charset="0"/>
                </a:rPr>
                <a:t>et al.</a:t>
              </a:r>
              <a:r>
                <a:rPr lang="en-US" sz="800" b="1" u="none" dirty="0">
                  <a:latin typeface="Calibri" pitchFamily="34" charset="0"/>
                </a:rPr>
                <a:t>, </a:t>
              </a:r>
              <a:r>
                <a:rPr lang="en-US" sz="800" b="1" i="1" u="none" dirty="0">
                  <a:latin typeface="Calibri" pitchFamily="34" charset="0"/>
                </a:rPr>
                <a:t>Mol </a:t>
              </a:r>
              <a:r>
                <a:rPr lang="en-US" sz="800" b="1" i="1" u="none" dirty="0" err="1">
                  <a:latin typeface="Calibri" pitchFamily="34" charset="0"/>
                </a:rPr>
                <a:t>Microbiol</a:t>
              </a:r>
              <a:r>
                <a:rPr lang="en-US" sz="800" b="1" i="1" u="none" dirty="0">
                  <a:latin typeface="Calibri" pitchFamily="34" charset="0"/>
                </a:rPr>
                <a:t> </a:t>
              </a:r>
              <a:r>
                <a:rPr lang="en-US" sz="800" b="1" u="none" dirty="0">
                  <a:latin typeface="Calibri" pitchFamily="34" charset="0"/>
                </a:rPr>
                <a:t>2012)</a:t>
              </a:r>
              <a:endParaRPr lang="pt-PT" sz="800" b="1" u="none" dirty="0">
                <a:solidFill>
                  <a:schemeClr val="bg2"/>
                </a:solidFill>
                <a:latin typeface="Calibri" pitchFamily="34" charset="0"/>
              </a:endParaRPr>
            </a:p>
          </p:txBody>
        </p:sp>
        <p:sp>
          <p:nvSpPr>
            <p:cNvPr id="35" name="Rectangle 29"/>
            <p:cNvSpPr>
              <a:spLocks noChangeArrowheads="1"/>
            </p:cNvSpPr>
            <p:nvPr/>
          </p:nvSpPr>
          <p:spPr bwMode="auto">
            <a:xfrm>
              <a:off x="5789619" y="1552592"/>
              <a:ext cx="1329210" cy="221023"/>
            </a:xfrm>
            <a:prstGeom prst="rect">
              <a:avLst/>
            </a:prstGeom>
            <a:noFill/>
            <a:ln w="9525">
              <a:noFill/>
              <a:miter lim="800000"/>
              <a:headEnd/>
              <a:tailEnd/>
            </a:ln>
          </p:spPr>
          <p:txBody>
            <a:bodyPr wrap="none">
              <a:spAutoFit/>
            </a:bodyPr>
            <a:lstStyle/>
            <a:p>
              <a:pPr>
                <a:lnSpc>
                  <a:spcPct val="110000"/>
                </a:lnSpc>
              </a:pPr>
              <a:r>
                <a:rPr lang="en-US" sz="800" b="1" u="none" dirty="0">
                  <a:latin typeface="Calibri" pitchFamily="34" charset="0"/>
                </a:rPr>
                <a:t>(</a:t>
              </a:r>
              <a:r>
                <a:rPr lang="en-US" sz="800" b="1" u="none" dirty="0" err="1">
                  <a:latin typeface="Calibri" pitchFamily="34" charset="0"/>
                </a:rPr>
                <a:t>Martinelli</a:t>
              </a:r>
              <a:r>
                <a:rPr lang="en-US" sz="800" b="1" u="none" dirty="0">
                  <a:latin typeface="Calibri" pitchFamily="34" charset="0"/>
                </a:rPr>
                <a:t> </a:t>
              </a:r>
              <a:r>
                <a:rPr lang="en-US" sz="800" b="1" i="1" u="none" dirty="0">
                  <a:latin typeface="Calibri" pitchFamily="34" charset="0"/>
                </a:rPr>
                <a:t>et al.</a:t>
              </a:r>
              <a:r>
                <a:rPr lang="en-US" sz="800" b="1" u="none" dirty="0">
                  <a:latin typeface="Calibri" pitchFamily="34" charset="0"/>
                </a:rPr>
                <a:t>, </a:t>
              </a:r>
              <a:r>
                <a:rPr lang="en-US" sz="800" b="1" i="1" u="none" dirty="0">
                  <a:latin typeface="Calibri" pitchFamily="34" charset="0"/>
                </a:rPr>
                <a:t>JBC </a:t>
              </a:r>
              <a:r>
                <a:rPr lang="en-US" sz="800" b="1" u="none" dirty="0">
                  <a:latin typeface="Calibri" pitchFamily="34" charset="0"/>
                </a:rPr>
                <a:t>2015)</a:t>
              </a:r>
              <a:endParaRPr lang="pt-PT" sz="800" b="1" u="none" dirty="0">
                <a:solidFill>
                  <a:schemeClr val="bg2"/>
                </a:solidFill>
                <a:latin typeface="Calibri" pitchFamily="34" charset="0"/>
              </a:endParaRPr>
            </a:p>
          </p:txBody>
        </p:sp>
        <p:sp>
          <p:nvSpPr>
            <p:cNvPr id="36" name="Text Box 211"/>
            <p:cNvSpPr txBox="1">
              <a:spLocks noChangeAspect="1" noChangeArrowheads="1"/>
            </p:cNvSpPr>
            <p:nvPr/>
          </p:nvSpPr>
          <p:spPr bwMode="auto">
            <a:xfrm>
              <a:off x="5439265" y="847640"/>
              <a:ext cx="1114174" cy="500137"/>
            </a:xfrm>
            <a:prstGeom prst="rect">
              <a:avLst/>
            </a:prstGeom>
            <a:noFill/>
            <a:ln w="9525">
              <a:noFill/>
              <a:miter lim="800000"/>
              <a:headEnd/>
              <a:tailEnd/>
            </a:ln>
          </p:spPr>
          <p:txBody>
            <a:bodyPr wrap="square">
              <a:spAutoFit/>
            </a:bodyPr>
            <a:lstStyle/>
            <a:p>
              <a:pPr algn="ctr" defTabSz="4175125">
                <a:spcBef>
                  <a:spcPts val="300"/>
                </a:spcBef>
              </a:pPr>
              <a:r>
                <a:rPr lang="en-US" sz="1200" b="1" u="none" dirty="0">
                  <a:latin typeface="Calibri" pitchFamily="34" charset="0"/>
                </a:rPr>
                <a:t>MG491</a:t>
              </a:r>
            </a:p>
            <a:p>
              <a:pPr algn="ctr" defTabSz="4175125">
                <a:spcBef>
                  <a:spcPts val="300"/>
                </a:spcBef>
              </a:pPr>
              <a:r>
                <a:rPr lang="es-ES" sz="1200" b="1" dirty="0">
                  <a:latin typeface="Calibri" pitchFamily="34" charset="0"/>
                </a:rPr>
                <a:t>MG200 </a:t>
              </a:r>
              <a:r>
                <a:rPr lang="es-ES" sz="1200" b="1" dirty="0" err="1">
                  <a:latin typeface="Calibri" pitchFamily="34" charset="0"/>
                </a:rPr>
                <a:t>EAGRb</a:t>
              </a:r>
              <a:endParaRPr lang="en-US" sz="1200" b="1" u="none" dirty="0">
                <a:latin typeface="Calibri" pitchFamily="34" charset="0"/>
              </a:endParaRPr>
            </a:p>
          </p:txBody>
        </p:sp>
        <p:sp>
          <p:nvSpPr>
            <p:cNvPr id="37" name="Rounded Rectangular Callout 36"/>
            <p:cNvSpPr/>
            <p:nvPr/>
          </p:nvSpPr>
          <p:spPr>
            <a:xfrm rot="10800000">
              <a:off x="5469504" y="877949"/>
              <a:ext cx="1053693" cy="469665"/>
            </a:xfrm>
            <a:prstGeom prst="wedgeRoundRectCallout">
              <a:avLst>
                <a:gd name="adj1" fmla="val 141263"/>
                <a:gd name="adj2" fmla="val -347080"/>
                <a:gd name="adj3" fmla="val 16667"/>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8" name="Picture 37"/>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44240" y="706134"/>
              <a:ext cx="1627162" cy="1700419"/>
            </a:xfrm>
            <a:prstGeom prst="rect">
              <a:avLst/>
            </a:prstGeom>
          </p:spPr>
        </p:pic>
        <p:sp>
          <p:nvSpPr>
            <p:cNvPr id="41" name="Rectangle 29"/>
            <p:cNvSpPr>
              <a:spLocks noChangeArrowheads="1"/>
            </p:cNvSpPr>
            <p:nvPr/>
          </p:nvSpPr>
          <p:spPr bwMode="auto">
            <a:xfrm>
              <a:off x="3072574" y="1526802"/>
              <a:ext cx="1462260" cy="227755"/>
            </a:xfrm>
            <a:prstGeom prst="rect">
              <a:avLst/>
            </a:prstGeom>
            <a:noFill/>
            <a:ln w="9525">
              <a:noFill/>
              <a:miter lim="800000"/>
              <a:headEnd/>
              <a:tailEnd/>
            </a:ln>
          </p:spPr>
          <p:txBody>
            <a:bodyPr wrap="none">
              <a:spAutoFit/>
            </a:bodyPr>
            <a:lstStyle/>
            <a:p>
              <a:pPr>
                <a:lnSpc>
                  <a:spcPct val="110000"/>
                </a:lnSpc>
              </a:pPr>
              <a:r>
                <a:rPr lang="en-US" sz="800" b="1" u="none" dirty="0">
                  <a:latin typeface="Calibri" pitchFamily="34" charset="0"/>
                </a:rPr>
                <a:t>(</a:t>
              </a:r>
              <a:r>
                <a:rPr lang="en-US" sz="800" b="1" u="none" dirty="0" err="1">
                  <a:latin typeface="Calibri" pitchFamily="34" charset="0"/>
                </a:rPr>
                <a:t>Adell</a:t>
              </a:r>
              <a:r>
                <a:rPr lang="en-US" sz="800" b="1" u="none" dirty="0">
                  <a:latin typeface="Calibri" pitchFamily="34" charset="0"/>
                </a:rPr>
                <a:t> </a:t>
              </a:r>
              <a:r>
                <a:rPr lang="en-US" sz="800" b="1" i="1" u="none" dirty="0">
                  <a:latin typeface="Calibri" pitchFamily="34" charset="0"/>
                </a:rPr>
                <a:t>et al.</a:t>
              </a:r>
              <a:r>
                <a:rPr lang="en-US" sz="800" b="1" u="none" dirty="0">
                  <a:latin typeface="Calibri" pitchFamily="34" charset="0"/>
                </a:rPr>
                <a:t>, Protein Sci. 2018)</a:t>
              </a:r>
              <a:endParaRPr lang="pt-PT" sz="800" b="1" u="none" dirty="0">
                <a:solidFill>
                  <a:schemeClr val="bg2"/>
                </a:solidFill>
                <a:latin typeface="Calibri" pitchFamily="34" charset="0"/>
              </a:endParaRPr>
            </a:p>
          </p:txBody>
        </p:sp>
        <p:cxnSp>
          <p:nvCxnSpPr>
            <p:cNvPr id="42" name="Straight Connector 41"/>
            <p:cNvCxnSpPr/>
            <p:nvPr/>
          </p:nvCxnSpPr>
          <p:spPr>
            <a:xfrm>
              <a:off x="3610405" y="1864663"/>
              <a:ext cx="637130" cy="4055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339035" y="1864663"/>
              <a:ext cx="271370" cy="2005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3610405" y="2065241"/>
              <a:ext cx="637130" cy="142174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247535" y="2270208"/>
              <a:ext cx="1335091" cy="12167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59"/>
          <p:cNvSpPr/>
          <p:nvPr/>
        </p:nvSpPr>
        <p:spPr>
          <a:xfrm>
            <a:off x="66004" y="3127103"/>
            <a:ext cx="2935876" cy="1446550"/>
          </a:xfrm>
          <a:prstGeom prst="rect">
            <a:avLst/>
          </a:prstGeom>
          <a:noFill/>
        </p:spPr>
        <p:txBody>
          <a:bodyPr wrap="square">
            <a:spAutoFit/>
          </a:bodyPr>
          <a:lstStyle/>
          <a:p>
            <a:pPr algn="ctr">
              <a:spcBef>
                <a:spcPts val="600"/>
              </a:spcBef>
            </a:pPr>
            <a:r>
              <a:rPr lang="en-US" b="1" dirty="0">
                <a:solidFill>
                  <a:srgbClr val="FF6600"/>
                </a:solidFill>
                <a:latin typeface="Arial Narrow" panose="020B0606020202030204" pitchFamily="34" charset="0"/>
              </a:rPr>
              <a:t>MAIN MOTIVATIONS</a:t>
            </a:r>
          </a:p>
          <a:p>
            <a:pPr>
              <a:spcBef>
                <a:spcPts val="600"/>
              </a:spcBef>
            </a:pPr>
            <a:r>
              <a:rPr lang="es-ES" sz="1200" b="1" dirty="0">
                <a:solidFill>
                  <a:srgbClr val="FF0000"/>
                </a:solidFill>
              </a:rPr>
              <a:t>*</a:t>
            </a:r>
            <a:r>
              <a:rPr lang="es-ES" sz="1200" b="1" i="1" dirty="0">
                <a:solidFill>
                  <a:srgbClr val="FF0000"/>
                </a:solidFill>
              </a:rPr>
              <a:t> </a:t>
            </a:r>
            <a:r>
              <a:rPr lang="es-ES" sz="1200" dirty="0" err="1">
                <a:cs typeface="Arial" panose="020B0604020202020204" pitchFamily="34" charset="0"/>
              </a:rPr>
              <a:t>Decipher</a:t>
            </a:r>
            <a:r>
              <a:rPr lang="es-ES" sz="1200" dirty="0">
                <a:cs typeface="Arial" panose="020B0604020202020204" pitchFamily="34" charset="0"/>
              </a:rPr>
              <a:t> </a:t>
            </a:r>
            <a:r>
              <a:rPr lang="es-ES" sz="1200" dirty="0" err="1">
                <a:cs typeface="Arial" panose="020B0604020202020204" pitchFamily="34" charset="0"/>
              </a:rPr>
              <a:t>Mycoplasmas</a:t>
            </a:r>
            <a:r>
              <a:rPr lang="es-ES" sz="1200" dirty="0">
                <a:cs typeface="Arial" panose="020B0604020202020204" pitchFamily="34" charset="0"/>
              </a:rPr>
              <a:t> </a:t>
            </a:r>
            <a:r>
              <a:rPr lang="es-ES" sz="1200" dirty="0" err="1">
                <a:cs typeface="Arial" panose="020B0604020202020204" pitchFamily="34" charset="0"/>
              </a:rPr>
              <a:t>colonization</a:t>
            </a:r>
            <a:r>
              <a:rPr lang="es-ES" sz="1200" dirty="0">
                <a:cs typeface="Arial" panose="020B0604020202020204" pitchFamily="34" charset="0"/>
              </a:rPr>
              <a:t> and </a:t>
            </a:r>
            <a:r>
              <a:rPr lang="es-ES" sz="1200" dirty="0" err="1">
                <a:cs typeface="Arial" panose="020B0604020202020204" pitchFamily="34" charset="0"/>
              </a:rPr>
              <a:t>infectivity</a:t>
            </a:r>
            <a:r>
              <a:rPr lang="es-ES" sz="1200" dirty="0">
                <a:cs typeface="Arial" panose="020B0604020202020204" pitchFamily="34" charset="0"/>
              </a:rPr>
              <a:t> </a:t>
            </a:r>
            <a:r>
              <a:rPr lang="es-ES" sz="1200" dirty="0" err="1">
                <a:cs typeface="Arial" panose="020B0604020202020204" pitchFamily="34" charset="0"/>
              </a:rPr>
              <a:t>mechanisms</a:t>
            </a:r>
            <a:r>
              <a:rPr lang="es-ES" sz="1200" dirty="0">
                <a:cs typeface="Arial" panose="020B0604020202020204" pitchFamily="34" charset="0"/>
              </a:rPr>
              <a:t>.</a:t>
            </a:r>
            <a:endParaRPr lang="es-ES" sz="1200" dirty="0"/>
          </a:p>
          <a:p>
            <a:pPr>
              <a:spcBef>
                <a:spcPts val="600"/>
              </a:spcBef>
            </a:pPr>
            <a:r>
              <a:rPr lang="es-ES" sz="1200" b="1" dirty="0">
                <a:solidFill>
                  <a:srgbClr val="FF0000"/>
                </a:solidFill>
              </a:rPr>
              <a:t>*</a:t>
            </a:r>
            <a:r>
              <a:rPr lang="es-ES" sz="1200" dirty="0"/>
              <a:t> </a:t>
            </a:r>
            <a:r>
              <a:rPr lang="es-ES" sz="1200" dirty="0" err="1">
                <a:cs typeface="Arial" panose="020B0604020202020204" pitchFamily="34" charset="0"/>
              </a:rPr>
              <a:t>Identify</a:t>
            </a:r>
            <a:r>
              <a:rPr lang="es-ES" sz="1200" dirty="0">
                <a:cs typeface="Arial" panose="020B0604020202020204" pitchFamily="34" charset="0"/>
              </a:rPr>
              <a:t> targets </a:t>
            </a:r>
            <a:r>
              <a:rPr lang="es-ES" sz="1200" dirty="0" err="1">
                <a:cs typeface="Arial" panose="020B0604020202020204" pitchFamily="34" charset="0"/>
              </a:rPr>
              <a:t>for</a:t>
            </a:r>
            <a:r>
              <a:rPr lang="es-ES" sz="1200" dirty="0">
                <a:cs typeface="Arial" panose="020B0604020202020204" pitchFamily="34" charset="0"/>
              </a:rPr>
              <a:t> </a:t>
            </a:r>
            <a:r>
              <a:rPr lang="es-ES" sz="1200" dirty="0" err="1">
                <a:cs typeface="Arial" panose="020B0604020202020204" pitchFamily="34" charset="0"/>
              </a:rPr>
              <a:t>vaccines</a:t>
            </a:r>
            <a:r>
              <a:rPr lang="es-ES" sz="1200" dirty="0">
                <a:cs typeface="Arial" panose="020B0604020202020204" pitchFamily="34" charset="0"/>
              </a:rPr>
              <a:t> </a:t>
            </a:r>
            <a:r>
              <a:rPr lang="es-ES" sz="1200" dirty="0" err="1">
                <a:cs typeface="Arial" panose="020B0604020202020204" pitchFamily="34" charset="0"/>
              </a:rPr>
              <a:t>or</a:t>
            </a:r>
            <a:r>
              <a:rPr lang="es-ES" sz="1200" dirty="0">
                <a:cs typeface="Arial" panose="020B0604020202020204" pitchFamily="34" charset="0"/>
              </a:rPr>
              <a:t> </a:t>
            </a:r>
            <a:r>
              <a:rPr lang="es-ES" sz="1200" dirty="0" err="1">
                <a:cs typeface="Arial" panose="020B0604020202020204" pitchFamily="34" charset="0"/>
              </a:rPr>
              <a:t>drugs</a:t>
            </a:r>
            <a:r>
              <a:rPr lang="es-ES" sz="1200" dirty="0">
                <a:cs typeface="Arial" panose="020B0604020202020204" pitchFamily="34" charset="0"/>
              </a:rPr>
              <a:t> </a:t>
            </a:r>
            <a:r>
              <a:rPr lang="es-ES" sz="1200" dirty="0" err="1">
                <a:cs typeface="Arial" panose="020B0604020202020204" pitchFamily="34" charset="0"/>
              </a:rPr>
              <a:t>development</a:t>
            </a:r>
            <a:r>
              <a:rPr lang="es-ES" sz="1200" dirty="0">
                <a:cs typeface="Arial" panose="020B0604020202020204" pitchFamily="34" charset="0"/>
              </a:rPr>
              <a:t> </a:t>
            </a:r>
            <a:r>
              <a:rPr lang="es-ES" sz="1200" dirty="0" err="1">
                <a:cs typeface="Arial" panose="020B0604020202020204" pitchFamily="34" charset="0"/>
              </a:rPr>
              <a:t>for</a:t>
            </a:r>
            <a:r>
              <a:rPr lang="es-ES" sz="1200" dirty="0">
                <a:cs typeface="Arial" panose="020B0604020202020204" pitchFamily="34" charset="0"/>
              </a:rPr>
              <a:t> new and more </a:t>
            </a:r>
            <a:r>
              <a:rPr lang="es-ES" sz="1200" dirty="0" err="1">
                <a:cs typeface="Arial" panose="020B0604020202020204" pitchFamily="34" charset="0"/>
              </a:rPr>
              <a:t>effective</a:t>
            </a:r>
            <a:r>
              <a:rPr lang="es-ES" sz="1200" dirty="0">
                <a:cs typeface="Arial" panose="020B0604020202020204" pitchFamily="34" charset="0"/>
              </a:rPr>
              <a:t> </a:t>
            </a:r>
            <a:r>
              <a:rPr lang="es-ES" sz="1200" dirty="0" err="1">
                <a:cs typeface="Arial" panose="020B0604020202020204" pitchFamily="34" charset="0"/>
              </a:rPr>
              <a:t>therapeutics</a:t>
            </a:r>
            <a:r>
              <a:rPr lang="es-ES" sz="1200" dirty="0">
                <a:cs typeface="Arial" panose="020B0604020202020204" pitchFamily="34" charset="0"/>
              </a:rPr>
              <a:t>.</a:t>
            </a:r>
          </a:p>
        </p:txBody>
      </p:sp>
      <p:sp>
        <p:nvSpPr>
          <p:cNvPr id="5" name="Rectangle 4"/>
          <p:cNvSpPr/>
          <p:nvPr/>
        </p:nvSpPr>
        <p:spPr>
          <a:xfrm>
            <a:off x="6969287" y="2700337"/>
            <a:ext cx="149542" cy="17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p:cNvGrpSpPr/>
          <p:nvPr/>
        </p:nvGrpSpPr>
        <p:grpSpPr>
          <a:xfrm>
            <a:off x="5600323" y="2005219"/>
            <a:ext cx="3277372" cy="2466413"/>
            <a:chOff x="5600323" y="2005219"/>
            <a:chExt cx="3277372" cy="2466413"/>
          </a:xfrm>
        </p:grpSpPr>
        <p:grpSp>
          <p:nvGrpSpPr>
            <p:cNvPr id="3" name="Group 2"/>
            <p:cNvGrpSpPr/>
            <p:nvPr/>
          </p:nvGrpSpPr>
          <p:grpSpPr>
            <a:xfrm>
              <a:off x="5680718" y="2571750"/>
              <a:ext cx="1103586" cy="1899882"/>
              <a:chOff x="6714594" y="2141621"/>
              <a:chExt cx="1103586" cy="1899882"/>
            </a:xfrm>
          </p:grpSpPr>
          <p:pic>
            <p:nvPicPr>
              <p:cNvPr id="1027" name="Picture 3"/>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14594" y="2212703"/>
                <a:ext cx="110358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14594" y="2141621"/>
                <a:ext cx="151427" cy="12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 Box 211"/>
            <p:cNvSpPr txBox="1">
              <a:spLocks noChangeAspect="1" noChangeArrowheads="1"/>
            </p:cNvSpPr>
            <p:nvPr/>
          </p:nvSpPr>
          <p:spPr bwMode="auto">
            <a:xfrm>
              <a:off x="5600323" y="2005219"/>
              <a:ext cx="1114271" cy="500137"/>
            </a:xfrm>
            <a:prstGeom prst="rect">
              <a:avLst/>
            </a:prstGeom>
            <a:noFill/>
            <a:ln w="9525">
              <a:noFill/>
              <a:miter lim="800000"/>
              <a:headEnd/>
              <a:tailEnd/>
            </a:ln>
          </p:spPr>
          <p:txBody>
            <a:bodyPr wrap="square">
              <a:spAutoFit/>
            </a:bodyPr>
            <a:lstStyle/>
            <a:p>
              <a:pPr defTabSz="4175125">
                <a:spcBef>
                  <a:spcPts val="300"/>
                </a:spcBef>
              </a:pPr>
              <a:r>
                <a:rPr lang="en-US" sz="1200" b="1" u="none" dirty="0">
                  <a:latin typeface="Calibri" pitchFamily="34" charset="0"/>
                </a:rPr>
                <a:t>P140 (MG191)</a:t>
              </a:r>
            </a:p>
            <a:p>
              <a:pPr defTabSz="4175125">
                <a:spcBef>
                  <a:spcPts val="300"/>
                </a:spcBef>
              </a:pPr>
              <a:r>
                <a:rPr lang="en-US" sz="1200" b="1" u="none" dirty="0">
                  <a:latin typeface="Calibri" pitchFamily="34" charset="0"/>
                </a:rPr>
                <a:t>P110 (MG192)</a:t>
              </a:r>
            </a:p>
          </p:txBody>
        </p:sp>
        <p:sp>
          <p:nvSpPr>
            <p:cNvPr id="54" name="Rectangle 29"/>
            <p:cNvSpPr>
              <a:spLocks noChangeArrowheads="1"/>
            </p:cNvSpPr>
            <p:nvPr/>
          </p:nvSpPr>
          <p:spPr bwMode="auto">
            <a:xfrm>
              <a:off x="7020840" y="4195200"/>
              <a:ext cx="1805302" cy="227755"/>
            </a:xfrm>
            <a:prstGeom prst="rect">
              <a:avLst/>
            </a:prstGeom>
            <a:noFill/>
            <a:ln w="9525">
              <a:noFill/>
              <a:miter lim="800000"/>
              <a:headEnd/>
              <a:tailEnd/>
            </a:ln>
          </p:spPr>
          <p:txBody>
            <a:bodyPr wrap="none">
              <a:spAutoFit/>
            </a:bodyPr>
            <a:lstStyle/>
            <a:p>
              <a:pPr algn="ctr">
                <a:lnSpc>
                  <a:spcPct val="110000"/>
                </a:lnSpc>
              </a:pPr>
              <a:r>
                <a:rPr lang="en-US" sz="800" b="1" u="none" dirty="0">
                  <a:latin typeface="Calibri" pitchFamily="34" charset="0"/>
                </a:rPr>
                <a:t>(</a:t>
              </a:r>
              <a:r>
                <a:rPr lang="en-US" sz="800" b="1" u="none" dirty="0" err="1">
                  <a:latin typeface="Calibri" pitchFamily="34" charset="0"/>
                </a:rPr>
                <a:t>Aparicio</a:t>
              </a:r>
              <a:r>
                <a:rPr lang="en-US" sz="800" b="1" u="none" dirty="0">
                  <a:latin typeface="Calibri" pitchFamily="34" charset="0"/>
                </a:rPr>
                <a:t>, </a:t>
              </a:r>
              <a:r>
                <a:rPr lang="en-US" sz="800" b="1" u="none" dirty="0" err="1">
                  <a:latin typeface="Calibri" pitchFamily="34" charset="0"/>
                </a:rPr>
                <a:t>Fita</a:t>
              </a:r>
              <a:r>
                <a:rPr lang="en-US" sz="800" b="1" u="none" dirty="0">
                  <a:latin typeface="Calibri" pitchFamily="34" charset="0"/>
                </a:rPr>
                <a:t> </a:t>
              </a:r>
              <a:r>
                <a:rPr lang="en-US" sz="800" b="1" i="1" u="none" dirty="0">
                  <a:latin typeface="Calibri" pitchFamily="34" charset="0"/>
                </a:rPr>
                <a:t>et al.</a:t>
              </a:r>
              <a:r>
                <a:rPr lang="en-US" sz="800" b="1" u="none" dirty="0">
                  <a:latin typeface="Calibri" pitchFamily="34" charset="0"/>
                </a:rPr>
                <a:t>, </a:t>
              </a:r>
              <a:r>
                <a:rPr lang="en-US" sz="800" b="1" i="1" u="none" dirty="0">
                  <a:latin typeface="Calibri" pitchFamily="34" charset="0"/>
                </a:rPr>
                <a:t>Nat. </a:t>
              </a:r>
              <a:r>
                <a:rPr lang="en-US" sz="800" b="1" i="1" u="none" dirty="0" err="1">
                  <a:latin typeface="Calibri" pitchFamily="34" charset="0"/>
                </a:rPr>
                <a:t>Comm</a:t>
              </a:r>
              <a:r>
                <a:rPr lang="en-US" sz="800" b="1" i="1" u="none" dirty="0">
                  <a:latin typeface="Calibri" pitchFamily="34" charset="0"/>
                </a:rPr>
                <a:t> </a:t>
              </a:r>
              <a:r>
                <a:rPr lang="en-US" sz="800" b="1" u="none" dirty="0">
                  <a:latin typeface="Calibri" pitchFamily="34" charset="0"/>
                </a:rPr>
                <a:t>2018)</a:t>
              </a:r>
              <a:endParaRPr lang="pt-PT" sz="800" b="1" u="none" dirty="0">
                <a:solidFill>
                  <a:schemeClr val="bg2"/>
                </a:solidFill>
                <a:latin typeface="Calibri" pitchFamily="34" charset="0"/>
              </a:endParaRPr>
            </a:p>
          </p:txBody>
        </p:sp>
        <p:sp>
          <p:nvSpPr>
            <p:cNvPr id="57" name="Rounded Rectangular Callout 56"/>
            <p:cNvSpPr/>
            <p:nvPr/>
          </p:nvSpPr>
          <p:spPr>
            <a:xfrm rot="10800000">
              <a:off x="5651812" y="2029640"/>
              <a:ext cx="1004162" cy="432120"/>
            </a:xfrm>
            <a:prstGeom prst="wedgeRoundRectCallout">
              <a:avLst>
                <a:gd name="adj1" fmla="val 55882"/>
                <a:gd name="adj2" fmla="val -121100"/>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969287" y="2642832"/>
              <a:ext cx="1908408" cy="15523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2" name="Straight Connector 61"/>
            <p:cNvCxnSpPr/>
            <p:nvPr/>
          </p:nvCxnSpPr>
          <p:spPr>
            <a:xfrm flipV="1">
              <a:off x="6348046" y="2636043"/>
              <a:ext cx="621241" cy="6429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6348046" y="2998820"/>
              <a:ext cx="621241" cy="11963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6616928" y="2350121"/>
              <a:ext cx="2198825" cy="307777"/>
            </a:xfrm>
            <a:prstGeom prst="rect">
              <a:avLst/>
            </a:prstGeom>
            <a:noFill/>
          </p:spPr>
          <p:txBody>
            <a:bodyPr wrap="square">
              <a:spAutoFit/>
            </a:bodyPr>
            <a:lstStyle/>
            <a:p>
              <a:pPr algn="ctr">
                <a:spcBef>
                  <a:spcPts val="600"/>
                </a:spcBef>
              </a:pPr>
              <a:r>
                <a:rPr lang="es-ES" sz="1400" b="1" dirty="0">
                  <a:solidFill>
                    <a:srgbClr val="FF6600"/>
                  </a:solidFill>
                </a:rPr>
                <a:t>XALOC, MX </a:t>
              </a:r>
              <a:r>
                <a:rPr lang="es-ES" sz="1400" b="1" dirty="0" err="1">
                  <a:solidFill>
                    <a:srgbClr val="FF6600"/>
                  </a:solidFill>
                </a:rPr>
                <a:t>crystallography</a:t>
              </a:r>
              <a:endParaRPr lang="es-ES" sz="1400" dirty="0">
                <a:solidFill>
                  <a:srgbClr val="FF6600"/>
                </a:solidFill>
                <a:cs typeface="Arial" panose="020B0604020202020204" pitchFamily="34" charset="0"/>
              </a:endParaRPr>
            </a:p>
          </p:txBody>
        </p:sp>
      </p:grpSp>
      <p:grpSp>
        <p:nvGrpSpPr>
          <p:cNvPr id="1034" name="Group 1033"/>
          <p:cNvGrpSpPr/>
          <p:nvPr/>
        </p:nvGrpSpPr>
        <p:grpSpPr>
          <a:xfrm>
            <a:off x="3427836" y="3586185"/>
            <a:ext cx="4309477" cy="1604211"/>
            <a:chOff x="3427836" y="3586185"/>
            <a:chExt cx="4309477" cy="1604211"/>
          </a:xfrm>
        </p:grpSpPr>
        <p:sp>
          <p:nvSpPr>
            <p:cNvPr id="56" name="Rectangle 29"/>
            <p:cNvSpPr>
              <a:spLocks noChangeArrowheads="1"/>
            </p:cNvSpPr>
            <p:nvPr/>
          </p:nvSpPr>
          <p:spPr bwMode="auto">
            <a:xfrm>
              <a:off x="5641868" y="4681016"/>
              <a:ext cx="2095445" cy="227755"/>
            </a:xfrm>
            <a:prstGeom prst="rect">
              <a:avLst/>
            </a:prstGeom>
            <a:noFill/>
            <a:ln w="9525">
              <a:noFill/>
              <a:miter lim="800000"/>
              <a:headEnd/>
              <a:tailEnd/>
            </a:ln>
          </p:spPr>
          <p:txBody>
            <a:bodyPr wrap="none">
              <a:spAutoFit/>
            </a:bodyPr>
            <a:lstStyle/>
            <a:p>
              <a:pPr algn="ctr">
                <a:lnSpc>
                  <a:spcPct val="110000"/>
                </a:lnSpc>
              </a:pPr>
              <a:r>
                <a:rPr lang="en-US" sz="800" b="1" u="none" dirty="0">
                  <a:latin typeface="Calibri" pitchFamily="34" charset="0"/>
                </a:rPr>
                <a:t>(</a:t>
              </a:r>
              <a:r>
                <a:rPr lang="en-US" sz="800" b="1" u="none" dirty="0" err="1">
                  <a:latin typeface="Calibri" pitchFamily="34" charset="0"/>
                </a:rPr>
                <a:t>Aparicio</a:t>
              </a:r>
              <a:r>
                <a:rPr lang="en-US" sz="800" b="1" u="none" dirty="0">
                  <a:latin typeface="Calibri" pitchFamily="34" charset="0"/>
                </a:rPr>
                <a:t>, </a:t>
              </a:r>
              <a:r>
                <a:rPr lang="en-US" sz="800" b="1" u="none" dirty="0" err="1">
                  <a:latin typeface="Calibri" pitchFamily="34" charset="0"/>
                </a:rPr>
                <a:t>Fita</a:t>
              </a:r>
              <a:r>
                <a:rPr lang="en-US" sz="800" b="1" u="none" dirty="0">
                  <a:latin typeface="Calibri" pitchFamily="34" charset="0"/>
                </a:rPr>
                <a:t> </a:t>
              </a:r>
              <a:r>
                <a:rPr lang="en-US" sz="800" b="1" i="1" u="none" dirty="0">
                  <a:latin typeface="Calibri" pitchFamily="34" charset="0"/>
                </a:rPr>
                <a:t>et al.</a:t>
              </a:r>
              <a:r>
                <a:rPr lang="en-US" sz="800" b="1" u="none" dirty="0">
                  <a:latin typeface="Calibri" pitchFamily="34" charset="0"/>
                </a:rPr>
                <a:t>, </a:t>
              </a:r>
              <a:r>
                <a:rPr lang="en-US" sz="800" b="1" u="none" dirty="0" smtClean="0">
                  <a:latin typeface="Calibri" pitchFamily="34" charset="0"/>
                </a:rPr>
                <a:t>2877 (2020) </a:t>
              </a:r>
              <a:r>
                <a:rPr lang="en-US" sz="800" b="1" i="1" u="none" dirty="0">
                  <a:latin typeface="Calibri" pitchFamily="34" charset="0"/>
                </a:rPr>
                <a:t>Nat. </a:t>
              </a:r>
              <a:r>
                <a:rPr lang="en-US" sz="800" b="1" i="1" u="none" dirty="0" err="1">
                  <a:latin typeface="Calibri" pitchFamily="34" charset="0"/>
                </a:rPr>
                <a:t>Comm</a:t>
              </a:r>
              <a:r>
                <a:rPr lang="en-US" sz="800" b="1" u="none" dirty="0">
                  <a:latin typeface="Calibri" pitchFamily="34" charset="0"/>
                </a:rPr>
                <a:t>)</a:t>
              </a:r>
              <a:endParaRPr lang="pt-PT" sz="800" b="1" u="none" dirty="0">
                <a:solidFill>
                  <a:schemeClr val="bg2"/>
                </a:solidFill>
                <a:latin typeface="Calibri" pitchFamily="34" charset="0"/>
              </a:endParaRPr>
            </a:p>
          </p:txBody>
        </p:sp>
        <p:pic>
          <p:nvPicPr>
            <p:cNvPr id="68" name="5 Imagen" descr="Fig2.tif"/>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427836" y="3861628"/>
              <a:ext cx="1069214" cy="1097280"/>
            </a:xfrm>
            <a:prstGeom prst="rect">
              <a:avLst/>
            </a:prstGeom>
          </p:spPr>
        </p:pic>
        <p:pic>
          <p:nvPicPr>
            <p:cNvPr id="69" name="2 Imagen" descr="Figure3.tif"/>
            <p:cNvPicPr preferRelativeResize="0">
              <a:picLocks/>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69643" y="3818796"/>
              <a:ext cx="986862" cy="1371600"/>
            </a:xfrm>
            <a:prstGeom prst="rect">
              <a:avLst/>
            </a:prstGeom>
          </p:spPr>
        </p:pic>
        <p:sp>
          <p:nvSpPr>
            <p:cNvPr id="71" name="Rectangle 70"/>
            <p:cNvSpPr/>
            <p:nvPr/>
          </p:nvSpPr>
          <p:spPr>
            <a:xfrm>
              <a:off x="3457334" y="3586185"/>
              <a:ext cx="2198825" cy="307777"/>
            </a:xfrm>
            <a:prstGeom prst="rect">
              <a:avLst/>
            </a:prstGeom>
            <a:noFill/>
          </p:spPr>
          <p:txBody>
            <a:bodyPr wrap="square">
              <a:spAutoFit/>
            </a:bodyPr>
            <a:lstStyle/>
            <a:p>
              <a:pPr algn="ctr">
                <a:spcBef>
                  <a:spcPts val="600"/>
                </a:spcBef>
              </a:pPr>
              <a:r>
                <a:rPr lang="es-ES" sz="1400" b="1" dirty="0" err="1">
                  <a:solidFill>
                    <a:srgbClr val="FF6600"/>
                  </a:solidFill>
                </a:rPr>
                <a:t>Cryo-Electron</a:t>
              </a:r>
              <a:r>
                <a:rPr lang="es-ES" sz="1400" b="1" dirty="0">
                  <a:solidFill>
                    <a:srgbClr val="FF6600"/>
                  </a:solidFill>
                </a:rPr>
                <a:t> </a:t>
              </a:r>
              <a:r>
                <a:rPr lang="es-ES" sz="1400" b="1" dirty="0" err="1">
                  <a:solidFill>
                    <a:srgbClr val="FF6600"/>
                  </a:solidFill>
                </a:rPr>
                <a:t>Tomography</a:t>
              </a:r>
              <a:endParaRPr lang="es-ES" sz="1400" dirty="0">
                <a:solidFill>
                  <a:srgbClr val="FF6600"/>
                </a:solidFill>
                <a:cs typeface="Arial" panose="020B0604020202020204" pitchFamily="34" charset="0"/>
              </a:endParaRPr>
            </a:p>
          </p:txBody>
        </p:sp>
      </p:grpSp>
    </p:spTree>
    <p:extLst>
      <p:ext uri="{BB962C8B-B14F-4D97-AF65-F5344CB8AC3E}">
        <p14:creationId xmlns:p14="http://schemas.microsoft.com/office/powerpoint/2010/main" val="10587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r>
              <a:rPr lang="es-ES" dirty="0"/>
              <a:t>2</a:t>
            </a:r>
          </a:p>
        </p:txBody>
      </p:sp>
      <p:sp>
        <p:nvSpPr>
          <p:cNvPr id="82" name="Marcador de fecha 3"/>
          <p:cNvSpPr>
            <a:spLocks noGrp="1"/>
          </p:cNvSpPr>
          <p:nvPr>
            <p:ph type="dt" sz="half" idx="10"/>
          </p:nvPr>
        </p:nvSpPr>
        <p:spPr>
          <a:xfrm>
            <a:off x="628650" y="4866936"/>
            <a:ext cx="7705122" cy="168051"/>
          </a:xfrm>
        </p:spPr>
        <p:txBody>
          <a:bodyPr/>
          <a:lstStyle/>
          <a:p>
            <a:r>
              <a:rPr lang="es-ES" dirty="0" err="1"/>
              <a:t>February</a:t>
            </a:r>
            <a:r>
              <a:rPr lang="es-ES" dirty="0"/>
              <a:t> 24</a:t>
            </a:r>
            <a:r>
              <a:rPr lang="es-ES" baseline="30000" dirty="0"/>
              <a:t>th</a:t>
            </a:r>
            <a:r>
              <a:rPr lang="es-ES" dirty="0"/>
              <a:t> 2020				             ALBA-ICMAB Workshop	                B. Calisto</a:t>
            </a:r>
          </a:p>
        </p:txBody>
      </p:sp>
      <p:grpSp>
        <p:nvGrpSpPr>
          <p:cNvPr id="113" name="Group 112"/>
          <p:cNvGrpSpPr/>
          <p:nvPr/>
        </p:nvGrpSpPr>
        <p:grpSpPr>
          <a:xfrm>
            <a:off x="1787195" y="1337339"/>
            <a:ext cx="3194880" cy="791261"/>
            <a:chOff x="103723" y="1553388"/>
            <a:chExt cx="2739270" cy="687672"/>
          </a:xfrm>
        </p:grpSpPr>
        <p:pic>
          <p:nvPicPr>
            <p:cNvPr id="115" name="Picture 1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3358" y="1555260"/>
              <a:ext cx="1369635" cy="685800"/>
            </a:xfrm>
            <a:prstGeom prst="rect">
              <a:avLst/>
            </a:prstGeom>
          </p:spPr>
        </p:pic>
        <p:pic>
          <p:nvPicPr>
            <p:cNvPr id="116" name="Picture 1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723" y="1553388"/>
              <a:ext cx="1369635" cy="685800"/>
            </a:xfrm>
            <a:prstGeom prst="rect">
              <a:avLst/>
            </a:prstGeom>
          </p:spPr>
        </p:pic>
      </p:grpSp>
      <p:sp>
        <p:nvSpPr>
          <p:cNvPr id="114" name="Rectangle 113"/>
          <p:cNvSpPr/>
          <p:nvPr/>
        </p:nvSpPr>
        <p:spPr>
          <a:xfrm>
            <a:off x="1711782" y="749084"/>
            <a:ext cx="3511081" cy="307777"/>
          </a:xfrm>
          <a:prstGeom prst="rect">
            <a:avLst/>
          </a:prstGeom>
          <a:noFill/>
        </p:spPr>
        <p:txBody>
          <a:bodyPr wrap="square">
            <a:spAutoFit/>
          </a:bodyPr>
          <a:lstStyle/>
          <a:p>
            <a:pPr>
              <a:spcBef>
                <a:spcPts val="600"/>
              </a:spcBef>
            </a:pPr>
            <a:r>
              <a:rPr lang="es-ES" sz="1400" b="1" dirty="0">
                <a:solidFill>
                  <a:srgbClr val="FF6600"/>
                </a:solidFill>
              </a:rPr>
              <a:t>MISTRAL, </a:t>
            </a:r>
            <a:r>
              <a:rPr lang="es-ES" sz="1400" b="1" dirty="0" err="1">
                <a:solidFill>
                  <a:srgbClr val="FF6600"/>
                </a:solidFill>
              </a:rPr>
              <a:t>cryo-Soft</a:t>
            </a:r>
            <a:r>
              <a:rPr lang="es-ES" sz="1400" b="1" dirty="0">
                <a:solidFill>
                  <a:srgbClr val="FF6600"/>
                </a:solidFill>
              </a:rPr>
              <a:t> X-</a:t>
            </a:r>
            <a:r>
              <a:rPr lang="es-ES" sz="1400" b="1" dirty="0" err="1">
                <a:solidFill>
                  <a:srgbClr val="FF6600"/>
                </a:solidFill>
              </a:rPr>
              <a:t>ray</a:t>
            </a:r>
            <a:r>
              <a:rPr lang="es-ES" sz="1400" b="1" dirty="0">
                <a:solidFill>
                  <a:srgbClr val="FF6600"/>
                </a:solidFill>
              </a:rPr>
              <a:t> </a:t>
            </a:r>
            <a:r>
              <a:rPr lang="es-ES" sz="1400" b="1" dirty="0" err="1">
                <a:solidFill>
                  <a:srgbClr val="FF6600"/>
                </a:solidFill>
              </a:rPr>
              <a:t>Tomography</a:t>
            </a:r>
            <a:endParaRPr lang="es-ES" sz="1400" dirty="0">
              <a:solidFill>
                <a:srgbClr val="FF6600"/>
              </a:solidFill>
              <a:cs typeface="Arial" panose="020B0604020202020204" pitchFamily="34" charset="0"/>
            </a:endParaRPr>
          </a:p>
        </p:txBody>
      </p:sp>
      <p:pic>
        <p:nvPicPr>
          <p:cNvPr id="119"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973" y="1435879"/>
            <a:ext cx="805166" cy="967169"/>
          </a:xfrm>
          <a:prstGeom prst="rect">
            <a:avLst/>
          </a:prstGeom>
          <a:noFill/>
          <a:ln w="9525">
            <a:noFill/>
            <a:miter lim="800000"/>
            <a:headEnd/>
            <a:tailEnd/>
          </a:ln>
        </p:spPr>
      </p:pic>
      <p:sp>
        <p:nvSpPr>
          <p:cNvPr id="153" name="Título 1"/>
          <p:cNvSpPr txBox="1">
            <a:spLocks/>
          </p:cNvSpPr>
          <p:nvPr/>
        </p:nvSpPr>
        <p:spPr>
          <a:xfrm>
            <a:off x="-146952" y="198220"/>
            <a:ext cx="9144000" cy="322638"/>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lang="en-US" sz="1800" b="0" kern="1200">
                <a:solidFill>
                  <a:srgbClr val="323E4F"/>
                </a:solidFill>
                <a:latin typeface="Arial Black" charset="0"/>
                <a:ea typeface="+mn-ea"/>
                <a:cs typeface="+mn-cs"/>
              </a:defRPr>
            </a:lvl1pPr>
          </a:lstStyle>
          <a:p>
            <a:pPr algn="ctr"/>
            <a:r>
              <a:rPr lang="en-US" sz="3200" b="1" dirty="0">
                <a:latin typeface="Arial Narrow" panose="020B0606020202030204" pitchFamily="34" charset="0"/>
              </a:rPr>
              <a:t>Multi-Scale Imaging Opportunities at ALBA </a:t>
            </a:r>
          </a:p>
        </p:txBody>
      </p:sp>
      <p:sp>
        <p:nvSpPr>
          <p:cNvPr id="154" name="Rectangle 153"/>
          <p:cNvSpPr/>
          <p:nvPr/>
        </p:nvSpPr>
        <p:spPr>
          <a:xfrm>
            <a:off x="498880" y="1192869"/>
            <a:ext cx="527351" cy="276999"/>
          </a:xfrm>
          <a:prstGeom prst="rect">
            <a:avLst/>
          </a:prstGeom>
          <a:noFill/>
        </p:spPr>
        <p:txBody>
          <a:bodyPr wrap="square">
            <a:spAutoFit/>
          </a:bodyPr>
          <a:lstStyle/>
          <a:p>
            <a:pPr algn="ctr">
              <a:spcBef>
                <a:spcPts val="600"/>
              </a:spcBef>
            </a:pPr>
            <a:r>
              <a:rPr lang="es-ES" sz="1200" b="1" dirty="0">
                <a:solidFill>
                  <a:srgbClr val="FF6600"/>
                </a:solidFill>
              </a:rPr>
              <a:t>TEM</a:t>
            </a:r>
            <a:endParaRPr lang="es-ES" sz="1200" dirty="0">
              <a:solidFill>
                <a:srgbClr val="FF6600"/>
              </a:solidFill>
              <a:cs typeface="Arial" panose="020B0604020202020204" pitchFamily="34" charset="0"/>
            </a:endParaRPr>
          </a:p>
        </p:txBody>
      </p:sp>
      <p:sp>
        <p:nvSpPr>
          <p:cNvPr id="155" name="Rectangle 154"/>
          <p:cNvSpPr/>
          <p:nvPr/>
        </p:nvSpPr>
        <p:spPr>
          <a:xfrm>
            <a:off x="1700047" y="1077344"/>
            <a:ext cx="2935876" cy="276999"/>
          </a:xfrm>
          <a:prstGeom prst="rect">
            <a:avLst/>
          </a:prstGeom>
          <a:noFill/>
        </p:spPr>
        <p:txBody>
          <a:bodyPr wrap="square">
            <a:spAutoFit/>
          </a:bodyPr>
          <a:lstStyle/>
          <a:p>
            <a:pPr>
              <a:spcBef>
                <a:spcPts val="600"/>
              </a:spcBef>
            </a:pPr>
            <a:r>
              <a:rPr lang="es-ES" sz="1200" b="1" i="1" dirty="0" err="1"/>
              <a:t>Mycoplasma</a:t>
            </a:r>
            <a:r>
              <a:rPr lang="es-ES" sz="1200" b="1" i="1" dirty="0"/>
              <a:t> </a:t>
            </a:r>
            <a:r>
              <a:rPr lang="es-ES" sz="1200" b="1" i="1" dirty="0" err="1"/>
              <a:t>genitalium</a:t>
            </a:r>
            <a:r>
              <a:rPr lang="es-ES" sz="1200" b="1" i="1" dirty="0"/>
              <a:t> </a:t>
            </a:r>
            <a:r>
              <a:rPr lang="es-ES" sz="1200" b="1" dirty="0" err="1"/>
              <a:t>cells</a:t>
            </a:r>
            <a:endParaRPr lang="es-ES" sz="1200" dirty="0">
              <a:cs typeface="Arial" panose="020B0604020202020204" pitchFamily="34" charset="0"/>
            </a:endParaRPr>
          </a:p>
        </p:txBody>
      </p:sp>
      <p:grpSp>
        <p:nvGrpSpPr>
          <p:cNvPr id="12" name="Group 11"/>
          <p:cNvGrpSpPr/>
          <p:nvPr/>
        </p:nvGrpSpPr>
        <p:grpSpPr>
          <a:xfrm>
            <a:off x="6025732" y="872186"/>
            <a:ext cx="2391508" cy="3341237"/>
            <a:chOff x="6025732" y="872186"/>
            <a:chExt cx="2391508" cy="3341237"/>
          </a:xfrm>
        </p:grpSpPr>
        <p:sp>
          <p:nvSpPr>
            <p:cNvPr id="157" name="Rectangle 156"/>
            <p:cNvSpPr/>
            <p:nvPr/>
          </p:nvSpPr>
          <p:spPr>
            <a:xfrm>
              <a:off x="6181171" y="872186"/>
              <a:ext cx="2080630" cy="523220"/>
            </a:xfrm>
            <a:prstGeom prst="rect">
              <a:avLst/>
            </a:prstGeom>
            <a:noFill/>
          </p:spPr>
          <p:txBody>
            <a:bodyPr wrap="square">
              <a:spAutoFit/>
            </a:bodyPr>
            <a:lstStyle/>
            <a:p>
              <a:pPr algn="ctr">
                <a:spcBef>
                  <a:spcPts val="600"/>
                </a:spcBef>
              </a:pPr>
              <a:r>
                <a:rPr lang="es-ES" sz="1400" b="1" dirty="0" err="1">
                  <a:solidFill>
                    <a:srgbClr val="FF6600"/>
                  </a:solidFill>
                </a:rPr>
                <a:t>Confocal</a:t>
              </a:r>
              <a:r>
                <a:rPr lang="es-ES" sz="1400" b="1" dirty="0">
                  <a:solidFill>
                    <a:srgbClr val="FF6600"/>
                  </a:solidFill>
                </a:rPr>
                <a:t> </a:t>
              </a:r>
              <a:r>
                <a:rPr lang="es-ES" sz="1400" b="1" dirty="0" err="1">
                  <a:solidFill>
                    <a:srgbClr val="FF6600"/>
                  </a:solidFill>
                </a:rPr>
                <a:t>Microscopy</a:t>
              </a:r>
              <a:r>
                <a:rPr lang="es-ES" sz="1400" b="1" dirty="0">
                  <a:solidFill>
                    <a:srgbClr val="FF6600"/>
                  </a:solidFill>
                </a:rPr>
                <a:t> at UAB </a:t>
              </a:r>
              <a:r>
                <a:rPr lang="es-ES" sz="1400" b="1" dirty="0" err="1">
                  <a:solidFill>
                    <a:srgbClr val="FF6600"/>
                  </a:solidFill>
                </a:rPr>
                <a:t>Microscopy</a:t>
              </a:r>
              <a:r>
                <a:rPr lang="es-ES" sz="1400" b="1" dirty="0">
                  <a:solidFill>
                    <a:srgbClr val="FF6600"/>
                  </a:solidFill>
                </a:rPr>
                <a:t> </a:t>
              </a:r>
              <a:r>
                <a:rPr lang="es-ES" sz="1400" b="1" dirty="0" err="1">
                  <a:solidFill>
                    <a:srgbClr val="FF6600"/>
                  </a:solidFill>
                </a:rPr>
                <a:t>Services</a:t>
              </a:r>
              <a:r>
                <a:rPr lang="es-ES" sz="1400" b="1" dirty="0">
                  <a:solidFill>
                    <a:srgbClr val="FF6600"/>
                  </a:solidFill>
                </a:rPr>
                <a:t>  </a:t>
              </a:r>
              <a:endParaRPr lang="es-ES" sz="1400" dirty="0">
                <a:solidFill>
                  <a:srgbClr val="FF6600"/>
                </a:solidFill>
                <a:cs typeface="Arial" panose="020B0604020202020204" pitchFamily="34" charset="0"/>
              </a:endParaRPr>
            </a:p>
          </p:txBody>
        </p:sp>
        <p:pic>
          <p:nvPicPr>
            <p:cNvPr id="2050"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66056" y="1395406"/>
              <a:ext cx="1910861" cy="132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266056" y="2743538"/>
              <a:ext cx="1910861" cy="128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688074" y="1588480"/>
              <a:ext cx="169985" cy="146539"/>
            </a:xfrm>
            <a:prstGeom prst="ellipse">
              <a:avLst/>
            </a:prstGeom>
            <a:no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676338" y="2919142"/>
              <a:ext cx="181721" cy="146539"/>
            </a:xfrm>
            <a:prstGeom prst="ellipse">
              <a:avLst/>
            </a:prstGeom>
            <a:no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6025732" y="3997979"/>
              <a:ext cx="2391508" cy="215444"/>
            </a:xfrm>
            <a:prstGeom prst="rect">
              <a:avLst/>
            </a:prstGeom>
            <a:noFill/>
          </p:spPr>
          <p:txBody>
            <a:bodyPr wrap="square">
              <a:spAutoFit/>
            </a:bodyPr>
            <a:lstStyle/>
            <a:p>
              <a:pPr>
                <a:spcBef>
                  <a:spcPts val="600"/>
                </a:spcBef>
              </a:pPr>
              <a:r>
                <a:rPr lang="es-ES" sz="800" i="1" dirty="0"/>
                <a:t>Red </a:t>
              </a:r>
              <a:r>
                <a:rPr lang="es-ES" sz="800" i="1" dirty="0" err="1"/>
                <a:t>fluorescence</a:t>
              </a:r>
              <a:r>
                <a:rPr lang="es-ES" sz="800" i="1" dirty="0"/>
                <a:t> </a:t>
              </a:r>
              <a:r>
                <a:rPr lang="es-ES" sz="800" i="1" dirty="0" err="1"/>
                <a:t>given</a:t>
              </a:r>
              <a:r>
                <a:rPr lang="es-ES" sz="800" i="1" dirty="0"/>
                <a:t> </a:t>
              </a:r>
              <a:r>
                <a:rPr lang="es-ES" sz="800" i="1" dirty="0" err="1"/>
                <a:t>by</a:t>
              </a:r>
              <a:r>
                <a:rPr lang="es-ES" sz="800" i="1" dirty="0"/>
                <a:t> </a:t>
              </a:r>
              <a:r>
                <a:rPr lang="es-ES" sz="800" i="1" dirty="0" err="1"/>
                <a:t>mCherry-labelled</a:t>
              </a:r>
              <a:r>
                <a:rPr lang="es-ES" sz="800" i="1" dirty="0"/>
                <a:t> </a:t>
              </a:r>
              <a:r>
                <a:rPr lang="es-ES" sz="800" i="1" dirty="0" err="1"/>
                <a:t>protein</a:t>
              </a:r>
              <a:endParaRPr lang="es-ES" sz="800" dirty="0">
                <a:cs typeface="Arial" panose="020B0604020202020204" pitchFamily="34" charset="0"/>
              </a:endParaRPr>
            </a:p>
          </p:txBody>
        </p:sp>
      </p:grpSp>
      <p:grpSp>
        <p:nvGrpSpPr>
          <p:cNvPr id="14" name="Group 13"/>
          <p:cNvGrpSpPr/>
          <p:nvPr/>
        </p:nvGrpSpPr>
        <p:grpSpPr>
          <a:xfrm>
            <a:off x="1700035" y="2290766"/>
            <a:ext cx="3339826" cy="2517363"/>
            <a:chOff x="1700035" y="2290766"/>
            <a:chExt cx="3339826" cy="2517363"/>
          </a:xfrm>
        </p:grpSpPr>
        <p:pic>
          <p:nvPicPr>
            <p:cNvPr id="117" name="Picture 2"/>
            <p:cNvPicPr preferRelativeResize="0">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970045" y="3710849"/>
              <a:ext cx="1069816"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Down Arrow 117"/>
            <p:cNvSpPr/>
            <p:nvPr/>
          </p:nvSpPr>
          <p:spPr>
            <a:xfrm rot="17666474">
              <a:off x="4274261" y="3814353"/>
              <a:ext cx="45719" cy="81097"/>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p:cNvPicPr preferRelativeResize="0">
              <a:picLocks noChangeAspect="1"/>
            </p:cNvPicPr>
            <p:nvPr/>
          </p:nvPicPr>
          <p:blipFill rotWithShape="1">
            <a:blip r:embed="rId9" cstate="screen">
              <a:extLst>
                <a:ext uri="{28A0092B-C50C-407E-A947-70E740481C1C}">
                  <a14:useLocalDpi xmlns:a14="http://schemas.microsoft.com/office/drawing/2010/main"/>
                </a:ext>
              </a:extLst>
            </a:blip>
            <a:srcRect l="35560"/>
            <a:stretch/>
          </p:blipFill>
          <p:spPr>
            <a:xfrm>
              <a:off x="1787195" y="3710849"/>
              <a:ext cx="2138829" cy="1097280"/>
            </a:xfrm>
            <a:prstGeom prst="rect">
              <a:avLst/>
            </a:prstGeom>
          </p:spPr>
        </p:pic>
        <p:sp>
          <p:nvSpPr>
            <p:cNvPr id="156" name="Rectangle 155"/>
            <p:cNvSpPr/>
            <p:nvPr/>
          </p:nvSpPr>
          <p:spPr>
            <a:xfrm>
              <a:off x="1700035" y="2290766"/>
              <a:ext cx="3133346" cy="276999"/>
            </a:xfrm>
            <a:prstGeom prst="rect">
              <a:avLst/>
            </a:prstGeom>
            <a:noFill/>
          </p:spPr>
          <p:txBody>
            <a:bodyPr wrap="square">
              <a:spAutoFit/>
            </a:bodyPr>
            <a:lstStyle/>
            <a:p>
              <a:pPr>
                <a:spcBef>
                  <a:spcPts val="600"/>
                </a:spcBef>
              </a:pPr>
              <a:r>
                <a:rPr lang="es-ES" sz="1200" b="1" i="1" dirty="0"/>
                <a:t>M. </a:t>
              </a:r>
              <a:r>
                <a:rPr lang="es-ES" sz="1200" b="1" i="1" dirty="0" err="1"/>
                <a:t>genitalium-</a:t>
              </a:r>
              <a:r>
                <a:rPr lang="es-ES" sz="1200" b="1" dirty="0" err="1"/>
                <a:t>infected</a:t>
              </a:r>
              <a:r>
                <a:rPr lang="es-ES" sz="1200" b="1" i="1" dirty="0"/>
                <a:t> </a:t>
              </a:r>
              <a:r>
                <a:rPr lang="es-ES" sz="1200" b="1" dirty="0"/>
                <a:t>human </a:t>
              </a:r>
              <a:r>
                <a:rPr lang="es-ES" sz="1200" b="1" dirty="0" err="1"/>
                <a:t>epithelial</a:t>
              </a:r>
              <a:r>
                <a:rPr lang="es-ES" sz="1200" b="1" dirty="0"/>
                <a:t> </a:t>
              </a:r>
              <a:r>
                <a:rPr lang="es-ES" sz="1200" b="1" dirty="0" err="1"/>
                <a:t>cells</a:t>
              </a:r>
              <a:endParaRPr lang="es-ES" sz="1200" dirty="0">
                <a:cs typeface="Arial" panose="020B0604020202020204" pitchFamily="34" charset="0"/>
              </a:endParaRPr>
            </a:p>
          </p:txBody>
        </p:sp>
        <p:pic>
          <p:nvPicPr>
            <p:cNvPr id="160"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799515" y="2589675"/>
              <a:ext cx="1043061"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 name="Picture 6"/>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2858351" y="2584065"/>
              <a:ext cx="1090247"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 name="Oval 162"/>
            <p:cNvSpPr/>
            <p:nvPr/>
          </p:nvSpPr>
          <p:spPr>
            <a:xfrm>
              <a:off x="3114297" y="2778561"/>
              <a:ext cx="181721" cy="146539"/>
            </a:xfrm>
            <a:prstGeom prst="ellipse">
              <a:avLst/>
            </a:prstGeom>
            <a:noFill/>
            <a:ln w="63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Rectangle 163"/>
          <p:cNvSpPr/>
          <p:nvPr/>
        </p:nvSpPr>
        <p:spPr>
          <a:xfrm>
            <a:off x="82058" y="2648101"/>
            <a:ext cx="1541594" cy="1123384"/>
          </a:xfrm>
          <a:prstGeom prst="rect">
            <a:avLst/>
          </a:prstGeom>
          <a:noFill/>
        </p:spPr>
        <p:txBody>
          <a:bodyPr wrap="square">
            <a:spAutoFit/>
          </a:bodyPr>
          <a:lstStyle/>
          <a:p>
            <a:pPr algn="ctr">
              <a:spcBef>
                <a:spcPts val="600"/>
              </a:spcBef>
            </a:pPr>
            <a:r>
              <a:rPr lang="es-ES" sz="1200" b="1" dirty="0">
                <a:solidFill>
                  <a:srgbClr val="FF6600"/>
                </a:solidFill>
              </a:rPr>
              <a:t>C</a:t>
            </a:r>
            <a:r>
              <a:rPr lang="es-ES" sz="800" b="1" dirty="0">
                <a:solidFill>
                  <a:srgbClr val="FF6600"/>
                </a:solidFill>
              </a:rPr>
              <a:t>OLLABORATORS</a:t>
            </a:r>
          </a:p>
          <a:p>
            <a:pPr algn="ctr">
              <a:spcBef>
                <a:spcPts val="600"/>
              </a:spcBef>
            </a:pPr>
            <a:r>
              <a:rPr lang="es-ES" sz="1000" b="1" dirty="0" err="1">
                <a:cs typeface="Arial" panose="020B0604020202020204" pitchFamily="34" charset="0"/>
              </a:rPr>
              <a:t>Piñol’s</a:t>
            </a:r>
            <a:r>
              <a:rPr lang="es-ES" sz="1000" b="1" dirty="0">
                <a:cs typeface="Arial" panose="020B0604020202020204" pitchFamily="34" charset="0"/>
              </a:rPr>
              <a:t> </a:t>
            </a:r>
            <a:r>
              <a:rPr lang="es-ES" sz="1000" b="1" dirty="0" err="1">
                <a:cs typeface="Arial" panose="020B0604020202020204" pitchFamily="34" charset="0"/>
              </a:rPr>
              <a:t>group</a:t>
            </a:r>
            <a:r>
              <a:rPr lang="es-ES" sz="1000" b="1" dirty="0">
                <a:cs typeface="Arial" panose="020B0604020202020204" pitchFamily="34" charset="0"/>
              </a:rPr>
              <a:t> (IBB-UAB)</a:t>
            </a:r>
          </a:p>
          <a:p>
            <a:pPr algn="ctr">
              <a:spcBef>
                <a:spcPts val="600"/>
              </a:spcBef>
            </a:pPr>
            <a:r>
              <a:rPr lang="es-ES" sz="1000" b="1" dirty="0" err="1">
                <a:cs typeface="Arial" panose="020B0604020202020204" pitchFamily="34" charset="0"/>
              </a:rPr>
              <a:t>Fita’s</a:t>
            </a:r>
            <a:r>
              <a:rPr lang="es-ES" sz="1000" b="1" dirty="0">
                <a:cs typeface="Arial" panose="020B0604020202020204" pitchFamily="34" charset="0"/>
              </a:rPr>
              <a:t> </a:t>
            </a:r>
            <a:r>
              <a:rPr lang="es-ES" sz="1000" b="1" dirty="0" err="1">
                <a:cs typeface="Arial" panose="020B0604020202020204" pitchFamily="34" charset="0"/>
              </a:rPr>
              <a:t>group</a:t>
            </a:r>
            <a:r>
              <a:rPr lang="es-ES" sz="1000" b="1" dirty="0">
                <a:cs typeface="Arial" panose="020B0604020202020204" pitchFamily="34" charset="0"/>
              </a:rPr>
              <a:t> (IBMB-CSIC)</a:t>
            </a:r>
          </a:p>
          <a:p>
            <a:pPr algn="ctr">
              <a:spcBef>
                <a:spcPts val="600"/>
              </a:spcBef>
            </a:pPr>
            <a:r>
              <a:rPr lang="es-ES" sz="1000" b="1" dirty="0">
                <a:cs typeface="Arial" panose="020B0604020202020204" pitchFamily="34" charset="0"/>
              </a:rPr>
              <a:t>Ana Pérez-</a:t>
            </a:r>
            <a:r>
              <a:rPr lang="es-ES" sz="1000" b="1" dirty="0" err="1">
                <a:cs typeface="Arial" panose="020B0604020202020204" pitchFamily="34" charset="0"/>
              </a:rPr>
              <a:t>Berná</a:t>
            </a:r>
            <a:endParaRPr lang="es-ES" sz="1000" b="1" dirty="0">
              <a:cs typeface="Arial" panose="020B0604020202020204" pitchFamily="34" charset="0"/>
            </a:endParaRPr>
          </a:p>
          <a:p>
            <a:pPr algn="ctr"/>
            <a:r>
              <a:rPr lang="es-ES" sz="1000" b="1" dirty="0">
                <a:cs typeface="Arial" panose="020B0604020202020204" pitchFamily="34" charset="0"/>
              </a:rPr>
              <a:t>(MISTRAL, ALBA)</a:t>
            </a:r>
          </a:p>
        </p:txBody>
      </p:sp>
    </p:spTree>
    <p:extLst>
      <p:ext uri="{BB962C8B-B14F-4D97-AF65-F5344CB8AC3E}">
        <p14:creationId xmlns:p14="http://schemas.microsoft.com/office/powerpoint/2010/main" val="351170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02392"/>
            <a:ext cx="7070271" cy="994172"/>
          </a:xfrm>
        </p:spPr>
        <p:txBody>
          <a:bodyPr/>
          <a:lstStyle/>
          <a:p>
            <a:r>
              <a:rPr lang="en-US" dirty="0"/>
              <a:t>ASTIP: Examples for Strategic Partnerships</a:t>
            </a:r>
            <a:br>
              <a:rPr lang="en-US" dirty="0"/>
            </a:br>
            <a:r>
              <a:rPr lang="en-US" dirty="0"/>
              <a:t>(in Pre-Proposal Stage)</a:t>
            </a:r>
          </a:p>
        </p:txBody>
      </p:sp>
      <p:sp>
        <p:nvSpPr>
          <p:cNvPr id="4" name="Marcador de fecha 3"/>
          <p:cNvSpPr>
            <a:spLocks noGrp="1"/>
          </p:cNvSpPr>
          <p:nvPr>
            <p:ph type="dt" sz="half" idx="10"/>
          </p:nvPr>
        </p:nvSpPr>
        <p:spPr/>
        <p:txBody>
          <a:bodyPr/>
          <a:lstStyle/>
          <a:p>
            <a:fld id="{F2651C96-19B1-40F4-9850-7FBA07D31737}" type="datetime1">
              <a:rPr lang="es-ES" smtClean="0"/>
              <a:t>30/06/2021</a:t>
            </a:fld>
            <a:endParaRPr lang="es-ES" dirty="0"/>
          </a:p>
        </p:txBody>
      </p:sp>
      <p:sp>
        <p:nvSpPr>
          <p:cNvPr id="6" name="Marcador de número de diapositiva 5"/>
          <p:cNvSpPr>
            <a:spLocks noGrp="1"/>
          </p:cNvSpPr>
          <p:nvPr>
            <p:ph type="sldNum" sz="quarter" idx="12"/>
          </p:nvPr>
        </p:nvSpPr>
        <p:spPr/>
        <p:txBody>
          <a:bodyPr/>
          <a:lstStyle/>
          <a:p>
            <a:fld id="{59A3C1E9-1E17-4B2D-975E-2F80F7CB45F8}" type="slidenum">
              <a:rPr lang="es-ES" smtClean="0"/>
              <a:t>13</a:t>
            </a:fld>
            <a:endParaRPr lang="es-ES"/>
          </a:p>
        </p:txBody>
      </p:sp>
      <p:sp>
        <p:nvSpPr>
          <p:cNvPr id="13" name="Marcador de contenido 2">
            <a:extLst>
              <a:ext uri="{FF2B5EF4-FFF2-40B4-BE49-F238E27FC236}">
                <a16:creationId xmlns="" xmlns:a16="http://schemas.microsoft.com/office/drawing/2014/main" id="{FC3B8503-45F6-9942-A011-B1CC2E572AAF}"/>
              </a:ext>
            </a:extLst>
          </p:cNvPr>
          <p:cNvSpPr txBox="1">
            <a:spLocks/>
          </p:cNvSpPr>
          <p:nvPr/>
        </p:nvSpPr>
        <p:spPr>
          <a:xfrm>
            <a:off x="628650" y="699837"/>
            <a:ext cx="8446605" cy="38300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228850" algn="l"/>
              </a:tabLst>
            </a:pPr>
            <a:r>
              <a:rPr lang="en-US" sz="1400" dirty="0"/>
              <a:t>Large partnership with local institutions and opening to other national institutions to form a hub of 4 pillars, being ALBA II in the center. The other three pillars will be:</a:t>
            </a:r>
          </a:p>
          <a:p>
            <a:pPr lvl="1">
              <a:tabLst>
                <a:tab pos="2228850" algn="l"/>
              </a:tabLst>
            </a:pPr>
            <a:r>
              <a:rPr lang="en-US" sz="1400" b="1" dirty="0"/>
              <a:t>AMBIC (life sciences)</a:t>
            </a:r>
          </a:p>
          <a:p>
            <a:pPr lvl="1">
              <a:tabLst>
                <a:tab pos="2228850" algn="l"/>
              </a:tabLst>
            </a:pPr>
            <a:r>
              <a:rPr lang="en-US" sz="1400" dirty="0"/>
              <a:t>COMTEC (material sciences)</a:t>
            </a:r>
          </a:p>
          <a:p>
            <a:pPr lvl="1">
              <a:tabLst>
                <a:tab pos="2228850" algn="l"/>
              </a:tabLst>
            </a:pPr>
            <a:r>
              <a:rPr lang="en-US" sz="1400" dirty="0"/>
              <a:t>SYNDUSTRY (Innovation hub for industry)</a:t>
            </a:r>
          </a:p>
          <a:p>
            <a:pPr>
              <a:tabLst>
                <a:tab pos="2228850" algn="l"/>
              </a:tabLst>
            </a:pPr>
            <a:r>
              <a:rPr lang="en-US" sz="1400" dirty="0"/>
              <a:t>The life sciences center AMBIC centers around:</a:t>
            </a:r>
          </a:p>
          <a:p>
            <a:pPr lvl="1"/>
            <a:r>
              <a:rPr lang="en-US" sz="1400" dirty="0"/>
              <a:t>Macromolecular Structure &amp; Dynamics</a:t>
            </a:r>
            <a:endParaRPr lang="x-none" sz="1400" dirty="0"/>
          </a:p>
          <a:p>
            <a:pPr lvl="1"/>
            <a:r>
              <a:rPr lang="en-US" sz="1400" dirty="0"/>
              <a:t>System &amp; Cell Imaging</a:t>
            </a:r>
            <a:endParaRPr lang="x-none" sz="1400" dirty="0"/>
          </a:p>
          <a:p>
            <a:pPr lvl="1"/>
            <a:r>
              <a:rPr lang="en-US" sz="1400" dirty="0"/>
              <a:t>Cellular Biology</a:t>
            </a:r>
            <a:endParaRPr lang="x-none" sz="1400" dirty="0"/>
          </a:p>
          <a:p>
            <a:pPr lvl="1"/>
            <a:r>
              <a:rPr lang="en-US" sz="1400" dirty="0"/>
              <a:t>Computational Biology</a:t>
            </a:r>
            <a:endParaRPr lang="x-none" sz="1400" dirty="0"/>
          </a:p>
          <a:p>
            <a:pPr lvl="1"/>
            <a:r>
              <a:rPr lang="en-US" sz="1400" dirty="0"/>
              <a:t>Sample Preparation and Support Facility</a:t>
            </a:r>
            <a:endParaRPr lang="x-none" sz="1400" dirty="0"/>
          </a:p>
          <a:p>
            <a:pPr>
              <a:tabLst>
                <a:tab pos="2228850" algn="l"/>
              </a:tabLst>
            </a:pPr>
            <a:r>
              <a:rPr lang="en-US" sz="1400" b="1" dirty="0"/>
              <a:t>AMBIC</a:t>
            </a:r>
            <a:r>
              <a:rPr lang="en-US" sz="1400" dirty="0"/>
              <a:t> </a:t>
            </a:r>
            <a:r>
              <a:rPr lang="en-US" sz="1400" dirty="0" smtClean="0"/>
              <a:t>is required to provide </a:t>
            </a:r>
            <a:r>
              <a:rPr lang="en-US" sz="1400" dirty="0"/>
              <a:t>full service </a:t>
            </a:r>
            <a:r>
              <a:rPr lang="en-US" sz="1400" b="1" dirty="0"/>
              <a:t>building on the strength and expertise of local groups </a:t>
            </a:r>
            <a:r>
              <a:rPr lang="en-US" sz="1400" dirty="0" smtClean="0"/>
              <a:t>an</a:t>
            </a:r>
          </a:p>
          <a:p>
            <a:pPr>
              <a:tabLst>
                <a:tab pos="2228850" algn="l"/>
              </a:tabLst>
            </a:pPr>
            <a:r>
              <a:rPr lang="en-US" sz="1400" b="1" dirty="0" smtClean="0"/>
              <a:t>AMBIC </a:t>
            </a:r>
            <a:r>
              <a:rPr lang="en-US" sz="1400" dirty="0" smtClean="0"/>
              <a:t>provides users a network hub.</a:t>
            </a:r>
            <a:endParaRPr lang="en-US" sz="1400" dirty="0"/>
          </a:p>
          <a:p>
            <a:pPr>
              <a:tabLst>
                <a:tab pos="2228850" algn="l"/>
              </a:tabLst>
            </a:pPr>
            <a:r>
              <a:rPr lang="en-US" sz="1400" dirty="0"/>
              <a:t>ASTIP is in the preproposal stage</a:t>
            </a:r>
            <a:br>
              <a:rPr lang="en-US" sz="1400" dirty="0"/>
            </a:b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pic>
        <p:nvPicPr>
          <p:cNvPr id="3" name="Picture 2">
            <a:extLst>
              <a:ext uri="{FF2B5EF4-FFF2-40B4-BE49-F238E27FC236}">
                <a16:creationId xmlns="" xmlns:a16="http://schemas.microsoft.com/office/drawing/2014/main" id="{B92A8D26-D713-44B5-986A-6709C50D586F}"/>
              </a:ext>
            </a:extLst>
          </p:cNvPr>
          <p:cNvPicPr>
            <a:picLocks noChangeAspect="1"/>
          </p:cNvPicPr>
          <p:nvPr/>
        </p:nvPicPr>
        <p:blipFill rotWithShape="1">
          <a:blip r:embed="rId3"/>
          <a:srcRect t="5531" b="15734"/>
          <a:stretch/>
        </p:blipFill>
        <p:spPr>
          <a:xfrm>
            <a:off x="960012" y="4455622"/>
            <a:ext cx="7382709" cy="590203"/>
          </a:xfrm>
          <a:prstGeom prst="rect">
            <a:avLst/>
          </a:prstGeom>
        </p:spPr>
      </p:pic>
      <p:pic>
        <p:nvPicPr>
          <p:cNvPr id="7" name="Picture 6">
            <a:extLst>
              <a:ext uri="{FF2B5EF4-FFF2-40B4-BE49-F238E27FC236}">
                <a16:creationId xmlns="" xmlns:a16="http://schemas.microsoft.com/office/drawing/2014/main" id="{AA3CE984-24E8-A042-A93E-264B8F9D620F}"/>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5084956" y="1241527"/>
            <a:ext cx="3430393" cy="2271104"/>
          </a:xfrm>
          <a:prstGeom prst="rect">
            <a:avLst/>
          </a:prstGeom>
        </p:spPr>
      </p:pic>
    </p:spTree>
    <p:extLst>
      <p:ext uri="{BB962C8B-B14F-4D97-AF65-F5344CB8AC3E}">
        <p14:creationId xmlns:p14="http://schemas.microsoft.com/office/powerpoint/2010/main" val="3225658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100000"/>
              </a:lnSpc>
              <a:spcAft>
                <a:spcPts val="601"/>
              </a:spcAft>
            </a:pPr>
            <a:r>
              <a:rPr lang="es-ES" dirty="0"/>
              <a:t>New </a:t>
            </a:r>
            <a:r>
              <a:rPr lang="en-US" dirty="0"/>
              <a:t>Opportunities for </a:t>
            </a:r>
            <a:r>
              <a:rPr lang="es-ES" dirty="0"/>
              <a:t>INDUSTRY at </a:t>
            </a:r>
            <a:r>
              <a:rPr lang="es-ES" dirty="0">
                <a:solidFill>
                  <a:srgbClr val="122D4F"/>
                </a:solidFill>
              </a:rPr>
              <a:t>ALBA II</a:t>
            </a:r>
            <a:r>
              <a:rPr lang="es-ES" dirty="0"/>
              <a:t>:</a:t>
            </a:r>
            <a:br>
              <a:rPr lang="es-ES" dirty="0"/>
            </a:br>
            <a:r>
              <a:rPr lang="es-ES" dirty="0"/>
              <a:t>ASTIP</a:t>
            </a:r>
          </a:p>
        </p:txBody>
      </p:sp>
      <p:sp>
        <p:nvSpPr>
          <p:cNvPr id="3" name="Marcador de contenido 2"/>
          <p:cNvSpPr>
            <a:spLocks noGrp="1"/>
          </p:cNvSpPr>
          <p:nvPr>
            <p:ph idx="1"/>
          </p:nvPr>
        </p:nvSpPr>
        <p:spPr>
          <a:xfrm>
            <a:off x="573295" y="710815"/>
            <a:ext cx="3998706" cy="1457077"/>
          </a:xfrm>
        </p:spPr>
        <p:txBody>
          <a:bodyPr>
            <a:noAutofit/>
          </a:bodyPr>
          <a:lstStyle/>
          <a:p>
            <a:pPr marL="0" indent="0">
              <a:lnSpc>
                <a:spcPct val="100000"/>
              </a:lnSpc>
              <a:spcBef>
                <a:spcPts val="0"/>
              </a:spcBef>
              <a:spcAft>
                <a:spcPts val="1200"/>
              </a:spcAft>
              <a:buNone/>
            </a:pPr>
            <a:r>
              <a:rPr lang="en-US" sz="1500" b="1" i="1" dirty="0"/>
              <a:t>TARGET COMPANIES</a:t>
            </a:r>
            <a:r>
              <a:rPr lang="en-US" sz="1500" b="1" dirty="0"/>
              <a:t>: </a:t>
            </a:r>
            <a:r>
              <a:rPr lang="en-US" sz="1500" dirty="0"/>
              <a:t>local </a:t>
            </a:r>
            <a:r>
              <a:rPr lang="en-GB" sz="1500" dirty="0"/>
              <a:t>spin-offs, SMEs and big companies</a:t>
            </a:r>
            <a:endParaRPr lang="en-US" sz="1500" b="1" i="1" dirty="0">
              <a:solidFill>
                <a:srgbClr val="FF0000"/>
              </a:solidFill>
            </a:endParaRPr>
          </a:p>
          <a:p>
            <a:pPr marL="0" indent="0">
              <a:lnSpc>
                <a:spcPct val="100000"/>
              </a:lnSpc>
              <a:spcBef>
                <a:spcPts val="0"/>
              </a:spcBef>
              <a:spcAft>
                <a:spcPts val="601"/>
              </a:spcAft>
              <a:buNone/>
            </a:pPr>
            <a:r>
              <a:rPr lang="en-US" sz="1500" b="1" i="1" dirty="0"/>
              <a:t>INDUSTRIAL SERVICE</a:t>
            </a:r>
          </a:p>
          <a:p>
            <a:pPr marL="0" indent="0">
              <a:lnSpc>
                <a:spcPct val="100000"/>
              </a:lnSpc>
              <a:spcBef>
                <a:spcPts val="0"/>
              </a:spcBef>
              <a:spcAft>
                <a:spcPts val="1200"/>
              </a:spcAft>
              <a:buNone/>
            </a:pPr>
            <a:r>
              <a:rPr lang="en-US" sz="1500" dirty="0"/>
              <a:t>Integrated, multiple-scaling STRUCTURAL MOLECULAR and CELL BIOLOGY studies</a:t>
            </a:r>
            <a:endParaRPr lang="en-GB" sz="1500" dirty="0"/>
          </a:p>
        </p:txBody>
      </p:sp>
      <p:sp>
        <p:nvSpPr>
          <p:cNvPr id="4" name="Marcador de fecha 3"/>
          <p:cNvSpPr>
            <a:spLocks noGrp="1"/>
          </p:cNvSpPr>
          <p:nvPr>
            <p:ph type="dt" sz="half" idx="10"/>
          </p:nvPr>
        </p:nvSpPr>
        <p:spPr/>
        <p:txBody>
          <a:bodyPr/>
          <a:lstStyle/>
          <a:p>
            <a:r>
              <a:rPr lang="es-ES" dirty="0"/>
              <a:t>June/2021</a:t>
            </a:r>
          </a:p>
        </p:txBody>
      </p:sp>
      <p:sp>
        <p:nvSpPr>
          <p:cNvPr id="5" name="Marcador de pie de página 4"/>
          <p:cNvSpPr>
            <a:spLocks noGrp="1"/>
          </p:cNvSpPr>
          <p:nvPr>
            <p:ph type="ftr" sz="quarter" idx="11"/>
          </p:nvPr>
        </p:nvSpPr>
        <p:spPr/>
        <p:txBody>
          <a:bodyPr/>
          <a:lstStyle/>
          <a:p>
            <a:r>
              <a:rPr lang="es-ES" dirty="0"/>
              <a:t>ALBA SMB </a:t>
            </a:r>
            <a:r>
              <a:rPr lang="es-ES" dirty="0" err="1"/>
              <a:t>section</a:t>
            </a:r>
            <a:r>
              <a:rPr lang="es-ES" dirty="0"/>
              <a:t> </a:t>
            </a:r>
            <a:r>
              <a:rPr lang="es-ES" dirty="0" err="1"/>
              <a:t>review</a:t>
            </a:r>
            <a:r>
              <a:rPr lang="es-ES" dirty="0"/>
              <a:t> – Industrial Office</a:t>
            </a:r>
          </a:p>
        </p:txBody>
      </p:sp>
      <p:sp>
        <p:nvSpPr>
          <p:cNvPr id="6" name="Marcador de número de diapositiva 5"/>
          <p:cNvSpPr>
            <a:spLocks noGrp="1"/>
          </p:cNvSpPr>
          <p:nvPr>
            <p:ph type="sldNum" sz="quarter" idx="12"/>
          </p:nvPr>
        </p:nvSpPr>
        <p:spPr/>
        <p:txBody>
          <a:bodyPr/>
          <a:lstStyle/>
          <a:p>
            <a:r>
              <a:rPr lang="es-ES" dirty="0"/>
              <a:t>8/10</a:t>
            </a:r>
          </a:p>
        </p:txBody>
      </p:sp>
      <p:pic>
        <p:nvPicPr>
          <p:cNvPr id="7" name="Picture 6">
            <a:extLst>
              <a:ext uri="{FF2B5EF4-FFF2-40B4-BE49-F238E27FC236}">
                <a16:creationId xmlns="" xmlns:a16="http://schemas.microsoft.com/office/drawing/2014/main" id="{DB080A1B-57D0-42E0-AFE9-41A1B44918DC}"/>
              </a:ext>
            </a:extLst>
          </p:cNvPr>
          <p:cNvPicPr>
            <a:picLocks noChangeAspect="1"/>
          </p:cNvPicPr>
          <p:nvPr/>
        </p:nvPicPr>
        <p:blipFill>
          <a:blip r:embed="rId3"/>
          <a:stretch>
            <a:fillRect/>
          </a:stretch>
        </p:blipFill>
        <p:spPr>
          <a:xfrm>
            <a:off x="662117" y="2219574"/>
            <a:ext cx="3730011" cy="2309468"/>
          </a:xfrm>
          <a:prstGeom prst="rect">
            <a:avLst/>
          </a:prstGeom>
        </p:spPr>
      </p:pic>
      <p:pic>
        <p:nvPicPr>
          <p:cNvPr id="15" name="Picture 14">
            <a:extLst>
              <a:ext uri="{FF2B5EF4-FFF2-40B4-BE49-F238E27FC236}">
                <a16:creationId xmlns="" xmlns:a16="http://schemas.microsoft.com/office/drawing/2014/main" id="{EB70D11F-B252-437D-851F-F83A61C28D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277" r="5682"/>
          <a:stretch/>
        </p:blipFill>
        <p:spPr>
          <a:xfrm>
            <a:off x="4694726" y="1672328"/>
            <a:ext cx="4196183" cy="2686774"/>
          </a:xfrm>
          <a:prstGeom prst="rect">
            <a:avLst/>
          </a:prstGeom>
        </p:spPr>
      </p:pic>
    </p:spTree>
    <p:extLst>
      <p:ext uri="{BB962C8B-B14F-4D97-AF65-F5344CB8AC3E}">
        <p14:creationId xmlns:p14="http://schemas.microsoft.com/office/powerpoint/2010/main" val="27007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 xmlns:a16="http://schemas.microsoft.com/office/drawing/2014/main" id="{B3F1FC33-B229-974A-9708-FB208DDF9CC4}"/>
              </a:ext>
            </a:extLst>
          </p:cNvPr>
          <p:cNvSpPr txBox="1"/>
          <p:nvPr/>
        </p:nvSpPr>
        <p:spPr>
          <a:xfrm>
            <a:off x="676248" y="4167704"/>
            <a:ext cx="2620108" cy="975796"/>
          </a:xfrm>
          <a:prstGeom prst="rect">
            <a:avLst/>
          </a:prstGeom>
          <a:gradFill>
            <a:gsLst>
              <a:gs pos="3000">
                <a:srgbClr val="FF0000"/>
              </a:gs>
              <a:gs pos="100000">
                <a:schemeClr val="bg1"/>
              </a:gs>
              <a:gs pos="100000">
                <a:schemeClr val="bg1"/>
              </a:gs>
            </a:gsLst>
            <a:lin ang="5400000" scaled="1"/>
          </a:gradFill>
        </p:spPr>
        <p:txBody>
          <a:bodyPr vert="horz" wrap="square" lIns="91440" tIns="45720" rIns="91440" bIns="45720" rtlCol="0" anchor="t">
            <a:noAutofit/>
          </a:bodyPr>
          <a:lstStyle/>
          <a:p>
            <a:endParaRPr lang="x-none" sz="28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 xmlns:a16="http://schemas.microsoft.com/office/drawing/2014/main" id="{ED959F33-BC1A-F041-AAE3-4C82DEE6FDF4}"/>
              </a:ext>
            </a:extLst>
          </p:cNvPr>
          <p:cNvSpPr txBox="1"/>
          <p:nvPr/>
        </p:nvSpPr>
        <p:spPr>
          <a:xfrm>
            <a:off x="762624" y="119420"/>
            <a:ext cx="1992451" cy="1272664"/>
          </a:xfrm>
          <a:prstGeom prst="rect">
            <a:avLst/>
          </a:prstGeom>
          <a:gradFill>
            <a:gsLst>
              <a:gs pos="3000">
                <a:srgbClr val="FF0000"/>
              </a:gs>
              <a:gs pos="100000">
                <a:schemeClr val="bg1"/>
              </a:gs>
              <a:gs pos="100000">
                <a:schemeClr val="bg1"/>
              </a:gs>
            </a:gsLst>
            <a:lin ang="5400000" scaled="1"/>
          </a:gradFill>
        </p:spPr>
        <p:txBody>
          <a:bodyPr vert="horz" wrap="square" lIns="91440" tIns="45720" rIns="91440" bIns="45720" rtlCol="0" anchor="t">
            <a:noAutofit/>
          </a:bodyPr>
          <a:lstStyle/>
          <a:p>
            <a:endParaRPr lang="x-none" sz="28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 xmlns:a16="http://schemas.microsoft.com/office/drawing/2014/main" id="{13B0287A-572F-7C48-8CD3-9367FB1120D7}"/>
              </a:ext>
            </a:extLst>
          </p:cNvPr>
          <p:cNvSpPr txBox="1"/>
          <p:nvPr/>
        </p:nvSpPr>
        <p:spPr>
          <a:xfrm>
            <a:off x="323385" y="1665350"/>
            <a:ext cx="3549639" cy="24766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wrap="square" lIns="91440" tIns="45720" rIns="91440" bIns="45720" rtlCol="0" anchor="b">
            <a:noAutofit/>
          </a:bodyPr>
          <a:lstStyle/>
          <a:p>
            <a:r>
              <a:rPr lang="x-none" b="1" dirty="0">
                <a:latin typeface="Arial" panose="020B0604020202020204" pitchFamily="34" charset="0"/>
                <a:cs typeface="Arial" panose="020B0604020202020204" pitchFamily="34" charset="0"/>
              </a:rPr>
              <a:t>ALBA Core-Business</a:t>
            </a:r>
          </a:p>
        </p:txBody>
      </p:sp>
      <p:sp>
        <p:nvSpPr>
          <p:cNvPr id="2" name="Título 1"/>
          <p:cNvSpPr>
            <a:spLocks noGrp="1"/>
          </p:cNvSpPr>
          <p:nvPr>
            <p:ph type="title"/>
          </p:nvPr>
        </p:nvSpPr>
        <p:spPr>
          <a:xfrm>
            <a:off x="218263" y="102392"/>
            <a:ext cx="7714771" cy="994172"/>
          </a:xfrm>
        </p:spPr>
        <p:txBody>
          <a:bodyPr>
            <a:noAutofit/>
          </a:bodyPr>
          <a:lstStyle/>
          <a:p>
            <a:r>
              <a:rPr lang="en-US" sz="2600" dirty="0"/>
              <a:t>ALBA II</a:t>
            </a:r>
            <a:r>
              <a:rPr lang="en-US" sz="2400" dirty="0"/>
              <a:t/>
            </a:r>
            <a:br>
              <a:rPr lang="en-US" sz="2400" dirty="0"/>
            </a:br>
            <a:r>
              <a:rPr lang="en-US" sz="2400" dirty="0"/>
              <a:t>A Fourth Generation Source </a:t>
            </a:r>
            <a:br>
              <a:rPr lang="en-US" sz="2400" dirty="0"/>
            </a:br>
            <a:endParaRPr lang="en-US" sz="2400" dirty="0"/>
          </a:p>
        </p:txBody>
      </p:sp>
      <p:sp>
        <p:nvSpPr>
          <p:cNvPr id="6" name="Marcador de número de diapositiva 5"/>
          <p:cNvSpPr>
            <a:spLocks noGrp="1"/>
          </p:cNvSpPr>
          <p:nvPr>
            <p:ph type="sldNum" sz="quarter" idx="12"/>
          </p:nvPr>
        </p:nvSpPr>
        <p:spPr/>
        <p:txBody>
          <a:bodyPr/>
          <a:lstStyle/>
          <a:p>
            <a:fld id="{59A3C1E9-1E17-4B2D-975E-2F80F7CB45F8}" type="slidenum">
              <a:rPr lang="es-ES" smtClean="0"/>
              <a:t>15</a:t>
            </a:fld>
            <a:endParaRPr lang="es-ES" dirty="0"/>
          </a:p>
        </p:txBody>
      </p:sp>
      <p:sp>
        <p:nvSpPr>
          <p:cNvPr id="11" name="Marcador de fecha 3">
            <a:extLst>
              <a:ext uri="{FF2B5EF4-FFF2-40B4-BE49-F238E27FC236}">
                <a16:creationId xmlns="" xmlns:a16="http://schemas.microsoft.com/office/drawing/2014/main" id="{E39633D7-F070-0447-840E-36BBFE1BA199}"/>
              </a:ext>
            </a:extLst>
          </p:cNvPr>
          <p:cNvSpPr>
            <a:spLocks noGrp="1"/>
          </p:cNvSpPr>
          <p:nvPr>
            <p:ph type="dt" sz="half" idx="10"/>
          </p:nvPr>
        </p:nvSpPr>
        <p:spPr>
          <a:xfrm>
            <a:off x="628650" y="4866936"/>
            <a:ext cx="6400800" cy="174172"/>
          </a:xfrm>
        </p:spPr>
        <p:txBody>
          <a:bodyPr/>
          <a:lstStyle/>
          <a:p>
            <a:fld id="{F8BCACB5-08E6-4844-9DA2-D3CDDE4D631F}" type="datetime1">
              <a:rPr lang="es-ES_tradnl" smtClean="0"/>
              <a:t>30/06/2021</a:t>
            </a:fld>
            <a:endParaRPr lang="es-ES" dirty="0"/>
          </a:p>
        </p:txBody>
      </p:sp>
      <p:sp>
        <p:nvSpPr>
          <p:cNvPr id="17" name="TextBox 16">
            <a:extLst>
              <a:ext uri="{FF2B5EF4-FFF2-40B4-BE49-F238E27FC236}">
                <a16:creationId xmlns="" xmlns:a16="http://schemas.microsoft.com/office/drawing/2014/main" id="{99A8E774-DA8A-AE47-8C2B-72E39CBA4904}"/>
              </a:ext>
            </a:extLst>
          </p:cNvPr>
          <p:cNvSpPr txBox="1"/>
          <p:nvPr/>
        </p:nvSpPr>
        <p:spPr>
          <a:xfrm>
            <a:off x="706708" y="4141976"/>
            <a:ext cx="914400" cy="914400"/>
          </a:xfrm>
          <a:prstGeom prst="rect">
            <a:avLst/>
          </a:prstGeom>
        </p:spPr>
        <p:txBody>
          <a:bodyPr vert="horz" wrap="none" lIns="91440" tIns="45720" rIns="91440" bIns="45720" rtlCol="0" anchor="t">
            <a:noAutofit/>
          </a:bodyPr>
          <a:lstStyle/>
          <a:p>
            <a:r>
              <a:rPr lang="en-US" sz="1200" dirty="0">
                <a:latin typeface="Arial" panose="020B0604020202020204" pitchFamily="34" charset="0"/>
                <a:cs typeface="Arial" panose="020B0604020202020204" pitchFamily="34" charset="0"/>
              </a:rPr>
              <a:t>The Labs</a:t>
            </a:r>
            <a:endParaRPr lang="x-none" sz="1200" dirty="0">
              <a:latin typeface="Arial" panose="020B0604020202020204" pitchFamily="34" charset="0"/>
              <a:cs typeface="Arial" panose="020B0604020202020204" pitchFamily="34" charset="0"/>
            </a:endParaRPr>
          </a:p>
        </p:txBody>
      </p:sp>
      <p:grpSp>
        <p:nvGrpSpPr>
          <p:cNvPr id="19" name="6 Grupo">
            <a:extLst>
              <a:ext uri="{FF2B5EF4-FFF2-40B4-BE49-F238E27FC236}">
                <a16:creationId xmlns="" xmlns:a16="http://schemas.microsoft.com/office/drawing/2014/main" id="{3CB56FC7-190D-AA4B-85FD-A32571A3D965}"/>
              </a:ext>
            </a:extLst>
          </p:cNvPr>
          <p:cNvGrpSpPr/>
          <p:nvPr/>
        </p:nvGrpSpPr>
        <p:grpSpPr>
          <a:xfrm>
            <a:off x="1336188" y="4422374"/>
            <a:ext cx="1635703" cy="678733"/>
            <a:chOff x="1683834" y="714091"/>
            <a:chExt cx="6015087" cy="2780874"/>
          </a:xfrm>
        </p:grpSpPr>
        <p:pic>
          <p:nvPicPr>
            <p:cNvPr id="20" name="Picture 2" descr="D:\CELLS\XALOC\BIOLAB\FOTOS\New\IMG_20210512_175312.jpg">
              <a:extLst>
                <a:ext uri="{FF2B5EF4-FFF2-40B4-BE49-F238E27FC236}">
                  <a16:creationId xmlns="" xmlns:a16="http://schemas.microsoft.com/office/drawing/2014/main" id="{2C219751-B0AB-F64F-A8BF-AB145853E3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04296" y="714091"/>
              <a:ext cx="1594625" cy="21261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 xmlns:a16="http://schemas.microsoft.com/office/drawing/2014/main" id="{58FD7558-39D8-014A-9A9A-3D1DED7682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3834" y="879308"/>
              <a:ext cx="4650059" cy="2615657"/>
            </a:xfrm>
            <a:prstGeom prst="rect">
              <a:avLst/>
            </a:prstGeom>
          </p:spPr>
        </p:pic>
      </p:grpSp>
      <p:grpSp>
        <p:nvGrpSpPr>
          <p:cNvPr id="28" name="Group 27">
            <a:extLst>
              <a:ext uri="{FF2B5EF4-FFF2-40B4-BE49-F238E27FC236}">
                <a16:creationId xmlns="" xmlns:a16="http://schemas.microsoft.com/office/drawing/2014/main" id="{3F54B47C-ECE9-584E-93D1-F07E93FB8C56}"/>
              </a:ext>
            </a:extLst>
          </p:cNvPr>
          <p:cNvGrpSpPr/>
          <p:nvPr/>
        </p:nvGrpSpPr>
        <p:grpSpPr>
          <a:xfrm>
            <a:off x="626931" y="1665350"/>
            <a:ext cx="3184983" cy="2431183"/>
            <a:chOff x="626931" y="1475783"/>
            <a:chExt cx="3184983" cy="2431183"/>
          </a:xfrm>
        </p:grpSpPr>
        <p:sp>
          <p:nvSpPr>
            <p:cNvPr id="4" name="TextBox 3">
              <a:extLst>
                <a:ext uri="{FF2B5EF4-FFF2-40B4-BE49-F238E27FC236}">
                  <a16:creationId xmlns="" xmlns:a16="http://schemas.microsoft.com/office/drawing/2014/main" id="{43E5EF98-763D-684D-9CCA-987E9E45F22E}"/>
                </a:ext>
              </a:extLst>
            </p:cNvPr>
            <p:cNvSpPr txBox="1"/>
            <p:nvPr/>
          </p:nvSpPr>
          <p:spPr>
            <a:xfrm>
              <a:off x="2779109" y="2673760"/>
              <a:ext cx="1032805" cy="1233206"/>
            </a:xfrm>
            <a:prstGeom prst="rect">
              <a:avLst/>
            </a:prstGeom>
            <a:noFill/>
            <a:ln>
              <a:noFill/>
            </a:ln>
          </p:spPr>
          <p:txBody>
            <a:bodyPr vert="horz" wrap="square" lIns="91440" tIns="45720" rIns="91440" bIns="45720" rtlCol="0" anchor="t">
              <a:noAutofit/>
            </a:bodyPr>
            <a:lstStyle/>
            <a:p>
              <a:r>
                <a:rPr lang="x-none" sz="2400"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 xmlns:a16="http://schemas.microsoft.com/office/drawing/2014/main" id="{9F3D3A83-3CEC-4246-8D58-ADF25B41F54F}"/>
                </a:ext>
              </a:extLst>
            </p:cNvPr>
            <p:cNvSpPr txBox="1"/>
            <p:nvPr/>
          </p:nvSpPr>
          <p:spPr>
            <a:xfrm>
              <a:off x="2502132" y="1475783"/>
              <a:ext cx="914400" cy="914400"/>
            </a:xfrm>
            <a:prstGeom prst="rect">
              <a:avLst/>
            </a:prstGeom>
          </p:spPr>
          <p:txBody>
            <a:bodyPr vert="horz" wrap="none" lIns="91440" tIns="45720" rIns="91440" bIns="45720" rtlCol="0" anchor="t">
              <a:noAutofit/>
            </a:bodyPr>
            <a:lstStyle/>
            <a:p>
              <a:r>
                <a:rPr lang="x-none" sz="1200" dirty="0">
                  <a:latin typeface="Arial" panose="020B0604020202020204" pitchFamily="34" charset="0"/>
                  <a:cs typeface="Arial" panose="020B0604020202020204" pitchFamily="34" charset="0"/>
                </a:rPr>
                <a:t>SSX-MX</a:t>
              </a:r>
            </a:p>
          </p:txBody>
        </p:sp>
        <p:pic>
          <p:nvPicPr>
            <p:cNvPr id="8" name="Picture 34" descr="_U5L9875Â©PepoSegura">
              <a:extLst>
                <a:ext uri="{FF2B5EF4-FFF2-40B4-BE49-F238E27FC236}">
                  <a16:creationId xmlns="" xmlns:a16="http://schemas.microsoft.com/office/drawing/2014/main" id="{3E7E5BA6-E6C4-9342-938C-2F2D03720E4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624" y="1758308"/>
              <a:ext cx="1283019" cy="62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2BB61D12-7AD6-6348-BCD4-2119A3D8E9D4}"/>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flipV="1">
              <a:off x="2175091" y="1676274"/>
              <a:ext cx="1568484" cy="987174"/>
            </a:xfrm>
            <a:prstGeom prst="rect">
              <a:avLst/>
            </a:prstGeom>
            <a:ln>
              <a:noFill/>
            </a:ln>
          </p:spPr>
        </p:pic>
        <p:sp>
          <p:nvSpPr>
            <p:cNvPr id="3" name="TextBox 2">
              <a:extLst>
                <a:ext uri="{FF2B5EF4-FFF2-40B4-BE49-F238E27FC236}">
                  <a16:creationId xmlns="" xmlns:a16="http://schemas.microsoft.com/office/drawing/2014/main" id="{59B55931-0EB5-9A43-8C05-43486EB1BA1E}"/>
                </a:ext>
              </a:extLst>
            </p:cNvPr>
            <p:cNvSpPr txBox="1"/>
            <p:nvPr/>
          </p:nvSpPr>
          <p:spPr>
            <a:xfrm>
              <a:off x="1812180" y="2546734"/>
              <a:ext cx="914400" cy="334436"/>
            </a:xfrm>
            <a:prstGeom prst="rect">
              <a:avLst/>
            </a:prstGeom>
          </p:spPr>
          <p:txBody>
            <a:bodyPr vert="horz" wrap="none" lIns="91440" tIns="45720" rIns="91440" bIns="45720" rtlCol="0" anchor="t">
              <a:noAutofit/>
            </a:bodyPr>
            <a:lstStyle/>
            <a:p>
              <a:pPr algn="ctr"/>
              <a:r>
                <a:rPr lang="en-GB" sz="1200" dirty="0">
                  <a:latin typeface="Arial" panose="020B0604020202020204" pitchFamily="34" charset="0"/>
                  <a:cs typeface="Arial" panose="020B0604020202020204" pitchFamily="34" charset="0"/>
                </a:rPr>
                <a:t>C</a:t>
              </a:r>
              <a:r>
                <a:rPr lang="x-none" sz="1200" smtClean="0">
                  <a:latin typeface="Arial" panose="020B0604020202020204" pitchFamily="34" charset="0"/>
                  <a:cs typeface="Arial" panose="020B0604020202020204" pitchFamily="34" charset="0"/>
                </a:rPr>
                <a:t>ryo-EM</a:t>
              </a:r>
              <a:r>
                <a:rPr lang="ca-ES" sz="1200" dirty="0" smtClean="0">
                  <a:latin typeface="Arial" panose="020B0604020202020204" pitchFamily="34" charset="0"/>
                  <a:cs typeface="Arial" panose="020B0604020202020204" pitchFamily="34" charset="0"/>
                </a:rPr>
                <a:t> </a:t>
              </a:r>
              <a:r>
                <a:rPr lang="ca-ES" sz="1200" dirty="0" err="1" smtClean="0">
                  <a:latin typeface="Arial" panose="020B0604020202020204" pitchFamily="34" charset="0"/>
                  <a:cs typeface="Arial" panose="020B0604020202020204" pitchFamily="34" charset="0"/>
                </a:rPr>
                <a:t>spa</a:t>
              </a:r>
              <a:r>
                <a:rPr lang="ca-ES" sz="1200" dirty="0" smtClean="0">
                  <a:latin typeface="Arial" panose="020B0604020202020204" pitchFamily="34" charset="0"/>
                  <a:cs typeface="Arial" panose="020B0604020202020204" pitchFamily="34" charset="0"/>
                </a:rPr>
                <a:t>/tomo</a:t>
              </a:r>
              <a:endParaRPr lang="x-none"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960C4E18-CD51-2446-B0DC-846E6D44A839}"/>
                </a:ext>
              </a:extLst>
            </p:cNvPr>
            <p:cNvSpPr txBox="1"/>
            <p:nvPr/>
          </p:nvSpPr>
          <p:spPr>
            <a:xfrm>
              <a:off x="626931" y="1507195"/>
              <a:ext cx="914400" cy="914400"/>
            </a:xfrm>
            <a:prstGeom prst="rect">
              <a:avLst/>
            </a:prstGeom>
          </p:spPr>
          <p:txBody>
            <a:bodyPr vert="horz" wrap="none" lIns="91440" tIns="45720" rIns="91440" bIns="45720" rtlCol="0" anchor="t">
              <a:noAutofit/>
            </a:bodyPr>
            <a:lstStyle/>
            <a:p>
              <a:r>
                <a:rPr lang="x-none" sz="1200" dirty="0">
                  <a:latin typeface="Arial" panose="020B0604020202020204" pitchFamily="34" charset="0"/>
                  <a:cs typeface="Arial" panose="020B0604020202020204" pitchFamily="34" charset="0"/>
                </a:rPr>
                <a:t>High throughput MX</a:t>
              </a:r>
            </a:p>
          </p:txBody>
        </p:sp>
        <p:pic>
          <p:nvPicPr>
            <p:cNvPr id="14" name="Picture 14" descr="28pt Title Here">
              <a:extLst>
                <a:ext uri="{FF2B5EF4-FFF2-40B4-BE49-F238E27FC236}">
                  <a16:creationId xmlns="" xmlns:a16="http://schemas.microsoft.com/office/drawing/2014/main" id="{51BBA1F3-14C3-F142-868E-65031431713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
            <a:stretch/>
          </p:blipFill>
          <p:spPr bwMode="auto">
            <a:xfrm>
              <a:off x="1909144" y="2782482"/>
              <a:ext cx="845931" cy="6790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 xmlns:a16="http://schemas.microsoft.com/office/drawing/2014/main" id="{CAF51B05-0E52-AB49-B8C6-EC90D1CA3C0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r="-3069"/>
            <a:stretch/>
          </p:blipFill>
          <p:spPr bwMode="auto">
            <a:xfrm>
              <a:off x="2922505" y="3081917"/>
              <a:ext cx="720411" cy="77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 xmlns:a16="http://schemas.microsoft.com/office/drawing/2014/main" id="{4E0024E4-F7EC-3943-90BF-19088B0936F9}"/>
                </a:ext>
              </a:extLst>
            </p:cNvPr>
            <p:cNvSpPr txBox="1"/>
            <p:nvPr/>
          </p:nvSpPr>
          <p:spPr>
            <a:xfrm>
              <a:off x="2854523" y="2837706"/>
              <a:ext cx="914400" cy="914400"/>
            </a:xfrm>
            <a:prstGeom prst="rect">
              <a:avLst/>
            </a:prstGeom>
          </p:spPr>
          <p:txBody>
            <a:bodyPr vert="horz" wrap="none" lIns="91440" tIns="45720" rIns="91440" bIns="45720" rtlCol="0" anchor="t">
              <a:noAutofit/>
            </a:bodyPr>
            <a:lstStyle/>
            <a:p>
              <a:r>
                <a:rPr lang="en-US" sz="1200" dirty="0">
                  <a:latin typeface="Arial" panose="020B0604020202020204" pitchFamily="34" charset="0"/>
                  <a:cs typeface="Arial" panose="020B0604020202020204" pitchFamily="34" charset="0"/>
                </a:rPr>
                <a:t>Bio-SAXS</a:t>
              </a:r>
              <a:endParaRPr lang="x-none" sz="1200" dirty="0">
                <a:latin typeface="Arial" panose="020B0604020202020204" pitchFamily="34" charset="0"/>
                <a:cs typeface="Arial" panose="020B0604020202020204" pitchFamily="34" charset="0"/>
              </a:endParaRPr>
            </a:p>
          </p:txBody>
        </p:sp>
      </p:grpSp>
      <p:sp>
        <p:nvSpPr>
          <p:cNvPr id="5" name="TextBox 4">
            <a:extLst>
              <a:ext uri="{FF2B5EF4-FFF2-40B4-BE49-F238E27FC236}">
                <a16:creationId xmlns="" xmlns:a16="http://schemas.microsoft.com/office/drawing/2014/main" id="{F73BC39F-8812-D947-8ADB-8C0BAFAD1FC0}"/>
              </a:ext>
            </a:extLst>
          </p:cNvPr>
          <p:cNvSpPr txBox="1"/>
          <p:nvPr/>
        </p:nvSpPr>
        <p:spPr>
          <a:xfrm>
            <a:off x="5947903" y="4692066"/>
            <a:ext cx="2487559" cy="319204"/>
          </a:xfrm>
          <a:prstGeom prst="rect">
            <a:avLst/>
          </a:prstGeom>
        </p:spPr>
        <p:txBody>
          <a:bodyPr vert="horz" wrap="square" lIns="91440" tIns="45720" rIns="91440" bIns="45720" rtlCol="0" anchor="t">
            <a:noAutofit/>
          </a:bodyPr>
          <a:lstStyle/>
          <a:p>
            <a:r>
              <a:rPr lang="x-none" sz="2000" dirty="0">
                <a:latin typeface="Arial" panose="020B0604020202020204" pitchFamily="34" charset="0"/>
                <a:cs typeface="Arial" panose="020B0604020202020204" pitchFamily="34" charset="0"/>
              </a:rPr>
              <a:t>*: not yet approved</a:t>
            </a:r>
          </a:p>
        </p:txBody>
      </p:sp>
      <p:pic>
        <p:nvPicPr>
          <p:cNvPr id="1026" name="Picture 2">
            <a:extLst>
              <a:ext uri="{FF2B5EF4-FFF2-40B4-BE49-F238E27FC236}">
                <a16:creationId xmlns="" xmlns:a16="http://schemas.microsoft.com/office/drawing/2014/main" id="{55A46DB2-C052-AC4D-AE24-2CBE8C74B17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256065" y="380988"/>
            <a:ext cx="976779" cy="9930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 xmlns:a16="http://schemas.microsoft.com/office/drawing/2014/main" id="{E8802FFB-BC00-4146-A925-D7310A75F6BC}"/>
              </a:ext>
            </a:extLst>
          </p:cNvPr>
          <p:cNvSpPr txBox="1"/>
          <p:nvPr/>
        </p:nvSpPr>
        <p:spPr>
          <a:xfrm>
            <a:off x="870298" y="119420"/>
            <a:ext cx="914400" cy="914400"/>
          </a:xfrm>
          <a:prstGeom prst="rect">
            <a:avLst/>
          </a:prstGeom>
        </p:spPr>
        <p:txBody>
          <a:bodyPr vert="horz" wrap="none" lIns="91440" tIns="45720" rIns="91440" bIns="45720" rtlCol="0" anchor="t">
            <a:noAutofit/>
          </a:bodyPr>
          <a:lstStyle/>
          <a:p>
            <a:r>
              <a:rPr lang="en-US" sz="1200" dirty="0">
                <a:latin typeface="Arial" panose="020B0604020202020204" pitchFamily="34" charset="0"/>
                <a:cs typeface="Arial" panose="020B0604020202020204" pitchFamily="34" charset="0"/>
              </a:rPr>
              <a:t>Computational Biology</a:t>
            </a:r>
            <a:endParaRPr lang="x-none" sz="12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 xmlns:a16="http://schemas.microsoft.com/office/drawing/2014/main" id="{3988C387-071E-1D48-820F-618198B17492}"/>
              </a:ext>
            </a:extLst>
          </p:cNvPr>
          <p:cNvSpPr/>
          <p:nvPr/>
        </p:nvSpPr>
        <p:spPr>
          <a:xfrm>
            <a:off x="439735" y="1386013"/>
            <a:ext cx="2387192" cy="246221"/>
          </a:xfrm>
          <a:prstGeom prst="rect">
            <a:avLst/>
          </a:prstGeom>
        </p:spPr>
        <p:txBody>
          <a:bodyPr wrap="none">
            <a:spAutoFit/>
          </a:bodyPr>
          <a:lstStyle/>
          <a:p>
            <a:r>
              <a:rPr lang="en-GB" sz="1000" dirty="0">
                <a:hlinkClick r:id="rId10"/>
              </a:rPr>
              <a:t>https://doi.org/10.3390/biology10050374</a:t>
            </a:r>
            <a:endParaRPr lang="x-none" sz="1000" dirty="0"/>
          </a:p>
        </p:txBody>
      </p:sp>
      <p:sp>
        <p:nvSpPr>
          <p:cNvPr id="27" name="TextBox 26">
            <a:extLst>
              <a:ext uri="{FF2B5EF4-FFF2-40B4-BE49-F238E27FC236}">
                <a16:creationId xmlns="" xmlns:a16="http://schemas.microsoft.com/office/drawing/2014/main" id="{992C07DD-901A-754E-90B3-B353D2BE49B1}"/>
              </a:ext>
            </a:extLst>
          </p:cNvPr>
          <p:cNvSpPr txBox="1"/>
          <p:nvPr/>
        </p:nvSpPr>
        <p:spPr>
          <a:xfrm>
            <a:off x="4169862" y="1130395"/>
            <a:ext cx="4961025" cy="3624069"/>
          </a:xfrm>
          <a:prstGeom prst="rect">
            <a:avLst/>
          </a:prstGeom>
        </p:spPr>
        <p:txBody>
          <a:bodyPr vert="horz" wrap="square" lIns="91440" tIns="45720" rIns="91440" bIns="45720" rtlCol="0" anchor="t">
            <a:spAutoFit/>
          </a:bodyPr>
          <a:lstStyle/>
          <a:p>
            <a:pPr marL="285750" indent="-285750">
              <a:spcBef>
                <a:spcPts val="60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ALBA II will provide complete characterization solutions for </a:t>
            </a:r>
            <a:r>
              <a:rPr lang="en-US" sz="1600" b="1" dirty="0" smtClean="0">
                <a:latin typeface="Arial" panose="020B0604020202020204" pitchFamily="34" charset="0"/>
                <a:cs typeface="Arial" panose="020B0604020202020204" pitchFamily="34" charset="0"/>
              </a:rPr>
              <a:t>the branding </a:t>
            </a:r>
            <a:r>
              <a:rPr lang="en-US" sz="1600" b="1" dirty="0">
                <a:latin typeface="Arial" panose="020B0604020202020204" pitchFamily="34" charset="0"/>
                <a:cs typeface="Arial" panose="020B0604020202020204" pitchFamily="34" charset="0"/>
              </a:rPr>
              <a:t>areas (Health) by combining:</a:t>
            </a:r>
          </a:p>
          <a:p>
            <a:pPr marL="457200" indent="-457200">
              <a:spcAft>
                <a:spcPts val="300"/>
              </a:spcAft>
              <a:buFont typeface="+mj-lt"/>
              <a:buAutoNum type="arabicPeriod"/>
            </a:pPr>
            <a:r>
              <a:rPr lang="en-US" sz="1200" dirty="0">
                <a:solidFill>
                  <a:srgbClr val="002060"/>
                </a:solidFill>
                <a:latin typeface="Arial" panose="020B0604020202020204" pitchFamily="34" charset="0"/>
                <a:cs typeface="Arial" panose="020B0604020202020204" pitchFamily="34" charset="0"/>
              </a:rPr>
              <a:t>Enhanced imaging tools allowing multimodal imaging.</a:t>
            </a:r>
          </a:p>
          <a:p>
            <a:pPr marL="457200" indent="-457200">
              <a:spcAft>
                <a:spcPts val="300"/>
              </a:spcAft>
              <a:buFont typeface="+mj-lt"/>
              <a:buAutoNum type="arabicPeriod"/>
            </a:pPr>
            <a:r>
              <a:rPr lang="en-US" sz="1200" dirty="0">
                <a:solidFill>
                  <a:srgbClr val="002060"/>
                </a:solidFill>
                <a:latin typeface="Arial" panose="020B0604020202020204" pitchFamily="34" charset="0"/>
                <a:cs typeface="Arial" panose="020B0604020202020204" pitchFamily="34" charset="0"/>
              </a:rPr>
              <a:t>Optimized high throughput instrumentation.</a:t>
            </a:r>
          </a:p>
          <a:p>
            <a:pPr marL="457200" indent="-457200">
              <a:spcAft>
                <a:spcPts val="300"/>
              </a:spcAft>
              <a:buFont typeface="+mj-lt"/>
              <a:buAutoNum type="arabicPeriod"/>
            </a:pPr>
            <a:r>
              <a:rPr lang="en-US" sz="1200" dirty="0">
                <a:solidFill>
                  <a:srgbClr val="002060"/>
                </a:solidFill>
                <a:latin typeface="Arial" panose="020B0604020202020204" pitchFamily="34" charset="0"/>
                <a:cs typeface="Arial" panose="020B0604020202020204" pitchFamily="34" charset="0"/>
              </a:rPr>
              <a:t>Data handling facilities consistent with big data (including theory, simulation and data analytics for branding areas).</a:t>
            </a:r>
          </a:p>
          <a:p>
            <a:pPr marL="457200" indent="-457200">
              <a:spcAft>
                <a:spcPts val="300"/>
              </a:spcAft>
              <a:buFont typeface="+mj-lt"/>
              <a:buAutoNum type="arabicPeriod"/>
            </a:pPr>
            <a:r>
              <a:rPr lang="en-US" sz="1200" dirty="0">
                <a:solidFill>
                  <a:srgbClr val="002060"/>
                </a:solidFill>
                <a:latin typeface="Arial" panose="020B0604020202020204" pitchFamily="34" charset="0"/>
                <a:cs typeface="Arial" panose="020B0604020202020204" pitchFamily="34" charset="0"/>
              </a:rPr>
              <a:t>Development and implementation of new methodologies.</a:t>
            </a:r>
          </a:p>
          <a:p>
            <a:pPr marL="457200" indent="-457200">
              <a:spcAft>
                <a:spcPts val="300"/>
              </a:spcAft>
              <a:buFont typeface="+mj-lt"/>
              <a:buAutoNum type="arabicPeriod"/>
            </a:pPr>
            <a:r>
              <a:rPr lang="en-US" sz="1200" dirty="0">
                <a:solidFill>
                  <a:srgbClr val="002060"/>
                </a:solidFill>
                <a:latin typeface="Arial" panose="020B0604020202020204" pitchFamily="34" charset="0"/>
                <a:cs typeface="Arial" panose="020B0604020202020204" pitchFamily="34" charset="0"/>
              </a:rPr>
              <a:t>ALBA II will form strategic partnerships and will be embedded into research supporting infrastructure which provides all non X-ray support to the users (example of the ASTIP proposal).</a:t>
            </a:r>
          </a:p>
          <a:p>
            <a:pPr>
              <a:spcAft>
                <a:spcPts val="300"/>
              </a:spcAft>
            </a:pPr>
            <a:endParaRPr lang="en-US" sz="1200" dirty="0">
              <a:solidFill>
                <a:srgbClr val="002060"/>
              </a:solidFill>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ALBA II will still provide all current services to all (Spanish) other users.</a:t>
            </a:r>
          </a:p>
          <a:p>
            <a:pPr marL="457200" indent="-457200">
              <a:spcAft>
                <a:spcPts val="300"/>
              </a:spcAft>
              <a:buFont typeface="+mj-lt"/>
              <a:buAutoNum type="arabicPeriod"/>
            </a:pPr>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AF39C693-38ED-1C41-B9E5-BBAFE03B2AC1}"/>
              </a:ext>
            </a:extLst>
          </p:cNvPr>
          <p:cNvSpPr txBox="1"/>
          <p:nvPr/>
        </p:nvSpPr>
        <p:spPr>
          <a:xfrm>
            <a:off x="234927" y="2611162"/>
            <a:ext cx="1306404" cy="461665"/>
          </a:xfrm>
          <a:prstGeom prst="rect">
            <a:avLst/>
          </a:prstGeom>
        </p:spPr>
        <p:txBody>
          <a:bodyPr vert="horz" wrap="square" lIns="91440" tIns="45720" rIns="91440" bIns="45720" rtlCol="0" anchor="t">
            <a:spAutoFit/>
          </a:bodyPr>
          <a:lstStyle/>
          <a:p>
            <a:r>
              <a:rPr lang="x-none" sz="1200" dirty="0">
                <a:latin typeface="Arial" panose="020B0604020202020204" pitchFamily="34" charset="0"/>
                <a:cs typeface="Arial" panose="020B0604020202020204" pitchFamily="34" charset="0"/>
              </a:rPr>
              <a:t>Soft X-ray full </a:t>
            </a:r>
            <a:r>
              <a:rPr lang="x-none" sz="1200">
                <a:latin typeface="Arial" panose="020B0604020202020204" pitchFamily="34" charset="0"/>
                <a:cs typeface="Arial" panose="020B0604020202020204" pitchFamily="34" charset="0"/>
              </a:rPr>
              <a:t>field </a:t>
            </a:r>
            <a:r>
              <a:rPr lang="x-none" sz="1200" smtClean="0">
                <a:latin typeface="Arial" panose="020B0604020202020204" pitchFamily="34" charset="0"/>
                <a:cs typeface="Arial" panose="020B0604020202020204" pitchFamily="34" charset="0"/>
              </a:rPr>
              <a:t>microscope</a:t>
            </a:r>
            <a:endParaRPr lang="x-none" sz="12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 xmlns:a16="http://schemas.microsoft.com/office/drawing/2014/main" id="{AF39C693-38ED-1C41-B9E5-BBAFE03B2AC1}"/>
              </a:ext>
            </a:extLst>
          </p:cNvPr>
          <p:cNvSpPr txBox="1"/>
          <p:nvPr/>
        </p:nvSpPr>
        <p:spPr>
          <a:xfrm>
            <a:off x="334308" y="3080721"/>
            <a:ext cx="1306404" cy="461665"/>
          </a:xfrm>
          <a:prstGeom prst="rect">
            <a:avLst/>
          </a:prstGeom>
        </p:spPr>
        <p:txBody>
          <a:bodyPr vert="horz" wrap="square" lIns="91440" tIns="45720" rIns="91440" bIns="45720" rtlCol="0" anchor="t">
            <a:spAutoFit/>
          </a:bodyPr>
          <a:lstStyle/>
          <a:p>
            <a:r>
              <a:rPr lang="x-none" sz="1200" smtClean="0">
                <a:latin typeface="Arial" panose="020B0604020202020204" pitchFamily="34" charset="0"/>
                <a:cs typeface="Arial" panose="020B0604020202020204" pitchFamily="34" charset="0"/>
              </a:rPr>
              <a:t>IR-microscope</a:t>
            </a:r>
            <a:endParaRPr lang="x-none" sz="1200" dirty="0">
              <a:latin typeface="Arial" panose="020B0604020202020204" pitchFamily="34" charset="0"/>
              <a:cs typeface="Arial" panose="020B0604020202020204" pitchFamily="34" charset="0"/>
            </a:endParaRPr>
          </a:p>
          <a:p>
            <a:r>
              <a:rPr lang="x-none" sz="1200" dirty="0">
                <a:latin typeface="Arial" panose="020B0604020202020204" pitchFamily="34" charset="0"/>
                <a:cs typeface="Arial" panose="020B0604020202020204" pitchFamily="34" charset="0"/>
              </a:rPr>
              <a:t>*nano-IR</a:t>
            </a:r>
          </a:p>
        </p:txBody>
      </p:sp>
      <p:grpSp>
        <p:nvGrpSpPr>
          <p:cNvPr id="18" name="Group 17"/>
          <p:cNvGrpSpPr/>
          <p:nvPr/>
        </p:nvGrpSpPr>
        <p:grpSpPr>
          <a:xfrm>
            <a:off x="626931" y="3522393"/>
            <a:ext cx="1143900" cy="358264"/>
            <a:chOff x="312781" y="3508727"/>
            <a:chExt cx="1143900" cy="358264"/>
          </a:xfrm>
        </p:grpSpPr>
        <p:sp>
          <p:nvSpPr>
            <p:cNvPr id="31" name="TextBox 30">
              <a:extLst>
                <a:ext uri="{FF2B5EF4-FFF2-40B4-BE49-F238E27FC236}">
                  <a16:creationId xmlns="" xmlns:a16="http://schemas.microsoft.com/office/drawing/2014/main" id="{AF39C693-38ED-1C41-B9E5-BBAFE03B2AC1}"/>
                </a:ext>
              </a:extLst>
            </p:cNvPr>
            <p:cNvSpPr txBox="1"/>
            <p:nvPr/>
          </p:nvSpPr>
          <p:spPr>
            <a:xfrm>
              <a:off x="442081" y="3534492"/>
              <a:ext cx="1014600" cy="276999"/>
            </a:xfrm>
            <a:prstGeom prst="rect">
              <a:avLst/>
            </a:prstGeom>
          </p:spPr>
          <p:txBody>
            <a:bodyPr vert="horz" wrap="square" lIns="91440" tIns="45720" rIns="91440" bIns="45720" rtlCol="0" anchor="t">
              <a:spAutoFit/>
            </a:bodyPr>
            <a:lstStyle/>
            <a:p>
              <a:r>
                <a:rPr lang="ca-ES" sz="1200" dirty="0" err="1" smtClean="0">
                  <a:latin typeface="Arial" panose="020B0604020202020204" pitchFamily="34" charset="0"/>
                  <a:cs typeface="Arial" panose="020B0604020202020204" pitchFamily="34" charset="0"/>
                </a:rPr>
                <a:t>nanoprobe</a:t>
              </a:r>
              <a:endParaRPr lang="x-none" sz="1200" dirty="0">
                <a:latin typeface="Arial" panose="020B0604020202020204" pitchFamily="34" charset="0"/>
                <a:cs typeface="Arial" panose="020B0604020202020204" pitchFamily="34" charset="0"/>
              </a:endParaRPr>
            </a:p>
          </p:txBody>
        </p:sp>
        <p:sp>
          <p:nvSpPr>
            <p:cNvPr id="7" name="TextBox 6"/>
            <p:cNvSpPr txBox="1"/>
            <p:nvPr/>
          </p:nvSpPr>
          <p:spPr>
            <a:xfrm>
              <a:off x="312781" y="3508727"/>
              <a:ext cx="296838" cy="358264"/>
            </a:xfrm>
            <a:prstGeom prst="rect">
              <a:avLst/>
            </a:prstGeom>
          </p:spPr>
          <p:txBody>
            <a:bodyPr vert="horz" wrap="none" lIns="91440" tIns="45720" rIns="91440" bIns="45720" rtlCol="0" anchor="t">
              <a:noAutofit/>
            </a:bodyPr>
            <a:lstStyle/>
            <a:p>
              <a:r>
                <a:rPr lang="en-US" dirty="0" smtClean="0">
                  <a:latin typeface="Calibri"/>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8586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A3C1E9-1E17-4B2D-975E-2F80F7CB45F8}" type="slidenum">
              <a:rPr lang="es-ES" smtClean="0"/>
              <a:t>16</a:t>
            </a:fld>
            <a:endParaRPr lang="es-ES"/>
          </a:p>
        </p:txBody>
      </p:sp>
      <p:sp>
        <p:nvSpPr>
          <p:cNvPr id="5" name="TextBox 4"/>
          <p:cNvSpPr txBox="1"/>
          <p:nvPr/>
        </p:nvSpPr>
        <p:spPr>
          <a:xfrm>
            <a:off x="1539308" y="838648"/>
            <a:ext cx="1918470" cy="346073"/>
          </a:xfrm>
          <a:prstGeom prst="rect">
            <a:avLst/>
          </a:prstGeom>
          <a:solidFill>
            <a:schemeClr val="tx1">
              <a:alpha val="50000"/>
            </a:schemeClr>
          </a:solidFill>
        </p:spPr>
        <p:txBody>
          <a:bodyPr vert="horz" wrap="none" lIns="51435" tIns="25718" rIns="51435" bIns="25718" rtlCol="0" anchor="t">
            <a:noAutofit/>
          </a:bodyPr>
          <a:lstStyle/>
          <a:p>
            <a:r>
              <a:rPr lang="en-US" sz="1575" dirty="0">
                <a:solidFill>
                  <a:schemeClr val="bg1"/>
                </a:solidFill>
                <a:latin typeface="Arial" panose="020B0604020202020204" pitchFamily="34" charset="0"/>
                <a:cs typeface="Arial" panose="020B0604020202020204" pitchFamily="34" charset="0"/>
              </a:rPr>
              <a:t>Questions welcome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615" y="827723"/>
            <a:ext cx="7176770" cy="3488055"/>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
        <p:nvSpPr>
          <p:cNvPr id="8" name="Título 1"/>
          <p:cNvSpPr txBox="1">
            <a:spLocks/>
          </p:cNvSpPr>
          <p:nvPr/>
        </p:nvSpPr>
        <p:spPr>
          <a:xfrm>
            <a:off x="1676400" y="133012"/>
            <a:ext cx="6022524" cy="428849"/>
          </a:xfrm>
          <a:prstGeom prst="rect">
            <a:avLst/>
          </a:prstGeom>
        </p:spPr>
        <p:txBody>
          <a:bodyPr/>
          <a:lstStyle>
            <a:lvl1pPr algn="r" defTabSz="914400" rtl="0" eaLnBrk="1" latinLnBrk="0" hangingPunct="1">
              <a:lnSpc>
                <a:spcPct val="90000"/>
              </a:lnSpc>
              <a:spcBef>
                <a:spcPct val="0"/>
              </a:spcBef>
              <a:buNone/>
              <a:defRPr lang="en-US" sz="1800" b="0" kern="1200" dirty="0">
                <a:solidFill>
                  <a:srgbClr val="323E4F"/>
                </a:solidFill>
                <a:latin typeface="Arial Black" charset="0"/>
                <a:ea typeface="+mn-ea"/>
                <a:cs typeface="+mn-cs"/>
              </a:defRPr>
            </a:lvl1pPr>
          </a:lstStyle>
          <a:p>
            <a:pPr algn="ctr"/>
            <a:r>
              <a:rPr lang="en-US" dirty="0" smtClean="0"/>
              <a:t>Questions</a:t>
            </a:r>
            <a:endParaRPr lang="en-US" dirty="0"/>
          </a:p>
        </p:txBody>
      </p:sp>
      <p:sp>
        <p:nvSpPr>
          <p:cNvPr id="9" name="Título 1"/>
          <p:cNvSpPr txBox="1">
            <a:spLocks/>
          </p:cNvSpPr>
          <p:nvPr/>
        </p:nvSpPr>
        <p:spPr>
          <a:xfrm>
            <a:off x="1676400" y="4714651"/>
            <a:ext cx="6022524" cy="428849"/>
          </a:xfrm>
          <a:prstGeom prst="rect">
            <a:avLst/>
          </a:prstGeom>
        </p:spPr>
        <p:txBody>
          <a:bodyPr/>
          <a:lstStyle>
            <a:lvl1pPr algn="r" defTabSz="914400" rtl="0" eaLnBrk="1" latinLnBrk="0" hangingPunct="1">
              <a:lnSpc>
                <a:spcPct val="90000"/>
              </a:lnSpc>
              <a:spcBef>
                <a:spcPct val="0"/>
              </a:spcBef>
              <a:buNone/>
              <a:defRPr lang="en-US" sz="1800" b="0" kern="1200" dirty="0">
                <a:solidFill>
                  <a:srgbClr val="323E4F"/>
                </a:solidFill>
                <a:latin typeface="Arial Black" charset="0"/>
                <a:ea typeface="+mn-ea"/>
                <a:cs typeface="+mn-cs"/>
              </a:defRPr>
            </a:lvl1pPr>
          </a:lstStyle>
          <a:p>
            <a:pPr algn="ctr"/>
            <a:r>
              <a:rPr lang="en-US" dirty="0"/>
              <a:t>W</a:t>
            </a:r>
            <a:r>
              <a:rPr lang="en-US" dirty="0" smtClean="0"/>
              <a:t>elcome</a:t>
            </a:r>
            <a:endParaRPr lang="en-US" dirty="0"/>
          </a:p>
        </p:txBody>
      </p:sp>
    </p:spTree>
    <p:extLst>
      <p:ext uri="{BB962C8B-B14F-4D97-AF65-F5344CB8AC3E}">
        <p14:creationId xmlns:p14="http://schemas.microsoft.com/office/powerpoint/2010/main" val="247919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a:xfrm>
            <a:off x="8407400" y="4869656"/>
            <a:ext cx="735078" cy="273844"/>
          </a:xfrm>
        </p:spPr>
        <p:txBody>
          <a:bodyPr/>
          <a:lstStyle/>
          <a:p>
            <a:fld id="{59A3C1E9-1E17-4B2D-975E-2F80F7CB45F8}" type="slidenum">
              <a:rPr lang="es-ES" smtClean="0"/>
              <a:t>2</a:t>
            </a:fld>
            <a:endParaRPr lang="es-ES" dirty="0"/>
          </a:p>
        </p:txBody>
      </p:sp>
      <p:sp>
        <p:nvSpPr>
          <p:cNvPr id="11" name="Título 1">
            <a:extLst>
              <a:ext uri="{FF2B5EF4-FFF2-40B4-BE49-F238E27FC236}">
                <a16:creationId xmlns:a16="http://schemas.microsoft.com/office/drawing/2014/main" xmlns="" id="{7B93AABC-2199-42F5-85E5-FC8175E02B3F}"/>
              </a:ext>
            </a:extLst>
          </p:cNvPr>
          <p:cNvSpPr txBox="1">
            <a:spLocks/>
          </p:cNvSpPr>
          <p:nvPr/>
        </p:nvSpPr>
        <p:spPr>
          <a:xfrm>
            <a:off x="790572" y="133012"/>
            <a:ext cx="6908352" cy="552787"/>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lang="en-US" sz="1800" b="0" kern="1200">
                <a:solidFill>
                  <a:srgbClr val="323E4F"/>
                </a:solidFill>
                <a:latin typeface="Arial Black" charset="0"/>
                <a:ea typeface="+mn-ea"/>
                <a:cs typeface="+mn-cs"/>
              </a:defRPr>
            </a:lvl1pPr>
          </a:lstStyle>
          <a:p>
            <a:r>
              <a:rPr lang="es-ES" dirty="0" err="1"/>
              <a:t>Life</a:t>
            </a:r>
            <a:r>
              <a:rPr lang="es-ES" dirty="0"/>
              <a:t> </a:t>
            </a:r>
            <a:r>
              <a:rPr lang="es-ES" dirty="0" err="1"/>
              <a:t>Sciences</a:t>
            </a:r>
            <a:r>
              <a:rPr lang="es-ES" dirty="0"/>
              <a:t> </a:t>
            </a:r>
            <a:r>
              <a:rPr lang="es-ES" dirty="0" err="1"/>
              <a:t>Mission</a:t>
            </a:r>
            <a:r>
              <a:rPr lang="es-ES" dirty="0"/>
              <a:t>, </a:t>
            </a:r>
            <a:r>
              <a:rPr lang="es-ES" dirty="0" err="1" smtClean="0"/>
              <a:t>focus</a:t>
            </a:r>
            <a:r>
              <a:rPr lang="es-ES" dirty="0" smtClean="0"/>
              <a:t> </a:t>
            </a:r>
            <a:r>
              <a:rPr lang="es-ES" dirty="0" err="1"/>
              <a:t>on</a:t>
            </a:r>
            <a:r>
              <a:rPr lang="es-ES" dirty="0"/>
              <a:t> </a:t>
            </a:r>
            <a:r>
              <a:rPr lang="es-ES" dirty="0" err="1" smtClean="0"/>
              <a:t>solutions</a:t>
            </a:r>
            <a:r>
              <a:rPr lang="es-ES" dirty="0"/>
              <a:t/>
            </a:r>
            <a:br>
              <a:rPr lang="es-ES" dirty="0"/>
            </a:br>
            <a:endParaRPr lang="es-ES" dirty="0"/>
          </a:p>
        </p:txBody>
      </p:sp>
      <p:sp>
        <p:nvSpPr>
          <p:cNvPr id="15" name="TextBox 14">
            <a:extLst>
              <a:ext uri="{FF2B5EF4-FFF2-40B4-BE49-F238E27FC236}">
                <a16:creationId xmlns:a16="http://schemas.microsoft.com/office/drawing/2014/main" xmlns="" id="{2717EC78-1A92-42EE-B037-83EF5576DC1E}"/>
              </a:ext>
            </a:extLst>
          </p:cNvPr>
          <p:cNvSpPr txBox="1"/>
          <p:nvPr/>
        </p:nvSpPr>
        <p:spPr>
          <a:xfrm>
            <a:off x="1603424" y="884918"/>
            <a:ext cx="7300850" cy="1636245"/>
          </a:xfrm>
          <a:prstGeom prst="rect">
            <a:avLst/>
          </a:prstGeom>
        </p:spPr>
        <p:txBody>
          <a:bodyPr vert="horz" wrap="square" lIns="91440" tIns="45720" rIns="91440" bIns="45720" rtlCol="0" anchor="t">
            <a:noAutofit/>
          </a:bodyPr>
          <a:lstStyle/>
          <a:p>
            <a:pPr marL="285750" indent="-285750">
              <a:buFont typeface="Arial" panose="020B0604020202020204" pitchFamily="34" charset="0"/>
              <a:buChar char="•"/>
            </a:pPr>
            <a:r>
              <a:rPr lang="en-US" sz="1400" dirty="0">
                <a:solidFill>
                  <a:schemeClr val="tx2"/>
                </a:solidFill>
              </a:rPr>
              <a:t>Make </a:t>
            </a:r>
            <a:r>
              <a:rPr lang="en-US" sz="1400" b="1" dirty="0">
                <a:solidFill>
                  <a:schemeClr val="tx2"/>
                </a:solidFill>
              </a:rPr>
              <a:t>accessible effective, state-of-the-art scientific services and instruments </a:t>
            </a:r>
            <a:r>
              <a:rPr lang="en-US" sz="1400" dirty="0">
                <a:solidFill>
                  <a:schemeClr val="tx2"/>
                </a:solidFill>
              </a:rPr>
              <a:t>dedicated to solving societal challenges related to life sciences such as health and environment. </a:t>
            </a:r>
          </a:p>
          <a:p>
            <a:pPr marL="285750" indent="-285750">
              <a:buFont typeface="Arial" panose="020B0604020202020204" pitchFamily="34" charset="0"/>
              <a:buChar char="•"/>
            </a:pPr>
            <a:endParaRPr lang="en-US" sz="1400" dirty="0">
              <a:solidFill>
                <a:schemeClr val="tx2"/>
              </a:solidFill>
            </a:endParaRPr>
          </a:p>
          <a:p>
            <a:pPr marL="285750" indent="-285750">
              <a:buFont typeface="Arial" panose="020B0604020202020204" pitchFamily="34" charset="0"/>
              <a:buChar char="•"/>
            </a:pPr>
            <a:r>
              <a:rPr lang="en-US" sz="1400" dirty="0">
                <a:solidFill>
                  <a:schemeClr val="tx2"/>
                </a:solidFill>
              </a:rPr>
              <a:t>Act as a </a:t>
            </a:r>
            <a:r>
              <a:rPr lang="en-US" sz="1400" b="1" dirty="0">
                <a:solidFill>
                  <a:schemeClr val="tx2"/>
                </a:solidFill>
              </a:rPr>
              <a:t>catalyst</a:t>
            </a:r>
            <a:r>
              <a:rPr lang="en-US" sz="1400" dirty="0">
                <a:solidFill>
                  <a:schemeClr val="tx2"/>
                </a:solidFill>
              </a:rPr>
              <a:t> for regional and national collaborations addressing societal challenges for which life sciences may provide solutions. </a:t>
            </a:r>
          </a:p>
          <a:p>
            <a:endParaRPr lang="en-US" sz="1400" dirty="0">
              <a:solidFill>
                <a:schemeClr val="tx2"/>
              </a:solidFill>
            </a:endParaRPr>
          </a:p>
        </p:txBody>
      </p:sp>
      <p:sp>
        <p:nvSpPr>
          <p:cNvPr id="16" name="TextBox 15">
            <a:extLst>
              <a:ext uri="{FF2B5EF4-FFF2-40B4-BE49-F238E27FC236}">
                <a16:creationId xmlns:a16="http://schemas.microsoft.com/office/drawing/2014/main" xmlns="" id="{594D7A1E-C359-4B00-A23C-DCDAFA829846}"/>
              </a:ext>
            </a:extLst>
          </p:cNvPr>
          <p:cNvSpPr txBox="1"/>
          <p:nvPr/>
        </p:nvSpPr>
        <p:spPr>
          <a:xfrm>
            <a:off x="304503" y="884918"/>
            <a:ext cx="1211440" cy="1259500"/>
          </a:xfrm>
          <a:prstGeom prst="rect">
            <a:avLst/>
          </a:prstGeom>
          <a:solidFill>
            <a:srgbClr val="122D4F"/>
          </a:solidFill>
        </p:spPr>
        <p:txBody>
          <a:bodyPr vert="horz" wrap="none" lIns="91440" tIns="45720" rIns="91440" bIns="45720" rtlCol="0" anchor="ctr">
            <a:noAutofit/>
          </a:bodyPr>
          <a:lstStyle/>
          <a:p>
            <a:pPr algn="ctr"/>
            <a:r>
              <a:rPr lang="en-US" b="1" dirty="0">
                <a:solidFill>
                  <a:schemeClr val="bg1"/>
                </a:solidFill>
                <a:latin typeface="Abel" panose="02000506030000020004" pitchFamily="2" charset="0"/>
                <a:cs typeface="Arial" panose="020B0604020202020204" pitchFamily="34" charset="0"/>
              </a:rPr>
              <a:t>2021-2024</a:t>
            </a:r>
          </a:p>
          <a:p>
            <a:pPr algn="ctr"/>
            <a:endParaRPr lang="en-US" b="1" dirty="0">
              <a:solidFill>
                <a:schemeClr val="bg1"/>
              </a:solidFill>
              <a:latin typeface="Abel" panose="02000506030000020004" pitchFamily="2" charset="0"/>
              <a:cs typeface="Arial" panose="020B0604020202020204" pitchFamily="34" charset="0"/>
            </a:endParaRPr>
          </a:p>
          <a:p>
            <a:pPr algn="ctr"/>
            <a:r>
              <a:rPr lang="en-US" b="1" dirty="0">
                <a:solidFill>
                  <a:schemeClr val="bg1"/>
                </a:solidFill>
                <a:latin typeface="Abel" panose="02000506030000020004" pitchFamily="2" charset="0"/>
                <a:cs typeface="Arial" panose="020B0604020202020204" pitchFamily="34" charset="0"/>
              </a:rPr>
              <a:t>Life Sci</a:t>
            </a:r>
          </a:p>
          <a:p>
            <a:pPr algn="ctr"/>
            <a:r>
              <a:rPr lang="en-US" b="1" dirty="0">
                <a:solidFill>
                  <a:schemeClr val="bg1"/>
                </a:solidFill>
                <a:latin typeface="Abel" panose="02000506030000020004" pitchFamily="2" charset="0"/>
                <a:cs typeface="Arial" panose="020B0604020202020204" pitchFamily="34" charset="0"/>
              </a:rPr>
              <a:t>mission</a:t>
            </a:r>
          </a:p>
        </p:txBody>
      </p:sp>
      <p:sp>
        <p:nvSpPr>
          <p:cNvPr id="12" name="Rectangle 11"/>
          <p:cNvSpPr/>
          <p:nvPr/>
        </p:nvSpPr>
        <p:spPr>
          <a:xfrm>
            <a:off x="1523" y="2338705"/>
            <a:ext cx="9142477" cy="830997"/>
          </a:xfrm>
          <a:prstGeom prst="rect">
            <a:avLst/>
          </a:prstGeom>
          <a:solidFill>
            <a:schemeClr val="accent3">
              <a:lumMod val="20000"/>
              <a:lumOff val="80000"/>
            </a:schemeClr>
          </a:solidFill>
        </p:spPr>
        <p:txBody>
          <a:bodyPr wrap="square">
            <a:spAutoFit/>
          </a:bodyPr>
          <a:lstStyle/>
          <a:p>
            <a:pPr algn="ctr">
              <a:lnSpc>
                <a:spcPct val="150000"/>
              </a:lnSpc>
              <a:tabLst>
                <a:tab pos="2228850" algn="l"/>
              </a:tabLst>
            </a:pPr>
            <a:r>
              <a:rPr lang="en-US" sz="1600" b="1" dirty="0" smtClean="0">
                <a:solidFill>
                  <a:srgbClr val="002060"/>
                </a:solidFill>
              </a:rPr>
              <a:t>Multi-length </a:t>
            </a:r>
            <a:r>
              <a:rPr lang="en-US" sz="1600" b="1" dirty="0">
                <a:solidFill>
                  <a:srgbClr val="002060"/>
                </a:solidFill>
              </a:rPr>
              <a:t>Scale Approach To Understand Behavior Of Biological Systems</a:t>
            </a:r>
          </a:p>
          <a:p>
            <a:pPr lvl="3">
              <a:lnSpc>
                <a:spcPct val="150000"/>
              </a:lnSpc>
              <a:tabLst>
                <a:tab pos="2228850" algn="l"/>
              </a:tabLst>
            </a:pPr>
            <a:r>
              <a:rPr lang="en-US" sz="1600" dirty="0">
                <a:solidFill>
                  <a:srgbClr val="002060"/>
                </a:solidFill>
              </a:rPr>
              <a:t>	</a:t>
            </a:r>
            <a:r>
              <a:rPr lang="en-US" sz="1400" dirty="0" smtClean="0">
                <a:solidFill>
                  <a:srgbClr val="002060"/>
                </a:solidFill>
              </a:rPr>
              <a:t>using </a:t>
            </a:r>
            <a:r>
              <a:rPr lang="en-US" sz="1400" dirty="0">
                <a:solidFill>
                  <a:srgbClr val="002060"/>
                </a:solidFill>
              </a:rPr>
              <a:t>a suite of techniques and services enabling the catalytic role of ALBA</a:t>
            </a:r>
            <a:r>
              <a:rPr lang="en-US" sz="1600" dirty="0">
                <a:solidFill>
                  <a:srgbClr val="002060"/>
                </a:solidFill>
              </a:rPr>
              <a:t>	 </a:t>
            </a:r>
          </a:p>
        </p:txBody>
      </p:sp>
      <p:sp>
        <p:nvSpPr>
          <p:cNvPr id="14" name="Rectangle 13"/>
          <p:cNvSpPr/>
          <p:nvPr/>
        </p:nvSpPr>
        <p:spPr>
          <a:xfrm>
            <a:off x="227902" y="3871719"/>
            <a:ext cx="2937884" cy="946413"/>
          </a:xfrm>
          <a:prstGeom prst="rect">
            <a:avLst/>
          </a:prstGeom>
        </p:spPr>
        <p:txBody>
          <a:bodyPr wrap="square">
            <a:spAutoFit/>
          </a:bodyPr>
          <a:lstStyle/>
          <a:p>
            <a:pPr marL="115888" indent="-115888">
              <a:spcAft>
                <a:spcPts val="300"/>
              </a:spcAft>
              <a:buFont typeface="Arial" panose="020B0604020202020204" pitchFamily="34" charset="0"/>
              <a:buChar char="•"/>
            </a:pPr>
            <a:r>
              <a:rPr lang="en-US" sz="1200" dirty="0"/>
              <a:t>Drug development</a:t>
            </a:r>
          </a:p>
          <a:p>
            <a:pPr marL="115888" indent="-115888">
              <a:spcAft>
                <a:spcPts val="300"/>
              </a:spcAft>
              <a:buFont typeface="Arial" panose="020B0604020202020204" pitchFamily="34" charset="0"/>
              <a:buChar char="•"/>
            </a:pPr>
            <a:r>
              <a:rPr lang="en-US" sz="1200" dirty="0"/>
              <a:t>Membrane proteins</a:t>
            </a:r>
          </a:p>
          <a:p>
            <a:pPr marL="115888" indent="-115888">
              <a:spcAft>
                <a:spcPts val="300"/>
              </a:spcAft>
              <a:buFont typeface="Arial" panose="020B0604020202020204" pitchFamily="34" charset="0"/>
              <a:buChar char="•"/>
            </a:pPr>
            <a:r>
              <a:rPr lang="en-US" sz="1200" dirty="0"/>
              <a:t>Structure-based enzymology</a:t>
            </a:r>
          </a:p>
          <a:p>
            <a:pPr marL="285750" indent="-285750">
              <a:spcAft>
                <a:spcPts val="300"/>
              </a:spcAft>
              <a:buFont typeface="Arial" panose="020B0604020202020204" pitchFamily="34" charset="0"/>
              <a:buChar char="•"/>
            </a:pPr>
            <a:endParaRPr lang="en-US" sz="1200" dirty="0"/>
          </a:p>
        </p:txBody>
      </p:sp>
      <p:sp>
        <p:nvSpPr>
          <p:cNvPr id="17" name="Rectangle 16"/>
          <p:cNvSpPr/>
          <p:nvPr/>
        </p:nvSpPr>
        <p:spPr>
          <a:xfrm>
            <a:off x="3406610" y="3871719"/>
            <a:ext cx="3127455" cy="1169551"/>
          </a:xfrm>
          <a:prstGeom prst="rect">
            <a:avLst/>
          </a:prstGeom>
        </p:spPr>
        <p:txBody>
          <a:bodyPr wrap="square">
            <a:spAutoFit/>
          </a:bodyPr>
          <a:lstStyle/>
          <a:p>
            <a:pPr marL="115888" indent="-115888">
              <a:spcAft>
                <a:spcPts val="300"/>
              </a:spcAft>
              <a:buFont typeface="Arial" panose="020B0604020202020204" pitchFamily="34" charset="0"/>
              <a:buChar char="•"/>
            </a:pPr>
            <a:r>
              <a:rPr lang="en-US" sz="1200" dirty="0" smtClean="0"/>
              <a:t>Specialized </a:t>
            </a:r>
            <a:r>
              <a:rPr lang="en-US" sz="1200" dirty="0"/>
              <a:t>sample preparation</a:t>
            </a:r>
          </a:p>
          <a:p>
            <a:pPr marL="115888" indent="-115888">
              <a:spcAft>
                <a:spcPts val="300"/>
              </a:spcAft>
              <a:buFont typeface="Arial" panose="020B0604020202020204" pitchFamily="34" charset="0"/>
              <a:buChar char="•"/>
            </a:pPr>
            <a:r>
              <a:rPr lang="en-US" sz="1200" dirty="0"/>
              <a:t>Crystallization</a:t>
            </a:r>
          </a:p>
          <a:p>
            <a:pPr marL="115888" indent="-115888">
              <a:spcAft>
                <a:spcPts val="300"/>
              </a:spcAft>
              <a:buFont typeface="Arial" panose="020B0604020202020204" pitchFamily="34" charset="0"/>
              <a:buChar char="•"/>
            </a:pPr>
            <a:r>
              <a:rPr lang="en-US" sz="1200" dirty="0" smtClean="0"/>
              <a:t>MX</a:t>
            </a:r>
            <a:r>
              <a:rPr lang="en-US" sz="1200" dirty="0" smtClean="0"/>
              <a:t>, BioSAXS</a:t>
            </a:r>
            <a:endParaRPr lang="en-US" sz="1200" dirty="0"/>
          </a:p>
          <a:p>
            <a:pPr marL="115888" indent="-115888">
              <a:spcAft>
                <a:spcPts val="300"/>
              </a:spcAft>
              <a:buFont typeface="Arial" panose="020B0604020202020204" pitchFamily="34" charset="0"/>
              <a:buChar char="•"/>
            </a:pPr>
            <a:r>
              <a:rPr lang="en-US" sz="1200" dirty="0" smtClean="0"/>
              <a:t>CryoEM</a:t>
            </a:r>
          </a:p>
          <a:p>
            <a:pPr marL="115888" indent="-115888">
              <a:spcAft>
                <a:spcPts val="300"/>
              </a:spcAft>
              <a:buFont typeface="Arial" panose="020B0604020202020204" pitchFamily="34" charset="0"/>
              <a:buChar char="•"/>
            </a:pPr>
            <a:r>
              <a:rPr lang="en-US" sz="1200" dirty="0" smtClean="0"/>
              <a:t>Full field TXM, </a:t>
            </a:r>
            <a:r>
              <a:rPr lang="en-US" sz="1200" dirty="0" smtClean="0"/>
              <a:t>phase contrast, STXM</a:t>
            </a:r>
            <a:endParaRPr lang="en-US" sz="1200" dirty="0"/>
          </a:p>
        </p:txBody>
      </p:sp>
      <p:sp>
        <p:nvSpPr>
          <p:cNvPr id="18" name="Rectangle 17"/>
          <p:cNvSpPr/>
          <p:nvPr/>
        </p:nvSpPr>
        <p:spPr>
          <a:xfrm>
            <a:off x="6404761" y="3871719"/>
            <a:ext cx="2718575" cy="907941"/>
          </a:xfrm>
          <a:prstGeom prst="rect">
            <a:avLst/>
          </a:prstGeom>
        </p:spPr>
        <p:txBody>
          <a:bodyPr wrap="square">
            <a:spAutoFit/>
          </a:bodyPr>
          <a:lstStyle/>
          <a:p>
            <a:pPr marL="115888" indent="-115888">
              <a:spcAft>
                <a:spcPts val="300"/>
              </a:spcAft>
              <a:buFont typeface="Arial" panose="020B0604020202020204" pitchFamily="34" charset="0"/>
              <a:buChar char="•"/>
            </a:pPr>
            <a:r>
              <a:rPr lang="en-GB" sz="1200" dirty="0"/>
              <a:t>Tailored to objectives</a:t>
            </a:r>
          </a:p>
          <a:p>
            <a:pPr marL="115888" indent="-115888">
              <a:spcAft>
                <a:spcPts val="300"/>
              </a:spcAft>
              <a:buFont typeface="Arial" panose="020B0604020202020204" pitchFamily="34" charset="0"/>
              <a:buChar char="•"/>
            </a:pPr>
            <a:r>
              <a:rPr lang="en-GB" sz="1200" dirty="0"/>
              <a:t>Tailored to the gap for accessing services</a:t>
            </a:r>
          </a:p>
          <a:p>
            <a:pPr marL="115888" indent="-115888">
              <a:spcAft>
                <a:spcPts val="300"/>
              </a:spcAft>
              <a:buFont typeface="Arial" panose="020B0604020202020204" pitchFamily="34" charset="0"/>
              <a:buChar char="•"/>
            </a:pPr>
            <a:r>
              <a:rPr lang="en-GB" sz="1200" dirty="0" smtClean="0"/>
              <a:t>Proximity</a:t>
            </a:r>
            <a:endParaRPr lang="en-GB" sz="1200" dirty="0"/>
          </a:p>
        </p:txBody>
      </p:sp>
      <p:sp>
        <p:nvSpPr>
          <p:cNvPr id="19" name="TextBox 18"/>
          <p:cNvSpPr txBox="1"/>
          <p:nvPr/>
        </p:nvSpPr>
        <p:spPr>
          <a:xfrm>
            <a:off x="116382" y="3546845"/>
            <a:ext cx="2937884" cy="513018"/>
          </a:xfrm>
          <a:prstGeom prst="rect">
            <a:avLst/>
          </a:prstGeom>
        </p:spPr>
        <p:txBody>
          <a:bodyPr vert="horz" wrap="none" lIns="91440" tIns="45720" rIns="91440" bIns="45720" rtlCol="0" anchor="t">
            <a:noAutofit/>
          </a:bodyPr>
          <a:lstStyle/>
          <a:p>
            <a:r>
              <a:rPr lang="en-US" sz="1600" dirty="0">
                <a:solidFill>
                  <a:srgbClr val="122D4F"/>
                </a:solidFill>
                <a:latin typeface="Abel" panose="02000506030000020004" pitchFamily="2" charset="0"/>
                <a:cs typeface="Arial" panose="020B0604020202020204" pitchFamily="34" charset="0"/>
              </a:rPr>
              <a:t>Focused on scientific fields:</a:t>
            </a:r>
          </a:p>
        </p:txBody>
      </p:sp>
      <p:sp>
        <p:nvSpPr>
          <p:cNvPr id="20" name="TextBox 19"/>
          <p:cNvSpPr txBox="1"/>
          <p:nvPr/>
        </p:nvSpPr>
        <p:spPr>
          <a:xfrm>
            <a:off x="3383499" y="3543087"/>
            <a:ext cx="1899076" cy="457200"/>
          </a:xfrm>
          <a:prstGeom prst="rect">
            <a:avLst/>
          </a:prstGeom>
        </p:spPr>
        <p:txBody>
          <a:bodyPr vert="horz" wrap="none" lIns="91440" tIns="45720" rIns="91440" bIns="45720" rtlCol="0" anchor="t">
            <a:noAutofit/>
          </a:bodyPr>
          <a:lstStyle/>
          <a:p>
            <a:r>
              <a:rPr lang="en-US" sz="1600" dirty="0">
                <a:solidFill>
                  <a:srgbClr val="122D4F"/>
                </a:solidFill>
                <a:latin typeface="Abel" panose="02000506030000020004" pitchFamily="2" charset="0"/>
                <a:cs typeface="Arial" panose="020B0604020202020204" pitchFamily="34" charset="0"/>
              </a:rPr>
              <a:t>Techniques</a:t>
            </a:r>
          </a:p>
        </p:txBody>
      </p:sp>
      <p:sp>
        <p:nvSpPr>
          <p:cNvPr id="21" name="TextBox 20"/>
          <p:cNvSpPr txBox="1"/>
          <p:nvPr/>
        </p:nvSpPr>
        <p:spPr>
          <a:xfrm>
            <a:off x="6408118" y="3543087"/>
            <a:ext cx="1899076" cy="457200"/>
          </a:xfrm>
          <a:prstGeom prst="rect">
            <a:avLst/>
          </a:prstGeom>
        </p:spPr>
        <p:txBody>
          <a:bodyPr vert="horz" wrap="none" lIns="91440" tIns="45720" rIns="91440" bIns="45720" rtlCol="0" anchor="t">
            <a:noAutofit/>
          </a:bodyPr>
          <a:lstStyle/>
          <a:p>
            <a:r>
              <a:rPr lang="en-US" sz="1600" dirty="0">
                <a:solidFill>
                  <a:srgbClr val="122D4F"/>
                </a:solidFill>
                <a:latin typeface="Abel" panose="02000506030000020004" pitchFamily="2" charset="0"/>
                <a:cs typeface="Arial" panose="020B0604020202020204" pitchFamily="34" charset="0"/>
              </a:rPr>
              <a:t>Services</a:t>
            </a:r>
          </a:p>
        </p:txBody>
      </p:sp>
    </p:spTree>
    <p:extLst>
      <p:ext uri="{BB962C8B-B14F-4D97-AF65-F5344CB8AC3E}">
        <p14:creationId xmlns:p14="http://schemas.microsoft.com/office/powerpoint/2010/main" val="175577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3" y="133012"/>
            <a:ext cx="7070271" cy="667088"/>
          </a:xfrm>
        </p:spPr>
        <p:txBody>
          <a:bodyPr/>
          <a:lstStyle/>
          <a:p>
            <a:r>
              <a:rPr lang="en-US" dirty="0"/>
              <a:t>Environment</a:t>
            </a:r>
          </a:p>
        </p:txBody>
      </p:sp>
      <p:sp>
        <p:nvSpPr>
          <p:cNvPr id="6" name="Marcador de número de diapositiva 5"/>
          <p:cNvSpPr>
            <a:spLocks noGrp="1"/>
          </p:cNvSpPr>
          <p:nvPr>
            <p:ph type="sldNum" sz="quarter" idx="12"/>
          </p:nvPr>
        </p:nvSpPr>
        <p:spPr/>
        <p:txBody>
          <a:bodyPr/>
          <a:lstStyle/>
          <a:p>
            <a:fld id="{59A3C1E9-1E17-4B2D-975E-2F80F7CB45F8}" type="slidenum">
              <a:rPr lang="es-ES" smtClean="0"/>
              <a:t>3</a:t>
            </a:fld>
            <a:endParaRPr lang="es-ES" dirty="0"/>
          </a:p>
        </p:txBody>
      </p:sp>
      <p:sp>
        <p:nvSpPr>
          <p:cNvPr id="3" name="Rectangle 2"/>
          <p:cNvSpPr/>
          <p:nvPr/>
        </p:nvSpPr>
        <p:spPr>
          <a:xfrm>
            <a:off x="470235" y="1048285"/>
            <a:ext cx="4448175" cy="3816429"/>
          </a:xfrm>
          <a:prstGeom prst="rect">
            <a:avLst/>
          </a:prstGeom>
        </p:spPr>
        <p:txBody>
          <a:bodyPr wrap="square">
            <a:spAutoFit/>
          </a:bodyPr>
          <a:lstStyle/>
          <a:p>
            <a:pPr marL="285750" indent="-285750">
              <a:spcAft>
                <a:spcPts val="1200"/>
              </a:spcAft>
              <a:buFont typeface="Arial" panose="020B0604020202020204" pitchFamily="34" charset="0"/>
              <a:buChar char="•"/>
            </a:pPr>
            <a:r>
              <a:rPr lang="en-US" sz="1600" dirty="0"/>
              <a:t>The Life Sciences community is well-connected to Europe (and worldwide) through programs, projects and human mobility</a:t>
            </a:r>
          </a:p>
          <a:p>
            <a:pPr marL="285750" indent="-285750">
              <a:spcAft>
                <a:spcPts val="1200"/>
              </a:spcAft>
              <a:buFont typeface="Arial" panose="020B0604020202020204" pitchFamily="34" charset="0"/>
              <a:buChar char="•"/>
            </a:pPr>
            <a:r>
              <a:rPr lang="en-US" sz="1600" dirty="0"/>
              <a:t>Strong push for tackling complex challenges/issues/problems in a multi-disciplinary approach</a:t>
            </a:r>
          </a:p>
          <a:p>
            <a:pPr marL="285750" indent="-285750">
              <a:spcAft>
                <a:spcPts val="1200"/>
              </a:spcAft>
              <a:buFont typeface="Arial" panose="020B0604020202020204" pitchFamily="34" charset="0"/>
              <a:buChar char="•"/>
            </a:pPr>
            <a:r>
              <a:rPr lang="en-US" sz="1600" dirty="0"/>
              <a:t>Many groups are specialized in particular techniques.</a:t>
            </a:r>
          </a:p>
          <a:p>
            <a:pPr marL="285750" indent="-285750">
              <a:spcAft>
                <a:spcPts val="1200"/>
              </a:spcAft>
              <a:buFont typeface="Arial" panose="020B0604020202020204" pitchFamily="34" charset="0"/>
              <a:buChar char="•"/>
            </a:pPr>
            <a:r>
              <a:rPr lang="en-US" sz="1600" u="sng" dirty="0"/>
              <a:t>Gaps exist </a:t>
            </a:r>
            <a:r>
              <a:rPr lang="en-US" sz="1600" dirty="0"/>
              <a:t>between communities and collaborative </a:t>
            </a:r>
            <a:r>
              <a:rPr lang="en-US" sz="1600" dirty="0" smtClean="0"/>
              <a:t>partners</a:t>
            </a:r>
          </a:p>
          <a:p>
            <a:pPr marL="285750" indent="-285750">
              <a:spcAft>
                <a:spcPts val="1200"/>
              </a:spcAft>
              <a:buFont typeface="Arial" panose="020B0604020202020204" pitchFamily="34" charset="0"/>
              <a:buChar char="•"/>
            </a:pPr>
            <a:r>
              <a:rPr lang="en-US" sz="1600" dirty="0" smtClean="0"/>
              <a:t>ALBA is already collaborating. But need more.</a:t>
            </a:r>
            <a:endParaRPr lang="en-US" sz="1600" dirty="0"/>
          </a:p>
          <a:p>
            <a:pPr marL="285750" indent="-285750">
              <a:spcAft>
                <a:spcPts val="1200"/>
              </a:spcAft>
              <a:buFont typeface="Arial" panose="020B0604020202020204" pitchFamily="34" charset="0"/>
              <a:buChar char="•"/>
            </a:pPr>
            <a:endParaRPr lang="en-US"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24" y="1152299"/>
            <a:ext cx="3714749" cy="218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953123" y="3346169"/>
            <a:ext cx="2952750" cy="276999"/>
          </a:xfrm>
          <a:prstGeom prst="rect">
            <a:avLst/>
          </a:prstGeom>
        </p:spPr>
        <p:txBody>
          <a:bodyPr wrap="square">
            <a:spAutoFit/>
          </a:bodyPr>
          <a:lstStyle/>
          <a:p>
            <a:pPr algn="r"/>
            <a:r>
              <a:rPr lang="en-US" sz="1200" dirty="0"/>
              <a:t>Beamlines dedicated to MX in Europe</a:t>
            </a:r>
          </a:p>
        </p:txBody>
      </p:sp>
      <p:pic>
        <p:nvPicPr>
          <p:cNvPr id="8" name="Picture 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61889" y="4019694"/>
            <a:ext cx="699367" cy="89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a:grpSpLocks noChangeAspect="1"/>
          </p:cNvGrpSpPr>
          <p:nvPr/>
        </p:nvGrpSpPr>
        <p:grpSpPr>
          <a:xfrm>
            <a:off x="6461256" y="4283645"/>
            <a:ext cx="780227" cy="361920"/>
            <a:chOff x="6882765" y="996116"/>
            <a:chExt cx="1989961" cy="923072"/>
          </a:xfrm>
        </p:grpSpPr>
        <p:sp>
          <p:nvSpPr>
            <p:cNvPr id="10" name="Rectangle 9"/>
            <p:cNvSpPr/>
            <p:nvPr/>
          </p:nvSpPr>
          <p:spPr>
            <a:xfrm>
              <a:off x="6890386" y="1003736"/>
              <a:ext cx="1982340" cy="915452"/>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82765" y="996116"/>
              <a:ext cx="1982340" cy="914926"/>
            </a:xfrm>
            <a:prstGeom prst="rect">
              <a:avLst/>
            </a:prstGeom>
            <a:noFill/>
            <a:ln>
              <a:noFill/>
            </a:ln>
          </p:spPr>
        </p:pic>
      </p:grpSp>
      <p:pic>
        <p:nvPicPr>
          <p:cNvPr id="12" name="Picture 2" descr="iN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776" y="4209075"/>
            <a:ext cx="1374077" cy="51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14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EC2A7DD-4D84-4802-B27B-E00172FB870B}"/>
              </a:ext>
            </a:extLst>
          </p:cNvPr>
          <p:cNvGrpSpPr/>
          <p:nvPr/>
        </p:nvGrpSpPr>
        <p:grpSpPr>
          <a:xfrm>
            <a:off x="2056333" y="1654910"/>
            <a:ext cx="5798819" cy="3513793"/>
            <a:chOff x="1427147" y="541241"/>
            <a:chExt cx="5798819" cy="3513793"/>
          </a:xfrm>
        </p:grpSpPr>
        <p:pic>
          <p:nvPicPr>
            <p:cNvPr id="2050" name="Picture 2" descr="H:\Review_StructMolecBiology\ALBA_4_smal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24" t="17004" r="2547"/>
            <a:stretch/>
          </p:blipFill>
          <p:spPr bwMode="auto">
            <a:xfrm>
              <a:off x="1427147" y="541241"/>
              <a:ext cx="5657931" cy="351379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xmlns="" id="{3B013E2C-0833-4638-9628-983D5CB8F4CE}"/>
                </a:ext>
              </a:extLst>
            </p:cNvPr>
            <p:cNvSpPr/>
            <p:nvPr/>
          </p:nvSpPr>
          <p:spPr>
            <a:xfrm rot="3784975">
              <a:off x="6516696" y="1391215"/>
              <a:ext cx="931626" cy="486914"/>
            </a:xfrm>
            <a:custGeom>
              <a:avLst/>
              <a:gdLst>
                <a:gd name="connsiteX0" fmla="*/ 0 w 922020"/>
                <a:gd name="connsiteY0" fmla="*/ 0 h 330104"/>
                <a:gd name="connsiteX1" fmla="*/ 922020 w 922020"/>
                <a:gd name="connsiteY1" fmla="*/ 0 h 330104"/>
                <a:gd name="connsiteX2" fmla="*/ 922020 w 922020"/>
                <a:gd name="connsiteY2" fmla="*/ 330104 h 330104"/>
                <a:gd name="connsiteX3" fmla="*/ 0 w 922020"/>
                <a:gd name="connsiteY3" fmla="*/ 330104 h 330104"/>
                <a:gd name="connsiteX4" fmla="*/ 0 w 922020"/>
                <a:gd name="connsiteY4" fmla="*/ 0 h 330104"/>
                <a:gd name="connsiteX0" fmla="*/ 6142 w 928162"/>
                <a:gd name="connsiteY0" fmla="*/ 0 h 405322"/>
                <a:gd name="connsiteX1" fmla="*/ 928162 w 928162"/>
                <a:gd name="connsiteY1" fmla="*/ 0 h 405322"/>
                <a:gd name="connsiteX2" fmla="*/ 928162 w 928162"/>
                <a:gd name="connsiteY2" fmla="*/ 330104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28162 w 928162"/>
                <a:gd name="connsiteY2" fmla="*/ 330104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37 w 1007424"/>
                <a:gd name="connsiteY0" fmla="*/ 27874 h 405322"/>
                <a:gd name="connsiteX1" fmla="*/ 1007424 w 1007424"/>
                <a:gd name="connsiteY1" fmla="*/ 0 h 405322"/>
                <a:gd name="connsiteX2" fmla="*/ 988696 w 1007424"/>
                <a:gd name="connsiteY2" fmla="*/ 374007 h 405322"/>
                <a:gd name="connsiteX3" fmla="*/ 79262 w 1007424"/>
                <a:gd name="connsiteY3" fmla="*/ 405322 h 405322"/>
                <a:gd name="connsiteX4" fmla="*/ 37 w 1007424"/>
                <a:gd name="connsiteY4" fmla="*/ 27874 h 405322"/>
                <a:gd name="connsiteX0" fmla="*/ 0 w 1007387"/>
                <a:gd name="connsiteY0" fmla="*/ 27874 h 405322"/>
                <a:gd name="connsiteX1" fmla="*/ 1007387 w 1007387"/>
                <a:gd name="connsiteY1" fmla="*/ 0 h 405322"/>
                <a:gd name="connsiteX2" fmla="*/ 988659 w 1007387"/>
                <a:gd name="connsiteY2" fmla="*/ 374007 h 405322"/>
                <a:gd name="connsiteX3" fmla="*/ 79225 w 1007387"/>
                <a:gd name="connsiteY3" fmla="*/ 405322 h 405322"/>
                <a:gd name="connsiteX4" fmla="*/ 0 w 1007387"/>
                <a:gd name="connsiteY4" fmla="*/ 27874 h 405322"/>
                <a:gd name="connsiteX0" fmla="*/ 0 w 1007387"/>
                <a:gd name="connsiteY0" fmla="*/ 27874 h 405322"/>
                <a:gd name="connsiteX1" fmla="*/ 1007387 w 1007387"/>
                <a:gd name="connsiteY1" fmla="*/ 0 h 405322"/>
                <a:gd name="connsiteX2" fmla="*/ 988659 w 1007387"/>
                <a:gd name="connsiteY2" fmla="*/ 374007 h 405322"/>
                <a:gd name="connsiteX3" fmla="*/ 79225 w 1007387"/>
                <a:gd name="connsiteY3" fmla="*/ 405322 h 405322"/>
                <a:gd name="connsiteX4" fmla="*/ 0 w 1007387"/>
                <a:gd name="connsiteY4" fmla="*/ 27874 h 405322"/>
                <a:gd name="connsiteX0" fmla="*/ 0 w 1051289"/>
                <a:gd name="connsiteY0" fmla="*/ 9146 h 386594"/>
                <a:gd name="connsiteX1" fmla="*/ 1051289 w 1051289"/>
                <a:gd name="connsiteY1" fmla="*/ 0 h 386594"/>
                <a:gd name="connsiteX2" fmla="*/ 988659 w 1051289"/>
                <a:gd name="connsiteY2" fmla="*/ 355279 h 386594"/>
                <a:gd name="connsiteX3" fmla="*/ 79225 w 1051289"/>
                <a:gd name="connsiteY3" fmla="*/ 386594 h 386594"/>
                <a:gd name="connsiteX4" fmla="*/ 0 w 1051289"/>
                <a:gd name="connsiteY4" fmla="*/ 9146 h 386594"/>
                <a:gd name="connsiteX0" fmla="*/ 0 w 1051289"/>
                <a:gd name="connsiteY0" fmla="*/ 19160 h 396608"/>
                <a:gd name="connsiteX1" fmla="*/ 1051289 w 1051289"/>
                <a:gd name="connsiteY1" fmla="*/ 10014 h 396608"/>
                <a:gd name="connsiteX2" fmla="*/ 988659 w 1051289"/>
                <a:gd name="connsiteY2" fmla="*/ 365293 h 396608"/>
                <a:gd name="connsiteX3" fmla="*/ 79225 w 1051289"/>
                <a:gd name="connsiteY3" fmla="*/ 396608 h 396608"/>
                <a:gd name="connsiteX4" fmla="*/ 0 w 1051289"/>
                <a:gd name="connsiteY4" fmla="*/ 19160 h 396608"/>
                <a:gd name="connsiteX0" fmla="*/ 0 w 1051289"/>
                <a:gd name="connsiteY0" fmla="*/ 29577 h 407025"/>
                <a:gd name="connsiteX1" fmla="*/ 1051289 w 1051289"/>
                <a:gd name="connsiteY1" fmla="*/ 20431 h 407025"/>
                <a:gd name="connsiteX2" fmla="*/ 988659 w 1051289"/>
                <a:gd name="connsiteY2" fmla="*/ 375710 h 407025"/>
                <a:gd name="connsiteX3" fmla="*/ 79225 w 1051289"/>
                <a:gd name="connsiteY3" fmla="*/ 407025 h 407025"/>
                <a:gd name="connsiteX4" fmla="*/ 0 w 1051289"/>
                <a:gd name="connsiteY4" fmla="*/ 29577 h 407025"/>
                <a:gd name="connsiteX0" fmla="*/ 0 w 1051289"/>
                <a:gd name="connsiteY0" fmla="*/ 48969 h 426417"/>
                <a:gd name="connsiteX1" fmla="*/ 1051289 w 1051289"/>
                <a:gd name="connsiteY1" fmla="*/ 39823 h 426417"/>
                <a:gd name="connsiteX2" fmla="*/ 988659 w 1051289"/>
                <a:gd name="connsiteY2" fmla="*/ 395102 h 426417"/>
                <a:gd name="connsiteX3" fmla="*/ 79225 w 1051289"/>
                <a:gd name="connsiteY3" fmla="*/ 426417 h 426417"/>
                <a:gd name="connsiteX4" fmla="*/ 0 w 1051289"/>
                <a:gd name="connsiteY4" fmla="*/ 48969 h 426417"/>
                <a:gd name="connsiteX0" fmla="*/ 0 w 1051289"/>
                <a:gd name="connsiteY0" fmla="*/ 62549 h 439997"/>
                <a:gd name="connsiteX1" fmla="*/ 1051289 w 1051289"/>
                <a:gd name="connsiteY1" fmla="*/ 53403 h 439997"/>
                <a:gd name="connsiteX2" fmla="*/ 988659 w 1051289"/>
                <a:gd name="connsiteY2" fmla="*/ 408682 h 439997"/>
                <a:gd name="connsiteX3" fmla="*/ 79225 w 1051289"/>
                <a:gd name="connsiteY3" fmla="*/ 439997 h 439997"/>
                <a:gd name="connsiteX4" fmla="*/ 0 w 1051289"/>
                <a:gd name="connsiteY4" fmla="*/ 62549 h 439997"/>
                <a:gd name="connsiteX0" fmla="*/ 0 w 1051289"/>
                <a:gd name="connsiteY0" fmla="*/ 62549 h 439997"/>
                <a:gd name="connsiteX1" fmla="*/ 1051289 w 1051289"/>
                <a:gd name="connsiteY1" fmla="*/ 53403 h 439997"/>
                <a:gd name="connsiteX2" fmla="*/ 988659 w 1051289"/>
                <a:gd name="connsiteY2" fmla="*/ 408682 h 439997"/>
                <a:gd name="connsiteX3" fmla="*/ 79225 w 1051289"/>
                <a:gd name="connsiteY3" fmla="*/ 439997 h 439997"/>
                <a:gd name="connsiteX4" fmla="*/ 0 w 1051289"/>
                <a:gd name="connsiteY4" fmla="*/ 62549 h 439997"/>
                <a:gd name="connsiteX0" fmla="*/ 0 w 1051289"/>
                <a:gd name="connsiteY0" fmla="*/ 59753 h 437201"/>
                <a:gd name="connsiteX1" fmla="*/ 1051289 w 1051289"/>
                <a:gd name="connsiteY1" fmla="*/ 50607 h 437201"/>
                <a:gd name="connsiteX2" fmla="*/ 988659 w 1051289"/>
                <a:gd name="connsiteY2" fmla="*/ 405886 h 437201"/>
                <a:gd name="connsiteX3" fmla="*/ 79225 w 1051289"/>
                <a:gd name="connsiteY3" fmla="*/ 437201 h 437201"/>
                <a:gd name="connsiteX4" fmla="*/ 0 w 1051289"/>
                <a:gd name="connsiteY4" fmla="*/ 59753 h 437201"/>
                <a:gd name="connsiteX0" fmla="*/ 0 w 1051289"/>
                <a:gd name="connsiteY0" fmla="*/ 59753 h 468285"/>
                <a:gd name="connsiteX1" fmla="*/ 1051289 w 1051289"/>
                <a:gd name="connsiteY1" fmla="*/ 50607 h 468285"/>
                <a:gd name="connsiteX2" fmla="*/ 988659 w 1051289"/>
                <a:gd name="connsiteY2" fmla="*/ 405886 h 468285"/>
                <a:gd name="connsiteX3" fmla="*/ 77205 w 1051289"/>
                <a:gd name="connsiteY3" fmla="*/ 468285 h 468285"/>
                <a:gd name="connsiteX4" fmla="*/ 0 w 1051289"/>
                <a:gd name="connsiteY4" fmla="*/ 59753 h 468285"/>
                <a:gd name="connsiteX0" fmla="*/ 58403 w 977838"/>
                <a:gd name="connsiteY0" fmla="*/ 48686 h 482016"/>
                <a:gd name="connsiteX1" fmla="*/ 977838 w 977838"/>
                <a:gd name="connsiteY1" fmla="*/ 64338 h 482016"/>
                <a:gd name="connsiteX2" fmla="*/ 915208 w 977838"/>
                <a:gd name="connsiteY2" fmla="*/ 419617 h 482016"/>
                <a:gd name="connsiteX3" fmla="*/ 3754 w 977838"/>
                <a:gd name="connsiteY3" fmla="*/ 482016 h 482016"/>
                <a:gd name="connsiteX4" fmla="*/ 58403 w 977838"/>
                <a:gd name="connsiteY4" fmla="*/ 48686 h 482016"/>
                <a:gd name="connsiteX0" fmla="*/ 59506 w 978941"/>
                <a:gd name="connsiteY0" fmla="*/ 48686 h 482016"/>
                <a:gd name="connsiteX1" fmla="*/ 978941 w 978941"/>
                <a:gd name="connsiteY1" fmla="*/ 64338 h 482016"/>
                <a:gd name="connsiteX2" fmla="*/ 916311 w 978941"/>
                <a:gd name="connsiteY2" fmla="*/ 419617 h 482016"/>
                <a:gd name="connsiteX3" fmla="*/ 4857 w 978941"/>
                <a:gd name="connsiteY3" fmla="*/ 482016 h 482016"/>
                <a:gd name="connsiteX4" fmla="*/ 59506 w 978941"/>
                <a:gd name="connsiteY4" fmla="*/ 48686 h 482016"/>
                <a:gd name="connsiteX0" fmla="*/ 59506 w 978941"/>
                <a:gd name="connsiteY0" fmla="*/ 48686 h 482016"/>
                <a:gd name="connsiteX1" fmla="*/ 978941 w 978941"/>
                <a:gd name="connsiteY1" fmla="*/ 64338 h 482016"/>
                <a:gd name="connsiteX2" fmla="*/ 834170 w 978941"/>
                <a:gd name="connsiteY2" fmla="*/ 391674 h 482016"/>
                <a:gd name="connsiteX3" fmla="*/ 4857 w 978941"/>
                <a:gd name="connsiteY3" fmla="*/ 482016 h 482016"/>
                <a:gd name="connsiteX4" fmla="*/ 59506 w 978941"/>
                <a:gd name="connsiteY4" fmla="*/ 48686 h 482016"/>
                <a:gd name="connsiteX0" fmla="*/ 59506 w 991958"/>
                <a:gd name="connsiteY0" fmla="*/ 65019 h 498349"/>
                <a:gd name="connsiteX1" fmla="*/ 991958 w 991958"/>
                <a:gd name="connsiteY1" fmla="*/ 45996 h 498349"/>
                <a:gd name="connsiteX2" fmla="*/ 834170 w 991958"/>
                <a:gd name="connsiteY2" fmla="*/ 408007 h 498349"/>
                <a:gd name="connsiteX3" fmla="*/ 4857 w 991958"/>
                <a:gd name="connsiteY3" fmla="*/ 498349 h 498349"/>
                <a:gd name="connsiteX4" fmla="*/ 59506 w 991958"/>
                <a:gd name="connsiteY4" fmla="*/ 65019 h 498349"/>
                <a:gd name="connsiteX0" fmla="*/ 60438 w 992890"/>
                <a:gd name="connsiteY0" fmla="*/ 65019 h 498349"/>
                <a:gd name="connsiteX1" fmla="*/ 992890 w 992890"/>
                <a:gd name="connsiteY1" fmla="*/ 45996 h 498349"/>
                <a:gd name="connsiteX2" fmla="*/ 835102 w 992890"/>
                <a:gd name="connsiteY2" fmla="*/ 408007 h 498349"/>
                <a:gd name="connsiteX3" fmla="*/ 5789 w 992890"/>
                <a:gd name="connsiteY3" fmla="*/ 498349 h 498349"/>
                <a:gd name="connsiteX4" fmla="*/ 60438 w 992890"/>
                <a:gd name="connsiteY4" fmla="*/ 65019 h 498349"/>
                <a:gd name="connsiteX0" fmla="*/ 54649 w 987101"/>
                <a:gd name="connsiteY0" fmla="*/ 65019 h 498349"/>
                <a:gd name="connsiteX1" fmla="*/ 987101 w 987101"/>
                <a:gd name="connsiteY1" fmla="*/ 45996 h 498349"/>
                <a:gd name="connsiteX2" fmla="*/ 829313 w 987101"/>
                <a:gd name="connsiteY2" fmla="*/ 408007 h 498349"/>
                <a:gd name="connsiteX3" fmla="*/ 0 w 987101"/>
                <a:gd name="connsiteY3" fmla="*/ 498349 h 498349"/>
                <a:gd name="connsiteX4" fmla="*/ 54649 w 987101"/>
                <a:gd name="connsiteY4" fmla="*/ 65019 h 498349"/>
                <a:gd name="connsiteX0" fmla="*/ 54649 w 987101"/>
                <a:gd name="connsiteY0" fmla="*/ 65019 h 498349"/>
                <a:gd name="connsiteX1" fmla="*/ 987101 w 987101"/>
                <a:gd name="connsiteY1" fmla="*/ 45996 h 498349"/>
                <a:gd name="connsiteX2" fmla="*/ 829313 w 987101"/>
                <a:gd name="connsiteY2" fmla="*/ 408007 h 498349"/>
                <a:gd name="connsiteX3" fmla="*/ 0 w 987101"/>
                <a:gd name="connsiteY3" fmla="*/ 498349 h 498349"/>
                <a:gd name="connsiteX4" fmla="*/ 54649 w 987101"/>
                <a:gd name="connsiteY4" fmla="*/ 65019 h 498349"/>
                <a:gd name="connsiteX0" fmla="*/ 71087 w 987101"/>
                <a:gd name="connsiteY0" fmla="*/ 67154 h 496725"/>
                <a:gd name="connsiteX1" fmla="*/ 987101 w 987101"/>
                <a:gd name="connsiteY1" fmla="*/ 44372 h 496725"/>
                <a:gd name="connsiteX2" fmla="*/ 829313 w 987101"/>
                <a:gd name="connsiteY2" fmla="*/ 406383 h 496725"/>
                <a:gd name="connsiteX3" fmla="*/ 0 w 987101"/>
                <a:gd name="connsiteY3" fmla="*/ 496725 h 496725"/>
                <a:gd name="connsiteX4" fmla="*/ 71087 w 987101"/>
                <a:gd name="connsiteY4" fmla="*/ 67154 h 496725"/>
                <a:gd name="connsiteX0" fmla="*/ 71087 w 987101"/>
                <a:gd name="connsiteY0" fmla="*/ 67154 h 496725"/>
                <a:gd name="connsiteX1" fmla="*/ 987101 w 987101"/>
                <a:gd name="connsiteY1" fmla="*/ 44372 h 496725"/>
                <a:gd name="connsiteX2" fmla="*/ 829313 w 987101"/>
                <a:gd name="connsiteY2" fmla="*/ 406383 h 496725"/>
                <a:gd name="connsiteX3" fmla="*/ 0 w 987101"/>
                <a:gd name="connsiteY3" fmla="*/ 496725 h 496725"/>
                <a:gd name="connsiteX4" fmla="*/ 71087 w 987101"/>
                <a:gd name="connsiteY4" fmla="*/ 67154 h 496725"/>
                <a:gd name="connsiteX0" fmla="*/ 71087 w 987101"/>
                <a:gd name="connsiteY0" fmla="*/ 63625 h 493196"/>
                <a:gd name="connsiteX1" fmla="*/ 987101 w 987101"/>
                <a:gd name="connsiteY1" fmla="*/ 40843 h 493196"/>
                <a:gd name="connsiteX2" fmla="*/ 829313 w 987101"/>
                <a:gd name="connsiteY2" fmla="*/ 402854 h 493196"/>
                <a:gd name="connsiteX3" fmla="*/ 0 w 987101"/>
                <a:gd name="connsiteY3" fmla="*/ 493196 h 493196"/>
                <a:gd name="connsiteX4" fmla="*/ 71087 w 987101"/>
                <a:gd name="connsiteY4" fmla="*/ 63625 h 493196"/>
                <a:gd name="connsiteX0" fmla="*/ 71087 w 987101"/>
                <a:gd name="connsiteY0" fmla="*/ 65661 h 495232"/>
                <a:gd name="connsiteX1" fmla="*/ 987101 w 987101"/>
                <a:gd name="connsiteY1" fmla="*/ 42879 h 495232"/>
                <a:gd name="connsiteX2" fmla="*/ 829313 w 987101"/>
                <a:gd name="connsiteY2" fmla="*/ 404890 h 495232"/>
                <a:gd name="connsiteX3" fmla="*/ 0 w 987101"/>
                <a:gd name="connsiteY3" fmla="*/ 495232 h 495232"/>
                <a:gd name="connsiteX4" fmla="*/ 71087 w 987101"/>
                <a:gd name="connsiteY4" fmla="*/ 65661 h 495232"/>
                <a:gd name="connsiteX0" fmla="*/ 71087 w 1000118"/>
                <a:gd name="connsiteY0" fmla="*/ 89669 h 519240"/>
                <a:gd name="connsiteX1" fmla="*/ 1000118 w 1000118"/>
                <a:gd name="connsiteY1" fmla="*/ 32213 h 519240"/>
                <a:gd name="connsiteX2" fmla="*/ 829313 w 1000118"/>
                <a:gd name="connsiteY2" fmla="*/ 428898 h 519240"/>
                <a:gd name="connsiteX3" fmla="*/ 0 w 1000118"/>
                <a:gd name="connsiteY3" fmla="*/ 519240 h 519240"/>
                <a:gd name="connsiteX4" fmla="*/ 71087 w 1000118"/>
                <a:gd name="connsiteY4" fmla="*/ 89669 h 519240"/>
                <a:gd name="connsiteX0" fmla="*/ 74622 w 1000118"/>
                <a:gd name="connsiteY0" fmla="*/ 105478 h 514907"/>
                <a:gd name="connsiteX1" fmla="*/ 1000118 w 1000118"/>
                <a:gd name="connsiteY1" fmla="*/ 27880 h 514907"/>
                <a:gd name="connsiteX2" fmla="*/ 829313 w 1000118"/>
                <a:gd name="connsiteY2" fmla="*/ 424565 h 514907"/>
                <a:gd name="connsiteX3" fmla="*/ 0 w 1000118"/>
                <a:gd name="connsiteY3" fmla="*/ 514907 h 514907"/>
                <a:gd name="connsiteX4" fmla="*/ 74622 w 1000118"/>
                <a:gd name="connsiteY4" fmla="*/ 105478 h 514907"/>
                <a:gd name="connsiteX0" fmla="*/ 74622 w 1000118"/>
                <a:gd name="connsiteY0" fmla="*/ 112271 h 521700"/>
                <a:gd name="connsiteX1" fmla="*/ 1000118 w 1000118"/>
                <a:gd name="connsiteY1" fmla="*/ 34673 h 521700"/>
                <a:gd name="connsiteX2" fmla="*/ 829313 w 1000118"/>
                <a:gd name="connsiteY2" fmla="*/ 431358 h 521700"/>
                <a:gd name="connsiteX3" fmla="*/ 0 w 1000118"/>
                <a:gd name="connsiteY3" fmla="*/ 521700 h 521700"/>
                <a:gd name="connsiteX4" fmla="*/ 74622 w 1000118"/>
                <a:gd name="connsiteY4" fmla="*/ 112271 h 521700"/>
                <a:gd name="connsiteX0" fmla="*/ 58183 w 1000118"/>
                <a:gd name="connsiteY0" fmla="*/ 109522 h 522710"/>
                <a:gd name="connsiteX1" fmla="*/ 1000118 w 1000118"/>
                <a:gd name="connsiteY1" fmla="*/ 35683 h 522710"/>
                <a:gd name="connsiteX2" fmla="*/ 829313 w 1000118"/>
                <a:gd name="connsiteY2" fmla="*/ 432368 h 522710"/>
                <a:gd name="connsiteX3" fmla="*/ 0 w 1000118"/>
                <a:gd name="connsiteY3" fmla="*/ 522710 h 522710"/>
                <a:gd name="connsiteX4" fmla="*/ 58183 w 1000118"/>
                <a:gd name="connsiteY4" fmla="*/ 109522 h 522710"/>
                <a:gd name="connsiteX0" fmla="*/ 58183 w 1000118"/>
                <a:gd name="connsiteY0" fmla="*/ 109522 h 522710"/>
                <a:gd name="connsiteX1" fmla="*/ 1000118 w 1000118"/>
                <a:gd name="connsiteY1" fmla="*/ 35683 h 522710"/>
                <a:gd name="connsiteX2" fmla="*/ 829313 w 1000118"/>
                <a:gd name="connsiteY2" fmla="*/ 432368 h 522710"/>
                <a:gd name="connsiteX3" fmla="*/ 0 w 1000118"/>
                <a:gd name="connsiteY3" fmla="*/ 522710 h 522710"/>
                <a:gd name="connsiteX4" fmla="*/ 58183 w 1000118"/>
                <a:gd name="connsiteY4" fmla="*/ 109522 h 52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18" h="522710">
                  <a:moveTo>
                    <a:pt x="58183" y="109522"/>
                  </a:moveTo>
                  <a:cubicBezTo>
                    <a:pt x="407411" y="4590"/>
                    <a:pt x="614650" y="-35128"/>
                    <a:pt x="1000118" y="35683"/>
                  </a:cubicBezTo>
                  <a:lnTo>
                    <a:pt x="829313" y="432368"/>
                  </a:lnTo>
                  <a:cubicBezTo>
                    <a:pt x="541659" y="386578"/>
                    <a:pt x="382749" y="414236"/>
                    <a:pt x="0" y="522710"/>
                  </a:cubicBezTo>
                  <a:cubicBezTo>
                    <a:pt x="17181" y="380981"/>
                    <a:pt x="28517" y="296878"/>
                    <a:pt x="58183" y="109522"/>
                  </a:cubicBezTo>
                  <a:close/>
                </a:path>
              </a:pathLst>
            </a:custGeom>
            <a:solidFill>
              <a:srgbClr val="88A0B8"/>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xmlns="" id="{F375ED1F-00C0-423A-AD26-8487662732B5}"/>
                </a:ext>
              </a:extLst>
            </p:cNvPr>
            <p:cNvSpPr/>
            <p:nvPr/>
          </p:nvSpPr>
          <p:spPr>
            <a:xfrm rot="1975311">
              <a:off x="5855740" y="767071"/>
              <a:ext cx="925213" cy="406043"/>
            </a:xfrm>
            <a:custGeom>
              <a:avLst/>
              <a:gdLst>
                <a:gd name="connsiteX0" fmla="*/ 0 w 922020"/>
                <a:gd name="connsiteY0" fmla="*/ 0 h 330104"/>
                <a:gd name="connsiteX1" fmla="*/ 922020 w 922020"/>
                <a:gd name="connsiteY1" fmla="*/ 0 h 330104"/>
                <a:gd name="connsiteX2" fmla="*/ 922020 w 922020"/>
                <a:gd name="connsiteY2" fmla="*/ 330104 h 330104"/>
                <a:gd name="connsiteX3" fmla="*/ 0 w 922020"/>
                <a:gd name="connsiteY3" fmla="*/ 330104 h 330104"/>
                <a:gd name="connsiteX4" fmla="*/ 0 w 922020"/>
                <a:gd name="connsiteY4" fmla="*/ 0 h 330104"/>
                <a:gd name="connsiteX0" fmla="*/ 6142 w 928162"/>
                <a:gd name="connsiteY0" fmla="*/ 0 h 405322"/>
                <a:gd name="connsiteX1" fmla="*/ 928162 w 928162"/>
                <a:gd name="connsiteY1" fmla="*/ 0 h 405322"/>
                <a:gd name="connsiteX2" fmla="*/ 928162 w 928162"/>
                <a:gd name="connsiteY2" fmla="*/ 330104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28162 w 928162"/>
                <a:gd name="connsiteY2" fmla="*/ 330104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37 w 1007424"/>
                <a:gd name="connsiteY0" fmla="*/ 27874 h 405322"/>
                <a:gd name="connsiteX1" fmla="*/ 1007424 w 1007424"/>
                <a:gd name="connsiteY1" fmla="*/ 0 h 405322"/>
                <a:gd name="connsiteX2" fmla="*/ 988696 w 1007424"/>
                <a:gd name="connsiteY2" fmla="*/ 374007 h 405322"/>
                <a:gd name="connsiteX3" fmla="*/ 79262 w 1007424"/>
                <a:gd name="connsiteY3" fmla="*/ 405322 h 405322"/>
                <a:gd name="connsiteX4" fmla="*/ 37 w 1007424"/>
                <a:gd name="connsiteY4" fmla="*/ 27874 h 405322"/>
                <a:gd name="connsiteX0" fmla="*/ 0 w 1007387"/>
                <a:gd name="connsiteY0" fmla="*/ 27874 h 405322"/>
                <a:gd name="connsiteX1" fmla="*/ 1007387 w 1007387"/>
                <a:gd name="connsiteY1" fmla="*/ 0 h 405322"/>
                <a:gd name="connsiteX2" fmla="*/ 988659 w 1007387"/>
                <a:gd name="connsiteY2" fmla="*/ 374007 h 405322"/>
                <a:gd name="connsiteX3" fmla="*/ 79225 w 1007387"/>
                <a:gd name="connsiteY3" fmla="*/ 405322 h 405322"/>
                <a:gd name="connsiteX4" fmla="*/ 0 w 1007387"/>
                <a:gd name="connsiteY4" fmla="*/ 27874 h 405322"/>
                <a:gd name="connsiteX0" fmla="*/ 0 w 1007387"/>
                <a:gd name="connsiteY0" fmla="*/ 27874 h 405322"/>
                <a:gd name="connsiteX1" fmla="*/ 1007387 w 1007387"/>
                <a:gd name="connsiteY1" fmla="*/ 0 h 405322"/>
                <a:gd name="connsiteX2" fmla="*/ 988659 w 1007387"/>
                <a:gd name="connsiteY2" fmla="*/ 374007 h 405322"/>
                <a:gd name="connsiteX3" fmla="*/ 79225 w 1007387"/>
                <a:gd name="connsiteY3" fmla="*/ 405322 h 405322"/>
                <a:gd name="connsiteX4" fmla="*/ 0 w 1007387"/>
                <a:gd name="connsiteY4" fmla="*/ 27874 h 405322"/>
                <a:gd name="connsiteX0" fmla="*/ 0 w 1051289"/>
                <a:gd name="connsiteY0" fmla="*/ 9146 h 386594"/>
                <a:gd name="connsiteX1" fmla="*/ 1051289 w 1051289"/>
                <a:gd name="connsiteY1" fmla="*/ 0 h 386594"/>
                <a:gd name="connsiteX2" fmla="*/ 988659 w 1051289"/>
                <a:gd name="connsiteY2" fmla="*/ 355279 h 386594"/>
                <a:gd name="connsiteX3" fmla="*/ 79225 w 1051289"/>
                <a:gd name="connsiteY3" fmla="*/ 386594 h 386594"/>
                <a:gd name="connsiteX4" fmla="*/ 0 w 1051289"/>
                <a:gd name="connsiteY4" fmla="*/ 9146 h 386594"/>
                <a:gd name="connsiteX0" fmla="*/ 0 w 1051289"/>
                <a:gd name="connsiteY0" fmla="*/ 19160 h 396608"/>
                <a:gd name="connsiteX1" fmla="*/ 1051289 w 1051289"/>
                <a:gd name="connsiteY1" fmla="*/ 10014 h 396608"/>
                <a:gd name="connsiteX2" fmla="*/ 988659 w 1051289"/>
                <a:gd name="connsiteY2" fmla="*/ 365293 h 396608"/>
                <a:gd name="connsiteX3" fmla="*/ 79225 w 1051289"/>
                <a:gd name="connsiteY3" fmla="*/ 396608 h 396608"/>
                <a:gd name="connsiteX4" fmla="*/ 0 w 1051289"/>
                <a:gd name="connsiteY4" fmla="*/ 19160 h 396608"/>
                <a:gd name="connsiteX0" fmla="*/ 0 w 1051289"/>
                <a:gd name="connsiteY0" fmla="*/ 29577 h 407025"/>
                <a:gd name="connsiteX1" fmla="*/ 1051289 w 1051289"/>
                <a:gd name="connsiteY1" fmla="*/ 20431 h 407025"/>
                <a:gd name="connsiteX2" fmla="*/ 988659 w 1051289"/>
                <a:gd name="connsiteY2" fmla="*/ 375710 h 407025"/>
                <a:gd name="connsiteX3" fmla="*/ 79225 w 1051289"/>
                <a:gd name="connsiteY3" fmla="*/ 407025 h 407025"/>
                <a:gd name="connsiteX4" fmla="*/ 0 w 1051289"/>
                <a:gd name="connsiteY4" fmla="*/ 29577 h 407025"/>
                <a:gd name="connsiteX0" fmla="*/ 0 w 1051289"/>
                <a:gd name="connsiteY0" fmla="*/ 48969 h 426417"/>
                <a:gd name="connsiteX1" fmla="*/ 1051289 w 1051289"/>
                <a:gd name="connsiteY1" fmla="*/ 39823 h 426417"/>
                <a:gd name="connsiteX2" fmla="*/ 988659 w 1051289"/>
                <a:gd name="connsiteY2" fmla="*/ 395102 h 426417"/>
                <a:gd name="connsiteX3" fmla="*/ 79225 w 1051289"/>
                <a:gd name="connsiteY3" fmla="*/ 426417 h 426417"/>
                <a:gd name="connsiteX4" fmla="*/ 0 w 1051289"/>
                <a:gd name="connsiteY4" fmla="*/ 48969 h 426417"/>
                <a:gd name="connsiteX0" fmla="*/ 0 w 1051289"/>
                <a:gd name="connsiteY0" fmla="*/ 62549 h 439997"/>
                <a:gd name="connsiteX1" fmla="*/ 1051289 w 1051289"/>
                <a:gd name="connsiteY1" fmla="*/ 53403 h 439997"/>
                <a:gd name="connsiteX2" fmla="*/ 988659 w 1051289"/>
                <a:gd name="connsiteY2" fmla="*/ 408682 h 439997"/>
                <a:gd name="connsiteX3" fmla="*/ 79225 w 1051289"/>
                <a:gd name="connsiteY3" fmla="*/ 439997 h 439997"/>
                <a:gd name="connsiteX4" fmla="*/ 0 w 1051289"/>
                <a:gd name="connsiteY4" fmla="*/ 62549 h 439997"/>
                <a:gd name="connsiteX0" fmla="*/ 0 w 1051289"/>
                <a:gd name="connsiteY0" fmla="*/ 62549 h 439997"/>
                <a:gd name="connsiteX1" fmla="*/ 1051289 w 1051289"/>
                <a:gd name="connsiteY1" fmla="*/ 53403 h 439997"/>
                <a:gd name="connsiteX2" fmla="*/ 988659 w 1051289"/>
                <a:gd name="connsiteY2" fmla="*/ 408682 h 439997"/>
                <a:gd name="connsiteX3" fmla="*/ 79225 w 1051289"/>
                <a:gd name="connsiteY3" fmla="*/ 439997 h 439997"/>
                <a:gd name="connsiteX4" fmla="*/ 0 w 1051289"/>
                <a:gd name="connsiteY4" fmla="*/ 62549 h 439997"/>
                <a:gd name="connsiteX0" fmla="*/ 0 w 1051289"/>
                <a:gd name="connsiteY0" fmla="*/ 59753 h 437201"/>
                <a:gd name="connsiteX1" fmla="*/ 1051289 w 1051289"/>
                <a:gd name="connsiteY1" fmla="*/ 50607 h 437201"/>
                <a:gd name="connsiteX2" fmla="*/ 988659 w 1051289"/>
                <a:gd name="connsiteY2" fmla="*/ 405886 h 437201"/>
                <a:gd name="connsiteX3" fmla="*/ 79225 w 1051289"/>
                <a:gd name="connsiteY3" fmla="*/ 437201 h 437201"/>
                <a:gd name="connsiteX4" fmla="*/ 0 w 1051289"/>
                <a:gd name="connsiteY4" fmla="*/ 59753 h 437201"/>
                <a:gd name="connsiteX0" fmla="*/ 0 w 1051289"/>
                <a:gd name="connsiteY0" fmla="*/ 59753 h 437201"/>
                <a:gd name="connsiteX1" fmla="*/ 1051289 w 1051289"/>
                <a:gd name="connsiteY1" fmla="*/ 50607 h 437201"/>
                <a:gd name="connsiteX2" fmla="*/ 988659 w 1051289"/>
                <a:gd name="connsiteY2" fmla="*/ 405886 h 437201"/>
                <a:gd name="connsiteX3" fmla="*/ 79225 w 1051289"/>
                <a:gd name="connsiteY3" fmla="*/ 437201 h 437201"/>
                <a:gd name="connsiteX4" fmla="*/ 0 w 1051289"/>
                <a:gd name="connsiteY4" fmla="*/ 59753 h 437201"/>
                <a:gd name="connsiteX0" fmla="*/ 0 w 1051289"/>
                <a:gd name="connsiteY0" fmla="*/ 52938 h 430386"/>
                <a:gd name="connsiteX1" fmla="*/ 1051289 w 1051289"/>
                <a:gd name="connsiteY1" fmla="*/ 43792 h 430386"/>
                <a:gd name="connsiteX2" fmla="*/ 988659 w 1051289"/>
                <a:gd name="connsiteY2" fmla="*/ 399071 h 430386"/>
                <a:gd name="connsiteX3" fmla="*/ 79225 w 1051289"/>
                <a:gd name="connsiteY3" fmla="*/ 430386 h 430386"/>
                <a:gd name="connsiteX4" fmla="*/ 0 w 1051289"/>
                <a:gd name="connsiteY4" fmla="*/ 52938 h 430386"/>
                <a:gd name="connsiteX0" fmla="*/ 0 w 1051289"/>
                <a:gd name="connsiteY0" fmla="*/ 45834 h 423282"/>
                <a:gd name="connsiteX1" fmla="*/ 1051289 w 1051289"/>
                <a:gd name="connsiteY1" fmla="*/ 36688 h 423282"/>
                <a:gd name="connsiteX2" fmla="*/ 988659 w 1051289"/>
                <a:gd name="connsiteY2" fmla="*/ 391967 h 423282"/>
                <a:gd name="connsiteX3" fmla="*/ 79225 w 1051289"/>
                <a:gd name="connsiteY3" fmla="*/ 423282 h 423282"/>
                <a:gd name="connsiteX4" fmla="*/ 0 w 1051289"/>
                <a:gd name="connsiteY4" fmla="*/ 45834 h 423282"/>
                <a:gd name="connsiteX0" fmla="*/ 0 w 1051289"/>
                <a:gd name="connsiteY0" fmla="*/ 45834 h 423282"/>
                <a:gd name="connsiteX1" fmla="*/ 1051289 w 1051289"/>
                <a:gd name="connsiteY1" fmla="*/ 36688 h 423282"/>
                <a:gd name="connsiteX2" fmla="*/ 988659 w 1051289"/>
                <a:gd name="connsiteY2" fmla="*/ 391967 h 423282"/>
                <a:gd name="connsiteX3" fmla="*/ 79225 w 1051289"/>
                <a:gd name="connsiteY3" fmla="*/ 423282 h 423282"/>
                <a:gd name="connsiteX4" fmla="*/ 0 w 1051289"/>
                <a:gd name="connsiteY4" fmla="*/ 45834 h 423282"/>
                <a:gd name="connsiteX0" fmla="*/ 0 w 1379155"/>
                <a:gd name="connsiteY0" fmla="*/ 25931 h 403379"/>
                <a:gd name="connsiteX1" fmla="*/ 1379156 w 1379155"/>
                <a:gd name="connsiteY1" fmla="*/ 74485 h 403379"/>
                <a:gd name="connsiteX2" fmla="*/ 988659 w 1379155"/>
                <a:gd name="connsiteY2" fmla="*/ 372064 h 403379"/>
                <a:gd name="connsiteX3" fmla="*/ 79225 w 1379155"/>
                <a:gd name="connsiteY3" fmla="*/ 403379 h 403379"/>
                <a:gd name="connsiteX4" fmla="*/ 0 w 1379155"/>
                <a:gd name="connsiteY4" fmla="*/ 25931 h 403379"/>
                <a:gd name="connsiteX0" fmla="*/ 0 w 1379156"/>
                <a:gd name="connsiteY0" fmla="*/ 25931 h 403379"/>
                <a:gd name="connsiteX1" fmla="*/ 1379156 w 1379156"/>
                <a:gd name="connsiteY1" fmla="*/ 74485 h 403379"/>
                <a:gd name="connsiteX2" fmla="*/ 988659 w 1379156"/>
                <a:gd name="connsiteY2" fmla="*/ 372064 h 403379"/>
                <a:gd name="connsiteX3" fmla="*/ 79225 w 1379156"/>
                <a:gd name="connsiteY3" fmla="*/ 403379 h 403379"/>
                <a:gd name="connsiteX4" fmla="*/ 0 w 1379156"/>
                <a:gd name="connsiteY4" fmla="*/ 25931 h 403379"/>
                <a:gd name="connsiteX0" fmla="*/ 0 w 1379156"/>
                <a:gd name="connsiteY0" fmla="*/ 25931 h 403379"/>
                <a:gd name="connsiteX1" fmla="*/ 1379156 w 1379156"/>
                <a:gd name="connsiteY1" fmla="*/ 74485 h 403379"/>
                <a:gd name="connsiteX2" fmla="*/ 1050230 w 1379156"/>
                <a:gd name="connsiteY2" fmla="*/ 367002 h 403379"/>
                <a:gd name="connsiteX3" fmla="*/ 79225 w 1379156"/>
                <a:gd name="connsiteY3" fmla="*/ 403379 h 403379"/>
                <a:gd name="connsiteX4" fmla="*/ 0 w 1379156"/>
                <a:gd name="connsiteY4" fmla="*/ 25931 h 403379"/>
                <a:gd name="connsiteX0" fmla="*/ 0 w 1379156"/>
                <a:gd name="connsiteY0" fmla="*/ 25931 h 403379"/>
                <a:gd name="connsiteX1" fmla="*/ 1379156 w 1379156"/>
                <a:gd name="connsiteY1" fmla="*/ 74485 h 403379"/>
                <a:gd name="connsiteX2" fmla="*/ 1050230 w 1379156"/>
                <a:gd name="connsiteY2" fmla="*/ 367002 h 403379"/>
                <a:gd name="connsiteX3" fmla="*/ 79225 w 1379156"/>
                <a:gd name="connsiteY3" fmla="*/ 403379 h 403379"/>
                <a:gd name="connsiteX4" fmla="*/ 0 w 1379156"/>
                <a:gd name="connsiteY4" fmla="*/ 25931 h 403379"/>
                <a:gd name="connsiteX0" fmla="*/ 237818 w 1301454"/>
                <a:gd name="connsiteY0" fmla="*/ 21560 h 423113"/>
                <a:gd name="connsiteX1" fmla="*/ 1301454 w 1301454"/>
                <a:gd name="connsiteY1" fmla="*/ 94219 h 423113"/>
                <a:gd name="connsiteX2" fmla="*/ 972528 w 1301454"/>
                <a:gd name="connsiteY2" fmla="*/ 386736 h 423113"/>
                <a:gd name="connsiteX3" fmla="*/ 1523 w 1301454"/>
                <a:gd name="connsiteY3" fmla="*/ 423113 h 423113"/>
                <a:gd name="connsiteX4" fmla="*/ 237818 w 1301454"/>
                <a:gd name="connsiteY4" fmla="*/ 21560 h 423113"/>
                <a:gd name="connsiteX0" fmla="*/ 238344 w 1301980"/>
                <a:gd name="connsiteY0" fmla="*/ 21561 h 423114"/>
                <a:gd name="connsiteX1" fmla="*/ 1301980 w 1301980"/>
                <a:gd name="connsiteY1" fmla="*/ 94220 h 423114"/>
                <a:gd name="connsiteX2" fmla="*/ 973054 w 1301980"/>
                <a:gd name="connsiteY2" fmla="*/ 386737 h 423114"/>
                <a:gd name="connsiteX3" fmla="*/ 2049 w 1301980"/>
                <a:gd name="connsiteY3" fmla="*/ 423114 h 423114"/>
                <a:gd name="connsiteX4" fmla="*/ 238344 w 1301980"/>
                <a:gd name="connsiteY4" fmla="*/ 21561 h 423114"/>
                <a:gd name="connsiteX0" fmla="*/ 236295 w 1299931"/>
                <a:gd name="connsiteY0" fmla="*/ 21561 h 423114"/>
                <a:gd name="connsiteX1" fmla="*/ 1299931 w 1299931"/>
                <a:gd name="connsiteY1" fmla="*/ 94220 h 423114"/>
                <a:gd name="connsiteX2" fmla="*/ 971005 w 1299931"/>
                <a:gd name="connsiteY2" fmla="*/ 386737 h 423114"/>
                <a:gd name="connsiteX3" fmla="*/ 0 w 1299931"/>
                <a:gd name="connsiteY3" fmla="*/ 423114 h 423114"/>
                <a:gd name="connsiteX4" fmla="*/ 236295 w 1299931"/>
                <a:gd name="connsiteY4" fmla="*/ 21561 h 423114"/>
                <a:gd name="connsiteX0" fmla="*/ 236295 w 1299931"/>
                <a:gd name="connsiteY0" fmla="*/ 8612 h 410165"/>
                <a:gd name="connsiteX1" fmla="*/ 1299931 w 1299931"/>
                <a:gd name="connsiteY1" fmla="*/ 81271 h 410165"/>
                <a:gd name="connsiteX2" fmla="*/ 971005 w 1299931"/>
                <a:gd name="connsiteY2" fmla="*/ 373788 h 410165"/>
                <a:gd name="connsiteX3" fmla="*/ 0 w 1299931"/>
                <a:gd name="connsiteY3" fmla="*/ 410165 h 410165"/>
                <a:gd name="connsiteX4" fmla="*/ 236295 w 1299931"/>
                <a:gd name="connsiteY4" fmla="*/ 8612 h 410165"/>
                <a:gd name="connsiteX0" fmla="*/ 236295 w 1299931"/>
                <a:gd name="connsiteY0" fmla="*/ 13640 h 415193"/>
                <a:gd name="connsiteX1" fmla="*/ 1299931 w 1299931"/>
                <a:gd name="connsiteY1" fmla="*/ 86299 h 415193"/>
                <a:gd name="connsiteX2" fmla="*/ 971005 w 1299931"/>
                <a:gd name="connsiteY2" fmla="*/ 378816 h 415193"/>
                <a:gd name="connsiteX3" fmla="*/ 0 w 1299931"/>
                <a:gd name="connsiteY3" fmla="*/ 415193 h 415193"/>
                <a:gd name="connsiteX4" fmla="*/ 236295 w 1299931"/>
                <a:gd name="connsiteY4" fmla="*/ 13640 h 415193"/>
                <a:gd name="connsiteX0" fmla="*/ 236295 w 1299931"/>
                <a:gd name="connsiteY0" fmla="*/ 13640 h 415193"/>
                <a:gd name="connsiteX1" fmla="*/ 1299931 w 1299931"/>
                <a:gd name="connsiteY1" fmla="*/ 86299 h 415193"/>
                <a:gd name="connsiteX2" fmla="*/ 971005 w 1299931"/>
                <a:gd name="connsiteY2" fmla="*/ 378816 h 415193"/>
                <a:gd name="connsiteX3" fmla="*/ 0 w 1299931"/>
                <a:gd name="connsiteY3" fmla="*/ 415193 h 415193"/>
                <a:gd name="connsiteX4" fmla="*/ 236295 w 1299931"/>
                <a:gd name="connsiteY4" fmla="*/ 13640 h 415193"/>
                <a:gd name="connsiteX0" fmla="*/ 231912 w 1295548"/>
                <a:gd name="connsiteY0" fmla="*/ 13640 h 427716"/>
                <a:gd name="connsiteX1" fmla="*/ 1295548 w 1295548"/>
                <a:gd name="connsiteY1" fmla="*/ 86299 h 427716"/>
                <a:gd name="connsiteX2" fmla="*/ 966622 w 1295548"/>
                <a:gd name="connsiteY2" fmla="*/ 378816 h 427716"/>
                <a:gd name="connsiteX3" fmla="*/ 0 w 1295548"/>
                <a:gd name="connsiteY3" fmla="*/ 427716 h 427716"/>
                <a:gd name="connsiteX4" fmla="*/ 231912 w 1295548"/>
                <a:gd name="connsiteY4" fmla="*/ 13640 h 427716"/>
                <a:gd name="connsiteX0" fmla="*/ 231912 w 1295548"/>
                <a:gd name="connsiteY0" fmla="*/ 13640 h 427716"/>
                <a:gd name="connsiteX1" fmla="*/ 1295548 w 1295548"/>
                <a:gd name="connsiteY1" fmla="*/ 86299 h 427716"/>
                <a:gd name="connsiteX2" fmla="*/ 966622 w 1295548"/>
                <a:gd name="connsiteY2" fmla="*/ 378816 h 427716"/>
                <a:gd name="connsiteX3" fmla="*/ 0 w 1295548"/>
                <a:gd name="connsiteY3" fmla="*/ 427716 h 427716"/>
                <a:gd name="connsiteX4" fmla="*/ 231912 w 1295548"/>
                <a:gd name="connsiteY4" fmla="*/ 13640 h 427716"/>
                <a:gd name="connsiteX0" fmla="*/ 231912 w 1295548"/>
                <a:gd name="connsiteY0" fmla="*/ 13640 h 427716"/>
                <a:gd name="connsiteX1" fmla="*/ 1295548 w 1295548"/>
                <a:gd name="connsiteY1" fmla="*/ 86299 h 427716"/>
                <a:gd name="connsiteX2" fmla="*/ 966622 w 1295548"/>
                <a:gd name="connsiteY2" fmla="*/ 378816 h 427716"/>
                <a:gd name="connsiteX3" fmla="*/ 0 w 1295548"/>
                <a:gd name="connsiteY3" fmla="*/ 427716 h 427716"/>
                <a:gd name="connsiteX4" fmla="*/ 231912 w 1295548"/>
                <a:gd name="connsiteY4" fmla="*/ 13640 h 427716"/>
                <a:gd name="connsiteX0" fmla="*/ 231912 w 1345609"/>
                <a:gd name="connsiteY0" fmla="*/ 30988 h 445064"/>
                <a:gd name="connsiteX1" fmla="*/ 1345609 w 1345609"/>
                <a:gd name="connsiteY1" fmla="*/ 55359 h 445064"/>
                <a:gd name="connsiteX2" fmla="*/ 966622 w 1345609"/>
                <a:gd name="connsiteY2" fmla="*/ 396164 h 445064"/>
                <a:gd name="connsiteX3" fmla="*/ 0 w 1345609"/>
                <a:gd name="connsiteY3" fmla="*/ 445064 h 445064"/>
                <a:gd name="connsiteX4" fmla="*/ 231912 w 1345609"/>
                <a:gd name="connsiteY4" fmla="*/ 30988 h 445064"/>
                <a:gd name="connsiteX0" fmla="*/ 231912 w 1345609"/>
                <a:gd name="connsiteY0" fmla="*/ 30988 h 445064"/>
                <a:gd name="connsiteX1" fmla="*/ 1345609 w 1345609"/>
                <a:gd name="connsiteY1" fmla="*/ 55359 h 445064"/>
                <a:gd name="connsiteX2" fmla="*/ 966622 w 1345609"/>
                <a:gd name="connsiteY2" fmla="*/ 396164 h 445064"/>
                <a:gd name="connsiteX3" fmla="*/ 0 w 1345609"/>
                <a:gd name="connsiteY3" fmla="*/ 445064 h 445064"/>
                <a:gd name="connsiteX4" fmla="*/ 231912 w 1345609"/>
                <a:gd name="connsiteY4" fmla="*/ 30988 h 445064"/>
                <a:gd name="connsiteX0" fmla="*/ 226994 w 1345609"/>
                <a:gd name="connsiteY0" fmla="*/ 40664 h 437771"/>
                <a:gd name="connsiteX1" fmla="*/ 1345609 w 1345609"/>
                <a:gd name="connsiteY1" fmla="*/ 48066 h 437771"/>
                <a:gd name="connsiteX2" fmla="*/ 966622 w 1345609"/>
                <a:gd name="connsiteY2" fmla="*/ 388871 h 437771"/>
                <a:gd name="connsiteX3" fmla="*/ 0 w 1345609"/>
                <a:gd name="connsiteY3" fmla="*/ 437771 h 437771"/>
                <a:gd name="connsiteX4" fmla="*/ 226994 w 1345609"/>
                <a:gd name="connsiteY4" fmla="*/ 40664 h 437771"/>
                <a:gd name="connsiteX0" fmla="*/ 226994 w 1345609"/>
                <a:gd name="connsiteY0" fmla="*/ 40664 h 437771"/>
                <a:gd name="connsiteX1" fmla="*/ 1345609 w 1345609"/>
                <a:gd name="connsiteY1" fmla="*/ 48066 h 437771"/>
                <a:gd name="connsiteX2" fmla="*/ 966622 w 1345609"/>
                <a:gd name="connsiteY2" fmla="*/ 388871 h 437771"/>
                <a:gd name="connsiteX3" fmla="*/ 0 w 1345609"/>
                <a:gd name="connsiteY3" fmla="*/ 437771 h 437771"/>
                <a:gd name="connsiteX4" fmla="*/ 226994 w 1345609"/>
                <a:gd name="connsiteY4" fmla="*/ 40664 h 437771"/>
                <a:gd name="connsiteX0" fmla="*/ 226994 w 1345609"/>
                <a:gd name="connsiteY0" fmla="*/ 38787 h 435894"/>
                <a:gd name="connsiteX1" fmla="*/ 1345609 w 1345609"/>
                <a:gd name="connsiteY1" fmla="*/ 46189 h 435894"/>
                <a:gd name="connsiteX2" fmla="*/ 966622 w 1345609"/>
                <a:gd name="connsiteY2" fmla="*/ 386994 h 435894"/>
                <a:gd name="connsiteX3" fmla="*/ 0 w 1345609"/>
                <a:gd name="connsiteY3" fmla="*/ 435894 h 435894"/>
                <a:gd name="connsiteX4" fmla="*/ 226994 w 1345609"/>
                <a:gd name="connsiteY4" fmla="*/ 38787 h 4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09" h="435894">
                  <a:moveTo>
                    <a:pt x="226994" y="38787"/>
                  </a:moveTo>
                  <a:cubicBezTo>
                    <a:pt x="655583" y="8674"/>
                    <a:pt x="931102" y="-34304"/>
                    <a:pt x="1345609" y="46189"/>
                  </a:cubicBezTo>
                  <a:cubicBezTo>
                    <a:pt x="1224578" y="178372"/>
                    <a:pt x="1081095" y="277436"/>
                    <a:pt x="966622" y="386994"/>
                  </a:cubicBezTo>
                  <a:cubicBezTo>
                    <a:pt x="660292" y="384172"/>
                    <a:pt x="367346" y="387603"/>
                    <a:pt x="0" y="435894"/>
                  </a:cubicBezTo>
                  <a:cubicBezTo>
                    <a:pt x="67535" y="289912"/>
                    <a:pt x="136000" y="196162"/>
                    <a:pt x="226994" y="38787"/>
                  </a:cubicBezTo>
                  <a:close/>
                </a:path>
              </a:pathLst>
            </a:custGeom>
            <a:solidFill>
              <a:schemeClr val="tx2">
                <a:lumMod val="40000"/>
                <a:lumOff val="6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p:txBody>
          <a:bodyPr/>
          <a:lstStyle/>
          <a:p>
            <a:r>
              <a:rPr lang="en-US" dirty="0"/>
              <a:t>Existing tools in Structural Molecular </a:t>
            </a:r>
            <a:r>
              <a:rPr lang="en-US" dirty="0" smtClean="0"/>
              <a:t>Biology</a:t>
            </a:r>
            <a:endParaRPr lang="en-US" dirty="0"/>
          </a:p>
        </p:txBody>
      </p:sp>
      <p:sp>
        <p:nvSpPr>
          <p:cNvPr id="6" name="Marcador de número de diapositiva 5"/>
          <p:cNvSpPr>
            <a:spLocks noGrp="1"/>
          </p:cNvSpPr>
          <p:nvPr>
            <p:ph type="sldNum" sz="quarter" idx="12"/>
          </p:nvPr>
        </p:nvSpPr>
        <p:spPr/>
        <p:txBody>
          <a:bodyPr/>
          <a:lstStyle/>
          <a:p>
            <a:fld id="{59A3C1E9-1E17-4B2D-975E-2F80F7CB45F8}" type="slidenum">
              <a:rPr lang="es-ES" smtClean="0"/>
              <a:t>4</a:t>
            </a:fld>
            <a:endParaRPr lang="es-ES" dirty="0"/>
          </a:p>
        </p:txBody>
      </p:sp>
      <p:sp>
        <p:nvSpPr>
          <p:cNvPr id="5" name="TextBox 4"/>
          <p:cNvSpPr txBox="1"/>
          <p:nvPr/>
        </p:nvSpPr>
        <p:spPr>
          <a:xfrm>
            <a:off x="7646592" y="3805493"/>
            <a:ext cx="1021774" cy="296417"/>
          </a:xfrm>
          <a:prstGeom prst="rect">
            <a:avLst/>
          </a:prstGeom>
          <a:solidFill>
            <a:srgbClr val="FFFFFF">
              <a:alpha val="63922"/>
            </a:srgbClr>
          </a:solidFill>
          <a:ln w="38100">
            <a:solidFill>
              <a:srgbClr val="000000">
                <a:alpha val="69020"/>
              </a:srgbClr>
            </a:solidFill>
          </a:ln>
        </p:spPr>
        <p:txBody>
          <a:bodyPr vert="horz" wrap="none" lIns="91440" tIns="45720" rIns="91440" bIns="45720" rtlCol="0" anchor="t">
            <a:noAutofit/>
          </a:bodyPr>
          <a:lstStyle/>
          <a:p>
            <a:pPr algn="ctr"/>
            <a:r>
              <a:rPr lang="en-US" sz="1500" dirty="0">
                <a:solidFill>
                  <a:srgbClr val="122D4F"/>
                </a:solidFill>
                <a:latin typeface="Abel" panose="02000506030000020004" pitchFamily="2" charset="0"/>
                <a:cs typeface="Arial" panose="020B0604020202020204" pitchFamily="34" charset="0"/>
              </a:rPr>
              <a:t>XALOC (MX)</a:t>
            </a:r>
          </a:p>
        </p:txBody>
      </p:sp>
      <p:sp>
        <p:nvSpPr>
          <p:cNvPr id="7" name="TextBox 6"/>
          <p:cNvSpPr txBox="1"/>
          <p:nvPr/>
        </p:nvSpPr>
        <p:spPr>
          <a:xfrm>
            <a:off x="7590278" y="3273903"/>
            <a:ext cx="1515626" cy="296417"/>
          </a:xfrm>
          <a:prstGeom prst="rect">
            <a:avLst/>
          </a:prstGeom>
          <a:solidFill>
            <a:srgbClr val="FFFFFF">
              <a:alpha val="63922"/>
            </a:srgbClr>
          </a:solidFill>
          <a:ln w="38100">
            <a:solidFill>
              <a:schemeClr val="accent2"/>
            </a:solidFill>
            <a:prstDash val="solid"/>
          </a:ln>
        </p:spPr>
        <p:txBody>
          <a:bodyPr vert="horz" wrap="none" lIns="91440" tIns="45720" rIns="91440" bIns="45720" rtlCol="0" anchor="t">
            <a:noAutofit/>
          </a:bodyPr>
          <a:lstStyle/>
          <a:p>
            <a:pPr algn="ctr"/>
            <a:r>
              <a:rPr lang="en-US" sz="1500" dirty="0">
                <a:solidFill>
                  <a:schemeClr val="accent2"/>
                </a:solidFill>
                <a:latin typeface="Abel" panose="02000506030000020004" pitchFamily="2" charset="0"/>
                <a:cs typeface="Arial" panose="020B0604020202020204" pitchFamily="34" charset="0"/>
              </a:rPr>
              <a:t>NCD-SWEET </a:t>
            </a:r>
            <a:r>
              <a:rPr lang="en-US" sz="1400" dirty="0">
                <a:solidFill>
                  <a:schemeClr val="accent2"/>
                </a:solidFill>
                <a:latin typeface="Abel" panose="02000506030000020004" pitchFamily="2" charset="0"/>
                <a:cs typeface="Arial" panose="020B0604020202020204" pitchFamily="34" charset="0"/>
              </a:rPr>
              <a:t>(SAXS)</a:t>
            </a:r>
            <a:endParaRPr lang="en-US" sz="1500" dirty="0">
              <a:solidFill>
                <a:schemeClr val="accent2"/>
              </a:solidFill>
              <a:latin typeface="Abel" panose="02000506030000020004" pitchFamily="2" charset="0"/>
              <a:cs typeface="Arial" panose="020B0604020202020204" pitchFamily="34" charset="0"/>
            </a:endParaRPr>
          </a:p>
        </p:txBody>
      </p:sp>
      <p:sp>
        <p:nvSpPr>
          <p:cNvPr id="9" name="TextBox 8"/>
          <p:cNvSpPr txBox="1"/>
          <p:nvPr/>
        </p:nvSpPr>
        <p:spPr>
          <a:xfrm>
            <a:off x="5446664" y="1225581"/>
            <a:ext cx="1188465" cy="296417"/>
          </a:xfrm>
          <a:prstGeom prst="rect">
            <a:avLst/>
          </a:prstGeom>
          <a:solidFill>
            <a:srgbClr val="FFFFFF">
              <a:alpha val="65882"/>
            </a:srgbClr>
          </a:solidFill>
          <a:ln w="38100">
            <a:solidFill>
              <a:srgbClr val="88A0B8"/>
            </a:solidFill>
          </a:ln>
        </p:spPr>
        <p:txBody>
          <a:bodyPr vert="horz" wrap="none" lIns="91440" tIns="45720" rIns="91440" bIns="45720" rtlCol="0" anchor="t">
            <a:noAutofit/>
          </a:bodyPr>
          <a:lstStyle/>
          <a:p>
            <a:pPr algn="ctr"/>
            <a:r>
              <a:rPr lang="en-US" sz="1500" dirty="0">
                <a:solidFill>
                  <a:srgbClr val="88A0B8"/>
                </a:solidFill>
                <a:latin typeface="Abel" panose="02000506030000020004" pitchFamily="2" charset="0"/>
                <a:cs typeface="Arial" panose="020B0604020202020204" pitchFamily="34" charset="0"/>
              </a:rPr>
              <a:t>XAIRA (</a:t>
            </a:r>
            <a:r>
              <a:rPr lang="en-US" sz="1500" dirty="0" err="1">
                <a:solidFill>
                  <a:srgbClr val="88A0B8"/>
                </a:solidFill>
                <a:latin typeface="Symbol" panose="05050102010706020507" pitchFamily="18" charset="2"/>
                <a:cs typeface="Arial" panose="020B0604020202020204" pitchFamily="34" charset="0"/>
              </a:rPr>
              <a:t>m</a:t>
            </a:r>
            <a:r>
              <a:rPr lang="en-US" sz="1500" dirty="0" err="1">
                <a:solidFill>
                  <a:srgbClr val="88A0B8"/>
                </a:solidFill>
                <a:latin typeface="Abel" panose="02000506030000020004" pitchFamily="2" charset="0"/>
                <a:cs typeface="Arial" panose="020B0604020202020204" pitchFamily="34" charset="0"/>
              </a:rPr>
              <a:t>MX</a:t>
            </a:r>
            <a:r>
              <a:rPr lang="en-US" sz="1500" dirty="0">
                <a:solidFill>
                  <a:srgbClr val="88A0B8"/>
                </a:solidFill>
                <a:latin typeface="Abel" panose="02000506030000020004" pitchFamily="2" charset="0"/>
                <a:cs typeface="Arial" panose="020B0604020202020204" pitchFamily="34" charset="0"/>
              </a:rPr>
              <a:t>)</a:t>
            </a:r>
          </a:p>
        </p:txBody>
      </p:sp>
      <p:sp>
        <p:nvSpPr>
          <p:cNvPr id="12" name="TextBox 11"/>
          <p:cNvSpPr txBox="1"/>
          <p:nvPr/>
        </p:nvSpPr>
        <p:spPr>
          <a:xfrm>
            <a:off x="202088" y="3096254"/>
            <a:ext cx="953960" cy="562245"/>
          </a:xfrm>
          <a:prstGeom prst="rect">
            <a:avLst/>
          </a:prstGeom>
          <a:ln w="38100">
            <a:solidFill>
              <a:srgbClr val="122D4F"/>
            </a:solidFill>
          </a:ln>
        </p:spPr>
        <p:txBody>
          <a:bodyPr vert="horz" wrap="none" lIns="91440" tIns="45720" rIns="91440" bIns="45720" rtlCol="0" anchor="t">
            <a:noAutofit/>
          </a:bodyPr>
          <a:lstStyle/>
          <a:p>
            <a:pPr algn="ctr"/>
            <a:r>
              <a:rPr lang="en-US" sz="1400" dirty="0">
                <a:solidFill>
                  <a:srgbClr val="122D4F"/>
                </a:solidFill>
                <a:latin typeface="Abel" panose="02000506030000020004" pitchFamily="2" charset="0"/>
                <a:cs typeface="Arial" panose="020B0604020202020204" pitchFamily="34" charset="0"/>
              </a:rPr>
              <a:t>Fully</a:t>
            </a:r>
          </a:p>
          <a:p>
            <a:pPr algn="ctr"/>
            <a:r>
              <a:rPr lang="en-US" sz="1400" dirty="0">
                <a:solidFill>
                  <a:srgbClr val="122D4F"/>
                </a:solidFill>
                <a:latin typeface="Abel" panose="02000506030000020004" pitchFamily="2" charset="0"/>
                <a:cs typeface="Arial" panose="020B0604020202020204" pitchFamily="34" charset="0"/>
              </a:rPr>
              <a:t>dedicated</a:t>
            </a:r>
          </a:p>
        </p:txBody>
      </p:sp>
      <p:sp>
        <p:nvSpPr>
          <p:cNvPr id="13" name="TextBox 12"/>
          <p:cNvSpPr txBox="1"/>
          <p:nvPr/>
        </p:nvSpPr>
        <p:spPr>
          <a:xfrm>
            <a:off x="202088" y="3743798"/>
            <a:ext cx="953960" cy="562159"/>
          </a:xfrm>
          <a:prstGeom prst="rect">
            <a:avLst/>
          </a:prstGeom>
          <a:ln w="38100">
            <a:solidFill>
              <a:schemeClr val="accent2"/>
            </a:solidFill>
            <a:prstDash val="solid"/>
          </a:ln>
        </p:spPr>
        <p:txBody>
          <a:bodyPr vert="horz" wrap="none" lIns="91440" tIns="45720" rIns="91440" bIns="45720" rtlCol="0" anchor="t">
            <a:noAutofit/>
          </a:bodyPr>
          <a:lstStyle/>
          <a:p>
            <a:pPr algn="ctr"/>
            <a:r>
              <a:rPr lang="en-US" sz="1400" dirty="0">
                <a:solidFill>
                  <a:schemeClr val="accent2"/>
                </a:solidFill>
                <a:latin typeface="Abel" panose="02000506030000020004" pitchFamily="2" charset="0"/>
                <a:cs typeface="Arial" panose="020B0604020202020204" pitchFamily="34" charset="0"/>
              </a:rPr>
              <a:t>Partially</a:t>
            </a:r>
          </a:p>
          <a:p>
            <a:pPr algn="ctr"/>
            <a:r>
              <a:rPr lang="en-US" sz="1400" dirty="0">
                <a:solidFill>
                  <a:schemeClr val="accent2"/>
                </a:solidFill>
                <a:latin typeface="Abel" panose="02000506030000020004" pitchFamily="2" charset="0"/>
                <a:cs typeface="Arial" panose="020B0604020202020204" pitchFamily="34" charset="0"/>
              </a:rPr>
              <a:t>dedicated</a:t>
            </a:r>
          </a:p>
        </p:txBody>
      </p:sp>
      <p:sp>
        <p:nvSpPr>
          <p:cNvPr id="15" name="TextBox 14"/>
          <p:cNvSpPr txBox="1"/>
          <p:nvPr/>
        </p:nvSpPr>
        <p:spPr>
          <a:xfrm>
            <a:off x="202088" y="4397166"/>
            <a:ext cx="953960" cy="562245"/>
          </a:xfrm>
          <a:prstGeom prst="rect">
            <a:avLst/>
          </a:prstGeom>
          <a:ln w="38100">
            <a:solidFill>
              <a:srgbClr val="88A0B8"/>
            </a:solidFill>
          </a:ln>
        </p:spPr>
        <p:txBody>
          <a:bodyPr vert="horz" wrap="none" lIns="91440" tIns="45720" rIns="91440" bIns="45720" rtlCol="0" anchor="t">
            <a:noAutofit/>
          </a:bodyPr>
          <a:lstStyle/>
          <a:p>
            <a:pPr algn="ctr"/>
            <a:r>
              <a:rPr lang="en-US" sz="1400" dirty="0">
                <a:solidFill>
                  <a:srgbClr val="88A0B8"/>
                </a:solidFill>
                <a:latin typeface="Abel" panose="02000506030000020004" pitchFamily="2" charset="0"/>
                <a:cs typeface="Arial" panose="020B0604020202020204" pitchFamily="34" charset="0"/>
              </a:rPr>
              <a:t>In</a:t>
            </a:r>
          </a:p>
          <a:p>
            <a:pPr algn="ctr"/>
            <a:r>
              <a:rPr lang="en-US" sz="1400" dirty="0">
                <a:solidFill>
                  <a:srgbClr val="88A0B8"/>
                </a:solidFill>
                <a:latin typeface="Abel" panose="02000506030000020004" pitchFamily="2" charset="0"/>
                <a:cs typeface="Arial" panose="020B0604020202020204" pitchFamily="34" charset="0"/>
              </a:rPr>
              <a:t>construction</a:t>
            </a:r>
          </a:p>
        </p:txBody>
      </p:sp>
      <p:sp>
        <p:nvSpPr>
          <p:cNvPr id="18" name="TextBox 17">
            <a:extLst>
              <a:ext uri="{FF2B5EF4-FFF2-40B4-BE49-F238E27FC236}">
                <a16:creationId xmlns:a16="http://schemas.microsoft.com/office/drawing/2014/main" xmlns="" id="{D09C3D8C-8CF9-45A9-9AE9-41E5A9E54190}"/>
              </a:ext>
            </a:extLst>
          </p:cNvPr>
          <p:cNvSpPr txBox="1"/>
          <p:nvPr/>
        </p:nvSpPr>
        <p:spPr>
          <a:xfrm>
            <a:off x="7084576" y="1501044"/>
            <a:ext cx="1400264" cy="296416"/>
          </a:xfrm>
          <a:prstGeom prst="rect">
            <a:avLst/>
          </a:prstGeom>
          <a:solidFill>
            <a:srgbClr val="FFFFFF">
              <a:alpha val="63922"/>
            </a:srgbClr>
          </a:solidFill>
          <a:ln w="38100">
            <a:solidFill>
              <a:srgbClr val="88A0B8">
                <a:alpha val="69020"/>
              </a:srgbClr>
            </a:solidFill>
          </a:ln>
        </p:spPr>
        <p:txBody>
          <a:bodyPr vert="horz" wrap="none" lIns="91440" tIns="45720" rIns="91440" bIns="45720" rtlCol="0" anchor="t">
            <a:noAutofit/>
          </a:bodyPr>
          <a:lstStyle/>
          <a:p>
            <a:pPr algn="ctr"/>
            <a:r>
              <a:rPr lang="en-US" sz="1500" dirty="0" err="1">
                <a:solidFill>
                  <a:srgbClr val="88A0B8"/>
                </a:solidFill>
                <a:latin typeface="Abel" panose="02000506030000020004" pitchFamily="2" charset="0"/>
                <a:cs typeface="Arial" panose="020B0604020202020204" pitchFamily="34" charset="0"/>
              </a:rPr>
              <a:t>CryoEM</a:t>
            </a:r>
            <a:r>
              <a:rPr lang="en-US" sz="1500" dirty="0">
                <a:solidFill>
                  <a:srgbClr val="88A0B8"/>
                </a:solidFill>
                <a:latin typeface="Abel" panose="02000506030000020004" pitchFamily="2" charset="0"/>
                <a:cs typeface="Arial" panose="020B0604020202020204" pitchFamily="34" charset="0"/>
              </a:rPr>
              <a:t> (</a:t>
            </a:r>
            <a:r>
              <a:rPr lang="en-US" sz="1500" dirty="0" err="1">
                <a:solidFill>
                  <a:srgbClr val="88A0B8"/>
                </a:solidFill>
                <a:latin typeface="Abel" panose="02000506030000020004" pitchFamily="2" charset="0"/>
                <a:cs typeface="Arial" panose="020B0604020202020204" pitchFamily="34" charset="0"/>
              </a:rPr>
              <a:t>Glacios</a:t>
            </a:r>
            <a:r>
              <a:rPr lang="en-US" sz="1500" dirty="0">
                <a:solidFill>
                  <a:srgbClr val="88A0B8"/>
                </a:solidFill>
                <a:latin typeface="Abel" panose="02000506030000020004" pitchFamily="2" charset="0"/>
                <a:cs typeface="Arial" panose="020B0604020202020204" pitchFamily="34" charset="0"/>
              </a:rPr>
              <a:t>)</a:t>
            </a:r>
          </a:p>
        </p:txBody>
      </p:sp>
      <p:sp>
        <p:nvSpPr>
          <p:cNvPr id="19" name="TextBox 18">
            <a:extLst>
              <a:ext uri="{FF2B5EF4-FFF2-40B4-BE49-F238E27FC236}">
                <a16:creationId xmlns:a16="http://schemas.microsoft.com/office/drawing/2014/main" xmlns="" id="{15129FAD-C2F7-4C55-8668-006F8B9018CD}"/>
              </a:ext>
            </a:extLst>
          </p:cNvPr>
          <p:cNvSpPr txBox="1"/>
          <p:nvPr/>
        </p:nvSpPr>
        <p:spPr>
          <a:xfrm>
            <a:off x="7855152" y="2220740"/>
            <a:ext cx="813214" cy="296416"/>
          </a:xfrm>
          <a:prstGeom prst="rect">
            <a:avLst/>
          </a:prstGeom>
          <a:solidFill>
            <a:srgbClr val="FFFFFF">
              <a:alpha val="63922"/>
            </a:srgbClr>
          </a:solidFill>
          <a:ln w="38100">
            <a:solidFill>
              <a:srgbClr val="122D4F">
                <a:alpha val="69020"/>
              </a:srgbClr>
            </a:solidFill>
            <a:prstDash val="solid"/>
          </a:ln>
        </p:spPr>
        <p:txBody>
          <a:bodyPr vert="horz" wrap="none" lIns="91440" tIns="45720" rIns="91440" bIns="45720" rtlCol="0" anchor="t">
            <a:noAutofit/>
          </a:bodyPr>
          <a:lstStyle/>
          <a:p>
            <a:pPr algn="ctr"/>
            <a:r>
              <a:rPr lang="en-US" sz="1500" dirty="0" err="1">
                <a:solidFill>
                  <a:srgbClr val="122D4F"/>
                </a:solidFill>
                <a:latin typeface="Abel" panose="02000506030000020004" pitchFamily="2" charset="0"/>
                <a:cs typeface="Arial" panose="020B0604020202020204" pitchFamily="34" charset="0"/>
              </a:rPr>
              <a:t>BioLabs</a:t>
            </a:r>
            <a:endParaRPr lang="en-US" sz="1500" dirty="0">
              <a:solidFill>
                <a:srgbClr val="122D4F"/>
              </a:solidFill>
              <a:latin typeface="Abel" panose="02000506030000020004" pitchFamily="2"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xmlns="" id="{5C640611-C259-4281-887F-3E37E42511AA}"/>
              </a:ext>
            </a:extLst>
          </p:cNvPr>
          <p:cNvCxnSpPr>
            <a:cxnSpLocks/>
            <a:stCxn id="9" idx="2"/>
          </p:cNvCxnSpPr>
          <p:nvPr/>
        </p:nvCxnSpPr>
        <p:spPr>
          <a:xfrm flipH="1">
            <a:off x="5803828" y="1521998"/>
            <a:ext cx="237069" cy="499847"/>
          </a:xfrm>
          <a:prstGeom prst="straightConnector1">
            <a:avLst/>
          </a:prstGeom>
          <a:ln w="38100">
            <a:solidFill>
              <a:srgbClr val="88A0B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D6355AD2-E4FA-4894-84BA-955E53532F6B}"/>
              </a:ext>
            </a:extLst>
          </p:cNvPr>
          <p:cNvCxnSpPr>
            <a:cxnSpLocks/>
            <a:stCxn id="7" idx="1"/>
          </p:cNvCxnSpPr>
          <p:nvPr/>
        </p:nvCxnSpPr>
        <p:spPr>
          <a:xfrm flipH="1" flipV="1">
            <a:off x="7281952" y="3011374"/>
            <a:ext cx="308326" cy="410738"/>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0C69CEB5-BFAB-436D-A5EB-DF8DA8D2D33F}"/>
              </a:ext>
            </a:extLst>
          </p:cNvPr>
          <p:cNvCxnSpPr>
            <a:cxnSpLocks/>
            <a:stCxn id="5" idx="1"/>
          </p:cNvCxnSpPr>
          <p:nvPr/>
        </p:nvCxnSpPr>
        <p:spPr>
          <a:xfrm flipH="1" flipV="1">
            <a:off x="7183739" y="3377376"/>
            <a:ext cx="462853" cy="576326"/>
          </a:xfrm>
          <a:prstGeom prst="straightConnector1">
            <a:avLst/>
          </a:prstGeom>
          <a:ln w="38100">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8FCBC6AC-2048-4FEA-ABEF-99E26C45F03D}"/>
              </a:ext>
            </a:extLst>
          </p:cNvPr>
          <p:cNvSpPr/>
          <p:nvPr/>
        </p:nvSpPr>
        <p:spPr>
          <a:xfrm>
            <a:off x="541479" y="754394"/>
            <a:ext cx="4175879" cy="1192634"/>
          </a:xfrm>
          <a:prstGeom prst="rect">
            <a:avLst/>
          </a:prstGeom>
        </p:spPr>
        <p:txBody>
          <a:bodyPr wrap="square">
            <a:spAutoFit/>
          </a:bodyPr>
          <a:lstStyle/>
          <a:p>
            <a:pPr>
              <a:spcAft>
                <a:spcPts val="300"/>
              </a:spcAft>
            </a:pPr>
            <a:r>
              <a:rPr lang="en-US" sz="1600" dirty="0"/>
              <a:t>Current facilities in </a:t>
            </a:r>
            <a:r>
              <a:rPr lang="en-US" sz="1600" dirty="0" smtClean="0"/>
              <a:t>Structural </a:t>
            </a:r>
            <a:r>
              <a:rPr lang="en-US" sz="1600" dirty="0"/>
              <a:t>Molecular Biology:</a:t>
            </a:r>
          </a:p>
          <a:p>
            <a:pPr marL="285750" indent="-285750">
              <a:spcAft>
                <a:spcPts val="300"/>
              </a:spcAft>
              <a:buFont typeface="Arial" panose="020B0604020202020204" pitchFamily="34" charset="0"/>
              <a:buChar char="•"/>
            </a:pPr>
            <a:r>
              <a:rPr lang="en-US" sz="1600" dirty="0">
                <a:solidFill>
                  <a:srgbClr val="122D4F"/>
                </a:solidFill>
              </a:rPr>
              <a:t>1</a:t>
            </a:r>
            <a:r>
              <a:rPr lang="en-US" sz="1600" dirty="0">
                <a:solidFill>
                  <a:schemeClr val="accent2"/>
                </a:solidFill>
              </a:rPr>
              <a:t>+1</a:t>
            </a:r>
            <a:r>
              <a:rPr lang="en-US" sz="1600" dirty="0">
                <a:solidFill>
                  <a:srgbClr val="88A0B8"/>
                </a:solidFill>
              </a:rPr>
              <a:t>+1 </a:t>
            </a:r>
            <a:r>
              <a:rPr lang="en-US" sz="1600" dirty="0">
                <a:solidFill>
                  <a:srgbClr val="122D4F"/>
                </a:solidFill>
              </a:rPr>
              <a:t>BLs</a:t>
            </a:r>
          </a:p>
          <a:p>
            <a:pPr marL="285750" indent="-285750">
              <a:spcAft>
                <a:spcPts val="300"/>
              </a:spcAft>
              <a:buFont typeface="Arial" panose="020B0604020202020204" pitchFamily="34" charset="0"/>
              <a:buChar char="•"/>
            </a:pPr>
            <a:r>
              <a:rPr lang="en-US" sz="1600" dirty="0"/>
              <a:t>Biolab</a:t>
            </a:r>
          </a:p>
          <a:p>
            <a:pPr marL="285750" indent="-285750">
              <a:spcAft>
                <a:spcPts val="300"/>
              </a:spcAft>
              <a:buFont typeface="Arial" panose="020B0604020202020204" pitchFamily="34" charset="0"/>
              <a:buChar char="•"/>
            </a:pPr>
            <a:r>
              <a:rPr lang="en-US" sz="1600" dirty="0" err="1">
                <a:solidFill>
                  <a:srgbClr val="88A0B8"/>
                </a:solidFill>
              </a:rPr>
              <a:t>CryoEM</a:t>
            </a:r>
            <a:endParaRPr lang="en-US" sz="1600" dirty="0">
              <a:solidFill>
                <a:srgbClr val="88A0B8"/>
              </a:solidFill>
            </a:endParaRPr>
          </a:p>
        </p:txBody>
      </p:sp>
    </p:spTree>
    <p:extLst>
      <p:ext uri="{BB962C8B-B14F-4D97-AF65-F5344CB8AC3E}">
        <p14:creationId xmlns:p14="http://schemas.microsoft.com/office/powerpoint/2010/main" val="68014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0EC2A7DD-4D84-4802-B27B-E00172FB870B}"/>
              </a:ext>
            </a:extLst>
          </p:cNvPr>
          <p:cNvGrpSpPr/>
          <p:nvPr/>
        </p:nvGrpSpPr>
        <p:grpSpPr>
          <a:xfrm>
            <a:off x="2056300" y="1652293"/>
            <a:ext cx="5798819" cy="3513793"/>
            <a:chOff x="1427147" y="541241"/>
            <a:chExt cx="5798819" cy="3513793"/>
          </a:xfrm>
        </p:grpSpPr>
        <p:pic>
          <p:nvPicPr>
            <p:cNvPr id="2050" name="Picture 2" descr="H:\Review_StructMolecBiology\ALBA_4_small.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24" t="17004" r="2547"/>
            <a:stretch/>
          </p:blipFill>
          <p:spPr bwMode="auto">
            <a:xfrm>
              <a:off x="1427147" y="541241"/>
              <a:ext cx="5657931" cy="351379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xmlns="" id="{3B013E2C-0833-4638-9628-983D5CB8F4CE}"/>
                </a:ext>
              </a:extLst>
            </p:cNvPr>
            <p:cNvSpPr/>
            <p:nvPr/>
          </p:nvSpPr>
          <p:spPr>
            <a:xfrm rot="3784975">
              <a:off x="6516696" y="1391215"/>
              <a:ext cx="931626" cy="486914"/>
            </a:xfrm>
            <a:custGeom>
              <a:avLst/>
              <a:gdLst>
                <a:gd name="connsiteX0" fmla="*/ 0 w 922020"/>
                <a:gd name="connsiteY0" fmla="*/ 0 h 330104"/>
                <a:gd name="connsiteX1" fmla="*/ 922020 w 922020"/>
                <a:gd name="connsiteY1" fmla="*/ 0 h 330104"/>
                <a:gd name="connsiteX2" fmla="*/ 922020 w 922020"/>
                <a:gd name="connsiteY2" fmla="*/ 330104 h 330104"/>
                <a:gd name="connsiteX3" fmla="*/ 0 w 922020"/>
                <a:gd name="connsiteY3" fmla="*/ 330104 h 330104"/>
                <a:gd name="connsiteX4" fmla="*/ 0 w 922020"/>
                <a:gd name="connsiteY4" fmla="*/ 0 h 330104"/>
                <a:gd name="connsiteX0" fmla="*/ 6142 w 928162"/>
                <a:gd name="connsiteY0" fmla="*/ 0 h 405322"/>
                <a:gd name="connsiteX1" fmla="*/ 928162 w 928162"/>
                <a:gd name="connsiteY1" fmla="*/ 0 h 405322"/>
                <a:gd name="connsiteX2" fmla="*/ 928162 w 928162"/>
                <a:gd name="connsiteY2" fmla="*/ 330104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28162 w 928162"/>
                <a:gd name="connsiteY2" fmla="*/ 330104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37 w 1007424"/>
                <a:gd name="connsiteY0" fmla="*/ 27874 h 405322"/>
                <a:gd name="connsiteX1" fmla="*/ 1007424 w 1007424"/>
                <a:gd name="connsiteY1" fmla="*/ 0 h 405322"/>
                <a:gd name="connsiteX2" fmla="*/ 988696 w 1007424"/>
                <a:gd name="connsiteY2" fmla="*/ 374007 h 405322"/>
                <a:gd name="connsiteX3" fmla="*/ 79262 w 1007424"/>
                <a:gd name="connsiteY3" fmla="*/ 405322 h 405322"/>
                <a:gd name="connsiteX4" fmla="*/ 37 w 1007424"/>
                <a:gd name="connsiteY4" fmla="*/ 27874 h 405322"/>
                <a:gd name="connsiteX0" fmla="*/ 0 w 1007387"/>
                <a:gd name="connsiteY0" fmla="*/ 27874 h 405322"/>
                <a:gd name="connsiteX1" fmla="*/ 1007387 w 1007387"/>
                <a:gd name="connsiteY1" fmla="*/ 0 h 405322"/>
                <a:gd name="connsiteX2" fmla="*/ 988659 w 1007387"/>
                <a:gd name="connsiteY2" fmla="*/ 374007 h 405322"/>
                <a:gd name="connsiteX3" fmla="*/ 79225 w 1007387"/>
                <a:gd name="connsiteY3" fmla="*/ 405322 h 405322"/>
                <a:gd name="connsiteX4" fmla="*/ 0 w 1007387"/>
                <a:gd name="connsiteY4" fmla="*/ 27874 h 405322"/>
                <a:gd name="connsiteX0" fmla="*/ 0 w 1007387"/>
                <a:gd name="connsiteY0" fmla="*/ 27874 h 405322"/>
                <a:gd name="connsiteX1" fmla="*/ 1007387 w 1007387"/>
                <a:gd name="connsiteY1" fmla="*/ 0 h 405322"/>
                <a:gd name="connsiteX2" fmla="*/ 988659 w 1007387"/>
                <a:gd name="connsiteY2" fmla="*/ 374007 h 405322"/>
                <a:gd name="connsiteX3" fmla="*/ 79225 w 1007387"/>
                <a:gd name="connsiteY3" fmla="*/ 405322 h 405322"/>
                <a:gd name="connsiteX4" fmla="*/ 0 w 1007387"/>
                <a:gd name="connsiteY4" fmla="*/ 27874 h 405322"/>
                <a:gd name="connsiteX0" fmla="*/ 0 w 1051289"/>
                <a:gd name="connsiteY0" fmla="*/ 9146 h 386594"/>
                <a:gd name="connsiteX1" fmla="*/ 1051289 w 1051289"/>
                <a:gd name="connsiteY1" fmla="*/ 0 h 386594"/>
                <a:gd name="connsiteX2" fmla="*/ 988659 w 1051289"/>
                <a:gd name="connsiteY2" fmla="*/ 355279 h 386594"/>
                <a:gd name="connsiteX3" fmla="*/ 79225 w 1051289"/>
                <a:gd name="connsiteY3" fmla="*/ 386594 h 386594"/>
                <a:gd name="connsiteX4" fmla="*/ 0 w 1051289"/>
                <a:gd name="connsiteY4" fmla="*/ 9146 h 386594"/>
                <a:gd name="connsiteX0" fmla="*/ 0 w 1051289"/>
                <a:gd name="connsiteY0" fmla="*/ 19160 h 396608"/>
                <a:gd name="connsiteX1" fmla="*/ 1051289 w 1051289"/>
                <a:gd name="connsiteY1" fmla="*/ 10014 h 396608"/>
                <a:gd name="connsiteX2" fmla="*/ 988659 w 1051289"/>
                <a:gd name="connsiteY2" fmla="*/ 365293 h 396608"/>
                <a:gd name="connsiteX3" fmla="*/ 79225 w 1051289"/>
                <a:gd name="connsiteY3" fmla="*/ 396608 h 396608"/>
                <a:gd name="connsiteX4" fmla="*/ 0 w 1051289"/>
                <a:gd name="connsiteY4" fmla="*/ 19160 h 396608"/>
                <a:gd name="connsiteX0" fmla="*/ 0 w 1051289"/>
                <a:gd name="connsiteY0" fmla="*/ 29577 h 407025"/>
                <a:gd name="connsiteX1" fmla="*/ 1051289 w 1051289"/>
                <a:gd name="connsiteY1" fmla="*/ 20431 h 407025"/>
                <a:gd name="connsiteX2" fmla="*/ 988659 w 1051289"/>
                <a:gd name="connsiteY2" fmla="*/ 375710 h 407025"/>
                <a:gd name="connsiteX3" fmla="*/ 79225 w 1051289"/>
                <a:gd name="connsiteY3" fmla="*/ 407025 h 407025"/>
                <a:gd name="connsiteX4" fmla="*/ 0 w 1051289"/>
                <a:gd name="connsiteY4" fmla="*/ 29577 h 407025"/>
                <a:gd name="connsiteX0" fmla="*/ 0 w 1051289"/>
                <a:gd name="connsiteY0" fmla="*/ 48969 h 426417"/>
                <a:gd name="connsiteX1" fmla="*/ 1051289 w 1051289"/>
                <a:gd name="connsiteY1" fmla="*/ 39823 h 426417"/>
                <a:gd name="connsiteX2" fmla="*/ 988659 w 1051289"/>
                <a:gd name="connsiteY2" fmla="*/ 395102 h 426417"/>
                <a:gd name="connsiteX3" fmla="*/ 79225 w 1051289"/>
                <a:gd name="connsiteY3" fmla="*/ 426417 h 426417"/>
                <a:gd name="connsiteX4" fmla="*/ 0 w 1051289"/>
                <a:gd name="connsiteY4" fmla="*/ 48969 h 426417"/>
                <a:gd name="connsiteX0" fmla="*/ 0 w 1051289"/>
                <a:gd name="connsiteY0" fmla="*/ 62549 h 439997"/>
                <a:gd name="connsiteX1" fmla="*/ 1051289 w 1051289"/>
                <a:gd name="connsiteY1" fmla="*/ 53403 h 439997"/>
                <a:gd name="connsiteX2" fmla="*/ 988659 w 1051289"/>
                <a:gd name="connsiteY2" fmla="*/ 408682 h 439997"/>
                <a:gd name="connsiteX3" fmla="*/ 79225 w 1051289"/>
                <a:gd name="connsiteY3" fmla="*/ 439997 h 439997"/>
                <a:gd name="connsiteX4" fmla="*/ 0 w 1051289"/>
                <a:gd name="connsiteY4" fmla="*/ 62549 h 439997"/>
                <a:gd name="connsiteX0" fmla="*/ 0 w 1051289"/>
                <a:gd name="connsiteY0" fmla="*/ 62549 h 439997"/>
                <a:gd name="connsiteX1" fmla="*/ 1051289 w 1051289"/>
                <a:gd name="connsiteY1" fmla="*/ 53403 h 439997"/>
                <a:gd name="connsiteX2" fmla="*/ 988659 w 1051289"/>
                <a:gd name="connsiteY2" fmla="*/ 408682 h 439997"/>
                <a:gd name="connsiteX3" fmla="*/ 79225 w 1051289"/>
                <a:gd name="connsiteY3" fmla="*/ 439997 h 439997"/>
                <a:gd name="connsiteX4" fmla="*/ 0 w 1051289"/>
                <a:gd name="connsiteY4" fmla="*/ 62549 h 439997"/>
                <a:gd name="connsiteX0" fmla="*/ 0 w 1051289"/>
                <a:gd name="connsiteY0" fmla="*/ 59753 h 437201"/>
                <a:gd name="connsiteX1" fmla="*/ 1051289 w 1051289"/>
                <a:gd name="connsiteY1" fmla="*/ 50607 h 437201"/>
                <a:gd name="connsiteX2" fmla="*/ 988659 w 1051289"/>
                <a:gd name="connsiteY2" fmla="*/ 405886 h 437201"/>
                <a:gd name="connsiteX3" fmla="*/ 79225 w 1051289"/>
                <a:gd name="connsiteY3" fmla="*/ 437201 h 437201"/>
                <a:gd name="connsiteX4" fmla="*/ 0 w 1051289"/>
                <a:gd name="connsiteY4" fmla="*/ 59753 h 437201"/>
                <a:gd name="connsiteX0" fmla="*/ 0 w 1051289"/>
                <a:gd name="connsiteY0" fmla="*/ 59753 h 468285"/>
                <a:gd name="connsiteX1" fmla="*/ 1051289 w 1051289"/>
                <a:gd name="connsiteY1" fmla="*/ 50607 h 468285"/>
                <a:gd name="connsiteX2" fmla="*/ 988659 w 1051289"/>
                <a:gd name="connsiteY2" fmla="*/ 405886 h 468285"/>
                <a:gd name="connsiteX3" fmla="*/ 77205 w 1051289"/>
                <a:gd name="connsiteY3" fmla="*/ 468285 h 468285"/>
                <a:gd name="connsiteX4" fmla="*/ 0 w 1051289"/>
                <a:gd name="connsiteY4" fmla="*/ 59753 h 468285"/>
                <a:gd name="connsiteX0" fmla="*/ 58403 w 977838"/>
                <a:gd name="connsiteY0" fmla="*/ 48686 h 482016"/>
                <a:gd name="connsiteX1" fmla="*/ 977838 w 977838"/>
                <a:gd name="connsiteY1" fmla="*/ 64338 h 482016"/>
                <a:gd name="connsiteX2" fmla="*/ 915208 w 977838"/>
                <a:gd name="connsiteY2" fmla="*/ 419617 h 482016"/>
                <a:gd name="connsiteX3" fmla="*/ 3754 w 977838"/>
                <a:gd name="connsiteY3" fmla="*/ 482016 h 482016"/>
                <a:gd name="connsiteX4" fmla="*/ 58403 w 977838"/>
                <a:gd name="connsiteY4" fmla="*/ 48686 h 482016"/>
                <a:gd name="connsiteX0" fmla="*/ 59506 w 978941"/>
                <a:gd name="connsiteY0" fmla="*/ 48686 h 482016"/>
                <a:gd name="connsiteX1" fmla="*/ 978941 w 978941"/>
                <a:gd name="connsiteY1" fmla="*/ 64338 h 482016"/>
                <a:gd name="connsiteX2" fmla="*/ 916311 w 978941"/>
                <a:gd name="connsiteY2" fmla="*/ 419617 h 482016"/>
                <a:gd name="connsiteX3" fmla="*/ 4857 w 978941"/>
                <a:gd name="connsiteY3" fmla="*/ 482016 h 482016"/>
                <a:gd name="connsiteX4" fmla="*/ 59506 w 978941"/>
                <a:gd name="connsiteY4" fmla="*/ 48686 h 482016"/>
                <a:gd name="connsiteX0" fmla="*/ 59506 w 978941"/>
                <a:gd name="connsiteY0" fmla="*/ 48686 h 482016"/>
                <a:gd name="connsiteX1" fmla="*/ 978941 w 978941"/>
                <a:gd name="connsiteY1" fmla="*/ 64338 h 482016"/>
                <a:gd name="connsiteX2" fmla="*/ 834170 w 978941"/>
                <a:gd name="connsiteY2" fmla="*/ 391674 h 482016"/>
                <a:gd name="connsiteX3" fmla="*/ 4857 w 978941"/>
                <a:gd name="connsiteY3" fmla="*/ 482016 h 482016"/>
                <a:gd name="connsiteX4" fmla="*/ 59506 w 978941"/>
                <a:gd name="connsiteY4" fmla="*/ 48686 h 482016"/>
                <a:gd name="connsiteX0" fmla="*/ 59506 w 991958"/>
                <a:gd name="connsiteY0" fmla="*/ 65019 h 498349"/>
                <a:gd name="connsiteX1" fmla="*/ 991958 w 991958"/>
                <a:gd name="connsiteY1" fmla="*/ 45996 h 498349"/>
                <a:gd name="connsiteX2" fmla="*/ 834170 w 991958"/>
                <a:gd name="connsiteY2" fmla="*/ 408007 h 498349"/>
                <a:gd name="connsiteX3" fmla="*/ 4857 w 991958"/>
                <a:gd name="connsiteY3" fmla="*/ 498349 h 498349"/>
                <a:gd name="connsiteX4" fmla="*/ 59506 w 991958"/>
                <a:gd name="connsiteY4" fmla="*/ 65019 h 498349"/>
                <a:gd name="connsiteX0" fmla="*/ 60438 w 992890"/>
                <a:gd name="connsiteY0" fmla="*/ 65019 h 498349"/>
                <a:gd name="connsiteX1" fmla="*/ 992890 w 992890"/>
                <a:gd name="connsiteY1" fmla="*/ 45996 h 498349"/>
                <a:gd name="connsiteX2" fmla="*/ 835102 w 992890"/>
                <a:gd name="connsiteY2" fmla="*/ 408007 h 498349"/>
                <a:gd name="connsiteX3" fmla="*/ 5789 w 992890"/>
                <a:gd name="connsiteY3" fmla="*/ 498349 h 498349"/>
                <a:gd name="connsiteX4" fmla="*/ 60438 w 992890"/>
                <a:gd name="connsiteY4" fmla="*/ 65019 h 498349"/>
                <a:gd name="connsiteX0" fmla="*/ 54649 w 987101"/>
                <a:gd name="connsiteY0" fmla="*/ 65019 h 498349"/>
                <a:gd name="connsiteX1" fmla="*/ 987101 w 987101"/>
                <a:gd name="connsiteY1" fmla="*/ 45996 h 498349"/>
                <a:gd name="connsiteX2" fmla="*/ 829313 w 987101"/>
                <a:gd name="connsiteY2" fmla="*/ 408007 h 498349"/>
                <a:gd name="connsiteX3" fmla="*/ 0 w 987101"/>
                <a:gd name="connsiteY3" fmla="*/ 498349 h 498349"/>
                <a:gd name="connsiteX4" fmla="*/ 54649 w 987101"/>
                <a:gd name="connsiteY4" fmla="*/ 65019 h 498349"/>
                <a:gd name="connsiteX0" fmla="*/ 54649 w 987101"/>
                <a:gd name="connsiteY0" fmla="*/ 65019 h 498349"/>
                <a:gd name="connsiteX1" fmla="*/ 987101 w 987101"/>
                <a:gd name="connsiteY1" fmla="*/ 45996 h 498349"/>
                <a:gd name="connsiteX2" fmla="*/ 829313 w 987101"/>
                <a:gd name="connsiteY2" fmla="*/ 408007 h 498349"/>
                <a:gd name="connsiteX3" fmla="*/ 0 w 987101"/>
                <a:gd name="connsiteY3" fmla="*/ 498349 h 498349"/>
                <a:gd name="connsiteX4" fmla="*/ 54649 w 987101"/>
                <a:gd name="connsiteY4" fmla="*/ 65019 h 498349"/>
                <a:gd name="connsiteX0" fmla="*/ 71087 w 987101"/>
                <a:gd name="connsiteY0" fmla="*/ 67154 h 496725"/>
                <a:gd name="connsiteX1" fmla="*/ 987101 w 987101"/>
                <a:gd name="connsiteY1" fmla="*/ 44372 h 496725"/>
                <a:gd name="connsiteX2" fmla="*/ 829313 w 987101"/>
                <a:gd name="connsiteY2" fmla="*/ 406383 h 496725"/>
                <a:gd name="connsiteX3" fmla="*/ 0 w 987101"/>
                <a:gd name="connsiteY3" fmla="*/ 496725 h 496725"/>
                <a:gd name="connsiteX4" fmla="*/ 71087 w 987101"/>
                <a:gd name="connsiteY4" fmla="*/ 67154 h 496725"/>
                <a:gd name="connsiteX0" fmla="*/ 71087 w 987101"/>
                <a:gd name="connsiteY0" fmla="*/ 67154 h 496725"/>
                <a:gd name="connsiteX1" fmla="*/ 987101 w 987101"/>
                <a:gd name="connsiteY1" fmla="*/ 44372 h 496725"/>
                <a:gd name="connsiteX2" fmla="*/ 829313 w 987101"/>
                <a:gd name="connsiteY2" fmla="*/ 406383 h 496725"/>
                <a:gd name="connsiteX3" fmla="*/ 0 w 987101"/>
                <a:gd name="connsiteY3" fmla="*/ 496725 h 496725"/>
                <a:gd name="connsiteX4" fmla="*/ 71087 w 987101"/>
                <a:gd name="connsiteY4" fmla="*/ 67154 h 496725"/>
                <a:gd name="connsiteX0" fmla="*/ 71087 w 987101"/>
                <a:gd name="connsiteY0" fmla="*/ 63625 h 493196"/>
                <a:gd name="connsiteX1" fmla="*/ 987101 w 987101"/>
                <a:gd name="connsiteY1" fmla="*/ 40843 h 493196"/>
                <a:gd name="connsiteX2" fmla="*/ 829313 w 987101"/>
                <a:gd name="connsiteY2" fmla="*/ 402854 h 493196"/>
                <a:gd name="connsiteX3" fmla="*/ 0 w 987101"/>
                <a:gd name="connsiteY3" fmla="*/ 493196 h 493196"/>
                <a:gd name="connsiteX4" fmla="*/ 71087 w 987101"/>
                <a:gd name="connsiteY4" fmla="*/ 63625 h 493196"/>
                <a:gd name="connsiteX0" fmla="*/ 71087 w 987101"/>
                <a:gd name="connsiteY0" fmla="*/ 65661 h 495232"/>
                <a:gd name="connsiteX1" fmla="*/ 987101 w 987101"/>
                <a:gd name="connsiteY1" fmla="*/ 42879 h 495232"/>
                <a:gd name="connsiteX2" fmla="*/ 829313 w 987101"/>
                <a:gd name="connsiteY2" fmla="*/ 404890 h 495232"/>
                <a:gd name="connsiteX3" fmla="*/ 0 w 987101"/>
                <a:gd name="connsiteY3" fmla="*/ 495232 h 495232"/>
                <a:gd name="connsiteX4" fmla="*/ 71087 w 987101"/>
                <a:gd name="connsiteY4" fmla="*/ 65661 h 495232"/>
                <a:gd name="connsiteX0" fmla="*/ 71087 w 1000118"/>
                <a:gd name="connsiteY0" fmla="*/ 89669 h 519240"/>
                <a:gd name="connsiteX1" fmla="*/ 1000118 w 1000118"/>
                <a:gd name="connsiteY1" fmla="*/ 32213 h 519240"/>
                <a:gd name="connsiteX2" fmla="*/ 829313 w 1000118"/>
                <a:gd name="connsiteY2" fmla="*/ 428898 h 519240"/>
                <a:gd name="connsiteX3" fmla="*/ 0 w 1000118"/>
                <a:gd name="connsiteY3" fmla="*/ 519240 h 519240"/>
                <a:gd name="connsiteX4" fmla="*/ 71087 w 1000118"/>
                <a:gd name="connsiteY4" fmla="*/ 89669 h 519240"/>
                <a:gd name="connsiteX0" fmla="*/ 74622 w 1000118"/>
                <a:gd name="connsiteY0" fmla="*/ 105478 h 514907"/>
                <a:gd name="connsiteX1" fmla="*/ 1000118 w 1000118"/>
                <a:gd name="connsiteY1" fmla="*/ 27880 h 514907"/>
                <a:gd name="connsiteX2" fmla="*/ 829313 w 1000118"/>
                <a:gd name="connsiteY2" fmla="*/ 424565 h 514907"/>
                <a:gd name="connsiteX3" fmla="*/ 0 w 1000118"/>
                <a:gd name="connsiteY3" fmla="*/ 514907 h 514907"/>
                <a:gd name="connsiteX4" fmla="*/ 74622 w 1000118"/>
                <a:gd name="connsiteY4" fmla="*/ 105478 h 514907"/>
                <a:gd name="connsiteX0" fmla="*/ 74622 w 1000118"/>
                <a:gd name="connsiteY0" fmla="*/ 112271 h 521700"/>
                <a:gd name="connsiteX1" fmla="*/ 1000118 w 1000118"/>
                <a:gd name="connsiteY1" fmla="*/ 34673 h 521700"/>
                <a:gd name="connsiteX2" fmla="*/ 829313 w 1000118"/>
                <a:gd name="connsiteY2" fmla="*/ 431358 h 521700"/>
                <a:gd name="connsiteX3" fmla="*/ 0 w 1000118"/>
                <a:gd name="connsiteY3" fmla="*/ 521700 h 521700"/>
                <a:gd name="connsiteX4" fmla="*/ 74622 w 1000118"/>
                <a:gd name="connsiteY4" fmla="*/ 112271 h 521700"/>
                <a:gd name="connsiteX0" fmla="*/ 58183 w 1000118"/>
                <a:gd name="connsiteY0" fmla="*/ 109522 h 522710"/>
                <a:gd name="connsiteX1" fmla="*/ 1000118 w 1000118"/>
                <a:gd name="connsiteY1" fmla="*/ 35683 h 522710"/>
                <a:gd name="connsiteX2" fmla="*/ 829313 w 1000118"/>
                <a:gd name="connsiteY2" fmla="*/ 432368 h 522710"/>
                <a:gd name="connsiteX3" fmla="*/ 0 w 1000118"/>
                <a:gd name="connsiteY3" fmla="*/ 522710 h 522710"/>
                <a:gd name="connsiteX4" fmla="*/ 58183 w 1000118"/>
                <a:gd name="connsiteY4" fmla="*/ 109522 h 522710"/>
                <a:gd name="connsiteX0" fmla="*/ 58183 w 1000118"/>
                <a:gd name="connsiteY0" fmla="*/ 109522 h 522710"/>
                <a:gd name="connsiteX1" fmla="*/ 1000118 w 1000118"/>
                <a:gd name="connsiteY1" fmla="*/ 35683 h 522710"/>
                <a:gd name="connsiteX2" fmla="*/ 829313 w 1000118"/>
                <a:gd name="connsiteY2" fmla="*/ 432368 h 522710"/>
                <a:gd name="connsiteX3" fmla="*/ 0 w 1000118"/>
                <a:gd name="connsiteY3" fmla="*/ 522710 h 522710"/>
                <a:gd name="connsiteX4" fmla="*/ 58183 w 1000118"/>
                <a:gd name="connsiteY4" fmla="*/ 109522 h 52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18" h="522710">
                  <a:moveTo>
                    <a:pt x="58183" y="109522"/>
                  </a:moveTo>
                  <a:cubicBezTo>
                    <a:pt x="407411" y="4590"/>
                    <a:pt x="614650" y="-35128"/>
                    <a:pt x="1000118" y="35683"/>
                  </a:cubicBezTo>
                  <a:lnTo>
                    <a:pt x="829313" y="432368"/>
                  </a:lnTo>
                  <a:cubicBezTo>
                    <a:pt x="541659" y="386578"/>
                    <a:pt x="382749" y="414236"/>
                    <a:pt x="0" y="522710"/>
                  </a:cubicBezTo>
                  <a:cubicBezTo>
                    <a:pt x="17181" y="380981"/>
                    <a:pt x="28517" y="296878"/>
                    <a:pt x="58183" y="109522"/>
                  </a:cubicBezTo>
                  <a:close/>
                </a:path>
              </a:pathLst>
            </a:custGeom>
            <a:solidFill>
              <a:srgbClr val="88A0B8"/>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xmlns="" id="{F375ED1F-00C0-423A-AD26-8487662732B5}"/>
                </a:ext>
              </a:extLst>
            </p:cNvPr>
            <p:cNvSpPr/>
            <p:nvPr/>
          </p:nvSpPr>
          <p:spPr>
            <a:xfrm rot="1975311">
              <a:off x="5855740" y="767071"/>
              <a:ext cx="925213" cy="406043"/>
            </a:xfrm>
            <a:custGeom>
              <a:avLst/>
              <a:gdLst>
                <a:gd name="connsiteX0" fmla="*/ 0 w 922020"/>
                <a:gd name="connsiteY0" fmla="*/ 0 h 330104"/>
                <a:gd name="connsiteX1" fmla="*/ 922020 w 922020"/>
                <a:gd name="connsiteY1" fmla="*/ 0 h 330104"/>
                <a:gd name="connsiteX2" fmla="*/ 922020 w 922020"/>
                <a:gd name="connsiteY2" fmla="*/ 330104 h 330104"/>
                <a:gd name="connsiteX3" fmla="*/ 0 w 922020"/>
                <a:gd name="connsiteY3" fmla="*/ 330104 h 330104"/>
                <a:gd name="connsiteX4" fmla="*/ 0 w 922020"/>
                <a:gd name="connsiteY4" fmla="*/ 0 h 330104"/>
                <a:gd name="connsiteX0" fmla="*/ 6142 w 928162"/>
                <a:gd name="connsiteY0" fmla="*/ 0 h 405322"/>
                <a:gd name="connsiteX1" fmla="*/ 928162 w 928162"/>
                <a:gd name="connsiteY1" fmla="*/ 0 h 405322"/>
                <a:gd name="connsiteX2" fmla="*/ 928162 w 928162"/>
                <a:gd name="connsiteY2" fmla="*/ 330104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28162 w 928162"/>
                <a:gd name="connsiteY2" fmla="*/ 330104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6142 w 928162"/>
                <a:gd name="connsiteY0" fmla="*/ 0 h 405322"/>
                <a:gd name="connsiteX1" fmla="*/ 928162 w 928162"/>
                <a:gd name="connsiteY1" fmla="*/ 0 h 405322"/>
                <a:gd name="connsiteX2" fmla="*/ 909434 w 928162"/>
                <a:gd name="connsiteY2" fmla="*/ 374007 h 405322"/>
                <a:gd name="connsiteX3" fmla="*/ 0 w 928162"/>
                <a:gd name="connsiteY3" fmla="*/ 405322 h 405322"/>
                <a:gd name="connsiteX4" fmla="*/ 6142 w 928162"/>
                <a:gd name="connsiteY4" fmla="*/ 0 h 405322"/>
                <a:gd name="connsiteX0" fmla="*/ 37 w 1007424"/>
                <a:gd name="connsiteY0" fmla="*/ 27874 h 405322"/>
                <a:gd name="connsiteX1" fmla="*/ 1007424 w 1007424"/>
                <a:gd name="connsiteY1" fmla="*/ 0 h 405322"/>
                <a:gd name="connsiteX2" fmla="*/ 988696 w 1007424"/>
                <a:gd name="connsiteY2" fmla="*/ 374007 h 405322"/>
                <a:gd name="connsiteX3" fmla="*/ 79262 w 1007424"/>
                <a:gd name="connsiteY3" fmla="*/ 405322 h 405322"/>
                <a:gd name="connsiteX4" fmla="*/ 37 w 1007424"/>
                <a:gd name="connsiteY4" fmla="*/ 27874 h 405322"/>
                <a:gd name="connsiteX0" fmla="*/ 0 w 1007387"/>
                <a:gd name="connsiteY0" fmla="*/ 27874 h 405322"/>
                <a:gd name="connsiteX1" fmla="*/ 1007387 w 1007387"/>
                <a:gd name="connsiteY1" fmla="*/ 0 h 405322"/>
                <a:gd name="connsiteX2" fmla="*/ 988659 w 1007387"/>
                <a:gd name="connsiteY2" fmla="*/ 374007 h 405322"/>
                <a:gd name="connsiteX3" fmla="*/ 79225 w 1007387"/>
                <a:gd name="connsiteY3" fmla="*/ 405322 h 405322"/>
                <a:gd name="connsiteX4" fmla="*/ 0 w 1007387"/>
                <a:gd name="connsiteY4" fmla="*/ 27874 h 405322"/>
                <a:gd name="connsiteX0" fmla="*/ 0 w 1007387"/>
                <a:gd name="connsiteY0" fmla="*/ 27874 h 405322"/>
                <a:gd name="connsiteX1" fmla="*/ 1007387 w 1007387"/>
                <a:gd name="connsiteY1" fmla="*/ 0 h 405322"/>
                <a:gd name="connsiteX2" fmla="*/ 988659 w 1007387"/>
                <a:gd name="connsiteY2" fmla="*/ 374007 h 405322"/>
                <a:gd name="connsiteX3" fmla="*/ 79225 w 1007387"/>
                <a:gd name="connsiteY3" fmla="*/ 405322 h 405322"/>
                <a:gd name="connsiteX4" fmla="*/ 0 w 1007387"/>
                <a:gd name="connsiteY4" fmla="*/ 27874 h 405322"/>
                <a:gd name="connsiteX0" fmla="*/ 0 w 1051289"/>
                <a:gd name="connsiteY0" fmla="*/ 9146 h 386594"/>
                <a:gd name="connsiteX1" fmla="*/ 1051289 w 1051289"/>
                <a:gd name="connsiteY1" fmla="*/ 0 h 386594"/>
                <a:gd name="connsiteX2" fmla="*/ 988659 w 1051289"/>
                <a:gd name="connsiteY2" fmla="*/ 355279 h 386594"/>
                <a:gd name="connsiteX3" fmla="*/ 79225 w 1051289"/>
                <a:gd name="connsiteY3" fmla="*/ 386594 h 386594"/>
                <a:gd name="connsiteX4" fmla="*/ 0 w 1051289"/>
                <a:gd name="connsiteY4" fmla="*/ 9146 h 386594"/>
                <a:gd name="connsiteX0" fmla="*/ 0 w 1051289"/>
                <a:gd name="connsiteY0" fmla="*/ 19160 h 396608"/>
                <a:gd name="connsiteX1" fmla="*/ 1051289 w 1051289"/>
                <a:gd name="connsiteY1" fmla="*/ 10014 h 396608"/>
                <a:gd name="connsiteX2" fmla="*/ 988659 w 1051289"/>
                <a:gd name="connsiteY2" fmla="*/ 365293 h 396608"/>
                <a:gd name="connsiteX3" fmla="*/ 79225 w 1051289"/>
                <a:gd name="connsiteY3" fmla="*/ 396608 h 396608"/>
                <a:gd name="connsiteX4" fmla="*/ 0 w 1051289"/>
                <a:gd name="connsiteY4" fmla="*/ 19160 h 396608"/>
                <a:gd name="connsiteX0" fmla="*/ 0 w 1051289"/>
                <a:gd name="connsiteY0" fmla="*/ 29577 h 407025"/>
                <a:gd name="connsiteX1" fmla="*/ 1051289 w 1051289"/>
                <a:gd name="connsiteY1" fmla="*/ 20431 h 407025"/>
                <a:gd name="connsiteX2" fmla="*/ 988659 w 1051289"/>
                <a:gd name="connsiteY2" fmla="*/ 375710 h 407025"/>
                <a:gd name="connsiteX3" fmla="*/ 79225 w 1051289"/>
                <a:gd name="connsiteY3" fmla="*/ 407025 h 407025"/>
                <a:gd name="connsiteX4" fmla="*/ 0 w 1051289"/>
                <a:gd name="connsiteY4" fmla="*/ 29577 h 407025"/>
                <a:gd name="connsiteX0" fmla="*/ 0 w 1051289"/>
                <a:gd name="connsiteY0" fmla="*/ 48969 h 426417"/>
                <a:gd name="connsiteX1" fmla="*/ 1051289 w 1051289"/>
                <a:gd name="connsiteY1" fmla="*/ 39823 h 426417"/>
                <a:gd name="connsiteX2" fmla="*/ 988659 w 1051289"/>
                <a:gd name="connsiteY2" fmla="*/ 395102 h 426417"/>
                <a:gd name="connsiteX3" fmla="*/ 79225 w 1051289"/>
                <a:gd name="connsiteY3" fmla="*/ 426417 h 426417"/>
                <a:gd name="connsiteX4" fmla="*/ 0 w 1051289"/>
                <a:gd name="connsiteY4" fmla="*/ 48969 h 426417"/>
                <a:gd name="connsiteX0" fmla="*/ 0 w 1051289"/>
                <a:gd name="connsiteY0" fmla="*/ 62549 h 439997"/>
                <a:gd name="connsiteX1" fmla="*/ 1051289 w 1051289"/>
                <a:gd name="connsiteY1" fmla="*/ 53403 h 439997"/>
                <a:gd name="connsiteX2" fmla="*/ 988659 w 1051289"/>
                <a:gd name="connsiteY2" fmla="*/ 408682 h 439997"/>
                <a:gd name="connsiteX3" fmla="*/ 79225 w 1051289"/>
                <a:gd name="connsiteY3" fmla="*/ 439997 h 439997"/>
                <a:gd name="connsiteX4" fmla="*/ 0 w 1051289"/>
                <a:gd name="connsiteY4" fmla="*/ 62549 h 439997"/>
                <a:gd name="connsiteX0" fmla="*/ 0 w 1051289"/>
                <a:gd name="connsiteY0" fmla="*/ 62549 h 439997"/>
                <a:gd name="connsiteX1" fmla="*/ 1051289 w 1051289"/>
                <a:gd name="connsiteY1" fmla="*/ 53403 h 439997"/>
                <a:gd name="connsiteX2" fmla="*/ 988659 w 1051289"/>
                <a:gd name="connsiteY2" fmla="*/ 408682 h 439997"/>
                <a:gd name="connsiteX3" fmla="*/ 79225 w 1051289"/>
                <a:gd name="connsiteY3" fmla="*/ 439997 h 439997"/>
                <a:gd name="connsiteX4" fmla="*/ 0 w 1051289"/>
                <a:gd name="connsiteY4" fmla="*/ 62549 h 439997"/>
                <a:gd name="connsiteX0" fmla="*/ 0 w 1051289"/>
                <a:gd name="connsiteY0" fmla="*/ 59753 h 437201"/>
                <a:gd name="connsiteX1" fmla="*/ 1051289 w 1051289"/>
                <a:gd name="connsiteY1" fmla="*/ 50607 h 437201"/>
                <a:gd name="connsiteX2" fmla="*/ 988659 w 1051289"/>
                <a:gd name="connsiteY2" fmla="*/ 405886 h 437201"/>
                <a:gd name="connsiteX3" fmla="*/ 79225 w 1051289"/>
                <a:gd name="connsiteY3" fmla="*/ 437201 h 437201"/>
                <a:gd name="connsiteX4" fmla="*/ 0 w 1051289"/>
                <a:gd name="connsiteY4" fmla="*/ 59753 h 437201"/>
                <a:gd name="connsiteX0" fmla="*/ 0 w 1051289"/>
                <a:gd name="connsiteY0" fmla="*/ 59753 h 437201"/>
                <a:gd name="connsiteX1" fmla="*/ 1051289 w 1051289"/>
                <a:gd name="connsiteY1" fmla="*/ 50607 h 437201"/>
                <a:gd name="connsiteX2" fmla="*/ 988659 w 1051289"/>
                <a:gd name="connsiteY2" fmla="*/ 405886 h 437201"/>
                <a:gd name="connsiteX3" fmla="*/ 79225 w 1051289"/>
                <a:gd name="connsiteY3" fmla="*/ 437201 h 437201"/>
                <a:gd name="connsiteX4" fmla="*/ 0 w 1051289"/>
                <a:gd name="connsiteY4" fmla="*/ 59753 h 437201"/>
                <a:gd name="connsiteX0" fmla="*/ 0 w 1051289"/>
                <a:gd name="connsiteY0" fmla="*/ 52938 h 430386"/>
                <a:gd name="connsiteX1" fmla="*/ 1051289 w 1051289"/>
                <a:gd name="connsiteY1" fmla="*/ 43792 h 430386"/>
                <a:gd name="connsiteX2" fmla="*/ 988659 w 1051289"/>
                <a:gd name="connsiteY2" fmla="*/ 399071 h 430386"/>
                <a:gd name="connsiteX3" fmla="*/ 79225 w 1051289"/>
                <a:gd name="connsiteY3" fmla="*/ 430386 h 430386"/>
                <a:gd name="connsiteX4" fmla="*/ 0 w 1051289"/>
                <a:gd name="connsiteY4" fmla="*/ 52938 h 430386"/>
                <a:gd name="connsiteX0" fmla="*/ 0 w 1051289"/>
                <a:gd name="connsiteY0" fmla="*/ 45834 h 423282"/>
                <a:gd name="connsiteX1" fmla="*/ 1051289 w 1051289"/>
                <a:gd name="connsiteY1" fmla="*/ 36688 h 423282"/>
                <a:gd name="connsiteX2" fmla="*/ 988659 w 1051289"/>
                <a:gd name="connsiteY2" fmla="*/ 391967 h 423282"/>
                <a:gd name="connsiteX3" fmla="*/ 79225 w 1051289"/>
                <a:gd name="connsiteY3" fmla="*/ 423282 h 423282"/>
                <a:gd name="connsiteX4" fmla="*/ 0 w 1051289"/>
                <a:gd name="connsiteY4" fmla="*/ 45834 h 423282"/>
                <a:gd name="connsiteX0" fmla="*/ 0 w 1051289"/>
                <a:gd name="connsiteY0" fmla="*/ 45834 h 423282"/>
                <a:gd name="connsiteX1" fmla="*/ 1051289 w 1051289"/>
                <a:gd name="connsiteY1" fmla="*/ 36688 h 423282"/>
                <a:gd name="connsiteX2" fmla="*/ 988659 w 1051289"/>
                <a:gd name="connsiteY2" fmla="*/ 391967 h 423282"/>
                <a:gd name="connsiteX3" fmla="*/ 79225 w 1051289"/>
                <a:gd name="connsiteY3" fmla="*/ 423282 h 423282"/>
                <a:gd name="connsiteX4" fmla="*/ 0 w 1051289"/>
                <a:gd name="connsiteY4" fmla="*/ 45834 h 423282"/>
                <a:gd name="connsiteX0" fmla="*/ 0 w 1379155"/>
                <a:gd name="connsiteY0" fmla="*/ 25931 h 403379"/>
                <a:gd name="connsiteX1" fmla="*/ 1379156 w 1379155"/>
                <a:gd name="connsiteY1" fmla="*/ 74485 h 403379"/>
                <a:gd name="connsiteX2" fmla="*/ 988659 w 1379155"/>
                <a:gd name="connsiteY2" fmla="*/ 372064 h 403379"/>
                <a:gd name="connsiteX3" fmla="*/ 79225 w 1379155"/>
                <a:gd name="connsiteY3" fmla="*/ 403379 h 403379"/>
                <a:gd name="connsiteX4" fmla="*/ 0 w 1379155"/>
                <a:gd name="connsiteY4" fmla="*/ 25931 h 403379"/>
                <a:gd name="connsiteX0" fmla="*/ 0 w 1379156"/>
                <a:gd name="connsiteY0" fmla="*/ 25931 h 403379"/>
                <a:gd name="connsiteX1" fmla="*/ 1379156 w 1379156"/>
                <a:gd name="connsiteY1" fmla="*/ 74485 h 403379"/>
                <a:gd name="connsiteX2" fmla="*/ 988659 w 1379156"/>
                <a:gd name="connsiteY2" fmla="*/ 372064 h 403379"/>
                <a:gd name="connsiteX3" fmla="*/ 79225 w 1379156"/>
                <a:gd name="connsiteY3" fmla="*/ 403379 h 403379"/>
                <a:gd name="connsiteX4" fmla="*/ 0 w 1379156"/>
                <a:gd name="connsiteY4" fmla="*/ 25931 h 403379"/>
                <a:gd name="connsiteX0" fmla="*/ 0 w 1379156"/>
                <a:gd name="connsiteY0" fmla="*/ 25931 h 403379"/>
                <a:gd name="connsiteX1" fmla="*/ 1379156 w 1379156"/>
                <a:gd name="connsiteY1" fmla="*/ 74485 h 403379"/>
                <a:gd name="connsiteX2" fmla="*/ 1050230 w 1379156"/>
                <a:gd name="connsiteY2" fmla="*/ 367002 h 403379"/>
                <a:gd name="connsiteX3" fmla="*/ 79225 w 1379156"/>
                <a:gd name="connsiteY3" fmla="*/ 403379 h 403379"/>
                <a:gd name="connsiteX4" fmla="*/ 0 w 1379156"/>
                <a:gd name="connsiteY4" fmla="*/ 25931 h 403379"/>
                <a:gd name="connsiteX0" fmla="*/ 0 w 1379156"/>
                <a:gd name="connsiteY0" fmla="*/ 25931 h 403379"/>
                <a:gd name="connsiteX1" fmla="*/ 1379156 w 1379156"/>
                <a:gd name="connsiteY1" fmla="*/ 74485 h 403379"/>
                <a:gd name="connsiteX2" fmla="*/ 1050230 w 1379156"/>
                <a:gd name="connsiteY2" fmla="*/ 367002 h 403379"/>
                <a:gd name="connsiteX3" fmla="*/ 79225 w 1379156"/>
                <a:gd name="connsiteY3" fmla="*/ 403379 h 403379"/>
                <a:gd name="connsiteX4" fmla="*/ 0 w 1379156"/>
                <a:gd name="connsiteY4" fmla="*/ 25931 h 403379"/>
                <a:gd name="connsiteX0" fmla="*/ 237818 w 1301454"/>
                <a:gd name="connsiteY0" fmla="*/ 21560 h 423113"/>
                <a:gd name="connsiteX1" fmla="*/ 1301454 w 1301454"/>
                <a:gd name="connsiteY1" fmla="*/ 94219 h 423113"/>
                <a:gd name="connsiteX2" fmla="*/ 972528 w 1301454"/>
                <a:gd name="connsiteY2" fmla="*/ 386736 h 423113"/>
                <a:gd name="connsiteX3" fmla="*/ 1523 w 1301454"/>
                <a:gd name="connsiteY3" fmla="*/ 423113 h 423113"/>
                <a:gd name="connsiteX4" fmla="*/ 237818 w 1301454"/>
                <a:gd name="connsiteY4" fmla="*/ 21560 h 423113"/>
                <a:gd name="connsiteX0" fmla="*/ 238344 w 1301980"/>
                <a:gd name="connsiteY0" fmla="*/ 21561 h 423114"/>
                <a:gd name="connsiteX1" fmla="*/ 1301980 w 1301980"/>
                <a:gd name="connsiteY1" fmla="*/ 94220 h 423114"/>
                <a:gd name="connsiteX2" fmla="*/ 973054 w 1301980"/>
                <a:gd name="connsiteY2" fmla="*/ 386737 h 423114"/>
                <a:gd name="connsiteX3" fmla="*/ 2049 w 1301980"/>
                <a:gd name="connsiteY3" fmla="*/ 423114 h 423114"/>
                <a:gd name="connsiteX4" fmla="*/ 238344 w 1301980"/>
                <a:gd name="connsiteY4" fmla="*/ 21561 h 423114"/>
                <a:gd name="connsiteX0" fmla="*/ 236295 w 1299931"/>
                <a:gd name="connsiteY0" fmla="*/ 21561 h 423114"/>
                <a:gd name="connsiteX1" fmla="*/ 1299931 w 1299931"/>
                <a:gd name="connsiteY1" fmla="*/ 94220 h 423114"/>
                <a:gd name="connsiteX2" fmla="*/ 971005 w 1299931"/>
                <a:gd name="connsiteY2" fmla="*/ 386737 h 423114"/>
                <a:gd name="connsiteX3" fmla="*/ 0 w 1299931"/>
                <a:gd name="connsiteY3" fmla="*/ 423114 h 423114"/>
                <a:gd name="connsiteX4" fmla="*/ 236295 w 1299931"/>
                <a:gd name="connsiteY4" fmla="*/ 21561 h 423114"/>
                <a:gd name="connsiteX0" fmla="*/ 236295 w 1299931"/>
                <a:gd name="connsiteY0" fmla="*/ 8612 h 410165"/>
                <a:gd name="connsiteX1" fmla="*/ 1299931 w 1299931"/>
                <a:gd name="connsiteY1" fmla="*/ 81271 h 410165"/>
                <a:gd name="connsiteX2" fmla="*/ 971005 w 1299931"/>
                <a:gd name="connsiteY2" fmla="*/ 373788 h 410165"/>
                <a:gd name="connsiteX3" fmla="*/ 0 w 1299931"/>
                <a:gd name="connsiteY3" fmla="*/ 410165 h 410165"/>
                <a:gd name="connsiteX4" fmla="*/ 236295 w 1299931"/>
                <a:gd name="connsiteY4" fmla="*/ 8612 h 410165"/>
                <a:gd name="connsiteX0" fmla="*/ 236295 w 1299931"/>
                <a:gd name="connsiteY0" fmla="*/ 13640 h 415193"/>
                <a:gd name="connsiteX1" fmla="*/ 1299931 w 1299931"/>
                <a:gd name="connsiteY1" fmla="*/ 86299 h 415193"/>
                <a:gd name="connsiteX2" fmla="*/ 971005 w 1299931"/>
                <a:gd name="connsiteY2" fmla="*/ 378816 h 415193"/>
                <a:gd name="connsiteX3" fmla="*/ 0 w 1299931"/>
                <a:gd name="connsiteY3" fmla="*/ 415193 h 415193"/>
                <a:gd name="connsiteX4" fmla="*/ 236295 w 1299931"/>
                <a:gd name="connsiteY4" fmla="*/ 13640 h 415193"/>
                <a:gd name="connsiteX0" fmla="*/ 236295 w 1299931"/>
                <a:gd name="connsiteY0" fmla="*/ 13640 h 415193"/>
                <a:gd name="connsiteX1" fmla="*/ 1299931 w 1299931"/>
                <a:gd name="connsiteY1" fmla="*/ 86299 h 415193"/>
                <a:gd name="connsiteX2" fmla="*/ 971005 w 1299931"/>
                <a:gd name="connsiteY2" fmla="*/ 378816 h 415193"/>
                <a:gd name="connsiteX3" fmla="*/ 0 w 1299931"/>
                <a:gd name="connsiteY3" fmla="*/ 415193 h 415193"/>
                <a:gd name="connsiteX4" fmla="*/ 236295 w 1299931"/>
                <a:gd name="connsiteY4" fmla="*/ 13640 h 415193"/>
                <a:gd name="connsiteX0" fmla="*/ 231912 w 1295548"/>
                <a:gd name="connsiteY0" fmla="*/ 13640 h 427716"/>
                <a:gd name="connsiteX1" fmla="*/ 1295548 w 1295548"/>
                <a:gd name="connsiteY1" fmla="*/ 86299 h 427716"/>
                <a:gd name="connsiteX2" fmla="*/ 966622 w 1295548"/>
                <a:gd name="connsiteY2" fmla="*/ 378816 h 427716"/>
                <a:gd name="connsiteX3" fmla="*/ 0 w 1295548"/>
                <a:gd name="connsiteY3" fmla="*/ 427716 h 427716"/>
                <a:gd name="connsiteX4" fmla="*/ 231912 w 1295548"/>
                <a:gd name="connsiteY4" fmla="*/ 13640 h 427716"/>
                <a:gd name="connsiteX0" fmla="*/ 231912 w 1295548"/>
                <a:gd name="connsiteY0" fmla="*/ 13640 h 427716"/>
                <a:gd name="connsiteX1" fmla="*/ 1295548 w 1295548"/>
                <a:gd name="connsiteY1" fmla="*/ 86299 h 427716"/>
                <a:gd name="connsiteX2" fmla="*/ 966622 w 1295548"/>
                <a:gd name="connsiteY2" fmla="*/ 378816 h 427716"/>
                <a:gd name="connsiteX3" fmla="*/ 0 w 1295548"/>
                <a:gd name="connsiteY3" fmla="*/ 427716 h 427716"/>
                <a:gd name="connsiteX4" fmla="*/ 231912 w 1295548"/>
                <a:gd name="connsiteY4" fmla="*/ 13640 h 427716"/>
                <a:gd name="connsiteX0" fmla="*/ 231912 w 1295548"/>
                <a:gd name="connsiteY0" fmla="*/ 13640 h 427716"/>
                <a:gd name="connsiteX1" fmla="*/ 1295548 w 1295548"/>
                <a:gd name="connsiteY1" fmla="*/ 86299 h 427716"/>
                <a:gd name="connsiteX2" fmla="*/ 966622 w 1295548"/>
                <a:gd name="connsiteY2" fmla="*/ 378816 h 427716"/>
                <a:gd name="connsiteX3" fmla="*/ 0 w 1295548"/>
                <a:gd name="connsiteY3" fmla="*/ 427716 h 427716"/>
                <a:gd name="connsiteX4" fmla="*/ 231912 w 1295548"/>
                <a:gd name="connsiteY4" fmla="*/ 13640 h 427716"/>
                <a:gd name="connsiteX0" fmla="*/ 231912 w 1345609"/>
                <a:gd name="connsiteY0" fmla="*/ 30988 h 445064"/>
                <a:gd name="connsiteX1" fmla="*/ 1345609 w 1345609"/>
                <a:gd name="connsiteY1" fmla="*/ 55359 h 445064"/>
                <a:gd name="connsiteX2" fmla="*/ 966622 w 1345609"/>
                <a:gd name="connsiteY2" fmla="*/ 396164 h 445064"/>
                <a:gd name="connsiteX3" fmla="*/ 0 w 1345609"/>
                <a:gd name="connsiteY3" fmla="*/ 445064 h 445064"/>
                <a:gd name="connsiteX4" fmla="*/ 231912 w 1345609"/>
                <a:gd name="connsiteY4" fmla="*/ 30988 h 445064"/>
                <a:gd name="connsiteX0" fmla="*/ 231912 w 1345609"/>
                <a:gd name="connsiteY0" fmla="*/ 30988 h 445064"/>
                <a:gd name="connsiteX1" fmla="*/ 1345609 w 1345609"/>
                <a:gd name="connsiteY1" fmla="*/ 55359 h 445064"/>
                <a:gd name="connsiteX2" fmla="*/ 966622 w 1345609"/>
                <a:gd name="connsiteY2" fmla="*/ 396164 h 445064"/>
                <a:gd name="connsiteX3" fmla="*/ 0 w 1345609"/>
                <a:gd name="connsiteY3" fmla="*/ 445064 h 445064"/>
                <a:gd name="connsiteX4" fmla="*/ 231912 w 1345609"/>
                <a:gd name="connsiteY4" fmla="*/ 30988 h 445064"/>
                <a:gd name="connsiteX0" fmla="*/ 226994 w 1345609"/>
                <a:gd name="connsiteY0" fmla="*/ 40664 h 437771"/>
                <a:gd name="connsiteX1" fmla="*/ 1345609 w 1345609"/>
                <a:gd name="connsiteY1" fmla="*/ 48066 h 437771"/>
                <a:gd name="connsiteX2" fmla="*/ 966622 w 1345609"/>
                <a:gd name="connsiteY2" fmla="*/ 388871 h 437771"/>
                <a:gd name="connsiteX3" fmla="*/ 0 w 1345609"/>
                <a:gd name="connsiteY3" fmla="*/ 437771 h 437771"/>
                <a:gd name="connsiteX4" fmla="*/ 226994 w 1345609"/>
                <a:gd name="connsiteY4" fmla="*/ 40664 h 437771"/>
                <a:gd name="connsiteX0" fmla="*/ 226994 w 1345609"/>
                <a:gd name="connsiteY0" fmla="*/ 40664 h 437771"/>
                <a:gd name="connsiteX1" fmla="*/ 1345609 w 1345609"/>
                <a:gd name="connsiteY1" fmla="*/ 48066 h 437771"/>
                <a:gd name="connsiteX2" fmla="*/ 966622 w 1345609"/>
                <a:gd name="connsiteY2" fmla="*/ 388871 h 437771"/>
                <a:gd name="connsiteX3" fmla="*/ 0 w 1345609"/>
                <a:gd name="connsiteY3" fmla="*/ 437771 h 437771"/>
                <a:gd name="connsiteX4" fmla="*/ 226994 w 1345609"/>
                <a:gd name="connsiteY4" fmla="*/ 40664 h 437771"/>
                <a:gd name="connsiteX0" fmla="*/ 226994 w 1345609"/>
                <a:gd name="connsiteY0" fmla="*/ 38787 h 435894"/>
                <a:gd name="connsiteX1" fmla="*/ 1345609 w 1345609"/>
                <a:gd name="connsiteY1" fmla="*/ 46189 h 435894"/>
                <a:gd name="connsiteX2" fmla="*/ 966622 w 1345609"/>
                <a:gd name="connsiteY2" fmla="*/ 386994 h 435894"/>
                <a:gd name="connsiteX3" fmla="*/ 0 w 1345609"/>
                <a:gd name="connsiteY3" fmla="*/ 435894 h 435894"/>
                <a:gd name="connsiteX4" fmla="*/ 226994 w 1345609"/>
                <a:gd name="connsiteY4" fmla="*/ 38787 h 435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09" h="435894">
                  <a:moveTo>
                    <a:pt x="226994" y="38787"/>
                  </a:moveTo>
                  <a:cubicBezTo>
                    <a:pt x="655583" y="8674"/>
                    <a:pt x="931102" y="-34304"/>
                    <a:pt x="1345609" y="46189"/>
                  </a:cubicBezTo>
                  <a:cubicBezTo>
                    <a:pt x="1224578" y="178372"/>
                    <a:pt x="1081095" y="277436"/>
                    <a:pt x="966622" y="386994"/>
                  </a:cubicBezTo>
                  <a:cubicBezTo>
                    <a:pt x="660292" y="384172"/>
                    <a:pt x="367346" y="387603"/>
                    <a:pt x="0" y="435894"/>
                  </a:cubicBezTo>
                  <a:cubicBezTo>
                    <a:pt x="67535" y="289912"/>
                    <a:pt x="136000" y="196162"/>
                    <a:pt x="226994" y="38787"/>
                  </a:cubicBezTo>
                  <a:close/>
                </a:path>
              </a:pathLst>
            </a:custGeom>
            <a:solidFill>
              <a:schemeClr val="tx2">
                <a:lumMod val="40000"/>
                <a:lumOff val="60000"/>
              </a:schemeClr>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p:txBody>
          <a:bodyPr/>
          <a:lstStyle/>
          <a:p>
            <a:r>
              <a:rPr lang="en-US" dirty="0"/>
              <a:t>Existing tools in Structural </a:t>
            </a:r>
            <a:r>
              <a:rPr lang="en-US" dirty="0" smtClean="0"/>
              <a:t>Cell &amp; Tissue Biology</a:t>
            </a:r>
            <a:endParaRPr lang="en-US" dirty="0"/>
          </a:p>
        </p:txBody>
      </p:sp>
      <p:sp>
        <p:nvSpPr>
          <p:cNvPr id="6" name="Marcador de número de diapositiva 5"/>
          <p:cNvSpPr>
            <a:spLocks noGrp="1"/>
          </p:cNvSpPr>
          <p:nvPr>
            <p:ph type="sldNum" sz="quarter" idx="12"/>
          </p:nvPr>
        </p:nvSpPr>
        <p:spPr>
          <a:xfrm>
            <a:off x="7076765" y="4869656"/>
            <a:ext cx="2057400" cy="273844"/>
          </a:xfrm>
        </p:spPr>
        <p:txBody>
          <a:bodyPr/>
          <a:lstStyle/>
          <a:p>
            <a:fld id="{59A3C1E9-1E17-4B2D-975E-2F80F7CB45F8}" type="slidenum">
              <a:rPr lang="es-ES" smtClean="0"/>
              <a:t>5</a:t>
            </a:fld>
            <a:endParaRPr lang="es-ES" dirty="0"/>
          </a:p>
        </p:txBody>
      </p:sp>
      <p:sp>
        <p:nvSpPr>
          <p:cNvPr id="12" name="TextBox 11"/>
          <p:cNvSpPr txBox="1"/>
          <p:nvPr/>
        </p:nvSpPr>
        <p:spPr>
          <a:xfrm>
            <a:off x="202088" y="3096254"/>
            <a:ext cx="953960" cy="562245"/>
          </a:xfrm>
          <a:prstGeom prst="rect">
            <a:avLst/>
          </a:prstGeom>
          <a:ln w="38100">
            <a:solidFill>
              <a:srgbClr val="122D4F"/>
            </a:solidFill>
          </a:ln>
        </p:spPr>
        <p:txBody>
          <a:bodyPr vert="horz" wrap="none" lIns="91440" tIns="45720" rIns="91440" bIns="45720" rtlCol="0" anchor="t">
            <a:noAutofit/>
          </a:bodyPr>
          <a:lstStyle/>
          <a:p>
            <a:pPr algn="ctr"/>
            <a:r>
              <a:rPr lang="en-US" sz="1400" dirty="0">
                <a:solidFill>
                  <a:srgbClr val="122D4F"/>
                </a:solidFill>
                <a:latin typeface="Abel" panose="02000506030000020004" pitchFamily="2" charset="0"/>
                <a:cs typeface="Arial" panose="020B0604020202020204" pitchFamily="34" charset="0"/>
              </a:rPr>
              <a:t>Fully</a:t>
            </a:r>
          </a:p>
          <a:p>
            <a:pPr algn="ctr"/>
            <a:r>
              <a:rPr lang="en-US" sz="1400" dirty="0">
                <a:solidFill>
                  <a:srgbClr val="122D4F"/>
                </a:solidFill>
                <a:latin typeface="Abel" panose="02000506030000020004" pitchFamily="2" charset="0"/>
                <a:cs typeface="Arial" panose="020B0604020202020204" pitchFamily="34" charset="0"/>
              </a:rPr>
              <a:t>dedicated</a:t>
            </a:r>
          </a:p>
        </p:txBody>
      </p:sp>
      <p:sp>
        <p:nvSpPr>
          <p:cNvPr id="13" name="TextBox 12"/>
          <p:cNvSpPr txBox="1"/>
          <p:nvPr/>
        </p:nvSpPr>
        <p:spPr>
          <a:xfrm>
            <a:off x="202088" y="3743798"/>
            <a:ext cx="953960" cy="562159"/>
          </a:xfrm>
          <a:prstGeom prst="rect">
            <a:avLst/>
          </a:prstGeom>
          <a:ln w="38100">
            <a:solidFill>
              <a:schemeClr val="accent2"/>
            </a:solidFill>
            <a:prstDash val="solid"/>
          </a:ln>
        </p:spPr>
        <p:txBody>
          <a:bodyPr vert="horz" wrap="none" lIns="91440" tIns="45720" rIns="91440" bIns="45720" rtlCol="0" anchor="t">
            <a:noAutofit/>
          </a:bodyPr>
          <a:lstStyle/>
          <a:p>
            <a:pPr algn="ctr"/>
            <a:r>
              <a:rPr lang="en-US" sz="1400" dirty="0">
                <a:solidFill>
                  <a:schemeClr val="accent2"/>
                </a:solidFill>
                <a:latin typeface="Abel" panose="02000506030000020004" pitchFamily="2" charset="0"/>
                <a:cs typeface="Arial" panose="020B0604020202020204" pitchFamily="34" charset="0"/>
              </a:rPr>
              <a:t>Partially</a:t>
            </a:r>
          </a:p>
          <a:p>
            <a:pPr algn="ctr"/>
            <a:r>
              <a:rPr lang="en-US" sz="1400" dirty="0">
                <a:solidFill>
                  <a:schemeClr val="accent2"/>
                </a:solidFill>
                <a:latin typeface="Abel" panose="02000506030000020004" pitchFamily="2" charset="0"/>
                <a:cs typeface="Arial" panose="020B0604020202020204" pitchFamily="34" charset="0"/>
              </a:rPr>
              <a:t>dedicated</a:t>
            </a:r>
          </a:p>
        </p:txBody>
      </p:sp>
      <p:sp>
        <p:nvSpPr>
          <p:cNvPr id="15" name="TextBox 14"/>
          <p:cNvSpPr txBox="1"/>
          <p:nvPr/>
        </p:nvSpPr>
        <p:spPr>
          <a:xfrm>
            <a:off x="202088" y="4397166"/>
            <a:ext cx="953960" cy="562245"/>
          </a:xfrm>
          <a:prstGeom prst="rect">
            <a:avLst/>
          </a:prstGeom>
          <a:ln w="38100">
            <a:solidFill>
              <a:srgbClr val="88A0B8"/>
            </a:solidFill>
          </a:ln>
        </p:spPr>
        <p:txBody>
          <a:bodyPr vert="horz" wrap="none" lIns="91440" tIns="45720" rIns="91440" bIns="45720" rtlCol="0" anchor="t">
            <a:noAutofit/>
          </a:bodyPr>
          <a:lstStyle/>
          <a:p>
            <a:pPr algn="ctr"/>
            <a:r>
              <a:rPr lang="en-US" sz="1400" dirty="0">
                <a:solidFill>
                  <a:srgbClr val="88A0B8"/>
                </a:solidFill>
                <a:latin typeface="Abel" panose="02000506030000020004" pitchFamily="2" charset="0"/>
                <a:cs typeface="Arial" panose="020B0604020202020204" pitchFamily="34" charset="0"/>
              </a:rPr>
              <a:t>In</a:t>
            </a:r>
          </a:p>
          <a:p>
            <a:pPr algn="ctr"/>
            <a:r>
              <a:rPr lang="en-US" sz="1400" dirty="0">
                <a:solidFill>
                  <a:srgbClr val="88A0B8"/>
                </a:solidFill>
                <a:latin typeface="Abel" panose="02000506030000020004" pitchFamily="2" charset="0"/>
                <a:cs typeface="Arial" panose="020B0604020202020204" pitchFamily="34" charset="0"/>
              </a:rPr>
              <a:t>construction</a:t>
            </a:r>
          </a:p>
        </p:txBody>
      </p:sp>
      <p:sp>
        <p:nvSpPr>
          <p:cNvPr id="21" name="TextBox 20">
            <a:extLst>
              <a:ext uri="{FF2B5EF4-FFF2-40B4-BE49-F238E27FC236}">
                <a16:creationId xmlns:a16="http://schemas.microsoft.com/office/drawing/2014/main" xmlns="" id="{A6A07620-108C-4C84-A167-34CA96DD18F7}"/>
              </a:ext>
            </a:extLst>
          </p:cNvPr>
          <p:cNvSpPr txBox="1"/>
          <p:nvPr/>
        </p:nvSpPr>
        <p:spPr>
          <a:xfrm>
            <a:off x="7225505" y="1626923"/>
            <a:ext cx="813214" cy="296416"/>
          </a:xfrm>
          <a:prstGeom prst="rect">
            <a:avLst/>
          </a:prstGeom>
          <a:solidFill>
            <a:srgbClr val="FFFFFF">
              <a:alpha val="63922"/>
            </a:srgbClr>
          </a:solidFill>
          <a:ln w="38100">
            <a:solidFill>
              <a:srgbClr val="122D4F">
                <a:alpha val="69020"/>
              </a:srgbClr>
            </a:solidFill>
            <a:prstDash val="solid"/>
          </a:ln>
        </p:spPr>
        <p:txBody>
          <a:bodyPr vert="horz" wrap="none" lIns="91440" tIns="45720" rIns="91440" bIns="45720" rtlCol="0" anchor="t">
            <a:noAutofit/>
          </a:bodyPr>
          <a:lstStyle/>
          <a:p>
            <a:pPr algn="ctr"/>
            <a:r>
              <a:rPr lang="en-US" sz="1500" dirty="0" err="1">
                <a:solidFill>
                  <a:srgbClr val="122D4F"/>
                </a:solidFill>
                <a:latin typeface="Abel" panose="02000506030000020004" pitchFamily="2" charset="0"/>
                <a:cs typeface="Arial" panose="020B0604020202020204" pitchFamily="34" charset="0"/>
              </a:rPr>
              <a:t>BioLabs</a:t>
            </a:r>
            <a:endParaRPr lang="en-US" sz="1500" dirty="0">
              <a:solidFill>
                <a:srgbClr val="122D4F"/>
              </a:solidFill>
              <a:latin typeface="Abel" panose="02000506030000020004" pitchFamily="2" charset="0"/>
              <a:cs typeface="Arial" panose="020B0604020202020204" pitchFamily="34" charset="0"/>
            </a:endParaRPr>
          </a:p>
        </p:txBody>
      </p:sp>
      <p:sp>
        <p:nvSpPr>
          <p:cNvPr id="23" name="TextBox 22">
            <a:extLst>
              <a:ext uri="{FF2B5EF4-FFF2-40B4-BE49-F238E27FC236}">
                <a16:creationId xmlns:a16="http://schemas.microsoft.com/office/drawing/2014/main" xmlns="" id="{109DA069-1E78-444F-B0B6-A4EE48956F6F}"/>
              </a:ext>
            </a:extLst>
          </p:cNvPr>
          <p:cNvSpPr txBox="1"/>
          <p:nvPr/>
        </p:nvSpPr>
        <p:spPr>
          <a:xfrm>
            <a:off x="5148802" y="733454"/>
            <a:ext cx="928885" cy="296417"/>
          </a:xfrm>
          <a:prstGeom prst="rect">
            <a:avLst/>
          </a:prstGeom>
          <a:solidFill>
            <a:srgbClr val="FFFFFF">
              <a:alpha val="63922"/>
            </a:srgbClr>
          </a:solidFill>
          <a:ln w="38100">
            <a:solidFill>
              <a:schemeClr val="accent2">
                <a:alpha val="69020"/>
              </a:schemeClr>
            </a:solidFill>
          </a:ln>
        </p:spPr>
        <p:txBody>
          <a:bodyPr vert="horz" wrap="none" lIns="91440" tIns="45720" rIns="91440" bIns="45720" rtlCol="0" anchor="t">
            <a:noAutofit/>
          </a:bodyPr>
          <a:lstStyle/>
          <a:p>
            <a:pPr algn="ctr"/>
            <a:r>
              <a:rPr lang="en-US" sz="1500" dirty="0">
                <a:solidFill>
                  <a:schemeClr val="accent2"/>
                </a:solidFill>
                <a:latin typeface="Abel" panose="02000506030000020004" pitchFamily="2" charset="0"/>
                <a:cs typeface="Arial" panose="020B0604020202020204" pitchFamily="34" charset="0"/>
              </a:rPr>
              <a:t>MIRAS (IR)</a:t>
            </a:r>
          </a:p>
        </p:txBody>
      </p:sp>
      <p:sp>
        <p:nvSpPr>
          <p:cNvPr id="25" name="TextBox 24">
            <a:extLst>
              <a:ext uri="{FF2B5EF4-FFF2-40B4-BE49-F238E27FC236}">
                <a16:creationId xmlns:a16="http://schemas.microsoft.com/office/drawing/2014/main" xmlns="" id="{251FA869-3AA4-4D2E-B24D-2A8BFA711342}"/>
              </a:ext>
            </a:extLst>
          </p:cNvPr>
          <p:cNvSpPr txBox="1"/>
          <p:nvPr/>
        </p:nvSpPr>
        <p:spPr>
          <a:xfrm>
            <a:off x="6802373" y="1139189"/>
            <a:ext cx="1236346" cy="296417"/>
          </a:xfrm>
          <a:prstGeom prst="rect">
            <a:avLst/>
          </a:prstGeom>
          <a:solidFill>
            <a:srgbClr val="FFFFFF">
              <a:alpha val="63922"/>
            </a:srgbClr>
          </a:solidFill>
          <a:ln w="38100">
            <a:solidFill>
              <a:schemeClr val="accent2">
                <a:alpha val="69020"/>
              </a:schemeClr>
            </a:solidFill>
          </a:ln>
        </p:spPr>
        <p:txBody>
          <a:bodyPr vert="horz" wrap="none" lIns="91440" tIns="45720" rIns="91440" bIns="45720" rtlCol="0" anchor="t">
            <a:noAutofit/>
          </a:bodyPr>
          <a:lstStyle/>
          <a:p>
            <a:pPr algn="ctr"/>
            <a:r>
              <a:rPr lang="en-US" sz="1500" dirty="0">
                <a:solidFill>
                  <a:schemeClr val="accent2"/>
                </a:solidFill>
                <a:latin typeface="Abel" panose="02000506030000020004" pitchFamily="2" charset="0"/>
                <a:cs typeface="Arial" panose="020B0604020202020204" pitchFamily="34" charset="0"/>
              </a:rPr>
              <a:t>MISTRAL (TXM)</a:t>
            </a:r>
          </a:p>
        </p:txBody>
      </p:sp>
      <p:sp>
        <p:nvSpPr>
          <p:cNvPr id="26" name="TextBox 25">
            <a:extLst>
              <a:ext uri="{FF2B5EF4-FFF2-40B4-BE49-F238E27FC236}">
                <a16:creationId xmlns:a16="http://schemas.microsoft.com/office/drawing/2014/main" xmlns="" id="{237993D8-9599-45BF-ADEF-2E2AD3B9213C}"/>
              </a:ext>
            </a:extLst>
          </p:cNvPr>
          <p:cNvSpPr txBox="1"/>
          <p:nvPr/>
        </p:nvSpPr>
        <p:spPr>
          <a:xfrm>
            <a:off x="5148802" y="1148559"/>
            <a:ext cx="1123951" cy="296417"/>
          </a:xfrm>
          <a:prstGeom prst="rect">
            <a:avLst/>
          </a:prstGeom>
          <a:solidFill>
            <a:srgbClr val="FFFFFF">
              <a:alpha val="63922"/>
            </a:srgbClr>
          </a:solidFill>
          <a:ln w="38100">
            <a:solidFill>
              <a:srgbClr val="88A0B8"/>
            </a:solidFill>
          </a:ln>
        </p:spPr>
        <p:txBody>
          <a:bodyPr vert="horz" wrap="none" lIns="91440" tIns="45720" rIns="91440" bIns="45720" rtlCol="0" anchor="t">
            <a:noAutofit/>
          </a:bodyPr>
          <a:lstStyle/>
          <a:p>
            <a:pPr algn="ctr"/>
            <a:r>
              <a:rPr lang="en-US" sz="1500" dirty="0">
                <a:solidFill>
                  <a:srgbClr val="88A0B8"/>
                </a:solidFill>
                <a:latin typeface="Abel" panose="02000506030000020004" pitchFamily="2" charset="0"/>
                <a:cs typeface="Arial" panose="020B0604020202020204" pitchFamily="34" charset="0"/>
              </a:rPr>
              <a:t>FAXTOR (HXT)</a:t>
            </a:r>
          </a:p>
        </p:txBody>
      </p:sp>
      <p:cxnSp>
        <p:nvCxnSpPr>
          <p:cNvPr id="28" name="Straight Arrow Connector 27">
            <a:extLst>
              <a:ext uri="{FF2B5EF4-FFF2-40B4-BE49-F238E27FC236}">
                <a16:creationId xmlns:a16="http://schemas.microsoft.com/office/drawing/2014/main" xmlns="" id="{B01EF7A8-D0F7-4201-8016-BDD89929FCC3}"/>
              </a:ext>
            </a:extLst>
          </p:cNvPr>
          <p:cNvCxnSpPr>
            <a:cxnSpLocks/>
            <a:stCxn id="26" idx="1"/>
          </p:cNvCxnSpPr>
          <p:nvPr/>
        </p:nvCxnSpPr>
        <p:spPr>
          <a:xfrm flipH="1">
            <a:off x="4605251" y="1296768"/>
            <a:ext cx="543551" cy="540345"/>
          </a:xfrm>
          <a:prstGeom prst="straightConnector1">
            <a:avLst/>
          </a:prstGeom>
          <a:ln w="38100">
            <a:solidFill>
              <a:srgbClr val="88A0B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5598FAE8-30BD-4E05-85F4-810D3C694F23}"/>
              </a:ext>
            </a:extLst>
          </p:cNvPr>
          <p:cNvCxnSpPr>
            <a:cxnSpLocks/>
          </p:cNvCxnSpPr>
          <p:nvPr/>
        </p:nvCxnSpPr>
        <p:spPr>
          <a:xfrm flipH="1">
            <a:off x="6151384" y="1287398"/>
            <a:ext cx="650989" cy="932764"/>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DE389064-3C41-431A-93F2-376458C9D6E5}"/>
              </a:ext>
            </a:extLst>
          </p:cNvPr>
          <p:cNvCxnSpPr>
            <a:cxnSpLocks/>
            <a:stCxn id="23" idx="1"/>
          </p:cNvCxnSpPr>
          <p:nvPr/>
        </p:nvCxnSpPr>
        <p:spPr>
          <a:xfrm flipH="1">
            <a:off x="4239491" y="881663"/>
            <a:ext cx="909311" cy="1041676"/>
          </a:xfrm>
          <a:prstGeom prst="straightConnector1">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1DC25A31-87B5-463F-AC52-55D58FEA5A4D}"/>
              </a:ext>
            </a:extLst>
          </p:cNvPr>
          <p:cNvSpPr/>
          <p:nvPr/>
        </p:nvSpPr>
        <p:spPr>
          <a:xfrm>
            <a:off x="523398" y="740590"/>
            <a:ext cx="4695152" cy="1192634"/>
          </a:xfrm>
          <a:prstGeom prst="rect">
            <a:avLst/>
          </a:prstGeom>
        </p:spPr>
        <p:txBody>
          <a:bodyPr wrap="square">
            <a:spAutoFit/>
          </a:bodyPr>
          <a:lstStyle/>
          <a:p>
            <a:pPr>
              <a:spcAft>
                <a:spcPts val="300"/>
              </a:spcAft>
            </a:pPr>
            <a:r>
              <a:rPr lang="en-US" sz="1600" dirty="0" smtClean="0"/>
              <a:t>Current facilities </a:t>
            </a:r>
            <a:r>
              <a:rPr lang="en-US" sz="1600" dirty="0"/>
              <a:t>in </a:t>
            </a:r>
            <a:r>
              <a:rPr lang="en-US" sz="1600" dirty="0" smtClean="0"/>
              <a:t>Structural Cell </a:t>
            </a:r>
            <a:r>
              <a:rPr lang="en-US" sz="1600" dirty="0" smtClean="0"/>
              <a:t>&amp; </a:t>
            </a:r>
            <a:r>
              <a:rPr lang="en-US" sz="1600" dirty="0" smtClean="0"/>
              <a:t>Tissue Biology</a:t>
            </a:r>
            <a:r>
              <a:rPr lang="en-US" sz="1600" dirty="0"/>
              <a:t>:</a:t>
            </a:r>
          </a:p>
          <a:p>
            <a:pPr marL="285750" indent="-285750">
              <a:spcAft>
                <a:spcPts val="300"/>
              </a:spcAft>
              <a:buFont typeface="Arial" panose="020B0604020202020204" pitchFamily="34" charset="0"/>
              <a:buChar char="•"/>
            </a:pPr>
            <a:r>
              <a:rPr lang="en-US" sz="1600" dirty="0">
                <a:solidFill>
                  <a:srgbClr val="122D4F"/>
                </a:solidFill>
              </a:rPr>
              <a:t>MIRAS (IR bl)</a:t>
            </a:r>
          </a:p>
          <a:p>
            <a:pPr marL="285750" indent="-285750">
              <a:spcAft>
                <a:spcPts val="300"/>
              </a:spcAft>
              <a:buFont typeface="Arial" panose="020B0604020202020204" pitchFamily="34" charset="0"/>
              <a:buChar char="•"/>
            </a:pPr>
            <a:r>
              <a:rPr lang="en-US" sz="1600" dirty="0">
                <a:solidFill>
                  <a:srgbClr val="122D4F"/>
                </a:solidFill>
              </a:rPr>
              <a:t>MISTRAL (TXM, full </a:t>
            </a:r>
            <a:r>
              <a:rPr lang="en-US" sz="1600" dirty="0" smtClean="0">
                <a:solidFill>
                  <a:srgbClr val="122D4F"/>
                </a:solidFill>
              </a:rPr>
              <a:t>field)</a:t>
            </a:r>
            <a:endParaRPr lang="en-US" sz="1600" dirty="0">
              <a:solidFill>
                <a:srgbClr val="122D4F"/>
              </a:solidFill>
            </a:endParaRPr>
          </a:p>
          <a:p>
            <a:pPr marL="285750" indent="-285750">
              <a:spcAft>
                <a:spcPts val="300"/>
              </a:spcAft>
              <a:buFont typeface="Arial" panose="020B0604020202020204" pitchFamily="34" charset="0"/>
              <a:buChar char="•"/>
            </a:pPr>
            <a:r>
              <a:rPr lang="en-US" sz="1600" dirty="0">
                <a:solidFill>
                  <a:srgbClr val="88A0B8"/>
                </a:solidFill>
              </a:rPr>
              <a:t>FAXTOR (</a:t>
            </a:r>
            <a:r>
              <a:rPr lang="en-US" sz="1600" dirty="0" err="1">
                <a:solidFill>
                  <a:srgbClr val="88A0B8"/>
                </a:solidFill>
              </a:rPr>
              <a:t>HXTomo</a:t>
            </a:r>
            <a:r>
              <a:rPr lang="en-US" sz="1600" dirty="0">
                <a:solidFill>
                  <a:srgbClr val="88A0B8"/>
                </a:solidFill>
              </a:rPr>
              <a:t>)</a:t>
            </a:r>
          </a:p>
        </p:txBody>
      </p:sp>
    </p:spTree>
    <p:extLst>
      <p:ext uri="{BB962C8B-B14F-4D97-AF65-F5344CB8AC3E}">
        <p14:creationId xmlns:p14="http://schemas.microsoft.com/office/powerpoint/2010/main" val="280863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p:cNvCxnSpPr>
            <a:stCxn id="82" idx="4"/>
            <a:endCxn id="159" idx="0"/>
          </p:cNvCxnSpPr>
          <p:nvPr/>
        </p:nvCxnSpPr>
        <p:spPr>
          <a:xfrm>
            <a:off x="8510926" y="2097511"/>
            <a:ext cx="295236" cy="736859"/>
          </a:xfrm>
          <a:prstGeom prst="line">
            <a:avLst/>
          </a:prstGeom>
          <a:ln w="635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6152" y="1341959"/>
            <a:ext cx="7485648" cy="1629064"/>
          </a:xfrm>
          <a:prstGeom prst="rect">
            <a:avLst/>
          </a:prstGeom>
          <a:noFill/>
          <a:ln w="254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The Roles of all Tools</a:t>
            </a:r>
          </a:p>
        </p:txBody>
      </p:sp>
      <p:sp>
        <p:nvSpPr>
          <p:cNvPr id="4" name="Slide Number Placeholder 3"/>
          <p:cNvSpPr>
            <a:spLocks noGrp="1"/>
          </p:cNvSpPr>
          <p:nvPr>
            <p:ph type="sldNum" sz="quarter" idx="12"/>
          </p:nvPr>
        </p:nvSpPr>
        <p:spPr/>
        <p:txBody>
          <a:bodyPr/>
          <a:lstStyle/>
          <a:p>
            <a:fld id="{59A3C1E9-1E17-4B2D-975E-2F80F7CB45F8}" type="slidenum">
              <a:rPr lang="es-ES" smtClean="0"/>
              <a:t>6</a:t>
            </a:fld>
            <a:endParaRPr lang="es-ES" dirty="0"/>
          </a:p>
        </p:txBody>
      </p:sp>
      <p:sp>
        <p:nvSpPr>
          <p:cNvPr id="6" name="Oval 5"/>
          <p:cNvSpPr/>
          <p:nvPr/>
        </p:nvSpPr>
        <p:spPr>
          <a:xfrm>
            <a:off x="6207247" y="2400362"/>
            <a:ext cx="1233795" cy="35867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122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uXALOC</a:t>
            </a:r>
            <a:endParaRPr lang="en-US" sz="1600" dirty="0"/>
          </a:p>
        </p:txBody>
      </p:sp>
      <p:cxnSp>
        <p:nvCxnSpPr>
          <p:cNvPr id="8" name="Straight Connector 7"/>
          <p:cNvCxnSpPr>
            <a:stCxn id="5" idx="5"/>
            <a:endCxn id="6" idx="7"/>
          </p:cNvCxnSpPr>
          <p:nvPr/>
        </p:nvCxnSpPr>
        <p:spPr>
          <a:xfrm>
            <a:off x="7215152" y="2054738"/>
            <a:ext cx="45205" cy="398151"/>
          </a:xfrm>
          <a:prstGeom prst="line">
            <a:avLst/>
          </a:prstGeom>
          <a:ln w="63500">
            <a:solidFill>
              <a:srgbClr val="FFC000">
                <a:alpha val="37000"/>
              </a:srgbClr>
            </a:solidFill>
            <a:prstDash val="sysDash"/>
            <a:headEnd type="stealth"/>
            <a:tailEnd type="stealth"/>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755274" y="3409032"/>
            <a:ext cx="1396140" cy="664287"/>
          </a:xfrm>
          <a:prstGeom prst="ellipse">
            <a:avLst/>
          </a:prstGeom>
          <a:gradFill>
            <a:gsLst>
              <a:gs pos="0">
                <a:schemeClr val="accent6">
                  <a:lumMod val="75000"/>
                </a:schemeClr>
              </a:gs>
              <a:gs pos="68000">
                <a:schemeClr val="accent6">
                  <a:lumMod val="40000"/>
                  <a:lumOff val="60000"/>
                </a:schemeClr>
              </a:gs>
              <a:gs pos="100000">
                <a:schemeClr val="accent6">
                  <a:lumMod val="20000"/>
                  <a:lumOff val="8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Sample prep</a:t>
            </a:r>
          </a:p>
        </p:txBody>
      </p:sp>
      <p:sp>
        <p:nvSpPr>
          <p:cNvPr id="10" name="Rectangle 9"/>
          <p:cNvSpPr/>
          <p:nvPr/>
        </p:nvSpPr>
        <p:spPr>
          <a:xfrm>
            <a:off x="2172742" y="4130862"/>
            <a:ext cx="1958173" cy="461665"/>
          </a:xfrm>
          <a:prstGeom prst="rect">
            <a:avLst/>
          </a:prstGeom>
        </p:spPr>
        <p:txBody>
          <a:bodyPr wrap="square">
            <a:spAutoFit/>
          </a:bodyPr>
          <a:lstStyle/>
          <a:p>
            <a:pPr algn="ctr"/>
            <a:r>
              <a:rPr lang="en-US" sz="1200" dirty="0"/>
              <a:t>Sample manipulation</a:t>
            </a:r>
          </a:p>
          <a:p>
            <a:pPr algn="ctr"/>
            <a:r>
              <a:rPr lang="en-US" sz="1200" dirty="0"/>
              <a:t>Crystallization facility</a:t>
            </a:r>
          </a:p>
        </p:txBody>
      </p:sp>
      <p:sp>
        <p:nvSpPr>
          <p:cNvPr id="11" name="Oval 10"/>
          <p:cNvSpPr/>
          <p:nvPr/>
        </p:nvSpPr>
        <p:spPr>
          <a:xfrm>
            <a:off x="5602857" y="3289392"/>
            <a:ext cx="1424647" cy="719161"/>
          </a:xfrm>
          <a:prstGeom prst="ellipse">
            <a:avLst/>
          </a:prstGeom>
          <a:gradFill>
            <a:gsLst>
              <a:gs pos="0">
                <a:schemeClr val="accent6">
                  <a:lumMod val="75000"/>
                </a:schemeClr>
              </a:gs>
              <a:gs pos="68000">
                <a:schemeClr val="accent6">
                  <a:lumMod val="40000"/>
                  <a:lumOff val="60000"/>
                </a:schemeClr>
              </a:gs>
              <a:gs pos="100000">
                <a:schemeClr val="accent6">
                  <a:lumMod val="20000"/>
                  <a:lumOff val="8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Ligand screening</a:t>
            </a:r>
          </a:p>
        </p:txBody>
      </p:sp>
      <p:cxnSp>
        <p:nvCxnSpPr>
          <p:cNvPr id="13" name="Straight Connector 12"/>
          <p:cNvCxnSpPr>
            <a:stCxn id="5" idx="3"/>
            <a:endCxn id="9" idx="7"/>
          </p:cNvCxnSpPr>
          <p:nvPr/>
        </p:nvCxnSpPr>
        <p:spPr>
          <a:xfrm flipH="1">
            <a:off x="3946954" y="2054738"/>
            <a:ext cx="2366443" cy="1451577"/>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6"/>
            <a:endCxn id="6" idx="3"/>
          </p:cNvCxnSpPr>
          <p:nvPr/>
        </p:nvCxnSpPr>
        <p:spPr>
          <a:xfrm flipV="1">
            <a:off x="4151414" y="2706509"/>
            <a:ext cx="2236518" cy="1034667"/>
          </a:xfrm>
          <a:prstGeom prst="line">
            <a:avLst/>
          </a:prstGeom>
          <a:ln w="25400">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0"/>
            <a:endCxn id="6" idx="4"/>
          </p:cNvCxnSpPr>
          <p:nvPr/>
        </p:nvCxnSpPr>
        <p:spPr>
          <a:xfrm flipV="1">
            <a:off x="6315181" y="2759036"/>
            <a:ext cx="508964" cy="530356"/>
          </a:xfrm>
          <a:prstGeom prst="line">
            <a:avLst/>
          </a:prstGeom>
          <a:ln w="63500">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386099" y="4175434"/>
            <a:ext cx="2111723" cy="461665"/>
          </a:xfrm>
          <a:prstGeom prst="rect">
            <a:avLst/>
          </a:prstGeom>
        </p:spPr>
        <p:txBody>
          <a:bodyPr wrap="square">
            <a:spAutoFit/>
          </a:bodyPr>
          <a:lstStyle/>
          <a:p>
            <a:pPr algn="ctr"/>
            <a:r>
              <a:rPr lang="en-US" sz="1200" dirty="0"/>
              <a:t>HT crystallization</a:t>
            </a:r>
          </a:p>
          <a:p>
            <a:pPr algn="ctr"/>
            <a:r>
              <a:rPr lang="en-US" sz="1200" dirty="0"/>
              <a:t>HT sample harvesting</a:t>
            </a:r>
          </a:p>
        </p:txBody>
      </p:sp>
      <p:sp>
        <p:nvSpPr>
          <p:cNvPr id="45" name="Rectangle 44"/>
          <p:cNvSpPr/>
          <p:nvPr/>
        </p:nvSpPr>
        <p:spPr>
          <a:xfrm>
            <a:off x="4360092" y="3949723"/>
            <a:ext cx="963641" cy="609127"/>
          </a:xfrm>
          <a:prstGeom prst="rect">
            <a:avLst/>
          </a:prstGeom>
          <a:gradFill flip="none" rotWithShape="1">
            <a:gsLst>
              <a:gs pos="0">
                <a:schemeClr val="accent6">
                  <a:lumMod val="75000"/>
                </a:schemeClr>
              </a:gs>
              <a:gs pos="68000">
                <a:schemeClr val="accent6">
                  <a:lumMod val="40000"/>
                  <a:lumOff val="60000"/>
                </a:schemeClr>
              </a:gs>
              <a:gs pos="100000">
                <a:schemeClr val="accent6">
                  <a:lumMod val="20000"/>
                  <a:lumOff val="8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Crystal farm</a:t>
            </a:r>
          </a:p>
        </p:txBody>
      </p:sp>
      <p:cxnSp>
        <p:nvCxnSpPr>
          <p:cNvPr id="48" name="Straight Connector 47"/>
          <p:cNvCxnSpPr>
            <a:stCxn id="45" idx="3"/>
            <a:endCxn id="11" idx="3"/>
          </p:cNvCxnSpPr>
          <p:nvPr/>
        </p:nvCxnSpPr>
        <p:spPr>
          <a:xfrm flipV="1">
            <a:off x="5323733" y="3903234"/>
            <a:ext cx="487759" cy="351053"/>
          </a:xfrm>
          <a:prstGeom prst="line">
            <a:avLst/>
          </a:prstGeom>
          <a:ln w="63500">
            <a:solidFill>
              <a:schemeClr val="bg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5" idx="1"/>
            <a:endCxn id="9" idx="5"/>
          </p:cNvCxnSpPr>
          <p:nvPr/>
        </p:nvCxnSpPr>
        <p:spPr>
          <a:xfrm flipH="1" flipV="1">
            <a:off x="3946954" y="3976036"/>
            <a:ext cx="413138" cy="278251"/>
          </a:xfrm>
          <a:prstGeom prst="line">
            <a:avLst/>
          </a:prstGeom>
          <a:ln w="63500">
            <a:solidFill>
              <a:schemeClr val="bg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46398" y="1324787"/>
            <a:ext cx="1452267" cy="353670"/>
          </a:xfrm>
          <a:prstGeom prst="rect">
            <a:avLst/>
          </a:prstGeom>
        </p:spPr>
        <p:txBody>
          <a:bodyPr vert="horz" wrap="square" lIns="91440" tIns="45720" rIns="91440" bIns="45720" rtlCol="0" anchor="t">
            <a:noAutofit/>
          </a:bodyPr>
          <a:lstStyle/>
          <a:p>
            <a:r>
              <a:rPr lang="en-US" sz="1400" b="1" dirty="0">
                <a:latin typeface="Arial" panose="020B0604020202020204" pitchFamily="34" charset="0"/>
                <a:cs typeface="Arial" panose="020B0604020202020204" pitchFamily="34" charset="0"/>
              </a:rPr>
              <a:t>Beamlines</a:t>
            </a:r>
          </a:p>
        </p:txBody>
      </p:sp>
      <p:sp>
        <p:nvSpPr>
          <p:cNvPr id="60" name="TextBox 59"/>
          <p:cNvSpPr txBox="1"/>
          <p:nvPr/>
        </p:nvSpPr>
        <p:spPr>
          <a:xfrm>
            <a:off x="446398" y="3139301"/>
            <a:ext cx="1414874" cy="418851"/>
          </a:xfrm>
          <a:prstGeom prst="rect">
            <a:avLst/>
          </a:prstGeom>
        </p:spPr>
        <p:txBody>
          <a:bodyPr vert="horz" wrap="square" lIns="91440" tIns="45720" rIns="91440" bIns="45720" rtlCol="0" anchor="t">
            <a:normAutofit/>
          </a:bodyPr>
          <a:lstStyle/>
          <a:p>
            <a:r>
              <a:rPr lang="en-US" sz="1400" b="1" dirty="0" err="1">
                <a:latin typeface="Arial" panose="020B0604020202020204" pitchFamily="34" charset="0"/>
                <a:cs typeface="Arial" panose="020B0604020202020204" pitchFamily="34" charset="0"/>
              </a:rPr>
              <a:t>Biolab</a:t>
            </a:r>
            <a:endParaRPr lang="en-US" sz="1400" b="1" dirty="0">
              <a:latin typeface="Arial" panose="020B0604020202020204" pitchFamily="34" charset="0"/>
              <a:cs typeface="Arial" panose="020B0604020202020204" pitchFamily="34" charset="0"/>
            </a:endParaRPr>
          </a:p>
        </p:txBody>
      </p:sp>
      <p:sp>
        <p:nvSpPr>
          <p:cNvPr id="61" name="TextBox 60"/>
          <p:cNvSpPr txBox="1"/>
          <p:nvPr/>
        </p:nvSpPr>
        <p:spPr>
          <a:xfrm>
            <a:off x="446398" y="629579"/>
            <a:ext cx="1348587" cy="619589"/>
          </a:xfrm>
          <a:prstGeom prst="rect">
            <a:avLst/>
          </a:prstGeom>
        </p:spPr>
        <p:txBody>
          <a:bodyPr vert="horz" wrap="square" lIns="91440" tIns="45720" rIns="91440" bIns="45720" rtlCol="0" anchor="t">
            <a:noAutofit/>
          </a:bodyPr>
          <a:lstStyle/>
          <a:p>
            <a:r>
              <a:rPr lang="en-US" sz="1400" b="1" dirty="0">
                <a:latin typeface="Arial" panose="020B0604020202020204" pitchFamily="34" charset="0"/>
                <a:cs typeface="Arial" panose="020B0604020202020204" pitchFamily="34" charset="0"/>
              </a:rPr>
              <a:t>Computing resources</a:t>
            </a:r>
          </a:p>
        </p:txBody>
      </p:sp>
      <p:sp>
        <p:nvSpPr>
          <p:cNvPr id="63" name="Rectangle 62"/>
          <p:cNvSpPr/>
          <p:nvPr/>
        </p:nvSpPr>
        <p:spPr>
          <a:xfrm>
            <a:off x="89162" y="3080732"/>
            <a:ext cx="7462078" cy="1739876"/>
          </a:xfrm>
          <a:prstGeom prst="rect">
            <a:avLst/>
          </a:prstGeom>
          <a:noFill/>
          <a:ln w="254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6152" y="608749"/>
            <a:ext cx="7485648" cy="652776"/>
          </a:xfrm>
          <a:prstGeom prst="rect">
            <a:avLst/>
          </a:prstGeom>
          <a:noFill/>
          <a:ln w="254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406159" y="741825"/>
            <a:ext cx="3647507" cy="35208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Computational Biology</a:t>
            </a:r>
          </a:p>
        </p:txBody>
      </p:sp>
      <p:cxnSp>
        <p:nvCxnSpPr>
          <p:cNvPr id="67" name="Straight Connector 66"/>
          <p:cNvCxnSpPr>
            <a:stCxn id="5" idx="0"/>
            <a:endCxn id="65" idx="3"/>
          </p:cNvCxnSpPr>
          <p:nvPr/>
        </p:nvCxnSpPr>
        <p:spPr>
          <a:xfrm flipH="1" flipV="1">
            <a:off x="6053666" y="917868"/>
            <a:ext cx="710609" cy="845094"/>
          </a:xfrm>
          <a:prstGeom prst="line">
            <a:avLst/>
          </a:prstGeom>
          <a:ln w="76200" cap="rnd">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 idx="0"/>
            <a:endCxn id="65" idx="3"/>
          </p:cNvCxnSpPr>
          <p:nvPr/>
        </p:nvCxnSpPr>
        <p:spPr>
          <a:xfrm flipH="1" flipV="1">
            <a:off x="6053666" y="917868"/>
            <a:ext cx="770479" cy="1482494"/>
          </a:xfrm>
          <a:prstGeom prst="line">
            <a:avLst/>
          </a:prstGeom>
          <a:ln w="63500" cap="rnd">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82" idx="2"/>
            <a:endCxn id="62" idx="3"/>
          </p:cNvCxnSpPr>
          <p:nvPr/>
        </p:nvCxnSpPr>
        <p:spPr>
          <a:xfrm flipH="1">
            <a:off x="7551800" y="1792187"/>
            <a:ext cx="318710" cy="364304"/>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7870510" y="1486862"/>
            <a:ext cx="1280832" cy="610649"/>
          </a:xfrm>
          <a:prstGeom prst="ellipse">
            <a:avLst/>
          </a:prstGeom>
          <a:gradFill>
            <a:gsLst>
              <a:gs pos="0">
                <a:schemeClr val="accent4">
                  <a:lumMod val="75000"/>
                </a:schemeClr>
              </a:gs>
              <a:gs pos="68000">
                <a:schemeClr val="accent4">
                  <a:lumMod val="60000"/>
                  <a:lumOff val="40000"/>
                </a:schemeClr>
              </a:gs>
              <a:gs pos="100000">
                <a:schemeClr val="accent4">
                  <a:lumMod val="20000"/>
                  <a:lumOff val="8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Sample shipment</a:t>
            </a:r>
          </a:p>
        </p:txBody>
      </p:sp>
      <p:cxnSp>
        <p:nvCxnSpPr>
          <p:cNvPr id="123" name="Straight Connector 122"/>
          <p:cNvCxnSpPr>
            <a:stCxn id="121" idx="3"/>
            <a:endCxn id="9" idx="7"/>
          </p:cNvCxnSpPr>
          <p:nvPr/>
        </p:nvCxnSpPr>
        <p:spPr>
          <a:xfrm flipH="1">
            <a:off x="3946954" y="2413413"/>
            <a:ext cx="303711" cy="1092902"/>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6" idx="4"/>
            <a:endCxn id="9" idx="7"/>
          </p:cNvCxnSpPr>
          <p:nvPr/>
        </p:nvCxnSpPr>
        <p:spPr>
          <a:xfrm flipH="1">
            <a:off x="3946954" y="1861808"/>
            <a:ext cx="1356822" cy="1644507"/>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21" idx="0"/>
            <a:endCxn id="2" idx="2"/>
          </p:cNvCxnSpPr>
          <p:nvPr/>
        </p:nvCxnSpPr>
        <p:spPr>
          <a:xfrm flipH="1" flipV="1">
            <a:off x="4163789" y="1127184"/>
            <a:ext cx="523089" cy="980082"/>
          </a:xfrm>
          <a:prstGeom prst="line">
            <a:avLst/>
          </a:prstGeom>
          <a:ln w="63500" cap="rnd">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16" idx="0"/>
            <a:endCxn id="2" idx="2"/>
          </p:cNvCxnSpPr>
          <p:nvPr/>
        </p:nvCxnSpPr>
        <p:spPr>
          <a:xfrm flipH="1" flipV="1">
            <a:off x="4163789" y="1127184"/>
            <a:ext cx="1139987" cy="375950"/>
          </a:xfrm>
          <a:prstGeom prst="line">
            <a:avLst/>
          </a:prstGeom>
          <a:ln w="38100" cap="rnd">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8412495" y="2834370"/>
            <a:ext cx="787333" cy="293211"/>
          </a:xfrm>
          <a:prstGeom prst="rect">
            <a:avLst/>
          </a:prstGeom>
        </p:spPr>
        <p:txBody>
          <a:bodyPr vert="horz" wrap="square" lIns="91440" tIns="45720" rIns="91440" bIns="45720" rtlCol="0" anchor="t">
            <a:noAutofit/>
          </a:bodyPr>
          <a:lstStyle/>
          <a:p>
            <a:pPr algn="ctr"/>
            <a:r>
              <a:rPr lang="en-US" sz="1600" b="1" dirty="0">
                <a:latin typeface="Arial" panose="020B0604020202020204" pitchFamily="34" charset="0"/>
                <a:cs typeface="Arial" panose="020B0604020202020204" pitchFamily="34" charset="0"/>
              </a:rPr>
              <a:t>Users</a:t>
            </a:r>
          </a:p>
        </p:txBody>
      </p:sp>
      <p:sp>
        <p:nvSpPr>
          <p:cNvPr id="57" name="Oval 56"/>
          <p:cNvSpPr/>
          <p:nvPr/>
        </p:nvSpPr>
        <p:spPr>
          <a:xfrm>
            <a:off x="319717" y="1656719"/>
            <a:ext cx="1275275" cy="341837"/>
          </a:xfrm>
          <a:prstGeom prst="ellipse">
            <a:avLst/>
          </a:prstGeom>
          <a:gradFill flip="none" rotWithShape="1">
            <a:gsLst>
              <a:gs pos="0">
                <a:schemeClr val="accent1">
                  <a:lumMod val="75000"/>
                </a:schemeClr>
              </a:gs>
              <a:gs pos="72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FAXTOR</a:t>
            </a:r>
            <a:endParaRPr lang="en-US" sz="1600" dirty="0"/>
          </a:p>
        </p:txBody>
      </p:sp>
      <p:sp>
        <p:nvSpPr>
          <p:cNvPr id="58" name="Oval 57"/>
          <p:cNvSpPr/>
          <p:nvPr/>
        </p:nvSpPr>
        <p:spPr>
          <a:xfrm>
            <a:off x="436367" y="2422637"/>
            <a:ext cx="1202009" cy="341837"/>
          </a:xfrm>
          <a:prstGeom prst="ellipse">
            <a:avLst/>
          </a:prstGeom>
          <a:gradFill flip="none" rotWithShape="1">
            <a:gsLst>
              <a:gs pos="0">
                <a:schemeClr val="accent1">
                  <a:lumMod val="75000"/>
                </a:schemeClr>
              </a:gs>
              <a:gs pos="72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nMIRAS</a:t>
            </a:r>
            <a:endParaRPr lang="en-US" sz="1600" dirty="0"/>
          </a:p>
        </p:txBody>
      </p:sp>
      <p:cxnSp>
        <p:nvCxnSpPr>
          <p:cNvPr id="118" name="Straight Connector 117"/>
          <p:cNvCxnSpPr>
            <a:stCxn id="56" idx="4"/>
            <a:endCxn id="9" idx="0"/>
          </p:cNvCxnSpPr>
          <p:nvPr/>
        </p:nvCxnSpPr>
        <p:spPr>
          <a:xfrm>
            <a:off x="3216543" y="2742198"/>
            <a:ext cx="236801" cy="666834"/>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7928729" y="3829421"/>
            <a:ext cx="1164393" cy="417081"/>
          </a:xfrm>
          <a:prstGeom prst="ellipse">
            <a:avLst/>
          </a:prstGeom>
          <a:gradFill>
            <a:gsLst>
              <a:gs pos="0">
                <a:schemeClr val="accent4">
                  <a:lumMod val="75000"/>
                </a:schemeClr>
              </a:gs>
              <a:gs pos="68000">
                <a:schemeClr val="accent4">
                  <a:lumMod val="60000"/>
                  <a:lumOff val="40000"/>
                </a:schemeClr>
              </a:gs>
              <a:gs pos="100000">
                <a:schemeClr val="accent4">
                  <a:lumMod val="20000"/>
                  <a:lumOff val="8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Services</a:t>
            </a:r>
            <a:endParaRPr lang="en-US" sz="1400" dirty="0"/>
          </a:p>
        </p:txBody>
      </p:sp>
      <p:cxnSp>
        <p:nvCxnSpPr>
          <p:cNvPr id="132" name="Straight Connector 131"/>
          <p:cNvCxnSpPr>
            <a:stCxn id="131" idx="0"/>
            <a:endCxn id="159" idx="2"/>
          </p:cNvCxnSpPr>
          <p:nvPr/>
        </p:nvCxnSpPr>
        <p:spPr>
          <a:xfrm flipV="1">
            <a:off x="8510926" y="3127581"/>
            <a:ext cx="295236" cy="701840"/>
          </a:xfrm>
          <a:prstGeom prst="line">
            <a:avLst/>
          </a:prstGeom>
          <a:ln w="63500">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453344" y="1450350"/>
            <a:ext cx="1053946" cy="341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122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SXTM</a:t>
            </a:r>
            <a:endParaRPr lang="en-US" sz="1600" dirty="0"/>
          </a:p>
        </p:txBody>
      </p:sp>
      <p:sp>
        <p:nvSpPr>
          <p:cNvPr id="46" name="Oval 45"/>
          <p:cNvSpPr/>
          <p:nvPr/>
        </p:nvSpPr>
        <p:spPr>
          <a:xfrm>
            <a:off x="2049590" y="1503134"/>
            <a:ext cx="1348947" cy="35867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122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EM-</a:t>
            </a:r>
            <a:r>
              <a:rPr lang="en-US" sz="1400" dirty="0" err="1" smtClean="0"/>
              <a:t>tomo</a:t>
            </a:r>
            <a:endParaRPr lang="en-US" sz="1400" dirty="0"/>
          </a:p>
        </p:txBody>
      </p:sp>
      <p:cxnSp>
        <p:nvCxnSpPr>
          <p:cNvPr id="50" name="Straight Connector 49"/>
          <p:cNvCxnSpPr>
            <a:stCxn id="9" idx="2"/>
            <a:endCxn id="57" idx="5"/>
          </p:cNvCxnSpPr>
          <p:nvPr/>
        </p:nvCxnSpPr>
        <p:spPr>
          <a:xfrm flipH="1" flipV="1">
            <a:off x="1408232" y="1948495"/>
            <a:ext cx="1347042" cy="1792681"/>
          </a:xfrm>
          <a:prstGeom prst="line">
            <a:avLst/>
          </a:prstGeom>
          <a:ln w="38100">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6" idx="5"/>
            <a:endCxn id="9" idx="0"/>
          </p:cNvCxnSpPr>
          <p:nvPr/>
        </p:nvCxnSpPr>
        <p:spPr>
          <a:xfrm>
            <a:off x="3200988" y="1809281"/>
            <a:ext cx="252356" cy="1599751"/>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31" idx="2"/>
            <a:endCxn id="63" idx="3"/>
          </p:cNvCxnSpPr>
          <p:nvPr/>
        </p:nvCxnSpPr>
        <p:spPr>
          <a:xfrm flipH="1" flipV="1">
            <a:off x="7551240" y="3950670"/>
            <a:ext cx="377489" cy="87292"/>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4069980" y="2107266"/>
            <a:ext cx="1233795" cy="35867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122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EM-spa</a:t>
            </a:r>
            <a:endParaRPr lang="en-US" sz="1600" dirty="0"/>
          </a:p>
        </p:txBody>
      </p:sp>
      <p:cxnSp>
        <p:nvCxnSpPr>
          <p:cNvPr id="86" name="Straight Connector 85"/>
          <p:cNvCxnSpPr>
            <a:stCxn id="9" idx="2"/>
            <a:endCxn id="58" idx="5"/>
          </p:cNvCxnSpPr>
          <p:nvPr/>
        </p:nvCxnSpPr>
        <p:spPr>
          <a:xfrm flipH="1" flipV="1">
            <a:off x="1462346" y="2714413"/>
            <a:ext cx="1292928" cy="1026763"/>
          </a:xfrm>
          <a:prstGeom prst="line">
            <a:avLst/>
          </a:prstGeom>
          <a:ln w="38100">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126637" y="1762962"/>
            <a:ext cx="1275275" cy="341837"/>
          </a:xfrm>
          <a:prstGeom prst="ellipse">
            <a:avLst/>
          </a:prstGeom>
          <a:gradFill flip="none" rotWithShape="1">
            <a:gsLst>
              <a:gs pos="0">
                <a:schemeClr val="accent1">
                  <a:lumMod val="75000"/>
                </a:schemeClr>
              </a:gs>
              <a:gs pos="72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XAIRA</a:t>
            </a:r>
          </a:p>
        </p:txBody>
      </p:sp>
      <p:sp>
        <p:nvSpPr>
          <p:cNvPr id="116" name="Oval 115"/>
          <p:cNvSpPr/>
          <p:nvPr/>
        </p:nvSpPr>
        <p:spPr>
          <a:xfrm>
            <a:off x="4686878" y="1503134"/>
            <a:ext cx="1233795" cy="35867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122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BioSAXS</a:t>
            </a:r>
            <a:endParaRPr lang="en-US" sz="1600" dirty="0"/>
          </a:p>
        </p:txBody>
      </p:sp>
      <p:cxnSp>
        <p:nvCxnSpPr>
          <p:cNvPr id="115" name="Straight Connector 114"/>
          <p:cNvCxnSpPr>
            <a:stCxn id="9" idx="0"/>
            <a:endCxn id="43" idx="4"/>
          </p:cNvCxnSpPr>
          <p:nvPr/>
        </p:nvCxnSpPr>
        <p:spPr>
          <a:xfrm flipV="1">
            <a:off x="3453344" y="1792187"/>
            <a:ext cx="526973" cy="1616845"/>
          </a:xfrm>
          <a:prstGeom prst="line">
            <a:avLst/>
          </a:prstGeom>
          <a:ln w="38100">
            <a:solidFill>
              <a:srgbClr val="FFC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46" idx="0"/>
            <a:endCxn id="2" idx="2"/>
          </p:cNvCxnSpPr>
          <p:nvPr/>
        </p:nvCxnSpPr>
        <p:spPr>
          <a:xfrm flipV="1">
            <a:off x="2724064" y="1127184"/>
            <a:ext cx="1439725" cy="375950"/>
          </a:xfrm>
          <a:prstGeom prst="line">
            <a:avLst/>
          </a:prstGeom>
          <a:ln w="38100" cap="rnd">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36" idx="7"/>
            <a:endCxn id="56" idx="4"/>
          </p:cNvCxnSpPr>
          <p:nvPr/>
        </p:nvCxnSpPr>
        <p:spPr>
          <a:xfrm flipV="1">
            <a:off x="1974651" y="2742198"/>
            <a:ext cx="1241892" cy="1058191"/>
          </a:xfrm>
          <a:prstGeom prst="line">
            <a:avLst/>
          </a:prstGeom>
          <a:ln w="762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Down Arrow 126"/>
          <p:cNvSpPr/>
          <p:nvPr/>
        </p:nvSpPr>
        <p:spPr>
          <a:xfrm rot="10800000">
            <a:off x="-42163" y="1500112"/>
            <a:ext cx="456601" cy="1477204"/>
          </a:xfrm>
          <a:prstGeom prst="downArrow">
            <a:avLst>
              <a:gd name="adj1" fmla="val 50000"/>
              <a:gd name="adj2" fmla="val 82372"/>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07194" y="3693378"/>
            <a:ext cx="1602075" cy="730716"/>
          </a:xfrm>
          <a:prstGeom prst="ellipse">
            <a:avLst/>
          </a:prstGeom>
          <a:gradFill>
            <a:gsLst>
              <a:gs pos="0">
                <a:schemeClr val="accent6">
                  <a:lumMod val="75000"/>
                </a:schemeClr>
              </a:gs>
              <a:gs pos="68000">
                <a:schemeClr val="accent6">
                  <a:lumMod val="40000"/>
                  <a:lumOff val="60000"/>
                </a:schemeClr>
              </a:gs>
              <a:gs pos="100000">
                <a:schemeClr val="accent6">
                  <a:lumMod val="20000"/>
                  <a:lumOff val="8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Correl</a:t>
            </a:r>
            <a:r>
              <a:rPr lang="en-US" sz="1600" dirty="0" smtClean="0"/>
              <a:t>ative</a:t>
            </a:r>
          </a:p>
          <a:p>
            <a:pPr algn="ctr"/>
            <a:r>
              <a:rPr lang="en-US" sz="1600" dirty="0" smtClean="0"/>
              <a:t>microscopy</a:t>
            </a:r>
            <a:endParaRPr lang="en-US" sz="1600" dirty="0"/>
          </a:p>
        </p:txBody>
      </p:sp>
      <p:cxnSp>
        <p:nvCxnSpPr>
          <p:cNvPr id="139" name="Straight Connector 138"/>
          <p:cNvCxnSpPr>
            <a:stCxn id="136" idx="7"/>
            <a:endCxn id="58" idx="5"/>
          </p:cNvCxnSpPr>
          <p:nvPr/>
        </p:nvCxnSpPr>
        <p:spPr>
          <a:xfrm flipH="1" flipV="1">
            <a:off x="1462346" y="2714413"/>
            <a:ext cx="512305" cy="1085976"/>
          </a:xfrm>
          <a:prstGeom prst="line">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36" idx="6"/>
            <a:endCxn id="9" idx="3"/>
          </p:cNvCxnSpPr>
          <p:nvPr/>
        </p:nvCxnSpPr>
        <p:spPr>
          <a:xfrm flipV="1">
            <a:off x="2209269" y="3976036"/>
            <a:ext cx="750465" cy="82700"/>
          </a:xfrm>
          <a:prstGeom prst="line">
            <a:avLst/>
          </a:prstGeom>
          <a:ln w="63500">
            <a:solidFill>
              <a:schemeClr val="bg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57" idx="0"/>
            <a:endCxn id="65" idx="1"/>
          </p:cNvCxnSpPr>
          <p:nvPr/>
        </p:nvCxnSpPr>
        <p:spPr>
          <a:xfrm flipV="1">
            <a:off x="957355" y="917868"/>
            <a:ext cx="1448804" cy="738851"/>
          </a:xfrm>
          <a:prstGeom prst="line">
            <a:avLst/>
          </a:prstGeom>
          <a:ln w="38100" cap="rnd">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1395964" y="1925462"/>
            <a:ext cx="1553556" cy="35867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122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cryoFIB</a:t>
            </a:r>
            <a:r>
              <a:rPr lang="en-US" sz="1400" dirty="0" smtClean="0"/>
              <a:t>-SEM</a:t>
            </a:r>
            <a:endParaRPr lang="en-US" sz="1400" dirty="0"/>
          </a:p>
        </p:txBody>
      </p:sp>
      <p:cxnSp>
        <p:nvCxnSpPr>
          <p:cNvPr id="220" name="Straight Connector 219"/>
          <p:cNvCxnSpPr>
            <a:stCxn id="43" idx="0"/>
            <a:endCxn id="2" idx="2"/>
          </p:cNvCxnSpPr>
          <p:nvPr/>
        </p:nvCxnSpPr>
        <p:spPr>
          <a:xfrm flipV="1">
            <a:off x="3980317" y="1127184"/>
            <a:ext cx="183472" cy="323166"/>
          </a:xfrm>
          <a:prstGeom prst="line">
            <a:avLst/>
          </a:prstGeom>
          <a:ln w="63500" cap="rnd">
            <a:solidFill>
              <a:schemeClr val="bg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2" idx="4"/>
            <a:endCxn id="9" idx="0"/>
          </p:cNvCxnSpPr>
          <p:nvPr/>
        </p:nvCxnSpPr>
        <p:spPr>
          <a:xfrm>
            <a:off x="2172742" y="2284136"/>
            <a:ext cx="1280602" cy="1124896"/>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12" idx="4"/>
            <a:endCxn id="136" idx="0"/>
          </p:cNvCxnSpPr>
          <p:nvPr/>
        </p:nvCxnSpPr>
        <p:spPr>
          <a:xfrm flipH="1">
            <a:off x="1408232" y="2284136"/>
            <a:ext cx="764510" cy="1409242"/>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452768" y="2400361"/>
            <a:ext cx="1527549" cy="34183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122D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pMISTRAL</a:t>
            </a:r>
            <a:endParaRPr lang="en-US" sz="1600" dirty="0"/>
          </a:p>
        </p:txBody>
      </p:sp>
      <p:cxnSp>
        <p:nvCxnSpPr>
          <p:cNvPr id="242" name="Straight Connector 241"/>
          <p:cNvCxnSpPr>
            <a:stCxn id="212" idx="6"/>
            <a:endCxn id="56" idx="0"/>
          </p:cNvCxnSpPr>
          <p:nvPr/>
        </p:nvCxnSpPr>
        <p:spPr>
          <a:xfrm>
            <a:off x="2949520" y="2104799"/>
            <a:ext cx="267023" cy="295562"/>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a:stCxn id="46" idx="4"/>
            <a:endCxn id="212" idx="0"/>
          </p:cNvCxnSpPr>
          <p:nvPr/>
        </p:nvCxnSpPr>
        <p:spPr>
          <a:xfrm flipH="1">
            <a:off x="2172742" y="1861808"/>
            <a:ext cx="551322" cy="63654"/>
          </a:xfrm>
          <a:prstGeom prst="line">
            <a:avLst/>
          </a:prstGeom>
          <a:ln w="635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6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 descr="figure3"/>
          <p:cNvPicPr/>
          <p:nvPr/>
        </p:nvPicPr>
        <p:blipFill rotWithShape="1">
          <a:blip r:embed="rId3" cstate="screen">
            <a:extLst>
              <a:ext uri="{28A0092B-C50C-407E-A947-70E740481C1C}">
                <a14:useLocalDpi xmlns:a14="http://schemas.microsoft.com/office/drawing/2010/main"/>
              </a:ext>
            </a:extLst>
          </a:blip>
          <a:srcRect/>
          <a:stretch/>
        </p:blipFill>
        <p:spPr bwMode="auto">
          <a:xfrm>
            <a:off x="3731704" y="2218261"/>
            <a:ext cx="746115" cy="650991"/>
          </a:xfrm>
          <a:prstGeom prst="rect">
            <a:avLst/>
          </a:prstGeom>
          <a:noFill/>
          <a:ln>
            <a:noFill/>
          </a:ln>
        </p:spPr>
      </p:pic>
      <p:sp>
        <p:nvSpPr>
          <p:cNvPr id="6" name="Marcador de número de diapositiva 5"/>
          <p:cNvSpPr>
            <a:spLocks noGrp="1"/>
          </p:cNvSpPr>
          <p:nvPr>
            <p:ph type="sldNum" sz="quarter" idx="12"/>
          </p:nvPr>
        </p:nvSpPr>
        <p:spPr/>
        <p:txBody>
          <a:bodyPr/>
          <a:lstStyle/>
          <a:p>
            <a:fld id="{59A3C1E9-1E17-4B2D-975E-2F80F7CB45F8}" type="slidenum">
              <a:rPr lang="es-ES" smtClean="0"/>
              <a:t>7</a:t>
            </a:fld>
            <a:endParaRPr lang="es-ES" dirty="0"/>
          </a:p>
        </p:txBody>
      </p:sp>
      <p:sp>
        <p:nvSpPr>
          <p:cNvPr id="8" name="Título 1"/>
          <p:cNvSpPr>
            <a:spLocks noGrp="1"/>
          </p:cNvSpPr>
          <p:nvPr>
            <p:ph type="title"/>
          </p:nvPr>
        </p:nvSpPr>
        <p:spPr>
          <a:xfrm>
            <a:off x="628653" y="133012"/>
            <a:ext cx="7070271" cy="994172"/>
          </a:xfrm>
        </p:spPr>
        <p:txBody>
          <a:bodyPr/>
          <a:lstStyle/>
          <a:p>
            <a:r>
              <a:rPr lang="en-US" dirty="0" smtClean="0"/>
              <a:t>Correlations within Life </a:t>
            </a:r>
            <a:r>
              <a:rPr lang="en-US" dirty="0"/>
              <a:t>Science programs</a:t>
            </a:r>
          </a:p>
        </p:txBody>
      </p:sp>
      <p:sp>
        <p:nvSpPr>
          <p:cNvPr id="21" name="TextBox 20"/>
          <p:cNvSpPr txBox="1"/>
          <p:nvPr/>
        </p:nvSpPr>
        <p:spPr>
          <a:xfrm>
            <a:off x="207279" y="3177578"/>
            <a:ext cx="1529282" cy="312765"/>
          </a:xfrm>
          <a:prstGeom prst="rect">
            <a:avLst/>
          </a:prstGeom>
          <a:solidFill>
            <a:srgbClr val="FFFFFF">
              <a:alpha val="63922"/>
            </a:srgbClr>
          </a:solidFill>
          <a:ln w="38100">
            <a:solidFill>
              <a:schemeClr val="tx1"/>
            </a:solidFill>
          </a:ln>
        </p:spPr>
        <p:txBody>
          <a:bodyPr vert="horz" wrap="none" lIns="91440" tIns="45720" rIns="91440" bIns="45720" rtlCol="0" anchor="t">
            <a:noAutofit/>
          </a:bodyPr>
          <a:lstStyle>
            <a:defPPr>
              <a:defRPr lang="es-ES"/>
            </a:defPPr>
            <a:lvl1pPr algn="ctr">
              <a:defRPr sz="1600">
                <a:solidFill>
                  <a:srgbClr val="122D4F"/>
                </a:solidFill>
                <a:latin typeface="Abel" panose="02000506030000020004" pitchFamily="2" charset="0"/>
                <a:cs typeface="Arial" panose="020B0604020202020204" pitchFamily="34" charset="0"/>
              </a:defRPr>
            </a:lvl1pPr>
          </a:lstStyle>
          <a:p>
            <a:r>
              <a:rPr lang="en-US" sz="1200" dirty="0" err="1">
                <a:solidFill>
                  <a:schemeClr val="tx1"/>
                </a:solidFill>
              </a:rPr>
              <a:t>BioLab</a:t>
            </a:r>
            <a:endParaRPr lang="en-US" sz="1200" dirty="0">
              <a:solidFill>
                <a:schemeClr val="tx1"/>
              </a:solidFill>
            </a:endParaRPr>
          </a:p>
        </p:txBody>
      </p:sp>
      <p:sp>
        <p:nvSpPr>
          <p:cNvPr id="22" name="TextBox 21"/>
          <p:cNvSpPr txBox="1"/>
          <p:nvPr/>
        </p:nvSpPr>
        <p:spPr>
          <a:xfrm>
            <a:off x="5412745" y="2112131"/>
            <a:ext cx="910262" cy="269783"/>
          </a:xfrm>
          <a:prstGeom prst="rect">
            <a:avLst/>
          </a:prstGeom>
          <a:solidFill>
            <a:srgbClr val="FFFFFF">
              <a:alpha val="63922"/>
            </a:srgbClr>
          </a:solidFill>
          <a:ln w="38100">
            <a:solidFill>
              <a:schemeClr val="tx1"/>
            </a:solidFill>
          </a:ln>
        </p:spPr>
        <p:txBody>
          <a:bodyPr vert="horz" wrap="none" lIns="91440" tIns="45720" rIns="91440" bIns="45720" rtlCol="0" anchor="t">
            <a:noAutofit/>
          </a:bodyPr>
          <a:lstStyle/>
          <a:p>
            <a:pPr algn="ctr"/>
            <a:r>
              <a:rPr lang="en-US" sz="1200" dirty="0">
                <a:latin typeface="Abel" panose="02000506030000020004" pitchFamily="2" charset="0"/>
                <a:cs typeface="Arial" panose="020B0604020202020204" pitchFamily="34" charset="0"/>
              </a:rPr>
              <a:t>XALOC (HT MX)</a:t>
            </a:r>
          </a:p>
        </p:txBody>
      </p:sp>
      <p:sp>
        <p:nvSpPr>
          <p:cNvPr id="23" name="TextBox 22"/>
          <p:cNvSpPr txBox="1"/>
          <p:nvPr/>
        </p:nvSpPr>
        <p:spPr>
          <a:xfrm>
            <a:off x="2265449" y="1926213"/>
            <a:ext cx="1139691" cy="494977"/>
          </a:xfrm>
          <a:prstGeom prst="rect">
            <a:avLst/>
          </a:prstGeom>
          <a:solidFill>
            <a:srgbClr val="FFFFFF">
              <a:alpha val="65882"/>
            </a:srgbClr>
          </a:solidFill>
          <a:ln w="38100">
            <a:solidFill>
              <a:schemeClr val="tx1"/>
            </a:solidFill>
          </a:ln>
        </p:spPr>
        <p:txBody>
          <a:bodyPr vert="horz" wrap="none" lIns="91440" tIns="45720" rIns="91440" bIns="45720" rtlCol="0" anchor="ctr">
            <a:noAutofit/>
          </a:bodyPr>
          <a:lstStyle>
            <a:defPPr>
              <a:defRPr lang="es-ES"/>
            </a:defPPr>
            <a:lvl1pPr algn="ctr">
              <a:defRPr>
                <a:solidFill>
                  <a:srgbClr val="88A0B8"/>
                </a:solidFill>
                <a:latin typeface="Abel" panose="02000506030000020004" pitchFamily="2" charset="0"/>
                <a:cs typeface="Arial" panose="020B0604020202020204" pitchFamily="34" charset="0"/>
              </a:defRPr>
            </a:lvl1pPr>
          </a:lstStyle>
          <a:p>
            <a:r>
              <a:rPr lang="en-US" sz="1400" dirty="0" err="1">
                <a:solidFill>
                  <a:schemeClr val="tx1"/>
                </a:solidFill>
              </a:rPr>
              <a:t>cryoEM</a:t>
            </a:r>
            <a:r>
              <a:rPr lang="en-US" sz="1400" dirty="0">
                <a:solidFill>
                  <a:schemeClr val="tx1"/>
                </a:solidFill>
              </a:rPr>
              <a:t> - SPA</a:t>
            </a:r>
          </a:p>
        </p:txBody>
      </p:sp>
      <p:sp>
        <p:nvSpPr>
          <p:cNvPr id="25" name="TextBox 24"/>
          <p:cNvSpPr txBox="1"/>
          <p:nvPr/>
        </p:nvSpPr>
        <p:spPr>
          <a:xfrm>
            <a:off x="5412744" y="1780509"/>
            <a:ext cx="910262" cy="283983"/>
          </a:xfrm>
          <a:prstGeom prst="rect">
            <a:avLst/>
          </a:prstGeom>
          <a:solidFill>
            <a:srgbClr val="FFFFFF">
              <a:alpha val="65882"/>
            </a:srgbClr>
          </a:solidFill>
          <a:ln w="38100">
            <a:solidFill>
              <a:schemeClr val="tx1"/>
            </a:solidFill>
          </a:ln>
        </p:spPr>
        <p:txBody>
          <a:bodyPr vert="horz" wrap="none" lIns="91440" tIns="45720" rIns="91440" bIns="45720" rtlCol="0" anchor="t">
            <a:noAutofit/>
          </a:bodyPr>
          <a:lstStyle/>
          <a:p>
            <a:pPr algn="ctr"/>
            <a:r>
              <a:rPr lang="en-US" sz="1200" dirty="0">
                <a:latin typeface="Abel" panose="02000506030000020004" pitchFamily="2" charset="0"/>
                <a:cs typeface="Arial" panose="020B0604020202020204" pitchFamily="34" charset="0"/>
              </a:rPr>
              <a:t>XAIRA (</a:t>
            </a:r>
            <a:r>
              <a:rPr lang="en-US" sz="1200" dirty="0" err="1">
                <a:latin typeface="Symbol" panose="05050102010706020507" pitchFamily="18" charset="2"/>
                <a:cs typeface="Arial" panose="020B0604020202020204" pitchFamily="34" charset="0"/>
              </a:rPr>
              <a:t>m</a:t>
            </a:r>
            <a:r>
              <a:rPr lang="en-US" sz="1200" dirty="0" err="1">
                <a:latin typeface="Abel" panose="02000506030000020004" pitchFamily="2" charset="0"/>
                <a:cs typeface="Arial" panose="020B0604020202020204" pitchFamily="34" charset="0"/>
              </a:rPr>
              <a:t>MX</a:t>
            </a:r>
            <a:r>
              <a:rPr lang="en-US" sz="1200" dirty="0">
                <a:latin typeface="Abel" panose="02000506030000020004" pitchFamily="2" charset="0"/>
                <a:cs typeface="Arial" panose="020B0604020202020204" pitchFamily="34" charset="0"/>
              </a:rPr>
              <a:t>)</a:t>
            </a:r>
          </a:p>
        </p:txBody>
      </p:sp>
      <p:cxnSp>
        <p:nvCxnSpPr>
          <p:cNvPr id="31" name="Straight Arrow Connector 30"/>
          <p:cNvCxnSpPr/>
          <p:nvPr/>
        </p:nvCxnSpPr>
        <p:spPr>
          <a:xfrm flipV="1">
            <a:off x="1276219" y="2492874"/>
            <a:ext cx="989229" cy="625224"/>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7279" y="1955283"/>
            <a:ext cx="1469361" cy="218417"/>
          </a:xfrm>
          <a:prstGeom prst="rect">
            <a:avLst/>
          </a:prstGeom>
          <a:solidFill>
            <a:srgbClr val="FFFFFF">
              <a:alpha val="63922"/>
            </a:srgbClr>
          </a:solidFill>
          <a:ln w="38100">
            <a:solidFill>
              <a:schemeClr val="tx1"/>
            </a:solidFill>
            <a:prstDash val="sysDot"/>
          </a:ln>
        </p:spPr>
        <p:txBody>
          <a:bodyPr vert="horz" wrap="none" lIns="91440" tIns="45720" rIns="91440" bIns="45720" rtlCol="0" anchor="t">
            <a:noAutofit/>
          </a:bodyPr>
          <a:lstStyle/>
          <a:p>
            <a:pPr algn="ctr"/>
            <a:r>
              <a:rPr lang="en-US" sz="1200" dirty="0" err="1">
                <a:latin typeface="Abel" panose="02000506030000020004" pitchFamily="2" charset="0"/>
                <a:cs typeface="Arial" panose="020B0604020202020204" pitchFamily="34" charset="0"/>
              </a:rPr>
              <a:t>cryoET</a:t>
            </a:r>
            <a:endParaRPr lang="en-US" sz="1200" dirty="0">
              <a:latin typeface="Abel" panose="02000506030000020004" pitchFamily="2" charset="0"/>
              <a:cs typeface="Arial" panose="020B0604020202020204" pitchFamily="34" charset="0"/>
            </a:endParaRPr>
          </a:p>
        </p:txBody>
      </p:sp>
      <p:sp>
        <p:nvSpPr>
          <p:cNvPr id="35" name="TextBox 34"/>
          <p:cNvSpPr txBox="1"/>
          <p:nvPr/>
        </p:nvSpPr>
        <p:spPr>
          <a:xfrm>
            <a:off x="207279" y="2239958"/>
            <a:ext cx="1469361" cy="252916"/>
          </a:xfrm>
          <a:prstGeom prst="rect">
            <a:avLst/>
          </a:prstGeom>
          <a:solidFill>
            <a:srgbClr val="FFFFFF">
              <a:alpha val="63922"/>
            </a:srgbClr>
          </a:solidFill>
          <a:ln w="38100">
            <a:solidFill>
              <a:schemeClr val="tx1"/>
            </a:solidFill>
            <a:prstDash val="sysDot"/>
          </a:ln>
        </p:spPr>
        <p:txBody>
          <a:bodyPr vert="horz" wrap="none" lIns="91440" tIns="45720" rIns="91440" bIns="45720" rtlCol="0" anchor="t">
            <a:noAutofit/>
          </a:bodyPr>
          <a:lstStyle/>
          <a:p>
            <a:pPr algn="ctr"/>
            <a:r>
              <a:rPr lang="en-US" sz="1200" dirty="0">
                <a:latin typeface="Abel" panose="02000506030000020004" pitchFamily="2" charset="0"/>
                <a:cs typeface="Arial" panose="020B0604020202020204" pitchFamily="34" charset="0"/>
              </a:rPr>
              <a:t>MISTRAL (full field TXM)</a:t>
            </a:r>
          </a:p>
        </p:txBody>
      </p:sp>
      <p:pic>
        <p:nvPicPr>
          <p:cNvPr id="40" name="Picture 16"/>
          <p:cNvPicPr/>
          <p:nvPr/>
        </p:nvPicPr>
        <p:blipFill>
          <a:blip r:embed="rId4" cstate="screen">
            <a:extLst>
              <a:ext uri="{28A0092B-C50C-407E-A947-70E740481C1C}">
                <a14:useLocalDpi xmlns:a14="http://schemas.microsoft.com/office/drawing/2010/main"/>
              </a:ext>
            </a:extLst>
          </a:blip>
          <a:srcRect t="-3786" r="1810"/>
          <a:stretch>
            <a:fillRect/>
          </a:stretch>
        </p:blipFill>
        <p:spPr bwMode="auto">
          <a:xfrm>
            <a:off x="3534897" y="1339888"/>
            <a:ext cx="628952" cy="66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42" name="Picture 7"/>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92854" y="1384379"/>
            <a:ext cx="589552" cy="5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Arrow Connector 25"/>
          <p:cNvCxnSpPr/>
          <p:nvPr/>
        </p:nvCxnSpPr>
        <p:spPr>
          <a:xfrm flipH="1">
            <a:off x="3462615" y="2183102"/>
            <a:ext cx="169755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25"/>
          <p:cNvCxnSpPr/>
          <p:nvPr/>
        </p:nvCxnSpPr>
        <p:spPr>
          <a:xfrm>
            <a:off x="3483639" y="2076883"/>
            <a:ext cx="168752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69725" y="2209466"/>
            <a:ext cx="364768" cy="73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Straight Arrow Connector 25"/>
          <p:cNvCxnSpPr>
            <a:stCxn id="23" idx="1"/>
          </p:cNvCxnSpPr>
          <p:nvPr/>
        </p:nvCxnSpPr>
        <p:spPr>
          <a:xfrm flipH="1">
            <a:off x="1676640" y="2173702"/>
            <a:ext cx="588809" cy="122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5421" y="1253996"/>
            <a:ext cx="1038098" cy="63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56 Forma libre"/>
          <p:cNvSpPr/>
          <p:nvPr/>
        </p:nvSpPr>
        <p:spPr>
          <a:xfrm rot="791871" flipH="1">
            <a:off x="4223792" y="1368311"/>
            <a:ext cx="472542" cy="158899"/>
          </a:xfrm>
          <a:custGeom>
            <a:avLst/>
            <a:gdLst>
              <a:gd name="connsiteX0" fmla="*/ 654756 w 654756"/>
              <a:gd name="connsiteY0" fmla="*/ 229040 h 229040"/>
              <a:gd name="connsiteX1" fmla="*/ 462845 w 654756"/>
              <a:gd name="connsiteY1" fmla="*/ 3262 h 229040"/>
              <a:gd name="connsiteX2" fmla="*/ 0 w 654756"/>
              <a:gd name="connsiteY2" fmla="*/ 116151 h 229040"/>
            </a:gdLst>
            <a:ahLst/>
            <a:cxnLst>
              <a:cxn ang="0">
                <a:pos x="connsiteX0" y="connsiteY0"/>
              </a:cxn>
              <a:cxn ang="0">
                <a:pos x="connsiteX1" y="connsiteY1"/>
              </a:cxn>
              <a:cxn ang="0">
                <a:pos x="connsiteX2" y="connsiteY2"/>
              </a:cxn>
            </a:cxnLst>
            <a:rect l="l" t="t" r="r" b="b"/>
            <a:pathLst>
              <a:path w="654756" h="229040">
                <a:moveTo>
                  <a:pt x="654756" y="229040"/>
                </a:moveTo>
                <a:cubicBezTo>
                  <a:pt x="613363" y="125558"/>
                  <a:pt x="571971" y="22077"/>
                  <a:pt x="462845" y="3262"/>
                </a:cubicBezTo>
                <a:cubicBezTo>
                  <a:pt x="353719" y="-15553"/>
                  <a:pt x="176859" y="50299"/>
                  <a:pt x="0" y="1161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60" name="59 Forma libre"/>
          <p:cNvSpPr/>
          <p:nvPr/>
        </p:nvSpPr>
        <p:spPr>
          <a:xfrm>
            <a:off x="4378661" y="2277987"/>
            <a:ext cx="435352" cy="158899"/>
          </a:xfrm>
          <a:custGeom>
            <a:avLst/>
            <a:gdLst>
              <a:gd name="connsiteX0" fmla="*/ 654756 w 654756"/>
              <a:gd name="connsiteY0" fmla="*/ 229040 h 229040"/>
              <a:gd name="connsiteX1" fmla="*/ 462845 w 654756"/>
              <a:gd name="connsiteY1" fmla="*/ 3262 h 229040"/>
              <a:gd name="connsiteX2" fmla="*/ 0 w 654756"/>
              <a:gd name="connsiteY2" fmla="*/ 116151 h 229040"/>
            </a:gdLst>
            <a:ahLst/>
            <a:cxnLst>
              <a:cxn ang="0">
                <a:pos x="connsiteX0" y="connsiteY0"/>
              </a:cxn>
              <a:cxn ang="0">
                <a:pos x="connsiteX1" y="connsiteY1"/>
              </a:cxn>
              <a:cxn ang="0">
                <a:pos x="connsiteX2" y="connsiteY2"/>
              </a:cxn>
            </a:cxnLst>
            <a:rect l="l" t="t" r="r" b="b"/>
            <a:pathLst>
              <a:path w="654756" h="229040">
                <a:moveTo>
                  <a:pt x="654756" y="229040"/>
                </a:moveTo>
                <a:cubicBezTo>
                  <a:pt x="613363" y="125558"/>
                  <a:pt x="571971" y="22077"/>
                  <a:pt x="462845" y="3262"/>
                </a:cubicBezTo>
                <a:cubicBezTo>
                  <a:pt x="353719" y="-15553"/>
                  <a:pt x="176859" y="50299"/>
                  <a:pt x="0" y="1161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solidFill>
                <a:schemeClr val="tx1"/>
              </a:solidFill>
            </a:endParaRPr>
          </a:p>
        </p:txBody>
      </p:sp>
      <p:pic>
        <p:nvPicPr>
          <p:cNvPr id="1029" name="Picture 5"/>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r="-2410"/>
          <a:stretch/>
        </p:blipFill>
        <p:spPr bwMode="auto">
          <a:xfrm>
            <a:off x="769841" y="3597256"/>
            <a:ext cx="1012756" cy="50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124886" y="2785760"/>
            <a:ext cx="569846" cy="39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6"/>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066192" y="3401616"/>
            <a:ext cx="367165" cy="56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5" name="Straight Arrow Connector 30"/>
          <p:cNvCxnSpPr/>
          <p:nvPr/>
        </p:nvCxnSpPr>
        <p:spPr>
          <a:xfrm flipH="1" flipV="1">
            <a:off x="2704999" y="2466378"/>
            <a:ext cx="48813" cy="11081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23"/>
          <p:cNvSpPr txBox="1"/>
          <p:nvPr/>
        </p:nvSpPr>
        <p:spPr>
          <a:xfrm>
            <a:off x="2251616" y="3628035"/>
            <a:ext cx="991578" cy="512452"/>
          </a:xfrm>
          <a:prstGeom prst="rect">
            <a:avLst/>
          </a:prstGeom>
          <a:solidFill>
            <a:srgbClr val="FFFFFF">
              <a:alpha val="65882"/>
            </a:srgbClr>
          </a:solidFill>
          <a:ln w="38100">
            <a:solidFill>
              <a:schemeClr val="tx1"/>
            </a:solidFill>
          </a:ln>
        </p:spPr>
        <p:txBody>
          <a:bodyPr vert="horz" wrap="none" lIns="91440" tIns="45720" rIns="91440" bIns="45720" rtlCol="0" anchor="ctr">
            <a:noAutofit/>
          </a:bodyPr>
          <a:lstStyle>
            <a:defPPr>
              <a:defRPr lang="es-ES"/>
            </a:defPPr>
            <a:lvl1pPr algn="ctr">
              <a:defRPr>
                <a:solidFill>
                  <a:srgbClr val="88A0B8"/>
                </a:solidFill>
                <a:latin typeface="Abel" panose="02000506030000020004" pitchFamily="2" charset="0"/>
                <a:cs typeface="Arial" panose="020B0604020202020204" pitchFamily="34" charset="0"/>
              </a:defRPr>
            </a:lvl1pPr>
          </a:lstStyle>
          <a:p>
            <a:r>
              <a:rPr lang="en-US" sz="1200" dirty="0">
                <a:solidFill>
                  <a:schemeClr val="tx1"/>
                </a:solidFill>
              </a:rPr>
              <a:t>Computational</a:t>
            </a:r>
            <a:br>
              <a:rPr lang="en-US" sz="1200" dirty="0">
                <a:solidFill>
                  <a:schemeClr val="tx1"/>
                </a:solidFill>
              </a:rPr>
            </a:br>
            <a:r>
              <a:rPr lang="en-US" sz="1200" dirty="0">
                <a:solidFill>
                  <a:schemeClr val="tx1"/>
                </a:solidFill>
              </a:rPr>
              <a:t>modelling</a:t>
            </a:r>
          </a:p>
        </p:txBody>
      </p:sp>
      <p:pic>
        <p:nvPicPr>
          <p:cNvPr id="1037" name="Picture 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087291" y="1500538"/>
            <a:ext cx="356316" cy="39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83 Forma libre"/>
          <p:cNvSpPr/>
          <p:nvPr/>
        </p:nvSpPr>
        <p:spPr>
          <a:xfrm>
            <a:off x="1689454" y="1391866"/>
            <a:ext cx="472542" cy="158899"/>
          </a:xfrm>
          <a:custGeom>
            <a:avLst/>
            <a:gdLst>
              <a:gd name="connsiteX0" fmla="*/ 654756 w 654756"/>
              <a:gd name="connsiteY0" fmla="*/ 229040 h 229040"/>
              <a:gd name="connsiteX1" fmla="*/ 462845 w 654756"/>
              <a:gd name="connsiteY1" fmla="*/ 3262 h 229040"/>
              <a:gd name="connsiteX2" fmla="*/ 0 w 654756"/>
              <a:gd name="connsiteY2" fmla="*/ 116151 h 229040"/>
            </a:gdLst>
            <a:ahLst/>
            <a:cxnLst>
              <a:cxn ang="0">
                <a:pos x="connsiteX0" y="connsiteY0"/>
              </a:cxn>
              <a:cxn ang="0">
                <a:pos x="connsiteX1" y="connsiteY1"/>
              </a:cxn>
              <a:cxn ang="0">
                <a:pos x="connsiteX2" y="connsiteY2"/>
              </a:cxn>
            </a:cxnLst>
            <a:rect l="l" t="t" r="r" b="b"/>
            <a:pathLst>
              <a:path w="654756" h="229040">
                <a:moveTo>
                  <a:pt x="654756" y="229040"/>
                </a:moveTo>
                <a:cubicBezTo>
                  <a:pt x="613363" y="125558"/>
                  <a:pt x="571971" y="22077"/>
                  <a:pt x="462845" y="3262"/>
                </a:cubicBezTo>
                <a:cubicBezTo>
                  <a:pt x="353719" y="-15553"/>
                  <a:pt x="176859" y="50299"/>
                  <a:pt x="0" y="1161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87" name="Straight Arrow Connector 25"/>
          <p:cNvCxnSpPr/>
          <p:nvPr/>
        </p:nvCxnSpPr>
        <p:spPr>
          <a:xfrm>
            <a:off x="3209606" y="2519937"/>
            <a:ext cx="1506750" cy="1109419"/>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TextBox 23"/>
          <p:cNvSpPr txBox="1"/>
          <p:nvPr/>
        </p:nvSpPr>
        <p:spPr>
          <a:xfrm>
            <a:off x="4745241" y="3637830"/>
            <a:ext cx="1139690" cy="226419"/>
          </a:xfrm>
          <a:prstGeom prst="rect">
            <a:avLst/>
          </a:prstGeom>
          <a:solidFill>
            <a:srgbClr val="FFFFFF">
              <a:alpha val="65882"/>
            </a:srgbClr>
          </a:solidFill>
          <a:ln w="38100">
            <a:solidFill>
              <a:schemeClr val="tx1"/>
            </a:solidFill>
          </a:ln>
        </p:spPr>
        <p:txBody>
          <a:bodyPr vert="horz" wrap="none" lIns="91440" tIns="45720" rIns="91440" bIns="45720" rtlCol="0" anchor="ctr">
            <a:noAutofit/>
          </a:bodyPr>
          <a:lstStyle>
            <a:defPPr>
              <a:defRPr lang="es-ES"/>
            </a:defPPr>
            <a:lvl1pPr algn="ctr">
              <a:defRPr>
                <a:solidFill>
                  <a:srgbClr val="88A0B8"/>
                </a:solidFill>
                <a:latin typeface="Abel" panose="02000506030000020004" pitchFamily="2" charset="0"/>
                <a:cs typeface="Arial" panose="020B0604020202020204" pitchFamily="34" charset="0"/>
              </a:defRPr>
            </a:lvl1pPr>
          </a:lstStyle>
          <a:p>
            <a:r>
              <a:rPr lang="en-US" sz="1400" dirty="0" err="1">
                <a:solidFill>
                  <a:schemeClr val="tx1"/>
                </a:solidFill>
              </a:rPr>
              <a:t>BioSAXS</a:t>
            </a:r>
            <a:endParaRPr lang="en-US" sz="1400" dirty="0">
              <a:solidFill>
                <a:schemeClr val="tx1"/>
              </a:solidFill>
            </a:endParaRPr>
          </a:p>
        </p:txBody>
      </p:sp>
      <p:pic>
        <p:nvPicPr>
          <p:cNvPr id="1042" name="Picture 9"/>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2120168" y="2981669"/>
            <a:ext cx="496213" cy="58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542841" y="929655"/>
            <a:ext cx="2524957" cy="3879193"/>
          </a:xfrm>
          <a:prstGeom prst="rect">
            <a:avLst/>
          </a:prstGeom>
        </p:spPr>
        <p:txBody>
          <a:bodyPr vert="horz" wrap="square" lIns="91440" tIns="45720" rIns="91440" bIns="45720" rtlCol="0" anchor="t">
            <a:noAutofit/>
          </a:bodyPr>
          <a:lstStyle/>
          <a:p>
            <a:pPr marL="171450" indent="-171450">
              <a:lnSpc>
                <a:spcPct val="150000"/>
              </a:lnSpc>
              <a:buFont typeface="Arial" panose="020B0604020202020204" pitchFamily="34" charset="0"/>
              <a:buChar char="•"/>
            </a:pPr>
            <a:r>
              <a:rPr lang="en-AU" sz="1200" dirty="0">
                <a:cs typeface="Arial" panose="020B0604020202020204" pitchFamily="34" charset="0"/>
              </a:rPr>
              <a:t>Phasing of MX data</a:t>
            </a:r>
          </a:p>
          <a:p>
            <a:pPr marL="171450" indent="-171450">
              <a:lnSpc>
                <a:spcPct val="150000"/>
              </a:lnSpc>
              <a:spcAft>
                <a:spcPts val="1200"/>
              </a:spcAft>
              <a:buFont typeface="Arial" panose="020B0604020202020204" pitchFamily="34" charset="0"/>
              <a:buChar char="•"/>
            </a:pPr>
            <a:r>
              <a:rPr lang="en-AU" sz="1200" dirty="0">
                <a:cs typeface="Arial" panose="020B0604020202020204" pitchFamily="34" charset="0"/>
              </a:rPr>
              <a:t>Docking of crystal structures in higher order assemblies</a:t>
            </a:r>
          </a:p>
          <a:p>
            <a:pPr marL="171450" indent="-171450">
              <a:lnSpc>
                <a:spcPct val="150000"/>
              </a:lnSpc>
              <a:spcAft>
                <a:spcPts val="600"/>
              </a:spcAft>
              <a:buFont typeface="Arial" panose="020B0604020202020204" pitchFamily="34" charset="0"/>
              <a:buChar char="•"/>
            </a:pPr>
            <a:r>
              <a:rPr lang="en-AU" sz="1200" dirty="0">
                <a:cs typeface="Arial" panose="020B0604020202020204" pitchFamily="34" charset="0"/>
              </a:rPr>
              <a:t>SAXS cross-validation of </a:t>
            </a:r>
            <a:r>
              <a:rPr lang="en-AU" sz="1200" dirty="0" err="1">
                <a:cs typeface="Arial" panose="020B0604020202020204" pitchFamily="34" charset="0"/>
              </a:rPr>
              <a:t>cryoEM</a:t>
            </a:r>
            <a:r>
              <a:rPr lang="en-AU" sz="1200" dirty="0">
                <a:cs typeface="Arial" panose="020B0604020202020204" pitchFamily="34" charset="0"/>
              </a:rPr>
              <a:t> complexes</a:t>
            </a:r>
            <a:endParaRPr lang="en-AU" sz="1200" dirty="0">
              <a:solidFill>
                <a:srgbClr val="FF0000"/>
              </a:solidFill>
              <a:cs typeface="Arial" panose="020B0604020202020204" pitchFamily="34" charset="0"/>
            </a:endParaRPr>
          </a:p>
          <a:p>
            <a:pPr marL="171450" indent="-171450">
              <a:lnSpc>
                <a:spcPct val="150000"/>
              </a:lnSpc>
              <a:spcAft>
                <a:spcPts val="1200"/>
              </a:spcAft>
              <a:buFont typeface="Arial" panose="020B0604020202020204" pitchFamily="34" charset="0"/>
              <a:buChar char="•"/>
            </a:pPr>
            <a:r>
              <a:rPr lang="en-AU" sz="1200" dirty="0">
                <a:cs typeface="Arial" panose="020B0604020202020204" pitchFamily="34" charset="0"/>
              </a:rPr>
              <a:t>Computational modelling of missing regions</a:t>
            </a:r>
          </a:p>
          <a:p>
            <a:pPr marL="171450" indent="-171450">
              <a:lnSpc>
                <a:spcPct val="150000"/>
              </a:lnSpc>
              <a:buFont typeface="Arial" panose="020B0604020202020204" pitchFamily="34" charset="0"/>
              <a:buChar char="•"/>
            </a:pPr>
            <a:r>
              <a:rPr lang="en-AU" sz="1200" dirty="0">
                <a:cs typeface="Arial" panose="020B0604020202020204" pitchFamily="34" charset="0"/>
              </a:rPr>
              <a:t>Characterisation of </a:t>
            </a:r>
            <a:r>
              <a:rPr lang="en-AU" sz="1200" dirty="0" err="1">
                <a:cs typeface="Arial" panose="020B0604020202020204" pitchFamily="34" charset="0"/>
              </a:rPr>
              <a:t>cryoEM</a:t>
            </a:r>
            <a:r>
              <a:rPr lang="en-AU" sz="1200" dirty="0">
                <a:cs typeface="Arial" panose="020B0604020202020204" pitchFamily="34" charset="0"/>
              </a:rPr>
              <a:t> sample</a:t>
            </a:r>
          </a:p>
          <a:p>
            <a:pPr marL="171450" indent="-171450">
              <a:lnSpc>
                <a:spcPct val="150000"/>
              </a:lnSpc>
              <a:spcAft>
                <a:spcPts val="1200"/>
              </a:spcAft>
              <a:buFont typeface="Arial" panose="020B0604020202020204" pitchFamily="34" charset="0"/>
              <a:buChar char="•"/>
            </a:pPr>
            <a:r>
              <a:rPr lang="en-AU" sz="1200" dirty="0">
                <a:cs typeface="Arial" panose="020B0604020202020204" pitchFamily="34" charset="0"/>
              </a:rPr>
              <a:t>General sample visualisation</a:t>
            </a:r>
          </a:p>
          <a:p>
            <a:pPr marL="171450" indent="-171450">
              <a:lnSpc>
                <a:spcPct val="150000"/>
              </a:lnSpc>
              <a:buFont typeface="Arial" panose="020B0604020202020204" pitchFamily="34" charset="0"/>
              <a:buChar char="•"/>
            </a:pPr>
            <a:r>
              <a:rPr lang="en-AU" sz="1200" dirty="0">
                <a:cs typeface="Arial" panose="020B0604020202020204" pitchFamily="34" charset="0"/>
              </a:rPr>
              <a:t>Fitting of SPA structures into cell tomogram reconstructions</a:t>
            </a:r>
          </a:p>
        </p:txBody>
      </p:sp>
      <p:pic>
        <p:nvPicPr>
          <p:cNvPr id="2" name="Picture 2"/>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177628" y="3632684"/>
            <a:ext cx="525105" cy="40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11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par>
                                <p:cTn id="39" presetID="10" presetClass="entr" presetSubtype="0" fill="hold" nodeType="withEffect">
                                  <p:stCondLst>
                                    <p:cond delay="0"/>
                                  </p:stCondLst>
                                  <p:childTnLst>
                                    <p:set>
                                      <p:cBhvr>
                                        <p:cTn id="40" dur="1" fill="hold">
                                          <p:stCondLst>
                                            <p:cond delay="0"/>
                                          </p:stCondLst>
                                        </p:cTn>
                                        <p:tgtEl>
                                          <p:spTgt spid="1030"/>
                                        </p:tgtEl>
                                        <p:attrNameLst>
                                          <p:attrName>style.visibility</p:attrName>
                                        </p:attrNameLst>
                                      </p:cBhvr>
                                      <p:to>
                                        <p:strVal val="visible"/>
                                      </p:to>
                                    </p:set>
                                    <p:animEffect transition="in" filter="fade">
                                      <p:cBhvr>
                                        <p:cTn id="41" dur="500"/>
                                        <p:tgtEl>
                                          <p:spTgt spid="10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42"/>
                                        </p:tgtEl>
                                        <p:attrNameLst>
                                          <p:attrName>style.visibility</p:attrName>
                                        </p:attrNameLst>
                                      </p:cBhvr>
                                      <p:to>
                                        <p:strVal val="visible"/>
                                      </p:to>
                                    </p:set>
                                    <p:animEffect transition="in" filter="fade">
                                      <p:cBhvr>
                                        <p:cTn id="49" dur="500"/>
                                        <p:tgtEl>
                                          <p:spTgt spid="10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029"/>
                                        </p:tgtEl>
                                        <p:attrNameLst>
                                          <p:attrName>style.visibility</p:attrName>
                                        </p:attrNameLst>
                                      </p:cBhvr>
                                      <p:to>
                                        <p:strVal val="visible"/>
                                      </p:to>
                                    </p:set>
                                    <p:animEffect transition="in" filter="fade">
                                      <p:cBhvr>
                                        <p:cTn id="60" dur="500"/>
                                        <p:tgtEl>
                                          <p:spTgt spid="1029"/>
                                        </p:tgtEl>
                                      </p:cBhvr>
                                    </p:animEffect>
                                  </p:childTnLst>
                                </p:cTn>
                              </p:par>
                              <p:par>
                                <p:cTn id="61" presetID="10" presetClass="entr" presetSubtype="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500"/>
                                        <p:tgtEl>
                                          <p:spTgt spid="3">
                                            <p:txEl>
                                              <p:pRg st="6" end="6"/>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037"/>
                                        </p:tgtEl>
                                        <p:attrNameLst>
                                          <p:attrName>style.visibility</p:attrName>
                                        </p:attrNameLst>
                                      </p:cBhvr>
                                      <p:to>
                                        <p:strVal val="visible"/>
                                      </p:to>
                                    </p:set>
                                    <p:animEffect transition="in" filter="fade">
                                      <p:cBhvr>
                                        <p:cTn id="71" dur="500"/>
                                        <p:tgtEl>
                                          <p:spTgt spid="10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500"/>
                                        <p:tgtEl>
                                          <p:spTgt spid="84"/>
                                        </p:tgtEl>
                                      </p:cBhvr>
                                    </p:animEffect>
                                  </p:childTnLst>
                                </p:cTn>
                              </p:par>
                              <p:par>
                                <p:cTn id="75" presetID="10" presetClass="entr" presetSubtype="0" fill="hold" nodeType="withEffect">
                                  <p:stCondLst>
                                    <p:cond delay="0"/>
                                  </p:stCondLst>
                                  <p:childTnLst>
                                    <p:set>
                                      <p:cBhvr>
                                        <p:cTn id="76" dur="1" fill="hold">
                                          <p:stCondLst>
                                            <p:cond delay="0"/>
                                          </p:stCondLst>
                                        </p:cTn>
                                        <p:tgtEl>
                                          <p:spTgt spid="1027"/>
                                        </p:tgtEl>
                                        <p:attrNameLst>
                                          <p:attrName>style.visibility</p:attrName>
                                        </p:attrNameLst>
                                      </p:cBhvr>
                                      <p:to>
                                        <p:strVal val="visible"/>
                                      </p:to>
                                    </p:set>
                                    <p:animEffect transition="in" filter="fade">
                                      <p:cBhvr>
                                        <p:cTn id="7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59A3C1E9-1E17-4B2D-975E-2F80F7CB45F8}" type="slidenum">
              <a:rPr lang="es-ES" smtClean="0"/>
              <a:t>8</a:t>
            </a:fld>
            <a:endParaRPr lang="es-ES" dirty="0"/>
          </a:p>
        </p:txBody>
      </p:sp>
      <p:sp>
        <p:nvSpPr>
          <p:cNvPr id="5" name="TextBox 4"/>
          <p:cNvSpPr txBox="1"/>
          <p:nvPr/>
        </p:nvSpPr>
        <p:spPr>
          <a:xfrm>
            <a:off x="3458495" y="1124934"/>
            <a:ext cx="1698054" cy="485707"/>
          </a:xfrm>
          <a:prstGeom prst="rect">
            <a:avLst/>
          </a:prstGeom>
          <a:solidFill>
            <a:srgbClr val="FFFFFF">
              <a:alpha val="63922"/>
            </a:srgbClr>
          </a:solidFill>
          <a:ln w="38100">
            <a:solidFill>
              <a:srgbClr val="000000">
                <a:alpha val="69020"/>
              </a:srgbClr>
            </a:solidFill>
          </a:ln>
        </p:spPr>
        <p:txBody>
          <a:bodyPr vert="horz" wrap="none" lIns="91440" tIns="45720" rIns="91440" bIns="45720" rtlCol="0" anchor="t">
            <a:noAutofit/>
          </a:bodyPr>
          <a:lstStyle/>
          <a:p>
            <a:pPr algn="ctr"/>
            <a:r>
              <a:rPr lang="en-US" sz="1600" dirty="0">
                <a:solidFill>
                  <a:srgbClr val="122D4F"/>
                </a:solidFill>
                <a:latin typeface="Abel" panose="02000506030000020004" pitchFamily="2" charset="0"/>
                <a:cs typeface="Arial" panose="020B0604020202020204" pitchFamily="34" charset="0"/>
              </a:rPr>
              <a:t>XALOC</a:t>
            </a:r>
          </a:p>
          <a:p>
            <a:pPr algn="ctr"/>
            <a:r>
              <a:rPr lang="en-US" sz="1200" b="1" dirty="0">
                <a:solidFill>
                  <a:srgbClr val="122D4F"/>
                </a:solidFill>
                <a:latin typeface="Abel" panose="02000506030000020004" pitchFamily="2" charset="0"/>
                <a:cs typeface="Arial" panose="020B0604020202020204" pitchFamily="34" charset="0"/>
              </a:rPr>
              <a:t>(High throughput MX)</a:t>
            </a:r>
          </a:p>
        </p:txBody>
      </p:sp>
      <p:sp>
        <p:nvSpPr>
          <p:cNvPr id="7" name="TextBox 6"/>
          <p:cNvSpPr txBox="1"/>
          <p:nvPr/>
        </p:nvSpPr>
        <p:spPr>
          <a:xfrm>
            <a:off x="6024033" y="885431"/>
            <a:ext cx="1733127" cy="329057"/>
          </a:xfrm>
          <a:prstGeom prst="rect">
            <a:avLst/>
          </a:prstGeom>
          <a:solidFill>
            <a:srgbClr val="FFFFFF">
              <a:alpha val="63922"/>
            </a:srgbClr>
          </a:solidFill>
          <a:ln w="38100">
            <a:solidFill>
              <a:srgbClr val="88A0B8">
                <a:alpha val="69020"/>
              </a:srgbClr>
            </a:solidFill>
          </a:ln>
        </p:spPr>
        <p:txBody>
          <a:bodyPr vert="horz" wrap="none" lIns="91440" tIns="45720" rIns="91440" bIns="45720" rtlCol="0" anchor="t">
            <a:noAutofit/>
          </a:bodyPr>
          <a:lstStyle/>
          <a:p>
            <a:pPr algn="ctr"/>
            <a:r>
              <a:rPr lang="en-US" sz="1600" dirty="0" err="1">
                <a:solidFill>
                  <a:srgbClr val="88A0B8"/>
                </a:solidFill>
                <a:latin typeface="Abel" panose="02000506030000020004" pitchFamily="2" charset="0"/>
                <a:cs typeface="Arial" panose="020B0604020202020204" pitchFamily="34" charset="0"/>
              </a:rPr>
              <a:t>CryoEM</a:t>
            </a:r>
            <a:r>
              <a:rPr lang="en-US" sz="1600" dirty="0">
                <a:solidFill>
                  <a:srgbClr val="88A0B8"/>
                </a:solidFill>
                <a:latin typeface="Abel" panose="02000506030000020004" pitchFamily="2" charset="0"/>
                <a:cs typeface="Arial" panose="020B0604020202020204" pitchFamily="34" charset="0"/>
              </a:rPr>
              <a:t> (SPA)</a:t>
            </a:r>
          </a:p>
        </p:txBody>
      </p:sp>
      <p:sp>
        <p:nvSpPr>
          <p:cNvPr id="8" name="TextBox 7"/>
          <p:cNvSpPr txBox="1"/>
          <p:nvPr/>
        </p:nvSpPr>
        <p:spPr>
          <a:xfrm>
            <a:off x="6024034" y="2017158"/>
            <a:ext cx="1733126" cy="329057"/>
          </a:xfrm>
          <a:prstGeom prst="rect">
            <a:avLst/>
          </a:prstGeom>
          <a:solidFill>
            <a:srgbClr val="FFFFFF">
              <a:alpha val="63922"/>
            </a:srgbClr>
          </a:solidFill>
          <a:ln w="38100">
            <a:solidFill>
              <a:srgbClr val="122D4F">
                <a:alpha val="69020"/>
              </a:srgbClr>
            </a:solidFill>
            <a:prstDash val="sysDash"/>
          </a:ln>
        </p:spPr>
        <p:txBody>
          <a:bodyPr vert="horz" wrap="none" lIns="91440" tIns="45720" rIns="91440" bIns="45720" rtlCol="0" anchor="t">
            <a:noAutofit/>
          </a:bodyPr>
          <a:lstStyle/>
          <a:p>
            <a:pPr algn="ctr"/>
            <a:r>
              <a:rPr lang="en-US" sz="1600" dirty="0">
                <a:solidFill>
                  <a:srgbClr val="122D4F"/>
                </a:solidFill>
                <a:latin typeface="Abel" panose="02000506030000020004" pitchFamily="2" charset="0"/>
                <a:cs typeface="Arial" panose="020B0604020202020204" pitchFamily="34" charset="0"/>
              </a:rPr>
              <a:t>NCD-SWEET (SAXS)</a:t>
            </a:r>
          </a:p>
        </p:txBody>
      </p:sp>
      <p:sp>
        <p:nvSpPr>
          <p:cNvPr id="10" name="TextBox 9"/>
          <p:cNvSpPr txBox="1"/>
          <p:nvPr/>
        </p:nvSpPr>
        <p:spPr>
          <a:xfrm>
            <a:off x="3451829" y="664625"/>
            <a:ext cx="1705037" cy="329058"/>
          </a:xfrm>
          <a:prstGeom prst="rect">
            <a:avLst/>
          </a:prstGeom>
          <a:solidFill>
            <a:srgbClr val="FFFFFF">
              <a:alpha val="65882"/>
            </a:srgbClr>
          </a:solidFill>
          <a:ln w="38100">
            <a:solidFill>
              <a:srgbClr val="88A0B8"/>
            </a:solidFill>
          </a:ln>
        </p:spPr>
        <p:txBody>
          <a:bodyPr vert="horz" wrap="none" lIns="91440" tIns="45720" rIns="91440" bIns="45720" rtlCol="0" anchor="t">
            <a:noAutofit/>
          </a:bodyPr>
          <a:lstStyle/>
          <a:p>
            <a:pPr algn="ctr"/>
            <a:r>
              <a:rPr lang="en-US" sz="1600" dirty="0">
                <a:solidFill>
                  <a:srgbClr val="88A0B8"/>
                </a:solidFill>
                <a:latin typeface="Abel" panose="02000506030000020004" pitchFamily="2" charset="0"/>
                <a:cs typeface="Arial" panose="020B0604020202020204" pitchFamily="34" charset="0"/>
              </a:rPr>
              <a:t>XAIRA   </a:t>
            </a:r>
            <a:r>
              <a:rPr lang="en-US" sz="1200" dirty="0">
                <a:solidFill>
                  <a:srgbClr val="88A0B8"/>
                </a:solidFill>
                <a:latin typeface="Abel" panose="02000506030000020004" pitchFamily="2" charset="0"/>
                <a:cs typeface="Arial" panose="020B0604020202020204" pitchFamily="34" charset="0"/>
              </a:rPr>
              <a:t>(</a:t>
            </a:r>
            <a:r>
              <a:rPr lang="en-US" sz="1200" dirty="0" err="1">
                <a:solidFill>
                  <a:srgbClr val="88A0B8"/>
                </a:solidFill>
                <a:latin typeface="Symbol" panose="05050102010706020507" pitchFamily="18" charset="2"/>
                <a:cs typeface="Arial" panose="020B0604020202020204" pitchFamily="34" charset="0"/>
              </a:rPr>
              <a:t>m</a:t>
            </a:r>
            <a:r>
              <a:rPr lang="en-US" sz="1200" dirty="0" err="1">
                <a:solidFill>
                  <a:srgbClr val="88A0B8"/>
                </a:solidFill>
                <a:latin typeface="Abel" panose="02000506030000020004" pitchFamily="2" charset="0"/>
                <a:cs typeface="Arial" panose="020B0604020202020204" pitchFamily="34" charset="0"/>
              </a:rPr>
              <a:t>MX</a:t>
            </a:r>
            <a:r>
              <a:rPr lang="en-US" sz="1200" dirty="0">
                <a:solidFill>
                  <a:srgbClr val="88A0B8"/>
                </a:solidFill>
                <a:latin typeface="Abel" panose="02000506030000020004" pitchFamily="2" charset="0"/>
                <a:cs typeface="Arial" panose="020B0604020202020204" pitchFamily="34" charset="0"/>
              </a:rPr>
              <a:t>)</a:t>
            </a:r>
          </a:p>
        </p:txBody>
      </p:sp>
      <p:sp>
        <p:nvSpPr>
          <p:cNvPr id="11" name="Título 1"/>
          <p:cNvSpPr>
            <a:spLocks noGrp="1"/>
          </p:cNvSpPr>
          <p:nvPr>
            <p:ph type="title"/>
          </p:nvPr>
        </p:nvSpPr>
        <p:spPr>
          <a:xfrm>
            <a:off x="1188720" y="133012"/>
            <a:ext cx="6510204" cy="384734"/>
          </a:xfrm>
        </p:spPr>
        <p:txBody>
          <a:bodyPr/>
          <a:lstStyle/>
          <a:p>
            <a:r>
              <a:rPr lang="en-US" dirty="0"/>
              <a:t>Correlation between soon-to-come program tools</a:t>
            </a:r>
          </a:p>
        </p:txBody>
      </p:sp>
      <p:cxnSp>
        <p:nvCxnSpPr>
          <p:cNvPr id="13" name="Straight Arrow Connector 12"/>
          <p:cNvCxnSpPr>
            <a:cxnSpLocks/>
            <a:stCxn id="5" idx="2"/>
          </p:cNvCxnSpPr>
          <p:nvPr/>
        </p:nvCxnSpPr>
        <p:spPr>
          <a:xfrm>
            <a:off x="4307522" y="1626935"/>
            <a:ext cx="0" cy="325875"/>
          </a:xfrm>
          <a:prstGeom prst="straightConnector1">
            <a:avLst/>
          </a:prstGeom>
          <a:ln w="571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0" idx="3"/>
          </p:cNvCxnSpPr>
          <p:nvPr/>
        </p:nvCxnSpPr>
        <p:spPr>
          <a:xfrm>
            <a:off x="5156866" y="839920"/>
            <a:ext cx="867167" cy="215311"/>
          </a:xfrm>
          <a:prstGeom prst="straightConnector1">
            <a:avLst/>
          </a:prstGeom>
          <a:ln w="57150">
            <a:solidFill>
              <a:srgbClr val="88A0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a:endCxn id="8" idx="1"/>
          </p:cNvCxnSpPr>
          <p:nvPr/>
        </p:nvCxnSpPr>
        <p:spPr>
          <a:xfrm>
            <a:off x="5156549" y="1404783"/>
            <a:ext cx="867485" cy="739908"/>
          </a:xfrm>
          <a:prstGeom prst="straightConnector1">
            <a:avLst/>
          </a:prstGeom>
          <a:ln w="28575">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endCxn id="7" idx="1"/>
          </p:cNvCxnSpPr>
          <p:nvPr/>
        </p:nvCxnSpPr>
        <p:spPr>
          <a:xfrm flipV="1">
            <a:off x="5276478" y="1049960"/>
            <a:ext cx="747555" cy="967198"/>
          </a:xfrm>
          <a:prstGeom prst="straightConnector1">
            <a:avLst/>
          </a:prstGeom>
          <a:ln w="57150">
            <a:solidFill>
              <a:srgbClr val="88A0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33130" y="3038654"/>
            <a:ext cx="7837490" cy="1877437"/>
          </a:xfrm>
          <a:prstGeom prst="rect">
            <a:avLst/>
          </a:prstGeom>
          <a:ln>
            <a:noFill/>
          </a:ln>
        </p:spPr>
        <p:txBody>
          <a:bodyPr wrap="square">
            <a:spAutoFit/>
          </a:bodyPr>
          <a:lstStyle/>
          <a:p>
            <a:pPr marL="285750" indent="-285750">
              <a:spcAft>
                <a:spcPts val="600"/>
              </a:spcAft>
              <a:buFont typeface="Arial" panose="020B0604020202020204" pitchFamily="34" charset="0"/>
              <a:buChar char="•"/>
            </a:pPr>
            <a:r>
              <a:rPr lang="en-US" sz="1600" dirty="0"/>
              <a:t>MX beamlines </a:t>
            </a:r>
            <a:r>
              <a:rPr lang="en-US" sz="1600" dirty="0" smtClean="0"/>
              <a:t>have </a:t>
            </a:r>
            <a:r>
              <a:rPr lang="en-US" sz="1600" dirty="0"/>
              <a:t>an integrated program with well defined roles.</a:t>
            </a:r>
          </a:p>
          <a:p>
            <a:pPr marL="285750" indent="-285750">
              <a:spcAft>
                <a:spcPts val="600"/>
              </a:spcAft>
              <a:buFont typeface="Arial" panose="020B0604020202020204" pitchFamily="34" charset="0"/>
              <a:buChar char="•"/>
            </a:pPr>
            <a:r>
              <a:rPr lang="en-US" sz="1600" dirty="0"/>
              <a:t>Continued expansion of structural molecular biology to cellular biology program (TXM, Mistral BL)</a:t>
            </a:r>
          </a:p>
          <a:p>
            <a:pPr marL="285750" indent="-285750">
              <a:spcAft>
                <a:spcPts val="600"/>
              </a:spcAft>
              <a:buFont typeface="Arial" panose="020B0604020202020204" pitchFamily="34" charset="0"/>
              <a:buChar char="•"/>
            </a:pPr>
            <a:r>
              <a:rPr lang="en-US" sz="1600" dirty="0"/>
              <a:t>MX program to be correlated with </a:t>
            </a:r>
            <a:r>
              <a:rPr lang="en-US" sz="1600" dirty="0" err="1"/>
              <a:t>CryoEM</a:t>
            </a:r>
            <a:r>
              <a:rPr lang="en-US" sz="1600" dirty="0"/>
              <a:t> – single particle projects</a:t>
            </a:r>
          </a:p>
          <a:p>
            <a:pPr marL="285750" indent="-285750">
              <a:spcAft>
                <a:spcPts val="600"/>
              </a:spcAft>
              <a:buFont typeface="Arial" panose="020B0604020202020204" pitchFamily="34" charset="0"/>
              <a:buChar char="•"/>
            </a:pPr>
            <a:r>
              <a:rPr lang="en-US" sz="1600" dirty="0" err="1"/>
              <a:t>BioSAXS</a:t>
            </a:r>
            <a:r>
              <a:rPr lang="en-US" sz="1600" dirty="0"/>
              <a:t> needs a new dedicated home: new </a:t>
            </a:r>
            <a:r>
              <a:rPr lang="en-US" sz="1600" dirty="0" err="1"/>
              <a:t>BioSAXS</a:t>
            </a:r>
            <a:r>
              <a:rPr lang="en-US" sz="1600" dirty="0"/>
              <a:t> BM beamline</a:t>
            </a:r>
          </a:p>
          <a:p>
            <a:pPr marL="285750" indent="-285750">
              <a:spcAft>
                <a:spcPts val="600"/>
              </a:spcAft>
              <a:buFont typeface="Arial" panose="020B0604020202020204" pitchFamily="34" charset="0"/>
              <a:buChar char="•"/>
            </a:pPr>
            <a:r>
              <a:rPr lang="en-US" sz="1600" dirty="0"/>
              <a:t>Moderate growth of biolab equipment (Crystal farm) to complete a Crystallization Facility</a:t>
            </a:r>
          </a:p>
        </p:txBody>
      </p:sp>
      <p:cxnSp>
        <p:nvCxnSpPr>
          <p:cNvPr id="27" name="Straight Arrow Connector 26">
            <a:extLst>
              <a:ext uri="{FF2B5EF4-FFF2-40B4-BE49-F238E27FC236}">
                <a16:creationId xmlns:a16="http://schemas.microsoft.com/office/drawing/2014/main" xmlns="" id="{A2DA8F12-4003-4C63-A990-F4480A0EE447}"/>
              </a:ext>
            </a:extLst>
          </p:cNvPr>
          <p:cNvCxnSpPr>
            <a:cxnSpLocks/>
            <a:stCxn id="5" idx="3"/>
            <a:endCxn id="7" idx="1"/>
          </p:cNvCxnSpPr>
          <p:nvPr/>
        </p:nvCxnSpPr>
        <p:spPr>
          <a:xfrm flipV="1">
            <a:off x="5156549" y="1064407"/>
            <a:ext cx="867484" cy="288935"/>
          </a:xfrm>
          <a:prstGeom prst="straightConnector1">
            <a:avLst/>
          </a:prstGeom>
          <a:ln w="57150">
            <a:solidFill>
              <a:srgbClr val="88A0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1B96C6AE-F91E-4D79-88A4-82E492E1B98B}"/>
              </a:ext>
            </a:extLst>
          </p:cNvPr>
          <p:cNvSpPr txBox="1"/>
          <p:nvPr/>
        </p:nvSpPr>
        <p:spPr>
          <a:xfrm>
            <a:off x="552555" y="947272"/>
            <a:ext cx="2095505" cy="329057"/>
          </a:xfrm>
          <a:prstGeom prst="rect">
            <a:avLst/>
          </a:prstGeom>
          <a:solidFill>
            <a:srgbClr val="FFFFFF">
              <a:alpha val="63922"/>
            </a:srgbClr>
          </a:solidFill>
          <a:ln w="38100">
            <a:solidFill>
              <a:srgbClr val="000000">
                <a:alpha val="69020"/>
              </a:srgbClr>
            </a:solidFill>
            <a:prstDash val="sysDot"/>
          </a:ln>
        </p:spPr>
        <p:txBody>
          <a:bodyPr vert="horz" wrap="none" lIns="91440" tIns="45720" rIns="91440" bIns="45720" rtlCol="0" anchor="t">
            <a:noAutofit/>
          </a:bodyPr>
          <a:lstStyle/>
          <a:p>
            <a:pPr algn="ctr"/>
            <a:r>
              <a:rPr lang="en-US" sz="1600" dirty="0">
                <a:solidFill>
                  <a:srgbClr val="122D4F"/>
                </a:solidFill>
                <a:latin typeface="Abel" panose="02000506030000020004" pitchFamily="2" charset="0"/>
                <a:cs typeface="Arial" panose="020B0604020202020204" pitchFamily="34" charset="0"/>
              </a:rPr>
              <a:t>Cellular Biology</a:t>
            </a:r>
          </a:p>
        </p:txBody>
      </p:sp>
      <p:cxnSp>
        <p:nvCxnSpPr>
          <p:cNvPr id="31" name="Straight Arrow Connector 30">
            <a:extLst>
              <a:ext uri="{FF2B5EF4-FFF2-40B4-BE49-F238E27FC236}">
                <a16:creationId xmlns:a16="http://schemas.microsoft.com/office/drawing/2014/main" xmlns="" id="{690A99B3-64AD-40C9-9992-D62F7F927B57}"/>
              </a:ext>
            </a:extLst>
          </p:cNvPr>
          <p:cNvCxnSpPr>
            <a:cxnSpLocks/>
            <a:stCxn id="30" idx="2"/>
          </p:cNvCxnSpPr>
          <p:nvPr/>
        </p:nvCxnSpPr>
        <p:spPr>
          <a:xfrm>
            <a:off x="1600308" y="1309234"/>
            <a:ext cx="0" cy="658087"/>
          </a:xfrm>
          <a:prstGeom prst="straightConnector1">
            <a:avLst/>
          </a:prstGeom>
          <a:ln w="571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E134AFF0-CF1F-46E6-9867-807C455B8E23}"/>
              </a:ext>
            </a:extLst>
          </p:cNvPr>
          <p:cNvCxnSpPr>
            <a:cxnSpLocks/>
            <a:endCxn id="30" idx="3"/>
          </p:cNvCxnSpPr>
          <p:nvPr/>
        </p:nvCxnSpPr>
        <p:spPr>
          <a:xfrm flipH="1" flipV="1">
            <a:off x="2648060" y="1123437"/>
            <a:ext cx="810436" cy="232715"/>
          </a:xfrm>
          <a:prstGeom prst="straightConnector1">
            <a:avLst/>
          </a:prstGeom>
          <a:ln w="38100">
            <a:solidFill>
              <a:srgbClr val="0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A6522DA3-F60A-472D-8CBF-3CD1D3296D6C}"/>
              </a:ext>
            </a:extLst>
          </p:cNvPr>
          <p:cNvCxnSpPr>
            <a:cxnSpLocks/>
            <a:stCxn id="10" idx="1"/>
            <a:endCxn id="30" idx="3"/>
          </p:cNvCxnSpPr>
          <p:nvPr/>
        </p:nvCxnSpPr>
        <p:spPr>
          <a:xfrm flipH="1">
            <a:off x="2648060" y="842001"/>
            <a:ext cx="803769" cy="256952"/>
          </a:xfrm>
          <a:prstGeom prst="straightConnector1">
            <a:avLst/>
          </a:prstGeom>
          <a:ln w="38100">
            <a:solidFill>
              <a:srgbClr val="88A0B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D3912624-C7CF-4CDD-AC34-88342F6FFE65}"/>
              </a:ext>
            </a:extLst>
          </p:cNvPr>
          <p:cNvSpPr txBox="1"/>
          <p:nvPr/>
        </p:nvSpPr>
        <p:spPr>
          <a:xfrm>
            <a:off x="3214195" y="2032555"/>
            <a:ext cx="2219829" cy="544915"/>
          </a:xfrm>
          <a:prstGeom prst="rect">
            <a:avLst/>
          </a:prstGeom>
          <a:solidFill>
            <a:srgbClr val="FFFFFF">
              <a:alpha val="63922"/>
            </a:srgbClr>
          </a:solidFill>
          <a:ln w="38100">
            <a:solidFill>
              <a:srgbClr val="000000">
                <a:alpha val="69020"/>
              </a:srgbClr>
            </a:solidFill>
            <a:prstDash val="solid"/>
          </a:ln>
        </p:spPr>
        <p:txBody>
          <a:bodyPr vert="horz" wrap="none" lIns="91440" tIns="45720" rIns="91440" bIns="45720" rtlCol="0" anchor="t">
            <a:noAutofit/>
          </a:bodyPr>
          <a:lstStyle/>
          <a:p>
            <a:pPr algn="ctr"/>
            <a:r>
              <a:rPr lang="en-US" sz="1600" dirty="0" err="1">
                <a:solidFill>
                  <a:srgbClr val="122D4F"/>
                </a:solidFill>
                <a:latin typeface="Abel" panose="02000506030000020004" pitchFamily="2" charset="0"/>
                <a:cs typeface="Arial" panose="020B0604020202020204" pitchFamily="34" charset="0"/>
              </a:rPr>
              <a:t>BioLabs</a:t>
            </a:r>
            <a:endParaRPr lang="en-US" sz="1600" dirty="0">
              <a:solidFill>
                <a:srgbClr val="122D4F"/>
              </a:solidFill>
              <a:latin typeface="Abel" panose="02000506030000020004" pitchFamily="2" charset="0"/>
              <a:cs typeface="Arial" panose="020B0604020202020204" pitchFamily="34" charset="0"/>
            </a:endParaRPr>
          </a:p>
          <a:p>
            <a:pPr algn="ctr"/>
            <a:r>
              <a:rPr lang="en-US" sz="1600" dirty="0">
                <a:solidFill>
                  <a:srgbClr val="88A0B8"/>
                </a:solidFill>
                <a:latin typeface="Abel" panose="02000506030000020004" pitchFamily="2" charset="0"/>
                <a:cs typeface="Arial" panose="020B0604020202020204" pitchFamily="34" charset="0"/>
              </a:rPr>
              <a:t>Crystallization Facility</a:t>
            </a:r>
          </a:p>
        </p:txBody>
      </p:sp>
      <p:sp>
        <p:nvSpPr>
          <p:cNvPr id="40" name="TextBox 39">
            <a:extLst>
              <a:ext uri="{FF2B5EF4-FFF2-40B4-BE49-F238E27FC236}">
                <a16:creationId xmlns:a16="http://schemas.microsoft.com/office/drawing/2014/main" xmlns="" id="{9C7EB7A9-1670-40FB-93D2-719DB618CFE4}"/>
              </a:ext>
            </a:extLst>
          </p:cNvPr>
          <p:cNvSpPr txBox="1"/>
          <p:nvPr/>
        </p:nvSpPr>
        <p:spPr>
          <a:xfrm>
            <a:off x="552555" y="2027471"/>
            <a:ext cx="2564023" cy="544913"/>
          </a:xfrm>
          <a:prstGeom prst="rect">
            <a:avLst/>
          </a:prstGeom>
          <a:solidFill>
            <a:srgbClr val="FFFFFF">
              <a:alpha val="63922"/>
            </a:srgbClr>
          </a:solidFill>
          <a:ln w="38100">
            <a:solidFill>
              <a:srgbClr val="000000">
                <a:alpha val="69020"/>
              </a:srgbClr>
            </a:solidFill>
            <a:prstDash val="solid"/>
          </a:ln>
        </p:spPr>
        <p:txBody>
          <a:bodyPr vert="horz" wrap="none" lIns="91440" tIns="45720" rIns="91440" bIns="45720" rtlCol="0" anchor="t">
            <a:noAutofit/>
          </a:bodyPr>
          <a:lstStyle/>
          <a:p>
            <a:pPr algn="ctr"/>
            <a:r>
              <a:rPr lang="en-US" sz="1600" dirty="0" err="1">
                <a:solidFill>
                  <a:srgbClr val="122D4F"/>
                </a:solidFill>
                <a:latin typeface="Abel" panose="02000506030000020004" pitchFamily="2" charset="0"/>
                <a:cs typeface="Arial" panose="020B0604020202020204" pitchFamily="34" charset="0"/>
              </a:rPr>
              <a:t>BioLabs</a:t>
            </a:r>
            <a:endParaRPr lang="en-US" sz="1600" dirty="0">
              <a:solidFill>
                <a:srgbClr val="122D4F"/>
              </a:solidFill>
              <a:latin typeface="Abel" panose="02000506030000020004" pitchFamily="2" charset="0"/>
              <a:cs typeface="Arial" panose="020B0604020202020204" pitchFamily="34" charset="0"/>
            </a:endParaRPr>
          </a:p>
          <a:p>
            <a:pPr algn="ctr"/>
            <a:r>
              <a:rPr lang="en-US" sz="1600" dirty="0">
                <a:solidFill>
                  <a:srgbClr val="122D4F"/>
                </a:solidFill>
                <a:latin typeface="Abel" panose="02000506030000020004" pitchFamily="2" charset="0"/>
                <a:cs typeface="Arial" panose="020B0604020202020204" pitchFamily="34" charset="0"/>
              </a:rPr>
              <a:t>Sample prep (P2)</a:t>
            </a:r>
          </a:p>
        </p:txBody>
      </p:sp>
    </p:spTree>
    <p:extLst>
      <p:ext uri="{BB962C8B-B14F-4D97-AF65-F5344CB8AC3E}">
        <p14:creationId xmlns:p14="http://schemas.microsoft.com/office/powerpoint/2010/main" val="68014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fld id="{59A3C1E9-1E17-4B2D-975E-2F80F7CB45F8}" type="slidenum">
              <a:rPr lang="es-ES" smtClean="0"/>
              <a:t>9</a:t>
            </a:fld>
            <a:endParaRPr lang="es-ES" dirty="0"/>
          </a:p>
        </p:txBody>
      </p:sp>
      <p:sp>
        <p:nvSpPr>
          <p:cNvPr id="5" name="TextBox 4"/>
          <p:cNvSpPr txBox="1"/>
          <p:nvPr/>
        </p:nvSpPr>
        <p:spPr>
          <a:xfrm>
            <a:off x="3790966" y="947087"/>
            <a:ext cx="1698054" cy="485707"/>
          </a:xfrm>
          <a:prstGeom prst="rect">
            <a:avLst/>
          </a:prstGeom>
          <a:solidFill>
            <a:srgbClr val="FFFFFF">
              <a:alpha val="63922"/>
            </a:srgbClr>
          </a:solidFill>
          <a:ln w="38100">
            <a:solidFill>
              <a:srgbClr val="000000">
                <a:alpha val="69020"/>
              </a:srgbClr>
            </a:solidFill>
          </a:ln>
        </p:spPr>
        <p:txBody>
          <a:bodyPr vert="horz" wrap="none" lIns="91440" tIns="45720" rIns="91440" bIns="45720" rtlCol="0" anchor="t">
            <a:noAutofit/>
          </a:bodyPr>
          <a:lstStyle/>
          <a:p>
            <a:pPr algn="ctr"/>
            <a:r>
              <a:rPr lang="en-US" sz="1600" dirty="0" smtClean="0">
                <a:solidFill>
                  <a:srgbClr val="122D4F"/>
                </a:solidFill>
                <a:latin typeface="Abel" panose="02000506030000020004" pitchFamily="2" charset="0"/>
                <a:cs typeface="Arial" panose="020B0604020202020204" pitchFamily="34" charset="0"/>
              </a:rPr>
              <a:t>MISTRAL</a:t>
            </a:r>
            <a:endParaRPr lang="en-US" sz="1600" dirty="0">
              <a:solidFill>
                <a:srgbClr val="122D4F"/>
              </a:solidFill>
              <a:latin typeface="Abel" panose="02000506030000020004" pitchFamily="2" charset="0"/>
              <a:cs typeface="Arial" panose="020B0604020202020204" pitchFamily="34" charset="0"/>
            </a:endParaRPr>
          </a:p>
          <a:p>
            <a:pPr algn="ctr"/>
            <a:r>
              <a:rPr lang="en-US" sz="1200" b="1" dirty="0" smtClean="0">
                <a:solidFill>
                  <a:srgbClr val="122D4F"/>
                </a:solidFill>
                <a:latin typeface="Abel" panose="02000506030000020004" pitchFamily="2" charset="0"/>
                <a:cs typeface="Arial" panose="020B0604020202020204" pitchFamily="34" charset="0"/>
              </a:rPr>
              <a:t>(full field TXM)</a:t>
            </a:r>
          </a:p>
          <a:p>
            <a:pPr algn="ctr"/>
            <a:endParaRPr lang="en-US" sz="1200" b="1" dirty="0">
              <a:solidFill>
                <a:srgbClr val="122D4F"/>
              </a:solidFill>
              <a:latin typeface="Abel" panose="02000506030000020004" pitchFamily="2" charset="0"/>
              <a:cs typeface="Arial" panose="020B0604020202020204" pitchFamily="34" charset="0"/>
            </a:endParaRPr>
          </a:p>
        </p:txBody>
      </p:sp>
      <p:sp>
        <p:nvSpPr>
          <p:cNvPr id="10" name="TextBox 9"/>
          <p:cNvSpPr txBox="1"/>
          <p:nvPr/>
        </p:nvSpPr>
        <p:spPr>
          <a:xfrm>
            <a:off x="1053170" y="1018124"/>
            <a:ext cx="1705037" cy="329058"/>
          </a:xfrm>
          <a:prstGeom prst="rect">
            <a:avLst/>
          </a:prstGeom>
          <a:solidFill>
            <a:srgbClr val="FFFFFF">
              <a:alpha val="65882"/>
            </a:srgbClr>
          </a:solidFill>
          <a:ln w="38100">
            <a:solidFill>
              <a:srgbClr val="88A0B8"/>
            </a:solidFill>
          </a:ln>
        </p:spPr>
        <p:txBody>
          <a:bodyPr vert="horz" wrap="none" lIns="91440" tIns="45720" rIns="91440" bIns="45720" rtlCol="0" anchor="t">
            <a:noAutofit/>
          </a:bodyPr>
          <a:lstStyle/>
          <a:p>
            <a:pPr algn="ctr"/>
            <a:r>
              <a:rPr lang="en-US" sz="1600" dirty="0" smtClean="0">
                <a:solidFill>
                  <a:srgbClr val="88A0B8"/>
                </a:solidFill>
                <a:latin typeface="Abel" panose="02000506030000020004" pitchFamily="2" charset="0"/>
                <a:cs typeface="Arial" panose="020B0604020202020204" pitchFamily="34" charset="0"/>
              </a:rPr>
              <a:t>FAXTOR </a:t>
            </a:r>
            <a:r>
              <a:rPr lang="en-US" sz="1200" dirty="0" smtClean="0">
                <a:solidFill>
                  <a:srgbClr val="88A0B8"/>
                </a:solidFill>
                <a:latin typeface="Abel" panose="02000506030000020004" pitchFamily="2" charset="0"/>
                <a:cs typeface="Arial" panose="020B0604020202020204" pitchFamily="34" charset="0"/>
              </a:rPr>
              <a:t>(HXR </a:t>
            </a:r>
            <a:r>
              <a:rPr lang="en-US" sz="1200" dirty="0" err="1" smtClean="0">
                <a:solidFill>
                  <a:srgbClr val="88A0B8"/>
                </a:solidFill>
                <a:latin typeface="Abel" panose="02000506030000020004" pitchFamily="2" charset="0"/>
                <a:cs typeface="Arial" panose="020B0604020202020204" pitchFamily="34" charset="0"/>
              </a:rPr>
              <a:t>tomo</a:t>
            </a:r>
            <a:r>
              <a:rPr lang="en-US" sz="1200" dirty="0" smtClean="0">
                <a:solidFill>
                  <a:srgbClr val="88A0B8"/>
                </a:solidFill>
                <a:latin typeface="Abel" panose="02000506030000020004" pitchFamily="2" charset="0"/>
                <a:cs typeface="Arial" panose="020B0604020202020204" pitchFamily="34" charset="0"/>
              </a:rPr>
              <a:t>)</a:t>
            </a:r>
            <a:endParaRPr lang="en-US" sz="1200" dirty="0">
              <a:solidFill>
                <a:srgbClr val="88A0B8"/>
              </a:solidFill>
              <a:latin typeface="Abel" panose="02000506030000020004" pitchFamily="2" charset="0"/>
              <a:cs typeface="Arial" panose="020B0604020202020204" pitchFamily="34" charset="0"/>
            </a:endParaRPr>
          </a:p>
        </p:txBody>
      </p:sp>
      <p:sp>
        <p:nvSpPr>
          <p:cNvPr id="11" name="Título 1"/>
          <p:cNvSpPr>
            <a:spLocks noGrp="1"/>
          </p:cNvSpPr>
          <p:nvPr>
            <p:ph type="title"/>
          </p:nvPr>
        </p:nvSpPr>
        <p:spPr>
          <a:xfrm>
            <a:off x="1188720" y="133012"/>
            <a:ext cx="6510204" cy="384734"/>
          </a:xfrm>
        </p:spPr>
        <p:txBody>
          <a:bodyPr/>
          <a:lstStyle/>
          <a:p>
            <a:r>
              <a:rPr lang="en-US" dirty="0"/>
              <a:t>Correlation between soon-to-come program tools</a:t>
            </a:r>
          </a:p>
        </p:txBody>
      </p:sp>
      <p:cxnSp>
        <p:nvCxnSpPr>
          <p:cNvPr id="13" name="Straight Arrow Connector 12"/>
          <p:cNvCxnSpPr>
            <a:cxnSpLocks/>
            <a:stCxn id="5" idx="2"/>
            <a:endCxn id="40" idx="0"/>
          </p:cNvCxnSpPr>
          <p:nvPr/>
        </p:nvCxnSpPr>
        <p:spPr>
          <a:xfrm>
            <a:off x="4639993" y="1432794"/>
            <a:ext cx="0" cy="843299"/>
          </a:xfrm>
          <a:prstGeom prst="straightConnector1">
            <a:avLst/>
          </a:prstGeom>
          <a:ln w="571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33130" y="3470916"/>
            <a:ext cx="7837490" cy="1554272"/>
          </a:xfrm>
          <a:prstGeom prst="rect">
            <a:avLst/>
          </a:prstGeom>
          <a:ln>
            <a:noFill/>
          </a:ln>
        </p:spPr>
        <p:txBody>
          <a:bodyPr wrap="square">
            <a:spAutoFit/>
          </a:bodyPr>
          <a:lstStyle/>
          <a:p>
            <a:pPr marL="285750" indent="-285750">
              <a:spcAft>
                <a:spcPts val="600"/>
              </a:spcAft>
              <a:buFont typeface="Arial" panose="020B0604020202020204" pitchFamily="34" charset="0"/>
              <a:buChar char="•"/>
            </a:pPr>
            <a:r>
              <a:rPr lang="en-US" sz="1600" dirty="0" smtClean="0"/>
              <a:t>Continued integration of </a:t>
            </a:r>
            <a:r>
              <a:rPr lang="en-US" sz="1600" dirty="0"/>
              <a:t>structural molecular biology to cellular biology program (TXM, Mistral BL)</a:t>
            </a:r>
          </a:p>
          <a:p>
            <a:pPr marL="285750" indent="-285750">
              <a:spcAft>
                <a:spcPts val="600"/>
              </a:spcAft>
              <a:buFont typeface="Arial" panose="020B0604020202020204" pitchFamily="34" charset="0"/>
              <a:buChar char="•"/>
            </a:pPr>
            <a:r>
              <a:rPr lang="en-US" sz="1600" dirty="0" smtClean="0"/>
              <a:t>FAXTOR program </a:t>
            </a:r>
            <a:r>
              <a:rPr lang="en-US" sz="1600" dirty="0"/>
              <a:t>to be correlated </a:t>
            </a:r>
            <a:r>
              <a:rPr lang="en-US" sz="1600" dirty="0" smtClean="0"/>
              <a:t>with FTIR and SEM</a:t>
            </a:r>
            <a:endParaRPr lang="en-US" sz="1600" dirty="0"/>
          </a:p>
          <a:p>
            <a:pPr marL="285750" indent="-285750">
              <a:spcAft>
                <a:spcPts val="600"/>
              </a:spcAft>
              <a:buFont typeface="Arial" panose="020B0604020202020204" pitchFamily="34" charset="0"/>
              <a:buChar char="•"/>
            </a:pPr>
            <a:r>
              <a:rPr lang="en-US" sz="1600" dirty="0" smtClean="0"/>
              <a:t>Growth </a:t>
            </a:r>
            <a:r>
              <a:rPr lang="en-US" sz="1600" dirty="0"/>
              <a:t>of biolab equipment </a:t>
            </a:r>
            <a:r>
              <a:rPr lang="en-US" sz="1600" dirty="0" smtClean="0"/>
              <a:t>to correlative microscopies (</a:t>
            </a:r>
            <a:r>
              <a:rPr lang="en-US" sz="1600" dirty="0" err="1" smtClean="0"/>
              <a:t>CryoSIM</a:t>
            </a:r>
            <a:r>
              <a:rPr lang="en-US" sz="1600" dirty="0" smtClean="0"/>
              <a:t>)</a:t>
            </a:r>
          </a:p>
          <a:p>
            <a:pPr marL="285750" indent="-285750">
              <a:spcAft>
                <a:spcPts val="600"/>
              </a:spcAft>
              <a:buFont typeface="Arial" panose="020B0604020202020204" pitchFamily="34" charset="0"/>
              <a:buChar char="•"/>
            </a:pPr>
            <a:r>
              <a:rPr lang="en-US" sz="1600" dirty="0" smtClean="0"/>
              <a:t>CryoEM-</a:t>
            </a:r>
            <a:r>
              <a:rPr lang="en-US" sz="1600" dirty="0" err="1" smtClean="0"/>
              <a:t>tomo</a:t>
            </a:r>
            <a:r>
              <a:rPr lang="en-US" sz="1600" dirty="0" smtClean="0"/>
              <a:t>, phase contrast techniques and </a:t>
            </a:r>
            <a:r>
              <a:rPr lang="en-US" sz="1600" dirty="0" err="1" smtClean="0"/>
              <a:t>nanofocus</a:t>
            </a:r>
            <a:r>
              <a:rPr lang="en-US" sz="1600" dirty="0" smtClean="0"/>
              <a:t> scanning missing</a:t>
            </a:r>
            <a:endParaRPr lang="en-US" sz="1600" dirty="0"/>
          </a:p>
        </p:txBody>
      </p:sp>
      <p:cxnSp>
        <p:nvCxnSpPr>
          <p:cNvPr id="32" name="Straight Arrow Connector 31">
            <a:extLst>
              <a:ext uri="{FF2B5EF4-FFF2-40B4-BE49-F238E27FC236}">
                <a16:creationId xmlns:a16="http://schemas.microsoft.com/office/drawing/2014/main" xmlns="" id="{E134AFF0-CF1F-46E6-9867-807C455B8E23}"/>
              </a:ext>
            </a:extLst>
          </p:cNvPr>
          <p:cNvCxnSpPr>
            <a:cxnSpLocks/>
            <a:stCxn id="5" idx="1"/>
            <a:endCxn id="10" idx="3"/>
          </p:cNvCxnSpPr>
          <p:nvPr/>
        </p:nvCxnSpPr>
        <p:spPr>
          <a:xfrm flipH="1" flipV="1">
            <a:off x="2758207" y="1182653"/>
            <a:ext cx="1032759" cy="7288"/>
          </a:xfrm>
          <a:prstGeom prst="straightConnector1">
            <a:avLst/>
          </a:prstGeom>
          <a:ln w="38100">
            <a:solidFill>
              <a:srgbClr val="88A0B8"/>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9C7EB7A9-1670-40FB-93D2-719DB618CFE4}"/>
              </a:ext>
            </a:extLst>
          </p:cNvPr>
          <p:cNvSpPr txBox="1"/>
          <p:nvPr/>
        </p:nvSpPr>
        <p:spPr>
          <a:xfrm>
            <a:off x="3357981" y="2276093"/>
            <a:ext cx="2564023" cy="824555"/>
          </a:xfrm>
          <a:prstGeom prst="rect">
            <a:avLst/>
          </a:prstGeom>
          <a:solidFill>
            <a:srgbClr val="FFFFFF">
              <a:alpha val="63922"/>
            </a:srgbClr>
          </a:solidFill>
          <a:ln w="38100">
            <a:solidFill>
              <a:srgbClr val="000000">
                <a:alpha val="69020"/>
              </a:srgbClr>
            </a:solidFill>
            <a:prstDash val="solid"/>
          </a:ln>
        </p:spPr>
        <p:txBody>
          <a:bodyPr vert="horz" wrap="none" lIns="91440" tIns="45720" rIns="91440" bIns="45720" rtlCol="0" anchor="t">
            <a:noAutofit/>
          </a:bodyPr>
          <a:lstStyle/>
          <a:p>
            <a:pPr algn="ctr"/>
            <a:r>
              <a:rPr lang="en-US" sz="1600" dirty="0" err="1">
                <a:solidFill>
                  <a:srgbClr val="122D4F"/>
                </a:solidFill>
                <a:latin typeface="Abel" panose="02000506030000020004" pitchFamily="2" charset="0"/>
                <a:cs typeface="Arial" panose="020B0604020202020204" pitchFamily="34" charset="0"/>
              </a:rPr>
              <a:t>BioLabs</a:t>
            </a:r>
            <a:endParaRPr lang="en-US" sz="1600" dirty="0">
              <a:solidFill>
                <a:srgbClr val="122D4F"/>
              </a:solidFill>
              <a:latin typeface="Abel" panose="02000506030000020004" pitchFamily="2" charset="0"/>
              <a:cs typeface="Arial" panose="020B0604020202020204" pitchFamily="34" charset="0"/>
            </a:endParaRPr>
          </a:p>
          <a:p>
            <a:pPr algn="ctr"/>
            <a:r>
              <a:rPr lang="en-US" sz="1600" dirty="0">
                <a:solidFill>
                  <a:srgbClr val="122D4F"/>
                </a:solidFill>
                <a:latin typeface="Abel" panose="02000506030000020004" pitchFamily="2" charset="0"/>
                <a:cs typeface="Arial" panose="020B0604020202020204" pitchFamily="34" charset="0"/>
              </a:rPr>
              <a:t>Sample prep (P2</a:t>
            </a:r>
            <a:r>
              <a:rPr lang="en-US" sz="1600" dirty="0" smtClean="0">
                <a:solidFill>
                  <a:srgbClr val="122D4F"/>
                </a:solidFill>
                <a:latin typeface="Abel" panose="02000506030000020004" pitchFamily="2" charset="0"/>
                <a:cs typeface="Arial" panose="020B0604020202020204" pitchFamily="34" charset="0"/>
              </a:rPr>
              <a:t>)</a:t>
            </a:r>
          </a:p>
          <a:p>
            <a:pPr algn="ctr"/>
            <a:r>
              <a:rPr lang="en-US" sz="1600" dirty="0" err="1" smtClean="0">
                <a:solidFill>
                  <a:srgbClr val="88A0B8"/>
                </a:solidFill>
                <a:latin typeface="Abel" panose="02000506030000020004" pitchFamily="2" charset="0"/>
                <a:cs typeface="Arial" panose="020B0604020202020204" pitchFamily="34" charset="0"/>
              </a:rPr>
              <a:t>CryoSIM</a:t>
            </a:r>
            <a:endParaRPr lang="en-US" sz="1600" dirty="0">
              <a:solidFill>
                <a:srgbClr val="88A0B8"/>
              </a:solidFill>
              <a:latin typeface="Abel" panose="02000506030000020004" pitchFamily="2" charset="0"/>
              <a:cs typeface="Arial" panose="020B0604020202020204" pitchFamily="34" charset="0"/>
            </a:endParaRPr>
          </a:p>
        </p:txBody>
      </p:sp>
      <p:sp>
        <p:nvSpPr>
          <p:cNvPr id="21" name="TextBox 20">
            <a:extLst>
              <a:ext uri="{FF2B5EF4-FFF2-40B4-BE49-F238E27FC236}">
                <a16:creationId xmlns:a16="http://schemas.microsoft.com/office/drawing/2014/main" xmlns="" id="{1B96C6AE-F91E-4D79-88A4-82E492E1B98B}"/>
              </a:ext>
            </a:extLst>
          </p:cNvPr>
          <p:cNvSpPr txBox="1"/>
          <p:nvPr/>
        </p:nvSpPr>
        <p:spPr>
          <a:xfrm>
            <a:off x="6903679" y="1018124"/>
            <a:ext cx="1731823" cy="329057"/>
          </a:xfrm>
          <a:prstGeom prst="rect">
            <a:avLst/>
          </a:prstGeom>
          <a:solidFill>
            <a:srgbClr val="FFFFFF">
              <a:alpha val="63922"/>
            </a:srgbClr>
          </a:solidFill>
          <a:ln w="38100">
            <a:solidFill>
              <a:srgbClr val="000000">
                <a:alpha val="69020"/>
              </a:srgbClr>
            </a:solidFill>
            <a:prstDash val="sysDot"/>
          </a:ln>
        </p:spPr>
        <p:txBody>
          <a:bodyPr vert="horz" wrap="none" lIns="91440" tIns="45720" rIns="91440" bIns="45720" rtlCol="0" anchor="t">
            <a:noAutofit/>
          </a:bodyPr>
          <a:lstStyle/>
          <a:p>
            <a:pPr algn="ctr"/>
            <a:r>
              <a:rPr lang="en-US" sz="1600" dirty="0" smtClean="0">
                <a:solidFill>
                  <a:srgbClr val="122D4F"/>
                </a:solidFill>
                <a:latin typeface="Abel" panose="02000506030000020004" pitchFamily="2" charset="0"/>
                <a:cs typeface="Arial" panose="020B0604020202020204" pitchFamily="34" charset="0"/>
              </a:rPr>
              <a:t>Molecular </a:t>
            </a:r>
            <a:r>
              <a:rPr lang="en-US" sz="1600" dirty="0" smtClean="0">
                <a:solidFill>
                  <a:srgbClr val="122D4F"/>
                </a:solidFill>
                <a:latin typeface="Abel" panose="02000506030000020004" pitchFamily="2" charset="0"/>
                <a:cs typeface="Arial" panose="020B0604020202020204" pitchFamily="34" charset="0"/>
              </a:rPr>
              <a:t>Biology</a:t>
            </a:r>
            <a:endParaRPr lang="en-US" sz="1600" dirty="0">
              <a:solidFill>
                <a:srgbClr val="122D4F"/>
              </a:solidFill>
              <a:latin typeface="Abel" panose="02000506030000020004" pitchFamily="2"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xmlns="" id="{690A99B3-64AD-40C9-9992-D62F7F927B57}"/>
              </a:ext>
            </a:extLst>
          </p:cNvPr>
          <p:cNvCxnSpPr>
            <a:cxnSpLocks/>
            <a:stCxn id="21" idx="2"/>
            <a:endCxn id="24" idx="0"/>
          </p:cNvCxnSpPr>
          <p:nvPr/>
        </p:nvCxnSpPr>
        <p:spPr>
          <a:xfrm>
            <a:off x="7769591" y="1347181"/>
            <a:ext cx="1" cy="1008668"/>
          </a:xfrm>
          <a:prstGeom prst="straightConnector1">
            <a:avLst/>
          </a:prstGeom>
          <a:ln w="571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9C7EB7A9-1670-40FB-93D2-719DB618CFE4}"/>
              </a:ext>
            </a:extLst>
          </p:cNvPr>
          <p:cNvSpPr txBox="1"/>
          <p:nvPr/>
        </p:nvSpPr>
        <p:spPr>
          <a:xfrm>
            <a:off x="6487580" y="2355849"/>
            <a:ext cx="2564023" cy="385404"/>
          </a:xfrm>
          <a:prstGeom prst="rect">
            <a:avLst/>
          </a:prstGeom>
          <a:solidFill>
            <a:srgbClr val="FFFFFF">
              <a:alpha val="63922"/>
            </a:srgbClr>
          </a:solidFill>
          <a:ln w="38100">
            <a:solidFill>
              <a:srgbClr val="000000">
                <a:alpha val="69020"/>
              </a:srgbClr>
            </a:solidFill>
            <a:prstDash val="solid"/>
          </a:ln>
        </p:spPr>
        <p:txBody>
          <a:bodyPr vert="horz" wrap="none" lIns="91440" tIns="45720" rIns="91440" bIns="45720" rtlCol="0" anchor="t">
            <a:noAutofit/>
          </a:bodyPr>
          <a:lstStyle/>
          <a:p>
            <a:pPr algn="ctr"/>
            <a:r>
              <a:rPr lang="en-US" sz="1600" dirty="0" err="1" smtClean="0">
                <a:solidFill>
                  <a:srgbClr val="122D4F"/>
                </a:solidFill>
                <a:latin typeface="Abel" panose="02000506030000020004" pitchFamily="2" charset="0"/>
                <a:cs typeface="Arial" panose="020B0604020202020204" pitchFamily="34" charset="0"/>
              </a:rPr>
              <a:t>BioLabs</a:t>
            </a:r>
            <a:endParaRPr lang="en-US" sz="1600" dirty="0">
              <a:solidFill>
                <a:srgbClr val="122D4F"/>
              </a:solidFill>
              <a:latin typeface="Abel" panose="02000506030000020004" pitchFamily="2" charset="0"/>
              <a:cs typeface="Arial" panose="020B0604020202020204" pitchFamily="34" charset="0"/>
            </a:endParaRPr>
          </a:p>
        </p:txBody>
      </p:sp>
      <p:sp>
        <p:nvSpPr>
          <p:cNvPr id="28" name="TextBox 27"/>
          <p:cNvSpPr txBox="1"/>
          <p:nvPr/>
        </p:nvSpPr>
        <p:spPr>
          <a:xfrm>
            <a:off x="1060153" y="1700200"/>
            <a:ext cx="1698054" cy="485707"/>
          </a:xfrm>
          <a:prstGeom prst="rect">
            <a:avLst/>
          </a:prstGeom>
          <a:solidFill>
            <a:srgbClr val="FFFFFF">
              <a:alpha val="63922"/>
            </a:srgbClr>
          </a:solidFill>
          <a:ln w="38100">
            <a:solidFill>
              <a:srgbClr val="000000">
                <a:alpha val="69020"/>
              </a:srgbClr>
            </a:solidFill>
          </a:ln>
        </p:spPr>
        <p:txBody>
          <a:bodyPr vert="horz" wrap="none" lIns="91440" tIns="45720" rIns="91440" bIns="45720" rtlCol="0" anchor="t">
            <a:noAutofit/>
          </a:bodyPr>
          <a:lstStyle/>
          <a:p>
            <a:pPr algn="ctr"/>
            <a:r>
              <a:rPr lang="en-US" sz="1600" dirty="0" smtClean="0">
                <a:solidFill>
                  <a:srgbClr val="122D4F"/>
                </a:solidFill>
                <a:latin typeface="Abel" panose="02000506030000020004" pitchFamily="2" charset="0"/>
                <a:cs typeface="Arial" panose="020B0604020202020204" pitchFamily="34" charset="0"/>
              </a:rPr>
              <a:t>MIRAS</a:t>
            </a:r>
            <a:endParaRPr lang="en-US" sz="1600" dirty="0">
              <a:solidFill>
                <a:srgbClr val="122D4F"/>
              </a:solidFill>
              <a:latin typeface="Abel" panose="02000506030000020004" pitchFamily="2" charset="0"/>
              <a:cs typeface="Arial" panose="020B0604020202020204" pitchFamily="34" charset="0"/>
            </a:endParaRPr>
          </a:p>
          <a:p>
            <a:pPr algn="ctr"/>
            <a:r>
              <a:rPr lang="en-US" sz="1200" b="1" dirty="0" smtClean="0">
                <a:solidFill>
                  <a:srgbClr val="122D4F"/>
                </a:solidFill>
                <a:latin typeface="Abel" panose="02000506030000020004" pitchFamily="2" charset="0"/>
                <a:cs typeface="Arial" panose="020B0604020202020204" pitchFamily="34" charset="0"/>
              </a:rPr>
              <a:t>(FTIR)</a:t>
            </a:r>
          </a:p>
          <a:p>
            <a:pPr algn="ctr"/>
            <a:endParaRPr lang="en-US" sz="1200" b="1" dirty="0">
              <a:solidFill>
                <a:srgbClr val="122D4F"/>
              </a:solidFill>
              <a:latin typeface="Abel" panose="02000506030000020004" pitchFamily="2" charset="0"/>
              <a:cs typeface="Arial" panose="020B0604020202020204" pitchFamily="34" charset="0"/>
            </a:endParaRPr>
          </a:p>
        </p:txBody>
      </p:sp>
      <p:cxnSp>
        <p:nvCxnSpPr>
          <p:cNvPr id="18" name="Straight Arrow Connector 17"/>
          <p:cNvCxnSpPr>
            <a:cxnSpLocks/>
            <a:stCxn id="28" idx="3"/>
            <a:endCxn id="40" idx="1"/>
          </p:cNvCxnSpPr>
          <p:nvPr/>
        </p:nvCxnSpPr>
        <p:spPr>
          <a:xfrm>
            <a:off x="2758207" y="1943054"/>
            <a:ext cx="599774" cy="745317"/>
          </a:xfrm>
          <a:prstGeom prst="straightConnector1">
            <a:avLst/>
          </a:prstGeom>
          <a:ln w="571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E134AFF0-CF1F-46E6-9867-807C455B8E23}"/>
              </a:ext>
            </a:extLst>
          </p:cNvPr>
          <p:cNvCxnSpPr>
            <a:cxnSpLocks/>
            <a:stCxn id="28" idx="0"/>
            <a:endCxn id="10" idx="2"/>
          </p:cNvCxnSpPr>
          <p:nvPr/>
        </p:nvCxnSpPr>
        <p:spPr>
          <a:xfrm flipH="1" flipV="1">
            <a:off x="1905689" y="1347182"/>
            <a:ext cx="3491" cy="353018"/>
          </a:xfrm>
          <a:prstGeom prst="straightConnector1">
            <a:avLst/>
          </a:prstGeom>
          <a:ln w="38100">
            <a:solidFill>
              <a:srgbClr val="88A0B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5" idx="3"/>
            <a:endCxn id="21" idx="1"/>
          </p:cNvCxnSpPr>
          <p:nvPr/>
        </p:nvCxnSpPr>
        <p:spPr>
          <a:xfrm flipV="1">
            <a:off x="5489020" y="1182653"/>
            <a:ext cx="1414659" cy="7288"/>
          </a:xfrm>
          <a:prstGeom prst="straightConnector1">
            <a:avLst/>
          </a:prstGeom>
          <a:ln w="571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V="1">
            <a:off x="5875470" y="2518468"/>
            <a:ext cx="565576" cy="79754"/>
          </a:xfrm>
          <a:prstGeom prst="straightConnector1">
            <a:avLst/>
          </a:prstGeom>
          <a:ln w="57150">
            <a:solidFill>
              <a:srgbClr val="0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95797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11574</TotalTime>
  <Words>1485</Words>
  <Application>Microsoft Office PowerPoint</Application>
  <PresentationFormat>On-screen Show (16:9)</PresentationFormat>
  <Paragraphs>335</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Tema de Office</vt:lpstr>
      <vt:lpstr>Strategy Field: Health</vt:lpstr>
      <vt:lpstr>PowerPoint Presentation</vt:lpstr>
      <vt:lpstr>Environment</vt:lpstr>
      <vt:lpstr>Existing tools in Structural Molecular Biology</vt:lpstr>
      <vt:lpstr>Existing tools in Structural Cell &amp; Tissue Biology</vt:lpstr>
      <vt:lpstr>The Roles of all Tools</vt:lpstr>
      <vt:lpstr>Correlations within Life Science programs</vt:lpstr>
      <vt:lpstr>Correlation between soon-to-come program tools</vt:lpstr>
      <vt:lpstr>Correlation between soon-to-come program tools</vt:lpstr>
      <vt:lpstr>Our strategy at a glance</vt:lpstr>
      <vt:lpstr>PowerPoint Presentation</vt:lpstr>
      <vt:lpstr>PowerPoint Presentation</vt:lpstr>
      <vt:lpstr>ASTIP: Examples for Strategic Partnerships (in Pre-Proposal Stage)</vt:lpstr>
      <vt:lpstr>New Opportunities for INDUSTRY at ALBA II: ASTIP</vt:lpstr>
      <vt:lpstr>ALBA II A Fourth Generation Source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Lucas Wainer</dc:creator>
  <cp:lastModifiedBy>Judith Juanhuix</cp:lastModifiedBy>
  <cp:revision>112</cp:revision>
  <dcterms:created xsi:type="dcterms:W3CDTF">2015-04-21T23:16:41Z</dcterms:created>
  <dcterms:modified xsi:type="dcterms:W3CDTF">2021-06-30T08:08:32Z</dcterms:modified>
</cp:coreProperties>
</file>