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824" r:id="rId4"/>
    <p:sldId id="804" r:id="rId5"/>
    <p:sldId id="812" r:id="rId6"/>
    <p:sldId id="811" r:id="rId7"/>
    <p:sldId id="269" r:id="rId8"/>
    <p:sldId id="813" r:id="rId9"/>
    <p:sldId id="814" r:id="rId10"/>
    <p:sldId id="799" r:id="rId11"/>
    <p:sldId id="815" r:id="rId12"/>
    <p:sldId id="816" r:id="rId13"/>
    <p:sldId id="817" r:id="rId14"/>
    <p:sldId id="822" r:id="rId15"/>
    <p:sldId id="818" r:id="rId16"/>
    <p:sldId id="819" r:id="rId17"/>
    <p:sldId id="820" r:id="rId18"/>
    <p:sldId id="823" r:id="rId19"/>
    <p:sldId id="821" r:id="rId20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0B8"/>
    <a:srgbClr val="122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20" autoAdjust="0"/>
    <p:restoredTop sz="77630" autoAdjust="0"/>
  </p:normalViewPr>
  <p:slideViewPr>
    <p:cSldViewPr snapToGrid="0">
      <p:cViewPr varScale="1">
        <p:scale>
          <a:sx n="134" d="100"/>
          <a:sy n="134" d="100"/>
        </p:scale>
        <p:origin x="848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9712EF-2ED6-134D-BB35-C90DFA44E6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3AF31-E94F-8F47-BE18-93AFAFB73C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DD7A2-CFBC-FB4A-9F92-9CA6D3B51704}" type="datetimeFigureOut">
              <a:rPr lang="es-ES" smtClean="0"/>
              <a:t>29/6/21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EE9C8-3FDF-5B46-8885-DA545C6F6B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F1A546-6019-DD41-8547-B57843C08E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061F1-EB2F-9F49-9AB3-8FF73D026AF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38251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95C8A-C15C-4AA6-95E1-00EBA5A9A15A}" type="datetimeFigureOut">
              <a:rPr lang="es-ES" smtClean="0"/>
              <a:t>29/6/21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13DD-DAAB-4354-8C0C-BEFED41B76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420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ES" dirty="0"/>
              <a:t>Change section…. </a:t>
            </a:r>
            <a:r>
              <a:rPr lang="en-GB" dirty="0"/>
              <a:t>T</a:t>
            </a:r>
            <a:r>
              <a:rPr lang="en-ES" dirty="0"/>
              <a:t>o section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27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as many slides as you have topics within the branding area:</a:t>
            </a:r>
          </a:p>
          <a:p>
            <a:r>
              <a:rPr lang="en-US"/>
              <a:t>For example material sciences: Catalysis and Batteries </a:t>
            </a:r>
          </a:p>
          <a:p>
            <a:r>
              <a:rPr lang="en-US"/>
              <a:t>Don’t forget the TEM resources to be.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2703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as many slides as you have topics within the branding area:</a:t>
            </a:r>
          </a:p>
          <a:p>
            <a:r>
              <a:rPr lang="en-US"/>
              <a:t>For example material sciences: Catalysis and Batteries </a:t>
            </a:r>
          </a:p>
          <a:p>
            <a:r>
              <a:rPr lang="en-US"/>
              <a:t>Don’t forget the TEM resources to be.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6107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578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965341" y="2153978"/>
            <a:ext cx="5535386" cy="1244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3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10" hasCustomPrompt="1"/>
          </p:nvPr>
        </p:nvSpPr>
        <p:spPr>
          <a:xfrm>
            <a:off x="2973506" y="1726425"/>
            <a:ext cx="5535386" cy="353002"/>
          </a:xfrm>
        </p:spPr>
        <p:txBody>
          <a:bodyPr/>
          <a:lstStyle>
            <a:lvl1pPr marL="0" indent="0">
              <a:buNone/>
              <a:defRPr sz="28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err="1"/>
              <a:t>Author</a:t>
            </a:r>
            <a:endParaRPr lang="es-ES" dirty="0"/>
          </a:p>
        </p:txBody>
      </p:sp>
      <p:sp>
        <p:nvSpPr>
          <p:cNvPr id="25" name="Marcador de contenido 23"/>
          <p:cNvSpPr>
            <a:spLocks noGrp="1"/>
          </p:cNvSpPr>
          <p:nvPr>
            <p:ph sz="quarter" idx="11" hasCustomPrompt="1"/>
          </p:nvPr>
        </p:nvSpPr>
        <p:spPr>
          <a:xfrm>
            <a:off x="2973506" y="3473241"/>
            <a:ext cx="5535386" cy="353002"/>
          </a:xfrm>
        </p:spPr>
        <p:txBody>
          <a:bodyPr/>
          <a:lstStyle>
            <a:lvl1pPr marL="0" indent="0">
              <a:buNone/>
              <a:defRPr sz="20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/>
              <a:t>20/05/2015</a:t>
            </a:r>
          </a:p>
        </p:txBody>
      </p:sp>
      <p:pic>
        <p:nvPicPr>
          <p:cNvPr id="6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4" y="-314325"/>
            <a:ext cx="91409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5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8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830061" y="88788"/>
            <a:ext cx="1092994" cy="10001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273845"/>
            <a:ext cx="2126796" cy="435887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5"/>
            <a:ext cx="5800725" cy="4358879"/>
          </a:xfrm>
        </p:spPr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4632723"/>
            <a:ext cx="6400800" cy="22537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9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680186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100263"/>
            <a:ext cx="7886700" cy="314801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65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06275"/>
            <a:ext cx="3886200" cy="4042000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06275"/>
            <a:ext cx="3886200" cy="404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9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4" y="273846"/>
            <a:ext cx="7085409" cy="994172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ctr">
            <a:normAutofit/>
          </a:bodyPr>
          <a:lstStyle>
            <a:lvl1pPr marL="0" indent="0">
              <a:buNone/>
              <a:defRPr sz="1600" b="0">
                <a:solidFill>
                  <a:srgbClr val="88A0B8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ctr">
            <a:normAutofit/>
          </a:bodyPr>
          <a:lstStyle>
            <a:lvl1pPr marL="0" indent="0">
              <a:buNone/>
              <a:defRPr lang="es-ES" sz="1600" b="0" kern="1200" dirty="0" smtClean="0">
                <a:solidFill>
                  <a:srgbClr val="88A0B8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2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42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2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452675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5403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90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440292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44346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1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6" y="0"/>
            <a:ext cx="9142208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3" y="133012"/>
            <a:ext cx="7070271" cy="994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75657"/>
            <a:ext cx="7886700" cy="396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D026923-C7E2-45C3-B29C-32230263B074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A3C1E9-1E17-4B2D-975E-2F80F7CB45F8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25" y="4878499"/>
            <a:ext cx="2057400" cy="174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825" y="4644286"/>
            <a:ext cx="3086100" cy="225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11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1800" b="0" kern="1200" dirty="0">
          <a:solidFill>
            <a:srgbClr val="323E4F"/>
          </a:solidFill>
          <a:latin typeface="Arial Black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205740" y="2153978"/>
            <a:ext cx="8938260" cy="1244712"/>
          </a:xfrm>
        </p:spPr>
        <p:txBody>
          <a:bodyPr/>
          <a:lstStyle/>
          <a:p>
            <a:pPr algn="ctr"/>
            <a:r>
              <a:rPr lang="en-US" dirty="0"/>
              <a:t>Questionnaire</a:t>
            </a:r>
            <a:br>
              <a:rPr lang="en-US" dirty="0"/>
            </a:br>
            <a:r>
              <a:rPr lang="en-US" dirty="0"/>
              <a:t>Section E&amp;MSM</a:t>
            </a:r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1"/>
          </p:nvPr>
        </p:nvSpPr>
        <p:spPr>
          <a:xfrm>
            <a:off x="5923003" y="5194253"/>
            <a:ext cx="5535386" cy="35300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30.6.2021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E3E01C2E-4704-4D43-9DD4-7448179C4CAC}"/>
              </a:ext>
            </a:extLst>
          </p:cNvPr>
          <p:cNvSpPr txBox="1">
            <a:spLocks/>
          </p:cNvSpPr>
          <p:nvPr/>
        </p:nvSpPr>
        <p:spPr>
          <a:xfrm>
            <a:off x="5196381" y="3485582"/>
            <a:ext cx="4090234" cy="1657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2C9E56-35C6-0246-BBB7-1C235D0EDB44}"/>
              </a:ext>
            </a:extLst>
          </p:cNvPr>
          <p:cNvSpPr txBox="1"/>
          <p:nvPr/>
        </p:nvSpPr>
        <p:spPr>
          <a:xfrm>
            <a:off x="289932" y="420401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9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Beamline/Instrument Concept</a:t>
            </a: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10</a:t>
            </a:fld>
            <a:endParaRPr lang="es-E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94A0C7-38C5-B947-912A-8E0ABAECBECB}"/>
              </a:ext>
            </a:extLst>
          </p:cNvPr>
          <p:cNvSpPr txBox="1"/>
          <p:nvPr/>
        </p:nvSpPr>
        <p:spPr>
          <a:xfrm>
            <a:off x="628650" y="599478"/>
            <a:ext cx="8297087" cy="276998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Name of the beamline: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Expected benefit from ALBA II: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bullet list.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Which scientific or community need will be addressed: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here 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Potential or existing user community (communities or also institutes):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here 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International competition (at which other sources there are similar instruments):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here text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arcador de fecha 3">
            <a:extLst>
              <a:ext uri="{FF2B5EF4-FFF2-40B4-BE49-F238E27FC236}">
                <a16:creationId xmlns:a16="http://schemas.microsoft.com/office/drawing/2014/main" id="{E39633D7-F070-0447-840E-36BBFE1BA1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Beamline title  						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8824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11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Is the Information provided enough? Which information is missing?</a:t>
            </a:r>
          </a:p>
        </p:txBody>
      </p:sp>
    </p:spTree>
    <p:extLst>
      <p:ext uri="{BB962C8B-B14F-4D97-AF65-F5344CB8AC3E}">
        <p14:creationId xmlns:p14="http://schemas.microsoft.com/office/powerpoint/2010/main" val="3587101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12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Is the Information easy to find? </a:t>
            </a:r>
            <a:b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Can we improve the dissemination process?</a:t>
            </a:r>
          </a:p>
        </p:txBody>
      </p:sp>
    </p:spTree>
    <p:extLst>
      <p:ext uri="{BB962C8B-B14F-4D97-AF65-F5344CB8AC3E}">
        <p14:creationId xmlns:p14="http://schemas.microsoft.com/office/powerpoint/2010/main" val="1394370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13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Is the process clear and transparent? </a:t>
            </a:r>
            <a:b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179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14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827072" y="1096564"/>
            <a:ext cx="7489855" cy="70788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 do you see in your field as the grand challenge to be solved in the future?</a:t>
            </a:r>
            <a:endParaRPr lang="en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241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15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Which instrumentation is missing for your research? </a:t>
            </a:r>
            <a:b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007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16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instrumental performance upgrade do you need 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(microscope resolution, high throughput, data management…etc)?</a:t>
            </a:r>
            <a:b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547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17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services are missing for your research at ALBA?</a:t>
            </a:r>
            <a:b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327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18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298383" y="1472188"/>
            <a:ext cx="8547234" cy="433137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 can ALBA improve services and access mode for fostering innovation?</a:t>
            </a:r>
            <a:b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9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en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19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Do you have suggestions for strategic partnerships and their goals?</a:t>
            </a:r>
            <a:b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7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7108" y="82762"/>
            <a:ext cx="7070271" cy="448013"/>
          </a:xfrm>
        </p:spPr>
        <p:txBody>
          <a:bodyPr>
            <a:normAutofit fontScale="90000"/>
          </a:bodyPr>
          <a:lstStyle/>
          <a:p>
            <a:r>
              <a:rPr lang="en-US" dirty="0"/>
              <a:t>The Breakout Session:</a:t>
            </a:r>
            <a:br>
              <a:rPr lang="en-US" dirty="0"/>
            </a:br>
            <a:r>
              <a:rPr lang="en-US" dirty="0"/>
              <a:t>Overview.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2</a:t>
            </a:fld>
            <a:endParaRPr lang="es-E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161BF6-6EC1-054B-AE6E-CFFC10044A6B}"/>
              </a:ext>
            </a:extLst>
          </p:cNvPr>
          <p:cNvSpPr txBox="1"/>
          <p:nvPr/>
        </p:nvSpPr>
        <p:spPr>
          <a:xfrm>
            <a:off x="2002055" y="1068404"/>
            <a:ext cx="6285297" cy="3224463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Overview of available (and planned) instrumentation.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esults from internal instrument call.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Template for community call.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The questionnaire: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</a:p>
        </p:txBody>
      </p:sp>
    </p:spTree>
    <p:extLst>
      <p:ext uri="{BB962C8B-B14F-4D97-AF65-F5344CB8AC3E}">
        <p14:creationId xmlns:p14="http://schemas.microsoft.com/office/powerpoint/2010/main" val="1336160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Review_StructMolecBiology\ALBA_4_small.jpg"/>
          <p:cNvPicPr>
            <a:picLocks noChangeAspect="1" noChangeArrowheads="1"/>
          </p:cNvPicPr>
          <p:nvPr/>
        </p:nvPicPr>
        <p:blipFill rotWithShape="1"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56837" y="1433023"/>
            <a:ext cx="5657931" cy="351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6355AD2-E4FA-4894-84BA-955E53532F6B}"/>
              </a:ext>
            </a:extLst>
          </p:cNvPr>
          <p:cNvCxnSpPr>
            <a:cxnSpLocks/>
          </p:cNvCxnSpPr>
          <p:nvPr/>
        </p:nvCxnSpPr>
        <p:spPr>
          <a:xfrm>
            <a:off x="2320134" y="3935392"/>
            <a:ext cx="1360615" cy="173621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2">
            <a:extLst>
              <a:ext uri="{FF2B5EF4-FFF2-40B4-BE49-F238E27FC236}">
                <a16:creationId xmlns:a16="http://schemas.microsoft.com/office/drawing/2014/main" id="{6DBF0BE0-E2E7-D94A-9FD9-A72C2AD8623D}"/>
              </a:ext>
            </a:extLst>
          </p:cNvPr>
          <p:cNvSpPr/>
          <p:nvPr/>
        </p:nvSpPr>
        <p:spPr>
          <a:xfrm rot="12567494">
            <a:off x="2513540" y="4337881"/>
            <a:ext cx="606245" cy="318273"/>
          </a:xfrm>
          <a:custGeom>
            <a:avLst/>
            <a:gdLst>
              <a:gd name="connsiteX0" fmla="*/ 0 w 922020"/>
              <a:gd name="connsiteY0" fmla="*/ 0 h 330104"/>
              <a:gd name="connsiteX1" fmla="*/ 922020 w 922020"/>
              <a:gd name="connsiteY1" fmla="*/ 0 h 330104"/>
              <a:gd name="connsiteX2" fmla="*/ 922020 w 922020"/>
              <a:gd name="connsiteY2" fmla="*/ 330104 h 330104"/>
              <a:gd name="connsiteX3" fmla="*/ 0 w 922020"/>
              <a:gd name="connsiteY3" fmla="*/ 330104 h 330104"/>
              <a:gd name="connsiteX4" fmla="*/ 0 w 922020"/>
              <a:gd name="connsiteY4" fmla="*/ 0 h 330104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37 w 1007424"/>
              <a:gd name="connsiteY0" fmla="*/ 27874 h 405322"/>
              <a:gd name="connsiteX1" fmla="*/ 1007424 w 1007424"/>
              <a:gd name="connsiteY1" fmla="*/ 0 h 405322"/>
              <a:gd name="connsiteX2" fmla="*/ 988696 w 1007424"/>
              <a:gd name="connsiteY2" fmla="*/ 374007 h 405322"/>
              <a:gd name="connsiteX3" fmla="*/ 79262 w 1007424"/>
              <a:gd name="connsiteY3" fmla="*/ 405322 h 405322"/>
              <a:gd name="connsiteX4" fmla="*/ 37 w 1007424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51289"/>
              <a:gd name="connsiteY0" fmla="*/ 9146 h 386594"/>
              <a:gd name="connsiteX1" fmla="*/ 1051289 w 1051289"/>
              <a:gd name="connsiteY1" fmla="*/ 0 h 386594"/>
              <a:gd name="connsiteX2" fmla="*/ 988659 w 1051289"/>
              <a:gd name="connsiteY2" fmla="*/ 355279 h 386594"/>
              <a:gd name="connsiteX3" fmla="*/ 79225 w 1051289"/>
              <a:gd name="connsiteY3" fmla="*/ 386594 h 386594"/>
              <a:gd name="connsiteX4" fmla="*/ 0 w 1051289"/>
              <a:gd name="connsiteY4" fmla="*/ 9146 h 386594"/>
              <a:gd name="connsiteX0" fmla="*/ 0 w 1051289"/>
              <a:gd name="connsiteY0" fmla="*/ 19160 h 396608"/>
              <a:gd name="connsiteX1" fmla="*/ 1051289 w 1051289"/>
              <a:gd name="connsiteY1" fmla="*/ 10014 h 396608"/>
              <a:gd name="connsiteX2" fmla="*/ 988659 w 1051289"/>
              <a:gd name="connsiteY2" fmla="*/ 365293 h 396608"/>
              <a:gd name="connsiteX3" fmla="*/ 79225 w 1051289"/>
              <a:gd name="connsiteY3" fmla="*/ 396608 h 396608"/>
              <a:gd name="connsiteX4" fmla="*/ 0 w 1051289"/>
              <a:gd name="connsiteY4" fmla="*/ 19160 h 396608"/>
              <a:gd name="connsiteX0" fmla="*/ 0 w 1051289"/>
              <a:gd name="connsiteY0" fmla="*/ 29577 h 407025"/>
              <a:gd name="connsiteX1" fmla="*/ 1051289 w 1051289"/>
              <a:gd name="connsiteY1" fmla="*/ 20431 h 407025"/>
              <a:gd name="connsiteX2" fmla="*/ 988659 w 1051289"/>
              <a:gd name="connsiteY2" fmla="*/ 375710 h 407025"/>
              <a:gd name="connsiteX3" fmla="*/ 79225 w 1051289"/>
              <a:gd name="connsiteY3" fmla="*/ 407025 h 407025"/>
              <a:gd name="connsiteX4" fmla="*/ 0 w 1051289"/>
              <a:gd name="connsiteY4" fmla="*/ 29577 h 407025"/>
              <a:gd name="connsiteX0" fmla="*/ 0 w 1051289"/>
              <a:gd name="connsiteY0" fmla="*/ 48969 h 426417"/>
              <a:gd name="connsiteX1" fmla="*/ 1051289 w 1051289"/>
              <a:gd name="connsiteY1" fmla="*/ 39823 h 426417"/>
              <a:gd name="connsiteX2" fmla="*/ 988659 w 1051289"/>
              <a:gd name="connsiteY2" fmla="*/ 395102 h 426417"/>
              <a:gd name="connsiteX3" fmla="*/ 79225 w 1051289"/>
              <a:gd name="connsiteY3" fmla="*/ 426417 h 426417"/>
              <a:gd name="connsiteX4" fmla="*/ 0 w 1051289"/>
              <a:gd name="connsiteY4" fmla="*/ 48969 h 42641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9753 h 468285"/>
              <a:gd name="connsiteX1" fmla="*/ 1051289 w 1051289"/>
              <a:gd name="connsiteY1" fmla="*/ 50607 h 468285"/>
              <a:gd name="connsiteX2" fmla="*/ 988659 w 1051289"/>
              <a:gd name="connsiteY2" fmla="*/ 405886 h 468285"/>
              <a:gd name="connsiteX3" fmla="*/ 77205 w 1051289"/>
              <a:gd name="connsiteY3" fmla="*/ 468285 h 468285"/>
              <a:gd name="connsiteX4" fmla="*/ 0 w 1051289"/>
              <a:gd name="connsiteY4" fmla="*/ 59753 h 468285"/>
              <a:gd name="connsiteX0" fmla="*/ 58403 w 977838"/>
              <a:gd name="connsiteY0" fmla="*/ 48686 h 482016"/>
              <a:gd name="connsiteX1" fmla="*/ 977838 w 977838"/>
              <a:gd name="connsiteY1" fmla="*/ 64338 h 482016"/>
              <a:gd name="connsiteX2" fmla="*/ 915208 w 977838"/>
              <a:gd name="connsiteY2" fmla="*/ 419617 h 482016"/>
              <a:gd name="connsiteX3" fmla="*/ 3754 w 977838"/>
              <a:gd name="connsiteY3" fmla="*/ 482016 h 482016"/>
              <a:gd name="connsiteX4" fmla="*/ 58403 w 977838"/>
              <a:gd name="connsiteY4" fmla="*/ 48686 h 482016"/>
              <a:gd name="connsiteX0" fmla="*/ 59506 w 978941"/>
              <a:gd name="connsiteY0" fmla="*/ 48686 h 482016"/>
              <a:gd name="connsiteX1" fmla="*/ 978941 w 978941"/>
              <a:gd name="connsiteY1" fmla="*/ 64338 h 482016"/>
              <a:gd name="connsiteX2" fmla="*/ 916311 w 978941"/>
              <a:gd name="connsiteY2" fmla="*/ 419617 h 482016"/>
              <a:gd name="connsiteX3" fmla="*/ 4857 w 978941"/>
              <a:gd name="connsiteY3" fmla="*/ 482016 h 482016"/>
              <a:gd name="connsiteX4" fmla="*/ 59506 w 978941"/>
              <a:gd name="connsiteY4" fmla="*/ 48686 h 482016"/>
              <a:gd name="connsiteX0" fmla="*/ 59506 w 978941"/>
              <a:gd name="connsiteY0" fmla="*/ 48686 h 482016"/>
              <a:gd name="connsiteX1" fmla="*/ 978941 w 978941"/>
              <a:gd name="connsiteY1" fmla="*/ 64338 h 482016"/>
              <a:gd name="connsiteX2" fmla="*/ 834170 w 978941"/>
              <a:gd name="connsiteY2" fmla="*/ 391674 h 482016"/>
              <a:gd name="connsiteX3" fmla="*/ 4857 w 978941"/>
              <a:gd name="connsiteY3" fmla="*/ 482016 h 482016"/>
              <a:gd name="connsiteX4" fmla="*/ 59506 w 978941"/>
              <a:gd name="connsiteY4" fmla="*/ 48686 h 482016"/>
              <a:gd name="connsiteX0" fmla="*/ 59506 w 991958"/>
              <a:gd name="connsiteY0" fmla="*/ 65019 h 498349"/>
              <a:gd name="connsiteX1" fmla="*/ 991958 w 991958"/>
              <a:gd name="connsiteY1" fmla="*/ 45996 h 498349"/>
              <a:gd name="connsiteX2" fmla="*/ 834170 w 991958"/>
              <a:gd name="connsiteY2" fmla="*/ 408007 h 498349"/>
              <a:gd name="connsiteX3" fmla="*/ 4857 w 991958"/>
              <a:gd name="connsiteY3" fmla="*/ 498349 h 498349"/>
              <a:gd name="connsiteX4" fmla="*/ 59506 w 991958"/>
              <a:gd name="connsiteY4" fmla="*/ 65019 h 498349"/>
              <a:gd name="connsiteX0" fmla="*/ 60438 w 992890"/>
              <a:gd name="connsiteY0" fmla="*/ 65019 h 498349"/>
              <a:gd name="connsiteX1" fmla="*/ 992890 w 992890"/>
              <a:gd name="connsiteY1" fmla="*/ 45996 h 498349"/>
              <a:gd name="connsiteX2" fmla="*/ 835102 w 992890"/>
              <a:gd name="connsiteY2" fmla="*/ 408007 h 498349"/>
              <a:gd name="connsiteX3" fmla="*/ 5789 w 992890"/>
              <a:gd name="connsiteY3" fmla="*/ 498349 h 498349"/>
              <a:gd name="connsiteX4" fmla="*/ 60438 w 992890"/>
              <a:gd name="connsiteY4" fmla="*/ 65019 h 498349"/>
              <a:gd name="connsiteX0" fmla="*/ 54649 w 987101"/>
              <a:gd name="connsiteY0" fmla="*/ 65019 h 498349"/>
              <a:gd name="connsiteX1" fmla="*/ 987101 w 987101"/>
              <a:gd name="connsiteY1" fmla="*/ 45996 h 498349"/>
              <a:gd name="connsiteX2" fmla="*/ 829313 w 987101"/>
              <a:gd name="connsiteY2" fmla="*/ 408007 h 498349"/>
              <a:gd name="connsiteX3" fmla="*/ 0 w 987101"/>
              <a:gd name="connsiteY3" fmla="*/ 498349 h 498349"/>
              <a:gd name="connsiteX4" fmla="*/ 54649 w 987101"/>
              <a:gd name="connsiteY4" fmla="*/ 65019 h 498349"/>
              <a:gd name="connsiteX0" fmla="*/ 54649 w 987101"/>
              <a:gd name="connsiteY0" fmla="*/ 65019 h 498349"/>
              <a:gd name="connsiteX1" fmla="*/ 987101 w 987101"/>
              <a:gd name="connsiteY1" fmla="*/ 45996 h 498349"/>
              <a:gd name="connsiteX2" fmla="*/ 829313 w 987101"/>
              <a:gd name="connsiteY2" fmla="*/ 408007 h 498349"/>
              <a:gd name="connsiteX3" fmla="*/ 0 w 987101"/>
              <a:gd name="connsiteY3" fmla="*/ 498349 h 498349"/>
              <a:gd name="connsiteX4" fmla="*/ 54649 w 987101"/>
              <a:gd name="connsiteY4" fmla="*/ 65019 h 498349"/>
              <a:gd name="connsiteX0" fmla="*/ 71087 w 987101"/>
              <a:gd name="connsiteY0" fmla="*/ 67154 h 496725"/>
              <a:gd name="connsiteX1" fmla="*/ 987101 w 987101"/>
              <a:gd name="connsiteY1" fmla="*/ 44372 h 496725"/>
              <a:gd name="connsiteX2" fmla="*/ 829313 w 987101"/>
              <a:gd name="connsiteY2" fmla="*/ 406383 h 496725"/>
              <a:gd name="connsiteX3" fmla="*/ 0 w 987101"/>
              <a:gd name="connsiteY3" fmla="*/ 496725 h 496725"/>
              <a:gd name="connsiteX4" fmla="*/ 71087 w 987101"/>
              <a:gd name="connsiteY4" fmla="*/ 67154 h 496725"/>
              <a:gd name="connsiteX0" fmla="*/ 71087 w 987101"/>
              <a:gd name="connsiteY0" fmla="*/ 67154 h 496725"/>
              <a:gd name="connsiteX1" fmla="*/ 987101 w 987101"/>
              <a:gd name="connsiteY1" fmla="*/ 44372 h 496725"/>
              <a:gd name="connsiteX2" fmla="*/ 829313 w 987101"/>
              <a:gd name="connsiteY2" fmla="*/ 406383 h 496725"/>
              <a:gd name="connsiteX3" fmla="*/ 0 w 987101"/>
              <a:gd name="connsiteY3" fmla="*/ 496725 h 496725"/>
              <a:gd name="connsiteX4" fmla="*/ 71087 w 987101"/>
              <a:gd name="connsiteY4" fmla="*/ 67154 h 496725"/>
              <a:gd name="connsiteX0" fmla="*/ 71087 w 987101"/>
              <a:gd name="connsiteY0" fmla="*/ 63625 h 493196"/>
              <a:gd name="connsiteX1" fmla="*/ 987101 w 987101"/>
              <a:gd name="connsiteY1" fmla="*/ 40843 h 493196"/>
              <a:gd name="connsiteX2" fmla="*/ 829313 w 987101"/>
              <a:gd name="connsiteY2" fmla="*/ 402854 h 493196"/>
              <a:gd name="connsiteX3" fmla="*/ 0 w 987101"/>
              <a:gd name="connsiteY3" fmla="*/ 493196 h 493196"/>
              <a:gd name="connsiteX4" fmla="*/ 71087 w 987101"/>
              <a:gd name="connsiteY4" fmla="*/ 63625 h 493196"/>
              <a:gd name="connsiteX0" fmla="*/ 71087 w 987101"/>
              <a:gd name="connsiteY0" fmla="*/ 65661 h 495232"/>
              <a:gd name="connsiteX1" fmla="*/ 987101 w 987101"/>
              <a:gd name="connsiteY1" fmla="*/ 42879 h 495232"/>
              <a:gd name="connsiteX2" fmla="*/ 829313 w 987101"/>
              <a:gd name="connsiteY2" fmla="*/ 404890 h 495232"/>
              <a:gd name="connsiteX3" fmla="*/ 0 w 987101"/>
              <a:gd name="connsiteY3" fmla="*/ 495232 h 495232"/>
              <a:gd name="connsiteX4" fmla="*/ 71087 w 987101"/>
              <a:gd name="connsiteY4" fmla="*/ 65661 h 495232"/>
              <a:gd name="connsiteX0" fmla="*/ 71087 w 1000118"/>
              <a:gd name="connsiteY0" fmla="*/ 89669 h 519240"/>
              <a:gd name="connsiteX1" fmla="*/ 1000118 w 1000118"/>
              <a:gd name="connsiteY1" fmla="*/ 32213 h 519240"/>
              <a:gd name="connsiteX2" fmla="*/ 829313 w 1000118"/>
              <a:gd name="connsiteY2" fmla="*/ 428898 h 519240"/>
              <a:gd name="connsiteX3" fmla="*/ 0 w 1000118"/>
              <a:gd name="connsiteY3" fmla="*/ 519240 h 519240"/>
              <a:gd name="connsiteX4" fmla="*/ 71087 w 1000118"/>
              <a:gd name="connsiteY4" fmla="*/ 89669 h 519240"/>
              <a:gd name="connsiteX0" fmla="*/ 74622 w 1000118"/>
              <a:gd name="connsiteY0" fmla="*/ 105478 h 514907"/>
              <a:gd name="connsiteX1" fmla="*/ 1000118 w 1000118"/>
              <a:gd name="connsiteY1" fmla="*/ 27880 h 514907"/>
              <a:gd name="connsiteX2" fmla="*/ 829313 w 1000118"/>
              <a:gd name="connsiteY2" fmla="*/ 424565 h 514907"/>
              <a:gd name="connsiteX3" fmla="*/ 0 w 1000118"/>
              <a:gd name="connsiteY3" fmla="*/ 514907 h 514907"/>
              <a:gd name="connsiteX4" fmla="*/ 74622 w 1000118"/>
              <a:gd name="connsiteY4" fmla="*/ 105478 h 514907"/>
              <a:gd name="connsiteX0" fmla="*/ 74622 w 1000118"/>
              <a:gd name="connsiteY0" fmla="*/ 112271 h 521700"/>
              <a:gd name="connsiteX1" fmla="*/ 1000118 w 1000118"/>
              <a:gd name="connsiteY1" fmla="*/ 34673 h 521700"/>
              <a:gd name="connsiteX2" fmla="*/ 829313 w 1000118"/>
              <a:gd name="connsiteY2" fmla="*/ 431358 h 521700"/>
              <a:gd name="connsiteX3" fmla="*/ 0 w 1000118"/>
              <a:gd name="connsiteY3" fmla="*/ 521700 h 521700"/>
              <a:gd name="connsiteX4" fmla="*/ 74622 w 1000118"/>
              <a:gd name="connsiteY4" fmla="*/ 112271 h 521700"/>
              <a:gd name="connsiteX0" fmla="*/ 58183 w 1000118"/>
              <a:gd name="connsiteY0" fmla="*/ 109522 h 522710"/>
              <a:gd name="connsiteX1" fmla="*/ 1000118 w 1000118"/>
              <a:gd name="connsiteY1" fmla="*/ 35683 h 522710"/>
              <a:gd name="connsiteX2" fmla="*/ 829313 w 1000118"/>
              <a:gd name="connsiteY2" fmla="*/ 432368 h 522710"/>
              <a:gd name="connsiteX3" fmla="*/ 0 w 1000118"/>
              <a:gd name="connsiteY3" fmla="*/ 522710 h 522710"/>
              <a:gd name="connsiteX4" fmla="*/ 58183 w 1000118"/>
              <a:gd name="connsiteY4" fmla="*/ 109522 h 522710"/>
              <a:gd name="connsiteX0" fmla="*/ 58183 w 1000118"/>
              <a:gd name="connsiteY0" fmla="*/ 109522 h 522710"/>
              <a:gd name="connsiteX1" fmla="*/ 1000118 w 1000118"/>
              <a:gd name="connsiteY1" fmla="*/ 35683 h 522710"/>
              <a:gd name="connsiteX2" fmla="*/ 829313 w 1000118"/>
              <a:gd name="connsiteY2" fmla="*/ 432368 h 522710"/>
              <a:gd name="connsiteX3" fmla="*/ 0 w 1000118"/>
              <a:gd name="connsiteY3" fmla="*/ 522710 h 522710"/>
              <a:gd name="connsiteX4" fmla="*/ 58183 w 1000118"/>
              <a:gd name="connsiteY4" fmla="*/ 109522 h 522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18" h="522710">
                <a:moveTo>
                  <a:pt x="58183" y="109522"/>
                </a:moveTo>
                <a:cubicBezTo>
                  <a:pt x="407411" y="4590"/>
                  <a:pt x="614650" y="-35128"/>
                  <a:pt x="1000118" y="35683"/>
                </a:cubicBezTo>
                <a:lnTo>
                  <a:pt x="829313" y="432368"/>
                </a:lnTo>
                <a:cubicBezTo>
                  <a:pt x="541659" y="386578"/>
                  <a:pt x="382749" y="414236"/>
                  <a:pt x="0" y="522710"/>
                </a:cubicBezTo>
                <a:cubicBezTo>
                  <a:pt x="17181" y="380981"/>
                  <a:pt x="28517" y="296878"/>
                  <a:pt x="58183" y="109522"/>
                </a:cubicBezTo>
                <a:close/>
              </a:path>
            </a:pathLst>
          </a:custGeom>
          <a:solidFill>
            <a:srgbClr val="88A0B8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3B013E2C-0833-4638-9628-983D5CB8F4CE}"/>
              </a:ext>
            </a:extLst>
          </p:cNvPr>
          <p:cNvSpPr/>
          <p:nvPr/>
        </p:nvSpPr>
        <p:spPr>
          <a:xfrm rot="3784975">
            <a:off x="6846386" y="2282997"/>
            <a:ext cx="931626" cy="486914"/>
          </a:xfrm>
          <a:custGeom>
            <a:avLst/>
            <a:gdLst>
              <a:gd name="connsiteX0" fmla="*/ 0 w 922020"/>
              <a:gd name="connsiteY0" fmla="*/ 0 h 330104"/>
              <a:gd name="connsiteX1" fmla="*/ 922020 w 922020"/>
              <a:gd name="connsiteY1" fmla="*/ 0 h 330104"/>
              <a:gd name="connsiteX2" fmla="*/ 922020 w 922020"/>
              <a:gd name="connsiteY2" fmla="*/ 330104 h 330104"/>
              <a:gd name="connsiteX3" fmla="*/ 0 w 922020"/>
              <a:gd name="connsiteY3" fmla="*/ 330104 h 330104"/>
              <a:gd name="connsiteX4" fmla="*/ 0 w 922020"/>
              <a:gd name="connsiteY4" fmla="*/ 0 h 330104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37 w 1007424"/>
              <a:gd name="connsiteY0" fmla="*/ 27874 h 405322"/>
              <a:gd name="connsiteX1" fmla="*/ 1007424 w 1007424"/>
              <a:gd name="connsiteY1" fmla="*/ 0 h 405322"/>
              <a:gd name="connsiteX2" fmla="*/ 988696 w 1007424"/>
              <a:gd name="connsiteY2" fmla="*/ 374007 h 405322"/>
              <a:gd name="connsiteX3" fmla="*/ 79262 w 1007424"/>
              <a:gd name="connsiteY3" fmla="*/ 405322 h 405322"/>
              <a:gd name="connsiteX4" fmla="*/ 37 w 1007424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51289"/>
              <a:gd name="connsiteY0" fmla="*/ 9146 h 386594"/>
              <a:gd name="connsiteX1" fmla="*/ 1051289 w 1051289"/>
              <a:gd name="connsiteY1" fmla="*/ 0 h 386594"/>
              <a:gd name="connsiteX2" fmla="*/ 988659 w 1051289"/>
              <a:gd name="connsiteY2" fmla="*/ 355279 h 386594"/>
              <a:gd name="connsiteX3" fmla="*/ 79225 w 1051289"/>
              <a:gd name="connsiteY3" fmla="*/ 386594 h 386594"/>
              <a:gd name="connsiteX4" fmla="*/ 0 w 1051289"/>
              <a:gd name="connsiteY4" fmla="*/ 9146 h 386594"/>
              <a:gd name="connsiteX0" fmla="*/ 0 w 1051289"/>
              <a:gd name="connsiteY0" fmla="*/ 19160 h 396608"/>
              <a:gd name="connsiteX1" fmla="*/ 1051289 w 1051289"/>
              <a:gd name="connsiteY1" fmla="*/ 10014 h 396608"/>
              <a:gd name="connsiteX2" fmla="*/ 988659 w 1051289"/>
              <a:gd name="connsiteY2" fmla="*/ 365293 h 396608"/>
              <a:gd name="connsiteX3" fmla="*/ 79225 w 1051289"/>
              <a:gd name="connsiteY3" fmla="*/ 396608 h 396608"/>
              <a:gd name="connsiteX4" fmla="*/ 0 w 1051289"/>
              <a:gd name="connsiteY4" fmla="*/ 19160 h 396608"/>
              <a:gd name="connsiteX0" fmla="*/ 0 w 1051289"/>
              <a:gd name="connsiteY0" fmla="*/ 29577 h 407025"/>
              <a:gd name="connsiteX1" fmla="*/ 1051289 w 1051289"/>
              <a:gd name="connsiteY1" fmla="*/ 20431 h 407025"/>
              <a:gd name="connsiteX2" fmla="*/ 988659 w 1051289"/>
              <a:gd name="connsiteY2" fmla="*/ 375710 h 407025"/>
              <a:gd name="connsiteX3" fmla="*/ 79225 w 1051289"/>
              <a:gd name="connsiteY3" fmla="*/ 407025 h 407025"/>
              <a:gd name="connsiteX4" fmla="*/ 0 w 1051289"/>
              <a:gd name="connsiteY4" fmla="*/ 29577 h 407025"/>
              <a:gd name="connsiteX0" fmla="*/ 0 w 1051289"/>
              <a:gd name="connsiteY0" fmla="*/ 48969 h 426417"/>
              <a:gd name="connsiteX1" fmla="*/ 1051289 w 1051289"/>
              <a:gd name="connsiteY1" fmla="*/ 39823 h 426417"/>
              <a:gd name="connsiteX2" fmla="*/ 988659 w 1051289"/>
              <a:gd name="connsiteY2" fmla="*/ 395102 h 426417"/>
              <a:gd name="connsiteX3" fmla="*/ 79225 w 1051289"/>
              <a:gd name="connsiteY3" fmla="*/ 426417 h 426417"/>
              <a:gd name="connsiteX4" fmla="*/ 0 w 1051289"/>
              <a:gd name="connsiteY4" fmla="*/ 48969 h 42641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9753 h 468285"/>
              <a:gd name="connsiteX1" fmla="*/ 1051289 w 1051289"/>
              <a:gd name="connsiteY1" fmla="*/ 50607 h 468285"/>
              <a:gd name="connsiteX2" fmla="*/ 988659 w 1051289"/>
              <a:gd name="connsiteY2" fmla="*/ 405886 h 468285"/>
              <a:gd name="connsiteX3" fmla="*/ 77205 w 1051289"/>
              <a:gd name="connsiteY3" fmla="*/ 468285 h 468285"/>
              <a:gd name="connsiteX4" fmla="*/ 0 w 1051289"/>
              <a:gd name="connsiteY4" fmla="*/ 59753 h 468285"/>
              <a:gd name="connsiteX0" fmla="*/ 58403 w 977838"/>
              <a:gd name="connsiteY0" fmla="*/ 48686 h 482016"/>
              <a:gd name="connsiteX1" fmla="*/ 977838 w 977838"/>
              <a:gd name="connsiteY1" fmla="*/ 64338 h 482016"/>
              <a:gd name="connsiteX2" fmla="*/ 915208 w 977838"/>
              <a:gd name="connsiteY2" fmla="*/ 419617 h 482016"/>
              <a:gd name="connsiteX3" fmla="*/ 3754 w 977838"/>
              <a:gd name="connsiteY3" fmla="*/ 482016 h 482016"/>
              <a:gd name="connsiteX4" fmla="*/ 58403 w 977838"/>
              <a:gd name="connsiteY4" fmla="*/ 48686 h 482016"/>
              <a:gd name="connsiteX0" fmla="*/ 59506 w 978941"/>
              <a:gd name="connsiteY0" fmla="*/ 48686 h 482016"/>
              <a:gd name="connsiteX1" fmla="*/ 978941 w 978941"/>
              <a:gd name="connsiteY1" fmla="*/ 64338 h 482016"/>
              <a:gd name="connsiteX2" fmla="*/ 916311 w 978941"/>
              <a:gd name="connsiteY2" fmla="*/ 419617 h 482016"/>
              <a:gd name="connsiteX3" fmla="*/ 4857 w 978941"/>
              <a:gd name="connsiteY3" fmla="*/ 482016 h 482016"/>
              <a:gd name="connsiteX4" fmla="*/ 59506 w 978941"/>
              <a:gd name="connsiteY4" fmla="*/ 48686 h 482016"/>
              <a:gd name="connsiteX0" fmla="*/ 59506 w 978941"/>
              <a:gd name="connsiteY0" fmla="*/ 48686 h 482016"/>
              <a:gd name="connsiteX1" fmla="*/ 978941 w 978941"/>
              <a:gd name="connsiteY1" fmla="*/ 64338 h 482016"/>
              <a:gd name="connsiteX2" fmla="*/ 834170 w 978941"/>
              <a:gd name="connsiteY2" fmla="*/ 391674 h 482016"/>
              <a:gd name="connsiteX3" fmla="*/ 4857 w 978941"/>
              <a:gd name="connsiteY3" fmla="*/ 482016 h 482016"/>
              <a:gd name="connsiteX4" fmla="*/ 59506 w 978941"/>
              <a:gd name="connsiteY4" fmla="*/ 48686 h 482016"/>
              <a:gd name="connsiteX0" fmla="*/ 59506 w 991958"/>
              <a:gd name="connsiteY0" fmla="*/ 65019 h 498349"/>
              <a:gd name="connsiteX1" fmla="*/ 991958 w 991958"/>
              <a:gd name="connsiteY1" fmla="*/ 45996 h 498349"/>
              <a:gd name="connsiteX2" fmla="*/ 834170 w 991958"/>
              <a:gd name="connsiteY2" fmla="*/ 408007 h 498349"/>
              <a:gd name="connsiteX3" fmla="*/ 4857 w 991958"/>
              <a:gd name="connsiteY3" fmla="*/ 498349 h 498349"/>
              <a:gd name="connsiteX4" fmla="*/ 59506 w 991958"/>
              <a:gd name="connsiteY4" fmla="*/ 65019 h 498349"/>
              <a:gd name="connsiteX0" fmla="*/ 60438 w 992890"/>
              <a:gd name="connsiteY0" fmla="*/ 65019 h 498349"/>
              <a:gd name="connsiteX1" fmla="*/ 992890 w 992890"/>
              <a:gd name="connsiteY1" fmla="*/ 45996 h 498349"/>
              <a:gd name="connsiteX2" fmla="*/ 835102 w 992890"/>
              <a:gd name="connsiteY2" fmla="*/ 408007 h 498349"/>
              <a:gd name="connsiteX3" fmla="*/ 5789 w 992890"/>
              <a:gd name="connsiteY3" fmla="*/ 498349 h 498349"/>
              <a:gd name="connsiteX4" fmla="*/ 60438 w 992890"/>
              <a:gd name="connsiteY4" fmla="*/ 65019 h 498349"/>
              <a:gd name="connsiteX0" fmla="*/ 54649 w 987101"/>
              <a:gd name="connsiteY0" fmla="*/ 65019 h 498349"/>
              <a:gd name="connsiteX1" fmla="*/ 987101 w 987101"/>
              <a:gd name="connsiteY1" fmla="*/ 45996 h 498349"/>
              <a:gd name="connsiteX2" fmla="*/ 829313 w 987101"/>
              <a:gd name="connsiteY2" fmla="*/ 408007 h 498349"/>
              <a:gd name="connsiteX3" fmla="*/ 0 w 987101"/>
              <a:gd name="connsiteY3" fmla="*/ 498349 h 498349"/>
              <a:gd name="connsiteX4" fmla="*/ 54649 w 987101"/>
              <a:gd name="connsiteY4" fmla="*/ 65019 h 498349"/>
              <a:gd name="connsiteX0" fmla="*/ 54649 w 987101"/>
              <a:gd name="connsiteY0" fmla="*/ 65019 h 498349"/>
              <a:gd name="connsiteX1" fmla="*/ 987101 w 987101"/>
              <a:gd name="connsiteY1" fmla="*/ 45996 h 498349"/>
              <a:gd name="connsiteX2" fmla="*/ 829313 w 987101"/>
              <a:gd name="connsiteY2" fmla="*/ 408007 h 498349"/>
              <a:gd name="connsiteX3" fmla="*/ 0 w 987101"/>
              <a:gd name="connsiteY3" fmla="*/ 498349 h 498349"/>
              <a:gd name="connsiteX4" fmla="*/ 54649 w 987101"/>
              <a:gd name="connsiteY4" fmla="*/ 65019 h 498349"/>
              <a:gd name="connsiteX0" fmla="*/ 71087 w 987101"/>
              <a:gd name="connsiteY0" fmla="*/ 67154 h 496725"/>
              <a:gd name="connsiteX1" fmla="*/ 987101 w 987101"/>
              <a:gd name="connsiteY1" fmla="*/ 44372 h 496725"/>
              <a:gd name="connsiteX2" fmla="*/ 829313 w 987101"/>
              <a:gd name="connsiteY2" fmla="*/ 406383 h 496725"/>
              <a:gd name="connsiteX3" fmla="*/ 0 w 987101"/>
              <a:gd name="connsiteY3" fmla="*/ 496725 h 496725"/>
              <a:gd name="connsiteX4" fmla="*/ 71087 w 987101"/>
              <a:gd name="connsiteY4" fmla="*/ 67154 h 496725"/>
              <a:gd name="connsiteX0" fmla="*/ 71087 w 987101"/>
              <a:gd name="connsiteY0" fmla="*/ 67154 h 496725"/>
              <a:gd name="connsiteX1" fmla="*/ 987101 w 987101"/>
              <a:gd name="connsiteY1" fmla="*/ 44372 h 496725"/>
              <a:gd name="connsiteX2" fmla="*/ 829313 w 987101"/>
              <a:gd name="connsiteY2" fmla="*/ 406383 h 496725"/>
              <a:gd name="connsiteX3" fmla="*/ 0 w 987101"/>
              <a:gd name="connsiteY3" fmla="*/ 496725 h 496725"/>
              <a:gd name="connsiteX4" fmla="*/ 71087 w 987101"/>
              <a:gd name="connsiteY4" fmla="*/ 67154 h 496725"/>
              <a:gd name="connsiteX0" fmla="*/ 71087 w 987101"/>
              <a:gd name="connsiteY0" fmla="*/ 63625 h 493196"/>
              <a:gd name="connsiteX1" fmla="*/ 987101 w 987101"/>
              <a:gd name="connsiteY1" fmla="*/ 40843 h 493196"/>
              <a:gd name="connsiteX2" fmla="*/ 829313 w 987101"/>
              <a:gd name="connsiteY2" fmla="*/ 402854 h 493196"/>
              <a:gd name="connsiteX3" fmla="*/ 0 w 987101"/>
              <a:gd name="connsiteY3" fmla="*/ 493196 h 493196"/>
              <a:gd name="connsiteX4" fmla="*/ 71087 w 987101"/>
              <a:gd name="connsiteY4" fmla="*/ 63625 h 493196"/>
              <a:gd name="connsiteX0" fmla="*/ 71087 w 987101"/>
              <a:gd name="connsiteY0" fmla="*/ 65661 h 495232"/>
              <a:gd name="connsiteX1" fmla="*/ 987101 w 987101"/>
              <a:gd name="connsiteY1" fmla="*/ 42879 h 495232"/>
              <a:gd name="connsiteX2" fmla="*/ 829313 w 987101"/>
              <a:gd name="connsiteY2" fmla="*/ 404890 h 495232"/>
              <a:gd name="connsiteX3" fmla="*/ 0 w 987101"/>
              <a:gd name="connsiteY3" fmla="*/ 495232 h 495232"/>
              <a:gd name="connsiteX4" fmla="*/ 71087 w 987101"/>
              <a:gd name="connsiteY4" fmla="*/ 65661 h 495232"/>
              <a:gd name="connsiteX0" fmla="*/ 71087 w 1000118"/>
              <a:gd name="connsiteY0" fmla="*/ 89669 h 519240"/>
              <a:gd name="connsiteX1" fmla="*/ 1000118 w 1000118"/>
              <a:gd name="connsiteY1" fmla="*/ 32213 h 519240"/>
              <a:gd name="connsiteX2" fmla="*/ 829313 w 1000118"/>
              <a:gd name="connsiteY2" fmla="*/ 428898 h 519240"/>
              <a:gd name="connsiteX3" fmla="*/ 0 w 1000118"/>
              <a:gd name="connsiteY3" fmla="*/ 519240 h 519240"/>
              <a:gd name="connsiteX4" fmla="*/ 71087 w 1000118"/>
              <a:gd name="connsiteY4" fmla="*/ 89669 h 519240"/>
              <a:gd name="connsiteX0" fmla="*/ 74622 w 1000118"/>
              <a:gd name="connsiteY0" fmla="*/ 105478 h 514907"/>
              <a:gd name="connsiteX1" fmla="*/ 1000118 w 1000118"/>
              <a:gd name="connsiteY1" fmla="*/ 27880 h 514907"/>
              <a:gd name="connsiteX2" fmla="*/ 829313 w 1000118"/>
              <a:gd name="connsiteY2" fmla="*/ 424565 h 514907"/>
              <a:gd name="connsiteX3" fmla="*/ 0 w 1000118"/>
              <a:gd name="connsiteY3" fmla="*/ 514907 h 514907"/>
              <a:gd name="connsiteX4" fmla="*/ 74622 w 1000118"/>
              <a:gd name="connsiteY4" fmla="*/ 105478 h 514907"/>
              <a:gd name="connsiteX0" fmla="*/ 74622 w 1000118"/>
              <a:gd name="connsiteY0" fmla="*/ 112271 h 521700"/>
              <a:gd name="connsiteX1" fmla="*/ 1000118 w 1000118"/>
              <a:gd name="connsiteY1" fmla="*/ 34673 h 521700"/>
              <a:gd name="connsiteX2" fmla="*/ 829313 w 1000118"/>
              <a:gd name="connsiteY2" fmla="*/ 431358 h 521700"/>
              <a:gd name="connsiteX3" fmla="*/ 0 w 1000118"/>
              <a:gd name="connsiteY3" fmla="*/ 521700 h 521700"/>
              <a:gd name="connsiteX4" fmla="*/ 74622 w 1000118"/>
              <a:gd name="connsiteY4" fmla="*/ 112271 h 521700"/>
              <a:gd name="connsiteX0" fmla="*/ 58183 w 1000118"/>
              <a:gd name="connsiteY0" fmla="*/ 109522 h 522710"/>
              <a:gd name="connsiteX1" fmla="*/ 1000118 w 1000118"/>
              <a:gd name="connsiteY1" fmla="*/ 35683 h 522710"/>
              <a:gd name="connsiteX2" fmla="*/ 829313 w 1000118"/>
              <a:gd name="connsiteY2" fmla="*/ 432368 h 522710"/>
              <a:gd name="connsiteX3" fmla="*/ 0 w 1000118"/>
              <a:gd name="connsiteY3" fmla="*/ 522710 h 522710"/>
              <a:gd name="connsiteX4" fmla="*/ 58183 w 1000118"/>
              <a:gd name="connsiteY4" fmla="*/ 109522 h 522710"/>
              <a:gd name="connsiteX0" fmla="*/ 58183 w 1000118"/>
              <a:gd name="connsiteY0" fmla="*/ 109522 h 522710"/>
              <a:gd name="connsiteX1" fmla="*/ 1000118 w 1000118"/>
              <a:gd name="connsiteY1" fmla="*/ 35683 h 522710"/>
              <a:gd name="connsiteX2" fmla="*/ 829313 w 1000118"/>
              <a:gd name="connsiteY2" fmla="*/ 432368 h 522710"/>
              <a:gd name="connsiteX3" fmla="*/ 0 w 1000118"/>
              <a:gd name="connsiteY3" fmla="*/ 522710 h 522710"/>
              <a:gd name="connsiteX4" fmla="*/ 58183 w 1000118"/>
              <a:gd name="connsiteY4" fmla="*/ 109522 h 522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18" h="522710">
                <a:moveTo>
                  <a:pt x="58183" y="109522"/>
                </a:moveTo>
                <a:cubicBezTo>
                  <a:pt x="407411" y="4590"/>
                  <a:pt x="614650" y="-35128"/>
                  <a:pt x="1000118" y="35683"/>
                </a:cubicBezTo>
                <a:lnTo>
                  <a:pt x="829313" y="432368"/>
                </a:lnTo>
                <a:cubicBezTo>
                  <a:pt x="541659" y="386578"/>
                  <a:pt x="382749" y="414236"/>
                  <a:pt x="0" y="522710"/>
                </a:cubicBezTo>
                <a:cubicBezTo>
                  <a:pt x="17181" y="380981"/>
                  <a:pt x="28517" y="296878"/>
                  <a:pt x="58183" y="109522"/>
                </a:cubicBezTo>
                <a:close/>
              </a:path>
            </a:pathLst>
          </a:custGeom>
          <a:solidFill>
            <a:srgbClr val="88A0B8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F375ED1F-00C0-423A-AD26-8487662732B5}"/>
              </a:ext>
            </a:extLst>
          </p:cNvPr>
          <p:cNvSpPr/>
          <p:nvPr/>
        </p:nvSpPr>
        <p:spPr>
          <a:xfrm rot="1975311">
            <a:off x="6185430" y="1658853"/>
            <a:ext cx="925213" cy="406043"/>
          </a:xfrm>
          <a:custGeom>
            <a:avLst/>
            <a:gdLst>
              <a:gd name="connsiteX0" fmla="*/ 0 w 922020"/>
              <a:gd name="connsiteY0" fmla="*/ 0 h 330104"/>
              <a:gd name="connsiteX1" fmla="*/ 922020 w 922020"/>
              <a:gd name="connsiteY1" fmla="*/ 0 h 330104"/>
              <a:gd name="connsiteX2" fmla="*/ 922020 w 922020"/>
              <a:gd name="connsiteY2" fmla="*/ 330104 h 330104"/>
              <a:gd name="connsiteX3" fmla="*/ 0 w 922020"/>
              <a:gd name="connsiteY3" fmla="*/ 330104 h 330104"/>
              <a:gd name="connsiteX4" fmla="*/ 0 w 922020"/>
              <a:gd name="connsiteY4" fmla="*/ 0 h 330104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37 w 1007424"/>
              <a:gd name="connsiteY0" fmla="*/ 27874 h 405322"/>
              <a:gd name="connsiteX1" fmla="*/ 1007424 w 1007424"/>
              <a:gd name="connsiteY1" fmla="*/ 0 h 405322"/>
              <a:gd name="connsiteX2" fmla="*/ 988696 w 1007424"/>
              <a:gd name="connsiteY2" fmla="*/ 374007 h 405322"/>
              <a:gd name="connsiteX3" fmla="*/ 79262 w 1007424"/>
              <a:gd name="connsiteY3" fmla="*/ 405322 h 405322"/>
              <a:gd name="connsiteX4" fmla="*/ 37 w 1007424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51289"/>
              <a:gd name="connsiteY0" fmla="*/ 9146 h 386594"/>
              <a:gd name="connsiteX1" fmla="*/ 1051289 w 1051289"/>
              <a:gd name="connsiteY1" fmla="*/ 0 h 386594"/>
              <a:gd name="connsiteX2" fmla="*/ 988659 w 1051289"/>
              <a:gd name="connsiteY2" fmla="*/ 355279 h 386594"/>
              <a:gd name="connsiteX3" fmla="*/ 79225 w 1051289"/>
              <a:gd name="connsiteY3" fmla="*/ 386594 h 386594"/>
              <a:gd name="connsiteX4" fmla="*/ 0 w 1051289"/>
              <a:gd name="connsiteY4" fmla="*/ 9146 h 386594"/>
              <a:gd name="connsiteX0" fmla="*/ 0 w 1051289"/>
              <a:gd name="connsiteY0" fmla="*/ 19160 h 396608"/>
              <a:gd name="connsiteX1" fmla="*/ 1051289 w 1051289"/>
              <a:gd name="connsiteY1" fmla="*/ 10014 h 396608"/>
              <a:gd name="connsiteX2" fmla="*/ 988659 w 1051289"/>
              <a:gd name="connsiteY2" fmla="*/ 365293 h 396608"/>
              <a:gd name="connsiteX3" fmla="*/ 79225 w 1051289"/>
              <a:gd name="connsiteY3" fmla="*/ 396608 h 396608"/>
              <a:gd name="connsiteX4" fmla="*/ 0 w 1051289"/>
              <a:gd name="connsiteY4" fmla="*/ 19160 h 396608"/>
              <a:gd name="connsiteX0" fmla="*/ 0 w 1051289"/>
              <a:gd name="connsiteY0" fmla="*/ 29577 h 407025"/>
              <a:gd name="connsiteX1" fmla="*/ 1051289 w 1051289"/>
              <a:gd name="connsiteY1" fmla="*/ 20431 h 407025"/>
              <a:gd name="connsiteX2" fmla="*/ 988659 w 1051289"/>
              <a:gd name="connsiteY2" fmla="*/ 375710 h 407025"/>
              <a:gd name="connsiteX3" fmla="*/ 79225 w 1051289"/>
              <a:gd name="connsiteY3" fmla="*/ 407025 h 407025"/>
              <a:gd name="connsiteX4" fmla="*/ 0 w 1051289"/>
              <a:gd name="connsiteY4" fmla="*/ 29577 h 407025"/>
              <a:gd name="connsiteX0" fmla="*/ 0 w 1051289"/>
              <a:gd name="connsiteY0" fmla="*/ 48969 h 426417"/>
              <a:gd name="connsiteX1" fmla="*/ 1051289 w 1051289"/>
              <a:gd name="connsiteY1" fmla="*/ 39823 h 426417"/>
              <a:gd name="connsiteX2" fmla="*/ 988659 w 1051289"/>
              <a:gd name="connsiteY2" fmla="*/ 395102 h 426417"/>
              <a:gd name="connsiteX3" fmla="*/ 79225 w 1051289"/>
              <a:gd name="connsiteY3" fmla="*/ 426417 h 426417"/>
              <a:gd name="connsiteX4" fmla="*/ 0 w 1051289"/>
              <a:gd name="connsiteY4" fmla="*/ 48969 h 42641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2938 h 430386"/>
              <a:gd name="connsiteX1" fmla="*/ 1051289 w 1051289"/>
              <a:gd name="connsiteY1" fmla="*/ 43792 h 430386"/>
              <a:gd name="connsiteX2" fmla="*/ 988659 w 1051289"/>
              <a:gd name="connsiteY2" fmla="*/ 399071 h 430386"/>
              <a:gd name="connsiteX3" fmla="*/ 79225 w 1051289"/>
              <a:gd name="connsiteY3" fmla="*/ 430386 h 430386"/>
              <a:gd name="connsiteX4" fmla="*/ 0 w 1051289"/>
              <a:gd name="connsiteY4" fmla="*/ 52938 h 430386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379155"/>
              <a:gd name="connsiteY0" fmla="*/ 25931 h 403379"/>
              <a:gd name="connsiteX1" fmla="*/ 1379156 w 1379155"/>
              <a:gd name="connsiteY1" fmla="*/ 74485 h 403379"/>
              <a:gd name="connsiteX2" fmla="*/ 988659 w 1379155"/>
              <a:gd name="connsiteY2" fmla="*/ 372064 h 403379"/>
              <a:gd name="connsiteX3" fmla="*/ 79225 w 1379155"/>
              <a:gd name="connsiteY3" fmla="*/ 403379 h 403379"/>
              <a:gd name="connsiteX4" fmla="*/ 0 w 1379155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988659 w 1379156"/>
              <a:gd name="connsiteY2" fmla="*/ 372064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237818 w 1301454"/>
              <a:gd name="connsiteY0" fmla="*/ 21560 h 423113"/>
              <a:gd name="connsiteX1" fmla="*/ 1301454 w 1301454"/>
              <a:gd name="connsiteY1" fmla="*/ 94219 h 423113"/>
              <a:gd name="connsiteX2" fmla="*/ 972528 w 1301454"/>
              <a:gd name="connsiteY2" fmla="*/ 386736 h 423113"/>
              <a:gd name="connsiteX3" fmla="*/ 1523 w 1301454"/>
              <a:gd name="connsiteY3" fmla="*/ 423113 h 423113"/>
              <a:gd name="connsiteX4" fmla="*/ 237818 w 1301454"/>
              <a:gd name="connsiteY4" fmla="*/ 21560 h 423113"/>
              <a:gd name="connsiteX0" fmla="*/ 238344 w 1301980"/>
              <a:gd name="connsiteY0" fmla="*/ 21561 h 423114"/>
              <a:gd name="connsiteX1" fmla="*/ 1301980 w 1301980"/>
              <a:gd name="connsiteY1" fmla="*/ 94220 h 423114"/>
              <a:gd name="connsiteX2" fmla="*/ 973054 w 1301980"/>
              <a:gd name="connsiteY2" fmla="*/ 386737 h 423114"/>
              <a:gd name="connsiteX3" fmla="*/ 2049 w 1301980"/>
              <a:gd name="connsiteY3" fmla="*/ 423114 h 423114"/>
              <a:gd name="connsiteX4" fmla="*/ 238344 w 1301980"/>
              <a:gd name="connsiteY4" fmla="*/ 21561 h 423114"/>
              <a:gd name="connsiteX0" fmla="*/ 236295 w 1299931"/>
              <a:gd name="connsiteY0" fmla="*/ 21561 h 423114"/>
              <a:gd name="connsiteX1" fmla="*/ 1299931 w 1299931"/>
              <a:gd name="connsiteY1" fmla="*/ 94220 h 423114"/>
              <a:gd name="connsiteX2" fmla="*/ 971005 w 1299931"/>
              <a:gd name="connsiteY2" fmla="*/ 386737 h 423114"/>
              <a:gd name="connsiteX3" fmla="*/ 0 w 1299931"/>
              <a:gd name="connsiteY3" fmla="*/ 423114 h 423114"/>
              <a:gd name="connsiteX4" fmla="*/ 236295 w 1299931"/>
              <a:gd name="connsiteY4" fmla="*/ 21561 h 423114"/>
              <a:gd name="connsiteX0" fmla="*/ 236295 w 1299931"/>
              <a:gd name="connsiteY0" fmla="*/ 8612 h 410165"/>
              <a:gd name="connsiteX1" fmla="*/ 1299931 w 1299931"/>
              <a:gd name="connsiteY1" fmla="*/ 81271 h 410165"/>
              <a:gd name="connsiteX2" fmla="*/ 971005 w 1299931"/>
              <a:gd name="connsiteY2" fmla="*/ 373788 h 410165"/>
              <a:gd name="connsiteX3" fmla="*/ 0 w 1299931"/>
              <a:gd name="connsiteY3" fmla="*/ 410165 h 410165"/>
              <a:gd name="connsiteX4" fmla="*/ 236295 w 1299931"/>
              <a:gd name="connsiteY4" fmla="*/ 8612 h 410165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38787 h 435894"/>
              <a:gd name="connsiteX1" fmla="*/ 1345609 w 1345609"/>
              <a:gd name="connsiteY1" fmla="*/ 46189 h 435894"/>
              <a:gd name="connsiteX2" fmla="*/ 966622 w 1345609"/>
              <a:gd name="connsiteY2" fmla="*/ 386994 h 435894"/>
              <a:gd name="connsiteX3" fmla="*/ 0 w 1345609"/>
              <a:gd name="connsiteY3" fmla="*/ 435894 h 435894"/>
              <a:gd name="connsiteX4" fmla="*/ 226994 w 1345609"/>
              <a:gd name="connsiteY4" fmla="*/ 38787 h 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609" h="435894">
                <a:moveTo>
                  <a:pt x="226994" y="38787"/>
                </a:moveTo>
                <a:cubicBezTo>
                  <a:pt x="655583" y="8674"/>
                  <a:pt x="931102" y="-34304"/>
                  <a:pt x="1345609" y="46189"/>
                </a:cubicBezTo>
                <a:cubicBezTo>
                  <a:pt x="1224578" y="178372"/>
                  <a:pt x="1081095" y="277436"/>
                  <a:pt x="966622" y="386994"/>
                </a:cubicBezTo>
                <a:cubicBezTo>
                  <a:pt x="660292" y="384172"/>
                  <a:pt x="367346" y="387603"/>
                  <a:pt x="0" y="435894"/>
                </a:cubicBezTo>
                <a:cubicBezTo>
                  <a:pt x="67535" y="289912"/>
                  <a:pt x="136000" y="196162"/>
                  <a:pt x="226994" y="38787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3012"/>
            <a:ext cx="7461504" cy="994172"/>
          </a:xfrm>
        </p:spPr>
        <p:txBody>
          <a:bodyPr/>
          <a:lstStyle/>
          <a:p>
            <a:r>
              <a:rPr lang="en-US" dirty="0"/>
              <a:t>Existing tools IT &amp; 2D/QMs at ALBA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3</a:t>
            </a:fld>
            <a:endParaRPr lang="es-ES"/>
          </a:p>
        </p:txBody>
      </p:sp>
      <p:sp>
        <p:nvSpPr>
          <p:cNvPr id="7" name="TextBox 6"/>
          <p:cNvSpPr txBox="1"/>
          <p:nvPr/>
        </p:nvSpPr>
        <p:spPr>
          <a:xfrm>
            <a:off x="179613" y="3316489"/>
            <a:ext cx="2097081" cy="986925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CIRCE </a:t>
            </a:r>
          </a:p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(X-PEEM </a:t>
            </a:r>
          </a:p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electronic and magnetic </a:t>
            </a:r>
          </a:p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microscopy)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7541" y="1046687"/>
            <a:ext cx="953960" cy="562245"/>
          </a:xfrm>
          <a:prstGeom prst="rect">
            <a:avLst/>
          </a:prstGeom>
          <a:ln w="38100">
            <a:solidFill>
              <a:srgbClr val="122D4F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40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Fully</a:t>
            </a:r>
          </a:p>
          <a:p>
            <a:pPr algn="ctr"/>
            <a:r>
              <a:rPr lang="en-US" sz="140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dedicated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57541" y="1694231"/>
            <a:ext cx="953960" cy="562159"/>
          </a:xfrm>
          <a:prstGeom prst="rect">
            <a:avLst/>
          </a:prstGeom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40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Partially</a:t>
            </a:r>
          </a:p>
          <a:p>
            <a:pPr algn="ctr"/>
            <a:r>
              <a:rPr lang="en-US" sz="140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dedicated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57541" y="2347599"/>
            <a:ext cx="953960" cy="562245"/>
          </a:xfrm>
          <a:prstGeom prst="rect">
            <a:avLst/>
          </a:prstGeom>
          <a:ln w="38100">
            <a:solidFill>
              <a:srgbClr val="88A0B8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40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In</a:t>
            </a:r>
          </a:p>
          <a:p>
            <a:pPr algn="ctr"/>
            <a:r>
              <a:rPr lang="en-US" sz="140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construction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9C3D8C-8CF9-45A9-9AE9-41E5A9E54190}"/>
              </a:ext>
            </a:extLst>
          </p:cNvPr>
          <p:cNvSpPr txBox="1"/>
          <p:nvPr/>
        </p:nvSpPr>
        <p:spPr>
          <a:xfrm>
            <a:off x="6851812" y="1501044"/>
            <a:ext cx="769592" cy="296416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88A0B8">
                <a:alpha val="69020"/>
              </a:srgbClr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(S)TEM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5129FAD-C2F7-4C55-8668-006F8B9018CD}"/>
              </a:ext>
            </a:extLst>
          </p:cNvPr>
          <p:cNvSpPr txBox="1"/>
          <p:nvPr/>
        </p:nvSpPr>
        <p:spPr>
          <a:xfrm>
            <a:off x="436961" y="4577879"/>
            <a:ext cx="2301632" cy="503189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122D4F">
                <a:alpha val="69020"/>
              </a:srgbClr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 err="1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MSLab</a:t>
            </a:r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(sample prep, 2D+GB)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FCBC6AC-2048-4FEA-ABEF-99E26C45F03D}"/>
              </a:ext>
            </a:extLst>
          </p:cNvPr>
          <p:cNvSpPr/>
          <p:nvPr/>
        </p:nvSpPr>
        <p:spPr>
          <a:xfrm>
            <a:off x="607232" y="659004"/>
            <a:ext cx="4175879" cy="1192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US" sz="1600" dirty="0"/>
              <a:t>Current facilities in Inf. Tech. / QMs: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22D4F"/>
                </a:solidFill>
              </a:rPr>
              <a:t>2</a:t>
            </a:r>
            <a:r>
              <a:rPr lang="en-US" sz="1600" dirty="0">
                <a:solidFill>
                  <a:schemeClr val="accent2"/>
                </a:solidFill>
              </a:rPr>
              <a:t>+2</a:t>
            </a:r>
            <a:r>
              <a:rPr lang="en-US" sz="1600" dirty="0">
                <a:solidFill>
                  <a:srgbClr val="88A0B8"/>
                </a:solidFill>
              </a:rPr>
              <a:t> </a:t>
            </a:r>
            <a:r>
              <a:rPr lang="en-US" sz="1600" dirty="0">
                <a:solidFill>
                  <a:srgbClr val="122D4F"/>
                </a:solidFill>
              </a:rPr>
              <a:t>BLs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Materials Science lab &amp; Surf. Sci Lab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8A0B8"/>
                </a:solidFill>
              </a:rPr>
              <a:t>(S)TEM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E00F4F-7717-994E-AE85-1DD3EFAE810A}"/>
              </a:ext>
            </a:extLst>
          </p:cNvPr>
          <p:cNvSpPr txBox="1"/>
          <p:nvPr/>
        </p:nvSpPr>
        <p:spPr>
          <a:xfrm>
            <a:off x="139083" y="2032991"/>
            <a:ext cx="1699242" cy="876853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000000">
                <a:alpha val="69020"/>
              </a:srgbClr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BOREAS</a:t>
            </a:r>
          </a:p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 (XAS/XMCD, XRMS/</a:t>
            </a:r>
          </a:p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Coherent imaging)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51B9F6A-3944-FC49-971B-1CE19EE63999}"/>
              </a:ext>
            </a:extLst>
          </p:cNvPr>
          <p:cNvCxnSpPr>
            <a:cxnSpLocks/>
          </p:cNvCxnSpPr>
          <p:nvPr/>
        </p:nvCxnSpPr>
        <p:spPr>
          <a:xfrm>
            <a:off x="1431450" y="2909844"/>
            <a:ext cx="1040650" cy="290942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D1CE667-7C19-1C46-9031-0EDD817F018A}"/>
              </a:ext>
            </a:extLst>
          </p:cNvPr>
          <p:cNvSpPr txBox="1"/>
          <p:nvPr/>
        </p:nvSpPr>
        <p:spPr>
          <a:xfrm>
            <a:off x="6188893" y="4012522"/>
            <a:ext cx="2753909" cy="615521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000000">
                <a:alpha val="69020"/>
              </a:srgbClr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LOREA  (ARPES,SP-ARPES)</a:t>
            </a:r>
          </a:p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Electronic band structure mapping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B67B456-4591-424B-BEDD-9E2A43324259}"/>
              </a:ext>
            </a:extLst>
          </p:cNvPr>
          <p:cNvCxnSpPr>
            <a:cxnSpLocks/>
            <a:stCxn id="29" idx="1"/>
          </p:cNvCxnSpPr>
          <p:nvPr/>
        </p:nvCxnSpPr>
        <p:spPr>
          <a:xfrm flipH="1" flipV="1">
            <a:off x="5463253" y="4213185"/>
            <a:ext cx="725640" cy="107098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AA83BC4-E29C-934D-A8E3-B26AC935A1D9}"/>
              </a:ext>
            </a:extLst>
          </p:cNvPr>
          <p:cNvSpPr txBox="1"/>
          <p:nvPr/>
        </p:nvSpPr>
        <p:spPr>
          <a:xfrm>
            <a:off x="5119248" y="620394"/>
            <a:ext cx="2027448" cy="812629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MISTRAL </a:t>
            </a:r>
          </a:p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(TXM magnetic </a:t>
            </a:r>
          </a:p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microscopy/tomography)</a:t>
            </a:r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82ED65D1-081B-9B49-A1E0-9FAFC041F0DF}"/>
              </a:ext>
            </a:extLst>
          </p:cNvPr>
          <p:cNvSpPr/>
          <p:nvPr/>
        </p:nvSpPr>
        <p:spPr>
          <a:xfrm rot="11694518">
            <a:off x="3222929" y="4598387"/>
            <a:ext cx="606245" cy="318273"/>
          </a:xfrm>
          <a:custGeom>
            <a:avLst/>
            <a:gdLst>
              <a:gd name="connsiteX0" fmla="*/ 0 w 922020"/>
              <a:gd name="connsiteY0" fmla="*/ 0 h 330104"/>
              <a:gd name="connsiteX1" fmla="*/ 922020 w 922020"/>
              <a:gd name="connsiteY1" fmla="*/ 0 h 330104"/>
              <a:gd name="connsiteX2" fmla="*/ 922020 w 922020"/>
              <a:gd name="connsiteY2" fmla="*/ 330104 h 330104"/>
              <a:gd name="connsiteX3" fmla="*/ 0 w 922020"/>
              <a:gd name="connsiteY3" fmla="*/ 330104 h 330104"/>
              <a:gd name="connsiteX4" fmla="*/ 0 w 922020"/>
              <a:gd name="connsiteY4" fmla="*/ 0 h 330104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37 w 1007424"/>
              <a:gd name="connsiteY0" fmla="*/ 27874 h 405322"/>
              <a:gd name="connsiteX1" fmla="*/ 1007424 w 1007424"/>
              <a:gd name="connsiteY1" fmla="*/ 0 h 405322"/>
              <a:gd name="connsiteX2" fmla="*/ 988696 w 1007424"/>
              <a:gd name="connsiteY2" fmla="*/ 374007 h 405322"/>
              <a:gd name="connsiteX3" fmla="*/ 79262 w 1007424"/>
              <a:gd name="connsiteY3" fmla="*/ 405322 h 405322"/>
              <a:gd name="connsiteX4" fmla="*/ 37 w 1007424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51289"/>
              <a:gd name="connsiteY0" fmla="*/ 9146 h 386594"/>
              <a:gd name="connsiteX1" fmla="*/ 1051289 w 1051289"/>
              <a:gd name="connsiteY1" fmla="*/ 0 h 386594"/>
              <a:gd name="connsiteX2" fmla="*/ 988659 w 1051289"/>
              <a:gd name="connsiteY2" fmla="*/ 355279 h 386594"/>
              <a:gd name="connsiteX3" fmla="*/ 79225 w 1051289"/>
              <a:gd name="connsiteY3" fmla="*/ 386594 h 386594"/>
              <a:gd name="connsiteX4" fmla="*/ 0 w 1051289"/>
              <a:gd name="connsiteY4" fmla="*/ 9146 h 386594"/>
              <a:gd name="connsiteX0" fmla="*/ 0 w 1051289"/>
              <a:gd name="connsiteY0" fmla="*/ 19160 h 396608"/>
              <a:gd name="connsiteX1" fmla="*/ 1051289 w 1051289"/>
              <a:gd name="connsiteY1" fmla="*/ 10014 h 396608"/>
              <a:gd name="connsiteX2" fmla="*/ 988659 w 1051289"/>
              <a:gd name="connsiteY2" fmla="*/ 365293 h 396608"/>
              <a:gd name="connsiteX3" fmla="*/ 79225 w 1051289"/>
              <a:gd name="connsiteY3" fmla="*/ 396608 h 396608"/>
              <a:gd name="connsiteX4" fmla="*/ 0 w 1051289"/>
              <a:gd name="connsiteY4" fmla="*/ 19160 h 396608"/>
              <a:gd name="connsiteX0" fmla="*/ 0 w 1051289"/>
              <a:gd name="connsiteY0" fmla="*/ 29577 h 407025"/>
              <a:gd name="connsiteX1" fmla="*/ 1051289 w 1051289"/>
              <a:gd name="connsiteY1" fmla="*/ 20431 h 407025"/>
              <a:gd name="connsiteX2" fmla="*/ 988659 w 1051289"/>
              <a:gd name="connsiteY2" fmla="*/ 375710 h 407025"/>
              <a:gd name="connsiteX3" fmla="*/ 79225 w 1051289"/>
              <a:gd name="connsiteY3" fmla="*/ 407025 h 407025"/>
              <a:gd name="connsiteX4" fmla="*/ 0 w 1051289"/>
              <a:gd name="connsiteY4" fmla="*/ 29577 h 407025"/>
              <a:gd name="connsiteX0" fmla="*/ 0 w 1051289"/>
              <a:gd name="connsiteY0" fmla="*/ 48969 h 426417"/>
              <a:gd name="connsiteX1" fmla="*/ 1051289 w 1051289"/>
              <a:gd name="connsiteY1" fmla="*/ 39823 h 426417"/>
              <a:gd name="connsiteX2" fmla="*/ 988659 w 1051289"/>
              <a:gd name="connsiteY2" fmla="*/ 395102 h 426417"/>
              <a:gd name="connsiteX3" fmla="*/ 79225 w 1051289"/>
              <a:gd name="connsiteY3" fmla="*/ 426417 h 426417"/>
              <a:gd name="connsiteX4" fmla="*/ 0 w 1051289"/>
              <a:gd name="connsiteY4" fmla="*/ 48969 h 42641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9753 h 468285"/>
              <a:gd name="connsiteX1" fmla="*/ 1051289 w 1051289"/>
              <a:gd name="connsiteY1" fmla="*/ 50607 h 468285"/>
              <a:gd name="connsiteX2" fmla="*/ 988659 w 1051289"/>
              <a:gd name="connsiteY2" fmla="*/ 405886 h 468285"/>
              <a:gd name="connsiteX3" fmla="*/ 77205 w 1051289"/>
              <a:gd name="connsiteY3" fmla="*/ 468285 h 468285"/>
              <a:gd name="connsiteX4" fmla="*/ 0 w 1051289"/>
              <a:gd name="connsiteY4" fmla="*/ 59753 h 468285"/>
              <a:gd name="connsiteX0" fmla="*/ 58403 w 977838"/>
              <a:gd name="connsiteY0" fmla="*/ 48686 h 482016"/>
              <a:gd name="connsiteX1" fmla="*/ 977838 w 977838"/>
              <a:gd name="connsiteY1" fmla="*/ 64338 h 482016"/>
              <a:gd name="connsiteX2" fmla="*/ 915208 w 977838"/>
              <a:gd name="connsiteY2" fmla="*/ 419617 h 482016"/>
              <a:gd name="connsiteX3" fmla="*/ 3754 w 977838"/>
              <a:gd name="connsiteY3" fmla="*/ 482016 h 482016"/>
              <a:gd name="connsiteX4" fmla="*/ 58403 w 977838"/>
              <a:gd name="connsiteY4" fmla="*/ 48686 h 482016"/>
              <a:gd name="connsiteX0" fmla="*/ 59506 w 978941"/>
              <a:gd name="connsiteY0" fmla="*/ 48686 h 482016"/>
              <a:gd name="connsiteX1" fmla="*/ 978941 w 978941"/>
              <a:gd name="connsiteY1" fmla="*/ 64338 h 482016"/>
              <a:gd name="connsiteX2" fmla="*/ 916311 w 978941"/>
              <a:gd name="connsiteY2" fmla="*/ 419617 h 482016"/>
              <a:gd name="connsiteX3" fmla="*/ 4857 w 978941"/>
              <a:gd name="connsiteY3" fmla="*/ 482016 h 482016"/>
              <a:gd name="connsiteX4" fmla="*/ 59506 w 978941"/>
              <a:gd name="connsiteY4" fmla="*/ 48686 h 482016"/>
              <a:gd name="connsiteX0" fmla="*/ 59506 w 978941"/>
              <a:gd name="connsiteY0" fmla="*/ 48686 h 482016"/>
              <a:gd name="connsiteX1" fmla="*/ 978941 w 978941"/>
              <a:gd name="connsiteY1" fmla="*/ 64338 h 482016"/>
              <a:gd name="connsiteX2" fmla="*/ 834170 w 978941"/>
              <a:gd name="connsiteY2" fmla="*/ 391674 h 482016"/>
              <a:gd name="connsiteX3" fmla="*/ 4857 w 978941"/>
              <a:gd name="connsiteY3" fmla="*/ 482016 h 482016"/>
              <a:gd name="connsiteX4" fmla="*/ 59506 w 978941"/>
              <a:gd name="connsiteY4" fmla="*/ 48686 h 482016"/>
              <a:gd name="connsiteX0" fmla="*/ 59506 w 991958"/>
              <a:gd name="connsiteY0" fmla="*/ 65019 h 498349"/>
              <a:gd name="connsiteX1" fmla="*/ 991958 w 991958"/>
              <a:gd name="connsiteY1" fmla="*/ 45996 h 498349"/>
              <a:gd name="connsiteX2" fmla="*/ 834170 w 991958"/>
              <a:gd name="connsiteY2" fmla="*/ 408007 h 498349"/>
              <a:gd name="connsiteX3" fmla="*/ 4857 w 991958"/>
              <a:gd name="connsiteY3" fmla="*/ 498349 h 498349"/>
              <a:gd name="connsiteX4" fmla="*/ 59506 w 991958"/>
              <a:gd name="connsiteY4" fmla="*/ 65019 h 498349"/>
              <a:gd name="connsiteX0" fmla="*/ 60438 w 992890"/>
              <a:gd name="connsiteY0" fmla="*/ 65019 h 498349"/>
              <a:gd name="connsiteX1" fmla="*/ 992890 w 992890"/>
              <a:gd name="connsiteY1" fmla="*/ 45996 h 498349"/>
              <a:gd name="connsiteX2" fmla="*/ 835102 w 992890"/>
              <a:gd name="connsiteY2" fmla="*/ 408007 h 498349"/>
              <a:gd name="connsiteX3" fmla="*/ 5789 w 992890"/>
              <a:gd name="connsiteY3" fmla="*/ 498349 h 498349"/>
              <a:gd name="connsiteX4" fmla="*/ 60438 w 992890"/>
              <a:gd name="connsiteY4" fmla="*/ 65019 h 498349"/>
              <a:gd name="connsiteX0" fmla="*/ 54649 w 987101"/>
              <a:gd name="connsiteY0" fmla="*/ 65019 h 498349"/>
              <a:gd name="connsiteX1" fmla="*/ 987101 w 987101"/>
              <a:gd name="connsiteY1" fmla="*/ 45996 h 498349"/>
              <a:gd name="connsiteX2" fmla="*/ 829313 w 987101"/>
              <a:gd name="connsiteY2" fmla="*/ 408007 h 498349"/>
              <a:gd name="connsiteX3" fmla="*/ 0 w 987101"/>
              <a:gd name="connsiteY3" fmla="*/ 498349 h 498349"/>
              <a:gd name="connsiteX4" fmla="*/ 54649 w 987101"/>
              <a:gd name="connsiteY4" fmla="*/ 65019 h 498349"/>
              <a:gd name="connsiteX0" fmla="*/ 54649 w 987101"/>
              <a:gd name="connsiteY0" fmla="*/ 65019 h 498349"/>
              <a:gd name="connsiteX1" fmla="*/ 987101 w 987101"/>
              <a:gd name="connsiteY1" fmla="*/ 45996 h 498349"/>
              <a:gd name="connsiteX2" fmla="*/ 829313 w 987101"/>
              <a:gd name="connsiteY2" fmla="*/ 408007 h 498349"/>
              <a:gd name="connsiteX3" fmla="*/ 0 w 987101"/>
              <a:gd name="connsiteY3" fmla="*/ 498349 h 498349"/>
              <a:gd name="connsiteX4" fmla="*/ 54649 w 987101"/>
              <a:gd name="connsiteY4" fmla="*/ 65019 h 498349"/>
              <a:gd name="connsiteX0" fmla="*/ 71087 w 987101"/>
              <a:gd name="connsiteY0" fmla="*/ 67154 h 496725"/>
              <a:gd name="connsiteX1" fmla="*/ 987101 w 987101"/>
              <a:gd name="connsiteY1" fmla="*/ 44372 h 496725"/>
              <a:gd name="connsiteX2" fmla="*/ 829313 w 987101"/>
              <a:gd name="connsiteY2" fmla="*/ 406383 h 496725"/>
              <a:gd name="connsiteX3" fmla="*/ 0 w 987101"/>
              <a:gd name="connsiteY3" fmla="*/ 496725 h 496725"/>
              <a:gd name="connsiteX4" fmla="*/ 71087 w 987101"/>
              <a:gd name="connsiteY4" fmla="*/ 67154 h 496725"/>
              <a:gd name="connsiteX0" fmla="*/ 71087 w 987101"/>
              <a:gd name="connsiteY0" fmla="*/ 67154 h 496725"/>
              <a:gd name="connsiteX1" fmla="*/ 987101 w 987101"/>
              <a:gd name="connsiteY1" fmla="*/ 44372 h 496725"/>
              <a:gd name="connsiteX2" fmla="*/ 829313 w 987101"/>
              <a:gd name="connsiteY2" fmla="*/ 406383 h 496725"/>
              <a:gd name="connsiteX3" fmla="*/ 0 w 987101"/>
              <a:gd name="connsiteY3" fmla="*/ 496725 h 496725"/>
              <a:gd name="connsiteX4" fmla="*/ 71087 w 987101"/>
              <a:gd name="connsiteY4" fmla="*/ 67154 h 496725"/>
              <a:gd name="connsiteX0" fmla="*/ 71087 w 987101"/>
              <a:gd name="connsiteY0" fmla="*/ 63625 h 493196"/>
              <a:gd name="connsiteX1" fmla="*/ 987101 w 987101"/>
              <a:gd name="connsiteY1" fmla="*/ 40843 h 493196"/>
              <a:gd name="connsiteX2" fmla="*/ 829313 w 987101"/>
              <a:gd name="connsiteY2" fmla="*/ 402854 h 493196"/>
              <a:gd name="connsiteX3" fmla="*/ 0 w 987101"/>
              <a:gd name="connsiteY3" fmla="*/ 493196 h 493196"/>
              <a:gd name="connsiteX4" fmla="*/ 71087 w 987101"/>
              <a:gd name="connsiteY4" fmla="*/ 63625 h 493196"/>
              <a:gd name="connsiteX0" fmla="*/ 71087 w 987101"/>
              <a:gd name="connsiteY0" fmla="*/ 65661 h 495232"/>
              <a:gd name="connsiteX1" fmla="*/ 987101 w 987101"/>
              <a:gd name="connsiteY1" fmla="*/ 42879 h 495232"/>
              <a:gd name="connsiteX2" fmla="*/ 829313 w 987101"/>
              <a:gd name="connsiteY2" fmla="*/ 404890 h 495232"/>
              <a:gd name="connsiteX3" fmla="*/ 0 w 987101"/>
              <a:gd name="connsiteY3" fmla="*/ 495232 h 495232"/>
              <a:gd name="connsiteX4" fmla="*/ 71087 w 987101"/>
              <a:gd name="connsiteY4" fmla="*/ 65661 h 495232"/>
              <a:gd name="connsiteX0" fmla="*/ 71087 w 1000118"/>
              <a:gd name="connsiteY0" fmla="*/ 89669 h 519240"/>
              <a:gd name="connsiteX1" fmla="*/ 1000118 w 1000118"/>
              <a:gd name="connsiteY1" fmla="*/ 32213 h 519240"/>
              <a:gd name="connsiteX2" fmla="*/ 829313 w 1000118"/>
              <a:gd name="connsiteY2" fmla="*/ 428898 h 519240"/>
              <a:gd name="connsiteX3" fmla="*/ 0 w 1000118"/>
              <a:gd name="connsiteY3" fmla="*/ 519240 h 519240"/>
              <a:gd name="connsiteX4" fmla="*/ 71087 w 1000118"/>
              <a:gd name="connsiteY4" fmla="*/ 89669 h 519240"/>
              <a:gd name="connsiteX0" fmla="*/ 74622 w 1000118"/>
              <a:gd name="connsiteY0" fmla="*/ 105478 h 514907"/>
              <a:gd name="connsiteX1" fmla="*/ 1000118 w 1000118"/>
              <a:gd name="connsiteY1" fmla="*/ 27880 h 514907"/>
              <a:gd name="connsiteX2" fmla="*/ 829313 w 1000118"/>
              <a:gd name="connsiteY2" fmla="*/ 424565 h 514907"/>
              <a:gd name="connsiteX3" fmla="*/ 0 w 1000118"/>
              <a:gd name="connsiteY3" fmla="*/ 514907 h 514907"/>
              <a:gd name="connsiteX4" fmla="*/ 74622 w 1000118"/>
              <a:gd name="connsiteY4" fmla="*/ 105478 h 514907"/>
              <a:gd name="connsiteX0" fmla="*/ 74622 w 1000118"/>
              <a:gd name="connsiteY0" fmla="*/ 112271 h 521700"/>
              <a:gd name="connsiteX1" fmla="*/ 1000118 w 1000118"/>
              <a:gd name="connsiteY1" fmla="*/ 34673 h 521700"/>
              <a:gd name="connsiteX2" fmla="*/ 829313 w 1000118"/>
              <a:gd name="connsiteY2" fmla="*/ 431358 h 521700"/>
              <a:gd name="connsiteX3" fmla="*/ 0 w 1000118"/>
              <a:gd name="connsiteY3" fmla="*/ 521700 h 521700"/>
              <a:gd name="connsiteX4" fmla="*/ 74622 w 1000118"/>
              <a:gd name="connsiteY4" fmla="*/ 112271 h 521700"/>
              <a:gd name="connsiteX0" fmla="*/ 58183 w 1000118"/>
              <a:gd name="connsiteY0" fmla="*/ 109522 h 522710"/>
              <a:gd name="connsiteX1" fmla="*/ 1000118 w 1000118"/>
              <a:gd name="connsiteY1" fmla="*/ 35683 h 522710"/>
              <a:gd name="connsiteX2" fmla="*/ 829313 w 1000118"/>
              <a:gd name="connsiteY2" fmla="*/ 432368 h 522710"/>
              <a:gd name="connsiteX3" fmla="*/ 0 w 1000118"/>
              <a:gd name="connsiteY3" fmla="*/ 522710 h 522710"/>
              <a:gd name="connsiteX4" fmla="*/ 58183 w 1000118"/>
              <a:gd name="connsiteY4" fmla="*/ 109522 h 522710"/>
              <a:gd name="connsiteX0" fmla="*/ 58183 w 1000118"/>
              <a:gd name="connsiteY0" fmla="*/ 109522 h 522710"/>
              <a:gd name="connsiteX1" fmla="*/ 1000118 w 1000118"/>
              <a:gd name="connsiteY1" fmla="*/ 35683 h 522710"/>
              <a:gd name="connsiteX2" fmla="*/ 829313 w 1000118"/>
              <a:gd name="connsiteY2" fmla="*/ 432368 h 522710"/>
              <a:gd name="connsiteX3" fmla="*/ 0 w 1000118"/>
              <a:gd name="connsiteY3" fmla="*/ 522710 h 522710"/>
              <a:gd name="connsiteX4" fmla="*/ 58183 w 1000118"/>
              <a:gd name="connsiteY4" fmla="*/ 109522 h 522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18" h="522710">
                <a:moveTo>
                  <a:pt x="58183" y="109522"/>
                </a:moveTo>
                <a:cubicBezTo>
                  <a:pt x="407411" y="4590"/>
                  <a:pt x="614650" y="-35128"/>
                  <a:pt x="1000118" y="35683"/>
                </a:cubicBezTo>
                <a:lnTo>
                  <a:pt x="829313" y="432368"/>
                </a:lnTo>
                <a:cubicBezTo>
                  <a:pt x="541659" y="386578"/>
                  <a:pt x="382749" y="414236"/>
                  <a:pt x="0" y="522710"/>
                </a:cubicBezTo>
                <a:cubicBezTo>
                  <a:pt x="17181" y="380981"/>
                  <a:pt x="28517" y="296878"/>
                  <a:pt x="58183" y="109522"/>
                </a:cubicBezTo>
                <a:close/>
              </a:path>
            </a:pathLst>
          </a:custGeom>
          <a:solidFill>
            <a:srgbClr val="88A0B8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4B5653-3FB7-FE4C-829C-636B5A7FC157}"/>
              </a:ext>
            </a:extLst>
          </p:cNvPr>
          <p:cNvSpPr txBox="1"/>
          <p:nvPr/>
        </p:nvSpPr>
        <p:spPr>
          <a:xfrm>
            <a:off x="3739778" y="4764043"/>
            <a:ext cx="2393194" cy="296416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122D4F">
                <a:alpha val="69020"/>
              </a:srgbClr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 err="1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Surf.Sci</a:t>
            </a:r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. Lab (STM,AFM,ALD)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4A9C1BA-209E-ED4C-80E0-75F9C7979961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5937814" y="1433023"/>
            <a:ext cx="195158" cy="647003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99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The Internal “Instrument Call”</a:t>
            </a: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4</a:t>
            </a:fld>
            <a:endParaRPr lang="es-E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222AEB-A944-ED43-95EE-2BF611C6C81E}"/>
              </a:ext>
            </a:extLst>
          </p:cNvPr>
          <p:cNvSpPr txBox="1"/>
          <p:nvPr/>
        </p:nvSpPr>
        <p:spPr>
          <a:xfrm>
            <a:off x="1395663" y="991402"/>
            <a:ext cx="6140918" cy="306083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Goal: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Involving all employee into ALBA II process.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Collecting potential ideas for instruments to guide workshop program for ALBA II planning.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est run for new call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The call itself: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Call for pre proposal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Should be easy and fast to suggest ideas.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ES" sz="1600" dirty="0">
                <a:latin typeface="Arial" panose="020B0604020202020204" pitchFamily="34" charset="0"/>
                <a:cs typeface="Arial" panose="020B0604020202020204" pitchFamily="34" charset="0"/>
              </a:rPr>
              <a:t>Kind of abstract of the real proposal. </a:t>
            </a:r>
          </a:p>
        </p:txBody>
      </p:sp>
    </p:spTree>
    <p:extLst>
      <p:ext uri="{BB962C8B-B14F-4D97-AF65-F5344CB8AC3E}">
        <p14:creationId xmlns:p14="http://schemas.microsoft.com/office/powerpoint/2010/main" val="332221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Results of Internal “Instrument Call”</a:t>
            </a: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5</a:t>
            </a:fld>
            <a:endParaRPr lang="es-E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A215A12-EA7C-E94A-9656-54BD25E3E2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261110"/>
              </p:ext>
            </p:extLst>
          </p:nvPr>
        </p:nvGraphicFramePr>
        <p:xfrm>
          <a:off x="218263" y="438628"/>
          <a:ext cx="8604724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948">
                  <a:extLst>
                    <a:ext uri="{9D8B030D-6E8A-4147-A177-3AD203B41FA5}">
                      <a16:colId xmlns:a16="http://schemas.microsoft.com/office/drawing/2014/main" val="4113329723"/>
                    </a:ext>
                  </a:extLst>
                </a:gridCol>
                <a:gridCol w="1572006">
                  <a:extLst>
                    <a:ext uri="{9D8B030D-6E8A-4147-A177-3AD203B41FA5}">
                      <a16:colId xmlns:a16="http://schemas.microsoft.com/office/drawing/2014/main" val="3202272849"/>
                    </a:ext>
                  </a:extLst>
                </a:gridCol>
                <a:gridCol w="515901">
                  <a:extLst>
                    <a:ext uri="{9D8B030D-6E8A-4147-A177-3AD203B41FA5}">
                      <a16:colId xmlns:a16="http://schemas.microsoft.com/office/drawing/2014/main" val="2603341122"/>
                    </a:ext>
                  </a:extLst>
                </a:gridCol>
                <a:gridCol w="742745">
                  <a:extLst>
                    <a:ext uri="{9D8B030D-6E8A-4147-A177-3AD203B41FA5}">
                      <a16:colId xmlns:a16="http://schemas.microsoft.com/office/drawing/2014/main" val="2804356941"/>
                    </a:ext>
                  </a:extLst>
                </a:gridCol>
                <a:gridCol w="712728">
                  <a:extLst>
                    <a:ext uri="{9D8B030D-6E8A-4147-A177-3AD203B41FA5}">
                      <a16:colId xmlns:a16="http://schemas.microsoft.com/office/drawing/2014/main" val="1259117133"/>
                    </a:ext>
                  </a:extLst>
                </a:gridCol>
                <a:gridCol w="2431127">
                  <a:extLst>
                    <a:ext uri="{9D8B030D-6E8A-4147-A177-3AD203B41FA5}">
                      <a16:colId xmlns:a16="http://schemas.microsoft.com/office/drawing/2014/main" val="4249236922"/>
                    </a:ext>
                  </a:extLst>
                </a:gridCol>
                <a:gridCol w="1940269">
                  <a:extLst>
                    <a:ext uri="{9D8B030D-6E8A-4147-A177-3AD203B41FA5}">
                      <a16:colId xmlns:a16="http://schemas.microsoft.com/office/drawing/2014/main" val="2599522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ES" sz="1000" dirty="0"/>
                        <a:t>Acronym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Energy range [keV]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Beam size [</a:t>
                      </a:r>
                      <a:r>
                        <a:rPr lang="en-ES" sz="1000" dirty="0">
                          <a:latin typeface="Symbol" pitchFamily="2" charset="2"/>
                        </a:rPr>
                        <a:t>m</a:t>
                      </a:r>
                      <a:r>
                        <a:rPr lang="en-ES" sz="1000" dirty="0"/>
                        <a:t>m</a:t>
                      </a:r>
                      <a:r>
                        <a:rPr lang="en-ES" sz="1000" baseline="30000" dirty="0"/>
                        <a:t>2</a:t>
                      </a:r>
                      <a:r>
                        <a:rPr lang="en-ES" sz="10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Branches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Proposer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31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3SBar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Surface-Interface  X ray Diffraction and Photoemission above one bar. 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surface X ray diffraction and the second to ambient pressure (1 bar or more) photoemission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Eduardo Solano ,Enrique Ortega, Xavier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Torrelles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, Salvador Ferrer</a:t>
                      </a:r>
                    </a:p>
                    <a:p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03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ATTOMS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At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tosecond A</a:t>
                      </a:r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to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mic and </a:t>
                      </a:r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aterials </a:t>
                      </a:r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S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cience x–ray &amp; HHG hybrid beamline</a:t>
                      </a:r>
                      <a:endParaRPr lang="en-ES" sz="10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5-100 variable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A</a:t>
                      </a:r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nd</a:t>
                      </a:r>
                    </a:p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time-resolved X-ray Absorption Spectroscopy, time-resolved, pump-probe Imaging holography, ptychography,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xpcs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M.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Valvidares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(ALBA), Allan Johnson and Jens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Biegert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(ICFO),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Wojciech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Gawelda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(IMDEA)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212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ES" sz="1000" b="0" dirty="0">
                          <a:latin typeface="+mn-lt"/>
                        </a:rPr>
                        <a:t>MiFun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/>
                        </a:rPr>
                        <a:t>Microscopy of functional materials</a:t>
                      </a:r>
                      <a:endParaRPr lang="en-ES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latin typeface="+mn-lt"/>
                        </a:rPr>
                        <a:t>0,250-4,1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latin typeface="+mn-lt"/>
                        </a:rPr>
                        <a:t>Main: 0,05 x 0,05</a:t>
                      </a:r>
                    </a:p>
                    <a:p>
                      <a:r>
                        <a:rPr lang="en-GB" sz="1000" b="0" dirty="0">
                          <a:latin typeface="+mn-lt"/>
                        </a:rPr>
                        <a:t>S</a:t>
                      </a:r>
                      <a:r>
                        <a:rPr lang="en-ES" sz="1000" b="0" dirty="0">
                          <a:latin typeface="+mn-lt"/>
                        </a:rPr>
                        <a:t>ide:</a:t>
                      </a:r>
                    </a:p>
                    <a:p>
                      <a:r>
                        <a:rPr lang="en-ES" sz="1000" b="0" dirty="0">
                          <a:latin typeface="+mn-lt"/>
                        </a:rPr>
                        <a:t>10 x10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2 (</a:t>
                      </a:r>
                      <a:r>
                        <a:rPr lang="en-US" sz="800" b="0" dirty="0">
                          <a:latin typeface="+mn-lt"/>
                        </a:rPr>
                        <a:t>long beamline with short side branch)</a:t>
                      </a:r>
                      <a:endParaRPr lang="en-ES" sz="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  <a:cs typeface="Arial" panose="020B0604020202020204" pitchFamily="34" charset="0"/>
                        </a:rPr>
                        <a:t>Side-b</a:t>
                      </a:r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 panose="020B0604020202020204" pitchFamily="34" charset="0"/>
                        </a:rPr>
                        <a:t>ranch (full field) TXM, STXM with </a:t>
                      </a:r>
                      <a:r>
                        <a:rPr lang="en-US" sz="1000" b="0" dirty="0" err="1">
                          <a:solidFill>
                            <a:srgbClr val="122D4F"/>
                          </a:solidFill>
                          <a:latin typeface="+mn-lt"/>
                          <a:cs typeface="Arial" panose="020B0604020202020204" pitchFamily="34" charset="0"/>
                        </a:rPr>
                        <a:t>fluo</a:t>
                      </a:r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 panose="020B0604020202020204" pitchFamily="34" charset="0"/>
                        </a:rPr>
                        <a:t> &amp; ptychography</a:t>
                      </a:r>
                      <a:endParaRPr lang="en-ES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Andrea Sorrentino, Eva </a:t>
                      </a:r>
                      <a:r>
                        <a:rPr lang="en-US" sz="1000" b="0" dirty="0" err="1">
                          <a:latin typeface="+mn-lt"/>
                        </a:rPr>
                        <a:t>Pereiro</a:t>
                      </a:r>
                      <a:r>
                        <a:rPr lang="en-US" sz="1000" b="0" dirty="0">
                          <a:latin typeface="+mn-lt"/>
                        </a:rPr>
                        <a:t>, Lucia </a:t>
                      </a:r>
                      <a:r>
                        <a:rPr lang="en-US" sz="1000" b="0" dirty="0" err="1">
                          <a:latin typeface="+mn-lt"/>
                        </a:rPr>
                        <a:t>Aballe</a:t>
                      </a:r>
                      <a:r>
                        <a:rPr lang="en-US" sz="1000" b="0" dirty="0">
                          <a:latin typeface="+mn-lt"/>
                        </a:rPr>
                        <a:t>, Sandra Ruiz Gómez</a:t>
                      </a:r>
                    </a:p>
                    <a:p>
                      <a:endParaRPr lang="en-ES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10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Batman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BAttery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Tender x-rays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Multitechnique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Approach research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eNvironment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0,01-4</a:t>
                      </a:r>
                    </a:p>
                    <a:p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20x5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Up to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130x30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Ambient Pressure XPS with tender X-rays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V. Pérez-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Dieste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, I. Villar-García</a:t>
                      </a:r>
                    </a:p>
                    <a:p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25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MATEC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MatterATExtremeConditions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20-60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3-5</a:t>
                      </a:r>
                    </a:p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(round)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High energy Diffraction ( EH1: XRD in DAC main  + complementary PDF in DAC as secondary technique) and in-situ synthesis XRD in Large Volume Cell (EH2 second stage)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Catalin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Popescu (ALBA)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Daniel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Errandonea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(UV)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Juan Angel Sans (UPV)</a:t>
                      </a:r>
                    </a:p>
                    <a:p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319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CSXID </a:t>
                      </a:r>
                    </a:p>
                    <a:p>
                      <a:endParaRPr lang="en-E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Coherent Soft X-Ray Imaging and Diffraction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0,250-3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Michael Foerster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174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0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-3483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Some Additional Obvious Beamlines. </a:t>
            </a: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6</a:t>
            </a:fld>
            <a:endParaRPr lang="es-E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94A0C7-38C5-B947-912A-8E0ABAECBECB}"/>
              </a:ext>
            </a:extLst>
          </p:cNvPr>
          <p:cNvSpPr txBox="1"/>
          <p:nvPr/>
        </p:nvSpPr>
        <p:spPr>
          <a:xfrm>
            <a:off x="520733" y="652135"/>
            <a:ext cx="8297087" cy="3385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Obvious other choices are: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46FAA2B4-8CC9-0641-811E-5DAB19B97095}"/>
              </a:ext>
            </a:extLst>
          </p:cNvPr>
          <p:cNvGraphicFramePr>
            <a:graphicFrameLocks noGrp="1"/>
          </p:cNvGraphicFramePr>
          <p:nvPr/>
        </p:nvGraphicFramePr>
        <p:xfrm>
          <a:off x="218263" y="355636"/>
          <a:ext cx="8556170" cy="4735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3055">
                  <a:extLst>
                    <a:ext uri="{9D8B030D-6E8A-4147-A177-3AD203B41FA5}">
                      <a16:colId xmlns:a16="http://schemas.microsoft.com/office/drawing/2014/main" val="3202272849"/>
                    </a:ext>
                  </a:extLst>
                </a:gridCol>
                <a:gridCol w="874206">
                  <a:extLst>
                    <a:ext uri="{9D8B030D-6E8A-4147-A177-3AD203B41FA5}">
                      <a16:colId xmlns:a16="http://schemas.microsoft.com/office/drawing/2014/main" val="2603341122"/>
                    </a:ext>
                  </a:extLst>
                </a:gridCol>
                <a:gridCol w="947346">
                  <a:extLst>
                    <a:ext uri="{9D8B030D-6E8A-4147-A177-3AD203B41FA5}">
                      <a16:colId xmlns:a16="http://schemas.microsoft.com/office/drawing/2014/main" val="2804356941"/>
                    </a:ext>
                  </a:extLst>
                </a:gridCol>
                <a:gridCol w="539914">
                  <a:extLst>
                    <a:ext uri="{9D8B030D-6E8A-4147-A177-3AD203B41FA5}">
                      <a16:colId xmlns:a16="http://schemas.microsoft.com/office/drawing/2014/main" val="1259117133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4249236922"/>
                    </a:ext>
                  </a:extLst>
                </a:gridCol>
              </a:tblGrid>
              <a:tr h="386396">
                <a:tc>
                  <a:txBody>
                    <a:bodyPr/>
                    <a:lstStyle/>
                    <a:p>
                      <a:r>
                        <a:rPr lang="en-ES" sz="1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Energy range [keV]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Beam size [</a:t>
                      </a:r>
                      <a:r>
                        <a:rPr lang="en-ES" sz="1000" dirty="0">
                          <a:latin typeface="Symbol" pitchFamily="2" charset="2"/>
                        </a:rPr>
                        <a:t>m</a:t>
                      </a:r>
                      <a:r>
                        <a:rPr lang="en-ES" sz="1000" dirty="0"/>
                        <a:t>m</a:t>
                      </a:r>
                      <a:r>
                        <a:rPr lang="en-ES" sz="1000" baseline="30000" dirty="0"/>
                        <a:t>2</a:t>
                      </a:r>
                      <a:r>
                        <a:rPr lang="en-ES" sz="10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Branches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dirty="0"/>
                        <a:t>Techniques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31180"/>
                  </a:ext>
                </a:extLst>
              </a:tr>
              <a:tr h="53501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Hard/tender X-ray nano probe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0,04x0,04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Micro spectroscopy, micro diffraction, ptychography</a:t>
                      </a:r>
                      <a:b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(can be optimized for life or material sciences)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Second station can be freely chosen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03154"/>
                  </a:ext>
                </a:extLst>
              </a:tr>
              <a:tr h="535010">
                <a:tc>
                  <a:txBody>
                    <a:bodyPr/>
                    <a:lstStyle/>
                    <a:p>
                      <a:r>
                        <a:rPr lang="en-US" sz="1000" b="0" u="none" baseline="0" dirty="0">
                          <a:solidFill>
                            <a:schemeClr val="tx1"/>
                          </a:solidFill>
                          <a:latin typeface="+mn-lt"/>
                        </a:rPr>
                        <a:t>Micro Spectroscopy beamline</a:t>
                      </a:r>
                      <a:endParaRPr lang="en-ES" sz="1000" b="0" u="none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0,1x0,1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A</a:t>
                      </a:r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nd</a:t>
                      </a:r>
                    </a:p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Fast scanning microscope optimized for high quality spectroscopy (medium long)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212782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/>
                        </a:rPr>
                        <a:t>Hard full field microscope</a:t>
                      </a:r>
                      <a:endParaRPr lang="en-ES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latin typeface="+mn-lt"/>
                        </a:rPr>
                        <a:t>5-20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Resolution: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˜0,04</a:t>
                      </a:r>
                      <a:endParaRPr lang="en-ES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1</a:t>
                      </a:r>
                      <a:endParaRPr lang="en-ES" sz="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  <a:cs typeface="Arial" panose="020B0604020202020204" pitchFamily="34" charset="0"/>
                        </a:rPr>
                        <a:t>Phase contrast, spectroscopy; typically used in materials sciences</a:t>
                      </a:r>
                      <a:endParaRPr lang="en-ES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10908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Inelastic scattering beamline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0,01-4</a:t>
                      </a:r>
                    </a:p>
                    <a:p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5x5 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Medium long beamline: RIXS (medium resolution), high resolution inelastic scattering, Raman</a:t>
                      </a:r>
                      <a:endParaRPr lang="en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256008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In-situ scattering/spectroscopy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Optimize beamline for growth in-situ experiments with 0,5m working distance. Can also offer CTR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319929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Hard X-ray time correlation spectroscopy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2-12 (higher?)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5x5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XPCS, WAXS/SAXS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174897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Throughput hard X-ray spectroscopy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2-6</a:t>
                      </a:r>
                    </a:p>
                    <a:p>
                      <a:r>
                        <a:rPr lang="en-ES" sz="1000" b="0" dirty="0"/>
                        <a:t>5-25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5x5</a:t>
                      </a:r>
                    </a:p>
                    <a:p>
                      <a:r>
                        <a:rPr lang="en-ES" sz="1000" b="0" dirty="0"/>
                        <a:t>5x5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/>
                        <a:t>O</a:t>
                      </a:r>
                      <a:r>
                        <a:rPr lang="en-ES" sz="1000" b="0" dirty="0"/>
                        <a:t>ptimized sample handling (operado and sample changer) for 10s/spectrum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497269"/>
                  </a:ext>
                </a:extLst>
              </a:tr>
              <a:tr h="356292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Soft X-ray Inelastic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0,1-2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RIXS (resolution 1-5meV) medium long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00931"/>
                  </a:ext>
                </a:extLst>
              </a:tr>
              <a:tr h="515977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resolution full field imaging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10-40</a:t>
                      </a:r>
                    </a:p>
                    <a:p>
                      <a:r>
                        <a:rPr lang="en-ES" sz="1000" b="0" dirty="0"/>
                        <a:t>(perhaps higher)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5000x5000</a:t>
                      </a:r>
                    </a:p>
                    <a:p>
                      <a:r>
                        <a:rPr lang="en-GB" sz="1000" b="0" dirty="0"/>
                        <a:t>A</a:t>
                      </a:r>
                      <a:r>
                        <a:rPr lang="en-ES" sz="1000" b="0" dirty="0"/>
                        <a:t>nd</a:t>
                      </a:r>
                    </a:p>
                    <a:p>
                      <a:r>
                        <a:rPr lang="en-ES" sz="1000" b="0" dirty="0"/>
                        <a:t>20000x20000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/>
                        <a:t>T</a:t>
                      </a:r>
                      <a:r>
                        <a:rPr lang="en-ES" sz="1000" b="0" dirty="0"/>
                        <a:t>omography, absorption/phase contrast; long beamline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23360"/>
                  </a:ext>
                </a:extLst>
              </a:tr>
              <a:tr h="356292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Coherent diffraction imaging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6-15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000" b="0" dirty="0"/>
                        <a:t>CDI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782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75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3" y="133012"/>
            <a:ext cx="7070271" cy="667088"/>
          </a:xfrm>
        </p:spPr>
        <p:txBody>
          <a:bodyPr/>
          <a:lstStyle/>
          <a:p>
            <a:r>
              <a:rPr lang="en-US" dirty="0"/>
              <a:t>Template for Community Call:</a:t>
            </a:r>
            <a:br>
              <a:rPr lang="en-US" dirty="0"/>
            </a:br>
            <a:r>
              <a:rPr lang="en-US" dirty="0"/>
              <a:t>The Process and Deadlines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212980" y="4869656"/>
            <a:ext cx="929497" cy="273844"/>
          </a:xfrm>
        </p:spPr>
        <p:txBody>
          <a:bodyPr/>
          <a:lstStyle/>
          <a:p>
            <a:fld id="{59A3C1E9-1E17-4B2D-975E-2F80F7CB45F8}" type="slidenum">
              <a:rPr lang="es-ES" smtClean="0"/>
              <a:t>7</a:t>
            </a:fld>
            <a:endParaRPr lang="es-ES"/>
          </a:p>
        </p:txBody>
      </p:sp>
      <p:sp>
        <p:nvSpPr>
          <p:cNvPr id="3" name="Rectangle 2"/>
          <p:cNvSpPr/>
          <p:nvPr/>
        </p:nvSpPr>
        <p:spPr>
          <a:xfrm>
            <a:off x="696030" y="296019"/>
            <a:ext cx="8515347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Pre-Proposal Call: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Everybody from the community can participate and make suggestions (every proposal needs at least one external co-PI; it is highly encouraged the PI is not ALBA employed).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Pre-proposal should make minimum effort to proposer to encourage participation; all ideas are welcome.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All proposals will be peer-reviewed by committee; a limited number 3-4 will be encouraged for full proposal.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Deadline: 6.9.2021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Full Proposal: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External proposal team will be supported by ALBA optics experts and staff to develop full proposal with preliminary design and refined specifications.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Deadline will be 6.12.2021.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Preselection of beamline 13 end of December with start of project in February 2022.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Remaining proposals will form pool which will be added with additional call in 22. This pool of proposals will be used for deciding additional beamlines and upgrades of existing instruments.</a:t>
            </a:r>
          </a:p>
        </p:txBody>
      </p:sp>
    </p:spTree>
    <p:extLst>
      <p:ext uri="{BB962C8B-B14F-4D97-AF65-F5344CB8AC3E}">
        <p14:creationId xmlns:p14="http://schemas.microsoft.com/office/powerpoint/2010/main" val="315298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205740" y="2153978"/>
            <a:ext cx="8938260" cy="124471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Beamline/Instrument Title 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E3E01C2E-4704-4D43-9DD4-7448179C4CAC}"/>
              </a:ext>
            </a:extLst>
          </p:cNvPr>
          <p:cNvSpPr txBox="1">
            <a:spLocks/>
          </p:cNvSpPr>
          <p:nvPr/>
        </p:nvSpPr>
        <p:spPr>
          <a:xfrm>
            <a:off x="4848026" y="3485582"/>
            <a:ext cx="3343474" cy="728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Proposer team (names &amp; institution/contact)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BFABB0-BE42-9840-99E5-BABE724997A4}"/>
              </a:ext>
            </a:extLst>
          </p:cNvPr>
          <p:cNvSpPr txBox="1"/>
          <p:nvPr/>
        </p:nvSpPr>
        <p:spPr>
          <a:xfrm>
            <a:off x="3765176" y="4697506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en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EF330F-FBEC-B64C-A7A6-E2DA1ADE2004}"/>
              </a:ext>
            </a:extLst>
          </p:cNvPr>
          <p:cNvSpPr txBox="1"/>
          <p:nvPr/>
        </p:nvSpPr>
        <p:spPr>
          <a:xfrm>
            <a:off x="4826000" y="491490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en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121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Beamline/Instrument Concept</a:t>
            </a:r>
            <a:br>
              <a:rPr lang="en-US" sz="26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9</a:t>
            </a:fld>
            <a:endParaRPr lang="es-E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94A0C7-38C5-B947-912A-8E0ABAECBECB}"/>
              </a:ext>
            </a:extLst>
          </p:cNvPr>
          <p:cNvSpPr txBox="1"/>
          <p:nvPr/>
        </p:nvSpPr>
        <p:spPr>
          <a:xfrm>
            <a:off x="573022" y="935196"/>
            <a:ext cx="8352715" cy="30162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Name of the beamline: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Beamline technique(s):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Short description of the program (less than 500 characters):</a:t>
            </a:r>
          </a:p>
          <a:p>
            <a:pPr>
              <a:spcAft>
                <a:spcPts val="1200"/>
              </a:spcAft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here text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Beamline type (short ID, BM, long ID):	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Energy range (soft, tender, hard) 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Aft>
                <a:spcPts val="12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(target energy range if available)</a:t>
            </a:r>
          </a:p>
          <a:p>
            <a:pPr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Beam size and specific conditions (polarization, coherence):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arcador de fecha 3">
            <a:extLst>
              <a:ext uri="{FF2B5EF4-FFF2-40B4-BE49-F238E27FC236}">
                <a16:creationId xmlns:a16="http://schemas.microsoft.com/office/drawing/2014/main" id="{E39633D7-F070-0447-840E-36BBFE1BA1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Beamline title  						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67202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sz="28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21215</TotalTime>
  <Words>1392</Words>
  <Application>Microsoft Macintosh PowerPoint</Application>
  <PresentationFormat>On-screen Show (16:9)</PresentationFormat>
  <Paragraphs>249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Abel</vt:lpstr>
      <vt:lpstr>Arial</vt:lpstr>
      <vt:lpstr>Arial Black</vt:lpstr>
      <vt:lpstr>Calibri</vt:lpstr>
      <vt:lpstr>Symbol</vt:lpstr>
      <vt:lpstr>Tema de Office</vt:lpstr>
      <vt:lpstr>Questionnaire Section E&amp;MSM</vt:lpstr>
      <vt:lpstr>The Breakout Session: Overview.</vt:lpstr>
      <vt:lpstr>Existing tools IT &amp; 2D/QMs at ALBA</vt:lpstr>
      <vt:lpstr>The Internal “Instrument Call”   </vt:lpstr>
      <vt:lpstr>Results of Internal “Instrument Call”   </vt:lpstr>
      <vt:lpstr>Some Additional Obvious Beamlines.    </vt:lpstr>
      <vt:lpstr>Template for Community Call: The Process and Deadlines</vt:lpstr>
      <vt:lpstr>Beamline/Instrument Title </vt:lpstr>
      <vt:lpstr>Beamline/Instrument Concept   </vt:lpstr>
      <vt:lpstr>Beamline/Instrument Concept   </vt:lpstr>
      <vt:lpstr>Questionnaire: Is the process to ALBA II inclusive?    </vt:lpstr>
      <vt:lpstr>Questionnaire: Is the process to ALBA II inclusive?    </vt:lpstr>
      <vt:lpstr>Questionnaire: Is the process to ALBA II inclusive?    </vt:lpstr>
      <vt:lpstr>Questionnaire: What can ALBA II do for you?    </vt:lpstr>
      <vt:lpstr>Questionnaire: What can ALBA II do for you?    </vt:lpstr>
      <vt:lpstr>Questionnaire: What can ALBA II do for you?    </vt:lpstr>
      <vt:lpstr>Questionnaire: What can ALBA II do for you?    </vt:lpstr>
      <vt:lpstr>Questionnaire: What can ALBA II do for you?    </vt:lpstr>
      <vt:lpstr>Questionnaire: What can ALBA II do for you?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 Wainer</dc:creator>
  <cp:lastModifiedBy>Manuel Valvidares</cp:lastModifiedBy>
  <cp:revision>270</cp:revision>
  <cp:lastPrinted>2021-05-13T08:55:33Z</cp:lastPrinted>
  <dcterms:created xsi:type="dcterms:W3CDTF">2015-04-21T23:16:41Z</dcterms:created>
  <dcterms:modified xsi:type="dcterms:W3CDTF">2021-06-29T15:05:04Z</dcterms:modified>
</cp:coreProperties>
</file>