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9" r:id="rId3"/>
    <p:sldId id="800" r:id="rId4"/>
    <p:sldId id="804" r:id="rId5"/>
    <p:sldId id="812" r:id="rId6"/>
    <p:sldId id="811" r:id="rId7"/>
    <p:sldId id="269" r:id="rId8"/>
    <p:sldId id="813" r:id="rId9"/>
    <p:sldId id="814" r:id="rId10"/>
    <p:sldId id="799" r:id="rId11"/>
    <p:sldId id="815" r:id="rId12"/>
    <p:sldId id="816" r:id="rId13"/>
    <p:sldId id="817" r:id="rId14"/>
    <p:sldId id="822" r:id="rId15"/>
    <p:sldId id="818" r:id="rId16"/>
    <p:sldId id="819" r:id="rId17"/>
    <p:sldId id="820" r:id="rId18"/>
    <p:sldId id="823" r:id="rId19"/>
    <p:sldId id="821" r:id="rId20"/>
  </p:sldIdLst>
  <p:sldSz cx="9144000" cy="5143500" type="screen16x9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8A0B8"/>
    <a:srgbClr val="122D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543" autoAdjust="0"/>
    <p:restoredTop sz="77630" autoAdjust="0"/>
  </p:normalViewPr>
  <p:slideViewPr>
    <p:cSldViewPr snapToGrid="0">
      <p:cViewPr>
        <p:scale>
          <a:sx n="110" d="100"/>
          <a:sy n="110" d="100"/>
        </p:scale>
        <p:origin x="-936" y="-46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3D9712EF-2ED6-134D-BB35-C90DFA44E6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1393AF31-E94F-8F47-BE18-93AFAFB73C9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6DD7A2-CFBC-FB4A-9F92-9CA6D3B51704}" type="datetimeFigureOut">
              <a:rPr lang="es-ES" smtClean="0"/>
              <a:t>29/06/2021</a:t>
            </a:fld>
            <a:endParaRPr lang="es-E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4D3EE9C8-3FDF-5B46-8885-DA545C6F6BE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2CF1A546-6019-DD41-8547-B57843C08E4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061F1-EB2F-9F49-9AB3-8FF73D026AF1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38251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395C8A-C15C-4AA6-95E1-00EBA5A9A15A}" type="datetimeFigureOut">
              <a:rPr lang="es-ES" smtClean="0"/>
              <a:t>29/06/2021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4813DD-DAAB-4354-8C0C-BEFED41B76F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84208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x-none" dirty="0"/>
              <a:t>Change section…. </a:t>
            </a:r>
            <a:r>
              <a:rPr lang="en-GB" dirty="0"/>
              <a:t>T</a:t>
            </a:r>
            <a:r>
              <a:rPr lang="x-none" dirty="0"/>
              <a:t>o section name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4813DD-DAAB-4354-8C0C-BEFED41B76FD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41273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Add as many slides as you have topics within the branding area:</a:t>
            </a:r>
          </a:p>
          <a:p>
            <a:r>
              <a:rPr lang="en-US"/>
              <a:t>For example material sciences: Catalysis and Batteries </a:t>
            </a:r>
          </a:p>
          <a:p>
            <a:r>
              <a:rPr lang="en-US"/>
              <a:t>Don’t forget the TEM resources to be.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4813DD-DAAB-4354-8C0C-BEFED41B76FD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27033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Replace this slide with the slide for your section</a:t>
            </a:r>
          </a:p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4813DD-DAAB-4354-8C0C-BEFED41B76FD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27033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4813DD-DAAB-4354-8C0C-BEFED41B76FD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7578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2965341" y="2153978"/>
            <a:ext cx="5535386" cy="124471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>
              <a:defRPr sz="38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24" name="Marcador de contenido 23"/>
          <p:cNvSpPr>
            <a:spLocks noGrp="1"/>
          </p:cNvSpPr>
          <p:nvPr>
            <p:ph sz="quarter" idx="10" hasCustomPrompt="1"/>
          </p:nvPr>
        </p:nvSpPr>
        <p:spPr>
          <a:xfrm>
            <a:off x="2973506" y="1726425"/>
            <a:ext cx="5535386" cy="353002"/>
          </a:xfrm>
        </p:spPr>
        <p:txBody>
          <a:bodyPr/>
          <a:lstStyle>
            <a:lvl1pPr marL="0" indent="0">
              <a:buNone/>
              <a:defRPr sz="2800">
                <a:solidFill>
                  <a:srgbClr val="122D4F"/>
                </a:solidFill>
              </a:defRPr>
            </a:lvl1pPr>
          </a:lstStyle>
          <a:p>
            <a:pPr lvl="0"/>
            <a:r>
              <a:rPr lang="es-ES" dirty="0" err="1"/>
              <a:t>Author</a:t>
            </a:r>
            <a:endParaRPr lang="es-ES" dirty="0"/>
          </a:p>
        </p:txBody>
      </p:sp>
      <p:sp>
        <p:nvSpPr>
          <p:cNvPr id="25" name="Marcador de contenido 23"/>
          <p:cNvSpPr>
            <a:spLocks noGrp="1"/>
          </p:cNvSpPr>
          <p:nvPr>
            <p:ph sz="quarter" idx="11" hasCustomPrompt="1"/>
          </p:nvPr>
        </p:nvSpPr>
        <p:spPr>
          <a:xfrm>
            <a:off x="2973506" y="3473241"/>
            <a:ext cx="5535386" cy="353002"/>
          </a:xfrm>
        </p:spPr>
        <p:txBody>
          <a:bodyPr/>
          <a:lstStyle>
            <a:lvl1pPr marL="0" indent="0">
              <a:buNone/>
              <a:defRPr sz="2000">
                <a:solidFill>
                  <a:srgbClr val="122D4F"/>
                </a:solidFill>
              </a:defRPr>
            </a:lvl1pPr>
          </a:lstStyle>
          <a:p>
            <a:pPr lvl="0"/>
            <a:r>
              <a:rPr lang="es-ES" dirty="0"/>
              <a:t>20/05/2015</a:t>
            </a:r>
          </a:p>
        </p:txBody>
      </p:sp>
      <p:pic>
        <p:nvPicPr>
          <p:cNvPr id="6" name="Imagen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44" y="-314325"/>
            <a:ext cx="914095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2450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dirty="0"/>
              <a:t>Haga clic para modificar </a:t>
            </a:r>
            <a:br>
              <a:rPr lang="es-ES" dirty="0"/>
            </a:br>
            <a:r>
              <a:rPr lang="es-ES" dirty="0"/>
              <a:t>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3834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7830061" y="88788"/>
            <a:ext cx="1092994" cy="1000125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543675" y="273845"/>
            <a:ext cx="2126796" cy="4358879"/>
          </a:xfrm>
        </p:spPr>
        <p:txBody>
          <a:bodyPr vert="eaVert"/>
          <a:lstStyle>
            <a:lvl1pPr>
              <a:defRPr/>
            </a:lvl1pPr>
          </a:lstStyle>
          <a:p>
            <a:r>
              <a:rPr lang="es-ES" dirty="0"/>
              <a:t>Haga clic para modificar </a:t>
            </a:r>
            <a:br>
              <a:rPr lang="es-ES" dirty="0"/>
            </a:br>
            <a:r>
              <a:rPr lang="es-ES" dirty="0"/>
              <a:t>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3" y="273845"/>
            <a:ext cx="5800725" cy="4358879"/>
          </a:xfrm>
        </p:spPr>
        <p:txBody>
          <a:bodyPr vert="eaVert"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37026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dirty="0"/>
              <a:t>Haga clic para modificar </a:t>
            </a:r>
            <a:br>
              <a:rPr lang="es-ES" dirty="0"/>
            </a:br>
            <a:r>
              <a:rPr lang="es-ES" dirty="0"/>
              <a:t>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866936"/>
            <a:ext cx="6400800" cy="174172"/>
          </a:xfrm>
        </p:spPr>
        <p:txBody>
          <a:bodyPr/>
          <a:lstStyle/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28650" y="4632723"/>
            <a:ext cx="6400800" cy="225370"/>
          </a:xfrm>
        </p:spPr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45963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6"/>
            <a:ext cx="7886700" cy="680186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2100263"/>
            <a:ext cx="7886700" cy="3148012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1654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dirty="0"/>
              <a:t>Haga clic para modificar </a:t>
            </a:r>
            <a:br>
              <a:rPr lang="es-ES" dirty="0"/>
            </a:br>
            <a:r>
              <a:rPr lang="es-ES" dirty="0"/>
              <a:t>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206275"/>
            <a:ext cx="3886200" cy="4042000"/>
          </a:xfrm>
        </p:spPr>
        <p:txBody>
          <a:bodyPr/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206275"/>
            <a:ext cx="3886200" cy="40420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1794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9844" y="273846"/>
            <a:ext cx="7085409" cy="994172"/>
          </a:xfrm>
        </p:spPr>
        <p:txBody>
          <a:bodyPr/>
          <a:lstStyle>
            <a:lvl1pPr>
              <a:defRPr/>
            </a:lvl1pPr>
          </a:lstStyle>
          <a:p>
            <a:r>
              <a:rPr lang="es-ES" dirty="0"/>
              <a:t>Haga clic para modificar </a:t>
            </a:r>
            <a:br>
              <a:rPr lang="es-ES" dirty="0"/>
            </a:br>
            <a:r>
              <a:rPr lang="es-ES" dirty="0"/>
              <a:t>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ctr">
            <a:normAutofit/>
          </a:bodyPr>
          <a:lstStyle>
            <a:lvl1pPr marL="0" indent="0">
              <a:buNone/>
              <a:defRPr sz="1600" b="0">
                <a:solidFill>
                  <a:srgbClr val="88A0B8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3331369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3" y="1260872"/>
            <a:ext cx="3887391" cy="617934"/>
          </a:xfrm>
        </p:spPr>
        <p:txBody>
          <a:bodyPr anchor="ctr">
            <a:normAutofit/>
          </a:bodyPr>
          <a:lstStyle>
            <a:lvl1pPr marL="0" indent="0">
              <a:buNone/>
              <a:defRPr lang="es-ES" sz="1600" b="0" kern="1200" dirty="0" smtClean="0">
                <a:solidFill>
                  <a:srgbClr val="88A0B8"/>
                </a:solidFill>
                <a:latin typeface="Arial Black" panose="020B0A040201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3" y="1878806"/>
            <a:ext cx="3887391" cy="3331369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65236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dirty="0"/>
              <a:t>Haga clic para modificar </a:t>
            </a:r>
            <a:br>
              <a:rPr lang="es-ES" dirty="0"/>
            </a:br>
            <a:r>
              <a:rPr lang="es-ES" dirty="0"/>
              <a:t>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1422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90526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740570"/>
            <a:ext cx="2949178" cy="802481"/>
          </a:xfrm>
        </p:spPr>
        <p:txBody>
          <a:bodyPr anchor="t">
            <a:normAutofit/>
          </a:bodyPr>
          <a:lstStyle>
            <a:lvl1pPr>
              <a:defRPr sz="18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1"/>
            <a:ext cx="4629150" cy="452675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1"/>
            <a:ext cx="2949178" cy="354030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40906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740570"/>
            <a:ext cx="2949178" cy="802481"/>
          </a:xfrm>
        </p:spPr>
        <p:txBody>
          <a:bodyPr anchor="t">
            <a:normAutofit/>
          </a:bodyPr>
          <a:lstStyle>
            <a:lvl1pPr>
              <a:defRPr sz="18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1"/>
            <a:ext cx="4629150" cy="4402929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1"/>
            <a:ext cx="2949178" cy="344346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8711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6" y="0"/>
            <a:ext cx="9142208" cy="51435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3" y="133012"/>
            <a:ext cx="7070271" cy="99417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dirty="0"/>
              <a:t>Haga clic para modificar </a:t>
            </a:r>
            <a:br>
              <a:rPr lang="es-ES" dirty="0"/>
            </a:br>
            <a:r>
              <a:rPr lang="es-ES" dirty="0"/>
              <a:t>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175657"/>
            <a:ext cx="7886700" cy="39678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7085078" y="4869656"/>
            <a:ext cx="2057400" cy="273844"/>
          </a:xfrm>
          <a:prstGeom prst="rect">
            <a:avLst/>
          </a:prstGeom>
        </p:spPr>
        <p:txBody>
          <a:bodyPr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D026923-C7E2-45C3-B29C-32230263B074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85078" y="4869656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9A3C1E9-1E17-4B2D-975E-2F80F7CB45F8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3825" y="4878499"/>
            <a:ext cx="2057400" cy="1741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3825" y="4644286"/>
            <a:ext cx="3086100" cy="225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4110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lang="en-US" sz="1800" b="0" kern="1200" dirty="0">
          <a:solidFill>
            <a:srgbClr val="323E4F"/>
          </a:solidFill>
          <a:latin typeface="Arial Black" charset="0"/>
          <a:ea typeface="+mn-ea"/>
          <a:cs typeface="+mn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205740" y="2153977"/>
            <a:ext cx="8938260" cy="2357637"/>
          </a:xfrm>
        </p:spPr>
        <p:txBody>
          <a:bodyPr/>
          <a:lstStyle/>
          <a:p>
            <a:pPr algn="ctr"/>
            <a:r>
              <a:rPr lang="en-US" dirty="0"/>
              <a:t>Questionnaire</a:t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Chemistry and Material Science</a:t>
            </a:r>
            <a:endParaRPr lang="en-US" dirty="0"/>
          </a:p>
        </p:txBody>
      </p:sp>
      <p:sp>
        <p:nvSpPr>
          <p:cNvPr id="8" name="Marcador de contenido 7"/>
          <p:cNvSpPr>
            <a:spLocks noGrp="1"/>
          </p:cNvSpPr>
          <p:nvPr>
            <p:ph sz="quarter" idx="11"/>
          </p:nvPr>
        </p:nvSpPr>
        <p:spPr>
          <a:xfrm>
            <a:off x="5923003" y="5194253"/>
            <a:ext cx="5535386" cy="353002"/>
          </a:xfrm>
        </p:spPr>
        <p:txBody>
          <a:bodyPr>
            <a:normAutofit lnSpcReduction="10000"/>
          </a:bodyPr>
          <a:lstStyle/>
          <a:p>
            <a:r>
              <a:rPr lang="es-ES" dirty="0"/>
              <a:t>30.6.2021</a:t>
            </a:r>
          </a:p>
        </p:txBody>
      </p:sp>
      <p:sp>
        <p:nvSpPr>
          <p:cNvPr id="4" name="Marcador de contenido 7">
            <a:extLst>
              <a:ext uri="{FF2B5EF4-FFF2-40B4-BE49-F238E27FC236}">
                <a16:creationId xmlns="" xmlns:a16="http://schemas.microsoft.com/office/drawing/2014/main" id="{E3E01C2E-4704-4D43-9DD4-7448179C4CAC}"/>
              </a:ext>
            </a:extLst>
          </p:cNvPr>
          <p:cNvSpPr txBox="1">
            <a:spLocks/>
          </p:cNvSpPr>
          <p:nvPr/>
        </p:nvSpPr>
        <p:spPr>
          <a:xfrm>
            <a:off x="5196381" y="3485582"/>
            <a:ext cx="4090234" cy="16579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rgbClr val="122D4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400" dirty="0"/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A72C9E56-35C6-0246-BBB7-1C235D0EDB44}"/>
              </a:ext>
            </a:extLst>
          </p:cNvPr>
          <p:cNvSpPr txBox="1"/>
          <p:nvPr/>
        </p:nvSpPr>
        <p:spPr>
          <a:xfrm>
            <a:off x="289932" y="4204010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t">
            <a:noAutofit/>
          </a:bodyPr>
          <a:lstStyle/>
          <a:p>
            <a:endParaRPr lang="x-none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34988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8263" y="102392"/>
            <a:ext cx="7714771" cy="994172"/>
          </a:xfrm>
        </p:spPr>
        <p:txBody>
          <a:bodyPr>
            <a:noAutofit/>
          </a:bodyPr>
          <a:lstStyle/>
          <a:p>
            <a:r>
              <a:rPr lang="en-US" sz="2600" dirty="0"/>
              <a:t>Beamline/Instrument Concept</a:t>
            </a:r>
            <a:br>
              <a:rPr lang="en-US" sz="26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10</a:t>
            </a:fld>
            <a:endParaRPr lang="es-ES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D094A0C7-38C5-B947-912A-8E0ABAECBECB}"/>
              </a:ext>
            </a:extLst>
          </p:cNvPr>
          <p:cNvSpPr txBox="1"/>
          <p:nvPr/>
        </p:nvSpPr>
        <p:spPr>
          <a:xfrm>
            <a:off x="628650" y="599478"/>
            <a:ext cx="8297087" cy="2769989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Name of the beamline:	</a:t>
            </a:r>
            <a:r>
              <a:rPr lang="en-US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Expected benefit from ALBA II: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bullet list.</a:t>
            </a:r>
          </a:p>
          <a:p>
            <a:pPr>
              <a:spcBef>
                <a:spcPts val="600"/>
              </a:spcBef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Which scientific or community need will be addressed: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here text</a:t>
            </a:r>
          </a:p>
          <a:p>
            <a:pPr>
              <a:spcBef>
                <a:spcPts val="600"/>
              </a:spcBef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Potential or existing user community (communities or also institutes):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here text</a:t>
            </a:r>
          </a:p>
          <a:p>
            <a:pPr>
              <a:spcBef>
                <a:spcPts val="600"/>
              </a:spcBef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International competition (at which other sources there are similar instruments):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here text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endParaRPr lang="en-US" sz="1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Marcador de fecha 3">
            <a:extLst>
              <a:ext uri="{FF2B5EF4-FFF2-40B4-BE49-F238E27FC236}">
                <a16:creationId xmlns="" xmlns:a16="http://schemas.microsoft.com/office/drawing/2014/main" id="{E39633D7-F070-0447-840E-36BBFE1BA1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866936"/>
            <a:ext cx="6400800" cy="174172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Beamline title  						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888240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8263" y="102392"/>
            <a:ext cx="7714771" cy="994172"/>
          </a:xfrm>
        </p:spPr>
        <p:txBody>
          <a:bodyPr>
            <a:noAutofit/>
          </a:bodyPr>
          <a:lstStyle/>
          <a:p>
            <a:r>
              <a:rPr lang="en-US" sz="2600" dirty="0"/>
              <a:t>Questionnaire:</a:t>
            </a:r>
            <a:br>
              <a:rPr lang="en-US" sz="2600" dirty="0"/>
            </a:br>
            <a:r>
              <a:rPr lang="x-none" sz="2800" dirty="0">
                <a:latin typeface="Arial" panose="020B0604020202020204" pitchFamily="34" charset="0"/>
                <a:cs typeface="Arial" panose="020B0604020202020204" pitchFamily="34" charset="0"/>
              </a:rPr>
              <a:t>Is the process to ALBA II inclusive?</a:t>
            </a:r>
            <a:br>
              <a:rPr lang="x-none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600" dirty="0"/>
              <a:t/>
            </a:r>
            <a:br>
              <a:rPr lang="en-US" sz="26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11</a:t>
            </a:fld>
            <a:endParaRPr lang="es-ES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8E9AD6EE-A56F-3A4B-83AB-691429FC6CB7}"/>
              </a:ext>
            </a:extLst>
          </p:cNvPr>
          <p:cNvSpPr txBox="1"/>
          <p:nvPr/>
        </p:nvSpPr>
        <p:spPr>
          <a:xfrm>
            <a:off x="952901" y="1414914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t">
            <a:noAutofit/>
          </a:bodyPr>
          <a:lstStyle/>
          <a:p>
            <a:r>
              <a:rPr lang="x-none" sz="2000" dirty="0">
                <a:latin typeface="Arial" panose="020B0604020202020204" pitchFamily="34" charset="0"/>
                <a:cs typeface="Arial" panose="020B0604020202020204" pitchFamily="34" charset="0"/>
              </a:rPr>
              <a:t>Is the Information provided enough? Which information is missing?</a:t>
            </a:r>
          </a:p>
        </p:txBody>
      </p:sp>
    </p:spTree>
    <p:extLst>
      <p:ext uri="{BB962C8B-B14F-4D97-AF65-F5344CB8AC3E}">
        <p14:creationId xmlns:p14="http://schemas.microsoft.com/office/powerpoint/2010/main" val="35871012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8263" y="102392"/>
            <a:ext cx="7714771" cy="994172"/>
          </a:xfrm>
        </p:spPr>
        <p:txBody>
          <a:bodyPr>
            <a:noAutofit/>
          </a:bodyPr>
          <a:lstStyle/>
          <a:p>
            <a:r>
              <a:rPr lang="en-US" sz="2600" dirty="0"/>
              <a:t>Questionnaire:</a:t>
            </a:r>
            <a:br>
              <a:rPr lang="en-US" sz="2600" dirty="0"/>
            </a:br>
            <a:r>
              <a:rPr lang="x-none" sz="2800" dirty="0">
                <a:latin typeface="Arial" panose="020B0604020202020204" pitchFamily="34" charset="0"/>
                <a:cs typeface="Arial" panose="020B0604020202020204" pitchFamily="34" charset="0"/>
              </a:rPr>
              <a:t>Is the process to ALBA II inclusive?</a:t>
            </a:r>
            <a:br>
              <a:rPr lang="x-none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600" dirty="0"/>
              <a:t/>
            </a:r>
            <a:br>
              <a:rPr lang="en-US" sz="26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12</a:t>
            </a:fld>
            <a:endParaRPr lang="es-ES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8E9AD6EE-A56F-3A4B-83AB-691429FC6CB7}"/>
              </a:ext>
            </a:extLst>
          </p:cNvPr>
          <p:cNvSpPr txBox="1"/>
          <p:nvPr/>
        </p:nvSpPr>
        <p:spPr>
          <a:xfrm>
            <a:off x="952901" y="1414914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t">
            <a:noAutofit/>
          </a:bodyPr>
          <a:lstStyle/>
          <a:p>
            <a:r>
              <a:rPr lang="x-none" sz="2000" dirty="0">
                <a:latin typeface="Arial" panose="020B0604020202020204" pitchFamily="34" charset="0"/>
                <a:cs typeface="Arial" panose="020B0604020202020204" pitchFamily="34" charset="0"/>
              </a:rPr>
              <a:t>Is the Information easy to find? </a:t>
            </a:r>
            <a:br>
              <a:rPr lang="x-none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x-none" sz="2000" dirty="0">
                <a:latin typeface="Arial" panose="020B0604020202020204" pitchFamily="34" charset="0"/>
                <a:cs typeface="Arial" panose="020B0604020202020204" pitchFamily="34" charset="0"/>
              </a:rPr>
              <a:t>Can we improve the dissemination process?</a:t>
            </a:r>
          </a:p>
        </p:txBody>
      </p:sp>
    </p:spTree>
    <p:extLst>
      <p:ext uri="{BB962C8B-B14F-4D97-AF65-F5344CB8AC3E}">
        <p14:creationId xmlns:p14="http://schemas.microsoft.com/office/powerpoint/2010/main" val="13943709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8263" y="102392"/>
            <a:ext cx="7714771" cy="994172"/>
          </a:xfrm>
        </p:spPr>
        <p:txBody>
          <a:bodyPr>
            <a:noAutofit/>
          </a:bodyPr>
          <a:lstStyle/>
          <a:p>
            <a:r>
              <a:rPr lang="en-US" sz="2600" dirty="0"/>
              <a:t>Questionnaire:</a:t>
            </a:r>
            <a:br>
              <a:rPr lang="en-US" sz="2600" dirty="0"/>
            </a:br>
            <a:r>
              <a:rPr lang="x-none" sz="2800" dirty="0">
                <a:latin typeface="Arial" panose="020B0604020202020204" pitchFamily="34" charset="0"/>
                <a:cs typeface="Arial" panose="020B0604020202020204" pitchFamily="34" charset="0"/>
              </a:rPr>
              <a:t>Is the process to ALBA II inclusive?</a:t>
            </a:r>
            <a:br>
              <a:rPr lang="x-none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600" dirty="0"/>
              <a:t/>
            </a:r>
            <a:br>
              <a:rPr lang="en-US" sz="26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13</a:t>
            </a:fld>
            <a:endParaRPr lang="es-ES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8E9AD6EE-A56F-3A4B-83AB-691429FC6CB7}"/>
              </a:ext>
            </a:extLst>
          </p:cNvPr>
          <p:cNvSpPr txBox="1"/>
          <p:nvPr/>
        </p:nvSpPr>
        <p:spPr>
          <a:xfrm>
            <a:off x="952901" y="1414914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t">
            <a:noAutofit/>
          </a:bodyPr>
          <a:lstStyle/>
          <a:p>
            <a:r>
              <a:rPr lang="x-none" sz="2000" dirty="0">
                <a:latin typeface="Arial" panose="020B0604020202020204" pitchFamily="34" charset="0"/>
                <a:cs typeface="Arial" panose="020B0604020202020204" pitchFamily="34" charset="0"/>
              </a:rPr>
              <a:t>Is the process clear and transparent? </a:t>
            </a:r>
            <a:br>
              <a:rPr lang="x-none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x-non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21792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8263" y="102392"/>
            <a:ext cx="7714771" cy="994172"/>
          </a:xfrm>
        </p:spPr>
        <p:txBody>
          <a:bodyPr>
            <a:noAutofit/>
          </a:bodyPr>
          <a:lstStyle/>
          <a:p>
            <a:r>
              <a:rPr lang="en-US" sz="2600" dirty="0"/>
              <a:t>Questionnaire:</a:t>
            </a:r>
            <a:br>
              <a:rPr lang="en-US" sz="2600" dirty="0"/>
            </a:br>
            <a:r>
              <a:rPr lang="x-none" sz="2800" dirty="0">
                <a:latin typeface="Arial" panose="020B0604020202020204" pitchFamily="34" charset="0"/>
                <a:cs typeface="Arial" panose="020B0604020202020204" pitchFamily="34" charset="0"/>
              </a:rPr>
              <a:t>What can ALBA II do for you?</a:t>
            </a:r>
            <a:br>
              <a:rPr lang="x-none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600" dirty="0"/>
              <a:t/>
            </a:r>
            <a:br>
              <a:rPr lang="en-US" sz="26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14</a:t>
            </a:fld>
            <a:endParaRPr lang="es-ES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8E9AD6EE-A56F-3A4B-83AB-691429FC6CB7}"/>
              </a:ext>
            </a:extLst>
          </p:cNvPr>
          <p:cNvSpPr txBox="1"/>
          <p:nvPr/>
        </p:nvSpPr>
        <p:spPr>
          <a:xfrm>
            <a:off x="827072" y="1096564"/>
            <a:ext cx="7489855" cy="70788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What do you see in your field as the grand challenge to be solved in the future?</a:t>
            </a:r>
            <a:endParaRPr lang="x-non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12416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8263" y="102392"/>
            <a:ext cx="7714771" cy="994172"/>
          </a:xfrm>
        </p:spPr>
        <p:txBody>
          <a:bodyPr>
            <a:noAutofit/>
          </a:bodyPr>
          <a:lstStyle/>
          <a:p>
            <a:r>
              <a:rPr lang="en-US" sz="2600" dirty="0"/>
              <a:t>Questionnaire:</a:t>
            </a:r>
            <a:br>
              <a:rPr lang="en-US" sz="2600" dirty="0"/>
            </a:br>
            <a:r>
              <a:rPr lang="x-none" sz="2800" dirty="0">
                <a:latin typeface="Arial" panose="020B0604020202020204" pitchFamily="34" charset="0"/>
                <a:cs typeface="Arial" panose="020B0604020202020204" pitchFamily="34" charset="0"/>
              </a:rPr>
              <a:t>What can ALBA II do for you?</a:t>
            </a:r>
            <a:br>
              <a:rPr lang="x-none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600" dirty="0"/>
              <a:t/>
            </a:r>
            <a:br>
              <a:rPr lang="en-US" sz="26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15</a:t>
            </a:fld>
            <a:endParaRPr lang="es-ES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8E9AD6EE-A56F-3A4B-83AB-691429FC6CB7}"/>
              </a:ext>
            </a:extLst>
          </p:cNvPr>
          <p:cNvSpPr txBox="1"/>
          <p:nvPr/>
        </p:nvSpPr>
        <p:spPr>
          <a:xfrm>
            <a:off x="952901" y="1414914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t">
            <a:noAutofit/>
          </a:bodyPr>
          <a:lstStyle/>
          <a:p>
            <a:r>
              <a:rPr lang="x-none" sz="2000" dirty="0">
                <a:latin typeface="Arial" panose="020B0604020202020204" pitchFamily="34" charset="0"/>
                <a:cs typeface="Arial" panose="020B0604020202020204" pitchFamily="34" charset="0"/>
              </a:rPr>
              <a:t>Which instrumentation is missing for your research? </a:t>
            </a:r>
            <a:br>
              <a:rPr lang="x-none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x-non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30077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8263" y="102392"/>
            <a:ext cx="7714771" cy="994172"/>
          </a:xfrm>
        </p:spPr>
        <p:txBody>
          <a:bodyPr>
            <a:noAutofit/>
          </a:bodyPr>
          <a:lstStyle/>
          <a:p>
            <a:r>
              <a:rPr lang="en-US" sz="2600" dirty="0"/>
              <a:t>Questionnaire:</a:t>
            </a:r>
            <a:br>
              <a:rPr lang="en-US" sz="2600" dirty="0"/>
            </a:br>
            <a:r>
              <a:rPr lang="x-none" sz="2800" dirty="0">
                <a:latin typeface="Arial" panose="020B0604020202020204" pitchFamily="34" charset="0"/>
                <a:cs typeface="Arial" panose="020B0604020202020204" pitchFamily="34" charset="0"/>
              </a:rPr>
              <a:t>What can ALBA II do for you?</a:t>
            </a:r>
            <a:br>
              <a:rPr lang="x-none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600" dirty="0"/>
              <a:t/>
            </a:r>
            <a:br>
              <a:rPr lang="en-US" sz="26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16</a:t>
            </a:fld>
            <a:endParaRPr lang="es-ES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8E9AD6EE-A56F-3A4B-83AB-691429FC6CB7}"/>
              </a:ext>
            </a:extLst>
          </p:cNvPr>
          <p:cNvSpPr txBox="1"/>
          <p:nvPr/>
        </p:nvSpPr>
        <p:spPr>
          <a:xfrm>
            <a:off x="952901" y="1414914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t">
            <a:no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Which instrumental performance upgrade do you need </a:t>
            </a:r>
            <a:b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(microscope resolution, high throughput, data management…etc)?</a:t>
            </a:r>
            <a:r>
              <a:rPr lang="x-none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x-none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x-non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15479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8263" y="102392"/>
            <a:ext cx="7714771" cy="994172"/>
          </a:xfrm>
        </p:spPr>
        <p:txBody>
          <a:bodyPr>
            <a:noAutofit/>
          </a:bodyPr>
          <a:lstStyle/>
          <a:p>
            <a:r>
              <a:rPr lang="en-US" sz="2600" dirty="0"/>
              <a:t>Questionnaire:</a:t>
            </a:r>
            <a:br>
              <a:rPr lang="en-US" sz="2600" dirty="0"/>
            </a:br>
            <a:r>
              <a:rPr lang="x-none" sz="2800" dirty="0">
                <a:latin typeface="Arial" panose="020B0604020202020204" pitchFamily="34" charset="0"/>
                <a:cs typeface="Arial" panose="020B0604020202020204" pitchFamily="34" charset="0"/>
              </a:rPr>
              <a:t>What can ALBA II do for you?</a:t>
            </a:r>
            <a:br>
              <a:rPr lang="x-none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600" dirty="0"/>
              <a:t/>
            </a:r>
            <a:br>
              <a:rPr lang="en-US" sz="26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17</a:t>
            </a:fld>
            <a:endParaRPr lang="es-ES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8E9AD6EE-A56F-3A4B-83AB-691429FC6CB7}"/>
              </a:ext>
            </a:extLst>
          </p:cNvPr>
          <p:cNvSpPr txBox="1"/>
          <p:nvPr/>
        </p:nvSpPr>
        <p:spPr>
          <a:xfrm>
            <a:off x="952901" y="1414914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t">
            <a:no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Which services are missing for your research at ALBA?</a:t>
            </a:r>
            <a:r>
              <a:rPr lang="x-none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x-none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x-non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03277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8263" y="102392"/>
            <a:ext cx="7714771" cy="994172"/>
          </a:xfrm>
        </p:spPr>
        <p:txBody>
          <a:bodyPr>
            <a:noAutofit/>
          </a:bodyPr>
          <a:lstStyle/>
          <a:p>
            <a:r>
              <a:rPr lang="en-US" sz="2600" dirty="0"/>
              <a:t>Questionnaire:</a:t>
            </a:r>
            <a:br>
              <a:rPr lang="en-US" sz="2600" dirty="0"/>
            </a:br>
            <a:r>
              <a:rPr lang="x-none" sz="2800" dirty="0">
                <a:latin typeface="Arial" panose="020B0604020202020204" pitchFamily="34" charset="0"/>
                <a:cs typeface="Arial" panose="020B0604020202020204" pitchFamily="34" charset="0"/>
              </a:rPr>
              <a:t>What can ALBA II do for you?</a:t>
            </a:r>
            <a:br>
              <a:rPr lang="x-none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600" dirty="0"/>
              <a:t/>
            </a:r>
            <a:br>
              <a:rPr lang="en-US" sz="26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18</a:t>
            </a:fld>
            <a:endParaRPr lang="es-ES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8E9AD6EE-A56F-3A4B-83AB-691429FC6CB7}"/>
              </a:ext>
            </a:extLst>
          </p:cNvPr>
          <p:cNvSpPr txBox="1"/>
          <p:nvPr/>
        </p:nvSpPr>
        <p:spPr>
          <a:xfrm>
            <a:off x="298383" y="1472188"/>
            <a:ext cx="8547234" cy="433137"/>
          </a:xfrm>
          <a:prstGeom prst="rect">
            <a:avLst/>
          </a:prstGeom>
        </p:spPr>
        <p:txBody>
          <a:bodyPr vert="horz" wrap="none" lIns="91440" tIns="45720" rIns="91440" bIns="45720" rtlCol="0" anchor="t">
            <a:no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How can ALBA improve services and access mode for fostering innovation?</a:t>
            </a:r>
            <a:r>
              <a:rPr lang="x-none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x-none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x-non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893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8263" y="102392"/>
            <a:ext cx="7714771" cy="994172"/>
          </a:xfrm>
        </p:spPr>
        <p:txBody>
          <a:bodyPr>
            <a:noAutofit/>
          </a:bodyPr>
          <a:lstStyle/>
          <a:p>
            <a:r>
              <a:rPr lang="en-US" sz="2600" dirty="0"/>
              <a:t>Questionnaire:</a:t>
            </a:r>
            <a:br>
              <a:rPr lang="en-US" sz="2600" dirty="0"/>
            </a:br>
            <a:r>
              <a:rPr lang="x-none" sz="2800" dirty="0">
                <a:latin typeface="Arial" panose="020B0604020202020204" pitchFamily="34" charset="0"/>
                <a:cs typeface="Arial" panose="020B0604020202020204" pitchFamily="34" charset="0"/>
              </a:rPr>
              <a:t>What can ALBA II do for you?</a:t>
            </a:r>
            <a:br>
              <a:rPr lang="x-none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600" dirty="0"/>
              <a:t/>
            </a:r>
            <a:br>
              <a:rPr lang="en-US" sz="26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19</a:t>
            </a:fld>
            <a:endParaRPr lang="es-ES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8E9AD6EE-A56F-3A4B-83AB-691429FC6CB7}"/>
              </a:ext>
            </a:extLst>
          </p:cNvPr>
          <p:cNvSpPr txBox="1"/>
          <p:nvPr/>
        </p:nvSpPr>
        <p:spPr>
          <a:xfrm>
            <a:off x="952901" y="1414914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t">
            <a:no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Do you have suggestions for strategic partnerships and their goals?</a:t>
            </a:r>
            <a:r>
              <a:rPr lang="x-none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x-none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x-non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3676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87108" y="82762"/>
            <a:ext cx="7070271" cy="448013"/>
          </a:xfrm>
        </p:spPr>
        <p:txBody>
          <a:bodyPr>
            <a:normAutofit fontScale="90000"/>
          </a:bodyPr>
          <a:lstStyle/>
          <a:p>
            <a:r>
              <a:rPr lang="en-US" dirty="0"/>
              <a:t>The Breakout Session:</a:t>
            </a:r>
            <a:br>
              <a:rPr lang="en-US" dirty="0"/>
            </a:br>
            <a:r>
              <a:rPr lang="en-US" dirty="0"/>
              <a:t>Overview.</a:t>
            </a: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2</a:t>
            </a:fld>
            <a:endParaRPr lang="es-ES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A2161BF6-6EC1-054B-AE6E-CFFC10044A6B}"/>
              </a:ext>
            </a:extLst>
          </p:cNvPr>
          <p:cNvSpPr txBox="1"/>
          <p:nvPr/>
        </p:nvSpPr>
        <p:spPr>
          <a:xfrm>
            <a:off x="2002055" y="1068404"/>
            <a:ext cx="6285297" cy="3224463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x-none" sz="2000" dirty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x-none" sz="1600" dirty="0">
                <a:latin typeface="Arial" panose="020B0604020202020204" pitchFamily="34" charset="0"/>
                <a:cs typeface="Arial" panose="020B0604020202020204" pitchFamily="34" charset="0"/>
              </a:rPr>
              <a:t>Overview of available and planned instrumentation.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x-none" sz="1600" dirty="0">
                <a:latin typeface="Arial" panose="020B0604020202020204" pitchFamily="34" charset="0"/>
                <a:cs typeface="Arial" panose="020B0604020202020204" pitchFamily="34" charset="0"/>
              </a:rPr>
              <a:t>esults from internal instrument call.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x-none" sz="1600" dirty="0">
                <a:latin typeface="Arial" panose="020B0604020202020204" pitchFamily="34" charset="0"/>
                <a:cs typeface="Arial" panose="020B0604020202020204" pitchFamily="34" charset="0"/>
              </a:rPr>
              <a:t>Template for community call.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x-none" sz="1600" dirty="0">
                <a:latin typeface="Arial" panose="020B0604020202020204" pitchFamily="34" charset="0"/>
                <a:cs typeface="Arial" panose="020B0604020202020204" pitchFamily="34" charset="0"/>
              </a:rPr>
              <a:t>The questionnaire: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x-none" sz="1600" dirty="0">
                <a:latin typeface="Arial" panose="020B0604020202020204" pitchFamily="34" charset="0"/>
                <a:cs typeface="Arial" panose="020B0604020202020204" pitchFamily="34" charset="0"/>
              </a:rPr>
              <a:t>Is the process to ALBA II inclusive?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x-none" sz="1600" dirty="0">
                <a:latin typeface="Arial" panose="020B0604020202020204" pitchFamily="34" charset="0"/>
                <a:cs typeface="Arial" panose="020B0604020202020204" pitchFamily="34" charset="0"/>
              </a:rPr>
              <a:t>What can ALBA II do for you?</a:t>
            </a:r>
          </a:p>
        </p:txBody>
      </p:sp>
    </p:spTree>
    <p:extLst>
      <p:ext uri="{BB962C8B-B14F-4D97-AF65-F5344CB8AC3E}">
        <p14:creationId xmlns:p14="http://schemas.microsoft.com/office/powerpoint/2010/main" val="1336160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:\Review_StructMolecBiology\ALBA_4_small.jpg"/>
          <p:cNvPicPr>
            <a:picLocks noChangeAspect="1" noChangeArrowheads="1"/>
          </p:cNvPicPr>
          <p:nvPr/>
        </p:nvPicPr>
        <p:blipFill rotWithShape="1">
          <a:blip r:embed="rId3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806976" y="1188185"/>
            <a:ext cx="5657931" cy="35137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ectangle 2">
            <a:extLst>
              <a:ext uri="{FF2B5EF4-FFF2-40B4-BE49-F238E27FC236}">
                <a16:creationId xmlns="" xmlns:a16="http://schemas.microsoft.com/office/drawing/2014/main" id="{F375ED1F-00C0-423A-AD26-8487662732B5}"/>
              </a:ext>
            </a:extLst>
          </p:cNvPr>
          <p:cNvSpPr/>
          <p:nvPr/>
        </p:nvSpPr>
        <p:spPr>
          <a:xfrm rot="12060022">
            <a:off x="2947342" y="4363864"/>
            <a:ext cx="925213" cy="406043"/>
          </a:xfrm>
          <a:custGeom>
            <a:avLst/>
            <a:gdLst>
              <a:gd name="connsiteX0" fmla="*/ 0 w 922020"/>
              <a:gd name="connsiteY0" fmla="*/ 0 h 330104"/>
              <a:gd name="connsiteX1" fmla="*/ 922020 w 922020"/>
              <a:gd name="connsiteY1" fmla="*/ 0 h 330104"/>
              <a:gd name="connsiteX2" fmla="*/ 922020 w 922020"/>
              <a:gd name="connsiteY2" fmla="*/ 330104 h 330104"/>
              <a:gd name="connsiteX3" fmla="*/ 0 w 922020"/>
              <a:gd name="connsiteY3" fmla="*/ 330104 h 330104"/>
              <a:gd name="connsiteX4" fmla="*/ 0 w 922020"/>
              <a:gd name="connsiteY4" fmla="*/ 0 h 330104"/>
              <a:gd name="connsiteX0" fmla="*/ 6142 w 928162"/>
              <a:gd name="connsiteY0" fmla="*/ 0 h 405322"/>
              <a:gd name="connsiteX1" fmla="*/ 928162 w 928162"/>
              <a:gd name="connsiteY1" fmla="*/ 0 h 405322"/>
              <a:gd name="connsiteX2" fmla="*/ 928162 w 928162"/>
              <a:gd name="connsiteY2" fmla="*/ 330104 h 405322"/>
              <a:gd name="connsiteX3" fmla="*/ 0 w 928162"/>
              <a:gd name="connsiteY3" fmla="*/ 405322 h 405322"/>
              <a:gd name="connsiteX4" fmla="*/ 6142 w 928162"/>
              <a:gd name="connsiteY4" fmla="*/ 0 h 405322"/>
              <a:gd name="connsiteX0" fmla="*/ 6142 w 928162"/>
              <a:gd name="connsiteY0" fmla="*/ 0 h 405322"/>
              <a:gd name="connsiteX1" fmla="*/ 928162 w 928162"/>
              <a:gd name="connsiteY1" fmla="*/ 0 h 405322"/>
              <a:gd name="connsiteX2" fmla="*/ 928162 w 928162"/>
              <a:gd name="connsiteY2" fmla="*/ 330104 h 405322"/>
              <a:gd name="connsiteX3" fmla="*/ 0 w 928162"/>
              <a:gd name="connsiteY3" fmla="*/ 405322 h 405322"/>
              <a:gd name="connsiteX4" fmla="*/ 6142 w 928162"/>
              <a:gd name="connsiteY4" fmla="*/ 0 h 405322"/>
              <a:gd name="connsiteX0" fmla="*/ 6142 w 928162"/>
              <a:gd name="connsiteY0" fmla="*/ 0 h 405322"/>
              <a:gd name="connsiteX1" fmla="*/ 928162 w 928162"/>
              <a:gd name="connsiteY1" fmla="*/ 0 h 405322"/>
              <a:gd name="connsiteX2" fmla="*/ 909434 w 928162"/>
              <a:gd name="connsiteY2" fmla="*/ 374007 h 405322"/>
              <a:gd name="connsiteX3" fmla="*/ 0 w 928162"/>
              <a:gd name="connsiteY3" fmla="*/ 405322 h 405322"/>
              <a:gd name="connsiteX4" fmla="*/ 6142 w 928162"/>
              <a:gd name="connsiteY4" fmla="*/ 0 h 405322"/>
              <a:gd name="connsiteX0" fmla="*/ 6142 w 928162"/>
              <a:gd name="connsiteY0" fmla="*/ 0 h 405322"/>
              <a:gd name="connsiteX1" fmla="*/ 928162 w 928162"/>
              <a:gd name="connsiteY1" fmla="*/ 0 h 405322"/>
              <a:gd name="connsiteX2" fmla="*/ 909434 w 928162"/>
              <a:gd name="connsiteY2" fmla="*/ 374007 h 405322"/>
              <a:gd name="connsiteX3" fmla="*/ 0 w 928162"/>
              <a:gd name="connsiteY3" fmla="*/ 405322 h 405322"/>
              <a:gd name="connsiteX4" fmla="*/ 6142 w 928162"/>
              <a:gd name="connsiteY4" fmla="*/ 0 h 405322"/>
              <a:gd name="connsiteX0" fmla="*/ 6142 w 928162"/>
              <a:gd name="connsiteY0" fmla="*/ 0 h 405322"/>
              <a:gd name="connsiteX1" fmla="*/ 928162 w 928162"/>
              <a:gd name="connsiteY1" fmla="*/ 0 h 405322"/>
              <a:gd name="connsiteX2" fmla="*/ 909434 w 928162"/>
              <a:gd name="connsiteY2" fmla="*/ 374007 h 405322"/>
              <a:gd name="connsiteX3" fmla="*/ 0 w 928162"/>
              <a:gd name="connsiteY3" fmla="*/ 405322 h 405322"/>
              <a:gd name="connsiteX4" fmla="*/ 6142 w 928162"/>
              <a:gd name="connsiteY4" fmla="*/ 0 h 405322"/>
              <a:gd name="connsiteX0" fmla="*/ 37 w 1007424"/>
              <a:gd name="connsiteY0" fmla="*/ 27874 h 405322"/>
              <a:gd name="connsiteX1" fmla="*/ 1007424 w 1007424"/>
              <a:gd name="connsiteY1" fmla="*/ 0 h 405322"/>
              <a:gd name="connsiteX2" fmla="*/ 988696 w 1007424"/>
              <a:gd name="connsiteY2" fmla="*/ 374007 h 405322"/>
              <a:gd name="connsiteX3" fmla="*/ 79262 w 1007424"/>
              <a:gd name="connsiteY3" fmla="*/ 405322 h 405322"/>
              <a:gd name="connsiteX4" fmla="*/ 37 w 1007424"/>
              <a:gd name="connsiteY4" fmla="*/ 27874 h 405322"/>
              <a:gd name="connsiteX0" fmla="*/ 0 w 1007387"/>
              <a:gd name="connsiteY0" fmla="*/ 27874 h 405322"/>
              <a:gd name="connsiteX1" fmla="*/ 1007387 w 1007387"/>
              <a:gd name="connsiteY1" fmla="*/ 0 h 405322"/>
              <a:gd name="connsiteX2" fmla="*/ 988659 w 1007387"/>
              <a:gd name="connsiteY2" fmla="*/ 374007 h 405322"/>
              <a:gd name="connsiteX3" fmla="*/ 79225 w 1007387"/>
              <a:gd name="connsiteY3" fmla="*/ 405322 h 405322"/>
              <a:gd name="connsiteX4" fmla="*/ 0 w 1007387"/>
              <a:gd name="connsiteY4" fmla="*/ 27874 h 405322"/>
              <a:gd name="connsiteX0" fmla="*/ 0 w 1007387"/>
              <a:gd name="connsiteY0" fmla="*/ 27874 h 405322"/>
              <a:gd name="connsiteX1" fmla="*/ 1007387 w 1007387"/>
              <a:gd name="connsiteY1" fmla="*/ 0 h 405322"/>
              <a:gd name="connsiteX2" fmla="*/ 988659 w 1007387"/>
              <a:gd name="connsiteY2" fmla="*/ 374007 h 405322"/>
              <a:gd name="connsiteX3" fmla="*/ 79225 w 1007387"/>
              <a:gd name="connsiteY3" fmla="*/ 405322 h 405322"/>
              <a:gd name="connsiteX4" fmla="*/ 0 w 1007387"/>
              <a:gd name="connsiteY4" fmla="*/ 27874 h 405322"/>
              <a:gd name="connsiteX0" fmla="*/ 0 w 1051289"/>
              <a:gd name="connsiteY0" fmla="*/ 9146 h 386594"/>
              <a:gd name="connsiteX1" fmla="*/ 1051289 w 1051289"/>
              <a:gd name="connsiteY1" fmla="*/ 0 h 386594"/>
              <a:gd name="connsiteX2" fmla="*/ 988659 w 1051289"/>
              <a:gd name="connsiteY2" fmla="*/ 355279 h 386594"/>
              <a:gd name="connsiteX3" fmla="*/ 79225 w 1051289"/>
              <a:gd name="connsiteY3" fmla="*/ 386594 h 386594"/>
              <a:gd name="connsiteX4" fmla="*/ 0 w 1051289"/>
              <a:gd name="connsiteY4" fmla="*/ 9146 h 386594"/>
              <a:gd name="connsiteX0" fmla="*/ 0 w 1051289"/>
              <a:gd name="connsiteY0" fmla="*/ 19160 h 396608"/>
              <a:gd name="connsiteX1" fmla="*/ 1051289 w 1051289"/>
              <a:gd name="connsiteY1" fmla="*/ 10014 h 396608"/>
              <a:gd name="connsiteX2" fmla="*/ 988659 w 1051289"/>
              <a:gd name="connsiteY2" fmla="*/ 365293 h 396608"/>
              <a:gd name="connsiteX3" fmla="*/ 79225 w 1051289"/>
              <a:gd name="connsiteY3" fmla="*/ 396608 h 396608"/>
              <a:gd name="connsiteX4" fmla="*/ 0 w 1051289"/>
              <a:gd name="connsiteY4" fmla="*/ 19160 h 396608"/>
              <a:gd name="connsiteX0" fmla="*/ 0 w 1051289"/>
              <a:gd name="connsiteY0" fmla="*/ 29577 h 407025"/>
              <a:gd name="connsiteX1" fmla="*/ 1051289 w 1051289"/>
              <a:gd name="connsiteY1" fmla="*/ 20431 h 407025"/>
              <a:gd name="connsiteX2" fmla="*/ 988659 w 1051289"/>
              <a:gd name="connsiteY2" fmla="*/ 375710 h 407025"/>
              <a:gd name="connsiteX3" fmla="*/ 79225 w 1051289"/>
              <a:gd name="connsiteY3" fmla="*/ 407025 h 407025"/>
              <a:gd name="connsiteX4" fmla="*/ 0 w 1051289"/>
              <a:gd name="connsiteY4" fmla="*/ 29577 h 407025"/>
              <a:gd name="connsiteX0" fmla="*/ 0 w 1051289"/>
              <a:gd name="connsiteY0" fmla="*/ 48969 h 426417"/>
              <a:gd name="connsiteX1" fmla="*/ 1051289 w 1051289"/>
              <a:gd name="connsiteY1" fmla="*/ 39823 h 426417"/>
              <a:gd name="connsiteX2" fmla="*/ 988659 w 1051289"/>
              <a:gd name="connsiteY2" fmla="*/ 395102 h 426417"/>
              <a:gd name="connsiteX3" fmla="*/ 79225 w 1051289"/>
              <a:gd name="connsiteY3" fmla="*/ 426417 h 426417"/>
              <a:gd name="connsiteX4" fmla="*/ 0 w 1051289"/>
              <a:gd name="connsiteY4" fmla="*/ 48969 h 426417"/>
              <a:gd name="connsiteX0" fmla="*/ 0 w 1051289"/>
              <a:gd name="connsiteY0" fmla="*/ 62549 h 439997"/>
              <a:gd name="connsiteX1" fmla="*/ 1051289 w 1051289"/>
              <a:gd name="connsiteY1" fmla="*/ 53403 h 439997"/>
              <a:gd name="connsiteX2" fmla="*/ 988659 w 1051289"/>
              <a:gd name="connsiteY2" fmla="*/ 408682 h 439997"/>
              <a:gd name="connsiteX3" fmla="*/ 79225 w 1051289"/>
              <a:gd name="connsiteY3" fmla="*/ 439997 h 439997"/>
              <a:gd name="connsiteX4" fmla="*/ 0 w 1051289"/>
              <a:gd name="connsiteY4" fmla="*/ 62549 h 439997"/>
              <a:gd name="connsiteX0" fmla="*/ 0 w 1051289"/>
              <a:gd name="connsiteY0" fmla="*/ 62549 h 439997"/>
              <a:gd name="connsiteX1" fmla="*/ 1051289 w 1051289"/>
              <a:gd name="connsiteY1" fmla="*/ 53403 h 439997"/>
              <a:gd name="connsiteX2" fmla="*/ 988659 w 1051289"/>
              <a:gd name="connsiteY2" fmla="*/ 408682 h 439997"/>
              <a:gd name="connsiteX3" fmla="*/ 79225 w 1051289"/>
              <a:gd name="connsiteY3" fmla="*/ 439997 h 439997"/>
              <a:gd name="connsiteX4" fmla="*/ 0 w 1051289"/>
              <a:gd name="connsiteY4" fmla="*/ 62549 h 439997"/>
              <a:gd name="connsiteX0" fmla="*/ 0 w 1051289"/>
              <a:gd name="connsiteY0" fmla="*/ 59753 h 437201"/>
              <a:gd name="connsiteX1" fmla="*/ 1051289 w 1051289"/>
              <a:gd name="connsiteY1" fmla="*/ 50607 h 437201"/>
              <a:gd name="connsiteX2" fmla="*/ 988659 w 1051289"/>
              <a:gd name="connsiteY2" fmla="*/ 405886 h 437201"/>
              <a:gd name="connsiteX3" fmla="*/ 79225 w 1051289"/>
              <a:gd name="connsiteY3" fmla="*/ 437201 h 437201"/>
              <a:gd name="connsiteX4" fmla="*/ 0 w 1051289"/>
              <a:gd name="connsiteY4" fmla="*/ 59753 h 437201"/>
              <a:gd name="connsiteX0" fmla="*/ 0 w 1051289"/>
              <a:gd name="connsiteY0" fmla="*/ 59753 h 437201"/>
              <a:gd name="connsiteX1" fmla="*/ 1051289 w 1051289"/>
              <a:gd name="connsiteY1" fmla="*/ 50607 h 437201"/>
              <a:gd name="connsiteX2" fmla="*/ 988659 w 1051289"/>
              <a:gd name="connsiteY2" fmla="*/ 405886 h 437201"/>
              <a:gd name="connsiteX3" fmla="*/ 79225 w 1051289"/>
              <a:gd name="connsiteY3" fmla="*/ 437201 h 437201"/>
              <a:gd name="connsiteX4" fmla="*/ 0 w 1051289"/>
              <a:gd name="connsiteY4" fmla="*/ 59753 h 437201"/>
              <a:gd name="connsiteX0" fmla="*/ 0 w 1051289"/>
              <a:gd name="connsiteY0" fmla="*/ 52938 h 430386"/>
              <a:gd name="connsiteX1" fmla="*/ 1051289 w 1051289"/>
              <a:gd name="connsiteY1" fmla="*/ 43792 h 430386"/>
              <a:gd name="connsiteX2" fmla="*/ 988659 w 1051289"/>
              <a:gd name="connsiteY2" fmla="*/ 399071 h 430386"/>
              <a:gd name="connsiteX3" fmla="*/ 79225 w 1051289"/>
              <a:gd name="connsiteY3" fmla="*/ 430386 h 430386"/>
              <a:gd name="connsiteX4" fmla="*/ 0 w 1051289"/>
              <a:gd name="connsiteY4" fmla="*/ 52938 h 430386"/>
              <a:gd name="connsiteX0" fmla="*/ 0 w 1051289"/>
              <a:gd name="connsiteY0" fmla="*/ 45834 h 423282"/>
              <a:gd name="connsiteX1" fmla="*/ 1051289 w 1051289"/>
              <a:gd name="connsiteY1" fmla="*/ 36688 h 423282"/>
              <a:gd name="connsiteX2" fmla="*/ 988659 w 1051289"/>
              <a:gd name="connsiteY2" fmla="*/ 391967 h 423282"/>
              <a:gd name="connsiteX3" fmla="*/ 79225 w 1051289"/>
              <a:gd name="connsiteY3" fmla="*/ 423282 h 423282"/>
              <a:gd name="connsiteX4" fmla="*/ 0 w 1051289"/>
              <a:gd name="connsiteY4" fmla="*/ 45834 h 423282"/>
              <a:gd name="connsiteX0" fmla="*/ 0 w 1051289"/>
              <a:gd name="connsiteY0" fmla="*/ 45834 h 423282"/>
              <a:gd name="connsiteX1" fmla="*/ 1051289 w 1051289"/>
              <a:gd name="connsiteY1" fmla="*/ 36688 h 423282"/>
              <a:gd name="connsiteX2" fmla="*/ 988659 w 1051289"/>
              <a:gd name="connsiteY2" fmla="*/ 391967 h 423282"/>
              <a:gd name="connsiteX3" fmla="*/ 79225 w 1051289"/>
              <a:gd name="connsiteY3" fmla="*/ 423282 h 423282"/>
              <a:gd name="connsiteX4" fmla="*/ 0 w 1051289"/>
              <a:gd name="connsiteY4" fmla="*/ 45834 h 423282"/>
              <a:gd name="connsiteX0" fmla="*/ 0 w 1379155"/>
              <a:gd name="connsiteY0" fmla="*/ 25931 h 403379"/>
              <a:gd name="connsiteX1" fmla="*/ 1379156 w 1379155"/>
              <a:gd name="connsiteY1" fmla="*/ 74485 h 403379"/>
              <a:gd name="connsiteX2" fmla="*/ 988659 w 1379155"/>
              <a:gd name="connsiteY2" fmla="*/ 372064 h 403379"/>
              <a:gd name="connsiteX3" fmla="*/ 79225 w 1379155"/>
              <a:gd name="connsiteY3" fmla="*/ 403379 h 403379"/>
              <a:gd name="connsiteX4" fmla="*/ 0 w 1379155"/>
              <a:gd name="connsiteY4" fmla="*/ 25931 h 403379"/>
              <a:gd name="connsiteX0" fmla="*/ 0 w 1379156"/>
              <a:gd name="connsiteY0" fmla="*/ 25931 h 403379"/>
              <a:gd name="connsiteX1" fmla="*/ 1379156 w 1379156"/>
              <a:gd name="connsiteY1" fmla="*/ 74485 h 403379"/>
              <a:gd name="connsiteX2" fmla="*/ 988659 w 1379156"/>
              <a:gd name="connsiteY2" fmla="*/ 372064 h 403379"/>
              <a:gd name="connsiteX3" fmla="*/ 79225 w 1379156"/>
              <a:gd name="connsiteY3" fmla="*/ 403379 h 403379"/>
              <a:gd name="connsiteX4" fmla="*/ 0 w 1379156"/>
              <a:gd name="connsiteY4" fmla="*/ 25931 h 403379"/>
              <a:gd name="connsiteX0" fmla="*/ 0 w 1379156"/>
              <a:gd name="connsiteY0" fmla="*/ 25931 h 403379"/>
              <a:gd name="connsiteX1" fmla="*/ 1379156 w 1379156"/>
              <a:gd name="connsiteY1" fmla="*/ 74485 h 403379"/>
              <a:gd name="connsiteX2" fmla="*/ 1050230 w 1379156"/>
              <a:gd name="connsiteY2" fmla="*/ 367002 h 403379"/>
              <a:gd name="connsiteX3" fmla="*/ 79225 w 1379156"/>
              <a:gd name="connsiteY3" fmla="*/ 403379 h 403379"/>
              <a:gd name="connsiteX4" fmla="*/ 0 w 1379156"/>
              <a:gd name="connsiteY4" fmla="*/ 25931 h 403379"/>
              <a:gd name="connsiteX0" fmla="*/ 0 w 1379156"/>
              <a:gd name="connsiteY0" fmla="*/ 25931 h 403379"/>
              <a:gd name="connsiteX1" fmla="*/ 1379156 w 1379156"/>
              <a:gd name="connsiteY1" fmla="*/ 74485 h 403379"/>
              <a:gd name="connsiteX2" fmla="*/ 1050230 w 1379156"/>
              <a:gd name="connsiteY2" fmla="*/ 367002 h 403379"/>
              <a:gd name="connsiteX3" fmla="*/ 79225 w 1379156"/>
              <a:gd name="connsiteY3" fmla="*/ 403379 h 403379"/>
              <a:gd name="connsiteX4" fmla="*/ 0 w 1379156"/>
              <a:gd name="connsiteY4" fmla="*/ 25931 h 403379"/>
              <a:gd name="connsiteX0" fmla="*/ 237818 w 1301454"/>
              <a:gd name="connsiteY0" fmla="*/ 21560 h 423113"/>
              <a:gd name="connsiteX1" fmla="*/ 1301454 w 1301454"/>
              <a:gd name="connsiteY1" fmla="*/ 94219 h 423113"/>
              <a:gd name="connsiteX2" fmla="*/ 972528 w 1301454"/>
              <a:gd name="connsiteY2" fmla="*/ 386736 h 423113"/>
              <a:gd name="connsiteX3" fmla="*/ 1523 w 1301454"/>
              <a:gd name="connsiteY3" fmla="*/ 423113 h 423113"/>
              <a:gd name="connsiteX4" fmla="*/ 237818 w 1301454"/>
              <a:gd name="connsiteY4" fmla="*/ 21560 h 423113"/>
              <a:gd name="connsiteX0" fmla="*/ 238344 w 1301980"/>
              <a:gd name="connsiteY0" fmla="*/ 21561 h 423114"/>
              <a:gd name="connsiteX1" fmla="*/ 1301980 w 1301980"/>
              <a:gd name="connsiteY1" fmla="*/ 94220 h 423114"/>
              <a:gd name="connsiteX2" fmla="*/ 973054 w 1301980"/>
              <a:gd name="connsiteY2" fmla="*/ 386737 h 423114"/>
              <a:gd name="connsiteX3" fmla="*/ 2049 w 1301980"/>
              <a:gd name="connsiteY3" fmla="*/ 423114 h 423114"/>
              <a:gd name="connsiteX4" fmla="*/ 238344 w 1301980"/>
              <a:gd name="connsiteY4" fmla="*/ 21561 h 423114"/>
              <a:gd name="connsiteX0" fmla="*/ 236295 w 1299931"/>
              <a:gd name="connsiteY0" fmla="*/ 21561 h 423114"/>
              <a:gd name="connsiteX1" fmla="*/ 1299931 w 1299931"/>
              <a:gd name="connsiteY1" fmla="*/ 94220 h 423114"/>
              <a:gd name="connsiteX2" fmla="*/ 971005 w 1299931"/>
              <a:gd name="connsiteY2" fmla="*/ 386737 h 423114"/>
              <a:gd name="connsiteX3" fmla="*/ 0 w 1299931"/>
              <a:gd name="connsiteY3" fmla="*/ 423114 h 423114"/>
              <a:gd name="connsiteX4" fmla="*/ 236295 w 1299931"/>
              <a:gd name="connsiteY4" fmla="*/ 21561 h 423114"/>
              <a:gd name="connsiteX0" fmla="*/ 236295 w 1299931"/>
              <a:gd name="connsiteY0" fmla="*/ 8612 h 410165"/>
              <a:gd name="connsiteX1" fmla="*/ 1299931 w 1299931"/>
              <a:gd name="connsiteY1" fmla="*/ 81271 h 410165"/>
              <a:gd name="connsiteX2" fmla="*/ 971005 w 1299931"/>
              <a:gd name="connsiteY2" fmla="*/ 373788 h 410165"/>
              <a:gd name="connsiteX3" fmla="*/ 0 w 1299931"/>
              <a:gd name="connsiteY3" fmla="*/ 410165 h 410165"/>
              <a:gd name="connsiteX4" fmla="*/ 236295 w 1299931"/>
              <a:gd name="connsiteY4" fmla="*/ 8612 h 410165"/>
              <a:gd name="connsiteX0" fmla="*/ 236295 w 1299931"/>
              <a:gd name="connsiteY0" fmla="*/ 13640 h 415193"/>
              <a:gd name="connsiteX1" fmla="*/ 1299931 w 1299931"/>
              <a:gd name="connsiteY1" fmla="*/ 86299 h 415193"/>
              <a:gd name="connsiteX2" fmla="*/ 971005 w 1299931"/>
              <a:gd name="connsiteY2" fmla="*/ 378816 h 415193"/>
              <a:gd name="connsiteX3" fmla="*/ 0 w 1299931"/>
              <a:gd name="connsiteY3" fmla="*/ 415193 h 415193"/>
              <a:gd name="connsiteX4" fmla="*/ 236295 w 1299931"/>
              <a:gd name="connsiteY4" fmla="*/ 13640 h 415193"/>
              <a:gd name="connsiteX0" fmla="*/ 236295 w 1299931"/>
              <a:gd name="connsiteY0" fmla="*/ 13640 h 415193"/>
              <a:gd name="connsiteX1" fmla="*/ 1299931 w 1299931"/>
              <a:gd name="connsiteY1" fmla="*/ 86299 h 415193"/>
              <a:gd name="connsiteX2" fmla="*/ 971005 w 1299931"/>
              <a:gd name="connsiteY2" fmla="*/ 378816 h 415193"/>
              <a:gd name="connsiteX3" fmla="*/ 0 w 1299931"/>
              <a:gd name="connsiteY3" fmla="*/ 415193 h 415193"/>
              <a:gd name="connsiteX4" fmla="*/ 236295 w 1299931"/>
              <a:gd name="connsiteY4" fmla="*/ 13640 h 415193"/>
              <a:gd name="connsiteX0" fmla="*/ 231912 w 1295548"/>
              <a:gd name="connsiteY0" fmla="*/ 13640 h 427716"/>
              <a:gd name="connsiteX1" fmla="*/ 1295548 w 1295548"/>
              <a:gd name="connsiteY1" fmla="*/ 86299 h 427716"/>
              <a:gd name="connsiteX2" fmla="*/ 966622 w 1295548"/>
              <a:gd name="connsiteY2" fmla="*/ 378816 h 427716"/>
              <a:gd name="connsiteX3" fmla="*/ 0 w 1295548"/>
              <a:gd name="connsiteY3" fmla="*/ 427716 h 427716"/>
              <a:gd name="connsiteX4" fmla="*/ 231912 w 1295548"/>
              <a:gd name="connsiteY4" fmla="*/ 13640 h 427716"/>
              <a:gd name="connsiteX0" fmla="*/ 231912 w 1295548"/>
              <a:gd name="connsiteY0" fmla="*/ 13640 h 427716"/>
              <a:gd name="connsiteX1" fmla="*/ 1295548 w 1295548"/>
              <a:gd name="connsiteY1" fmla="*/ 86299 h 427716"/>
              <a:gd name="connsiteX2" fmla="*/ 966622 w 1295548"/>
              <a:gd name="connsiteY2" fmla="*/ 378816 h 427716"/>
              <a:gd name="connsiteX3" fmla="*/ 0 w 1295548"/>
              <a:gd name="connsiteY3" fmla="*/ 427716 h 427716"/>
              <a:gd name="connsiteX4" fmla="*/ 231912 w 1295548"/>
              <a:gd name="connsiteY4" fmla="*/ 13640 h 427716"/>
              <a:gd name="connsiteX0" fmla="*/ 231912 w 1295548"/>
              <a:gd name="connsiteY0" fmla="*/ 13640 h 427716"/>
              <a:gd name="connsiteX1" fmla="*/ 1295548 w 1295548"/>
              <a:gd name="connsiteY1" fmla="*/ 86299 h 427716"/>
              <a:gd name="connsiteX2" fmla="*/ 966622 w 1295548"/>
              <a:gd name="connsiteY2" fmla="*/ 378816 h 427716"/>
              <a:gd name="connsiteX3" fmla="*/ 0 w 1295548"/>
              <a:gd name="connsiteY3" fmla="*/ 427716 h 427716"/>
              <a:gd name="connsiteX4" fmla="*/ 231912 w 1295548"/>
              <a:gd name="connsiteY4" fmla="*/ 13640 h 427716"/>
              <a:gd name="connsiteX0" fmla="*/ 231912 w 1345609"/>
              <a:gd name="connsiteY0" fmla="*/ 30988 h 445064"/>
              <a:gd name="connsiteX1" fmla="*/ 1345609 w 1345609"/>
              <a:gd name="connsiteY1" fmla="*/ 55359 h 445064"/>
              <a:gd name="connsiteX2" fmla="*/ 966622 w 1345609"/>
              <a:gd name="connsiteY2" fmla="*/ 396164 h 445064"/>
              <a:gd name="connsiteX3" fmla="*/ 0 w 1345609"/>
              <a:gd name="connsiteY3" fmla="*/ 445064 h 445064"/>
              <a:gd name="connsiteX4" fmla="*/ 231912 w 1345609"/>
              <a:gd name="connsiteY4" fmla="*/ 30988 h 445064"/>
              <a:gd name="connsiteX0" fmla="*/ 231912 w 1345609"/>
              <a:gd name="connsiteY0" fmla="*/ 30988 h 445064"/>
              <a:gd name="connsiteX1" fmla="*/ 1345609 w 1345609"/>
              <a:gd name="connsiteY1" fmla="*/ 55359 h 445064"/>
              <a:gd name="connsiteX2" fmla="*/ 966622 w 1345609"/>
              <a:gd name="connsiteY2" fmla="*/ 396164 h 445064"/>
              <a:gd name="connsiteX3" fmla="*/ 0 w 1345609"/>
              <a:gd name="connsiteY3" fmla="*/ 445064 h 445064"/>
              <a:gd name="connsiteX4" fmla="*/ 231912 w 1345609"/>
              <a:gd name="connsiteY4" fmla="*/ 30988 h 445064"/>
              <a:gd name="connsiteX0" fmla="*/ 226994 w 1345609"/>
              <a:gd name="connsiteY0" fmla="*/ 40664 h 437771"/>
              <a:gd name="connsiteX1" fmla="*/ 1345609 w 1345609"/>
              <a:gd name="connsiteY1" fmla="*/ 48066 h 437771"/>
              <a:gd name="connsiteX2" fmla="*/ 966622 w 1345609"/>
              <a:gd name="connsiteY2" fmla="*/ 388871 h 437771"/>
              <a:gd name="connsiteX3" fmla="*/ 0 w 1345609"/>
              <a:gd name="connsiteY3" fmla="*/ 437771 h 437771"/>
              <a:gd name="connsiteX4" fmla="*/ 226994 w 1345609"/>
              <a:gd name="connsiteY4" fmla="*/ 40664 h 437771"/>
              <a:gd name="connsiteX0" fmla="*/ 226994 w 1345609"/>
              <a:gd name="connsiteY0" fmla="*/ 40664 h 437771"/>
              <a:gd name="connsiteX1" fmla="*/ 1345609 w 1345609"/>
              <a:gd name="connsiteY1" fmla="*/ 48066 h 437771"/>
              <a:gd name="connsiteX2" fmla="*/ 966622 w 1345609"/>
              <a:gd name="connsiteY2" fmla="*/ 388871 h 437771"/>
              <a:gd name="connsiteX3" fmla="*/ 0 w 1345609"/>
              <a:gd name="connsiteY3" fmla="*/ 437771 h 437771"/>
              <a:gd name="connsiteX4" fmla="*/ 226994 w 1345609"/>
              <a:gd name="connsiteY4" fmla="*/ 40664 h 437771"/>
              <a:gd name="connsiteX0" fmla="*/ 226994 w 1345609"/>
              <a:gd name="connsiteY0" fmla="*/ 38787 h 435894"/>
              <a:gd name="connsiteX1" fmla="*/ 1345609 w 1345609"/>
              <a:gd name="connsiteY1" fmla="*/ 46189 h 435894"/>
              <a:gd name="connsiteX2" fmla="*/ 966622 w 1345609"/>
              <a:gd name="connsiteY2" fmla="*/ 386994 h 435894"/>
              <a:gd name="connsiteX3" fmla="*/ 0 w 1345609"/>
              <a:gd name="connsiteY3" fmla="*/ 435894 h 435894"/>
              <a:gd name="connsiteX4" fmla="*/ 226994 w 1345609"/>
              <a:gd name="connsiteY4" fmla="*/ 38787 h 435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45609" h="435894">
                <a:moveTo>
                  <a:pt x="226994" y="38787"/>
                </a:moveTo>
                <a:cubicBezTo>
                  <a:pt x="655583" y="8674"/>
                  <a:pt x="931102" y="-34304"/>
                  <a:pt x="1345609" y="46189"/>
                </a:cubicBezTo>
                <a:cubicBezTo>
                  <a:pt x="1224578" y="178372"/>
                  <a:pt x="1081095" y="277436"/>
                  <a:pt x="966622" y="386994"/>
                </a:cubicBezTo>
                <a:cubicBezTo>
                  <a:pt x="660292" y="384172"/>
                  <a:pt x="367346" y="387603"/>
                  <a:pt x="0" y="435894"/>
                </a:cubicBezTo>
                <a:cubicBezTo>
                  <a:pt x="67535" y="289912"/>
                  <a:pt x="136000" y="196162"/>
                  <a:pt x="226994" y="38787"/>
                </a:cubicBez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 w="190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2407" y="0"/>
            <a:ext cx="7070271" cy="448013"/>
          </a:xfrm>
        </p:spPr>
        <p:txBody>
          <a:bodyPr>
            <a:normAutofit fontScale="90000"/>
          </a:bodyPr>
          <a:lstStyle/>
          <a:p>
            <a:r>
              <a:rPr lang="en-US" dirty="0"/>
              <a:t>Overview: </a:t>
            </a:r>
            <a:br>
              <a:rPr lang="en-US" dirty="0"/>
            </a:br>
            <a:r>
              <a:rPr lang="en-US" dirty="0"/>
              <a:t>Existing and Planned Instrumentation of the Section</a:t>
            </a: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3</a:t>
            </a:fld>
            <a:endParaRPr lang="es-ES"/>
          </a:p>
        </p:txBody>
      </p:sp>
      <p:sp>
        <p:nvSpPr>
          <p:cNvPr id="5" name="TextBox 4"/>
          <p:cNvSpPr txBox="1"/>
          <p:nvPr/>
        </p:nvSpPr>
        <p:spPr>
          <a:xfrm>
            <a:off x="5638646" y="4692460"/>
            <a:ext cx="1431695" cy="296417"/>
          </a:xfrm>
          <a:prstGeom prst="rect">
            <a:avLst/>
          </a:prstGeom>
          <a:solidFill>
            <a:srgbClr val="FFFFFF">
              <a:alpha val="63922"/>
            </a:srgbClr>
          </a:solidFill>
          <a:ln w="38100">
            <a:solidFill>
              <a:srgbClr val="88A0B8"/>
            </a:solidFill>
          </a:ln>
        </p:spPr>
        <p:txBody>
          <a:bodyPr vert="horz" wrap="none" lIns="91440" tIns="45720" rIns="91440" bIns="45720" rtlCol="0" anchor="t">
            <a:noAutofit/>
          </a:bodyPr>
          <a:lstStyle/>
          <a:p>
            <a:pPr algn="ctr"/>
            <a:r>
              <a:rPr lang="en-US" sz="1500" dirty="0">
                <a:solidFill>
                  <a:srgbClr val="88A0B8"/>
                </a:solidFill>
                <a:latin typeface="Abel" panose="02000506030000020004" pitchFamily="2" charset="0"/>
                <a:cs typeface="Arial" panose="020B0604020202020204" pitchFamily="34" charset="0"/>
              </a:rPr>
              <a:t>NOTOS (XAS &amp; PD)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28373" y="2572020"/>
            <a:ext cx="1361391" cy="633713"/>
          </a:xfrm>
          <a:prstGeom prst="rect">
            <a:avLst/>
          </a:prstGeom>
          <a:solidFill>
            <a:srgbClr val="FFFFFF">
              <a:alpha val="63922"/>
            </a:srgbClr>
          </a:solidFill>
          <a:ln w="38100">
            <a:solidFill>
              <a:schemeClr val="accent2"/>
            </a:solidFill>
            <a:prstDash val="solid"/>
          </a:ln>
        </p:spPr>
        <p:txBody>
          <a:bodyPr vert="horz" wrap="none" lIns="91440" tIns="45720" rIns="91440" bIns="45720" rtlCol="0" anchor="t">
            <a:noAutofit/>
          </a:bodyPr>
          <a:lstStyle/>
          <a:p>
            <a:pPr algn="ctr"/>
            <a:r>
              <a:rPr lang="en-US" sz="1500" dirty="0">
                <a:solidFill>
                  <a:schemeClr val="accent2"/>
                </a:solidFill>
                <a:latin typeface="Abel" panose="02000506030000020004" pitchFamily="2" charset="0"/>
                <a:cs typeface="Arial" panose="020B0604020202020204" pitchFamily="34" charset="0"/>
              </a:rPr>
              <a:t>NCD-SWEET </a:t>
            </a:r>
            <a:br>
              <a:rPr lang="en-US" sz="1500" dirty="0">
                <a:solidFill>
                  <a:schemeClr val="accent2"/>
                </a:solidFill>
                <a:latin typeface="Abel" panose="02000506030000020004" pitchFamily="2" charset="0"/>
                <a:cs typeface="Arial" panose="020B0604020202020204" pitchFamily="34" charset="0"/>
              </a:rPr>
            </a:br>
            <a:r>
              <a:rPr lang="en-US" sz="1500" dirty="0">
                <a:solidFill>
                  <a:schemeClr val="accent2"/>
                </a:solidFill>
                <a:latin typeface="Abel" panose="02000506030000020004" pitchFamily="2" charset="0"/>
                <a:cs typeface="Arial" panose="020B0604020202020204" pitchFamily="34" charset="0"/>
              </a:rPr>
              <a:t>(SAXS/</a:t>
            </a:r>
            <a:r>
              <a:rPr lang="en-US" sz="1500" dirty="0" err="1">
                <a:solidFill>
                  <a:schemeClr val="accent2"/>
                </a:solidFill>
                <a:latin typeface="Abel" panose="02000506030000020004" pitchFamily="2" charset="0"/>
                <a:cs typeface="Arial" panose="020B0604020202020204" pitchFamily="34" charset="0"/>
              </a:rPr>
              <a:t>giSAXS</a:t>
            </a:r>
            <a:r>
              <a:rPr lang="en-US" sz="1500" dirty="0">
                <a:solidFill>
                  <a:schemeClr val="accent2"/>
                </a:solidFill>
                <a:latin typeface="Abel" panose="02000506030000020004" pitchFamily="2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5413" y="2009775"/>
            <a:ext cx="953960" cy="562245"/>
          </a:xfrm>
          <a:prstGeom prst="rect">
            <a:avLst/>
          </a:prstGeom>
          <a:ln w="38100">
            <a:solidFill>
              <a:srgbClr val="122D4F"/>
            </a:solidFill>
          </a:ln>
        </p:spPr>
        <p:txBody>
          <a:bodyPr vert="horz" wrap="none" lIns="91440" tIns="45720" rIns="91440" bIns="45720" rtlCol="0" anchor="t">
            <a:noAutofit/>
          </a:bodyPr>
          <a:lstStyle/>
          <a:p>
            <a:pPr algn="ctr"/>
            <a:r>
              <a:rPr lang="en-US" sz="1400">
                <a:solidFill>
                  <a:srgbClr val="122D4F"/>
                </a:solidFill>
                <a:latin typeface="Abel" panose="02000506030000020004" pitchFamily="2" charset="0"/>
                <a:cs typeface="Arial" panose="020B0604020202020204" pitchFamily="34" charset="0"/>
              </a:rPr>
              <a:t>Fully</a:t>
            </a:r>
          </a:p>
          <a:p>
            <a:pPr algn="ctr"/>
            <a:r>
              <a:rPr lang="en-US" sz="1400">
                <a:solidFill>
                  <a:srgbClr val="122D4F"/>
                </a:solidFill>
                <a:latin typeface="Abel" panose="02000506030000020004" pitchFamily="2" charset="0"/>
                <a:cs typeface="Arial" panose="020B0604020202020204" pitchFamily="34" charset="0"/>
              </a:rPr>
              <a:t>dedicated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35413" y="2657319"/>
            <a:ext cx="953960" cy="562159"/>
          </a:xfrm>
          <a:prstGeom prst="rect">
            <a:avLst/>
          </a:prstGeom>
          <a:ln w="38100">
            <a:solidFill>
              <a:schemeClr val="accent2"/>
            </a:solidFill>
            <a:prstDash val="solid"/>
          </a:ln>
        </p:spPr>
        <p:txBody>
          <a:bodyPr vert="horz" wrap="none" lIns="91440" tIns="45720" rIns="91440" bIns="45720" rtlCol="0" anchor="t">
            <a:noAutofit/>
          </a:bodyPr>
          <a:lstStyle/>
          <a:p>
            <a:pPr algn="ctr"/>
            <a:r>
              <a:rPr lang="en-US" sz="1400">
                <a:solidFill>
                  <a:schemeClr val="accent2"/>
                </a:solidFill>
                <a:latin typeface="Abel" panose="02000506030000020004" pitchFamily="2" charset="0"/>
                <a:cs typeface="Arial" panose="020B0604020202020204" pitchFamily="34" charset="0"/>
              </a:rPr>
              <a:t>Partially</a:t>
            </a:r>
          </a:p>
          <a:p>
            <a:pPr algn="ctr"/>
            <a:r>
              <a:rPr lang="en-US" sz="1400">
                <a:solidFill>
                  <a:schemeClr val="accent2"/>
                </a:solidFill>
                <a:latin typeface="Abel" panose="02000506030000020004" pitchFamily="2" charset="0"/>
                <a:cs typeface="Arial" panose="020B0604020202020204" pitchFamily="34" charset="0"/>
              </a:rPr>
              <a:t>dedicated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35413" y="3310687"/>
            <a:ext cx="953960" cy="743333"/>
          </a:xfrm>
          <a:prstGeom prst="rect">
            <a:avLst/>
          </a:prstGeom>
          <a:ln w="38100">
            <a:solidFill>
              <a:srgbClr val="88A0B8"/>
            </a:solidFill>
          </a:ln>
        </p:spPr>
        <p:txBody>
          <a:bodyPr vert="horz" wrap="none" lIns="91440" tIns="45720" rIns="91440" bIns="45720" rtlCol="0" anchor="t">
            <a:noAutofit/>
          </a:bodyPr>
          <a:lstStyle/>
          <a:p>
            <a:pPr algn="ctr"/>
            <a:r>
              <a:rPr lang="en-US" sz="1400" dirty="0">
                <a:solidFill>
                  <a:srgbClr val="88A0B8"/>
                </a:solidFill>
                <a:latin typeface="Abel" panose="02000506030000020004" pitchFamily="2" charset="0"/>
                <a:cs typeface="Arial" panose="020B0604020202020204" pitchFamily="34" charset="0"/>
              </a:rPr>
              <a:t>In</a:t>
            </a:r>
          </a:p>
          <a:p>
            <a:pPr algn="ctr"/>
            <a:r>
              <a:rPr lang="en-US" sz="1400" dirty="0">
                <a:solidFill>
                  <a:srgbClr val="88A0B8"/>
                </a:solidFill>
                <a:latin typeface="Abel" panose="02000506030000020004" pitchFamily="2" charset="0"/>
                <a:cs typeface="Arial" panose="020B0604020202020204" pitchFamily="34" charset="0"/>
              </a:rPr>
              <a:t>construction</a:t>
            </a:r>
            <a:br>
              <a:rPr lang="en-US" sz="1400" dirty="0">
                <a:solidFill>
                  <a:srgbClr val="88A0B8"/>
                </a:solidFill>
                <a:latin typeface="Abel" panose="02000506030000020004" pitchFamily="2" charset="0"/>
                <a:cs typeface="Arial" panose="020B0604020202020204" pitchFamily="34" charset="0"/>
              </a:rPr>
            </a:br>
            <a:r>
              <a:rPr lang="en-US" sz="1400" dirty="0">
                <a:solidFill>
                  <a:srgbClr val="88A0B8"/>
                </a:solidFill>
                <a:latin typeface="Abel" panose="02000506030000020004" pitchFamily="2" charset="0"/>
                <a:cs typeface="Arial" panose="020B0604020202020204" pitchFamily="34" charset="0"/>
              </a:rPr>
              <a:t>or discussion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="" xmlns:a16="http://schemas.microsoft.com/office/drawing/2014/main" id="{D6355AD2-E4FA-4894-84BA-955E53532F6B}"/>
              </a:ext>
            </a:extLst>
          </p:cNvPr>
          <p:cNvCxnSpPr>
            <a:cxnSpLocks/>
            <a:stCxn id="7" idx="1"/>
          </p:cNvCxnSpPr>
          <p:nvPr/>
        </p:nvCxnSpPr>
        <p:spPr>
          <a:xfrm flipH="1" flipV="1">
            <a:off x="7070341" y="2599185"/>
            <a:ext cx="558032" cy="289692"/>
          </a:xfrm>
          <a:prstGeom prst="straightConnector1">
            <a:avLst/>
          </a:prstGeom>
          <a:ln w="3810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="" xmlns:a16="http://schemas.microsoft.com/office/drawing/2014/main" id="{0C69CEB5-BFAB-436D-A5EB-DF8DA8D2D33F}"/>
              </a:ext>
            </a:extLst>
          </p:cNvPr>
          <p:cNvCxnSpPr>
            <a:cxnSpLocks/>
            <a:stCxn id="5" idx="0"/>
          </p:cNvCxnSpPr>
          <p:nvPr/>
        </p:nvCxnSpPr>
        <p:spPr>
          <a:xfrm flipV="1">
            <a:off x="6354494" y="3682353"/>
            <a:ext cx="208231" cy="1010107"/>
          </a:xfrm>
          <a:prstGeom prst="straightConnector1">
            <a:avLst/>
          </a:prstGeom>
          <a:ln w="38100">
            <a:solidFill>
              <a:srgbClr val="88A0B8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="" xmlns:a16="http://schemas.microsoft.com/office/drawing/2014/main" id="{8FCBC6AC-2048-4FEA-ABEF-99E26C45F03D}"/>
              </a:ext>
            </a:extLst>
          </p:cNvPr>
          <p:cNvSpPr/>
          <p:nvPr/>
        </p:nvSpPr>
        <p:spPr>
          <a:xfrm>
            <a:off x="544110" y="491547"/>
            <a:ext cx="286583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300"/>
              </a:spcAft>
            </a:pPr>
            <a:r>
              <a:rPr lang="en-US" sz="1600" dirty="0"/>
              <a:t>Current </a:t>
            </a:r>
            <a:r>
              <a:rPr lang="en-US" sz="1600" dirty="0" smtClean="0"/>
              <a:t>facilities in </a:t>
            </a:r>
            <a:r>
              <a:rPr lang="en-US" sz="1600" b="1" dirty="0" smtClean="0"/>
              <a:t> </a:t>
            </a:r>
            <a:br>
              <a:rPr lang="en-US" sz="1600" b="1" dirty="0" smtClean="0"/>
            </a:br>
            <a:r>
              <a:rPr lang="en-US" sz="1600" b="1" dirty="0" smtClean="0"/>
              <a:t>CHEMAT section </a:t>
            </a:r>
            <a:r>
              <a:rPr lang="en-US" sz="1600" dirty="0" smtClean="0"/>
              <a:t>:</a:t>
            </a:r>
            <a:r>
              <a:rPr lang="en-US" sz="1600" dirty="0"/>
              <a:t/>
            </a:r>
            <a:br>
              <a:rPr lang="en-US" sz="1600" dirty="0"/>
            </a:br>
            <a:endParaRPr lang="en-US" sz="1600" dirty="0">
              <a:solidFill>
                <a:srgbClr val="88A0B8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055337" y="754876"/>
            <a:ext cx="1515626" cy="296417"/>
          </a:xfrm>
          <a:prstGeom prst="rect">
            <a:avLst/>
          </a:prstGeom>
          <a:solidFill>
            <a:srgbClr val="FFFFFF">
              <a:alpha val="63922"/>
            </a:srgbClr>
          </a:solidFill>
          <a:ln w="38100">
            <a:solidFill>
              <a:schemeClr val="accent2"/>
            </a:solidFill>
            <a:prstDash val="solid"/>
          </a:ln>
        </p:spPr>
        <p:txBody>
          <a:bodyPr vert="horz" wrap="none" lIns="91440" tIns="45720" rIns="91440" bIns="45720" rtlCol="0" anchor="t">
            <a:noAutofit/>
          </a:bodyPr>
          <a:lstStyle/>
          <a:p>
            <a:pPr algn="ctr"/>
            <a:r>
              <a:rPr lang="en-US" sz="1500" dirty="0">
                <a:solidFill>
                  <a:schemeClr val="accent2"/>
                </a:solidFill>
                <a:latin typeface="Abel" panose="02000506030000020004" pitchFamily="2" charset="0"/>
                <a:cs typeface="Arial" panose="020B0604020202020204" pitchFamily="34" charset="0"/>
              </a:rPr>
              <a:t>MIRAS (IR)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="" xmlns:a16="http://schemas.microsoft.com/office/drawing/2014/main" id="{D6355AD2-E4FA-4894-84BA-955E53532F6B}"/>
              </a:ext>
            </a:extLst>
          </p:cNvPr>
          <p:cNvCxnSpPr>
            <a:cxnSpLocks/>
            <a:stCxn id="23" idx="2"/>
          </p:cNvCxnSpPr>
          <p:nvPr/>
        </p:nvCxnSpPr>
        <p:spPr>
          <a:xfrm flipH="1">
            <a:off x="3790950" y="1051293"/>
            <a:ext cx="22200" cy="355618"/>
          </a:xfrm>
          <a:prstGeom prst="straightConnector1">
            <a:avLst/>
          </a:prstGeom>
          <a:ln w="3810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6958011" y="754876"/>
            <a:ext cx="1515626" cy="296417"/>
          </a:xfrm>
          <a:prstGeom prst="rect">
            <a:avLst/>
          </a:prstGeom>
          <a:solidFill>
            <a:srgbClr val="FFFFFF">
              <a:alpha val="63922"/>
            </a:srgbClr>
          </a:solidFill>
          <a:ln w="38100">
            <a:solidFill>
              <a:schemeClr val="accent2"/>
            </a:solidFill>
            <a:prstDash val="solid"/>
          </a:ln>
        </p:spPr>
        <p:txBody>
          <a:bodyPr vert="horz" wrap="none" lIns="91440" tIns="45720" rIns="91440" bIns="45720" rtlCol="0" anchor="t">
            <a:noAutofit/>
          </a:bodyPr>
          <a:lstStyle/>
          <a:p>
            <a:pPr algn="ctr"/>
            <a:r>
              <a:rPr lang="en-US" sz="1500" dirty="0">
                <a:solidFill>
                  <a:schemeClr val="accent2"/>
                </a:solidFill>
                <a:latin typeface="Abel" panose="02000506030000020004" pitchFamily="2" charset="0"/>
                <a:cs typeface="Arial" panose="020B0604020202020204" pitchFamily="34" charset="0"/>
              </a:rPr>
              <a:t>MISTRAL (Imaging)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="" xmlns:a16="http://schemas.microsoft.com/office/drawing/2014/main" id="{D6355AD2-E4FA-4894-84BA-955E53532F6B}"/>
              </a:ext>
            </a:extLst>
          </p:cNvPr>
          <p:cNvCxnSpPr>
            <a:cxnSpLocks/>
            <a:stCxn id="29" idx="2"/>
          </p:cNvCxnSpPr>
          <p:nvPr/>
        </p:nvCxnSpPr>
        <p:spPr>
          <a:xfrm flipH="1">
            <a:off x="6064370" y="1051293"/>
            <a:ext cx="1651454" cy="734375"/>
          </a:xfrm>
          <a:prstGeom prst="straightConnector1">
            <a:avLst/>
          </a:prstGeom>
          <a:ln w="3810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1203777" y="4553769"/>
            <a:ext cx="1339398" cy="296417"/>
          </a:xfrm>
          <a:prstGeom prst="rect">
            <a:avLst/>
          </a:prstGeom>
          <a:solidFill>
            <a:srgbClr val="FFFFFF">
              <a:alpha val="65882"/>
            </a:srgbClr>
          </a:solidFill>
          <a:ln w="38100">
            <a:solidFill>
              <a:srgbClr val="122D4F"/>
            </a:solidFill>
          </a:ln>
        </p:spPr>
        <p:txBody>
          <a:bodyPr vert="horz" wrap="none" lIns="91440" tIns="45720" rIns="91440" bIns="45720" rtlCol="0" anchor="t">
            <a:noAutofit/>
          </a:bodyPr>
          <a:lstStyle/>
          <a:p>
            <a:pPr algn="ctr"/>
            <a:r>
              <a:rPr lang="en-US" sz="1500" dirty="0">
                <a:solidFill>
                  <a:srgbClr val="122D4F"/>
                </a:solidFill>
                <a:latin typeface="Abel" panose="02000506030000020004" pitchFamily="2" charset="0"/>
                <a:cs typeface="Arial" panose="020B0604020202020204" pitchFamily="34" charset="0"/>
              </a:rPr>
              <a:t>CLAESS (XAS)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="" xmlns:a16="http://schemas.microsoft.com/office/drawing/2014/main" id="{5C640611-C259-4281-887F-3E37E42511AA}"/>
              </a:ext>
            </a:extLst>
          </p:cNvPr>
          <p:cNvCxnSpPr>
            <a:cxnSpLocks/>
            <a:stCxn id="32" idx="3"/>
          </p:cNvCxnSpPr>
          <p:nvPr/>
        </p:nvCxnSpPr>
        <p:spPr>
          <a:xfrm flipV="1">
            <a:off x="2543175" y="3769991"/>
            <a:ext cx="1028700" cy="931987"/>
          </a:xfrm>
          <a:prstGeom prst="straightConnector1">
            <a:avLst/>
          </a:prstGeom>
          <a:ln w="38100">
            <a:solidFill>
              <a:srgbClr val="122D4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3914586" y="4692460"/>
            <a:ext cx="1188465" cy="296417"/>
          </a:xfrm>
          <a:prstGeom prst="rect">
            <a:avLst/>
          </a:prstGeom>
          <a:solidFill>
            <a:srgbClr val="FFFFFF">
              <a:alpha val="65882"/>
            </a:srgbClr>
          </a:solidFill>
          <a:ln w="38100">
            <a:solidFill>
              <a:srgbClr val="122D4F"/>
            </a:solidFill>
          </a:ln>
        </p:spPr>
        <p:txBody>
          <a:bodyPr vert="horz" wrap="none" lIns="91440" tIns="45720" rIns="91440" bIns="45720" rtlCol="0" anchor="t">
            <a:noAutofit/>
          </a:bodyPr>
          <a:lstStyle/>
          <a:p>
            <a:pPr algn="ctr"/>
            <a:r>
              <a:rPr lang="en-US" sz="1500" dirty="0" err="1">
                <a:solidFill>
                  <a:srgbClr val="122D4F"/>
                </a:solidFill>
                <a:latin typeface="Abel" panose="02000506030000020004" pitchFamily="2" charset="0"/>
                <a:cs typeface="Arial" panose="020B0604020202020204" pitchFamily="34" charset="0"/>
              </a:rPr>
              <a:t>CHEMlab</a:t>
            </a:r>
            <a:r>
              <a:rPr lang="en-US" sz="1500" dirty="0">
                <a:solidFill>
                  <a:srgbClr val="122D4F"/>
                </a:solidFill>
                <a:latin typeface="Abel" panose="02000506030000020004" pitchFamily="2" charset="0"/>
                <a:cs typeface="Arial" panose="020B0604020202020204" pitchFamily="34" charset="0"/>
              </a:rPr>
              <a:t> (GB)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219216" y="4007657"/>
            <a:ext cx="1323959" cy="296417"/>
          </a:xfrm>
          <a:prstGeom prst="rect">
            <a:avLst/>
          </a:prstGeom>
          <a:solidFill>
            <a:srgbClr val="FFFFFF">
              <a:alpha val="63922"/>
            </a:srgbClr>
          </a:solidFill>
          <a:ln w="38100">
            <a:solidFill>
              <a:srgbClr val="122D4F"/>
            </a:solidFill>
            <a:prstDash val="solid"/>
          </a:ln>
        </p:spPr>
        <p:txBody>
          <a:bodyPr vert="horz" wrap="none" lIns="91440" tIns="45720" rIns="91440" bIns="45720" rtlCol="0" anchor="t">
            <a:noAutofit/>
          </a:bodyPr>
          <a:lstStyle/>
          <a:p>
            <a:pPr algn="ctr"/>
            <a:r>
              <a:rPr lang="en-US" sz="1500" dirty="0">
                <a:solidFill>
                  <a:srgbClr val="122D4F"/>
                </a:solidFill>
                <a:latin typeface="Abel" panose="02000506030000020004" pitchFamily="2" charset="0"/>
                <a:cs typeface="Arial" panose="020B0604020202020204" pitchFamily="34" charset="0"/>
              </a:rPr>
              <a:t>CIRCE (NAPP)</a:t>
            </a: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="" xmlns:a16="http://schemas.microsoft.com/office/drawing/2014/main" id="{D6355AD2-E4FA-4894-84BA-955E53532F6B}"/>
              </a:ext>
            </a:extLst>
          </p:cNvPr>
          <p:cNvCxnSpPr>
            <a:cxnSpLocks/>
            <a:stCxn id="54" idx="0"/>
          </p:cNvCxnSpPr>
          <p:nvPr/>
        </p:nvCxnSpPr>
        <p:spPr>
          <a:xfrm flipV="1">
            <a:off x="1881196" y="2939911"/>
            <a:ext cx="782297" cy="1067746"/>
          </a:xfrm>
          <a:prstGeom prst="straightConnector1">
            <a:avLst/>
          </a:prstGeom>
          <a:ln w="38100">
            <a:solidFill>
              <a:srgbClr val="122D4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tangle 2">
            <a:extLst>
              <a:ext uri="{FF2B5EF4-FFF2-40B4-BE49-F238E27FC236}">
                <a16:creationId xmlns="" xmlns:a16="http://schemas.microsoft.com/office/drawing/2014/main" id="{F375ED1F-00C0-423A-AD26-8487662732B5}"/>
              </a:ext>
            </a:extLst>
          </p:cNvPr>
          <p:cNvSpPr/>
          <p:nvPr/>
        </p:nvSpPr>
        <p:spPr>
          <a:xfrm rot="7349951">
            <a:off x="7010290" y="3737113"/>
            <a:ext cx="925213" cy="406043"/>
          </a:xfrm>
          <a:custGeom>
            <a:avLst/>
            <a:gdLst>
              <a:gd name="connsiteX0" fmla="*/ 0 w 922020"/>
              <a:gd name="connsiteY0" fmla="*/ 0 h 330104"/>
              <a:gd name="connsiteX1" fmla="*/ 922020 w 922020"/>
              <a:gd name="connsiteY1" fmla="*/ 0 h 330104"/>
              <a:gd name="connsiteX2" fmla="*/ 922020 w 922020"/>
              <a:gd name="connsiteY2" fmla="*/ 330104 h 330104"/>
              <a:gd name="connsiteX3" fmla="*/ 0 w 922020"/>
              <a:gd name="connsiteY3" fmla="*/ 330104 h 330104"/>
              <a:gd name="connsiteX4" fmla="*/ 0 w 922020"/>
              <a:gd name="connsiteY4" fmla="*/ 0 h 330104"/>
              <a:gd name="connsiteX0" fmla="*/ 6142 w 928162"/>
              <a:gd name="connsiteY0" fmla="*/ 0 h 405322"/>
              <a:gd name="connsiteX1" fmla="*/ 928162 w 928162"/>
              <a:gd name="connsiteY1" fmla="*/ 0 h 405322"/>
              <a:gd name="connsiteX2" fmla="*/ 928162 w 928162"/>
              <a:gd name="connsiteY2" fmla="*/ 330104 h 405322"/>
              <a:gd name="connsiteX3" fmla="*/ 0 w 928162"/>
              <a:gd name="connsiteY3" fmla="*/ 405322 h 405322"/>
              <a:gd name="connsiteX4" fmla="*/ 6142 w 928162"/>
              <a:gd name="connsiteY4" fmla="*/ 0 h 405322"/>
              <a:gd name="connsiteX0" fmla="*/ 6142 w 928162"/>
              <a:gd name="connsiteY0" fmla="*/ 0 h 405322"/>
              <a:gd name="connsiteX1" fmla="*/ 928162 w 928162"/>
              <a:gd name="connsiteY1" fmla="*/ 0 h 405322"/>
              <a:gd name="connsiteX2" fmla="*/ 928162 w 928162"/>
              <a:gd name="connsiteY2" fmla="*/ 330104 h 405322"/>
              <a:gd name="connsiteX3" fmla="*/ 0 w 928162"/>
              <a:gd name="connsiteY3" fmla="*/ 405322 h 405322"/>
              <a:gd name="connsiteX4" fmla="*/ 6142 w 928162"/>
              <a:gd name="connsiteY4" fmla="*/ 0 h 405322"/>
              <a:gd name="connsiteX0" fmla="*/ 6142 w 928162"/>
              <a:gd name="connsiteY0" fmla="*/ 0 h 405322"/>
              <a:gd name="connsiteX1" fmla="*/ 928162 w 928162"/>
              <a:gd name="connsiteY1" fmla="*/ 0 h 405322"/>
              <a:gd name="connsiteX2" fmla="*/ 909434 w 928162"/>
              <a:gd name="connsiteY2" fmla="*/ 374007 h 405322"/>
              <a:gd name="connsiteX3" fmla="*/ 0 w 928162"/>
              <a:gd name="connsiteY3" fmla="*/ 405322 h 405322"/>
              <a:gd name="connsiteX4" fmla="*/ 6142 w 928162"/>
              <a:gd name="connsiteY4" fmla="*/ 0 h 405322"/>
              <a:gd name="connsiteX0" fmla="*/ 6142 w 928162"/>
              <a:gd name="connsiteY0" fmla="*/ 0 h 405322"/>
              <a:gd name="connsiteX1" fmla="*/ 928162 w 928162"/>
              <a:gd name="connsiteY1" fmla="*/ 0 h 405322"/>
              <a:gd name="connsiteX2" fmla="*/ 909434 w 928162"/>
              <a:gd name="connsiteY2" fmla="*/ 374007 h 405322"/>
              <a:gd name="connsiteX3" fmla="*/ 0 w 928162"/>
              <a:gd name="connsiteY3" fmla="*/ 405322 h 405322"/>
              <a:gd name="connsiteX4" fmla="*/ 6142 w 928162"/>
              <a:gd name="connsiteY4" fmla="*/ 0 h 405322"/>
              <a:gd name="connsiteX0" fmla="*/ 6142 w 928162"/>
              <a:gd name="connsiteY0" fmla="*/ 0 h 405322"/>
              <a:gd name="connsiteX1" fmla="*/ 928162 w 928162"/>
              <a:gd name="connsiteY1" fmla="*/ 0 h 405322"/>
              <a:gd name="connsiteX2" fmla="*/ 909434 w 928162"/>
              <a:gd name="connsiteY2" fmla="*/ 374007 h 405322"/>
              <a:gd name="connsiteX3" fmla="*/ 0 w 928162"/>
              <a:gd name="connsiteY3" fmla="*/ 405322 h 405322"/>
              <a:gd name="connsiteX4" fmla="*/ 6142 w 928162"/>
              <a:gd name="connsiteY4" fmla="*/ 0 h 405322"/>
              <a:gd name="connsiteX0" fmla="*/ 37 w 1007424"/>
              <a:gd name="connsiteY0" fmla="*/ 27874 h 405322"/>
              <a:gd name="connsiteX1" fmla="*/ 1007424 w 1007424"/>
              <a:gd name="connsiteY1" fmla="*/ 0 h 405322"/>
              <a:gd name="connsiteX2" fmla="*/ 988696 w 1007424"/>
              <a:gd name="connsiteY2" fmla="*/ 374007 h 405322"/>
              <a:gd name="connsiteX3" fmla="*/ 79262 w 1007424"/>
              <a:gd name="connsiteY3" fmla="*/ 405322 h 405322"/>
              <a:gd name="connsiteX4" fmla="*/ 37 w 1007424"/>
              <a:gd name="connsiteY4" fmla="*/ 27874 h 405322"/>
              <a:gd name="connsiteX0" fmla="*/ 0 w 1007387"/>
              <a:gd name="connsiteY0" fmla="*/ 27874 h 405322"/>
              <a:gd name="connsiteX1" fmla="*/ 1007387 w 1007387"/>
              <a:gd name="connsiteY1" fmla="*/ 0 h 405322"/>
              <a:gd name="connsiteX2" fmla="*/ 988659 w 1007387"/>
              <a:gd name="connsiteY2" fmla="*/ 374007 h 405322"/>
              <a:gd name="connsiteX3" fmla="*/ 79225 w 1007387"/>
              <a:gd name="connsiteY3" fmla="*/ 405322 h 405322"/>
              <a:gd name="connsiteX4" fmla="*/ 0 w 1007387"/>
              <a:gd name="connsiteY4" fmla="*/ 27874 h 405322"/>
              <a:gd name="connsiteX0" fmla="*/ 0 w 1007387"/>
              <a:gd name="connsiteY0" fmla="*/ 27874 h 405322"/>
              <a:gd name="connsiteX1" fmla="*/ 1007387 w 1007387"/>
              <a:gd name="connsiteY1" fmla="*/ 0 h 405322"/>
              <a:gd name="connsiteX2" fmla="*/ 988659 w 1007387"/>
              <a:gd name="connsiteY2" fmla="*/ 374007 h 405322"/>
              <a:gd name="connsiteX3" fmla="*/ 79225 w 1007387"/>
              <a:gd name="connsiteY3" fmla="*/ 405322 h 405322"/>
              <a:gd name="connsiteX4" fmla="*/ 0 w 1007387"/>
              <a:gd name="connsiteY4" fmla="*/ 27874 h 405322"/>
              <a:gd name="connsiteX0" fmla="*/ 0 w 1051289"/>
              <a:gd name="connsiteY0" fmla="*/ 9146 h 386594"/>
              <a:gd name="connsiteX1" fmla="*/ 1051289 w 1051289"/>
              <a:gd name="connsiteY1" fmla="*/ 0 h 386594"/>
              <a:gd name="connsiteX2" fmla="*/ 988659 w 1051289"/>
              <a:gd name="connsiteY2" fmla="*/ 355279 h 386594"/>
              <a:gd name="connsiteX3" fmla="*/ 79225 w 1051289"/>
              <a:gd name="connsiteY3" fmla="*/ 386594 h 386594"/>
              <a:gd name="connsiteX4" fmla="*/ 0 w 1051289"/>
              <a:gd name="connsiteY4" fmla="*/ 9146 h 386594"/>
              <a:gd name="connsiteX0" fmla="*/ 0 w 1051289"/>
              <a:gd name="connsiteY0" fmla="*/ 19160 h 396608"/>
              <a:gd name="connsiteX1" fmla="*/ 1051289 w 1051289"/>
              <a:gd name="connsiteY1" fmla="*/ 10014 h 396608"/>
              <a:gd name="connsiteX2" fmla="*/ 988659 w 1051289"/>
              <a:gd name="connsiteY2" fmla="*/ 365293 h 396608"/>
              <a:gd name="connsiteX3" fmla="*/ 79225 w 1051289"/>
              <a:gd name="connsiteY3" fmla="*/ 396608 h 396608"/>
              <a:gd name="connsiteX4" fmla="*/ 0 w 1051289"/>
              <a:gd name="connsiteY4" fmla="*/ 19160 h 396608"/>
              <a:gd name="connsiteX0" fmla="*/ 0 w 1051289"/>
              <a:gd name="connsiteY0" fmla="*/ 29577 h 407025"/>
              <a:gd name="connsiteX1" fmla="*/ 1051289 w 1051289"/>
              <a:gd name="connsiteY1" fmla="*/ 20431 h 407025"/>
              <a:gd name="connsiteX2" fmla="*/ 988659 w 1051289"/>
              <a:gd name="connsiteY2" fmla="*/ 375710 h 407025"/>
              <a:gd name="connsiteX3" fmla="*/ 79225 w 1051289"/>
              <a:gd name="connsiteY3" fmla="*/ 407025 h 407025"/>
              <a:gd name="connsiteX4" fmla="*/ 0 w 1051289"/>
              <a:gd name="connsiteY4" fmla="*/ 29577 h 407025"/>
              <a:gd name="connsiteX0" fmla="*/ 0 w 1051289"/>
              <a:gd name="connsiteY0" fmla="*/ 48969 h 426417"/>
              <a:gd name="connsiteX1" fmla="*/ 1051289 w 1051289"/>
              <a:gd name="connsiteY1" fmla="*/ 39823 h 426417"/>
              <a:gd name="connsiteX2" fmla="*/ 988659 w 1051289"/>
              <a:gd name="connsiteY2" fmla="*/ 395102 h 426417"/>
              <a:gd name="connsiteX3" fmla="*/ 79225 w 1051289"/>
              <a:gd name="connsiteY3" fmla="*/ 426417 h 426417"/>
              <a:gd name="connsiteX4" fmla="*/ 0 w 1051289"/>
              <a:gd name="connsiteY4" fmla="*/ 48969 h 426417"/>
              <a:gd name="connsiteX0" fmla="*/ 0 w 1051289"/>
              <a:gd name="connsiteY0" fmla="*/ 62549 h 439997"/>
              <a:gd name="connsiteX1" fmla="*/ 1051289 w 1051289"/>
              <a:gd name="connsiteY1" fmla="*/ 53403 h 439997"/>
              <a:gd name="connsiteX2" fmla="*/ 988659 w 1051289"/>
              <a:gd name="connsiteY2" fmla="*/ 408682 h 439997"/>
              <a:gd name="connsiteX3" fmla="*/ 79225 w 1051289"/>
              <a:gd name="connsiteY3" fmla="*/ 439997 h 439997"/>
              <a:gd name="connsiteX4" fmla="*/ 0 w 1051289"/>
              <a:gd name="connsiteY4" fmla="*/ 62549 h 439997"/>
              <a:gd name="connsiteX0" fmla="*/ 0 w 1051289"/>
              <a:gd name="connsiteY0" fmla="*/ 62549 h 439997"/>
              <a:gd name="connsiteX1" fmla="*/ 1051289 w 1051289"/>
              <a:gd name="connsiteY1" fmla="*/ 53403 h 439997"/>
              <a:gd name="connsiteX2" fmla="*/ 988659 w 1051289"/>
              <a:gd name="connsiteY2" fmla="*/ 408682 h 439997"/>
              <a:gd name="connsiteX3" fmla="*/ 79225 w 1051289"/>
              <a:gd name="connsiteY3" fmla="*/ 439997 h 439997"/>
              <a:gd name="connsiteX4" fmla="*/ 0 w 1051289"/>
              <a:gd name="connsiteY4" fmla="*/ 62549 h 439997"/>
              <a:gd name="connsiteX0" fmla="*/ 0 w 1051289"/>
              <a:gd name="connsiteY0" fmla="*/ 59753 h 437201"/>
              <a:gd name="connsiteX1" fmla="*/ 1051289 w 1051289"/>
              <a:gd name="connsiteY1" fmla="*/ 50607 h 437201"/>
              <a:gd name="connsiteX2" fmla="*/ 988659 w 1051289"/>
              <a:gd name="connsiteY2" fmla="*/ 405886 h 437201"/>
              <a:gd name="connsiteX3" fmla="*/ 79225 w 1051289"/>
              <a:gd name="connsiteY3" fmla="*/ 437201 h 437201"/>
              <a:gd name="connsiteX4" fmla="*/ 0 w 1051289"/>
              <a:gd name="connsiteY4" fmla="*/ 59753 h 437201"/>
              <a:gd name="connsiteX0" fmla="*/ 0 w 1051289"/>
              <a:gd name="connsiteY0" fmla="*/ 59753 h 437201"/>
              <a:gd name="connsiteX1" fmla="*/ 1051289 w 1051289"/>
              <a:gd name="connsiteY1" fmla="*/ 50607 h 437201"/>
              <a:gd name="connsiteX2" fmla="*/ 988659 w 1051289"/>
              <a:gd name="connsiteY2" fmla="*/ 405886 h 437201"/>
              <a:gd name="connsiteX3" fmla="*/ 79225 w 1051289"/>
              <a:gd name="connsiteY3" fmla="*/ 437201 h 437201"/>
              <a:gd name="connsiteX4" fmla="*/ 0 w 1051289"/>
              <a:gd name="connsiteY4" fmla="*/ 59753 h 437201"/>
              <a:gd name="connsiteX0" fmla="*/ 0 w 1051289"/>
              <a:gd name="connsiteY0" fmla="*/ 52938 h 430386"/>
              <a:gd name="connsiteX1" fmla="*/ 1051289 w 1051289"/>
              <a:gd name="connsiteY1" fmla="*/ 43792 h 430386"/>
              <a:gd name="connsiteX2" fmla="*/ 988659 w 1051289"/>
              <a:gd name="connsiteY2" fmla="*/ 399071 h 430386"/>
              <a:gd name="connsiteX3" fmla="*/ 79225 w 1051289"/>
              <a:gd name="connsiteY3" fmla="*/ 430386 h 430386"/>
              <a:gd name="connsiteX4" fmla="*/ 0 w 1051289"/>
              <a:gd name="connsiteY4" fmla="*/ 52938 h 430386"/>
              <a:gd name="connsiteX0" fmla="*/ 0 w 1051289"/>
              <a:gd name="connsiteY0" fmla="*/ 45834 h 423282"/>
              <a:gd name="connsiteX1" fmla="*/ 1051289 w 1051289"/>
              <a:gd name="connsiteY1" fmla="*/ 36688 h 423282"/>
              <a:gd name="connsiteX2" fmla="*/ 988659 w 1051289"/>
              <a:gd name="connsiteY2" fmla="*/ 391967 h 423282"/>
              <a:gd name="connsiteX3" fmla="*/ 79225 w 1051289"/>
              <a:gd name="connsiteY3" fmla="*/ 423282 h 423282"/>
              <a:gd name="connsiteX4" fmla="*/ 0 w 1051289"/>
              <a:gd name="connsiteY4" fmla="*/ 45834 h 423282"/>
              <a:gd name="connsiteX0" fmla="*/ 0 w 1051289"/>
              <a:gd name="connsiteY0" fmla="*/ 45834 h 423282"/>
              <a:gd name="connsiteX1" fmla="*/ 1051289 w 1051289"/>
              <a:gd name="connsiteY1" fmla="*/ 36688 h 423282"/>
              <a:gd name="connsiteX2" fmla="*/ 988659 w 1051289"/>
              <a:gd name="connsiteY2" fmla="*/ 391967 h 423282"/>
              <a:gd name="connsiteX3" fmla="*/ 79225 w 1051289"/>
              <a:gd name="connsiteY3" fmla="*/ 423282 h 423282"/>
              <a:gd name="connsiteX4" fmla="*/ 0 w 1051289"/>
              <a:gd name="connsiteY4" fmla="*/ 45834 h 423282"/>
              <a:gd name="connsiteX0" fmla="*/ 0 w 1379155"/>
              <a:gd name="connsiteY0" fmla="*/ 25931 h 403379"/>
              <a:gd name="connsiteX1" fmla="*/ 1379156 w 1379155"/>
              <a:gd name="connsiteY1" fmla="*/ 74485 h 403379"/>
              <a:gd name="connsiteX2" fmla="*/ 988659 w 1379155"/>
              <a:gd name="connsiteY2" fmla="*/ 372064 h 403379"/>
              <a:gd name="connsiteX3" fmla="*/ 79225 w 1379155"/>
              <a:gd name="connsiteY3" fmla="*/ 403379 h 403379"/>
              <a:gd name="connsiteX4" fmla="*/ 0 w 1379155"/>
              <a:gd name="connsiteY4" fmla="*/ 25931 h 403379"/>
              <a:gd name="connsiteX0" fmla="*/ 0 w 1379156"/>
              <a:gd name="connsiteY0" fmla="*/ 25931 h 403379"/>
              <a:gd name="connsiteX1" fmla="*/ 1379156 w 1379156"/>
              <a:gd name="connsiteY1" fmla="*/ 74485 h 403379"/>
              <a:gd name="connsiteX2" fmla="*/ 988659 w 1379156"/>
              <a:gd name="connsiteY2" fmla="*/ 372064 h 403379"/>
              <a:gd name="connsiteX3" fmla="*/ 79225 w 1379156"/>
              <a:gd name="connsiteY3" fmla="*/ 403379 h 403379"/>
              <a:gd name="connsiteX4" fmla="*/ 0 w 1379156"/>
              <a:gd name="connsiteY4" fmla="*/ 25931 h 403379"/>
              <a:gd name="connsiteX0" fmla="*/ 0 w 1379156"/>
              <a:gd name="connsiteY0" fmla="*/ 25931 h 403379"/>
              <a:gd name="connsiteX1" fmla="*/ 1379156 w 1379156"/>
              <a:gd name="connsiteY1" fmla="*/ 74485 h 403379"/>
              <a:gd name="connsiteX2" fmla="*/ 1050230 w 1379156"/>
              <a:gd name="connsiteY2" fmla="*/ 367002 h 403379"/>
              <a:gd name="connsiteX3" fmla="*/ 79225 w 1379156"/>
              <a:gd name="connsiteY3" fmla="*/ 403379 h 403379"/>
              <a:gd name="connsiteX4" fmla="*/ 0 w 1379156"/>
              <a:gd name="connsiteY4" fmla="*/ 25931 h 403379"/>
              <a:gd name="connsiteX0" fmla="*/ 0 w 1379156"/>
              <a:gd name="connsiteY0" fmla="*/ 25931 h 403379"/>
              <a:gd name="connsiteX1" fmla="*/ 1379156 w 1379156"/>
              <a:gd name="connsiteY1" fmla="*/ 74485 h 403379"/>
              <a:gd name="connsiteX2" fmla="*/ 1050230 w 1379156"/>
              <a:gd name="connsiteY2" fmla="*/ 367002 h 403379"/>
              <a:gd name="connsiteX3" fmla="*/ 79225 w 1379156"/>
              <a:gd name="connsiteY3" fmla="*/ 403379 h 403379"/>
              <a:gd name="connsiteX4" fmla="*/ 0 w 1379156"/>
              <a:gd name="connsiteY4" fmla="*/ 25931 h 403379"/>
              <a:gd name="connsiteX0" fmla="*/ 237818 w 1301454"/>
              <a:gd name="connsiteY0" fmla="*/ 21560 h 423113"/>
              <a:gd name="connsiteX1" fmla="*/ 1301454 w 1301454"/>
              <a:gd name="connsiteY1" fmla="*/ 94219 h 423113"/>
              <a:gd name="connsiteX2" fmla="*/ 972528 w 1301454"/>
              <a:gd name="connsiteY2" fmla="*/ 386736 h 423113"/>
              <a:gd name="connsiteX3" fmla="*/ 1523 w 1301454"/>
              <a:gd name="connsiteY3" fmla="*/ 423113 h 423113"/>
              <a:gd name="connsiteX4" fmla="*/ 237818 w 1301454"/>
              <a:gd name="connsiteY4" fmla="*/ 21560 h 423113"/>
              <a:gd name="connsiteX0" fmla="*/ 238344 w 1301980"/>
              <a:gd name="connsiteY0" fmla="*/ 21561 h 423114"/>
              <a:gd name="connsiteX1" fmla="*/ 1301980 w 1301980"/>
              <a:gd name="connsiteY1" fmla="*/ 94220 h 423114"/>
              <a:gd name="connsiteX2" fmla="*/ 973054 w 1301980"/>
              <a:gd name="connsiteY2" fmla="*/ 386737 h 423114"/>
              <a:gd name="connsiteX3" fmla="*/ 2049 w 1301980"/>
              <a:gd name="connsiteY3" fmla="*/ 423114 h 423114"/>
              <a:gd name="connsiteX4" fmla="*/ 238344 w 1301980"/>
              <a:gd name="connsiteY4" fmla="*/ 21561 h 423114"/>
              <a:gd name="connsiteX0" fmla="*/ 236295 w 1299931"/>
              <a:gd name="connsiteY0" fmla="*/ 21561 h 423114"/>
              <a:gd name="connsiteX1" fmla="*/ 1299931 w 1299931"/>
              <a:gd name="connsiteY1" fmla="*/ 94220 h 423114"/>
              <a:gd name="connsiteX2" fmla="*/ 971005 w 1299931"/>
              <a:gd name="connsiteY2" fmla="*/ 386737 h 423114"/>
              <a:gd name="connsiteX3" fmla="*/ 0 w 1299931"/>
              <a:gd name="connsiteY3" fmla="*/ 423114 h 423114"/>
              <a:gd name="connsiteX4" fmla="*/ 236295 w 1299931"/>
              <a:gd name="connsiteY4" fmla="*/ 21561 h 423114"/>
              <a:gd name="connsiteX0" fmla="*/ 236295 w 1299931"/>
              <a:gd name="connsiteY0" fmla="*/ 8612 h 410165"/>
              <a:gd name="connsiteX1" fmla="*/ 1299931 w 1299931"/>
              <a:gd name="connsiteY1" fmla="*/ 81271 h 410165"/>
              <a:gd name="connsiteX2" fmla="*/ 971005 w 1299931"/>
              <a:gd name="connsiteY2" fmla="*/ 373788 h 410165"/>
              <a:gd name="connsiteX3" fmla="*/ 0 w 1299931"/>
              <a:gd name="connsiteY3" fmla="*/ 410165 h 410165"/>
              <a:gd name="connsiteX4" fmla="*/ 236295 w 1299931"/>
              <a:gd name="connsiteY4" fmla="*/ 8612 h 410165"/>
              <a:gd name="connsiteX0" fmla="*/ 236295 w 1299931"/>
              <a:gd name="connsiteY0" fmla="*/ 13640 h 415193"/>
              <a:gd name="connsiteX1" fmla="*/ 1299931 w 1299931"/>
              <a:gd name="connsiteY1" fmla="*/ 86299 h 415193"/>
              <a:gd name="connsiteX2" fmla="*/ 971005 w 1299931"/>
              <a:gd name="connsiteY2" fmla="*/ 378816 h 415193"/>
              <a:gd name="connsiteX3" fmla="*/ 0 w 1299931"/>
              <a:gd name="connsiteY3" fmla="*/ 415193 h 415193"/>
              <a:gd name="connsiteX4" fmla="*/ 236295 w 1299931"/>
              <a:gd name="connsiteY4" fmla="*/ 13640 h 415193"/>
              <a:gd name="connsiteX0" fmla="*/ 236295 w 1299931"/>
              <a:gd name="connsiteY0" fmla="*/ 13640 h 415193"/>
              <a:gd name="connsiteX1" fmla="*/ 1299931 w 1299931"/>
              <a:gd name="connsiteY1" fmla="*/ 86299 h 415193"/>
              <a:gd name="connsiteX2" fmla="*/ 971005 w 1299931"/>
              <a:gd name="connsiteY2" fmla="*/ 378816 h 415193"/>
              <a:gd name="connsiteX3" fmla="*/ 0 w 1299931"/>
              <a:gd name="connsiteY3" fmla="*/ 415193 h 415193"/>
              <a:gd name="connsiteX4" fmla="*/ 236295 w 1299931"/>
              <a:gd name="connsiteY4" fmla="*/ 13640 h 415193"/>
              <a:gd name="connsiteX0" fmla="*/ 231912 w 1295548"/>
              <a:gd name="connsiteY0" fmla="*/ 13640 h 427716"/>
              <a:gd name="connsiteX1" fmla="*/ 1295548 w 1295548"/>
              <a:gd name="connsiteY1" fmla="*/ 86299 h 427716"/>
              <a:gd name="connsiteX2" fmla="*/ 966622 w 1295548"/>
              <a:gd name="connsiteY2" fmla="*/ 378816 h 427716"/>
              <a:gd name="connsiteX3" fmla="*/ 0 w 1295548"/>
              <a:gd name="connsiteY3" fmla="*/ 427716 h 427716"/>
              <a:gd name="connsiteX4" fmla="*/ 231912 w 1295548"/>
              <a:gd name="connsiteY4" fmla="*/ 13640 h 427716"/>
              <a:gd name="connsiteX0" fmla="*/ 231912 w 1295548"/>
              <a:gd name="connsiteY0" fmla="*/ 13640 h 427716"/>
              <a:gd name="connsiteX1" fmla="*/ 1295548 w 1295548"/>
              <a:gd name="connsiteY1" fmla="*/ 86299 h 427716"/>
              <a:gd name="connsiteX2" fmla="*/ 966622 w 1295548"/>
              <a:gd name="connsiteY2" fmla="*/ 378816 h 427716"/>
              <a:gd name="connsiteX3" fmla="*/ 0 w 1295548"/>
              <a:gd name="connsiteY3" fmla="*/ 427716 h 427716"/>
              <a:gd name="connsiteX4" fmla="*/ 231912 w 1295548"/>
              <a:gd name="connsiteY4" fmla="*/ 13640 h 427716"/>
              <a:gd name="connsiteX0" fmla="*/ 231912 w 1295548"/>
              <a:gd name="connsiteY0" fmla="*/ 13640 h 427716"/>
              <a:gd name="connsiteX1" fmla="*/ 1295548 w 1295548"/>
              <a:gd name="connsiteY1" fmla="*/ 86299 h 427716"/>
              <a:gd name="connsiteX2" fmla="*/ 966622 w 1295548"/>
              <a:gd name="connsiteY2" fmla="*/ 378816 h 427716"/>
              <a:gd name="connsiteX3" fmla="*/ 0 w 1295548"/>
              <a:gd name="connsiteY3" fmla="*/ 427716 h 427716"/>
              <a:gd name="connsiteX4" fmla="*/ 231912 w 1295548"/>
              <a:gd name="connsiteY4" fmla="*/ 13640 h 427716"/>
              <a:gd name="connsiteX0" fmla="*/ 231912 w 1345609"/>
              <a:gd name="connsiteY0" fmla="*/ 30988 h 445064"/>
              <a:gd name="connsiteX1" fmla="*/ 1345609 w 1345609"/>
              <a:gd name="connsiteY1" fmla="*/ 55359 h 445064"/>
              <a:gd name="connsiteX2" fmla="*/ 966622 w 1345609"/>
              <a:gd name="connsiteY2" fmla="*/ 396164 h 445064"/>
              <a:gd name="connsiteX3" fmla="*/ 0 w 1345609"/>
              <a:gd name="connsiteY3" fmla="*/ 445064 h 445064"/>
              <a:gd name="connsiteX4" fmla="*/ 231912 w 1345609"/>
              <a:gd name="connsiteY4" fmla="*/ 30988 h 445064"/>
              <a:gd name="connsiteX0" fmla="*/ 231912 w 1345609"/>
              <a:gd name="connsiteY0" fmla="*/ 30988 h 445064"/>
              <a:gd name="connsiteX1" fmla="*/ 1345609 w 1345609"/>
              <a:gd name="connsiteY1" fmla="*/ 55359 h 445064"/>
              <a:gd name="connsiteX2" fmla="*/ 966622 w 1345609"/>
              <a:gd name="connsiteY2" fmla="*/ 396164 h 445064"/>
              <a:gd name="connsiteX3" fmla="*/ 0 w 1345609"/>
              <a:gd name="connsiteY3" fmla="*/ 445064 h 445064"/>
              <a:gd name="connsiteX4" fmla="*/ 231912 w 1345609"/>
              <a:gd name="connsiteY4" fmla="*/ 30988 h 445064"/>
              <a:gd name="connsiteX0" fmla="*/ 226994 w 1345609"/>
              <a:gd name="connsiteY0" fmla="*/ 40664 h 437771"/>
              <a:gd name="connsiteX1" fmla="*/ 1345609 w 1345609"/>
              <a:gd name="connsiteY1" fmla="*/ 48066 h 437771"/>
              <a:gd name="connsiteX2" fmla="*/ 966622 w 1345609"/>
              <a:gd name="connsiteY2" fmla="*/ 388871 h 437771"/>
              <a:gd name="connsiteX3" fmla="*/ 0 w 1345609"/>
              <a:gd name="connsiteY3" fmla="*/ 437771 h 437771"/>
              <a:gd name="connsiteX4" fmla="*/ 226994 w 1345609"/>
              <a:gd name="connsiteY4" fmla="*/ 40664 h 437771"/>
              <a:gd name="connsiteX0" fmla="*/ 226994 w 1345609"/>
              <a:gd name="connsiteY0" fmla="*/ 40664 h 437771"/>
              <a:gd name="connsiteX1" fmla="*/ 1345609 w 1345609"/>
              <a:gd name="connsiteY1" fmla="*/ 48066 h 437771"/>
              <a:gd name="connsiteX2" fmla="*/ 966622 w 1345609"/>
              <a:gd name="connsiteY2" fmla="*/ 388871 h 437771"/>
              <a:gd name="connsiteX3" fmla="*/ 0 w 1345609"/>
              <a:gd name="connsiteY3" fmla="*/ 437771 h 437771"/>
              <a:gd name="connsiteX4" fmla="*/ 226994 w 1345609"/>
              <a:gd name="connsiteY4" fmla="*/ 40664 h 437771"/>
              <a:gd name="connsiteX0" fmla="*/ 226994 w 1345609"/>
              <a:gd name="connsiteY0" fmla="*/ 38787 h 435894"/>
              <a:gd name="connsiteX1" fmla="*/ 1345609 w 1345609"/>
              <a:gd name="connsiteY1" fmla="*/ 46189 h 435894"/>
              <a:gd name="connsiteX2" fmla="*/ 966622 w 1345609"/>
              <a:gd name="connsiteY2" fmla="*/ 386994 h 435894"/>
              <a:gd name="connsiteX3" fmla="*/ 0 w 1345609"/>
              <a:gd name="connsiteY3" fmla="*/ 435894 h 435894"/>
              <a:gd name="connsiteX4" fmla="*/ 226994 w 1345609"/>
              <a:gd name="connsiteY4" fmla="*/ 38787 h 435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45609" h="435894">
                <a:moveTo>
                  <a:pt x="226994" y="38787"/>
                </a:moveTo>
                <a:cubicBezTo>
                  <a:pt x="655583" y="8674"/>
                  <a:pt x="931102" y="-34304"/>
                  <a:pt x="1345609" y="46189"/>
                </a:cubicBezTo>
                <a:cubicBezTo>
                  <a:pt x="1224578" y="178372"/>
                  <a:pt x="1081095" y="277436"/>
                  <a:pt x="966622" y="386994"/>
                </a:cubicBezTo>
                <a:cubicBezTo>
                  <a:pt x="660292" y="384172"/>
                  <a:pt x="367346" y="387603"/>
                  <a:pt x="0" y="435894"/>
                </a:cubicBezTo>
                <a:cubicBezTo>
                  <a:pt x="67535" y="289912"/>
                  <a:pt x="136000" y="196162"/>
                  <a:pt x="226994" y="38787"/>
                </a:cubicBez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 w="190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Box 61"/>
          <p:cNvSpPr txBox="1"/>
          <p:nvPr/>
        </p:nvSpPr>
        <p:spPr>
          <a:xfrm>
            <a:off x="7957509" y="3641620"/>
            <a:ext cx="1032256" cy="824799"/>
          </a:xfrm>
          <a:prstGeom prst="rect">
            <a:avLst/>
          </a:prstGeom>
          <a:solidFill>
            <a:srgbClr val="FFFFFF">
              <a:alpha val="63922"/>
            </a:srgbClr>
          </a:solidFill>
          <a:ln w="38100">
            <a:solidFill>
              <a:srgbClr val="88A0B8"/>
            </a:solidFill>
          </a:ln>
        </p:spPr>
        <p:txBody>
          <a:bodyPr vert="horz" wrap="none" lIns="91440" tIns="45720" rIns="91440" bIns="45720" rtlCol="0" anchor="t">
            <a:noAutofit/>
          </a:bodyPr>
          <a:lstStyle/>
          <a:p>
            <a:pPr algn="ctr"/>
            <a:r>
              <a:rPr lang="en-US" sz="1500" dirty="0" err="1">
                <a:solidFill>
                  <a:srgbClr val="88A0B8"/>
                </a:solidFill>
                <a:latin typeface="Abel" panose="02000506030000020004" pitchFamily="2" charset="0"/>
                <a:cs typeface="Arial" panose="020B0604020202020204" pitchFamily="34" charset="0"/>
              </a:rPr>
              <a:t>CATlab</a:t>
            </a:r>
            <a:r>
              <a:rPr lang="en-US" sz="1500" dirty="0">
                <a:solidFill>
                  <a:srgbClr val="88A0B8"/>
                </a:solidFill>
                <a:latin typeface="Abel" panose="02000506030000020004" pitchFamily="2" charset="0"/>
                <a:cs typeface="Arial" panose="020B0604020202020204" pitchFamily="34" charset="0"/>
              </a:rPr>
              <a:t/>
            </a:r>
            <a:br>
              <a:rPr lang="en-US" sz="1500" dirty="0">
                <a:solidFill>
                  <a:srgbClr val="88A0B8"/>
                </a:solidFill>
                <a:latin typeface="Abel" panose="02000506030000020004" pitchFamily="2" charset="0"/>
                <a:cs typeface="Arial" panose="020B0604020202020204" pitchFamily="34" charset="0"/>
              </a:rPr>
            </a:br>
            <a:r>
              <a:rPr lang="en-US" sz="1500" dirty="0">
                <a:solidFill>
                  <a:srgbClr val="88A0B8"/>
                </a:solidFill>
                <a:latin typeface="Abel" panose="02000506030000020004" pitchFamily="2" charset="0"/>
                <a:cs typeface="Arial" panose="020B0604020202020204" pitchFamily="34" charset="0"/>
              </a:rPr>
              <a:t>or </a:t>
            </a:r>
          </a:p>
          <a:p>
            <a:pPr algn="ctr"/>
            <a:r>
              <a:rPr lang="en-US" sz="1500" dirty="0">
                <a:solidFill>
                  <a:srgbClr val="88A0B8"/>
                </a:solidFill>
                <a:latin typeface="Abel" panose="02000506030000020004" pitchFamily="2" charset="0"/>
                <a:cs typeface="Arial" panose="020B0604020202020204" pitchFamily="34" charset="0"/>
              </a:rPr>
              <a:t>Staging area</a:t>
            </a:r>
          </a:p>
          <a:p>
            <a:pPr algn="ctr"/>
            <a:endParaRPr lang="en-US" sz="1500" dirty="0">
              <a:solidFill>
                <a:srgbClr val="88A0B8"/>
              </a:solidFill>
              <a:latin typeface="Abel" panose="02000506030000020004" pitchFamily="2" charset="0"/>
              <a:cs typeface="Arial" panose="020B0604020202020204" pitchFamily="34" charset="0"/>
            </a:endParaRPr>
          </a:p>
        </p:txBody>
      </p:sp>
      <p:sp>
        <p:nvSpPr>
          <p:cNvPr id="64" name="Rectangle 2">
            <a:extLst>
              <a:ext uri="{FF2B5EF4-FFF2-40B4-BE49-F238E27FC236}">
                <a16:creationId xmlns="" xmlns:a16="http://schemas.microsoft.com/office/drawing/2014/main" id="{F375ED1F-00C0-423A-AD26-8487662732B5}"/>
              </a:ext>
            </a:extLst>
          </p:cNvPr>
          <p:cNvSpPr/>
          <p:nvPr/>
        </p:nvSpPr>
        <p:spPr>
          <a:xfrm rot="2925689">
            <a:off x="6778918" y="1806753"/>
            <a:ext cx="925213" cy="406043"/>
          </a:xfrm>
          <a:custGeom>
            <a:avLst/>
            <a:gdLst>
              <a:gd name="connsiteX0" fmla="*/ 0 w 922020"/>
              <a:gd name="connsiteY0" fmla="*/ 0 h 330104"/>
              <a:gd name="connsiteX1" fmla="*/ 922020 w 922020"/>
              <a:gd name="connsiteY1" fmla="*/ 0 h 330104"/>
              <a:gd name="connsiteX2" fmla="*/ 922020 w 922020"/>
              <a:gd name="connsiteY2" fmla="*/ 330104 h 330104"/>
              <a:gd name="connsiteX3" fmla="*/ 0 w 922020"/>
              <a:gd name="connsiteY3" fmla="*/ 330104 h 330104"/>
              <a:gd name="connsiteX4" fmla="*/ 0 w 922020"/>
              <a:gd name="connsiteY4" fmla="*/ 0 h 330104"/>
              <a:gd name="connsiteX0" fmla="*/ 6142 w 928162"/>
              <a:gd name="connsiteY0" fmla="*/ 0 h 405322"/>
              <a:gd name="connsiteX1" fmla="*/ 928162 w 928162"/>
              <a:gd name="connsiteY1" fmla="*/ 0 h 405322"/>
              <a:gd name="connsiteX2" fmla="*/ 928162 w 928162"/>
              <a:gd name="connsiteY2" fmla="*/ 330104 h 405322"/>
              <a:gd name="connsiteX3" fmla="*/ 0 w 928162"/>
              <a:gd name="connsiteY3" fmla="*/ 405322 h 405322"/>
              <a:gd name="connsiteX4" fmla="*/ 6142 w 928162"/>
              <a:gd name="connsiteY4" fmla="*/ 0 h 405322"/>
              <a:gd name="connsiteX0" fmla="*/ 6142 w 928162"/>
              <a:gd name="connsiteY0" fmla="*/ 0 h 405322"/>
              <a:gd name="connsiteX1" fmla="*/ 928162 w 928162"/>
              <a:gd name="connsiteY1" fmla="*/ 0 h 405322"/>
              <a:gd name="connsiteX2" fmla="*/ 928162 w 928162"/>
              <a:gd name="connsiteY2" fmla="*/ 330104 h 405322"/>
              <a:gd name="connsiteX3" fmla="*/ 0 w 928162"/>
              <a:gd name="connsiteY3" fmla="*/ 405322 h 405322"/>
              <a:gd name="connsiteX4" fmla="*/ 6142 w 928162"/>
              <a:gd name="connsiteY4" fmla="*/ 0 h 405322"/>
              <a:gd name="connsiteX0" fmla="*/ 6142 w 928162"/>
              <a:gd name="connsiteY0" fmla="*/ 0 h 405322"/>
              <a:gd name="connsiteX1" fmla="*/ 928162 w 928162"/>
              <a:gd name="connsiteY1" fmla="*/ 0 h 405322"/>
              <a:gd name="connsiteX2" fmla="*/ 909434 w 928162"/>
              <a:gd name="connsiteY2" fmla="*/ 374007 h 405322"/>
              <a:gd name="connsiteX3" fmla="*/ 0 w 928162"/>
              <a:gd name="connsiteY3" fmla="*/ 405322 h 405322"/>
              <a:gd name="connsiteX4" fmla="*/ 6142 w 928162"/>
              <a:gd name="connsiteY4" fmla="*/ 0 h 405322"/>
              <a:gd name="connsiteX0" fmla="*/ 6142 w 928162"/>
              <a:gd name="connsiteY0" fmla="*/ 0 h 405322"/>
              <a:gd name="connsiteX1" fmla="*/ 928162 w 928162"/>
              <a:gd name="connsiteY1" fmla="*/ 0 h 405322"/>
              <a:gd name="connsiteX2" fmla="*/ 909434 w 928162"/>
              <a:gd name="connsiteY2" fmla="*/ 374007 h 405322"/>
              <a:gd name="connsiteX3" fmla="*/ 0 w 928162"/>
              <a:gd name="connsiteY3" fmla="*/ 405322 h 405322"/>
              <a:gd name="connsiteX4" fmla="*/ 6142 w 928162"/>
              <a:gd name="connsiteY4" fmla="*/ 0 h 405322"/>
              <a:gd name="connsiteX0" fmla="*/ 6142 w 928162"/>
              <a:gd name="connsiteY0" fmla="*/ 0 h 405322"/>
              <a:gd name="connsiteX1" fmla="*/ 928162 w 928162"/>
              <a:gd name="connsiteY1" fmla="*/ 0 h 405322"/>
              <a:gd name="connsiteX2" fmla="*/ 909434 w 928162"/>
              <a:gd name="connsiteY2" fmla="*/ 374007 h 405322"/>
              <a:gd name="connsiteX3" fmla="*/ 0 w 928162"/>
              <a:gd name="connsiteY3" fmla="*/ 405322 h 405322"/>
              <a:gd name="connsiteX4" fmla="*/ 6142 w 928162"/>
              <a:gd name="connsiteY4" fmla="*/ 0 h 405322"/>
              <a:gd name="connsiteX0" fmla="*/ 37 w 1007424"/>
              <a:gd name="connsiteY0" fmla="*/ 27874 h 405322"/>
              <a:gd name="connsiteX1" fmla="*/ 1007424 w 1007424"/>
              <a:gd name="connsiteY1" fmla="*/ 0 h 405322"/>
              <a:gd name="connsiteX2" fmla="*/ 988696 w 1007424"/>
              <a:gd name="connsiteY2" fmla="*/ 374007 h 405322"/>
              <a:gd name="connsiteX3" fmla="*/ 79262 w 1007424"/>
              <a:gd name="connsiteY3" fmla="*/ 405322 h 405322"/>
              <a:gd name="connsiteX4" fmla="*/ 37 w 1007424"/>
              <a:gd name="connsiteY4" fmla="*/ 27874 h 405322"/>
              <a:gd name="connsiteX0" fmla="*/ 0 w 1007387"/>
              <a:gd name="connsiteY0" fmla="*/ 27874 h 405322"/>
              <a:gd name="connsiteX1" fmla="*/ 1007387 w 1007387"/>
              <a:gd name="connsiteY1" fmla="*/ 0 h 405322"/>
              <a:gd name="connsiteX2" fmla="*/ 988659 w 1007387"/>
              <a:gd name="connsiteY2" fmla="*/ 374007 h 405322"/>
              <a:gd name="connsiteX3" fmla="*/ 79225 w 1007387"/>
              <a:gd name="connsiteY3" fmla="*/ 405322 h 405322"/>
              <a:gd name="connsiteX4" fmla="*/ 0 w 1007387"/>
              <a:gd name="connsiteY4" fmla="*/ 27874 h 405322"/>
              <a:gd name="connsiteX0" fmla="*/ 0 w 1007387"/>
              <a:gd name="connsiteY0" fmla="*/ 27874 h 405322"/>
              <a:gd name="connsiteX1" fmla="*/ 1007387 w 1007387"/>
              <a:gd name="connsiteY1" fmla="*/ 0 h 405322"/>
              <a:gd name="connsiteX2" fmla="*/ 988659 w 1007387"/>
              <a:gd name="connsiteY2" fmla="*/ 374007 h 405322"/>
              <a:gd name="connsiteX3" fmla="*/ 79225 w 1007387"/>
              <a:gd name="connsiteY3" fmla="*/ 405322 h 405322"/>
              <a:gd name="connsiteX4" fmla="*/ 0 w 1007387"/>
              <a:gd name="connsiteY4" fmla="*/ 27874 h 405322"/>
              <a:gd name="connsiteX0" fmla="*/ 0 w 1051289"/>
              <a:gd name="connsiteY0" fmla="*/ 9146 h 386594"/>
              <a:gd name="connsiteX1" fmla="*/ 1051289 w 1051289"/>
              <a:gd name="connsiteY1" fmla="*/ 0 h 386594"/>
              <a:gd name="connsiteX2" fmla="*/ 988659 w 1051289"/>
              <a:gd name="connsiteY2" fmla="*/ 355279 h 386594"/>
              <a:gd name="connsiteX3" fmla="*/ 79225 w 1051289"/>
              <a:gd name="connsiteY3" fmla="*/ 386594 h 386594"/>
              <a:gd name="connsiteX4" fmla="*/ 0 w 1051289"/>
              <a:gd name="connsiteY4" fmla="*/ 9146 h 386594"/>
              <a:gd name="connsiteX0" fmla="*/ 0 w 1051289"/>
              <a:gd name="connsiteY0" fmla="*/ 19160 h 396608"/>
              <a:gd name="connsiteX1" fmla="*/ 1051289 w 1051289"/>
              <a:gd name="connsiteY1" fmla="*/ 10014 h 396608"/>
              <a:gd name="connsiteX2" fmla="*/ 988659 w 1051289"/>
              <a:gd name="connsiteY2" fmla="*/ 365293 h 396608"/>
              <a:gd name="connsiteX3" fmla="*/ 79225 w 1051289"/>
              <a:gd name="connsiteY3" fmla="*/ 396608 h 396608"/>
              <a:gd name="connsiteX4" fmla="*/ 0 w 1051289"/>
              <a:gd name="connsiteY4" fmla="*/ 19160 h 396608"/>
              <a:gd name="connsiteX0" fmla="*/ 0 w 1051289"/>
              <a:gd name="connsiteY0" fmla="*/ 29577 h 407025"/>
              <a:gd name="connsiteX1" fmla="*/ 1051289 w 1051289"/>
              <a:gd name="connsiteY1" fmla="*/ 20431 h 407025"/>
              <a:gd name="connsiteX2" fmla="*/ 988659 w 1051289"/>
              <a:gd name="connsiteY2" fmla="*/ 375710 h 407025"/>
              <a:gd name="connsiteX3" fmla="*/ 79225 w 1051289"/>
              <a:gd name="connsiteY3" fmla="*/ 407025 h 407025"/>
              <a:gd name="connsiteX4" fmla="*/ 0 w 1051289"/>
              <a:gd name="connsiteY4" fmla="*/ 29577 h 407025"/>
              <a:gd name="connsiteX0" fmla="*/ 0 w 1051289"/>
              <a:gd name="connsiteY0" fmla="*/ 48969 h 426417"/>
              <a:gd name="connsiteX1" fmla="*/ 1051289 w 1051289"/>
              <a:gd name="connsiteY1" fmla="*/ 39823 h 426417"/>
              <a:gd name="connsiteX2" fmla="*/ 988659 w 1051289"/>
              <a:gd name="connsiteY2" fmla="*/ 395102 h 426417"/>
              <a:gd name="connsiteX3" fmla="*/ 79225 w 1051289"/>
              <a:gd name="connsiteY3" fmla="*/ 426417 h 426417"/>
              <a:gd name="connsiteX4" fmla="*/ 0 w 1051289"/>
              <a:gd name="connsiteY4" fmla="*/ 48969 h 426417"/>
              <a:gd name="connsiteX0" fmla="*/ 0 w 1051289"/>
              <a:gd name="connsiteY0" fmla="*/ 62549 h 439997"/>
              <a:gd name="connsiteX1" fmla="*/ 1051289 w 1051289"/>
              <a:gd name="connsiteY1" fmla="*/ 53403 h 439997"/>
              <a:gd name="connsiteX2" fmla="*/ 988659 w 1051289"/>
              <a:gd name="connsiteY2" fmla="*/ 408682 h 439997"/>
              <a:gd name="connsiteX3" fmla="*/ 79225 w 1051289"/>
              <a:gd name="connsiteY3" fmla="*/ 439997 h 439997"/>
              <a:gd name="connsiteX4" fmla="*/ 0 w 1051289"/>
              <a:gd name="connsiteY4" fmla="*/ 62549 h 439997"/>
              <a:gd name="connsiteX0" fmla="*/ 0 w 1051289"/>
              <a:gd name="connsiteY0" fmla="*/ 62549 h 439997"/>
              <a:gd name="connsiteX1" fmla="*/ 1051289 w 1051289"/>
              <a:gd name="connsiteY1" fmla="*/ 53403 h 439997"/>
              <a:gd name="connsiteX2" fmla="*/ 988659 w 1051289"/>
              <a:gd name="connsiteY2" fmla="*/ 408682 h 439997"/>
              <a:gd name="connsiteX3" fmla="*/ 79225 w 1051289"/>
              <a:gd name="connsiteY3" fmla="*/ 439997 h 439997"/>
              <a:gd name="connsiteX4" fmla="*/ 0 w 1051289"/>
              <a:gd name="connsiteY4" fmla="*/ 62549 h 439997"/>
              <a:gd name="connsiteX0" fmla="*/ 0 w 1051289"/>
              <a:gd name="connsiteY0" fmla="*/ 59753 h 437201"/>
              <a:gd name="connsiteX1" fmla="*/ 1051289 w 1051289"/>
              <a:gd name="connsiteY1" fmla="*/ 50607 h 437201"/>
              <a:gd name="connsiteX2" fmla="*/ 988659 w 1051289"/>
              <a:gd name="connsiteY2" fmla="*/ 405886 h 437201"/>
              <a:gd name="connsiteX3" fmla="*/ 79225 w 1051289"/>
              <a:gd name="connsiteY3" fmla="*/ 437201 h 437201"/>
              <a:gd name="connsiteX4" fmla="*/ 0 w 1051289"/>
              <a:gd name="connsiteY4" fmla="*/ 59753 h 437201"/>
              <a:gd name="connsiteX0" fmla="*/ 0 w 1051289"/>
              <a:gd name="connsiteY0" fmla="*/ 59753 h 437201"/>
              <a:gd name="connsiteX1" fmla="*/ 1051289 w 1051289"/>
              <a:gd name="connsiteY1" fmla="*/ 50607 h 437201"/>
              <a:gd name="connsiteX2" fmla="*/ 988659 w 1051289"/>
              <a:gd name="connsiteY2" fmla="*/ 405886 h 437201"/>
              <a:gd name="connsiteX3" fmla="*/ 79225 w 1051289"/>
              <a:gd name="connsiteY3" fmla="*/ 437201 h 437201"/>
              <a:gd name="connsiteX4" fmla="*/ 0 w 1051289"/>
              <a:gd name="connsiteY4" fmla="*/ 59753 h 437201"/>
              <a:gd name="connsiteX0" fmla="*/ 0 w 1051289"/>
              <a:gd name="connsiteY0" fmla="*/ 52938 h 430386"/>
              <a:gd name="connsiteX1" fmla="*/ 1051289 w 1051289"/>
              <a:gd name="connsiteY1" fmla="*/ 43792 h 430386"/>
              <a:gd name="connsiteX2" fmla="*/ 988659 w 1051289"/>
              <a:gd name="connsiteY2" fmla="*/ 399071 h 430386"/>
              <a:gd name="connsiteX3" fmla="*/ 79225 w 1051289"/>
              <a:gd name="connsiteY3" fmla="*/ 430386 h 430386"/>
              <a:gd name="connsiteX4" fmla="*/ 0 w 1051289"/>
              <a:gd name="connsiteY4" fmla="*/ 52938 h 430386"/>
              <a:gd name="connsiteX0" fmla="*/ 0 w 1051289"/>
              <a:gd name="connsiteY0" fmla="*/ 45834 h 423282"/>
              <a:gd name="connsiteX1" fmla="*/ 1051289 w 1051289"/>
              <a:gd name="connsiteY1" fmla="*/ 36688 h 423282"/>
              <a:gd name="connsiteX2" fmla="*/ 988659 w 1051289"/>
              <a:gd name="connsiteY2" fmla="*/ 391967 h 423282"/>
              <a:gd name="connsiteX3" fmla="*/ 79225 w 1051289"/>
              <a:gd name="connsiteY3" fmla="*/ 423282 h 423282"/>
              <a:gd name="connsiteX4" fmla="*/ 0 w 1051289"/>
              <a:gd name="connsiteY4" fmla="*/ 45834 h 423282"/>
              <a:gd name="connsiteX0" fmla="*/ 0 w 1051289"/>
              <a:gd name="connsiteY0" fmla="*/ 45834 h 423282"/>
              <a:gd name="connsiteX1" fmla="*/ 1051289 w 1051289"/>
              <a:gd name="connsiteY1" fmla="*/ 36688 h 423282"/>
              <a:gd name="connsiteX2" fmla="*/ 988659 w 1051289"/>
              <a:gd name="connsiteY2" fmla="*/ 391967 h 423282"/>
              <a:gd name="connsiteX3" fmla="*/ 79225 w 1051289"/>
              <a:gd name="connsiteY3" fmla="*/ 423282 h 423282"/>
              <a:gd name="connsiteX4" fmla="*/ 0 w 1051289"/>
              <a:gd name="connsiteY4" fmla="*/ 45834 h 423282"/>
              <a:gd name="connsiteX0" fmla="*/ 0 w 1379155"/>
              <a:gd name="connsiteY0" fmla="*/ 25931 h 403379"/>
              <a:gd name="connsiteX1" fmla="*/ 1379156 w 1379155"/>
              <a:gd name="connsiteY1" fmla="*/ 74485 h 403379"/>
              <a:gd name="connsiteX2" fmla="*/ 988659 w 1379155"/>
              <a:gd name="connsiteY2" fmla="*/ 372064 h 403379"/>
              <a:gd name="connsiteX3" fmla="*/ 79225 w 1379155"/>
              <a:gd name="connsiteY3" fmla="*/ 403379 h 403379"/>
              <a:gd name="connsiteX4" fmla="*/ 0 w 1379155"/>
              <a:gd name="connsiteY4" fmla="*/ 25931 h 403379"/>
              <a:gd name="connsiteX0" fmla="*/ 0 w 1379156"/>
              <a:gd name="connsiteY0" fmla="*/ 25931 h 403379"/>
              <a:gd name="connsiteX1" fmla="*/ 1379156 w 1379156"/>
              <a:gd name="connsiteY1" fmla="*/ 74485 h 403379"/>
              <a:gd name="connsiteX2" fmla="*/ 988659 w 1379156"/>
              <a:gd name="connsiteY2" fmla="*/ 372064 h 403379"/>
              <a:gd name="connsiteX3" fmla="*/ 79225 w 1379156"/>
              <a:gd name="connsiteY3" fmla="*/ 403379 h 403379"/>
              <a:gd name="connsiteX4" fmla="*/ 0 w 1379156"/>
              <a:gd name="connsiteY4" fmla="*/ 25931 h 403379"/>
              <a:gd name="connsiteX0" fmla="*/ 0 w 1379156"/>
              <a:gd name="connsiteY0" fmla="*/ 25931 h 403379"/>
              <a:gd name="connsiteX1" fmla="*/ 1379156 w 1379156"/>
              <a:gd name="connsiteY1" fmla="*/ 74485 h 403379"/>
              <a:gd name="connsiteX2" fmla="*/ 1050230 w 1379156"/>
              <a:gd name="connsiteY2" fmla="*/ 367002 h 403379"/>
              <a:gd name="connsiteX3" fmla="*/ 79225 w 1379156"/>
              <a:gd name="connsiteY3" fmla="*/ 403379 h 403379"/>
              <a:gd name="connsiteX4" fmla="*/ 0 w 1379156"/>
              <a:gd name="connsiteY4" fmla="*/ 25931 h 403379"/>
              <a:gd name="connsiteX0" fmla="*/ 0 w 1379156"/>
              <a:gd name="connsiteY0" fmla="*/ 25931 h 403379"/>
              <a:gd name="connsiteX1" fmla="*/ 1379156 w 1379156"/>
              <a:gd name="connsiteY1" fmla="*/ 74485 h 403379"/>
              <a:gd name="connsiteX2" fmla="*/ 1050230 w 1379156"/>
              <a:gd name="connsiteY2" fmla="*/ 367002 h 403379"/>
              <a:gd name="connsiteX3" fmla="*/ 79225 w 1379156"/>
              <a:gd name="connsiteY3" fmla="*/ 403379 h 403379"/>
              <a:gd name="connsiteX4" fmla="*/ 0 w 1379156"/>
              <a:gd name="connsiteY4" fmla="*/ 25931 h 403379"/>
              <a:gd name="connsiteX0" fmla="*/ 237818 w 1301454"/>
              <a:gd name="connsiteY0" fmla="*/ 21560 h 423113"/>
              <a:gd name="connsiteX1" fmla="*/ 1301454 w 1301454"/>
              <a:gd name="connsiteY1" fmla="*/ 94219 h 423113"/>
              <a:gd name="connsiteX2" fmla="*/ 972528 w 1301454"/>
              <a:gd name="connsiteY2" fmla="*/ 386736 h 423113"/>
              <a:gd name="connsiteX3" fmla="*/ 1523 w 1301454"/>
              <a:gd name="connsiteY3" fmla="*/ 423113 h 423113"/>
              <a:gd name="connsiteX4" fmla="*/ 237818 w 1301454"/>
              <a:gd name="connsiteY4" fmla="*/ 21560 h 423113"/>
              <a:gd name="connsiteX0" fmla="*/ 238344 w 1301980"/>
              <a:gd name="connsiteY0" fmla="*/ 21561 h 423114"/>
              <a:gd name="connsiteX1" fmla="*/ 1301980 w 1301980"/>
              <a:gd name="connsiteY1" fmla="*/ 94220 h 423114"/>
              <a:gd name="connsiteX2" fmla="*/ 973054 w 1301980"/>
              <a:gd name="connsiteY2" fmla="*/ 386737 h 423114"/>
              <a:gd name="connsiteX3" fmla="*/ 2049 w 1301980"/>
              <a:gd name="connsiteY3" fmla="*/ 423114 h 423114"/>
              <a:gd name="connsiteX4" fmla="*/ 238344 w 1301980"/>
              <a:gd name="connsiteY4" fmla="*/ 21561 h 423114"/>
              <a:gd name="connsiteX0" fmla="*/ 236295 w 1299931"/>
              <a:gd name="connsiteY0" fmla="*/ 21561 h 423114"/>
              <a:gd name="connsiteX1" fmla="*/ 1299931 w 1299931"/>
              <a:gd name="connsiteY1" fmla="*/ 94220 h 423114"/>
              <a:gd name="connsiteX2" fmla="*/ 971005 w 1299931"/>
              <a:gd name="connsiteY2" fmla="*/ 386737 h 423114"/>
              <a:gd name="connsiteX3" fmla="*/ 0 w 1299931"/>
              <a:gd name="connsiteY3" fmla="*/ 423114 h 423114"/>
              <a:gd name="connsiteX4" fmla="*/ 236295 w 1299931"/>
              <a:gd name="connsiteY4" fmla="*/ 21561 h 423114"/>
              <a:gd name="connsiteX0" fmla="*/ 236295 w 1299931"/>
              <a:gd name="connsiteY0" fmla="*/ 8612 h 410165"/>
              <a:gd name="connsiteX1" fmla="*/ 1299931 w 1299931"/>
              <a:gd name="connsiteY1" fmla="*/ 81271 h 410165"/>
              <a:gd name="connsiteX2" fmla="*/ 971005 w 1299931"/>
              <a:gd name="connsiteY2" fmla="*/ 373788 h 410165"/>
              <a:gd name="connsiteX3" fmla="*/ 0 w 1299931"/>
              <a:gd name="connsiteY3" fmla="*/ 410165 h 410165"/>
              <a:gd name="connsiteX4" fmla="*/ 236295 w 1299931"/>
              <a:gd name="connsiteY4" fmla="*/ 8612 h 410165"/>
              <a:gd name="connsiteX0" fmla="*/ 236295 w 1299931"/>
              <a:gd name="connsiteY0" fmla="*/ 13640 h 415193"/>
              <a:gd name="connsiteX1" fmla="*/ 1299931 w 1299931"/>
              <a:gd name="connsiteY1" fmla="*/ 86299 h 415193"/>
              <a:gd name="connsiteX2" fmla="*/ 971005 w 1299931"/>
              <a:gd name="connsiteY2" fmla="*/ 378816 h 415193"/>
              <a:gd name="connsiteX3" fmla="*/ 0 w 1299931"/>
              <a:gd name="connsiteY3" fmla="*/ 415193 h 415193"/>
              <a:gd name="connsiteX4" fmla="*/ 236295 w 1299931"/>
              <a:gd name="connsiteY4" fmla="*/ 13640 h 415193"/>
              <a:gd name="connsiteX0" fmla="*/ 236295 w 1299931"/>
              <a:gd name="connsiteY0" fmla="*/ 13640 h 415193"/>
              <a:gd name="connsiteX1" fmla="*/ 1299931 w 1299931"/>
              <a:gd name="connsiteY1" fmla="*/ 86299 h 415193"/>
              <a:gd name="connsiteX2" fmla="*/ 971005 w 1299931"/>
              <a:gd name="connsiteY2" fmla="*/ 378816 h 415193"/>
              <a:gd name="connsiteX3" fmla="*/ 0 w 1299931"/>
              <a:gd name="connsiteY3" fmla="*/ 415193 h 415193"/>
              <a:gd name="connsiteX4" fmla="*/ 236295 w 1299931"/>
              <a:gd name="connsiteY4" fmla="*/ 13640 h 415193"/>
              <a:gd name="connsiteX0" fmla="*/ 231912 w 1295548"/>
              <a:gd name="connsiteY0" fmla="*/ 13640 h 427716"/>
              <a:gd name="connsiteX1" fmla="*/ 1295548 w 1295548"/>
              <a:gd name="connsiteY1" fmla="*/ 86299 h 427716"/>
              <a:gd name="connsiteX2" fmla="*/ 966622 w 1295548"/>
              <a:gd name="connsiteY2" fmla="*/ 378816 h 427716"/>
              <a:gd name="connsiteX3" fmla="*/ 0 w 1295548"/>
              <a:gd name="connsiteY3" fmla="*/ 427716 h 427716"/>
              <a:gd name="connsiteX4" fmla="*/ 231912 w 1295548"/>
              <a:gd name="connsiteY4" fmla="*/ 13640 h 427716"/>
              <a:gd name="connsiteX0" fmla="*/ 231912 w 1295548"/>
              <a:gd name="connsiteY0" fmla="*/ 13640 h 427716"/>
              <a:gd name="connsiteX1" fmla="*/ 1295548 w 1295548"/>
              <a:gd name="connsiteY1" fmla="*/ 86299 h 427716"/>
              <a:gd name="connsiteX2" fmla="*/ 966622 w 1295548"/>
              <a:gd name="connsiteY2" fmla="*/ 378816 h 427716"/>
              <a:gd name="connsiteX3" fmla="*/ 0 w 1295548"/>
              <a:gd name="connsiteY3" fmla="*/ 427716 h 427716"/>
              <a:gd name="connsiteX4" fmla="*/ 231912 w 1295548"/>
              <a:gd name="connsiteY4" fmla="*/ 13640 h 427716"/>
              <a:gd name="connsiteX0" fmla="*/ 231912 w 1295548"/>
              <a:gd name="connsiteY0" fmla="*/ 13640 h 427716"/>
              <a:gd name="connsiteX1" fmla="*/ 1295548 w 1295548"/>
              <a:gd name="connsiteY1" fmla="*/ 86299 h 427716"/>
              <a:gd name="connsiteX2" fmla="*/ 966622 w 1295548"/>
              <a:gd name="connsiteY2" fmla="*/ 378816 h 427716"/>
              <a:gd name="connsiteX3" fmla="*/ 0 w 1295548"/>
              <a:gd name="connsiteY3" fmla="*/ 427716 h 427716"/>
              <a:gd name="connsiteX4" fmla="*/ 231912 w 1295548"/>
              <a:gd name="connsiteY4" fmla="*/ 13640 h 427716"/>
              <a:gd name="connsiteX0" fmla="*/ 231912 w 1345609"/>
              <a:gd name="connsiteY0" fmla="*/ 30988 h 445064"/>
              <a:gd name="connsiteX1" fmla="*/ 1345609 w 1345609"/>
              <a:gd name="connsiteY1" fmla="*/ 55359 h 445064"/>
              <a:gd name="connsiteX2" fmla="*/ 966622 w 1345609"/>
              <a:gd name="connsiteY2" fmla="*/ 396164 h 445064"/>
              <a:gd name="connsiteX3" fmla="*/ 0 w 1345609"/>
              <a:gd name="connsiteY3" fmla="*/ 445064 h 445064"/>
              <a:gd name="connsiteX4" fmla="*/ 231912 w 1345609"/>
              <a:gd name="connsiteY4" fmla="*/ 30988 h 445064"/>
              <a:gd name="connsiteX0" fmla="*/ 231912 w 1345609"/>
              <a:gd name="connsiteY0" fmla="*/ 30988 h 445064"/>
              <a:gd name="connsiteX1" fmla="*/ 1345609 w 1345609"/>
              <a:gd name="connsiteY1" fmla="*/ 55359 h 445064"/>
              <a:gd name="connsiteX2" fmla="*/ 966622 w 1345609"/>
              <a:gd name="connsiteY2" fmla="*/ 396164 h 445064"/>
              <a:gd name="connsiteX3" fmla="*/ 0 w 1345609"/>
              <a:gd name="connsiteY3" fmla="*/ 445064 h 445064"/>
              <a:gd name="connsiteX4" fmla="*/ 231912 w 1345609"/>
              <a:gd name="connsiteY4" fmla="*/ 30988 h 445064"/>
              <a:gd name="connsiteX0" fmla="*/ 226994 w 1345609"/>
              <a:gd name="connsiteY0" fmla="*/ 40664 h 437771"/>
              <a:gd name="connsiteX1" fmla="*/ 1345609 w 1345609"/>
              <a:gd name="connsiteY1" fmla="*/ 48066 h 437771"/>
              <a:gd name="connsiteX2" fmla="*/ 966622 w 1345609"/>
              <a:gd name="connsiteY2" fmla="*/ 388871 h 437771"/>
              <a:gd name="connsiteX3" fmla="*/ 0 w 1345609"/>
              <a:gd name="connsiteY3" fmla="*/ 437771 h 437771"/>
              <a:gd name="connsiteX4" fmla="*/ 226994 w 1345609"/>
              <a:gd name="connsiteY4" fmla="*/ 40664 h 437771"/>
              <a:gd name="connsiteX0" fmla="*/ 226994 w 1345609"/>
              <a:gd name="connsiteY0" fmla="*/ 40664 h 437771"/>
              <a:gd name="connsiteX1" fmla="*/ 1345609 w 1345609"/>
              <a:gd name="connsiteY1" fmla="*/ 48066 h 437771"/>
              <a:gd name="connsiteX2" fmla="*/ 966622 w 1345609"/>
              <a:gd name="connsiteY2" fmla="*/ 388871 h 437771"/>
              <a:gd name="connsiteX3" fmla="*/ 0 w 1345609"/>
              <a:gd name="connsiteY3" fmla="*/ 437771 h 437771"/>
              <a:gd name="connsiteX4" fmla="*/ 226994 w 1345609"/>
              <a:gd name="connsiteY4" fmla="*/ 40664 h 437771"/>
              <a:gd name="connsiteX0" fmla="*/ 226994 w 1345609"/>
              <a:gd name="connsiteY0" fmla="*/ 38787 h 435894"/>
              <a:gd name="connsiteX1" fmla="*/ 1345609 w 1345609"/>
              <a:gd name="connsiteY1" fmla="*/ 46189 h 435894"/>
              <a:gd name="connsiteX2" fmla="*/ 966622 w 1345609"/>
              <a:gd name="connsiteY2" fmla="*/ 386994 h 435894"/>
              <a:gd name="connsiteX3" fmla="*/ 0 w 1345609"/>
              <a:gd name="connsiteY3" fmla="*/ 435894 h 435894"/>
              <a:gd name="connsiteX4" fmla="*/ 226994 w 1345609"/>
              <a:gd name="connsiteY4" fmla="*/ 38787 h 435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45609" h="435894">
                <a:moveTo>
                  <a:pt x="226994" y="38787"/>
                </a:moveTo>
                <a:cubicBezTo>
                  <a:pt x="655583" y="8674"/>
                  <a:pt x="931102" y="-34304"/>
                  <a:pt x="1345609" y="46189"/>
                </a:cubicBezTo>
                <a:cubicBezTo>
                  <a:pt x="1224578" y="178372"/>
                  <a:pt x="1081095" y="277436"/>
                  <a:pt x="966622" y="386994"/>
                </a:cubicBezTo>
                <a:cubicBezTo>
                  <a:pt x="660292" y="384172"/>
                  <a:pt x="367346" y="387603"/>
                  <a:pt x="0" y="435894"/>
                </a:cubicBezTo>
                <a:cubicBezTo>
                  <a:pt x="67535" y="289912"/>
                  <a:pt x="136000" y="196162"/>
                  <a:pt x="226994" y="38787"/>
                </a:cubicBez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 w="190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extBox 64"/>
          <p:cNvSpPr txBox="1"/>
          <p:nvPr/>
        </p:nvSpPr>
        <p:spPr>
          <a:xfrm>
            <a:off x="7564792" y="1570399"/>
            <a:ext cx="1032256" cy="296417"/>
          </a:xfrm>
          <a:prstGeom prst="rect">
            <a:avLst/>
          </a:prstGeom>
          <a:solidFill>
            <a:srgbClr val="FFFFFF">
              <a:alpha val="63922"/>
            </a:srgbClr>
          </a:solidFill>
          <a:ln w="38100">
            <a:solidFill>
              <a:srgbClr val="88A0B8"/>
            </a:solidFill>
          </a:ln>
        </p:spPr>
        <p:txBody>
          <a:bodyPr vert="horz" wrap="none" lIns="91440" tIns="45720" rIns="91440" bIns="45720" rtlCol="0" anchor="t">
            <a:noAutofit/>
          </a:bodyPr>
          <a:lstStyle/>
          <a:p>
            <a:pPr algn="ctr"/>
            <a:r>
              <a:rPr lang="en-US" sz="1500" dirty="0" err="1">
                <a:solidFill>
                  <a:srgbClr val="88A0B8"/>
                </a:solidFill>
                <a:latin typeface="Abel" panose="02000506030000020004" pitchFamily="2" charset="0"/>
                <a:cs typeface="Arial" panose="020B0604020202020204" pitchFamily="34" charset="0"/>
              </a:rPr>
              <a:t>envTEM</a:t>
            </a:r>
            <a:endParaRPr lang="en-US" sz="1500" dirty="0">
              <a:solidFill>
                <a:srgbClr val="88A0B8"/>
              </a:solidFill>
              <a:latin typeface="Abel" panose="02000506030000020004" pitchFamily="2" charset="0"/>
              <a:cs typeface="Arial" panose="020B0604020202020204" pitchFamily="34" charset="0"/>
            </a:endParaRPr>
          </a:p>
          <a:p>
            <a:pPr algn="ctr"/>
            <a:endParaRPr lang="en-US" sz="1500" dirty="0">
              <a:solidFill>
                <a:srgbClr val="88A0B8"/>
              </a:solidFill>
              <a:latin typeface="Abel" panose="02000506030000020004" pitchFamily="2" charset="0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960337" y="772211"/>
            <a:ext cx="1515626" cy="296417"/>
          </a:xfrm>
          <a:prstGeom prst="rect">
            <a:avLst/>
          </a:prstGeom>
          <a:solidFill>
            <a:srgbClr val="FFFFFF">
              <a:alpha val="63922"/>
            </a:srgbClr>
          </a:solidFill>
          <a:ln w="38100">
            <a:solidFill>
              <a:schemeClr val="accent2"/>
            </a:solidFill>
            <a:prstDash val="solid"/>
          </a:ln>
        </p:spPr>
        <p:txBody>
          <a:bodyPr vert="horz" wrap="none" lIns="91440" tIns="45720" rIns="91440" bIns="45720" rtlCol="0" anchor="t">
            <a:noAutofit/>
          </a:bodyPr>
          <a:lstStyle/>
          <a:p>
            <a:pPr algn="ctr"/>
            <a:r>
              <a:rPr lang="en-US" sz="1500" dirty="0">
                <a:solidFill>
                  <a:schemeClr val="accent2"/>
                </a:solidFill>
                <a:latin typeface="Abel" panose="02000506030000020004" pitchFamily="2" charset="0"/>
                <a:cs typeface="Arial" panose="020B0604020202020204" pitchFamily="34" charset="0"/>
              </a:rPr>
              <a:t>MSPD (PD)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="" xmlns:a16="http://schemas.microsoft.com/office/drawing/2014/main" id="{D6355AD2-E4FA-4894-84BA-955E53532F6B}"/>
              </a:ext>
            </a:extLst>
          </p:cNvPr>
          <p:cNvCxnSpPr>
            <a:cxnSpLocks/>
            <a:stCxn id="31" idx="2"/>
          </p:cNvCxnSpPr>
          <p:nvPr/>
        </p:nvCxnSpPr>
        <p:spPr>
          <a:xfrm flipH="1">
            <a:off x="5103051" y="1068628"/>
            <a:ext cx="615099" cy="338283"/>
          </a:xfrm>
          <a:prstGeom prst="straightConnector1">
            <a:avLst/>
          </a:prstGeom>
          <a:ln w="3810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08256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8263" y="102392"/>
            <a:ext cx="7714771" cy="994172"/>
          </a:xfrm>
        </p:spPr>
        <p:txBody>
          <a:bodyPr>
            <a:noAutofit/>
          </a:bodyPr>
          <a:lstStyle/>
          <a:p>
            <a:r>
              <a:rPr lang="en-US" sz="2600" dirty="0"/>
              <a:t>The Internal “Instrument Call”</a:t>
            </a:r>
            <a:br>
              <a:rPr lang="en-US" sz="26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4</a:t>
            </a:fld>
            <a:endParaRPr lang="es-ES" dirty="0"/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3222AEB-A944-ED43-95EE-2BF611C6C81E}"/>
              </a:ext>
            </a:extLst>
          </p:cNvPr>
          <p:cNvSpPr txBox="1"/>
          <p:nvPr/>
        </p:nvSpPr>
        <p:spPr>
          <a:xfrm>
            <a:off x="1395663" y="991402"/>
            <a:ext cx="6140918" cy="306083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x-none" sz="2000" dirty="0">
                <a:latin typeface="Arial" panose="020B0604020202020204" pitchFamily="34" charset="0"/>
                <a:cs typeface="Arial" panose="020B0604020202020204" pitchFamily="34" charset="0"/>
              </a:rPr>
              <a:t>Goal: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x-none" sz="1600" dirty="0">
                <a:latin typeface="Arial" panose="020B0604020202020204" pitchFamily="34" charset="0"/>
                <a:cs typeface="Arial" panose="020B0604020202020204" pitchFamily="34" charset="0"/>
              </a:rPr>
              <a:t>Involving all employee into ALBA II process.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x-none" sz="1600" dirty="0">
                <a:latin typeface="Arial" panose="020B0604020202020204" pitchFamily="34" charset="0"/>
                <a:cs typeface="Arial" panose="020B0604020202020204" pitchFamily="34" charset="0"/>
              </a:rPr>
              <a:t>Collecting potential ideas for instruments to guide workshop program for ALBA II planning.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x-none" sz="1600" dirty="0">
                <a:latin typeface="Arial" panose="020B0604020202020204" pitchFamily="34" charset="0"/>
                <a:cs typeface="Arial" panose="020B0604020202020204" pitchFamily="34" charset="0"/>
              </a:rPr>
              <a:t>est run for new call process.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x-none" sz="1600" dirty="0">
                <a:latin typeface="Arial" panose="020B0604020202020204" pitchFamily="34" charset="0"/>
                <a:cs typeface="Arial" panose="020B0604020202020204" pitchFamily="34" charset="0"/>
              </a:rPr>
              <a:t>The call itself: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x-none" sz="1600" dirty="0">
                <a:latin typeface="Arial" panose="020B0604020202020204" pitchFamily="34" charset="0"/>
                <a:cs typeface="Arial" panose="020B0604020202020204" pitchFamily="34" charset="0"/>
              </a:rPr>
              <a:t>Call for pre proposal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x-none" sz="1600" dirty="0">
                <a:latin typeface="Arial" panose="020B0604020202020204" pitchFamily="34" charset="0"/>
                <a:cs typeface="Arial" panose="020B0604020202020204" pitchFamily="34" charset="0"/>
              </a:rPr>
              <a:t>Should be easy and fast to suggest ideas.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x-none" sz="1600" dirty="0">
                <a:latin typeface="Arial" panose="020B0604020202020204" pitchFamily="34" charset="0"/>
                <a:cs typeface="Arial" panose="020B0604020202020204" pitchFamily="34" charset="0"/>
              </a:rPr>
              <a:t>Kind of abstract of the real proposal. </a:t>
            </a:r>
          </a:p>
        </p:txBody>
      </p:sp>
    </p:spTree>
    <p:extLst>
      <p:ext uri="{BB962C8B-B14F-4D97-AF65-F5344CB8AC3E}">
        <p14:creationId xmlns:p14="http://schemas.microsoft.com/office/powerpoint/2010/main" val="3322218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8263" y="102392"/>
            <a:ext cx="7714771" cy="994172"/>
          </a:xfrm>
        </p:spPr>
        <p:txBody>
          <a:bodyPr>
            <a:noAutofit/>
          </a:bodyPr>
          <a:lstStyle/>
          <a:p>
            <a:r>
              <a:rPr lang="en-US" sz="2600" dirty="0"/>
              <a:t>Results of Internal “Instrument Call”</a:t>
            </a:r>
            <a:br>
              <a:rPr lang="en-US" sz="26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5</a:t>
            </a:fld>
            <a:endParaRPr lang="es-ES" dirty="0"/>
          </a:p>
        </p:txBody>
      </p:sp>
      <p:graphicFrame>
        <p:nvGraphicFramePr>
          <p:cNvPr id="3" name="Table 3">
            <a:extLst>
              <a:ext uri="{FF2B5EF4-FFF2-40B4-BE49-F238E27FC236}">
                <a16:creationId xmlns="" xmlns:a16="http://schemas.microsoft.com/office/drawing/2014/main" id="{FA215A12-EA7C-E94A-9656-54BD25E3E2EE}"/>
              </a:ext>
            </a:extLst>
          </p:cNvPr>
          <p:cNvGraphicFramePr>
            <a:graphicFrameLocks noGrp="1"/>
          </p:cNvGraphicFramePr>
          <p:nvPr/>
        </p:nvGraphicFramePr>
        <p:xfrm>
          <a:off x="218263" y="438628"/>
          <a:ext cx="8604724" cy="460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9948">
                  <a:extLst>
                    <a:ext uri="{9D8B030D-6E8A-4147-A177-3AD203B41FA5}">
                      <a16:colId xmlns="" xmlns:a16="http://schemas.microsoft.com/office/drawing/2014/main" val="4113329723"/>
                    </a:ext>
                  </a:extLst>
                </a:gridCol>
                <a:gridCol w="1572006">
                  <a:extLst>
                    <a:ext uri="{9D8B030D-6E8A-4147-A177-3AD203B41FA5}">
                      <a16:colId xmlns="" xmlns:a16="http://schemas.microsoft.com/office/drawing/2014/main" val="3202272849"/>
                    </a:ext>
                  </a:extLst>
                </a:gridCol>
                <a:gridCol w="515901">
                  <a:extLst>
                    <a:ext uri="{9D8B030D-6E8A-4147-A177-3AD203B41FA5}">
                      <a16:colId xmlns="" xmlns:a16="http://schemas.microsoft.com/office/drawing/2014/main" val="2603341122"/>
                    </a:ext>
                  </a:extLst>
                </a:gridCol>
                <a:gridCol w="742745">
                  <a:extLst>
                    <a:ext uri="{9D8B030D-6E8A-4147-A177-3AD203B41FA5}">
                      <a16:colId xmlns="" xmlns:a16="http://schemas.microsoft.com/office/drawing/2014/main" val="2804356941"/>
                    </a:ext>
                  </a:extLst>
                </a:gridCol>
                <a:gridCol w="712728">
                  <a:extLst>
                    <a:ext uri="{9D8B030D-6E8A-4147-A177-3AD203B41FA5}">
                      <a16:colId xmlns="" xmlns:a16="http://schemas.microsoft.com/office/drawing/2014/main" val="1259117133"/>
                    </a:ext>
                  </a:extLst>
                </a:gridCol>
                <a:gridCol w="2431127">
                  <a:extLst>
                    <a:ext uri="{9D8B030D-6E8A-4147-A177-3AD203B41FA5}">
                      <a16:colId xmlns="" xmlns:a16="http://schemas.microsoft.com/office/drawing/2014/main" val="4249236922"/>
                    </a:ext>
                  </a:extLst>
                </a:gridCol>
                <a:gridCol w="1940269">
                  <a:extLst>
                    <a:ext uri="{9D8B030D-6E8A-4147-A177-3AD203B41FA5}">
                      <a16:colId xmlns="" xmlns:a16="http://schemas.microsoft.com/office/drawing/2014/main" val="259952232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x-none" sz="1000" dirty="0"/>
                        <a:t>Acronym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1000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1000" dirty="0"/>
                        <a:t>Energy range [keV]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1000" dirty="0"/>
                        <a:t>Beam size [</a:t>
                      </a:r>
                      <a:r>
                        <a:rPr lang="x-none" sz="1000" dirty="0">
                          <a:latin typeface="Symbol" pitchFamily="2" charset="2"/>
                        </a:rPr>
                        <a:t>m</a:t>
                      </a:r>
                      <a:r>
                        <a:rPr lang="x-none" sz="1000" dirty="0"/>
                        <a:t>m</a:t>
                      </a:r>
                      <a:r>
                        <a:rPr lang="x-none" sz="1000" baseline="30000" dirty="0"/>
                        <a:t>2</a:t>
                      </a:r>
                      <a:r>
                        <a:rPr lang="x-none" sz="1000" dirty="0"/>
                        <a:t>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1000" dirty="0"/>
                        <a:t>Branches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1000" dirty="0"/>
                        <a:t>Techniques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1000" dirty="0"/>
                        <a:t>Proposer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261311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3SBar</a:t>
                      </a:r>
                      <a:endParaRPr lang="x-none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Surface-Interface  X ray Diffraction and Photoemission above one bar. </a:t>
                      </a:r>
                      <a:endParaRPr lang="x-none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3-20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5x5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surface X ray diffraction and the second to ambient pressure (1 bar or more) photoemission</a:t>
                      </a:r>
                      <a:endParaRPr lang="x-none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Eduardo Solano ,Enrique Ortega, Xavier </a:t>
                      </a:r>
                      <a:r>
                        <a:rPr lang="en-US" sz="1000" b="0" dirty="0" err="1">
                          <a:solidFill>
                            <a:schemeClr val="tx1"/>
                          </a:solidFill>
                          <a:latin typeface="+mn-lt"/>
                        </a:rPr>
                        <a:t>Torrelles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, Salvador Ferrer</a:t>
                      </a:r>
                    </a:p>
                    <a:p>
                      <a:endParaRPr lang="x-none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2556031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ATTOMS</a:t>
                      </a:r>
                      <a:endParaRPr lang="x-none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u="sng" baseline="0" dirty="0">
                          <a:solidFill>
                            <a:schemeClr val="tx1"/>
                          </a:solidFill>
                          <a:latin typeface="+mn-lt"/>
                        </a:rPr>
                        <a:t>At</a:t>
                      </a:r>
                      <a:r>
                        <a:rPr lang="en-US" sz="10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tosecond A</a:t>
                      </a:r>
                      <a:r>
                        <a:rPr lang="en-US" sz="1000" b="0" u="sng" baseline="0" dirty="0">
                          <a:solidFill>
                            <a:schemeClr val="tx1"/>
                          </a:solidFill>
                          <a:latin typeface="+mn-lt"/>
                        </a:rPr>
                        <a:t>to</a:t>
                      </a:r>
                      <a:r>
                        <a:rPr lang="en-US" sz="10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mic and </a:t>
                      </a:r>
                      <a:r>
                        <a:rPr lang="en-US" sz="1000" b="0" u="sng" baseline="0" dirty="0">
                          <a:solidFill>
                            <a:schemeClr val="tx1"/>
                          </a:solidFill>
                          <a:latin typeface="+mn-lt"/>
                        </a:rPr>
                        <a:t>M</a:t>
                      </a:r>
                      <a:r>
                        <a:rPr lang="en-US" sz="10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aterials </a:t>
                      </a:r>
                      <a:r>
                        <a:rPr lang="en-US" sz="1000" b="0" u="sng" baseline="0" dirty="0">
                          <a:solidFill>
                            <a:schemeClr val="tx1"/>
                          </a:solidFill>
                          <a:latin typeface="+mn-lt"/>
                        </a:rPr>
                        <a:t>S</a:t>
                      </a:r>
                      <a:r>
                        <a:rPr lang="en-US" sz="10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cience x–ray &amp; HHG hybrid beamline</a:t>
                      </a:r>
                      <a:endParaRPr lang="x-none" sz="1000" b="0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0,01-4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5-100 variable</a:t>
                      </a:r>
                    </a:p>
                    <a:p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A</a:t>
                      </a:r>
                      <a:r>
                        <a:rPr lang="x-none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nd</a:t>
                      </a:r>
                    </a:p>
                    <a:p>
                      <a:r>
                        <a:rPr lang="x-none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0,01-20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time-resolved X-ray Absorption Spectroscopy (potentially PES, also), time-resolved, pump-probe Imaging holography, ptychography, </a:t>
                      </a:r>
                      <a:r>
                        <a:rPr lang="en-US" sz="1000" b="0" dirty="0" err="1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xpcs</a:t>
                      </a:r>
                      <a:endParaRPr lang="en-US" sz="10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M. </a:t>
                      </a:r>
                      <a:r>
                        <a:rPr lang="en-US" sz="1000" b="0" dirty="0" err="1">
                          <a:solidFill>
                            <a:schemeClr val="tx1"/>
                          </a:solidFill>
                          <a:latin typeface="+mn-lt"/>
                        </a:rPr>
                        <a:t>Valvidares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 (ALBA), Allan Johnson and Jens </a:t>
                      </a:r>
                      <a:r>
                        <a:rPr lang="en-US" sz="1000" b="0" dirty="0" err="1">
                          <a:solidFill>
                            <a:schemeClr val="tx1"/>
                          </a:solidFill>
                          <a:latin typeface="+mn-lt"/>
                        </a:rPr>
                        <a:t>Biegert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 (ICFO), 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Wojciech </a:t>
                      </a:r>
                      <a:r>
                        <a:rPr lang="en-US" sz="1000" dirty="0" err="1">
                          <a:solidFill>
                            <a:schemeClr val="tx1"/>
                          </a:solidFill>
                        </a:rPr>
                        <a:t>Gawelda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 (IMDEA)</a:t>
                      </a:r>
                      <a:endParaRPr lang="en-US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endParaRPr lang="x-none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02127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x-none" sz="1000" b="0" dirty="0">
                          <a:latin typeface="+mn-lt"/>
                        </a:rPr>
                        <a:t>MiFun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122D4F"/>
                          </a:solidFill>
                          <a:latin typeface="+mn-lt"/>
                          <a:cs typeface="Arial"/>
                        </a:rPr>
                        <a:t>Microscopy of functional materials</a:t>
                      </a:r>
                      <a:endParaRPr lang="x-none" sz="10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1000" b="0" dirty="0">
                          <a:latin typeface="+mn-lt"/>
                        </a:rPr>
                        <a:t>0,250-4,1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1000" b="0" dirty="0">
                          <a:latin typeface="+mn-lt"/>
                        </a:rPr>
                        <a:t>Main: 0,05 x 0,05</a:t>
                      </a:r>
                    </a:p>
                    <a:p>
                      <a:r>
                        <a:rPr lang="en-GB" sz="1000" b="0" dirty="0">
                          <a:latin typeface="+mn-lt"/>
                        </a:rPr>
                        <a:t>S</a:t>
                      </a:r>
                      <a:r>
                        <a:rPr lang="x-none" sz="1000" b="0" dirty="0">
                          <a:latin typeface="+mn-lt"/>
                        </a:rPr>
                        <a:t>ide:</a:t>
                      </a:r>
                    </a:p>
                    <a:p>
                      <a:r>
                        <a:rPr lang="x-none" sz="1000" b="0" dirty="0">
                          <a:latin typeface="+mn-lt"/>
                        </a:rPr>
                        <a:t>10 x10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latin typeface="+mn-lt"/>
                        </a:rPr>
                        <a:t>2 (</a:t>
                      </a:r>
                      <a:r>
                        <a:rPr lang="en-US" sz="800" b="0" dirty="0">
                          <a:latin typeface="+mn-lt"/>
                        </a:rPr>
                        <a:t>long beamline with short side branch)</a:t>
                      </a:r>
                      <a:endParaRPr lang="x-none" sz="8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latin typeface="+mn-lt"/>
                          <a:cs typeface="Arial" panose="020B0604020202020204" pitchFamily="34" charset="0"/>
                        </a:rPr>
                        <a:t>Side-b</a:t>
                      </a:r>
                      <a:r>
                        <a:rPr lang="en-US" sz="1000" b="0" dirty="0">
                          <a:solidFill>
                            <a:srgbClr val="122D4F"/>
                          </a:solidFill>
                          <a:latin typeface="+mn-lt"/>
                          <a:cs typeface="Arial" panose="020B0604020202020204" pitchFamily="34" charset="0"/>
                        </a:rPr>
                        <a:t>ranch (full field) TXM, STXM with </a:t>
                      </a:r>
                      <a:r>
                        <a:rPr lang="en-US" sz="1000" b="0" dirty="0" err="1">
                          <a:solidFill>
                            <a:srgbClr val="122D4F"/>
                          </a:solidFill>
                          <a:latin typeface="+mn-lt"/>
                          <a:cs typeface="Arial" panose="020B0604020202020204" pitchFamily="34" charset="0"/>
                        </a:rPr>
                        <a:t>fluo</a:t>
                      </a:r>
                      <a:r>
                        <a:rPr lang="en-US" sz="1000" b="0" dirty="0">
                          <a:solidFill>
                            <a:srgbClr val="122D4F"/>
                          </a:solidFill>
                          <a:latin typeface="+mn-lt"/>
                          <a:cs typeface="Arial" panose="020B0604020202020204" pitchFamily="34" charset="0"/>
                        </a:rPr>
                        <a:t> &amp; ptychography</a:t>
                      </a:r>
                      <a:endParaRPr lang="x-none" sz="10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latin typeface="+mn-lt"/>
                        </a:rPr>
                        <a:t>Andrea Sorrentino, Eva </a:t>
                      </a:r>
                      <a:r>
                        <a:rPr lang="en-US" sz="1000" b="0" dirty="0" err="1">
                          <a:latin typeface="+mn-lt"/>
                        </a:rPr>
                        <a:t>Pereiro</a:t>
                      </a:r>
                      <a:r>
                        <a:rPr lang="en-US" sz="1000" b="0" dirty="0">
                          <a:latin typeface="+mn-lt"/>
                        </a:rPr>
                        <a:t>, Lucia </a:t>
                      </a:r>
                      <a:r>
                        <a:rPr lang="en-US" sz="1000" b="0" dirty="0" err="1">
                          <a:latin typeface="+mn-lt"/>
                        </a:rPr>
                        <a:t>Aballe</a:t>
                      </a:r>
                      <a:r>
                        <a:rPr lang="en-US" sz="1000" b="0" dirty="0">
                          <a:latin typeface="+mn-lt"/>
                        </a:rPr>
                        <a:t>, Sandra Ruiz Gómez</a:t>
                      </a:r>
                    </a:p>
                    <a:p>
                      <a:endParaRPr lang="x-none" sz="10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350109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Batman</a:t>
                      </a:r>
                      <a:endParaRPr lang="x-none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dirty="0" err="1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BAttery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 Tender x-rays </a:t>
                      </a:r>
                      <a:r>
                        <a:rPr lang="en-US" sz="1000" b="0" dirty="0" err="1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Multitechnique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 Approach research </a:t>
                      </a:r>
                      <a:r>
                        <a:rPr lang="en-US" sz="1000" b="0" dirty="0" err="1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eNvironment</a:t>
                      </a:r>
                      <a:endParaRPr lang="x-none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x-none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0,01-4</a:t>
                      </a:r>
                    </a:p>
                    <a:p>
                      <a:endParaRPr lang="x-none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20x5</a:t>
                      </a:r>
                    </a:p>
                    <a:p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Up to</a:t>
                      </a:r>
                    </a:p>
                    <a:p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130x30</a:t>
                      </a:r>
                      <a:endParaRPr lang="x-none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0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Ambient Pressure XPS with tender X-rays</a:t>
                      </a:r>
                      <a:endParaRPr lang="x-none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V. Pérez-</a:t>
                      </a:r>
                      <a:r>
                        <a:rPr lang="en-US" sz="1000" b="0" dirty="0" err="1">
                          <a:solidFill>
                            <a:schemeClr val="tx1"/>
                          </a:solidFill>
                          <a:latin typeface="+mn-lt"/>
                        </a:rPr>
                        <a:t>Dieste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, I. Villar-García</a:t>
                      </a:r>
                    </a:p>
                    <a:p>
                      <a:endParaRPr lang="x-none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173256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MATEC</a:t>
                      </a:r>
                      <a:endParaRPr lang="x-none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MatterATExtremeConditions Beamline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20-60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3-5</a:t>
                      </a:r>
                    </a:p>
                    <a:p>
                      <a:r>
                        <a:rPr lang="x-none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(round)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High energy Diffraction ( EH1: XRD in DAC main  + complementary PDF in DAC as secondary technique) and in-situ synthesis XRD in Large Volume Cell (EH2 second stage)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dirty="0" err="1">
                          <a:solidFill>
                            <a:schemeClr val="tx1"/>
                          </a:solidFill>
                          <a:latin typeface="+mn-lt"/>
                        </a:rPr>
                        <a:t>Catalin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 Popescu (ALBA)</a:t>
                      </a:r>
                    </a:p>
                    <a:p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Daniel </a:t>
                      </a:r>
                      <a:r>
                        <a:rPr lang="en-US" sz="1000" b="0" dirty="0" err="1">
                          <a:solidFill>
                            <a:schemeClr val="tx1"/>
                          </a:solidFill>
                          <a:latin typeface="+mn-lt"/>
                        </a:rPr>
                        <a:t>Errandonea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 (UV)</a:t>
                      </a:r>
                    </a:p>
                    <a:p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Juan Angel Sans (UPV)</a:t>
                      </a:r>
                    </a:p>
                    <a:p>
                      <a:endParaRPr lang="x-none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813199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CSXID </a:t>
                      </a:r>
                    </a:p>
                    <a:p>
                      <a:endParaRPr lang="x-none" sz="1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Coherent Soft X-Ray Imaging and Diffraction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1000" b="0" dirty="0"/>
                        <a:t>0,250-3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x-none" sz="1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1000" b="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x-none" sz="1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1000" b="0" dirty="0"/>
                        <a:t>Michael Foerster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9561748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8501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8263" y="-3483"/>
            <a:ext cx="7714771" cy="994172"/>
          </a:xfrm>
        </p:spPr>
        <p:txBody>
          <a:bodyPr>
            <a:noAutofit/>
          </a:bodyPr>
          <a:lstStyle/>
          <a:p>
            <a:r>
              <a:rPr lang="en-US" sz="2600" dirty="0"/>
              <a:t>Some Additional Obvious Beamlines. </a:t>
            </a:r>
            <a:br>
              <a:rPr lang="en-US" sz="26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6</a:t>
            </a:fld>
            <a:endParaRPr lang="es-ES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D094A0C7-38C5-B947-912A-8E0ABAECBECB}"/>
              </a:ext>
            </a:extLst>
          </p:cNvPr>
          <p:cNvSpPr txBox="1"/>
          <p:nvPr/>
        </p:nvSpPr>
        <p:spPr>
          <a:xfrm>
            <a:off x="520733" y="652135"/>
            <a:ext cx="8297087" cy="3385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/>
          <a:p>
            <a:pPr>
              <a:spcBef>
                <a:spcPts val="600"/>
              </a:spcBef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Obvious other choices are: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Table 3">
            <a:extLst>
              <a:ext uri="{FF2B5EF4-FFF2-40B4-BE49-F238E27FC236}">
                <a16:creationId xmlns="" xmlns:a16="http://schemas.microsoft.com/office/drawing/2014/main" id="{46FAA2B4-8CC9-0641-811E-5DAB19B97095}"/>
              </a:ext>
            </a:extLst>
          </p:cNvPr>
          <p:cNvGraphicFramePr>
            <a:graphicFrameLocks noGrp="1"/>
          </p:cNvGraphicFramePr>
          <p:nvPr/>
        </p:nvGraphicFramePr>
        <p:xfrm>
          <a:off x="218263" y="355636"/>
          <a:ext cx="8556170" cy="47359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3055">
                  <a:extLst>
                    <a:ext uri="{9D8B030D-6E8A-4147-A177-3AD203B41FA5}">
                      <a16:colId xmlns="" xmlns:a16="http://schemas.microsoft.com/office/drawing/2014/main" val="3202272849"/>
                    </a:ext>
                  </a:extLst>
                </a:gridCol>
                <a:gridCol w="874206">
                  <a:extLst>
                    <a:ext uri="{9D8B030D-6E8A-4147-A177-3AD203B41FA5}">
                      <a16:colId xmlns="" xmlns:a16="http://schemas.microsoft.com/office/drawing/2014/main" val="2603341122"/>
                    </a:ext>
                  </a:extLst>
                </a:gridCol>
                <a:gridCol w="947346">
                  <a:extLst>
                    <a:ext uri="{9D8B030D-6E8A-4147-A177-3AD203B41FA5}">
                      <a16:colId xmlns="" xmlns:a16="http://schemas.microsoft.com/office/drawing/2014/main" val="2804356941"/>
                    </a:ext>
                  </a:extLst>
                </a:gridCol>
                <a:gridCol w="539914">
                  <a:extLst>
                    <a:ext uri="{9D8B030D-6E8A-4147-A177-3AD203B41FA5}">
                      <a16:colId xmlns="" xmlns:a16="http://schemas.microsoft.com/office/drawing/2014/main" val="1259117133"/>
                    </a:ext>
                  </a:extLst>
                </a:gridCol>
                <a:gridCol w="3481649">
                  <a:extLst>
                    <a:ext uri="{9D8B030D-6E8A-4147-A177-3AD203B41FA5}">
                      <a16:colId xmlns="" xmlns:a16="http://schemas.microsoft.com/office/drawing/2014/main" val="4249236922"/>
                    </a:ext>
                  </a:extLst>
                </a:gridCol>
              </a:tblGrid>
              <a:tr h="386396">
                <a:tc>
                  <a:txBody>
                    <a:bodyPr/>
                    <a:lstStyle/>
                    <a:p>
                      <a:r>
                        <a:rPr lang="x-none" sz="1000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1000" dirty="0"/>
                        <a:t>Energy range [keV]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1000" dirty="0"/>
                        <a:t>Beam size [</a:t>
                      </a:r>
                      <a:r>
                        <a:rPr lang="x-none" sz="1000" dirty="0">
                          <a:latin typeface="Symbol" pitchFamily="2" charset="2"/>
                        </a:rPr>
                        <a:t>m</a:t>
                      </a:r>
                      <a:r>
                        <a:rPr lang="x-none" sz="1000" dirty="0"/>
                        <a:t>m</a:t>
                      </a:r>
                      <a:r>
                        <a:rPr lang="x-none" sz="1000" baseline="30000" dirty="0"/>
                        <a:t>2</a:t>
                      </a:r>
                      <a:r>
                        <a:rPr lang="x-none" sz="1000" dirty="0"/>
                        <a:t>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1000" dirty="0"/>
                        <a:t>Branches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1000" dirty="0"/>
                        <a:t>Techniques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26131180"/>
                  </a:ext>
                </a:extLst>
              </a:tr>
              <a:tr h="53501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Hard/tender X-ray nano probe</a:t>
                      </a:r>
                      <a:endParaRPr lang="x-none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3-20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0,04x0,04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Micro spectroscopy, micro diffraction, ptychography</a:t>
                      </a:r>
                      <a:b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</a:b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(can be optimized for life or material sciences)</a:t>
                      </a:r>
                    </a:p>
                    <a:p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Second station can be freely chosen</a:t>
                      </a:r>
                      <a:endParaRPr lang="x-none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255603154"/>
                  </a:ext>
                </a:extLst>
              </a:tr>
              <a:tr h="535010">
                <a:tc>
                  <a:txBody>
                    <a:bodyPr/>
                    <a:lstStyle/>
                    <a:p>
                      <a:r>
                        <a:rPr lang="en-US" sz="1000" b="0" u="none" baseline="0" dirty="0">
                          <a:solidFill>
                            <a:schemeClr val="tx1"/>
                          </a:solidFill>
                          <a:latin typeface="+mn-lt"/>
                        </a:rPr>
                        <a:t>Micro Spectroscopy beamline</a:t>
                      </a:r>
                      <a:endParaRPr lang="x-none" sz="1000" b="0" u="none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2-25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0,1x0,1</a:t>
                      </a:r>
                    </a:p>
                    <a:p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A</a:t>
                      </a:r>
                      <a:r>
                        <a:rPr lang="x-none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nd</a:t>
                      </a:r>
                    </a:p>
                    <a:p>
                      <a:r>
                        <a:rPr lang="x-none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1x1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Fast scanning microscope optimized for high quality spectroscopy (medium long)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0212782"/>
                  </a:ext>
                </a:extLst>
              </a:tr>
              <a:tr h="386396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122D4F"/>
                          </a:solidFill>
                          <a:latin typeface="+mn-lt"/>
                          <a:cs typeface="Arial"/>
                        </a:rPr>
                        <a:t>Hard full field microscope</a:t>
                      </a:r>
                      <a:endParaRPr lang="x-none" sz="10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1000" b="0" dirty="0">
                          <a:latin typeface="+mn-lt"/>
                        </a:rPr>
                        <a:t>5-20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latin typeface="+mn-lt"/>
                        </a:rPr>
                        <a:t>Resolution:</a:t>
                      </a:r>
                    </a:p>
                    <a:p>
                      <a:r>
                        <a:rPr lang="en-US" sz="1000" b="0" dirty="0">
                          <a:latin typeface="+mn-lt"/>
                        </a:rPr>
                        <a:t>˜0,04</a:t>
                      </a:r>
                      <a:endParaRPr lang="x-none" sz="10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latin typeface="+mn-lt"/>
                        </a:rPr>
                        <a:t>1</a:t>
                      </a:r>
                      <a:endParaRPr lang="x-none" sz="8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latin typeface="+mn-lt"/>
                          <a:cs typeface="Arial" panose="020B0604020202020204" pitchFamily="34" charset="0"/>
                        </a:rPr>
                        <a:t>Phase contrast, spectroscopy; typically used in materials sciences</a:t>
                      </a:r>
                      <a:endParaRPr lang="x-none" sz="10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35010908"/>
                  </a:ext>
                </a:extLst>
              </a:tr>
              <a:tr h="386396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Inelastic scattering beamline</a:t>
                      </a:r>
                      <a:endParaRPr lang="x-none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x-none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0,01-4</a:t>
                      </a:r>
                    </a:p>
                    <a:p>
                      <a:endParaRPr lang="x-none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5x5 </a:t>
                      </a:r>
                      <a:endParaRPr lang="x-none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2-3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0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Medium long beamline: RIXS (medium resolution), high resolution inelastic scattering, Raman</a:t>
                      </a:r>
                      <a:endParaRPr lang="x-none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173256008"/>
                  </a:ext>
                </a:extLst>
              </a:tr>
              <a:tr h="386396">
                <a:tc>
                  <a:txBody>
                    <a:bodyPr/>
                    <a:lstStyle/>
                    <a:p>
                      <a:r>
                        <a:rPr lang="x-none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In-situ scattering/spectroscopy beamline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5-25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1x1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Optimize beamline for growth in-situ experiments with 0,5m working distance. Can also offer CTR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81319929"/>
                  </a:ext>
                </a:extLst>
              </a:tr>
              <a:tr h="386396">
                <a:tc>
                  <a:txBody>
                    <a:bodyPr/>
                    <a:lstStyle/>
                    <a:p>
                      <a:r>
                        <a:rPr lang="en-GB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Hard X-ray time correlation spectroscopy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1000" b="0" dirty="0"/>
                        <a:t>2-12 (higher?)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1000" b="0" dirty="0"/>
                        <a:t>5x5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1000" b="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1000" b="0" dirty="0"/>
                        <a:t>XPCS, WAXS/SAXS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956174897"/>
                  </a:ext>
                </a:extLst>
              </a:tr>
              <a:tr h="386396">
                <a:tc>
                  <a:txBody>
                    <a:bodyPr/>
                    <a:lstStyle/>
                    <a:p>
                      <a:r>
                        <a:rPr lang="en-GB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High Throughput hard X-ray spectroscopy beamline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1000" b="0" dirty="0"/>
                        <a:t>2-6</a:t>
                      </a:r>
                    </a:p>
                    <a:p>
                      <a:r>
                        <a:rPr lang="x-none" sz="1000" b="0" dirty="0"/>
                        <a:t>5-25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1000" b="0" dirty="0"/>
                        <a:t>5x5</a:t>
                      </a:r>
                    </a:p>
                    <a:p>
                      <a:r>
                        <a:rPr lang="x-none" sz="1000" b="0" dirty="0"/>
                        <a:t>5x5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1000" b="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0" dirty="0"/>
                        <a:t>O</a:t>
                      </a:r>
                      <a:r>
                        <a:rPr lang="x-none" sz="1000" b="0" dirty="0"/>
                        <a:t>ptimized sample handling (operado and sample changer) for 10s/spectrum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9497269"/>
                  </a:ext>
                </a:extLst>
              </a:tr>
              <a:tr h="356292">
                <a:tc>
                  <a:txBody>
                    <a:bodyPr/>
                    <a:lstStyle/>
                    <a:p>
                      <a:r>
                        <a:rPr lang="en-GB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Soft X-ray Inelastic beamline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1000" b="0" dirty="0"/>
                        <a:t>0,1-2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1000" b="0" dirty="0"/>
                        <a:t>1x1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1000" b="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1000" b="0" dirty="0"/>
                        <a:t>RIXS (resolution 1-5meV) medium long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51900931"/>
                  </a:ext>
                </a:extLst>
              </a:tr>
              <a:tr h="515977">
                <a:tc>
                  <a:txBody>
                    <a:bodyPr/>
                    <a:lstStyle/>
                    <a:p>
                      <a:r>
                        <a:rPr lang="en-GB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High resolution full field imaging beamline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1000" b="0" dirty="0"/>
                        <a:t>10-40</a:t>
                      </a:r>
                    </a:p>
                    <a:p>
                      <a:r>
                        <a:rPr lang="x-none" sz="1000" b="0" dirty="0"/>
                        <a:t>(perhaps higher)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1000" b="0" dirty="0"/>
                        <a:t>5000x5000</a:t>
                      </a:r>
                    </a:p>
                    <a:p>
                      <a:r>
                        <a:rPr lang="en-GB" sz="1000" b="0" dirty="0"/>
                        <a:t>A</a:t>
                      </a:r>
                      <a:r>
                        <a:rPr lang="x-none" sz="1000" b="0" dirty="0"/>
                        <a:t>nd</a:t>
                      </a:r>
                    </a:p>
                    <a:p>
                      <a:r>
                        <a:rPr lang="x-none" sz="1000" b="0" dirty="0"/>
                        <a:t>20000x20000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1000" b="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0" dirty="0"/>
                        <a:t>T</a:t>
                      </a:r>
                      <a:r>
                        <a:rPr lang="x-none" sz="1000" b="0" dirty="0"/>
                        <a:t>omography, absorption/phase contrast; long beamline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2623360"/>
                  </a:ext>
                </a:extLst>
              </a:tr>
              <a:tr h="356292">
                <a:tc>
                  <a:txBody>
                    <a:bodyPr/>
                    <a:lstStyle/>
                    <a:p>
                      <a:r>
                        <a:rPr lang="en-GB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Coherent diffraction imaging beamline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1000" b="0" dirty="0"/>
                        <a:t>6-15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1000" b="0" dirty="0"/>
                        <a:t>1x1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1000" b="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1000" b="0" dirty="0"/>
                        <a:t>CDI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327825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87585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3" y="133012"/>
            <a:ext cx="7070271" cy="667088"/>
          </a:xfrm>
        </p:spPr>
        <p:txBody>
          <a:bodyPr/>
          <a:lstStyle/>
          <a:p>
            <a:r>
              <a:rPr lang="en-US" dirty="0"/>
              <a:t>Template for Community Call:</a:t>
            </a:r>
            <a:br>
              <a:rPr lang="en-US" dirty="0"/>
            </a:br>
            <a:r>
              <a:rPr lang="en-US" dirty="0"/>
              <a:t>The Process and Deadlines</a:t>
            </a: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212980" y="4869656"/>
            <a:ext cx="929497" cy="273844"/>
          </a:xfrm>
        </p:spPr>
        <p:txBody>
          <a:bodyPr/>
          <a:lstStyle/>
          <a:p>
            <a:fld id="{59A3C1E9-1E17-4B2D-975E-2F80F7CB45F8}" type="slidenum">
              <a:rPr lang="es-ES" smtClean="0"/>
              <a:t>7</a:t>
            </a:fld>
            <a:endParaRPr lang="es-ES"/>
          </a:p>
        </p:txBody>
      </p:sp>
      <p:sp>
        <p:nvSpPr>
          <p:cNvPr id="3" name="Rectangle 2"/>
          <p:cNvSpPr/>
          <p:nvPr/>
        </p:nvSpPr>
        <p:spPr>
          <a:xfrm>
            <a:off x="696030" y="296019"/>
            <a:ext cx="8515347" cy="48474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Pre-Proposal Call: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Everybody from the community can participate and make suggestions (every proposal needs at least one external co-PI; it is highly encouraged the PI is not ALBA employed).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Pre-proposal should make minimum effort to proposer to encourage participation; all ideas are welcome.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All proposals will be peer-reviewed by committee; a limited number 3-4 will be encouraged for full proposal.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Deadline: 6.9.2021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Full Proposal: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External proposal team will be supported by ALBA optics experts and staff to develop full proposal with preliminary design and refined specifications. 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Deadline will be 6.12.2021.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Preselection of beamline 13 end of December with start of project in February 2022.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Remaining proposals will form pool which will be added with additional call in 22. This pool of proposals will be used for deciding additional beamlines and upgrades of existing instruments.</a:t>
            </a:r>
          </a:p>
        </p:txBody>
      </p:sp>
    </p:spTree>
    <p:extLst>
      <p:ext uri="{BB962C8B-B14F-4D97-AF65-F5344CB8AC3E}">
        <p14:creationId xmlns:p14="http://schemas.microsoft.com/office/powerpoint/2010/main" val="31529861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205740" y="2153978"/>
            <a:ext cx="8938260" cy="1244712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Beamline/Instrument Title </a:t>
            </a:r>
          </a:p>
        </p:txBody>
      </p:sp>
      <p:sp>
        <p:nvSpPr>
          <p:cNvPr id="4" name="Marcador de contenido 7">
            <a:extLst>
              <a:ext uri="{FF2B5EF4-FFF2-40B4-BE49-F238E27FC236}">
                <a16:creationId xmlns="" xmlns:a16="http://schemas.microsoft.com/office/drawing/2014/main" id="{E3E01C2E-4704-4D43-9DD4-7448179C4CAC}"/>
              </a:ext>
            </a:extLst>
          </p:cNvPr>
          <p:cNvSpPr txBox="1">
            <a:spLocks/>
          </p:cNvSpPr>
          <p:nvPr/>
        </p:nvSpPr>
        <p:spPr>
          <a:xfrm>
            <a:off x="4848026" y="3485582"/>
            <a:ext cx="3343474" cy="7282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rgbClr val="122D4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C00000"/>
                </a:solidFill>
              </a:rPr>
              <a:t>Proposer team (names &amp; institution/contact)</a:t>
            </a:r>
            <a:endParaRPr lang="en-US" sz="1400" dirty="0">
              <a:solidFill>
                <a:srgbClr val="C0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87BFABB0-BE42-9840-99E5-BABE724997A4}"/>
              </a:ext>
            </a:extLst>
          </p:cNvPr>
          <p:cNvSpPr txBox="1"/>
          <p:nvPr/>
        </p:nvSpPr>
        <p:spPr>
          <a:xfrm>
            <a:off x="3765176" y="4697506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t">
            <a:noAutofit/>
          </a:bodyPr>
          <a:lstStyle/>
          <a:p>
            <a:endParaRPr lang="x-none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A3EF330F-FBEC-B64C-A7A6-E2DA1ADE2004}"/>
              </a:ext>
            </a:extLst>
          </p:cNvPr>
          <p:cNvSpPr txBox="1"/>
          <p:nvPr/>
        </p:nvSpPr>
        <p:spPr>
          <a:xfrm>
            <a:off x="4826000" y="4914900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t">
            <a:noAutofit/>
          </a:bodyPr>
          <a:lstStyle/>
          <a:p>
            <a:endParaRPr lang="x-none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21218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8263" y="102392"/>
            <a:ext cx="7714771" cy="994172"/>
          </a:xfrm>
        </p:spPr>
        <p:txBody>
          <a:bodyPr>
            <a:noAutofit/>
          </a:bodyPr>
          <a:lstStyle/>
          <a:p>
            <a:r>
              <a:rPr lang="en-US" sz="2600" dirty="0"/>
              <a:t>Beamline/Instrument Concept</a:t>
            </a:r>
            <a:br>
              <a:rPr lang="en-US" sz="26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9</a:t>
            </a:fld>
            <a:endParaRPr lang="es-ES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D094A0C7-38C5-B947-912A-8E0ABAECBECB}"/>
              </a:ext>
            </a:extLst>
          </p:cNvPr>
          <p:cNvSpPr txBox="1"/>
          <p:nvPr/>
        </p:nvSpPr>
        <p:spPr>
          <a:xfrm>
            <a:off x="573022" y="935196"/>
            <a:ext cx="8352715" cy="301621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Name of the beamline:	</a:t>
            </a:r>
            <a:r>
              <a:rPr lang="en-US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Beamline technique(s):	</a:t>
            </a:r>
            <a:r>
              <a:rPr lang="en-US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</a:p>
          <a:p>
            <a:pPr>
              <a:spcBef>
                <a:spcPts val="600"/>
              </a:spcBef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Short description of the program (less than 500 characters):</a:t>
            </a:r>
          </a:p>
          <a:p>
            <a:pPr>
              <a:spcAft>
                <a:spcPts val="1200"/>
              </a:spcAft>
            </a:pPr>
            <a:r>
              <a:rPr lang="en-US" sz="1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here text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Beamline type (short ID, BM, long ID):		</a:t>
            </a:r>
            <a:r>
              <a:rPr lang="en-US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</a:p>
          <a:p>
            <a:pPr>
              <a:spcBef>
                <a:spcPts val="600"/>
              </a:spcBef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Energy range (soft, tender, hard) :	</a:t>
            </a:r>
            <a:r>
              <a:rPr lang="en-US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</a:p>
          <a:p>
            <a:pPr>
              <a:spcAft>
                <a:spcPts val="12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(target energy range if available)</a:t>
            </a:r>
          </a:p>
          <a:p>
            <a:pPr>
              <a:spcAft>
                <a:spcPts val="1200"/>
              </a:spcAft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Beam size and specific conditions (polarization, coherence):	</a:t>
            </a:r>
            <a:r>
              <a:rPr lang="en-US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Marcador de fecha 3">
            <a:extLst>
              <a:ext uri="{FF2B5EF4-FFF2-40B4-BE49-F238E27FC236}">
                <a16:creationId xmlns="" xmlns:a16="http://schemas.microsoft.com/office/drawing/2014/main" id="{E39633D7-F070-0447-840E-36BBFE1BA1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866936"/>
            <a:ext cx="6400800" cy="174172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Beamline title  						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1672022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t">
        <a:noAutofit/>
      </a:bodyPr>
      <a:lstStyle>
        <a:defPPr>
          <a:defRPr sz="2800" dirty="0" smtClean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21215</TotalTime>
  <Words>976</Words>
  <Application>Microsoft Office PowerPoint</Application>
  <PresentationFormat>On-screen Show (16:9)</PresentationFormat>
  <Paragraphs>240</Paragraphs>
  <Slides>19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Tema de Office</vt:lpstr>
      <vt:lpstr>Questionnaire  Chemistry and Material Science</vt:lpstr>
      <vt:lpstr>The Breakout Session: Overview.</vt:lpstr>
      <vt:lpstr>Overview:  Existing and Planned Instrumentation of the Section</vt:lpstr>
      <vt:lpstr>The Internal “Instrument Call”   </vt:lpstr>
      <vt:lpstr>Results of Internal “Instrument Call”   </vt:lpstr>
      <vt:lpstr>Some Additional Obvious Beamlines.    </vt:lpstr>
      <vt:lpstr>Template for Community Call: The Process and Deadlines</vt:lpstr>
      <vt:lpstr>Beamline/Instrument Title </vt:lpstr>
      <vt:lpstr>Beamline/Instrument Concept   </vt:lpstr>
      <vt:lpstr>Beamline/Instrument Concept   </vt:lpstr>
      <vt:lpstr>Questionnaire: Is the process to ALBA II inclusive?    </vt:lpstr>
      <vt:lpstr>Questionnaire: Is the process to ALBA II inclusive?    </vt:lpstr>
      <vt:lpstr>Questionnaire: Is the process to ALBA II inclusive?    </vt:lpstr>
      <vt:lpstr>Questionnaire: What can ALBA II do for you?    </vt:lpstr>
      <vt:lpstr>Questionnaire: What can ALBA II do for you?    </vt:lpstr>
      <vt:lpstr>Questionnaire: What can ALBA II do for you?    </vt:lpstr>
      <vt:lpstr>Questionnaire: What can ALBA II do for you?    </vt:lpstr>
      <vt:lpstr>Questionnaire: What can ALBA II do for you?    </vt:lpstr>
      <vt:lpstr>Questionnaire: What can ALBA II do for you?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Lucas Wainer</dc:creator>
  <cp:lastModifiedBy>fafauth</cp:lastModifiedBy>
  <cp:revision>269</cp:revision>
  <cp:lastPrinted>2021-05-13T08:55:33Z</cp:lastPrinted>
  <dcterms:created xsi:type="dcterms:W3CDTF">2015-04-21T23:16:41Z</dcterms:created>
  <dcterms:modified xsi:type="dcterms:W3CDTF">2021-06-29T14:30:22Z</dcterms:modified>
</cp:coreProperties>
</file>