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84" r:id="rId4"/>
    <p:sldId id="814" r:id="rId5"/>
    <p:sldId id="279" r:id="rId6"/>
    <p:sldId id="285" r:id="rId7"/>
    <p:sldId id="292" r:id="rId8"/>
    <p:sldId id="293" r:id="rId9"/>
    <p:sldId id="287" r:id="rId10"/>
    <p:sldId id="271" r:id="rId1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0" y="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8/9/21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8/9/21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8/9/21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8/9/21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8/9/21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8/9/21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8/9/21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8/9/21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8/9/21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8/9/21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8/9/21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976690"/>
            <a:ext cx="9144000" cy="1244712"/>
          </a:xfrm>
        </p:spPr>
        <p:txBody>
          <a:bodyPr/>
          <a:lstStyle/>
          <a:p>
            <a:r>
              <a:rPr lang="en-US" dirty="0"/>
              <a:t>Welcome &amp; Introduction to: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ALBA II – Workshop on APXPS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2936184" y="4546262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9.9.2021</a:t>
            </a:r>
          </a:p>
        </p:txBody>
      </p:sp>
      <p:sp>
        <p:nvSpPr>
          <p:cNvPr id="4" name="Marcador de contenido 7">
            <a:extLst>
              <a:ext uri="{FF2B5EF4-FFF2-40B4-BE49-F238E27FC236}">
                <a16:creationId xmlns:a16="http://schemas.microsoft.com/office/drawing/2014/main" id="{C0333B8B-8F1C-C749-A79B-1C921BEC3584}"/>
              </a:ext>
            </a:extLst>
          </p:cNvPr>
          <p:cNvSpPr txBox="1">
            <a:spLocks/>
          </p:cNvSpPr>
          <p:nvPr/>
        </p:nvSpPr>
        <p:spPr>
          <a:xfrm>
            <a:off x="4572000" y="4060732"/>
            <a:ext cx="5535386" cy="353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By</a:t>
            </a:r>
            <a:r>
              <a:rPr lang="es-ES" dirty="0"/>
              <a:t> Klaus </a:t>
            </a:r>
            <a:r>
              <a:rPr lang="es-ES" dirty="0" err="1"/>
              <a:t>Attenkofer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/>
              <a:t> and </a:t>
            </a:r>
            <a:r>
              <a:rPr lang="es-ES" err="1"/>
              <a:t>Answers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3D7F3-D32C-BD4E-B459-F4510CEED285}"/>
              </a:ext>
            </a:extLst>
          </p:cNvPr>
          <p:cNvSpPr/>
          <p:nvPr/>
        </p:nvSpPr>
        <p:spPr>
          <a:xfrm>
            <a:off x="2584266" y="2583756"/>
            <a:ext cx="369844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Any Questions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277194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is committed to provide </a:t>
            </a:r>
            <a:r>
              <a:rPr lang="en-GB" dirty="0"/>
              <a:t>robust highly productive user operation for all national and international user communities. </a:t>
            </a:r>
            <a:br>
              <a:rPr lang="en-GB" dirty="0"/>
            </a:br>
            <a:r>
              <a:rPr lang="en-GB" dirty="0"/>
              <a:t>In addition, we will develop enhanced capabilities in the areas of: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The enhanced capabilities of the focus areas will:</a:t>
            </a:r>
          </a:p>
          <a:p>
            <a:pPr lvl="1"/>
            <a:r>
              <a:rPr lang="en-GB" dirty="0"/>
              <a:t>Provide all synchrotron characterization tools to study structure and electronic states and their roles in the functions of materials and devices.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December 2021; 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r>
              <a:rPr lang="en-GB" dirty="0"/>
              <a:t>Preliminary ALBA II timeline:</a:t>
            </a:r>
          </a:p>
          <a:p>
            <a:pPr lvl="1"/>
            <a:r>
              <a:rPr lang="en-GB" dirty="0"/>
              <a:t>Providing a scientific case and defining key parameters for the upgrade (including first 2 additional instruments): January 2022.</a:t>
            </a:r>
          </a:p>
          <a:p>
            <a:pPr lvl="1"/>
            <a:r>
              <a:rPr lang="en-GB" dirty="0"/>
              <a:t>Preliminary design of accelerator complex and instrumentation: Mid 2022.</a:t>
            </a:r>
          </a:p>
          <a:p>
            <a:pPr lvl="1"/>
            <a:r>
              <a:rPr lang="en-GB" i="1" dirty="0">
                <a:highlight>
                  <a:srgbClr val="FFFF00"/>
                </a:highlight>
              </a:rPr>
              <a:t>Operation until 2028; large shutdown is currently planned for 2029 with commissioning and start of operation in 2030.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32" y="862150"/>
            <a:ext cx="6599656" cy="3840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7460588" y="2138858"/>
            <a:ext cx="1322984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BM BLs</a:t>
            </a:r>
          </a:p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743635" y="3225252"/>
            <a:ext cx="2342606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7258096" y="1188786"/>
            <a:ext cx="18281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794C7F-CA7B-3541-A87D-424A3D92519C}"/>
              </a:ext>
            </a:extLst>
          </p:cNvPr>
          <p:cNvCxnSpPr>
            <a:cxnSpLocks/>
          </p:cNvCxnSpPr>
          <p:nvPr/>
        </p:nvCxnSpPr>
        <p:spPr>
          <a:xfrm>
            <a:off x="1355075" y="1188786"/>
            <a:ext cx="635566" cy="120645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5623AB-82EC-9542-BB98-D4CD9F9AE430}"/>
              </a:ext>
            </a:extLst>
          </p:cNvPr>
          <p:cNvSpPr txBox="1"/>
          <p:nvPr/>
        </p:nvSpPr>
        <p:spPr>
          <a:xfrm>
            <a:off x="403732" y="7893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Possible ID beamline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EC0D96-5545-DA46-A986-514B749A8C64}"/>
              </a:ext>
            </a:extLst>
          </p:cNvPr>
          <p:cNvCxnSpPr>
            <a:cxnSpLocks/>
          </p:cNvCxnSpPr>
          <p:nvPr/>
        </p:nvCxnSpPr>
        <p:spPr>
          <a:xfrm flipH="1">
            <a:off x="4407832" y="2886419"/>
            <a:ext cx="781113" cy="1120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23EDDD-BCDC-BA44-8E23-038FB31437B1}"/>
              </a:ext>
            </a:extLst>
          </p:cNvPr>
          <p:cNvSpPr txBox="1"/>
          <p:nvPr/>
        </p:nvSpPr>
        <p:spPr>
          <a:xfrm>
            <a:off x="4773600" y="25717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Possible ID beamline</a:t>
            </a:r>
          </a:p>
        </p:txBody>
      </p:sp>
    </p:spTree>
    <p:extLst>
      <p:ext uri="{BB962C8B-B14F-4D97-AF65-F5344CB8AC3E}">
        <p14:creationId xmlns:p14="http://schemas.microsoft.com/office/powerpoint/2010/main" val="13688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892-E128-4AEB-995E-28EF1C4C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0638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Long Term New Beamline Development Program</a:t>
            </a:r>
            <a:br>
              <a:rPr lang="en-US" dirty="0"/>
            </a:br>
            <a:r>
              <a:rPr lang="en-US" sz="1400" dirty="0"/>
              <a:t>(As spelt out in strategic plan &amp; current funding expectations)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6CB53-2248-40D3-B5A2-68623F5A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04"/>
          <a:stretch/>
        </p:blipFill>
        <p:spPr>
          <a:xfrm>
            <a:off x="2296758" y="941280"/>
            <a:ext cx="5914738" cy="37004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E0A2EC-453B-3E41-9D9E-3F10D822FAAB}"/>
              </a:ext>
            </a:extLst>
          </p:cNvPr>
          <p:cNvCxnSpPr/>
          <p:nvPr/>
        </p:nvCxnSpPr>
        <p:spPr>
          <a:xfrm>
            <a:off x="506776" y="1795749"/>
            <a:ext cx="1641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6FC0B9-8A67-134E-BC5E-61382B6CE17B}"/>
              </a:ext>
            </a:extLst>
          </p:cNvPr>
          <p:cNvSpPr txBox="1"/>
          <p:nvPr/>
        </p:nvSpPr>
        <p:spPr>
          <a:xfrm>
            <a:off x="57622" y="12008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E24CF-1007-8D47-AB9E-D9ECF6D7E6D5}"/>
              </a:ext>
            </a:extLst>
          </p:cNvPr>
          <p:cNvSpPr txBox="1"/>
          <p:nvPr/>
        </p:nvSpPr>
        <p:spPr>
          <a:xfrm>
            <a:off x="57622" y="1822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 II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2022+</a:t>
            </a:r>
          </a:p>
        </p:txBody>
      </p:sp>
    </p:spTree>
    <p:extLst>
      <p:ext uri="{BB962C8B-B14F-4D97-AF65-F5344CB8AC3E}">
        <p14:creationId xmlns:p14="http://schemas.microsoft.com/office/powerpoint/2010/main" val="278508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 of the Workshops 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149698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FINISHED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937114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</a:t>
            </a:r>
          </a:p>
          <a:p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3716048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4313074" y="2983043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5728993" y="2623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>
            <a:off x="5989147" y="3499534"/>
            <a:ext cx="743307" cy="6371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020AA-EFB3-CB42-A34E-3D54E1626E9F}"/>
              </a:ext>
            </a:extLst>
          </p:cNvPr>
          <p:cNvSpPr txBox="1"/>
          <p:nvPr/>
        </p:nvSpPr>
        <p:spPr>
          <a:xfrm rot="16200000">
            <a:off x="2409579" y="2705060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FC74E2-C916-084A-A689-120A98DB8594}"/>
              </a:ext>
            </a:extLst>
          </p:cNvPr>
          <p:cNvSpPr txBox="1"/>
          <p:nvPr/>
        </p:nvSpPr>
        <p:spPr>
          <a:xfrm rot="16200000">
            <a:off x="4112563" y="2738237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Workshop: </a:t>
            </a:r>
            <a:br>
              <a:rPr lang="en-US" dirty="0"/>
            </a:br>
            <a:r>
              <a:rPr lang="en-US" dirty="0"/>
              <a:t>ALBA II – Workshop on APXPS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8/9/21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" y="1036984"/>
            <a:ext cx="3470787" cy="4582026"/>
          </a:xfrm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Goal of Round Table Discussion:</a:t>
            </a:r>
          </a:p>
          <a:p>
            <a:pPr lvl="1"/>
            <a:r>
              <a:rPr lang="en-GB" dirty="0"/>
              <a:t>Giving every participant a voice.</a:t>
            </a:r>
          </a:p>
          <a:p>
            <a:pPr lvl="1"/>
            <a:r>
              <a:rPr lang="en-GB" dirty="0"/>
              <a:t>Agreeing on grant challenges and</a:t>
            </a:r>
          </a:p>
          <a:p>
            <a:pPr lvl="1"/>
            <a:r>
              <a:rPr lang="en-GB" dirty="0"/>
              <a:t>Collecting first characterization(and other) needs.</a:t>
            </a:r>
          </a:p>
          <a:p>
            <a:pPr lvl="1"/>
            <a:r>
              <a:rPr lang="en-GB" dirty="0"/>
              <a:t>Defining final workshop report topics which will be used for the science case of ALBA II.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55883-3819-0046-AFBD-C3569D3E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06" y="599478"/>
            <a:ext cx="4239461" cy="43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2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817</Words>
  <Application>Microsoft Macintosh PowerPoint</Application>
  <PresentationFormat>On-screen Show (16:9)</PresentationFormat>
  <Paragraphs>181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Tema de Office</vt:lpstr>
      <vt:lpstr>Welcome &amp; Introduction to:  ALBA II – Workshop on APXPS</vt:lpstr>
      <vt:lpstr>The Context: ALBA’s Mission </vt:lpstr>
      <vt:lpstr>The Context: ALBA II </vt:lpstr>
      <vt:lpstr>The Context: ALBA II at a Glance </vt:lpstr>
      <vt:lpstr>Long Term New Beamline Development Program (As spelt out in strategic plan &amp; current funding expectations)</vt:lpstr>
      <vt:lpstr>The Context of the Workshops  </vt:lpstr>
      <vt:lpstr>ALBA II process during 2021</vt:lpstr>
      <vt:lpstr>ALBA II process during 2022</vt:lpstr>
      <vt:lpstr>The Workshop:  ALBA II – Workshop on APXPS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202</cp:revision>
  <dcterms:created xsi:type="dcterms:W3CDTF">2015-04-21T23:16:41Z</dcterms:created>
  <dcterms:modified xsi:type="dcterms:W3CDTF">2021-09-08T23:55:23Z</dcterms:modified>
</cp:coreProperties>
</file>