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3" r:id="rId4"/>
    <p:sldId id="258" r:id="rId5"/>
    <p:sldId id="279" r:id="rId6"/>
    <p:sldId id="287" r:id="rId7"/>
    <p:sldId id="289" r:id="rId8"/>
    <p:sldId id="259" r:id="rId9"/>
    <p:sldId id="260" r:id="rId10"/>
    <p:sldId id="281" r:id="rId11"/>
    <p:sldId id="280" r:id="rId12"/>
    <p:sldId id="296" r:id="rId13"/>
    <p:sldId id="297" r:id="rId14"/>
    <p:sldId id="282" r:id="rId15"/>
    <p:sldId id="262" r:id="rId16"/>
    <p:sldId id="298" r:id="rId17"/>
    <p:sldId id="299" r:id="rId18"/>
    <p:sldId id="263" r:id="rId19"/>
    <p:sldId id="288" r:id="rId20"/>
    <p:sldId id="300" r:id="rId21"/>
    <p:sldId id="301" r:id="rId22"/>
    <p:sldId id="283" r:id="rId23"/>
    <p:sldId id="284" r:id="rId24"/>
    <p:sldId id="290" r:id="rId25"/>
    <p:sldId id="291" r:id="rId26"/>
    <p:sldId id="294" r:id="rId27"/>
    <p:sldId id="295" r:id="rId28"/>
    <p:sldId id="306" r:id="rId29"/>
    <p:sldId id="307" r:id="rId30"/>
    <p:sldId id="302" r:id="rId31"/>
    <p:sldId id="303" r:id="rId32"/>
    <p:sldId id="304" r:id="rId33"/>
    <p:sldId id="305" r:id="rId34"/>
  </p:sldIdLst>
  <p:sldSz cx="10080625" cy="7559675"/>
  <p:notesSz cx="7559675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60A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28" autoAdjust="0"/>
  </p:normalViewPr>
  <p:slideViewPr>
    <p:cSldViewPr>
      <p:cViewPr>
        <p:scale>
          <a:sx n="85" d="100"/>
          <a:sy n="85" d="100"/>
        </p:scale>
        <p:origin x="-1400" y="-1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mtClean="0"/>
          </a:p>
        </p:txBody>
      </p:sp>
    </p:spTree>
    <p:extLst>
      <p:ext uri="{BB962C8B-B14F-4D97-AF65-F5344CB8AC3E}">
        <p14:creationId xmlns:p14="http://schemas.microsoft.com/office/powerpoint/2010/main" val="19842813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8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9890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9963" y="282575"/>
            <a:ext cx="2192337" cy="6616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6200" cy="6616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1363" y="282575"/>
            <a:ext cx="8607425" cy="126047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10062" cy="4935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1000">
              <a:srgbClr val="000080"/>
            </a:gs>
            <a:gs pos="100000">
              <a:srgbClr val="FFFF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/>
        </p:nvSpPr>
        <p:spPr bwMode="auto">
          <a:xfrm>
            <a:off x="723900" y="7077075"/>
            <a:ext cx="9355138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1987550" y="7289800"/>
            <a:ext cx="8093075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7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70937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719138" rtl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 b="1" i="1">
          <a:solidFill>
            <a:srgbClr val="FF9966"/>
          </a:solidFill>
          <a:latin typeface="+mj-lt"/>
          <a:ea typeface="+mj-ea"/>
          <a:cs typeface="+mj-cs"/>
        </a:defRPr>
      </a:lvl1pPr>
      <a:lvl2pPr marL="358775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2pPr>
      <a:lvl3pPr marL="719138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3pPr>
      <a:lvl4pPr marL="1079500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4pPr>
      <a:lvl5pPr marL="1439863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5pPr>
      <a:lvl6pPr marL="1897063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6pPr>
      <a:lvl7pPr marL="2354263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7pPr>
      <a:lvl8pPr marL="2811463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8pPr>
      <a:lvl9pPr marL="3268663" algn="l" defTabSz="719138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6" charset="0"/>
          <a:ea typeface="HG Mincho Light J" charset="0"/>
          <a:cs typeface="HG Mincho Light J" charset="0"/>
        </a:defRPr>
      </a:lvl9pPr>
    </p:titleStyle>
    <p:bodyStyle>
      <a:lvl1pPr marL="431800" indent="-323850" algn="l" defTabSz="719138" rtl="0" fontAlgn="base" hangingPunct="0">
        <a:lnSpc>
          <a:spcPct val="116000"/>
        </a:lnSpc>
        <a:spcBef>
          <a:spcPct val="0"/>
        </a:spcBef>
        <a:spcAft>
          <a:spcPts val="1425"/>
        </a:spcAft>
        <a:buClr>
          <a:srgbClr val="E6E6E6"/>
        </a:buClr>
        <a:buSzPct val="45000"/>
        <a:buFont typeface="StarSymbol" charset="0"/>
        <a:buChar char="●"/>
        <a:defRPr sz="3200">
          <a:solidFill>
            <a:srgbClr val="E6E6E6"/>
          </a:solidFill>
          <a:latin typeface="+mn-lt"/>
          <a:ea typeface="+mn-ea"/>
          <a:cs typeface="+mn-cs"/>
        </a:defRPr>
      </a:lvl1pPr>
      <a:lvl2pPr marL="863600" indent="-287338" algn="l" defTabSz="719138" rtl="0" fontAlgn="base" hangingPunct="0">
        <a:lnSpc>
          <a:spcPct val="116000"/>
        </a:lnSpc>
        <a:spcBef>
          <a:spcPct val="0"/>
        </a:spcBef>
        <a:spcAft>
          <a:spcPts val="1138"/>
        </a:spcAft>
        <a:buClr>
          <a:srgbClr val="E6E6E6"/>
        </a:buClr>
        <a:buSzPct val="75000"/>
        <a:buFont typeface="StarSymbol" charset="0"/>
        <a:buChar char="–"/>
        <a:defRPr sz="2800">
          <a:solidFill>
            <a:srgbClr val="E6E6E6"/>
          </a:solidFill>
          <a:latin typeface="+mn-lt"/>
          <a:ea typeface="+mn-ea"/>
          <a:cs typeface="+mn-cs"/>
        </a:defRPr>
      </a:lvl2pPr>
      <a:lvl3pPr marL="1295400" indent="-215900" algn="l" defTabSz="719138" rtl="0" fontAlgn="base" hangingPunct="0">
        <a:lnSpc>
          <a:spcPct val="116000"/>
        </a:lnSpc>
        <a:spcBef>
          <a:spcPct val="0"/>
        </a:spcBef>
        <a:spcAft>
          <a:spcPts val="850"/>
        </a:spcAft>
        <a:buClr>
          <a:srgbClr val="E6E6E6"/>
        </a:buClr>
        <a:buSzPct val="45000"/>
        <a:buFont typeface="StarSymbol" charset="0"/>
        <a:buChar char="●"/>
        <a:defRPr sz="2400">
          <a:solidFill>
            <a:srgbClr val="E6E6E6"/>
          </a:solidFill>
          <a:latin typeface="+mn-lt"/>
          <a:ea typeface="+mn-ea"/>
          <a:cs typeface="+mn-cs"/>
        </a:defRPr>
      </a:lvl3pPr>
      <a:lvl4pPr marL="1727200" indent="-215900" algn="l" defTabSz="719138" rtl="0" fontAlgn="base" hangingPunct="0">
        <a:lnSpc>
          <a:spcPct val="116000"/>
        </a:lnSpc>
        <a:spcBef>
          <a:spcPct val="0"/>
        </a:spcBef>
        <a:spcAft>
          <a:spcPts val="575"/>
        </a:spcAft>
        <a:buClr>
          <a:srgbClr val="E6E6E6"/>
        </a:buClr>
        <a:buSzPct val="75000"/>
        <a:buFont typeface="StarSymbol" charset="0"/>
        <a:buChar char="–"/>
        <a:defRPr sz="2000">
          <a:solidFill>
            <a:srgbClr val="E6E6E6"/>
          </a:solidFill>
          <a:latin typeface="+mn-lt"/>
          <a:ea typeface="+mn-ea"/>
          <a:cs typeface="+mn-cs"/>
        </a:defRPr>
      </a:lvl4pPr>
      <a:lvl5pPr marL="2159000" indent="-215900" algn="l" defTabSz="719138" rtl="0" fontAlgn="base" hangingPunct="0">
        <a:lnSpc>
          <a:spcPct val="116000"/>
        </a:lnSpc>
        <a:spcBef>
          <a:spcPct val="0"/>
        </a:spcBef>
        <a:spcAft>
          <a:spcPts val="288"/>
        </a:spcAft>
        <a:buClr>
          <a:srgbClr val="E6E6E6"/>
        </a:buClr>
        <a:buSzPct val="45000"/>
        <a:buFont typeface="StarSymbol" charset="0"/>
        <a:buChar char="●"/>
        <a:defRPr sz="2000">
          <a:solidFill>
            <a:srgbClr val="E6E6E6"/>
          </a:solidFill>
          <a:latin typeface="+mn-lt"/>
          <a:ea typeface="+mn-ea"/>
          <a:cs typeface="+mn-cs"/>
        </a:defRPr>
      </a:lvl5pPr>
      <a:lvl6pPr marL="2616200" indent="-215900" algn="l" defTabSz="719138" rtl="0" fontAlgn="base" hangingPunct="0">
        <a:lnSpc>
          <a:spcPct val="116000"/>
        </a:lnSpc>
        <a:spcBef>
          <a:spcPct val="0"/>
        </a:spcBef>
        <a:spcAft>
          <a:spcPts val="288"/>
        </a:spcAft>
        <a:buClr>
          <a:srgbClr val="E6E6E6"/>
        </a:buClr>
        <a:buSzPct val="45000"/>
        <a:buFont typeface="StarSymbol" charset="0"/>
        <a:buChar char="●"/>
        <a:defRPr sz="2000">
          <a:solidFill>
            <a:srgbClr val="E6E6E6"/>
          </a:solidFill>
          <a:latin typeface="+mn-lt"/>
          <a:ea typeface="+mn-ea"/>
          <a:cs typeface="+mn-cs"/>
        </a:defRPr>
      </a:lvl6pPr>
      <a:lvl7pPr marL="3073400" indent="-215900" algn="l" defTabSz="719138" rtl="0" fontAlgn="base" hangingPunct="0">
        <a:lnSpc>
          <a:spcPct val="116000"/>
        </a:lnSpc>
        <a:spcBef>
          <a:spcPct val="0"/>
        </a:spcBef>
        <a:spcAft>
          <a:spcPts val="288"/>
        </a:spcAft>
        <a:buClr>
          <a:srgbClr val="E6E6E6"/>
        </a:buClr>
        <a:buSzPct val="45000"/>
        <a:buFont typeface="StarSymbol" charset="0"/>
        <a:buChar char="●"/>
        <a:defRPr sz="2000">
          <a:solidFill>
            <a:srgbClr val="E6E6E6"/>
          </a:solidFill>
          <a:latin typeface="+mn-lt"/>
          <a:ea typeface="+mn-ea"/>
          <a:cs typeface="+mn-cs"/>
        </a:defRPr>
      </a:lvl7pPr>
      <a:lvl8pPr marL="3530600" indent="-215900" algn="l" defTabSz="719138" rtl="0" fontAlgn="base" hangingPunct="0">
        <a:lnSpc>
          <a:spcPct val="116000"/>
        </a:lnSpc>
        <a:spcBef>
          <a:spcPct val="0"/>
        </a:spcBef>
        <a:spcAft>
          <a:spcPts val="288"/>
        </a:spcAft>
        <a:buClr>
          <a:srgbClr val="E6E6E6"/>
        </a:buClr>
        <a:buSzPct val="45000"/>
        <a:buFont typeface="StarSymbol" charset="0"/>
        <a:buChar char="●"/>
        <a:defRPr sz="2000">
          <a:solidFill>
            <a:srgbClr val="E6E6E6"/>
          </a:solidFill>
          <a:latin typeface="+mn-lt"/>
          <a:ea typeface="+mn-ea"/>
          <a:cs typeface="+mn-cs"/>
        </a:defRPr>
      </a:lvl8pPr>
      <a:lvl9pPr marL="3987800" indent="-215900" algn="l" defTabSz="719138" rtl="0" fontAlgn="base" hangingPunct="0">
        <a:lnSpc>
          <a:spcPct val="116000"/>
        </a:lnSpc>
        <a:spcBef>
          <a:spcPct val="0"/>
        </a:spcBef>
        <a:spcAft>
          <a:spcPts val="288"/>
        </a:spcAft>
        <a:buClr>
          <a:srgbClr val="E6E6E6"/>
        </a:buClr>
        <a:buSzPct val="45000"/>
        <a:buFont typeface="StarSymbol" charset="0"/>
        <a:buChar char="●"/>
        <a:defRPr sz="2000">
          <a:solidFill>
            <a:srgbClr val="E6E6E6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3.emf"/><Relationship Id="rId5" Type="http://schemas.openxmlformats.org/officeDocument/2006/relationships/image" Target="../media/image27.emf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image" Target="../media/image46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5.wmf"/><Relationship Id="rId5" Type="http://schemas.openxmlformats.org/officeDocument/2006/relationships/image" Target="../media/image56.png"/><Relationship Id="rId6" Type="http://schemas.openxmlformats.org/officeDocument/2006/relationships/image" Target="../media/image57.wmf"/><Relationship Id="rId7" Type="http://schemas.openxmlformats.org/officeDocument/2006/relationships/image" Target="../media/image5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jp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460500" y="467469"/>
            <a:ext cx="6572250" cy="1349375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2400" b="0" i="0" dirty="0">
                <a:solidFill>
                  <a:srgbClr val="FFFF00"/>
                </a:solidFill>
                <a:latin typeface="Bookman" charset="0"/>
              </a:rPr>
              <a:t>ALBA </a:t>
            </a:r>
            <a:r>
              <a:rPr lang="en-GB" sz="2400" b="0" i="0" dirty="0" err="1">
                <a:solidFill>
                  <a:srgbClr val="FFFF00"/>
                </a:solidFill>
                <a:latin typeface="Bookman" charset="0"/>
              </a:rPr>
              <a:t>Beamline</a:t>
            </a:r>
            <a:r>
              <a:rPr lang="en-GB" sz="2400" b="0" i="0" dirty="0">
                <a:solidFill>
                  <a:srgbClr val="FFFF00"/>
                </a:solidFill>
                <a:latin typeface="Bookman" charset="0"/>
              </a:rPr>
              <a:t> </a:t>
            </a:r>
            <a:r>
              <a:rPr lang="en-GB" sz="2400" b="0" i="0" dirty="0" smtClean="0">
                <a:solidFill>
                  <a:srgbClr val="FFFF00"/>
                </a:solidFill>
                <a:latin typeface="Bookman" charset="0"/>
              </a:rPr>
              <a:t>Proposal:</a:t>
            </a:r>
            <a:r>
              <a:rPr lang="en-GB" sz="2400" b="0" i="0" dirty="0" smtClean="0">
                <a:solidFill>
                  <a:srgbClr val="FFFFFF"/>
                </a:solidFill>
                <a:latin typeface="Bookman" charset="0"/>
              </a:rPr>
              <a:t> Near-Surface X-ray</a:t>
            </a:r>
            <a:r>
              <a:rPr lang="en-GB" sz="2400" b="0" i="0" dirty="0" smtClean="0">
                <a:solidFill>
                  <a:srgbClr val="FFFFFF"/>
                </a:solidFill>
                <a:latin typeface="Bookman" charset="0"/>
                <a:cs typeface="Times New Roman" pitchFamily="16" charset="0"/>
              </a:rPr>
              <a:t> </a:t>
            </a:r>
            <a:r>
              <a:rPr lang="en-GB" sz="2400" b="0" i="0" dirty="0">
                <a:solidFill>
                  <a:srgbClr val="FFFFFF"/>
                </a:solidFill>
                <a:latin typeface="Bookman" charset="0"/>
                <a:cs typeface="Times New Roman" pitchFamily="16" charset="0"/>
              </a:rPr>
              <a:t>Diffraction </a:t>
            </a:r>
            <a:r>
              <a:rPr lang="en-GB" sz="2400" b="0" i="0" dirty="0" smtClean="0">
                <a:solidFill>
                  <a:srgbClr val="FFFFFF"/>
                </a:solidFill>
                <a:latin typeface="Bookman" charset="0"/>
                <a:cs typeface="Times New Roman" pitchFamily="16" charset="0"/>
              </a:rPr>
              <a:t>under Controlled Sample Environment</a:t>
            </a:r>
            <a:endParaRPr lang="en-GB" sz="2400" b="0" i="0" dirty="0">
              <a:solidFill>
                <a:srgbClr val="FFFFFF"/>
              </a:solidFill>
              <a:latin typeface="Bookman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448" y="2195661"/>
            <a:ext cx="2592387" cy="2187575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079872" y="4718843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GB" sz="2000" b="1" dirty="0" smtClean="0">
                <a:solidFill>
                  <a:schemeClr val="accent3">
                    <a:lumMod val="95000"/>
                  </a:schemeClr>
                </a:solidFill>
                <a:ea typeface="Nimbus Sans L;Arial" charset="0"/>
                <a:cs typeface="Nimbus Sans L;Arial" charset="0"/>
              </a:rPr>
              <a:t>A proposal prepared for the pre-screening of ALBA phase-III </a:t>
            </a:r>
            <a:r>
              <a:rPr lang="en-GB" sz="2000" b="1" dirty="0" err="1" smtClean="0">
                <a:solidFill>
                  <a:schemeClr val="accent3">
                    <a:lumMod val="95000"/>
                  </a:schemeClr>
                </a:solidFill>
                <a:ea typeface="Nimbus Sans L;Arial" charset="0"/>
                <a:cs typeface="Nimbus Sans L;Arial" charset="0"/>
              </a:rPr>
              <a:t>beamlines</a:t>
            </a:r>
            <a:endParaRPr lang="en-GB" sz="2000" b="1" dirty="0" smtClean="0">
              <a:solidFill>
                <a:schemeClr val="accent3">
                  <a:lumMod val="95000"/>
                </a:schemeClr>
              </a:solidFill>
              <a:ea typeface="Nimbus Sans L;Arial" charset="0"/>
              <a:cs typeface="Nimbus Sans L;Arial" charset="0"/>
            </a:endParaRPr>
          </a:p>
          <a:p>
            <a:pPr marL="0" lvl="4" algn="ctr"/>
            <a:r>
              <a:rPr lang="en-GB" sz="2000" b="1" dirty="0" smtClean="0">
                <a:solidFill>
                  <a:schemeClr val="accent3">
                    <a:lumMod val="95000"/>
                  </a:schemeClr>
                </a:solidFill>
                <a:ea typeface="Nimbus Sans L;Arial" charset="0"/>
                <a:cs typeface="Nimbus Sans L;Arial" charset="0"/>
              </a:rPr>
              <a:t>10 April 2014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ttp://www.physics.purdue.edu/nanophys/newpage10-03/equipment/omic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251445"/>
            <a:ext cx="4269478" cy="288031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304" y="899517"/>
            <a:ext cx="2402426" cy="1800200"/>
          </a:xfrm>
          <a:prstGeom prst="rect">
            <a:avLst/>
          </a:prstGeom>
          <a:noFill/>
        </p:spPr>
      </p:pic>
      <p:pic>
        <p:nvPicPr>
          <p:cNvPr id="6" name="5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784" y="3203774"/>
            <a:ext cx="4968552" cy="28083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sp>
        <p:nvSpPr>
          <p:cNvPr id="9" name="8 Flecha derecha"/>
          <p:cNvSpPr/>
          <p:nvPr/>
        </p:nvSpPr>
        <p:spPr bwMode="auto">
          <a:xfrm>
            <a:off x="4608264" y="1763613"/>
            <a:ext cx="360040" cy="21602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328344" y="2705174"/>
            <a:ext cx="1638334" cy="26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>
                <a:solidFill>
                  <a:srgbClr val="FFFF00"/>
                </a:solidFill>
                <a:latin typeface="Bookman" charset="0"/>
              </a:rPr>
              <a:t>HV environment</a:t>
            </a:r>
          </a:p>
        </p:txBody>
      </p:sp>
      <p:pic>
        <p:nvPicPr>
          <p:cNvPr id="52231" name="Picture 7" descr="http://www.symetrie.fr/Ressources/Images/Medium/m_hexapode_brev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6884" y="899517"/>
            <a:ext cx="2201980" cy="2201981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 bwMode="auto">
          <a:xfrm>
            <a:off x="7416576" y="1763613"/>
            <a:ext cx="360040" cy="21602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16 Flecha derecha"/>
          <p:cNvSpPr/>
          <p:nvPr/>
        </p:nvSpPr>
        <p:spPr bwMode="auto">
          <a:xfrm rot="19765772" flipV="1">
            <a:off x="5263274" y="3635192"/>
            <a:ext cx="2592288" cy="169408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871960" y="5652045"/>
            <a:ext cx="3024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tx1"/>
                </a:solidFill>
              </a:rPr>
              <a:t>“In situ</a:t>
            </a:r>
            <a:r>
              <a:rPr lang="en-US" sz="1600" dirty="0" smtClean="0">
                <a:solidFill>
                  <a:schemeClr val="tx1"/>
                </a:solidFill>
              </a:rPr>
              <a:t>” preparation </a:t>
            </a:r>
            <a:r>
              <a:rPr lang="en-US" sz="1600" dirty="0" err="1" smtClean="0">
                <a:solidFill>
                  <a:schemeClr val="tx1"/>
                </a:solidFill>
              </a:rPr>
              <a:t>minichamber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007864" y="21910"/>
            <a:ext cx="2664296" cy="25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GB" sz="16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" charset="0"/>
                <a:ea typeface="+mj-ea"/>
                <a:cs typeface="Times New Roman" pitchFamily="16" charset="0"/>
              </a:rPr>
              <a:t>Surface</a:t>
            </a:r>
            <a:r>
              <a:rPr kumimoji="0" lang="en-GB" sz="160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" charset="0"/>
                <a:ea typeface="+mj-ea"/>
                <a:cs typeface="Times New Roman" pitchFamily="16" charset="0"/>
              </a:rPr>
              <a:t> Preparation </a:t>
            </a:r>
            <a:r>
              <a:rPr lang="en-GB" sz="1600" kern="0" dirty="0">
                <a:solidFill>
                  <a:srgbClr val="FFFF00"/>
                </a:solidFill>
                <a:latin typeface="Bookman" charset="0"/>
                <a:ea typeface="+mj-ea"/>
                <a:cs typeface="Times New Roman" pitchFamily="16" charset="0"/>
              </a:rPr>
              <a:t>L</a:t>
            </a:r>
            <a:r>
              <a:rPr kumimoji="0" lang="en-GB" sz="1600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" charset="0"/>
                <a:ea typeface="+mj-ea"/>
                <a:cs typeface="Times New Roman" pitchFamily="16" charset="0"/>
              </a:rPr>
              <a:t>aboratory</a:t>
            </a:r>
            <a:endParaRPr kumimoji="0" lang="en-GB" sz="160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810892" y="3080023"/>
            <a:ext cx="2341988" cy="2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500" dirty="0" smtClean="0">
                <a:solidFill>
                  <a:srgbClr val="FFFF00"/>
                </a:solidFill>
                <a:latin typeface="Bookman" charset="0"/>
              </a:rPr>
              <a:t>Hexapod sample support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80272" y="107429"/>
            <a:ext cx="5184576" cy="31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" charset="0"/>
                <a:ea typeface="+mj-ea"/>
                <a:cs typeface="Times New Roman" pitchFamily="16" charset="0"/>
              </a:rPr>
              <a:t>Sample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" charset="0"/>
                <a:ea typeface="+mj-ea"/>
                <a:cs typeface="Times New Roman" pitchFamily="16" charset="0"/>
              </a:rPr>
              <a:t> </a:t>
            </a: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environments: surface preparation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68699" y="35421"/>
            <a:ext cx="2991693" cy="3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" charset="0"/>
                <a:ea typeface="+mj-ea"/>
                <a:cs typeface="Times New Roman" pitchFamily="16" charset="0"/>
              </a:rPr>
              <a:t>Sample </a:t>
            </a: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e</a:t>
            </a:r>
            <a:r>
              <a:rPr kumimoji="0" lang="en-GB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" charset="0"/>
                <a:ea typeface="+mj-ea"/>
                <a:cs typeface="Times New Roman" pitchFamily="16" charset="0"/>
              </a:rPr>
              <a:t>nvironments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95306" y="3539222"/>
            <a:ext cx="1753816" cy="267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00"/>
                </a:solidFill>
                <a:latin typeface="Bookman" charset="0"/>
              </a:rPr>
              <a:t>Batch reactor</a:t>
            </a:r>
            <a:endParaRPr lang="en-GB" sz="1600" dirty="0">
              <a:solidFill>
                <a:srgbClr val="FFFF00"/>
              </a:solidFill>
              <a:latin typeface="Bookman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448024" y="2843733"/>
            <a:ext cx="324036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00"/>
                </a:solidFill>
                <a:latin typeface="Bookman" charset="0"/>
              </a:rPr>
              <a:t>Flow reactor with UHV section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Mass flow controllers (gas inlet)</a:t>
            </a:r>
            <a:endParaRPr lang="en-GB" sz="1600" dirty="0">
              <a:solidFill>
                <a:srgbClr val="FFFFFF"/>
              </a:solidFill>
              <a:latin typeface="Bookman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8064648" y="611485"/>
            <a:ext cx="1800447" cy="200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16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00"/>
                </a:solidFill>
                <a:latin typeface="Bookman" charset="0"/>
              </a:rPr>
              <a:t>Harsh reactor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Leak valve for gas introduction (</a:t>
            </a:r>
            <a:r>
              <a:rPr lang="en-GB" sz="1600" dirty="0" err="1" smtClean="0">
                <a:solidFill>
                  <a:srgbClr val="FFFFFF"/>
                </a:solidFill>
                <a:latin typeface="Bookman" charset="0"/>
              </a:rPr>
              <a:t>HCl</a:t>
            </a: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, H2S)</a:t>
            </a:r>
          </a:p>
          <a:p>
            <a:pPr eaLnBrk="1"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- O</a:t>
            </a:r>
            <a:r>
              <a:rPr lang="en-GB" sz="1600" baseline="-25000" dirty="0" smtClean="0">
                <a:solidFill>
                  <a:srgbClr val="FFFFFF"/>
                </a:solidFill>
                <a:latin typeface="Bookman" charset="0"/>
              </a:rPr>
              <a:t>2</a:t>
            </a: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 rich: </a:t>
            </a:r>
            <a:r>
              <a:rPr lang="en-GB" sz="1600" dirty="0" smtClean="0">
                <a:solidFill>
                  <a:srgbClr val="FFFFFF"/>
                </a:solidFill>
                <a:latin typeface="+mn-lt"/>
              </a:rPr>
              <a:t>800</a:t>
            </a: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K</a:t>
            </a:r>
          </a:p>
          <a:p>
            <a:pPr eaLnBrk="1">
              <a:buClr>
                <a:srgbClr val="000000"/>
              </a:buClr>
              <a:buSzPct val="45000"/>
              <a:buFontTx/>
              <a:buChar char="-"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- UHV: </a:t>
            </a:r>
            <a:r>
              <a:rPr lang="en-GB" sz="1600" dirty="0" smtClean="0">
                <a:solidFill>
                  <a:srgbClr val="FFFFFF"/>
                </a:solidFill>
                <a:latin typeface="+mn-lt"/>
              </a:rPr>
              <a:t>1400</a:t>
            </a: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K</a:t>
            </a:r>
          </a:p>
          <a:p>
            <a:pPr eaLnBrk="1">
              <a:buClr>
                <a:srgbClr val="000000"/>
              </a:buClr>
              <a:buSzPct val="45000"/>
              <a:buFontTx/>
              <a:buChar char="-"/>
              <a:tabLst>
                <a:tab pos="723900" algn="l"/>
                <a:tab pos="1447800" algn="l"/>
                <a:tab pos="217170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- </a:t>
            </a:r>
            <a:r>
              <a:rPr lang="en-GB" sz="1600" dirty="0" err="1" smtClean="0">
                <a:solidFill>
                  <a:srgbClr val="FFFFFF"/>
                </a:solidFill>
                <a:latin typeface="Bookman" charset="0"/>
              </a:rPr>
              <a:t>HCl</a:t>
            </a:r>
            <a:r>
              <a:rPr lang="en-GB" sz="1600" dirty="0" smtClean="0">
                <a:solidFill>
                  <a:srgbClr val="FFFFFF"/>
                </a:solidFill>
                <a:latin typeface="Bookman" charset="0"/>
              </a:rPr>
              <a:t> trap (gas exhaust pipe)</a:t>
            </a:r>
            <a:endParaRPr lang="en-GB" sz="1600" dirty="0">
              <a:solidFill>
                <a:srgbClr val="FFFFFF"/>
              </a:solidFill>
              <a:latin typeface="Bookman" charset="0"/>
            </a:endParaRPr>
          </a:p>
        </p:txBody>
      </p:sp>
      <p:grpSp>
        <p:nvGrpSpPr>
          <p:cNvPr id="24" name="23 Grupo"/>
          <p:cNvGrpSpPr/>
          <p:nvPr/>
        </p:nvGrpSpPr>
        <p:grpSpPr>
          <a:xfrm>
            <a:off x="489992" y="3787501"/>
            <a:ext cx="8870800" cy="2253810"/>
            <a:chOff x="215776" y="3755834"/>
            <a:chExt cx="8870800" cy="225381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52458" t="3297" r="1788" b="3297"/>
            <a:stretch>
              <a:fillRect/>
            </a:stretch>
          </p:blipFill>
          <p:spPr bwMode="auto">
            <a:xfrm>
              <a:off x="6408464" y="3798416"/>
              <a:ext cx="2678112" cy="1925637"/>
            </a:xfrm>
            <a:prstGeom prst="rect">
              <a:avLst/>
            </a:prstGeom>
            <a:noFill/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430512" y="5724053"/>
              <a:ext cx="2401888" cy="285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1">
                <a:lnSpc>
                  <a:spcPct val="11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600" dirty="0" smtClean="0">
                  <a:solidFill>
                    <a:srgbClr val="FFFF00"/>
                  </a:solidFill>
                  <a:latin typeface="Bookman" charset="0"/>
                </a:rPr>
                <a:t>Electrochemical </a:t>
              </a:r>
              <a:r>
                <a:rPr lang="en-GB" sz="1600" dirty="0">
                  <a:solidFill>
                    <a:srgbClr val="FFFF00"/>
                  </a:solidFill>
                  <a:latin typeface="Bookman" charset="0"/>
                </a:rPr>
                <a:t>Cell</a:t>
              </a:r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105" y="3755834"/>
              <a:ext cx="2952328" cy="1968219"/>
            </a:xfrm>
            <a:prstGeom prst="rect">
              <a:avLst/>
            </a:prstGeom>
            <a:noFill/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15776" y="5724053"/>
              <a:ext cx="2776529" cy="26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>
                <a:lnSpc>
                  <a:spcPct val="11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600" dirty="0">
                  <a:solidFill>
                    <a:srgbClr val="FFFF00"/>
                  </a:solidFill>
                  <a:latin typeface="Bookman" charset="0"/>
                </a:rPr>
                <a:t>Controlled environment gas</a:t>
              </a:r>
            </a:p>
          </p:txBody>
        </p:sp>
        <p:pic>
          <p:nvPicPr>
            <p:cNvPr id="14" name="13 Imagen" descr="Controlled atmosphere cell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776" y="3851845"/>
              <a:ext cx="2736304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6552480" y="5724053"/>
              <a:ext cx="1728192" cy="26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1">
                <a:lnSpc>
                  <a:spcPct val="116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600" dirty="0" smtClean="0">
                  <a:solidFill>
                    <a:srgbClr val="FFFF00"/>
                  </a:solidFill>
                  <a:latin typeface="Bookman" charset="0"/>
                </a:rPr>
                <a:t>Magnetic field</a:t>
              </a:r>
              <a:endParaRPr lang="en-GB" sz="1600" dirty="0">
                <a:solidFill>
                  <a:srgbClr val="FFFF00"/>
                </a:solidFill>
                <a:latin typeface="Bookman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784" y="611485"/>
            <a:ext cx="1955800" cy="2946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408" y="611485"/>
            <a:ext cx="1955800" cy="2946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0278" y="611484"/>
            <a:ext cx="3246098" cy="214305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20032" y="35421"/>
            <a:ext cx="6264696" cy="36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Scientific cases. Molecular systems: C6</a:t>
            </a:r>
            <a:r>
              <a:rPr lang="en-GB" kern="0" dirty="0" smtClean="0">
                <a:solidFill>
                  <a:srgbClr val="FF9966"/>
                </a:solidFill>
                <a:latin typeface="+mn-lt"/>
                <a:ea typeface="+mj-ea"/>
                <a:cs typeface="Times New Roman" pitchFamily="16" charset="0"/>
              </a:rPr>
              <a:t>0</a:t>
            </a: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/Au(</a:t>
            </a:r>
            <a:r>
              <a:rPr lang="en-GB" kern="0" dirty="0" smtClean="0">
                <a:solidFill>
                  <a:srgbClr val="FF9966"/>
                </a:solidFill>
                <a:latin typeface="+mn-lt"/>
                <a:ea typeface="+mj-ea"/>
                <a:cs typeface="Times New Roman" pitchFamily="16" charset="0"/>
              </a:rPr>
              <a:t>111</a:t>
            </a: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)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87784" y="780206"/>
            <a:ext cx="6805657" cy="839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b="1" dirty="0"/>
              <a:t>In-situ </a:t>
            </a:r>
            <a:r>
              <a:rPr lang="ca-ES" sz="1800" b="1" dirty="0" err="1"/>
              <a:t>sample</a:t>
            </a:r>
            <a:r>
              <a:rPr lang="ca-ES" sz="1800" b="1" dirty="0"/>
              <a:t> </a:t>
            </a:r>
            <a:r>
              <a:rPr lang="ca-ES" sz="1800" b="1" dirty="0" err="1"/>
              <a:t>preparation</a:t>
            </a:r>
            <a:r>
              <a:rPr lang="ca-ES" sz="1800" b="1" dirty="0"/>
              <a:t>: i) </a:t>
            </a:r>
            <a:r>
              <a:rPr lang="ca-ES" sz="1800" b="1" dirty="0" err="1"/>
              <a:t>minichamber</a:t>
            </a:r>
            <a:r>
              <a:rPr lang="ca-ES" sz="1800" b="1" dirty="0"/>
              <a:t> ii) SPL + </a:t>
            </a:r>
            <a:r>
              <a:rPr lang="ca-ES" sz="1800" b="1" dirty="0" err="1"/>
              <a:t>babychamber</a:t>
            </a:r>
            <a:endParaRPr lang="ca-ES" sz="1800" b="1" dirty="0"/>
          </a:p>
          <a:p>
            <a:r>
              <a:rPr lang="ca-ES" sz="1800" b="1" dirty="0" err="1" smtClean="0"/>
              <a:t>Clean</a:t>
            </a:r>
            <a:r>
              <a:rPr lang="ca-ES" sz="1800" b="1" dirty="0" smtClean="0"/>
              <a:t> Au(111): </a:t>
            </a:r>
            <a:r>
              <a:rPr lang="ca-ES" sz="1800" b="1" dirty="0" err="1" smtClean="0"/>
              <a:t>herringbone</a:t>
            </a:r>
            <a:r>
              <a:rPr lang="ca-ES" sz="1800" b="1" dirty="0"/>
              <a:t> </a:t>
            </a:r>
            <a:r>
              <a:rPr lang="ca-ES" sz="1800" b="1" dirty="0" smtClean="0"/>
              <a:t>– 22x√3</a:t>
            </a:r>
          </a:p>
          <a:p>
            <a:r>
              <a:rPr lang="ca-ES" sz="1800" b="1" dirty="0" smtClean="0"/>
              <a:t>C60/Au(111)</a:t>
            </a:r>
            <a:r>
              <a:rPr lang="ca-ES" sz="1800" b="1" dirty="0"/>
              <a:t>-</a:t>
            </a:r>
            <a:r>
              <a:rPr lang="ca-ES" sz="1800" b="1" dirty="0" smtClean="0"/>
              <a:t>(2√3x2</a:t>
            </a:r>
            <a:r>
              <a:rPr lang="ca-ES" sz="1800" b="1" dirty="0"/>
              <a:t>√</a:t>
            </a:r>
            <a:r>
              <a:rPr lang="ca-ES" sz="1800" b="1" dirty="0" smtClean="0"/>
              <a:t>3)-R30º</a:t>
            </a:r>
            <a:endParaRPr lang="ca-ES" sz="1800" b="1" dirty="0"/>
          </a:p>
        </p:txBody>
      </p:sp>
      <p:grpSp>
        <p:nvGrpSpPr>
          <p:cNvPr id="60" name="Agrupar 59"/>
          <p:cNvGrpSpPr/>
          <p:nvPr/>
        </p:nvGrpSpPr>
        <p:grpSpPr>
          <a:xfrm>
            <a:off x="71760" y="1403572"/>
            <a:ext cx="9881917" cy="5976665"/>
            <a:chOff x="71760" y="1403572"/>
            <a:chExt cx="9881917" cy="597666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9514" y="1763613"/>
              <a:ext cx="2185704" cy="2016224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768" y="1716371"/>
              <a:ext cx="1584176" cy="2063465"/>
            </a:xfrm>
            <a:prstGeom prst="rect">
              <a:avLst/>
            </a:prstGeom>
          </p:spPr>
        </p:pic>
        <p:grpSp>
          <p:nvGrpSpPr>
            <p:cNvPr id="29" name="Agrupar 28"/>
            <p:cNvGrpSpPr/>
            <p:nvPr/>
          </p:nvGrpSpPr>
          <p:grpSpPr>
            <a:xfrm>
              <a:off x="71760" y="5003972"/>
              <a:ext cx="2709924" cy="1767735"/>
              <a:chOff x="1142497" y="3707829"/>
              <a:chExt cx="4833919" cy="3395411"/>
            </a:xfrm>
          </p:grpSpPr>
          <p:pic>
            <p:nvPicPr>
              <p:cNvPr id="10" name="Imagen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3887" y="3707829"/>
                <a:ext cx="4752529" cy="3319458"/>
              </a:xfrm>
              <a:prstGeom prst="rect">
                <a:avLst/>
              </a:prstGeom>
            </p:spPr>
          </p:pic>
          <p:cxnSp>
            <p:nvCxnSpPr>
              <p:cNvPr id="12" name="Conector recto 11"/>
              <p:cNvCxnSpPr/>
              <p:nvPr/>
            </p:nvCxnSpPr>
            <p:spPr bwMode="auto">
              <a:xfrm>
                <a:off x="2304008" y="5364013"/>
                <a:ext cx="1440160" cy="936104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7E6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Conector recto 15"/>
              <p:cNvCxnSpPr/>
              <p:nvPr/>
            </p:nvCxnSpPr>
            <p:spPr bwMode="auto">
              <a:xfrm>
                <a:off x="3816176" y="4499917"/>
                <a:ext cx="1440160" cy="936104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7E6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Conector recto 16"/>
              <p:cNvCxnSpPr/>
              <p:nvPr/>
            </p:nvCxnSpPr>
            <p:spPr bwMode="auto">
              <a:xfrm flipV="1">
                <a:off x="3672160" y="5436022"/>
                <a:ext cx="1584177" cy="864096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7E6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Conector recto 17"/>
              <p:cNvCxnSpPr/>
              <p:nvPr/>
            </p:nvCxnSpPr>
            <p:spPr bwMode="auto">
              <a:xfrm flipV="1">
                <a:off x="2304008" y="4499917"/>
                <a:ext cx="1512168" cy="864096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F7E60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CuadroTexto 23"/>
              <p:cNvSpPr txBox="1"/>
              <p:nvPr/>
            </p:nvSpPr>
            <p:spPr>
              <a:xfrm>
                <a:off x="1142497" y="6335733"/>
                <a:ext cx="1751198" cy="7675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a-ES" sz="1000" b="1" dirty="0">
                    <a:solidFill>
                      <a:schemeClr val="tx1"/>
                    </a:solidFill>
                  </a:rPr>
                  <a:t>C60/Au(111</a:t>
                </a:r>
                <a:r>
                  <a:rPr lang="ca-ES" sz="1000" b="1" dirty="0" smtClean="0">
                    <a:solidFill>
                      <a:schemeClr val="tx1"/>
                    </a:solidFill>
                  </a:rPr>
                  <a:t>)(</a:t>
                </a:r>
                <a:r>
                  <a:rPr lang="ca-ES" sz="1000" b="1" dirty="0">
                    <a:solidFill>
                      <a:schemeClr val="tx1"/>
                    </a:solidFill>
                  </a:rPr>
                  <a:t>2√3x2√3</a:t>
                </a:r>
                <a:r>
                  <a:rPr lang="ca-ES" sz="1000" b="1" dirty="0" smtClean="0">
                    <a:solidFill>
                      <a:schemeClr val="tx1"/>
                    </a:solidFill>
                  </a:rPr>
                  <a:t>)R30º</a:t>
                </a:r>
                <a:endParaRPr lang="ca-ES" sz="1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Conector recto 25"/>
              <p:cNvCxnSpPr/>
              <p:nvPr/>
            </p:nvCxnSpPr>
            <p:spPr bwMode="auto">
              <a:xfrm>
                <a:off x="3744168" y="6228109"/>
                <a:ext cx="1872208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Arco 26"/>
              <p:cNvSpPr/>
              <p:nvPr/>
            </p:nvSpPr>
            <p:spPr bwMode="auto">
              <a:xfrm>
                <a:off x="4176216" y="5796061"/>
                <a:ext cx="914400" cy="914400"/>
              </a:xfrm>
              <a:prstGeom prst="arc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a-ES" sz="2400" b="0" i="0" u="none" strike="noStrike" cap="none" normalizeH="0" baseline="0" smtClean="0">
                  <a:ln>
                    <a:noFill/>
                  </a:ln>
                  <a:noFill/>
                  <a:effectLst/>
                  <a:latin typeface="Times New Roman" pitchFamily="16" charset="0"/>
                </a:endParaRPr>
              </a:p>
            </p:txBody>
          </p:sp>
          <p:sp>
            <p:nvSpPr>
              <p:cNvPr id="28" name="CuadroTexto 27"/>
              <p:cNvSpPr txBox="1"/>
              <p:nvPr/>
            </p:nvSpPr>
            <p:spPr>
              <a:xfrm>
                <a:off x="4934015" y="5863796"/>
                <a:ext cx="670669" cy="433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a-ES" sz="1000" b="1" dirty="0" smtClean="0">
                    <a:solidFill>
                      <a:schemeClr val="tx1"/>
                    </a:solidFill>
                  </a:rPr>
                  <a:t>30º</a:t>
                </a:r>
                <a:endParaRPr lang="ca-ES" sz="10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Flecha derecha 31"/>
            <p:cNvSpPr/>
            <p:nvPr/>
          </p:nvSpPr>
          <p:spPr bwMode="auto">
            <a:xfrm>
              <a:off x="1799952" y="2627708"/>
              <a:ext cx="288032" cy="216024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a-E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  <p:sp>
          <p:nvSpPr>
            <p:cNvPr id="33" name="Flecha derecha 32"/>
            <p:cNvSpPr/>
            <p:nvPr/>
          </p:nvSpPr>
          <p:spPr bwMode="auto">
            <a:xfrm>
              <a:off x="4464248" y="2627708"/>
              <a:ext cx="288032" cy="216024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a-E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431800" y="3851844"/>
              <a:ext cx="2016224" cy="1015663"/>
            </a:xfrm>
            <a:prstGeom prst="rect">
              <a:avLst/>
            </a:prstGeom>
            <a:noFill/>
            <a:ln>
              <a:solidFill>
                <a:srgbClr val="F7E60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sz="1800" b="1" dirty="0" smtClean="0">
                  <a:solidFill>
                    <a:srgbClr val="000000"/>
                  </a:solidFill>
                </a:rPr>
                <a:t>Experimental data  + </a:t>
              </a:r>
              <a:r>
                <a:rPr lang="ca-ES" sz="1800" b="1" dirty="0" err="1" smtClean="0">
                  <a:solidFill>
                    <a:srgbClr val="000000"/>
                  </a:solidFill>
                </a:rPr>
                <a:t>guest</a:t>
              </a:r>
              <a:r>
                <a:rPr lang="ca-ES" sz="1800" b="1" dirty="0" smtClean="0">
                  <a:solidFill>
                    <a:srgbClr val="000000"/>
                  </a:solidFill>
                </a:rPr>
                <a:t> model</a:t>
              </a:r>
            </a:p>
            <a:p>
              <a:r>
                <a:rPr lang="ca-ES" sz="1800" b="1" dirty="0" smtClean="0">
                  <a:solidFill>
                    <a:srgbClr val="000000"/>
                  </a:solidFill>
                </a:rPr>
                <a:t>+ </a:t>
              </a:r>
              <a:r>
                <a:rPr lang="ca-ES" b="1" dirty="0" smtClean="0">
                  <a:solidFill>
                    <a:srgbClr val="000000"/>
                  </a:solidFill>
                </a:rPr>
                <a:t>(</a:t>
              </a:r>
              <a:r>
                <a:rPr lang="ca-ES" b="1" dirty="0" err="1" smtClean="0">
                  <a:solidFill>
                    <a:srgbClr val="000000"/>
                  </a:solidFill>
                </a:rPr>
                <a:t>I</a:t>
              </a:r>
              <a:r>
                <a:rPr lang="ca-ES" b="1" baseline="-25000" dirty="0" err="1" smtClean="0">
                  <a:solidFill>
                    <a:srgbClr val="000000"/>
                  </a:solidFill>
                </a:rPr>
                <a:t>exp</a:t>
              </a:r>
              <a:r>
                <a:rPr lang="ca-ES" b="1" dirty="0" smtClean="0">
                  <a:solidFill>
                    <a:srgbClr val="000000"/>
                  </a:solidFill>
                </a:rPr>
                <a:t> – </a:t>
              </a:r>
              <a:r>
                <a:rPr lang="ca-ES" b="1" dirty="0" err="1" smtClean="0">
                  <a:solidFill>
                    <a:srgbClr val="000000"/>
                  </a:solidFill>
                </a:rPr>
                <a:t>I</a:t>
              </a:r>
              <a:r>
                <a:rPr lang="ca-ES" b="1" baseline="-25000" dirty="0" err="1" smtClean="0">
                  <a:solidFill>
                    <a:srgbClr val="000000"/>
                  </a:solidFill>
                </a:rPr>
                <a:t>calc</a:t>
              </a:r>
              <a:r>
                <a:rPr lang="ca-ES" b="1" dirty="0" smtClean="0">
                  <a:solidFill>
                    <a:srgbClr val="000000"/>
                  </a:solidFill>
                </a:rPr>
                <a:t>)</a:t>
              </a:r>
              <a:endParaRPr lang="ca-ES" b="1" dirty="0">
                <a:solidFill>
                  <a:srgbClr val="000000"/>
                </a:solidFill>
              </a:endParaRPr>
            </a:p>
          </p:txBody>
        </p:sp>
        <p:cxnSp>
          <p:nvCxnSpPr>
            <p:cNvPr id="38" name="Conector recto de flecha 37"/>
            <p:cNvCxnSpPr/>
            <p:nvPr/>
          </p:nvCxnSpPr>
          <p:spPr bwMode="auto">
            <a:xfrm>
              <a:off x="2592040" y="4355900"/>
              <a:ext cx="2448272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7E60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CuadroTexto 38"/>
            <p:cNvSpPr txBox="1"/>
            <p:nvPr/>
          </p:nvSpPr>
          <p:spPr>
            <a:xfrm>
              <a:off x="5112320" y="4173548"/>
              <a:ext cx="1512168" cy="254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600" b="1" dirty="0" smtClean="0">
                  <a:solidFill>
                    <a:srgbClr val="000000"/>
                  </a:solidFill>
                </a:rPr>
                <a:t>Model </a:t>
              </a:r>
              <a:r>
                <a:rPr lang="ca-ES" sz="1600" b="1" dirty="0" err="1" smtClean="0">
                  <a:solidFill>
                    <a:srgbClr val="000000"/>
                  </a:solidFill>
                </a:rPr>
                <a:t>refining</a:t>
              </a:r>
              <a:endParaRPr lang="ca-ES" sz="1600" b="1" dirty="0">
                <a:solidFill>
                  <a:srgbClr val="000000"/>
                </a:solidFill>
              </a:endParaRPr>
            </a:p>
          </p:txBody>
        </p:sp>
        <p:pic>
          <p:nvPicPr>
            <p:cNvPr id="41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72560" y="1403572"/>
              <a:ext cx="2681117" cy="5485978"/>
            </a:xfrm>
            <a:prstGeom prst="rect">
              <a:avLst/>
            </a:prstGeom>
            <a:noFill/>
            <a:ln w="76200" cmpd="sng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43" name="CuadroTexto 42"/>
            <p:cNvSpPr txBox="1"/>
            <p:nvPr/>
          </p:nvSpPr>
          <p:spPr>
            <a:xfrm>
              <a:off x="638868" y="6794880"/>
              <a:ext cx="1377108" cy="369332"/>
            </a:xfrm>
            <a:prstGeom prst="rect">
              <a:avLst/>
            </a:prstGeom>
            <a:noFill/>
            <a:ln>
              <a:solidFill>
                <a:srgbClr val="F7E60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a-ES" sz="1800" b="1" dirty="0" err="1" smtClean="0">
                  <a:solidFill>
                    <a:srgbClr val="000000"/>
                  </a:solidFill>
                </a:rPr>
                <a:t>guest</a:t>
              </a:r>
              <a:r>
                <a:rPr lang="ca-ES" sz="1800" b="1" dirty="0" smtClean="0">
                  <a:solidFill>
                    <a:srgbClr val="000000"/>
                  </a:solidFill>
                </a:rPr>
                <a:t> model</a:t>
              </a: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2736056" y="5075980"/>
              <a:ext cx="154993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800" b="1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    </a:t>
              </a:r>
              <a:r>
                <a:rPr lang="ca-ES" b="1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 </a:t>
              </a:r>
              <a:r>
                <a:rPr lang="ca-ES" b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r</a:t>
              </a:r>
              <a:r>
                <a:rPr lang="ca-ES" b="1" dirty="0">
                  <a:solidFill>
                    <a:srgbClr val="000000"/>
                  </a:solidFill>
                </a:rPr>
                <a:t>(e</a:t>
              </a:r>
              <a:r>
                <a:rPr lang="ca-ES" b="1" baseline="30000" dirty="0">
                  <a:solidFill>
                    <a:srgbClr val="000000"/>
                  </a:solidFill>
                </a:rPr>
                <a:t>-</a:t>
              </a:r>
              <a:r>
                <a:rPr lang="ca-ES" b="1" dirty="0" smtClean="0">
                  <a:solidFill>
                    <a:srgbClr val="000000"/>
                  </a:solidFill>
                </a:rPr>
                <a:t>)</a:t>
              </a:r>
              <a:endParaRPr lang="ca-ES" dirty="0" smtClean="0"/>
            </a:p>
            <a:p>
              <a:r>
                <a:rPr lang="ca-ES" sz="1800" dirty="0" smtClean="0">
                  <a:solidFill>
                    <a:srgbClr val="F7E60A"/>
                  </a:solidFill>
                </a:rPr>
                <a:t>- </a:t>
              </a:r>
              <a:r>
                <a:rPr lang="ca-ES" sz="1800" dirty="0" err="1" smtClean="0">
                  <a:solidFill>
                    <a:srgbClr val="F7E60A"/>
                  </a:solidFill>
                </a:rPr>
                <a:t>Vacancies</a:t>
              </a:r>
              <a:endParaRPr lang="ca-ES" sz="1800" dirty="0" smtClean="0">
                <a:solidFill>
                  <a:srgbClr val="F7E60A"/>
                </a:solidFill>
              </a:endParaRPr>
            </a:p>
            <a:p>
              <a:r>
                <a:rPr lang="ca-ES" sz="1800" dirty="0" smtClean="0">
                  <a:solidFill>
                    <a:srgbClr val="F7E60A"/>
                  </a:solidFill>
                </a:rPr>
                <a:t>- Molecular &amp; </a:t>
              </a:r>
            </a:p>
            <a:p>
              <a:r>
                <a:rPr lang="ca-ES" sz="1800" dirty="0" err="1">
                  <a:solidFill>
                    <a:srgbClr val="F7E60A"/>
                  </a:solidFill>
                </a:rPr>
                <a:t>s</a:t>
              </a:r>
              <a:r>
                <a:rPr lang="ca-ES" sz="1800" dirty="0" err="1" smtClean="0">
                  <a:solidFill>
                    <a:srgbClr val="F7E60A"/>
                  </a:solidFill>
                </a:rPr>
                <a:t>ubstrate</a:t>
              </a:r>
              <a:r>
                <a:rPr lang="ca-ES" sz="1800" dirty="0" smtClean="0">
                  <a:solidFill>
                    <a:srgbClr val="F7E60A"/>
                  </a:solidFill>
                </a:rPr>
                <a:t> </a:t>
              </a:r>
              <a:r>
                <a:rPr lang="ca-ES" sz="1800" dirty="0" err="1" smtClean="0">
                  <a:solidFill>
                    <a:srgbClr val="F7E60A"/>
                  </a:solidFill>
                </a:rPr>
                <a:t>order</a:t>
              </a:r>
              <a:endParaRPr lang="ca-ES" sz="1800" dirty="0">
                <a:solidFill>
                  <a:srgbClr val="F7E60A"/>
                </a:solidFill>
              </a:endParaRPr>
            </a:p>
          </p:txBody>
        </p:sp>
        <p:cxnSp>
          <p:nvCxnSpPr>
            <p:cNvPr id="47" name="Conector recto de flecha 46"/>
            <p:cNvCxnSpPr/>
            <p:nvPr/>
          </p:nvCxnSpPr>
          <p:spPr bwMode="auto">
            <a:xfrm>
              <a:off x="2592040" y="4355900"/>
              <a:ext cx="1440160" cy="4320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7E60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3415" y="1403572"/>
              <a:ext cx="2161113" cy="2831405"/>
            </a:xfrm>
            <a:prstGeom prst="rect">
              <a:avLst/>
            </a:prstGeom>
          </p:spPr>
        </p:pic>
        <p:grpSp>
          <p:nvGrpSpPr>
            <p:cNvPr id="57" name="Agrupar 56"/>
            <p:cNvGrpSpPr/>
            <p:nvPr/>
          </p:nvGrpSpPr>
          <p:grpSpPr>
            <a:xfrm>
              <a:off x="4392240" y="4499917"/>
              <a:ext cx="2699396" cy="2880320"/>
              <a:chOff x="4392240" y="4067870"/>
              <a:chExt cx="2699396" cy="2880320"/>
            </a:xfrm>
          </p:grpSpPr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92240" y="4067870"/>
                <a:ext cx="2699396" cy="2880320"/>
              </a:xfrm>
              <a:prstGeom prst="rect">
                <a:avLst/>
              </a:prstGeom>
            </p:spPr>
          </p:pic>
          <p:sp>
            <p:nvSpPr>
              <p:cNvPr id="53" name="CuadroTexto 52"/>
              <p:cNvSpPr txBox="1"/>
              <p:nvPr/>
            </p:nvSpPr>
            <p:spPr>
              <a:xfrm>
                <a:off x="6567079" y="5652045"/>
                <a:ext cx="345441" cy="2543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ca-ES" sz="1600" b="1" dirty="0" smtClean="0">
                    <a:solidFill>
                      <a:srgbClr val="000000"/>
                    </a:solidFill>
                  </a:rPr>
                  <a:t>Au</a:t>
                </a:r>
                <a:endParaRPr lang="ca-ES" sz="16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CuadroTexto 51"/>
              <p:cNvSpPr txBox="1"/>
              <p:nvPr/>
            </p:nvSpPr>
            <p:spPr>
              <a:xfrm>
                <a:off x="6552480" y="4139877"/>
                <a:ext cx="404228" cy="2797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ca-ES" sz="1600" b="1" dirty="0" smtClean="0">
                    <a:solidFill>
                      <a:srgbClr val="000000"/>
                    </a:solidFill>
                  </a:rPr>
                  <a:t>C60</a:t>
                </a:r>
                <a:endParaRPr lang="ca-ES" sz="1600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4" name="CuadroTexto 53"/>
          <p:cNvSpPr txBox="1"/>
          <p:nvPr/>
        </p:nvSpPr>
        <p:spPr>
          <a:xfrm>
            <a:off x="287784" y="395461"/>
            <a:ext cx="9668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Sensitivity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 of X-</a:t>
            </a:r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rays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systems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a-ES" b="1" dirty="0" err="1" smtClean="0">
                <a:solidFill>
                  <a:schemeClr val="accent5">
                    <a:lumMod val="75000"/>
                  </a:schemeClr>
                </a:solidFill>
              </a:rPr>
              <a:t>low</a:t>
            </a:r>
            <a:r>
              <a:rPr lang="ca-ES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a-ES" b="1" dirty="0" err="1" smtClean="0">
                <a:solidFill>
                  <a:schemeClr val="accent5">
                    <a:lumMod val="75000"/>
                  </a:schemeClr>
                </a:solidFill>
              </a:rPr>
              <a:t>scattering</a:t>
            </a:r>
            <a:r>
              <a:rPr lang="ca-ES" b="1" dirty="0" smtClean="0">
                <a:solidFill>
                  <a:schemeClr val="accent5">
                    <a:lumMod val="75000"/>
                  </a:schemeClr>
                </a:solidFill>
              </a:rPr>
              <a:t> factor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molecules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organic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inorganic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507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00" y="6272038"/>
            <a:ext cx="5972175" cy="892175"/>
          </a:xfrm>
          <a:prstGeom prst="rect">
            <a:avLst/>
          </a:prstGeom>
          <a:noFill/>
        </p:spPr>
      </p:pic>
      <p:sp>
        <p:nvSpPr>
          <p:cNvPr id="11" name="19 CuadroTexto"/>
          <p:cNvSpPr txBox="1"/>
          <p:nvPr/>
        </p:nvSpPr>
        <p:spPr>
          <a:xfrm>
            <a:off x="6696496" y="3923853"/>
            <a:ext cx="2592288" cy="83099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1200" b="1" dirty="0" err="1" smtClean="0">
                <a:solidFill>
                  <a:srgbClr val="FFFF00"/>
                </a:solidFill>
                <a:latin typeface="+mj-lt"/>
              </a:rPr>
              <a:t>Phys</a:t>
            </a:r>
            <a:r>
              <a:rPr lang="es-ES_tradnl" sz="1200" b="1" dirty="0" smtClean="0">
                <a:solidFill>
                  <a:srgbClr val="FFFF00"/>
                </a:solidFill>
                <a:latin typeface="+mj-lt"/>
              </a:rPr>
              <a:t>. Rev. B 77 (2008) 153412</a:t>
            </a:r>
          </a:p>
          <a:p>
            <a:r>
              <a:rPr lang="es-ES_tradnl" sz="1200" b="1" dirty="0" err="1" smtClean="0">
                <a:solidFill>
                  <a:srgbClr val="FFFF00"/>
                </a:solidFill>
                <a:latin typeface="+mj-lt"/>
              </a:rPr>
              <a:t>Phys</a:t>
            </a:r>
            <a:r>
              <a:rPr lang="es-ES_tradnl" sz="1200" b="1" dirty="0" smtClean="0">
                <a:solidFill>
                  <a:srgbClr val="FFFF00"/>
                </a:solidFill>
                <a:latin typeface="+mj-lt"/>
              </a:rPr>
              <a:t>. Rev. B  86 (2012) 075471</a:t>
            </a:r>
          </a:p>
          <a:p>
            <a:r>
              <a:rPr lang="es-ES_tradnl" sz="1200" b="1" dirty="0" err="1" smtClean="0">
                <a:solidFill>
                  <a:srgbClr val="FFFF00"/>
                </a:solidFill>
                <a:latin typeface="+mj-lt"/>
              </a:rPr>
              <a:t>Phys</a:t>
            </a:r>
            <a:r>
              <a:rPr lang="es-ES_tradnl" sz="1200" b="1" dirty="0" smtClean="0">
                <a:solidFill>
                  <a:srgbClr val="FFFF00"/>
                </a:solidFill>
                <a:latin typeface="+mj-lt"/>
              </a:rPr>
              <a:t>. Rev. B  81 (2010) 041404R</a:t>
            </a:r>
          </a:p>
          <a:p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ESRF</a:t>
            </a:r>
            <a:r>
              <a:rPr lang="es-ES_tradnl" sz="12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1200" b="1" dirty="0" smtClean="0">
                <a:solidFill>
                  <a:srgbClr val="FFFF00"/>
                </a:solidFill>
                <a:latin typeface="+mj-lt"/>
              </a:rPr>
              <a:t>Newsletter 39 (2004) 1718</a:t>
            </a:r>
            <a:endParaRPr lang="es-ES_tradnl" sz="12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15 CuadroTexto"/>
          <p:cNvSpPr txBox="1"/>
          <p:nvPr/>
        </p:nvSpPr>
        <p:spPr>
          <a:xfrm>
            <a:off x="791840" y="611485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rgbClr val="FFFF00"/>
                </a:solidFill>
              </a:rPr>
              <a:t>C60/Au(110)</a:t>
            </a:r>
            <a:endParaRPr lang="es-ES_tradnl" sz="1600" b="1" dirty="0">
              <a:solidFill>
                <a:srgbClr val="FFFF00"/>
              </a:solidFill>
            </a:endParaRPr>
          </a:p>
        </p:txBody>
      </p:sp>
      <p:sp>
        <p:nvSpPr>
          <p:cNvPr id="13" name="16 CuadroTexto"/>
          <p:cNvSpPr txBox="1"/>
          <p:nvPr/>
        </p:nvSpPr>
        <p:spPr>
          <a:xfrm>
            <a:off x="3024088" y="566499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rgbClr val="FFFF00"/>
                </a:solidFill>
              </a:rPr>
              <a:t>C60/Au(111)</a:t>
            </a:r>
            <a:endParaRPr lang="es-ES_tradnl" sz="1600" b="1" dirty="0">
              <a:solidFill>
                <a:srgbClr val="FFFF00"/>
              </a:solidFill>
            </a:endParaRPr>
          </a:p>
        </p:txBody>
      </p:sp>
      <p:sp>
        <p:nvSpPr>
          <p:cNvPr id="14" name="17 CuadroTexto"/>
          <p:cNvSpPr txBox="1"/>
          <p:nvPr/>
        </p:nvSpPr>
        <p:spPr>
          <a:xfrm>
            <a:off x="4968304" y="579055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rgbClr val="FFFF00"/>
                </a:solidFill>
              </a:rPr>
              <a:t>C60/Pt(110)</a:t>
            </a:r>
            <a:endParaRPr lang="es-ES_tradnl" sz="1600" b="1" dirty="0">
              <a:solidFill>
                <a:srgbClr val="FFFF00"/>
              </a:solidFill>
            </a:endParaRPr>
          </a:p>
        </p:txBody>
      </p:sp>
      <p:sp>
        <p:nvSpPr>
          <p:cNvPr id="15" name="18 CuadroTexto"/>
          <p:cNvSpPr txBox="1"/>
          <p:nvPr/>
        </p:nvSpPr>
        <p:spPr>
          <a:xfrm>
            <a:off x="7488584" y="632971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rgbClr val="FFFF00"/>
                </a:solidFill>
              </a:rPr>
              <a:t>C60/Ge(111)</a:t>
            </a:r>
            <a:endParaRPr lang="es-ES_tradnl" sz="1600" b="1" dirty="0">
              <a:solidFill>
                <a:srgbClr val="FFFF00"/>
              </a:solidFill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952705"/>
            <a:ext cx="2428999" cy="340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4952" y="899516"/>
            <a:ext cx="1865170" cy="38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0272" y="899516"/>
            <a:ext cx="1871960" cy="382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uadroTexto 21"/>
          <p:cNvSpPr txBox="1"/>
          <p:nvPr/>
        </p:nvSpPr>
        <p:spPr>
          <a:xfrm>
            <a:off x="1223888" y="6208945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871960" y="107166"/>
            <a:ext cx="6264696" cy="30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Scientific cases. Molecular systems: C6</a:t>
            </a:r>
            <a:r>
              <a:rPr lang="en-GB" kern="0" dirty="0" smtClean="0">
                <a:solidFill>
                  <a:srgbClr val="FF9966"/>
                </a:solidFill>
                <a:latin typeface="+mn-lt"/>
                <a:ea typeface="+mj-ea"/>
                <a:cs typeface="Times New Roman" pitchFamily="16" charset="0"/>
              </a:rPr>
              <a:t>0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grpSp>
        <p:nvGrpSpPr>
          <p:cNvPr id="29" name="Agrupar 28"/>
          <p:cNvGrpSpPr/>
          <p:nvPr/>
        </p:nvGrpSpPr>
        <p:grpSpPr>
          <a:xfrm>
            <a:off x="6670399" y="971525"/>
            <a:ext cx="3266457" cy="2880321"/>
            <a:chOff x="6670399" y="899516"/>
            <a:chExt cx="3266457" cy="2880321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0399" y="1691605"/>
              <a:ext cx="3245226" cy="20882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13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2383" y="899516"/>
              <a:ext cx="3240000" cy="7911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cxnSp>
          <p:nvCxnSpPr>
            <p:cNvPr id="27" name="Conector recto 26"/>
            <p:cNvCxnSpPr/>
            <p:nvPr/>
          </p:nvCxnSpPr>
          <p:spPr bwMode="auto">
            <a:xfrm>
              <a:off x="9936856" y="899516"/>
              <a:ext cx="0" cy="2880000"/>
            </a:xfrm>
            <a:prstGeom prst="line">
              <a:avLst/>
            </a:prstGeom>
            <a:solidFill>
              <a:srgbClr val="00B8FF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CuadroTexto 29"/>
          <p:cNvSpPr txBox="1"/>
          <p:nvPr/>
        </p:nvSpPr>
        <p:spPr>
          <a:xfrm>
            <a:off x="431800" y="4715941"/>
            <a:ext cx="59046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800" b="1" dirty="0" err="1" smtClean="0">
                <a:solidFill>
                  <a:schemeClr val="accent2"/>
                </a:solidFill>
              </a:rPr>
              <a:t>Reconstruction</a:t>
            </a:r>
            <a:r>
              <a:rPr lang="ca-ES" sz="1800" b="1" dirty="0" smtClean="0">
                <a:solidFill>
                  <a:schemeClr val="accent2"/>
                </a:solidFill>
              </a:rPr>
              <a:t>  </a:t>
            </a:r>
            <a:r>
              <a:rPr lang="ca-ES" sz="1800" b="1" dirty="0" err="1" smtClean="0">
                <a:solidFill>
                  <a:schemeClr val="accent2"/>
                </a:solidFill>
              </a:rPr>
              <a:t>Vacancies</a:t>
            </a:r>
            <a:r>
              <a:rPr lang="ca-ES" sz="1800" b="1" dirty="0" smtClean="0">
                <a:solidFill>
                  <a:schemeClr val="accent2"/>
                </a:solidFill>
              </a:rPr>
              <a:t>    C-</a:t>
            </a:r>
            <a:r>
              <a:rPr lang="ca-ES" sz="1800" b="1" dirty="0" err="1" smtClean="0">
                <a:solidFill>
                  <a:schemeClr val="accent2"/>
                </a:solidFill>
              </a:rPr>
              <a:t>Atom</a:t>
            </a:r>
            <a:r>
              <a:rPr lang="ca-ES" sz="1800" b="1" baseline="-25000" dirty="0" err="1" smtClean="0">
                <a:solidFill>
                  <a:schemeClr val="accent2"/>
                </a:solidFill>
              </a:rPr>
              <a:t>Subst</a:t>
            </a:r>
            <a:r>
              <a:rPr lang="ca-ES" sz="1800" b="1" dirty="0" smtClean="0">
                <a:solidFill>
                  <a:schemeClr val="accent2"/>
                </a:solidFill>
              </a:rPr>
              <a:t>  </a:t>
            </a:r>
            <a:r>
              <a:rPr lang="ca-ES" sz="1800" b="1" dirty="0" err="1" smtClean="0">
                <a:solidFill>
                  <a:schemeClr val="accent2"/>
                </a:solidFill>
              </a:rPr>
              <a:t>Bond</a:t>
            </a:r>
            <a:r>
              <a:rPr lang="ca-ES" sz="1800" b="1" dirty="0" smtClean="0">
                <a:solidFill>
                  <a:schemeClr val="accent2"/>
                </a:solidFill>
              </a:rPr>
              <a:t> </a:t>
            </a:r>
            <a:r>
              <a:rPr lang="ca-ES" sz="1800" b="1" dirty="0" err="1" smtClean="0">
                <a:solidFill>
                  <a:schemeClr val="accent2"/>
                </a:solidFill>
              </a:rPr>
              <a:t>character</a:t>
            </a:r>
            <a:endParaRPr lang="ca-ES" sz="1800" b="1" dirty="0" smtClean="0">
              <a:solidFill>
                <a:schemeClr val="accent2"/>
              </a:solidFill>
            </a:endParaRPr>
          </a:p>
          <a:p>
            <a:r>
              <a:rPr lang="ca-ES" sz="1800" dirty="0" smtClean="0">
                <a:solidFill>
                  <a:srgbClr val="F7E60A"/>
                </a:solidFill>
              </a:rPr>
              <a:t>1: (6x5)                   -9               ∼3 Å                    </a:t>
            </a:r>
            <a:r>
              <a:rPr lang="ca-ES" sz="1800" dirty="0" err="1" smtClean="0">
                <a:solidFill>
                  <a:srgbClr val="F7E60A"/>
                </a:solidFill>
              </a:rPr>
              <a:t>ionic</a:t>
            </a:r>
            <a:endParaRPr lang="ca-ES" sz="1800" dirty="0" smtClean="0">
              <a:solidFill>
                <a:srgbClr val="F7E60A"/>
              </a:solidFill>
            </a:endParaRPr>
          </a:p>
          <a:p>
            <a:r>
              <a:rPr lang="ca-ES" sz="1800" dirty="0" smtClean="0">
                <a:solidFill>
                  <a:srgbClr val="F7E60A"/>
                </a:solidFill>
              </a:rPr>
              <a:t>2: </a:t>
            </a:r>
            <a:r>
              <a:rPr lang="ca-ES" sz="1800" dirty="0">
                <a:solidFill>
                  <a:srgbClr val="F7E60A"/>
                </a:solidFill>
              </a:rPr>
              <a:t>(2√3x2√3</a:t>
            </a:r>
            <a:r>
              <a:rPr lang="ca-ES" sz="1800" dirty="0" smtClean="0">
                <a:solidFill>
                  <a:srgbClr val="F7E60A"/>
                </a:solidFill>
              </a:rPr>
              <a:t>)R30º   -1              ∼2.5 Å           </a:t>
            </a:r>
            <a:r>
              <a:rPr lang="ca-ES" sz="1800" dirty="0" err="1" smtClean="0">
                <a:solidFill>
                  <a:srgbClr val="F7E60A"/>
                </a:solidFill>
              </a:rPr>
              <a:t>ionic</a:t>
            </a:r>
            <a:r>
              <a:rPr lang="ca-ES" sz="1800" dirty="0" smtClean="0">
                <a:solidFill>
                  <a:srgbClr val="F7E60A"/>
                </a:solidFill>
              </a:rPr>
              <a:t> / covalent      </a:t>
            </a:r>
            <a:endParaRPr lang="ca-ES" sz="1800" dirty="0">
              <a:solidFill>
                <a:srgbClr val="F7E60A"/>
              </a:solidFill>
            </a:endParaRPr>
          </a:p>
          <a:p>
            <a:r>
              <a:rPr lang="ca-ES" sz="1800" dirty="0" smtClean="0">
                <a:solidFill>
                  <a:srgbClr val="F7E60A"/>
                </a:solidFill>
              </a:rPr>
              <a:t>3: c(4x4)                 +4              ∼2.2 Å                 covalent</a:t>
            </a:r>
          </a:p>
          <a:p>
            <a:r>
              <a:rPr lang="ca-ES" sz="1800" dirty="0" smtClean="0">
                <a:solidFill>
                  <a:srgbClr val="F7E60A"/>
                </a:solidFill>
              </a:rPr>
              <a:t>4</a:t>
            </a:r>
            <a:r>
              <a:rPr lang="ca-ES" sz="1800" dirty="0" smtClean="0">
                <a:solidFill>
                  <a:srgbClr val="F7E60A"/>
                </a:solidFill>
                <a:sym typeface="Wingdings"/>
              </a:rPr>
              <a:t>: (</a:t>
            </a:r>
            <a:r>
              <a:rPr lang="ca-ES" sz="1800" dirty="0" smtClean="0">
                <a:solidFill>
                  <a:srgbClr val="F7E60A"/>
                </a:solidFill>
              </a:rPr>
              <a:t>√13x√13</a:t>
            </a:r>
            <a:r>
              <a:rPr lang="ca-ES" sz="1800" dirty="0">
                <a:solidFill>
                  <a:srgbClr val="F7E60A"/>
                </a:solidFill>
              </a:rPr>
              <a:t>)</a:t>
            </a:r>
            <a:r>
              <a:rPr lang="ca-ES" sz="1800" dirty="0" smtClean="0">
                <a:solidFill>
                  <a:srgbClr val="F7E60A"/>
                </a:solidFill>
              </a:rPr>
              <a:t>R14º   -6               </a:t>
            </a:r>
            <a:r>
              <a:rPr lang="ca-ES" sz="1800" dirty="0">
                <a:solidFill>
                  <a:srgbClr val="F7E60A"/>
                </a:solidFill>
              </a:rPr>
              <a:t>∼</a:t>
            </a:r>
            <a:r>
              <a:rPr lang="ca-ES" sz="1800" dirty="0" smtClean="0">
                <a:solidFill>
                  <a:srgbClr val="F7E60A"/>
                </a:solidFill>
              </a:rPr>
              <a:t>2.0 Å                 covalent</a:t>
            </a:r>
            <a:endParaRPr lang="ca-ES" sz="1800" dirty="0">
              <a:solidFill>
                <a:srgbClr val="F7E60A"/>
              </a:solidFill>
            </a:endParaRPr>
          </a:p>
          <a:p>
            <a:r>
              <a:rPr lang="ca-ES" sz="1800" dirty="0" smtClean="0"/>
              <a:t> </a:t>
            </a:r>
            <a:endParaRPr lang="ca-ES" sz="1800" dirty="0"/>
          </a:p>
        </p:txBody>
      </p:sp>
      <p:sp>
        <p:nvSpPr>
          <p:cNvPr id="33" name="CuadroTexto 32"/>
          <p:cNvSpPr txBox="1"/>
          <p:nvPr/>
        </p:nvSpPr>
        <p:spPr>
          <a:xfrm>
            <a:off x="2619062" y="913028"/>
            <a:ext cx="250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chemeClr val="tx1"/>
                </a:solidFill>
              </a:rPr>
              <a:t>2</a:t>
            </a:r>
            <a:endParaRPr lang="ca-ES" sz="1600" b="1" dirty="0">
              <a:solidFill>
                <a:schemeClr val="tx1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4646000" y="899517"/>
            <a:ext cx="250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chemeClr val="tx1"/>
                </a:solidFill>
              </a:rPr>
              <a:t>3</a:t>
            </a:r>
            <a:endParaRPr lang="ca-ES" sz="1600" b="1" dirty="0">
              <a:solidFill>
                <a:schemeClr val="tx1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6781210" y="985036"/>
            <a:ext cx="27532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FFFFFF"/>
                </a:solidFill>
              </a:rPr>
              <a:t>4</a:t>
            </a:r>
            <a:endParaRPr lang="ca-ES" sz="1600" b="1" dirty="0">
              <a:solidFill>
                <a:srgbClr val="FFFFFF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170663" y="971525"/>
            <a:ext cx="333145" cy="338554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chemeClr val="tx1"/>
                </a:solidFill>
              </a:rPr>
              <a:t>1</a:t>
            </a:r>
            <a:endParaRPr lang="ca-E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10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040" y="827509"/>
            <a:ext cx="1152128" cy="142280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43768" y="35421"/>
            <a:ext cx="9721080" cy="33335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b="0" i="0" dirty="0" smtClean="0">
                <a:latin typeface="Bookman" charset="0"/>
                <a:cs typeface="Times New Roman" pitchFamily="16" charset="0"/>
              </a:rPr>
              <a:t>Scientific cases </a:t>
            </a:r>
            <a:r>
              <a:rPr lang="en-US" sz="2000" b="0" i="0" dirty="0" smtClean="0">
                <a:latin typeface="Bookman" charset="0"/>
                <a:cs typeface="Times New Roman" pitchFamily="16" charset="0"/>
              </a:rPr>
              <a:t>(Soft. Cond. Matt.)</a:t>
            </a:r>
            <a:r>
              <a:rPr lang="en-US" sz="2400" b="0" i="0" dirty="0" smtClean="0">
                <a:latin typeface="Bookman" charset="0"/>
                <a:cs typeface="Times New Roman" pitchFamily="16" charset="0"/>
              </a:rPr>
              <a:t>. Organic films and chirality: Adenine/Au(</a:t>
            </a:r>
            <a:r>
              <a:rPr lang="en-US" sz="2400" b="0" i="0" dirty="0" smtClean="0">
                <a:latin typeface="+mn-lt"/>
                <a:cs typeface="Times New Roman" pitchFamily="16" charset="0"/>
              </a:rPr>
              <a:t>111</a:t>
            </a:r>
            <a:r>
              <a:rPr lang="en-US" sz="2400" b="0" i="0" dirty="0" smtClean="0">
                <a:latin typeface="Bookman" charset="0"/>
                <a:cs typeface="Times New Roman" pitchFamily="16" charset="0"/>
              </a:rPr>
              <a:t>)  </a:t>
            </a:r>
            <a:endParaRPr lang="en-US" sz="2400" b="0" i="0" dirty="0">
              <a:latin typeface="Bookman" charset="0"/>
              <a:cs typeface="Times New Roman" pitchFamily="16" charset="0"/>
            </a:endParaRP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69" y="827509"/>
            <a:ext cx="1152128" cy="142280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686169" y="827509"/>
            <a:ext cx="1148361" cy="1418150"/>
          </a:xfrm>
          <a:prstGeom prst="rect">
            <a:avLst/>
          </a:prstGeom>
          <a:gradFill>
            <a:gsLst>
              <a:gs pos="1000">
                <a:srgbClr val="000080">
                  <a:alpha val="0"/>
                </a:srgbClr>
              </a:gs>
              <a:gs pos="100000">
                <a:srgbClr val="FFFF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295896" y="827509"/>
            <a:ext cx="1152128" cy="14228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cxnSp>
        <p:nvCxnSpPr>
          <p:cNvPr id="11" name="10 Conector recto"/>
          <p:cNvCxnSpPr/>
          <p:nvPr/>
        </p:nvCxnSpPr>
        <p:spPr bwMode="auto">
          <a:xfrm>
            <a:off x="1295896" y="755501"/>
            <a:ext cx="0" cy="1584176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14 CuadroTexto"/>
          <p:cNvSpPr txBox="1"/>
          <p:nvPr/>
        </p:nvSpPr>
        <p:spPr>
          <a:xfrm>
            <a:off x="287784" y="46746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FFFF00"/>
                </a:solidFill>
              </a:rPr>
              <a:t>Chirality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237335" y="827509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smtClean="0">
                <a:solidFill>
                  <a:schemeClr val="tx1"/>
                </a:solidFill>
              </a:rPr>
              <a:t>m</a:t>
            </a:r>
            <a:endParaRPr lang="es-ES_tradnl" sz="1800" b="1" dirty="0">
              <a:solidFill>
                <a:schemeClr val="tx1"/>
              </a:solidFill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4866" y="2380018"/>
            <a:ext cx="4059342" cy="3848091"/>
            <a:chOff x="44866" y="2195661"/>
            <a:chExt cx="4059342" cy="3848091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E8"/>
                </a:clrFrom>
                <a:clrTo>
                  <a:srgbClr val="FEFE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760" y="5219635"/>
              <a:ext cx="792088" cy="720442"/>
            </a:xfrm>
            <a:prstGeom prst="rect">
              <a:avLst/>
            </a:prstGeom>
            <a:gradFill>
              <a:gsLst>
                <a:gs pos="1000">
                  <a:srgbClr val="000080">
                    <a:alpha val="0"/>
                  </a:srgbClr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E8"/>
                </a:clrFrom>
                <a:clrTo>
                  <a:srgbClr val="FEFE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0800000">
              <a:off x="1655936" y="5292005"/>
              <a:ext cx="792088" cy="720442"/>
            </a:xfrm>
            <a:prstGeom prst="rect">
              <a:avLst/>
            </a:prstGeom>
            <a:gradFill>
              <a:gsLst>
                <a:gs pos="1000">
                  <a:srgbClr val="000080">
                    <a:alpha val="0"/>
                  </a:srgbClr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E8"/>
                </a:clrFrom>
                <a:clrTo>
                  <a:srgbClr val="FEFE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V="1">
              <a:off x="3024088" y="5003973"/>
              <a:ext cx="792088" cy="720442"/>
            </a:xfrm>
            <a:prstGeom prst="rect">
              <a:avLst/>
            </a:prstGeom>
            <a:gradFill>
              <a:gsLst>
                <a:gs pos="1000">
                  <a:srgbClr val="000080">
                    <a:alpha val="0"/>
                  </a:srgbClr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8" name="27 CuadroTexto"/>
            <p:cNvSpPr txBox="1"/>
            <p:nvPr/>
          </p:nvSpPr>
          <p:spPr>
            <a:xfrm>
              <a:off x="850401" y="5457507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smtClean="0"/>
                <a:t>R(180º)</a:t>
              </a:r>
              <a:endParaRPr lang="es-ES_tradnl" sz="1600" dirty="0"/>
            </a:p>
          </p:txBody>
        </p:sp>
        <p:sp>
          <p:nvSpPr>
            <p:cNvPr id="29" name="28 Flecha derecha"/>
            <p:cNvSpPr/>
            <p:nvPr/>
          </p:nvSpPr>
          <p:spPr bwMode="auto">
            <a:xfrm>
              <a:off x="935856" y="5364013"/>
              <a:ext cx="576064" cy="144016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  <p:sp>
          <p:nvSpPr>
            <p:cNvPr id="30" name="29 Flecha derecha"/>
            <p:cNvSpPr/>
            <p:nvPr/>
          </p:nvSpPr>
          <p:spPr bwMode="auto">
            <a:xfrm>
              <a:off x="935856" y="5147989"/>
              <a:ext cx="2016224" cy="144016"/>
            </a:xfrm>
            <a:prstGeom prst="rightArrow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2952080" y="5705198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dirty="0" err="1" smtClean="0"/>
                <a:t>Flip</a:t>
              </a:r>
              <a:r>
                <a:rPr lang="es-ES_tradnl" sz="1600" dirty="0" smtClean="0"/>
                <a:t>  (E&gt;&gt;)</a:t>
              </a:r>
              <a:endParaRPr lang="es-ES_tradnl" sz="1600" dirty="0"/>
            </a:p>
          </p:txBody>
        </p:sp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44866" y="2195661"/>
              <a:ext cx="3888432" cy="3795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0" lvl="3" indent="-215900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buFont typeface="StarSymbol" charset="0"/>
                <a:buChar char="✗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 err="1" smtClean="0">
                  <a:latin typeface="+mn-lt"/>
                </a:rPr>
                <a:t>Bragg</a:t>
              </a:r>
              <a:r>
                <a:rPr lang="en-US" sz="1800" baseline="-25000" dirty="0" err="1" smtClean="0">
                  <a:latin typeface="+mn-lt"/>
                </a:rPr>
                <a:t>FWHM</a:t>
              </a:r>
              <a:r>
                <a:rPr lang="en-US" sz="1800" dirty="0" smtClean="0">
                  <a:latin typeface="+mn-lt"/>
                </a:rPr>
                <a:t> </a:t>
              </a:r>
              <a:r>
                <a:rPr lang="en-US" sz="1800" dirty="0" smtClean="0">
                  <a:latin typeface="+mn-lt"/>
                  <a:sym typeface="Symbol"/>
                </a:rPr>
                <a:t> </a:t>
              </a:r>
              <a:r>
                <a:rPr lang="en-US" sz="1800" dirty="0" smtClean="0">
                  <a:latin typeface="+mn-lt"/>
                </a:rPr>
                <a:t>15 nm (grain size).</a:t>
              </a:r>
            </a:p>
            <a:p>
              <a:pPr marL="0" lvl="3" indent="-215900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buFont typeface="StarSymbol" charset="0"/>
                <a:buChar char="✗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 smtClean="0">
                  <a:latin typeface="+mn-lt"/>
                </a:rPr>
                <a:t>Two perpendicular stacking. models: </a:t>
              </a:r>
            </a:p>
            <a:p>
              <a:pPr marL="0" lvl="3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>
                  <a:latin typeface="+mn-lt"/>
                </a:rPr>
                <a:t> </a:t>
              </a:r>
              <a:r>
                <a:rPr lang="en-US" sz="1800" dirty="0" smtClean="0">
                  <a:latin typeface="+mn-lt"/>
                </a:rPr>
                <a:t>     </a:t>
              </a:r>
              <a:r>
                <a:rPr lang="en-US" sz="1800" dirty="0" smtClean="0">
                  <a:latin typeface="Symbol" pitchFamily="18" charset="2"/>
                </a:rPr>
                <a:t>a</a:t>
              </a:r>
              <a:r>
                <a:rPr lang="en-US" sz="1800" dirty="0" smtClean="0">
                  <a:latin typeface="+mn-lt"/>
                </a:rPr>
                <a:t> (p2gg) &amp; </a:t>
              </a:r>
              <a:r>
                <a:rPr lang="en-US" sz="1800" dirty="0" smtClean="0">
                  <a:latin typeface="Symbol" pitchFamily="18" charset="2"/>
                </a:rPr>
                <a:t>b</a:t>
              </a:r>
              <a:r>
                <a:rPr lang="en-US" sz="1800" dirty="0" smtClean="0">
                  <a:latin typeface="+mn-lt"/>
                </a:rPr>
                <a:t> (p2) </a:t>
              </a:r>
            </a:p>
            <a:p>
              <a:pPr marL="0" lvl="3" indent="-215900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buFont typeface="StarSymbol" charset="0"/>
                <a:buChar char="✗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 smtClean="0">
                  <a:latin typeface="+mn-lt"/>
                </a:rPr>
                <a:t>Textured growth along z-direction.</a:t>
              </a:r>
            </a:p>
            <a:p>
              <a:pPr marL="0" lvl="3" indent="-215900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buFont typeface="StarSymbol" charset="0"/>
                <a:buChar char="✗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 smtClean="0">
                  <a:latin typeface="+mn-lt"/>
                </a:rPr>
                <a:t>I</a:t>
              </a:r>
              <a:r>
                <a:rPr lang="en-US" sz="1800" baseline="-25000" dirty="0" smtClean="0">
                  <a:latin typeface="+mn-lt"/>
                </a:rPr>
                <a:t>Q</a:t>
              </a:r>
              <a:r>
                <a:rPr lang="en-US" sz="1800" dirty="0" smtClean="0">
                  <a:latin typeface="+mn-lt"/>
                </a:rPr>
                <a:t> = (I</a:t>
              </a:r>
              <a:r>
                <a:rPr lang="en-US" sz="1800" baseline="-25000" dirty="0" smtClean="0">
                  <a:latin typeface="+mn-lt"/>
                </a:rPr>
                <a:t>Q||</a:t>
              </a:r>
              <a:r>
                <a:rPr lang="en-US" sz="1800" dirty="0" smtClean="0">
                  <a:latin typeface="+mn-lt"/>
                </a:rPr>
                <a:t>,</a:t>
              </a:r>
              <a:r>
                <a:rPr lang="en-US" sz="1800" dirty="0" err="1" smtClean="0">
                  <a:latin typeface="+mn-lt"/>
                </a:rPr>
                <a:t>I</a:t>
              </a:r>
              <a:r>
                <a:rPr lang="en-US" sz="1800" baseline="-25000" dirty="0" err="1" smtClean="0">
                  <a:latin typeface="+mn-lt"/>
                </a:rPr>
                <a:t>Qz</a:t>
              </a:r>
              <a:r>
                <a:rPr lang="en-US" sz="1800" dirty="0" smtClean="0">
                  <a:latin typeface="+mn-lt"/>
                </a:rPr>
                <a:t>) </a:t>
              </a:r>
            </a:p>
            <a:p>
              <a:pPr marL="0" lvl="3" indent="-215900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buFont typeface="StarSymbol" charset="0"/>
                <a:buChar char="✗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 smtClean="0">
                  <a:latin typeface="+mn-lt"/>
                </a:rPr>
                <a:t>Radial scans  at different </a:t>
              </a:r>
              <a:r>
                <a:rPr lang="en-US" sz="1800" dirty="0" err="1" smtClean="0">
                  <a:latin typeface="+mn-lt"/>
                </a:rPr>
                <a:t>Q</a:t>
              </a:r>
              <a:r>
                <a:rPr lang="en-US" sz="1800" baseline="-25000" dirty="0" err="1" smtClean="0">
                  <a:latin typeface="+mn-lt"/>
                </a:rPr>
                <a:t>z</a:t>
              </a:r>
              <a:endParaRPr lang="en-US" sz="1800" baseline="-25000" dirty="0" smtClean="0">
                <a:latin typeface="+mn-lt"/>
              </a:endParaRPr>
            </a:p>
            <a:p>
              <a:pPr marL="0" lvl="3" indent="-215900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buFont typeface="StarSymbol" charset="0"/>
                <a:buChar char="✗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 smtClean="0">
                  <a:latin typeface="+mn-lt"/>
                </a:rPr>
                <a:t>(</a:t>
              </a:r>
              <a:r>
                <a:rPr lang="en-US" sz="1800" dirty="0" err="1" smtClean="0">
                  <a:latin typeface="+mn-lt"/>
                </a:rPr>
                <a:t>I</a:t>
              </a:r>
              <a:r>
                <a:rPr lang="en-US" sz="1800" baseline="-25000" dirty="0" err="1" smtClean="0">
                  <a:latin typeface="+mn-lt"/>
                </a:rPr>
                <a:t>exp</a:t>
              </a:r>
              <a:r>
                <a:rPr lang="en-US" sz="1800" dirty="0" err="1" smtClean="0">
                  <a:latin typeface="+mn-lt"/>
                </a:rPr>
                <a:t>–I</a:t>
              </a:r>
              <a:r>
                <a:rPr lang="en-US" sz="1800" baseline="-25000" dirty="0" err="1" smtClean="0">
                  <a:latin typeface="+mn-lt"/>
                </a:rPr>
                <a:t>calc</a:t>
              </a:r>
              <a:r>
                <a:rPr lang="en-US" sz="1800" dirty="0" smtClean="0">
                  <a:latin typeface="+mn-lt"/>
                </a:rPr>
                <a:t>) permits identify the grown phase.</a:t>
              </a:r>
            </a:p>
            <a:p>
              <a:pPr marL="0" lvl="3" indent="-215900" algn="just" eaLnBrk="1"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buFont typeface="StarSymbol" charset="0"/>
                <a:buChar char="✗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 smtClean="0">
                  <a:latin typeface="+mn-lt"/>
                </a:rPr>
                <a:t>DFT confirms the higher stability of </a:t>
              </a:r>
            </a:p>
            <a:p>
              <a:pPr marL="0" lvl="3" algn="just" eaLnBrk="1">
                <a:lnSpc>
                  <a:spcPct val="5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FF0000"/>
                </a:buClr>
                <a:buSzPct val="200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US" sz="1800" dirty="0">
                  <a:latin typeface="+mn-lt"/>
                </a:rPr>
                <a:t> </a:t>
              </a:r>
              <a:r>
                <a:rPr lang="en-US" sz="1800" dirty="0" smtClean="0">
                  <a:latin typeface="+mn-lt"/>
                </a:rPr>
                <a:t>  </a:t>
              </a:r>
              <a:r>
                <a:rPr lang="en-US" sz="1800" dirty="0" smtClean="0">
                  <a:latin typeface="Symbol" pitchFamily="18" charset="2"/>
                </a:rPr>
                <a:t>b</a:t>
              </a:r>
              <a:r>
                <a:rPr lang="en-US" sz="1800" dirty="0" smtClean="0">
                  <a:latin typeface="+mn-lt"/>
                </a:rPr>
                <a:t>-phase.</a:t>
              </a:r>
            </a:p>
            <a:p>
              <a:pPr marL="217488" lvl="3" indent="-215900" algn="just" eaLnBrk="1">
                <a:lnSpc>
                  <a:spcPct val="146000"/>
                </a:lnSpc>
                <a:buClr>
                  <a:srgbClr val="FF0000"/>
                </a:buClr>
                <a:buSzPct val="200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endParaRPr lang="en-GB" sz="16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endParaRPr>
            </a:p>
            <a:p>
              <a:pPr marL="217488" lvl="3" indent="-215900" algn="just" eaLnBrk="1">
                <a:lnSpc>
                  <a:spcPct val="146000"/>
                </a:lnSpc>
                <a:buClr>
                  <a:srgbClr val="FF0000"/>
                </a:buClr>
                <a:buSzPct val="200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</a:pPr>
              <a:r>
                <a:rPr lang="en-GB" sz="1500" dirty="0">
                  <a:solidFill>
                    <a:srgbClr val="000000"/>
                  </a:solidFill>
                  <a:latin typeface="Bitstream Vera Serif" charset="0"/>
                  <a:cs typeface="Times New Roman" pitchFamily="16" charset="0"/>
                </a:rPr>
                <a:t>	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3960192" y="611485"/>
            <a:ext cx="5904656" cy="5472608"/>
            <a:chOff x="3960192" y="539477"/>
            <a:chExt cx="5904656" cy="547260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0192" y="755501"/>
              <a:ext cx="5400600" cy="5038306"/>
            </a:xfrm>
            <a:prstGeom prst="rect">
              <a:avLst/>
            </a:prstGeom>
          </p:spPr>
        </p:pic>
        <p:sp>
          <p:nvSpPr>
            <p:cNvPr id="17" name="16 CuadroTexto"/>
            <p:cNvSpPr txBox="1"/>
            <p:nvPr/>
          </p:nvSpPr>
          <p:spPr>
            <a:xfrm>
              <a:off x="4824288" y="643423"/>
              <a:ext cx="20882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000" b="1" dirty="0" err="1" smtClean="0">
                  <a:solidFill>
                    <a:schemeClr val="tx1"/>
                  </a:solidFill>
                </a:rPr>
                <a:t>Adenine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/Au(111)</a:t>
              </a:r>
              <a:endParaRPr lang="es-ES_tradnl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4157996" y="661807"/>
              <a:ext cx="7383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500" b="1" dirty="0" smtClean="0">
                  <a:solidFill>
                    <a:schemeClr val="tx1"/>
                  </a:solidFill>
                </a:rPr>
                <a:t>: p2gg</a:t>
              </a:r>
              <a:endParaRPr lang="es-ES_tradnl" sz="15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4176216" y="3258868"/>
              <a:ext cx="5040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500" b="1" dirty="0" smtClean="0">
                  <a:solidFill>
                    <a:schemeClr val="tx1"/>
                  </a:solidFill>
                </a:rPr>
                <a:t>: p2</a:t>
              </a:r>
              <a:endParaRPr lang="es-ES_tradnl" sz="1500" b="1" dirty="0">
                <a:solidFill>
                  <a:schemeClr val="tx1"/>
                </a:solidFill>
              </a:endParaRPr>
            </a:p>
          </p:txBody>
        </p:sp>
        <p:pic>
          <p:nvPicPr>
            <p:cNvPr id="58373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E8"/>
                </a:clrFrom>
                <a:clrTo>
                  <a:srgbClr val="FEFE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072760" y="899517"/>
              <a:ext cx="792088" cy="720442"/>
            </a:xfrm>
            <a:prstGeom prst="rect">
              <a:avLst/>
            </a:prstGeom>
            <a:gradFill>
              <a:gsLst>
                <a:gs pos="1000">
                  <a:srgbClr val="000080">
                    <a:alpha val="0"/>
                  </a:srgbClr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21 Conector recto"/>
            <p:cNvCxnSpPr/>
            <p:nvPr/>
          </p:nvCxnSpPr>
          <p:spPr bwMode="auto">
            <a:xfrm>
              <a:off x="7776616" y="539477"/>
              <a:ext cx="1440160" cy="57606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AutoShape 5"/>
            <p:cNvSpPr>
              <a:spLocks noChangeArrowheads="1"/>
            </p:cNvSpPr>
            <p:nvPr/>
          </p:nvSpPr>
          <p:spPr bwMode="auto">
            <a:xfrm>
              <a:off x="4054321" y="5796085"/>
              <a:ext cx="3852000" cy="216000"/>
            </a:xfrm>
            <a:prstGeom prst="roundRect">
              <a:avLst>
                <a:gd name="adj" fmla="val 519"/>
              </a:avLst>
            </a:prstGeom>
            <a:solidFill>
              <a:schemeClr val="accent6"/>
            </a:solidFill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1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200" b="1" dirty="0" err="1" smtClean="0">
                  <a:latin typeface="Arial" charset="0"/>
                </a:rPr>
                <a:t>Capitán</a:t>
              </a:r>
              <a:r>
                <a:rPr lang="en-GB" sz="1200" b="1" dirty="0" smtClean="0">
                  <a:latin typeface="Arial" charset="0"/>
                </a:rPr>
                <a:t> </a:t>
              </a:r>
              <a:r>
                <a:rPr lang="en-GB" sz="1200" b="1" dirty="0">
                  <a:latin typeface="Arial" charset="0"/>
                </a:rPr>
                <a:t>et al., </a:t>
              </a:r>
              <a:r>
                <a:rPr lang="en-GB" sz="1200" b="1" dirty="0" smtClean="0">
                  <a:latin typeface="Arial" charset="0"/>
                </a:rPr>
                <a:t>CHEMPHYSCHEM 12 (2011), 14 (2013)</a:t>
              </a:r>
              <a:endParaRPr lang="en-GB" sz="1200" b="1" dirty="0">
                <a:latin typeface="Arial" charset="0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700088" y="6228109"/>
            <a:ext cx="5972175" cy="963126"/>
            <a:chOff x="700088" y="6228109"/>
            <a:chExt cx="5972175" cy="963126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0088" y="6299060"/>
              <a:ext cx="5972175" cy="892175"/>
            </a:xfrm>
            <a:prstGeom prst="rect">
              <a:avLst/>
            </a:prstGeom>
            <a:noFill/>
          </p:spPr>
        </p:pic>
        <p:sp>
          <p:nvSpPr>
            <p:cNvPr id="27" name="CuadroTexto 26"/>
            <p:cNvSpPr txBox="1"/>
            <p:nvPr/>
          </p:nvSpPr>
          <p:spPr>
            <a:xfrm>
              <a:off x="1223888" y="6228109"/>
              <a:ext cx="432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i="1" dirty="0" err="1" smtClean="0"/>
                <a:t>Pre-screening</a:t>
              </a:r>
              <a:r>
                <a:rPr lang="ca-ES" sz="1400" i="1" dirty="0" smtClean="0"/>
                <a:t> ALBA </a:t>
              </a:r>
              <a:r>
                <a:rPr lang="ca-ES" sz="1400" i="1" dirty="0" err="1" smtClean="0"/>
                <a:t>phase</a:t>
              </a:r>
              <a:r>
                <a:rPr lang="ca-ES" sz="1400" i="1" dirty="0" smtClean="0"/>
                <a:t>-III </a:t>
              </a:r>
              <a:r>
                <a:rPr lang="ca-ES" sz="1400" i="1" dirty="0" err="1" smtClean="0"/>
                <a:t>beamline</a:t>
              </a:r>
              <a:r>
                <a:rPr lang="ca-ES" sz="1400" i="1" dirty="0" smtClean="0"/>
                <a:t> </a:t>
              </a:r>
              <a:r>
                <a:rPr lang="ca-ES" sz="1400" i="1" dirty="0" err="1" smtClean="0"/>
                <a:t>proposals</a:t>
              </a:r>
              <a:endParaRPr lang="ca-ES" sz="1400" i="1" dirty="0" smtClean="0"/>
            </a:p>
            <a:p>
              <a:pPr algn="ctr"/>
              <a:r>
                <a:rPr lang="ca-ES" sz="1400" i="1" dirty="0" smtClean="0"/>
                <a:t>10 </a:t>
              </a:r>
              <a:r>
                <a:rPr lang="ca-ES" sz="1400" i="1" dirty="0" err="1" smtClean="0"/>
                <a:t>April</a:t>
              </a:r>
              <a:r>
                <a:rPr lang="ca-ES" sz="1400" i="1" dirty="0" smtClean="0"/>
                <a:t> 2014</a:t>
              </a:r>
              <a:endParaRPr lang="ca-ES" sz="1400" i="1" dirty="0"/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1535547" y="251445"/>
            <a:ext cx="7465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Sensitivity of X-rays to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symmetry 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in systems with low scattering factor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223889" y="-45645"/>
            <a:ext cx="8496944" cy="36004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Soft Condensed Matter: Amplification of chirality in </a:t>
            </a:r>
            <a:r>
              <a:rPr lang="en-GB" sz="2400" b="0" i="0" dirty="0" smtClean="0">
                <a:latin typeface="+mn-lt"/>
                <a:cs typeface="Times New Roman" pitchFamily="16" charset="0"/>
              </a:rPr>
              <a:t>2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D lattices</a:t>
            </a:r>
            <a:endParaRPr lang="en-GB" sz="2400" b="0" i="0" dirty="0">
              <a:latin typeface="Bookman" charset="0"/>
              <a:cs typeface="Times New Roman" pitchFamily="16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673100" y="6496977"/>
            <a:ext cx="5972175" cy="955268"/>
            <a:chOff x="673100" y="6208945"/>
            <a:chExt cx="5972175" cy="955268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3100" y="6272038"/>
              <a:ext cx="5972175" cy="892175"/>
            </a:xfrm>
            <a:prstGeom prst="rect">
              <a:avLst/>
            </a:prstGeom>
            <a:noFill/>
          </p:spPr>
        </p:pic>
        <p:sp>
          <p:nvSpPr>
            <p:cNvPr id="27" name="CuadroTexto 26"/>
            <p:cNvSpPr txBox="1"/>
            <p:nvPr/>
          </p:nvSpPr>
          <p:spPr>
            <a:xfrm>
              <a:off x="1223888" y="6208945"/>
              <a:ext cx="432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i="1" dirty="0" err="1" smtClean="0"/>
                <a:t>Pre-screening</a:t>
              </a:r>
              <a:r>
                <a:rPr lang="ca-ES" sz="1400" i="1" dirty="0" smtClean="0"/>
                <a:t> ALBA </a:t>
              </a:r>
              <a:r>
                <a:rPr lang="ca-ES" sz="1400" i="1" dirty="0" err="1" smtClean="0"/>
                <a:t>phase</a:t>
              </a:r>
              <a:r>
                <a:rPr lang="ca-ES" sz="1400" i="1" dirty="0" smtClean="0"/>
                <a:t>-III </a:t>
              </a:r>
              <a:r>
                <a:rPr lang="ca-ES" sz="1400" i="1" dirty="0" err="1" smtClean="0"/>
                <a:t>beamline</a:t>
              </a:r>
              <a:r>
                <a:rPr lang="ca-ES" sz="1400" i="1" dirty="0" smtClean="0"/>
                <a:t> </a:t>
              </a:r>
              <a:r>
                <a:rPr lang="ca-ES" sz="1400" i="1" dirty="0" err="1" smtClean="0"/>
                <a:t>proposals</a:t>
              </a:r>
              <a:endParaRPr lang="ca-ES" sz="1400" i="1" dirty="0" smtClean="0"/>
            </a:p>
            <a:p>
              <a:pPr algn="ctr"/>
              <a:r>
                <a:rPr lang="ca-ES" sz="1400" i="1" dirty="0" smtClean="0"/>
                <a:t>10 </a:t>
              </a:r>
              <a:r>
                <a:rPr lang="ca-ES" sz="1400" i="1" dirty="0" err="1" smtClean="0"/>
                <a:t>April</a:t>
              </a:r>
              <a:r>
                <a:rPr lang="ca-ES" sz="1400" i="1" dirty="0" smtClean="0"/>
                <a:t> 2014</a:t>
              </a:r>
              <a:endParaRPr lang="ca-ES" sz="1400" i="1" dirty="0"/>
            </a:p>
          </p:txBody>
        </p:sp>
      </p:grp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1259557"/>
            <a:ext cx="2627313" cy="3273425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143768" y="4700259"/>
            <a:ext cx="417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/>
              <a:t>- </a:t>
            </a:r>
            <a:r>
              <a:rPr lang="ca-ES" sz="1600" b="1" dirty="0" err="1" smtClean="0"/>
              <a:t>The</a:t>
            </a:r>
            <a:r>
              <a:rPr lang="ca-ES" sz="1600" b="1" dirty="0" smtClean="0"/>
              <a:t> unit cell of </a:t>
            </a:r>
            <a:r>
              <a:rPr lang="ca-ES" sz="1600" b="1" dirty="0" err="1" smtClean="0"/>
              <a:t>the</a:t>
            </a:r>
            <a:r>
              <a:rPr lang="ca-ES" sz="1600" b="1" dirty="0" smtClean="0"/>
              <a:t> films </a:t>
            </a:r>
            <a:r>
              <a:rPr lang="ca-ES" sz="1600" b="1" dirty="0" err="1" smtClean="0"/>
              <a:t>contains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one</a:t>
            </a:r>
            <a:r>
              <a:rPr lang="ca-ES" sz="1600" b="1" dirty="0" smtClean="0"/>
              <a:t> pair of </a:t>
            </a:r>
            <a:r>
              <a:rPr lang="ca-ES" sz="1600" b="1" dirty="0" err="1" smtClean="0"/>
              <a:t>molecules</a:t>
            </a:r>
            <a:r>
              <a:rPr lang="ca-ES" sz="1600" b="1" dirty="0"/>
              <a:t> </a:t>
            </a:r>
            <a:r>
              <a:rPr lang="ca-ES" sz="1600" b="1" dirty="0" err="1" smtClean="0"/>
              <a:t>with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different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configuration</a:t>
            </a:r>
            <a:r>
              <a:rPr lang="ca-ES" sz="1600" b="1" dirty="0" smtClean="0"/>
              <a:t>. R-R’, R-S’...</a:t>
            </a:r>
          </a:p>
          <a:p>
            <a:r>
              <a:rPr lang="ca-ES" sz="1600" b="1" dirty="0" smtClean="0"/>
              <a:t>- GID can </a:t>
            </a:r>
            <a:r>
              <a:rPr lang="ca-ES" sz="1600" b="1" dirty="0" err="1" smtClean="0"/>
              <a:t>distinguish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between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the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structure</a:t>
            </a:r>
            <a:r>
              <a:rPr lang="ca-ES" sz="1600" b="1" dirty="0" smtClean="0"/>
              <a:t> of </a:t>
            </a:r>
            <a:r>
              <a:rPr lang="ca-ES" sz="1600" b="1" dirty="0" err="1" smtClean="0"/>
              <a:t>the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different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types</a:t>
            </a:r>
            <a:r>
              <a:rPr lang="ca-ES" sz="1600" b="1" dirty="0" smtClean="0"/>
              <a:t> of films (</a:t>
            </a:r>
            <a:r>
              <a:rPr lang="ca-ES" sz="1600" b="1" dirty="0" err="1" smtClean="0"/>
              <a:t>enantiomer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ordering</a:t>
            </a:r>
            <a:r>
              <a:rPr lang="ca-ES" sz="1600" b="1" dirty="0" smtClean="0"/>
              <a:t>).</a:t>
            </a:r>
          </a:p>
          <a:p>
            <a:r>
              <a:rPr lang="ca-ES" sz="1600" b="1" dirty="0" smtClean="0"/>
              <a:t>- </a:t>
            </a:r>
            <a:r>
              <a:rPr lang="ca-ES" sz="1600" b="1" dirty="0" err="1" smtClean="0"/>
              <a:t>Chiral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domains</a:t>
            </a:r>
            <a:r>
              <a:rPr lang="ca-ES" sz="1600" b="1" dirty="0" smtClean="0"/>
              <a:t> show </a:t>
            </a:r>
            <a:r>
              <a:rPr lang="ca-ES" sz="1600" b="1" dirty="0" err="1" smtClean="0"/>
              <a:t>enantiomer</a:t>
            </a:r>
            <a:r>
              <a:rPr lang="ca-ES" sz="1600" b="1" dirty="0" smtClean="0"/>
              <a:t> </a:t>
            </a:r>
            <a:r>
              <a:rPr lang="ca-ES" sz="1600" b="1" dirty="0" err="1" smtClean="0"/>
              <a:t>disorder</a:t>
            </a:r>
            <a:r>
              <a:rPr lang="ca-ES" sz="1600" b="1" dirty="0" smtClean="0"/>
              <a:t>.  </a:t>
            </a:r>
            <a:endParaRPr lang="ca-ES" sz="1600" b="1" dirty="0"/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0" y="4507230"/>
            <a:ext cx="2977219" cy="280719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solidFill>
                  <a:srgbClr val="FFFFFF"/>
                </a:solidFill>
              </a:rPr>
              <a:t>I. </a:t>
            </a:r>
            <a:r>
              <a:rPr lang="en-GB" sz="1200" b="1" dirty="0" err="1" smtClean="0">
                <a:solidFill>
                  <a:srgbClr val="FFFFFF"/>
                </a:solidFill>
              </a:rPr>
              <a:t>Kuzmenko</a:t>
            </a:r>
            <a:r>
              <a:rPr lang="en-GB" sz="1200" b="1" dirty="0" smtClean="0">
                <a:solidFill>
                  <a:srgbClr val="FFFFFF"/>
                </a:solidFill>
              </a:rPr>
              <a:t> </a:t>
            </a:r>
            <a:r>
              <a:rPr lang="en-GB" sz="1200" b="1" dirty="0">
                <a:solidFill>
                  <a:srgbClr val="FFFFFF"/>
                </a:solidFill>
              </a:rPr>
              <a:t>et al., Chirality 10 (1998) </a:t>
            </a:r>
            <a:r>
              <a:rPr lang="en-GB" sz="1200" b="1" dirty="0" smtClean="0">
                <a:solidFill>
                  <a:srgbClr val="FFFFFF"/>
                </a:solidFill>
              </a:rPr>
              <a:t>415</a:t>
            </a:r>
            <a:endParaRPr lang="en-GB" sz="1200" b="1" dirty="0">
              <a:solidFill>
                <a:srgbClr val="FFFFFF"/>
              </a:solidFill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3561060" y="1547589"/>
            <a:ext cx="3063428" cy="1156581"/>
            <a:chOff x="3240112" y="395461"/>
            <a:chExt cx="3063428" cy="1156581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2120" y="467469"/>
              <a:ext cx="2991420" cy="1068830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4429547" y="395461"/>
              <a:ext cx="885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1800" b="1" dirty="0" smtClean="0">
                  <a:solidFill>
                    <a:schemeClr val="tx1"/>
                  </a:solidFill>
                </a:rPr>
                <a:t>C</a:t>
              </a:r>
              <a:r>
                <a:rPr lang="ca-ES" sz="1800" b="1" baseline="-25000" dirty="0" smtClean="0">
                  <a:solidFill>
                    <a:schemeClr val="tx1"/>
                  </a:solidFill>
                </a:rPr>
                <a:t>30</a:t>
              </a:r>
              <a:r>
                <a:rPr lang="ca-ES" sz="1800" b="1" dirty="0" smtClean="0">
                  <a:solidFill>
                    <a:schemeClr val="tx1"/>
                  </a:solidFill>
                </a:rPr>
                <a:t>H</a:t>
              </a:r>
              <a:r>
                <a:rPr lang="ca-ES" sz="1800" b="1" baseline="-25000" dirty="0" smtClean="0">
                  <a:solidFill>
                    <a:schemeClr val="tx1"/>
                  </a:solidFill>
                </a:rPr>
                <a:t>18</a:t>
              </a:r>
              <a:endParaRPr lang="ca-ES" sz="18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240112" y="1259557"/>
              <a:ext cx="293873" cy="2797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600" b="1" dirty="0" smtClean="0">
                  <a:solidFill>
                    <a:srgbClr val="000000"/>
                  </a:solidFill>
                </a:rPr>
                <a:t>m</a:t>
              </a:r>
              <a:endParaRPr lang="ca-E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4903512" y="1213488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600" b="1" dirty="0" err="1" smtClean="0">
                  <a:solidFill>
                    <a:srgbClr val="000000"/>
                  </a:solidFill>
                </a:rPr>
                <a:t>p</a:t>
              </a:r>
              <a:endParaRPr lang="ca-E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240" name="Agrupar 9239"/>
          <p:cNvGrpSpPr/>
          <p:nvPr/>
        </p:nvGrpSpPr>
        <p:grpSpPr>
          <a:xfrm>
            <a:off x="6984528" y="1115541"/>
            <a:ext cx="2880320" cy="1800200"/>
            <a:chOff x="7560592" y="1259557"/>
            <a:chExt cx="2880320" cy="180020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60592" y="1259557"/>
              <a:ext cx="2880320" cy="1800200"/>
            </a:xfrm>
            <a:prstGeom prst="rect">
              <a:avLst/>
            </a:prstGeom>
          </p:spPr>
        </p:pic>
        <p:sp>
          <p:nvSpPr>
            <p:cNvPr id="38" name="CuadroTexto 37"/>
            <p:cNvSpPr txBox="1"/>
            <p:nvPr/>
          </p:nvSpPr>
          <p:spPr>
            <a:xfrm>
              <a:off x="7621944" y="1259557"/>
              <a:ext cx="298688" cy="15755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ca-ES" sz="1600" b="1" dirty="0" smtClean="0">
                  <a:solidFill>
                    <a:srgbClr val="000000"/>
                  </a:solidFill>
                </a:rPr>
                <a:t>m</a:t>
              </a:r>
              <a:endParaRPr lang="ca-ES" sz="16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9901908" y="1259557"/>
              <a:ext cx="250972" cy="1733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ca-ES" sz="1600" b="1" dirty="0">
                  <a:solidFill>
                    <a:srgbClr val="000000"/>
                  </a:solidFill>
                </a:rPr>
                <a:t>p</a:t>
              </a:r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068" y="2987749"/>
            <a:ext cx="3033788" cy="15697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248" y="2808687"/>
            <a:ext cx="1944216" cy="190725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3816034" y="1259557"/>
            <a:ext cx="2794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ii) </a:t>
            </a:r>
            <a:r>
              <a:rPr lang="ca-ES" sz="1800" b="1" dirty="0" err="1" smtClean="0">
                <a:solidFill>
                  <a:schemeClr val="accent5">
                    <a:lumMod val="75000"/>
                  </a:schemeClr>
                </a:solidFill>
              </a:rPr>
              <a:t>Heptahelicene</a:t>
            </a:r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 / Cu(111)</a:t>
            </a:r>
            <a:endParaRPr lang="ca-ES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216" name="CuadroTexto 9215"/>
          <p:cNvSpPr txBox="1"/>
          <p:nvPr/>
        </p:nvSpPr>
        <p:spPr>
          <a:xfrm>
            <a:off x="216182" y="251445"/>
            <a:ext cx="9864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800" dirty="0" smtClean="0">
                <a:solidFill>
                  <a:schemeClr val="accent5">
                    <a:lumMod val="75000"/>
                  </a:schemeClr>
                </a:solidFill>
              </a:rPr>
              <a:t>i) </a:t>
            </a:r>
            <a:r>
              <a:rPr lang="ca-ES" sz="1600" b="1" dirty="0" err="1">
                <a:solidFill>
                  <a:schemeClr val="accent5">
                    <a:lumMod val="75000"/>
                  </a:schemeClr>
                </a:solidFill>
              </a:rPr>
              <a:t>Spontaeneous</a:t>
            </a:r>
            <a:r>
              <a:rPr lang="ca-ES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a-ES" sz="1600" b="1" dirty="0" err="1">
                <a:solidFill>
                  <a:schemeClr val="accent5">
                    <a:lumMod val="75000"/>
                  </a:schemeClr>
                </a:solidFill>
              </a:rPr>
              <a:t>separation</a:t>
            </a:r>
            <a:r>
              <a:rPr lang="ca-ES" sz="1600" b="1" dirty="0">
                <a:solidFill>
                  <a:schemeClr val="accent5">
                    <a:lumMod val="75000"/>
                  </a:schemeClr>
                </a:solidFill>
              </a:rPr>
              <a:t> of </a:t>
            </a:r>
            <a:r>
              <a:rPr lang="ca-ES" sz="1600" b="1" dirty="0" err="1">
                <a:solidFill>
                  <a:schemeClr val="accent5">
                    <a:lumMod val="75000"/>
                  </a:schemeClr>
                </a:solidFill>
              </a:rPr>
              <a:t>enantiomers</a:t>
            </a:r>
            <a:r>
              <a:rPr lang="ca-ES" sz="1600" b="1" dirty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ca-ES" sz="1600" b="1" dirty="0" err="1">
                <a:solidFill>
                  <a:schemeClr val="accent5">
                    <a:lumMod val="75000"/>
                  </a:schemeClr>
                </a:solidFill>
              </a:rPr>
              <a:t>Langmuir</a:t>
            </a:r>
            <a:r>
              <a:rPr lang="ca-ES" sz="1600" b="1" dirty="0">
                <a:solidFill>
                  <a:schemeClr val="accent5">
                    <a:lumMod val="75000"/>
                  </a:schemeClr>
                </a:solidFill>
              </a:rPr>
              <a:t> films </a:t>
            </a:r>
            <a:endParaRPr lang="ca-ES" sz="1600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ca-ES" sz="1800" dirty="0" smtClean="0">
                <a:solidFill>
                  <a:srgbClr val="60C99C"/>
                </a:solidFill>
              </a:rPr>
              <a:t>ii) </a:t>
            </a:r>
            <a:r>
              <a:rPr lang="ca-ES" sz="1800" dirty="0" err="1" smtClean="0">
                <a:solidFill>
                  <a:srgbClr val="60C99C"/>
                </a:solidFill>
              </a:rPr>
              <a:t>Enantiomeric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separation</a:t>
            </a:r>
            <a:r>
              <a:rPr lang="ca-ES" sz="1800" dirty="0" smtClean="0">
                <a:solidFill>
                  <a:srgbClr val="60C99C"/>
                </a:solidFill>
              </a:rPr>
              <a:t> in 2D: </a:t>
            </a:r>
            <a:r>
              <a:rPr lang="ca-ES" sz="1800" dirty="0" err="1" smtClean="0">
                <a:solidFill>
                  <a:srgbClr val="60C99C"/>
                </a:solidFill>
              </a:rPr>
              <a:t>Some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bulk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symmetries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excluded</a:t>
            </a:r>
            <a:r>
              <a:rPr lang="ca-ES" sz="1800" dirty="0" smtClean="0">
                <a:solidFill>
                  <a:srgbClr val="60C99C"/>
                </a:solidFill>
              </a:rPr>
              <a:t>, so, </a:t>
            </a:r>
            <a:r>
              <a:rPr lang="ca-ES" sz="1800" dirty="0" err="1" smtClean="0">
                <a:solidFill>
                  <a:srgbClr val="60C99C"/>
                </a:solidFill>
              </a:rPr>
              <a:t>chiral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interactions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enhanced</a:t>
            </a:r>
            <a:r>
              <a:rPr lang="ca-ES" sz="1800" dirty="0">
                <a:solidFill>
                  <a:srgbClr val="60C99C"/>
                </a:solidFill>
              </a:rPr>
              <a:t> </a:t>
            </a:r>
            <a:r>
              <a:rPr lang="ca-ES" sz="1800" dirty="0" smtClean="0">
                <a:solidFill>
                  <a:srgbClr val="60C99C"/>
                </a:solidFill>
              </a:rPr>
              <a:t>(</a:t>
            </a:r>
            <a:r>
              <a:rPr lang="ca-ES" sz="1800" dirty="0" err="1" smtClean="0">
                <a:solidFill>
                  <a:srgbClr val="60C99C"/>
                </a:solidFill>
              </a:rPr>
              <a:t>microscopic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scale</a:t>
            </a:r>
            <a:r>
              <a:rPr lang="ca-ES" sz="1800" dirty="0" smtClean="0">
                <a:solidFill>
                  <a:srgbClr val="60C99C"/>
                </a:solidFill>
              </a:rPr>
              <a:t>). </a:t>
            </a:r>
            <a:r>
              <a:rPr lang="ca-ES" sz="1800" dirty="0" err="1" smtClean="0">
                <a:solidFill>
                  <a:srgbClr val="60C99C"/>
                </a:solidFill>
              </a:rPr>
              <a:t>Pharmacological</a:t>
            </a:r>
            <a:r>
              <a:rPr lang="ca-ES" sz="1800" dirty="0" smtClean="0">
                <a:solidFill>
                  <a:srgbClr val="60C99C"/>
                </a:solidFill>
              </a:rPr>
              <a:t> </a:t>
            </a:r>
            <a:r>
              <a:rPr lang="ca-ES" sz="1800" dirty="0" err="1" smtClean="0">
                <a:solidFill>
                  <a:srgbClr val="60C99C"/>
                </a:solidFill>
              </a:rPr>
              <a:t>interest</a:t>
            </a:r>
            <a:endParaRPr lang="ca-ES" sz="1800" dirty="0" smtClean="0">
              <a:solidFill>
                <a:srgbClr val="60C99C"/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215776" y="1187549"/>
            <a:ext cx="325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b="1" dirty="0" smtClean="0">
                <a:solidFill>
                  <a:schemeClr val="accent5">
                    <a:lumMod val="75000"/>
                  </a:schemeClr>
                </a:solidFill>
              </a:rPr>
              <a:t>i)</a:t>
            </a:r>
            <a:endParaRPr lang="ca-ES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221" name="CuadroTexto 9220"/>
          <p:cNvSpPr txBox="1"/>
          <p:nvPr/>
        </p:nvSpPr>
        <p:spPr>
          <a:xfrm>
            <a:off x="805351" y="1160527"/>
            <a:ext cx="144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 b="1" dirty="0" smtClean="0">
                <a:solidFill>
                  <a:schemeClr val="tx1"/>
                </a:solidFill>
              </a:rPr>
              <a:t>C</a:t>
            </a:r>
            <a:r>
              <a:rPr lang="ca-ES" sz="1400" b="1" baseline="-25000" dirty="0" smtClean="0">
                <a:solidFill>
                  <a:schemeClr val="tx1"/>
                </a:solidFill>
              </a:rPr>
              <a:t>14</a:t>
            </a:r>
            <a:r>
              <a:rPr lang="ca-ES" sz="1400" b="1" dirty="0" smtClean="0">
                <a:solidFill>
                  <a:schemeClr val="tx1"/>
                </a:solidFill>
              </a:rPr>
              <a:t>H</a:t>
            </a:r>
            <a:r>
              <a:rPr lang="ca-ES" sz="1400" b="1" baseline="-25000" dirty="0" smtClean="0">
                <a:solidFill>
                  <a:srgbClr val="000000"/>
                </a:solidFill>
              </a:rPr>
              <a:t>29</a:t>
            </a:r>
            <a:r>
              <a:rPr lang="ca-ES" sz="1400" b="1" dirty="0" smtClean="0">
                <a:solidFill>
                  <a:schemeClr val="tx1"/>
                </a:solidFill>
              </a:rPr>
              <a:t> &amp; C</a:t>
            </a:r>
            <a:r>
              <a:rPr lang="ca-ES" sz="1400" b="1" baseline="-25000" dirty="0" smtClean="0">
                <a:solidFill>
                  <a:schemeClr val="tx1"/>
                </a:solidFill>
              </a:rPr>
              <a:t>15</a:t>
            </a:r>
            <a:r>
              <a:rPr lang="ca-ES" sz="1400" b="1" dirty="0" smtClean="0">
                <a:solidFill>
                  <a:schemeClr val="tx1"/>
                </a:solidFill>
              </a:rPr>
              <a:t>H</a:t>
            </a:r>
            <a:r>
              <a:rPr lang="ca-ES" sz="1400" b="1" baseline="-25000" dirty="0" smtClean="0">
                <a:solidFill>
                  <a:schemeClr val="tx1"/>
                </a:solidFill>
              </a:rPr>
              <a:t>31</a:t>
            </a:r>
            <a:endParaRPr lang="ca-ES" sz="1400" b="1" baseline="-25000" dirty="0">
              <a:solidFill>
                <a:schemeClr val="tx1"/>
              </a:solidFill>
            </a:endParaRPr>
          </a:p>
        </p:txBody>
      </p:sp>
      <p:sp>
        <p:nvSpPr>
          <p:cNvPr id="9222" name="CuadroTexto 9221"/>
          <p:cNvSpPr txBox="1"/>
          <p:nvPr/>
        </p:nvSpPr>
        <p:spPr>
          <a:xfrm>
            <a:off x="4382989" y="4696777"/>
            <a:ext cx="195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 b="1" dirty="0" err="1" smtClean="0">
                <a:solidFill>
                  <a:srgbClr val="0000FF"/>
                </a:solidFill>
              </a:rPr>
              <a:t>Racemic</a:t>
            </a:r>
            <a:r>
              <a:rPr lang="ca-ES" sz="1400" b="1" dirty="0" smtClean="0">
                <a:solidFill>
                  <a:srgbClr val="0000FF"/>
                </a:solidFill>
              </a:rPr>
              <a:t> </a:t>
            </a:r>
            <a:r>
              <a:rPr lang="ca-ES" sz="1400" b="1" dirty="0" err="1" smtClean="0">
                <a:solidFill>
                  <a:srgbClr val="0000FF"/>
                </a:solidFill>
              </a:rPr>
              <a:t>domains</a:t>
            </a:r>
            <a:r>
              <a:rPr lang="ca-ES" sz="1400" b="1" dirty="0" smtClean="0">
                <a:solidFill>
                  <a:srgbClr val="0000FF"/>
                </a:solidFill>
              </a:rPr>
              <a:t> (</a:t>
            </a:r>
            <a:r>
              <a:rPr lang="ca-ES" sz="14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ca-ES" sz="1400" b="1" dirty="0" smtClean="0">
                <a:solidFill>
                  <a:srgbClr val="0000FF"/>
                </a:solidFill>
              </a:rPr>
              <a:t>m)</a:t>
            </a:r>
          </a:p>
          <a:p>
            <a:r>
              <a:rPr lang="ca-ES" sz="1400" b="1" dirty="0" smtClean="0">
                <a:solidFill>
                  <a:srgbClr val="0000FF"/>
                </a:solidFill>
              </a:rPr>
              <a:t>STM (200x200) </a:t>
            </a:r>
            <a:r>
              <a:rPr lang="ca-ES" sz="14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ca-ES" sz="1400" b="1" dirty="0">
                <a:solidFill>
                  <a:srgbClr val="0000FF"/>
                </a:solidFill>
              </a:rPr>
              <a:t>m</a:t>
            </a:r>
            <a:endParaRPr lang="ca-ES" sz="1400" b="1" dirty="0" smtClean="0">
              <a:solidFill>
                <a:srgbClr val="0000FF"/>
              </a:solidFill>
            </a:endParaRPr>
          </a:p>
        </p:txBody>
      </p:sp>
      <p:cxnSp>
        <p:nvCxnSpPr>
          <p:cNvPr id="9224" name="Conector recto 9223"/>
          <p:cNvCxnSpPr/>
          <p:nvPr/>
        </p:nvCxnSpPr>
        <p:spPr bwMode="auto">
          <a:xfrm>
            <a:off x="2952080" y="1331565"/>
            <a:ext cx="0" cy="345638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7E60A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Conector recto 54"/>
          <p:cNvCxnSpPr/>
          <p:nvPr/>
        </p:nvCxnSpPr>
        <p:spPr bwMode="auto">
          <a:xfrm flipH="1" flipV="1">
            <a:off x="2952080" y="4715941"/>
            <a:ext cx="1440160" cy="7200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7E60A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Conector recto 57"/>
          <p:cNvCxnSpPr/>
          <p:nvPr/>
        </p:nvCxnSpPr>
        <p:spPr bwMode="auto">
          <a:xfrm flipH="1">
            <a:off x="4374269" y="4787949"/>
            <a:ext cx="7" cy="151216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7E60A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236" name="CuadroTexto 9235"/>
          <p:cNvSpPr txBox="1"/>
          <p:nvPr/>
        </p:nvSpPr>
        <p:spPr>
          <a:xfrm>
            <a:off x="4608264" y="5643333"/>
            <a:ext cx="261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err="1">
                <a:solidFill>
                  <a:srgbClr val="F7E60A"/>
                </a:solidFill>
              </a:rPr>
              <a:t>With</a:t>
            </a:r>
            <a:r>
              <a:rPr lang="ca-ES" sz="1600" b="1" dirty="0">
                <a:solidFill>
                  <a:srgbClr val="F7E60A"/>
                </a:solidFill>
              </a:rPr>
              <a:t> </a:t>
            </a:r>
            <a:r>
              <a:rPr lang="ca-ES" sz="1600" b="1" dirty="0" err="1">
                <a:solidFill>
                  <a:srgbClr val="F7E60A"/>
                </a:solidFill>
              </a:rPr>
              <a:t>enantiomeric</a:t>
            </a:r>
            <a:r>
              <a:rPr lang="ca-ES" sz="1600" b="1" dirty="0">
                <a:solidFill>
                  <a:srgbClr val="F7E60A"/>
                </a:solidFill>
              </a:rPr>
              <a:t> </a:t>
            </a:r>
            <a:r>
              <a:rPr lang="ca-ES" sz="1600" b="1" dirty="0" err="1">
                <a:solidFill>
                  <a:srgbClr val="F7E60A"/>
                </a:solidFill>
              </a:rPr>
              <a:t>excess</a:t>
            </a:r>
            <a:r>
              <a:rPr lang="ca-ES" sz="1600" b="1" dirty="0">
                <a:solidFill>
                  <a:srgbClr val="F7E60A"/>
                </a:solidFill>
              </a:rPr>
              <a:t> </a:t>
            </a:r>
          </a:p>
          <a:p>
            <a:r>
              <a:rPr lang="ca-ES" sz="1600" b="1" dirty="0" err="1">
                <a:solidFill>
                  <a:srgbClr val="F7E60A"/>
                </a:solidFill>
              </a:rPr>
              <a:t>only</a:t>
            </a:r>
            <a:r>
              <a:rPr lang="ca-ES" sz="1600" b="1" dirty="0">
                <a:solidFill>
                  <a:srgbClr val="F7E60A"/>
                </a:solidFill>
              </a:rPr>
              <a:t> </a:t>
            </a:r>
            <a:r>
              <a:rPr lang="ca-ES" sz="1600" b="1" dirty="0" err="1">
                <a:solidFill>
                  <a:srgbClr val="F7E60A"/>
                </a:solidFill>
              </a:rPr>
              <a:t>one</a:t>
            </a:r>
            <a:r>
              <a:rPr lang="ca-ES" sz="1600" b="1" dirty="0">
                <a:solidFill>
                  <a:srgbClr val="F7E60A"/>
                </a:solidFill>
              </a:rPr>
              <a:t> </a:t>
            </a:r>
            <a:r>
              <a:rPr lang="ca-ES" sz="1600" b="1" dirty="0" err="1">
                <a:solidFill>
                  <a:srgbClr val="F7E60A"/>
                </a:solidFill>
              </a:rPr>
              <a:t>domain</a:t>
            </a:r>
            <a:r>
              <a:rPr lang="ca-ES" sz="1600" b="1" dirty="0">
                <a:solidFill>
                  <a:srgbClr val="F7E60A"/>
                </a:solidFill>
              </a:rPr>
              <a:t> </a:t>
            </a:r>
            <a:r>
              <a:rPr lang="ca-ES" sz="1600" b="1" dirty="0" smtClean="0">
                <a:solidFill>
                  <a:srgbClr val="F7E60A"/>
                </a:solidFill>
              </a:rPr>
              <a:t>is </a:t>
            </a:r>
            <a:r>
              <a:rPr lang="ca-ES" sz="1600" b="1" dirty="0" err="1" smtClean="0">
                <a:solidFill>
                  <a:srgbClr val="F7E60A"/>
                </a:solidFill>
              </a:rPr>
              <a:t>formed</a:t>
            </a:r>
            <a:endParaRPr lang="ca-ES" sz="1600" b="1" dirty="0" smtClean="0">
              <a:solidFill>
                <a:srgbClr val="F7E60A"/>
              </a:solidFill>
            </a:endParaRPr>
          </a:p>
          <a:p>
            <a:r>
              <a:rPr lang="ca-ES" sz="1600" b="1" dirty="0" err="1">
                <a:solidFill>
                  <a:srgbClr val="F7E60A"/>
                </a:solidFill>
              </a:rPr>
              <a:t>e</a:t>
            </a:r>
            <a:r>
              <a:rPr lang="ca-ES" sz="1600" b="1" dirty="0" err="1" smtClean="0">
                <a:solidFill>
                  <a:srgbClr val="F7E60A"/>
                </a:solidFill>
              </a:rPr>
              <a:t>e</a:t>
            </a:r>
            <a:r>
              <a:rPr lang="ca-ES" sz="1600" b="1" dirty="0" smtClean="0">
                <a:solidFill>
                  <a:srgbClr val="F7E60A"/>
                </a:solidFill>
              </a:rPr>
              <a:t> = (m-</a:t>
            </a:r>
            <a:r>
              <a:rPr lang="ca-ES" sz="1600" b="1" dirty="0" err="1" smtClean="0">
                <a:solidFill>
                  <a:srgbClr val="F7E60A"/>
                </a:solidFill>
              </a:rPr>
              <a:t>p</a:t>
            </a:r>
            <a:r>
              <a:rPr lang="ca-ES" sz="1600" b="1" dirty="0" smtClean="0">
                <a:solidFill>
                  <a:srgbClr val="F7E60A"/>
                </a:solidFill>
              </a:rPr>
              <a:t>)/(</a:t>
            </a:r>
            <a:r>
              <a:rPr lang="ca-ES" sz="1600" b="1" dirty="0" err="1" smtClean="0">
                <a:solidFill>
                  <a:srgbClr val="F7E60A"/>
                </a:solidFill>
              </a:rPr>
              <a:t>m+p</a:t>
            </a:r>
            <a:r>
              <a:rPr lang="ca-ES" sz="1600" b="1" dirty="0" smtClean="0">
                <a:solidFill>
                  <a:srgbClr val="F7E60A"/>
                </a:solidFill>
              </a:rPr>
              <a:t>) = 008</a:t>
            </a:r>
            <a:endParaRPr lang="ca-ES" sz="1600" b="1" dirty="0">
              <a:solidFill>
                <a:srgbClr val="F7E60A"/>
              </a:solidFill>
            </a:endParaRPr>
          </a:p>
        </p:txBody>
      </p:sp>
      <p:pic>
        <p:nvPicPr>
          <p:cNvPr id="9237" name="Imagen 92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4608" y="4797573"/>
            <a:ext cx="1946836" cy="1934592"/>
          </a:xfrm>
          <a:prstGeom prst="rect">
            <a:avLst/>
          </a:prstGeom>
        </p:spPr>
      </p:pic>
      <p:sp>
        <p:nvSpPr>
          <p:cNvPr id="9238" name="Flecha derecha 9237"/>
          <p:cNvSpPr/>
          <p:nvPr/>
        </p:nvSpPr>
        <p:spPr bwMode="auto">
          <a:xfrm>
            <a:off x="7128544" y="6084093"/>
            <a:ext cx="432048" cy="216024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a-E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8131204" y="6640412"/>
            <a:ext cx="1301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 b="1" dirty="0" err="1" smtClean="0">
                <a:solidFill>
                  <a:srgbClr val="0000FF"/>
                </a:solidFill>
              </a:rPr>
              <a:t>Homochirality</a:t>
            </a:r>
            <a:endParaRPr lang="ca-ES" sz="1400" b="1" dirty="0" smtClean="0">
              <a:solidFill>
                <a:srgbClr val="0000FF"/>
              </a:solidFill>
            </a:endParaRP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auto">
          <a:xfrm>
            <a:off x="7774110" y="6948189"/>
            <a:ext cx="2234754" cy="280719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solidFill>
                  <a:srgbClr val="FFFFFF"/>
                </a:solidFill>
              </a:rPr>
              <a:t>R. </a:t>
            </a:r>
            <a:r>
              <a:rPr lang="en-GB" sz="1200" b="1" dirty="0" err="1" smtClean="0">
                <a:solidFill>
                  <a:srgbClr val="FFFFFF"/>
                </a:solidFill>
              </a:rPr>
              <a:t>Fasel</a:t>
            </a:r>
            <a:r>
              <a:rPr lang="en-GB" sz="1200" b="1" dirty="0" smtClean="0">
                <a:solidFill>
                  <a:srgbClr val="FFFFFF"/>
                </a:solidFill>
              </a:rPr>
              <a:t>, Nature 439 (2006) 449</a:t>
            </a:r>
            <a:endParaRPr lang="en-GB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863848" y="107429"/>
            <a:ext cx="8136904" cy="36004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Surface structure &amp; catalysis: CO oxidation reaction on Rh(</a:t>
            </a:r>
            <a:r>
              <a:rPr lang="en-GB" sz="2400" b="0" i="0" dirty="0" smtClean="0">
                <a:latin typeface="+mn-lt"/>
                <a:cs typeface="Times New Roman" pitchFamily="16" charset="0"/>
              </a:rPr>
              <a:t>111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) </a:t>
            </a:r>
            <a:endParaRPr lang="en-GB" sz="2400" b="0" i="0" dirty="0">
              <a:latin typeface="Bookman" charset="0"/>
              <a:cs typeface="Times New Roman" pitchFamily="16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84336"/>
            <a:ext cx="31226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419475" y="1557338"/>
            <a:ext cx="5256213" cy="1577975"/>
          </a:xfrm>
          <a:prstGeom prst="rect">
            <a:avLst/>
          </a:prstGeom>
          <a:solidFill>
            <a:srgbClr val="FFFFCC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/>
              <a:t>Side and top views of the most stable Rh surface oxide as calculated by DFT (</a:t>
            </a:r>
            <a:r>
              <a:rPr lang="en-GB" sz="2000" i="1"/>
              <a:t>octahedrally coordinated Rh atom is indicated</a:t>
            </a:r>
            <a:r>
              <a:rPr lang="en-GB"/>
              <a:t>). </a:t>
            </a:r>
          </a:p>
          <a:p>
            <a:r>
              <a:rPr lang="en-GB"/>
              <a:t>The inset shows the STM simulation.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2" y="4311352"/>
            <a:ext cx="252095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941888"/>
            <a:ext cx="391160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779838" y="668338"/>
            <a:ext cx="6013002" cy="80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1800" b="1" dirty="0" smtClean="0">
                <a:solidFill>
                  <a:srgbClr val="F7E60A"/>
                </a:solidFill>
              </a:rPr>
              <a:t>STM &amp; SXRD: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1800" b="1" dirty="0" smtClean="0">
                <a:solidFill>
                  <a:srgbClr val="F7E60A"/>
                </a:solidFill>
              </a:rPr>
              <a:t>Bulk and surface oxide cell (9x9):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1800" b="1" dirty="0">
                <a:solidFill>
                  <a:srgbClr val="F7E60A"/>
                </a:solidFill>
              </a:rPr>
              <a:t> </a:t>
            </a:r>
            <a:r>
              <a:rPr lang="en-GB" sz="1800" b="1" dirty="0" smtClean="0">
                <a:solidFill>
                  <a:srgbClr val="F7E60A"/>
                </a:solidFill>
              </a:rPr>
              <a:t>                                                P</a:t>
            </a:r>
            <a:r>
              <a:rPr lang="en-GB" sz="1600" b="1" dirty="0" smtClean="0">
                <a:solidFill>
                  <a:srgbClr val="F7E60A"/>
                </a:solidFill>
              </a:rPr>
              <a:t>O</a:t>
            </a:r>
            <a:r>
              <a:rPr lang="en-GB" sz="1800" b="1" baseline="-25000" dirty="0" smtClean="0">
                <a:solidFill>
                  <a:srgbClr val="F7E60A"/>
                </a:solidFill>
              </a:rPr>
              <a:t>2 </a:t>
            </a:r>
            <a:r>
              <a:rPr lang="en-GB" sz="1800" b="1" dirty="0" smtClean="0">
                <a:solidFill>
                  <a:srgbClr val="F7E60A"/>
                </a:solidFill>
                <a:sym typeface="Symbol" charset="0"/>
              </a:rPr>
              <a:t></a:t>
            </a:r>
            <a:r>
              <a:rPr lang="en-GB" sz="1800" dirty="0" smtClean="0">
                <a:solidFill>
                  <a:srgbClr val="000099"/>
                </a:solidFill>
                <a:sym typeface="Symbol" charset="0"/>
              </a:rPr>
              <a:t> </a:t>
            </a:r>
            <a:r>
              <a:rPr lang="en-GB" sz="1800" b="1" dirty="0" smtClean="0">
                <a:solidFill>
                  <a:srgbClr val="F7E60A"/>
                </a:solidFill>
              </a:rPr>
              <a:t>2x10</a:t>
            </a:r>
            <a:r>
              <a:rPr lang="en-GB" sz="1800" b="1" baseline="30000" dirty="0" smtClean="0">
                <a:solidFill>
                  <a:srgbClr val="F7E60A"/>
                </a:solidFill>
              </a:rPr>
              <a:t>-3</a:t>
            </a:r>
            <a:r>
              <a:rPr lang="en-GB" sz="1800" b="1" dirty="0" smtClean="0">
                <a:solidFill>
                  <a:srgbClr val="F7E60A"/>
                </a:solidFill>
              </a:rPr>
              <a:t> mbar @ 800 K</a:t>
            </a:r>
            <a:endParaRPr lang="en-GB" sz="1800" b="1" dirty="0">
              <a:solidFill>
                <a:srgbClr val="F7E60A"/>
              </a:solidFill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304380" y="6764039"/>
            <a:ext cx="6477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1200" b="1" dirty="0">
                <a:solidFill>
                  <a:srgbClr val="339933"/>
                </a:solidFill>
              </a:rPr>
              <a:t>Rh</a:t>
            </a:r>
            <a:r>
              <a:rPr lang="en-GB" sz="1200" b="1" baseline="-25000" dirty="0">
                <a:solidFill>
                  <a:srgbClr val="339933"/>
                </a:solidFill>
              </a:rPr>
              <a:t>2</a:t>
            </a:r>
            <a:r>
              <a:rPr lang="en-GB" sz="1200" b="1" dirty="0">
                <a:solidFill>
                  <a:srgbClr val="339933"/>
                </a:solidFill>
              </a:rPr>
              <a:t>O</a:t>
            </a:r>
            <a:r>
              <a:rPr lang="en-GB" sz="1200" b="1" baseline="-25000" dirty="0">
                <a:solidFill>
                  <a:srgbClr val="339933"/>
                </a:solidFill>
              </a:rPr>
              <a:t>3</a:t>
            </a:r>
            <a:endParaRPr lang="en-GB" sz="1200" b="1" dirty="0">
              <a:solidFill>
                <a:srgbClr val="339933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779192" y="3716338"/>
            <a:ext cx="1981200" cy="1060450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sz="2000" b="1"/>
              <a:t>a </a:t>
            </a:r>
            <a:r>
              <a:rPr lang="en-GB" sz="2000" b="1" baseline="-25000"/>
              <a:t>Rh111</a:t>
            </a:r>
            <a:r>
              <a:rPr lang="en-GB" sz="2000"/>
              <a:t> = 2.72 </a:t>
            </a:r>
            <a:r>
              <a:rPr lang="en-GB" sz="2000">
                <a:cs typeface="Times New Roman" charset="0"/>
              </a:rPr>
              <a:t>Å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sz="2000" b="1"/>
              <a:t>a</a:t>
            </a:r>
            <a:r>
              <a:rPr lang="en-GB" sz="2000" b="1" baseline="-25000"/>
              <a:t>Rh2O3</a:t>
            </a:r>
            <a:r>
              <a:rPr lang="en-GB" sz="2000"/>
              <a:t> = 3.02 Å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sz="2000" b="1"/>
              <a:t>a</a:t>
            </a:r>
            <a:r>
              <a:rPr lang="en-GB" sz="2000" b="1" baseline="-25000"/>
              <a:t>O-Rh-O</a:t>
            </a:r>
            <a:r>
              <a:rPr lang="en-GB" sz="2000"/>
              <a:t> = 3.10 Å</a:t>
            </a:r>
          </a:p>
        </p:txBody>
      </p:sp>
      <p:pic>
        <p:nvPicPr>
          <p:cNvPr id="1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357563"/>
            <a:ext cx="22717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Agrupar 18"/>
          <p:cNvGrpSpPr/>
          <p:nvPr/>
        </p:nvGrpSpPr>
        <p:grpSpPr>
          <a:xfrm>
            <a:off x="4032200" y="6561127"/>
            <a:ext cx="5972175" cy="963126"/>
            <a:chOff x="700088" y="6228109"/>
            <a:chExt cx="5972175" cy="963126"/>
          </a:xfrm>
        </p:grpSpPr>
        <p:pic>
          <p:nvPicPr>
            <p:cNvPr id="20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0088" y="6299060"/>
              <a:ext cx="5972175" cy="892175"/>
            </a:xfrm>
            <a:prstGeom prst="rect">
              <a:avLst/>
            </a:prstGeom>
            <a:noFill/>
          </p:spPr>
        </p:pic>
        <p:sp>
          <p:nvSpPr>
            <p:cNvPr id="21" name="CuadroTexto 20"/>
            <p:cNvSpPr txBox="1"/>
            <p:nvPr/>
          </p:nvSpPr>
          <p:spPr>
            <a:xfrm>
              <a:off x="1223888" y="6228109"/>
              <a:ext cx="432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i="1" dirty="0" err="1" smtClean="0"/>
                <a:t>Pre-screening</a:t>
              </a:r>
              <a:r>
                <a:rPr lang="ca-ES" sz="1400" i="1" dirty="0" smtClean="0"/>
                <a:t> ALBA </a:t>
              </a:r>
              <a:r>
                <a:rPr lang="ca-ES" sz="1400" i="1" dirty="0" err="1" smtClean="0"/>
                <a:t>phase</a:t>
              </a:r>
              <a:r>
                <a:rPr lang="ca-ES" sz="1400" i="1" dirty="0" smtClean="0"/>
                <a:t>-III </a:t>
              </a:r>
              <a:r>
                <a:rPr lang="ca-ES" sz="1400" i="1" dirty="0" err="1" smtClean="0"/>
                <a:t>beamline</a:t>
              </a:r>
              <a:r>
                <a:rPr lang="ca-ES" sz="1400" i="1" dirty="0" smtClean="0"/>
                <a:t> </a:t>
              </a:r>
              <a:r>
                <a:rPr lang="ca-ES" sz="1400" i="1" dirty="0" err="1" smtClean="0"/>
                <a:t>proposals</a:t>
              </a:r>
              <a:endParaRPr lang="ca-ES" sz="1400" i="1" dirty="0" smtClean="0"/>
            </a:p>
            <a:p>
              <a:pPr algn="ctr"/>
              <a:r>
                <a:rPr lang="ca-ES" sz="1400" i="1" dirty="0" smtClean="0"/>
                <a:t>10 </a:t>
              </a:r>
              <a:r>
                <a:rPr lang="ca-ES" sz="1400" i="1" dirty="0" err="1" smtClean="0"/>
                <a:t>April</a:t>
              </a:r>
              <a:r>
                <a:rPr lang="ca-ES" sz="1400" i="1" dirty="0" smtClean="0"/>
                <a:t> 2014</a:t>
              </a:r>
              <a:endParaRPr lang="ca-ES" sz="1400" i="1" dirty="0"/>
            </a:p>
          </p:txBody>
        </p:sp>
      </p:grp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71760" y="3931166"/>
            <a:ext cx="3605622" cy="280719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solidFill>
                  <a:srgbClr val="FFFFFF"/>
                </a:solidFill>
              </a:rPr>
              <a:t>J. Gustafson </a:t>
            </a:r>
            <a:r>
              <a:rPr lang="en-GB" sz="1200" b="1" dirty="0">
                <a:solidFill>
                  <a:srgbClr val="FFFFFF"/>
                </a:solidFill>
              </a:rPr>
              <a:t>et al., </a:t>
            </a:r>
            <a:r>
              <a:rPr lang="en-GB" sz="1200" b="1" dirty="0" smtClean="0">
                <a:solidFill>
                  <a:srgbClr val="FFFFFF"/>
                </a:solidFill>
              </a:rPr>
              <a:t>Phys. Rev. </a:t>
            </a:r>
            <a:r>
              <a:rPr lang="en-GB" sz="1200" b="1" dirty="0" err="1" smtClean="0">
                <a:solidFill>
                  <a:srgbClr val="FFFFFF"/>
                </a:solidFill>
              </a:rPr>
              <a:t>Lett</a:t>
            </a:r>
            <a:r>
              <a:rPr lang="en-GB" sz="1200" b="1" dirty="0" smtClean="0">
                <a:solidFill>
                  <a:srgbClr val="FFFFFF"/>
                </a:solidFill>
              </a:rPr>
              <a:t>. 92 (2004) 126102</a:t>
            </a:r>
          </a:p>
        </p:txBody>
      </p:sp>
    </p:spTree>
    <p:extLst>
      <p:ext uri="{BB962C8B-B14F-4D97-AF65-F5344CB8AC3E}">
        <p14:creationId xmlns:p14="http://schemas.microsoft.com/office/powerpoint/2010/main" val="324175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6048002" y="2373858"/>
            <a:ext cx="2952750" cy="3278187"/>
          </a:xfrm>
          <a:prstGeom prst="rect">
            <a:avLst/>
          </a:prstGeom>
          <a:solidFill>
            <a:srgbClr val="FFFFB7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b="1" dirty="0"/>
              <a:t>I)</a:t>
            </a:r>
            <a:r>
              <a:rPr lang="en-GB" sz="1800" dirty="0"/>
              <a:t> O</a:t>
            </a:r>
            <a:r>
              <a:rPr lang="en-GB" sz="1800" baseline="-25000" dirty="0"/>
              <a:t>2</a:t>
            </a:r>
            <a:r>
              <a:rPr lang="en-GB" sz="1800" dirty="0"/>
              <a:t>: Oxide formation</a:t>
            </a:r>
          </a:p>
          <a:p>
            <a:pPr>
              <a:spcBef>
                <a:spcPct val="50000"/>
              </a:spcBef>
            </a:pPr>
            <a:r>
              <a:rPr lang="en-GB" sz="1800" b="1" dirty="0"/>
              <a:t>II)</a:t>
            </a:r>
            <a:r>
              <a:rPr lang="en-GB" sz="1800" dirty="0"/>
              <a:t> CO introduction: the reaction 2CO + O</a:t>
            </a:r>
            <a:r>
              <a:rPr lang="en-GB" sz="1800" baseline="-25000" dirty="0"/>
              <a:t>2</a:t>
            </a:r>
            <a:r>
              <a:rPr lang="en-GB" sz="1800" dirty="0"/>
              <a:t> </a:t>
            </a:r>
            <a:r>
              <a:rPr lang="en-GB" sz="1800" dirty="0">
                <a:sym typeface="Wingdings" charset="0"/>
              </a:rPr>
              <a:t>2CO</a:t>
            </a:r>
            <a:r>
              <a:rPr lang="en-GB" sz="1800" baseline="-25000" dirty="0">
                <a:sym typeface="Wingdings" charset="0"/>
              </a:rPr>
              <a:t>2 </a:t>
            </a:r>
            <a:r>
              <a:rPr lang="en-GB" sz="1800" dirty="0">
                <a:sym typeface="Wingdings" charset="0"/>
              </a:rPr>
              <a:t>and the surface is reduced</a:t>
            </a:r>
          </a:p>
          <a:p>
            <a:pPr>
              <a:spcBef>
                <a:spcPct val="50000"/>
              </a:spcBef>
            </a:pPr>
            <a:r>
              <a:rPr lang="en-GB" sz="1800" b="1" dirty="0">
                <a:sym typeface="Wingdings" charset="0"/>
              </a:rPr>
              <a:t>III)</a:t>
            </a:r>
            <a:r>
              <a:rPr lang="en-GB" sz="1800" dirty="0">
                <a:sym typeface="Wingdings" charset="0"/>
              </a:rPr>
              <a:t> O</a:t>
            </a:r>
            <a:r>
              <a:rPr lang="en-GB" sz="1800" baseline="-25000" dirty="0">
                <a:sym typeface="Wingdings" charset="0"/>
              </a:rPr>
              <a:t>2</a:t>
            </a:r>
            <a:r>
              <a:rPr lang="en-GB" sz="1800" dirty="0">
                <a:sym typeface="Wingdings" charset="0"/>
              </a:rPr>
              <a:t>/CO partial pressure progressively increases.</a:t>
            </a:r>
          </a:p>
          <a:p>
            <a:pPr>
              <a:spcBef>
                <a:spcPct val="50000"/>
              </a:spcBef>
            </a:pPr>
            <a:r>
              <a:rPr lang="en-GB" sz="1800" b="1" dirty="0">
                <a:sym typeface="Wingdings" charset="0"/>
              </a:rPr>
              <a:t>IV)</a:t>
            </a:r>
            <a:r>
              <a:rPr lang="en-GB" sz="1800" dirty="0">
                <a:sym typeface="Wingdings" charset="0"/>
              </a:rPr>
              <a:t> At this point the gas mixture again becomes oxidizing: the surface oxide returns. </a:t>
            </a:r>
            <a:endParaRPr lang="en-GB" sz="1800" dirty="0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79388" y="827509"/>
            <a:ext cx="5616575" cy="5329238"/>
            <a:chOff x="204" y="28"/>
            <a:chExt cx="3538" cy="3357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04" y="482"/>
              <a:ext cx="3538" cy="2903"/>
              <a:chOff x="204" y="436"/>
              <a:chExt cx="3866" cy="3537"/>
            </a:xfrm>
          </p:grpSpPr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436"/>
                <a:ext cx="3866" cy="1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1584"/>
                <a:ext cx="3866" cy="2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476" y="308"/>
              <a:ext cx="3130" cy="144"/>
              <a:chOff x="476" y="308"/>
              <a:chExt cx="3130" cy="144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476" y="391"/>
                <a:ext cx="3130" cy="0"/>
              </a:xfrm>
              <a:prstGeom prst="line">
                <a:avLst/>
              </a:prstGeom>
              <a:noFill/>
              <a:ln w="317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1119" y="316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  <p:sp>
            <p:nvSpPr>
              <p:cNvPr id="13" name="Line 17"/>
              <p:cNvSpPr>
                <a:spLocks noChangeShapeType="1"/>
              </p:cNvSpPr>
              <p:nvPr/>
            </p:nvSpPr>
            <p:spPr bwMode="auto">
              <a:xfrm>
                <a:off x="3160" y="308"/>
                <a:ext cx="0" cy="136"/>
              </a:xfrm>
              <a:prstGeom prst="line">
                <a:avLst/>
              </a:prstGeom>
              <a:noFill/>
              <a:ln w="31750">
                <a:solidFill>
                  <a:srgbClr val="8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a-ES"/>
              </a:p>
            </p:txBody>
          </p:sp>
        </p:grp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703" y="119"/>
              <a:ext cx="182" cy="231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/>
                <a:t>I</a:t>
              </a:r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1004" y="60"/>
              <a:ext cx="219" cy="231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/>
                <a:t>II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2000" y="111"/>
              <a:ext cx="272" cy="231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/>
                <a:t>III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16" y="28"/>
              <a:ext cx="272" cy="231"/>
            </a:xfrm>
            <a:prstGeom prst="rect">
              <a:avLst/>
            </a:prstGeom>
            <a:solidFill>
              <a:srgbClr val="FFF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/>
                <a:t>IV</a:t>
              </a:r>
            </a:p>
          </p:txBody>
        </p:sp>
      </p:grpSp>
      <p:sp>
        <p:nvSpPr>
          <p:cNvPr id="22" name="Rectangle 4"/>
          <p:cNvSpPr>
            <a:spLocks noGrp="1" noChangeArrowheads="1"/>
          </p:cNvSpPr>
          <p:nvPr>
            <p:ph type="title"/>
          </p:nvPr>
        </p:nvSpPr>
        <p:spPr>
          <a:xfrm>
            <a:off x="1007864" y="107429"/>
            <a:ext cx="8136904" cy="36004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Surface structure &amp; catalysis: CO oxidation reaction on Rh(</a:t>
            </a:r>
            <a:r>
              <a:rPr lang="en-GB" sz="2400" b="0" i="0" dirty="0" smtClean="0">
                <a:latin typeface="+mn-lt"/>
                <a:cs typeface="Times New Roman" pitchFamily="16" charset="0"/>
              </a:rPr>
              <a:t>111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) </a:t>
            </a:r>
            <a:endParaRPr lang="en-GB" sz="2400" b="0" i="0" dirty="0">
              <a:latin typeface="Bookman" charset="0"/>
              <a:cs typeface="Times New Roman" pitchFamily="16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048424" y="579780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800" dirty="0" err="1" smtClean="0">
                <a:solidFill>
                  <a:schemeClr val="tx1"/>
                </a:solidFill>
              </a:rPr>
              <a:t>Surface</a:t>
            </a:r>
            <a:r>
              <a:rPr lang="ca-ES" sz="1800" dirty="0" smtClean="0">
                <a:solidFill>
                  <a:schemeClr val="tx1"/>
                </a:solidFill>
              </a:rPr>
              <a:t> </a:t>
            </a:r>
            <a:r>
              <a:rPr lang="ca-ES" sz="1800" dirty="0" err="1" smtClean="0">
                <a:solidFill>
                  <a:schemeClr val="tx1"/>
                </a:solidFill>
              </a:rPr>
              <a:t>structure</a:t>
            </a:r>
            <a:r>
              <a:rPr lang="ca-ES" sz="1800" dirty="0" smtClean="0">
                <a:solidFill>
                  <a:schemeClr val="tx1"/>
                </a:solidFill>
              </a:rPr>
              <a:t> </a:t>
            </a:r>
            <a:r>
              <a:rPr lang="ca-ES" sz="1800" dirty="0" err="1" smtClean="0">
                <a:solidFill>
                  <a:schemeClr val="tx1"/>
                </a:solidFill>
              </a:rPr>
              <a:t>evolution</a:t>
            </a:r>
            <a:r>
              <a:rPr lang="ca-ES" sz="1800" dirty="0" smtClean="0">
                <a:solidFill>
                  <a:schemeClr val="tx1"/>
                </a:solidFill>
              </a:rPr>
              <a:t> </a:t>
            </a:r>
            <a:r>
              <a:rPr lang="ca-ES" sz="1800" dirty="0" err="1" smtClean="0">
                <a:solidFill>
                  <a:schemeClr val="tx1"/>
                </a:solidFill>
              </a:rPr>
              <a:t>while</a:t>
            </a:r>
            <a:r>
              <a:rPr lang="ca-ES" sz="1800" dirty="0" smtClean="0">
                <a:solidFill>
                  <a:schemeClr val="tx1"/>
                </a:solidFill>
              </a:rPr>
              <a:t> </a:t>
            </a:r>
            <a:r>
              <a:rPr lang="ca-ES" sz="1800" dirty="0" err="1" smtClean="0">
                <a:solidFill>
                  <a:schemeClr val="tx1"/>
                </a:solidFill>
              </a:rPr>
              <a:t>monitoring</a:t>
            </a:r>
            <a:r>
              <a:rPr lang="ca-ES" sz="1800" dirty="0" smtClean="0">
                <a:solidFill>
                  <a:schemeClr val="tx1"/>
                </a:solidFill>
              </a:rPr>
              <a:t> </a:t>
            </a:r>
            <a:r>
              <a:rPr lang="ca-ES" sz="1800" dirty="0" err="1" smtClean="0">
                <a:solidFill>
                  <a:schemeClr val="tx1"/>
                </a:solidFill>
              </a:rPr>
              <a:t>the</a:t>
            </a:r>
            <a:r>
              <a:rPr lang="ca-ES" sz="1800" dirty="0" smtClean="0">
                <a:solidFill>
                  <a:schemeClr val="tx1"/>
                </a:solidFill>
              </a:rPr>
              <a:t> </a:t>
            </a:r>
            <a:r>
              <a:rPr lang="ca-ES" sz="1800" dirty="0" err="1" smtClean="0">
                <a:solidFill>
                  <a:schemeClr val="tx1"/>
                </a:solidFill>
              </a:rPr>
              <a:t>reaction</a:t>
            </a:r>
            <a:r>
              <a:rPr lang="ca-ES" sz="1800" dirty="0" smtClean="0">
                <a:solidFill>
                  <a:schemeClr val="tx1"/>
                </a:solidFill>
              </a:rPr>
              <a:t> </a:t>
            </a:r>
            <a:r>
              <a:rPr lang="ca-ES" sz="1800" dirty="0" err="1" smtClean="0">
                <a:solidFill>
                  <a:schemeClr val="tx1"/>
                </a:solidFill>
              </a:rPr>
              <a:t>productos</a:t>
            </a:r>
            <a:r>
              <a:rPr lang="ca-ES" sz="1800" dirty="0" smtClean="0">
                <a:solidFill>
                  <a:schemeClr val="tx1"/>
                </a:solidFill>
              </a:rPr>
              <a:t>.</a:t>
            </a:r>
            <a:endParaRPr lang="ca-ES" sz="1800" dirty="0">
              <a:solidFill>
                <a:schemeClr val="tx1"/>
              </a:solidFill>
            </a:endParaRPr>
          </a:p>
        </p:txBody>
      </p:sp>
      <p:pic>
        <p:nvPicPr>
          <p:cNvPr id="24" name="Picture 5" descr="uf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96" y="611485"/>
            <a:ext cx="2520032" cy="167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Agrupar 24"/>
          <p:cNvGrpSpPr/>
          <p:nvPr/>
        </p:nvGrpSpPr>
        <p:grpSpPr>
          <a:xfrm>
            <a:off x="700088" y="6417111"/>
            <a:ext cx="5972175" cy="963126"/>
            <a:chOff x="700088" y="6417111"/>
            <a:chExt cx="5972175" cy="963126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0088" y="6488062"/>
              <a:ext cx="5972175" cy="892175"/>
            </a:xfrm>
            <a:prstGeom prst="rect">
              <a:avLst/>
            </a:prstGeom>
            <a:noFill/>
          </p:spPr>
        </p:pic>
        <p:sp>
          <p:nvSpPr>
            <p:cNvPr id="27" name="CuadroTexto 26"/>
            <p:cNvSpPr txBox="1"/>
            <p:nvPr/>
          </p:nvSpPr>
          <p:spPr>
            <a:xfrm>
              <a:off x="1223888" y="6417111"/>
              <a:ext cx="432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i="1" dirty="0" err="1" smtClean="0"/>
                <a:t>Pre-screening</a:t>
              </a:r>
              <a:r>
                <a:rPr lang="ca-ES" sz="1400" i="1" dirty="0" smtClean="0"/>
                <a:t> ALBA </a:t>
              </a:r>
              <a:r>
                <a:rPr lang="ca-ES" sz="1400" i="1" dirty="0" err="1" smtClean="0"/>
                <a:t>phase</a:t>
              </a:r>
              <a:r>
                <a:rPr lang="ca-ES" sz="1400" i="1" dirty="0" smtClean="0"/>
                <a:t>-III </a:t>
              </a:r>
              <a:r>
                <a:rPr lang="ca-ES" sz="1400" i="1" dirty="0" err="1" smtClean="0"/>
                <a:t>beamline</a:t>
              </a:r>
              <a:r>
                <a:rPr lang="ca-ES" sz="1400" i="1" dirty="0" smtClean="0"/>
                <a:t> </a:t>
              </a:r>
              <a:r>
                <a:rPr lang="ca-ES" sz="1400" i="1" dirty="0" err="1" smtClean="0"/>
                <a:t>proposals</a:t>
              </a:r>
              <a:endParaRPr lang="ca-ES" sz="1400" i="1" dirty="0" smtClean="0"/>
            </a:p>
            <a:p>
              <a:pPr algn="ctr"/>
              <a:r>
                <a:rPr lang="ca-ES" sz="1400" i="1" dirty="0" smtClean="0"/>
                <a:t>10 </a:t>
              </a:r>
              <a:r>
                <a:rPr lang="ca-ES" sz="1400" i="1" dirty="0" err="1" smtClean="0"/>
                <a:t>April</a:t>
              </a:r>
              <a:r>
                <a:rPr lang="ca-ES" sz="1400" i="1" dirty="0" smtClean="0"/>
                <a:t> 2014</a:t>
              </a:r>
              <a:endParaRPr lang="ca-ES" sz="1400" i="1" dirty="0"/>
            </a:p>
          </p:txBody>
        </p:sp>
      </p:grp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173313" y="6156101"/>
            <a:ext cx="3498847" cy="280719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solidFill>
                  <a:srgbClr val="FFFFFF"/>
                </a:solidFill>
              </a:rPr>
              <a:t>J. Gustafson </a:t>
            </a:r>
            <a:r>
              <a:rPr lang="en-GB" sz="1200" b="1" dirty="0">
                <a:solidFill>
                  <a:srgbClr val="FFFFFF"/>
                </a:solidFill>
              </a:rPr>
              <a:t>et al., </a:t>
            </a:r>
            <a:r>
              <a:rPr lang="en-GB" sz="1200" b="1" dirty="0" smtClean="0">
                <a:solidFill>
                  <a:srgbClr val="FFFFFF"/>
                </a:solidFill>
              </a:rPr>
              <a:t>Phys. Rev B 78, (2008) 045423</a:t>
            </a:r>
            <a:endParaRPr lang="en-GB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7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title"/>
          </p:nvPr>
        </p:nvSpPr>
        <p:spPr>
          <a:xfrm>
            <a:off x="1223888" y="35421"/>
            <a:ext cx="7704856" cy="36004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Surface structure &amp; catalysis: CO oxidation on </a:t>
            </a:r>
            <a:r>
              <a:rPr lang="en-GB" sz="2400" b="0" i="0" dirty="0" err="1" smtClean="0">
                <a:latin typeface="Bookman" charset="0"/>
                <a:cs typeface="Times New Roman" pitchFamily="16" charset="0"/>
              </a:rPr>
              <a:t>Pd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(</a:t>
            </a:r>
            <a:r>
              <a:rPr lang="en-GB" sz="2400" b="0" i="0" dirty="0" smtClean="0">
                <a:latin typeface="+mn-lt"/>
                <a:cs typeface="Times New Roman" pitchFamily="16" charset="0"/>
              </a:rPr>
              <a:t>100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)</a:t>
            </a:r>
            <a:endParaRPr lang="en-GB" sz="2400" b="0" i="0" dirty="0">
              <a:latin typeface="Bookman" charset="0"/>
              <a:cs typeface="Times New Roman" pitchFamily="1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" y="539477"/>
            <a:ext cx="1008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P-T phase diagrams; surf. structures identification; real time experiments </a:t>
            </a:r>
            <a:r>
              <a:rPr lang="en-US" sz="1800" b="1" dirty="0" err="1" smtClean="0"/>
              <a:t>operando</a:t>
            </a:r>
            <a:r>
              <a:rPr lang="en-US" sz="1800" b="1" dirty="0" smtClean="0"/>
              <a:t> conditions   </a:t>
            </a:r>
          </a:p>
          <a:p>
            <a:r>
              <a:rPr lang="en-US" sz="1800" b="1" dirty="0" smtClean="0"/>
              <a:t>CO oxidation  reaction in </a:t>
            </a:r>
            <a:r>
              <a:rPr lang="en-US" sz="1800" b="1" dirty="0" err="1" smtClean="0"/>
              <a:t>stoichiometric</a:t>
            </a:r>
            <a:r>
              <a:rPr lang="en-US" sz="1800" b="1" dirty="0" smtClean="0"/>
              <a:t> conditions [CO:O2 = 2:1] @ 57 5K with a Pd(100) catalyst.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87784" y="1259557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600" b="1" dirty="0" smtClean="0"/>
              <a:t>I) Reaction starts from the clean surface (metallic)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968304" y="1259557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II) A 3 layer active surface oxide is formed (O-Pd-O). Bulk oxide starts to form (not active)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1979637"/>
            <a:ext cx="45434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22 Conector recto"/>
          <p:cNvCxnSpPr>
            <a:endCxn id="21" idx="3"/>
          </p:cNvCxnSpPr>
          <p:nvPr/>
        </p:nvCxnSpPr>
        <p:spPr bwMode="auto">
          <a:xfrm>
            <a:off x="3600152" y="6078576"/>
            <a:ext cx="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6 Conector recto"/>
          <p:cNvCxnSpPr>
            <a:endCxn id="21" idx="3"/>
          </p:cNvCxnSpPr>
          <p:nvPr/>
        </p:nvCxnSpPr>
        <p:spPr bwMode="auto">
          <a:xfrm>
            <a:off x="3600152" y="6078576"/>
            <a:ext cx="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329" y="6156101"/>
            <a:ext cx="5972175" cy="892175"/>
          </a:xfrm>
          <a:prstGeom prst="rect">
            <a:avLst/>
          </a:prstGeom>
          <a:noFill/>
        </p:spPr>
      </p:pic>
      <p:sp>
        <p:nvSpPr>
          <p:cNvPr id="46" name="AutoShape 5"/>
          <p:cNvSpPr>
            <a:spLocks noChangeArrowheads="1"/>
          </p:cNvSpPr>
          <p:nvPr/>
        </p:nvSpPr>
        <p:spPr bwMode="auto">
          <a:xfrm>
            <a:off x="1566367" y="5789606"/>
            <a:ext cx="3257921" cy="281040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latin typeface="Arial" charset="0"/>
              </a:rPr>
              <a:t>J. Gustafson </a:t>
            </a:r>
            <a:r>
              <a:rPr lang="en-GB" sz="1200" b="1" dirty="0">
                <a:latin typeface="Arial" charset="0"/>
              </a:rPr>
              <a:t>et al., </a:t>
            </a:r>
            <a:r>
              <a:rPr lang="en-GB" sz="1200" b="1" dirty="0" smtClean="0">
                <a:latin typeface="Arial" charset="0"/>
              </a:rPr>
              <a:t>Science 343 (2014) 758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8496696" y="3779837"/>
            <a:ext cx="151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smtClean="0">
                <a:solidFill>
                  <a:srgbClr val="F7E60A"/>
                </a:solidFill>
              </a:rPr>
              <a:t>Surf. oxide: (√5x√5)R27º</a:t>
            </a:r>
            <a:endParaRPr lang="es-ES_tradnl" sz="1800" b="1" dirty="0">
              <a:solidFill>
                <a:srgbClr val="F7E60A"/>
              </a:solidFill>
            </a:endParaRPr>
          </a:p>
        </p:txBody>
      </p:sp>
      <p:grpSp>
        <p:nvGrpSpPr>
          <p:cNvPr id="53" name="52 Grupo"/>
          <p:cNvGrpSpPr/>
          <p:nvPr/>
        </p:nvGrpSpPr>
        <p:grpSpPr>
          <a:xfrm>
            <a:off x="5035956" y="1979638"/>
            <a:ext cx="3375670" cy="4109587"/>
            <a:chOff x="5035956" y="1979638"/>
            <a:chExt cx="3375670" cy="4109587"/>
          </a:xfrm>
        </p:grpSpPr>
        <p:sp>
          <p:nvSpPr>
            <p:cNvPr id="14" name="13 CuadroTexto"/>
            <p:cNvSpPr txBox="1"/>
            <p:nvPr/>
          </p:nvSpPr>
          <p:spPr>
            <a:xfrm>
              <a:off x="6796177" y="3260919"/>
              <a:ext cx="1615396" cy="4323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dirty="0"/>
            </a:p>
          </p:txBody>
        </p:sp>
        <p:pic>
          <p:nvPicPr>
            <p:cNvPr id="634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0313" y="1979638"/>
              <a:ext cx="1826100" cy="1381196"/>
            </a:xfrm>
            <a:prstGeom prst="rect">
              <a:avLst/>
            </a:prstGeom>
            <a:gradFill>
              <a:gsLst>
                <a:gs pos="1000">
                  <a:srgbClr val="000080">
                    <a:alpha val="0"/>
                  </a:srgbClr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</p:pic>
        <p:pic>
          <p:nvPicPr>
            <p:cNvPr id="6349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314" y="3366135"/>
              <a:ext cx="1833836" cy="1368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2590" y="4740475"/>
              <a:ext cx="1836224" cy="1343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4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66413" y="1979638"/>
              <a:ext cx="1545160" cy="135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5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3296" y="3692851"/>
              <a:ext cx="1558277" cy="1034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496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69693" y="4740508"/>
              <a:ext cx="1541933" cy="1348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" name="32 Grupo"/>
            <p:cNvGrpSpPr/>
            <p:nvPr/>
          </p:nvGrpSpPr>
          <p:grpSpPr>
            <a:xfrm>
              <a:off x="6954418" y="3598098"/>
              <a:ext cx="52463" cy="151714"/>
              <a:chOff x="3816176" y="6012085"/>
              <a:chExt cx="53788" cy="162000"/>
            </a:xfrm>
          </p:grpSpPr>
          <p:cxnSp>
            <p:nvCxnSpPr>
              <p:cNvPr id="31" name="30 Conector recto"/>
              <p:cNvCxnSpPr/>
              <p:nvPr/>
            </p:nvCxnSpPr>
            <p:spPr bwMode="auto">
              <a:xfrm>
                <a:off x="3816176" y="6012085"/>
                <a:ext cx="0" cy="1620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31 Conector recto"/>
              <p:cNvCxnSpPr/>
              <p:nvPr/>
            </p:nvCxnSpPr>
            <p:spPr bwMode="auto">
              <a:xfrm>
                <a:off x="3869964" y="6012085"/>
                <a:ext cx="0" cy="1620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9" name="48 CuadroTexto"/>
            <p:cNvSpPr txBox="1"/>
            <p:nvPr/>
          </p:nvSpPr>
          <p:spPr>
            <a:xfrm>
              <a:off x="6840512" y="4706067"/>
              <a:ext cx="1566000" cy="3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dirty="0"/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5035956" y="3360852"/>
              <a:ext cx="1872000" cy="1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dirty="0"/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5044772" y="4732510"/>
              <a:ext cx="1872000" cy="18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dirty="0"/>
            </a:p>
          </p:txBody>
        </p:sp>
      </p:grpSp>
      <p:sp>
        <p:nvSpPr>
          <p:cNvPr id="28" name="CuadroTexto 27"/>
          <p:cNvSpPr txBox="1"/>
          <p:nvPr/>
        </p:nvSpPr>
        <p:spPr>
          <a:xfrm>
            <a:off x="1223888" y="6110776"/>
            <a:ext cx="4320480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246834s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776" y="216024"/>
            <a:ext cx="9127674" cy="6876181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1511920" y="92489"/>
            <a:ext cx="7056785" cy="36004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Surface structure &amp; catalysis: CO oxidation on </a:t>
            </a:r>
            <a:r>
              <a:rPr lang="en-GB" sz="2400" b="0" i="0" dirty="0" err="1" smtClean="0">
                <a:latin typeface="Bookman" charset="0"/>
                <a:cs typeface="Times New Roman" pitchFamily="16" charset="0"/>
              </a:rPr>
              <a:t>Pd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(</a:t>
            </a:r>
            <a:r>
              <a:rPr lang="en-GB" sz="2400" b="0" i="0" dirty="0" smtClean="0">
                <a:cs typeface="Times New Roman" pitchFamily="16" charset="0"/>
              </a:rPr>
              <a:t>100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)</a:t>
            </a:r>
            <a:endParaRPr lang="en-GB" sz="2400" b="0" i="0" dirty="0">
              <a:latin typeface="Bookman" charset="0"/>
              <a:cs typeface="Times New Roman" pitchFamily="1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23888" y="7001033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160213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25" y="323453"/>
            <a:ext cx="9494838" cy="59055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Near-Surface X-ray Diffraction under Controlled Sample Environment</a:t>
            </a:r>
            <a:endParaRPr lang="en-GB" sz="2400" b="0" i="0" dirty="0">
              <a:solidFill>
                <a:srgbClr val="FFCC99"/>
              </a:solidFill>
              <a:latin typeface="Bookman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377950" y="1311275"/>
            <a:ext cx="6094554" cy="45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217488" lvl="3" indent="-215900"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rgbClr val="FFFF00"/>
                </a:solidFill>
                <a:latin typeface="Bitstream Vera Serif" charset="0"/>
                <a:cs typeface="Times New Roman" pitchFamily="16" charset="0"/>
              </a:rPr>
              <a:t>This proposal was </a:t>
            </a:r>
            <a:r>
              <a:rPr lang="en-GB" sz="1600" dirty="0" smtClean="0">
                <a:solidFill>
                  <a:srgbClr val="FFFF00"/>
                </a:solidFill>
                <a:latin typeface="Bitstream Vera Serif" charset="0"/>
                <a:cs typeface="Times New Roman" pitchFamily="16" charset="0"/>
              </a:rPr>
              <a:t>promoted by:</a:t>
            </a:r>
            <a:endParaRPr lang="en-GB" sz="1600" dirty="0">
              <a:solidFill>
                <a:srgbClr val="FFFF00"/>
              </a:solidFill>
              <a:latin typeface="Bitstream Vera Serif" charset="0"/>
              <a:cs typeface="Times New Roman" pitchFamily="16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Dr. </a:t>
            </a:r>
            <a:r>
              <a:rPr lang="en-GB" sz="16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M.J. </a:t>
            </a:r>
            <a:r>
              <a:rPr lang="en-GB" sz="1600" dirty="0" err="1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Capitán</a:t>
            </a:r>
            <a:r>
              <a:rPr lang="en-GB" sz="16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Aranda</a:t>
            </a:r>
            <a:r>
              <a:rPr lang="en-GB" sz="16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		</a:t>
            </a:r>
            <a:r>
              <a:rPr lang="en-GB" sz="16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	IEM-</a:t>
            </a:r>
            <a:r>
              <a:rPr lang="en-GB" sz="1600" dirty="0" smtClean="0">
                <a:solidFill>
                  <a:srgbClr val="FFFFFF"/>
                </a:solidFill>
                <a:latin typeface="Bitstream Vera Serif" charset="0"/>
              </a:rPr>
              <a:t>CSIC</a:t>
            </a:r>
            <a:endParaRPr lang="en-GB" sz="1600" dirty="0">
              <a:solidFill>
                <a:srgbClr val="FFFFFF"/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rgbClr val="FFFFFF"/>
                </a:solidFill>
                <a:latin typeface="Bitstream Vera Serif" charset="0"/>
              </a:rPr>
              <a:t>Dr. X. </a:t>
            </a:r>
            <a:r>
              <a:rPr lang="en-GB" sz="1600" dirty="0" err="1">
                <a:solidFill>
                  <a:srgbClr val="FFFFFF"/>
                </a:solidFill>
                <a:latin typeface="Bitstream Vera Serif" charset="0"/>
              </a:rPr>
              <a:t>Torrelles</a:t>
            </a:r>
            <a:r>
              <a:rPr lang="en-GB" sz="1600" dirty="0">
                <a:solidFill>
                  <a:srgbClr val="FFFFFF"/>
                </a:solidFill>
                <a:latin typeface="Bitstream Vera Serif" charset="0"/>
              </a:rPr>
              <a:t> </a:t>
            </a:r>
            <a:r>
              <a:rPr lang="en-GB" sz="1600" dirty="0" err="1">
                <a:solidFill>
                  <a:srgbClr val="FFFFFF"/>
                </a:solidFill>
                <a:latin typeface="Bitstream Vera Serif" charset="0"/>
              </a:rPr>
              <a:t>Albareda</a:t>
            </a:r>
            <a:r>
              <a:rPr lang="en-GB" sz="1600" dirty="0">
                <a:solidFill>
                  <a:srgbClr val="FFFFFF"/>
                </a:solidFill>
                <a:latin typeface="Bitstream Vera Serif" charset="0"/>
              </a:rPr>
              <a:t>		</a:t>
            </a:r>
            <a:r>
              <a:rPr lang="en-GB" sz="1600" dirty="0" smtClean="0">
                <a:solidFill>
                  <a:srgbClr val="FFFFFF"/>
                </a:solidFill>
                <a:latin typeface="Bitstream Vera Serif" charset="0"/>
              </a:rPr>
              <a:t>ICMAB-CSIC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 smtClean="0">
                <a:solidFill>
                  <a:srgbClr val="FFFFFF"/>
                </a:solidFill>
                <a:latin typeface="Bitstream Vera Serif" charset="0"/>
              </a:rPr>
              <a:t>Dr</a:t>
            </a:r>
            <a:r>
              <a:rPr lang="en-GB" sz="1600" dirty="0">
                <a:solidFill>
                  <a:srgbClr val="FFFFFF"/>
                </a:solidFill>
                <a:latin typeface="Bitstream Vera Serif" charset="0"/>
              </a:rPr>
              <a:t>. J. </a:t>
            </a:r>
            <a:r>
              <a:rPr lang="en-GB" sz="1600" dirty="0" err="1">
                <a:solidFill>
                  <a:srgbClr val="FFFFFF"/>
                </a:solidFill>
                <a:latin typeface="Bitstream Vera Serif" charset="0"/>
              </a:rPr>
              <a:t>Álvarez</a:t>
            </a:r>
            <a:r>
              <a:rPr lang="en-GB" sz="1600" dirty="0">
                <a:solidFill>
                  <a:srgbClr val="FFFFFF"/>
                </a:solidFill>
                <a:latin typeface="Bitstream Vera Serif" charset="0"/>
              </a:rPr>
              <a:t> Alonso	</a:t>
            </a:r>
            <a:r>
              <a:rPr lang="en-GB" sz="1600" dirty="0" smtClean="0">
                <a:solidFill>
                  <a:srgbClr val="FFFFFF"/>
                </a:solidFill>
                <a:latin typeface="Bitstream Vera Serif" charset="0"/>
              </a:rPr>
              <a:t>		</a:t>
            </a:r>
            <a:r>
              <a:rPr lang="en-GB" sz="1600" dirty="0" err="1" smtClean="0">
                <a:solidFill>
                  <a:srgbClr val="FFFFFF"/>
                </a:solidFill>
                <a:latin typeface="Bitstream Vera Serif" charset="0"/>
              </a:rPr>
              <a:t>Dpto</a:t>
            </a:r>
            <a:r>
              <a:rPr lang="en-GB" sz="1600" dirty="0" smtClean="0">
                <a:solidFill>
                  <a:srgbClr val="FFFFFF"/>
                </a:solidFill>
                <a:latin typeface="Bitstream Vera Serif" charset="0"/>
              </a:rPr>
              <a:t>. FMC-UAM</a:t>
            </a:r>
            <a:endParaRPr lang="en-GB" sz="1600" dirty="0">
              <a:solidFill>
                <a:srgbClr val="FFFFFF"/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GB" sz="1600" dirty="0">
              <a:solidFill>
                <a:srgbClr val="FFFFFF"/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rgbClr val="FFFF00"/>
                </a:solidFill>
                <a:latin typeface="Bitstream Vera Serif" charset="0"/>
              </a:rPr>
              <a:t>With </a:t>
            </a:r>
            <a:r>
              <a:rPr lang="en-GB" sz="1600" dirty="0" smtClean="0">
                <a:solidFill>
                  <a:srgbClr val="FFFF00"/>
                </a:solidFill>
                <a:latin typeface="Bitstream Vera Serif" charset="0"/>
              </a:rPr>
              <a:t>contributions </a:t>
            </a:r>
            <a:r>
              <a:rPr lang="en-GB" sz="1600" dirty="0">
                <a:solidFill>
                  <a:srgbClr val="FFFF00"/>
                </a:solidFill>
                <a:latin typeface="Bitstream Vera Serif" charset="0"/>
              </a:rPr>
              <a:t>of: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Dr. J. J. de 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Miguel </a:t>
            </a:r>
            <a:r>
              <a:rPr lang="en-GB" sz="16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Llorente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	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Dpto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. 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FMC-UAM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José </a:t>
            </a:r>
            <a:r>
              <a:rPr lang="en-GB" sz="16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Santiso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 </a:t>
            </a:r>
            <a:r>
              <a:rPr lang="en-GB" sz="16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López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		CIN2-CSIC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. Enrique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Herrero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		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Dpto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. QF-Univ. Alicante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Prof. Juan M.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Feliú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		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Dpto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. QF-Univ. Alicante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Alfonso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Cebollada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	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IMM-CSIC</a:t>
            </a:r>
            <a:endParaRPr lang="en-GB" sz="1600" dirty="0">
              <a:solidFill>
                <a:schemeClr val="accent3">
                  <a:lumMod val="95000"/>
                </a:schemeClr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Jorge M.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Martínez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García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IMM-CSIC</a:t>
            </a:r>
            <a:endParaRPr lang="en-GB" sz="1600" dirty="0">
              <a:solidFill>
                <a:schemeClr val="accent3">
                  <a:lumMod val="95000"/>
                </a:schemeClr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Rafael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Andreu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Fondacabe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</a:t>
            </a:r>
            <a:r>
              <a:rPr lang="en-GB" sz="16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Dpto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. QF-Univ.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Sevilla</a:t>
            </a:r>
            <a:endParaRPr lang="en-GB" sz="1600" dirty="0">
              <a:solidFill>
                <a:schemeClr val="accent3">
                  <a:lumMod val="95000"/>
                </a:schemeClr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Maria Alonso			ICMM-CSIC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Miguel A. Rodriguez Perez	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</a:t>
            </a:r>
            <a:r>
              <a:rPr lang="en-GB" sz="16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Dpto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. FMC-Univ. Valladolid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Prof. José A. de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Saja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 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Sáenz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	</a:t>
            </a:r>
            <a:r>
              <a:rPr lang="en-GB" sz="16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Dpto</a:t>
            </a: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. FMC-Univ. Valladolid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Miguel Clemente León		ICM-Univ. Valencia</a:t>
            </a: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6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Dr. Mercedes Perez-Mendez	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	</a:t>
            </a:r>
            <a:r>
              <a:rPr lang="en-GB" sz="16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ICTyP</a:t>
            </a:r>
            <a:r>
              <a:rPr lang="en-GB" sz="16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</a:rPr>
              <a:t>-CSIC</a:t>
            </a:r>
            <a:endParaRPr lang="en-GB" sz="1600" dirty="0">
              <a:solidFill>
                <a:schemeClr val="accent3">
                  <a:lumMod val="95000"/>
                </a:schemeClr>
              </a:solidFill>
              <a:latin typeface="Bitstream Vera Serif" charset="0"/>
            </a:endParaRPr>
          </a:p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en-GB" sz="1600" dirty="0">
              <a:solidFill>
                <a:srgbClr val="FFFFFF"/>
              </a:solidFill>
              <a:latin typeface="Bitstream Vera Serif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99951" y="251445"/>
            <a:ext cx="691276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Investigation of nanostructures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 Old Style"/>
              <a:ea typeface="+mj-ea"/>
              <a:cs typeface="Bookman Old Style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1800" y="980231"/>
            <a:ext cx="935702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hangingPunct="1">
              <a:lnSpc>
                <a:spcPct val="100000"/>
              </a:lnSpc>
              <a:buFont typeface="Wingdings" charset="0"/>
              <a:buNone/>
            </a:pPr>
            <a:endParaRPr lang="de-AT" sz="2000" dirty="0" smtClean="0">
              <a:solidFill>
                <a:srgbClr val="F7E60A"/>
              </a:solidFill>
              <a:latin typeface="Arial" charset="0"/>
            </a:endParaRPr>
          </a:p>
          <a:p>
            <a:pPr hangingPunct="1">
              <a:lnSpc>
                <a:spcPct val="100000"/>
              </a:lnSpc>
              <a:buFont typeface="Wingdings" charset="0"/>
              <a:buNone/>
            </a:pPr>
            <a:r>
              <a:rPr lang="de-AT" sz="2000" dirty="0" smtClean="0">
                <a:solidFill>
                  <a:srgbClr val="F7E60A"/>
                </a:solidFill>
                <a:latin typeface="Arial" charset="0"/>
              </a:rPr>
              <a:t>Order, </a:t>
            </a:r>
            <a:r>
              <a:rPr lang="de-AT" sz="2000" dirty="0" err="1" smtClean="0">
                <a:solidFill>
                  <a:srgbClr val="F7E60A"/>
                </a:solidFill>
                <a:latin typeface="Arial" charset="0"/>
              </a:rPr>
              <a:t>composition</a:t>
            </a:r>
            <a:r>
              <a:rPr lang="de-AT" sz="2000" dirty="0">
                <a:solidFill>
                  <a:srgbClr val="F7E60A"/>
                </a:solidFill>
                <a:latin typeface="Arial" charset="0"/>
              </a:rPr>
              <a:t>, </a:t>
            </a:r>
            <a:r>
              <a:rPr lang="de-AT" sz="2000" dirty="0" err="1" smtClean="0">
                <a:solidFill>
                  <a:srgbClr val="F7E60A"/>
                </a:solidFill>
                <a:latin typeface="Arial" charset="0"/>
              </a:rPr>
              <a:t>strain</a:t>
            </a:r>
            <a:endParaRPr lang="de-AT" sz="2000" dirty="0" smtClean="0">
              <a:solidFill>
                <a:srgbClr val="F7E60A"/>
              </a:solidFill>
              <a:latin typeface="Arial" charset="0"/>
            </a:endParaRPr>
          </a:p>
          <a:p>
            <a:pPr hangingPunct="1">
              <a:lnSpc>
                <a:spcPct val="100000"/>
              </a:lnSpc>
              <a:buFont typeface="Wingdings" charset="0"/>
              <a:buNone/>
            </a:pPr>
            <a:endParaRPr lang="de-AT" sz="2000" dirty="0">
              <a:solidFill>
                <a:srgbClr val="F7E60A"/>
              </a:solidFill>
              <a:latin typeface="Arial" charset="0"/>
            </a:endParaRPr>
          </a:p>
          <a:p>
            <a:pPr lvl="1" hangingPunct="1">
              <a:lnSpc>
                <a:spcPct val="100000"/>
              </a:lnSpc>
              <a:buSzTx/>
              <a:buFontTx/>
              <a:buChar char="•"/>
            </a:pPr>
            <a:r>
              <a:rPr lang="de-AT" sz="2000" dirty="0" smtClean="0">
                <a:latin typeface="Arial" charset="0"/>
              </a:rPr>
              <a:t>x</a:t>
            </a:r>
            <a:r>
              <a:rPr lang="de-AT" sz="2000" dirty="0">
                <a:latin typeface="Arial" charset="0"/>
              </a:rPr>
              <a:t>-</a:t>
            </a:r>
            <a:r>
              <a:rPr lang="de-AT" sz="2000" dirty="0" err="1">
                <a:latin typeface="Arial" charset="0"/>
              </a:rPr>
              <a:t>ray</a:t>
            </a:r>
            <a:r>
              <a:rPr lang="de-AT" sz="2000" dirty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diffraction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to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measure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reciprocal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space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mappings</a:t>
            </a:r>
            <a:r>
              <a:rPr lang="de-AT" sz="2000" dirty="0" smtClean="0">
                <a:latin typeface="Arial" charset="0"/>
              </a:rPr>
              <a:t>. </a:t>
            </a:r>
          </a:p>
          <a:p>
            <a:pPr lvl="1" hangingPunct="1">
              <a:lnSpc>
                <a:spcPct val="100000"/>
              </a:lnSpc>
              <a:buSzTx/>
            </a:pPr>
            <a:r>
              <a:rPr lang="de-AT" sz="2000" dirty="0">
                <a:latin typeface="Arial" charset="0"/>
              </a:rPr>
              <a:t> 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>
                <a:latin typeface="Arial" charset="0"/>
              </a:rPr>
              <a:t>O</a:t>
            </a:r>
            <a:r>
              <a:rPr lang="de-AT" sz="2000" dirty="0" smtClean="0">
                <a:latin typeface="Arial" charset="0"/>
              </a:rPr>
              <a:t>bservation </a:t>
            </a:r>
            <a:r>
              <a:rPr lang="de-AT" sz="2000" dirty="0" err="1" smtClean="0">
                <a:latin typeface="Arial" charset="0"/>
              </a:rPr>
              <a:t>the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intensity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distribution</a:t>
            </a:r>
            <a:r>
              <a:rPr lang="de-AT" sz="2000" dirty="0" smtClean="0">
                <a:latin typeface="Arial" charset="0"/>
              </a:rPr>
              <a:t> in </a:t>
            </a:r>
            <a:r>
              <a:rPr lang="de-AT" sz="2000" dirty="0" err="1" smtClean="0">
                <a:latin typeface="Arial" charset="0"/>
              </a:rPr>
              <a:t>the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surrounding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area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of</a:t>
            </a:r>
            <a:endParaRPr lang="de-AT" sz="2000" dirty="0" smtClean="0">
              <a:latin typeface="Arial" charset="0"/>
            </a:endParaRPr>
          </a:p>
          <a:p>
            <a:pPr lvl="1" hangingPunct="1">
              <a:lnSpc>
                <a:spcPct val="100000"/>
              </a:lnSpc>
              <a:buSzTx/>
            </a:pPr>
            <a:r>
              <a:rPr lang="de-AT" sz="2000" dirty="0">
                <a:latin typeface="Arial" charset="0"/>
              </a:rPr>
              <a:t> </a:t>
            </a:r>
            <a:r>
              <a:rPr lang="de-AT" sz="2000" dirty="0" smtClean="0">
                <a:latin typeface="Arial" charset="0"/>
              </a:rPr>
              <a:t> a </a:t>
            </a:r>
            <a:r>
              <a:rPr lang="de-AT" sz="2000" dirty="0" err="1" smtClean="0">
                <a:latin typeface="Arial" charset="0"/>
              </a:rPr>
              <a:t>reflection</a:t>
            </a:r>
            <a:r>
              <a:rPr lang="de-AT" sz="2000" dirty="0" smtClean="0">
                <a:latin typeface="Arial" charset="0"/>
              </a:rPr>
              <a:t>: </a:t>
            </a:r>
            <a:r>
              <a:rPr lang="de-AT" sz="2000" dirty="0" err="1" smtClean="0">
                <a:latin typeface="Arial" charset="0"/>
              </a:rPr>
              <a:t>surface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and</a:t>
            </a:r>
            <a:r>
              <a:rPr lang="de-AT" sz="2000" dirty="0" smtClean="0">
                <a:latin typeface="Arial" charset="0"/>
              </a:rPr>
              <a:t>/</a:t>
            </a:r>
            <a:r>
              <a:rPr lang="de-AT" sz="2000" dirty="0" err="1" smtClean="0">
                <a:latin typeface="Arial" charset="0"/>
              </a:rPr>
              <a:t>or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substrate</a:t>
            </a:r>
            <a:r>
              <a:rPr lang="de-AT" sz="2000" dirty="0" smtClean="0">
                <a:latin typeface="Arial" charset="0"/>
              </a:rPr>
              <a:t> (Bragg </a:t>
            </a:r>
            <a:r>
              <a:rPr lang="de-AT" sz="2000" dirty="0" err="1" smtClean="0">
                <a:latin typeface="Arial" charset="0"/>
              </a:rPr>
              <a:t>reflection</a:t>
            </a:r>
            <a:r>
              <a:rPr lang="de-AT" sz="2000" dirty="0" smtClean="0">
                <a:latin typeface="Arial" charset="0"/>
              </a:rPr>
              <a:t>)</a:t>
            </a:r>
            <a:r>
              <a:rPr lang="de-AT" sz="2000" dirty="0">
                <a:latin typeface="Arial" charset="0"/>
              </a:rPr>
              <a:t>.</a:t>
            </a:r>
            <a:endParaRPr lang="de-AT" sz="2000" dirty="0" smtClean="0">
              <a:latin typeface="Arial" charset="0"/>
            </a:endParaRPr>
          </a:p>
          <a:p>
            <a:pPr lvl="1" hangingPunct="1">
              <a:lnSpc>
                <a:spcPct val="100000"/>
              </a:lnSpc>
              <a:buSzTx/>
            </a:pPr>
            <a:r>
              <a:rPr lang="de-AT" sz="2000" dirty="0" smtClean="0">
                <a:latin typeface="Arial" charset="0"/>
              </a:rPr>
              <a:t>- Chemical </a:t>
            </a:r>
            <a:r>
              <a:rPr lang="de-AT" sz="2000" dirty="0" err="1" smtClean="0">
                <a:latin typeface="Arial" charset="0"/>
              </a:rPr>
              <a:t>distribution</a:t>
            </a:r>
            <a:r>
              <a:rPr lang="de-AT" sz="2000" dirty="0" smtClean="0">
                <a:latin typeface="Arial" charset="0"/>
              </a:rPr>
              <a:t> / </a:t>
            </a:r>
            <a:r>
              <a:rPr lang="de-AT" sz="2000" dirty="0" err="1" smtClean="0">
                <a:latin typeface="Arial" charset="0"/>
              </a:rPr>
              <a:t>composition</a:t>
            </a:r>
            <a:r>
              <a:rPr lang="de-AT" sz="2000" dirty="0" smtClean="0">
                <a:latin typeface="Arial" charset="0"/>
              </a:rPr>
              <a:t> in </a:t>
            </a:r>
            <a:r>
              <a:rPr lang="de-AT" sz="2000" dirty="0" err="1" smtClean="0">
                <a:latin typeface="Arial" charset="0"/>
              </a:rPr>
              <a:t>particles</a:t>
            </a:r>
            <a:r>
              <a:rPr lang="de-AT" sz="2000" dirty="0" smtClean="0">
                <a:latin typeface="Arial" charset="0"/>
              </a:rPr>
              <a:t> (</a:t>
            </a:r>
            <a:r>
              <a:rPr lang="de-AT" sz="2000" dirty="0" err="1" smtClean="0">
                <a:latin typeface="Arial" charset="0"/>
              </a:rPr>
              <a:t>anomalous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scattering</a:t>
            </a:r>
            <a:r>
              <a:rPr lang="de-AT" sz="2000" dirty="0" smtClean="0">
                <a:latin typeface="Arial" charset="0"/>
              </a:rPr>
              <a:t>), </a:t>
            </a:r>
          </a:p>
          <a:p>
            <a:pPr lvl="1" hangingPunct="1">
              <a:lnSpc>
                <a:spcPct val="100000"/>
              </a:lnSpc>
              <a:buSzTx/>
            </a:pPr>
            <a:r>
              <a:rPr lang="de-AT" sz="2000" dirty="0" smtClean="0">
                <a:latin typeface="Arial" charset="0"/>
              </a:rPr>
              <a:t>   </a:t>
            </a:r>
            <a:r>
              <a:rPr lang="de-AT" sz="2000" dirty="0" err="1" smtClean="0">
                <a:latin typeface="Arial" charset="0"/>
              </a:rPr>
              <a:t>structural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ordering</a:t>
            </a:r>
            <a:r>
              <a:rPr lang="de-AT" sz="2000" dirty="0" smtClean="0">
                <a:latin typeface="Arial" charset="0"/>
              </a:rPr>
              <a:t>, </a:t>
            </a:r>
          </a:p>
          <a:p>
            <a:pPr lvl="1" hangingPunct="1">
              <a:lnSpc>
                <a:spcPct val="100000"/>
              </a:lnSpc>
              <a:buSzTx/>
            </a:pPr>
            <a:r>
              <a:rPr lang="de-AT" sz="2000" dirty="0" smtClean="0">
                <a:latin typeface="Arial" charset="0"/>
              </a:rPr>
              <a:t>- 2D </a:t>
            </a:r>
            <a:r>
              <a:rPr lang="de-AT" sz="2000" dirty="0" err="1" smtClean="0">
                <a:latin typeface="Arial" charset="0"/>
              </a:rPr>
              <a:t>ordered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arrays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of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quantum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dots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and</a:t>
            </a:r>
            <a:r>
              <a:rPr lang="de-AT" sz="2000" dirty="0" smtClean="0">
                <a:latin typeface="Arial" charset="0"/>
              </a:rPr>
              <a:t> 3D </a:t>
            </a:r>
            <a:r>
              <a:rPr lang="de-AT" sz="2000" dirty="0" err="1" smtClean="0">
                <a:latin typeface="Arial" charset="0"/>
              </a:rPr>
              <a:t>ordered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superlattices</a:t>
            </a:r>
            <a:r>
              <a:rPr lang="de-AT" sz="2000" dirty="0" smtClean="0">
                <a:latin typeface="Arial" charset="0"/>
              </a:rPr>
              <a:t>, </a:t>
            </a:r>
            <a:endParaRPr lang="de-AT" sz="2000" dirty="0">
              <a:latin typeface="Arial" charset="0"/>
            </a:endParaRPr>
          </a:p>
          <a:p>
            <a:pPr lvl="1" hangingPunct="1">
              <a:lnSpc>
                <a:spcPct val="100000"/>
              </a:lnSpc>
              <a:buSzTx/>
            </a:pPr>
            <a:r>
              <a:rPr lang="de-AT" sz="2000" dirty="0" smtClean="0">
                <a:latin typeface="Arial" charset="0"/>
              </a:rPr>
              <a:t>- 3D </a:t>
            </a:r>
            <a:r>
              <a:rPr lang="de-AT" sz="2000" dirty="0" err="1" smtClean="0">
                <a:latin typeface="Arial" charset="0"/>
              </a:rPr>
              <a:t>ordering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and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strain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distribution</a:t>
            </a:r>
            <a:r>
              <a:rPr lang="de-AT" sz="2000" dirty="0" smtClean="0">
                <a:latin typeface="Arial" charset="0"/>
              </a:rPr>
              <a:t> in </a:t>
            </a:r>
            <a:r>
              <a:rPr lang="de-AT" sz="2000" dirty="0" err="1" smtClean="0">
                <a:latin typeface="Arial" charset="0"/>
              </a:rPr>
              <a:t>quantum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dots</a:t>
            </a:r>
            <a:r>
              <a:rPr lang="de-AT" sz="2000" dirty="0" smtClean="0">
                <a:latin typeface="Arial" charset="0"/>
              </a:rPr>
              <a:t>, </a:t>
            </a:r>
            <a:r>
              <a:rPr lang="de-AT" sz="2000" dirty="0" err="1" smtClean="0">
                <a:latin typeface="Arial" charset="0"/>
              </a:rPr>
              <a:t>nanoislands</a:t>
            </a:r>
            <a:r>
              <a:rPr lang="de-AT" sz="2000" dirty="0" smtClean="0">
                <a:latin typeface="Arial" charset="0"/>
              </a:rPr>
              <a:t>, </a:t>
            </a:r>
            <a:r>
              <a:rPr lang="de-AT" sz="2000" dirty="0" err="1" smtClean="0">
                <a:latin typeface="Arial" charset="0"/>
              </a:rPr>
              <a:t>thin</a:t>
            </a:r>
            <a:r>
              <a:rPr lang="de-AT" sz="2000" dirty="0" smtClean="0">
                <a:latin typeface="Arial" charset="0"/>
              </a:rPr>
              <a:t> </a:t>
            </a:r>
            <a:r>
              <a:rPr lang="de-AT" sz="2000" dirty="0" err="1" smtClean="0">
                <a:latin typeface="Arial" charset="0"/>
              </a:rPr>
              <a:t>films</a:t>
            </a:r>
            <a:r>
              <a:rPr lang="de-AT" sz="2000" dirty="0" smtClean="0">
                <a:latin typeface="Arial" charset="0"/>
              </a:rPr>
              <a:t>.. </a:t>
            </a:r>
            <a:endParaRPr lang="de-AT" sz="2000" dirty="0">
              <a:latin typeface="Arial" charset="0"/>
            </a:endParaRPr>
          </a:p>
          <a:p>
            <a:endParaRPr lang="ca-ES" sz="2000" dirty="0" smtClean="0"/>
          </a:p>
          <a:p>
            <a:pPr hangingPunct="1">
              <a:lnSpc>
                <a:spcPct val="100000"/>
              </a:lnSpc>
              <a:buFont typeface="Wingdings" charset="0"/>
              <a:buNone/>
            </a:pPr>
            <a:r>
              <a:rPr lang="de-AT" sz="2000" dirty="0" err="1">
                <a:solidFill>
                  <a:srgbClr val="F7E60A"/>
                </a:solidFill>
                <a:latin typeface="Arial" charset="0"/>
              </a:rPr>
              <a:t>size</a:t>
            </a:r>
            <a:r>
              <a:rPr lang="de-AT" sz="2000" dirty="0">
                <a:solidFill>
                  <a:srgbClr val="F7E60A"/>
                </a:solidFill>
                <a:latin typeface="Arial" charset="0"/>
              </a:rPr>
              <a:t>, </a:t>
            </a:r>
            <a:r>
              <a:rPr lang="de-AT" sz="2000" dirty="0" err="1">
                <a:solidFill>
                  <a:srgbClr val="F7E60A"/>
                </a:solidFill>
                <a:latin typeface="Arial" charset="0"/>
              </a:rPr>
              <a:t>shape</a:t>
            </a:r>
            <a:r>
              <a:rPr lang="de-AT" sz="2000" dirty="0">
                <a:solidFill>
                  <a:srgbClr val="F7E60A"/>
                </a:solidFill>
                <a:latin typeface="Arial" charset="0"/>
              </a:rPr>
              <a:t>, </a:t>
            </a:r>
            <a:r>
              <a:rPr lang="de-AT" sz="2000" dirty="0" err="1">
                <a:solidFill>
                  <a:srgbClr val="F7E60A"/>
                </a:solidFill>
                <a:latin typeface="Arial" charset="0"/>
              </a:rPr>
              <a:t>and</a:t>
            </a:r>
            <a:r>
              <a:rPr lang="de-AT" sz="2000" dirty="0">
                <a:solidFill>
                  <a:srgbClr val="F7E60A"/>
                </a:solidFill>
                <a:latin typeface="Arial" charset="0"/>
              </a:rPr>
              <a:t> </a:t>
            </a:r>
            <a:r>
              <a:rPr lang="de-AT" sz="2000" dirty="0" err="1">
                <a:solidFill>
                  <a:srgbClr val="F7E60A"/>
                </a:solidFill>
                <a:latin typeface="Arial" charset="0"/>
              </a:rPr>
              <a:t>positional</a:t>
            </a:r>
            <a:r>
              <a:rPr lang="de-AT" sz="2000" dirty="0">
                <a:solidFill>
                  <a:srgbClr val="F7E60A"/>
                </a:solidFill>
                <a:latin typeface="Arial" charset="0"/>
              </a:rPr>
              <a:t> </a:t>
            </a:r>
            <a:r>
              <a:rPr lang="de-AT" sz="2000" dirty="0" err="1">
                <a:solidFill>
                  <a:srgbClr val="F7E60A"/>
                </a:solidFill>
                <a:latin typeface="Arial" charset="0"/>
              </a:rPr>
              <a:t>correlation</a:t>
            </a:r>
            <a:endParaRPr lang="de-AT" sz="2000" dirty="0">
              <a:solidFill>
                <a:srgbClr val="F7E60A"/>
              </a:solidFill>
              <a:latin typeface="Arial" charset="0"/>
            </a:endParaRPr>
          </a:p>
          <a:p>
            <a:pPr hangingPunct="1">
              <a:lnSpc>
                <a:spcPct val="100000"/>
              </a:lnSpc>
              <a:buFont typeface="Wingdings" charset="0"/>
              <a:buNone/>
            </a:pPr>
            <a:endParaRPr lang="de-AT" sz="2000" dirty="0">
              <a:solidFill>
                <a:srgbClr val="F7E60A"/>
              </a:solidFill>
              <a:latin typeface="Arial" charset="0"/>
            </a:endParaRPr>
          </a:p>
          <a:p>
            <a:pPr lvl="1" hangingPunct="1">
              <a:lnSpc>
                <a:spcPct val="100000"/>
              </a:lnSpc>
              <a:buSzTx/>
              <a:buFontTx/>
              <a:buChar char="•"/>
            </a:pPr>
            <a:r>
              <a:rPr lang="de-AT" sz="2000" dirty="0" smtClean="0">
                <a:latin typeface="Arial" charset="0"/>
              </a:rPr>
              <a:t>x</a:t>
            </a:r>
            <a:r>
              <a:rPr lang="de-AT" sz="2000" dirty="0">
                <a:latin typeface="Arial" charset="0"/>
              </a:rPr>
              <a:t>-</a:t>
            </a:r>
            <a:r>
              <a:rPr lang="de-AT" sz="2000" dirty="0" err="1">
                <a:latin typeface="Arial" charset="0"/>
              </a:rPr>
              <a:t>ray</a:t>
            </a:r>
            <a:r>
              <a:rPr lang="de-AT" sz="2000" dirty="0">
                <a:latin typeface="Arial" charset="0"/>
              </a:rPr>
              <a:t> </a:t>
            </a:r>
            <a:r>
              <a:rPr lang="de-AT" sz="2000" dirty="0" err="1">
                <a:latin typeface="Arial" charset="0"/>
              </a:rPr>
              <a:t>reflectivity</a:t>
            </a:r>
            <a:r>
              <a:rPr lang="de-AT" sz="2000" dirty="0">
                <a:latin typeface="Arial" charset="0"/>
              </a:rPr>
              <a:t>, GISAXS (sensitive </a:t>
            </a:r>
            <a:r>
              <a:rPr lang="de-AT" sz="2000" dirty="0" err="1">
                <a:latin typeface="Arial" charset="0"/>
              </a:rPr>
              <a:t>to</a:t>
            </a:r>
            <a:r>
              <a:rPr lang="de-AT" sz="2000" dirty="0">
                <a:latin typeface="Arial" charset="0"/>
              </a:rPr>
              <a:t> </a:t>
            </a:r>
            <a:r>
              <a:rPr lang="de-AT" sz="2000" dirty="0" err="1">
                <a:latin typeface="Arial" charset="0"/>
              </a:rPr>
              <a:t>mean</a:t>
            </a:r>
            <a:r>
              <a:rPr lang="de-AT" sz="2000" dirty="0">
                <a:latin typeface="Arial" charset="0"/>
              </a:rPr>
              <a:t> </a:t>
            </a:r>
            <a:r>
              <a:rPr lang="de-AT" sz="2000" dirty="0" err="1">
                <a:latin typeface="Arial" charset="0"/>
              </a:rPr>
              <a:t>electron</a:t>
            </a:r>
            <a:r>
              <a:rPr lang="de-AT" sz="2000" dirty="0">
                <a:latin typeface="Arial" charset="0"/>
              </a:rPr>
              <a:t> </a:t>
            </a:r>
            <a:r>
              <a:rPr lang="de-AT" sz="2000" dirty="0" err="1">
                <a:latin typeface="Arial" charset="0"/>
              </a:rPr>
              <a:t>density</a:t>
            </a:r>
            <a:r>
              <a:rPr lang="de-AT" sz="2000" dirty="0">
                <a:latin typeface="Arial" charset="0"/>
              </a:rPr>
              <a:t>)</a:t>
            </a:r>
          </a:p>
          <a:p>
            <a:endParaRPr lang="ca-ES" sz="2000" dirty="0"/>
          </a:p>
        </p:txBody>
      </p:sp>
      <p:grpSp>
        <p:nvGrpSpPr>
          <p:cNvPr id="7" name="Agrupar 6"/>
          <p:cNvGrpSpPr/>
          <p:nvPr/>
        </p:nvGrpSpPr>
        <p:grpSpPr>
          <a:xfrm>
            <a:off x="700088" y="6012085"/>
            <a:ext cx="5972175" cy="912590"/>
            <a:chOff x="700088" y="6012085"/>
            <a:chExt cx="5972175" cy="912590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0088" y="6032500"/>
              <a:ext cx="5972175" cy="892175"/>
            </a:xfrm>
            <a:prstGeom prst="rect">
              <a:avLst/>
            </a:prstGeom>
            <a:noFill/>
          </p:spPr>
        </p:pic>
        <p:sp>
          <p:nvSpPr>
            <p:cNvPr id="9" name="CuadroTexto 8"/>
            <p:cNvSpPr txBox="1"/>
            <p:nvPr/>
          </p:nvSpPr>
          <p:spPr>
            <a:xfrm>
              <a:off x="1223888" y="6012085"/>
              <a:ext cx="432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i="1" dirty="0" err="1" smtClean="0"/>
                <a:t>Pre-screening</a:t>
              </a:r>
              <a:r>
                <a:rPr lang="ca-ES" sz="1400" i="1" dirty="0" smtClean="0"/>
                <a:t> ALBA </a:t>
              </a:r>
              <a:r>
                <a:rPr lang="ca-ES" sz="1400" i="1" dirty="0" err="1" smtClean="0"/>
                <a:t>phase</a:t>
              </a:r>
              <a:r>
                <a:rPr lang="ca-ES" sz="1400" i="1" dirty="0" smtClean="0"/>
                <a:t>-III </a:t>
              </a:r>
              <a:r>
                <a:rPr lang="ca-ES" sz="1400" i="1" dirty="0" err="1" smtClean="0"/>
                <a:t>beamline</a:t>
              </a:r>
              <a:r>
                <a:rPr lang="ca-ES" sz="1400" i="1" dirty="0" smtClean="0"/>
                <a:t> </a:t>
              </a:r>
              <a:r>
                <a:rPr lang="ca-ES" sz="1400" i="1" dirty="0" err="1" smtClean="0"/>
                <a:t>proposals</a:t>
              </a:r>
              <a:endParaRPr lang="ca-ES" sz="1400" i="1" dirty="0" smtClean="0"/>
            </a:p>
            <a:p>
              <a:pPr algn="ctr"/>
              <a:r>
                <a:rPr lang="ca-ES" sz="1400" i="1" dirty="0" smtClean="0"/>
                <a:t>10 </a:t>
              </a:r>
              <a:r>
                <a:rPr lang="ca-ES" sz="1400" i="1" dirty="0" err="1" smtClean="0"/>
                <a:t>April</a:t>
              </a:r>
              <a:r>
                <a:rPr lang="ca-ES" sz="1400" i="1" dirty="0" smtClean="0"/>
                <a:t> 2014</a:t>
              </a:r>
              <a:endParaRPr lang="ca-E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5096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3768" y="179437"/>
            <a:ext cx="964907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Nanostructures: 3D quantum dots: </a:t>
            </a:r>
            <a:r>
              <a:rPr lang="en-GB" kern="0" dirty="0" err="1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PbSe</a:t>
            </a:r>
            <a:r>
              <a:rPr lang="en-GB" kern="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/Pb</a:t>
            </a:r>
            <a:r>
              <a:rPr lang="en-GB" kern="0" baseline="-2500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1-x</a:t>
            </a:r>
            <a:r>
              <a:rPr lang="en-GB" kern="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Eu</a:t>
            </a:r>
            <a:r>
              <a:rPr lang="en-GB" kern="0" baseline="-2500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x</a:t>
            </a:r>
            <a:r>
              <a:rPr lang="en-GB" kern="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Te </a:t>
            </a:r>
            <a:r>
              <a:rPr lang="en-GB" sz="2000" kern="0" dirty="0" smtClean="0">
                <a:solidFill>
                  <a:srgbClr val="FF9966"/>
                </a:solidFill>
                <a:latin typeface="Bookman Old Style"/>
                <a:ea typeface="+mj-ea"/>
                <a:cs typeface="Bookman Old Style"/>
              </a:rPr>
              <a:t>(0.05&lt;x&lt;0.1)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 Old Style"/>
              <a:ea typeface="+mj-ea"/>
              <a:cs typeface="Bookman Old Style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628074"/>
              </p:ext>
            </p:extLst>
          </p:nvPr>
        </p:nvGraphicFramePr>
        <p:xfrm>
          <a:off x="215776" y="762000"/>
          <a:ext cx="2125663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0" name="Image Document" r:id="rId3" imgW="6464520" imgH="5621400" progId="Imaging.Document">
                  <p:embed/>
                </p:oleObj>
              </mc:Choice>
              <mc:Fallback>
                <p:oleObj name="Image Document" r:id="rId3" imgW="6464520" imgH="5621400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124" b="3201"/>
                      <a:stretch>
                        <a:fillRect/>
                      </a:stretch>
                    </p:blipFill>
                    <p:spPr bwMode="auto">
                      <a:xfrm>
                        <a:off x="215776" y="762000"/>
                        <a:ext cx="2125663" cy="156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2286000"/>
            <a:ext cx="2160588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808064" y="971525"/>
            <a:ext cx="705678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800" b="1" dirty="0" smtClean="0"/>
              <a:t>1) </a:t>
            </a:r>
            <a:r>
              <a:rPr lang="ca-ES" sz="1800" b="1" dirty="0" err="1" smtClean="0"/>
              <a:t>Substrate</a:t>
            </a:r>
            <a:r>
              <a:rPr lang="ca-ES" sz="1800" b="1" dirty="0" smtClean="0"/>
              <a:t>: BaF</a:t>
            </a:r>
            <a:r>
              <a:rPr lang="ca-ES" sz="1800" b="1" baseline="-25000" dirty="0" smtClean="0"/>
              <a:t>2</a:t>
            </a:r>
            <a:r>
              <a:rPr lang="ca-ES" sz="1800" b="1" dirty="0" smtClean="0"/>
              <a:t>(111)</a:t>
            </a:r>
          </a:p>
          <a:p>
            <a:r>
              <a:rPr lang="ca-ES" sz="1800" b="1" dirty="0" err="1" smtClean="0"/>
              <a:t>PbSe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arranged</a:t>
            </a:r>
            <a:r>
              <a:rPr lang="ca-ES" sz="1800" b="1" dirty="0" smtClean="0"/>
              <a:t> dots in a single </a:t>
            </a:r>
            <a:r>
              <a:rPr lang="ca-ES" sz="1800" b="1" dirty="0" err="1" smtClean="0"/>
              <a:t>layer</a:t>
            </a:r>
            <a:r>
              <a:rPr lang="ca-ES" sz="1800" b="1" dirty="0" smtClean="0"/>
              <a:t> (MBE </a:t>
            </a:r>
            <a:r>
              <a:rPr lang="ca-ES" sz="1800" b="1" dirty="0" err="1" smtClean="0"/>
              <a:t>growth</a:t>
            </a:r>
            <a:r>
              <a:rPr lang="ca-ES" sz="1800" b="1" dirty="0" smtClean="0"/>
              <a:t>)</a:t>
            </a:r>
          </a:p>
          <a:p>
            <a:r>
              <a:rPr lang="ca-ES" sz="1800" b="1" dirty="0" smtClean="0"/>
              <a:t>2) Dots </a:t>
            </a:r>
            <a:r>
              <a:rPr lang="ca-ES" sz="1800" b="1" dirty="0" err="1" smtClean="0"/>
              <a:t>arranged</a:t>
            </a:r>
            <a:r>
              <a:rPr lang="ca-ES" sz="1800" b="1" dirty="0" smtClean="0"/>
              <a:t> in trigonal </a:t>
            </a:r>
            <a:r>
              <a:rPr lang="ca-ES" sz="1800" b="1" dirty="0" err="1" smtClean="0"/>
              <a:t>lattice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with</a:t>
            </a:r>
            <a:r>
              <a:rPr lang="ca-ES" sz="1800" b="1" dirty="0" smtClean="0"/>
              <a:t> ABCABC </a:t>
            </a:r>
            <a:r>
              <a:rPr lang="ca-ES" sz="1800" b="1" dirty="0" err="1" smtClean="0"/>
              <a:t>stacking</a:t>
            </a:r>
            <a:r>
              <a:rPr lang="ca-ES" sz="1800" b="1" dirty="0" smtClean="0"/>
              <a:t> (</a:t>
            </a:r>
            <a:r>
              <a:rPr lang="ca-ES" sz="1800" b="1" dirty="0" err="1" smtClean="0"/>
              <a:t>fcc</a:t>
            </a:r>
            <a:r>
              <a:rPr lang="ca-ES" sz="1800" b="1" dirty="0" smtClean="0"/>
              <a:t>)</a:t>
            </a:r>
          </a:p>
          <a:p>
            <a:r>
              <a:rPr lang="ca-ES" sz="1800" b="1" dirty="0" err="1" smtClean="0"/>
              <a:t>The</a:t>
            </a:r>
            <a:r>
              <a:rPr lang="ca-ES" sz="1800" b="1" dirty="0" smtClean="0"/>
              <a:t> </a:t>
            </a:r>
            <a:r>
              <a:rPr lang="ca-ES" sz="1800" b="1" dirty="0" err="1"/>
              <a:t>e</a:t>
            </a:r>
            <a:r>
              <a:rPr lang="ca-ES" sz="1800" b="1" dirty="0" err="1" smtClean="0"/>
              <a:t>lementary</a:t>
            </a:r>
            <a:r>
              <a:rPr lang="ca-ES" sz="1800" b="1" dirty="0" smtClean="0"/>
              <a:t> dot cell (</a:t>
            </a:r>
            <a:r>
              <a:rPr lang="ca-ES" sz="1800" b="1" dirty="0" err="1" smtClean="0"/>
              <a:t>red</a:t>
            </a:r>
            <a:r>
              <a:rPr lang="ca-ES" sz="1800" b="1" dirty="0" smtClean="0"/>
              <a:t>) is </a:t>
            </a:r>
            <a:r>
              <a:rPr lang="ca-ES" sz="1800" b="1" dirty="0" err="1" smtClean="0"/>
              <a:t>nearly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cubic</a:t>
            </a:r>
            <a:r>
              <a:rPr lang="ca-ES" sz="1800" b="1" dirty="0" smtClean="0"/>
              <a:t>. </a:t>
            </a:r>
            <a:r>
              <a:rPr lang="ca-ES" sz="1800" b="1" dirty="0" err="1" smtClean="0"/>
              <a:t>Periodcity</a:t>
            </a:r>
            <a:r>
              <a:rPr lang="ca-ES" sz="1800" b="1" dirty="0" smtClean="0"/>
              <a:t> = 3D</a:t>
            </a:r>
            <a:r>
              <a:rPr lang="ca-ES" sz="1800" b="1" baseline="-25000" dirty="0" smtClean="0"/>
              <a:t>SL</a:t>
            </a:r>
            <a:r>
              <a:rPr lang="ca-ES" sz="1800" b="1" dirty="0" smtClean="0"/>
              <a:t> (p3m)</a:t>
            </a:r>
          </a:p>
          <a:p>
            <a:r>
              <a:rPr lang="ca-ES" sz="1800" b="1" dirty="0" smtClean="0"/>
              <a:t>3) AFM </a:t>
            </a:r>
            <a:r>
              <a:rPr lang="ca-ES" sz="1800" b="1" dirty="0" err="1" smtClean="0"/>
              <a:t>image</a:t>
            </a:r>
            <a:r>
              <a:rPr lang="ca-ES" sz="1800" b="1" dirty="0" smtClean="0"/>
              <a:t> of </a:t>
            </a:r>
            <a:r>
              <a:rPr lang="ca-ES" sz="1800" b="1" dirty="0" err="1" smtClean="0"/>
              <a:t>the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topmost</a:t>
            </a:r>
            <a:r>
              <a:rPr lang="ca-ES" sz="1800" b="1" dirty="0" smtClean="0"/>
              <a:t> single </a:t>
            </a:r>
            <a:r>
              <a:rPr lang="ca-ES" sz="1800" b="1" dirty="0" err="1" smtClean="0"/>
              <a:t>layer</a:t>
            </a:r>
            <a:r>
              <a:rPr lang="ca-ES" sz="1800" b="1" dirty="0" smtClean="0"/>
              <a:t> (60 </a:t>
            </a:r>
            <a:r>
              <a:rPr lang="ca-ES" sz="1800" b="1" dirty="0" err="1" smtClean="0"/>
              <a:t>period</a:t>
            </a:r>
            <a:r>
              <a:rPr lang="ca-ES" sz="1800" b="1" dirty="0" smtClean="0"/>
              <a:t> dot </a:t>
            </a:r>
            <a:r>
              <a:rPr lang="ca-ES" sz="1800" b="1" dirty="0" err="1" smtClean="0"/>
              <a:t>superlattice</a:t>
            </a:r>
            <a:r>
              <a:rPr lang="ca-ES" sz="1800" b="1" dirty="0" smtClean="0"/>
              <a:t>). </a:t>
            </a:r>
            <a:r>
              <a:rPr lang="ca-ES" sz="1800" b="1" dirty="0" err="1" smtClean="0"/>
              <a:t>Inset</a:t>
            </a:r>
            <a:r>
              <a:rPr lang="ca-ES" sz="1800" b="1" dirty="0" smtClean="0"/>
              <a:t>: Fourier </a:t>
            </a:r>
            <a:r>
              <a:rPr lang="ca-ES" sz="1800" b="1" dirty="0" err="1" smtClean="0"/>
              <a:t>Transform</a:t>
            </a:r>
            <a:r>
              <a:rPr lang="ca-ES" sz="1800" b="1" dirty="0" smtClean="0"/>
              <a:t> of </a:t>
            </a:r>
            <a:r>
              <a:rPr lang="ca-ES" sz="1800" b="1" dirty="0" err="1" smtClean="0"/>
              <a:t>the</a:t>
            </a:r>
            <a:r>
              <a:rPr lang="ca-ES" sz="1800" b="1" dirty="0" smtClean="0"/>
              <a:t> </a:t>
            </a:r>
            <a:r>
              <a:rPr lang="ca-ES" sz="1800" b="1" dirty="0" err="1" smtClean="0"/>
              <a:t>image</a:t>
            </a:r>
            <a:r>
              <a:rPr lang="ca-ES" sz="1800" b="1" dirty="0" smtClean="0"/>
              <a:t>.</a:t>
            </a:r>
            <a:endParaRPr lang="ca-ES" sz="1800" b="1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7" y="4283893"/>
            <a:ext cx="2160240" cy="21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215776" y="2267669"/>
            <a:ext cx="35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b="1" dirty="0">
                <a:solidFill>
                  <a:schemeClr val="tx1"/>
                </a:solidFill>
              </a:rPr>
              <a:t>2</a:t>
            </a:r>
            <a:r>
              <a:rPr lang="ca-ES" sz="1600" b="1" dirty="0" smtClean="0">
                <a:solidFill>
                  <a:schemeClr val="tx1"/>
                </a:solidFill>
              </a:rPr>
              <a:t>)</a:t>
            </a:r>
            <a:endParaRPr lang="ca-ES" sz="1600" b="1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87784" y="4377387"/>
            <a:ext cx="35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b="1" dirty="0"/>
              <a:t>3</a:t>
            </a:r>
            <a:r>
              <a:rPr lang="ca-ES" sz="1600" b="1" dirty="0" smtClean="0"/>
              <a:t>)</a:t>
            </a:r>
            <a:endParaRPr lang="ca-ES" sz="16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15776" y="899517"/>
            <a:ext cx="35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b="1" dirty="0" smtClean="0"/>
              <a:t>1)</a:t>
            </a:r>
            <a:endParaRPr lang="ca-ES" sz="1600" b="1" dirty="0"/>
          </a:p>
        </p:txBody>
      </p:sp>
      <p:pic>
        <p:nvPicPr>
          <p:cNvPr id="16" name="Picture 4" descr="H:\rainer\pbsedot_apl\fig1n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74" y="3001588"/>
            <a:ext cx="4381698" cy="33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096097" y="6312891"/>
            <a:ext cx="669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8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ca-ES" sz="1800" b="1" dirty="0" err="1" smtClean="0">
                <a:solidFill>
                  <a:schemeClr val="tx1"/>
                </a:solidFill>
              </a:rPr>
              <a:t>q</a:t>
            </a:r>
            <a:r>
              <a:rPr lang="ca-ES" sz="1800" b="1" baseline="-25000" dirty="0" err="1" smtClean="0">
                <a:solidFill>
                  <a:schemeClr val="tx1"/>
                </a:solidFill>
              </a:rPr>
              <a:t>x</a:t>
            </a:r>
            <a:r>
              <a:rPr lang="ca-ES" sz="1800" b="1" dirty="0" smtClean="0">
                <a:solidFill>
                  <a:schemeClr val="tx1"/>
                </a:solidFill>
              </a:rPr>
              <a:t>, </a:t>
            </a:r>
            <a:r>
              <a:rPr lang="ca-ES" sz="1800" b="1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ca-ES" sz="1800" b="1" dirty="0" err="1" smtClean="0">
                <a:solidFill>
                  <a:schemeClr val="tx1"/>
                </a:solidFill>
              </a:rPr>
              <a:t>q</a:t>
            </a:r>
            <a:r>
              <a:rPr lang="ca-ES" sz="1800" b="1" baseline="-25000" dirty="0" err="1" smtClean="0">
                <a:solidFill>
                  <a:schemeClr val="tx1"/>
                </a:solidFill>
              </a:rPr>
              <a:t>z</a:t>
            </a:r>
            <a:r>
              <a:rPr lang="ca-ES" sz="1800" b="1" dirty="0" smtClean="0">
                <a:solidFill>
                  <a:schemeClr val="tx1"/>
                </a:solidFill>
              </a:rPr>
              <a:t> </a:t>
            </a:r>
            <a:r>
              <a:rPr lang="ca-ES" sz="1800" b="1" dirty="0" err="1" smtClean="0">
                <a:solidFill>
                  <a:schemeClr val="tx1"/>
                </a:solidFill>
              </a:rPr>
              <a:t>width</a:t>
            </a:r>
            <a:r>
              <a:rPr lang="ca-ES" sz="1800" b="1" dirty="0" smtClean="0">
                <a:solidFill>
                  <a:schemeClr val="tx1"/>
                </a:solidFill>
              </a:rPr>
              <a:t> </a:t>
            </a:r>
            <a:r>
              <a:rPr lang="ca-ES" sz="1800" b="1" dirty="0" err="1" smtClean="0">
                <a:solidFill>
                  <a:schemeClr val="tx1"/>
                </a:solidFill>
              </a:rPr>
              <a:t>evolution</a:t>
            </a:r>
            <a:r>
              <a:rPr lang="ca-ES" sz="1800" b="1" dirty="0" smtClean="0">
                <a:solidFill>
                  <a:schemeClr val="tx1"/>
                </a:solidFill>
              </a:rPr>
              <a:t> </a:t>
            </a:r>
            <a:r>
              <a:rPr lang="ca-ES" sz="1800" b="1" dirty="0" err="1" smtClean="0">
                <a:solidFill>
                  <a:schemeClr val="tx1"/>
                </a:solidFill>
              </a:rPr>
              <a:t>related</a:t>
            </a:r>
            <a:r>
              <a:rPr lang="ca-ES" sz="1800" b="1" dirty="0" smtClean="0">
                <a:solidFill>
                  <a:schemeClr val="tx1"/>
                </a:solidFill>
              </a:rPr>
              <a:t> </a:t>
            </a:r>
            <a:r>
              <a:rPr lang="ca-ES" sz="1800" b="1" dirty="0" err="1" smtClean="0">
                <a:solidFill>
                  <a:schemeClr val="tx1"/>
                </a:solidFill>
              </a:rPr>
              <a:t>with</a:t>
            </a:r>
            <a:r>
              <a:rPr lang="ca-ES" sz="1800" b="1" dirty="0" smtClean="0">
                <a:solidFill>
                  <a:schemeClr val="tx1"/>
                </a:solidFill>
              </a:rPr>
              <a:t> vertical </a:t>
            </a:r>
            <a:r>
              <a:rPr lang="ca-ES" sz="1800" b="1" dirty="0" err="1" smtClean="0">
                <a:solidFill>
                  <a:schemeClr val="tx1"/>
                </a:solidFill>
              </a:rPr>
              <a:t>and</a:t>
            </a:r>
            <a:r>
              <a:rPr lang="ca-ES" sz="1800" b="1" dirty="0" smtClean="0">
                <a:solidFill>
                  <a:schemeClr val="tx1"/>
                </a:solidFill>
              </a:rPr>
              <a:t> lateral </a:t>
            </a:r>
            <a:r>
              <a:rPr lang="ca-ES" sz="1800" b="1" dirty="0" err="1" smtClean="0">
                <a:solidFill>
                  <a:schemeClr val="tx1"/>
                </a:solidFill>
              </a:rPr>
              <a:t>ordering</a:t>
            </a:r>
            <a:r>
              <a:rPr lang="ca-ES" sz="1800" b="1" dirty="0" smtClean="0">
                <a:solidFill>
                  <a:schemeClr val="tx1"/>
                </a:solidFill>
              </a:rPr>
              <a:t> </a:t>
            </a:r>
            <a:r>
              <a:rPr lang="ca-ES" sz="1800" b="1" dirty="0" err="1" smtClean="0">
                <a:solidFill>
                  <a:schemeClr val="tx1"/>
                </a:solidFill>
              </a:rPr>
              <a:t>parameters</a:t>
            </a:r>
            <a:r>
              <a:rPr lang="ca-ES" sz="1800" b="1" dirty="0" smtClean="0">
                <a:solidFill>
                  <a:schemeClr val="tx1"/>
                </a:solidFill>
              </a:rPr>
              <a:t> on 3D dots </a:t>
            </a:r>
            <a:r>
              <a:rPr lang="ca-ES" sz="1800" b="1" dirty="0" err="1" smtClean="0">
                <a:solidFill>
                  <a:schemeClr val="tx1"/>
                </a:solidFill>
              </a:rPr>
              <a:t>distribution</a:t>
            </a:r>
            <a:r>
              <a:rPr lang="ca-ES" sz="1800" b="1" dirty="0" smtClean="0">
                <a:solidFill>
                  <a:schemeClr val="tx1"/>
                </a:solidFill>
              </a:rPr>
              <a:t>.</a:t>
            </a:r>
            <a:endParaRPr lang="ca-ES" sz="1800" b="1" dirty="0" smtClean="0">
              <a:solidFill>
                <a:srgbClr val="000000"/>
              </a:solidFill>
            </a:endParaRPr>
          </a:p>
          <a:p>
            <a:pPr marL="342900" indent="-342900">
              <a:buAutoNum type="alphaLcParenBoth"/>
            </a:pPr>
            <a:r>
              <a:rPr lang="ca-ES" sz="1800" b="1" dirty="0" smtClean="0">
                <a:solidFill>
                  <a:srgbClr val="000000"/>
                </a:solidFill>
              </a:rPr>
              <a:t>to (c) 3D hexagonal;  (d) 3D trigonal.</a:t>
            </a:r>
          </a:p>
        </p:txBody>
      </p:sp>
      <p:sp>
        <p:nvSpPr>
          <p:cNvPr id="17" name="Text Box 20"/>
          <p:cNvSpPr txBox="1">
            <a:spLocks noChangeAspect="1" noChangeArrowheads="1"/>
          </p:cNvSpPr>
          <p:nvPr/>
        </p:nvSpPr>
        <p:spPr bwMode="auto">
          <a:xfrm>
            <a:off x="8529421" y="3131765"/>
            <a:ext cx="1407435" cy="265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AT" sz="1600" b="1" i="1" u="sng" dirty="0" err="1">
                <a:solidFill>
                  <a:srgbClr val="000000"/>
                </a:solidFill>
                <a:latin typeface="Arial" charset="0"/>
              </a:rPr>
              <a:t>fcc</a:t>
            </a:r>
            <a:r>
              <a:rPr lang="de-AT" sz="1600" b="1" u="sng" dirty="0" err="1">
                <a:solidFill>
                  <a:srgbClr val="000000"/>
                </a:solidFill>
                <a:latin typeface="Arial" charset="0"/>
              </a:rPr>
              <a:t>-stacked</a:t>
            </a:r>
            <a:endParaRPr lang="de-AT" sz="1600" b="1" i="1" u="sng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b="1" u="sng" dirty="0" err="1">
                <a:solidFill>
                  <a:srgbClr val="000000"/>
                </a:solidFill>
                <a:latin typeface="Arial" charset="0"/>
              </a:rPr>
              <a:t>dot</a:t>
            </a:r>
            <a:r>
              <a:rPr lang="de-AT" sz="1600" b="1" u="sng" dirty="0">
                <a:solidFill>
                  <a:srgbClr val="000000"/>
                </a:solidFill>
                <a:latin typeface="Arial" charset="0"/>
              </a:rPr>
              <a:t> SLs</a:t>
            </a:r>
            <a:r>
              <a:rPr lang="de-AT" sz="1600" b="1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algn="l" eaLnBrk="1" hangingPunct="1"/>
            <a:endParaRPr lang="de-AT" sz="16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dirty="0" err="1" smtClean="0">
                <a:solidFill>
                  <a:srgbClr val="000000"/>
                </a:solidFill>
                <a:latin typeface="Arial" charset="0"/>
              </a:rPr>
              <a:t>inclined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Arial" charset="0"/>
              </a:rPr>
              <a:t>row</a:t>
            </a:r>
            <a:r>
              <a:rPr lang="de-AT" sz="16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l" eaLnBrk="1" hangingPunct="1"/>
            <a:r>
              <a:rPr lang="de-AT" sz="16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AT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AT" sz="1600" dirty="0" err="1">
                <a:solidFill>
                  <a:srgbClr val="000000"/>
                </a:solidFill>
                <a:latin typeface="Arial" charset="0"/>
              </a:rPr>
              <a:t>satellites</a:t>
            </a:r>
            <a:endParaRPr lang="de-AT" sz="1600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lang="de-AT" sz="16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u="sng" dirty="0" err="1" smtClean="0">
                <a:solidFill>
                  <a:srgbClr val="000000"/>
                </a:solidFill>
                <a:latin typeface="Arial" charset="0"/>
              </a:rPr>
              <a:t>long</a:t>
            </a:r>
            <a:r>
              <a:rPr lang="de-AT" sz="1600" u="sng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de-AT" sz="1600" u="sng" dirty="0" smtClean="0">
                <a:solidFill>
                  <a:srgbClr val="000000"/>
                </a:solidFill>
                <a:latin typeface="Arial" charset="0"/>
              </a:rPr>
              <a:t>range 3D </a:t>
            </a:r>
            <a:r>
              <a:rPr lang="de-AT" sz="1600" u="sng" dirty="0">
                <a:solidFill>
                  <a:srgbClr val="000000"/>
                </a:solidFill>
                <a:latin typeface="Arial" charset="0"/>
              </a:rPr>
              <a:t>trigonal</a:t>
            </a:r>
          </a:p>
          <a:p>
            <a:pPr algn="l" eaLnBrk="1" hangingPunct="1"/>
            <a:r>
              <a:rPr lang="de-AT" sz="1600" u="sng" dirty="0" err="1" smtClean="0">
                <a:solidFill>
                  <a:srgbClr val="000000"/>
                </a:solidFill>
                <a:latin typeface="Arial" charset="0"/>
              </a:rPr>
              <a:t>ordering</a:t>
            </a:r>
            <a:endParaRPr lang="de-AT" sz="1600" u="sng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lnSpc>
                <a:spcPct val="150000"/>
              </a:lnSpc>
            </a:pPr>
            <a:endParaRPr lang="en-GB" sz="1600" dirty="0">
              <a:solidFill>
                <a:srgbClr val="FFCC99"/>
              </a:solidFill>
              <a:latin typeface="Arial" charset="0"/>
            </a:endParaRPr>
          </a:p>
        </p:txBody>
      </p:sp>
      <p:cxnSp>
        <p:nvCxnSpPr>
          <p:cNvPr id="18" name="Conector recto de flecha 17"/>
          <p:cNvCxnSpPr/>
          <p:nvPr/>
        </p:nvCxnSpPr>
        <p:spPr bwMode="auto">
          <a:xfrm flipH="1" flipV="1">
            <a:off x="7848624" y="4859957"/>
            <a:ext cx="576064" cy="1440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 Box 20"/>
          <p:cNvSpPr txBox="1">
            <a:spLocks noChangeAspect="1" noChangeArrowheads="1"/>
          </p:cNvSpPr>
          <p:nvPr/>
        </p:nvSpPr>
        <p:spPr bwMode="auto">
          <a:xfrm>
            <a:off x="2664048" y="3284165"/>
            <a:ext cx="1263419" cy="290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de-AT" sz="1600" b="1" i="1" u="sng" dirty="0" err="1" smtClean="0">
                <a:solidFill>
                  <a:srgbClr val="000000"/>
                </a:solidFill>
                <a:latin typeface="Arial" charset="0"/>
              </a:rPr>
              <a:t>Vertically</a:t>
            </a:r>
            <a:r>
              <a:rPr lang="de-AT" sz="1600" b="1" i="1" u="sng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AT" sz="1600" b="1" i="1" u="sng" dirty="0" err="1" smtClean="0">
                <a:solidFill>
                  <a:srgbClr val="000000"/>
                </a:solidFill>
                <a:latin typeface="Arial" charset="0"/>
              </a:rPr>
              <a:t>aligned</a:t>
            </a:r>
            <a:endParaRPr lang="de-AT" sz="1600" b="1" i="1" u="sng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b="1" u="sng" dirty="0" err="1">
                <a:solidFill>
                  <a:srgbClr val="000000"/>
                </a:solidFill>
                <a:latin typeface="Arial" charset="0"/>
              </a:rPr>
              <a:t>dot</a:t>
            </a:r>
            <a:r>
              <a:rPr lang="de-AT" sz="1600" b="1" u="sng" dirty="0">
                <a:solidFill>
                  <a:srgbClr val="000000"/>
                </a:solidFill>
                <a:latin typeface="Arial" charset="0"/>
              </a:rPr>
              <a:t> SLs</a:t>
            </a:r>
            <a:r>
              <a:rPr lang="de-AT" sz="1600" b="1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 algn="l" eaLnBrk="1" hangingPunct="1"/>
            <a:endParaRPr lang="de-AT" sz="16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dirty="0" err="1" smtClean="0">
                <a:solidFill>
                  <a:srgbClr val="000000"/>
                </a:solidFill>
                <a:latin typeface="Arial" charset="0"/>
              </a:rPr>
              <a:t>Broader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</a:rPr>
              <a:t>  </a:t>
            </a:r>
            <a:endParaRPr lang="de-AT" sz="1600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</a:rPr>
              <a:t>ateral</a:t>
            </a:r>
          </a:p>
          <a:p>
            <a:pPr algn="l" eaLnBrk="1" hangingPunct="1"/>
            <a:r>
              <a:rPr lang="de-AT" sz="1600" dirty="0" err="1" smtClean="0">
                <a:solidFill>
                  <a:srgbClr val="000000"/>
                </a:solidFill>
                <a:latin typeface="Arial" charset="0"/>
              </a:rPr>
              <a:t>satellites</a:t>
            </a:r>
            <a:endParaRPr lang="de-AT" sz="1600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endParaRPr lang="de-AT" sz="1600" dirty="0" smtClean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u="sng" dirty="0" err="1" smtClean="0">
                <a:solidFill>
                  <a:srgbClr val="000000"/>
                </a:solidFill>
                <a:latin typeface="Arial" charset="0"/>
              </a:rPr>
              <a:t>short</a:t>
            </a:r>
            <a:r>
              <a:rPr lang="de-AT" sz="1600" u="sng" dirty="0" smtClean="0">
                <a:solidFill>
                  <a:srgbClr val="000000"/>
                </a:solidFill>
                <a:latin typeface="Arial" charset="0"/>
              </a:rPr>
              <a:t>-range</a:t>
            </a:r>
            <a:endParaRPr lang="de-AT" sz="1600" u="sng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/>
            <a:r>
              <a:rPr lang="de-AT" sz="16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AT" sz="1600" u="sng" dirty="0" err="1" smtClean="0">
                <a:solidFill>
                  <a:srgbClr val="000000"/>
                </a:solidFill>
                <a:latin typeface="Arial" charset="0"/>
              </a:rPr>
              <a:t>ordering</a:t>
            </a:r>
            <a:endParaRPr lang="de-AT" sz="1600" u="sng" dirty="0">
              <a:solidFill>
                <a:srgbClr val="000000"/>
              </a:solidFill>
              <a:latin typeface="Arial" charset="0"/>
            </a:endParaRPr>
          </a:p>
          <a:p>
            <a:pPr algn="l" eaLnBrk="1" hangingPunct="1">
              <a:lnSpc>
                <a:spcPct val="150000"/>
              </a:lnSpc>
            </a:pPr>
            <a:endParaRPr lang="en-GB" sz="1600" dirty="0">
              <a:solidFill>
                <a:srgbClr val="FFCC99"/>
              </a:solidFill>
              <a:latin typeface="Arial" charset="0"/>
            </a:endParaRPr>
          </a:p>
        </p:txBody>
      </p:sp>
      <p:cxnSp>
        <p:nvCxnSpPr>
          <p:cNvPr id="20" name="Conector recto de flecha 19"/>
          <p:cNvCxnSpPr/>
          <p:nvPr/>
        </p:nvCxnSpPr>
        <p:spPr bwMode="auto">
          <a:xfrm flipV="1">
            <a:off x="3816176" y="5219997"/>
            <a:ext cx="792088" cy="3600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CuadroTexto 23"/>
          <p:cNvSpPr txBox="1"/>
          <p:nvPr/>
        </p:nvSpPr>
        <p:spPr>
          <a:xfrm>
            <a:off x="4833611" y="2627709"/>
            <a:ext cx="330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b="1" dirty="0">
                <a:solidFill>
                  <a:srgbClr val="000000"/>
                </a:solidFill>
              </a:rPr>
              <a:t>(111) </a:t>
            </a:r>
            <a:r>
              <a:rPr lang="ca-ES" sz="1800" b="1" dirty="0" err="1">
                <a:solidFill>
                  <a:srgbClr val="000000"/>
                </a:solidFill>
              </a:rPr>
              <a:t>Reciprocal</a:t>
            </a:r>
            <a:r>
              <a:rPr lang="ca-ES" sz="1800" b="1" dirty="0">
                <a:solidFill>
                  <a:srgbClr val="000000"/>
                </a:solidFill>
              </a:rPr>
              <a:t> </a:t>
            </a:r>
            <a:r>
              <a:rPr lang="ca-ES" sz="1800" b="1" dirty="0" err="1">
                <a:solidFill>
                  <a:srgbClr val="000000"/>
                </a:solidFill>
              </a:rPr>
              <a:t>space</a:t>
            </a:r>
            <a:r>
              <a:rPr lang="ca-ES" sz="1800" b="1" dirty="0">
                <a:solidFill>
                  <a:srgbClr val="000000"/>
                </a:solidFill>
              </a:rPr>
              <a:t> </a:t>
            </a:r>
            <a:r>
              <a:rPr lang="ca-ES" sz="1800" b="1" dirty="0" err="1">
                <a:solidFill>
                  <a:srgbClr val="000000"/>
                </a:solidFill>
              </a:rPr>
              <a:t>mapping</a:t>
            </a:r>
            <a:endParaRPr lang="ca-ES" sz="1800" b="1" dirty="0">
              <a:solidFill>
                <a:srgbClr val="000000"/>
              </a:solidFill>
            </a:endParaRPr>
          </a:p>
          <a:p>
            <a:endParaRPr lang="ca-ES" dirty="0"/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>
            <a:off x="46859" y="6465371"/>
            <a:ext cx="2401165" cy="424755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err="1" smtClean="0">
                <a:latin typeface="Arial" charset="0"/>
              </a:rPr>
              <a:t>R.T.Lechner</a:t>
            </a:r>
            <a:r>
              <a:rPr lang="en-GB" sz="1200" b="1" dirty="0" smtClean="0">
                <a:latin typeface="Arial" charset="0"/>
              </a:rPr>
              <a:t> et al., </a:t>
            </a:r>
          </a:p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latin typeface="Arial" charset="0"/>
              </a:rPr>
              <a:t>Appl. Phys. </a:t>
            </a:r>
            <a:r>
              <a:rPr lang="en-GB" sz="1200" b="1" dirty="0" err="1" smtClean="0">
                <a:latin typeface="Arial" charset="0"/>
              </a:rPr>
              <a:t>Lett</a:t>
            </a:r>
            <a:r>
              <a:rPr lang="en-GB" sz="1200" b="1" dirty="0" smtClean="0">
                <a:latin typeface="Arial" charset="0"/>
              </a:rPr>
              <a:t>. 84 (2004) 885</a:t>
            </a:r>
          </a:p>
        </p:txBody>
      </p:sp>
    </p:spTree>
    <p:extLst>
      <p:ext uri="{BB962C8B-B14F-4D97-AF65-F5344CB8AC3E}">
        <p14:creationId xmlns:p14="http://schemas.microsoft.com/office/powerpoint/2010/main" val="394217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3528144" y="107429"/>
            <a:ext cx="424847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Nanostructures: GISAXS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92" y="539477"/>
            <a:ext cx="4896544" cy="293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27 Grupo"/>
          <p:cNvGrpSpPr/>
          <p:nvPr/>
        </p:nvGrpSpPr>
        <p:grpSpPr>
          <a:xfrm>
            <a:off x="5616376" y="539477"/>
            <a:ext cx="4032448" cy="3022614"/>
            <a:chOff x="5616376" y="681279"/>
            <a:chExt cx="4032448" cy="3022614"/>
          </a:xfrm>
        </p:grpSpPr>
        <p:sp>
          <p:nvSpPr>
            <p:cNvPr id="26" name="25 CuadroTexto"/>
            <p:cNvSpPr txBox="1"/>
            <p:nvPr/>
          </p:nvSpPr>
          <p:spPr>
            <a:xfrm>
              <a:off x="5616376" y="683493"/>
              <a:ext cx="224025" cy="3020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8678049" y="681279"/>
              <a:ext cx="970775" cy="3020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 smtClean="0"/>
            </a:p>
            <a:p>
              <a:endParaRPr lang="es-ES_tradnl" sz="900" dirty="0"/>
            </a:p>
          </p:txBody>
        </p:sp>
        <p:pic>
          <p:nvPicPr>
            <p:cNvPr id="76805" name="Picture 5" descr="300px-GISAX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5726" y="683493"/>
              <a:ext cx="2963333" cy="3019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8 CuadroTexto"/>
            <p:cNvSpPr txBox="1"/>
            <p:nvPr/>
          </p:nvSpPr>
          <p:spPr>
            <a:xfrm>
              <a:off x="5691051" y="683493"/>
              <a:ext cx="1568174" cy="487796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00B050"/>
                  </a:solidFill>
                </a:rPr>
                <a:t>XRR: Normal </a:t>
              </a:r>
              <a:r>
                <a:rPr lang="es-ES_tradnl" sz="1200" b="1" dirty="0" err="1" smtClean="0">
                  <a:solidFill>
                    <a:srgbClr val="00B050"/>
                  </a:solidFill>
                </a:rPr>
                <a:t>density</a:t>
              </a:r>
              <a:r>
                <a:rPr lang="es-ES_tradnl" sz="1200" b="1" dirty="0" smtClean="0">
                  <a:solidFill>
                    <a:srgbClr val="00B050"/>
                  </a:solidFill>
                </a:rPr>
                <a:t> </a:t>
              </a:r>
              <a:r>
                <a:rPr lang="es-ES_tradnl" sz="1200" b="1" dirty="0" err="1" smtClean="0">
                  <a:solidFill>
                    <a:srgbClr val="00B050"/>
                  </a:solidFill>
                </a:rPr>
                <a:t>profile</a:t>
              </a:r>
              <a:endParaRPr lang="es-ES_tradnl" sz="12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1" name="10 Conector recto de flecha"/>
            <p:cNvCxnSpPr>
              <a:stCxn id="9" idx="2"/>
            </p:cNvCxnSpPr>
            <p:nvPr/>
          </p:nvCxnSpPr>
          <p:spPr bwMode="auto">
            <a:xfrm>
              <a:off x="6475138" y="1171289"/>
              <a:ext cx="709412" cy="33532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12 CuadroTexto"/>
            <p:cNvSpPr txBox="1"/>
            <p:nvPr/>
          </p:nvSpPr>
          <p:spPr>
            <a:xfrm>
              <a:off x="8379350" y="759577"/>
              <a:ext cx="1194799" cy="4877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_tradnl" sz="1200" b="1" dirty="0" err="1" smtClean="0">
                  <a:solidFill>
                    <a:srgbClr val="FF0000"/>
                  </a:solidFill>
                </a:rPr>
                <a:t>SAXS:Lateral</a:t>
              </a:r>
              <a:r>
                <a:rPr lang="es-ES_tradnl" sz="1200" b="1" dirty="0" smtClean="0">
                  <a:solidFill>
                    <a:srgbClr val="FF0000"/>
                  </a:solidFill>
                </a:rPr>
                <a:t>  </a:t>
              </a:r>
              <a:r>
                <a:rPr lang="es-ES_tradnl" sz="1200" b="1" dirty="0" err="1" smtClean="0">
                  <a:solidFill>
                    <a:srgbClr val="FF0000"/>
                  </a:solidFill>
                </a:rPr>
                <a:t>structure</a:t>
              </a:r>
              <a:r>
                <a:rPr lang="es-ES_tradnl" sz="1200" b="1" dirty="0" smtClean="0">
                  <a:solidFill>
                    <a:srgbClr val="FF0000"/>
                  </a:solidFill>
                </a:rPr>
                <a:t> </a:t>
              </a:r>
              <a:r>
                <a:rPr lang="es-ES_tradnl" sz="1200" b="1" dirty="0" err="1" smtClean="0">
                  <a:solidFill>
                    <a:srgbClr val="FF0000"/>
                  </a:solidFill>
                </a:rPr>
                <a:t>inf</a:t>
              </a:r>
              <a:r>
                <a:rPr lang="es-ES_tradnl" sz="1200" b="1" dirty="0" smtClean="0">
                  <a:solidFill>
                    <a:srgbClr val="FF0000"/>
                  </a:solidFill>
                </a:rPr>
                <a:t>.</a:t>
              </a:r>
              <a:endParaRPr lang="es-ES_tradnl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16 Conector recto de flecha"/>
            <p:cNvCxnSpPr/>
            <p:nvPr/>
          </p:nvCxnSpPr>
          <p:spPr bwMode="auto">
            <a:xfrm flipH="1">
              <a:off x="7856625" y="1292164"/>
              <a:ext cx="896100" cy="45650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17 CuadroTexto"/>
            <p:cNvSpPr txBox="1"/>
            <p:nvPr/>
          </p:nvSpPr>
          <p:spPr>
            <a:xfrm>
              <a:off x="6064426" y="3346427"/>
              <a:ext cx="597400" cy="325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solidFill>
                    <a:schemeClr val="tx1"/>
                  </a:solidFill>
                </a:rPr>
                <a:t>Film</a:t>
              </a:r>
              <a:endParaRPr lang="es-ES_tradnl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7333900" y="1879960"/>
              <a:ext cx="373375" cy="325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err="1" smtClean="0">
                  <a:solidFill>
                    <a:schemeClr val="tx1"/>
                  </a:solidFill>
                  <a:latin typeface="Symbol" pitchFamily="18" charset="2"/>
                </a:rPr>
                <a:t>a</a:t>
              </a:r>
              <a:r>
                <a:rPr lang="es-ES_tradnl" sz="1400" b="1" baseline="-25000" dirty="0" err="1" smtClean="0">
                  <a:solidFill>
                    <a:schemeClr val="tx1"/>
                  </a:solidFill>
                </a:rPr>
                <a:t>f</a:t>
              </a:r>
              <a:endParaRPr lang="es-ES_tradnl" sz="14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3" name="22 CuadroTexto"/>
            <p:cNvSpPr txBox="1"/>
            <p:nvPr/>
          </p:nvSpPr>
          <p:spPr>
            <a:xfrm>
              <a:off x="7632600" y="1956044"/>
              <a:ext cx="448050" cy="325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solidFill>
                    <a:schemeClr val="tx1"/>
                  </a:solidFill>
                  <a:latin typeface="Symbol" pitchFamily="18" charset="2"/>
                </a:rPr>
                <a:t>2q</a:t>
              </a:r>
              <a:r>
                <a:rPr lang="es-ES_tradnl" sz="1400" b="1" baseline="-25000" dirty="0" smtClean="0">
                  <a:solidFill>
                    <a:schemeClr val="tx1"/>
                  </a:solidFill>
                </a:rPr>
                <a:t>f</a:t>
              </a:r>
              <a:endParaRPr lang="es-ES_tradnl" sz="14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4" name="23 CuadroTexto"/>
            <p:cNvSpPr txBox="1"/>
            <p:nvPr/>
          </p:nvSpPr>
          <p:spPr>
            <a:xfrm>
              <a:off x="6355850" y="2903738"/>
              <a:ext cx="373375" cy="325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err="1" smtClean="0">
                  <a:solidFill>
                    <a:schemeClr val="tx1"/>
                  </a:solidFill>
                  <a:latin typeface="Symbol" pitchFamily="18" charset="2"/>
                </a:rPr>
                <a:t>a</a:t>
              </a:r>
              <a:r>
                <a:rPr lang="es-ES_tradnl" sz="1400" b="1" baseline="-25000" dirty="0" err="1" smtClean="0">
                  <a:solidFill>
                    <a:schemeClr val="tx1"/>
                  </a:solidFill>
                </a:rPr>
                <a:t>i</a:t>
              </a:r>
              <a:endParaRPr lang="es-ES_tradnl" sz="14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8230000" y="2737756"/>
              <a:ext cx="1269474" cy="325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 smtClean="0">
                  <a:solidFill>
                    <a:schemeClr val="tx1"/>
                  </a:solidFill>
                </a:rPr>
                <a:t>I = f(</a:t>
              </a:r>
              <a:r>
                <a:rPr lang="es-ES_tradnl" sz="1400" b="1" dirty="0" smtClean="0">
                  <a:solidFill>
                    <a:schemeClr val="tx1"/>
                  </a:solidFill>
                  <a:latin typeface="Symbol" pitchFamily="18" charset="2"/>
                </a:rPr>
                <a:t>a</a:t>
              </a:r>
              <a:r>
                <a:rPr lang="es-ES_tradnl" sz="1400" b="1" baseline="-25000" dirty="0" smtClean="0">
                  <a:solidFill>
                    <a:schemeClr val="tx1"/>
                  </a:solidFill>
                </a:rPr>
                <a:t>f</a:t>
              </a:r>
              <a:r>
                <a:rPr lang="es-ES_tradnl" sz="1400" b="1" dirty="0" smtClean="0">
                  <a:solidFill>
                    <a:schemeClr val="tx1"/>
                  </a:solidFill>
                </a:rPr>
                <a:t>,2</a:t>
              </a:r>
              <a:r>
                <a:rPr lang="es-ES_tradnl" sz="1400" b="1" dirty="0" smtClean="0">
                  <a:solidFill>
                    <a:schemeClr val="tx1"/>
                  </a:solidFill>
                  <a:latin typeface="Symbol" pitchFamily="18" charset="2"/>
                </a:rPr>
                <a:t>q</a:t>
              </a:r>
              <a:r>
                <a:rPr lang="es-ES_tradnl" sz="1400" b="1" baseline="-25000" dirty="0" smtClean="0">
                  <a:solidFill>
                    <a:schemeClr val="tx1"/>
                  </a:solidFill>
                </a:rPr>
                <a:t>f</a:t>
              </a:r>
              <a:r>
                <a:rPr lang="es-ES_tradnl" sz="1400" b="1" dirty="0" smtClean="0">
                  <a:solidFill>
                    <a:schemeClr val="tx1"/>
                  </a:solidFill>
                </a:rPr>
                <a:t>)</a:t>
              </a:r>
              <a:endParaRPr lang="es-ES_tradnl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28 CuadroTexto"/>
          <p:cNvSpPr txBox="1"/>
          <p:nvPr/>
        </p:nvSpPr>
        <p:spPr>
          <a:xfrm>
            <a:off x="359792" y="3635821"/>
            <a:ext cx="5760640" cy="2308324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99"/>
                </a:solidFill>
              </a:rPr>
              <a:t>Long range ordering </a:t>
            </a:r>
            <a:r>
              <a:rPr lang="en-US" sz="1600" b="1" dirty="0" err="1" smtClean="0">
                <a:solidFill>
                  <a:srgbClr val="FFFF99"/>
                </a:solidFill>
              </a:rPr>
              <a:t>og</a:t>
            </a:r>
            <a:r>
              <a:rPr lang="en-US" sz="1600" b="1" dirty="0" smtClean="0">
                <a:solidFill>
                  <a:srgbClr val="FFFF99"/>
                </a:solidFill>
              </a:rPr>
              <a:t> block </a:t>
            </a:r>
            <a:r>
              <a:rPr lang="en-US" sz="1600" b="1" dirty="0" err="1" smtClean="0">
                <a:solidFill>
                  <a:srgbClr val="FFFF99"/>
                </a:solidFill>
              </a:rPr>
              <a:t>copolimers</a:t>
            </a:r>
            <a:r>
              <a:rPr lang="en-US" sz="1600" b="1" dirty="0" smtClean="0">
                <a:solidFill>
                  <a:srgbClr val="FFFF99"/>
                </a:solidFill>
              </a:rPr>
              <a:t> (dense data storage)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Composite membranes (artificial photosynthesis)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Inorganic </a:t>
            </a:r>
            <a:r>
              <a:rPr lang="en-US" sz="1600" b="1" dirty="0" err="1" smtClean="0">
                <a:solidFill>
                  <a:srgbClr val="FFFF99"/>
                </a:solidFill>
              </a:rPr>
              <a:t>nanocomposites</a:t>
            </a:r>
            <a:r>
              <a:rPr lang="en-US" sz="1600" b="1" dirty="0" smtClean="0">
                <a:solidFill>
                  <a:srgbClr val="FFFF99"/>
                </a:solidFill>
              </a:rPr>
              <a:t> (</a:t>
            </a:r>
            <a:r>
              <a:rPr lang="en-US" sz="1600" b="1" dirty="0" err="1" smtClean="0">
                <a:solidFill>
                  <a:srgbClr val="FFFF99"/>
                </a:solidFill>
              </a:rPr>
              <a:t>electrochromic</a:t>
            </a:r>
            <a:r>
              <a:rPr lang="en-US" sz="1600" b="1" dirty="0" smtClean="0">
                <a:solidFill>
                  <a:srgbClr val="FFFF99"/>
                </a:solidFill>
              </a:rPr>
              <a:t> windows)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Batteries &amp; fuel cells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OPB-BHJ (organic </a:t>
            </a:r>
            <a:r>
              <a:rPr lang="en-US" sz="1600" b="1" dirty="0" err="1" smtClean="0">
                <a:solidFill>
                  <a:srgbClr val="FFFF99"/>
                </a:solidFill>
              </a:rPr>
              <a:t>photovolt</a:t>
            </a:r>
            <a:r>
              <a:rPr lang="en-US" sz="1600" b="1" dirty="0" smtClean="0">
                <a:solidFill>
                  <a:srgbClr val="FFFF99"/>
                </a:solidFill>
              </a:rPr>
              <a:t>. /bulk </a:t>
            </a:r>
            <a:r>
              <a:rPr lang="en-US" sz="1600" b="1" dirty="0" err="1" smtClean="0">
                <a:solidFill>
                  <a:srgbClr val="FFFF99"/>
                </a:solidFill>
              </a:rPr>
              <a:t>heterojunction</a:t>
            </a:r>
            <a:r>
              <a:rPr lang="en-US" sz="1600" b="1" dirty="0" smtClean="0">
                <a:solidFill>
                  <a:srgbClr val="FFFF99"/>
                </a:solidFill>
              </a:rPr>
              <a:t>) materials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Lithographic patterning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Self assembly of nanoparticles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Virus </a:t>
            </a:r>
            <a:r>
              <a:rPr lang="en-US" sz="1600" b="1" dirty="0" err="1" smtClean="0">
                <a:solidFill>
                  <a:srgbClr val="FFFF99"/>
                </a:solidFill>
              </a:rPr>
              <a:t>nanofiber</a:t>
            </a:r>
            <a:r>
              <a:rPr lang="en-US" sz="1600" b="1" dirty="0" smtClean="0">
                <a:solidFill>
                  <a:srgbClr val="FFFF99"/>
                </a:solidFill>
              </a:rPr>
              <a:t> tissue (</a:t>
            </a:r>
            <a:r>
              <a:rPr lang="en-US" sz="1600" b="1" dirty="0" err="1" smtClean="0">
                <a:solidFill>
                  <a:srgbClr val="FFFF99"/>
                </a:solidFill>
              </a:rPr>
              <a:t>enginnering</a:t>
            </a:r>
            <a:r>
              <a:rPr lang="en-US" sz="1600" b="1" dirty="0" smtClean="0">
                <a:solidFill>
                  <a:srgbClr val="FFFF99"/>
                </a:solidFill>
              </a:rPr>
              <a:t> materials)</a:t>
            </a:r>
          </a:p>
          <a:p>
            <a:r>
              <a:rPr lang="en-US" sz="1600" b="1" dirty="0" smtClean="0">
                <a:solidFill>
                  <a:srgbClr val="FFFF99"/>
                </a:solidFill>
              </a:rPr>
              <a:t>Diluted systems / catalysis in </a:t>
            </a:r>
            <a:r>
              <a:rPr lang="en-US" sz="1600" b="1" dirty="0" err="1" smtClean="0">
                <a:solidFill>
                  <a:srgbClr val="FFFF99"/>
                </a:solidFill>
              </a:rPr>
              <a:t>operando</a:t>
            </a:r>
            <a:r>
              <a:rPr lang="en-US" sz="1600" b="1" dirty="0" smtClean="0">
                <a:solidFill>
                  <a:srgbClr val="FFFF99"/>
                </a:solidFill>
              </a:rPr>
              <a:t> conditions, ….</a:t>
            </a:r>
            <a:endParaRPr lang="en-US" sz="1600" b="1" dirty="0">
              <a:solidFill>
                <a:srgbClr val="FFFF99"/>
              </a:solidFill>
            </a:endParaRPr>
          </a:p>
        </p:txBody>
      </p:sp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8504" y="3779837"/>
            <a:ext cx="311303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31 Conector recto de flecha"/>
          <p:cNvCxnSpPr/>
          <p:nvPr/>
        </p:nvCxnSpPr>
        <p:spPr bwMode="auto">
          <a:xfrm flipV="1">
            <a:off x="4968304" y="5075981"/>
            <a:ext cx="2016224" cy="72008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Agrupar 3"/>
          <p:cNvGrpSpPr/>
          <p:nvPr/>
        </p:nvGrpSpPr>
        <p:grpSpPr>
          <a:xfrm>
            <a:off x="700088" y="6012085"/>
            <a:ext cx="5972175" cy="912590"/>
            <a:chOff x="700088" y="6012085"/>
            <a:chExt cx="5972175" cy="912590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0088" y="6032500"/>
              <a:ext cx="5972175" cy="892175"/>
            </a:xfrm>
            <a:prstGeom prst="rect">
              <a:avLst/>
            </a:prstGeom>
            <a:noFill/>
          </p:spPr>
        </p:pic>
        <p:sp>
          <p:nvSpPr>
            <p:cNvPr id="27" name="CuadroTexto 26"/>
            <p:cNvSpPr txBox="1"/>
            <p:nvPr/>
          </p:nvSpPr>
          <p:spPr>
            <a:xfrm>
              <a:off x="1223888" y="6012085"/>
              <a:ext cx="432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i="1" dirty="0" err="1" smtClean="0"/>
                <a:t>Pre-screening</a:t>
              </a:r>
              <a:r>
                <a:rPr lang="ca-ES" sz="1400" i="1" dirty="0" smtClean="0"/>
                <a:t> ALBA </a:t>
              </a:r>
              <a:r>
                <a:rPr lang="ca-ES" sz="1400" i="1" dirty="0" err="1" smtClean="0"/>
                <a:t>phase</a:t>
              </a:r>
              <a:r>
                <a:rPr lang="ca-ES" sz="1400" i="1" dirty="0" smtClean="0"/>
                <a:t>-III </a:t>
              </a:r>
              <a:r>
                <a:rPr lang="ca-ES" sz="1400" i="1" dirty="0" err="1" smtClean="0"/>
                <a:t>beamline</a:t>
              </a:r>
              <a:r>
                <a:rPr lang="ca-ES" sz="1400" i="1" dirty="0" smtClean="0"/>
                <a:t> </a:t>
              </a:r>
              <a:r>
                <a:rPr lang="ca-ES" sz="1400" i="1" dirty="0" err="1" smtClean="0"/>
                <a:t>proposals</a:t>
              </a:r>
              <a:endParaRPr lang="ca-ES" sz="1400" i="1" dirty="0" smtClean="0"/>
            </a:p>
            <a:p>
              <a:pPr algn="ctr"/>
              <a:r>
                <a:rPr lang="ca-ES" sz="1400" i="1" dirty="0" smtClean="0"/>
                <a:t>10 </a:t>
              </a:r>
              <a:r>
                <a:rPr lang="ca-ES" sz="1400" i="1" dirty="0" err="1" smtClean="0"/>
                <a:t>April</a:t>
              </a:r>
              <a:r>
                <a:rPr lang="ca-ES" sz="1400" i="1" dirty="0" smtClean="0"/>
                <a:t> 2014</a:t>
              </a:r>
              <a:endParaRPr lang="ca-ES" sz="1400" i="1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2015976" y="179437"/>
            <a:ext cx="67687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GISAXS: shape profile changes in catalyst Rh NP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856" y="683493"/>
            <a:ext cx="8856984" cy="523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608264" y="4211885"/>
            <a:ext cx="1872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500" b="1" dirty="0" smtClean="0">
                <a:solidFill>
                  <a:srgbClr val="FF0000"/>
                </a:solidFill>
              </a:rPr>
              <a:t>PO</a:t>
            </a:r>
            <a:r>
              <a:rPr lang="es-ES_tradnl" sz="1500" b="1" baseline="-25000" dirty="0" smtClean="0">
                <a:solidFill>
                  <a:srgbClr val="FF0000"/>
                </a:solidFill>
              </a:rPr>
              <a:t>2</a:t>
            </a:r>
            <a:r>
              <a:rPr lang="es-ES_tradnl" sz="1500" b="1" dirty="0" smtClean="0">
                <a:solidFill>
                  <a:srgbClr val="FF0000"/>
                </a:solidFill>
              </a:rPr>
              <a:t> = 3x10</a:t>
            </a:r>
            <a:r>
              <a:rPr lang="es-ES_tradnl" sz="1500" b="1" baseline="30000" dirty="0" smtClean="0">
                <a:solidFill>
                  <a:srgbClr val="FF0000"/>
                </a:solidFill>
              </a:rPr>
              <a:t>-5</a:t>
            </a:r>
            <a:r>
              <a:rPr lang="es-ES_tradnl" sz="1500" b="1" dirty="0" smtClean="0">
                <a:solidFill>
                  <a:srgbClr val="FF0000"/>
                </a:solidFill>
              </a:rPr>
              <a:t> mbar</a:t>
            </a:r>
            <a:endParaRPr lang="es-ES_tradnl" sz="1500" b="1" dirty="0">
              <a:solidFill>
                <a:srgbClr val="FF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80272" y="5003974"/>
            <a:ext cx="15841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500" b="1" dirty="0" smtClean="0">
                <a:solidFill>
                  <a:schemeClr val="tx1"/>
                </a:solidFill>
              </a:rPr>
              <a:t>PCO = 10</a:t>
            </a:r>
            <a:r>
              <a:rPr lang="es-ES_tradnl" sz="1500" b="1" baseline="30000" dirty="0" smtClean="0">
                <a:solidFill>
                  <a:schemeClr val="tx1"/>
                </a:solidFill>
              </a:rPr>
              <a:t>-5</a:t>
            </a:r>
            <a:r>
              <a:rPr lang="es-ES_tradnl" sz="1500" b="1" dirty="0" smtClean="0">
                <a:solidFill>
                  <a:schemeClr val="tx1"/>
                </a:solidFill>
              </a:rPr>
              <a:t> mbar</a:t>
            </a:r>
            <a:endParaRPr lang="es-ES_tradnl" sz="1500" b="1" dirty="0">
              <a:solidFill>
                <a:schemeClr val="tx1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462911" y="5947069"/>
            <a:ext cx="3048953" cy="281040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latin typeface="Arial" charset="0"/>
              </a:rPr>
              <a:t>JP. Nolte </a:t>
            </a:r>
            <a:r>
              <a:rPr lang="en-GB" sz="1200" b="1" dirty="0">
                <a:latin typeface="Arial" charset="0"/>
              </a:rPr>
              <a:t>et al., </a:t>
            </a:r>
            <a:r>
              <a:rPr lang="en-GB" sz="1200" b="1" dirty="0" smtClean="0">
                <a:latin typeface="Arial" charset="0"/>
              </a:rPr>
              <a:t>Science 321 (2008) 1654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35856" y="622810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_tradnl" sz="2200" b="1" dirty="0" smtClean="0">
                <a:solidFill>
                  <a:schemeClr val="tx1"/>
                </a:solidFill>
              </a:rPr>
              <a:t>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Oxidation</a:t>
            </a:r>
            <a:r>
              <a:rPr lang="es-ES_tradnl" sz="2200" b="1" dirty="0" smtClean="0">
                <a:solidFill>
                  <a:schemeClr val="tx1"/>
                </a:solidFill>
              </a:rPr>
              <a:t>: 001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facet</a:t>
            </a:r>
            <a:r>
              <a:rPr lang="es-ES_tradnl" sz="2200" b="1" dirty="0" smtClean="0">
                <a:solidFill>
                  <a:schemeClr val="tx1"/>
                </a:solidFill>
              </a:rPr>
              <a:t>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increas</a:t>
            </a:r>
            <a:r>
              <a:rPr lang="es-ES_tradnl" sz="2200" b="1" dirty="0" smtClean="0">
                <a:solidFill>
                  <a:schemeClr val="tx1"/>
                </a:solidFill>
              </a:rPr>
              <a:t> at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cost</a:t>
            </a:r>
            <a:r>
              <a:rPr lang="es-ES_tradnl" sz="2200" b="1" dirty="0" smtClean="0">
                <a:solidFill>
                  <a:schemeClr val="tx1"/>
                </a:solidFill>
              </a:rPr>
              <a:t> of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decreasing</a:t>
            </a:r>
            <a:r>
              <a:rPr lang="es-ES_tradnl" sz="2200" b="1" dirty="0" smtClean="0">
                <a:solidFill>
                  <a:schemeClr val="tx1"/>
                </a:solidFill>
              </a:rPr>
              <a:t> 111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facets</a:t>
            </a:r>
            <a:endParaRPr lang="es-ES_tradnl" sz="2200" b="1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s-ES_tradnl" sz="2200" b="1" dirty="0" smtClean="0">
                <a:solidFill>
                  <a:schemeClr val="tx1"/>
                </a:solidFill>
              </a:rPr>
              <a:t>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Reducing</a:t>
            </a:r>
            <a:r>
              <a:rPr lang="es-ES_tradnl" sz="2200" b="1" dirty="0" smtClean="0">
                <a:solidFill>
                  <a:schemeClr val="tx1"/>
                </a:solidFill>
              </a:rPr>
              <a:t>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the</a:t>
            </a:r>
            <a:r>
              <a:rPr lang="es-ES_tradnl" sz="2200" b="1" dirty="0" smtClean="0">
                <a:solidFill>
                  <a:schemeClr val="tx1"/>
                </a:solidFill>
              </a:rPr>
              <a:t> NP (CO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oxidation</a:t>
            </a:r>
            <a:r>
              <a:rPr lang="es-ES_tradnl" sz="2200" b="1" dirty="0" smtClean="0">
                <a:solidFill>
                  <a:schemeClr val="tx1"/>
                </a:solidFill>
              </a:rPr>
              <a:t>)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makes</a:t>
            </a:r>
            <a:r>
              <a:rPr lang="es-ES_tradnl" sz="2200" b="1" dirty="0" smtClean="0">
                <a:solidFill>
                  <a:schemeClr val="tx1"/>
                </a:solidFill>
              </a:rPr>
              <a:t>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recover</a:t>
            </a:r>
            <a:r>
              <a:rPr lang="es-ES_tradnl" sz="2200" b="1" dirty="0" smtClean="0">
                <a:solidFill>
                  <a:schemeClr val="tx1"/>
                </a:solidFill>
              </a:rPr>
              <a:t>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its</a:t>
            </a:r>
            <a:r>
              <a:rPr lang="es-ES_tradnl" sz="2200" b="1" dirty="0" smtClean="0">
                <a:solidFill>
                  <a:schemeClr val="tx1"/>
                </a:solidFill>
              </a:rPr>
              <a:t> original </a:t>
            </a:r>
            <a:r>
              <a:rPr lang="es-ES_tradnl" sz="2200" b="1" dirty="0" err="1" smtClean="0">
                <a:solidFill>
                  <a:schemeClr val="tx1"/>
                </a:solidFill>
              </a:rPr>
              <a:t>shape</a:t>
            </a:r>
            <a:endParaRPr lang="es-ES_tradnl" sz="2200" b="1" dirty="0">
              <a:solidFill>
                <a:schemeClr val="tx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976416" y="6952808"/>
            <a:ext cx="4320480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107429"/>
            <a:ext cx="4394200" cy="590550"/>
          </a:xfrm>
          <a:prstGeom prst="rect">
            <a:avLst/>
          </a:prstGeom>
          <a:ln/>
        </p:spPr>
        <p:txBody>
          <a:bodyPr/>
          <a:lstStyle>
            <a:lvl1pPr algn="l" defTabSz="719138" rtl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000" b="1" i="1">
                <a:solidFill>
                  <a:srgbClr val="FF9966"/>
                </a:solidFill>
                <a:latin typeface="+mj-lt"/>
                <a:ea typeface="+mj-ea"/>
                <a:cs typeface="+mj-cs"/>
              </a:defRPr>
            </a:lvl1pPr>
            <a:lvl2pPr marL="358775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2pPr>
            <a:lvl3pPr marL="719138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3pPr>
            <a:lvl4pPr marL="1079500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4pPr>
            <a:lvl5pPr marL="14398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5pPr>
            <a:lvl6pPr marL="18970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6pPr>
            <a:lvl7pPr marL="23542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7pPr>
            <a:lvl8pPr marL="28114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8pPr>
            <a:lvl9pPr marL="32686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9pPr>
          </a:lstStyle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400" b="0" i="0" dirty="0" smtClean="0">
                <a:latin typeface="Bookman" charset="0"/>
              </a:rPr>
              <a:t>Supporting scientist</a:t>
            </a:r>
            <a:endParaRPr lang="en-GB" sz="2400" b="0" i="0" dirty="0">
              <a:latin typeface="Bookman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91576" y="683493"/>
            <a:ext cx="4227645" cy="673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b="1" dirty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Dr M.J. </a:t>
            </a:r>
            <a:r>
              <a:rPr lang="en-GB" sz="1200" b="1" dirty="0" err="1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Capitán</a:t>
            </a:r>
            <a:r>
              <a:rPr lang="en-GB" sz="1200" b="1" dirty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b="1" dirty="0" err="1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Aranda</a:t>
            </a:r>
            <a:r>
              <a:rPr lang="en-GB" sz="1200" b="1" dirty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	IEM-CSIC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b="1" dirty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Dr. J. </a:t>
            </a:r>
            <a:r>
              <a:rPr lang="en-GB" sz="1200" b="1" dirty="0" err="1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Álvarez</a:t>
            </a:r>
            <a:r>
              <a:rPr lang="en-GB" sz="1200" b="1" dirty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 Alonso	</a:t>
            </a:r>
            <a:r>
              <a:rPr lang="en-GB" sz="1200" b="1" dirty="0" err="1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b="1" dirty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. </a:t>
            </a:r>
            <a:r>
              <a:rPr lang="en-GB" sz="1200" b="1" dirty="0" smtClean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FMC-UAM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b="1" dirty="0" smtClean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Dr. X. </a:t>
            </a:r>
            <a:r>
              <a:rPr lang="en-GB" sz="1200" b="1" dirty="0" err="1" smtClean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Torrelles</a:t>
            </a:r>
            <a:r>
              <a:rPr lang="en-GB" sz="1200" b="1" dirty="0" smtClean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b="1" dirty="0" err="1" smtClean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Albareda</a:t>
            </a:r>
            <a:r>
              <a:rPr lang="en-GB" sz="1200" b="1" dirty="0" smtClean="0">
                <a:solidFill>
                  <a:srgbClr val="FFFF00"/>
                </a:solidFill>
                <a:latin typeface="Bitstream Charter" charset="0"/>
                <a:cs typeface="Times New Roman" pitchFamily="16" charset="0"/>
              </a:rPr>
              <a:t>	ICMAB-CSIC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 smtClean="0">
                <a:solidFill>
                  <a:srgbClr val="FFFFFF"/>
                </a:solidFill>
                <a:latin typeface="Bitstream Charter"/>
                <a:cs typeface="Bitstream Charter"/>
              </a:rPr>
              <a:t>Dr</a:t>
            </a:r>
            <a:r>
              <a:rPr lang="en-GB" sz="1200" dirty="0">
                <a:solidFill>
                  <a:srgbClr val="FFFFFF"/>
                </a:solidFill>
                <a:latin typeface="Bitstream Charter"/>
                <a:cs typeface="Bitstream Charter"/>
              </a:rPr>
              <a:t>. J. J. de </a:t>
            </a:r>
            <a:r>
              <a:rPr lang="en-GB" sz="1200" dirty="0" err="1">
                <a:solidFill>
                  <a:srgbClr val="FFFFFF"/>
                </a:solidFill>
                <a:latin typeface="Bitstream Charter"/>
                <a:cs typeface="Bitstream Charter"/>
              </a:rPr>
              <a:t>MiguelLlorente</a:t>
            </a:r>
            <a:r>
              <a:rPr lang="en-GB" sz="1200" dirty="0">
                <a:solidFill>
                  <a:srgbClr val="FFFFFF"/>
                </a:solidFill>
                <a:latin typeface="Bitstream Charter"/>
                <a:cs typeface="Bitstream Charter"/>
              </a:rPr>
              <a:t>	</a:t>
            </a:r>
            <a:r>
              <a:rPr lang="en-GB" sz="1200" dirty="0" err="1">
                <a:solidFill>
                  <a:srgbClr val="FFFFFF"/>
                </a:solidFill>
                <a:latin typeface="Bitstream Charter"/>
                <a:cs typeface="Bitstream Charter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/>
                <a:cs typeface="Bitstream Charter"/>
              </a:rPr>
              <a:t>. FMC-UAM</a:t>
            </a:r>
          </a:p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n-US" sz="1200" dirty="0">
                <a:latin typeface="Bitstream Charter"/>
                <a:cs typeface="Bitstream Charter"/>
              </a:rPr>
              <a:t>Dr. </a:t>
            </a:r>
            <a:r>
              <a:rPr lang="en-US" sz="1200" dirty="0" err="1">
                <a:latin typeface="Bitstream Charter"/>
                <a:cs typeface="Bitstream Charter"/>
              </a:rPr>
              <a:t>Oier</a:t>
            </a:r>
            <a:r>
              <a:rPr lang="en-US" sz="1200" dirty="0">
                <a:latin typeface="Bitstream Charter"/>
                <a:cs typeface="Bitstream Charter"/>
              </a:rPr>
              <a:t> </a:t>
            </a:r>
            <a:r>
              <a:rPr lang="en-US" sz="1200" dirty="0" err="1" smtClean="0">
                <a:latin typeface="Bitstream Charter"/>
                <a:cs typeface="Bitstream Charter"/>
              </a:rPr>
              <a:t>BikondoaXMAS</a:t>
            </a:r>
            <a:r>
              <a:rPr lang="en-US" sz="1200" dirty="0" smtClean="0">
                <a:latin typeface="Bitstream Charter"/>
                <a:cs typeface="Bitstream Charter"/>
              </a:rPr>
              <a:t> 	        (</a:t>
            </a:r>
            <a:r>
              <a:rPr lang="en-US" sz="1200" dirty="0">
                <a:latin typeface="Bitstream Charter"/>
                <a:cs typeface="Bitstream Charter"/>
              </a:rPr>
              <a:t>UK </a:t>
            </a:r>
            <a:r>
              <a:rPr lang="en-US" sz="1200" dirty="0" err="1">
                <a:latin typeface="Bitstream Charter"/>
                <a:cs typeface="Bitstream Charter"/>
              </a:rPr>
              <a:t>beamline</a:t>
            </a:r>
            <a:r>
              <a:rPr lang="en-US" sz="1200" dirty="0">
                <a:latin typeface="Bitstream Charter"/>
                <a:cs typeface="Bitstream Charter"/>
              </a:rPr>
              <a:t>) @ ESRF, UK </a:t>
            </a:r>
            <a:endParaRPr lang="es-ES_tradnl" sz="1200" dirty="0">
              <a:latin typeface="Bitstream Charter"/>
              <a:cs typeface="Bitstream Charter"/>
            </a:endParaRPr>
          </a:p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n-US" sz="1200" dirty="0">
                <a:latin typeface="Bitstream Charter"/>
                <a:cs typeface="Bitstream Charter"/>
              </a:rPr>
              <a:t>Dr. José </a:t>
            </a:r>
            <a:r>
              <a:rPr lang="en-US" sz="1200" dirty="0" err="1" smtClean="0">
                <a:latin typeface="Bitstream Charter"/>
                <a:cs typeface="Bitstream Charter"/>
              </a:rPr>
              <a:t>Santiso</a:t>
            </a:r>
            <a:r>
              <a:rPr lang="en-US" sz="1200" dirty="0" smtClean="0">
                <a:latin typeface="Bitstream Charter"/>
                <a:cs typeface="Bitstream Charter"/>
              </a:rPr>
              <a:t>	        ICN2</a:t>
            </a:r>
            <a:r>
              <a:rPr lang="en-US" sz="1200" dirty="0">
                <a:latin typeface="Bitstream Charter"/>
                <a:cs typeface="Bitstream Charter"/>
              </a:rPr>
              <a:t>-CSIC</a:t>
            </a:r>
            <a:endParaRPr lang="es-ES_tradnl" sz="1200" dirty="0">
              <a:latin typeface="Bitstream Charter"/>
              <a:cs typeface="Bitstream Charter"/>
            </a:endParaRPr>
          </a:p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s-ES_tradnl" sz="1200" dirty="0">
                <a:latin typeface="Bitstream Charter"/>
                <a:cs typeface="Bitstream Charter"/>
              </a:rPr>
              <a:t>Prof. José Luis García Muñoz  </a:t>
            </a:r>
            <a:r>
              <a:rPr lang="es-ES_tradnl" sz="1200" dirty="0" smtClean="0">
                <a:latin typeface="Bitstream Charter"/>
                <a:cs typeface="Bitstream Charter"/>
              </a:rPr>
              <a:t>  ICMAB-CSIC</a:t>
            </a:r>
            <a:endParaRPr lang="en-GB" sz="1200" dirty="0" smtClean="0">
              <a:solidFill>
                <a:srgbClr val="FFFFFF"/>
              </a:solidFill>
              <a:latin typeface="Bitstream Charter"/>
              <a:cs typeface="Bitstream Charter"/>
            </a:endParaRP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 err="1" smtClean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Enrique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Herrero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QF-Univ. Alicante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Prof. Juan M.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Feliú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QF-Univ. Alicante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Alfonso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Cebollada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Jorge M. </a:t>
            </a:r>
            <a:r>
              <a:rPr lang="en-GB" sz="1200" dirty="0" err="1" smtClean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Martínez</a:t>
            </a:r>
            <a:r>
              <a:rPr lang="en-GB" sz="1200" dirty="0" smtClean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 smtClean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García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Miguel A.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Rodríguez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Pérez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FMC-Univ. Valladolid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Prof. José A. de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Saja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Sáenz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FMC-Univ. Valladolid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Rafael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Andreu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Fondacabe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QF-Univ.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Sevilla</a:t>
            </a:r>
            <a:endParaRPr lang="en-GB" sz="1200" dirty="0">
              <a:solidFill>
                <a:srgbClr val="FFFFFF"/>
              </a:solidFill>
              <a:latin typeface="Bitstream Charter" charset="0"/>
              <a:cs typeface="Times New Roman" pitchFamily="16" charset="0"/>
            </a:endParaRP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Juan J.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Calvente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Pacheco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QF-Univ.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Sevilla</a:t>
            </a:r>
            <a:endParaRPr lang="en-GB" sz="1200" dirty="0">
              <a:solidFill>
                <a:srgbClr val="FFFFFF"/>
              </a:solidFill>
              <a:latin typeface="Bitstream Charter" charset="0"/>
              <a:cs typeface="Times New Roman" pitchFamily="16" charset="0"/>
            </a:endParaRP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Prof. Enrique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Fatás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QF-UAM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Concepción Alonso 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QF-UAM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Miguel Clemente	</a:t>
            </a:r>
            <a:r>
              <a:rPr lang="en-GB" sz="1200" dirty="0" smtClean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León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ICM-Univ. Valencia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Javier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Díaz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FMC-Univ. Oviedo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Prof.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Fausto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Sanz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QF-Univ. Barcelona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Mercedes Perez-Mendez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ICyTP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Julio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Camarero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de Diego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Germán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Castro		ICMM(SPLINE)-CSIC (ESRF)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Jose A.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Martín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Gago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Maria F. Lopez	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en-GB" sz="1200" dirty="0">
              <a:solidFill>
                <a:srgbClr val="FFFFFF"/>
              </a:solidFill>
              <a:latin typeface="Bitstream Charter" charset="0"/>
              <a:cs typeface="Times New Roman" pitchFamily="16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07038" y="1012825"/>
            <a:ext cx="4321175" cy="560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n-US" sz="1200" dirty="0">
                <a:latin typeface="BitStream Chart"/>
                <a:cs typeface="BitStream Chart"/>
              </a:rPr>
              <a:t>Dr. Julio </a:t>
            </a:r>
            <a:r>
              <a:rPr lang="en-US" sz="1200" dirty="0" err="1">
                <a:latin typeface="BitStream Chart"/>
                <a:cs typeface="BitStream Chart"/>
              </a:rPr>
              <a:t>Camarero</a:t>
            </a:r>
            <a:r>
              <a:rPr lang="en-US" sz="1200" dirty="0">
                <a:latin typeface="BitStream Chart"/>
                <a:cs typeface="BitStream Chart"/>
              </a:rPr>
              <a:t> de </a:t>
            </a:r>
            <a:r>
              <a:rPr lang="en-US" sz="1200" dirty="0" smtClean="0">
                <a:latin typeface="BitStream Chart"/>
                <a:cs typeface="BitStream Chart"/>
              </a:rPr>
              <a:t>Diego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smtClean="0">
                <a:latin typeface="BitStream Chart"/>
                <a:cs typeface="BitStream Chart"/>
              </a:rPr>
              <a:t>     </a:t>
            </a:r>
            <a:r>
              <a:rPr lang="en-US" sz="1200" dirty="0" err="1" smtClean="0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FMC-UAM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n-US" sz="1200" dirty="0">
                <a:latin typeface="BitStream Chart"/>
                <a:cs typeface="BitStream Chart"/>
              </a:rPr>
              <a:t>Dr. </a:t>
            </a:r>
            <a:r>
              <a:rPr lang="en-US" sz="1200" dirty="0" err="1">
                <a:latin typeface="BitStream Chart"/>
                <a:cs typeface="BitStream Chart"/>
              </a:rPr>
              <a:t>Germán</a:t>
            </a:r>
            <a:r>
              <a:rPr lang="en-US" sz="1200" dirty="0">
                <a:latin typeface="BitStream Chart"/>
                <a:cs typeface="BitStream Chart"/>
              </a:rPr>
              <a:t> Castro	 </a:t>
            </a:r>
            <a:r>
              <a:rPr lang="en-US" sz="1200" dirty="0" smtClean="0">
                <a:latin typeface="BitStream Chart"/>
                <a:cs typeface="BitStream Chart"/>
              </a:rPr>
              <a:t>       ICMM</a:t>
            </a:r>
            <a:r>
              <a:rPr lang="en-US" sz="1200" dirty="0">
                <a:latin typeface="BitStream Chart"/>
                <a:cs typeface="BitStream Chart"/>
              </a:rPr>
              <a:t>(SPLINE)-CSIC (ESRF)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n-US" sz="1200" dirty="0">
                <a:latin typeface="BitStream Chart"/>
                <a:cs typeface="BitStream Chart"/>
              </a:rPr>
              <a:t>Dr. Jose A. Martín </a:t>
            </a:r>
            <a:r>
              <a:rPr lang="en-US" sz="1200" dirty="0" err="1">
                <a:latin typeface="BitStream Chart"/>
                <a:cs typeface="BitStream Chart"/>
              </a:rPr>
              <a:t>Gago</a:t>
            </a:r>
            <a:r>
              <a:rPr lang="en-US" sz="1200" dirty="0">
                <a:latin typeface="BitStream Chart"/>
                <a:cs typeface="BitStream Chart"/>
              </a:rPr>
              <a:t>	 </a:t>
            </a:r>
            <a:r>
              <a:rPr lang="en-US" sz="1200" dirty="0" smtClean="0">
                <a:latin typeface="BitStream Chart"/>
                <a:cs typeface="BitStream Chart"/>
              </a:rPr>
              <a:t>       ICMM</a:t>
            </a:r>
            <a:r>
              <a:rPr lang="en-US" sz="1200" dirty="0">
                <a:latin typeface="BitStream Chart"/>
                <a:cs typeface="BitStream Chart"/>
              </a:rPr>
              <a:t>-CSIC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8"/>
              </a:spcBef>
              <a:spcAft>
                <a:spcPts val="288"/>
              </a:spcAft>
            </a:pPr>
            <a:r>
              <a:rPr lang="en-US" sz="1200" dirty="0">
                <a:latin typeface="BitStream Chart"/>
                <a:cs typeface="BitStream Chart"/>
              </a:rPr>
              <a:t>Dr. Maria F. Lopez	 </a:t>
            </a:r>
            <a:r>
              <a:rPr lang="en-US" sz="1200" dirty="0" smtClean="0">
                <a:latin typeface="BitStream Chart"/>
                <a:cs typeface="BitStream Chart"/>
              </a:rPr>
              <a:t>       ICMM</a:t>
            </a:r>
            <a:r>
              <a:rPr lang="en-US" sz="1200" dirty="0">
                <a:latin typeface="BitStream Chart"/>
                <a:cs typeface="BitStream Chart"/>
              </a:rPr>
              <a:t>-</a:t>
            </a:r>
            <a:r>
              <a:rPr lang="en-US" sz="1200" dirty="0" smtClean="0">
                <a:latin typeface="BitStream Chart"/>
                <a:cs typeface="BitStream Chart"/>
              </a:rPr>
              <a:t>CSIC</a:t>
            </a:r>
            <a:endParaRPr lang="en-GB" sz="1200" dirty="0" smtClean="0">
              <a:solidFill>
                <a:srgbClr val="FFFFFF"/>
              </a:solidFill>
              <a:latin typeface="Bitstream Charter" charset="0"/>
              <a:cs typeface="Times New Roman" pitchFamily="16" charset="0"/>
            </a:endParaRP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 err="1" smtClean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Maria Alonso		ICMM-CSIC		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F.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Pigazo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F. Javier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Palomares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Carlos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Prieto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Alicia de Andrés	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Esther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Barrena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MPIM-Stuttgart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Carmen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Ocal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García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Prof. Federico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Soria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M. Eugenia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Dávila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Benítez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ICMM-CSIC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Juan de la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Figuera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Ballón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Prof. Rodolfo Miranda Soriano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Amadeo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L.V. de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Parga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Leonardo Soriano	</a:t>
            </a:r>
            <a:r>
              <a:rPr lang="en-GB" sz="1200" dirty="0" err="1" smtClean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FA-UAM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Juan José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Hinarejos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Murillo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FMC-UAM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Prof. Clara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Conde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Dpto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FMC-Univ.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Sevilla</a:t>
            </a:r>
            <a:endParaRPr lang="en-GB" sz="1200" dirty="0">
              <a:solidFill>
                <a:srgbClr val="FFFFFF"/>
              </a:solidFill>
              <a:latin typeface="Bitstream Charter" charset="0"/>
              <a:cs typeface="Times New Roman" pitchFamily="16" charset="0"/>
            </a:endParaRP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Dr. Mª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Ángeles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Gómez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Rodríg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	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IcyTP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Dra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. Mª Esperanza </a:t>
            </a:r>
            <a:r>
              <a:rPr lang="en-GB" sz="1200" dirty="0" err="1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Cagiao</a:t>
            </a:r>
            <a:r>
              <a:rPr lang="en-GB" sz="1200" dirty="0">
                <a:solidFill>
                  <a:srgbClr val="FFFFFF"/>
                </a:solidFill>
                <a:latin typeface="Bitstream Charter" charset="0"/>
                <a:cs typeface="Times New Roman" pitchFamily="16" charset="0"/>
              </a:rPr>
              <a:t>	IEM-CSIC</a:t>
            </a:r>
          </a:p>
          <a:p>
            <a:pPr algn="just" eaLnBrk="1">
              <a:lnSpc>
                <a:spcPct val="101000"/>
              </a:lnSpc>
              <a:spcBef>
                <a:spcPts val="288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GB" sz="1200" dirty="0">
              <a:solidFill>
                <a:srgbClr val="FFFFFF"/>
              </a:solidFill>
              <a:latin typeface="Bitstream Charter" charset="0"/>
              <a:cs typeface="Times New Roman" pitchFamily="16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760392" y="694185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2309171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35421"/>
            <a:ext cx="4394200" cy="432048"/>
          </a:xfrm>
          <a:prstGeom prst="rect">
            <a:avLst/>
          </a:prstGeom>
          <a:ln/>
        </p:spPr>
        <p:txBody>
          <a:bodyPr/>
          <a:lstStyle>
            <a:lvl1pPr algn="l" defTabSz="719138" rtl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000" b="1" i="1">
                <a:solidFill>
                  <a:srgbClr val="FF9966"/>
                </a:solidFill>
                <a:latin typeface="+mj-lt"/>
                <a:ea typeface="+mj-ea"/>
                <a:cs typeface="+mj-cs"/>
              </a:defRPr>
            </a:lvl1pPr>
            <a:lvl2pPr marL="358775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2pPr>
            <a:lvl3pPr marL="719138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3pPr>
            <a:lvl4pPr marL="1079500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4pPr>
            <a:lvl5pPr marL="14398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5pPr>
            <a:lvl6pPr marL="18970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6pPr>
            <a:lvl7pPr marL="23542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7pPr>
            <a:lvl8pPr marL="28114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8pPr>
            <a:lvl9pPr marL="32686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9pPr>
          </a:lstStyle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400" b="0" i="0" dirty="0" smtClean="0">
                <a:latin typeface="Bookman" charset="0"/>
              </a:rPr>
              <a:t>Supporting scientist</a:t>
            </a:r>
            <a:endParaRPr lang="en-GB" sz="2400" b="0" i="0" dirty="0">
              <a:latin typeface="Bookman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1800" y="539477"/>
            <a:ext cx="7559386" cy="685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NANOMOL Group 		</a:t>
            </a:r>
            <a:r>
              <a:rPr lang="en-US" sz="1200" dirty="0" smtClean="0">
                <a:latin typeface="BitStream Chart"/>
                <a:cs typeface="BitStream Chart"/>
              </a:rPr>
              <a:t>	ICMAB</a:t>
            </a:r>
            <a:r>
              <a:rPr lang="en-US" sz="1200" dirty="0">
                <a:latin typeface="BitStream Chart"/>
                <a:cs typeface="BitStream Chart"/>
              </a:rPr>
              <a:t>-CSIC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Prof. </a:t>
            </a:r>
            <a:r>
              <a:rPr lang="en-US" sz="1200" dirty="0" err="1">
                <a:latin typeface="BitStream Chart"/>
                <a:cs typeface="BitStream Chart"/>
              </a:rPr>
              <a:t>Jaume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Veciana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Prof. </a:t>
            </a:r>
            <a:r>
              <a:rPr lang="en-US" sz="1200" dirty="0" err="1">
                <a:latin typeface="BitStream Chart"/>
                <a:cs typeface="BitStream Chart"/>
              </a:rPr>
              <a:t>Concepció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Rovira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Dr. </a:t>
            </a:r>
            <a:r>
              <a:rPr lang="en-US" sz="1200" dirty="0" err="1">
                <a:latin typeface="BitStream Chart"/>
                <a:cs typeface="BitStream Chart"/>
              </a:rPr>
              <a:t>Inma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Ratera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Dr. Marta Mas Torrent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Dr. Evelyn Moreno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 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Dr. </a:t>
            </a:r>
            <a:r>
              <a:rPr lang="en-US" sz="1200" dirty="0" err="1">
                <a:latin typeface="BitStream Chart"/>
                <a:cs typeface="BitStream Chart"/>
              </a:rPr>
              <a:t>Pilar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Ferrer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Escorihuela</a:t>
            </a:r>
            <a:r>
              <a:rPr lang="en-US" sz="1200" dirty="0">
                <a:latin typeface="BitStream Chart"/>
                <a:cs typeface="BitStream Chart"/>
              </a:rPr>
              <a:t>	</a:t>
            </a:r>
            <a:r>
              <a:rPr lang="en-US" sz="1200" dirty="0" smtClean="0">
                <a:latin typeface="BitStream Chart"/>
                <a:cs typeface="BitStream Chart"/>
              </a:rPr>
              <a:t>	DIAMOND </a:t>
            </a:r>
            <a:r>
              <a:rPr lang="en-US" sz="1200" dirty="0">
                <a:latin typeface="BitStream Chart"/>
                <a:cs typeface="BitStream Chart"/>
              </a:rPr>
              <a:t>Light Source, UK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Pr. Mohamed </a:t>
            </a:r>
            <a:r>
              <a:rPr lang="en-US" sz="1200" dirty="0" err="1">
                <a:latin typeface="BitStream Chart"/>
                <a:cs typeface="BitStream Chart"/>
              </a:rPr>
              <a:t>Larbi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Merroun</a:t>
            </a:r>
            <a:r>
              <a:rPr lang="en-US" sz="1200" dirty="0">
                <a:latin typeface="BitStream Chart"/>
                <a:cs typeface="BitStream Chart"/>
              </a:rPr>
              <a:t>	</a:t>
            </a:r>
            <a:r>
              <a:rPr lang="en-US" sz="1200" dirty="0" smtClean="0">
                <a:latin typeface="BitStream Chart"/>
                <a:cs typeface="BitStream Chart"/>
              </a:rPr>
              <a:t>	</a:t>
            </a:r>
            <a:r>
              <a:rPr lang="en-US" sz="1200" dirty="0" err="1" smtClean="0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Microbiología</a:t>
            </a:r>
            <a:r>
              <a:rPr lang="en-US" sz="1200" dirty="0">
                <a:latin typeface="BitStream Chart"/>
                <a:cs typeface="BitStream Chart"/>
              </a:rPr>
              <a:t>, Universidad Granada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Prof. Alejandro </a:t>
            </a:r>
            <a:r>
              <a:rPr lang="en-US" sz="1200" dirty="0" err="1">
                <a:latin typeface="BitStream Chart"/>
                <a:cs typeface="BitStream Chart"/>
              </a:rPr>
              <a:t>Fernández-Martínez</a:t>
            </a:r>
            <a:r>
              <a:rPr lang="en-US" sz="1200" dirty="0">
                <a:latin typeface="BitStream Chart"/>
                <a:cs typeface="BitStream Chart"/>
              </a:rPr>
              <a:t> 	</a:t>
            </a:r>
            <a:r>
              <a:rPr lang="en-US" sz="1200" dirty="0" smtClean="0">
                <a:latin typeface="BitStream Chart"/>
                <a:cs typeface="BitStream Chart"/>
              </a:rPr>
              <a:t>	CNRS </a:t>
            </a:r>
            <a:r>
              <a:rPr lang="en-US" sz="1200" dirty="0">
                <a:latin typeface="BitStream Chart"/>
                <a:cs typeface="BitStream Chart"/>
              </a:rPr>
              <a:t>&amp; </a:t>
            </a:r>
            <a:r>
              <a:rPr lang="en-US" sz="1200" dirty="0" err="1">
                <a:latin typeface="BitStream Chart"/>
                <a:cs typeface="BitStream Chart"/>
              </a:rPr>
              <a:t>Univerity</a:t>
            </a:r>
            <a:r>
              <a:rPr lang="en-US" sz="1200" dirty="0">
                <a:latin typeface="BitStream Chart"/>
                <a:cs typeface="BitStream Chart"/>
              </a:rPr>
              <a:t> Grenoble </a:t>
            </a:r>
            <a:r>
              <a:rPr lang="en-US" sz="1200" dirty="0" err="1">
                <a:latin typeface="BitStream Chart"/>
                <a:cs typeface="BitStream Chart"/>
              </a:rPr>
              <a:t>Alpes</a:t>
            </a:r>
            <a:r>
              <a:rPr lang="en-US" sz="1200" dirty="0">
                <a:latin typeface="BitStream Chart"/>
                <a:cs typeface="BitStream Chart"/>
              </a:rPr>
              <a:t>, </a:t>
            </a:r>
            <a:r>
              <a:rPr lang="en-US" sz="1200" dirty="0" err="1">
                <a:latin typeface="BitStream Chart"/>
                <a:cs typeface="BitStream Chart"/>
              </a:rPr>
              <a:t>Francia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Prof. Enrique Rodríguez </a:t>
            </a:r>
            <a:r>
              <a:rPr lang="en-US" sz="1200" dirty="0" err="1">
                <a:latin typeface="BitStream Chart"/>
                <a:cs typeface="BitStream Chart"/>
              </a:rPr>
              <a:t>Castellón</a:t>
            </a:r>
            <a:r>
              <a:rPr lang="en-US" sz="1200" dirty="0">
                <a:latin typeface="BitStream Chart"/>
                <a:cs typeface="BitStream Chart"/>
              </a:rPr>
              <a:t>	</a:t>
            </a:r>
            <a:r>
              <a:rPr lang="en-US" sz="1200" dirty="0" smtClean="0">
                <a:latin typeface="BitStream Chart"/>
                <a:cs typeface="BitStream Chart"/>
              </a:rPr>
              <a:t>	</a:t>
            </a:r>
            <a:r>
              <a:rPr lang="en-US" sz="1200" dirty="0" err="1" smtClean="0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Química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Inorganica</a:t>
            </a:r>
            <a:r>
              <a:rPr lang="en-US" sz="1200" dirty="0">
                <a:latin typeface="BitStream Chart"/>
                <a:cs typeface="BitStream Chart"/>
              </a:rPr>
              <a:t>, Universidad de </a:t>
            </a:r>
            <a:r>
              <a:rPr lang="en-US" sz="1200" dirty="0" err="1">
                <a:latin typeface="BitStream Chart"/>
                <a:cs typeface="BitStream Chart"/>
              </a:rPr>
              <a:t>Málaga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Dr. Miguel A. </a:t>
            </a:r>
            <a:r>
              <a:rPr lang="en-US" sz="1200" dirty="0" err="1">
                <a:latin typeface="BitStream Chart"/>
                <a:cs typeface="BitStream Chart"/>
              </a:rPr>
              <a:t>Ciria</a:t>
            </a:r>
            <a:r>
              <a:rPr lang="en-US" sz="1200" dirty="0">
                <a:latin typeface="BitStream Chart"/>
                <a:cs typeface="BitStream Chart"/>
              </a:rPr>
              <a:t>		</a:t>
            </a:r>
            <a:r>
              <a:rPr lang="en-US" sz="1200" dirty="0" smtClean="0">
                <a:latin typeface="BitStream Chart"/>
                <a:cs typeface="BitStream Chart"/>
              </a:rPr>
              <a:t>	Inst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Cienc</a:t>
            </a:r>
            <a:r>
              <a:rPr lang="en-US" sz="1200" dirty="0">
                <a:latin typeface="BitStream Chart"/>
                <a:cs typeface="BitStream Chart"/>
              </a:rPr>
              <a:t>. Mat. Aragón, CSIC-Universidad de Zaragoza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Prof. Fernando Rey </a:t>
            </a:r>
            <a:r>
              <a:rPr lang="en-US" sz="1200" dirty="0" err="1">
                <a:latin typeface="BitStream Chart"/>
                <a:cs typeface="BitStream Chart"/>
              </a:rPr>
              <a:t>García</a:t>
            </a:r>
            <a:r>
              <a:rPr lang="en-US" sz="1200" dirty="0">
                <a:latin typeface="BitStream Chart"/>
                <a:cs typeface="BitStream Chart"/>
              </a:rPr>
              <a:t>	</a:t>
            </a:r>
            <a:r>
              <a:rPr lang="en-US" sz="1200" dirty="0" smtClean="0">
                <a:latin typeface="BitStream Chart"/>
                <a:cs typeface="BitStream Chart"/>
              </a:rPr>
              <a:t>	Inst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Tecnología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Química</a:t>
            </a:r>
            <a:r>
              <a:rPr lang="en-US" sz="1200" dirty="0">
                <a:latin typeface="BitStream Chart"/>
                <a:cs typeface="BitStream Chart"/>
              </a:rPr>
              <a:t>, UPV-CSIC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Prof. Leonardo Soriano de </a:t>
            </a:r>
            <a:r>
              <a:rPr lang="en-US" sz="1200" dirty="0" err="1">
                <a:latin typeface="BitStream Chart"/>
                <a:cs typeface="BitStream Chart"/>
              </a:rPr>
              <a:t>Arpe</a:t>
            </a:r>
            <a:r>
              <a:rPr lang="en-US" sz="1200" dirty="0">
                <a:latin typeface="BitStream Chart"/>
                <a:cs typeface="BitStream Chart"/>
              </a:rPr>
              <a:t>	</a:t>
            </a:r>
            <a:r>
              <a:rPr lang="en-US" sz="1200" dirty="0" smtClean="0">
                <a:latin typeface="BitStream Chart"/>
                <a:cs typeface="BitStream Chart"/>
              </a:rPr>
              <a:t>	</a:t>
            </a:r>
            <a:r>
              <a:rPr lang="en-US" sz="1200" dirty="0" err="1" smtClean="0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Física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Aplicada</a:t>
            </a:r>
            <a:r>
              <a:rPr lang="en-US" sz="1200" dirty="0">
                <a:latin typeface="BitStream Chart"/>
                <a:cs typeface="BitStream Chart"/>
              </a:rPr>
              <a:t>, UAM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Dr. Carlos </a:t>
            </a:r>
            <a:r>
              <a:rPr lang="en-US" sz="1200" dirty="0" err="1">
                <a:latin typeface="BitStream Chart"/>
                <a:cs typeface="BitStream Chart"/>
              </a:rPr>
              <a:t>Quirós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Fernández</a:t>
            </a:r>
            <a:r>
              <a:rPr lang="en-US" sz="1200" dirty="0">
                <a:latin typeface="BitStream Chart"/>
                <a:cs typeface="BitStream Chart"/>
              </a:rPr>
              <a:t>	</a:t>
            </a:r>
            <a:r>
              <a:rPr lang="en-US" sz="1200" dirty="0" smtClean="0">
                <a:latin typeface="BitStream Chart"/>
                <a:cs typeface="BitStream Chart"/>
              </a:rPr>
              <a:t>	</a:t>
            </a:r>
            <a:r>
              <a:rPr lang="en-US" sz="1200" dirty="0" err="1" smtClean="0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Física</a:t>
            </a:r>
            <a:r>
              <a:rPr lang="en-US" sz="1200" dirty="0">
                <a:latin typeface="BitStream Chart"/>
                <a:cs typeface="BitStream Chart"/>
              </a:rPr>
              <a:t>. Universidad de Oviedo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 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 err="1">
                <a:latin typeface="BitStream Chart"/>
                <a:cs typeface="BitStream Chart"/>
              </a:rPr>
              <a:t>Grupo</a:t>
            </a:r>
            <a:r>
              <a:rPr lang="en-US" sz="1200" dirty="0">
                <a:latin typeface="BitStream Chart"/>
                <a:cs typeface="BitStream Chart"/>
              </a:rPr>
              <a:t> de </a:t>
            </a:r>
            <a:r>
              <a:rPr lang="en-US" sz="1200" dirty="0" err="1">
                <a:latin typeface="BitStream Chart"/>
                <a:cs typeface="BitStream Chart"/>
              </a:rPr>
              <a:t>Caracterización</a:t>
            </a:r>
            <a:r>
              <a:rPr lang="en-US" sz="1200" dirty="0">
                <a:latin typeface="BitStream Chart"/>
                <a:cs typeface="BitStream Chart"/>
              </a:rPr>
              <a:t> de </a:t>
            </a:r>
            <a:r>
              <a:rPr lang="en-US" sz="1200" dirty="0" err="1">
                <a:latin typeface="BitStream Chart"/>
                <a:cs typeface="BitStream Chart"/>
              </a:rPr>
              <a:t>Materiales</a:t>
            </a:r>
            <a:r>
              <a:rPr lang="en-US" sz="1200" dirty="0">
                <a:latin typeface="BitStream Chart"/>
                <a:cs typeface="BitStream Chart"/>
              </a:rPr>
              <a:t>		</a:t>
            </a:r>
            <a:r>
              <a:rPr lang="en-US" sz="1200" dirty="0" err="1">
                <a:latin typeface="BitStream Chart"/>
                <a:cs typeface="BitStream Chart"/>
              </a:rPr>
              <a:t>Universitat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Politécnica</a:t>
            </a:r>
            <a:r>
              <a:rPr lang="en-US" sz="1200" dirty="0">
                <a:latin typeface="BitStream Chart"/>
                <a:cs typeface="BitStream Chart"/>
              </a:rPr>
              <a:t> de </a:t>
            </a:r>
            <a:r>
              <a:rPr lang="en-US" sz="1200" dirty="0" err="1">
                <a:latin typeface="BitStream Chart"/>
                <a:cs typeface="BitStream Chart"/>
              </a:rPr>
              <a:t>Catalunya</a:t>
            </a:r>
            <a:r>
              <a:rPr lang="en-US" sz="1200" dirty="0">
                <a:latin typeface="BitStream Chart"/>
                <a:cs typeface="BitStream Chart"/>
              </a:rPr>
              <a:t> (UPC)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 err="1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Física</a:t>
            </a:r>
            <a:r>
              <a:rPr lang="en-US" sz="1200" dirty="0">
                <a:latin typeface="BitStream Chart"/>
                <a:cs typeface="BitStream Chart"/>
              </a:rPr>
              <a:t> I </a:t>
            </a:r>
            <a:r>
              <a:rPr lang="en-US" sz="1200" dirty="0" err="1">
                <a:latin typeface="BitStream Chart"/>
                <a:cs typeface="BitStream Chart"/>
              </a:rPr>
              <a:t>Enginyeria</a:t>
            </a:r>
            <a:r>
              <a:rPr lang="en-US" sz="1200" dirty="0">
                <a:latin typeface="BitStream Chart"/>
                <a:cs typeface="BitStream Chart"/>
              </a:rPr>
              <a:t> Nuclear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Prof. </a:t>
            </a:r>
            <a:r>
              <a:rPr lang="en-US" sz="1200" dirty="0" err="1">
                <a:latin typeface="BitStream Chart"/>
                <a:cs typeface="BitStream Chart"/>
              </a:rPr>
              <a:t>Josep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Lluis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Tamarit</a:t>
            </a:r>
            <a:r>
              <a:rPr lang="en-US" sz="1200" dirty="0">
                <a:latin typeface="BitStream Chart"/>
                <a:cs typeface="BitStream Chart"/>
              </a:rPr>
              <a:t> Mur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 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Dr. Juan J. de Miguel			</a:t>
            </a:r>
            <a:r>
              <a:rPr lang="en-US" sz="1200" dirty="0" err="1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FMC-UAM 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 smtClean="0">
                <a:latin typeface="BitStream Chart"/>
                <a:cs typeface="BitStream Chart"/>
              </a:rPr>
              <a:t>Prof</a:t>
            </a:r>
            <a:r>
              <a:rPr lang="en-US" sz="1200" dirty="0">
                <a:latin typeface="BitStream Chart"/>
                <a:cs typeface="BitStream Chart"/>
              </a:rPr>
              <a:t>. Enrique </a:t>
            </a:r>
            <a:r>
              <a:rPr lang="en-US" sz="1200" dirty="0" err="1">
                <a:latin typeface="BitStream Chart"/>
                <a:cs typeface="BitStream Chart"/>
              </a:rPr>
              <a:t>García</a:t>
            </a:r>
            <a:r>
              <a:rPr lang="en-US" sz="1200" dirty="0">
                <a:latin typeface="BitStream Chart"/>
                <a:cs typeface="BitStream Chart"/>
              </a:rPr>
              <a:t> Michel		</a:t>
            </a:r>
            <a:r>
              <a:rPr lang="en-US" sz="1200" dirty="0" err="1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FMC-UAM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 err="1">
                <a:latin typeface="BitStream Chart"/>
                <a:cs typeface="BitStream Chart"/>
              </a:rPr>
              <a:t>Dpto</a:t>
            </a:r>
            <a:r>
              <a:rPr lang="en-US" sz="1200" dirty="0">
                <a:latin typeface="BitStream Chart"/>
                <a:cs typeface="BitStream Chart"/>
              </a:rPr>
              <a:t>. </a:t>
            </a:r>
            <a:r>
              <a:rPr lang="en-US" sz="1200" dirty="0" err="1">
                <a:latin typeface="BitStream Chart"/>
                <a:cs typeface="BitStream Chart"/>
              </a:rPr>
              <a:t>Química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Inorgánica</a:t>
            </a:r>
            <a:r>
              <a:rPr lang="en-US" sz="1200" dirty="0">
                <a:latin typeface="BitStream Chart"/>
                <a:cs typeface="BitStream Chart"/>
              </a:rPr>
              <a:t> e </a:t>
            </a:r>
            <a:r>
              <a:rPr lang="en-US" sz="1200" dirty="0" err="1">
                <a:latin typeface="BitStream Chart"/>
                <a:cs typeface="BitStream Chart"/>
              </a:rPr>
              <a:t>Instituto</a:t>
            </a:r>
            <a:r>
              <a:rPr lang="en-US" sz="1200" dirty="0">
                <a:latin typeface="BitStream Chart"/>
                <a:cs typeface="BitStream Chart"/>
              </a:rPr>
              <a:t> de </a:t>
            </a:r>
            <a:r>
              <a:rPr lang="en-US" sz="1200" dirty="0" err="1">
                <a:latin typeface="BitStream Chart"/>
                <a:cs typeface="BitStream Chart"/>
              </a:rPr>
              <a:t>Materiales</a:t>
            </a:r>
            <a:r>
              <a:rPr lang="en-US" sz="1200" dirty="0">
                <a:latin typeface="BitStream Chart"/>
                <a:cs typeface="BitStream Chart"/>
              </a:rPr>
              <a:t> 	Universidad de Alicante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Prof. Emilia </a:t>
            </a:r>
            <a:r>
              <a:rPr lang="en-US" sz="1200" dirty="0" err="1">
                <a:latin typeface="BitStream Chart"/>
                <a:cs typeface="BitStream Chart"/>
              </a:rPr>
              <a:t>Morallón</a:t>
            </a:r>
            <a:r>
              <a:rPr lang="en-US" sz="1200" dirty="0">
                <a:latin typeface="BitStream Chart"/>
                <a:cs typeface="BitStream Chart"/>
              </a:rPr>
              <a:t> </a:t>
            </a:r>
            <a:r>
              <a:rPr lang="en-US" sz="1200" dirty="0" err="1">
                <a:latin typeface="BitStream Chart"/>
                <a:cs typeface="BitStream Chart"/>
              </a:rPr>
              <a:t>Núñez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- Prof. Diego </a:t>
            </a:r>
            <a:r>
              <a:rPr lang="en-US" sz="1200" dirty="0" err="1">
                <a:latin typeface="BitStream Chart"/>
                <a:cs typeface="BitStream Chart"/>
              </a:rPr>
              <a:t>Cazorla-Amorós</a:t>
            </a:r>
            <a:endParaRPr lang="es-ES_tradnl" sz="1200" dirty="0">
              <a:latin typeface="BitStream Chart"/>
              <a:cs typeface="BitStream Chart"/>
            </a:endParaRPr>
          </a:p>
          <a:p>
            <a:pPr>
              <a:spcBef>
                <a:spcPts val="280"/>
              </a:spcBef>
              <a:spcAft>
                <a:spcPts val="280"/>
              </a:spcAft>
            </a:pPr>
            <a:r>
              <a:rPr lang="en-US" sz="1200" dirty="0">
                <a:latin typeface="BitStream Chart"/>
                <a:cs typeface="BitStream Chart"/>
              </a:rPr>
              <a:t> </a:t>
            </a:r>
            <a:endParaRPr lang="es-ES_tradnl" sz="1200" dirty="0">
              <a:latin typeface="BitStream Chart"/>
              <a:cs typeface="BitStream Char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760392" y="694185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3607207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49896" y="-36587"/>
            <a:ext cx="7306840" cy="432048"/>
          </a:xfrm>
          <a:prstGeom prst="rect">
            <a:avLst/>
          </a:prstGeom>
          <a:ln/>
        </p:spPr>
        <p:txBody>
          <a:bodyPr/>
          <a:lstStyle>
            <a:lvl1pPr algn="l" defTabSz="719138" rtl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000" b="1" i="1">
                <a:solidFill>
                  <a:srgbClr val="FF9966"/>
                </a:solidFill>
                <a:latin typeface="+mj-lt"/>
                <a:ea typeface="+mj-ea"/>
                <a:cs typeface="+mj-cs"/>
              </a:defRPr>
            </a:lvl1pPr>
            <a:lvl2pPr marL="358775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2pPr>
            <a:lvl3pPr marL="719138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3pPr>
            <a:lvl4pPr marL="1079500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4pPr>
            <a:lvl5pPr marL="14398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5pPr>
            <a:lvl6pPr marL="18970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6pPr>
            <a:lvl7pPr marL="23542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7pPr>
            <a:lvl8pPr marL="28114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8pPr>
            <a:lvl9pPr marL="32686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9pPr>
          </a:lstStyle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400" b="0" i="0" dirty="0" smtClean="0">
                <a:latin typeface="Bookman" charset="0"/>
              </a:rPr>
              <a:t>Scientific cases and priority lines of Horizon 2020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1800" y="509860"/>
            <a:ext cx="790252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a-ES" dirty="0" err="1" smtClean="0"/>
              <a:t>Horizon</a:t>
            </a:r>
            <a:r>
              <a:rPr lang="ca-ES" dirty="0" smtClean="0"/>
              <a:t> 2020: contents compatible </a:t>
            </a:r>
            <a:r>
              <a:rPr lang="ca-ES" dirty="0" err="1" smtClean="0"/>
              <a:t>with</a:t>
            </a:r>
            <a:r>
              <a:rPr lang="ca-ES" dirty="0" smtClean="0"/>
              <a:t> </a:t>
            </a:r>
            <a:r>
              <a:rPr lang="ca-ES" dirty="0" err="1" smtClean="0"/>
              <a:t>the</a:t>
            </a:r>
            <a:r>
              <a:rPr lang="ca-ES" dirty="0" smtClean="0"/>
              <a:t> </a:t>
            </a:r>
            <a:r>
              <a:rPr lang="ca-ES" dirty="0" err="1" smtClean="0"/>
              <a:t>Surface</a:t>
            </a:r>
            <a:r>
              <a:rPr lang="ca-ES" dirty="0" smtClean="0"/>
              <a:t> </a:t>
            </a:r>
            <a:r>
              <a:rPr lang="ca-ES" dirty="0" err="1" smtClean="0"/>
              <a:t>beamline</a:t>
            </a:r>
            <a:r>
              <a:rPr lang="ca-ES" dirty="0" smtClean="0"/>
              <a:t>:</a:t>
            </a:r>
            <a:endParaRPr lang="ca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59792" y="1115541"/>
            <a:ext cx="906462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00" dirty="0" smtClean="0"/>
              <a:t>I) </a:t>
            </a:r>
            <a:r>
              <a:rPr lang="en-US" sz="1800" dirty="0" smtClean="0"/>
              <a:t>Excellent Science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Future and emergent technologies: Promote new ideas to develop technological research, risky, to explore new bases for future technologies.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Attractive opportunities for training and mobility. Promote the cross-link </a:t>
            </a:r>
            <a:r>
              <a:rPr lang="en-US" sz="1800" dirty="0" err="1" smtClean="0"/>
              <a:t>knowledgment</a:t>
            </a:r>
            <a:r>
              <a:rPr lang="en-US" sz="1800" dirty="0" smtClean="0"/>
              <a:t> between different disciplines, countries and highly qualified personnel.</a:t>
            </a:r>
            <a:endParaRPr lang="en-US" sz="1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59792" y="2771725"/>
            <a:ext cx="906462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a-ES" sz="1800" dirty="0" smtClean="0"/>
              <a:t>II</a:t>
            </a:r>
            <a:r>
              <a:rPr lang="en-US" sz="1800" dirty="0" smtClean="0"/>
              <a:t>) Industrial opportunities</a:t>
            </a:r>
          </a:p>
          <a:p>
            <a:r>
              <a:rPr lang="en-US" sz="1800" dirty="0" smtClean="0"/>
              <a:t>-    Sensors, organic electronic compounds.</a:t>
            </a:r>
          </a:p>
          <a:p>
            <a:r>
              <a:rPr lang="en-US" sz="1800" dirty="0" smtClean="0"/>
              <a:t>-    New generation of </a:t>
            </a:r>
            <a:r>
              <a:rPr lang="en-US" sz="1800" dirty="0" err="1" smtClean="0"/>
              <a:t>nanomaterials</a:t>
            </a:r>
            <a:r>
              <a:rPr lang="en-US" sz="1800" dirty="0" smtClean="0"/>
              <a:t> providing sustainable solutions:  functional materials, biocompatibility.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Development of the social dimension of the nanotechnology: To cover the needs of human and physical infrastructures.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Development of techniques, measurement methods and </a:t>
            </a:r>
            <a:r>
              <a:rPr lang="en-US" sz="1800" dirty="0" err="1" smtClean="0"/>
              <a:t>equipments</a:t>
            </a:r>
            <a:r>
              <a:rPr lang="en-US" sz="1800" dirty="0" smtClean="0"/>
              <a:t> susceptible to develop the research capabilities</a:t>
            </a:r>
            <a:r>
              <a:rPr lang="ca-ES" sz="1800" dirty="0" smtClean="0"/>
              <a:t>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9792" y="5234107"/>
            <a:ext cx="9064624" cy="17543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/>
              <a:t>III) Social challenges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Health: development of new type of targeted drugs .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Energy: New types of renewable energy and reuse, i.e.,CH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 to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. Hydrogen technology.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Storage and capture of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Cross-link between multi-</a:t>
            </a:r>
            <a:r>
              <a:rPr lang="en-US" sz="1800" dirty="0" err="1" smtClean="0"/>
              <a:t>disciplinar</a:t>
            </a:r>
            <a:r>
              <a:rPr lang="en-US" sz="1800" dirty="0" smtClean="0"/>
              <a:t> research (fields: </a:t>
            </a:r>
            <a:r>
              <a:rPr lang="en-US" sz="1800" dirty="0" err="1" smtClean="0"/>
              <a:t>nanoscience</a:t>
            </a:r>
            <a:r>
              <a:rPr lang="en-US" sz="1800" dirty="0" smtClean="0"/>
              <a:t>, materials science, solid state physics, bioscience,...) to promote new developments in technology. </a:t>
            </a:r>
          </a:p>
        </p:txBody>
      </p:sp>
      <p:sp>
        <p:nvSpPr>
          <p:cNvPr id="11" name="Elipse 10"/>
          <p:cNvSpPr/>
          <p:nvPr/>
        </p:nvSpPr>
        <p:spPr bwMode="auto">
          <a:xfrm rot="16200000">
            <a:off x="5832400" y="3491806"/>
            <a:ext cx="7272809" cy="792086"/>
          </a:xfrm>
          <a:prstGeom prst="ellipse">
            <a:avLst/>
          </a:prstGeom>
          <a:solidFill>
            <a:srgbClr val="FFFF00">
              <a:alpha val="6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6" charset="0"/>
              </a:rPr>
              <a:t>Surface and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6" charset="0"/>
              </a:rPr>
              <a:t>Inerface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6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6" charset="0"/>
              </a:rPr>
              <a:t>beamline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12320" y="694185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2774199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49896" y="107429"/>
            <a:ext cx="6802784" cy="432049"/>
          </a:xfrm>
          <a:prstGeom prst="rect">
            <a:avLst/>
          </a:prstGeom>
          <a:ln/>
        </p:spPr>
        <p:txBody>
          <a:bodyPr/>
          <a:lstStyle>
            <a:lvl1pPr algn="l" defTabSz="719138" rtl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000" b="1" i="1">
                <a:solidFill>
                  <a:srgbClr val="FF9966"/>
                </a:solidFill>
                <a:latin typeface="+mj-lt"/>
                <a:ea typeface="+mj-ea"/>
                <a:cs typeface="+mj-cs"/>
              </a:defRPr>
            </a:lvl1pPr>
            <a:lvl2pPr marL="358775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2pPr>
            <a:lvl3pPr marL="719138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3pPr>
            <a:lvl4pPr marL="1079500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4pPr>
            <a:lvl5pPr marL="14398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5pPr>
            <a:lvl6pPr marL="18970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6pPr>
            <a:lvl7pPr marL="23542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7pPr>
            <a:lvl8pPr marL="28114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8pPr>
            <a:lvl9pPr marL="32686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9pPr>
          </a:lstStyle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GB" sz="2400" b="0" i="0" dirty="0" smtClean="0">
                <a:latin typeface="Bookman" charset="0"/>
              </a:rPr>
              <a:t>Synergies between the surface </a:t>
            </a:r>
            <a:r>
              <a:rPr lang="en-GB" sz="2400" b="0" i="0" dirty="0" err="1" smtClean="0">
                <a:latin typeface="Bookman" charset="0"/>
              </a:rPr>
              <a:t>beamline</a:t>
            </a:r>
            <a:r>
              <a:rPr lang="en-GB" sz="2400" b="0" i="0" dirty="0" smtClean="0">
                <a:latin typeface="Bookman" charset="0"/>
              </a:rPr>
              <a:t>  and ALBA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03808" y="6157842"/>
            <a:ext cx="79928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Nanotechnology, catalysis </a:t>
            </a:r>
          </a:p>
          <a:p>
            <a:pPr algn="ctr"/>
            <a:r>
              <a:rPr lang="en-US" sz="1800" dirty="0" smtClean="0"/>
              <a:t>Electronic structure  </a:t>
            </a:r>
            <a:r>
              <a:rPr lang="en-US" sz="1800" dirty="0" smtClean="0">
                <a:sym typeface="Wingdings"/>
              </a:rPr>
              <a:t> complementary with structural in surfaces and interfaces  </a:t>
            </a:r>
            <a:r>
              <a:rPr lang="en-US" sz="1800" dirty="0" smtClean="0"/>
              <a:t> 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511920" y="683493"/>
            <a:ext cx="6264696" cy="5184576"/>
            <a:chOff x="1007864" y="611485"/>
            <a:chExt cx="6264696" cy="5184576"/>
          </a:xfrm>
        </p:grpSpPr>
        <p:sp>
          <p:nvSpPr>
            <p:cNvPr id="10" name="Elipse 9"/>
            <p:cNvSpPr/>
            <p:nvPr/>
          </p:nvSpPr>
          <p:spPr bwMode="auto">
            <a:xfrm>
              <a:off x="1151880" y="899517"/>
              <a:ext cx="5688632" cy="4896544"/>
            </a:xfrm>
            <a:prstGeom prst="ellipse">
              <a:avLst/>
            </a:prstGeom>
            <a:solidFill>
              <a:srgbClr val="FFFF00">
                <a:alpha val="7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ca-ES" sz="3200" b="1" dirty="0" smtClean="0"/>
            </a:p>
            <a:p>
              <a:endParaRPr lang="ca-ES" sz="3200" b="1" dirty="0"/>
            </a:p>
          </p:txBody>
        </p:sp>
        <p:sp>
          <p:nvSpPr>
            <p:cNvPr id="7" name="Elipse 6"/>
            <p:cNvSpPr/>
            <p:nvPr/>
          </p:nvSpPr>
          <p:spPr bwMode="auto">
            <a:xfrm>
              <a:off x="2808064" y="611485"/>
              <a:ext cx="2592288" cy="1584176"/>
            </a:xfrm>
            <a:prstGeom prst="ellipse">
              <a:avLst/>
            </a:prstGeom>
            <a:solidFill>
              <a:srgbClr val="FF0000">
                <a:alpha val="6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ca-ES" sz="1800" b="1" dirty="0"/>
                <a:t>UHV: </a:t>
              </a:r>
              <a:r>
                <a:rPr lang="ca-ES" sz="1800" b="1" dirty="0" smtClean="0"/>
                <a:t>“Surf. </a:t>
              </a:r>
              <a:r>
                <a:rPr lang="ca-ES" sz="1800" b="1" dirty="0" err="1" smtClean="0"/>
                <a:t>Prep</a:t>
              </a:r>
              <a:r>
                <a:rPr lang="ca-ES" sz="1800" b="1" dirty="0" smtClean="0"/>
                <a:t>. Lab.”</a:t>
              </a:r>
            </a:p>
            <a:p>
              <a:r>
                <a:rPr lang="ca-ES" sz="1800" b="1" dirty="0" smtClean="0"/>
                <a:t>Prof. C. </a:t>
              </a:r>
              <a:r>
                <a:rPr lang="ca-ES" sz="1800" b="1" dirty="0" err="1" smtClean="0"/>
                <a:t>Ocal</a:t>
              </a:r>
              <a:r>
                <a:rPr lang="ca-ES" sz="1800" b="1" dirty="0" smtClean="0"/>
                <a:t> &amp; Dr</a:t>
              </a:r>
              <a:r>
                <a:rPr lang="ca-ES" sz="1800" b="1" dirty="0"/>
                <a:t>.</a:t>
              </a:r>
              <a:r>
                <a:rPr lang="ca-ES" sz="1800" b="1" dirty="0" smtClean="0"/>
                <a:t> E. </a:t>
              </a:r>
              <a:r>
                <a:rPr lang="ca-ES" sz="1800" b="1" dirty="0" err="1" smtClean="0"/>
                <a:t>Barrena</a:t>
              </a:r>
              <a:endParaRPr lang="ca-ES" sz="1800" b="1" dirty="0"/>
            </a:p>
          </p:txBody>
        </p:sp>
        <p:sp>
          <p:nvSpPr>
            <p:cNvPr id="8" name="Elipse 7"/>
            <p:cNvSpPr/>
            <p:nvPr/>
          </p:nvSpPr>
          <p:spPr bwMode="auto">
            <a:xfrm>
              <a:off x="2159992" y="3923853"/>
              <a:ext cx="3816424" cy="1368152"/>
            </a:xfrm>
            <a:prstGeom prst="ellipse">
              <a:avLst/>
            </a:prstGeom>
            <a:solidFill>
              <a:srgbClr val="FF0000">
                <a:alpha val="69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ca-ES" sz="1800" b="1" dirty="0" smtClean="0"/>
                <a:t>UHV/</a:t>
              </a:r>
              <a:r>
                <a:rPr lang="ca-ES" sz="1800" b="1" dirty="0" err="1" smtClean="0"/>
                <a:t>instrumentation</a:t>
              </a:r>
              <a:r>
                <a:rPr lang="ca-ES" sz="1800" b="1" dirty="0" smtClean="0"/>
                <a:t>: </a:t>
              </a:r>
              <a:r>
                <a:rPr lang="ca-ES" sz="1800" b="1" dirty="0" err="1" smtClean="0"/>
                <a:t>qualified</a:t>
              </a:r>
              <a:r>
                <a:rPr lang="ca-ES" sz="1800" b="1" dirty="0" smtClean="0"/>
                <a:t> staff</a:t>
              </a:r>
              <a:endParaRPr lang="ca-ES" sz="1800" b="1" dirty="0"/>
            </a:p>
          </p:txBody>
        </p:sp>
        <p:sp>
          <p:nvSpPr>
            <p:cNvPr id="9" name="Elipse 8"/>
            <p:cNvSpPr/>
            <p:nvPr/>
          </p:nvSpPr>
          <p:spPr bwMode="auto">
            <a:xfrm>
              <a:off x="1007864" y="3491805"/>
              <a:ext cx="2520280" cy="792088"/>
            </a:xfrm>
            <a:prstGeom prst="ellipse">
              <a:avLst/>
            </a:prstGeom>
            <a:solidFill>
              <a:srgbClr val="008000">
                <a:alpha val="7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ca-ES" sz="1800" b="1" dirty="0" smtClean="0"/>
                <a:t>MSPD (</a:t>
              </a:r>
              <a:r>
                <a:rPr lang="ca-ES" sz="1800" b="1" dirty="0" err="1" smtClean="0"/>
                <a:t>powder</a:t>
              </a:r>
              <a:r>
                <a:rPr lang="ca-ES" sz="1800" b="1" dirty="0" smtClean="0"/>
                <a:t> </a:t>
              </a:r>
              <a:r>
                <a:rPr lang="ca-ES" sz="1800" b="1" dirty="0" err="1" smtClean="0"/>
                <a:t>diffraction</a:t>
              </a:r>
              <a:r>
                <a:rPr lang="ca-ES" sz="1800" b="1" dirty="0" smtClean="0"/>
                <a:t>)</a:t>
              </a:r>
              <a:endParaRPr lang="ca-ES" sz="1800" b="1" dirty="0"/>
            </a:p>
          </p:txBody>
        </p:sp>
        <p:sp>
          <p:nvSpPr>
            <p:cNvPr id="11" name="Elipse 10"/>
            <p:cNvSpPr/>
            <p:nvPr/>
          </p:nvSpPr>
          <p:spPr bwMode="auto">
            <a:xfrm>
              <a:off x="4248224" y="3212157"/>
              <a:ext cx="3024336" cy="1143744"/>
            </a:xfrm>
            <a:prstGeom prst="ellipse">
              <a:avLst/>
            </a:prstGeom>
            <a:solidFill>
              <a:srgbClr val="008000">
                <a:alpha val="7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ca-ES" sz="1800" b="1" dirty="0" smtClean="0"/>
                <a:t>CIRCE (PEEM </a:t>
              </a:r>
              <a:r>
                <a:rPr lang="ca-ES" sz="1800" b="1" dirty="0" err="1" smtClean="0"/>
                <a:t>and</a:t>
              </a:r>
              <a:r>
                <a:rPr lang="ca-ES" sz="1800" b="1" dirty="0" smtClean="0"/>
                <a:t> NAPP) (</a:t>
              </a:r>
              <a:r>
                <a:rPr lang="ca-ES" sz="1800" b="1" dirty="0" err="1" smtClean="0"/>
                <a:t>microscopy</a:t>
              </a:r>
              <a:r>
                <a:rPr lang="ca-ES" sz="1800" b="1" dirty="0" smtClean="0"/>
                <a:t> </a:t>
              </a:r>
              <a:r>
                <a:rPr lang="ca-ES" sz="1800" b="1" dirty="0" err="1" smtClean="0"/>
                <a:t>and</a:t>
              </a:r>
              <a:r>
                <a:rPr lang="ca-ES" sz="1800" b="1" dirty="0" smtClean="0"/>
                <a:t> </a:t>
              </a:r>
              <a:r>
                <a:rPr lang="ca-ES" sz="1800" b="1" dirty="0" err="1" smtClean="0"/>
                <a:t>spectroscopy</a:t>
              </a:r>
              <a:r>
                <a:rPr lang="ca-ES" sz="1800" b="1" dirty="0" smtClean="0"/>
                <a:t>)</a:t>
              </a:r>
              <a:endParaRPr lang="ca-ES" sz="1800" b="1" dirty="0"/>
            </a:p>
          </p:txBody>
        </p:sp>
        <p:sp>
          <p:nvSpPr>
            <p:cNvPr id="13" name="Elipse 12"/>
            <p:cNvSpPr/>
            <p:nvPr/>
          </p:nvSpPr>
          <p:spPr bwMode="auto">
            <a:xfrm>
              <a:off x="1655936" y="4715941"/>
              <a:ext cx="2376264" cy="1080120"/>
            </a:xfrm>
            <a:prstGeom prst="ellipse">
              <a:avLst/>
            </a:prstGeom>
            <a:solidFill>
              <a:srgbClr val="008000">
                <a:alpha val="7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ca-ES" sz="1800" b="1" dirty="0" smtClean="0"/>
                <a:t>BOREAS (</a:t>
              </a:r>
              <a:r>
                <a:rPr lang="ca-ES" sz="1800" b="1" dirty="0" err="1" smtClean="0"/>
                <a:t>absorption</a:t>
              </a:r>
              <a:r>
                <a:rPr lang="ca-ES" sz="1800" b="1" dirty="0" smtClean="0"/>
                <a:t> </a:t>
              </a:r>
              <a:r>
                <a:rPr lang="ca-ES" sz="1800" b="1" dirty="0" err="1" smtClean="0"/>
                <a:t>and</a:t>
              </a:r>
              <a:r>
                <a:rPr lang="ca-ES" sz="1800" b="1" dirty="0" smtClean="0"/>
                <a:t> </a:t>
              </a:r>
              <a:r>
                <a:rPr lang="ca-ES" sz="1800" b="1" dirty="0" err="1" smtClean="0"/>
                <a:t>dichroism</a:t>
              </a:r>
              <a:endParaRPr lang="ca-ES" sz="1800" b="1" dirty="0"/>
            </a:p>
          </p:txBody>
        </p:sp>
        <p:sp>
          <p:nvSpPr>
            <p:cNvPr id="14" name="Elipse 13"/>
            <p:cNvSpPr/>
            <p:nvPr/>
          </p:nvSpPr>
          <p:spPr bwMode="auto">
            <a:xfrm>
              <a:off x="4176216" y="4787949"/>
              <a:ext cx="2376264" cy="648072"/>
            </a:xfrm>
            <a:prstGeom prst="ellipse">
              <a:avLst/>
            </a:prstGeom>
            <a:solidFill>
              <a:srgbClr val="008000">
                <a:alpha val="7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ca-ES" sz="1800" b="1" dirty="0" smtClean="0"/>
                <a:t>NCD (SAXS)</a:t>
              </a:r>
              <a:endParaRPr lang="ca-ES" sz="1800" b="1" dirty="0"/>
            </a:p>
          </p:txBody>
        </p:sp>
        <p:sp>
          <p:nvSpPr>
            <p:cNvPr id="3" name="Elipse 2"/>
            <p:cNvSpPr/>
            <p:nvPr/>
          </p:nvSpPr>
          <p:spPr bwMode="auto">
            <a:xfrm>
              <a:off x="1511920" y="1835621"/>
              <a:ext cx="5112568" cy="1872208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ca-ES" sz="3200" b="1" dirty="0" err="1">
                  <a:solidFill>
                    <a:schemeClr val="tx1"/>
                  </a:solidFill>
                </a:rPr>
                <a:t>Surfaces</a:t>
              </a:r>
              <a:r>
                <a:rPr lang="ca-ES" sz="3200" b="1" dirty="0">
                  <a:solidFill>
                    <a:schemeClr val="tx1"/>
                  </a:solidFill>
                </a:rPr>
                <a:t> &amp; </a:t>
              </a:r>
              <a:r>
                <a:rPr lang="ca-ES" sz="3200" b="1" dirty="0" err="1">
                  <a:solidFill>
                    <a:schemeClr val="tx1"/>
                  </a:solidFill>
                </a:rPr>
                <a:t>Interfaces</a:t>
              </a:r>
              <a:r>
                <a:rPr lang="ca-ES" sz="3200" b="1" dirty="0">
                  <a:solidFill>
                    <a:schemeClr val="tx1"/>
                  </a:solidFill>
                </a:rPr>
                <a:t> </a:t>
              </a:r>
              <a:r>
                <a:rPr lang="ca-ES" sz="3200" b="1" dirty="0" err="1">
                  <a:solidFill>
                    <a:schemeClr val="tx1"/>
                  </a:solidFill>
                </a:rPr>
                <a:t>beamline</a:t>
              </a:r>
              <a:endParaRPr lang="ca-E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5760392" y="694185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3579062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19832" y="251445"/>
            <a:ext cx="1859403" cy="419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rgbClr val="FF6600"/>
                </a:solidFill>
                <a:latin typeface="Book Antiqua"/>
                <a:cs typeface="Book Antiqua"/>
              </a:rPr>
              <a:t>Conclusions</a:t>
            </a:r>
            <a:endParaRPr lang="ca-ES" dirty="0">
              <a:solidFill>
                <a:srgbClr val="FF6600"/>
              </a:solidFill>
              <a:latin typeface="Book Antiqua"/>
              <a:cs typeface="Book Antiqua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7824" y="1115541"/>
            <a:ext cx="87129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Scientific areas covered: </a:t>
            </a:r>
          </a:p>
          <a:p>
            <a:r>
              <a:rPr lang="en-US" dirty="0" smtClean="0"/>
              <a:t>  - High number of different types of experiments:</a:t>
            </a:r>
          </a:p>
          <a:p>
            <a:r>
              <a:rPr lang="en-US" dirty="0" smtClean="0"/>
              <a:t>    - Soft / hard condensed matter: surface - thin films –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microscale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 - Biology/Physics/Chemistry: GISAX</a:t>
            </a:r>
          </a:p>
          <a:p>
            <a:r>
              <a:rPr lang="en-US" dirty="0" smtClean="0"/>
              <a:t>    - Integrate Physics and Chemistry phenomena in single</a:t>
            </a:r>
          </a:p>
          <a:p>
            <a:r>
              <a:rPr lang="en-US" dirty="0" smtClean="0"/>
              <a:t>      experiments: catalysis, electrochemistry,... </a:t>
            </a:r>
            <a:r>
              <a:rPr lang="en-US" smtClean="0"/>
              <a:t>: (</a:t>
            </a:r>
            <a:r>
              <a:rPr lang="en-US" dirty="0" smtClean="0"/>
              <a:t>GIXRD)</a:t>
            </a:r>
          </a:p>
          <a:p>
            <a:r>
              <a:rPr lang="en-US" dirty="0" smtClean="0"/>
              <a:t>  - A high number of relevant technological areas promoted by  European Community (H2020) related with the development of new materials and techniques are well justified in this proposal.</a:t>
            </a:r>
          </a:p>
          <a:p>
            <a:r>
              <a:rPr lang="en-US" dirty="0" smtClean="0"/>
              <a:t>  - The </a:t>
            </a:r>
            <a:r>
              <a:rPr lang="en-US" dirty="0" err="1" smtClean="0"/>
              <a:t>beamline</a:t>
            </a:r>
            <a:r>
              <a:rPr lang="en-US" dirty="0" smtClean="0"/>
              <a:t> is compatible with coherence type of experiments.</a:t>
            </a:r>
          </a:p>
          <a:p>
            <a:r>
              <a:rPr lang="en-US" dirty="0" smtClean="0"/>
              <a:t>  - A second station could integrate LAUE micro-diffraction and </a:t>
            </a:r>
            <a:r>
              <a:rPr lang="en-US" dirty="0" err="1" smtClean="0"/>
              <a:t>Xtal</a:t>
            </a:r>
            <a:r>
              <a:rPr lang="en-US" dirty="0" smtClean="0"/>
              <a:t> micro-diffraction or other compatible possibilities, mixing more than one technique.</a:t>
            </a:r>
            <a:endParaRPr lang="en-US" dirty="0"/>
          </a:p>
        </p:txBody>
      </p:sp>
      <p:grpSp>
        <p:nvGrpSpPr>
          <p:cNvPr id="6" name="Agrupar 5"/>
          <p:cNvGrpSpPr/>
          <p:nvPr/>
        </p:nvGrpSpPr>
        <p:grpSpPr>
          <a:xfrm>
            <a:off x="700088" y="6476705"/>
            <a:ext cx="5972175" cy="912590"/>
            <a:chOff x="700088" y="6012085"/>
            <a:chExt cx="5972175" cy="912590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0088" y="6032500"/>
              <a:ext cx="5972175" cy="892175"/>
            </a:xfrm>
            <a:prstGeom prst="rect">
              <a:avLst/>
            </a:prstGeom>
            <a:noFill/>
          </p:spPr>
        </p:pic>
        <p:sp>
          <p:nvSpPr>
            <p:cNvPr id="8" name="CuadroTexto 7"/>
            <p:cNvSpPr txBox="1"/>
            <p:nvPr/>
          </p:nvSpPr>
          <p:spPr>
            <a:xfrm>
              <a:off x="1223888" y="6012085"/>
              <a:ext cx="4320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400" i="1" dirty="0" err="1" smtClean="0"/>
                <a:t>Pre-screening</a:t>
              </a:r>
              <a:r>
                <a:rPr lang="ca-ES" sz="1400" i="1" dirty="0" smtClean="0"/>
                <a:t> ALBA </a:t>
              </a:r>
              <a:r>
                <a:rPr lang="ca-ES" sz="1400" i="1" dirty="0" err="1" smtClean="0"/>
                <a:t>phase</a:t>
              </a:r>
              <a:r>
                <a:rPr lang="ca-ES" sz="1400" i="1" dirty="0" smtClean="0"/>
                <a:t>-III </a:t>
              </a:r>
              <a:r>
                <a:rPr lang="ca-ES" sz="1400" i="1" dirty="0" err="1" smtClean="0"/>
                <a:t>beamline</a:t>
              </a:r>
              <a:r>
                <a:rPr lang="ca-ES" sz="1400" i="1" dirty="0" smtClean="0"/>
                <a:t> </a:t>
              </a:r>
              <a:r>
                <a:rPr lang="ca-ES" sz="1400" i="1" dirty="0" err="1" smtClean="0"/>
                <a:t>proposals</a:t>
              </a:r>
              <a:endParaRPr lang="ca-ES" sz="1400" i="1" dirty="0" smtClean="0"/>
            </a:p>
            <a:p>
              <a:pPr algn="ctr"/>
              <a:r>
                <a:rPr lang="ca-ES" sz="1400" i="1" dirty="0" smtClean="0"/>
                <a:t>10 </a:t>
              </a:r>
              <a:r>
                <a:rPr lang="ca-ES" sz="1400" i="1" dirty="0" err="1" smtClean="0"/>
                <a:t>April</a:t>
              </a:r>
              <a:r>
                <a:rPr lang="ca-ES" sz="1400" i="1" dirty="0" smtClean="0"/>
                <a:t> 2014</a:t>
              </a:r>
              <a:endParaRPr lang="ca-ES" sz="14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4255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05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197" y="100784"/>
            <a:ext cx="3900115" cy="366685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Outline:</a:t>
            </a:r>
            <a:endParaRPr lang="en-GB" sz="2400" b="0" i="0" dirty="0">
              <a:solidFill>
                <a:srgbClr val="FFCC99"/>
              </a:solidFill>
              <a:latin typeface="Bookman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31800" y="611485"/>
            <a:ext cx="9145016" cy="550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17488" lvl="3" indent="-215900" algn="just" eaLnBrk="1">
              <a:lnSpc>
                <a:spcPct val="98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err="1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Beamline</a:t>
            </a:r>
            <a:r>
              <a:rPr lang="en-GB" sz="18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 objectives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Scattering geometry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Scattering techniques &amp; sample environments</a:t>
            </a:r>
            <a:endParaRPr lang="en-GB" sz="1800" dirty="0">
              <a:solidFill>
                <a:schemeClr val="accent3">
                  <a:lumMod val="95000"/>
                </a:schemeClr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Scientific cases. Examples:</a:t>
            </a:r>
          </a:p>
          <a:p>
            <a:pPr marL="744538" lvl="4" indent="-285750" algn="just" eaLnBrk="1">
              <a:lnSpc>
                <a:spcPct val="146000"/>
              </a:lnSpc>
              <a:buClr>
                <a:srgbClr val="FF0000"/>
              </a:buClr>
              <a:buSzPct val="200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Surface structure (Z-checking): C60/metals </a:t>
            </a:r>
          </a:p>
          <a:p>
            <a:pPr marL="744538" lvl="4" indent="-285750" algn="just" eaLnBrk="1">
              <a:lnSpc>
                <a:spcPct val="146000"/>
              </a:lnSpc>
              <a:buClr>
                <a:srgbClr val="FF0000"/>
              </a:buClr>
              <a:buSzPct val="200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Molecular self-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assembling. </a:t>
            </a: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Chiral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systems (symmetry checking).</a:t>
            </a:r>
            <a:endParaRPr lang="en-GB" sz="1800" dirty="0">
              <a:solidFill>
                <a:schemeClr val="accent3">
                  <a:lumMod val="95000"/>
                </a:schemeClr>
              </a:solidFill>
              <a:latin typeface="Bitstream Vera Serif" charset="0"/>
              <a:cs typeface="Times New Roman" pitchFamily="16" charset="0"/>
            </a:endParaRPr>
          </a:p>
          <a:p>
            <a:pPr marL="744538" lvl="4" indent="-285750" algn="just" eaLnBrk="1">
              <a:lnSpc>
                <a:spcPct val="146000"/>
              </a:lnSpc>
              <a:buClr>
                <a:srgbClr val="FF0000"/>
              </a:buClr>
              <a:buSzPct val="200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Adenine / Au(111) &amp; </a:t>
            </a: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heptahelicene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/ Cu(111)</a:t>
            </a:r>
          </a:p>
          <a:p>
            <a:pPr marL="744538" lvl="4" indent="-285750" algn="just" eaLnBrk="1">
              <a:lnSpc>
                <a:spcPct val="146000"/>
              </a:lnSpc>
              <a:buClr>
                <a:srgbClr val="FF0000"/>
              </a:buClr>
              <a:buSzPct val="200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Surface structure and catalysis: CO+O</a:t>
            </a:r>
            <a:r>
              <a:rPr lang="en-GB" sz="1800" baseline="-250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2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 CO</a:t>
            </a:r>
            <a:r>
              <a:rPr lang="en-GB" sz="1800" baseline="-250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2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 / [Rh(111) &amp; </a:t>
            </a: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Pd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(100)] surfaces</a:t>
            </a:r>
          </a:p>
          <a:p>
            <a:pPr marL="744538" lvl="4" indent="-285750" algn="just" eaLnBrk="1">
              <a:lnSpc>
                <a:spcPct val="146000"/>
              </a:lnSpc>
              <a:buClr>
                <a:srgbClr val="FF0000"/>
              </a:buClr>
              <a:buSzPct val="200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Reciprocal space mapping: 3D quantum dots </a:t>
            </a: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superlattices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 </a:t>
            </a:r>
          </a:p>
          <a:p>
            <a:pPr marL="744538" lvl="4" indent="-285750" algn="just" eaLnBrk="1">
              <a:lnSpc>
                <a:spcPct val="146000"/>
              </a:lnSpc>
              <a:buClr>
                <a:srgbClr val="FF0000"/>
              </a:buClr>
              <a:buSzPct val="200000"/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  <a:sym typeface="Wingdings"/>
              </a:rPr>
              <a:t>GISAX: Rh nanoparticles</a:t>
            </a:r>
            <a:endParaRPr lang="en-GB" sz="1800" dirty="0">
              <a:solidFill>
                <a:srgbClr val="FFFFFF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List of supporting scientists</a:t>
            </a:r>
            <a:endParaRPr lang="en-GB" sz="1800" dirty="0" smtClean="0">
              <a:solidFill>
                <a:srgbClr val="FFFFFF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Scientific cases and priority lines of Horizon 2020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Synergies </a:t>
            </a: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between the surface </a:t>
            </a:r>
            <a:r>
              <a:rPr lang="en-GB" sz="1800" dirty="0" err="1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beamline</a:t>
            </a: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and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ALBA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Conclusions</a:t>
            </a:r>
            <a:endParaRPr lang="en-GB" sz="1800" dirty="0">
              <a:solidFill>
                <a:schemeClr val="accent3">
                  <a:lumMod val="95000"/>
                </a:schemeClr>
              </a:solidFill>
              <a:latin typeface="Bitstream Vera Serif" charset="0"/>
              <a:cs typeface="Times New Roman" pitchFamily="16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sp>
        <p:nvSpPr>
          <p:cNvPr id="7" name="CuadroTexto 6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89077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4 Grupo"/>
          <p:cNvGrpSpPr/>
          <p:nvPr/>
        </p:nvGrpSpPr>
        <p:grpSpPr>
          <a:xfrm>
            <a:off x="359792" y="2195661"/>
            <a:ext cx="6196150" cy="2736304"/>
            <a:chOff x="935856" y="2051645"/>
            <a:chExt cx="6196150" cy="2736304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35856" y="2051645"/>
              <a:ext cx="6196150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3 Conector recto de flecha"/>
            <p:cNvCxnSpPr/>
            <p:nvPr/>
          </p:nvCxnSpPr>
          <p:spPr bwMode="auto">
            <a:xfrm>
              <a:off x="1007864" y="2915741"/>
              <a:ext cx="6480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" name="4 Conector recto de flecha"/>
            <p:cNvCxnSpPr/>
            <p:nvPr/>
          </p:nvCxnSpPr>
          <p:spPr bwMode="auto">
            <a:xfrm>
              <a:off x="2592040" y="2915741"/>
              <a:ext cx="6480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" name="5 Conector recto de flecha"/>
            <p:cNvCxnSpPr/>
            <p:nvPr/>
          </p:nvCxnSpPr>
          <p:spPr bwMode="auto">
            <a:xfrm>
              <a:off x="3694000" y="2915741"/>
              <a:ext cx="7200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" name="15 Grupo"/>
            <p:cNvGrpSpPr/>
            <p:nvPr/>
          </p:nvGrpSpPr>
          <p:grpSpPr>
            <a:xfrm>
              <a:off x="3672160" y="2696165"/>
              <a:ext cx="821981" cy="435600"/>
              <a:chOff x="4027427" y="4774502"/>
              <a:chExt cx="821981" cy="435600"/>
            </a:xfrm>
          </p:grpSpPr>
          <p:sp>
            <p:nvSpPr>
              <p:cNvPr id="8" name="10 Elipse"/>
              <p:cNvSpPr/>
              <p:nvPr/>
            </p:nvSpPr>
            <p:spPr bwMode="auto">
              <a:xfrm>
                <a:off x="4633384" y="4774502"/>
                <a:ext cx="216024" cy="4356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_tradnl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6" charset="0"/>
                </a:endParaRPr>
              </a:p>
            </p:txBody>
          </p:sp>
          <p:cxnSp>
            <p:nvCxnSpPr>
              <p:cNvPr id="9" name="12 Conector recto"/>
              <p:cNvCxnSpPr/>
              <p:nvPr/>
            </p:nvCxnSpPr>
            <p:spPr bwMode="auto">
              <a:xfrm flipV="1">
                <a:off x="4027427" y="4774502"/>
                <a:ext cx="684076" cy="216024"/>
              </a:xfrm>
              <a:prstGeom prst="line">
                <a:avLst/>
              </a:prstGeom>
              <a:solidFill>
                <a:srgbClr val="00B8FF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13 Conector recto"/>
              <p:cNvCxnSpPr/>
              <p:nvPr/>
            </p:nvCxnSpPr>
            <p:spPr bwMode="auto">
              <a:xfrm>
                <a:off x="4036537" y="4990526"/>
                <a:ext cx="684076" cy="216024"/>
              </a:xfrm>
              <a:prstGeom prst="line">
                <a:avLst/>
              </a:prstGeom>
              <a:solidFill>
                <a:srgbClr val="00B8FF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799951" y="251445"/>
            <a:ext cx="612068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 Old Style"/>
                <a:ea typeface="+mj-ea"/>
                <a:cs typeface="Bookman Old Style"/>
              </a:rPr>
              <a:t>EH2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 Old Style"/>
                <a:ea typeface="+mj-ea"/>
                <a:cs typeface="Bookman Old Style"/>
              </a:rPr>
              <a:t> at the P07 </a:t>
            </a:r>
            <a:r>
              <a:rPr kumimoji="0" lang="en-GB" b="0" i="0" u="none" strike="noStrike" kern="0" cap="none" spc="0" normalizeH="0" noProof="0" dirty="0" err="1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 Old Style"/>
                <a:ea typeface="+mj-ea"/>
                <a:cs typeface="Bookman Old Style"/>
              </a:rPr>
              <a:t>beamline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Bookman Old Style"/>
                <a:ea typeface="+mj-ea"/>
                <a:cs typeface="Bookman Old Style"/>
              </a:rPr>
              <a:t> at PETRA III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 Old Style"/>
              <a:ea typeface="+mj-ea"/>
              <a:cs typeface="Bookman Old Style"/>
            </a:endParaRPr>
          </a:p>
        </p:txBody>
      </p:sp>
      <p:sp>
        <p:nvSpPr>
          <p:cNvPr id="12" name="19 CuadroTexto"/>
          <p:cNvSpPr txBox="1"/>
          <p:nvPr/>
        </p:nvSpPr>
        <p:spPr>
          <a:xfrm>
            <a:off x="575816" y="755501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Si(111) and </a:t>
            </a:r>
            <a:r>
              <a:rPr lang="en-US" sz="1800" b="1" dirty="0" err="1" smtClean="0"/>
              <a:t>tuneable</a:t>
            </a:r>
            <a:r>
              <a:rPr lang="en-US" sz="1800" b="1" dirty="0" smtClean="0"/>
              <a:t> in a photon energy range from 35 to 200 </a:t>
            </a:r>
            <a:r>
              <a:rPr lang="en-US" sz="1800" b="1" dirty="0" err="1" smtClean="0"/>
              <a:t>keV</a:t>
            </a:r>
            <a:r>
              <a:rPr lang="en-US" sz="1800" b="1" dirty="0" smtClean="0"/>
              <a:t> </a:t>
            </a:r>
            <a:endParaRPr lang="es-ES_tradnl" sz="1800" b="1" dirty="0"/>
          </a:p>
        </p:txBody>
      </p:sp>
      <p:sp>
        <p:nvSpPr>
          <p:cNvPr id="13" name="20 CuadroTexto"/>
          <p:cNvSpPr txBox="1"/>
          <p:nvPr/>
        </p:nvSpPr>
        <p:spPr>
          <a:xfrm>
            <a:off x="575816" y="1106249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The 2D area detector is a </a:t>
            </a:r>
            <a:r>
              <a:rPr lang="en-US" sz="1800" b="1" dirty="0" err="1" smtClean="0">
                <a:latin typeface="+mn-lt"/>
              </a:rPr>
              <a:t>CsI</a:t>
            </a:r>
            <a:r>
              <a:rPr lang="en-US" sz="1800" b="1" dirty="0" smtClean="0">
                <a:latin typeface="+mn-lt"/>
              </a:rPr>
              <a:t> </a:t>
            </a:r>
            <a:r>
              <a:rPr lang="en-US" sz="1800" b="1" dirty="0" err="1" smtClean="0">
                <a:latin typeface="+mn-lt"/>
              </a:rPr>
              <a:t>scintillator</a:t>
            </a:r>
            <a:r>
              <a:rPr lang="en-US" sz="1800" b="1" dirty="0" smtClean="0">
                <a:latin typeface="+mn-lt"/>
              </a:rPr>
              <a:t> on amorphous silicon photodiodes.</a:t>
            </a:r>
          </a:p>
          <a:p>
            <a:r>
              <a:rPr lang="en-US" sz="1800" b="1" dirty="0" smtClean="0">
                <a:latin typeface="+mn-lt"/>
              </a:rPr>
              <a:t>Active area is 400 × 400 mm2 and the pixel size is 0.2 × 0.2 mm2</a:t>
            </a:r>
          </a:p>
          <a:p>
            <a:r>
              <a:rPr lang="en-US" sz="1800" b="1" dirty="0" smtClean="0">
                <a:latin typeface="Symbol" pitchFamily="18" charset="2"/>
              </a:rPr>
              <a:t>a</a:t>
            </a:r>
            <a:r>
              <a:rPr lang="en-US" sz="1800" b="1" dirty="0" smtClean="0">
                <a:latin typeface="+mn-lt"/>
              </a:rPr>
              <a:t>= 0.04º (</a:t>
            </a:r>
            <a:r>
              <a:rPr lang="en-US" sz="1800" b="1" dirty="0" smtClean="0">
                <a:latin typeface="+mn-lt"/>
                <a:sym typeface="Symbol"/>
              </a:rPr>
              <a:t> </a:t>
            </a:r>
            <a:r>
              <a:rPr lang="en-US" sz="1800" b="1" dirty="0" smtClean="0">
                <a:latin typeface="Symbol" pitchFamily="18" charset="2"/>
                <a:sym typeface="Symbol"/>
              </a:rPr>
              <a:t>a</a:t>
            </a:r>
            <a:r>
              <a:rPr lang="en-US" sz="1800" b="1" baseline="-25000" dirty="0" smtClean="0">
                <a:latin typeface="+mn-lt"/>
                <a:sym typeface="Symbol"/>
              </a:rPr>
              <a:t>c</a:t>
            </a:r>
            <a:r>
              <a:rPr lang="en-US" sz="1800" b="1" dirty="0" smtClean="0">
                <a:latin typeface="+mn-lt"/>
                <a:sym typeface="Symbol"/>
              </a:rPr>
              <a:t> -Pd); </a:t>
            </a:r>
            <a:r>
              <a:rPr lang="en-US" sz="1800" b="1" dirty="0" err="1" smtClean="0">
                <a:latin typeface="+mn-lt"/>
                <a:sym typeface="Symbol"/>
              </a:rPr>
              <a:t>E</a:t>
            </a:r>
            <a:r>
              <a:rPr lang="en-US" sz="1800" b="1" baseline="-25000" dirty="0" err="1" smtClean="0">
                <a:latin typeface="+mn-lt"/>
                <a:sym typeface="Symbol"/>
              </a:rPr>
              <a:t>in</a:t>
            </a:r>
            <a:r>
              <a:rPr lang="en-US" sz="1800" b="1" dirty="0" smtClean="0">
                <a:latin typeface="+mn-lt"/>
                <a:sym typeface="Symbol"/>
              </a:rPr>
              <a:t> = 85 </a:t>
            </a:r>
            <a:r>
              <a:rPr lang="en-US" sz="1800" b="1" dirty="0" err="1" smtClean="0">
                <a:latin typeface="+mn-lt"/>
                <a:sym typeface="Symbol"/>
              </a:rPr>
              <a:t>keV</a:t>
            </a:r>
            <a:r>
              <a:rPr lang="en-US" sz="1800" b="1" dirty="0" smtClean="0">
                <a:latin typeface="+mn-lt"/>
                <a:sym typeface="Symbol"/>
              </a:rPr>
              <a:t>; Sample-detector distance: 1.75m</a:t>
            </a:r>
            <a:endParaRPr lang="es-ES_tradnl" sz="1800" b="1" dirty="0">
              <a:latin typeface="+mn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512" y="2483693"/>
            <a:ext cx="31547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7653" y="4977524"/>
            <a:ext cx="367864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7 CuadroTexto"/>
          <p:cNvSpPr txBox="1"/>
          <p:nvPr/>
        </p:nvSpPr>
        <p:spPr>
          <a:xfrm>
            <a:off x="5040312" y="565204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Flow reactor chamber. The bellow is up whilst sample cleaning (UHV)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7" name="28 CuadroTexto"/>
          <p:cNvSpPr txBox="1"/>
          <p:nvPr/>
        </p:nvSpPr>
        <p:spPr>
          <a:xfrm>
            <a:off x="4536256" y="2483693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b="1" dirty="0" err="1" smtClean="0">
                <a:solidFill>
                  <a:schemeClr val="tx1"/>
                </a:solidFill>
              </a:rPr>
              <a:t>NaI</a:t>
            </a:r>
            <a:r>
              <a:rPr lang="es-ES_tradnl" sz="1300" b="1" dirty="0" smtClean="0">
                <a:solidFill>
                  <a:schemeClr val="tx1"/>
                </a:solidFill>
              </a:rPr>
              <a:t> </a:t>
            </a:r>
            <a:r>
              <a:rPr lang="es-ES_tradnl" sz="1300" b="1" dirty="0" err="1" smtClean="0">
                <a:solidFill>
                  <a:schemeClr val="tx1"/>
                </a:solidFill>
              </a:rPr>
              <a:t>point</a:t>
            </a:r>
            <a:r>
              <a:rPr lang="es-ES_tradnl" sz="1300" b="1" dirty="0" smtClean="0">
                <a:solidFill>
                  <a:schemeClr val="tx1"/>
                </a:solidFill>
              </a:rPr>
              <a:t> detector</a:t>
            </a:r>
            <a:endParaRPr lang="es-ES_tradnl" sz="1300" b="1" dirty="0">
              <a:solidFill>
                <a:schemeClr val="tx1"/>
              </a:solidFill>
            </a:endParaRPr>
          </a:p>
        </p:txBody>
      </p:sp>
      <p:sp>
        <p:nvSpPr>
          <p:cNvPr id="18" name="29 CuadroTexto"/>
          <p:cNvSpPr txBox="1"/>
          <p:nvPr/>
        </p:nvSpPr>
        <p:spPr>
          <a:xfrm>
            <a:off x="3528144" y="2263313"/>
            <a:ext cx="10081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b="1" dirty="0" smtClean="0">
                <a:solidFill>
                  <a:schemeClr val="tx1"/>
                </a:solidFill>
              </a:rPr>
              <a:t>2D detector</a:t>
            </a:r>
            <a:endParaRPr lang="es-ES_tradnl" sz="1300" b="1" dirty="0">
              <a:solidFill>
                <a:schemeClr val="tx1"/>
              </a:solidFill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2153622" y="2492400"/>
            <a:ext cx="11584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b="1" dirty="0" err="1" smtClean="0">
                <a:solidFill>
                  <a:schemeClr val="tx1"/>
                </a:solidFill>
              </a:rPr>
              <a:t>Sample</a:t>
            </a:r>
            <a:r>
              <a:rPr lang="es-ES_tradnl" sz="1300" b="1" dirty="0" smtClean="0">
                <a:solidFill>
                  <a:schemeClr val="tx1"/>
                </a:solidFill>
              </a:rPr>
              <a:t> </a:t>
            </a:r>
            <a:r>
              <a:rPr lang="es-ES_tradnl" sz="1300" b="1" dirty="0" err="1" smtClean="0">
                <a:solidFill>
                  <a:schemeClr val="tx1"/>
                </a:solidFill>
              </a:rPr>
              <a:t>stage</a:t>
            </a:r>
            <a:endParaRPr lang="es-ES_tradnl" sz="1300" b="1" dirty="0">
              <a:solidFill>
                <a:schemeClr val="tx1"/>
              </a:solidFill>
            </a:endParaRPr>
          </a:p>
        </p:txBody>
      </p:sp>
      <p:sp>
        <p:nvSpPr>
          <p:cNvPr id="20" name="31 CuadroTexto"/>
          <p:cNvSpPr txBox="1"/>
          <p:nvPr/>
        </p:nvSpPr>
        <p:spPr>
          <a:xfrm>
            <a:off x="719832" y="2279282"/>
            <a:ext cx="1512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300" b="1" dirty="0" err="1" smtClean="0">
                <a:solidFill>
                  <a:schemeClr val="tx1"/>
                </a:solidFill>
              </a:rPr>
              <a:t>Table</a:t>
            </a:r>
            <a:r>
              <a:rPr lang="es-ES_tradnl" sz="1300" b="1" dirty="0" smtClean="0">
                <a:solidFill>
                  <a:schemeClr val="tx1"/>
                </a:solidFill>
              </a:rPr>
              <a:t> </a:t>
            </a:r>
            <a:r>
              <a:rPr lang="es-ES_tradnl" sz="1300" b="1" dirty="0" err="1" smtClean="0">
                <a:solidFill>
                  <a:schemeClr val="tx1"/>
                </a:solidFill>
              </a:rPr>
              <a:t>for</a:t>
            </a:r>
            <a:r>
              <a:rPr lang="es-ES_tradnl" sz="1300" b="1" dirty="0" smtClean="0">
                <a:solidFill>
                  <a:schemeClr val="tx1"/>
                </a:solidFill>
              </a:rPr>
              <a:t> </a:t>
            </a:r>
            <a:r>
              <a:rPr lang="es-ES_tradnl" sz="1300" b="1" dirty="0" err="1" smtClean="0">
                <a:solidFill>
                  <a:schemeClr val="tx1"/>
                </a:solidFill>
              </a:rPr>
              <a:t>optics</a:t>
            </a:r>
            <a:r>
              <a:rPr lang="es-ES_tradnl" sz="1300" b="1" dirty="0" smtClean="0">
                <a:solidFill>
                  <a:schemeClr val="tx1"/>
                </a:solidFill>
              </a:rPr>
              <a:t>,  </a:t>
            </a:r>
            <a:r>
              <a:rPr lang="es-ES_tradnl" sz="1300" b="1" dirty="0" err="1" smtClean="0">
                <a:solidFill>
                  <a:schemeClr val="tx1"/>
                </a:solidFill>
              </a:rPr>
              <a:t>slits</a:t>
            </a:r>
            <a:r>
              <a:rPr lang="es-ES_tradnl" sz="1300" b="1" dirty="0" smtClean="0">
                <a:solidFill>
                  <a:schemeClr val="tx1"/>
                </a:solidFill>
              </a:rPr>
              <a:t>…</a:t>
            </a:r>
            <a:endParaRPr lang="es-ES_tradnl" sz="1300" b="1" dirty="0">
              <a:solidFill>
                <a:schemeClr val="tx1"/>
              </a:solidFill>
            </a:endParaRPr>
          </a:p>
        </p:txBody>
      </p:sp>
      <p:sp>
        <p:nvSpPr>
          <p:cNvPr id="21" name="32 CuadroTexto"/>
          <p:cNvSpPr txBox="1"/>
          <p:nvPr/>
        </p:nvSpPr>
        <p:spPr>
          <a:xfrm>
            <a:off x="6624488" y="4285634"/>
            <a:ext cx="338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smtClean="0">
                <a:solidFill>
                  <a:srgbClr val="FFFF00"/>
                </a:solidFill>
              </a:rPr>
              <a:t>2D detector: W-</a:t>
            </a:r>
            <a:r>
              <a:rPr lang="es-ES_tradnl" sz="1800" b="1" dirty="0" err="1" smtClean="0">
                <a:solidFill>
                  <a:srgbClr val="FFFF00"/>
                </a:solidFill>
              </a:rPr>
              <a:t>pieces</a:t>
            </a:r>
            <a:r>
              <a:rPr lang="es-ES_tradnl" sz="1800" b="1" dirty="0" smtClean="0">
                <a:solidFill>
                  <a:srgbClr val="FFFF00"/>
                </a:solidFill>
              </a:rPr>
              <a:t> at </a:t>
            </a:r>
            <a:r>
              <a:rPr lang="es-ES_tradnl" sz="1800" b="1" dirty="0" err="1" smtClean="0">
                <a:solidFill>
                  <a:srgbClr val="FFFF00"/>
                </a:solidFill>
              </a:rPr>
              <a:t>the</a:t>
            </a:r>
            <a:r>
              <a:rPr lang="es-ES_tradnl" sz="1800" b="1" dirty="0" smtClean="0">
                <a:solidFill>
                  <a:srgbClr val="FFFF00"/>
                </a:solidFill>
              </a:rPr>
              <a:t> position of Pd </a:t>
            </a:r>
            <a:r>
              <a:rPr lang="es-ES_tradnl" sz="1800" b="1" dirty="0" err="1" smtClean="0">
                <a:solidFill>
                  <a:srgbClr val="FFFF00"/>
                </a:solidFill>
              </a:rPr>
              <a:t>Bulk</a:t>
            </a:r>
            <a:r>
              <a:rPr lang="es-ES_tradnl" sz="1800" b="1" dirty="0" smtClean="0">
                <a:solidFill>
                  <a:srgbClr val="FFFF00"/>
                </a:solidFill>
              </a:rPr>
              <a:t> </a:t>
            </a:r>
            <a:r>
              <a:rPr lang="es-ES_tradnl" sz="1800" b="1" dirty="0" err="1" smtClean="0">
                <a:solidFill>
                  <a:srgbClr val="FFFF00"/>
                </a:solidFill>
              </a:rPr>
              <a:t>bragg</a:t>
            </a:r>
            <a:r>
              <a:rPr lang="es-ES_tradnl" sz="1800" b="1" dirty="0" smtClean="0">
                <a:solidFill>
                  <a:srgbClr val="FFFF00"/>
                </a:solidFill>
              </a:rPr>
              <a:t> </a:t>
            </a:r>
            <a:r>
              <a:rPr lang="es-ES_tradnl" sz="1800" b="1" dirty="0" err="1" smtClean="0">
                <a:solidFill>
                  <a:srgbClr val="FFFF00"/>
                </a:solidFill>
              </a:rPr>
              <a:t>peaks</a:t>
            </a:r>
            <a:endParaRPr lang="es-ES_tradnl" sz="1800" b="1" dirty="0">
              <a:solidFill>
                <a:srgbClr val="FFFF00"/>
              </a:solidFill>
            </a:endParaRPr>
          </a:p>
        </p:txBody>
      </p:sp>
      <p:cxnSp>
        <p:nvCxnSpPr>
          <p:cNvPr id="22" name="34 Conector recto"/>
          <p:cNvCxnSpPr/>
          <p:nvPr/>
        </p:nvCxnSpPr>
        <p:spPr bwMode="auto">
          <a:xfrm flipV="1">
            <a:off x="8136656" y="3491805"/>
            <a:ext cx="720080" cy="864096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36 Conector recto"/>
          <p:cNvCxnSpPr/>
          <p:nvPr/>
        </p:nvCxnSpPr>
        <p:spPr bwMode="auto">
          <a:xfrm flipV="1">
            <a:off x="8136656" y="3779837"/>
            <a:ext cx="936104" cy="57606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CuadroTexto 23"/>
          <p:cNvSpPr txBox="1"/>
          <p:nvPr/>
        </p:nvSpPr>
        <p:spPr>
          <a:xfrm>
            <a:off x="6048424" y="6952808"/>
            <a:ext cx="4320480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2914802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611485"/>
            <a:ext cx="7742237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808063" y="107429"/>
            <a:ext cx="439248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noProof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Coherent – Incoherent X-rays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sp>
        <p:nvSpPr>
          <p:cNvPr id="4" name="Rettangolo 8"/>
          <p:cNvSpPr>
            <a:spLocks noChangeArrowheads="1"/>
          </p:cNvSpPr>
          <p:nvPr/>
        </p:nvSpPr>
        <p:spPr bwMode="auto">
          <a:xfrm>
            <a:off x="360808" y="4598558"/>
            <a:ext cx="9144000" cy="213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 smtClean="0">
                <a:latin typeface="Agency FB" charset="0"/>
              </a:rPr>
              <a:t>Incoherent radiation: Yields the average spacing d of a collection of </a:t>
            </a:r>
            <a:r>
              <a:rPr lang="en-US" sz="2000" dirty="0" err="1" smtClean="0">
                <a:latin typeface="Agency FB" charset="0"/>
              </a:rPr>
              <a:t>scatterers</a:t>
            </a:r>
            <a:r>
              <a:rPr lang="en-US" sz="2000" dirty="0" smtClean="0">
                <a:latin typeface="Agency FB" charset="0"/>
              </a:rPr>
              <a:t>.</a:t>
            </a:r>
          </a:p>
          <a:p>
            <a:r>
              <a:rPr lang="en-US" sz="2000" dirty="0" smtClean="0">
                <a:latin typeface="Agency FB" charset="0"/>
              </a:rPr>
              <a:t>The </a:t>
            </a:r>
            <a:r>
              <a:rPr lang="en-US" sz="2000" dirty="0">
                <a:latin typeface="Agency FB" charset="0"/>
              </a:rPr>
              <a:t>speckles, each having an angular width </a:t>
            </a:r>
            <a:r>
              <a:rPr lang="en-US" sz="2000" i="1" dirty="0" err="1">
                <a:latin typeface="Agency FB" charset="0"/>
              </a:rPr>
              <a:t>λ</a:t>
            </a:r>
            <a:r>
              <a:rPr lang="en-US" sz="2000" i="1" dirty="0">
                <a:latin typeface="Agency FB" charset="0"/>
              </a:rPr>
              <a:t>/a, arise from the interferences between the </a:t>
            </a:r>
            <a:r>
              <a:rPr lang="en-US" sz="2000" dirty="0" err="1">
                <a:latin typeface="Agency FB" charset="0"/>
              </a:rPr>
              <a:t>wavefronts</a:t>
            </a:r>
            <a:r>
              <a:rPr lang="en-US" sz="2000" dirty="0">
                <a:latin typeface="Agency FB" charset="0"/>
              </a:rPr>
              <a:t> scattered from the different particles. If the position of a single particle is changed, all interferences are affected, and the complete speckle pattern changes. </a:t>
            </a:r>
            <a:r>
              <a:rPr lang="en-US" sz="2000" dirty="0">
                <a:solidFill>
                  <a:srgbClr val="FF0000"/>
                </a:solidFill>
                <a:latin typeface="Agency FB" charset="0"/>
              </a:rPr>
              <a:t>The pattern therefore contains information on the positions of all </a:t>
            </a:r>
            <a:r>
              <a:rPr lang="en-US" sz="2000" dirty="0" smtClean="0">
                <a:solidFill>
                  <a:srgbClr val="FF0000"/>
                </a:solidFill>
                <a:latin typeface="Agency FB" charset="0"/>
              </a:rPr>
              <a:t>particles.</a:t>
            </a:r>
            <a:endParaRPr lang="en-US" sz="2000" dirty="0" smtClean="0">
              <a:latin typeface="Agency FB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824" y="6632078"/>
            <a:ext cx="5972175" cy="892175"/>
          </a:xfrm>
          <a:prstGeom prst="rect">
            <a:avLst/>
          </a:prstGeom>
          <a:noFill/>
        </p:spPr>
      </p:pic>
      <p:sp>
        <p:nvSpPr>
          <p:cNvPr id="6" name="CuadroTexto 5"/>
          <p:cNvSpPr txBox="1"/>
          <p:nvPr/>
        </p:nvSpPr>
        <p:spPr>
          <a:xfrm>
            <a:off x="1223888" y="6588149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7327883"/>
              </p:ext>
            </p:extLst>
          </p:nvPr>
        </p:nvGraphicFramePr>
        <p:xfrm>
          <a:off x="8155681" y="6347344"/>
          <a:ext cx="1781175" cy="110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r:id="rId5" imgW="6467400" imgH="5162400" progId="">
                  <p:embed/>
                </p:oleObj>
              </mc:Choice>
              <mc:Fallback>
                <p:oleObj r:id="rId5" imgW="6467400" imgH="516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5681" y="6347344"/>
                        <a:ext cx="1781175" cy="11049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5311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2880071" y="107429"/>
            <a:ext cx="439248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err="1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Lensless</a:t>
            </a: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 coherence imaging</a:t>
            </a:r>
            <a:r>
              <a:rPr lang="en-GB" kern="0" noProof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 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20032" y="611485"/>
            <a:ext cx="43924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err="1" smtClean="0">
                <a:solidFill>
                  <a:srgbClr val="FF6600"/>
                </a:solidFill>
              </a:rPr>
              <a:t>Plane-wave</a:t>
            </a:r>
            <a:r>
              <a:rPr lang="ca-ES" sz="1600" b="1" dirty="0" smtClean="0">
                <a:solidFill>
                  <a:srgbClr val="FF6600"/>
                </a:solidFill>
              </a:rPr>
              <a:t> CDI: 3D </a:t>
            </a:r>
            <a:r>
              <a:rPr lang="ca-ES" sz="1600" b="1" dirty="0" err="1" smtClean="0">
                <a:solidFill>
                  <a:srgbClr val="FF6600"/>
                </a:solidFill>
              </a:rPr>
              <a:t>representation</a:t>
            </a:r>
            <a:r>
              <a:rPr lang="ca-ES" sz="1600" b="1" dirty="0" smtClean="0">
                <a:solidFill>
                  <a:srgbClr val="FF6600"/>
                </a:solidFill>
              </a:rPr>
              <a:t> of single </a:t>
            </a:r>
            <a:r>
              <a:rPr lang="ca-ES" sz="1600" b="1" dirty="0" err="1" smtClean="0">
                <a:solidFill>
                  <a:srgbClr val="FF6600"/>
                </a:solidFill>
              </a:rPr>
              <a:t>objects</a:t>
            </a:r>
            <a:r>
              <a:rPr lang="ca-ES" sz="1600" b="1" dirty="0" smtClean="0">
                <a:solidFill>
                  <a:srgbClr val="FF6600"/>
                </a:solidFill>
              </a:rPr>
              <a:t> (</a:t>
            </a:r>
            <a:r>
              <a:rPr lang="ca-ES" sz="1600" b="1" dirty="0" err="1" smtClean="0">
                <a:solidFill>
                  <a:srgbClr val="FF6600"/>
                </a:solidFill>
              </a:rPr>
              <a:t>shape</a:t>
            </a:r>
            <a:r>
              <a:rPr lang="ca-ES" sz="1600" b="1" dirty="0" smtClean="0">
                <a:solidFill>
                  <a:srgbClr val="FF6600"/>
                </a:solidFill>
              </a:rPr>
              <a:t> </a:t>
            </a:r>
            <a:r>
              <a:rPr lang="ca-ES" sz="1600" b="1" dirty="0" err="1" smtClean="0">
                <a:solidFill>
                  <a:srgbClr val="FF6600"/>
                </a:solidFill>
              </a:rPr>
              <a:t>and</a:t>
            </a:r>
            <a:r>
              <a:rPr lang="ca-ES" sz="1600" b="1" dirty="0" smtClean="0">
                <a:solidFill>
                  <a:srgbClr val="FF6600"/>
                </a:solidFill>
              </a:rPr>
              <a:t> 3D- </a:t>
            </a:r>
            <a:r>
              <a:rPr lang="ca-ES" sz="1600" b="1" dirty="0" err="1" smtClean="0">
                <a:solidFill>
                  <a:srgbClr val="FF6600"/>
                </a:solidFill>
              </a:rPr>
              <a:t>distribution</a:t>
            </a:r>
            <a:r>
              <a:rPr lang="ca-ES" sz="1600" b="1" dirty="0" smtClean="0">
                <a:solidFill>
                  <a:srgbClr val="FF6600"/>
                </a:solidFill>
              </a:rPr>
              <a:t> of </a:t>
            </a:r>
            <a:r>
              <a:rPr lang="ca-ES" sz="16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r</a:t>
            </a:r>
            <a:r>
              <a:rPr lang="ca-ES" sz="1600" b="1" dirty="0" smtClean="0">
                <a:solidFill>
                  <a:srgbClr val="FF6600"/>
                </a:solidFill>
              </a:rPr>
              <a:t>(</a:t>
            </a:r>
            <a:r>
              <a:rPr lang="ca-ES" sz="1600" b="1" dirty="0" err="1" smtClean="0">
                <a:solidFill>
                  <a:srgbClr val="FF6600"/>
                </a:solidFill>
              </a:rPr>
              <a:t>r</a:t>
            </a:r>
            <a:r>
              <a:rPr lang="ca-ES" sz="1600" b="1" dirty="0" smtClean="0">
                <a:solidFill>
                  <a:srgbClr val="FF6600"/>
                </a:solidFill>
              </a:rPr>
              <a:t>))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672" y="0"/>
            <a:ext cx="1799578" cy="235024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20032" y="2267669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rgbClr val="FF6600"/>
                </a:solidFill>
              </a:rPr>
              <a:t>Bragg CDI: </a:t>
            </a:r>
            <a:r>
              <a:rPr lang="ca-ES" sz="1600" b="1" dirty="0" err="1" smtClean="0">
                <a:solidFill>
                  <a:srgbClr val="FF6600"/>
                </a:solidFill>
              </a:rPr>
              <a:t>mapping</a:t>
            </a:r>
            <a:r>
              <a:rPr lang="ca-ES" sz="1600" b="1" dirty="0" smtClean="0">
                <a:solidFill>
                  <a:srgbClr val="FF6600"/>
                </a:solidFill>
              </a:rPr>
              <a:t> a Bragg </a:t>
            </a:r>
            <a:r>
              <a:rPr lang="ca-ES" sz="1600" b="1" dirty="0" err="1" smtClean="0">
                <a:solidFill>
                  <a:srgbClr val="FF6600"/>
                </a:solidFill>
              </a:rPr>
              <a:t>reflection</a:t>
            </a:r>
            <a:r>
              <a:rPr lang="ca-ES" sz="1600" b="1" dirty="0" smtClean="0">
                <a:solidFill>
                  <a:srgbClr val="FF6600"/>
                </a:solidFill>
              </a:rPr>
              <a:t>. </a:t>
            </a:r>
            <a:r>
              <a:rPr lang="ca-ES" sz="1600" b="1" dirty="0" err="1" smtClean="0">
                <a:solidFill>
                  <a:srgbClr val="FF6600"/>
                </a:solidFill>
              </a:rPr>
              <a:t>Rotating</a:t>
            </a:r>
            <a:r>
              <a:rPr lang="ca-ES" sz="1600" b="1" dirty="0" smtClean="0">
                <a:solidFill>
                  <a:srgbClr val="FF6600"/>
                </a:solidFill>
              </a:rPr>
              <a:t> </a:t>
            </a:r>
            <a:r>
              <a:rPr lang="ca-ES" sz="1600" b="1" dirty="0" err="1" smtClean="0">
                <a:solidFill>
                  <a:srgbClr val="FF6600"/>
                </a:solidFill>
              </a:rPr>
              <a:t>sample</a:t>
            </a:r>
            <a:r>
              <a:rPr lang="ca-ES" sz="1600" b="1" dirty="0" smtClean="0">
                <a:solidFill>
                  <a:srgbClr val="FF6600"/>
                </a:solidFill>
              </a:rPr>
              <a:t>.</a:t>
            </a:r>
          </a:p>
          <a:p>
            <a:r>
              <a:rPr lang="ca-ES" sz="1600" b="1" dirty="0" smtClean="0">
                <a:solidFill>
                  <a:srgbClr val="FF6600"/>
                </a:solidFill>
              </a:rPr>
              <a:t> - </a:t>
            </a:r>
            <a:r>
              <a:rPr lang="ca-ES" sz="1600" b="1" dirty="0" err="1" smtClean="0">
                <a:solidFill>
                  <a:srgbClr val="FF6600"/>
                </a:solidFill>
              </a:rPr>
              <a:t>Need</a:t>
            </a:r>
            <a:r>
              <a:rPr lang="ca-ES" sz="1600" b="1" dirty="0" smtClean="0">
                <a:solidFill>
                  <a:srgbClr val="FF6600"/>
                </a:solidFill>
              </a:rPr>
              <a:t> of </a:t>
            </a:r>
            <a:r>
              <a:rPr lang="ca-ES" sz="1600" b="1" dirty="0" err="1" smtClean="0">
                <a:solidFill>
                  <a:srgbClr val="FF6600"/>
                </a:solidFill>
              </a:rPr>
              <a:t>phase</a:t>
            </a:r>
            <a:r>
              <a:rPr lang="ca-ES" sz="1600" b="1" dirty="0" smtClean="0">
                <a:solidFill>
                  <a:srgbClr val="FF6600"/>
                </a:solidFill>
              </a:rPr>
              <a:t> </a:t>
            </a:r>
            <a:r>
              <a:rPr lang="ca-ES" sz="1600" b="1" dirty="0" err="1" smtClean="0">
                <a:solidFill>
                  <a:srgbClr val="FF6600"/>
                </a:solidFill>
              </a:rPr>
              <a:t>retrieval</a:t>
            </a:r>
            <a:r>
              <a:rPr lang="ca-ES" sz="1600" b="1" dirty="0" smtClean="0">
                <a:solidFill>
                  <a:srgbClr val="FF6600"/>
                </a:solidFill>
              </a:rPr>
              <a:t> </a:t>
            </a:r>
            <a:r>
              <a:rPr lang="ca-ES" sz="1600" b="1" dirty="0" err="1" smtClean="0">
                <a:solidFill>
                  <a:srgbClr val="FF6600"/>
                </a:solidFill>
              </a:rPr>
              <a:t>procedures</a:t>
            </a:r>
            <a:r>
              <a:rPr lang="ca-ES" sz="1600" b="1" dirty="0" smtClean="0">
                <a:solidFill>
                  <a:srgbClr val="FF6600"/>
                </a:solidFill>
              </a:rPr>
              <a:t> to get </a:t>
            </a:r>
            <a:r>
              <a:rPr lang="ca-ES" sz="1600" b="1" dirty="0" err="1" smtClean="0">
                <a:solidFill>
                  <a:srgbClr val="FF6600"/>
                </a:solidFill>
              </a:rPr>
              <a:t>information</a:t>
            </a:r>
            <a:r>
              <a:rPr lang="ca-ES" sz="1600" b="1" dirty="0" smtClean="0">
                <a:solidFill>
                  <a:srgbClr val="FF6600"/>
                </a:solidFill>
              </a:rPr>
              <a:t> in real </a:t>
            </a:r>
            <a:r>
              <a:rPr lang="ca-ES" sz="1600" b="1" dirty="0" err="1" smtClean="0">
                <a:solidFill>
                  <a:srgbClr val="FF6600"/>
                </a:solidFill>
              </a:rPr>
              <a:t>space</a:t>
            </a:r>
            <a:r>
              <a:rPr lang="ca-ES" sz="1600" b="1" dirty="0" smtClean="0">
                <a:solidFill>
                  <a:srgbClr val="FF6600"/>
                </a:solidFill>
              </a:rPr>
              <a:t> .</a:t>
            </a:r>
            <a:endParaRPr lang="ca-ES" sz="1600" b="1" dirty="0">
              <a:solidFill>
                <a:srgbClr val="FF66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40112" y="1115541"/>
            <a:ext cx="49685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err="1" smtClean="0">
                <a:solidFill>
                  <a:srgbClr val="FFFF00"/>
                </a:solidFill>
              </a:rPr>
              <a:t>GaN</a:t>
            </a:r>
            <a:r>
              <a:rPr lang="ca-ES" sz="1600" b="1" dirty="0" smtClean="0">
                <a:solidFill>
                  <a:srgbClr val="FFFF00"/>
                </a:solidFill>
              </a:rPr>
              <a:t> nano-</a:t>
            </a:r>
            <a:r>
              <a:rPr lang="ca-ES" sz="1600" b="1" dirty="0" err="1" smtClean="0">
                <a:solidFill>
                  <a:srgbClr val="FFFF00"/>
                </a:solidFill>
              </a:rPr>
              <a:t>particles</a:t>
            </a:r>
            <a:r>
              <a:rPr lang="ca-ES" sz="1600" b="1" dirty="0" smtClean="0">
                <a:solidFill>
                  <a:srgbClr val="FFFF00"/>
                </a:solidFill>
              </a:rPr>
              <a:t> {GaN-Ga</a:t>
            </a:r>
            <a:r>
              <a:rPr lang="ca-ES" sz="1600" b="1" baseline="-25000" dirty="0" smtClean="0">
                <a:solidFill>
                  <a:srgbClr val="FFFF00"/>
                </a:solidFill>
              </a:rPr>
              <a:t>2</a:t>
            </a:r>
            <a:r>
              <a:rPr lang="ca-ES" sz="1600" b="1" dirty="0" smtClean="0">
                <a:solidFill>
                  <a:srgbClr val="FFFF00"/>
                </a:solidFill>
              </a:rPr>
              <a:t>O</a:t>
            </a:r>
            <a:r>
              <a:rPr lang="ca-ES" sz="1600" b="1" baseline="-25000" dirty="0" smtClean="0">
                <a:solidFill>
                  <a:srgbClr val="FFFF00"/>
                </a:solidFill>
              </a:rPr>
              <a:t>3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</a:rPr>
              <a:t>core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</a:rPr>
              <a:t>shell</a:t>
            </a:r>
            <a:r>
              <a:rPr lang="ca-ES" sz="1600" b="1" dirty="0" smtClean="0">
                <a:solidFill>
                  <a:srgbClr val="FFFF00"/>
                </a:solidFill>
              </a:rPr>
              <a:t>}; </a:t>
            </a:r>
            <a:r>
              <a:rPr lang="ca-ES" sz="1600" b="1" dirty="0">
                <a:solidFill>
                  <a:srgbClr val="FFFF00"/>
                </a:solidFill>
              </a:rPr>
              <a:t>600 </a:t>
            </a:r>
            <a:r>
              <a:rPr lang="ca-ES" sz="1600" b="1" dirty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ca-ES" sz="1600" b="1" dirty="0">
                <a:solidFill>
                  <a:srgbClr val="FFFF00"/>
                </a:solidFill>
              </a:rPr>
              <a:t>m</a:t>
            </a:r>
          </a:p>
          <a:p>
            <a:r>
              <a:rPr lang="ca-ES" sz="1600" b="1" dirty="0" smtClean="0">
                <a:solidFill>
                  <a:srgbClr val="FFFF00"/>
                </a:solidFill>
              </a:rPr>
              <a:t> E = 5 keV; green </a:t>
            </a:r>
            <a:r>
              <a:rPr lang="ca-ES" sz="1600" b="1" dirty="0" err="1" smtClean="0">
                <a:solidFill>
                  <a:srgbClr val="FFFF00"/>
                </a:solidFill>
              </a:rPr>
              <a:t>GaN</a:t>
            </a:r>
            <a:r>
              <a:rPr lang="ca-ES" sz="1600" b="1" dirty="0">
                <a:solidFill>
                  <a:srgbClr val="FFFF00"/>
                </a:solidFill>
              </a:rPr>
              <a:t> </a:t>
            </a:r>
            <a:r>
              <a:rPr lang="ca-ES" sz="1600" b="1" dirty="0" smtClean="0">
                <a:solidFill>
                  <a:srgbClr val="FFFF00"/>
                </a:solidFill>
              </a:rPr>
              <a:t>(</a:t>
            </a:r>
            <a:r>
              <a:rPr lang="ca-ES" sz="1600" b="1" dirty="0" err="1" smtClean="0">
                <a:solidFill>
                  <a:srgbClr val="FFFF00"/>
                </a:solidFill>
              </a:rPr>
              <a:t>high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r</a:t>
            </a:r>
            <a:r>
              <a:rPr lang="ca-ES" sz="16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)</a:t>
            </a:r>
            <a:r>
              <a:rPr lang="ca-ES" sz="1600" b="1" dirty="0" smtClean="0">
                <a:solidFill>
                  <a:srgbClr val="FFFF00"/>
                </a:solidFill>
              </a:rPr>
              <a:t>/ blue Ga2O3 (</a:t>
            </a:r>
            <a:r>
              <a:rPr lang="ca-ES" sz="1600" b="1" dirty="0" err="1" smtClean="0">
                <a:solidFill>
                  <a:srgbClr val="FFFF00"/>
                </a:solidFill>
              </a:rPr>
              <a:t>low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r</a:t>
            </a:r>
            <a:r>
              <a:rPr lang="ca-ES" sz="1600" b="1" dirty="0" smtClean="0">
                <a:solidFill>
                  <a:srgbClr val="FFFF00"/>
                </a:solidFill>
              </a:rPr>
              <a:t>);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168104" y="3441283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err="1" smtClean="0">
                <a:solidFill>
                  <a:srgbClr val="FFFF00"/>
                </a:solidFill>
              </a:rPr>
              <a:t>Gold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</a:rPr>
              <a:t>nanoclusters</a:t>
            </a:r>
            <a:r>
              <a:rPr lang="ca-ES" sz="1600" b="1" dirty="0" smtClean="0">
                <a:solidFill>
                  <a:srgbClr val="FFFF00"/>
                </a:solidFill>
              </a:rPr>
              <a:t> (1 x 3 </a:t>
            </a:r>
            <a:r>
              <a:rPr lang="ca-ES" sz="1600" b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ca-ES" sz="1600" b="1" dirty="0" smtClean="0">
                <a:solidFill>
                  <a:srgbClr val="FFFF00"/>
                </a:solidFill>
              </a:rPr>
              <a:t>m); </a:t>
            </a:r>
            <a:r>
              <a:rPr lang="ca-ES" sz="1600" b="1" dirty="0" err="1" smtClean="0">
                <a:solidFill>
                  <a:srgbClr val="FFFF00"/>
                </a:solidFill>
              </a:rPr>
              <a:t>reflection</a:t>
            </a:r>
            <a:r>
              <a:rPr lang="ca-ES" sz="1600" b="1" dirty="0" smtClean="0">
                <a:solidFill>
                  <a:srgbClr val="FFFF00"/>
                </a:solidFill>
              </a:rPr>
              <a:t> (1,1,1)</a:t>
            </a:r>
          </a:p>
          <a:p>
            <a:r>
              <a:rPr lang="ca-ES" sz="1600" b="1" dirty="0" smtClean="0">
                <a:solidFill>
                  <a:srgbClr val="FFFF00"/>
                </a:solidFill>
              </a:rPr>
              <a:t>- </a:t>
            </a:r>
            <a:r>
              <a:rPr lang="ca-ES" sz="1600" b="1" dirty="0" err="1" smtClean="0">
                <a:solidFill>
                  <a:srgbClr val="FFFF00"/>
                </a:solidFill>
              </a:rPr>
              <a:t>Techniques</a:t>
            </a:r>
            <a:r>
              <a:rPr lang="ca-ES" sz="1600" b="1" dirty="0" smtClean="0">
                <a:solidFill>
                  <a:srgbClr val="FFFF00"/>
                </a:solidFill>
              </a:rPr>
              <a:t> can </a:t>
            </a:r>
            <a:r>
              <a:rPr lang="ca-ES" sz="1600" b="1" dirty="0" err="1" smtClean="0">
                <a:solidFill>
                  <a:srgbClr val="FFFF00"/>
                </a:solidFill>
              </a:rPr>
              <a:t>measure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</a:rPr>
              <a:t>the</a:t>
            </a:r>
            <a:r>
              <a:rPr lang="ca-ES" sz="1600" b="1" dirty="0" smtClean="0">
                <a:solidFill>
                  <a:srgbClr val="FFFF00"/>
                </a:solidFill>
              </a:rPr>
              <a:t> full </a:t>
            </a:r>
            <a:r>
              <a:rPr lang="ca-ES" sz="1600" b="1" dirty="0" err="1" smtClean="0">
                <a:solidFill>
                  <a:srgbClr val="FFFF00"/>
                </a:solidFill>
              </a:rPr>
              <a:t>strain</a:t>
            </a:r>
            <a:r>
              <a:rPr lang="ca-ES" sz="1600" b="1" dirty="0" smtClean="0">
                <a:solidFill>
                  <a:srgbClr val="FFFF00"/>
                </a:solidFill>
              </a:rPr>
              <a:t> tensor in </a:t>
            </a:r>
            <a:r>
              <a:rPr lang="ca-ES" sz="1600" b="1" dirty="0" err="1" smtClean="0">
                <a:solidFill>
                  <a:srgbClr val="FFFF00"/>
                </a:solidFill>
              </a:rPr>
              <a:t>nanocristals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</a:rPr>
              <a:t>and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</a:rPr>
              <a:t>nanomeer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600" b="1" dirty="0" err="1" smtClean="0">
                <a:solidFill>
                  <a:srgbClr val="FFFF00"/>
                </a:solidFill>
              </a:rPr>
              <a:t>scale</a:t>
            </a:r>
            <a:r>
              <a:rPr lang="ca-ES" sz="1600" b="1" dirty="0" smtClean="0">
                <a:solidFill>
                  <a:srgbClr val="FFFF00"/>
                </a:solidFill>
              </a:rPr>
              <a:t> </a:t>
            </a:r>
            <a:r>
              <a:rPr lang="ca-ES" sz="1400" b="1" dirty="0" smtClean="0">
                <a:solidFill>
                  <a:schemeClr val="accent6"/>
                </a:solidFill>
              </a:rPr>
              <a:t>[PRL 87 (2001) 195505]</a:t>
            </a:r>
            <a:endParaRPr lang="ca-ES" sz="1600" b="1" dirty="0" smtClean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480" y="2411685"/>
            <a:ext cx="1584176" cy="979061"/>
          </a:xfrm>
          <a:prstGeom prst="rect">
            <a:avLst/>
          </a:prstGeom>
          <a:noFill/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706008" y="1986950"/>
            <a:ext cx="3574664" cy="280719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latin typeface="Arial" charset="0"/>
              </a:rPr>
              <a:t>J. Miao et </a:t>
            </a:r>
            <a:r>
              <a:rPr lang="en-GB" sz="1200" b="1" dirty="0">
                <a:latin typeface="Arial" charset="0"/>
              </a:rPr>
              <a:t>al., </a:t>
            </a:r>
            <a:r>
              <a:rPr lang="en-GB" sz="1200" b="1" dirty="0" smtClean="0">
                <a:latin typeface="Arial" charset="0"/>
              </a:rPr>
              <a:t>Phys. Rev. </a:t>
            </a:r>
            <a:r>
              <a:rPr lang="en-GB" sz="1200" b="1" dirty="0" err="1" smtClean="0">
                <a:latin typeface="Arial" charset="0"/>
              </a:rPr>
              <a:t>Lett</a:t>
            </a:r>
            <a:r>
              <a:rPr lang="en-GB" sz="1200" b="1" dirty="0" smtClean="0">
                <a:latin typeface="Arial" charset="0"/>
              </a:rPr>
              <a:t>. 97 (2006) 215503</a:t>
            </a:r>
            <a:endParaRPr lang="en-GB" sz="1200" b="1" dirty="0">
              <a:latin typeface="Arial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8664" y="2411685"/>
            <a:ext cx="1874199" cy="2387996"/>
          </a:xfrm>
          <a:prstGeom prst="rect">
            <a:avLst/>
          </a:prstGeom>
          <a:noFill/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176217" y="4363214"/>
            <a:ext cx="4032447" cy="280719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latin typeface="Arial" charset="0"/>
              </a:rPr>
              <a:t>G.J. Williams et </a:t>
            </a:r>
            <a:r>
              <a:rPr lang="en-GB" sz="1200" b="1" dirty="0">
                <a:latin typeface="Arial" charset="0"/>
              </a:rPr>
              <a:t>al., </a:t>
            </a:r>
            <a:r>
              <a:rPr lang="en-GB" sz="1200" b="1" dirty="0" smtClean="0">
                <a:latin typeface="Arial" charset="0"/>
              </a:rPr>
              <a:t>Phys. Rev. </a:t>
            </a:r>
            <a:r>
              <a:rPr lang="en-GB" sz="1200" b="1" dirty="0" err="1" smtClean="0">
                <a:latin typeface="Arial" charset="0"/>
              </a:rPr>
              <a:t>Lett</a:t>
            </a:r>
            <a:r>
              <a:rPr lang="en-GB" sz="1200" b="1" dirty="0" smtClean="0">
                <a:latin typeface="Arial" charset="0"/>
              </a:rPr>
              <a:t>. 90 (2003) 175501</a:t>
            </a:r>
            <a:endParaRPr lang="en-GB" sz="1200" b="1" dirty="0">
              <a:latin typeface="Arial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71762" y="827509"/>
            <a:ext cx="2448270" cy="4596753"/>
            <a:chOff x="503806" y="899517"/>
            <a:chExt cx="2016223" cy="3922891"/>
          </a:xfrm>
        </p:grpSpPr>
        <p:pic>
          <p:nvPicPr>
            <p:cNvPr id="13" name="Imagen 12" descr="coh-tran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8" y="899517"/>
              <a:ext cx="2016000" cy="1462516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806" y="2339677"/>
              <a:ext cx="2016223" cy="1193274"/>
            </a:xfrm>
            <a:prstGeom prst="rect">
              <a:avLst/>
            </a:prstGeom>
          </p:spPr>
        </p:pic>
        <p:pic>
          <p:nvPicPr>
            <p:cNvPr id="15" name="Imagen 14" descr="coh-reflex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6" y="3517047"/>
              <a:ext cx="2016000" cy="1305361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1223888" y="3468287"/>
              <a:ext cx="108000" cy="107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ca-ES" sz="1000" dirty="0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2592040" y="4635221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err="1" smtClean="0">
                <a:solidFill>
                  <a:schemeClr val="tx1"/>
                </a:solidFill>
              </a:rPr>
              <a:t>Reflection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geometry</a:t>
            </a:r>
            <a:r>
              <a:rPr lang="ca-ES" sz="1600" b="1" dirty="0" smtClean="0">
                <a:solidFill>
                  <a:schemeClr val="tx1"/>
                </a:solidFill>
              </a:rPr>
              <a:t> CDI: </a:t>
            </a:r>
            <a:r>
              <a:rPr lang="ca-ES" sz="1600" b="1" dirty="0" err="1" smtClean="0">
                <a:solidFill>
                  <a:schemeClr val="tx1"/>
                </a:solidFill>
              </a:rPr>
              <a:t>Holography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by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using</a:t>
            </a:r>
            <a:r>
              <a:rPr lang="ca-ES" sz="1600" b="1" dirty="0" smtClean="0">
                <a:solidFill>
                  <a:schemeClr val="tx1"/>
                </a:solidFill>
              </a:rPr>
              <a:t> a </a:t>
            </a:r>
            <a:r>
              <a:rPr lang="ca-ES" sz="1600" b="1" dirty="0" err="1" smtClean="0">
                <a:solidFill>
                  <a:schemeClr val="tx1"/>
                </a:solidFill>
              </a:rPr>
              <a:t>screen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containing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object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and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reference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holes</a:t>
            </a:r>
            <a:r>
              <a:rPr lang="ca-ES" sz="1600" b="1" dirty="0" smtClean="0">
                <a:solidFill>
                  <a:schemeClr val="tx1"/>
                </a:solidFill>
              </a:rPr>
              <a:t> for </a:t>
            </a:r>
            <a:r>
              <a:rPr lang="ca-ES" sz="1600" b="1" dirty="0" err="1" smtClean="0">
                <a:solidFill>
                  <a:schemeClr val="tx1"/>
                </a:solidFill>
              </a:rPr>
              <a:t>phasing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the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pattern</a:t>
            </a:r>
            <a:r>
              <a:rPr lang="ca-ES" sz="1600" b="1" dirty="0">
                <a:solidFill>
                  <a:schemeClr val="tx1"/>
                </a:solidFill>
              </a:rPr>
              <a:t> </a:t>
            </a:r>
            <a:r>
              <a:rPr lang="ca-ES" sz="1600" b="1" dirty="0" smtClean="0">
                <a:solidFill>
                  <a:schemeClr val="tx1"/>
                </a:solidFill>
              </a:rPr>
              <a:t>(</a:t>
            </a:r>
            <a:r>
              <a:rPr lang="ca-ES" sz="1600" b="1" dirty="0" err="1" smtClean="0">
                <a:solidFill>
                  <a:schemeClr val="tx1"/>
                </a:solidFill>
              </a:rPr>
              <a:t>object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obtained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by</a:t>
            </a:r>
            <a:r>
              <a:rPr lang="ca-ES" sz="1600" b="1" dirty="0" smtClean="0">
                <a:solidFill>
                  <a:schemeClr val="tx1"/>
                </a:solidFill>
              </a:rPr>
              <a:t> FT of </a:t>
            </a:r>
            <a:r>
              <a:rPr lang="ca-ES" sz="1600" b="1" dirty="0" err="1" smtClean="0">
                <a:solidFill>
                  <a:schemeClr val="tx1"/>
                </a:solidFill>
              </a:rPr>
              <a:t>the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image</a:t>
            </a:r>
            <a:r>
              <a:rPr lang="ca-ES" sz="1600" b="1" dirty="0" smtClean="0">
                <a:solidFill>
                  <a:schemeClr val="tx1"/>
                </a:solidFill>
              </a:rPr>
              <a:t>): single </a:t>
            </a:r>
            <a:r>
              <a:rPr lang="ca-ES" sz="1600" b="1" dirty="0" err="1" smtClean="0">
                <a:solidFill>
                  <a:schemeClr val="tx1"/>
                </a:solidFill>
              </a:rPr>
              <a:t>shot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imaging</a:t>
            </a:r>
            <a:endParaRPr lang="ca-ES" sz="1600" b="1" dirty="0" smtClean="0">
              <a:solidFill>
                <a:schemeClr val="tx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592040" y="5652045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err="1" smtClean="0">
                <a:solidFill>
                  <a:schemeClr val="tx1"/>
                </a:solidFill>
              </a:rPr>
              <a:t>Placing</a:t>
            </a:r>
            <a:r>
              <a:rPr lang="ca-ES" sz="1600" b="1" dirty="0" smtClean="0">
                <a:solidFill>
                  <a:schemeClr val="tx1"/>
                </a:solidFill>
              </a:rPr>
              <a:t> a </a:t>
            </a:r>
            <a:r>
              <a:rPr lang="ca-ES" sz="1600" b="1" dirty="0" err="1" smtClean="0">
                <a:solidFill>
                  <a:schemeClr val="tx1"/>
                </a:solidFill>
              </a:rPr>
              <a:t>pinhole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before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the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sample</a:t>
            </a:r>
            <a:r>
              <a:rPr lang="ca-ES" sz="1600" b="1" dirty="0" smtClean="0">
                <a:solidFill>
                  <a:schemeClr val="tx1"/>
                </a:solidFill>
              </a:rPr>
              <a:t>: XPCS</a:t>
            </a:r>
          </a:p>
          <a:p>
            <a:pPr marL="285750" indent="-285750">
              <a:buFontTx/>
              <a:buChar char="-"/>
            </a:pPr>
            <a:r>
              <a:rPr lang="ca-ES" sz="1600" b="1" dirty="0" err="1" smtClean="0">
                <a:solidFill>
                  <a:schemeClr val="tx1"/>
                </a:solidFill>
              </a:rPr>
              <a:t>Time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correlation</a:t>
            </a:r>
            <a:r>
              <a:rPr lang="ca-ES" sz="1600" b="1" dirty="0" smtClean="0">
                <a:solidFill>
                  <a:schemeClr val="tx1"/>
                </a:solidFill>
              </a:rPr>
              <a:t> experiments, </a:t>
            </a:r>
            <a:r>
              <a:rPr lang="ca-ES" sz="1600" b="1" dirty="0" err="1" smtClean="0">
                <a:solidFill>
                  <a:schemeClr val="tx1"/>
                </a:solidFill>
              </a:rPr>
              <a:t>dynamics</a:t>
            </a:r>
            <a:r>
              <a:rPr lang="ca-ES" sz="1600" b="1" dirty="0" smtClean="0">
                <a:solidFill>
                  <a:schemeClr val="tx1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ca-ES" sz="1600" b="1" dirty="0" err="1" smtClean="0">
                <a:solidFill>
                  <a:schemeClr val="tx1"/>
                </a:solidFill>
              </a:rPr>
              <a:t>Fluctuations</a:t>
            </a:r>
            <a:r>
              <a:rPr lang="ca-ES" sz="1600" b="1" dirty="0" smtClean="0">
                <a:solidFill>
                  <a:schemeClr val="tx1"/>
                </a:solidFill>
              </a:rPr>
              <a:t>, </a:t>
            </a:r>
            <a:r>
              <a:rPr lang="ca-ES" sz="1600" b="1" dirty="0" err="1" smtClean="0">
                <a:solidFill>
                  <a:schemeClr val="tx1"/>
                </a:solidFill>
              </a:rPr>
              <a:t>dislocations</a:t>
            </a:r>
            <a:r>
              <a:rPr lang="ca-ES" sz="1600" b="1" dirty="0" smtClean="0">
                <a:solidFill>
                  <a:schemeClr val="tx1"/>
                </a:solidFill>
              </a:rPr>
              <a:t>, </a:t>
            </a:r>
            <a:r>
              <a:rPr lang="ca-ES" sz="1600" b="1" dirty="0" err="1" smtClean="0">
                <a:solidFill>
                  <a:schemeClr val="tx1"/>
                </a:solidFill>
              </a:rPr>
              <a:t>domain</a:t>
            </a:r>
            <a:r>
              <a:rPr lang="ca-ES" sz="1600" b="1" dirty="0" smtClean="0">
                <a:solidFill>
                  <a:schemeClr val="tx1"/>
                </a:solidFill>
              </a:rPr>
              <a:t> </a:t>
            </a:r>
            <a:r>
              <a:rPr lang="ca-ES" sz="1600" b="1" dirty="0" err="1" smtClean="0">
                <a:solidFill>
                  <a:schemeClr val="tx1"/>
                </a:solidFill>
              </a:rPr>
              <a:t>walls</a:t>
            </a:r>
            <a:r>
              <a:rPr lang="ca-ES" sz="1600" b="1" dirty="0" smtClean="0">
                <a:solidFill>
                  <a:schemeClr val="tx1"/>
                </a:solidFill>
              </a:rPr>
              <a:t>,  CDW/SPW </a:t>
            </a:r>
            <a:r>
              <a:rPr lang="ca-ES" sz="1600" b="1" dirty="0" err="1" smtClean="0">
                <a:solidFill>
                  <a:schemeClr val="tx1"/>
                </a:solidFill>
              </a:rPr>
              <a:t>defects</a:t>
            </a:r>
            <a:r>
              <a:rPr lang="ca-ES" sz="1600" b="1" dirty="0" smtClean="0">
                <a:solidFill>
                  <a:schemeClr val="tx1"/>
                </a:solidFill>
              </a:rPr>
              <a:t>, </a:t>
            </a:r>
            <a:r>
              <a:rPr lang="ca-ES" sz="1600" b="1" dirty="0" err="1" smtClean="0">
                <a:solidFill>
                  <a:schemeClr val="tx1"/>
                </a:solidFill>
              </a:rPr>
              <a:t>biologic</a:t>
            </a:r>
            <a:r>
              <a:rPr lang="ca-ES" sz="1600" b="1" dirty="0" smtClean="0">
                <a:solidFill>
                  <a:schemeClr val="tx1"/>
                </a:solidFill>
              </a:rPr>
              <a:t> membranes,...  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60" y="5412503"/>
            <a:ext cx="2452285" cy="124765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760392" y="6958924"/>
            <a:ext cx="4320480" cy="63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3473064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3456136" y="179437"/>
            <a:ext cx="309634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719138" rtl="0" eaLnBrk="1" fontAlgn="base" latinLnBrk="0" hangingPunct="0">
              <a:lnSpc>
                <a:spcPct val="11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LAUE </a:t>
            </a:r>
            <a:r>
              <a:rPr lang="en-GB" kern="0" dirty="0" smtClean="0">
                <a:solidFill>
                  <a:srgbClr val="FF9966"/>
                </a:solidFill>
                <a:latin typeface="Symbol" charset="2"/>
                <a:ea typeface="+mj-ea"/>
                <a:cs typeface="Symbol" charset="2"/>
              </a:rPr>
              <a:t>m</a:t>
            </a:r>
            <a:r>
              <a:rPr lang="en-GB" kern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-diffraction</a:t>
            </a:r>
            <a:r>
              <a:rPr lang="en-GB" kern="0" noProof="0" dirty="0" smtClean="0">
                <a:solidFill>
                  <a:srgbClr val="FF9966"/>
                </a:solidFill>
                <a:latin typeface="Bookman" charset="0"/>
                <a:ea typeface="+mj-ea"/>
                <a:cs typeface="Times New Roman" pitchFamily="16" charset="0"/>
              </a:rPr>
              <a:t> </a:t>
            </a: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Bookman" charset="0"/>
              <a:ea typeface="+mj-ea"/>
              <a:cs typeface="Times New Roman" pitchFamily="16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5776" y="539477"/>
            <a:ext cx="8928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Objectives:</a:t>
            </a:r>
            <a:endParaRPr lang="es-ES_tradnl" sz="1600" dirty="0"/>
          </a:p>
          <a:p>
            <a:r>
              <a:rPr lang="en-US" sz="1600" dirty="0"/>
              <a:t> </a:t>
            </a:r>
            <a:endParaRPr lang="es-ES_tradnl" sz="1600" dirty="0"/>
          </a:p>
          <a:p>
            <a:r>
              <a:rPr lang="en-US" sz="1600" dirty="0"/>
              <a:t>- </a:t>
            </a:r>
            <a:r>
              <a:rPr lang="en-US" sz="1600" dirty="0" smtClean="0"/>
              <a:t>Submicron </a:t>
            </a:r>
            <a:r>
              <a:rPr lang="en-US" sz="1600" dirty="0"/>
              <a:t>spatial resolution </a:t>
            </a:r>
            <a:r>
              <a:rPr lang="en-US" sz="1600" dirty="0" smtClean="0"/>
              <a:t>in 2D.</a:t>
            </a:r>
          </a:p>
          <a:p>
            <a:r>
              <a:rPr lang="en-US" sz="1600" dirty="0" smtClean="0"/>
              <a:t>- Fast </a:t>
            </a:r>
            <a:r>
              <a:rPr lang="en-US" sz="1600" dirty="0"/>
              <a:t>mapping of crystal orientation and strain fields in </a:t>
            </a:r>
            <a:r>
              <a:rPr lang="en-US" sz="1600" dirty="0" err="1" smtClean="0"/>
              <a:t>polycrystals</a:t>
            </a:r>
            <a:r>
              <a:rPr lang="en-US" sz="1600" dirty="0" smtClean="0"/>
              <a:t>: </a:t>
            </a:r>
            <a:r>
              <a:rPr lang="en-US" sz="1600" dirty="0"/>
              <a:t>local </a:t>
            </a:r>
            <a:r>
              <a:rPr lang="en-US" sz="1600" dirty="0" err="1"/>
              <a:t>deviatoric</a:t>
            </a:r>
            <a:r>
              <a:rPr lang="en-US" sz="1600" dirty="0"/>
              <a:t> </a:t>
            </a:r>
            <a:r>
              <a:rPr lang="en-US" sz="1600" dirty="0" smtClean="0"/>
              <a:t>(on b/a, c/a, </a:t>
            </a:r>
            <a:r>
              <a:rPr lang="en-US" sz="1600" dirty="0" smtClean="0">
                <a:latin typeface="Symbol" charset="2"/>
                <a:cs typeface="Symbol" charset="2"/>
              </a:rPr>
              <a:t>a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b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g </a:t>
            </a:r>
            <a:r>
              <a:rPr lang="en-US" sz="1600" dirty="0" smtClean="0">
                <a:latin typeface="+mn-lt"/>
                <a:cs typeface="Symbol" charset="2"/>
              </a:rPr>
              <a:t>[shape changes]</a:t>
            </a:r>
            <a:r>
              <a:rPr lang="en-US" sz="1600" dirty="0" smtClean="0"/>
              <a:t>) &amp; </a:t>
            </a:r>
            <a:r>
              <a:rPr lang="en-US" sz="1600" dirty="0"/>
              <a:t>hydrostatic part </a:t>
            </a:r>
            <a:r>
              <a:rPr lang="en-US" sz="1600" dirty="0" smtClean="0"/>
              <a:t>(volume changes) of </a:t>
            </a:r>
            <a:r>
              <a:rPr lang="en-US" sz="1600" dirty="0"/>
              <a:t>the strain </a:t>
            </a:r>
            <a:r>
              <a:rPr lang="en-US" sz="1600" dirty="0" smtClean="0"/>
              <a:t>tensor (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a/a) (measuring the energy profiles of Laue spots).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Submicron accuracy: sample position </a:t>
            </a:r>
            <a:r>
              <a:rPr lang="en-US" sz="1600" dirty="0"/>
              <a:t>and raster </a:t>
            </a:r>
            <a:r>
              <a:rPr lang="en-US" sz="1600" dirty="0" smtClean="0"/>
              <a:t>scan.</a:t>
            </a:r>
            <a:endParaRPr lang="es-ES_tradnl" sz="1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719832" y="5784209"/>
            <a:ext cx="9458539" cy="1203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filter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created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well-defined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dips</a:t>
            </a:r>
            <a:r>
              <a:rPr lang="ca-ES" sz="1600" dirty="0" smtClean="0">
                <a:solidFill>
                  <a:srgbClr val="000000"/>
                </a:solidFill>
              </a:rPr>
              <a:t> in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E-</a:t>
            </a:r>
            <a:r>
              <a:rPr lang="ca-ES" sz="1600" dirty="0" err="1" smtClean="0">
                <a:solidFill>
                  <a:srgbClr val="000000"/>
                </a:solidFill>
              </a:rPr>
              <a:t>spectrum</a:t>
            </a:r>
            <a:r>
              <a:rPr lang="ca-ES" sz="1600" dirty="0" smtClean="0">
                <a:solidFill>
                  <a:srgbClr val="000000"/>
                </a:solidFill>
              </a:rPr>
              <a:t> of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white</a:t>
            </a:r>
            <a:r>
              <a:rPr lang="ca-ES" sz="1600" dirty="0" smtClean="0">
                <a:solidFill>
                  <a:srgbClr val="000000"/>
                </a:solidFill>
              </a:rPr>
              <a:t> incident </a:t>
            </a:r>
            <a:r>
              <a:rPr lang="ca-ES" sz="1600" dirty="0" err="1" smtClean="0">
                <a:solidFill>
                  <a:srgbClr val="000000"/>
                </a:solidFill>
              </a:rPr>
              <a:t>beam</a:t>
            </a:r>
            <a:r>
              <a:rPr lang="ca-ES" sz="1600" dirty="0" smtClean="0">
                <a:solidFill>
                  <a:srgbClr val="000000"/>
                </a:solidFill>
              </a:rPr>
              <a:t>. </a:t>
            </a:r>
            <a:r>
              <a:rPr lang="ca-ES" sz="1600" dirty="0" err="1" smtClean="0">
                <a:solidFill>
                  <a:srgbClr val="000000"/>
                </a:solidFill>
              </a:rPr>
              <a:t>These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dips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shift</a:t>
            </a:r>
            <a:r>
              <a:rPr lang="ca-ES" sz="1600" dirty="0" smtClean="0">
                <a:solidFill>
                  <a:srgbClr val="000000"/>
                </a:solidFill>
              </a:rPr>
              <a:t> in E </a:t>
            </a:r>
            <a:r>
              <a:rPr lang="ca-ES" sz="1600" dirty="0" err="1" smtClean="0">
                <a:solidFill>
                  <a:srgbClr val="000000"/>
                </a:solidFill>
              </a:rPr>
              <a:t>with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endParaRPr lang="ca-ES" sz="1600" dirty="0" smtClean="0">
              <a:solidFill>
                <a:srgbClr val="000000"/>
              </a:solidFill>
            </a:endParaRPr>
          </a:p>
          <a:p>
            <a:r>
              <a:rPr lang="ca-ES" sz="1600" dirty="0" err="1" smtClean="0">
                <a:solidFill>
                  <a:srgbClr val="000000"/>
                </a:solidFill>
              </a:rPr>
              <a:t>rotation</a:t>
            </a:r>
            <a:r>
              <a:rPr lang="ca-ES" sz="1600" dirty="0" smtClean="0">
                <a:solidFill>
                  <a:srgbClr val="000000"/>
                </a:solidFill>
              </a:rPr>
              <a:t>, ans </a:t>
            </a:r>
            <a:r>
              <a:rPr lang="ca-ES" sz="1600" dirty="0" err="1" smtClean="0">
                <a:solidFill>
                  <a:srgbClr val="000000"/>
                </a:solidFill>
              </a:rPr>
              <a:t>succesively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attenuate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various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Laue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spots</a:t>
            </a:r>
            <a:r>
              <a:rPr lang="ca-ES" sz="1600" dirty="0" smtClean="0">
                <a:solidFill>
                  <a:srgbClr val="000000"/>
                </a:solidFill>
              </a:rPr>
              <a:t> of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sample</a:t>
            </a:r>
            <a:r>
              <a:rPr lang="ca-ES" sz="1600" dirty="0" smtClean="0">
                <a:solidFill>
                  <a:srgbClr val="000000"/>
                </a:solidFill>
              </a:rPr>
              <a:t>.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dips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permit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calibrate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real </a:t>
            </a:r>
            <a:r>
              <a:rPr lang="ca-ES" sz="1600" dirty="0" err="1" smtClean="0">
                <a:solidFill>
                  <a:srgbClr val="000000"/>
                </a:solidFill>
              </a:rPr>
              <a:t>energy</a:t>
            </a:r>
            <a:endParaRPr lang="ca-ES" sz="1600" dirty="0" smtClean="0">
              <a:solidFill>
                <a:srgbClr val="000000"/>
              </a:solidFill>
            </a:endParaRPr>
          </a:p>
          <a:p>
            <a:r>
              <a:rPr lang="ca-ES" sz="1600" dirty="0" smtClean="0">
                <a:solidFill>
                  <a:srgbClr val="000000"/>
                </a:solidFill>
              </a:rPr>
              <a:t>of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beam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with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that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scattered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by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the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sample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which</a:t>
            </a:r>
            <a:r>
              <a:rPr lang="ca-ES" sz="1600" dirty="0" smtClean="0">
                <a:solidFill>
                  <a:srgbClr val="000000"/>
                </a:solidFill>
              </a:rPr>
              <a:t> is </a:t>
            </a:r>
            <a:r>
              <a:rPr lang="ca-ES" sz="1600" dirty="0" err="1" smtClean="0">
                <a:solidFill>
                  <a:srgbClr val="000000"/>
                </a:solidFill>
              </a:rPr>
              <a:t>affected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by</a:t>
            </a:r>
            <a:r>
              <a:rPr lang="ca-ES" sz="1600" dirty="0" smtClean="0">
                <a:solidFill>
                  <a:srgbClr val="000000"/>
                </a:solidFill>
              </a:rPr>
              <a:t> </a:t>
            </a:r>
            <a:r>
              <a:rPr lang="ca-ES" sz="1600" dirty="0" err="1" smtClean="0">
                <a:solidFill>
                  <a:srgbClr val="000000"/>
                </a:solidFill>
              </a:rPr>
              <a:t>strain</a:t>
            </a:r>
            <a:r>
              <a:rPr lang="ca-ES" sz="1600" dirty="0" smtClean="0">
                <a:solidFill>
                  <a:srgbClr val="000000"/>
                </a:solidFill>
              </a:rPr>
              <a:t>.</a:t>
            </a:r>
          </a:p>
          <a:p>
            <a:endParaRPr lang="ca-ES" sz="1600" dirty="0" smtClean="0">
              <a:solidFill>
                <a:srgbClr val="FFFF00"/>
              </a:solidFill>
            </a:endParaRPr>
          </a:p>
          <a:p>
            <a:r>
              <a:rPr lang="ca-ES" sz="1600" dirty="0" smtClean="0">
                <a:solidFill>
                  <a:srgbClr val="FFFF00"/>
                </a:solidFill>
              </a:rPr>
              <a:t>- </a:t>
            </a:r>
            <a:r>
              <a:rPr lang="ca-ES" sz="1600" dirty="0" err="1" smtClean="0">
                <a:solidFill>
                  <a:srgbClr val="FFFF00"/>
                </a:solidFill>
              </a:rPr>
              <a:t>The</a:t>
            </a:r>
            <a:r>
              <a:rPr lang="ca-ES" sz="1600" dirty="0" smtClean="0">
                <a:solidFill>
                  <a:srgbClr val="FFFF00"/>
                </a:solidFill>
              </a:rPr>
              <a:t> </a:t>
            </a:r>
            <a:r>
              <a:rPr lang="ca-ES" sz="1600" dirty="0" err="1" smtClean="0">
                <a:solidFill>
                  <a:srgbClr val="FFFF00"/>
                </a:solidFill>
              </a:rPr>
              <a:t>system</a:t>
            </a:r>
            <a:r>
              <a:rPr lang="ca-ES" sz="1600" dirty="0" smtClean="0">
                <a:solidFill>
                  <a:srgbClr val="FFFF00"/>
                </a:solidFill>
              </a:rPr>
              <a:t> can </a:t>
            </a:r>
            <a:r>
              <a:rPr lang="ca-ES" sz="1600" dirty="0" err="1" smtClean="0">
                <a:solidFill>
                  <a:srgbClr val="FFFF00"/>
                </a:solidFill>
              </a:rPr>
              <a:t>also</a:t>
            </a:r>
            <a:r>
              <a:rPr lang="ca-ES" sz="1600" dirty="0" smtClean="0">
                <a:solidFill>
                  <a:srgbClr val="FFFF00"/>
                </a:solidFill>
              </a:rPr>
              <a:t> be </a:t>
            </a:r>
            <a:r>
              <a:rPr lang="ca-ES" sz="1600" dirty="0" err="1" smtClean="0">
                <a:solidFill>
                  <a:srgbClr val="FFFF00"/>
                </a:solidFill>
              </a:rPr>
              <a:t>used</a:t>
            </a:r>
            <a:r>
              <a:rPr lang="ca-ES" sz="1600" dirty="0" smtClean="0">
                <a:solidFill>
                  <a:srgbClr val="FFFF00"/>
                </a:solidFill>
              </a:rPr>
              <a:t> for </a:t>
            </a:r>
            <a:r>
              <a:rPr lang="ca-ES" sz="16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ca-ES" sz="1600" dirty="0" smtClean="0">
                <a:solidFill>
                  <a:srgbClr val="FFFF00"/>
                </a:solidFill>
              </a:rPr>
              <a:t>-</a:t>
            </a:r>
            <a:r>
              <a:rPr lang="ca-ES" sz="1600" dirty="0" err="1" smtClean="0">
                <a:solidFill>
                  <a:srgbClr val="FFFF00"/>
                </a:solidFill>
              </a:rPr>
              <a:t>diffraction</a:t>
            </a:r>
            <a:r>
              <a:rPr lang="ca-ES" sz="1600" dirty="0" smtClean="0">
                <a:solidFill>
                  <a:srgbClr val="FFFF00"/>
                </a:solidFill>
              </a:rPr>
              <a:t> </a:t>
            </a:r>
            <a:r>
              <a:rPr lang="ca-ES" sz="1600" dirty="0" err="1" smtClean="0">
                <a:solidFill>
                  <a:srgbClr val="FFFF00"/>
                </a:solidFill>
              </a:rPr>
              <a:t>crystal</a:t>
            </a:r>
            <a:r>
              <a:rPr lang="ca-ES" sz="1600" dirty="0" smtClean="0">
                <a:solidFill>
                  <a:srgbClr val="FFFF00"/>
                </a:solidFill>
              </a:rPr>
              <a:t> </a:t>
            </a:r>
            <a:r>
              <a:rPr lang="ca-ES" sz="1600" dirty="0" err="1" smtClean="0">
                <a:solidFill>
                  <a:srgbClr val="FFFF00"/>
                </a:solidFill>
              </a:rPr>
              <a:t>structure</a:t>
            </a:r>
            <a:r>
              <a:rPr lang="ca-ES" sz="1600" dirty="0" smtClean="0">
                <a:solidFill>
                  <a:srgbClr val="FFFF00"/>
                </a:solidFill>
              </a:rPr>
              <a:t> </a:t>
            </a:r>
            <a:r>
              <a:rPr lang="ca-ES" sz="1600" dirty="0" err="1" smtClean="0">
                <a:solidFill>
                  <a:srgbClr val="FFFF00"/>
                </a:solidFill>
              </a:rPr>
              <a:t>determination</a:t>
            </a:r>
            <a:r>
              <a:rPr lang="ca-ES" sz="1600" dirty="0" smtClean="0">
                <a:solidFill>
                  <a:srgbClr val="FFFF00"/>
                </a:solidFill>
              </a:rPr>
              <a:t>.</a:t>
            </a:r>
            <a:endParaRPr lang="ca-ES" sz="1600" dirty="0">
              <a:solidFill>
                <a:srgbClr val="FFFF00"/>
              </a:solidFill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359792" y="2195661"/>
            <a:ext cx="9387108" cy="3384376"/>
            <a:chOff x="359792" y="2195661"/>
            <a:chExt cx="9387108" cy="3384376"/>
          </a:xfrm>
        </p:grpSpPr>
        <p:grpSp>
          <p:nvGrpSpPr>
            <p:cNvPr id="6" name="Agrupar 5"/>
            <p:cNvGrpSpPr/>
            <p:nvPr/>
          </p:nvGrpSpPr>
          <p:grpSpPr>
            <a:xfrm>
              <a:off x="359792" y="2195661"/>
              <a:ext cx="9387108" cy="3384376"/>
              <a:chOff x="359792" y="2195661"/>
              <a:chExt cx="9387108" cy="3384376"/>
            </a:xfrm>
          </p:grpSpPr>
          <p:grpSp>
            <p:nvGrpSpPr>
              <p:cNvPr id="8" name="Agrupar 7"/>
              <p:cNvGrpSpPr/>
              <p:nvPr/>
            </p:nvGrpSpPr>
            <p:grpSpPr>
              <a:xfrm>
                <a:off x="359792" y="2195661"/>
                <a:ext cx="9387108" cy="3384376"/>
                <a:chOff x="359792" y="3275781"/>
                <a:chExt cx="9387108" cy="3384376"/>
              </a:xfrm>
            </p:grpSpPr>
            <p:grpSp>
              <p:nvGrpSpPr>
                <p:cNvPr id="10" name="Agrupar 9"/>
                <p:cNvGrpSpPr/>
                <p:nvPr/>
              </p:nvGrpSpPr>
              <p:grpSpPr>
                <a:xfrm>
                  <a:off x="359792" y="3635820"/>
                  <a:ext cx="9387108" cy="3024337"/>
                  <a:chOff x="359792" y="3131764"/>
                  <a:chExt cx="9387108" cy="3024337"/>
                </a:xfrm>
              </p:grpSpPr>
              <p:pic>
                <p:nvPicPr>
                  <p:cNvPr id="15" name="Imagen 14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59792" y="3131765"/>
                    <a:ext cx="9387108" cy="3024336"/>
                  </a:xfrm>
                  <a:prstGeom prst="rect">
                    <a:avLst/>
                  </a:prstGeom>
                </p:spPr>
              </p:pic>
              <p:sp>
                <p:nvSpPr>
                  <p:cNvPr id="16" name="CuadroTexto 15"/>
                  <p:cNvSpPr txBox="1"/>
                  <p:nvPr/>
                </p:nvSpPr>
                <p:spPr>
                  <a:xfrm>
                    <a:off x="503808" y="3144270"/>
                    <a:ext cx="1309237" cy="59503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ca-ES" sz="1000" dirty="0"/>
                  </a:p>
                </p:txBody>
              </p:sp>
              <p:sp>
                <p:nvSpPr>
                  <p:cNvPr id="17" name="CuadroTexto 16"/>
                  <p:cNvSpPr txBox="1"/>
                  <p:nvPr/>
                </p:nvSpPr>
                <p:spPr>
                  <a:xfrm>
                    <a:off x="3081693" y="3131764"/>
                    <a:ext cx="1742595" cy="36000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ca-ES" sz="1000" dirty="0"/>
                  </a:p>
                </p:txBody>
              </p:sp>
              <p:sp>
                <p:nvSpPr>
                  <p:cNvPr id="18" name="CuadroTexto 17"/>
                  <p:cNvSpPr txBox="1"/>
                  <p:nvPr/>
                </p:nvSpPr>
                <p:spPr>
                  <a:xfrm>
                    <a:off x="7906229" y="3131765"/>
                    <a:ext cx="1742595" cy="36000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ca-ES" sz="1000" dirty="0"/>
                  </a:p>
                </p:txBody>
              </p:sp>
              <p:sp>
                <p:nvSpPr>
                  <p:cNvPr id="19" name="CuadroTexto 18"/>
                  <p:cNvSpPr txBox="1"/>
                  <p:nvPr/>
                </p:nvSpPr>
                <p:spPr>
                  <a:xfrm>
                    <a:off x="5315251" y="3143524"/>
                    <a:ext cx="1309237" cy="59503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ca-ES" sz="1000" dirty="0"/>
                  </a:p>
                </p:txBody>
              </p:sp>
            </p:grpSp>
            <p:pic>
              <p:nvPicPr>
                <p:cNvPr id="11" name="Imagen 1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722244" y="3275781"/>
                  <a:ext cx="1206500" cy="1193800"/>
                </a:xfrm>
                <a:prstGeom prst="rect">
                  <a:avLst/>
                </a:prstGeom>
              </p:spPr>
            </p:pic>
            <p:pic>
              <p:nvPicPr>
                <p:cNvPr id="12" name="Imagen 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92040" y="3513633"/>
                  <a:ext cx="1155700" cy="1130300"/>
                </a:xfrm>
                <a:prstGeom prst="rect">
                  <a:avLst/>
                </a:prstGeom>
              </p:spPr>
            </p:pic>
            <p:sp>
              <p:nvSpPr>
                <p:cNvPr id="13" name="CuadroTexto 12"/>
                <p:cNvSpPr txBox="1"/>
                <p:nvPr/>
              </p:nvSpPr>
              <p:spPr>
                <a:xfrm>
                  <a:off x="3672160" y="4211885"/>
                  <a:ext cx="187220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a-ES" sz="1600" dirty="0" err="1" smtClean="0">
                      <a:solidFill>
                        <a:srgbClr val="000000"/>
                      </a:solidFill>
                    </a:rPr>
                    <a:t>Sample</a:t>
                  </a:r>
                  <a:r>
                    <a:rPr lang="ca-ES" sz="1600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ca-ES" sz="1600" dirty="0" err="1" smtClean="0">
                      <a:solidFill>
                        <a:srgbClr val="000000"/>
                      </a:solidFill>
                    </a:rPr>
                    <a:t>Laue</a:t>
                  </a:r>
                  <a:r>
                    <a:rPr lang="ca-ES" sz="1600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ca-ES" sz="1600" dirty="0" err="1" smtClean="0">
                      <a:solidFill>
                        <a:srgbClr val="000000"/>
                      </a:solidFill>
                    </a:rPr>
                    <a:t>pattern</a:t>
                  </a:r>
                  <a:endParaRPr lang="ca-ES" sz="16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" name="CuadroTexto 13"/>
                <p:cNvSpPr txBox="1"/>
                <p:nvPr/>
              </p:nvSpPr>
              <p:spPr>
                <a:xfrm>
                  <a:off x="7704608" y="4355901"/>
                  <a:ext cx="20162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a-ES" sz="1600" dirty="0" err="1" smtClean="0">
                      <a:solidFill>
                        <a:schemeClr val="tx1"/>
                      </a:solidFill>
                    </a:rPr>
                    <a:t>Diamond</a:t>
                  </a:r>
                  <a:r>
                    <a:rPr lang="ca-ES" sz="1600" dirty="0" smtClean="0">
                      <a:solidFill>
                        <a:schemeClr val="tx1"/>
                      </a:solidFill>
                    </a:rPr>
                    <a:t> </a:t>
                  </a:r>
                  <a:r>
                    <a:rPr lang="ca-ES" sz="1600" dirty="0" err="1" smtClean="0">
                      <a:solidFill>
                        <a:schemeClr val="tx1"/>
                      </a:solidFill>
                    </a:rPr>
                    <a:t>Laue</a:t>
                  </a:r>
                  <a:r>
                    <a:rPr lang="ca-ES" sz="1600" dirty="0" smtClean="0">
                      <a:solidFill>
                        <a:schemeClr val="tx1"/>
                      </a:solidFill>
                    </a:rPr>
                    <a:t> </a:t>
                  </a:r>
                  <a:r>
                    <a:rPr lang="ca-ES" sz="1600" dirty="0" err="1" smtClean="0">
                      <a:solidFill>
                        <a:schemeClr val="tx1"/>
                      </a:solidFill>
                    </a:rPr>
                    <a:t>pattern</a:t>
                  </a:r>
                  <a:endParaRPr lang="ca-ES" sz="16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" name="CuadroTexto 8"/>
              <p:cNvSpPr txBox="1"/>
              <p:nvPr/>
            </p:nvSpPr>
            <p:spPr>
              <a:xfrm>
                <a:off x="1562006" y="4377387"/>
                <a:ext cx="4539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600" b="1" dirty="0" smtClean="0">
                    <a:solidFill>
                      <a:srgbClr val="000000"/>
                    </a:solidFill>
                  </a:rPr>
                  <a:t>45º</a:t>
                </a:r>
                <a:endParaRPr lang="ca-ES" sz="1600" b="1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0332" y="4567675"/>
              <a:ext cx="2283916" cy="987390"/>
            </a:xfrm>
            <a:prstGeom prst="rect">
              <a:avLst/>
            </a:prstGeom>
          </p:spPr>
        </p:pic>
      </p:grpSp>
      <p:sp>
        <p:nvSpPr>
          <p:cNvPr id="20" name="AutoShape 5"/>
          <p:cNvSpPr>
            <a:spLocks noChangeArrowheads="1"/>
          </p:cNvSpPr>
          <p:nvPr/>
        </p:nvSpPr>
        <p:spPr bwMode="auto">
          <a:xfrm>
            <a:off x="6336457" y="5587350"/>
            <a:ext cx="3384375" cy="280719"/>
          </a:xfrm>
          <a:prstGeom prst="roundRect">
            <a:avLst>
              <a:gd name="adj" fmla="val 519"/>
            </a:avLst>
          </a:prstGeom>
          <a:solidFill>
            <a:schemeClr val="accent6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1200" b="1" dirty="0" smtClean="0">
                <a:latin typeface="Arial" charset="0"/>
              </a:rPr>
              <a:t>O. </a:t>
            </a:r>
            <a:r>
              <a:rPr lang="en-GB" sz="1200" b="1" dirty="0" err="1" smtClean="0">
                <a:latin typeface="Arial" charset="0"/>
              </a:rPr>
              <a:t>Robach</a:t>
            </a:r>
            <a:r>
              <a:rPr lang="en-GB" sz="1200" b="1" dirty="0" smtClean="0">
                <a:latin typeface="Arial" charset="0"/>
              </a:rPr>
              <a:t> et </a:t>
            </a:r>
            <a:r>
              <a:rPr lang="en-GB" sz="1200" b="1" dirty="0">
                <a:latin typeface="Arial" charset="0"/>
              </a:rPr>
              <a:t>al., </a:t>
            </a:r>
            <a:r>
              <a:rPr lang="en-GB" sz="1200" b="1" dirty="0" err="1" smtClean="0">
                <a:latin typeface="Arial" charset="0"/>
              </a:rPr>
              <a:t>Acta</a:t>
            </a:r>
            <a:r>
              <a:rPr lang="en-GB" sz="1200" b="1" dirty="0" smtClean="0">
                <a:latin typeface="Arial" charset="0"/>
              </a:rPr>
              <a:t> </a:t>
            </a:r>
            <a:r>
              <a:rPr lang="en-GB" sz="1200" b="1" dirty="0" err="1" smtClean="0">
                <a:latin typeface="Arial" charset="0"/>
              </a:rPr>
              <a:t>Cryst</a:t>
            </a:r>
            <a:r>
              <a:rPr lang="en-GB" sz="1200" b="1" dirty="0" smtClean="0">
                <a:latin typeface="Arial" charset="0"/>
              </a:rPr>
              <a:t>. A 69 (2013) 164</a:t>
            </a:r>
            <a:endParaRPr lang="en-GB" sz="1200" b="1" dirty="0">
              <a:latin typeface="Arial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760392" y="6954683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3534300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2125" y="331788"/>
            <a:ext cx="9494838" cy="59055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2400" b="0" i="0" dirty="0" err="1">
                <a:latin typeface="Bookman" charset="0"/>
                <a:cs typeface="Times New Roman" pitchFamily="16" charset="0"/>
              </a:rPr>
              <a:t>Beamline</a:t>
            </a:r>
            <a:r>
              <a:rPr lang="en-GB" sz="2400" b="0" i="0" dirty="0">
                <a:latin typeface="Bookman" charset="0"/>
                <a:cs typeface="Times New Roman" pitchFamily="16" charset="0"/>
              </a:rPr>
              <a:t> 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aims:</a:t>
            </a:r>
            <a:endParaRPr lang="en-GB" sz="2400" b="0" i="0" dirty="0">
              <a:latin typeface="Bookman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68325" y="1336675"/>
            <a:ext cx="8940800" cy="432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17488" lvl="3" indent="-215900" algn="just" eaLnBrk="1">
              <a:lnSpc>
                <a:spcPct val="98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18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To build a high resolution x-ray diffraction </a:t>
            </a:r>
            <a:r>
              <a:rPr lang="en-GB" sz="1800" dirty="0" err="1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beamline</a:t>
            </a:r>
            <a:r>
              <a:rPr lang="en-GB" sz="18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 on an in vacuum </a:t>
            </a:r>
            <a:r>
              <a:rPr lang="en-GB" sz="1800" dirty="0" err="1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undulator</a:t>
            </a:r>
            <a:r>
              <a:rPr lang="en-GB" sz="18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 source, to investigate the structure of </a:t>
            </a:r>
            <a:r>
              <a:rPr lang="en-GB" sz="18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surfaces, films and nanostructures. </a:t>
            </a:r>
            <a:r>
              <a:rPr lang="en-GB" sz="18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Both wide angle and small angle scattering will be accessible for a complete characterization of the atomic and the nanostructure order.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sz="1800" dirty="0">
              <a:solidFill>
                <a:srgbClr val="FFFFFF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Different types of studies </a:t>
            </a: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under a wide range of well defined and controllable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environments, </a:t>
            </a: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covering both hard and soft condensed matter.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sz="1800" dirty="0">
              <a:solidFill>
                <a:schemeClr val="accent3">
                  <a:lumMod val="95000"/>
                </a:schemeClr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Incorporate the exciting potential of coherent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scattering, </a:t>
            </a: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microbeam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 diffraction </a:t>
            </a: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and magnetic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scattering.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sz="1800" dirty="0" smtClean="0">
              <a:solidFill>
                <a:schemeClr val="accent3">
                  <a:lumMod val="95000"/>
                </a:schemeClr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Possibility  to  use the white beam for strain analysis of </a:t>
            </a: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microcrystals</a:t>
            </a: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3968" y="107429"/>
            <a:ext cx="5832648" cy="616941"/>
          </a:xfrm>
        </p:spPr>
        <p:txBody>
          <a:bodyPr/>
          <a:lstStyle/>
          <a:p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Surface and Interface Scattering geometry:</a:t>
            </a:r>
            <a:endParaRPr lang="es-ES_tradnl" sz="24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grpSp>
        <p:nvGrpSpPr>
          <p:cNvPr id="53" name="52 Grupo"/>
          <p:cNvGrpSpPr/>
          <p:nvPr/>
        </p:nvGrpSpPr>
        <p:grpSpPr>
          <a:xfrm>
            <a:off x="726517" y="760274"/>
            <a:ext cx="7698171" cy="5107795"/>
            <a:chOff x="2486376" y="760274"/>
            <a:chExt cx="7698171" cy="5107795"/>
          </a:xfrm>
        </p:grpSpPr>
        <p:sp>
          <p:nvSpPr>
            <p:cNvPr id="48" name="47 CuadroTexto"/>
            <p:cNvSpPr txBox="1"/>
            <p:nvPr/>
          </p:nvSpPr>
          <p:spPr>
            <a:xfrm>
              <a:off x="9648577" y="3289228"/>
              <a:ext cx="432048" cy="25545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</p:txBody>
        </p:sp>
        <p:sp>
          <p:nvSpPr>
            <p:cNvPr id="47" name="46 CuadroTexto"/>
            <p:cNvSpPr txBox="1"/>
            <p:nvPr/>
          </p:nvSpPr>
          <p:spPr>
            <a:xfrm>
              <a:off x="2488365" y="760274"/>
              <a:ext cx="4365594" cy="25545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</p:txBody>
        </p:sp>
        <p:pic>
          <p:nvPicPr>
            <p:cNvPr id="5018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56588" y="766225"/>
              <a:ext cx="2410301" cy="2284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18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6376" y="3046310"/>
              <a:ext cx="7234456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9 CuadroTexto"/>
            <p:cNvSpPr txBox="1"/>
            <p:nvPr/>
          </p:nvSpPr>
          <p:spPr>
            <a:xfrm>
              <a:off x="8937665" y="760274"/>
              <a:ext cx="1142960" cy="25545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sz="1600" dirty="0" smtClean="0"/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  <a:p>
              <a:endParaRPr lang="es-ES_tradnl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8159420" y="795842"/>
              <a:ext cx="1894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smtClean="0">
                  <a:solidFill>
                    <a:schemeClr val="tx1"/>
                  </a:solidFill>
                </a:rPr>
                <a:t>Small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area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detector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6120432" y="1144485"/>
              <a:ext cx="64807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dirty="0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044597" y="1187549"/>
              <a:ext cx="13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Ewald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sphere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112320" y="2524034"/>
              <a:ext cx="165618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ES_tradnl" sz="1000" dirty="0" smtClean="0"/>
            </a:p>
            <a:p>
              <a:endParaRPr lang="es-ES_tradnl" sz="1000" dirty="0" smtClean="0">
                <a:solidFill>
                  <a:schemeClr val="tx1"/>
                </a:solidFill>
              </a:endParaRPr>
            </a:p>
            <a:p>
              <a:endParaRPr lang="es-ES_tradnl" sz="1000" dirty="0">
                <a:solidFill>
                  <a:schemeClr val="tx1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184328" y="2433171"/>
              <a:ext cx="1965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Incident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x-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ray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beam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19 Conector recto"/>
            <p:cNvCxnSpPr/>
            <p:nvPr/>
          </p:nvCxnSpPr>
          <p:spPr bwMode="auto">
            <a:xfrm flipV="1">
              <a:off x="6957634" y="2299336"/>
              <a:ext cx="72008" cy="21602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22 CuadroTexto"/>
            <p:cNvSpPr txBox="1"/>
            <p:nvPr/>
          </p:nvSpPr>
          <p:spPr>
            <a:xfrm>
              <a:off x="7969132" y="1259557"/>
              <a:ext cx="2215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Superstructure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rod</a:t>
              </a:r>
              <a:endParaRPr lang="es-ES_tradnl" sz="1600" b="1" dirty="0" smtClean="0">
                <a:solidFill>
                  <a:schemeClr val="tx1"/>
                </a:solidFill>
              </a:endParaRPr>
            </a:p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Bragg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peak</a:t>
              </a:r>
              <a:endParaRPr lang="es-ES_tradnl" sz="1600" b="1" dirty="0" smtClean="0">
                <a:solidFill>
                  <a:schemeClr val="tx1"/>
                </a:solidFill>
              </a:endParaRPr>
            </a:p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Crystal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Truncation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rod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6" name="25 Conector recto"/>
            <p:cNvCxnSpPr/>
            <p:nvPr/>
          </p:nvCxnSpPr>
          <p:spPr bwMode="auto">
            <a:xfrm flipV="1">
              <a:off x="7704608" y="1475581"/>
              <a:ext cx="288032" cy="216024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27 Conector recto"/>
            <p:cNvCxnSpPr/>
            <p:nvPr/>
          </p:nvCxnSpPr>
          <p:spPr bwMode="auto">
            <a:xfrm flipV="1">
              <a:off x="7776616" y="1907629"/>
              <a:ext cx="216024" cy="9371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30 Conector recto"/>
            <p:cNvCxnSpPr/>
            <p:nvPr/>
          </p:nvCxnSpPr>
          <p:spPr bwMode="auto">
            <a:xfrm flipV="1">
              <a:off x="7816957" y="1648162"/>
              <a:ext cx="179069" cy="9166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40 CuadroTexto"/>
            <p:cNvSpPr txBox="1"/>
            <p:nvPr/>
          </p:nvSpPr>
          <p:spPr>
            <a:xfrm>
              <a:off x="7743171" y="2829651"/>
              <a:ext cx="23914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Static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large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area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detector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41 CuadroTexto"/>
            <p:cNvSpPr txBox="1"/>
            <p:nvPr/>
          </p:nvSpPr>
          <p:spPr>
            <a:xfrm>
              <a:off x="5612549" y="3707829"/>
              <a:ext cx="13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Ewald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sphere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4968304" y="5529515"/>
              <a:ext cx="1965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err="1" smtClean="0">
                  <a:solidFill>
                    <a:schemeClr val="tx1"/>
                  </a:solidFill>
                </a:rPr>
                <a:t>Incident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x-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ray</a:t>
              </a:r>
              <a:r>
                <a:rPr lang="es-ES_tradnl" sz="16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1600" b="1" dirty="0" err="1" smtClean="0">
                  <a:solidFill>
                    <a:schemeClr val="tx1"/>
                  </a:solidFill>
                </a:rPr>
                <a:t>beam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44 Conector recto"/>
            <p:cNvCxnSpPr/>
            <p:nvPr/>
          </p:nvCxnSpPr>
          <p:spPr bwMode="auto">
            <a:xfrm flipH="1">
              <a:off x="5544368" y="5292005"/>
              <a:ext cx="144016" cy="36004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48 CuadroTexto"/>
            <p:cNvSpPr txBox="1"/>
            <p:nvPr/>
          </p:nvSpPr>
          <p:spPr>
            <a:xfrm>
              <a:off x="2520032" y="827509"/>
              <a:ext cx="43893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b="1" dirty="0" err="1" smtClean="0">
                  <a:solidFill>
                    <a:schemeClr val="tx1"/>
                  </a:solidFill>
                </a:rPr>
                <a:t>Conventional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2000" b="1" dirty="0" err="1" smtClean="0">
                  <a:solidFill>
                    <a:schemeClr val="tx1"/>
                  </a:solidFill>
                </a:rPr>
                <a:t>surface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 x-</a:t>
              </a:r>
              <a:r>
                <a:rPr lang="es-ES_tradnl" sz="2000" b="1" dirty="0" err="1" smtClean="0">
                  <a:solidFill>
                    <a:schemeClr val="tx1"/>
                  </a:solidFill>
                </a:rPr>
                <a:t>ray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2000" b="1" dirty="0" err="1" smtClean="0">
                  <a:solidFill>
                    <a:schemeClr val="tx1"/>
                  </a:solidFill>
                </a:rPr>
                <a:t>diffraction</a:t>
              </a:r>
              <a:endParaRPr lang="es-ES_tradnl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49 CuadroTexto"/>
            <p:cNvSpPr txBox="1"/>
            <p:nvPr/>
          </p:nvSpPr>
          <p:spPr>
            <a:xfrm>
              <a:off x="2592040" y="3131765"/>
              <a:ext cx="37305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600" b="1" dirty="0" smtClean="0">
                  <a:solidFill>
                    <a:schemeClr val="tx1"/>
                  </a:solidFill>
                </a:rPr>
                <a:t>Novel</a:t>
              </a:r>
              <a:r>
                <a:rPr lang="es-ES_tradnl" sz="18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2000" b="1" dirty="0" err="1" smtClean="0">
                  <a:solidFill>
                    <a:schemeClr val="tx1"/>
                  </a:solidFill>
                </a:rPr>
                <a:t>surface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 x-</a:t>
              </a:r>
              <a:r>
                <a:rPr lang="es-ES_tradnl" sz="2000" b="1" dirty="0" err="1" smtClean="0">
                  <a:solidFill>
                    <a:schemeClr val="tx1"/>
                  </a:solidFill>
                </a:rPr>
                <a:t>ray</a:t>
              </a:r>
              <a:r>
                <a:rPr lang="es-ES_tradnl" sz="2000" b="1" dirty="0" smtClean="0">
                  <a:solidFill>
                    <a:schemeClr val="tx1"/>
                  </a:solidFill>
                </a:rPr>
                <a:t> </a:t>
              </a:r>
              <a:r>
                <a:rPr lang="es-ES_tradnl" sz="2000" b="1" dirty="0" err="1" smtClean="0">
                  <a:solidFill>
                    <a:schemeClr val="tx1"/>
                  </a:solidFill>
                </a:rPr>
                <a:t>diffraction</a:t>
              </a:r>
              <a:endParaRPr lang="es-ES_tradnl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50 CuadroTexto"/>
            <p:cNvSpPr txBox="1"/>
            <p:nvPr/>
          </p:nvSpPr>
          <p:spPr>
            <a:xfrm>
              <a:off x="3024088" y="1331565"/>
              <a:ext cx="1144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smtClean="0">
                  <a:solidFill>
                    <a:schemeClr val="tx1"/>
                  </a:solidFill>
                </a:rPr>
                <a:t>E </a:t>
              </a:r>
              <a:r>
                <a:rPr lang="es-ES_tradnl" sz="1600" b="1" dirty="0" smtClean="0">
                  <a:solidFill>
                    <a:schemeClr val="tx1"/>
                  </a:solidFill>
                  <a:sym typeface="Symbol"/>
                </a:rPr>
                <a:t> 20 </a:t>
              </a:r>
              <a:r>
                <a:rPr lang="es-ES_tradnl" sz="1600" b="1" dirty="0" err="1" smtClean="0">
                  <a:solidFill>
                    <a:schemeClr val="tx1"/>
                  </a:solidFill>
                  <a:sym typeface="Symbol"/>
                </a:rPr>
                <a:t>keV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52" name="51 CuadroTexto"/>
            <p:cNvSpPr txBox="1"/>
            <p:nvPr/>
          </p:nvSpPr>
          <p:spPr>
            <a:xfrm>
              <a:off x="3024088" y="3657307"/>
              <a:ext cx="1144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600" b="1" dirty="0" smtClean="0">
                  <a:solidFill>
                    <a:schemeClr val="tx1"/>
                  </a:solidFill>
                </a:rPr>
                <a:t>E </a:t>
              </a:r>
              <a:r>
                <a:rPr lang="es-ES_tradnl" sz="1600" b="1" dirty="0" smtClean="0">
                  <a:solidFill>
                    <a:schemeClr val="tx1"/>
                  </a:solidFill>
                  <a:sym typeface="Symbol"/>
                </a:rPr>
                <a:t> 80 </a:t>
              </a:r>
              <a:r>
                <a:rPr lang="es-ES_tradnl" sz="1600" b="1" dirty="0" err="1" smtClean="0">
                  <a:solidFill>
                    <a:schemeClr val="tx1"/>
                  </a:solidFill>
                  <a:sym typeface="Symbol"/>
                </a:rPr>
                <a:t>keV</a:t>
              </a:r>
              <a:endParaRPr lang="es-ES_tradnl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 bwMode="auto">
          <a:xfrm>
            <a:off x="2015976" y="107429"/>
            <a:ext cx="6447185" cy="6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719138" rtl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000" b="1" i="1">
                <a:solidFill>
                  <a:srgbClr val="FF9966"/>
                </a:solidFill>
                <a:latin typeface="+mj-lt"/>
                <a:ea typeface="+mj-ea"/>
                <a:cs typeface="+mj-cs"/>
              </a:defRPr>
            </a:lvl1pPr>
            <a:lvl2pPr marL="358775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2pPr>
            <a:lvl3pPr marL="719138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3pPr>
            <a:lvl4pPr marL="1079500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4pPr>
            <a:lvl5pPr marL="14398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5pPr>
            <a:lvl6pPr marL="18970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6pPr>
            <a:lvl7pPr marL="23542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7pPr>
            <a:lvl8pPr marL="28114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8pPr>
            <a:lvl9pPr marL="32686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9pPr>
          </a:lstStyle>
          <a:p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Surface and </a:t>
            </a:r>
            <a:r>
              <a:rPr lang="en-GB" sz="2400" b="0" i="0" dirty="0">
                <a:latin typeface="Bookman" charset="0"/>
                <a:cs typeface="Times New Roman" pitchFamily="16" charset="0"/>
              </a:rPr>
              <a:t>i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nterface scattering geometry:</a:t>
            </a:r>
            <a:endParaRPr lang="es-ES_tradnl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pic>
        <p:nvPicPr>
          <p:cNvPr id="6" name="1246834s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768" y="899517"/>
            <a:ext cx="9910518" cy="417646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425543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 bwMode="auto">
          <a:xfrm>
            <a:off x="1977503" y="35421"/>
            <a:ext cx="6447185" cy="61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719138" rtl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000" b="1" i="1">
                <a:solidFill>
                  <a:srgbClr val="FF9966"/>
                </a:solidFill>
                <a:latin typeface="+mj-lt"/>
                <a:ea typeface="+mj-ea"/>
                <a:cs typeface="+mj-cs"/>
              </a:defRPr>
            </a:lvl1pPr>
            <a:lvl2pPr marL="358775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2pPr>
            <a:lvl3pPr marL="719138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3pPr>
            <a:lvl4pPr marL="1079500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4pPr>
            <a:lvl5pPr marL="14398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5pPr>
            <a:lvl6pPr marL="18970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6pPr>
            <a:lvl7pPr marL="23542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7pPr>
            <a:lvl8pPr marL="28114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8pPr>
            <a:lvl9pPr marL="3268663" algn="l" defTabSz="719138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HG Mincho Light J" charset="0"/>
                <a:cs typeface="HG Mincho Light J" charset="0"/>
              </a:defRPr>
            </a:lvl9pPr>
          </a:lstStyle>
          <a:p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Surface and interface </a:t>
            </a:r>
            <a:r>
              <a:rPr lang="en-GB" sz="2400" b="0" i="0" dirty="0">
                <a:latin typeface="Bookman" charset="0"/>
                <a:cs typeface="Times New Roman" pitchFamily="16" charset="0"/>
              </a:rPr>
              <a:t>s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cattering geometry:</a:t>
            </a:r>
            <a:endParaRPr lang="es-ES_tradnl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pic>
        <p:nvPicPr>
          <p:cNvPr id="6" name="1246834s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55501"/>
            <a:ext cx="10080625" cy="50403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  <p:extLst>
      <p:ext uri="{BB962C8B-B14F-4D97-AF65-F5344CB8AC3E}">
        <p14:creationId xmlns:p14="http://schemas.microsoft.com/office/powerpoint/2010/main" val="232761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088" y="-123081"/>
            <a:ext cx="5492552" cy="59055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2400" b="0" i="0" dirty="0">
                <a:latin typeface="Bookman" charset="0"/>
                <a:cs typeface="Times New Roman" pitchFamily="16" charset="0"/>
              </a:rPr>
              <a:t>Surface and 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interface </a:t>
            </a:r>
            <a:r>
              <a:rPr lang="en-GB" sz="2400" b="0" i="0" dirty="0">
                <a:latin typeface="Bookman" charset="0"/>
                <a:cs typeface="Times New Roman" pitchFamily="16" charset="0"/>
              </a:rPr>
              <a:t>s</a:t>
            </a:r>
            <a:r>
              <a:rPr lang="en-GB" sz="2400" b="0" i="0" dirty="0" smtClean="0">
                <a:latin typeface="Bookman" charset="0"/>
                <a:cs typeface="Times New Roman" pitchFamily="16" charset="0"/>
              </a:rPr>
              <a:t>cattering </a:t>
            </a:r>
            <a:r>
              <a:rPr lang="en-GB" sz="2400" b="0" i="0" dirty="0">
                <a:latin typeface="Bookman" charset="0"/>
                <a:cs typeface="Times New Roman" pitchFamily="16" charset="0"/>
              </a:rPr>
              <a:t>techniques: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03808" y="3646564"/>
            <a:ext cx="9145016" cy="229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17488" lvl="3" indent="-215900" algn="just" eaLnBrk="1">
              <a:lnSpc>
                <a:spcPct val="98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Reflectivity (</a:t>
            </a:r>
            <a:r>
              <a:rPr lang="en-GB" sz="1800" dirty="0" err="1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specular</a:t>
            </a:r>
            <a:r>
              <a:rPr lang="en-GB" sz="18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 and diffuse). Grazing Incidence Small Angle X-ray Scattering</a:t>
            </a:r>
            <a:r>
              <a:rPr lang="en-GB" sz="18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.</a:t>
            </a:r>
            <a:endParaRPr lang="en-GB" sz="1800" dirty="0">
              <a:solidFill>
                <a:srgbClr val="FFFFFF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Grazing-incidence Wide Angle Scattering (diffraction</a:t>
            </a:r>
            <a:r>
              <a:rPr lang="en-GB" sz="1800" dirty="0" smtClean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).</a:t>
            </a:r>
            <a:endParaRPr lang="en-GB" sz="1800" dirty="0">
              <a:solidFill>
                <a:srgbClr val="FFFFFF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Coherent scattering-dynamics and 'imaging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'.</a:t>
            </a:r>
            <a:endParaRPr lang="en-GB" sz="1800" dirty="0">
              <a:solidFill>
                <a:schemeClr val="accent3">
                  <a:lumMod val="95000"/>
                </a:schemeClr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Magnetic / Resonant scattering .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Microbeam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-disordered samples and </a:t>
            </a: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nano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-particles (strain distribution in 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Symbol" pitchFamily="18" charset="2"/>
                <a:cs typeface="Times New Roman" pitchFamily="16" charset="0"/>
              </a:rPr>
              <a:t>m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-</a:t>
            </a:r>
            <a:r>
              <a:rPr lang="en-GB" sz="1800" dirty="0" err="1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Xtals</a:t>
            </a:r>
            <a:r>
              <a:rPr lang="en-GB" sz="1800" dirty="0" smtClean="0">
                <a:solidFill>
                  <a:schemeClr val="accent3">
                    <a:lumMod val="95000"/>
                  </a:schemeClr>
                </a:solidFill>
                <a:latin typeface="Bitstream Vera Serif" charset="0"/>
                <a:cs typeface="Times New Roman" pitchFamily="16" charset="0"/>
              </a:rPr>
              <a:t>: white beam experiments).</a:t>
            </a:r>
          </a:p>
        </p:txBody>
      </p:sp>
      <p:grpSp>
        <p:nvGrpSpPr>
          <p:cNvPr id="14" name="13 Grupo"/>
          <p:cNvGrpSpPr/>
          <p:nvPr/>
        </p:nvGrpSpPr>
        <p:grpSpPr>
          <a:xfrm>
            <a:off x="944530" y="418180"/>
            <a:ext cx="7984214" cy="2929609"/>
            <a:chOff x="71760" y="368567"/>
            <a:chExt cx="7984214" cy="2929609"/>
          </a:xfrm>
        </p:grpSpPr>
        <p:pic>
          <p:nvPicPr>
            <p:cNvPr id="8" name="7 Imagen" descr="http://www.diamond.ac.uk/Beamlines/dms/Images/Research/Techniques/GISAXS/GISAXS_dps_sm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760" y="1016639"/>
              <a:ext cx="3024336" cy="2277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8 Imagen" descr="New EH1 Diffractometer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55574" y="368567"/>
              <a:ext cx="3600400" cy="2929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9 Imagen" descr="http://www.diamond.ac.uk/Beamlines/dms/Images/Research/Techniques/GISAXS/gisaxs_flighttube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67904" y="845729"/>
              <a:ext cx="3096344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11 Conector recto"/>
            <p:cNvCxnSpPr/>
            <p:nvPr/>
          </p:nvCxnSpPr>
          <p:spPr bwMode="auto">
            <a:xfrm flipV="1">
              <a:off x="4249271" y="1403573"/>
              <a:ext cx="2231201" cy="304203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14 CuadroTexto"/>
          <p:cNvSpPr txBox="1"/>
          <p:nvPr/>
        </p:nvSpPr>
        <p:spPr>
          <a:xfrm rot="386322">
            <a:off x="2880072" y="1403573"/>
            <a:ext cx="114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 smtClean="0">
                <a:solidFill>
                  <a:schemeClr val="tx1"/>
                </a:solidFill>
              </a:rPr>
              <a:t>Flight </a:t>
            </a:r>
            <a:r>
              <a:rPr lang="es-ES_tradnl" sz="1600" b="1" dirty="0" err="1" smtClean="0">
                <a:solidFill>
                  <a:schemeClr val="tx1"/>
                </a:solidFill>
              </a:rPr>
              <a:t>tube</a:t>
            </a:r>
            <a:endParaRPr lang="es-ES_tradnl" sz="16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367905" y="1245704"/>
            <a:ext cx="100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solidFill>
                  <a:schemeClr val="tx1"/>
                </a:solidFill>
              </a:rPr>
              <a:t>2D -CCD</a:t>
            </a:r>
            <a:endParaRPr lang="es-ES_tradnl" sz="1400" b="1" dirty="0">
              <a:solidFill>
                <a:schemeClr val="tx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344568" y="1497067"/>
            <a:ext cx="1656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err="1" smtClean="0">
                <a:solidFill>
                  <a:srgbClr val="FFFF00"/>
                </a:solidFill>
              </a:rPr>
              <a:t>Sample</a:t>
            </a:r>
            <a:r>
              <a:rPr lang="es-ES_tradnl" sz="1600" b="1" dirty="0" smtClean="0">
                <a:solidFill>
                  <a:srgbClr val="FFFF00"/>
                </a:solidFill>
              </a:rPr>
              <a:t> </a:t>
            </a:r>
            <a:r>
              <a:rPr lang="es-ES_tradnl" sz="1600" b="1" dirty="0" err="1" smtClean="0">
                <a:solidFill>
                  <a:srgbClr val="FFFF00"/>
                </a:solidFill>
              </a:rPr>
              <a:t>support</a:t>
            </a:r>
            <a:endParaRPr lang="es-ES_tradnl" sz="1600" b="1" dirty="0">
              <a:solidFill>
                <a:srgbClr val="FFFF00"/>
              </a:solidFill>
            </a:endParaRPr>
          </a:p>
        </p:txBody>
      </p:sp>
      <p:sp>
        <p:nvSpPr>
          <p:cNvPr id="28" name="27 Arco"/>
          <p:cNvSpPr/>
          <p:nvPr/>
        </p:nvSpPr>
        <p:spPr bwMode="auto">
          <a:xfrm rot="8688131">
            <a:off x="7002844" y="1433028"/>
            <a:ext cx="584752" cy="249033"/>
          </a:xfrm>
          <a:prstGeom prst="arc">
            <a:avLst>
              <a:gd name="adj1" fmla="val 13144459"/>
              <a:gd name="adj2" fmla="val 21426556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522037" y="941082"/>
            <a:ext cx="792087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 smtClean="0">
                <a:solidFill>
                  <a:srgbClr val="FFFF00"/>
                </a:solidFill>
              </a:rPr>
              <a:t>2D -CCD</a:t>
            </a:r>
            <a:endParaRPr lang="es-ES_tradnl" sz="1200" b="1" dirty="0">
              <a:solidFill>
                <a:srgbClr val="FFFF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935856" y="827509"/>
            <a:ext cx="432048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CuadroTexto 3"/>
          <p:cNvSpPr txBox="1"/>
          <p:nvPr/>
        </p:nvSpPr>
        <p:spPr>
          <a:xfrm>
            <a:off x="2091660" y="38616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b="1" dirty="0" smtClean="0">
                <a:solidFill>
                  <a:srgbClr val="FFFF00"/>
                </a:solidFill>
              </a:rPr>
              <a:t>GISAX </a:t>
            </a:r>
            <a:r>
              <a:rPr lang="ca-ES" sz="1800" b="1" dirty="0" err="1" smtClean="0">
                <a:solidFill>
                  <a:srgbClr val="FFFF00"/>
                </a:solidFill>
              </a:rPr>
              <a:t>side</a:t>
            </a:r>
            <a:endParaRPr lang="ca-ES" sz="1800" b="1" dirty="0">
              <a:solidFill>
                <a:srgbClr val="FFFF00"/>
              </a:solidFill>
            </a:endParaRPr>
          </a:p>
        </p:txBody>
      </p:sp>
      <p:cxnSp>
        <p:nvCxnSpPr>
          <p:cNvPr id="20" name="Conector recto de flecha 19"/>
          <p:cNvCxnSpPr/>
          <p:nvPr/>
        </p:nvCxnSpPr>
        <p:spPr bwMode="auto">
          <a:xfrm>
            <a:off x="5328344" y="3419797"/>
            <a:ext cx="3600400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CuadroTexto 21"/>
          <p:cNvSpPr txBox="1"/>
          <p:nvPr/>
        </p:nvSpPr>
        <p:spPr>
          <a:xfrm>
            <a:off x="6628164" y="305046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800" b="1" dirty="0" smtClean="0">
                <a:solidFill>
                  <a:srgbClr val="FFFF00"/>
                </a:solidFill>
              </a:rPr>
              <a:t>GIXRD </a:t>
            </a:r>
            <a:r>
              <a:rPr lang="ca-ES" sz="1800" b="1" dirty="0" err="1" smtClean="0">
                <a:solidFill>
                  <a:srgbClr val="FFFF00"/>
                </a:solidFill>
              </a:rPr>
              <a:t>side</a:t>
            </a:r>
            <a:endParaRPr lang="ca-ES" sz="1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Oval 1"/>
          <p:cNvSpPr>
            <a:spLocks noChangeArrowheads="1"/>
          </p:cNvSpPr>
          <p:nvPr/>
        </p:nvSpPr>
        <p:spPr bwMode="auto">
          <a:xfrm>
            <a:off x="736600" y="860425"/>
            <a:ext cx="1582738" cy="4716463"/>
          </a:xfrm>
          <a:prstGeom prst="ellipse">
            <a:avLst/>
          </a:prstGeom>
          <a:solidFill>
            <a:srgbClr val="FFCC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7988300" y="676275"/>
            <a:ext cx="1582738" cy="4716463"/>
          </a:xfrm>
          <a:prstGeom prst="ellipse">
            <a:avLst/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1628775" y="2089150"/>
            <a:ext cx="7297738" cy="1951038"/>
          </a:xfrm>
          <a:prstGeom prst="ellipse">
            <a:avLst/>
          </a:prstGeom>
          <a:solidFill>
            <a:srgbClr val="FFFFCC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1658938" y="538163"/>
            <a:ext cx="7297737" cy="1951037"/>
          </a:xfrm>
          <a:prstGeom prst="ellipse">
            <a:avLst/>
          </a:prstGeom>
          <a:solidFill>
            <a:srgbClr val="33CC66">
              <a:alpha val="64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1612900" y="3794125"/>
            <a:ext cx="7297738" cy="1951038"/>
          </a:xfrm>
          <a:prstGeom prst="ellipse">
            <a:avLst/>
          </a:prstGeom>
          <a:solidFill>
            <a:srgbClr val="99CCFF">
              <a:alpha val="89999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8" y="6032500"/>
            <a:ext cx="5972175" cy="892175"/>
          </a:xfrm>
          <a:prstGeom prst="rect">
            <a:avLst/>
          </a:prstGeom>
          <a:noFill/>
        </p:spPr>
      </p:pic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xfrm>
            <a:off x="460375" y="207963"/>
            <a:ext cx="4003873" cy="590550"/>
          </a:xfrm>
          <a:ln/>
        </p:spPr>
        <p:txBody>
          <a:bodyPr/>
          <a:lstStyle/>
          <a:p>
            <a:pPr algn="just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400" b="0" i="0" dirty="0">
                <a:latin typeface="Bookman" charset="0"/>
                <a:cs typeface="Times New Roman" pitchFamily="16" charset="0"/>
              </a:rPr>
              <a:t>The new science: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627313" y="968375"/>
            <a:ext cx="7251700" cy="471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17488" lvl="3" indent="-215900" algn="just" eaLnBrk="1">
              <a:lnSpc>
                <a:spcPct val="98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600" b="1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Nanostructures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</a:t>
            </a:r>
            <a:r>
              <a:rPr lang="en-GB" sz="1500" dirty="0">
                <a:solidFill>
                  <a:srgbClr val="FF0000"/>
                </a:solidFill>
                <a:latin typeface="Bitstream Vera Serif" charset="0"/>
                <a:cs typeface="Times New Roman" pitchFamily="16" charset="0"/>
              </a:rPr>
              <a:t>Quantum Dots.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Soft-Condensed Matter Self-Organized Systems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</a:t>
            </a:r>
            <a:r>
              <a:rPr lang="en-GB" sz="1500" dirty="0">
                <a:solidFill>
                  <a:srgbClr val="FF0000"/>
                </a:solidFill>
                <a:latin typeface="Bitstream Vera Serif" charset="0"/>
                <a:cs typeface="Times New Roman" pitchFamily="16" charset="0"/>
              </a:rPr>
              <a:t>Soft-Condensed Matter: </a:t>
            </a:r>
            <a:r>
              <a:rPr lang="en-GB" sz="1500" dirty="0" err="1">
                <a:solidFill>
                  <a:srgbClr val="FF0000"/>
                </a:solidFill>
                <a:latin typeface="Bitstream Vera Serif" charset="0"/>
                <a:cs typeface="Times New Roman" pitchFamily="16" charset="0"/>
              </a:rPr>
              <a:t>Chiral</a:t>
            </a:r>
            <a:r>
              <a:rPr lang="en-GB" sz="1500" dirty="0">
                <a:solidFill>
                  <a:srgbClr val="FF0000"/>
                </a:solidFill>
                <a:latin typeface="Bitstream Vera Serif" charset="0"/>
                <a:cs typeface="Times New Roman" pitchFamily="16" charset="0"/>
              </a:rPr>
              <a:t> Systems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600" b="1" dirty="0">
                <a:solidFill>
                  <a:srgbClr val="FFFFFF"/>
                </a:solidFill>
                <a:latin typeface="Bitstream Vera Serif" charset="0"/>
                <a:cs typeface="Times New Roman" pitchFamily="16" charset="0"/>
              </a:rPr>
              <a:t> </a:t>
            </a:r>
            <a:r>
              <a:rPr lang="en-GB" sz="1600" b="1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Thin films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6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</a:t>
            </a: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Magnetic materials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Buried Interfaces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Polymers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</a:t>
            </a:r>
            <a:r>
              <a:rPr lang="en-GB" sz="1500" dirty="0" err="1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Biomolecules</a:t>
            </a:r>
            <a:endParaRPr lang="en-GB" sz="1500" dirty="0">
              <a:solidFill>
                <a:srgbClr val="000000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Char char="✗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600" b="1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Surface and </a:t>
            </a:r>
            <a:r>
              <a:rPr lang="en-GB" sz="1600" b="1" dirty="0" smtClean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Interfaces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600" b="1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</a:t>
            </a:r>
            <a:r>
              <a:rPr lang="en-GB" sz="1600" b="1" dirty="0" smtClean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</a:t>
            </a:r>
            <a:r>
              <a:rPr lang="en-GB" sz="1500" dirty="0" smtClean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Surface </a:t>
            </a: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in </a:t>
            </a:r>
            <a:r>
              <a:rPr lang="en-GB" sz="1500" dirty="0" smtClean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UHV</a:t>
            </a:r>
            <a:endParaRPr lang="en-GB" sz="1500" dirty="0">
              <a:solidFill>
                <a:srgbClr val="000000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</a:t>
            </a:r>
            <a:r>
              <a:rPr lang="en-GB" sz="1500" dirty="0">
                <a:solidFill>
                  <a:srgbClr val="FF0000"/>
                </a:solidFill>
                <a:latin typeface="Bitstream Vera Serif" charset="0"/>
                <a:cs typeface="Times New Roman" pitchFamily="16" charset="0"/>
              </a:rPr>
              <a:t>Harsh </a:t>
            </a:r>
            <a:r>
              <a:rPr lang="en-GB" sz="1500" dirty="0" smtClean="0">
                <a:solidFill>
                  <a:srgbClr val="FF0000"/>
                </a:solidFill>
                <a:latin typeface="Bitstream Vera Serif" charset="0"/>
                <a:cs typeface="Times New Roman" pitchFamily="16" charset="0"/>
              </a:rPr>
              <a:t>environments / catalysis</a:t>
            </a:r>
            <a:endParaRPr lang="en-GB" sz="1500" dirty="0">
              <a:solidFill>
                <a:srgbClr val="FF0000"/>
              </a:solidFill>
              <a:latin typeface="Bitstream Vera Serif" charset="0"/>
              <a:cs typeface="Times New Roman" pitchFamily="16" charset="0"/>
            </a:endParaRP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Solid-Liquid interfaces: Electrochemistry</a:t>
            </a:r>
          </a:p>
          <a:p>
            <a:pPr marL="217488" lvl="3" indent="-215900" algn="just" eaLnBrk="1">
              <a:lnSpc>
                <a:spcPct val="146000"/>
              </a:lnSpc>
              <a:buClr>
                <a:srgbClr val="FF0000"/>
              </a:buClr>
              <a:buSzPct val="200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 sz="1500" dirty="0">
                <a:solidFill>
                  <a:srgbClr val="000000"/>
                </a:solidFill>
                <a:latin typeface="Bitstream Vera Serif" charset="0"/>
                <a:cs typeface="Times New Roman" pitchFamily="16" charset="0"/>
              </a:rPr>
              <a:t>		Langmuir Blodgett films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 rot="16200000">
            <a:off x="7628732" y="2648744"/>
            <a:ext cx="3119437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r>
              <a:rPr lang="en-GB" sz="2000" b="1">
                <a:solidFill>
                  <a:srgbClr val="000000"/>
                </a:solidFill>
              </a:rPr>
              <a:t>Soft-Condensed Matter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</a:pPr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 rot="16200000">
            <a:off x="573088" y="3021012"/>
            <a:ext cx="141763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</a:rPr>
              <a:t>Magnetism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223888" y="5992921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400" i="1" dirty="0" err="1" smtClean="0"/>
              <a:t>Pre-screening</a:t>
            </a:r>
            <a:r>
              <a:rPr lang="ca-ES" sz="1400" i="1" dirty="0" smtClean="0"/>
              <a:t> ALBA </a:t>
            </a:r>
            <a:r>
              <a:rPr lang="ca-ES" sz="1400" i="1" dirty="0" err="1" smtClean="0"/>
              <a:t>phase</a:t>
            </a:r>
            <a:r>
              <a:rPr lang="ca-ES" sz="1400" i="1" dirty="0" smtClean="0"/>
              <a:t>-III </a:t>
            </a:r>
            <a:r>
              <a:rPr lang="ca-ES" sz="1400" i="1" dirty="0" err="1" smtClean="0"/>
              <a:t>beamline</a:t>
            </a:r>
            <a:r>
              <a:rPr lang="ca-ES" sz="1400" i="1" dirty="0" smtClean="0"/>
              <a:t> </a:t>
            </a:r>
            <a:r>
              <a:rPr lang="ca-ES" sz="1400" i="1" dirty="0" err="1" smtClean="0"/>
              <a:t>proposals</a:t>
            </a:r>
            <a:endParaRPr lang="ca-ES" sz="1400" i="1" dirty="0" smtClean="0"/>
          </a:p>
          <a:p>
            <a:pPr algn="ctr"/>
            <a:r>
              <a:rPr lang="ca-ES" sz="1400" i="1" dirty="0" smtClean="0"/>
              <a:t>10 </a:t>
            </a:r>
            <a:r>
              <a:rPr lang="ca-ES" sz="1400" i="1" dirty="0" err="1" smtClean="0"/>
              <a:t>April</a:t>
            </a:r>
            <a:r>
              <a:rPr lang="ca-ES" sz="1400" i="1" dirty="0" smtClean="0"/>
              <a:t> 2014</a:t>
            </a:r>
            <a:endParaRPr lang="ca-ES" sz="1400" i="1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HG Mincho Light J"/>
        <a:cs typeface="HG Mincho Light J"/>
      </a:majorFont>
      <a:minorFont>
        <a:latin typeface="Times New Roman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</TotalTime>
  <Words>3125</Words>
  <Application>Microsoft Macintosh PowerPoint</Application>
  <PresentationFormat>Personalizado</PresentationFormat>
  <Paragraphs>562</Paragraphs>
  <Slides>33</Slides>
  <Notes>7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5" baseType="lpstr">
      <vt:lpstr>Tema de Office</vt:lpstr>
      <vt:lpstr>Image Document</vt:lpstr>
      <vt:lpstr>ALBA Beamline Proposal: Near-Surface X-ray Diffraction under Controlled Sample Environment</vt:lpstr>
      <vt:lpstr>Near-Surface X-ray Diffraction under Controlled Sample Environment</vt:lpstr>
      <vt:lpstr>Outline:</vt:lpstr>
      <vt:lpstr>Beamline aims:</vt:lpstr>
      <vt:lpstr>Surface and Interface Scattering geometry:</vt:lpstr>
      <vt:lpstr>Presentación de PowerPoint</vt:lpstr>
      <vt:lpstr>Presentación de PowerPoint</vt:lpstr>
      <vt:lpstr>Surface and interface scattering techniques:</vt:lpstr>
      <vt:lpstr>The new science:</vt:lpstr>
      <vt:lpstr>Presentación de PowerPoint</vt:lpstr>
      <vt:lpstr>Presentación de PowerPoint</vt:lpstr>
      <vt:lpstr>Presentación de PowerPoint</vt:lpstr>
      <vt:lpstr>Presentación de PowerPoint</vt:lpstr>
      <vt:lpstr>Scientific cases (Soft. Cond. Matt.). Organic films and chirality: Adenine/Au(111)  </vt:lpstr>
      <vt:lpstr>Soft Condensed Matter: Amplification of chirality in 2D lattices</vt:lpstr>
      <vt:lpstr>Surface structure &amp; catalysis: CO oxidation reaction on Rh(111) </vt:lpstr>
      <vt:lpstr>Surface structure &amp; catalysis: CO oxidation reaction on Rh(111) </vt:lpstr>
      <vt:lpstr>Surface structure &amp; catalysis: CO oxidation on Pd(100)</vt:lpstr>
      <vt:lpstr>Surface structure &amp; catalysis: CO oxidation on Pd(100)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ALBA Beamline Proposal: Near-Surface X-ray Diffraction under Controlled Sample Environment</dc:title>
  <dc:creator>Xavier Torrelles</dc:creator>
  <cp:lastModifiedBy>Xavier Torrelles</cp:lastModifiedBy>
  <cp:revision>241</cp:revision>
  <dcterms:modified xsi:type="dcterms:W3CDTF">2014-04-10T07:17:00Z</dcterms:modified>
</cp:coreProperties>
</file>