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837" r:id="rId3"/>
    <p:sldId id="823" r:id="rId4"/>
    <p:sldId id="840" r:id="rId5"/>
    <p:sldId id="841" r:id="rId6"/>
    <p:sldId id="842" r:id="rId7"/>
    <p:sldId id="846" r:id="rId8"/>
    <p:sldId id="838" r:id="rId9"/>
  </p:sldIdLst>
  <p:sldSz cx="9144000" cy="5143500" type="screen16x9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2D4F"/>
    <a:srgbClr val="CC0000"/>
    <a:srgbClr val="88A0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63" autoAdjust="0"/>
    <p:restoredTop sz="89550" autoAdjust="0"/>
  </p:normalViewPr>
  <p:slideViewPr>
    <p:cSldViewPr snapToGrid="0">
      <p:cViewPr varScale="1">
        <p:scale>
          <a:sx n="91" d="100"/>
          <a:sy n="91" d="100"/>
        </p:scale>
        <p:origin x="366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D9712EF-2ED6-134D-BB35-C90DFA44E6D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93AF31-E94F-8F47-BE18-93AFAFB73C9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DD7A2-CFBC-FB4A-9F92-9CA6D3B51704}" type="datetimeFigureOut">
              <a:rPr lang="es-ES" smtClean="0"/>
              <a:t>28/10/2021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3EE9C8-3FDF-5B46-8885-DA545C6F6B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1A546-6019-DD41-8547-B57843C08E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3061F1-EB2F-9F49-9AB3-8FF73D026AF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38251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395C8A-C15C-4AA6-95E1-00EBA5A9A15A}" type="datetimeFigureOut">
              <a:rPr lang="es-ES" smtClean="0"/>
              <a:t>28/10/2021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4813DD-DAAB-4354-8C0C-BEFED41B76FD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84208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890691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18136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78634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1996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4813DD-DAAB-4354-8C0C-BEFED41B76FD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848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2965341" y="2153978"/>
            <a:ext cx="5535386" cy="12447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>
              <a:defRPr sz="3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24" name="Marcador de contenido 23"/>
          <p:cNvSpPr>
            <a:spLocks noGrp="1"/>
          </p:cNvSpPr>
          <p:nvPr>
            <p:ph sz="quarter" idx="10" hasCustomPrompt="1"/>
          </p:nvPr>
        </p:nvSpPr>
        <p:spPr>
          <a:xfrm>
            <a:off x="2973506" y="1726425"/>
            <a:ext cx="5535386" cy="353002"/>
          </a:xfrm>
        </p:spPr>
        <p:txBody>
          <a:bodyPr/>
          <a:lstStyle>
            <a:lvl1pPr marL="0" indent="0">
              <a:buNone/>
              <a:defRPr sz="28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 err="1"/>
              <a:t>Author</a:t>
            </a:r>
            <a:endParaRPr lang="es-ES" dirty="0"/>
          </a:p>
        </p:txBody>
      </p:sp>
      <p:sp>
        <p:nvSpPr>
          <p:cNvPr id="25" name="Marcador de contenido 23"/>
          <p:cNvSpPr>
            <a:spLocks noGrp="1"/>
          </p:cNvSpPr>
          <p:nvPr>
            <p:ph sz="quarter" idx="11" hasCustomPrompt="1"/>
          </p:nvPr>
        </p:nvSpPr>
        <p:spPr>
          <a:xfrm>
            <a:off x="2973506" y="3473241"/>
            <a:ext cx="5535386" cy="353002"/>
          </a:xfrm>
        </p:spPr>
        <p:txBody>
          <a:bodyPr/>
          <a:lstStyle>
            <a:lvl1pPr marL="0" indent="0">
              <a:buNone/>
              <a:defRPr sz="2000">
                <a:solidFill>
                  <a:srgbClr val="122D4F"/>
                </a:solidFill>
              </a:defRPr>
            </a:lvl1pPr>
          </a:lstStyle>
          <a:p>
            <a:pPr lvl="0"/>
            <a:r>
              <a:rPr lang="es-ES" dirty="0"/>
              <a:t>20/05/2015</a:t>
            </a:r>
          </a:p>
        </p:txBody>
      </p:sp>
      <p:pic>
        <p:nvPicPr>
          <p:cNvPr id="6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" y="-314325"/>
            <a:ext cx="91409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45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3834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830061" y="88788"/>
            <a:ext cx="1092994" cy="1000125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543675" y="273845"/>
            <a:ext cx="2126796" cy="4358879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3" y="273845"/>
            <a:ext cx="5800725" cy="4358879"/>
          </a:xfrm>
        </p:spPr>
        <p:txBody>
          <a:bodyPr vert="eaVert"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7026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866936"/>
            <a:ext cx="6400800" cy="174172"/>
          </a:xfrm>
        </p:spPr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28650" y="4632723"/>
            <a:ext cx="6400800" cy="22537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B71D203-C0D9-47BC-A0B5-C46103163BB5}"/>
              </a:ext>
            </a:extLst>
          </p:cNvPr>
          <p:cNvSpPr txBox="1">
            <a:spLocks/>
          </p:cNvSpPr>
          <p:nvPr userDrawn="1"/>
        </p:nvSpPr>
        <p:spPr>
          <a:xfrm>
            <a:off x="495247" y="4712268"/>
            <a:ext cx="2426045" cy="30049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400" b="1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/>
              <a:t>ALBA II – HP Workshop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459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6"/>
            <a:ext cx="7886700" cy="680186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2100263"/>
            <a:ext cx="7886700" cy="3148012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01654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206275"/>
            <a:ext cx="3886200" cy="4042000"/>
          </a:xfrm>
        </p:spPr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206275"/>
            <a:ext cx="3886200" cy="40420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1794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9844" y="273846"/>
            <a:ext cx="7085409" cy="994172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ctr">
            <a:normAutofit/>
          </a:bodyPr>
          <a:lstStyle>
            <a:lvl1pPr marL="0" indent="0">
              <a:buNone/>
              <a:defRPr sz="1600" b="0">
                <a:solidFill>
                  <a:srgbClr val="88A0B8"/>
                </a:solidFill>
                <a:latin typeface="Arial Black" panose="020B0A040201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3" y="1260872"/>
            <a:ext cx="3887391" cy="617934"/>
          </a:xfrm>
        </p:spPr>
        <p:txBody>
          <a:bodyPr anchor="ctr">
            <a:normAutofit/>
          </a:bodyPr>
          <a:lstStyle>
            <a:lvl1pPr marL="0" indent="0">
              <a:buNone/>
              <a:defRPr lang="es-ES" sz="1600" b="0" kern="1200" dirty="0" smtClean="0">
                <a:solidFill>
                  <a:srgbClr val="88A0B8"/>
                </a:solidFill>
                <a:latin typeface="Arial Black" panose="020B0A040201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3" y="1878806"/>
            <a:ext cx="3887391" cy="3331369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523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1422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90526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1"/>
            <a:ext cx="4629150" cy="452675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5403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906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740570"/>
            <a:ext cx="2949178" cy="802481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1"/>
            <a:ext cx="4629150" cy="4402929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1"/>
            <a:ext cx="2949178" cy="344346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8711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" y="0"/>
            <a:ext cx="9142208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3" y="133012"/>
            <a:ext cx="7070271" cy="9941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175657"/>
            <a:ext cx="7886700" cy="3967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D026923-C7E2-45C3-B29C-32230263B074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85078" y="4869656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9A3C1E9-1E17-4B2D-975E-2F80F7CB45F8}" type="slidenum">
              <a:rPr lang="es-ES" smtClean="0"/>
              <a:pPr/>
              <a:t>‹#›</a:t>
            </a:fld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825" y="4878499"/>
            <a:ext cx="2057400" cy="1741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825" y="4644286"/>
            <a:ext cx="3086100" cy="2253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11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US" sz="1800" b="0" kern="1200" dirty="0">
          <a:solidFill>
            <a:srgbClr val="323E4F"/>
          </a:solidFill>
          <a:latin typeface="Arial Black" charset="0"/>
          <a:ea typeface="+mn-ea"/>
          <a:cs typeface="+mn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AlbaII_HPworkshop.pptx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657152" y="2400090"/>
            <a:ext cx="7329830" cy="745560"/>
          </a:xfrm>
        </p:spPr>
        <p:txBody>
          <a:bodyPr/>
          <a:lstStyle/>
          <a:p>
            <a:pPr algn="ctr"/>
            <a:r>
              <a:rPr lang="en-US" sz="3200" dirty="0">
                <a:solidFill>
                  <a:srgbClr val="002060"/>
                </a:solidFill>
              </a:rPr>
              <a:t>Round Table: open questions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FABB0-BE42-9840-99E5-BABE724997A4}"/>
              </a:ext>
            </a:extLst>
          </p:cNvPr>
          <p:cNvSpPr txBox="1"/>
          <p:nvPr/>
        </p:nvSpPr>
        <p:spPr>
          <a:xfrm>
            <a:off x="3765176" y="4697506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EF330F-FBEC-B64C-A7A6-E2DA1ADE2004}"/>
              </a:ext>
            </a:extLst>
          </p:cNvPr>
          <p:cNvSpPr txBox="1"/>
          <p:nvPr/>
        </p:nvSpPr>
        <p:spPr>
          <a:xfrm>
            <a:off x="4826000" y="49149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ontent Placeholder 3"/>
          <p:cNvSpPr txBox="1">
            <a:spLocks/>
          </p:cNvSpPr>
          <p:nvPr/>
        </p:nvSpPr>
        <p:spPr>
          <a:xfrm>
            <a:off x="3838542" y="379632"/>
            <a:ext cx="4675926" cy="9813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2400" dirty="0"/>
              <a:t>Alba II High Pressure Workshop</a:t>
            </a:r>
          </a:p>
        </p:txBody>
      </p:sp>
      <p:sp>
        <p:nvSpPr>
          <p:cNvPr id="9" name="Marcador de contenido 7">
            <a:extLst>
              <a:ext uri="{FF2B5EF4-FFF2-40B4-BE49-F238E27FC236}">
                <a16:creationId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1239225" y="2918222"/>
            <a:ext cx="3217521" cy="4548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2060"/>
                </a:solidFill>
              </a:rPr>
              <a:t>28.10.2021</a:t>
            </a:r>
          </a:p>
          <a:p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349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2</a:t>
            </a:fld>
            <a:endParaRPr lang="es-E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A846629-A3FB-4D82-A6D0-7C08041D73B5}"/>
              </a:ext>
            </a:extLst>
          </p:cNvPr>
          <p:cNvSpPr txBox="1"/>
          <p:nvPr/>
        </p:nvSpPr>
        <p:spPr>
          <a:xfrm>
            <a:off x="577960" y="798871"/>
            <a:ext cx="8571933" cy="307776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synchrotron techniques to address challenges in HP instrumentation and research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strategies and methods for synchrotron techniques: sample environments, complementary techniques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collection and analysis strategy: time resolved experiments, </a:t>
            </a:r>
          </a:p>
          <a:p>
            <a:pPr>
              <a:spcAft>
                <a:spcPts val="1200"/>
              </a:spcAft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data science (machine learning,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HP Alba program: present and future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other relevant issues for HP program @ ALBA II</a:t>
            </a:r>
          </a:p>
        </p:txBody>
      </p:sp>
    </p:spTree>
    <p:extLst>
      <p:ext uri="{BB962C8B-B14F-4D97-AF65-F5344CB8AC3E}">
        <p14:creationId xmlns:p14="http://schemas.microsoft.com/office/powerpoint/2010/main" val="1283056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61" y="131776"/>
            <a:ext cx="3903908" cy="430514"/>
          </a:xfrm>
        </p:spPr>
        <p:txBody>
          <a:bodyPr>
            <a:noAutofit/>
          </a:bodyPr>
          <a:lstStyle/>
          <a:p>
            <a:pPr algn="ctr"/>
            <a:r>
              <a:rPr lang="en-US" sz="2000" dirty="0"/>
              <a:t>Support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3</a:t>
            </a:fld>
            <a:endParaRPr lang="es-E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4A05707-D696-4BB0-B6F2-C1E85AA5764B}"/>
              </a:ext>
            </a:extLst>
          </p:cNvPr>
          <p:cNvGrpSpPr/>
          <p:nvPr/>
        </p:nvGrpSpPr>
        <p:grpSpPr>
          <a:xfrm>
            <a:off x="690693" y="872249"/>
            <a:ext cx="7687764" cy="3763546"/>
            <a:chOff x="690693" y="872249"/>
            <a:chExt cx="7687764" cy="376354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84B98BA-D232-437C-A2D2-8148B64CE0D1}"/>
                </a:ext>
              </a:extLst>
            </p:cNvPr>
            <p:cNvSpPr/>
            <p:nvPr/>
          </p:nvSpPr>
          <p:spPr>
            <a:xfrm>
              <a:off x="690693" y="872249"/>
              <a:ext cx="7687764" cy="3763546"/>
            </a:xfrm>
            <a:prstGeom prst="rect">
              <a:avLst/>
            </a:prstGeom>
            <a:noFill/>
            <a:ln w="317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21EADD2-DED8-4A2F-8634-617176542B72}"/>
                </a:ext>
              </a:extLst>
            </p:cNvPr>
            <p:cNvSpPr/>
            <p:nvPr/>
          </p:nvSpPr>
          <p:spPr>
            <a:xfrm>
              <a:off x="765774" y="964102"/>
              <a:ext cx="4516693" cy="1427092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HP X-ray diffraction @MSPD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 productivity | driving force HP program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large beam for HP: </a:t>
              </a:r>
              <a:r>
                <a:rPr lang="en-US" sz="1400" spc="-1" dirty="0">
                  <a:solidFill>
                    <a:srgbClr val="122D4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DejaVu Sans"/>
                  <a:cs typeface="Arial" panose="020B0604020202020204" pitchFamily="34" charset="0"/>
                </a:rPr>
                <a:t>25x25 µm</a:t>
              </a:r>
              <a:r>
                <a:rPr lang="en-US" sz="1400" spc="-1" baseline="30000" dirty="0">
                  <a:solidFill>
                    <a:srgbClr val="122D4F"/>
                  </a:solidFill>
                  <a:uFill>
                    <a:solidFill>
                      <a:srgbClr val="FFFFFF"/>
                    </a:solidFill>
                  </a:uFill>
                  <a:latin typeface="Arial" panose="020B0604020202020204" pitchFamily="34" charset="0"/>
                  <a:ea typeface="DejaVu Sans"/>
                  <a:cs typeface="Arial" panose="020B0604020202020204" pitchFamily="34" charset="0"/>
                </a:rPr>
                <a:t>2</a:t>
              </a:r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(wiggler source)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upgrade detector (obsolete)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automate data collection</a:t>
              </a:r>
              <a:endParaRPr lang="es-ES" sz="1400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F45F18C0-92D4-4D0E-84BD-013BABCC3ED0}"/>
                </a:ext>
              </a:extLst>
            </p:cNvPr>
            <p:cNvSpPr/>
            <p:nvPr/>
          </p:nvSpPr>
          <p:spPr>
            <a:xfrm>
              <a:off x="765774" y="2469403"/>
              <a:ext cx="4516693" cy="980114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IR spectroscopy @MIRAS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vertical geometry &amp; working distance limiting SE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automate data collection (automate pneumatic drive)</a:t>
              </a:r>
              <a:endParaRPr lang="es-ES" sz="1400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ADD84565-0ECF-47A0-968E-8CE815E723ED}"/>
                </a:ext>
              </a:extLst>
            </p:cNvPr>
            <p:cNvSpPr/>
            <p:nvPr/>
          </p:nvSpPr>
          <p:spPr>
            <a:xfrm>
              <a:off x="5380372" y="2069805"/>
              <a:ext cx="2878916" cy="1457922"/>
            </a:xfrm>
            <a:prstGeom prst="round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 Pressure laboratory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limiting supporting infrastructure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Sample environment pool shared between BLs 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A0EAC05E-A76D-4D03-9E10-BFA1E96050BC}"/>
                </a:ext>
              </a:extLst>
            </p:cNvPr>
            <p:cNvSpPr/>
            <p:nvPr/>
          </p:nvSpPr>
          <p:spPr>
            <a:xfrm>
              <a:off x="765773" y="3527726"/>
              <a:ext cx="4516693" cy="980115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X-ray absorption @CLAESS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flux, missing focusing optics</a:t>
              </a:r>
            </a:p>
            <a:p>
              <a:r>
                <a:rPr lang="en-US" sz="1400" dirty="0" err="1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nano</a:t>
              </a:r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polycrystalline       (glitch free</a:t>
              </a:r>
              <a:r>
                <a:rPr lang="en-US" sz="1400" dirty="0">
                  <a:solidFill>
                    <a:srgbClr val="122D4F"/>
                  </a:solidFill>
                </a:rPr>
                <a:t>)</a:t>
              </a:r>
              <a:endParaRPr lang="es-ES" sz="1400" dirty="0">
                <a:solidFill>
                  <a:srgbClr val="122D4F"/>
                </a:solidFill>
              </a:endParaRPr>
            </a:p>
          </p:txBody>
        </p:sp>
      </p:grpSp>
      <p:pic>
        <p:nvPicPr>
          <p:cNvPr id="13" name="Graphic 12" descr="Diamond">
            <a:extLst>
              <a:ext uri="{FF2B5EF4-FFF2-40B4-BE49-F238E27FC236}">
                <a16:creationId xmlns:a16="http://schemas.microsoft.com/office/drawing/2014/main" id="{FB0C08BA-A3AA-4CE3-B1E2-722D523740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495903" y="4152212"/>
            <a:ext cx="218944" cy="23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911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3155394" y="58885"/>
            <a:ext cx="4587230" cy="433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 panose="020B0A04020102020204" pitchFamily="34" charset="0"/>
                <a:ea typeface="DejaVu Sans"/>
                <a:cs typeface="Arial" panose="020B0604020202020204" pitchFamily="34" charset="0"/>
              </a:rPr>
              <a:t>HP laboratory</a:t>
            </a:r>
            <a:endParaRPr lang="en-US" sz="2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stomShape 2"/>
          <p:cNvSpPr/>
          <p:nvPr/>
        </p:nvSpPr>
        <p:spPr>
          <a:xfrm>
            <a:off x="785797" y="620430"/>
            <a:ext cx="3055951" cy="1301245"/>
          </a:xfrm>
          <a:prstGeom prst="rect">
            <a:avLst/>
          </a:prstGeom>
          <a:noFill/>
          <a:ln w="44280">
            <a:solidFill>
              <a:schemeClr val="accent1">
                <a:lumMod val="5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</a:t>
            </a: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HP Lab role: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Service HP BLs| loan pool and development 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size of HP lab: limit factor of the HP program (1pers)</a:t>
            </a:r>
            <a:endParaRPr lang="en-U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stomShape 2"/>
          <p:cNvSpPr/>
          <p:nvPr/>
        </p:nvSpPr>
        <p:spPr>
          <a:xfrm>
            <a:off x="785797" y="1982129"/>
            <a:ext cx="3055951" cy="1645921"/>
          </a:xfrm>
          <a:prstGeom prst="rect">
            <a:avLst/>
          </a:prstGeom>
          <a:noFill/>
          <a:ln w="4428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</a:t>
            </a: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HP Lab equipment: 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Microscopes for DAC loading</a:t>
            </a:r>
          </a:p>
          <a:p>
            <a:pPr marL="285840" indent="-285120">
              <a:buClr>
                <a:srgbClr val="000000"/>
              </a:buClr>
              <a:buFont typeface="Arial"/>
              <a:buChar char="•"/>
            </a:pP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Indentation ‘stage’</a:t>
            </a:r>
            <a:endParaRPr lang="en-U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offline PRL for ruby fluorescence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Instrumental development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Laser drilling machine (soon)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5362" y="1748790"/>
            <a:ext cx="1234440" cy="164592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889"/>
          <a:stretch/>
        </p:blipFill>
        <p:spPr>
          <a:xfrm>
            <a:off x="4132585" y="3474553"/>
            <a:ext cx="1554480" cy="1353903"/>
          </a:xfrm>
          <a:prstGeom prst="rect">
            <a:avLst/>
          </a:prstGeom>
        </p:spPr>
      </p:pic>
      <p:pic>
        <p:nvPicPr>
          <p:cNvPr id="13" name="Picture 2" descr="C:\Users\cpopescu\Desktop\MSPD util\gasloadin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8406" y="2275450"/>
            <a:ext cx="1371600" cy="1503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CustomShape 2"/>
          <p:cNvSpPr/>
          <p:nvPr/>
        </p:nvSpPr>
        <p:spPr>
          <a:xfrm>
            <a:off x="785796" y="3743599"/>
            <a:ext cx="3055951" cy="1129601"/>
          </a:xfrm>
          <a:prstGeom prst="rect">
            <a:avLst/>
          </a:prstGeom>
          <a:noFill/>
          <a:ln w="44280">
            <a:solidFill>
              <a:schemeClr val="accent6">
                <a:lumMod val="75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50000"/>
              </a:lnSpc>
            </a:pPr>
            <a:r>
              <a:rPr lang="en-US" sz="16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mic Sans MS"/>
                <a:ea typeface="DejaVu Sans"/>
              </a:rPr>
              <a:t> </a:t>
            </a:r>
            <a:r>
              <a:rPr lang="en-US" sz="1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HP Lab extension: </a:t>
            </a:r>
            <a:endParaRPr lang="en-US" sz="1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gas loading machine</a:t>
            </a:r>
            <a:endParaRPr lang="en-U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i</a:t>
            </a:r>
            <a:r>
              <a:rPr lang="en-US" sz="1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ea typeface="DejaVu Sans"/>
                <a:cs typeface="Arial" panose="020B0604020202020204" pitchFamily="34" charset="0"/>
              </a:rPr>
              <a:t>nert atmosphere DAC handling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off-line characterization</a:t>
            </a:r>
            <a:endParaRPr lang="en-US" sz="1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C3E441-49A3-4A04-9DB0-BD60E9DA306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112" y="957822"/>
            <a:ext cx="2052000" cy="9638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1F5B85A-7E92-4EFE-80F9-C3A9362D8E8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470039" y="2411366"/>
            <a:ext cx="2264400" cy="1698300"/>
          </a:xfrm>
          <a:prstGeom prst="rect">
            <a:avLst/>
          </a:prstGeom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9510A82-EE53-4BE1-B14D-792983312C21}"/>
              </a:ext>
            </a:extLst>
          </p:cNvPr>
          <p:cNvSpPr/>
          <p:nvPr/>
        </p:nvSpPr>
        <p:spPr>
          <a:xfrm>
            <a:off x="3946108" y="750784"/>
            <a:ext cx="2549286" cy="815257"/>
          </a:xfrm>
          <a:prstGeom prst="roundRect">
            <a:avLst/>
          </a:prstGeom>
          <a:noFill/>
          <a:ln w="254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122D4F"/>
                </a:solidFill>
              </a:rPr>
              <a:t>        </a:t>
            </a:r>
          </a:p>
          <a:p>
            <a:r>
              <a:rPr lang="en-US" sz="1600" b="1" dirty="0">
                <a:solidFill>
                  <a:srgbClr val="122D4F"/>
                </a:solidFill>
              </a:rPr>
              <a:t>        </a:t>
            </a:r>
            <a:r>
              <a:rPr lang="en-US" b="1" dirty="0">
                <a:solidFill>
                  <a:srgbClr val="122D4F"/>
                </a:solidFill>
              </a:rPr>
              <a:t>Adjust staffing!</a:t>
            </a:r>
          </a:p>
          <a:p>
            <a:r>
              <a:rPr lang="en-US" sz="1600" b="1" dirty="0">
                <a:solidFill>
                  <a:srgbClr val="122D4F"/>
                </a:solidFill>
              </a:rPr>
              <a:t>     </a:t>
            </a:r>
            <a:r>
              <a:rPr lang="en-US" sz="1400" b="1" dirty="0">
                <a:solidFill>
                  <a:srgbClr val="122D4F"/>
                </a:solidFill>
              </a:rPr>
              <a:t>dedicated technician +</a:t>
            </a:r>
          </a:p>
          <a:p>
            <a:r>
              <a:rPr lang="en-US" sz="1400" b="1" dirty="0">
                <a:solidFill>
                  <a:srgbClr val="122D4F"/>
                </a:solidFill>
              </a:rPr>
              <a:t>      beamline scientist </a:t>
            </a:r>
          </a:p>
          <a:p>
            <a:endParaRPr lang="en-US" sz="1600" b="1" dirty="0">
              <a:solidFill>
                <a:srgbClr val="122D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30123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55851" y="103276"/>
            <a:ext cx="4518553" cy="497853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Future perspective HP techniques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5</a:t>
            </a:fld>
            <a:endParaRPr lang="es-ES"/>
          </a:p>
        </p:txBody>
      </p:sp>
      <p:pic>
        <p:nvPicPr>
          <p:cNvPr id="17" name="Graphic 16" descr="Diamond">
            <a:extLst>
              <a:ext uri="{FF2B5EF4-FFF2-40B4-BE49-F238E27FC236}">
                <a16:creationId xmlns:a16="http://schemas.microsoft.com/office/drawing/2014/main" id="{750F4222-569C-4FE5-B052-6EDF888E97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180775" y="3411355"/>
            <a:ext cx="227889" cy="233196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5AFA33B-3635-44AC-8C77-7E9558AD8EF1}"/>
              </a:ext>
            </a:extLst>
          </p:cNvPr>
          <p:cNvSpPr/>
          <p:nvPr/>
        </p:nvSpPr>
        <p:spPr>
          <a:xfrm>
            <a:off x="511228" y="754924"/>
            <a:ext cx="8588188" cy="2996604"/>
          </a:xfrm>
          <a:prstGeom prst="rect">
            <a:avLst/>
          </a:prstGeom>
          <a:noFill/>
          <a:ln w="317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C79667E-1C52-46CC-B35A-BFEEA592E64C}"/>
              </a:ext>
            </a:extLst>
          </p:cNvPr>
          <p:cNvSpPr/>
          <p:nvPr/>
        </p:nvSpPr>
        <p:spPr>
          <a:xfrm>
            <a:off x="565439" y="837023"/>
            <a:ext cx="4615569" cy="1078766"/>
          </a:xfrm>
          <a:prstGeom prst="roundRect">
            <a:avLst/>
          </a:prstGeom>
          <a:noFill/>
          <a:ln w="25400">
            <a:solidFill>
              <a:srgbClr val="122D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spatial resolution (3-5</a:t>
            </a:r>
            <a:r>
              <a:rPr lang="en-US" sz="1400" b="1" dirty="0">
                <a:solidFill>
                  <a:srgbClr val="122D4F"/>
                </a:solidFill>
                <a:latin typeface="Symbol" panose="05050102010706020507" pitchFamily="18" charset="2"/>
              </a:rPr>
              <a:t>m</a:t>
            </a:r>
            <a:r>
              <a:rPr lang="en-US" sz="1400" b="1" dirty="0">
                <a:solidFill>
                  <a:srgbClr val="122D4F"/>
                </a:solidFill>
              </a:rPr>
              <a:t>m) for HP X-ray diffraction</a:t>
            </a:r>
          </a:p>
          <a:p>
            <a:r>
              <a:rPr lang="en-US" sz="1400" dirty="0">
                <a:solidFill>
                  <a:srgbClr val="122D4F"/>
                </a:solidFill>
              </a:rPr>
              <a:t>Undulator source at </a:t>
            </a:r>
            <a:r>
              <a:rPr lang="en-US" sz="1400" b="1" dirty="0">
                <a:solidFill>
                  <a:srgbClr val="122D4F"/>
                </a:solidFill>
              </a:rPr>
              <a:t>HP-MSPD</a:t>
            </a:r>
            <a:r>
              <a:rPr lang="en-US" sz="1400" dirty="0">
                <a:solidFill>
                  <a:srgbClr val="122D4F"/>
                </a:solidFill>
              </a:rPr>
              <a:t> (20-40 keV) </a:t>
            </a:r>
          </a:p>
          <a:p>
            <a:r>
              <a:rPr lang="en-US" sz="1400" dirty="0">
                <a:solidFill>
                  <a:srgbClr val="122D4F"/>
                </a:solidFill>
              </a:rPr>
              <a:t>Upgrade detector (high energy efficiency)</a:t>
            </a:r>
          </a:p>
          <a:p>
            <a:r>
              <a:rPr lang="en-US" sz="1400" dirty="0">
                <a:solidFill>
                  <a:srgbClr val="122D4F"/>
                </a:solidFill>
              </a:rPr>
              <a:t>Complementing with dynamic compression (piezo actuators DAC) &amp; multichannel collimator  (low Z elements)</a:t>
            </a:r>
            <a:endParaRPr lang="es-ES" sz="1400" dirty="0">
              <a:solidFill>
                <a:srgbClr val="122D4F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E2C377AE-7C37-4676-9476-1C77691A7949}"/>
              </a:ext>
            </a:extLst>
          </p:cNvPr>
          <p:cNvSpPr/>
          <p:nvPr/>
        </p:nvSpPr>
        <p:spPr>
          <a:xfrm>
            <a:off x="565439" y="1974326"/>
            <a:ext cx="4577806" cy="681049"/>
          </a:xfrm>
          <a:prstGeom prst="roundRect">
            <a:avLst/>
          </a:prstGeom>
          <a:noFill/>
          <a:ln w="25400">
            <a:solidFill>
              <a:srgbClr val="122D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Far-IR spectroscopy program</a:t>
            </a:r>
            <a:r>
              <a:rPr lang="en-US" sz="1400" dirty="0">
                <a:solidFill>
                  <a:srgbClr val="122D4F"/>
                </a:solidFill>
              </a:rPr>
              <a:t> (</a:t>
            </a:r>
            <a:r>
              <a:rPr lang="en-US" sz="1400" b="1" dirty="0">
                <a:solidFill>
                  <a:srgbClr val="122D4F"/>
                </a:solidFill>
              </a:rPr>
              <a:t>5</a:t>
            </a:r>
            <a:r>
              <a:rPr lang="en-US" sz="1400" b="1" dirty="0">
                <a:solidFill>
                  <a:srgbClr val="122D4F"/>
                </a:solidFill>
                <a:latin typeface="Symbol" panose="05050102010706020507" pitchFamily="18" charset="2"/>
              </a:rPr>
              <a:t>m</a:t>
            </a:r>
            <a:r>
              <a:rPr lang="en-US" sz="1400" b="1" dirty="0">
                <a:solidFill>
                  <a:srgbClr val="122D4F"/>
                </a:solidFill>
              </a:rPr>
              <a:t>m</a:t>
            </a:r>
            <a:r>
              <a:rPr lang="en-US" sz="1400" dirty="0">
                <a:solidFill>
                  <a:srgbClr val="122D4F"/>
                </a:solidFill>
              </a:rPr>
              <a:t>)</a:t>
            </a:r>
          </a:p>
          <a:p>
            <a:r>
              <a:rPr lang="en-US" sz="1400" dirty="0">
                <a:solidFill>
                  <a:srgbClr val="122D4F"/>
                </a:solidFill>
              </a:rPr>
              <a:t>develop home made Cassegrain microscope to move to horizontal geometry</a:t>
            </a:r>
            <a:endParaRPr lang="es-ES" sz="1400" dirty="0">
              <a:solidFill>
                <a:srgbClr val="122D4F"/>
              </a:solidFill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7CB20D93-7916-4E50-BF7F-4A366B71A113}"/>
              </a:ext>
            </a:extLst>
          </p:cNvPr>
          <p:cNvSpPr/>
          <p:nvPr/>
        </p:nvSpPr>
        <p:spPr>
          <a:xfrm>
            <a:off x="5247317" y="815846"/>
            <a:ext cx="3796854" cy="1099943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High Pressure laboratory</a:t>
            </a:r>
          </a:p>
          <a:p>
            <a:r>
              <a:rPr lang="en-US" sz="1400" dirty="0">
                <a:solidFill>
                  <a:srgbClr val="122D4F"/>
                </a:solidFill>
              </a:rPr>
              <a:t>Sample environment shared between BLs </a:t>
            </a:r>
          </a:p>
          <a:p>
            <a:r>
              <a:rPr lang="en-US" sz="1400" dirty="0">
                <a:solidFill>
                  <a:srgbClr val="122D4F"/>
                </a:solidFill>
              </a:rPr>
              <a:t>Laser heating (pulsed/flash 6000K)</a:t>
            </a:r>
          </a:p>
          <a:p>
            <a:r>
              <a:rPr lang="en-US" sz="1400" dirty="0">
                <a:solidFill>
                  <a:srgbClr val="122D4F"/>
                </a:solidFill>
              </a:rPr>
              <a:t>resistive heaters (2000 K)</a:t>
            </a:r>
          </a:p>
          <a:p>
            <a:r>
              <a:rPr lang="en-US" sz="1400" dirty="0">
                <a:solidFill>
                  <a:srgbClr val="122D4F"/>
                </a:solidFill>
              </a:rPr>
              <a:t> gas loading machine</a:t>
            </a:r>
            <a:endParaRPr lang="es-ES" sz="1400" dirty="0">
              <a:solidFill>
                <a:srgbClr val="122D4F"/>
              </a:solidFill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1ADAED3F-E18A-42A8-9DF0-AB1DD7F368BC}"/>
              </a:ext>
            </a:extLst>
          </p:cNvPr>
          <p:cNvSpPr/>
          <p:nvPr/>
        </p:nvSpPr>
        <p:spPr>
          <a:xfrm>
            <a:off x="565438" y="2759181"/>
            <a:ext cx="4615569" cy="904353"/>
          </a:xfrm>
          <a:prstGeom prst="roundRect">
            <a:avLst/>
          </a:prstGeom>
          <a:noFill/>
          <a:ln w="25400">
            <a:solidFill>
              <a:srgbClr val="122D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spatial resolution (5</a:t>
            </a:r>
            <a:r>
              <a:rPr lang="en-US" sz="1400" b="1" dirty="0">
                <a:solidFill>
                  <a:srgbClr val="122D4F"/>
                </a:solidFill>
                <a:latin typeface="Symbol" panose="05050102010706020507" pitchFamily="18" charset="2"/>
              </a:rPr>
              <a:t>m</a:t>
            </a:r>
            <a:r>
              <a:rPr lang="en-US" sz="1400" b="1" dirty="0">
                <a:solidFill>
                  <a:srgbClr val="122D4F"/>
                </a:solidFill>
              </a:rPr>
              <a:t>m) for HP X-ray absorption</a:t>
            </a:r>
          </a:p>
          <a:p>
            <a:r>
              <a:rPr lang="en-US" sz="1400" dirty="0">
                <a:solidFill>
                  <a:srgbClr val="122D4F"/>
                </a:solidFill>
              </a:rPr>
              <a:t>Undulator source at </a:t>
            </a:r>
            <a:r>
              <a:rPr lang="en-US" sz="1400" b="1" dirty="0">
                <a:solidFill>
                  <a:srgbClr val="122D4F"/>
                </a:solidFill>
              </a:rPr>
              <a:t>CLAESS</a:t>
            </a:r>
            <a:r>
              <a:rPr lang="en-US" sz="1400" dirty="0">
                <a:solidFill>
                  <a:srgbClr val="122D4F"/>
                </a:solidFill>
              </a:rPr>
              <a:t> (5-30 keV) </a:t>
            </a:r>
          </a:p>
          <a:p>
            <a:r>
              <a:rPr lang="en-US" sz="1400" dirty="0">
                <a:solidFill>
                  <a:srgbClr val="122D4F"/>
                </a:solidFill>
              </a:rPr>
              <a:t>KB mirrors as focusing optics</a:t>
            </a:r>
          </a:p>
          <a:p>
            <a:r>
              <a:rPr lang="en-US" sz="1400" dirty="0" err="1">
                <a:solidFill>
                  <a:srgbClr val="122D4F"/>
                </a:solidFill>
              </a:rPr>
              <a:t>nano</a:t>
            </a:r>
            <a:r>
              <a:rPr lang="en-US" sz="1400" dirty="0">
                <a:solidFill>
                  <a:srgbClr val="122D4F"/>
                </a:solidFill>
              </a:rPr>
              <a:t> polycrystalline         (glitch free)</a:t>
            </a:r>
            <a:endParaRPr lang="es-ES" sz="1400" dirty="0">
              <a:solidFill>
                <a:srgbClr val="122D4F"/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7C5CEC19-FB35-4514-BBF6-E163944D7939}"/>
              </a:ext>
            </a:extLst>
          </p:cNvPr>
          <p:cNvSpPr/>
          <p:nvPr/>
        </p:nvSpPr>
        <p:spPr>
          <a:xfrm>
            <a:off x="5241784" y="1963065"/>
            <a:ext cx="3796854" cy="1060975"/>
          </a:xfrm>
          <a:prstGeom prst="roundRect">
            <a:avLst/>
          </a:prstGeom>
          <a:noFill/>
          <a:ln w="25400">
            <a:solidFill>
              <a:srgbClr val="122D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X-ray Emission Spectroscopy</a:t>
            </a:r>
            <a:r>
              <a:rPr lang="en-US" sz="1400" dirty="0">
                <a:solidFill>
                  <a:srgbClr val="122D4F"/>
                </a:solidFill>
              </a:rPr>
              <a:t> </a:t>
            </a:r>
          </a:p>
          <a:p>
            <a:r>
              <a:rPr lang="en-US" sz="1400" dirty="0">
                <a:solidFill>
                  <a:srgbClr val="122D4F"/>
                </a:solidFill>
              </a:rPr>
              <a:t>Evaluate dedicated beamline or mini XES  spectrometer for existing BL</a:t>
            </a:r>
          </a:p>
          <a:p>
            <a:r>
              <a:rPr lang="en-US" sz="1400" dirty="0">
                <a:solidFill>
                  <a:srgbClr val="122D4F"/>
                </a:solidFill>
              </a:rPr>
              <a:t>Multiple analyzers to increase solid angle coverage (resolution 1-2 eV)</a:t>
            </a:r>
            <a:endParaRPr lang="es-ES" sz="1400" dirty="0">
              <a:solidFill>
                <a:srgbClr val="122D4F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DE173FC-D039-4C28-968C-4BB9849CFAAE}"/>
              </a:ext>
            </a:extLst>
          </p:cNvPr>
          <p:cNvSpPr txBox="1"/>
          <p:nvPr/>
        </p:nvSpPr>
        <p:spPr>
          <a:xfrm>
            <a:off x="4143739" y="3813262"/>
            <a:ext cx="1266693" cy="338554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en-US" sz="1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  <a:endParaRPr lang="es-ES" sz="1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12CA4CC9-A173-45B5-AC24-DC192879DBA6}"/>
              </a:ext>
            </a:extLst>
          </p:cNvPr>
          <p:cNvSpPr/>
          <p:nvPr/>
        </p:nvSpPr>
        <p:spPr>
          <a:xfrm>
            <a:off x="3771320" y="4131483"/>
            <a:ext cx="2057400" cy="896814"/>
          </a:xfrm>
          <a:prstGeom prst="round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122D4F"/>
                </a:solidFill>
              </a:rPr>
              <a:t>data analysis</a:t>
            </a:r>
          </a:p>
          <a:p>
            <a:r>
              <a:rPr lang="en-US" sz="1600" b="1" dirty="0">
                <a:solidFill>
                  <a:srgbClr val="122D4F"/>
                </a:solidFill>
              </a:rPr>
              <a:t>Online visualization</a:t>
            </a:r>
          </a:p>
          <a:p>
            <a:r>
              <a:rPr lang="en-US" sz="1600" b="1" dirty="0">
                <a:solidFill>
                  <a:srgbClr val="122D4F"/>
                </a:solidFill>
              </a:rPr>
              <a:t>Data base access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3C1D11F-3505-48F9-87B7-FD874E1D2514}"/>
              </a:ext>
            </a:extLst>
          </p:cNvPr>
          <p:cNvSpPr txBox="1"/>
          <p:nvPr/>
        </p:nvSpPr>
        <p:spPr>
          <a:xfrm>
            <a:off x="1279110" y="446514"/>
            <a:ext cx="1096775" cy="338554"/>
          </a:xfrm>
          <a:prstGeom prst="rect">
            <a:avLst/>
          </a:prstGeom>
        </p:spPr>
        <p:txBody>
          <a:bodyPr vert="horz" wrap="none" lIns="91440" tIns="45720" rIns="91440" bIns="45720" rtlCol="0" anchor="t">
            <a:spAutoFit/>
          </a:bodyPr>
          <a:lstStyle/>
          <a:p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Beamline</a:t>
            </a:r>
            <a:endParaRPr lang="es-ES" sz="1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4D8C5C4F-E619-464C-B796-7D1BC38BCD15}"/>
              </a:ext>
            </a:extLst>
          </p:cNvPr>
          <p:cNvSpPr/>
          <p:nvPr/>
        </p:nvSpPr>
        <p:spPr>
          <a:xfrm>
            <a:off x="5241784" y="3071316"/>
            <a:ext cx="3796854" cy="637672"/>
          </a:xfrm>
          <a:prstGeom prst="roundRect">
            <a:avLst/>
          </a:prstGeom>
          <a:noFill/>
          <a:ln w="25400">
            <a:solidFill>
              <a:srgbClr val="122D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rgbClr val="122D4F"/>
                </a:solidFill>
              </a:rPr>
              <a:t>X-ray Imaging</a:t>
            </a:r>
            <a:endParaRPr lang="en-US" sz="1400" dirty="0">
              <a:solidFill>
                <a:srgbClr val="122D4F"/>
              </a:solidFill>
            </a:endParaRPr>
          </a:p>
          <a:p>
            <a:r>
              <a:rPr lang="en-US" sz="1400" dirty="0">
                <a:solidFill>
                  <a:srgbClr val="122D4F"/>
                </a:solidFill>
              </a:rPr>
              <a:t>Evaluate tomography in large volume cell for existing BL (</a:t>
            </a:r>
            <a:r>
              <a:rPr lang="en-US" sz="1400" dirty="0" err="1">
                <a:solidFill>
                  <a:srgbClr val="122D4F"/>
                </a:solidFill>
              </a:rPr>
              <a:t>Faxtor</a:t>
            </a:r>
            <a:r>
              <a:rPr lang="en-US" sz="1400" dirty="0">
                <a:solidFill>
                  <a:srgbClr val="122D4F"/>
                </a:solidFill>
              </a:rPr>
              <a:t> 20-70 keV) </a:t>
            </a:r>
            <a:endParaRPr lang="es-ES" sz="1400" dirty="0">
              <a:solidFill>
                <a:srgbClr val="122D4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165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23089" y="99018"/>
            <a:ext cx="3215516" cy="341658"/>
          </a:xfrm>
        </p:spPr>
        <p:txBody>
          <a:bodyPr>
            <a:noAutofit/>
          </a:bodyPr>
          <a:lstStyle/>
          <a:p>
            <a:r>
              <a:rPr lang="en-US" sz="2000" dirty="0"/>
              <a:t>HP </a:t>
            </a:r>
            <a:r>
              <a:rPr lang="en-US" sz="2000" dirty="0" err="1"/>
              <a:t>microXRD</a:t>
            </a:r>
            <a:r>
              <a:rPr lang="en-US" sz="2000" dirty="0"/>
              <a:t> @ALBA</a:t>
            </a:r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6</a:t>
            </a:fld>
            <a:endParaRPr lang="es-ES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85885EB-06CA-4EEC-92B3-C6E5D749DF0C}"/>
              </a:ext>
            </a:extLst>
          </p:cNvPr>
          <p:cNvGrpSpPr/>
          <p:nvPr/>
        </p:nvGrpSpPr>
        <p:grpSpPr>
          <a:xfrm>
            <a:off x="848009" y="1281738"/>
            <a:ext cx="7131075" cy="3056211"/>
            <a:chOff x="436886" y="1019465"/>
            <a:chExt cx="7131075" cy="3056211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2D3BC7A-0022-41C1-B44B-D8CD0F412714}"/>
                </a:ext>
              </a:extLst>
            </p:cNvPr>
            <p:cNvSpPr/>
            <p:nvPr/>
          </p:nvSpPr>
          <p:spPr>
            <a:xfrm>
              <a:off x="436886" y="1019465"/>
              <a:ext cx="7131075" cy="3056211"/>
            </a:xfrm>
            <a:prstGeom prst="rect">
              <a:avLst/>
            </a:prstGeom>
            <a:noFill/>
            <a:ln w="317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12A769F8-9F35-4C5D-A86D-ABA4FD105BDC}"/>
                </a:ext>
              </a:extLst>
            </p:cNvPr>
            <p:cNvSpPr/>
            <p:nvPr/>
          </p:nvSpPr>
          <p:spPr>
            <a:xfrm>
              <a:off x="491097" y="1153549"/>
              <a:ext cx="4615569" cy="904353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MSPD upgrade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Undulator source at </a:t>
              </a:r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HP-MSPD</a:t>
              </a:r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(20-40 keV) 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Upgrade detector </a:t>
              </a:r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CDC3ABF7-A539-4B6E-9AC1-72FC74A44532}"/>
                </a:ext>
              </a:extLst>
            </p:cNvPr>
            <p:cNvSpPr/>
            <p:nvPr/>
          </p:nvSpPr>
          <p:spPr>
            <a:xfrm>
              <a:off x="491097" y="2129810"/>
              <a:ext cx="4577806" cy="841249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Microfocus PD BL: HP program + </a:t>
              </a:r>
              <a:r>
                <a:rPr lang="en-US" sz="1400" b="1" dirty="0" err="1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microXRD</a:t>
              </a:r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(5</a:t>
              </a:r>
              <a:r>
                <a:rPr lang="el-GR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</a:t>
              </a:r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m) </a:t>
              </a:r>
              <a:endParaRPr lang="en-US" sz="1400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Undulator source (15-40 keV)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 energy detector </a:t>
              </a:r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23C6E7BC-B3C7-42EF-B5C5-835901DCA80E}"/>
                </a:ext>
              </a:extLst>
            </p:cNvPr>
            <p:cNvSpPr/>
            <p:nvPr/>
          </p:nvSpPr>
          <p:spPr>
            <a:xfrm>
              <a:off x="491096" y="3071191"/>
              <a:ext cx="4615569" cy="904353"/>
            </a:xfrm>
            <a:prstGeom prst="roundRect">
              <a:avLst/>
            </a:prstGeom>
            <a:noFill/>
            <a:ln w="25400">
              <a:solidFill>
                <a:srgbClr val="122D4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MATEX beamline (3</a:t>
              </a:r>
              <a:r>
                <a:rPr lang="el-GR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</a:t>
              </a:r>
              <a:r>
                <a:rPr lang="en-US" sz="1400" b="1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m) for HP XRD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Undulator source (20-40 keV) 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KB mirrors as focusing optics</a:t>
              </a:r>
            </a:p>
            <a:p>
              <a:r>
                <a:rPr lang="en-US" sz="1400" dirty="0">
                  <a:solidFill>
                    <a:srgbClr val="122D4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High energy detector 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FE54E57-4BC9-48B8-A21B-4B76239AADF0}"/>
                </a:ext>
              </a:extLst>
            </p:cNvPr>
            <p:cNvSpPr/>
            <p:nvPr/>
          </p:nvSpPr>
          <p:spPr>
            <a:xfrm>
              <a:off x="5852960" y="1354998"/>
              <a:ext cx="1127708" cy="579062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Scenario 1</a:t>
              </a:r>
              <a:endParaRPr lang="en-ES" sz="1200" dirty="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2C422CF-D8F8-49A2-B5FC-6B5D6A879501}"/>
                </a:ext>
              </a:extLst>
            </p:cNvPr>
            <p:cNvSpPr/>
            <p:nvPr/>
          </p:nvSpPr>
          <p:spPr>
            <a:xfrm>
              <a:off x="5852960" y="2159973"/>
              <a:ext cx="1209483" cy="70896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/>
                <a:t>Scenario 2</a:t>
              </a:r>
              <a:endParaRPr lang="en-ES" sz="1400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F687D730-B43F-4E54-ADAC-BC35E4CD3089}"/>
                </a:ext>
              </a:extLst>
            </p:cNvPr>
            <p:cNvSpPr/>
            <p:nvPr/>
          </p:nvSpPr>
          <p:spPr>
            <a:xfrm>
              <a:off x="5776463" y="3106448"/>
              <a:ext cx="1362476" cy="803399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Scenario 3</a:t>
              </a:r>
              <a:endParaRPr lang="en-ES" sz="1600" dirty="0"/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7F5B165B-8BE5-44B7-8E2E-D04CB67684CF}"/>
              </a:ext>
            </a:extLst>
          </p:cNvPr>
          <p:cNvSpPr/>
          <p:nvPr/>
        </p:nvSpPr>
        <p:spPr>
          <a:xfrm>
            <a:off x="1393457" y="673530"/>
            <a:ext cx="3923538" cy="508076"/>
          </a:xfrm>
          <a:prstGeom prst="round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 size limitation for XRD at MSPD</a:t>
            </a:r>
          </a:p>
        </p:txBody>
      </p:sp>
    </p:spTree>
    <p:extLst>
      <p:ext uri="{BB962C8B-B14F-4D97-AF65-F5344CB8AC3E}">
        <p14:creationId xmlns:p14="http://schemas.microsoft.com/office/powerpoint/2010/main" val="1386090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02869" y="1835983"/>
            <a:ext cx="8938260" cy="1244712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</a:rPr>
              <a:t>Matter AT </a:t>
            </a:r>
            <a:r>
              <a:rPr lang="en-US" dirty="0" err="1">
                <a:solidFill>
                  <a:srgbClr val="C00000"/>
                </a:solidFill>
              </a:rPr>
              <a:t>EXtremes</a:t>
            </a:r>
            <a:r>
              <a:rPr lang="en-US" dirty="0">
                <a:solidFill>
                  <a:srgbClr val="C00000"/>
                </a:solidFill>
              </a:rPr>
              <a:t> (MATEX) beamline </a:t>
            </a:r>
          </a:p>
        </p:txBody>
      </p:sp>
      <p:sp>
        <p:nvSpPr>
          <p:cNvPr id="4" name="Marcador de contenido 7">
            <a:extLst>
              <a:ext uri="{FF2B5EF4-FFF2-40B4-BE49-F238E27FC236}">
                <a16:creationId xmlns:a16="http://schemas.microsoft.com/office/drawing/2014/main" id="{E3E01C2E-4704-4D43-9DD4-7448179C4CAC}"/>
              </a:ext>
            </a:extLst>
          </p:cNvPr>
          <p:cNvSpPr txBox="1">
            <a:spLocks/>
          </p:cNvSpPr>
          <p:nvPr/>
        </p:nvSpPr>
        <p:spPr>
          <a:xfrm>
            <a:off x="1" y="2931845"/>
            <a:ext cx="9143998" cy="84748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rgbClr val="122D4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dirty="0">
                <a:solidFill>
                  <a:srgbClr val="C00000"/>
                </a:solidFill>
              </a:rPr>
              <a:t>Juan </a:t>
            </a:r>
            <a:r>
              <a:rPr lang="en-US" dirty="0" err="1">
                <a:solidFill>
                  <a:srgbClr val="C00000"/>
                </a:solidFill>
              </a:rPr>
              <a:t>Ángel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Sans</a:t>
            </a:r>
            <a:r>
              <a:rPr lang="en-US" dirty="0">
                <a:solidFill>
                  <a:srgbClr val="C00000"/>
                </a:solidFill>
              </a:rPr>
              <a:t> (UPV, SP), Jose Antonio </a:t>
            </a:r>
            <a:r>
              <a:rPr lang="en-US" b="1" dirty="0">
                <a:solidFill>
                  <a:srgbClr val="C00000"/>
                </a:solidFill>
              </a:rPr>
              <a:t>Alonso</a:t>
            </a:r>
            <a:r>
              <a:rPr lang="en-US" dirty="0">
                <a:solidFill>
                  <a:srgbClr val="C00000"/>
                </a:solidFill>
              </a:rPr>
              <a:t> (</a:t>
            </a:r>
            <a:r>
              <a:rPr lang="en-US">
                <a:solidFill>
                  <a:srgbClr val="C00000"/>
                </a:solidFill>
              </a:rPr>
              <a:t>ICMM-CSIC, SU</a:t>
            </a:r>
            <a:r>
              <a:rPr lang="en-US" dirty="0">
                <a:solidFill>
                  <a:srgbClr val="C00000"/>
                </a:solidFill>
              </a:rPr>
              <a:t>), Vera </a:t>
            </a:r>
            <a:r>
              <a:rPr lang="en-US" b="1" dirty="0" err="1">
                <a:solidFill>
                  <a:srgbClr val="C00000"/>
                </a:solidFill>
              </a:rPr>
              <a:t>Cuartero</a:t>
            </a:r>
            <a:r>
              <a:rPr lang="en-US" dirty="0">
                <a:solidFill>
                  <a:srgbClr val="C00000"/>
                </a:solidFill>
              </a:rPr>
              <a:t> (UNIZAR, SU), Daniel </a:t>
            </a:r>
            <a:r>
              <a:rPr lang="en-US" b="1" dirty="0" err="1">
                <a:solidFill>
                  <a:srgbClr val="C00000"/>
                </a:solidFill>
              </a:rPr>
              <a:t>Errandonea</a:t>
            </a:r>
            <a:r>
              <a:rPr lang="en-US" dirty="0">
                <a:solidFill>
                  <a:srgbClr val="C00000"/>
                </a:solidFill>
              </a:rPr>
              <a:t> (UV, PI),  Virginia </a:t>
            </a:r>
            <a:r>
              <a:rPr lang="en-US" b="1" dirty="0" err="1">
                <a:solidFill>
                  <a:srgbClr val="C00000"/>
                </a:solidFill>
              </a:rPr>
              <a:t>Monteseguro</a:t>
            </a:r>
            <a:r>
              <a:rPr lang="en-US" dirty="0">
                <a:solidFill>
                  <a:srgbClr val="C00000"/>
                </a:solidFill>
              </a:rPr>
              <a:t> (UCAN, SU), Miriam </a:t>
            </a:r>
            <a:r>
              <a:rPr lang="en-US" b="1" dirty="0">
                <a:solidFill>
                  <a:srgbClr val="C00000"/>
                </a:solidFill>
              </a:rPr>
              <a:t>Peña-Álvarez</a:t>
            </a:r>
            <a:r>
              <a:rPr lang="en-US" dirty="0">
                <a:solidFill>
                  <a:srgbClr val="C00000"/>
                </a:solidFill>
              </a:rPr>
              <a:t> (U. Edinburgh, SU), </a:t>
            </a:r>
            <a:r>
              <a:rPr lang="en-US" dirty="0" err="1">
                <a:solidFill>
                  <a:srgbClr val="C00000"/>
                </a:solidFill>
              </a:rPr>
              <a:t>Catalin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Popescu</a:t>
            </a:r>
            <a:r>
              <a:rPr lang="en-US" dirty="0">
                <a:solidFill>
                  <a:srgbClr val="C00000"/>
                </a:solidFill>
              </a:rPr>
              <a:t> (ALBA, PI)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7BFABB0-BE42-9840-99E5-BABE724997A4}"/>
              </a:ext>
            </a:extLst>
          </p:cNvPr>
          <p:cNvSpPr txBox="1"/>
          <p:nvPr/>
        </p:nvSpPr>
        <p:spPr>
          <a:xfrm>
            <a:off x="3765176" y="4697506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EF330F-FBEC-B64C-A7A6-E2DA1ADE2004}"/>
              </a:ext>
            </a:extLst>
          </p:cNvPr>
          <p:cNvSpPr txBox="1"/>
          <p:nvPr/>
        </p:nvSpPr>
        <p:spPr>
          <a:xfrm>
            <a:off x="4826000" y="4914900"/>
            <a:ext cx="0" cy="0"/>
          </a:xfrm>
          <a:prstGeom prst="rect">
            <a:avLst/>
          </a:prstGeom>
        </p:spPr>
        <p:txBody>
          <a:bodyPr vert="horz" wrap="none" lIns="91440" tIns="45720" rIns="91440" bIns="45720" rtlCol="0" anchor="t">
            <a:noAutofit/>
          </a:bodyPr>
          <a:lstStyle/>
          <a:p>
            <a:endParaRPr lang="x-none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C0441C2-DA62-4A62-A52B-AE10EBC9B5E7}"/>
              </a:ext>
            </a:extLst>
          </p:cNvPr>
          <p:cNvSpPr/>
          <p:nvPr/>
        </p:nvSpPr>
        <p:spPr>
          <a:xfrm>
            <a:off x="-1" y="4187604"/>
            <a:ext cx="9144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/>
              <a:t>MALTA-Team (20 Spanish groups), EHPRG (European HP community) and AIRAPT (International HP community) support this proposal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E4BEE3D-B84A-480B-A721-8B26C43DFF7F}"/>
              </a:ext>
            </a:extLst>
          </p:cNvPr>
          <p:cNvSpPr/>
          <p:nvPr/>
        </p:nvSpPr>
        <p:spPr>
          <a:xfrm>
            <a:off x="5628164" y="-177209"/>
            <a:ext cx="3175591" cy="1604917"/>
          </a:xfrm>
          <a:prstGeom prst="roundRect">
            <a:avLst/>
          </a:prstGeom>
          <a:noFill/>
          <a:ln w="254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b="1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  A1 - new beamline feasible within time, budget and administrative conditions, for construction in the period 2022-2025, to be operative in ALBA and in ALBA II</a:t>
            </a:r>
          </a:p>
          <a:p>
            <a:r>
              <a:rPr lang="en-US" sz="900" b="1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  A2 - new beamline to be operative only in ALBA II, not to considered for starting in 2022</a:t>
            </a:r>
          </a:p>
          <a:p>
            <a:r>
              <a:rPr lang="en-US" sz="900" b="1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  Upgrade BL - possible upgrade of existing beamline, not to be considered for starting in 2022</a:t>
            </a:r>
          </a:p>
          <a:p>
            <a:r>
              <a:rPr lang="en-US" sz="900" b="1" dirty="0">
                <a:solidFill>
                  <a:srgbClr val="122D4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   Others - beamlines or instruments not using synchrotron light</a:t>
            </a:r>
          </a:p>
        </p:txBody>
      </p:sp>
    </p:spTree>
    <p:extLst>
      <p:ext uri="{BB962C8B-B14F-4D97-AF65-F5344CB8AC3E}">
        <p14:creationId xmlns:p14="http://schemas.microsoft.com/office/powerpoint/2010/main" val="2505377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3C1E9-1E17-4B2D-975E-2F80F7CB45F8}" type="slidenum">
              <a:rPr lang="es-ES" smtClean="0"/>
              <a:t>8</a:t>
            </a:fld>
            <a:endParaRPr lang="es-ES"/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697F8A58-8C30-4441-83DB-DA18184C7B6C}"/>
              </a:ext>
            </a:extLst>
          </p:cNvPr>
          <p:cNvSpPr>
            <a:spLocks/>
          </p:cNvSpPr>
          <p:nvPr/>
        </p:nvSpPr>
        <p:spPr bwMode="auto">
          <a:xfrm>
            <a:off x="1416345" y="3643719"/>
            <a:ext cx="6337893" cy="74084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8160">
            <a:noFill/>
            <a:miter lim="800000"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2400" dirty="0">
                <a:solidFill>
                  <a:srgbClr val="000000"/>
                </a:solidFill>
                <a:latin typeface="Arial" panose="020B0604020202020204" pitchFamily="34" charset="0"/>
                <a:ea typeface="Microsoft YaHei" pitchFamily="34" charset="-122"/>
                <a:cs typeface="Arial" panose="020B0604020202020204" pitchFamily="34" charset="0"/>
              </a:rPr>
              <a:t>    contact: feedback &amp; suggestions </a:t>
            </a:r>
          </a:p>
          <a:p>
            <a:pPr algn="ctr" eaLnBrk="1" hangingPunct="1"/>
            <a:r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ea typeface="Microsoft YaHei" pitchFamily="34" charset="-122"/>
                <a:cs typeface="Arial" panose="020B0604020202020204" pitchFamily="34" charset="0"/>
                <a:hlinkClick r:id="rId3" action="ppaction://hlinkpres?slideindex=1&amp;slidetitle="/>
              </a:rPr>
              <a:t>cpopescu@cells.es</a:t>
            </a:r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Microsoft YaHei" pitchFamily="34" charset="-122"/>
              <a:cs typeface="Arial" panose="020B0604020202020204" pitchFamily="34" charset="0"/>
            </a:endParaRP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785858BC-3754-4EAD-B404-1EAA065AF5B3}"/>
              </a:ext>
            </a:extLst>
          </p:cNvPr>
          <p:cNvSpPr>
            <a:spLocks/>
          </p:cNvSpPr>
          <p:nvPr/>
        </p:nvSpPr>
        <p:spPr bwMode="auto">
          <a:xfrm>
            <a:off x="1809748" y="1875166"/>
            <a:ext cx="5583424" cy="525401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17694720 60000 65536"/>
              <a:gd name="T9" fmla="*/ 0 60000 65536"/>
              <a:gd name="T10" fmla="*/ 5898240 60000 65536"/>
              <a:gd name="T11" fmla="*/ 1179648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3816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square" lIns="90000" tIns="46800" rIns="90000" bIns="4680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hangingPunct="1"/>
            <a:r>
              <a:rPr lang="en-US" altLang="en-US" sz="2800" dirty="0">
                <a:solidFill>
                  <a:srgbClr val="000000"/>
                </a:solidFill>
                <a:latin typeface="Arial" panose="020B0604020202020204" pitchFamily="34" charset="0"/>
                <a:ea typeface="Microsoft YaHei" pitchFamily="34" charset="-122"/>
                <a:cs typeface="Arial" panose="020B0604020202020204" pitchFamily="34" charset="0"/>
              </a:rPr>
              <a:t>Thank you for your participation!</a:t>
            </a:r>
          </a:p>
        </p:txBody>
      </p:sp>
      <p:pic>
        <p:nvPicPr>
          <p:cNvPr id="5" name="Graphic 4" descr="Envelope">
            <a:extLst>
              <a:ext uri="{FF2B5EF4-FFF2-40B4-BE49-F238E27FC236}">
                <a16:creationId xmlns:a16="http://schemas.microsoft.com/office/drawing/2014/main" id="{4E3F0114-6C6B-4797-BD25-DD617F2702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969336" y="3989970"/>
            <a:ext cx="489789" cy="48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3509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>
          <a:defRPr sz="280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81605</TotalTime>
  <Words>654</Words>
  <Application>Microsoft Office PowerPoint</Application>
  <PresentationFormat>On-screen Show (16:9)</PresentationFormat>
  <Paragraphs>103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Microsoft YaHei</vt:lpstr>
      <vt:lpstr>Arial</vt:lpstr>
      <vt:lpstr>Arial Black</vt:lpstr>
      <vt:lpstr>Calibri</vt:lpstr>
      <vt:lpstr>Comic Sans MS</vt:lpstr>
      <vt:lpstr>DejaVu Sans</vt:lpstr>
      <vt:lpstr>Symbol</vt:lpstr>
      <vt:lpstr>Wingdings</vt:lpstr>
      <vt:lpstr>Tema de Office</vt:lpstr>
      <vt:lpstr>Round Table: open questions</vt:lpstr>
      <vt:lpstr>PowerPoint Presentation</vt:lpstr>
      <vt:lpstr>Support services</vt:lpstr>
      <vt:lpstr>PowerPoint Presentation</vt:lpstr>
      <vt:lpstr>Future perspective HP techniques</vt:lpstr>
      <vt:lpstr>HP microXRD @ALBA</vt:lpstr>
      <vt:lpstr>Matter AT EXtremes (MATEX) beamline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Lucas Wainer</dc:creator>
  <cp:lastModifiedBy>Catalin Alexandru Popescu</cp:lastModifiedBy>
  <cp:revision>844</cp:revision>
  <cp:lastPrinted>2021-08-27T17:39:43Z</cp:lastPrinted>
  <dcterms:created xsi:type="dcterms:W3CDTF">2015-04-21T23:16:41Z</dcterms:created>
  <dcterms:modified xsi:type="dcterms:W3CDTF">2021-10-27T22:24:37Z</dcterms:modified>
</cp:coreProperties>
</file>