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84" r:id="rId3"/>
    <p:sldId id="257" r:id="rId4"/>
    <p:sldId id="290" r:id="rId5"/>
    <p:sldId id="285" r:id="rId6"/>
    <p:sldId id="815" r:id="rId7"/>
    <p:sldId id="279" r:id="rId8"/>
    <p:sldId id="287" r:id="rId9"/>
    <p:sldId id="271" r:id="rId10"/>
    <p:sldId id="292" r:id="rId11"/>
    <p:sldId id="293" r:id="rId12"/>
  </p:sldIdLst>
  <p:sldSz cx="9144000" cy="5143500" type="screen16x9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D4F"/>
    <a:srgbClr val="88A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6" autoAdjust="0"/>
    <p:restoredTop sz="94660"/>
  </p:normalViewPr>
  <p:slideViewPr>
    <p:cSldViewPr snapToGrid="0">
      <p:cViewPr>
        <p:scale>
          <a:sx n="232" d="100"/>
          <a:sy n="232" d="100"/>
        </p:scale>
        <p:origin x="-3896" y="-8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95C8A-C15C-4AA6-95E1-00EBA5A9A15A}" type="datetimeFigureOut">
              <a:rPr lang="es-ES" smtClean="0"/>
              <a:t>28/10/21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813DD-DAAB-4354-8C0C-BEFED41B76F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42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2965341" y="2153978"/>
            <a:ext cx="5535386" cy="12447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 sz="3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24" name="Marcador de contenido 23"/>
          <p:cNvSpPr>
            <a:spLocks noGrp="1"/>
          </p:cNvSpPr>
          <p:nvPr>
            <p:ph sz="quarter" idx="10" hasCustomPrompt="1"/>
          </p:nvPr>
        </p:nvSpPr>
        <p:spPr>
          <a:xfrm>
            <a:off x="2973506" y="1726425"/>
            <a:ext cx="5535386" cy="353002"/>
          </a:xfrm>
        </p:spPr>
        <p:txBody>
          <a:bodyPr/>
          <a:lstStyle>
            <a:lvl1pPr marL="0" indent="0">
              <a:buNone/>
              <a:defRPr sz="28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 err="1"/>
              <a:t>Author</a:t>
            </a:r>
            <a:endParaRPr lang="es-ES" dirty="0"/>
          </a:p>
        </p:txBody>
      </p:sp>
      <p:sp>
        <p:nvSpPr>
          <p:cNvPr id="25" name="Marcador de contenido 23"/>
          <p:cNvSpPr>
            <a:spLocks noGrp="1"/>
          </p:cNvSpPr>
          <p:nvPr>
            <p:ph sz="quarter" idx="11" hasCustomPrompt="1"/>
          </p:nvPr>
        </p:nvSpPr>
        <p:spPr>
          <a:xfrm>
            <a:off x="2973506" y="3473241"/>
            <a:ext cx="5535386" cy="353002"/>
          </a:xfrm>
        </p:spPr>
        <p:txBody>
          <a:bodyPr/>
          <a:lstStyle>
            <a:lvl1pPr marL="0" indent="0">
              <a:buNone/>
              <a:defRPr sz="2000">
                <a:solidFill>
                  <a:srgbClr val="122D4F"/>
                </a:solidFill>
              </a:defRPr>
            </a:lvl1pPr>
          </a:lstStyle>
          <a:p>
            <a:pPr lvl="0"/>
            <a:r>
              <a:rPr lang="es-ES" dirty="0"/>
              <a:t>20/05/2015</a:t>
            </a:r>
          </a:p>
        </p:txBody>
      </p:sp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" y="-314325"/>
            <a:ext cx="9140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0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60370-0E88-4734-9211-70F676DBAFB4}" type="datetime1">
              <a:rPr lang="es-ES" smtClean="0"/>
              <a:t>28/10/21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3834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0061" y="88788"/>
            <a:ext cx="1092994" cy="100012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543675" y="273845"/>
            <a:ext cx="2126796" cy="435887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5"/>
            <a:ext cx="5800725" cy="4358879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20052-A604-434E-8C65-ABED4CF32048}" type="datetime1">
              <a:rPr lang="es-ES" smtClean="0"/>
              <a:t>28/10/21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02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866936"/>
            <a:ext cx="6400800" cy="174172"/>
          </a:xfrm>
        </p:spPr>
        <p:txBody>
          <a:bodyPr/>
          <a:lstStyle/>
          <a:p>
            <a:fld id="{F2651C96-19B1-40F4-9850-7FBA07D31737}" type="datetime1">
              <a:rPr lang="es-ES" smtClean="0"/>
              <a:t>28/10/21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632723"/>
            <a:ext cx="6400800" cy="22537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96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680186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100263"/>
            <a:ext cx="7886700" cy="314801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649AB-34DF-466E-A580-3C81DFFCF737}" type="datetime1">
              <a:rPr lang="es-ES" smtClean="0"/>
              <a:t>28/10/21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1654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06275"/>
            <a:ext cx="3886200" cy="4042000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06275"/>
            <a:ext cx="3886200" cy="404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AF5B-93B9-45F9-AD4F-ED228E0F92C0}" type="datetime1">
              <a:rPr lang="es-ES" smtClean="0"/>
              <a:t>28/10/21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179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4" y="273846"/>
            <a:ext cx="7085409" cy="994172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ctr">
            <a:normAutofit/>
          </a:bodyPr>
          <a:lstStyle>
            <a:lvl1pPr marL="0" indent="0">
              <a:buNone/>
              <a:defRPr sz="1600" b="0">
                <a:solidFill>
                  <a:srgbClr val="88A0B8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3" y="1260872"/>
            <a:ext cx="3887391" cy="617934"/>
          </a:xfrm>
        </p:spPr>
        <p:txBody>
          <a:bodyPr anchor="ctr">
            <a:normAutofit/>
          </a:bodyPr>
          <a:lstStyle>
            <a:lvl1pPr marL="0" indent="0">
              <a:buNone/>
              <a:defRPr lang="es-ES" sz="1600" b="0" kern="1200" dirty="0" smtClean="0">
                <a:solidFill>
                  <a:srgbClr val="88A0B8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3" y="1878806"/>
            <a:ext cx="3887391" cy="33313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9750E-4045-44B4-992E-4CB35650A328}" type="datetime1">
              <a:rPr lang="es-ES" smtClean="0"/>
              <a:t>28/10/21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523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2549A-7626-436A-AA77-7CA4F38E38D9}" type="datetime1">
              <a:rPr lang="es-ES" smtClean="0"/>
              <a:t>28/10/21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2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256BF-FD26-450D-886A-2B66C992CF36}" type="datetime1">
              <a:rPr lang="es-ES" smtClean="0"/>
              <a:t>28/10/21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52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452675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5403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6E163-4F32-477B-AD24-AD11012ABBDF}" type="datetime1">
              <a:rPr lang="es-ES" smtClean="0"/>
              <a:t>28/10/21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90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70"/>
            <a:ext cx="2949178" cy="802481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440292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344346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6EA93-E24C-48E1-AA36-EF8A615E41FF}" type="datetime1">
              <a:rPr lang="es-ES" smtClean="0"/>
              <a:t>28/10/21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71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" y="0"/>
            <a:ext cx="9142208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Haga clic para modificar </a:t>
            </a:r>
            <a:br>
              <a:rPr lang="es-ES" dirty="0"/>
            </a:br>
            <a:r>
              <a:rPr lang="es-ES" dirty="0"/>
              <a:t>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75657"/>
            <a:ext cx="7886700" cy="3967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026923-C7E2-45C3-B29C-32230263B074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5078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9A3C1E9-1E17-4B2D-975E-2F80F7CB45F8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825" y="4878499"/>
            <a:ext cx="2057400" cy="174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E9790-2C7A-4B60-9979-E950BD8F5A78}" type="datetime1">
              <a:rPr lang="es-ES" smtClean="0"/>
              <a:t>28/10/21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25" y="4644286"/>
            <a:ext cx="3086100" cy="2253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411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US" sz="1800" b="0" kern="1200" dirty="0">
          <a:solidFill>
            <a:srgbClr val="323E4F"/>
          </a:solidFill>
          <a:latin typeface="Arial Black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0" y="1976690"/>
            <a:ext cx="9144000" cy="1244712"/>
          </a:xfrm>
        </p:spPr>
        <p:txBody>
          <a:bodyPr/>
          <a:lstStyle/>
          <a:p>
            <a:r>
              <a:rPr lang="en-US" dirty="0"/>
              <a:t>Welcome &amp; Introduction to:</a:t>
            </a:r>
            <a:br>
              <a:rPr lang="en-US" dirty="0"/>
            </a:br>
            <a:br>
              <a:rPr lang="en-US" dirty="0"/>
            </a:br>
            <a:r>
              <a:rPr lang="en-GB" sz="2000" b="1" dirty="0"/>
              <a:t>ALBA II High Pressure Workshop on Scientific and Instrumental Advances in High Pressure Techniques</a:t>
            </a:r>
            <a:br>
              <a:rPr lang="en-GB" sz="2000" b="1" dirty="0"/>
            </a:br>
            <a:br>
              <a:rPr lang="en-GB" sz="3200" b="1" dirty="0"/>
            </a:br>
            <a:endParaRPr lang="en-US" sz="3200" dirty="0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1"/>
          </p:nvPr>
        </p:nvSpPr>
        <p:spPr>
          <a:xfrm>
            <a:off x="2936184" y="4546262"/>
            <a:ext cx="5535386" cy="353002"/>
          </a:xfrm>
        </p:spPr>
        <p:txBody>
          <a:bodyPr>
            <a:normAutofit lnSpcReduction="10000"/>
          </a:bodyPr>
          <a:lstStyle/>
          <a:p>
            <a:r>
              <a:rPr lang="es-ES" dirty="0"/>
              <a:t>28.10.2021</a:t>
            </a:r>
          </a:p>
        </p:txBody>
      </p:sp>
      <p:sp>
        <p:nvSpPr>
          <p:cNvPr id="4" name="Marcador de contenido 7">
            <a:extLst>
              <a:ext uri="{FF2B5EF4-FFF2-40B4-BE49-F238E27FC236}">
                <a16:creationId xmlns:a16="http://schemas.microsoft.com/office/drawing/2014/main" id="{C0333B8B-8F1C-C749-A79B-1C921BEC3584}"/>
              </a:ext>
            </a:extLst>
          </p:cNvPr>
          <p:cNvSpPr txBox="1">
            <a:spLocks/>
          </p:cNvSpPr>
          <p:nvPr/>
        </p:nvSpPr>
        <p:spPr>
          <a:xfrm>
            <a:off x="4572000" y="4060732"/>
            <a:ext cx="5535386" cy="35300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122D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err="1"/>
              <a:t>By</a:t>
            </a:r>
            <a:r>
              <a:rPr lang="es-ES" dirty="0"/>
              <a:t> Klaus </a:t>
            </a:r>
            <a:r>
              <a:rPr lang="es-ES" dirty="0" err="1"/>
              <a:t>Attenkofer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3498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3" y="49665"/>
            <a:ext cx="7070271" cy="994172"/>
          </a:xfrm>
        </p:spPr>
        <p:txBody>
          <a:bodyPr/>
          <a:lstStyle/>
          <a:p>
            <a:r>
              <a:rPr lang="en-US" dirty="0"/>
              <a:t>ALBA II process during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61" y="307213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400" dirty="0"/>
              <a:t>ALBA II Colloquia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sz="1400" dirty="0"/>
              <a:t>- Section Reviews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10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307213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</a:p>
          <a:p>
            <a:r>
              <a:rPr lang="en-US" dirty="0">
                <a:solidFill>
                  <a:schemeClr val="accent2"/>
                </a:solidFill>
              </a:rPr>
              <a:t>FINISHED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staff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ALBA II Day (30.6.21)</a:t>
            </a:r>
          </a:p>
          <a:p>
            <a:r>
              <a:rPr lang="en-US" dirty="0">
                <a:solidFill>
                  <a:schemeClr val="accent2"/>
                </a:solidFill>
              </a:rPr>
              <a:t>ON GOING</a:t>
            </a:r>
          </a:p>
          <a:p>
            <a:pPr>
              <a:spcBef>
                <a:spcPts val="300"/>
              </a:spcBef>
              <a:buFont typeface="Wingdings" pitchFamily="2" charset="2"/>
              <a:buChar char="§"/>
            </a:pPr>
            <a:r>
              <a:rPr lang="en-US" sz="1400" dirty="0"/>
              <a:t>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Mai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July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August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September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October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November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December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January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ES" sz="1000" dirty="0"/>
              <a:t>February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696754" y="3317320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A6F01C-7618-D645-AB5D-8ABF731638B9}"/>
              </a:ext>
            </a:extLst>
          </p:cNvPr>
          <p:cNvSpPr txBox="1"/>
          <p:nvPr/>
        </p:nvSpPr>
        <p:spPr>
          <a:xfrm rot="16200000">
            <a:off x="-96511" y="25120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2D Materials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159513" y="630521"/>
            <a:ext cx="3714216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Workshops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Catalysis I (grand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Battery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9D4EAD-0C51-4D44-84C5-BA053D47498F}"/>
              </a:ext>
            </a:extLst>
          </p:cNvPr>
          <p:cNvSpPr txBox="1"/>
          <p:nvPr/>
        </p:nvSpPr>
        <p:spPr>
          <a:xfrm rot="16200000">
            <a:off x="486347" y="249894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Spintronics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FDFEA-BCB6-E747-8133-4F4777802126}"/>
              </a:ext>
            </a:extLst>
          </p:cNvPr>
          <p:cNvSpPr txBox="1"/>
          <p:nvPr/>
        </p:nvSpPr>
        <p:spPr>
          <a:xfrm rot="16200000">
            <a:off x="1004594" y="2660416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resolved</a:t>
            </a:r>
            <a:b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62FAC-97F1-E54B-8151-5C458939004A}"/>
              </a:ext>
            </a:extLst>
          </p:cNvPr>
          <p:cNvSpPr txBox="1"/>
          <p:nvPr/>
        </p:nvSpPr>
        <p:spPr>
          <a:xfrm rot="16200000">
            <a:off x="1271303" y="2973318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Macromolecular </a:t>
            </a:r>
            <a:b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stractural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9BEB3E-4F8F-C747-9660-12F71CF2B126}"/>
              </a:ext>
            </a:extLst>
          </p:cNvPr>
          <p:cNvSpPr txBox="1"/>
          <p:nvPr/>
        </p:nvSpPr>
        <p:spPr>
          <a:xfrm rot="16200000">
            <a:off x="4160492" y="2409334"/>
            <a:ext cx="170551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Magnetism and Electronic Material </a:t>
            </a:r>
          </a:p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Device </a:t>
            </a: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E34004-B97D-4242-A5E3-EB9821B4CCC8}"/>
              </a:ext>
            </a:extLst>
          </p:cNvPr>
          <p:cNvSpPr txBox="1"/>
          <p:nvPr/>
        </p:nvSpPr>
        <p:spPr>
          <a:xfrm rot="16200000">
            <a:off x="4405240" y="2357769"/>
            <a:ext cx="1822676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SructuralCellular and Tissue Biology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2EF75C-B654-6E44-94EF-106FE1EC4197}"/>
              </a:ext>
            </a:extLst>
          </p:cNvPr>
          <p:cNvSpPr txBox="1"/>
          <p:nvPr/>
        </p:nvSpPr>
        <p:spPr>
          <a:xfrm rot="16200000">
            <a:off x="3902228" y="2572197"/>
            <a:ext cx="1413142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Science and Chemistry </a:t>
            </a:r>
            <a:b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9A0876-88F9-E24E-BD1A-1FEDDDD6E735}"/>
              </a:ext>
            </a:extLst>
          </p:cNvPr>
          <p:cNvSpPr txBox="1"/>
          <p:nvPr/>
        </p:nvSpPr>
        <p:spPr>
          <a:xfrm rot="16200000">
            <a:off x="5728993" y="26236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First version </a:t>
            </a:r>
            <a:b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of science case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ES" sz="1000" dirty="0">
                <a:latin typeface="Arial" panose="020B0604020202020204" pitchFamily="34" charset="0"/>
                <a:cs typeface="Arial" panose="020B0604020202020204" pitchFamily="34" charset="0"/>
              </a:rPr>
              <a:t>ith gap analysis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39AB6-D391-A94F-8C71-32A7138A6A9B}"/>
              </a:ext>
            </a:extLst>
          </p:cNvPr>
          <p:cNvSpPr txBox="1"/>
          <p:nvPr/>
        </p:nvSpPr>
        <p:spPr>
          <a:xfrm rot="16200000">
            <a:off x="-211263" y="4207273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877AE0D-7817-BC4F-9255-5796492F76DD}"/>
              </a:ext>
            </a:extLst>
          </p:cNvPr>
          <p:cNvSpPr txBox="1"/>
          <p:nvPr/>
        </p:nvSpPr>
        <p:spPr>
          <a:xfrm rot="16200000">
            <a:off x="608779" y="420552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presentation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call results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076D5B4-90AD-BF4B-A064-8C9521E529EC}"/>
              </a:ext>
            </a:extLst>
          </p:cNvPr>
          <p:cNvSpPr txBox="1"/>
          <p:nvPr/>
        </p:nvSpPr>
        <p:spPr>
          <a:xfrm rot="16200000">
            <a:off x="1638004" y="4101726"/>
            <a:ext cx="914400" cy="3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1943534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013ACB-D9C2-954C-A5AF-6E718B01EF2B}"/>
              </a:ext>
            </a:extLst>
          </p:cNvPr>
          <p:cNvSpPr txBox="1"/>
          <p:nvPr/>
        </p:nvSpPr>
        <p:spPr>
          <a:xfrm rot="16200000">
            <a:off x="3453243" y="4221070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Concepts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Deadline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4427240" y="417515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compatible with BL14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5444650" y="416075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 flipV="1">
            <a:off x="4084010" y="4710472"/>
            <a:ext cx="2423999" cy="88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25222" y="416075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13691BF6-570F-EC42-BCFF-1303BA332B9E}"/>
              </a:ext>
            </a:extLst>
          </p:cNvPr>
          <p:cNvCxnSpPr>
            <a:cxnSpLocks/>
          </p:cNvCxnSpPr>
          <p:nvPr/>
        </p:nvCxnSpPr>
        <p:spPr>
          <a:xfrm>
            <a:off x="5989147" y="3499534"/>
            <a:ext cx="743307" cy="63711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79567" y="3312787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324666" y="349697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200" dirty="0">
                <a:latin typeface="Arial" panose="020B0604020202020204" pitchFamily="34" charset="0"/>
                <a:cs typeface="Arial" panose="020B0604020202020204" pitchFamily="34" charset="0"/>
              </a:rPr>
              <a:t>Start of Beamline 14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D1020AA-EFB3-CB42-A34E-3D54E1626E9F}"/>
              </a:ext>
            </a:extLst>
          </p:cNvPr>
          <p:cNvSpPr txBox="1"/>
          <p:nvPr/>
        </p:nvSpPr>
        <p:spPr>
          <a:xfrm rot="16200000">
            <a:off x="2409579" y="2705060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7FC74E2-C916-084A-A689-120A98DB8594}"/>
              </a:ext>
            </a:extLst>
          </p:cNvPr>
          <p:cNvSpPr txBox="1"/>
          <p:nvPr/>
        </p:nvSpPr>
        <p:spPr>
          <a:xfrm rot="16200000">
            <a:off x="4112563" y="2738237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Catalysis III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46E6CA6-F79C-264E-B979-5EA5B5C6373C}"/>
              </a:ext>
            </a:extLst>
          </p:cNvPr>
          <p:cNvSpPr txBox="1"/>
          <p:nvPr/>
        </p:nvSpPr>
        <p:spPr>
          <a:xfrm rot="16200000">
            <a:off x="4606161" y="2727571"/>
            <a:ext cx="59145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Coherence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5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FF8B-E436-4D4E-BCF8-24ED92F22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01" y="117516"/>
            <a:ext cx="7070271" cy="994172"/>
          </a:xfrm>
        </p:spPr>
        <p:txBody>
          <a:bodyPr/>
          <a:lstStyle/>
          <a:p>
            <a:r>
              <a:rPr lang="en-US" dirty="0"/>
              <a:t>ALBA II process during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12251-7442-4A7A-AE2F-90CB480EA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3" y="671006"/>
            <a:ext cx="2199607" cy="37153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Scientific case</a:t>
            </a:r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>
              <a:buFontTx/>
              <a:buChar char="-"/>
            </a:pPr>
            <a:r>
              <a:rPr lang="en-US" sz="1400" dirty="0"/>
              <a:t>Workshops</a:t>
            </a:r>
          </a:p>
          <a:p>
            <a:pPr>
              <a:buFontTx/>
              <a:buChar char="-"/>
            </a:pPr>
            <a:r>
              <a:rPr lang="en-US" sz="1400" dirty="0"/>
              <a:t>ALBA II Colloquia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7E2794-294A-4287-A6F5-2757CED7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11</a:t>
            </a:fld>
            <a:endParaRPr lang="es-E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6901166-BA75-414B-9386-4BD16FB1CF54}"/>
              </a:ext>
            </a:extLst>
          </p:cNvPr>
          <p:cNvSpPr txBox="1">
            <a:spLocks/>
          </p:cNvSpPr>
          <p:nvPr/>
        </p:nvSpPr>
        <p:spPr>
          <a:xfrm>
            <a:off x="3063984" y="671006"/>
            <a:ext cx="2199607" cy="3715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BL proposals</a:t>
            </a:r>
            <a:endParaRPr lang="en-US" sz="1400" dirty="0"/>
          </a:p>
          <a:p>
            <a:r>
              <a:rPr lang="en-US" sz="1400" dirty="0">
                <a:solidFill>
                  <a:schemeClr val="accent2"/>
                </a:solidFill>
              </a:rPr>
              <a:t>PLANNED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/>
              <a:t>- From ALBA Users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C350C-1798-6D48-B697-EC80E822AC5E}"/>
              </a:ext>
            </a:extLst>
          </p:cNvPr>
          <p:cNvSpPr/>
          <p:nvPr/>
        </p:nvSpPr>
        <p:spPr>
          <a:xfrm>
            <a:off x="6234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March</a:t>
            </a:r>
            <a:endParaRPr lang="en-ES" sz="10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B573C-9FA2-7B4F-B3E1-4494CE1137E8}"/>
              </a:ext>
            </a:extLst>
          </p:cNvPr>
          <p:cNvSpPr/>
          <p:nvPr/>
        </p:nvSpPr>
        <p:spPr>
          <a:xfrm>
            <a:off x="1446336" y="2349828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April</a:t>
            </a:r>
            <a:endParaRPr lang="en-ES" sz="1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C08104-2F0C-8446-8B0A-B6117CC58D4E}"/>
              </a:ext>
            </a:extLst>
          </p:cNvPr>
          <p:cNvSpPr/>
          <p:nvPr/>
        </p:nvSpPr>
        <p:spPr>
          <a:xfrm>
            <a:off x="2269868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May</a:t>
            </a:r>
            <a:endParaRPr lang="en-ES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BCA5F2-289B-9A4B-9BF5-A97BBC8E4F7C}"/>
              </a:ext>
            </a:extLst>
          </p:cNvPr>
          <p:cNvSpPr/>
          <p:nvPr/>
        </p:nvSpPr>
        <p:spPr>
          <a:xfrm>
            <a:off x="3075869" y="2349826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June</a:t>
            </a:r>
            <a:endParaRPr lang="en-ES" sz="1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CAFBB9-0343-1743-B443-F9EEB4CA7D95}"/>
              </a:ext>
            </a:extLst>
          </p:cNvPr>
          <p:cNvSpPr/>
          <p:nvPr/>
        </p:nvSpPr>
        <p:spPr>
          <a:xfrm>
            <a:off x="3902870" y="2349825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July</a:t>
            </a:r>
            <a:endParaRPr lang="en-ES" sz="1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A891C8-9A1D-4B47-803A-3B50F3E61305}"/>
              </a:ext>
            </a:extLst>
          </p:cNvPr>
          <p:cNvSpPr/>
          <p:nvPr/>
        </p:nvSpPr>
        <p:spPr>
          <a:xfrm>
            <a:off x="4729510" y="2349824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August</a:t>
            </a:r>
            <a:endParaRPr lang="en-ES" sz="1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CEF84-EFEA-0747-8A2A-782A89EACFB3}"/>
              </a:ext>
            </a:extLst>
          </p:cNvPr>
          <p:cNvSpPr/>
          <p:nvPr/>
        </p:nvSpPr>
        <p:spPr>
          <a:xfrm>
            <a:off x="5553616" y="2349823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September</a:t>
            </a:r>
            <a:endParaRPr lang="en-ES" sz="1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75C532-7598-D34D-B293-56C9DA0EB69D}"/>
              </a:ext>
            </a:extLst>
          </p:cNvPr>
          <p:cNvSpPr/>
          <p:nvPr/>
        </p:nvSpPr>
        <p:spPr>
          <a:xfrm>
            <a:off x="6359524" y="2349822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October</a:t>
            </a:r>
            <a:endParaRPr lang="en-ES" sz="1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C672DC-E411-074A-A998-47844CA4779B}"/>
              </a:ext>
            </a:extLst>
          </p:cNvPr>
          <p:cNvSpPr/>
          <p:nvPr/>
        </p:nvSpPr>
        <p:spPr>
          <a:xfrm>
            <a:off x="7188621" y="2349821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November</a:t>
            </a:r>
            <a:endParaRPr lang="en-ES" sz="1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8C415-9336-0041-B9CE-1AFC26520902}"/>
              </a:ext>
            </a:extLst>
          </p:cNvPr>
          <p:cNvSpPr/>
          <p:nvPr/>
        </p:nvSpPr>
        <p:spPr>
          <a:xfrm>
            <a:off x="8023195" y="2349820"/>
            <a:ext cx="828000" cy="27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1000" dirty="0"/>
              <a:t>December</a:t>
            </a:r>
            <a:endParaRPr lang="en-ES" sz="1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EE1125D-0AFA-1B4C-9246-5E6A937C9D03}"/>
              </a:ext>
            </a:extLst>
          </p:cNvPr>
          <p:cNvCxnSpPr>
            <a:cxnSpLocks/>
          </p:cNvCxnSpPr>
          <p:nvPr/>
        </p:nvCxnSpPr>
        <p:spPr>
          <a:xfrm>
            <a:off x="246580" y="3133221"/>
            <a:ext cx="8486715" cy="70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9F97CD-0E04-AD47-8104-364E9CA98A50}"/>
              </a:ext>
            </a:extLst>
          </p:cNvPr>
          <p:cNvSpPr txBox="1"/>
          <p:nvPr/>
        </p:nvSpPr>
        <p:spPr>
          <a:xfrm>
            <a:off x="3823422" y="3285842"/>
            <a:ext cx="1311896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FE4BFE-A53A-0146-B824-BC2E4FD75687}"/>
              </a:ext>
            </a:extLst>
          </p:cNvPr>
          <p:cNvCxnSpPr>
            <a:cxnSpLocks/>
          </p:cNvCxnSpPr>
          <p:nvPr/>
        </p:nvCxnSpPr>
        <p:spPr>
          <a:xfrm>
            <a:off x="246580" y="4769702"/>
            <a:ext cx="85256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0E6E6C4-8146-044F-87D4-63AD34F0D7F6}"/>
              </a:ext>
            </a:extLst>
          </p:cNvPr>
          <p:cNvSpPr txBox="1"/>
          <p:nvPr/>
        </p:nvSpPr>
        <p:spPr>
          <a:xfrm>
            <a:off x="4136885" y="4709629"/>
            <a:ext cx="1311896" cy="914400"/>
          </a:xfrm>
          <a:prstGeom prst="rect">
            <a:avLst/>
          </a:prstGeom>
          <a:ln>
            <a:noFill/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81E3B1-9F1E-2D48-8D53-6FD3298A1EAA}"/>
              </a:ext>
            </a:extLst>
          </p:cNvPr>
          <p:cNvSpPr txBox="1"/>
          <p:nvPr/>
        </p:nvSpPr>
        <p:spPr>
          <a:xfrm>
            <a:off x="6039330" y="437299"/>
            <a:ext cx="2720744" cy="17055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020E59-FE9E-EF46-A37A-46794B78F80C}"/>
              </a:ext>
            </a:extLst>
          </p:cNvPr>
          <p:cNvSpPr txBox="1"/>
          <p:nvPr/>
        </p:nvSpPr>
        <p:spPr>
          <a:xfrm rot="16200000">
            <a:off x="999873" y="3952203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Community Call for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 Proposals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1694AF-AAA5-9A47-A143-58D5EAE94C87}"/>
              </a:ext>
            </a:extLst>
          </p:cNvPr>
          <p:cNvSpPr txBox="1"/>
          <p:nvPr/>
        </p:nvSpPr>
        <p:spPr>
          <a:xfrm rot="16200000">
            <a:off x="3684407" y="4101699"/>
            <a:ext cx="914400" cy="545767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efinition of proposal </a:t>
            </a:r>
          </a:p>
          <a:p>
            <a:r>
              <a:rPr lang="en-E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preselection</a:t>
            </a: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for ALBA II BLs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E0D64AA-03A9-D840-8A28-45105904E479}"/>
              </a:ext>
            </a:extLst>
          </p:cNvPr>
          <p:cNvSpPr txBox="1"/>
          <p:nvPr/>
        </p:nvSpPr>
        <p:spPr>
          <a:xfrm rot="16200000">
            <a:off x="4236456" y="4157996"/>
            <a:ext cx="937440" cy="2985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GB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proposal </a:t>
            </a:r>
            <a:b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99075D9-C5A8-984E-AA01-E0ECB66528C0}"/>
              </a:ext>
            </a:extLst>
          </p:cNvPr>
          <p:cNvCxnSpPr>
            <a:cxnSpLocks/>
          </p:cNvCxnSpPr>
          <p:nvPr/>
        </p:nvCxnSpPr>
        <p:spPr>
          <a:xfrm>
            <a:off x="4828615" y="4709629"/>
            <a:ext cx="338535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D93DE1-3C4A-2442-AF97-4DD0E071C95F}"/>
              </a:ext>
            </a:extLst>
          </p:cNvPr>
          <p:cNvSpPr txBox="1"/>
          <p:nvPr/>
        </p:nvSpPr>
        <p:spPr>
          <a:xfrm rot="16200000">
            <a:off x="6438033" y="3865302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 </a:t>
            </a:r>
            <a:b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rating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ECEEE4-BF53-7045-BE04-7EE114736AB1}"/>
              </a:ext>
            </a:extLst>
          </p:cNvPr>
          <p:cNvSpPr txBox="1"/>
          <p:nvPr/>
        </p:nvSpPr>
        <p:spPr>
          <a:xfrm rot="16200000">
            <a:off x="6894906" y="3696961"/>
            <a:ext cx="1332600" cy="409343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 evaluation of 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case and beamline</a:t>
            </a:r>
          </a:p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7AC88C-11A1-C64B-9136-E8DF890F2654}"/>
              </a:ext>
            </a:extLst>
          </p:cNvPr>
          <p:cNvSpPr txBox="1"/>
          <p:nvPr/>
        </p:nvSpPr>
        <p:spPr>
          <a:xfrm rot="16200000">
            <a:off x="1948106" y="1754609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</a:t>
            </a:r>
            <a:endParaRPr lang="en-ES" sz="1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340E56-25B9-4B43-9F1A-ADDFA6B37B1D}"/>
              </a:ext>
            </a:extLst>
          </p:cNvPr>
          <p:cNvSpPr txBox="1"/>
          <p:nvPr/>
        </p:nvSpPr>
        <p:spPr>
          <a:xfrm rot="16200000">
            <a:off x="8276095" y="380855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Definition of ALBA II BLs</a:t>
            </a:r>
            <a:endParaRPr lang="en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73F222-C5A0-41DF-9997-2E2B6B533397}"/>
              </a:ext>
            </a:extLst>
          </p:cNvPr>
          <p:cNvSpPr txBox="1"/>
          <p:nvPr/>
        </p:nvSpPr>
        <p:spPr>
          <a:xfrm rot="16200000">
            <a:off x="213491" y="3922271"/>
            <a:ext cx="1287653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BL concepts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(by ALBA) – </a:t>
            </a:r>
          </a:p>
          <a:p>
            <a:r>
              <a:rPr lang="en-US" sz="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of # of them</a:t>
            </a:r>
            <a:endParaRPr lang="en-ES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8A5064C-4A59-4631-9869-5C65ABD608A0}"/>
              </a:ext>
            </a:extLst>
          </p:cNvPr>
          <p:cNvSpPr txBox="1"/>
          <p:nvPr/>
        </p:nvSpPr>
        <p:spPr>
          <a:xfrm rot="16200000">
            <a:off x="2839481" y="4139611"/>
            <a:ext cx="914400" cy="347134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 II Day </a:t>
            </a:r>
            <a:b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(workshop)</a:t>
            </a:r>
            <a:endParaRPr lang="en-ES" sz="1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63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upgrade decision to a 4</a:t>
            </a:r>
            <a:r>
              <a:rPr lang="en-US" baseline="30000" dirty="0"/>
              <a:t>th</a:t>
            </a:r>
            <a:r>
              <a:rPr lang="en-US" dirty="0"/>
              <a:t> generation synchrotron was granted in </a:t>
            </a:r>
            <a:r>
              <a:rPr lang="en-US"/>
              <a:t>December 2020; </a:t>
            </a:r>
            <a:r>
              <a:rPr lang="en-US" dirty="0"/>
              <a:t>the goal of the upgrade is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Bringing all facilities of ALBA to a modern, state-of-the-art standard guaranteeing stable and effective operation for the next 20-25 years. </a:t>
            </a:r>
          </a:p>
          <a:p>
            <a:pPr lvl="1"/>
            <a:r>
              <a:rPr lang="en-GB" dirty="0"/>
              <a:t>Significantly strengthening the microscopic capabilities.</a:t>
            </a:r>
          </a:p>
          <a:p>
            <a:pPr lvl="1"/>
            <a:r>
              <a:rPr lang="en-GB" dirty="0"/>
              <a:t>Providing high throughput capabilities and integrating big data approaches in the research portfolio.</a:t>
            </a:r>
          </a:p>
          <a:p>
            <a:pPr lvl="1"/>
            <a:r>
              <a:rPr lang="en-GB" dirty="0"/>
              <a:t>Strengthening the operando and in-situ capabilities.</a:t>
            </a:r>
          </a:p>
          <a:p>
            <a:r>
              <a:rPr lang="en-GB" dirty="0"/>
              <a:t>Preliminary ALBA II timeline:</a:t>
            </a:r>
          </a:p>
          <a:p>
            <a:pPr lvl="1"/>
            <a:r>
              <a:rPr lang="en-GB" dirty="0"/>
              <a:t>Providing a scientific case and defining key parameters for the upgrade (including first 2 additional instruments): January 2022.</a:t>
            </a:r>
          </a:p>
          <a:p>
            <a:pPr lvl="1"/>
            <a:r>
              <a:rPr lang="en-GB" dirty="0"/>
              <a:t>Preliminary design of accelerator complex and instrumentation: Mid 2022.</a:t>
            </a:r>
          </a:p>
          <a:p>
            <a:pPr lvl="1"/>
            <a:r>
              <a:rPr lang="en-GB" i="1" dirty="0">
                <a:highlight>
                  <a:srgbClr val="FFFF00"/>
                </a:highlight>
              </a:rPr>
              <a:t>Operation until 2028; large shutdown is currently planned for 2029 with commissioning and start of operation in 2030.</a:t>
            </a:r>
          </a:p>
          <a:p>
            <a:pPr marL="457200" lvl="1" indent="0">
              <a:buNone/>
            </a:pP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28/10/21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56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ALBA’s Mission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588096"/>
            <a:ext cx="7886700" cy="4582026"/>
          </a:xfrm>
        </p:spPr>
        <p:txBody>
          <a:bodyPr>
            <a:noAutofit/>
          </a:bodyPr>
          <a:lstStyle/>
          <a:p>
            <a:r>
              <a:rPr lang="en-US" dirty="0"/>
              <a:t>ALBA is committed to provide </a:t>
            </a:r>
            <a:r>
              <a:rPr lang="en-GB" dirty="0"/>
              <a:t>robust highly productive user operation for all national and international user communities. </a:t>
            </a:r>
            <a:br>
              <a:rPr lang="en-GB" dirty="0"/>
            </a:br>
            <a:r>
              <a:rPr lang="en-GB" dirty="0"/>
              <a:t>In addition, we will develop enhanced capabilities in the areas of:</a:t>
            </a:r>
          </a:p>
          <a:p>
            <a:pPr lvl="1"/>
            <a:r>
              <a:rPr lang="en-GB" dirty="0"/>
              <a:t>Health.</a:t>
            </a:r>
          </a:p>
          <a:p>
            <a:pPr lvl="1"/>
            <a:r>
              <a:rPr lang="en-GB" dirty="0"/>
              <a:t>Energy.</a:t>
            </a:r>
          </a:p>
          <a:p>
            <a:pPr lvl="1"/>
            <a:r>
              <a:rPr lang="en-GB" dirty="0"/>
              <a:t>Information technology.</a:t>
            </a:r>
          </a:p>
          <a:p>
            <a:r>
              <a:rPr lang="en-GB" dirty="0"/>
              <a:t>The enhanced capabilities of the focus areas will:</a:t>
            </a:r>
          </a:p>
          <a:p>
            <a:pPr lvl="1"/>
            <a:r>
              <a:rPr lang="en-GB" dirty="0"/>
              <a:t>Provide all synchrotron characterization tools to study structure and electronic states and their roles in the functions of materials and devices.</a:t>
            </a:r>
          </a:p>
          <a:p>
            <a:pPr lvl="1"/>
            <a:r>
              <a:rPr lang="en-GB" dirty="0"/>
              <a:t>Add additional characterization tools (mainly microscopic tools like Electron Microscopy) to reach atomic and subatomic resolution or add additional contrast mechanisms.</a:t>
            </a:r>
          </a:p>
          <a:p>
            <a:pPr lvl="1"/>
            <a:r>
              <a:rPr lang="en-GB" dirty="0"/>
              <a:t>Provide all sample preparation and computational tools necessary to enable the user to answer key questions and grand challenges of the field.</a:t>
            </a:r>
          </a:p>
          <a:p>
            <a:pPr lvl="1"/>
            <a:r>
              <a:rPr lang="en-US" dirty="0"/>
              <a:t>And develop methodologies using multimodal approaches.</a:t>
            </a:r>
            <a:r>
              <a:rPr lang="en-US" sz="1400" dirty="0"/>
              <a:t>	  		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28/10/21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77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3" y="133012"/>
            <a:ext cx="7070271" cy="343238"/>
          </a:xfrm>
        </p:spPr>
        <p:txBody>
          <a:bodyPr/>
          <a:lstStyle/>
          <a:p>
            <a:r>
              <a:rPr lang="en-US" dirty="0"/>
              <a:t>Chemistry and Material Science Section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4</a:t>
            </a:fld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111520" y="2129246"/>
            <a:ext cx="293788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Energy storage.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Hydrogen circular economy.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Gas (Carbon) sequestration.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829479"/>
            <a:ext cx="9142477" cy="8925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/>
              <a:t>Tuning Electronic and Chemical Properties by Controlling </a:t>
            </a:r>
            <a:br>
              <a:rPr lang="en-US" dirty="0"/>
            </a:br>
            <a:r>
              <a:rPr lang="en-US" dirty="0"/>
              <a:t>Atomic Structure of Functional Materials.</a:t>
            </a:r>
            <a:endParaRPr lang="en-US" sz="1600" dirty="0"/>
          </a:p>
          <a:p>
            <a:pPr algn="r"/>
            <a:r>
              <a:rPr lang="en-US" sz="1600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819508"/>
            <a:ext cx="2937884" cy="513018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rgbClr val="122D4F"/>
                </a:solidFill>
                <a:latin typeface="Abel" panose="02000506030000020004" pitchFamily="2" charset="0"/>
                <a:cs typeface="Arial" panose="020B0604020202020204" pitchFamily="34" charset="0"/>
              </a:rPr>
              <a:t>Focused on scientific fields: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F677A0-219E-B24E-B0E3-5EE327B07922}"/>
              </a:ext>
            </a:extLst>
          </p:cNvPr>
          <p:cNvSpPr/>
          <p:nvPr/>
        </p:nvSpPr>
        <p:spPr>
          <a:xfrm>
            <a:off x="3058778" y="1699472"/>
            <a:ext cx="1512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err="1"/>
              <a:t>Battery</a:t>
            </a:r>
            <a:r>
              <a:rPr lang="fr-FR" b="1" i="1" dirty="0"/>
              <a:t> case:</a:t>
            </a:r>
            <a:endParaRPr lang="fr-FR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46DAA7-E9CC-AA49-B861-AB05FDB26834}"/>
              </a:ext>
            </a:extLst>
          </p:cNvPr>
          <p:cNvSpPr txBox="1"/>
          <p:nvPr/>
        </p:nvSpPr>
        <p:spPr>
          <a:xfrm>
            <a:off x="6615328" y="4778728"/>
            <a:ext cx="2448569" cy="25715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Forero-Saboya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et al Nat Mat , </a:t>
            </a:r>
            <a:r>
              <a:rPr lang="fr-F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Energy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Environ. </a:t>
            </a:r>
            <a:r>
              <a:rPr lang="fr-F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Sci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13 (2020)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CEFE90-4681-7C47-B538-CDAB96326D03}"/>
              </a:ext>
            </a:extLst>
          </p:cNvPr>
          <p:cNvSpPr txBox="1"/>
          <p:nvPr/>
        </p:nvSpPr>
        <p:spPr>
          <a:xfrm>
            <a:off x="4450344" y="4786009"/>
            <a:ext cx="2033523" cy="24987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>
                <a:lumMod val="50000"/>
              </a:schemeClr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Olivares-Marin et al Nat Mat , Nano </a:t>
            </a:r>
            <a:r>
              <a:rPr lang="fr-F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Lett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15 (2015)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244569-D27F-E04E-A482-30E6B3A42E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" y="3071884"/>
            <a:ext cx="3276824" cy="17604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5D47DF0-8C89-AD4D-9722-4E1030B8820C}"/>
              </a:ext>
            </a:extLst>
          </p:cNvPr>
          <p:cNvSpPr txBox="1"/>
          <p:nvPr/>
        </p:nvSpPr>
        <p:spPr>
          <a:xfrm>
            <a:off x="2188064" y="4807988"/>
            <a:ext cx="2262280" cy="24259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fr-F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Tchitchekova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 et al Nat Mat , </a:t>
            </a:r>
            <a:r>
              <a:rPr lang="fr-FR" sz="800" i="1" dirty="0" err="1">
                <a:latin typeface="Arial Narrow" panose="020B0606020202030204" pitchFamily="34" charset="0"/>
                <a:cs typeface="Arial" panose="020B0604020202020204" pitchFamily="34" charset="0"/>
              </a:rPr>
              <a:t>Chem</a:t>
            </a:r>
            <a:r>
              <a:rPr lang="fr-FR" sz="800" i="1" dirty="0">
                <a:latin typeface="Arial Narrow" panose="020B0606020202030204" pitchFamily="34" charset="0"/>
                <a:cs typeface="Arial" panose="020B0604020202020204" pitchFamily="34" charset="0"/>
              </a:rPr>
              <a:t> Mat 30 (2018)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28F523-FD69-9E41-9C99-7FE7E39F4D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726" y="2085233"/>
            <a:ext cx="5911273" cy="267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04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 of the Workshops 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28/10/21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5</a:t>
            </a:fld>
            <a:endParaRPr lang="es-E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BDB77-3CFF-C14F-B4CC-C5183DC398FF}"/>
              </a:ext>
            </a:extLst>
          </p:cNvPr>
          <p:cNvSpPr txBox="1"/>
          <p:nvPr/>
        </p:nvSpPr>
        <p:spPr>
          <a:xfrm>
            <a:off x="417681" y="1072776"/>
            <a:ext cx="2520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The Section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F1498-DA28-734E-8D84-B0A7E5B07AA8}"/>
              </a:ext>
            </a:extLst>
          </p:cNvPr>
          <p:cNvSpPr txBox="1"/>
          <p:nvPr/>
        </p:nvSpPr>
        <p:spPr>
          <a:xfrm>
            <a:off x="3478056" y="1072776"/>
            <a:ext cx="25200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Workshops &amp;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Colloquium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86565-3D49-0A44-ABA9-06EEBA47663B}"/>
              </a:ext>
            </a:extLst>
          </p:cNvPr>
          <p:cNvSpPr txBox="1"/>
          <p:nvPr/>
        </p:nvSpPr>
        <p:spPr>
          <a:xfrm>
            <a:off x="6438921" y="1069670"/>
            <a:ext cx="25200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rtlCol="0" anchor="ctr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Call for 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New Instruments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316BB1-CC01-1149-BB8C-AE6C0253D67A}"/>
              </a:ext>
            </a:extLst>
          </p:cNvPr>
          <p:cNvSpPr txBox="1"/>
          <p:nvPr/>
        </p:nvSpPr>
        <p:spPr>
          <a:xfrm>
            <a:off x="417681" y="2178424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Mission verification.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Strategy review.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Gap Analysis.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Service review.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National user community representatives.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SAC expert.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8BFB-33E2-2F49-96CE-50D0C4B7E29A}"/>
              </a:ext>
            </a:extLst>
          </p:cNvPr>
          <p:cNvSpPr txBox="1"/>
          <p:nvPr/>
        </p:nvSpPr>
        <p:spPr>
          <a:xfrm>
            <a:off x="3478056" y="2141309"/>
            <a:ext cx="2520000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grand challenges.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needs.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Creating awareness in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Organizing community.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International experts.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AE524F-9AFB-F84D-8883-D5122077D433}"/>
              </a:ext>
            </a:extLst>
          </p:cNvPr>
          <p:cNvSpPr txBox="1"/>
          <p:nvPr/>
        </p:nvSpPr>
        <p:spPr>
          <a:xfrm>
            <a:off x="6438921" y="2141309"/>
            <a:ext cx="2602442" cy="256838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Goal: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instruments and services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rouping key-players around proposed instruments.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Stakeholders: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Spanish and international community.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ALBA employees.</a:t>
            </a:r>
          </a:p>
          <a:p>
            <a:pPr marL="504000" lvl="1" indent="-342900">
              <a:buFont typeface="Arial" panose="020B0604020202020204" pitchFamily="34" charset="0"/>
              <a:buChar char="•"/>
            </a:pP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AUSE.</a:t>
            </a:r>
          </a:p>
        </p:txBody>
      </p:sp>
    </p:spTree>
    <p:extLst>
      <p:ext uri="{BB962C8B-B14F-4D97-AF65-F5344CB8AC3E}">
        <p14:creationId xmlns:p14="http://schemas.microsoft.com/office/powerpoint/2010/main" val="1496980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02392"/>
            <a:ext cx="7070271" cy="994172"/>
          </a:xfrm>
        </p:spPr>
        <p:txBody>
          <a:bodyPr/>
          <a:lstStyle/>
          <a:p>
            <a:r>
              <a:rPr lang="en-US" dirty="0"/>
              <a:t>The Context: ALBA II at a Glance 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28/10/21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6</a:t>
            </a:fld>
            <a:endParaRPr lang="es-E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259D5-DDD1-2D4C-8F07-5222E0839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5" y="415949"/>
            <a:ext cx="5155556" cy="30001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30F61C-217B-C44F-9FAA-964BB8AA6D02}"/>
              </a:ext>
            </a:extLst>
          </p:cNvPr>
          <p:cNvSpPr txBox="1"/>
          <p:nvPr/>
        </p:nvSpPr>
        <p:spPr>
          <a:xfrm>
            <a:off x="6527618" y="900693"/>
            <a:ext cx="3711492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13 ID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super bend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4 (?) BM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 (?)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BC3CE-9E3A-6D41-8F48-D3F333BD5DA9}"/>
              </a:ext>
            </a:extLst>
          </p:cNvPr>
          <p:cNvSpPr txBox="1"/>
          <p:nvPr/>
        </p:nvSpPr>
        <p:spPr>
          <a:xfrm>
            <a:off x="6635626" y="2243643"/>
            <a:ext cx="3398142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2 Straights for RF</a:t>
            </a:r>
          </a:p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1 Straight for injection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7F27AA-86D7-584F-9FEE-498FBF1941C1}"/>
              </a:ext>
            </a:extLst>
          </p:cNvPr>
          <p:cNvSpPr txBox="1"/>
          <p:nvPr/>
        </p:nvSpPr>
        <p:spPr>
          <a:xfrm>
            <a:off x="5459898" y="544098"/>
            <a:ext cx="3339548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Beamlines at ALBA II: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7E2EC4-6C7C-B04E-9FF0-E395694E0147}"/>
              </a:ext>
            </a:extLst>
          </p:cNvPr>
          <p:cNvSpPr/>
          <p:nvPr/>
        </p:nvSpPr>
        <p:spPr>
          <a:xfrm>
            <a:off x="5560351" y="2868483"/>
            <a:ext cx="36567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Beamlines at ALBA:</a:t>
            </a:r>
            <a:b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ES" sz="1600" dirty="0">
                <a:latin typeface="Arial" panose="020B0604020202020204" pitchFamily="34" charset="0"/>
                <a:cs typeface="Arial" panose="020B0604020202020204" pitchFamily="34" charset="0"/>
              </a:rPr>
              <a:t>currenly committed or operated ports: </a:t>
            </a:r>
            <a:endParaRPr lang="en-E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AF7C77-BCAC-A543-9570-A8290D160427}"/>
              </a:ext>
            </a:extLst>
          </p:cNvPr>
          <p:cNvSpPr txBox="1"/>
          <p:nvPr/>
        </p:nvSpPr>
        <p:spPr>
          <a:xfrm>
            <a:off x="6527618" y="3479323"/>
            <a:ext cx="3711492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9 ID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3 BM Bls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IR BL 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4C7DB2-96B5-FB4B-A9CC-7E0E04CCDBD6}"/>
              </a:ext>
            </a:extLst>
          </p:cNvPr>
          <p:cNvSpPr/>
          <p:nvPr/>
        </p:nvSpPr>
        <p:spPr>
          <a:xfrm>
            <a:off x="-28784" y="3359582"/>
            <a:ext cx="5488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S" sz="2400" dirty="0">
                <a:latin typeface="Arial" panose="020B0604020202020204" pitchFamily="34" charset="0"/>
                <a:cs typeface="Arial" panose="020B0604020202020204" pitchFamily="34" charset="0"/>
              </a:rPr>
              <a:t>Potential for new beamlines at ALBA II:</a:t>
            </a:r>
            <a:endParaRPr lang="en-E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6F7B16-F98C-3C46-9614-5F3B5AC5B1C2}"/>
              </a:ext>
            </a:extLst>
          </p:cNvPr>
          <p:cNvSpPr txBox="1"/>
          <p:nvPr/>
        </p:nvSpPr>
        <p:spPr>
          <a:xfrm>
            <a:off x="57655" y="3717602"/>
            <a:ext cx="4514345" cy="99417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2 ID BLs (long; low beta-function)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ID BLs (long; high beta-function)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1 ID BL (short; low beta-function)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ES" sz="2000" dirty="0">
                <a:latin typeface="Arial" panose="020B0604020202020204" pitchFamily="34" charset="0"/>
                <a:cs typeface="Arial" panose="020B0604020202020204" pitchFamily="34" charset="0"/>
              </a:rPr>
              <a:t>8 super bend BLs</a:t>
            </a:r>
          </a:p>
          <a:p>
            <a:endParaRPr lang="en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8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44892-E128-4AEB-995E-28EF1C4CF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80638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Long Term New Beamline Development Program</a:t>
            </a:r>
            <a:br>
              <a:rPr lang="en-US" dirty="0"/>
            </a:br>
            <a:r>
              <a:rPr lang="en-US" sz="1400" dirty="0"/>
              <a:t>(As spelt out in strategic plan &amp; current funding expectations)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36CB53-2248-40D3-B5A2-68623F5A1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04"/>
          <a:stretch/>
        </p:blipFill>
        <p:spPr>
          <a:xfrm>
            <a:off x="2296758" y="941280"/>
            <a:ext cx="5914738" cy="370046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E0A2EC-453B-3E41-9D9E-3F10D822FAAB}"/>
              </a:ext>
            </a:extLst>
          </p:cNvPr>
          <p:cNvCxnSpPr/>
          <p:nvPr/>
        </p:nvCxnSpPr>
        <p:spPr>
          <a:xfrm>
            <a:off x="506776" y="1795749"/>
            <a:ext cx="16415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26FC0B9-8A67-134E-BC5E-61382B6CE17B}"/>
              </a:ext>
            </a:extLst>
          </p:cNvPr>
          <p:cNvSpPr txBox="1"/>
          <p:nvPr/>
        </p:nvSpPr>
        <p:spPr>
          <a:xfrm>
            <a:off x="57622" y="120083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at ALBA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nd to be decided in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E24CF-1007-8D47-AB9E-D9ECF6D7E6D5}"/>
              </a:ext>
            </a:extLst>
          </p:cNvPr>
          <p:cNvSpPr txBox="1"/>
          <p:nvPr/>
        </p:nvSpPr>
        <p:spPr>
          <a:xfrm>
            <a:off x="57622" y="18226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Operational at ALBA II</a:t>
            </a:r>
          </a:p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ES" sz="1400" dirty="0">
                <a:latin typeface="Arial" panose="020B0604020202020204" pitchFamily="34" charset="0"/>
                <a:cs typeface="Arial" panose="020B0604020202020204" pitchFamily="34" charset="0"/>
              </a:rPr>
              <a:t>nd to be decided in 2022+</a:t>
            </a:r>
          </a:p>
        </p:txBody>
      </p:sp>
    </p:spTree>
    <p:extLst>
      <p:ext uri="{BB962C8B-B14F-4D97-AF65-F5344CB8AC3E}">
        <p14:creationId xmlns:p14="http://schemas.microsoft.com/office/powerpoint/2010/main" val="2785086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7794" y="102392"/>
            <a:ext cx="5811127" cy="994172"/>
          </a:xfrm>
        </p:spPr>
        <p:txBody>
          <a:bodyPr>
            <a:normAutofit/>
          </a:bodyPr>
          <a:lstStyle/>
          <a:p>
            <a:r>
              <a:rPr lang="en-US" dirty="0"/>
              <a:t>The Workshop: </a:t>
            </a:r>
            <a:br>
              <a:rPr lang="en-US" dirty="0"/>
            </a:br>
            <a:r>
              <a:rPr lang="en-US" dirty="0"/>
              <a:t>ALBA II – Workshop on APXPS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51C96-19B1-40F4-9850-7FBA07D31737}" type="datetime1">
              <a:rPr lang="es-ES" smtClean="0"/>
              <a:t>28/10/21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3C1E9-1E17-4B2D-975E-2F80F7CB45F8}" type="slidenum">
              <a:rPr lang="es-ES" smtClean="0"/>
              <a:t>8</a:t>
            </a:fld>
            <a:endParaRPr lang="es-ES"/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8864DC6D-5F19-604B-A849-32C62B5061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05471" y="861210"/>
            <a:ext cx="3044015" cy="458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ES"/>
          </a:p>
        </p:txBody>
      </p:sp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4684C1F0-1932-2840-A883-0F8FC9B3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48" y="1036984"/>
            <a:ext cx="3470787" cy="4582026"/>
          </a:xfrm>
        </p:spPr>
        <p:txBody>
          <a:bodyPr>
            <a:no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dirty="0"/>
              <a:t>Goal of Round Table Discussion:</a:t>
            </a:r>
          </a:p>
          <a:p>
            <a:pPr lvl="1"/>
            <a:r>
              <a:rPr lang="en-GB" dirty="0"/>
              <a:t>Giving every participant a voice.</a:t>
            </a:r>
          </a:p>
          <a:p>
            <a:pPr lvl="1"/>
            <a:r>
              <a:rPr lang="en-GB" dirty="0"/>
              <a:t>Agreeing on grant challenges and</a:t>
            </a:r>
          </a:p>
          <a:p>
            <a:pPr lvl="1"/>
            <a:r>
              <a:rPr lang="en-GB" dirty="0"/>
              <a:t>Collecting first characterization(and other) needs.</a:t>
            </a:r>
          </a:p>
          <a:p>
            <a:pPr lvl="1"/>
            <a:r>
              <a:rPr lang="en-GB" dirty="0"/>
              <a:t>Defining final workshop report topics which will be used for the science case of ALBA II.</a:t>
            </a:r>
          </a:p>
          <a:p>
            <a:pPr marL="0" lvl="0" indent="0">
              <a:spcBef>
                <a:spcPts val="400"/>
              </a:spcBef>
              <a:spcAft>
                <a:spcPts val="600"/>
              </a:spcAft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52248D-985E-1144-A427-0D226E663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774" y="771871"/>
            <a:ext cx="2697432" cy="40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62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Questions</a:t>
            </a:r>
            <a:r>
              <a:rPr lang="es-ES"/>
              <a:t> and </a:t>
            </a:r>
            <a:r>
              <a:rPr lang="es-ES" err="1"/>
              <a:t>Answers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53D7F3-D32C-BD4E-B459-F4510CEED285}"/>
              </a:ext>
            </a:extLst>
          </p:cNvPr>
          <p:cNvSpPr/>
          <p:nvPr/>
        </p:nvSpPr>
        <p:spPr>
          <a:xfrm>
            <a:off x="2584266" y="2583756"/>
            <a:ext cx="369844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Any Questions or Suggestions?</a:t>
            </a:r>
          </a:p>
        </p:txBody>
      </p:sp>
    </p:spTree>
    <p:extLst>
      <p:ext uri="{BB962C8B-B14F-4D97-AF65-F5344CB8AC3E}">
        <p14:creationId xmlns:p14="http://schemas.microsoft.com/office/powerpoint/2010/main" val="27719463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>
          <a:defRPr sz="28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8882</TotalTime>
  <Words>965</Words>
  <Application>Microsoft Macintosh PowerPoint</Application>
  <PresentationFormat>On-screen Show (16:9)</PresentationFormat>
  <Paragraphs>200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Abel</vt:lpstr>
      <vt:lpstr>Arial</vt:lpstr>
      <vt:lpstr>Arial Black</vt:lpstr>
      <vt:lpstr>Arial Narrow</vt:lpstr>
      <vt:lpstr>Calibri</vt:lpstr>
      <vt:lpstr>Wingdings</vt:lpstr>
      <vt:lpstr>Tema de Office</vt:lpstr>
      <vt:lpstr>Welcome &amp; Introduction to:  ALBA II High Pressure Workshop on Scientific and Instrumental Advances in High Pressure Techniques  </vt:lpstr>
      <vt:lpstr>The Context: ALBA II </vt:lpstr>
      <vt:lpstr>The Context: ALBA’s Mission </vt:lpstr>
      <vt:lpstr>Chemistry and Material Science Section</vt:lpstr>
      <vt:lpstr>The Context of the Workshops  </vt:lpstr>
      <vt:lpstr>The Context: ALBA II at a Glance </vt:lpstr>
      <vt:lpstr>Long Term New Beamline Development Program (As spelt out in strategic plan &amp; current funding expectations)</vt:lpstr>
      <vt:lpstr>The Workshop:  ALBA II – Workshop on APXPS</vt:lpstr>
      <vt:lpstr>Questions and Answers</vt:lpstr>
      <vt:lpstr>ALBA II process during 2021</vt:lpstr>
      <vt:lpstr>ALBA II process during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Lucas Wainer</dc:creator>
  <cp:lastModifiedBy>Attenkofer, Klaus</cp:lastModifiedBy>
  <cp:revision>206</cp:revision>
  <dcterms:created xsi:type="dcterms:W3CDTF">2015-04-21T23:16:41Z</dcterms:created>
  <dcterms:modified xsi:type="dcterms:W3CDTF">2021-10-28T05:28:19Z</dcterms:modified>
</cp:coreProperties>
</file>